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7" r:id="rId2"/>
    <p:sldId id="263" r:id="rId3"/>
    <p:sldId id="260" r:id="rId4"/>
    <p:sldId id="262" r:id="rId5"/>
    <p:sldId id="259" r:id="rId6"/>
    <p:sldId id="258" r:id="rId7"/>
    <p:sldId id="261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10/07/1443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480720"/>
          </a:xfrm>
        </p:spPr>
        <p:txBody>
          <a:bodyPr>
            <a:normAutofit/>
          </a:bodyPr>
          <a:lstStyle/>
          <a:p>
            <a:endParaRPr lang="ar-IQ" sz="3200" dirty="0"/>
          </a:p>
          <a:p>
            <a:pPr marL="0" indent="0" algn="ctr">
              <a:buNone/>
            </a:pPr>
            <a:endParaRPr lang="ar-IQ" sz="3200" dirty="0" smtClean="0"/>
          </a:p>
          <a:p>
            <a:pPr marL="0" indent="0" algn="ctr">
              <a:buNone/>
            </a:pPr>
            <a:endParaRPr lang="ar-IQ" sz="3200" dirty="0"/>
          </a:p>
          <a:p>
            <a:pPr marL="0" indent="0" algn="ctr">
              <a:buNone/>
            </a:pPr>
            <a:r>
              <a:rPr lang="ar-IQ" sz="3600" dirty="0" smtClean="0"/>
              <a:t>علم الاجتماع الرياضي</a:t>
            </a:r>
          </a:p>
          <a:p>
            <a:pPr marL="0" indent="0" algn="ctr">
              <a:buNone/>
            </a:pPr>
            <a:r>
              <a:rPr lang="ar-IQ" sz="3600" dirty="0" smtClean="0"/>
              <a:t>اعداد دكتوره:-</a:t>
            </a:r>
            <a:endParaRPr lang="ar-IQ" sz="3600" dirty="0"/>
          </a:p>
          <a:p>
            <a:pPr marL="0" indent="0" algn="ctr">
              <a:buNone/>
            </a:pPr>
            <a:r>
              <a:rPr lang="ar-IQ" sz="3600" dirty="0" err="1"/>
              <a:t>م.د</a:t>
            </a:r>
            <a:r>
              <a:rPr lang="ar-IQ" sz="3600" dirty="0"/>
              <a:t> </a:t>
            </a:r>
            <a:r>
              <a:rPr lang="ar-IQ" sz="3600" dirty="0" smtClean="0"/>
              <a:t>افتخار مطر باقر</a:t>
            </a:r>
            <a:endParaRPr lang="ar-IQ" sz="3600" dirty="0"/>
          </a:p>
          <a:p>
            <a:pPr marL="0" indent="0" algn="ctr">
              <a:buNone/>
            </a:pPr>
            <a:r>
              <a:rPr lang="ar-IQ" sz="3600" dirty="0"/>
              <a:t>كلية المستقبل الجامعة</a:t>
            </a:r>
          </a:p>
          <a:p>
            <a:pPr marL="0" indent="0" algn="ctr">
              <a:buNone/>
            </a:pPr>
            <a:r>
              <a:rPr lang="ar-IQ" sz="3600" dirty="0"/>
              <a:t>قسم التربية البدنية وعلوم الرياضة</a:t>
            </a:r>
          </a:p>
          <a:p>
            <a:pPr marL="0" indent="0" algn="ctr">
              <a:buNone/>
            </a:pPr>
            <a:endParaRPr lang="ar-IQ" sz="3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2809875" cy="154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7144"/>
            <a:ext cx="2165581" cy="154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069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640"/>
            <a:ext cx="8507288" cy="6135960"/>
          </a:xfrm>
        </p:spPr>
        <p:txBody>
          <a:bodyPr/>
          <a:lstStyle/>
          <a:p>
            <a:r>
              <a:rPr lang="ar-IQ" dirty="0"/>
              <a:t>تعريف علم الاجتماع الرياضي:</a:t>
            </a:r>
          </a:p>
          <a:p>
            <a:r>
              <a:rPr lang="ar-IQ" dirty="0"/>
              <a:t>« إن علم الاجتماع الرياضي بلا شك هو احد فروع العلوم الاجتماعية، و الذي يهتم بالدراسة العلمية لسلوك الأفراد أثناء ممارستهم للأنشطة الرياضية المختلفة و الرياضة مظهر من مظاهر السلوك الاجتماعي للمجتمع، و لذلك فإن الاجتماع الرياضي يقوم بدراسة الرياضة كظاهرة اجتماعية و علاقاتها بالنظام الاجتماعي و السياسي و الاقتصادي و البناء الاجتماعي للمجتمع».</a:t>
            </a:r>
          </a:p>
          <a:p>
            <a:endParaRPr lang="ar-IQ" dirty="0"/>
          </a:p>
          <a:p>
            <a:r>
              <a:rPr lang="ar-IQ" dirty="0"/>
              <a:t>أهمية دراسة علم الاجتماع الرياضي:</a:t>
            </a:r>
          </a:p>
          <a:p>
            <a:r>
              <a:rPr lang="ar-IQ" dirty="0"/>
              <a:t>«تكمن دراسة علم الاجتماع الرياضي في مجال الرياضة المدرسية بتعلم التلاميذ المهارات الرياضية في جماعات يطلق عليها فصول، أو جماعات النشاط الداخلي أو الخارجي، و يكون اهتمام المدرس موجها نحو العمل على إشراك جميع التلاميذ فيها درس التربية الرياضية و أيضا تكوين الفرق المدرسية، فمن الضروري إذن فهم المدرس لطبيعة هذه الجماعات و تكوينها و بنائها و تماسكها و تفاعلها و دورها في تعديل سلوك أفرادها، </a:t>
            </a:r>
          </a:p>
          <a:p>
            <a:endParaRPr lang="ar-IQ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48495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336704"/>
          </a:xfrm>
        </p:spPr>
        <p:txBody>
          <a:bodyPr>
            <a:normAutofit/>
          </a:bodyPr>
          <a:lstStyle/>
          <a:p>
            <a:r>
              <a:rPr lang="ar-IQ" sz="3200" dirty="0"/>
              <a:t>ماهية علم الاجتماع الرياضي:</a:t>
            </a:r>
          </a:p>
          <a:p>
            <a:r>
              <a:rPr lang="ar-IQ" sz="3200" dirty="0"/>
              <a:t>هو احد فروع علم الاجتماع العام وهو يدرس ويحلل الرياضة بطبيعتها كظاهرة من ظواهر المجتمع.... (هناك علاقة متبادلة بين علم الاجتماع الرياضي وعلم الاجتماع العام)</a:t>
            </a:r>
          </a:p>
          <a:p>
            <a:r>
              <a:rPr lang="ar-IQ" sz="3200" dirty="0"/>
              <a:t>- علم الاجتماع بصفة عامة يبحث في السلوك الانساني المنظم للجماعات .</a:t>
            </a:r>
          </a:p>
          <a:p>
            <a:r>
              <a:rPr lang="ar-IQ" sz="3200" dirty="0"/>
              <a:t>- علم الاجتماع الرياضي يدرس سلوك الافراد داخل المجتمع الرياضي</a:t>
            </a:r>
          </a:p>
          <a:p>
            <a:r>
              <a:rPr lang="ar-IQ" sz="3200" dirty="0">
                <a:solidFill>
                  <a:srgbClr val="FF0000"/>
                </a:solidFill>
              </a:rPr>
              <a:t>تعريف علم الاجتماع الرياضي</a:t>
            </a:r>
            <a:r>
              <a:rPr lang="ar-IQ" sz="3200" dirty="0"/>
              <a:t>: هو احد فروع علم الاجتماع العام وهو يبحث في العلاقة لاجتماعية المتبادلة بين الجماعات المتنافسة وغير المتنافسة.</a:t>
            </a:r>
          </a:p>
          <a:p>
            <a:endParaRPr lang="ar-IQ" sz="3200" dirty="0"/>
          </a:p>
          <a:p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10053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548680"/>
            <a:ext cx="8712968" cy="5976664"/>
          </a:xfrm>
        </p:spPr>
        <p:txBody>
          <a:bodyPr>
            <a:noAutofit/>
          </a:bodyPr>
          <a:lstStyle/>
          <a:p>
            <a:pPr algn="ctr"/>
            <a:r>
              <a:rPr lang="ar-IQ" sz="3200" dirty="0" smtClean="0"/>
              <a:t>اهداف علم الاجتماع:</a:t>
            </a:r>
          </a:p>
          <a:p>
            <a:r>
              <a:rPr lang="ar-IQ" sz="2800" dirty="0" smtClean="0"/>
              <a:t> 1- إجراء </a:t>
            </a:r>
            <a:r>
              <a:rPr lang="ar-IQ" sz="2800" dirty="0"/>
              <a:t>الدراسات والبحوث العلمية التي تهتم بموضوعات علم الاجتماع الرياضي كتحليل العلاقات الاجتماعية بين الرياضيين والفرق الرياضية .</a:t>
            </a:r>
          </a:p>
          <a:p>
            <a:pPr marL="0" indent="0">
              <a:buNone/>
            </a:pPr>
            <a:r>
              <a:rPr lang="ar-IQ" sz="2800" dirty="0" smtClean="0"/>
              <a:t>2-  </a:t>
            </a:r>
            <a:r>
              <a:rPr lang="ar-IQ" sz="2800" dirty="0"/>
              <a:t>تشخيص المشكلات الاجتماعية التي يعاني منها الرياضيون ومعالجتها.</a:t>
            </a:r>
          </a:p>
          <a:p>
            <a:pPr marL="0" indent="0">
              <a:buNone/>
            </a:pPr>
            <a:r>
              <a:rPr lang="ar-IQ" sz="2800" dirty="0" smtClean="0"/>
              <a:t>3-  </a:t>
            </a:r>
            <a:r>
              <a:rPr lang="ar-IQ" sz="2800" dirty="0"/>
              <a:t>التأكيد على دور ممارسة الأنشطة الرياضية </a:t>
            </a:r>
            <a:r>
              <a:rPr lang="ar-IQ" sz="2800" dirty="0" smtClean="0"/>
              <a:t>للإنسان </a:t>
            </a:r>
            <a:r>
              <a:rPr lang="ar-IQ" sz="2800" dirty="0"/>
              <a:t>.</a:t>
            </a:r>
          </a:p>
          <a:p>
            <a:pPr marL="0" indent="0">
              <a:buNone/>
            </a:pPr>
            <a:r>
              <a:rPr lang="ar-IQ" sz="2800" dirty="0" smtClean="0"/>
              <a:t>4- توثيق </a:t>
            </a:r>
            <a:r>
              <a:rPr lang="ar-IQ" sz="2800" dirty="0"/>
              <a:t>علاقة علم الاجتماع الرياضي بعلم الاجتماع العام من جانب. وبينه وبين التربية الرياضية من جانب آخر لاكتساب المعلومات الدقيقة عن البناء الاجتماعي وربطها في ممارسة الألعاب الرياضية .</a:t>
            </a:r>
          </a:p>
          <a:p>
            <a:pPr marL="0" indent="0">
              <a:buNone/>
            </a:pPr>
            <a:r>
              <a:rPr lang="ar-IQ" sz="2800" dirty="0" smtClean="0"/>
              <a:t>5-  </a:t>
            </a:r>
            <a:r>
              <a:rPr lang="ar-IQ" sz="2800" dirty="0"/>
              <a:t>رفع المنزلة العلمية لعلم الاجتماع الرياضي من خلال إدخال موضوعات علم الاجتماع الرياضي كمادة أساسية ضمن العلوم الأخرى .</a:t>
            </a:r>
          </a:p>
          <a:p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365711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620688"/>
            <a:ext cx="8507288" cy="6120680"/>
          </a:xfrm>
        </p:spPr>
        <p:txBody>
          <a:bodyPr>
            <a:normAutofit/>
          </a:bodyPr>
          <a:lstStyle/>
          <a:p>
            <a:r>
              <a:rPr lang="ar-IQ" sz="3200" dirty="0"/>
              <a:t>القضايا التي يبحث فيها علم الاجتماع الرياضي:</a:t>
            </a:r>
          </a:p>
          <a:p>
            <a:r>
              <a:rPr lang="ar-IQ" sz="3200" dirty="0"/>
              <a:t>1. العلاقة بين التربية الرياضية كظاهرة اجتماعية والرياضة كأساس من اساسيات بناء المجتمع .</a:t>
            </a:r>
          </a:p>
          <a:p>
            <a:r>
              <a:rPr lang="ar-IQ" sz="3200" dirty="0"/>
              <a:t>2. العلاقة بين كافة العمليات الاجتماعية للرياضة مثل( التعاون-التنافس-الصراع-الاحباط)للممارسين والغير ممارسين للرياضة</a:t>
            </a:r>
          </a:p>
          <a:p>
            <a:r>
              <a:rPr lang="ar-IQ" sz="3200" dirty="0"/>
              <a:t>3. العلاقة بين التركيب البنائي للمجتمع والمؤسسات الرياضية والاجتماعية الاخرى (مراكز الشباب-النوادي-الساحات الشعبية)</a:t>
            </a:r>
          </a:p>
          <a:p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67627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0"/>
            <a:ext cx="9036496" cy="6858000"/>
          </a:xfrm>
        </p:spPr>
        <p:txBody>
          <a:bodyPr>
            <a:noAutofit/>
          </a:bodyPr>
          <a:lstStyle/>
          <a:p>
            <a:r>
              <a:rPr lang="ar-IQ" sz="3200" dirty="0"/>
              <a:t>خصائص علم الاجتماع الرياضي:</a:t>
            </a:r>
          </a:p>
          <a:p>
            <a:r>
              <a:rPr lang="ar-IQ" sz="3200" dirty="0"/>
              <a:t>1. علم الاجتماع الرياضي يؤكد على الاتصال الاجتماعي بين الافراد الممارسين للأنشطة الرياضية المختلفة حيث ان الفرد يتأثر ويؤثر فيما يزاوله من نشاط فردى او جماعي</a:t>
            </a:r>
          </a:p>
          <a:p>
            <a:r>
              <a:rPr lang="ar-IQ" sz="3200" dirty="0"/>
              <a:t>2. علم الاجتماع الرياضي يركز على التفاعل الاجتماعي والنفسي للمتنافس والممارس فهناك كثير من السمات النفسية كالصراع والتنافس والانتماء والقيم . نراها فيه</a:t>
            </a:r>
          </a:p>
          <a:p>
            <a:r>
              <a:rPr lang="ar-IQ" sz="3200" dirty="0"/>
              <a:t>3. هناك اتصال وثيق بين علم النفس الرياضي وعلم الاجتماع الرياضي حيث انا الانسان لا يمكن فصلة عن مجتمعة الرياضي.</a:t>
            </a:r>
          </a:p>
          <a:p>
            <a:r>
              <a:rPr lang="ar-IQ" sz="3200" dirty="0"/>
              <a:t>4. يركز على دراسة العلاقات بين اللاعبين خلال مواقف اللعب بأنواعها(هجوم-دفاع-انشطة فردية-انشطة جماعية).</a:t>
            </a:r>
          </a:p>
          <a:p>
            <a:r>
              <a:rPr lang="ar-IQ" sz="3200" dirty="0"/>
              <a:t>5. علم الاجتماع الرياضي يتأثر بثقافة المجتمع ونظمه ومفاهيمه وقوانينه.</a:t>
            </a:r>
          </a:p>
          <a:p>
            <a:endParaRPr lang="ar-IQ" sz="3200" dirty="0"/>
          </a:p>
          <a:p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114244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ar-IQ" sz="4400" dirty="0" smtClean="0"/>
          </a:p>
          <a:p>
            <a:pPr marL="0" indent="0" algn="ctr">
              <a:buNone/>
            </a:pPr>
            <a:endParaRPr lang="ar-IQ" sz="4400" dirty="0"/>
          </a:p>
          <a:p>
            <a:pPr marL="0" indent="0" algn="ctr">
              <a:buNone/>
            </a:pPr>
            <a:r>
              <a:rPr lang="ar-IQ" sz="4400" dirty="0" smtClean="0">
                <a:solidFill>
                  <a:srgbClr val="C00000"/>
                </a:solidFill>
              </a:rPr>
              <a:t>شكرا لإصغائكم</a:t>
            </a:r>
            <a:endParaRPr lang="ar-IQ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66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</TotalTime>
  <Words>489</Words>
  <Application>Microsoft Office PowerPoint</Application>
  <PresentationFormat>عرض على الشاشة (3:4)‏</PresentationFormat>
  <Paragraphs>37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Calibri</vt:lpstr>
      <vt:lpstr>Constantia</vt:lpstr>
      <vt:lpstr>Majalla UI</vt:lpstr>
      <vt:lpstr>Traditional Arabic</vt:lpstr>
      <vt:lpstr>Wingdings 2</vt:lpstr>
      <vt:lpstr>تدفق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</dc:creator>
  <cp:lastModifiedBy>weaam</cp:lastModifiedBy>
  <cp:revision>10</cp:revision>
  <dcterms:created xsi:type="dcterms:W3CDTF">2020-05-12T21:38:30Z</dcterms:created>
  <dcterms:modified xsi:type="dcterms:W3CDTF">2022-02-11T15:01:15Z</dcterms:modified>
</cp:coreProperties>
</file>