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69" r:id="rId4"/>
    <p:sldId id="258" r:id="rId5"/>
    <p:sldId id="270" r:id="rId6"/>
    <p:sldId id="259" r:id="rId7"/>
    <p:sldId id="260" r:id="rId8"/>
    <p:sldId id="263" r:id="rId9"/>
    <p:sldId id="271" r:id="rId10"/>
    <p:sldId id="272"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025" y="0"/>
            <a:ext cx="10927976" cy="6857999"/>
          </a:xfrm>
        </p:spPr>
        <p:txBody>
          <a:bodyPr>
            <a:normAutofit fontScale="90000"/>
          </a:bodyPr>
          <a:lstStyle/>
          <a:p>
            <a:pPr algn="ct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ar-EG" sz="3600" b="1" dirty="0" smtClean="0">
                <a:latin typeface="Times New Roman" panose="02020603050405020304" pitchFamily="18" charset="0"/>
                <a:cs typeface="Times New Roman" panose="02020603050405020304" pitchFamily="18" charset="0"/>
              </a:rPr>
              <a:t/>
            </a:r>
            <a:br>
              <a:rPr lang="ar-EG" sz="3600" b="1" dirty="0" smtClean="0">
                <a:latin typeface="Times New Roman" panose="02020603050405020304" pitchFamily="18" charset="0"/>
                <a:cs typeface="Times New Roman" panose="02020603050405020304" pitchFamily="18" charset="0"/>
              </a:rPr>
            </a:br>
            <a:r>
              <a:rPr lang="ar-EG" sz="3600" b="1" dirty="0">
                <a:latin typeface="Times New Roman" panose="02020603050405020304" pitchFamily="18" charset="0"/>
                <a:cs typeface="Times New Roman" panose="02020603050405020304" pitchFamily="18" charset="0"/>
              </a:rPr>
              <a:t/>
            </a:r>
            <a:br>
              <a:rPr lang="ar-EG" sz="3600" b="1" dirty="0">
                <a:latin typeface="Times New Roman" panose="02020603050405020304" pitchFamily="18" charset="0"/>
                <a:cs typeface="Times New Roman" panose="02020603050405020304" pitchFamily="18" charset="0"/>
              </a:rPr>
            </a:br>
            <a:r>
              <a:rPr lang="ar-EG" sz="3600" b="1" dirty="0" smtClean="0">
                <a:latin typeface="Times New Roman" panose="02020603050405020304" pitchFamily="18" charset="0"/>
                <a:cs typeface="Times New Roman" panose="02020603050405020304" pitchFamily="18" charset="0"/>
              </a:rPr>
              <a:t/>
            </a:r>
            <a:br>
              <a:rPr lang="ar-EG"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Department </a:t>
            </a:r>
            <a:r>
              <a:rPr lang="en-US" sz="3100" b="1" dirty="0">
                <a:latin typeface="Times New Roman" panose="02020603050405020304" pitchFamily="18" charset="0"/>
                <a:cs typeface="Times New Roman" panose="02020603050405020304" pitchFamily="18" charset="0"/>
              </a:rPr>
              <a:t>of Anesthesia </a:t>
            </a:r>
            <a:r>
              <a:rPr lang="en-US" sz="3100" b="1" dirty="0" smtClean="0">
                <a:latin typeface="Times New Roman" panose="02020603050405020304" pitchFamily="18" charset="0"/>
                <a:cs typeface="Times New Roman" panose="02020603050405020304" pitchFamily="18" charset="0"/>
              </a:rPr>
              <a:t>Techniques</a:t>
            </a: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Title of the lecture: </a:t>
            </a:r>
            <a:r>
              <a:rPr lang="en-US" sz="3100" b="1" dirty="0" smtClean="0">
                <a:latin typeface="Times New Roman" panose="02020603050405020304" pitchFamily="18" charset="0"/>
                <a:cs typeface="Times New Roman" panose="02020603050405020304" pitchFamily="18" charset="0"/>
              </a:rPr>
              <a:t>-</a:t>
            </a:r>
            <a:br>
              <a:rPr lang="en-US" sz="3100" b="1" dirty="0" smtClean="0">
                <a:latin typeface="Times New Roman" panose="02020603050405020304" pitchFamily="18" charset="0"/>
                <a:cs typeface="Times New Roman" panose="02020603050405020304" pitchFamily="18" charset="0"/>
              </a:rPr>
            </a:br>
            <a:r>
              <a:rPr lang="en-US" sz="3100" b="1" dirty="0" smtClean="0">
                <a:solidFill>
                  <a:srgbClr val="FF0000"/>
                </a:solidFill>
                <a:latin typeface="Times New Roman" panose="02020603050405020304" pitchFamily="18" charset="0"/>
                <a:cs typeface="Times New Roman" panose="02020603050405020304" pitchFamily="18" charset="0"/>
              </a:rPr>
              <a:t>ESTIMATION </a:t>
            </a:r>
            <a:r>
              <a:rPr lang="en-US" sz="3100" b="1" dirty="0">
                <a:solidFill>
                  <a:srgbClr val="FF0000"/>
                </a:solidFill>
                <a:latin typeface="Times New Roman" panose="02020603050405020304" pitchFamily="18" charset="0"/>
                <a:cs typeface="Times New Roman" panose="02020603050405020304" pitchFamily="18" charset="0"/>
              </a:rPr>
              <a:t>OF HEMOGLOBIN </a:t>
            </a:r>
            <a:r>
              <a:rPr lang="en-US" sz="3100" b="1" dirty="0" smtClean="0">
                <a:latin typeface="Times New Roman" panose="02020603050405020304" pitchFamily="18" charset="0"/>
                <a:cs typeface="Times New Roman" panose="02020603050405020304" pitchFamily="18" charset="0"/>
              </a:rPr>
              <a:t/>
            </a:r>
            <a:br>
              <a:rPr lang="en-US" sz="31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by</a:t>
            </a:r>
            <a:br>
              <a:rPr lang="en-US" sz="3100" b="1" dirty="0" smtClean="0">
                <a:latin typeface="Times New Roman" panose="02020603050405020304" pitchFamily="18" charset="0"/>
                <a:cs typeface="Times New Roman" panose="02020603050405020304" pitchFamily="18" charset="0"/>
              </a:rPr>
            </a:br>
            <a:r>
              <a:rPr lang="en-US" sz="3600" b="1" dirty="0" err="1" smtClean="0">
                <a:solidFill>
                  <a:srgbClr val="FF0000"/>
                </a:solidFill>
                <a:latin typeface="Times New Roman" panose="02020603050405020304" pitchFamily="18" charset="0"/>
                <a:cs typeface="Times New Roman" panose="02020603050405020304" pitchFamily="18" charset="0"/>
              </a:rPr>
              <a:t>Sahli’s</a:t>
            </a:r>
            <a:r>
              <a:rPr lang="en-US" sz="3600" b="1" dirty="0" smtClean="0">
                <a:solidFill>
                  <a:srgbClr val="FF0000"/>
                </a:solidFill>
                <a:latin typeface="Times New Roman" panose="02020603050405020304" pitchFamily="18" charset="0"/>
                <a:cs typeface="Times New Roman" panose="02020603050405020304" pitchFamily="18" charset="0"/>
              </a:rPr>
              <a:t>/acid </a:t>
            </a:r>
            <a:r>
              <a:rPr lang="en-US" sz="3600" b="1" dirty="0" err="1">
                <a:solidFill>
                  <a:srgbClr val="FF0000"/>
                </a:solidFill>
                <a:latin typeface="Times New Roman" panose="02020603050405020304" pitchFamily="18" charset="0"/>
                <a:cs typeface="Times New Roman" panose="02020603050405020304" pitchFamily="18" charset="0"/>
              </a:rPr>
              <a:t>hematin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smtClean="0">
                <a:solidFill>
                  <a:srgbClr val="FF0000"/>
                </a:solidFill>
                <a:latin typeface="Times New Roman" panose="02020603050405020304" pitchFamily="18" charset="0"/>
                <a:cs typeface="Times New Roman" panose="02020603050405020304" pitchFamily="18" charset="0"/>
              </a:rPr>
              <a:t>Method </a:t>
            </a:r>
            <a:r>
              <a:rPr lang="ar-EG" sz="3100" b="1" dirty="0" smtClean="0">
                <a:latin typeface="Times New Roman" panose="02020603050405020304" pitchFamily="18" charset="0"/>
                <a:cs typeface="Times New Roman" panose="02020603050405020304" pitchFamily="18" charset="0"/>
              </a:rPr>
              <a:t/>
            </a:r>
            <a:br>
              <a:rPr lang="ar-EG" sz="3100" b="1" dirty="0" smtClean="0">
                <a:latin typeface="Times New Roman" panose="02020603050405020304" pitchFamily="18" charset="0"/>
                <a:cs typeface="Times New Roman" panose="02020603050405020304" pitchFamily="18" charset="0"/>
              </a:rPr>
            </a:br>
            <a:r>
              <a:rPr lang="en-US" sz="3100" b="1" dirty="0" err="1">
                <a:latin typeface="Times New Roman" panose="02020603050405020304" pitchFamily="18" charset="0"/>
                <a:cs typeface="Times New Roman" panose="02020603050405020304" pitchFamily="18" charset="0"/>
              </a:rPr>
              <a:t>Asst.lec.Waleed</a:t>
            </a:r>
            <a:r>
              <a:rPr lang="en-US" sz="3100" b="1" dirty="0">
                <a:latin typeface="Times New Roman" panose="02020603050405020304" pitchFamily="18" charset="0"/>
                <a:cs typeface="Times New Roman" panose="02020603050405020304" pitchFamily="18" charset="0"/>
              </a:rPr>
              <a:t> Khalid</a:t>
            </a:r>
            <a:br>
              <a:rPr lang="en-US" sz="3100" b="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Waleedalkhalid85@gmail.com</a:t>
            </a:r>
            <a:br>
              <a:rPr lang="en-US" sz="3100" b="1"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b="1" dirty="0"/>
              <a:t> </a:t>
            </a:r>
            <a:r>
              <a:rPr lang="en-US" dirty="0"/>
              <a:t/>
            </a:r>
            <a:br>
              <a:rPr lang="en-US" dirty="0"/>
            </a:br>
            <a:r>
              <a:rPr lang="en-US" b="1" dirty="0"/>
              <a:t> </a:t>
            </a:r>
            <a:r>
              <a:rPr lang="en-US" dirty="0"/>
              <a:t/>
            </a:r>
            <a:br>
              <a:rPr lang="en-US" dirty="0"/>
            </a:br>
            <a:r>
              <a:rPr lang="en-US" b="1" dirty="0"/>
              <a:t> </a:t>
            </a:r>
            <a:endParaRPr lang="en-US" dirty="0"/>
          </a:p>
        </p:txBody>
      </p:sp>
      <p:pic>
        <p:nvPicPr>
          <p:cNvPr id="4" name="image2.png"/>
          <p:cNvPicPr/>
          <p:nvPr/>
        </p:nvPicPr>
        <p:blipFill>
          <a:blip r:embed="rId2" cstate="print"/>
          <a:stretch>
            <a:fillRect/>
          </a:stretch>
        </p:blipFill>
        <p:spPr>
          <a:xfrm>
            <a:off x="10340788" y="728756"/>
            <a:ext cx="1453926" cy="1449668"/>
          </a:xfrm>
          <a:prstGeom prst="rect">
            <a:avLst/>
          </a:prstGeom>
        </p:spPr>
      </p:pic>
      <p:pic>
        <p:nvPicPr>
          <p:cNvPr id="5" name="image1.png"/>
          <p:cNvPicPr/>
          <p:nvPr/>
        </p:nvPicPr>
        <p:blipFill>
          <a:blip r:embed="rId3" cstate="print"/>
          <a:stretch>
            <a:fillRect/>
          </a:stretch>
        </p:blipFill>
        <p:spPr>
          <a:xfrm>
            <a:off x="1734671" y="728757"/>
            <a:ext cx="1479176" cy="1449668"/>
          </a:xfrm>
          <a:prstGeom prst="rect">
            <a:avLst/>
          </a:prstGeom>
        </p:spPr>
      </p:pic>
    </p:spTree>
    <p:extLst>
      <p:ext uri="{BB962C8B-B14F-4D97-AF65-F5344CB8AC3E}">
        <p14:creationId xmlns:p14="http://schemas.microsoft.com/office/powerpoint/2010/main" val="378993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Hemoglobin Interpretation</a:t>
            </a:r>
            <a:endParaRPr lang="ar-E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19518" y="1905000"/>
            <a:ext cx="10672482" cy="4953000"/>
          </a:xfrm>
        </p:spPr>
        <p:txBody>
          <a:bodyPr/>
          <a:lstStyle/>
          <a:p>
            <a:pPr marL="0" indent="0" algn="l">
              <a:buNone/>
            </a:pPr>
            <a:r>
              <a:rPr lang="en-US" sz="3200" b="1" dirty="0">
                <a:solidFill>
                  <a:srgbClr val="0070C0"/>
                </a:solidFill>
                <a:latin typeface="Times New Roman" panose="02020603050405020304" pitchFamily="18" charset="0"/>
                <a:cs typeface="Times New Roman" panose="02020603050405020304" pitchFamily="18" charset="0"/>
              </a:rPr>
              <a:t>A. Increased </a:t>
            </a:r>
            <a:r>
              <a:rPr lang="en-US" sz="3200" b="1" dirty="0" smtClean="0">
                <a:solidFill>
                  <a:srgbClr val="0070C0"/>
                </a:solidFill>
                <a:latin typeface="Times New Roman" panose="02020603050405020304" pitchFamily="18" charset="0"/>
                <a:cs typeface="Times New Roman" panose="02020603050405020304" pitchFamily="18" charset="0"/>
              </a:rPr>
              <a:t>values:</a:t>
            </a:r>
          </a:p>
          <a:p>
            <a:pPr marL="0" indent="0" algn="l">
              <a:buNone/>
            </a:pPr>
            <a:r>
              <a:rPr lang="en-US" sz="3200" b="1" dirty="0" smtClean="0">
                <a:solidFill>
                  <a:srgbClr val="FF0000"/>
                </a:solidFill>
                <a:latin typeface="Times New Roman" panose="02020603050405020304" pitchFamily="18" charset="0"/>
                <a:cs typeface="Times New Roman" panose="02020603050405020304" pitchFamily="18" charset="0"/>
              </a:rPr>
              <a:t>Physiological</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High attitude.</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Young </a:t>
            </a:r>
            <a:r>
              <a:rPr lang="en-US" sz="2400" dirty="0">
                <a:latin typeface="Times New Roman" panose="02020603050405020304" pitchFamily="18" charset="0"/>
                <a:cs typeface="Times New Roman" panose="02020603050405020304" pitchFamily="18" charset="0"/>
              </a:rPr>
              <a:t>age</a:t>
            </a:r>
            <a:r>
              <a:rPr lang="en-US" sz="2400" dirty="0" smtClean="0">
                <a:latin typeface="Times New Roman" panose="02020603050405020304" pitchFamily="18" charset="0"/>
                <a:cs typeface="Times New Roman" panose="02020603050405020304" pitchFamily="18" charset="0"/>
              </a:rPr>
              <a:t>.</a:t>
            </a:r>
          </a:p>
          <a:p>
            <a:pPr marL="0" indent="0" algn="l" rtl="0">
              <a:buNone/>
            </a:pPr>
            <a:r>
              <a:rPr lang="en-US" sz="3200" b="1" dirty="0">
                <a:solidFill>
                  <a:srgbClr val="FF0000"/>
                </a:solidFill>
                <a:latin typeface="Times New Roman" panose="02020603050405020304" pitchFamily="18" charset="0"/>
                <a:cs typeface="Times New Roman" panose="02020603050405020304" pitchFamily="18" charset="0"/>
              </a:rPr>
              <a:t>Pathologica</a:t>
            </a:r>
            <a:r>
              <a:rPr lang="en-US" sz="3200" b="1" dirty="0">
                <a:solidFill>
                  <a:srgbClr val="FF0000"/>
                </a:solidFill>
              </a:rPr>
              <a:t>l </a:t>
            </a:r>
            <a:r>
              <a:rPr lang="en-US" sz="3200" dirty="0" smtClean="0">
                <a:solidFill>
                  <a:srgbClr val="FF0000"/>
                </a:solidFill>
              </a:rPr>
              <a:t> </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Dehydration</a:t>
            </a:r>
            <a:r>
              <a:rPr lang="en-US" sz="2400" dirty="0">
                <a:latin typeface="Times New Roman" panose="02020603050405020304" pitchFamily="18" charset="0"/>
                <a:cs typeface="Times New Roman" panose="02020603050405020304" pitchFamily="18" charset="0"/>
              </a:rPr>
              <a:t>.</a:t>
            </a:r>
            <a:endParaRPr lang="ar-EG" sz="2400" b="1" dirty="0" smtClean="0">
              <a:latin typeface="Times New Roman" panose="02020603050405020304" pitchFamily="18" charset="0"/>
              <a:cs typeface="Times New Roman" panose="02020603050405020304" pitchFamily="18" charset="0"/>
            </a:endParaRPr>
          </a:p>
          <a:p>
            <a:pPr marL="0" indent="0" algn="l">
              <a:buNone/>
            </a:pPr>
            <a:endParaRPr lang="ar-EG" dirty="0"/>
          </a:p>
        </p:txBody>
      </p:sp>
    </p:spTree>
    <p:extLst>
      <p:ext uri="{BB962C8B-B14F-4D97-AF65-F5344CB8AC3E}">
        <p14:creationId xmlns:p14="http://schemas.microsoft.com/office/powerpoint/2010/main" val="61826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7435" y="1183341"/>
            <a:ext cx="9837177" cy="4727881"/>
          </a:xfrm>
        </p:spPr>
        <p:txBody>
          <a:bodyPr>
            <a:normAutofit lnSpcReduction="10000"/>
          </a:bodyPr>
          <a:lstStyle/>
          <a:p>
            <a:pPr marL="0" indent="0" algn="l">
              <a:buNone/>
            </a:pPr>
            <a:r>
              <a:rPr lang="en-US" sz="3200" b="1" dirty="0">
                <a:solidFill>
                  <a:srgbClr val="0070C0"/>
                </a:solidFill>
                <a:latin typeface="Times New Roman" panose="02020603050405020304" pitchFamily="18" charset="0"/>
                <a:cs typeface="Times New Roman" panose="02020603050405020304" pitchFamily="18" charset="0"/>
              </a:rPr>
              <a:t>B. Decreased values </a:t>
            </a:r>
            <a:r>
              <a:rPr lang="en-US" sz="3200" b="1" dirty="0" smtClean="0">
                <a:solidFill>
                  <a:srgbClr val="0070C0"/>
                </a:solidFill>
                <a:latin typeface="Times New Roman" panose="02020603050405020304" pitchFamily="18" charset="0"/>
                <a:cs typeface="Times New Roman" panose="02020603050405020304" pitchFamily="18" charset="0"/>
              </a:rPr>
              <a:t>:</a:t>
            </a:r>
            <a:endParaRPr lang="ar-EG" sz="3200" b="1" dirty="0" smtClean="0">
              <a:solidFill>
                <a:srgbClr val="0070C0"/>
              </a:solidFill>
              <a:latin typeface="Times New Roman" panose="02020603050405020304" pitchFamily="18" charset="0"/>
              <a:cs typeface="Times New Roman" panose="02020603050405020304" pitchFamily="18" charset="0"/>
            </a:endParaRPr>
          </a:p>
          <a:p>
            <a:pPr marL="0" indent="0" algn="l">
              <a:buNone/>
            </a:pPr>
            <a:r>
              <a:rPr lang="en-US" sz="3200" b="1" dirty="0">
                <a:solidFill>
                  <a:srgbClr val="FF0000"/>
                </a:solidFill>
                <a:latin typeface="Times New Roman" panose="02020603050405020304" pitchFamily="18" charset="0"/>
                <a:cs typeface="Times New Roman" panose="02020603050405020304" pitchFamily="18" charset="0"/>
              </a:rPr>
              <a:t>Physiological </a:t>
            </a:r>
            <a:endParaRPr lang="en-US" sz="3200" b="1" dirty="0" smtClean="0">
              <a:solidFill>
                <a:srgbClr val="FF0000"/>
              </a:solidFill>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Fluid therapy</a:t>
            </a:r>
            <a:r>
              <a:rPr lang="en-US" sz="2400" dirty="0" smtClean="0">
                <a:latin typeface="Times New Roman" panose="02020603050405020304" pitchFamily="18" charset="0"/>
                <a:cs typeface="Times New Roman" panose="02020603050405020304" pitchFamily="18" charset="0"/>
              </a:rPr>
              <a:t>.</a:t>
            </a:r>
          </a:p>
          <a:p>
            <a:pPr algn="l" rtl="0">
              <a:buFont typeface="Wingdings" panose="05000000000000000000" pitchFamily="2" charset="2"/>
              <a:buChar char="v"/>
            </a:pPr>
            <a:endParaRPr lang="en-US" sz="2400" dirty="0">
              <a:solidFill>
                <a:srgbClr val="0070C0"/>
              </a:solidFill>
              <a:latin typeface="Times New Roman" panose="02020603050405020304" pitchFamily="18" charset="0"/>
              <a:cs typeface="Times New Roman" panose="02020603050405020304" pitchFamily="18" charset="0"/>
            </a:endParaRPr>
          </a:p>
          <a:p>
            <a:pPr marL="0" indent="0" algn="l" rtl="0">
              <a:buNone/>
            </a:pPr>
            <a:r>
              <a:rPr lang="en-US" sz="3200" b="1" dirty="0" smtClean="0">
                <a:solidFill>
                  <a:srgbClr val="FF0000"/>
                </a:solidFill>
                <a:latin typeface="Times New Roman" panose="02020603050405020304" pitchFamily="18" charset="0"/>
                <a:cs typeface="Times New Roman" panose="02020603050405020304" pitchFamily="18" charset="0"/>
              </a:rPr>
              <a:t>Pathological </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Anemia. </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Hemorrhage.</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Blood </a:t>
            </a:r>
            <a:r>
              <a:rPr lang="en-US" sz="2400" dirty="0">
                <a:latin typeface="Times New Roman" panose="02020603050405020304" pitchFamily="18" charset="0"/>
                <a:cs typeface="Times New Roman" panose="02020603050405020304" pitchFamily="18" charset="0"/>
              </a:rPr>
              <a:t>parasites.</a:t>
            </a:r>
          </a:p>
          <a:p>
            <a:pPr algn="l" rtl="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Malignant </a:t>
            </a:r>
            <a:r>
              <a:rPr lang="en-US" sz="2400" dirty="0">
                <a:latin typeface="Times New Roman" panose="02020603050405020304" pitchFamily="18" charset="0"/>
                <a:cs typeface="Times New Roman" panose="02020603050405020304" pitchFamily="18" charset="0"/>
              </a:rPr>
              <a:t>tumors.</a:t>
            </a:r>
            <a:endParaRPr lang="ar-EG"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885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2376" y="2433918"/>
            <a:ext cx="4181849" cy="2716306"/>
          </a:xfrm>
        </p:spPr>
      </p:pic>
    </p:spTree>
    <p:extLst>
      <p:ext uri="{BB962C8B-B14F-4D97-AF65-F5344CB8AC3E}">
        <p14:creationId xmlns:p14="http://schemas.microsoft.com/office/powerpoint/2010/main" val="406818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3378" y="4222376"/>
            <a:ext cx="8915399" cy="810499"/>
          </a:xfrm>
        </p:spPr>
        <p:txBody>
          <a:bodyPr>
            <a:normAutofit/>
          </a:bodyPr>
          <a:lstStyle/>
          <a:p>
            <a:r>
              <a:rPr lang="en-US" sz="4400" dirty="0" err="1">
                <a:solidFill>
                  <a:srgbClr val="FF0000"/>
                </a:solidFill>
                <a:latin typeface="Times New Roman" panose="02020603050405020304" pitchFamily="18" charset="0"/>
                <a:cs typeface="Times New Roman" panose="02020603050405020304" pitchFamily="18" charset="0"/>
              </a:rPr>
              <a:t>Sahli’s</a:t>
            </a:r>
            <a:r>
              <a:rPr lang="en-US" sz="4400" dirty="0">
                <a:solidFill>
                  <a:srgbClr val="FF0000"/>
                </a:solidFill>
                <a:latin typeface="Times New Roman" panose="02020603050405020304" pitchFamily="18" charset="0"/>
                <a:cs typeface="Times New Roman" panose="02020603050405020304" pitchFamily="18" charset="0"/>
              </a:rPr>
              <a:t>/acid </a:t>
            </a:r>
            <a:r>
              <a:rPr lang="en-US" sz="4400" dirty="0" err="1">
                <a:solidFill>
                  <a:srgbClr val="FF0000"/>
                </a:solidFill>
                <a:latin typeface="Times New Roman" panose="02020603050405020304" pitchFamily="18" charset="0"/>
                <a:cs typeface="Times New Roman" panose="02020603050405020304" pitchFamily="18" charset="0"/>
              </a:rPr>
              <a:t>hematin</a:t>
            </a:r>
            <a:r>
              <a:rPr lang="en-US" sz="4400" dirty="0">
                <a:solidFill>
                  <a:srgbClr val="FF0000"/>
                </a:solidFill>
                <a:latin typeface="Times New Roman" panose="02020603050405020304" pitchFamily="18" charset="0"/>
                <a:cs typeface="Times New Roman" panose="02020603050405020304" pitchFamily="18" charset="0"/>
              </a:rPr>
              <a:t> Method</a:t>
            </a:r>
            <a:endParaRPr lang="ar-EG" sz="4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593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753" y="726141"/>
            <a:ext cx="10605247" cy="6131859"/>
          </a:xfrm>
        </p:spPr>
        <p:txBody>
          <a:bodyPr>
            <a:normAutofit/>
          </a:bodyPr>
          <a:lstStyle/>
          <a:p>
            <a:pPr algn="just" rtl="0"/>
            <a:r>
              <a:rPr lang="en-US" sz="3200" dirty="0">
                <a:solidFill>
                  <a:srgbClr val="FF0000"/>
                </a:solidFill>
                <a:latin typeface="Times New Roman" panose="02020603050405020304" pitchFamily="18" charset="0"/>
                <a:cs typeface="Times New Roman" panose="02020603050405020304" pitchFamily="18" charset="0"/>
              </a:rPr>
              <a:t>Principle: </a:t>
            </a:r>
            <a:r>
              <a:rPr lang="en-US" sz="2800" dirty="0">
                <a:latin typeface="Times New Roman" panose="02020603050405020304" pitchFamily="18" charset="0"/>
                <a:cs typeface="Times New Roman" panose="02020603050405020304" pitchFamily="18" charset="0"/>
              </a:rPr>
              <a:t>Blood is mixed with N/10 </a:t>
            </a:r>
            <a:r>
              <a:rPr lang="en-US" sz="2800" dirty="0" err="1">
                <a:latin typeface="Times New Roman" panose="02020603050405020304" pitchFamily="18" charset="0"/>
                <a:cs typeface="Times New Roman" panose="02020603050405020304" pitchFamily="18" charset="0"/>
              </a:rPr>
              <a:t>HCl</a:t>
            </a:r>
            <a:r>
              <a:rPr lang="en-US" sz="2800" dirty="0">
                <a:latin typeface="Times New Roman" panose="02020603050405020304" pitchFamily="18" charset="0"/>
                <a:cs typeface="Times New Roman" panose="02020603050405020304" pitchFamily="18" charset="0"/>
              </a:rPr>
              <a:t> resulting in the conversion of </a:t>
            </a:r>
            <a:r>
              <a:rPr lang="en-US" sz="2800" dirty="0" err="1">
                <a:latin typeface="Times New Roman" panose="02020603050405020304" pitchFamily="18" charset="0"/>
                <a:cs typeface="Times New Roman" panose="02020603050405020304" pitchFamily="18" charset="0"/>
              </a:rPr>
              <a:t>Hb</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to acid </a:t>
            </a:r>
            <a:r>
              <a:rPr lang="en-US" sz="2800" dirty="0" err="1">
                <a:latin typeface="Times New Roman" panose="02020603050405020304" pitchFamily="18" charset="0"/>
                <a:cs typeface="Times New Roman" panose="02020603050405020304" pitchFamily="18" charset="0"/>
              </a:rPr>
              <a:t>hematin</a:t>
            </a:r>
            <a:r>
              <a:rPr lang="en-US" sz="2800" dirty="0">
                <a:latin typeface="Times New Roman" panose="02020603050405020304" pitchFamily="18" charset="0"/>
                <a:cs typeface="Times New Roman" panose="02020603050405020304" pitchFamily="18" charset="0"/>
              </a:rPr>
              <a:t> which is brown in color. The solution is diluted till it’s </a:t>
            </a:r>
            <a:r>
              <a:rPr lang="en-US" sz="2800" dirty="0" smtClean="0">
                <a:latin typeface="Times New Roman" panose="02020603050405020304" pitchFamily="18" charset="0"/>
                <a:cs typeface="Times New Roman" panose="02020603050405020304" pitchFamily="18" charset="0"/>
              </a:rPr>
              <a:t>color matches </a:t>
            </a:r>
            <a:r>
              <a:rPr lang="en-US" sz="2800" dirty="0">
                <a:latin typeface="Times New Roman" panose="02020603050405020304" pitchFamily="18" charset="0"/>
                <a:cs typeface="Times New Roman" panose="02020603050405020304" pitchFamily="18" charset="0"/>
              </a:rPr>
              <a:t>with the brown colored glass of the comparator box. The </a:t>
            </a:r>
            <a:r>
              <a:rPr lang="en-US" sz="2800" dirty="0" smtClean="0">
                <a:latin typeface="Times New Roman" panose="02020603050405020304" pitchFamily="18" charset="0"/>
                <a:cs typeface="Times New Roman" panose="02020603050405020304" pitchFamily="18" charset="0"/>
              </a:rPr>
              <a:t>concentration of </a:t>
            </a:r>
            <a:r>
              <a:rPr lang="en-US" sz="2800" dirty="0" err="1">
                <a:latin typeface="Times New Roman" panose="02020603050405020304" pitchFamily="18" charset="0"/>
                <a:cs typeface="Times New Roman" panose="02020603050405020304" pitchFamily="18" charset="0"/>
              </a:rPr>
              <a:t>Hb</a:t>
            </a:r>
            <a:r>
              <a:rPr lang="en-US" sz="2800" dirty="0">
                <a:latin typeface="Times New Roman" panose="02020603050405020304" pitchFamily="18" charset="0"/>
                <a:cs typeface="Times New Roman" panose="02020603050405020304" pitchFamily="18" charset="0"/>
              </a:rPr>
              <a:t> is read directly</a:t>
            </a:r>
            <a:r>
              <a:rPr lang="en-US" sz="2800" dirty="0" smtClean="0">
                <a:latin typeface="Times New Roman" panose="02020603050405020304" pitchFamily="18" charset="0"/>
                <a:cs typeface="Times New Roman" panose="02020603050405020304" pitchFamily="18" charset="0"/>
              </a:rPr>
              <a:t>.</a:t>
            </a: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solidFill>
                  <a:srgbClr val="FF0000"/>
                </a:solidFill>
                <a:latin typeface="Times New Roman" panose="02020603050405020304" pitchFamily="18" charset="0"/>
                <a:cs typeface="Times New Roman" panose="02020603050405020304" pitchFamily="18" charset="0"/>
              </a:rPr>
              <a:t>Hemoglobin</a:t>
            </a:r>
            <a:r>
              <a:rPr lang="en-US" sz="2800" dirty="0">
                <a:latin typeface="Times New Roman" panose="02020603050405020304" pitchFamily="18" charset="0"/>
                <a:cs typeface="Times New Roman" panose="02020603050405020304" pitchFamily="18" charset="0"/>
              </a:rPr>
              <a:t> + </a:t>
            </a:r>
            <a:r>
              <a:rPr lang="en-US" sz="2800" dirty="0">
                <a:solidFill>
                  <a:srgbClr val="0070C0"/>
                </a:solidFill>
                <a:latin typeface="Times New Roman" panose="02020603050405020304" pitchFamily="18" charset="0"/>
                <a:cs typeface="Times New Roman" panose="02020603050405020304" pitchFamily="18" charset="0"/>
              </a:rPr>
              <a:t>(0.1 N</a:t>
            </a:r>
            <a:r>
              <a:rPr lang="en-US" sz="2800" dirty="0" smtClean="0">
                <a:solidFill>
                  <a:srgbClr val="0070C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HCl</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Acid </a:t>
            </a:r>
            <a:r>
              <a:rPr lang="en-US" sz="2800" dirty="0" err="1">
                <a:latin typeface="Times New Roman" panose="02020603050405020304" pitchFamily="18" charset="0"/>
                <a:cs typeface="Times New Roman" panose="02020603050405020304" pitchFamily="18" charset="0"/>
              </a:rPr>
              <a:t>hematin</a:t>
            </a:r>
            <a:r>
              <a:rPr lang="en-US" sz="2800" dirty="0">
                <a:latin typeface="Times New Roman" panose="02020603050405020304" pitchFamily="18" charset="0"/>
                <a:cs typeface="Times New Roman" panose="02020603050405020304" pitchFamily="18" charset="0"/>
              </a:rPr>
              <a:t> (</a:t>
            </a: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brown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colour</a:t>
            </a:r>
            <a:r>
              <a:rPr lang="en-US" sz="2800" dirty="0" smtClean="0">
                <a:latin typeface="Times New Roman" panose="02020603050405020304" pitchFamily="18" charset="0"/>
                <a:cs typeface="Times New Roman" panose="02020603050405020304" pitchFamily="18" charset="0"/>
              </a:rPr>
              <a:t>)</a:t>
            </a:r>
          </a:p>
          <a:p>
            <a:pPr algn="just" rtl="0"/>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brown color of compound is matched against a </a:t>
            </a:r>
            <a:r>
              <a:rPr lang="en-US" sz="2800" dirty="0" smtClean="0">
                <a:latin typeface="Times New Roman" panose="02020603050405020304" pitchFamily="18" charset="0"/>
                <a:cs typeface="Times New Roman" panose="02020603050405020304" pitchFamily="18" charset="0"/>
              </a:rPr>
              <a:t>brown glass </a:t>
            </a:r>
            <a:r>
              <a:rPr lang="en-US" sz="2800" dirty="0">
                <a:latin typeface="Times New Roman" panose="02020603050405020304" pitchFamily="18" charset="0"/>
                <a:cs typeface="Times New Roman" panose="02020603050405020304" pitchFamily="18" charset="0"/>
              </a:rPr>
              <a:t>standard in a comparator.</a:t>
            </a:r>
            <a:endParaRPr lang="ar-EG" sz="2800" dirty="0">
              <a:latin typeface="Times New Roman" panose="02020603050405020304" pitchFamily="18" charset="0"/>
              <a:cs typeface="Times New Roman" panose="02020603050405020304" pitchFamily="18" charset="0"/>
            </a:endParaRPr>
          </a:p>
        </p:txBody>
      </p:sp>
      <p:sp>
        <p:nvSpPr>
          <p:cNvPr id="4" name="Right Arrow 3"/>
          <p:cNvSpPr/>
          <p:nvPr/>
        </p:nvSpPr>
        <p:spPr>
          <a:xfrm>
            <a:off x="6172200" y="3267634"/>
            <a:ext cx="978408" cy="390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4114524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306" y="1667435"/>
            <a:ext cx="10618694" cy="5190565"/>
          </a:xfrm>
        </p:spPr>
        <p:txBody>
          <a:bodyPr>
            <a:normAutofit/>
          </a:bodyPr>
          <a:lstStyle/>
          <a:p>
            <a:pPr algn="l" rtl="0"/>
            <a:r>
              <a:rPr lang="en-US" sz="3200" b="1" dirty="0">
                <a:solidFill>
                  <a:srgbClr val="FF0000"/>
                </a:solidFill>
                <a:latin typeface="Times New Roman" panose="02020603050405020304" pitchFamily="18" charset="0"/>
                <a:cs typeface="Times New Roman" panose="02020603050405020304" pitchFamily="18" charset="0"/>
              </a:rPr>
              <a:t>Equipment required</a:t>
            </a:r>
          </a:p>
          <a:p>
            <a:pPr algn="l" rtl="0">
              <a:buFont typeface="Wingdings" panose="05000000000000000000" pitchFamily="2" charset="2"/>
              <a:buChar char="Ø"/>
            </a:pPr>
            <a:r>
              <a:rPr lang="en-US" sz="3200" b="1" dirty="0">
                <a:solidFill>
                  <a:srgbClr val="0070C0"/>
                </a:solidFill>
                <a:latin typeface="Times New Roman" panose="02020603050405020304" pitchFamily="18" charset="0"/>
                <a:cs typeface="Times New Roman" panose="02020603050405020304" pitchFamily="18" charset="0"/>
              </a:rPr>
              <a:t>Hemocytometer</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which consists </a:t>
            </a:r>
            <a:r>
              <a:rPr lang="en-US" sz="3200" dirty="0" smtClean="0">
                <a:latin typeface="Times New Roman" panose="02020603050405020304" pitchFamily="18" charset="0"/>
                <a:cs typeface="Times New Roman" panose="02020603050405020304" pitchFamily="18" charset="0"/>
              </a:rPr>
              <a:t>of: </a:t>
            </a:r>
            <a:endParaRPr lang="en-US" sz="3200" dirty="0">
              <a:latin typeface="Times New Roman" panose="02020603050405020304" pitchFamily="18" charset="0"/>
              <a:cs typeface="Times New Roman" panose="02020603050405020304" pitchFamily="18" charset="0"/>
            </a:endParaRPr>
          </a:p>
          <a:p>
            <a:pPr marL="0" indent="0" algn="l" rtl="0">
              <a:buNone/>
            </a:pPr>
            <a:r>
              <a:rPr lang="en-US" sz="3200" dirty="0" smtClean="0">
                <a:latin typeface="Times New Roman" panose="02020603050405020304" pitchFamily="18" charset="0"/>
                <a:cs typeface="Times New Roman" panose="02020603050405020304" pitchFamily="18" charset="0"/>
              </a:rPr>
              <a:t>1. comparator </a:t>
            </a:r>
            <a:r>
              <a:rPr lang="en-US" sz="3200" dirty="0">
                <a:latin typeface="Times New Roman" panose="02020603050405020304" pitchFamily="18" charset="0"/>
                <a:cs typeface="Times New Roman" panose="02020603050405020304" pitchFamily="18" charset="0"/>
              </a:rPr>
              <a:t>box which has brown colored glass on either side</a:t>
            </a:r>
          </a:p>
          <a:p>
            <a:pPr marL="0" indent="0" algn="l" rtl="0">
              <a:buNone/>
            </a:pPr>
            <a:r>
              <a:rPr lang="en-US" sz="3200" dirty="0" smtClean="0">
                <a:latin typeface="Times New Roman" panose="02020603050405020304" pitchFamily="18" charset="0"/>
                <a:cs typeface="Times New Roman" panose="02020603050405020304" pitchFamily="18" charset="0"/>
              </a:rPr>
              <a:t>2.  </a:t>
            </a:r>
            <a:r>
              <a:rPr lang="en-US" sz="3200" dirty="0" err="1">
                <a:latin typeface="Times New Roman" panose="02020603050405020304" pitchFamily="18" charset="0"/>
                <a:cs typeface="Times New Roman" panose="02020603050405020304" pitchFamily="18" charset="0"/>
              </a:rPr>
              <a:t>Hb</a:t>
            </a:r>
            <a:r>
              <a:rPr lang="en-US" sz="3200" dirty="0">
                <a:latin typeface="Times New Roman" panose="02020603050405020304" pitchFamily="18" charset="0"/>
                <a:cs typeface="Times New Roman" panose="02020603050405020304" pitchFamily="18" charset="0"/>
              </a:rPr>
              <a:t> pipette which is marked </a:t>
            </a:r>
            <a:r>
              <a:rPr lang="en-US" sz="3200" dirty="0" smtClean="0">
                <a:latin typeface="Times New Roman" panose="02020603050405020304" pitchFamily="18" charset="0"/>
                <a:cs typeface="Times New Roman" panose="02020603050405020304" pitchFamily="18" charset="0"/>
              </a:rPr>
              <a:t>up to </a:t>
            </a:r>
            <a:r>
              <a:rPr lang="en-US" sz="3200" dirty="0">
                <a:latin typeface="Times New Roman" panose="02020603050405020304" pitchFamily="18" charset="0"/>
                <a:cs typeface="Times New Roman" panose="02020603050405020304" pitchFamily="18" charset="0"/>
              </a:rPr>
              <a:t>20mm3(0.02ml blood)</a:t>
            </a:r>
          </a:p>
          <a:p>
            <a:pPr marL="0" indent="0" algn="l" rtl="0">
              <a:buNone/>
            </a:pPr>
            <a:r>
              <a:rPr lang="en-US" sz="3200" dirty="0" smtClean="0">
                <a:latin typeface="Times New Roman" panose="02020603050405020304" pitchFamily="18" charset="0"/>
                <a:cs typeface="Times New Roman" panose="02020603050405020304" pitchFamily="18" charset="0"/>
              </a:rPr>
              <a:t>3. Tube </a:t>
            </a:r>
            <a:r>
              <a:rPr lang="en-US" sz="3200" dirty="0">
                <a:latin typeface="Times New Roman" panose="02020603050405020304" pitchFamily="18" charset="0"/>
                <a:cs typeface="Times New Roman" panose="02020603050405020304" pitchFamily="18" charset="0"/>
              </a:rPr>
              <a:t>with markings of </a:t>
            </a:r>
            <a:r>
              <a:rPr lang="en-US" sz="3200" dirty="0" err="1">
                <a:latin typeface="Times New Roman" panose="02020603050405020304" pitchFamily="18" charset="0"/>
                <a:cs typeface="Times New Roman" panose="02020603050405020304" pitchFamily="18" charset="0"/>
              </a:rPr>
              <a:t>Hb</a:t>
            </a:r>
            <a:r>
              <a:rPr lang="en-US" sz="3200" dirty="0">
                <a:latin typeface="Times New Roman" panose="02020603050405020304" pitchFamily="18" charset="0"/>
                <a:cs typeface="Times New Roman" panose="02020603050405020304" pitchFamily="18" charset="0"/>
              </a:rPr>
              <a:t> on one </a:t>
            </a:r>
            <a:r>
              <a:rPr lang="en-US" sz="3200" dirty="0" smtClean="0">
                <a:latin typeface="Times New Roman" panose="02020603050405020304" pitchFamily="18" charset="0"/>
                <a:cs typeface="Times New Roman" panose="02020603050405020304" pitchFamily="18" charset="0"/>
              </a:rPr>
              <a:t>side</a:t>
            </a:r>
          </a:p>
          <a:p>
            <a:pPr marL="0" indent="0" algn="l" rtl="0">
              <a:buNone/>
            </a:pPr>
            <a:r>
              <a:rPr lang="en-US" sz="3200" dirty="0" smtClean="0">
                <a:latin typeface="Times New Roman" panose="02020603050405020304" pitchFamily="18" charset="0"/>
                <a:cs typeface="Times New Roman" panose="02020603050405020304" pitchFamily="18" charset="0"/>
              </a:rPr>
              <a:t>4. </a:t>
            </a:r>
            <a:r>
              <a:rPr lang="ar-EG"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glass rod</a:t>
            </a:r>
          </a:p>
          <a:p>
            <a:pPr marL="0" indent="0" algn="l" rtl="0">
              <a:buNone/>
            </a:pPr>
            <a:r>
              <a:rPr lang="en-US" sz="3200" dirty="0" smtClean="0">
                <a:latin typeface="Times New Roman" panose="02020603050405020304" pitchFamily="18" charset="0"/>
                <a:cs typeface="Times New Roman" panose="02020603050405020304" pitchFamily="18" charset="0"/>
              </a:rPr>
              <a:t>5. </a:t>
            </a:r>
            <a:r>
              <a:rPr lang="ar-EG"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dropper</a:t>
            </a:r>
            <a:endParaRPr lang="ar-EG"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71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8118" y="941388"/>
            <a:ext cx="9628094" cy="5916612"/>
          </a:xfrm>
        </p:spPr>
      </p:pic>
    </p:spTree>
    <p:extLst>
      <p:ext uri="{BB962C8B-B14F-4D97-AF65-F5344CB8AC3E}">
        <p14:creationId xmlns:p14="http://schemas.microsoft.com/office/powerpoint/2010/main" val="368182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7435" y="1627094"/>
            <a:ext cx="9837177" cy="5230906"/>
          </a:xfrm>
        </p:spPr>
        <p:txBody>
          <a:bodyPr/>
          <a:lstStyle/>
          <a:p>
            <a:pPr algn="l" rtl="0"/>
            <a:r>
              <a:rPr lang="en-US" sz="3200" b="1" dirty="0">
                <a:solidFill>
                  <a:srgbClr val="FF0000"/>
                </a:solidFill>
                <a:latin typeface="Times New Roman" panose="02020603050405020304" pitchFamily="18" charset="0"/>
                <a:cs typeface="Times New Roman" panose="02020603050405020304" pitchFamily="18" charset="0"/>
              </a:rPr>
              <a:t>Reagents required</a:t>
            </a:r>
          </a:p>
          <a:p>
            <a:pPr algn="l" rt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N/10 </a:t>
            </a:r>
            <a:r>
              <a:rPr lang="en-US" sz="2800" dirty="0" err="1">
                <a:latin typeface="Times New Roman" panose="02020603050405020304" pitchFamily="18" charset="0"/>
                <a:cs typeface="Times New Roman" panose="02020603050405020304" pitchFamily="18" charset="0"/>
              </a:rPr>
              <a:t>HCl</a:t>
            </a:r>
            <a:endParaRPr lang="en-US" sz="2800" dirty="0">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Distilled </a:t>
            </a:r>
            <a:r>
              <a:rPr lang="en-US" sz="2800" dirty="0" smtClean="0">
                <a:latin typeface="Times New Roman" panose="02020603050405020304" pitchFamily="18" charset="0"/>
                <a:cs typeface="Times New Roman" panose="02020603050405020304" pitchFamily="18" charset="0"/>
              </a:rPr>
              <a:t>water</a:t>
            </a:r>
          </a:p>
          <a:p>
            <a:pPr algn="l" rt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Ø"/>
            </a:pP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Sample</a:t>
            </a:r>
            <a:r>
              <a:rPr lang="en-US" sz="3200" b="1" dirty="0">
                <a:solidFill>
                  <a:srgbClr val="FF0000"/>
                </a:solidFill>
                <a:latin typeface="Times New Roman" panose="02020603050405020304" pitchFamily="18" charset="0"/>
                <a:cs typeface="Times New Roman" panose="02020603050405020304" pitchFamily="18" charset="0"/>
              </a:rPr>
              <a:t>: </a:t>
            </a:r>
            <a:endParaRPr lang="en-US" sz="3200" b="1" dirty="0" smtClean="0">
              <a:solidFill>
                <a:srgbClr val="FF0000"/>
              </a:solidFill>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Venous </a:t>
            </a:r>
            <a:r>
              <a:rPr lang="en-US" sz="2800" dirty="0">
                <a:latin typeface="Times New Roman" panose="02020603050405020304" pitchFamily="18" charset="0"/>
                <a:cs typeface="Times New Roman" panose="02020603050405020304" pitchFamily="18" charset="0"/>
              </a:rPr>
              <a:t>blood collected in EDTA as described earlier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713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59" y="1317812"/>
            <a:ext cx="12003741" cy="5540188"/>
          </a:xfrm>
        </p:spPr>
        <p:txBody>
          <a:bodyPr>
            <a:normAutofit/>
          </a:bodyPr>
          <a:lstStyle/>
          <a:p>
            <a:pPr marL="0" indent="0" algn="l">
              <a:buNone/>
            </a:pPr>
            <a:r>
              <a:rPr lang="en-US" sz="3200" dirty="0">
                <a:solidFill>
                  <a:srgbClr val="FF0000"/>
                </a:solidFill>
                <a:latin typeface="Times New Roman" panose="02020603050405020304" pitchFamily="18" charset="0"/>
                <a:cs typeface="Times New Roman" panose="02020603050405020304" pitchFamily="18" charset="0"/>
              </a:rPr>
              <a:t>Procedure</a:t>
            </a:r>
            <a:r>
              <a:rPr lang="en-US" sz="2400" dirty="0">
                <a:latin typeface="Times New Roman" panose="02020603050405020304" pitchFamily="18" charset="0"/>
                <a:cs typeface="Times New Roman" panose="02020603050405020304" pitchFamily="18" charset="0"/>
              </a:rPr>
              <a:t> </a:t>
            </a:r>
          </a:p>
          <a:p>
            <a:pPr marL="0" indent="0" algn="l">
              <a:buNone/>
            </a:pPr>
            <a:r>
              <a:rPr lang="en-US" sz="2400" dirty="0" smtClean="0">
                <a:solidFill>
                  <a:srgbClr val="FF0000"/>
                </a:solidFill>
                <a:latin typeface="Times New Roman" panose="02020603050405020304" pitchFamily="18" charset="0"/>
                <a:cs typeface="Times New Roman" panose="02020603050405020304" pitchFamily="18" charset="0"/>
              </a:rPr>
              <a:t>1. </a:t>
            </a:r>
            <a:r>
              <a:rPr lang="en-US" sz="2400" dirty="0" smtClean="0">
                <a:latin typeface="Times New Roman" panose="02020603050405020304" pitchFamily="18" charset="0"/>
                <a:cs typeface="Times New Roman" panose="02020603050405020304" pitchFamily="18" charset="0"/>
              </a:rPr>
              <a:t>Placed </a:t>
            </a:r>
            <a:r>
              <a:rPr lang="en-US" sz="2400" dirty="0">
                <a:latin typeface="Times New Roman" panose="02020603050405020304" pitchFamily="18" charset="0"/>
                <a:cs typeface="Times New Roman" panose="02020603050405020304" pitchFamily="18" charset="0"/>
              </a:rPr>
              <a:t>0.1(N)</a:t>
            </a:r>
            <a:r>
              <a:rPr lang="en-US" sz="2400" dirty="0" err="1">
                <a:latin typeface="Times New Roman" panose="02020603050405020304" pitchFamily="18" charset="0"/>
                <a:cs typeface="Times New Roman" panose="02020603050405020304" pitchFamily="18" charset="0"/>
              </a:rPr>
              <a:t>HCl</a:t>
            </a:r>
            <a:r>
              <a:rPr lang="en-US" sz="2400" dirty="0">
                <a:latin typeface="Times New Roman" panose="02020603050405020304" pitchFamily="18" charset="0"/>
                <a:cs typeface="Times New Roman" panose="02020603050405020304" pitchFamily="18" charset="0"/>
              </a:rPr>
              <a:t> acid in the </a:t>
            </a:r>
            <a:r>
              <a:rPr lang="en-US" sz="2400" dirty="0" err="1">
                <a:latin typeface="Times New Roman" panose="02020603050405020304" pitchFamily="18" charset="0"/>
                <a:cs typeface="Times New Roman" panose="02020603050405020304" pitchFamily="18" charset="0"/>
              </a:rPr>
              <a:t>Sahli’s</a:t>
            </a:r>
            <a:r>
              <a:rPr lang="en-US" sz="2400" dirty="0">
                <a:latin typeface="Times New Roman" panose="02020603050405020304" pitchFamily="18" charset="0"/>
                <a:cs typeface="Times New Roman" panose="02020603050405020304" pitchFamily="18" charset="0"/>
              </a:rPr>
              <a:t> tube </a:t>
            </a:r>
            <a:r>
              <a:rPr lang="en-US" sz="2400" dirty="0" smtClean="0">
                <a:latin typeface="Times New Roman" panose="02020603050405020304" pitchFamily="18" charset="0"/>
                <a:cs typeface="Times New Roman" panose="02020603050405020304" pitchFamily="18" charset="0"/>
              </a:rPr>
              <a:t>up to </a:t>
            </a:r>
            <a:r>
              <a:rPr lang="en-US" sz="2400" dirty="0">
                <a:latin typeface="Times New Roman" panose="02020603050405020304" pitchFamily="18" charset="0"/>
                <a:cs typeface="Times New Roman" panose="02020603050405020304" pitchFamily="18" charset="0"/>
              </a:rPr>
              <a:t>the lowest mark 20% by using a Pasteur </a:t>
            </a:r>
            <a:r>
              <a:rPr lang="en-US" sz="2400" dirty="0" smtClean="0">
                <a:latin typeface="Times New Roman" panose="02020603050405020304" pitchFamily="18" charset="0"/>
                <a:cs typeface="Times New Roman" panose="02020603050405020304" pitchFamily="18" charset="0"/>
              </a:rPr>
              <a:t>pipette</a:t>
            </a:r>
            <a:endParaRPr lang="en-US" sz="2400" dirty="0">
              <a:latin typeface="Times New Roman" panose="02020603050405020304" pitchFamily="18" charset="0"/>
              <a:cs typeface="Times New Roman" panose="02020603050405020304" pitchFamily="18" charset="0"/>
            </a:endParaRPr>
          </a:p>
          <a:p>
            <a:pPr marL="0" indent="0" algn="l">
              <a:buNone/>
            </a:pPr>
            <a:r>
              <a:rPr lang="en-US" sz="2400" dirty="0" smtClean="0">
                <a:solidFill>
                  <a:srgbClr val="FF0000"/>
                </a:solidFill>
                <a:latin typeface="Times New Roman" panose="02020603050405020304" pitchFamily="18" charset="0"/>
                <a:cs typeface="Times New Roman" panose="02020603050405020304" pitchFamily="18" charset="0"/>
              </a:rPr>
              <a:t>2. </a:t>
            </a:r>
            <a:r>
              <a:rPr lang="en-US" sz="2400" dirty="0" smtClean="0">
                <a:latin typeface="Times New Roman" panose="02020603050405020304" pitchFamily="18" charset="0"/>
                <a:cs typeface="Times New Roman" panose="02020603050405020304" pitchFamily="18" charset="0"/>
              </a:rPr>
              <a:t>Pipette </a:t>
            </a:r>
            <a:r>
              <a:rPr lang="en-US" sz="2400" dirty="0">
                <a:latin typeface="Times New Roman" panose="02020603050405020304" pitchFamily="18" charset="0"/>
                <a:cs typeface="Times New Roman" panose="02020603050405020304" pitchFamily="18" charset="0"/>
              </a:rPr>
              <a:t>0.02 ml of blood in a </a:t>
            </a:r>
            <a:r>
              <a:rPr lang="en-US" sz="2400" dirty="0" err="1">
                <a:latin typeface="Times New Roman" panose="02020603050405020304" pitchFamily="18" charset="0"/>
                <a:cs typeface="Times New Roman" panose="02020603050405020304" pitchFamily="18" charset="0"/>
              </a:rPr>
              <a:t>Hb</a:t>
            </a:r>
            <a:r>
              <a:rPr lang="en-US" sz="2400" dirty="0">
                <a:latin typeface="Times New Roman" panose="02020603050405020304" pitchFamily="18" charset="0"/>
                <a:cs typeface="Times New Roman" panose="02020603050405020304" pitchFamily="18" charset="0"/>
              </a:rPr>
              <a:t>-pipette and added with the 0.1(N)</a:t>
            </a:r>
            <a:r>
              <a:rPr lang="en-US" sz="2400" dirty="0" err="1">
                <a:latin typeface="Times New Roman" panose="02020603050405020304" pitchFamily="18" charset="0"/>
                <a:cs typeface="Times New Roman" panose="02020603050405020304" pitchFamily="18" charset="0"/>
              </a:rPr>
              <a:t>HCl</a:t>
            </a:r>
            <a:r>
              <a:rPr lang="en-US" sz="2400" dirty="0">
                <a:latin typeface="Times New Roman" panose="02020603050405020304" pitchFamily="18" charset="0"/>
                <a:cs typeface="Times New Roman" panose="02020603050405020304" pitchFamily="18" charset="0"/>
              </a:rPr>
              <a:t> acid present in the </a:t>
            </a:r>
            <a:r>
              <a:rPr lang="en-US" sz="2400" dirty="0" err="1">
                <a:latin typeface="Times New Roman" panose="02020603050405020304" pitchFamily="18" charset="0"/>
                <a:cs typeface="Times New Roman" panose="02020603050405020304" pitchFamily="18" charset="0"/>
              </a:rPr>
              <a:t>Sahli’s</a:t>
            </a:r>
            <a:r>
              <a:rPr lang="en-US" sz="2400" dirty="0">
                <a:latin typeface="Times New Roman" panose="02020603050405020304" pitchFamily="18" charset="0"/>
                <a:cs typeface="Times New Roman" panose="02020603050405020304" pitchFamily="18" charset="0"/>
              </a:rPr>
              <a:t> tube. Mixed well and wait for 10 minutes.</a:t>
            </a:r>
          </a:p>
          <a:p>
            <a:pPr marL="0" indent="0" algn="l">
              <a:buNone/>
            </a:pPr>
            <a:r>
              <a:rPr lang="en-US" sz="2400" dirty="0" smtClean="0">
                <a:solidFill>
                  <a:srgbClr val="FF0000"/>
                </a:solidFill>
                <a:latin typeface="Times New Roman" panose="02020603050405020304" pitchFamily="18" charset="0"/>
                <a:cs typeface="Times New Roman" panose="02020603050405020304" pitchFamily="18" charset="0"/>
              </a:rPr>
              <a:t>3. </a:t>
            </a:r>
            <a:r>
              <a:rPr lang="en-US" sz="2400" dirty="0" smtClean="0">
                <a:latin typeface="Times New Roman" panose="02020603050405020304" pitchFamily="18" charset="0"/>
                <a:cs typeface="Times New Roman" panose="02020603050405020304" pitchFamily="18" charset="0"/>
              </a:rPr>
              <a:t>Diluted </a:t>
            </a:r>
            <a:r>
              <a:rPr lang="en-US" sz="2400" dirty="0">
                <a:latin typeface="Times New Roman" panose="02020603050405020304" pitchFamily="18" charset="0"/>
                <a:cs typeface="Times New Roman" panose="02020603050405020304" pitchFamily="18" charset="0"/>
              </a:rPr>
              <a:t>the solution with distilled water by adding few drops at a time carefully and diluted the solution, until 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matches with the glass comparator present in the </a:t>
            </a:r>
            <a:r>
              <a:rPr lang="en-US" sz="2400" dirty="0" err="1">
                <a:latin typeface="Times New Roman" panose="02020603050405020304" pitchFamily="18" charset="0"/>
                <a:cs typeface="Times New Roman" panose="02020603050405020304" pitchFamily="18" charset="0"/>
              </a:rPr>
              <a:t>haemometer</a:t>
            </a:r>
            <a:r>
              <a:rPr lang="en-US" sz="2400" dirty="0">
                <a:latin typeface="Times New Roman" panose="02020603050405020304" pitchFamily="18" charset="0"/>
                <a:cs typeface="Times New Roman" panose="02020603050405020304" pitchFamily="18" charset="0"/>
              </a:rPr>
              <a:t>.</a:t>
            </a:r>
          </a:p>
          <a:p>
            <a:pPr marL="0" indent="0" algn="l">
              <a:buNone/>
            </a:pPr>
            <a:r>
              <a:rPr lang="en-US" sz="2400" dirty="0" smtClean="0">
                <a:solidFill>
                  <a:srgbClr val="FF0000"/>
                </a:solidFill>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matching should be done only against natural day light. The level of the fluid is noted at its lower meniscus and the reading corresponding to this level on the scale is recorded in gm/dl.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279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23683"/>
            <a:ext cx="10820400" cy="5634318"/>
          </a:xfrm>
        </p:spPr>
        <p:txBody>
          <a:bodyPr>
            <a:normAutofit/>
          </a:bodyPr>
          <a:lstStyle/>
          <a:p>
            <a:pPr marL="0" indent="0" algn="ctr" rtl="0">
              <a:buNone/>
            </a:pPr>
            <a:r>
              <a:rPr lang="en-US" sz="3600" b="1" dirty="0">
                <a:solidFill>
                  <a:srgbClr val="FF0000"/>
                </a:solidFill>
                <a:latin typeface="Times New Roman" panose="02020603050405020304" pitchFamily="18" charset="0"/>
                <a:cs typeface="Times New Roman" panose="02020603050405020304" pitchFamily="18" charset="0"/>
              </a:rPr>
              <a:t>Advantages</a:t>
            </a:r>
            <a:endParaRPr lang="en-US" sz="3600" b="1" dirty="0" smtClean="0">
              <a:solidFill>
                <a:srgbClr val="FF0000"/>
              </a:solidFill>
              <a:latin typeface="Times New Roman" panose="02020603050405020304" pitchFamily="18" charset="0"/>
              <a:cs typeface="Times New Roman" panose="02020603050405020304" pitchFamily="18" charset="0"/>
            </a:endParaRPr>
          </a:p>
          <a:p>
            <a:pPr marL="0" indent="0" algn="l" rtl="0">
              <a:buNone/>
            </a:pPr>
            <a:endParaRPr lang="en-US" sz="3200" b="1" dirty="0">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Easy </a:t>
            </a:r>
            <a:r>
              <a:rPr lang="en-US" sz="2400" dirty="0">
                <a:latin typeface="Times New Roman" panose="02020603050405020304" pitchFamily="18" charset="0"/>
                <a:cs typeface="Times New Roman" panose="02020603050405020304" pitchFamily="18" charset="0"/>
              </a:rPr>
              <a:t>to perform</a:t>
            </a:r>
          </a:p>
          <a:p>
            <a:pPr algn="l" rtl="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Quick</a:t>
            </a:r>
          </a:p>
          <a:p>
            <a:pPr algn="l" rtl="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Inexpensive</a:t>
            </a:r>
          </a:p>
          <a:p>
            <a:pPr algn="l" rtl="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Can be used as a bedside procedure</a:t>
            </a:r>
          </a:p>
          <a:p>
            <a:pPr algn="l" rtl="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Does not require technical expertise</a:t>
            </a:r>
            <a:endParaRPr lang="ar-E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028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753" y="941294"/>
            <a:ext cx="10605247" cy="5916706"/>
          </a:xfrm>
        </p:spPr>
        <p:txBody>
          <a:bodyPr>
            <a:normAutofit/>
          </a:bodyPr>
          <a:lstStyle/>
          <a:p>
            <a:pPr marL="0" indent="0" algn="ctr">
              <a:buNone/>
            </a:pPr>
            <a:r>
              <a:rPr lang="en-US" sz="3600" b="1" dirty="0" smtClean="0">
                <a:solidFill>
                  <a:srgbClr val="FF0000"/>
                </a:solidFill>
                <a:latin typeface="Times New Roman" panose="02020603050405020304" pitchFamily="18" charset="0"/>
                <a:cs typeface="Times New Roman" panose="02020603050405020304" pitchFamily="18" charset="0"/>
              </a:rPr>
              <a:t>Disadvantages</a:t>
            </a:r>
          </a:p>
          <a:p>
            <a:pPr algn="l" rtl="0">
              <a:buFont typeface="Wingdings" panose="05000000000000000000" pitchFamily="2" charset="2"/>
              <a:buChar char="§"/>
            </a:pPr>
            <a:r>
              <a:rPr lang="en-US" sz="2800" dirty="0">
                <a:solidFill>
                  <a:schemeClr val="tx1"/>
                </a:solidFill>
                <a:latin typeface="Times New Roman" panose="02020603050405020304" pitchFamily="18" charset="0"/>
                <a:cs typeface="Times New Roman" panose="02020603050405020304" pitchFamily="18" charset="0"/>
              </a:rPr>
              <a:t>Less accurate.</a:t>
            </a:r>
          </a:p>
          <a:p>
            <a:pPr algn="l" rtl="0">
              <a:buFont typeface="Wingdings" panose="05000000000000000000" pitchFamily="2" charset="2"/>
              <a:buChar char="§"/>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All </a:t>
            </a:r>
            <a:r>
              <a:rPr lang="en-US" sz="2800" dirty="0" err="1">
                <a:solidFill>
                  <a:schemeClr val="tx1"/>
                </a:solidFill>
                <a:latin typeface="Times New Roman" panose="02020603050405020304" pitchFamily="18" charset="0"/>
                <a:cs typeface="Times New Roman" panose="02020603050405020304" pitchFamily="18" charset="0"/>
              </a:rPr>
              <a:t>hemoglobins</a:t>
            </a:r>
            <a:r>
              <a:rPr lang="en-US" sz="2800" dirty="0">
                <a:solidFill>
                  <a:schemeClr val="tx1"/>
                </a:solidFill>
                <a:latin typeface="Times New Roman" panose="02020603050405020304" pitchFamily="18" charset="0"/>
                <a:cs typeface="Times New Roman" panose="02020603050405020304" pitchFamily="18" charset="0"/>
              </a:rPr>
              <a:t> (oxyhemoglobin, </a:t>
            </a:r>
            <a:r>
              <a:rPr lang="en-US" sz="2800" dirty="0" err="1">
                <a:solidFill>
                  <a:schemeClr val="tx1"/>
                </a:solidFill>
                <a:latin typeface="Times New Roman" panose="02020603050405020304" pitchFamily="18" charset="0"/>
                <a:cs typeface="Times New Roman" panose="02020603050405020304" pitchFamily="18" charset="0"/>
              </a:rPr>
              <a:t>sulphemoglobin</a:t>
            </a:r>
            <a:r>
              <a:rPr lang="en-US" sz="2800" dirty="0">
                <a:solidFill>
                  <a:schemeClr val="tx1"/>
                </a:solidFill>
                <a:latin typeface="Times New Roman" panose="02020603050405020304" pitchFamily="18" charset="0"/>
                <a:cs typeface="Times New Roman" panose="02020603050405020304" pitchFamily="18" charset="0"/>
              </a:rPr>
              <a:t>) are not converted </a:t>
            </a:r>
            <a:r>
              <a:rPr lang="en-US" sz="2800" dirty="0" smtClean="0">
                <a:solidFill>
                  <a:schemeClr val="tx1"/>
                </a:solidFill>
                <a:latin typeface="Times New Roman" panose="02020603050405020304" pitchFamily="18" charset="0"/>
                <a:cs typeface="Times New Roman" panose="02020603050405020304" pitchFamily="18" charset="0"/>
              </a:rPr>
              <a:t>to acid </a:t>
            </a:r>
            <a:r>
              <a:rPr lang="en-US" sz="2800" dirty="0" err="1">
                <a:solidFill>
                  <a:schemeClr val="tx1"/>
                </a:solidFill>
                <a:latin typeface="Times New Roman" panose="02020603050405020304" pitchFamily="18" charset="0"/>
                <a:cs typeface="Times New Roman" panose="02020603050405020304" pitchFamily="18" charset="0"/>
              </a:rPr>
              <a:t>hematin</a:t>
            </a:r>
            <a:r>
              <a:rPr lang="en-US" sz="2800" dirty="0">
                <a:solidFill>
                  <a:schemeClr val="tx1"/>
                </a:solidFill>
                <a:latin typeface="Times New Roman" panose="02020603050405020304" pitchFamily="18" charset="0"/>
                <a:cs typeface="Times New Roman" panose="02020603050405020304" pitchFamily="18" charset="0"/>
              </a:rPr>
              <a:t> and hence the value of </a:t>
            </a:r>
            <a:r>
              <a:rPr lang="en-US" sz="2800" dirty="0" err="1">
                <a:solidFill>
                  <a:schemeClr val="tx1"/>
                </a:solidFill>
                <a:latin typeface="Times New Roman" panose="02020603050405020304" pitchFamily="18" charset="0"/>
                <a:cs typeface="Times New Roman" panose="02020603050405020304" pitchFamily="18" charset="0"/>
              </a:rPr>
              <a:t>Hb</a:t>
            </a:r>
            <a:r>
              <a:rPr lang="en-US" sz="2800" dirty="0">
                <a:solidFill>
                  <a:schemeClr val="tx1"/>
                </a:solidFill>
                <a:latin typeface="Times New Roman" panose="02020603050405020304" pitchFamily="18" charset="0"/>
                <a:cs typeface="Times New Roman" panose="02020603050405020304" pitchFamily="18" charset="0"/>
              </a:rPr>
              <a:t> obtained is less than the </a:t>
            </a:r>
            <a:r>
              <a:rPr lang="en-US" sz="2800" dirty="0" smtClean="0">
                <a:solidFill>
                  <a:schemeClr val="tx1"/>
                </a:solidFill>
                <a:latin typeface="Times New Roman" panose="02020603050405020304" pitchFamily="18" charset="0"/>
                <a:cs typeface="Times New Roman" panose="02020603050405020304" pitchFamily="18" charset="0"/>
              </a:rPr>
              <a:t>actual value.</a:t>
            </a:r>
            <a:endParaRPr lang="en-US" sz="2800" dirty="0">
              <a:solidFill>
                <a:schemeClr val="tx1"/>
              </a:solidFill>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The color of acid </a:t>
            </a:r>
            <a:r>
              <a:rPr lang="en-US" sz="2800" dirty="0" err="1">
                <a:solidFill>
                  <a:schemeClr val="tx1"/>
                </a:solidFill>
                <a:latin typeface="Times New Roman" panose="02020603050405020304" pitchFamily="18" charset="0"/>
                <a:cs typeface="Times New Roman" panose="02020603050405020304" pitchFamily="18" charset="0"/>
              </a:rPr>
              <a:t>hematin</a:t>
            </a:r>
            <a:r>
              <a:rPr lang="en-US" sz="2800" dirty="0">
                <a:solidFill>
                  <a:schemeClr val="tx1"/>
                </a:solidFill>
                <a:latin typeface="Times New Roman" panose="02020603050405020304" pitchFamily="18" charset="0"/>
                <a:cs typeface="Times New Roman" panose="02020603050405020304" pitchFamily="18" charset="0"/>
              </a:rPr>
              <a:t> develops slowly.</a:t>
            </a:r>
          </a:p>
          <a:p>
            <a:pPr algn="l" rtl="0">
              <a:buFont typeface="Wingdings" panose="05000000000000000000" pitchFamily="2" charset="2"/>
              <a:buChar char="§"/>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Color of acid </a:t>
            </a:r>
            <a:r>
              <a:rPr lang="en-US" sz="2800" dirty="0" err="1">
                <a:solidFill>
                  <a:schemeClr val="tx1"/>
                </a:solidFill>
                <a:latin typeface="Times New Roman" panose="02020603050405020304" pitchFamily="18" charset="0"/>
                <a:cs typeface="Times New Roman" panose="02020603050405020304" pitchFamily="18" charset="0"/>
              </a:rPr>
              <a:t>hematin</a:t>
            </a:r>
            <a:r>
              <a:rPr lang="en-US" sz="2800" dirty="0">
                <a:solidFill>
                  <a:schemeClr val="tx1"/>
                </a:solidFill>
                <a:latin typeface="Times New Roman" panose="02020603050405020304" pitchFamily="18" charset="0"/>
                <a:cs typeface="Times New Roman" panose="02020603050405020304" pitchFamily="18" charset="0"/>
              </a:rPr>
              <a:t> fades with time and dilution must be done </a:t>
            </a:r>
            <a:r>
              <a:rPr lang="en-US" sz="2800" dirty="0" smtClean="0">
                <a:solidFill>
                  <a:schemeClr val="tx1"/>
                </a:solidFill>
                <a:latin typeface="Times New Roman" panose="02020603050405020304" pitchFamily="18" charset="0"/>
                <a:cs typeface="Times New Roman" panose="02020603050405020304" pitchFamily="18" charset="0"/>
              </a:rPr>
              <a:t>exactly after </a:t>
            </a:r>
            <a:r>
              <a:rPr lang="en-US" sz="2800" dirty="0">
                <a:solidFill>
                  <a:schemeClr val="tx1"/>
                </a:solidFill>
                <a:latin typeface="Times New Roman" panose="02020603050405020304" pitchFamily="18" charset="0"/>
                <a:cs typeface="Times New Roman" panose="02020603050405020304" pitchFamily="18" charset="0"/>
              </a:rPr>
              <a:t>10 min when the color development is maximum</a:t>
            </a:r>
          </a:p>
          <a:p>
            <a:pPr algn="l" rtl="0">
              <a:buFont typeface="Wingdings" panose="05000000000000000000" pitchFamily="2" charset="2"/>
              <a:buChar char="§"/>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Individual variation in matching of color is seen.</a:t>
            </a:r>
            <a:endParaRPr lang="ar-EG"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993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1058</TotalTime>
  <Words>406</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Century Gothic</vt:lpstr>
      <vt:lpstr>Tahoma</vt:lpstr>
      <vt:lpstr>Times New Roman</vt:lpstr>
      <vt:lpstr>Wingdings</vt:lpstr>
      <vt:lpstr>Wingdings 3</vt:lpstr>
      <vt:lpstr>Wisp</vt:lpstr>
      <vt:lpstr>                       Department of Anesthesia Techniques Title of the lecture: - ESTIMATION OF HEMOGLOBIN  by Sahli’s/acid hematin Method  Asst.lec.Waleed Khalid Waleedalkhalid85@gmail.com       </vt:lpstr>
      <vt:lpstr>Sahli’s/acid hematin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Hemoglobin Interpretation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OF HEMOGLOBIN</dc:title>
  <dc:creator>ADAMstore</dc:creator>
  <cp:lastModifiedBy>ADAMstore</cp:lastModifiedBy>
  <cp:revision>27</cp:revision>
  <dcterms:created xsi:type="dcterms:W3CDTF">2022-01-28T17:09:00Z</dcterms:created>
  <dcterms:modified xsi:type="dcterms:W3CDTF">2022-02-04T14:01:12Z</dcterms:modified>
</cp:coreProperties>
</file>