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96" y="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8BAFE57-95CB-4090-A189-0F88776994B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FE57-95CB-4090-A189-0F88776994B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8BAFE57-95CB-4090-A189-0F88776994B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مستطيل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FE57-95CB-4090-A189-0F88776994B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FE57-95CB-4090-A189-0F88776994B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8BAFE57-95CB-4090-A189-0F88776994B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8BAFE57-95CB-4090-A189-0F88776994B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FE57-95CB-4090-A189-0F88776994B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FE57-95CB-4090-A189-0F88776994B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FE57-95CB-4090-A189-0F88776994B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8BAFE57-95CB-4090-A189-0F88776994B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BAFE57-95CB-4090-A189-0F88776994B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E44C5C-8EB3-407A-B74E-5D3D1EA419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2133600"/>
            <a:ext cx="6477000" cy="1828800"/>
          </a:xfrm>
        </p:spPr>
        <p:txBody>
          <a:bodyPr>
            <a:noAutofit/>
          </a:bodyPr>
          <a:lstStyle/>
          <a:p>
            <a:pPr algn="ctr"/>
            <a:r>
              <a:rPr lang="ar-IQ" sz="5400" b="1" dirty="0" smtClean="0">
                <a:solidFill>
                  <a:schemeClr val="bg1"/>
                </a:solidFill>
              </a:rPr>
              <a:t>عنوان المحاضرة </a:t>
            </a:r>
            <a:br>
              <a:rPr lang="ar-IQ" sz="5400" b="1" dirty="0" smtClean="0">
                <a:solidFill>
                  <a:schemeClr val="bg1"/>
                </a:solidFill>
              </a:rPr>
            </a:br>
            <a:r>
              <a:rPr lang="ar-IQ" sz="5400" b="1" dirty="0" smtClean="0">
                <a:solidFill>
                  <a:schemeClr val="bg1"/>
                </a:solidFill>
              </a:rPr>
              <a:t>كيفية اختبار و فحص العناصر الالكترونية المختلفة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ar-IQ" dirty="0" smtClean="0"/>
              <a:t>بواسطة : </a:t>
            </a:r>
            <a:r>
              <a:rPr lang="ar-IQ" dirty="0" err="1" smtClean="0"/>
              <a:t>م.م</a:t>
            </a:r>
            <a:r>
              <a:rPr lang="ar-IQ" dirty="0" smtClean="0"/>
              <a:t> علياء محمد جواد</a:t>
            </a:r>
            <a:endParaRPr lang="en-US" dirty="0"/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1143000" y="4533900"/>
            <a:ext cx="6705600" cy="685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IQ" sz="2400" dirty="0" smtClean="0"/>
              <a:t> هندسة تقنيات الاجهزة الطبية</a:t>
            </a:r>
          </a:p>
          <a:p>
            <a:pPr algn="ctr"/>
            <a:r>
              <a:rPr lang="ar-IQ" sz="2400" dirty="0" smtClean="0"/>
              <a:t>المرحلة الاولى </a:t>
            </a:r>
          </a:p>
          <a:p>
            <a:pPr algn="ctr"/>
            <a:r>
              <a:rPr lang="ar-IQ" sz="2400" dirty="0" smtClean="0"/>
              <a:t>الورشة </a:t>
            </a:r>
            <a:r>
              <a:rPr lang="ar-IQ" sz="2400" dirty="0" smtClean="0"/>
              <a:t>الالكترونية المحاضرة1+ </a:t>
            </a:r>
            <a:r>
              <a:rPr lang="ar-IQ" sz="2400" dirty="0" smtClean="0"/>
              <a:t>2 </a:t>
            </a:r>
          </a:p>
          <a:p>
            <a:pPr algn="ctr"/>
            <a:endParaRPr lang="en-US" sz="2400" dirty="0"/>
          </a:p>
        </p:txBody>
      </p:sp>
      <p:pic>
        <p:nvPicPr>
          <p:cNvPr id="5" name="صورة 4" descr="كلية المستقبل (@mustaqbalcolle1) | Twit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76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C:\Users\alnaseem\Downloads\photo_٢٠٢٠-١١-١٠_٢١-٢٦-٣٣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" y="16701"/>
            <a:ext cx="197493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4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استمر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IQ" dirty="0" smtClean="0"/>
              <a:t>9- العدسة                      </a:t>
            </a:r>
          </a:p>
          <a:p>
            <a:pPr algn="r" rtl="1"/>
            <a:endParaRPr lang="ar-IQ" dirty="0"/>
          </a:p>
          <a:p>
            <a:pPr algn="r" rtl="1"/>
            <a:endParaRPr lang="ar-IQ" dirty="0" smtClean="0"/>
          </a:p>
          <a:p>
            <a:pPr algn="r" rtl="1"/>
            <a:endParaRPr lang="ar-IQ" dirty="0"/>
          </a:p>
          <a:p>
            <a:pPr marL="0" indent="0" algn="r" rtl="1">
              <a:buNone/>
            </a:pPr>
            <a:r>
              <a:rPr lang="ar-IQ" dirty="0" smtClean="0"/>
              <a:t>10- جهاز قياس متعدد الاغراض (</a:t>
            </a:r>
            <a:r>
              <a:rPr lang="ar-IQ" dirty="0" err="1" smtClean="0"/>
              <a:t>الملتي</a:t>
            </a:r>
            <a:r>
              <a:rPr lang="ar-IQ" dirty="0" smtClean="0"/>
              <a:t> ميتر)</a:t>
            </a:r>
          </a:p>
          <a:p>
            <a:pPr marL="0" indent="0" algn="r" rtl="1">
              <a:buNone/>
            </a:pPr>
            <a:r>
              <a:rPr lang="ar-IQ" dirty="0" smtClean="0"/>
              <a:t> </a:t>
            </a:r>
          </a:p>
          <a:p>
            <a:pPr algn="r" rtl="1"/>
            <a:endParaRPr lang="ar-IQ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83327"/>
            <a:ext cx="30575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81200"/>
            <a:ext cx="2905125" cy="162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785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فحص الاسلاك </a:t>
            </a:r>
            <a:r>
              <a:rPr lang="ar-IQ" dirty="0" smtClean="0"/>
              <a:t>/</a:t>
            </a:r>
            <a:r>
              <a:rPr lang="ar-IQ" dirty="0" err="1" smtClean="0"/>
              <a:t>محاظرة</a:t>
            </a:r>
            <a:r>
              <a:rPr lang="ar-IQ" dirty="0" smtClean="0"/>
              <a:t> 2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IQ" dirty="0" smtClean="0"/>
              <a:t>يتم فحص الاسلاك باستخدام </a:t>
            </a:r>
            <a:r>
              <a:rPr lang="ar-IQ" dirty="0" err="1" smtClean="0"/>
              <a:t>الافوميتر</a:t>
            </a:r>
            <a:r>
              <a:rPr lang="ar-IQ" dirty="0" smtClean="0"/>
              <a:t> على وضع اوم فالسلك الجيد يعطي مقاومة صفر.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486150" cy="286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6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فحص المقاومة الكربونية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ar-IQ" dirty="0"/>
              <a:t>يتم فحص </a:t>
            </a:r>
            <a:r>
              <a:rPr lang="ar-IQ" dirty="0" smtClean="0"/>
              <a:t>المقاومة </a:t>
            </a:r>
            <a:r>
              <a:rPr lang="ar-IQ" dirty="0"/>
              <a:t>باستخدام </a:t>
            </a:r>
            <a:r>
              <a:rPr lang="ar-IQ" dirty="0" err="1"/>
              <a:t>الافوميتر</a:t>
            </a:r>
            <a:r>
              <a:rPr lang="ar-IQ" dirty="0"/>
              <a:t> على وضع اوم </a:t>
            </a:r>
            <a:r>
              <a:rPr lang="ar-IQ" dirty="0" smtClean="0"/>
              <a:t>و يجب ان يعطي </a:t>
            </a:r>
            <a:r>
              <a:rPr lang="ar-IQ" dirty="0"/>
              <a:t>مقاومة </a:t>
            </a:r>
            <a:r>
              <a:rPr lang="ar-IQ" dirty="0" smtClean="0"/>
              <a:t>قريبة من القيمة الفعلية اما اذا اعطى مقاومة صفر </a:t>
            </a:r>
            <a:r>
              <a:rPr lang="en-US" dirty="0" smtClean="0"/>
              <a:t>short circuit</a:t>
            </a:r>
            <a:r>
              <a:rPr lang="ar-IQ" dirty="0" smtClean="0"/>
              <a:t> او الى مالا نهاية </a:t>
            </a:r>
            <a:r>
              <a:rPr lang="en-US" dirty="0" smtClean="0"/>
              <a:t>open circuit</a:t>
            </a:r>
            <a:r>
              <a:rPr lang="ar-IQ" dirty="0" smtClean="0"/>
              <a:t> فهذا يعني ان المقاومة تالفة.</a:t>
            </a: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59245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335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فحص المقاومة المتغيرة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ar-IQ" dirty="0" smtClean="0"/>
              <a:t>المقاومة المتغيرة تسمى </a:t>
            </a:r>
            <a:r>
              <a:rPr lang="ar-IQ" dirty="0" err="1" smtClean="0"/>
              <a:t>بوتونشيومتر</a:t>
            </a:r>
            <a:r>
              <a:rPr lang="ar-IQ" dirty="0" smtClean="0"/>
              <a:t> يمكن قياسها واختبارها باستخدام </a:t>
            </a:r>
            <a:r>
              <a:rPr lang="ar-IQ" dirty="0" err="1" smtClean="0"/>
              <a:t>الاوميتر</a:t>
            </a:r>
            <a:r>
              <a:rPr lang="ar-IQ" dirty="0" smtClean="0"/>
              <a:t> بقياس قيمة </a:t>
            </a:r>
            <a:r>
              <a:rPr lang="ar-IQ" dirty="0" err="1" smtClean="0"/>
              <a:t>البوتونشيومتر</a:t>
            </a:r>
            <a:r>
              <a:rPr lang="ar-IQ" dirty="0" smtClean="0"/>
              <a:t> بين احد نهايتيه والطرف المتغير.</a:t>
            </a:r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200"/>
            <a:ext cx="35909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312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فحص المقاومة الضوئية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ar-IQ" dirty="0" smtClean="0"/>
              <a:t>يستخدم </a:t>
            </a:r>
            <a:r>
              <a:rPr lang="ar-IQ" dirty="0" err="1" smtClean="0"/>
              <a:t>الاوميتر</a:t>
            </a:r>
            <a:r>
              <a:rPr lang="ar-IQ" dirty="0" smtClean="0"/>
              <a:t> لقياس تغير المقاومة مع شدة الضوء.</a:t>
            </a:r>
          </a:p>
          <a:p>
            <a:pPr marL="0" indent="0" algn="just" rtl="1">
              <a:buNone/>
            </a:pPr>
            <a:r>
              <a:rPr lang="ar-IQ" dirty="0" smtClean="0"/>
              <a:t>نسجل المقاومة في حالة الاضاءة الطبيعية ثم نحجب الضوء ونسجل قيمة المقاومة سنلاحظ تغير القراءة.</a:t>
            </a:r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33" y="3429000"/>
            <a:ext cx="644842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221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فحص المكثفات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r" rtl="1">
              <a:buNone/>
            </a:pPr>
            <a:r>
              <a:rPr lang="ar-IQ" dirty="0" smtClean="0"/>
              <a:t>المكثفات التي قيمتها اعلى من 1 </a:t>
            </a:r>
            <a:r>
              <a:rPr lang="ar-IQ" dirty="0" err="1" smtClean="0"/>
              <a:t>مايكروفاراد</a:t>
            </a:r>
            <a:r>
              <a:rPr lang="ar-IQ" dirty="0" smtClean="0"/>
              <a:t> يمكن فحصها باستخدام </a:t>
            </a:r>
            <a:r>
              <a:rPr lang="ar-IQ" dirty="0" err="1" smtClean="0"/>
              <a:t>الاوميتر</a:t>
            </a:r>
            <a:r>
              <a:rPr lang="ar-IQ" dirty="0" smtClean="0"/>
              <a:t> التماثلي ذو المؤشر عند فحص المكثف ضع </a:t>
            </a:r>
            <a:r>
              <a:rPr lang="ar-IQ" dirty="0" err="1" smtClean="0"/>
              <a:t>الاوميتر</a:t>
            </a:r>
            <a:r>
              <a:rPr lang="ar-IQ" dirty="0" smtClean="0"/>
              <a:t> على </a:t>
            </a:r>
            <a:r>
              <a:rPr lang="ar-IQ" dirty="0" err="1" smtClean="0"/>
              <a:t>على</a:t>
            </a:r>
            <a:r>
              <a:rPr lang="ar-IQ" dirty="0" smtClean="0"/>
              <a:t> مدى مقاومة كبيرة وعند وصل طرفي </a:t>
            </a:r>
            <a:r>
              <a:rPr lang="ar-IQ" dirty="0" err="1" smtClean="0"/>
              <a:t>الكثف</a:t>
            </a:r>
            <a:r>
              <a:rPr lang="ar-IQ" dirty="0" smtClean="0"/>
              <a:t> </a:t>
            </a:r>
            <a:r>
              <a:rPr lang="ar-IQ" dirty="0" err="1" smtClean="0"/>
              <a:t>بالاوميتر</a:t>
            </a:r>
            <a:r>
              <a:rPr lang="ar-IQ" dirty="0" smtClean="0"/>
              <a:t> نلاحظ ان المؤشر يتحرك الى الامام معطيا مقاومة صغير ثم يعود </a:t>
            </a:r>
            <a:r>
              <a:rPr lang="ar-IQ" dirty="0" err="1" smtClean="0"/>
              <a:t>ببطئ</a:t>
            </a:r>
            <a:r>
              <a:rPr lang="ar-IQ" dirty="0" smtClean="0"/>
              <a:t> ليعطي مقاومة عالية. </a:t>
            </a:r>
          </a:p>
          <a:p>
            <a:pPr marL="0" indent="0" algn="r" rtl="1">
              <a:buNone/>
            </a:pPr>
            <a:endParaRPr lang="ar-IQ" dirty="0"/>
          </a:p>
          <a:p>
            <a:pPr marL="0" indent="0" algn="r" rtl="1">
              <a:buNone/>
            </a:pPr>
            <a:endParaRPr lang="ar-IQ" dirty="0" smtClean="0"/>
          </a:p>
          <a:p>
            <a:pPr marL="0" indent="0" algn="r" rtl="1">
              <a:buNone/>
            </a:pPr>
            <a:endParaRPr lang="ar-IQ" dirty="0" smtClean="0"/>
          </a:p>
          <a:p>
            <a:pPr marL="0" indent="0" algn="r" rtl="1">
              <a:buNone/>
            </a:pPr>
            <a:endParaRPr lang="ar-IQ" dirty="0"/>
          </a:p>
          <a:p>
            <a:pPr marL="0" indent="0" algn="r" rtl="1">
              <a:buNone/>
            </a:pPr>
            <a:endParaRPr lang="ar-IQ" dirty="0"/>
          </a:p>
          <a:p>
            <a:pPr marL="0" indent="0" algn="r" rtl="1">
              <a:buNone/>
            </a:pPr>
            <a:endParaRPr lang="ar-IQ" dirty="0" smtClean="0"/>
          </a:p>
          <a:p>
            <a:pPr marL="0" indent="0" algn="just" rtl="1">
              <a:buNone/>
            </a:pPr>
            <a:r>
              <a:rPr lang="ar-IQ" dirty="0" smtClean="0"/>
              <a:t>اما المكثفات الصغيرة ايضا يتم فحصها باستخدام </a:t>
            </a:r>
            <a:r>
              <a:rPr lang="ar-IQ" dirty="0" err="1" smtClean="0"/>
              <a:t>الاوميتر</a:t>
            </a:r>
            <a:r>
              <a:rPr lang="ar-IQ" dirty="0" smtClean="0"/>
              <a:t> التماثلي ايضا ولان قيمتها صغيرة فان حركة المؤشر </a:t>
            </a:r>
            <a:r>
              <a:rPr lang="ar-IQ" dirty="0" err="1" smtClean="0"/>
              <a:t>لايمكن</a:t>
            </a:r>
            <a:r>
              <a:rPr lang="ar-IQ" dirty="0" smtClean="0"/>
              <a:t> ملاحظتها وبالتالي </a:t>
            </a:r>
            <a:r>
              <a:rPr lang="ar-IQ" dirty="0" err="1" smtClean="0"/>
              <a:t>فانها</a:t>
            </a:r>
            <a:r>
              <a:rPr lang="ar-IQ" dirty="0" smtClean="0"/>
              <a:t> تعطي مقاومة </a:t>
            </a:r>
            <a:r>
              <a:rPr lang="ar-IQ" dirty="0" err="1" smtClean="0"/>
              <a:t>اومية</a:t>
            </a:r>
            <a:r>
              <a:rPr lang="ar-IQ" dirty="0" smtClean="0"/>
              <a:t> عالية اما اذا اعطت مقاومة صغيرة فهذا يدل على تلف المكثف</a:t>
            </a:r>
          </a:p>
          <a:p>
            <a:pPr marL="0" indent="0" algn="r" rtl="1">
              <a:buNone/>
            </a:pPr>
            <a:endParaRPr lang="ar-IQ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60007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58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فحص المحولات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IQ" dirty="0" smtClean="0"/>
              <a:t>عند فحص المحول يجب قياس مقاومة الملف الابتدائي ومقاومة الملف الثانوي ففي المحول الخافض يجب ان تكون مقاومة الملف الابتدائي اكبر من مقاومة الملف الثانوي.</a:t>
            </a:r>
          </a:p>
          <a:p>
            <a:pPr marL="0" indent="0" algn="r" rtl="1">
              <a:buNone/>
            </a:pPr>
            <a:r>
              <a:rPr lang="ar-IQ" dirty="0" smtClean="0"/>
              <a:t>ويكون المحول تالف اذا كانت مقاومة الملف الابتدائي او الثانوي صفر </a:t>
            </a:r>
            <a:r>
              <a:rPr lang="en-US" dirty="0" smtClean="0"/>
              <a:t>short </a:t>
            </a:r>
            <a:r>
              <a:rPr lang="en-US" dirty="0"/>
              <a:t>circuit</a:t>
            </a:r>
            <a:r>
              <a:rPr lang="ar-IQ" dirty="0"/>
              <a:t> او الى مالا نهاية </a:t>
            </a:r>
            <a:r>
              <a:rPr lang="en-US" dirty="0"/>
              <a:t>open </a:t>
            </a:r>
            <a:r>
              <a:rPr lang="en-US" dirty="0" smtClean="0"/>
              <a:t>circuit</a:t>
            </a:r>
            <a:r>
              <a:rPr lang="ar-IQ" dirty="0" smtClean="0"/>
              <a:t>. </a:t>
            </a:r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1988"/>
            <a:ext cx="8460978" cy="23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984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فحص الملفات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1"/>
            <a:r>
              <a:rPr lang="ar-IQ" dirty="0"/>
              <a:t>يتم فحص </a:t>
            </a:r>
            <a:r>
              <a:rPr lang="ar-IQ" dirty="0" smtClean="0"/>
              <a:t>الملف </a:t>
            </a:r>
            <a:r>
              <a:rPr lang="ar-IQ" dirty="0"/>
              <a:t>باستخدام </a:t>
            </a:r>
            <a:r>
              <a:rPr lang="ar-IQ" dirty="0" err="1"/>
              <a:t>الافوميتر</a:t>
            </a:r>
            <a:r>
              <a:rPr lang="ar-IQ" dirty="0"/>
              <a:t> على وضع اوم و يجب ان يعطي مقاومة </a:t>
            </a:r>
            <a:r>
              <a:rPr lang="ar-IQ" dirty="0" err="1" smtClean="0"/>
              <a:t>صغيرةاما</a:t>
            </a:r>
            <a:r>
              <a:rPr lang="ar-IQ" dirty="0" smtClean="0"/>
              <a:t> </a:t>
            </a:r>
            <a:r>
              <a:rPr lang="ar-IQ" dirty="0"/>
              <a:t>اذا اعطى مقاومة صفر </a:t>
            </a:r>
            <a:r>
              <a:rPr lang="en-US" dirty="0"/>
              <a:t>short circuit</a:t>
            </a:r>
            <a:r>
              <a:rPr lang="ar-IQ" dirty="0"/>
              <a:t> او الى مالا نهاية </a:t>
            </a:r>
            <a:r>
              <a:rPr lang="en-US" dirty="0"/>
              <a:t>open circuit</a:t>
            </a:r>
            <a:r>
              <a:rPr lang="ar-IQ" dirty="0"/>
              <a:t> فهذا يعني ان </a:t>
            </a:r>
            <a:r>
              <a:rPr lang="ar-IQ" dirty="0" smtClean="0"/>
              <a:t>الملف تالف.</a:t>
            </a:r>
            <a:endParaRPr lang="ar-IQ" dirty="0"/>
          </a:p>
          <a:p>
            <a:pPr algn="just" rtl="1"/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7656825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189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فحص البطاريات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IQ" dirty="0" smtClean="0"/>
              <a:t>تفحص البطاريات استخدام الفولتميتر على تدريج ال </a:t>
            </a:r>
            <a:r>
              <a:rPr lang="en-US" dirty="0"/>
              <a:t>DC</a:t>
            </a:r>
            <a:r>
              <a:rPr lang="ar-IQ" dirty="0" smtClean="0"/>
              <a:t> </a:t>
            </a:r>
          </a:p>
          <a:p>
            <a:pPr marL="0" indent="0" algn="r" rtl="1">
              <a:buNone/>
            </a:pPr>
            <a:r>
              <a:rPr lang="ar-IQ" dirty="0" smtClean="0"/>
              <a:t>فالبطارية الجيدة تعطي قراءة اعلى من القيمة الفعلية</a:t>
            </a:r>
          </a:p>
          <a:p>
            <a:pPr marL="0" indent="0" algn="r" rtl="1">
              <a:buNone/>
            </a:pPr>
            <a:r>
              <a:rPr lang="ar-IQ" dirty="0" smtClean="0"/>
              <a:t>اما اذا كانت البطارية تالفة </a:t>
            </a:r>
            <a:r>
              <a:rPr lang="ar-IQ" dirty="0" err="1" smtClean="0"/>
              <a:t>فانها</a:t>
            </a:r>
            <a:r>
              <a:rPr lang="ar-IQ" dirty="0" smtClean="0"/>
              <a:t> تعطي قراءة مساوية او اقل من القيمة الفعلية.</a:t>
            </a:r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7105650" cy="267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607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فحص الثنائي</a:t>
            </a:r>
            <a:endParaRPr lang="ar-IQ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48" y="3657600"/>
            <a:ext cx="5029200" cy="252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Font typeface="Wingdings"/>
              <a:buNone/>
            </a:pPr>
            <a:r>
              <a:rPr lang="ar-IQ" sz="2000" dirty="0" smtClean="0"/>
              <a:t>1- نختار على </a:t>
            </a:r>
            <a:r>
              <a:rPr lang="ar-IQ" sz="2000" dirty="0" err="1" smtClean="0"/>
              <a:t>الاوفوميتر</a:t>
            </a:r>
            <a:r>
              <a:rPr lang="ar-IQ" sz="2000" dirty="0" smtClean="0"/>
              <a:t> وضع الموحد.</a:t>
            </a:r>
          </a:p>
          <a:p>
            <a:pPr marL="0" indent="0" algn="just" rtl="1">
              <a:buFont typeface="Wingdings"/>
              <a:buNone/>
            </a:pPr>
            <a:r>
              <a:rPr lang="ar-IQ" sz="2000" dirty="0" smtClean="0"/>
              <a:t>2- نضع </a:t>
            </a:r>
            <a:r>
              <a:rPr lang="ar-IQ" sz="2000" dirty="0" err="1" smtClean="0"/>
              <a:t>المجسات</a:t>
            </a:r>
            <a:r>
              <a:rPr lang="ar-IQ" sz="2000" dirty="0" smtClean="0"/>
              <a:t> على طرفي </a:t>
            </a:r>
            <a:r>
              <a:rPr lang="ar-IQ" sz="2000" dirty="0" err="1" smtClean="0"/>
              <a:t>الدايود</a:t>
            </a:r>
            <a:r>
              <a:rPr lang="ar-IQ" sz="2000" dirty="0" smtClean="0"/>
              <a:t> اذا كانت قراءة الجهاز </a:t>
            </a:r>
            <a:r>
              <a:rPr lang="en-US" sz="2000" dirty="0" smtClean="0"/>
              <a:t>OL </a:t>
            </a:r>
            <a:r>
              <a:rPr lang="ar-IQ" sz="2000" dirty="0" smtClean="0"/>
              <a:t>نبدل </a:t>
            </a:r>
            <a:r>
              <a:rPr lang="ar-IQ" sz="2000" dirty="0" err="1" smtClean="0"/>
              <a:t>المجسات</a:t>
            </a:r>
            <a:r>
              <a:rPr lang="ar-IQ" sz="2000" dirty="0" smtClean="0"/>
              <a:t> </a:t>
            </a:r>
          </a:p>
          <a:p>
            <a:pPr marL="0" indent="0" algn="just" rtl="1">
              <a:buFont typeface="Wingdings"/>
              <a:buNone/>
            </a:pPr>
            <a:r>
              <a:rPr lang="ar-IQ" sz="2000" dirty="0" smtClean="0"/>
              <a:t>3- اذا كانت الفولتية تتراوح بين (</a:t>
            </a:r>
            <a:r>
              <a:rPr lang="en-US" sz="2000" dirty="0" smtClean="0"/>
              <a:t>0.5-0.7 V</a:t>
            </a:r>
            <a:r>
              <a:rPr lang="ar-IQ" sz="2000" dirty="0" smtClean="0"/>
              <a:t>) فان </a:t>
            </a:r>
            <a:r>
              <a:rPr lang="ar-IQ" sz="2000" dirty="0" err="1" smtClean="0"/>
              <a:t>الدايود</a:t>
            </a:r>
            <a:r>
              <a:rPr lang="ar-IQ" sz="2000" dirty="0" smtClean="0"/>
              <a:t> سليم ومصنع من السيلكون</a:t>
            </a:r>
          </a:p>
          <a:p>
            <a:pPr marL="0" indent="0" algn="just" rtl="1">
              <a:buNone/>
            </a:pPr>
            <a:r>
              <a:rPr lang="ar-IQ" sz="2000" dirty="0" smtClean="0"/>
              <a:t>اما اذا </a:t>
            </a:r>
            <a:r>
              <a:rPr lang="ar-IQ" sz="2000" dirty="0"/>
              <a:t>كانت الفولتية تتراوح بين (</a:t>
            </a:r>
            <a:r>
              <a:rPr lang="en-US" sz="2000" dirty="0" smtClean="0"/>
              <a:t>0.2-0.3 </a:t>
            </a:r>
            <a:r>
              <a:rPr lang="en-US" sz="2000" dirty="0"/>
              <a:t>V</a:t>
            </a:r>
            <a:r>
              <a:rPr lang="ar-IQ" sz="2000" dirty="0"/>
              <a:t>) فان </a:t>
            </a:r>
            <a:r>
              <a:rPr lang="ar-IQ" sz="2000" dirty="0" err="1"/>
              <a:t>الدايود</a:t>
            </a:r>
            <a:r>
              <a:rPr lang="ar-IQ" sz="2000" dirty="0"/>
              <a:t> سليم ومصنع من </a:t>
            </a:r>
            <a:r>
              <a:rPr lang="ar-IQ" sz="2000" dirty="0" smtClean="0"/>
              <a:t>الجرمانيوم</a:t>
            </a:r>
          </a:p>
          <a:p>
            <a:pPr marL="0" indent="0" algn="just" rtl="1">
              <a:buNone/>
            </a:pPr>
            <a:r>
              <a:rPr lang="ar-IQ" sz="2000" dirty="0" smtClean="0"/>
              <a:t>4-اذا اعطي الجهاز </a:t>
            </a:r>
            <a:r>
              <a:rPr lang="en-US" sz="2000" dirty="0" smtClean="0"/>
              <a:t>OL </a:t>
            </a:r>
            <a:r>
              <a:rPr lang="ar-IQ" sz="2000" dirty="0" smtClean="0"/>
              <a:t>في كلا الحالتين فان الثنائي تالف.</a:t>
            </a:r>
            <a:endParaRPr lang="ar-IQ" sz="2000" dirty="0"/>
          </a:p>
          <a:p>
            <a:pPr marL="0" indent="0" algn="just" rtl="1">
              <a:buFont typeface="Wingdings"/>
              <a:buNone/>
            </a:pPr>
            <a:endParaRPr lang="ar-IQ" sz="2000" dirty="0" smtClean="0"/>
          </a:p>
          <a:p>
            <a:pPr marL="0" indent="0" algn="just" rtl="1">
              <a:buFont typeface="Wingdings"/>
              <a:buNone/>
            </a:pPr>
            <a:r>
              <a:rPr lang="ar-IQ" sz="2000" dirty="0" smtClean="0"/>
              <a:t> </a:t>
            </a:r>
          </a:p>
          <a:p>
            <a:pPr marL="0" indent="0" algn="just" rtl="1">
              <a:buFont typeface="Wingdings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801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الرموز والاشكال العلمية للعناصر الالكترونية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2000" dirty="0" smtClean="0"/>
              <a:t>المقاومة </a:t>
            </a:r>
            <a:r>
              <a:rPr lang="en-US" sz="2000" dirty="0" smtClean="0"/>
              <a:t>:</a:t>
            </a:r>
            <a:r>
              <a:rPr lang="ar-IQ" sz="2000" dirty="0" smtClean="0"/>
              <a:t> يرمز لها </a:t>
            </a:r>
            <a:r>
              <a:rPr lang="en-US" sz="2000" dirty="0" smtClean="0"/>
              <a:t>R </a:t>
            </a:r>
            <a:r>
              <a:rPr lang="ar-IQ" sz="2000" dirty="0" smtClean="0"/>
              <a:t> , وحدة قياسها الاوم </a:t>
            </a:r>
            <a:endParaRPr lang="en-US" sz="2000" dirty="0" smtClean="0"/>
          </a:p>
          <a:p>
            <a:pPr marL="0" indent="0" algn="r" rtl="1">
              <a:buNone/>
            </a:pPr>
            <a:r>
              <a:rPr lang="ar-IQ" sz="2000" dirty="0" smtClean="0"/>
              <a:t>الوظيفة:  التحكم في التيار والجهد</a:t>
            </a:r>
          </a:p>
          <a:p>
            <a:pPr marL="0" indent="0" algn="r" rtl="1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522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فحص الترانزستور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IQ" sz="2000" dirty="0" smtClean="0"/>
              <a:t>1- </a:t>
            </a:r>
            <a:r>
              <a:rPr lang="ar-IQ" sz="2000" dirty="0"/>
              <a:t>نختار على </a:t>
            </a:r>
            <a:r>
              <a:rPr lang="ar-IQ" sz="2000" dirty="0" err="1"/>
              <a:t>الاوفوميتر</a:t>
            </a:r>
            <a:r>
              <a:rPr lang="ar-IQ" sz="2000" dirty="0"/>
              <a:t> وضع </a:t>
            </a:r>
            <a:r>
              <a:rPr lang="ar-IQ" sz="2000" dirty="0" smtClean="0"/>
              <a:t>الموحد.</a:t>
            </a:r>
            <a:endParaRPr lang="ar-IQ" sz="2000" dirty="0"/>
          </a:p>
          <a:p>
            <a:pPr marL="0" indent="0" algn="just" rtl="1">
              <a:buNone/>
            </a:pPr>
            <a:r>
              <a:rPr lang="ar-IQ" sz="2000" dirty="0"/>
              <a:t>2- نضع </a:t>
            </a:r>
            <a:r>
              <a:rPr lang="ar-IQ" sz="2000" dirty="0" err="1"/>
              <a:t>المجسات</a:t>
            </a:r>
            <a:r>
              <a:rPr lang="ar-IQ" sz="2000" dirty="0"/>
              <a:t> على طرفي </a:t>
            </a:r>
            <a:r>
              <a:rPr lang="ar-IQ" sz="2000" dirty="0" err="1"/>
              <a:t>الدايود</a:t>
            </a:r>
            <a:r>
              <a:rPr lang="ar-IQ" sz="2000" dirty="0"/>
              <a:t> اذا كانت قراءة الجهاز </a:t>
            </a:r>
            <a:r>
              <a:rPr lang="en-US" sz="2000" dirty="0"/>
              <a:t>OL </a:t>
            </a:r>
            <a:r>
              <a:rPr lang="ar-IQ" sz="2000" dirty="0"/>
              <a:t>نبدل </a:t>
            </a:r>
            <a:r>
              <a:rPr lang="ar-IQ" sz="2000" dirty="0" err="1"/>
              <a:t>المجسات</a:t>
            </a:r>
            <a:r>
              <a:rPr lang="ar-IQ" sz="2000" dirty="0"/>
              <a:t> </a:t>
            </a:r>
            <a:r>
              <a:rPr lang="ar-IQ" sz="2000" dirty="0" smtClean="0"/>
              <a:t>كما في </a:t>
            </a:r>
            <a:r>
              <a:rPr lang="ar-IQ" sz="2000" dirty="0" err="1" smtClean="0"/>
              <a:t>الدايود</a:t>
            </a:r>
            <a:r>
              <a:rPr lang="ar-IQ" sz="2000" dirty="0" smtClean="0"/>
              <a:t>.</a:t>
            </a:r>
          </a:p>
          <a:p>
            <a:pPr marL="0" indent="0" algn="just" rtl="1">
              <a:buNone/>
            </a:pPr>
            <a:r>
              <a:rPr lang="ar-IQ" sz="2000" dirty="0" smtClean="0"/>
              <a:t>3- طرف الترانزستور الذي يعطي قراءة مع كلا الطرفين الاخرين هو القاعدة اذا كان هذا الطرف مع المجس الاحمر(+) يدل ان القاعدة نوعها </a:t>
            </a:r>
            <a:r>
              <a:rPr lang="en-US" sz="2000" dirty="0" smtClean="0"/>
              <a:t>P </a:t>
            </a:r>
            <a:r>
              <a:rPr lang="ar-IQ" sz="2000" dirty="0" smtClean="0"/>
              <a:t> والترانزستور نوعه </a:t>
            </a:r>
            <a:r>
              <a:rPr lang="en-US" sz="2000" dirty="0" smtClean="0"/>
              <a:t>NPN </a:t>
            </a:r>
            <a:r>
              <a:rPr lang="ar-IQ" sz="2000" dirty="0" smtClean="0"/>
              <a:t> اما اذا كان موصلا مع المجس الاسود ( الارضي) فالقاعدة </a:t>
            </a:r>
            <a:r>
              <a:rPr lang="en-US" sz="2000" dirty="0" smtClean="0"/>
              <a:t>N </a:t>
            </a:r>
            <a:r>
              <a:rPr lang="ar-IQ" sz="2000" dirty="0" smtClean="0"/>
              <a:t> والترانزستور </a:t>
            </a:r>
            <a:r>
              <a:rPr lang="en-US" sz="2000" dirty="0" smtClean="0"/>
              <a:t>PNP</a:t>
            </a:r>
            <a:r>
              <a:rPr lang="ar-IQ" sz="2000" dirty="0" smtClean="0"/>
              <a:t>.</a:t>
            </a:r>
            <a:endParaRPr lang="ar-IQ" sz="2000" dirty="0"/>
          </a:p>
          <a:p>
            <a:pPr marL="0" indent="0" algn="r" rtl="1">
              <a:buNone/>
            </a:pPr>
            <a:r>
              <a:rPr lang="ar-IQ" sz="2000" dirty="0" smtClean="0"/>
              <a:t>4- بعد تحديد القاعدة نوصل طرفي الترانزستور لجهازي قياس اخرين الطرف الذي يعطي قراءة فولتية اكبر هو الباعث </a:t>
            </a:r>
            <a:r>
              <a:rPr lang="en-US" sz="2000" dirty="0" smtClean="0"/>
              <a:t>E</a:t>
            </a:r>
            <a:r>
              <a:rPr lang="ar-IQ" sz="2000" dirty="0" smtClean="0"/>
              <a:t> والذي يعطي اقل هو الجامع  </a:t>
            </a:r>
            <a:r>
              <a:rPr lang="en-US" sz="2000" dirty="0" smtClean="0"/>
              <a:t>C</a:t>
            </a:r>
            <a:r>
              <a:rPr lang="ar-IQ" sz="2000" dirty="0" smtClean="0"/>
              <a:t> ويكون تالف في حال اعطى </a:t>
            </a:r>
            <a:r>
              <a:rPr lang="en-US" sz="2000" dirty="0" smtClean="0"/>
              <a:t>OL </a:t>
            </a:r>
            <a:r>
              <a:rPr lang="ar-IQ" sz="2000" dirty="0" smtClean="0"/>
              <a:t>في الحالتين وكذلك اذا كان الجهد صفر لكلا الطرفين.</a:t>
            </a:r>
            <a:endParaRPr lang="ar-IQ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586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070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IQ" sz="11500" dirty="0" smtClean="0">
                <a:solidFill>
                  <a:srgbClr val="FF0000"/>
                </a:solidFill>
              </a:rPr>
              <a:t>شكرا لكم</a:t>
            </a:r>
            <a:endParaRPr lang="ar-IQ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0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استمر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ar-IQ" dirty="0" smtClean="0"/>
              <a:t>المتسعات او المكثفات</a:t>
            </a:r>
          </a:p>
          <a:p>
            <a:pPr marL="0" indent="0" algn="r" rtl="1">
              <a:buNone/>
            </a:pPr>
            <a:r>
              <a:rPr lang="ar-IQ" sz="2000" dirty="0" smtClean="0"/>
              <a:t>يرمز </a:t>
            </a:r>
            <a:r>
              <a:rPr lang="ar-IQ" sz="2000" dirty="0"/>
              <a:t>لها </a:t>
            </a:r>
            <a:r>
              <a:rPr lang="en-US" sz="2000" dirty="0"/>
              <a:t>C</a:t>
            </a:r>
            <a:r>
              <a:rPr lang="en-US" sz="2000" dirty="0" smtClean="0"/>
              <a:t> </a:t>
            </a:r>
            <a:r>
              <a:rPr lang="ar-IQ" sz="2000" dirty="0" smtClean="0"/>
              <a:t> </a:t>
            </a:r>
            <a:r>
              <a:rPr lang="ar-IQ" sz="2000" dirty="0"/>
              <a:t>, وحدة قياسها </a:t>
            </a:r>
            <a:r>
              <a:rPr lang="ar-IQ" sz="2000" dirty="0" smtClean="0"/>
              <a:t>الفاراد</a:t>
            </a:r>
          </a:p>
          <a:p>
            <a:pPr marL="0" indent="0" algn="r" rtl="1">
              <a:buNone/>
            </a:pPr>
            <a:r>
              <a:rPr lang="ar-IQ" sz="2000" dirty="0" smtClean="0"/>
              <a:t>الوظيفة: </a:t>
            </a:r>
          </a:p>
          <a:p>
            <a:pPr marL="0" indent="0" algn="r" rtl="1">
              <a:buNone/>
            </a:pPr>
            <a:r>
              <a:rPr lang="ar-IQ" sz="2000" dirty="0" smtClean="0"/>
              <a:t>1- تستخدم لإمرار التيار المتردد ومنع مرور</a:t>
            </a:r>
          </a:p>
          <a:p>
            <a:pPr marL="0" indent="0" algn="r" rtl="1">
              <a:buNone/>
            </a:pPr>
            <a:r>
              <a:rPr lang="ar-IQ" sz="2000" dirty="0" smtClean="0"/>
              <a:t>التيار المستمر في الدائرة </a:t>
            </a:r>
            <a:endParaRPr lang="en-US" sz="2000" dirty="0"/>
          </a:p>
          <a:p>
            <a:pPr marL="0" indent="0" algn="r" rtl="1">
              <a:buNone/>
            </a:pPr>
            <a:r>
              <a:rPr lang="ar-IQ" sz="2000" dirty="0" smtClean="0"/>
              <a:t>2- المتسعات الكبيرة تستخدم للشحن والتفريغ</a:t>
            </a:r>
          </a:p>
          <a:p>
            <a:pPr marL="0" indent="0" algn="r" rtl="1">
              <a:buNone/>
            </a:pPr>
            <a:r>
              <a:rPr lang="ar-IQ" sz="2000" dirty="0" smtClean="0"/>
              <a:t>3- المتسعات المتغيرة تستعمل على التوازي</a:t>
            </a:r>
          </a:p>
          <a:p>
            <a:pPr marL="0" indent="0" algn="r" rtl="1">
              <a:buNone/>
            </a:pPr>
            <a:r>
              <a:rPr lang="ar-IQ" sz="2000" dirty="0" smtClean="0"/>
              <a:t> مع ملف لاختيار المحطات (الترددات)</a:t>
            </a:r>
          </a:p>
          <a:p>
            <a:pPr marL="0" indent="0" algn="r" rtl="1">
              <a:buNone/>
            </a:pPr>
            <a:r>
              <a:rPr lang="ar-IQ" sz="2000" dirty="0" smtClean="0"/>
              <a:t> في جهاز الراديو او التلفاز</a:t>
            </a:r>
            <a:endParaRPr lang="ar-IQ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87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3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استمر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50292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IQ" sz="2000" dirty="0" smtClean="0"/>
              <a:t>الملفات والمحولات والاحمال الحثية</a:t>
            </a:r>
          </a:p>
          <a:p>
            <a:pPr marL="0" indent="0" algn="r" rtl="1">
              <a:buNone/>
            </a:pPr>
            <a:r>
              <a:rPr lang="ar-IQ" sz="1800" dirty="0" smtClean="0"/>
              <a:t>الملف: يرمز له </a:t>
            </a:r>
            <a:r>
              <a:rPr lang="en-US" sz="1800" dirty="0" smtClean="0"/>
              <a:t>L </a:t>
            </a:r>
            <a:r>
              <a:rPr lang="ar-IQ" sz="1800" dirty="0" smtClean="0"/>
              <a:t> </a:t>
            </a:r>
            <a:r>
              <a:rPr lang="ar-IQ" sz="1800" dirty="0"/>
              <a:t>, وحدة قياسها </a:t>
            </a:r>
            <a:r>
              <a:rPr lang="ar-IQ" sz="1800" dirty="0" err="1" smtClean="0"/>
              <a:t>الهنري</a:t>
            </a:r>
            <a:endParaRPr lang="en-US" sz="1800" dirty="0"/>
          </a:p>
          <a:p>
            <a:pPr marL="0" indent="0" algn="r" rtl="1">
              <a:buNone/>
            </a:pPr>
            <a:r>
              <a:rPr lang="ar-IQ" sz="1800" dirty="0" smtClean="0"/>
              <a:t>الوظيفة: </a:t>
            </a:r>
          </a:p>
          <a:p>
            <a:pPr marL="0" indent="0" algn="r" rtl="1">
              <a:buNone/>
            </a:pPr>
            <a:r>
              <a:rPr lang="ar-IQ" sz="1800" dirty="0" smtClean="0"/>
              <a:t>1- توليد الفيض الكهرومغناطيسي </a:t>
            </a:r>
          </a:p>
          <a:p>
            <a:pPr marL="0" indent="0" algn="r" rtl="1">
              <a:buNone/>
            </a:pPr>
            <a:r>
              <a:rPr lang="ar-IQ" sz="1800" dirty="0" smtClean="0"/>
              <a:t>2-تستخدم في دوائر الترشيح والمذبذبات والتوليف</a:t>
            </a:r>
          </a:p>
          <a:p>
            <a:pPr marL="0" indent="0" algn="r" rtl="1">
              <a:buNone/>
            </a:pPr>
            <a:r>
              <a:rPr lang="ar-IQ" sz="1800" dirty="0" smtClean="0"/>
              <a:t>المحول: </a:t>
            </a:r>
            <a:r>
              <a:rPr lang="ar-IQ" sz="1800" dirty="0"/>
              <a:t>يرمز له </a:t>
            </a:r>
            <a:r>
              <a:rPr lang="en-US" sz="1800" dirty="0" smtClean="0"/>
              <a:t>T </a:t>
            </a:r>
            <a:r>
              <a:rPr lang="ar-IQ" sz="1800" dirty="0" smtClean="0"/>
              <a:t> </a:t>
            </a:r>
          </a:p>
          <a:p>
            <a:pPr marL="0" indent="0" algn="r" rtl="1">
              <a:buNone/>
            </a:pPr>
            <a:r>
              <a:rPr lang="ar-IQ" sz="1800" dirty="0" smtClean="0"/>
              <a:t>الوظيفة</a:t>
            </a:r>
            <a:r>
              <a:rPr lang="ar-IQ" sz="1800" dirty="0"/>
              <a:t>: </a:t>
            </a:r>
          </a:p>
          <a:p>
            <a:pPr marL="0" indent="0" algn="r" rtl="1">
              <a:buNone/>
            </a:pPr>
            <a:r>
              <a:rPr lang="ar-IQ" sz="1800" dirty="0" smtClean="0"/>
              <a:t>خفض و رفع الجهد</a:t>
            </a:r>
          </a:p>
          <a:p>
            <a:pPr marL="0" indent="0" algn="r" rtl="1">
              <a:buNone/>
            </a:pPr>
            <a:r>
              <a:rPr lang="ar-IQ" sz="1800" dirty="0" smtClean="0"/>
              <a:t>الربط بين المراحل</a:t>
            </a:r>
          </a:p>
          <a:p>
            <a:pPr marL="0" indent="0" algn="r" rtl="1">
              <a:buNone/>
            </a:pPr>
            <a:r>
              <a:rPr lang="ar-IQ" sz="1800" dirty="0" smtClean="0"/>
              <a:t>موافقة الممانعة</a:t>
            </a:r>
          </a:p>
          <a:p>
            <a:pPr marL="0" indent="0" algn="r" rtl="1">
              <a:buNone/>
            </a:pPr>
            <a:r>
              <a:rPr lang="ar-IQ" sz="1800" dirty="0" smtClean="0"/>
              <a:t>وظيفة المرحل: مفتاح ميكانيكي يعمل بالمجال</a:t>
            </a:r>
          </a:p>
          <a:p>
            <a:pPr marL="0" indent="0" algn="r" rtl="1">
              <a:buNone/>
            </a:pPr>
            <a:r>
              <a:rPr lang="ar-IQ" sz="1800" dirty="0" smtClean="0"/>
              <a:t> الكهرومغناطيسي</a:t>
            </a:r>
          </a:p>
          <a:p>
            <a:pPr marL="0" indent="0" algn="r" rtl="1">
              <a:buNone/>
            </a:pPr>
            <a:r>
              <a:rPr lang="ar-IQ" sz="1800" dirty="0" smtClean="0"/>
              <a:t>وظيفة المحرك: تحويل الطاقة الكهربائية الى طاقة</a:t>
            </a:r>
          </a:p>
          <a:p>
            <a:pPr marL="0" indent="0" algn="r" rtl="1">
              <a:buNone/>
            </a:pPr>
            <a:r>
              <a:rPr lang="ar-IQ" sz="1800" dirty="0" smtClean="0"/>
              <a:t> حركية</a:t>
            </a:r>
            <a:endParaRPr lang="ar-IQ" sz="1800" dirty="0"/>
          </a:p>
          <a:p>
            <a:pPr marL="0" indent="0" algn="r" rtl="1">
              <a:buNone/>
            </a:pPr>
            <a:endParaRPr lang="ar-IQ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495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03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استمر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sz="3200" dirty="0" smtClean="0"/>
              <a:t>الثنائيات </a:t>
            </a:r>
          </a:p>
          <a:p>
            <a:pPr marL="0" indent="0" algn="r" rtl="1">
              <a:buNone/>
            </a:pPr>
            <a:r>
              <a:rPr lang="ar-IQ" sz="2400" dirty="0" smtClean="0"/>
              <a:t>عناصر الكترونية ذات طرفين </a:t>
            </a:r>
          </a:p>
          <a:p>
            <a:pPr marL="0" indent="0" algn="r" rtl="1">
              <a:buNone/>
            </a:pPr>
            <a:r>
              <a:rPr lang="ar-IQ" sz="2400" dirty="0" smtClean="0"/>
              <a:t>الوظيفة: </a:t>
            </a:r>
          </a:p>
          <a:p>
            <a:pPr marL="0" indent="0" algn="r" rtl="1">
              <a:buNone/>
            </a:pPr>
            <a:r>
              <a:rPr lang="ar-IQ" sz="2400" dirty="0" smtClean="0"/>
              <a:t>تمرر تيار كهربائي في اتجاه واحد</a:t>
            </a:r>
            <a:endParaRPr lang="ar-IQ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" y="1591980"/>
            <a:ext cx="52578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86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استمر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ar-IQ" dirty="0" smtClean="0"/>
              <a:t>الترانزستورات</a:t>
            </a:r>
          </a:p>
          <a:p>
            <a:pPr marL="0" indent="0" algn="r" rtl="1">
              <a:buNone/>
            </a:pPr>
            <a:r>
              <a:rPr lang="ar-IQ" sz="1800" dirty="0" smtClean="0"/>
              <a:t>عناصر الكترونية فعالة ذات 3 اطراف</a:t>
            </a:r>
          </a:p>
          <a:p>
            <a:pPr marL="0" indent="0" algn="r" rtl="1">
              <a:buNone/>
            </a:pPr>
            <a:r>
              <a:rPr lang="ar-IQ" sz="1800" dirty="0" smtClean="0"/>
              <a:t> وتكون على نوعين</a:t>
            </a:r>
          </a:p>
          <a:p>
            <a:pPr marL="0" indent="0" algn="r" rtl="1">
              <a:buNone/>
            </a:pPr>
            <a:r>
              <a:rPr lang="ar-IQ" sz="1800" dirty="0" smtClean="0"/>
              <a:t>1- ترانزست</a:t>
            </a:r>
            <a:r>
              <a:rPr lang="ar-IQ" sz="1800" dirty="0"/>
              <a:t>و</a:t>
            </a:r>
            <a:r>
              <a:rPr lang="ar-IQ" sz="1800" dirty="0" smtClean="0"/>
              <a:t>رات ثنائية الوصلة</a:t>
            </a:r>
          </a:p>
          <a:p>
            <a:pPr marL="0" indent="0" algn="r" rtl="1">
              <a:buNone/>
            </a:pPr>
            <a:r>
              <a:rPr lang="ar-IQ" sz="1800" dirty="0" smtClean="0"/>
              <a:t>2- ترانزستورات المجال </a:t>
            </a:r>
            <a:r>
              <a:rPr lang="en-US" sz="1800" dirty="0" smtClean="0"/>
              <a:t>FET</a:t>
            </a:r>
          </a:p>
          <a:p>
            <a:pPr marL="0" indent="0" algn="r" rtl="1">
              <a:buNone/>
            </a:pPr>
            <a:r>
              <a:rPr lang="ar-IQ" sz="1800" dirty="0" smtClean="0"/>
              <a:t>الوظيفة العامة للترنزستورات :</a:t>
            </a:r>
          </a:p>
          <a:p>
            <a:pPr marL="0" indent="0" algn="r" rtl="1">
              <a:buNone/>
            </a:pPr>
            <a:r>
              <a:rPr lang="ar-IQ" sz="1800" dirty="0" smtClean="0"/>
              <a:t>1- مكبرات جهد وتيار وفولتية </a:t>
            </a:r>
          </a:p>
          <a:p>
            <a:pPr marL="0" indent="0" algn="r" rtl="1">
              <a:buNone/>
            </a:pPr>
            <a:r>
              <a:rPr lang="ar-IQ" sz="1800" dirty="0" smtClean="0"/>
              <a:t>2- مفاتيح الكترونية سريعة</a:t>
            </a:r>
            <a:endParaRPr lang="ar-IQ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21" y="1600201"/>
            <a:ext cx="5584521" cy="521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64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متنوعات</a:t>
            </a:r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26100"/>
            <a:ext cx="70866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72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3600" dirty="0" smtClean="0"/>
              <a:t>الاجهزة والادوات اللازمة لصيانة العناصر الالكترونية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IQ" dirty="0" smtClean="0"/>
              <a:t>1- كاوية اللحام                            2- </a:t>
            </a:r>
            <a:r>
              <a:rPr lang="ar-IQ" dirty="0"/>
              <a:t>سلك اللحام</a:t>
            </a:r>
          </a:p>
          <a:p>
            <a:pPr algn="r" rtl="1"/>
            <a:endParaRPr lang="ar-IQ" dirty="0" smtClean="0"/>
          </a:p>
          <a:p>
            <a:pPr algn="r" rtl="1"/>
            <a:endParaRPr lang="ar-IQ" dirty="0" smtClean="0"/>
          </a:p>
          <a:p>
            <a:pPr algn="r" rtl="1"/>
            <a:endParaRPr lang="ar-IQ" dirty="0"/>
          </a:p>
          <a:p>
            <a:pPr algn="r" rtl="1"/>
            <a:endParaRPr lang="ar-IQ" dirty="0" smtClean="0"/>
          </a:p>
          <a:p>
            <a:pPr marL="0" indent="0" algn="r" rtl="1">
              <a:buNone/>
            </a:pPr>
            <a:r>
              <a:rPr lang="ar-IQ" dirty="0" smtClean="0"/>
              <a:t>3- ساحب اللحام                         4-  شريط ازالة اللحام</a:t>
            </a:r>
            <a:endParaRPr lang="ar-IQ" dirty="0"/>
          </a:p>
          <a:p>
            <a:pPr algn="r" rtl="1"/>
            <a:endParaRPr lang="ar-IQ" dirty="0" smtClean="0"/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46477"/>
            <a:ext cx="301263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19338"/>
            <a:ext cx="3024000" cy="147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2952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45200"/>
            <a:ext cx="29241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147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استمر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IQ" dirty="0" smtClean="0"/>
              <a:t>5- قطاعة الاسلاك                   6-  </a:t>
            </a:r>
            <a:r>
              <a:rPr lang="ar-IQ" dirty="0"/>
              <a:t>مفكاك البراغي</a:t>
            </a:r>
          </a:p>
          <a:p>
            <a:pPr algn="r" rtl="1"/>
            <a:endParaRPr lang="ar-IQ" dirty="0" smtClean="0"/>
          </a:p>
          <a:p>
            <a:pPr algn="r" rtl="1"/>
            <a:endParaRPr lang="ar-IQ" dirty="0"/>
          </a:p>
          <a:p>
            <a:pPr algn="r" rtl="1"/>
            <a:endParaRPr lang="ar-IQ" dirty="0" smtClean="0"/>
          </a:p>
          <a:p>
            <a:pPr algn="r" rtl="1"/>
            <a:endParaRPr lang="ar-IQ" dirty="0"/>
          </a:p>
          <a:p>
            <a:pPr marL="0" indent="0" algn="r" rtl="1">
              <a:buNone/>
            </a:pPr>
            <a:r>
              <a:rPr lang="ar-IQ" dirty="0" smtClean="0"/>
              <a:t>7- </a:t>
            </a:r>
            <a:r>
              <a:rPr lang="ar-IQ" dirty="0" err="1" smtClean="0"/>
              <a:t>الملقاط</a:t>
            </a:r>
            <a:r>
              <a:rPr lang="ar-IQ" dirty="0" smtClean="0"/>
              <a:t>                           8- المثقاب او </a:t>
            </a:r>
            <a:r>
              <a:rPr lang="ar-IQ" dirty="0" err="1" smtClean="0"/>
              <a:t>الدريل</a:t>
            </a:r>
            <a:endParaRPr lang="ar-IQ" dirty="0" smtClean="0"/>
          </a:p>
          <a:p>
            <a:pPr algn="r" rtl="1"/>
            <a:endParaRPr lang="ar-IQ" dirty="0"/>
          </a:p>
          <a:p>
            <a:pPr algn="r" rtl="1"/>
            <a:endParaRPr lang="ar-IQ" dirty="0" smtClean="0"/>
          </a:p>
          <a:p>
            <a:pPr algn="r" rtl="1"/>
            <a:endParaRPr lang="ar-IQ" dirty="0"/>
          </a:p>
          <a:p>
            <a:pPr algn="r" rtl="1"/>
            <a:endParaRPr lang="ar-IQ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18" y="5014868"/>
            <a:ext cx="2417524" cy="13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14868"/>
            <a:ext cx="26860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304486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298484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826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لوان متوسط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359</TotalTime>
  <Words>725</Words>
  <Application>Microsoft Office PowerPoint</Application>
  <PresentationFormat>عرض على الشاشة (3:4)‏</PresentationFormat>
  <Paragraphs>112</Paragraphs>
  <Slides>21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ألوان متوسطة</vt:lpstr>
      <vt:lpstr>عنوان المحاضرة  كيفية اختبار و فحص العناصر الالكترونية المختلفة</vt:lpstr>
      <vt:lpstr>الرموز والاشكال العلمية للعناصر الالكترونية</vt:lpstr>
      <vt:lpstr>استمر</vt:lpstr>
      <vt:lpstr>استمر</vt:lpstr>
      <vt:lpstr>استمر</vt:lpstr>
      <vt:lpstr>استمر</vt:lpstr>
      <vt:lpstr>متنوعات</vt:lpstr>
      <vt:lpstr>الاجهزة والادوات اللازمة لصيانة العناصر الالكترونية</vt:lpstr>
      <vt:lpstr>استمر</vt:lpstr>
      <vt:lpstr>استمر</vt:lpstr>
      <vt:lpstr>فحص الاسلاك /محاظرة 2</vt:lpstr>
      <vt:lpstr>فحص المقاومة الكربونية</vt:lpstr>
      <vt:lpstr>فحص المقاومة المتغيرة </vt:lpstr>
      <vt:lpstr>فحص المقاومة الضوئية</vt:lpstr>
      <vt:lpstr>فحص المكثفات</vt:lpstr>
      <vt:lpstr>فحص المحولات</vt:lpstr>
      <vt:lpstr>فحص الملفات</vt:lpstr>
      <vt:lpstr>فحص البطاريات</vt:lpstr>
      <vt:lpstr>فحص الثنائي</vt:lpstr>
      <vt:lpstr>فحص الترانزستور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المحاضرة  كيفية اختبار و فحص العناصر الالكترونية المختلفة</dc:title>
  <dc:creator>Maher</dc:creator>
  <cp:lastModifiedBy>Windows User</cp:lastModifiedBy>
  <cp:revision>22</cp:revision>
  <dcterms:created xsi:type="dcterms:W3CDTF">2021-02-26T22:59:43Z</dcterms:created>
  <dcterms:modified xsi:type="dcterms:W3CDTF">2022-01-28T06:16:11Z</dcterms:modified>
</cp:coreProperties>
</file>