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0" d="100"/>
          <a:sy n="70"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411B1FD3-352C-4DC3-88FE-230453CED45D}" type="datetimeFigureOut">
              <a:rPr lang="ar-IQ" smtClean="0"/>
              <a:t>16/10/1441</a:t>
            </a:fld>
            <a:endParaRPr lang="ar-IQ"/>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CF475F3-A243-4EA5-A813-96B933D46B13}" type="slidenum">
              <a:rPr lang="ar-IQ" smtClean="0"/>
              <a:t>‹#›</a:t>
            </a:fld>
            <a:endParaRPr lang="ar-IQ"/>
          </a:p>
        </p:txBody>
      </p:sp>
    </p:spTree>
    <p:extLst>
      <p:ext uri="{BB962C8B-B14F-4D97-AF65-F5344CB8AC3E}">
        <p14:creationId xmlns:p14="http://schemas.microsoft.com/office/powerpoint/2010/main" val="378045845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7CF475F3-A243-4EA5-A813-96B933D46B13}" type="slidenum">
              <a:rPr lang="ar-IQ" smtClean="0"/>
              <a:t>7</a:t>
            </a:fld>
            <a:endParaRPr lang="ar-IQ"/>
          </a:p>
        </p:txBody>
      </p:sp>
    </p:spTree>
    <p:extLst>
      <p:ext uri="{BB962C8B-B14F-4D97-AF65-F5344CB8AC3E}">
        <p14:creationId xmlns:p14="http://schemas.microsoft.com/office/powerpoint/2010/main" val="3924704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09683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B4F33431-456E-47F6-9EFC-0781122C947D}" type="datetimeFigureOut">
              <a:rPr lang="ar-IQ" smtClean="0"/>
              <a:t>16/10/1441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3181738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56637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891648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513018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981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1155020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11657616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344786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2646421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4F33431-456E-47F6-9EFC-0781122C947D}" type="datetimeFigureOut">
              <a:rPr lang="ar-IQ" smtClean="0"/>
              <a:t>16/10/1441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2007853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4F33431-456E-47F6-9EFC-0781122C947D}" type="datetimeFigureOut">
              <a:rPr lang="ar-IQ" smtClean="0"/>
              <a:t>16/10/1441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395261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4F33431-456E-47F6-9EFC-0781122C947D}" type="datetimeFigureOut">
              <a:rPr lang="ar-IQ" smtClean="0"/>
              <a:t>16/10/1441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417661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4F33431-456E-47F6-9EFC-0781122C947D}" type="datetimeFigureOut">
              <a:rPr lang="ar-IQ" smtClean="0"/>
              <a:t>16/10/1441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90832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F33431-456E-47F6-9EFC-0781122C947D}" type="datetimeFigureOut">
              <a:rPr lang="ar-IQ" smtClean="0"/>
              <a:t>16/10/1441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51153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4F33431-456E-47F6-9EFC-0781122C947D}" type="datetimeFigureOut">
              <a:rPr lang="ar-IQ" smtClean="0"/>
              <a:t>16/10/1441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1692198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4F33431-456E-47F6-9EFC-0781122C947D}" type="datetimeFigureOut">
              <a:rPr lang="ar-IQ" smtClean="0"/>
              <a:t>16/10/1441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04AADBC-D061-4F70-9D45-E4D8AEB7F595}" type="slidenum">
              <a:rPr lang="ar-IQ" smtClean="0"/>
              <a:t>‹#›</a:t>
            </a:fld>
            <a:endParaRPr lang="ar-IQ"/>
          </a:p>
        </p:txBody>
      </p:sp>
    </p:spTree>
    <p:extLst>
      <p:ext uri="{BB962C8B-B14F-4D97-AF65-F5344CB8AC3E}">
        <p14:creationId xmlns:p14="http://schemas.microsoft.com/office/powerpoint/2010/main" val="245194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4F33431-456E-47F6-9EFC-0781122C947D}" type="datetimeFigureOut">
              <a:rPr lang="ar-IQ" smtClean="0"/>
              <a:t>16/10/1441</a:t>
            </a:fld>
            <a:endParaRPr lang="ar-IQ"/>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ar-IQ"/>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04AADBC-D061-4F70-9D45-E4D8AEB7F595}" type="slidenum">
              <a:rPr lang="ar-IQ" smtClean="0"/>
              <a:t>‹#›</a:t>
            </a:fld>
            <a:endParaRPr lang="ar-IQ"/>
          </a:p>
        </p:txBody>
      </p:sp>
    </p:spTree>
    <p:extLst>
      <p:ext uri="{BB962C8B-B14F-4D97-AF65-F5344CB8AC3E}">
        <p14:creationId xmlns:p14="http://schemas.microsoft.com/office/powerpoint/2010/main" val="18584202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baby.webteb.com/articles/%D8%B5%D8%B9%D9%88%D8%A8%D8%A7%D8%AA-%D8%A7%D9%84%D9%86%D8%B7%D9%82-%D9%88%D8%A7%D9%84%D9%83%D9%84%D8%A7%D9%85-%D8%B9%D9%86%D8%AF-%D8%A7%D9%84%D8%A7%D8%B7%D9%81%D8%A7%D9%84_16531"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a:p>
        </p:txBody>
      </p:sp>
      <p:sp>
        <p:nvSpPr>
          <p:cNvPr id="3" name="عنوان فرعي 2"/>
          <p:cNvSpPr>
            <a:spLocks noGrp="1"/>
          </p:cNvSpPr>
          <p:nvPr>
            <p:ph type="subTitle" idx="1"/>
          </p:nvPr>
        </p:nvSpPr>
        <p:spPr/>
        <p:txBody>
          <a:bodyPr/>
          <a:lstStyle/>
          <a:p>
            <a:endParaRPr lang="ar-IQ"/>
          </a:p>
        </p:txBody>
      </p:sp>
      <p:pic>
        <p:nvPicPr>
          <p:cNvPr id="4" name="صورة 3"/>
          <p:cNvPicPr>
            <a:picLocks noChangeAspect="1"/>
          </p:cNvPicPr>
          <p:nvPr/>
        </p:nvPicPr>
        <p:blipFill>
          <a:blip r:embed="rId2"/>
          <a:stretch>
            <a:fillRect/>
          </a:stretch>
        </p:blipFill>
        <p:spPr>
          <a:xfrm>
            <a:off x="0" y="0"/>
            <a:ext cx="12091916" cy="6858000"/>
          </a:xfrm>
          <a:prstGeom prst="rect">
            <a:avLst/>
          </a:prstGeom>
        </p:spPr>
      </p:pic>
    </p:spTree>
    <p:extLst>
      <p:ext uri="{BB962C8B-B14F-4D97-AF65-F5344CB8AC3E}">
        <p14:creationId xmlns:p14="http://schemas.microsoft.com/office/powerpoint/2010/main" val="2009147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45660" y="218365"/>
            <a:ext cx="11764370" cy="6346208"/>
          </a:xfrm>
        </p:spPr>
        <p:txBody>
          <a:bodyPr/>
          <a:lstStyle/>
          <a:p>
            <a:pPr algn="r"/>
            <a:endParaRPr lang="ar-IQ" dirty="0"/>
          </a:p>
          <a:p>
            <a:pPr algn="r"/>
            <a:r>
              <a:rPr lang="ar-IQ" dirty="0"/>
              <a:t>2-الجينات:</a:t>
            </a:r>
          </a:p>
          <a:p>
            <a:pPr algn="r"/>
            <a:r>
              <a:rPr lang="ar-IQ" dirty="0"/>
              <a:t>أظهرت الدراسات أن الآباء الذين يعانون من النشاط المفرط لوحظ إصابة أبنائهم بعدم القدرة علي الانتباه والتركيز (وتمثل هذه النسبة 10 %)، كما أن </a:t>
            </a:r>
            <a:r>
              <a:rPr lang="ar-IQ" dirty="0" err="1"/>
              <a:t>التواءم</a:t>
            </a:r>
            <a:r>
              <a:rPr lang="ar-IQ" dirty="0"/>
              <a:t> من بويضة واحدة أكثر عرضة للتعرض بالإصابة من </a:t>
            </a:r>
            <a:r>
              <a:rPr lang="ar-IQ" dirty="0" err="1"/>
              <a:t>التواءم</a:t>
            </a:r>
            <a:r>
              <a:rPr lang="ar-IQ" dirty="0"/>
              <a:t> من بويضتين. </a:t>
            </a:r>
          </a:p>
          <a:p>
            <a:pPr algn="r"/>
            <a:r>
              <a:rPr lang="ar-IQ" dirty="0"/>
              <a:t>3- العوامل البيئية:</a:t>
            </a:r>
          </a:p>
          <a:p>
            <a:pPr algn="r"/>
            <a:r>
              <a:rPr lang="ar-IQ" dirty="0"/>
              <a:t>الألوان الصناعية في العديد من الأطعمة، معدلات الرصاص في الجو، التلوث البيئي وإضاءة المصابيح الفلورسنت كل هذه العوامل مجتمعة </a:t>
            </a:r>
            <a:r>
              <a:rPr lang="ar-IQ" dirty="0" err="1"/>
              <a:t>أومنفصلة</a:t>
            </a:r>
            <a:r>
              <a:rPr lang="ar-IQ" dirty="0"/>
              <a:t> تسبب هذه الاضطرابات، علي الرغم من الاختبارات ليست قوية إلا أن الحد منها أظهرت فاعلية مع بعض الحالات. كما أن السكر في المشروبات الفوارة من الممكن أن يؤدى إلي الإفراط في النشاط. </a:t>
            </a:r>
          </a:p>
          <a:p>
            <a:pPr algn="r"/>
            <a:r>
              <a:rPr lang="ar-IQ" dirty="0"/>
              <a:t>4- عوامل متصلة بالأسرة:</a:t>
            </a:r>
          </a:p>
          <a:p>
            <a:pPr algn="r"/>
            <a:r>
              <a:rPr lang="ar-IQ" dirty="0"/>
              <a:t>أظهرت دراسات أن أمهات الأطفال الذين يعانون من “إيه. </a:t>
            </a:r>
            <a:r>
              <a:rPr lang="ar-IQ" dirty="0" err="1"/>
              <a:t>دى</a:t>
            </a:r>
            <a:r>
              <a:rPr lang="ar-IQ" dirty="0"/>
              <a:t>. </a:t>
            </a:r>
            <a:r>
              <a:rPr lang="ar-IQ" dirty="0" err="1"/>
              <a:t>دى</a:t>
            </a:r>
            <a:r>
              <a:rPr lang="ar-IQ" dirty="0"/>
              <a:t>” لا يظهرون أبداً أياً من علامات الحب لأبنائهم ومعاملتهم قاسية ويتعرض الأبناء للعقاب دائماً ولكن في دراسة نفت الدراسة الأولى وأظهرت العكس هو أن هذا السلوك الصارم من قبل الأمهات هو رد فعل طبيعي لسلوك أبنائهم </a:t>
            </a:r>
            <a:r>
              <a:rPr lang="ar-IQ" dirty="0" err="1"/>
              <a:t>الشاذلأن</a:t>
            </a:r>
            <a:r>
              <a:rPr lang="ar-IQ" dirty="0"/>
              <a:t> الأطفال لا تصنف تحت قائمة المصابين باضطرابات القدرة على التركيز والانتباه إلا عند التحاقهم بالمدرسة </a:t>
            </a:r>
          </a:p>
          <a:p>
            <a:pPr algn="r"/>
            <a:endParaRPr lang="ar-IQ" dirty="0"/>
          </a:p>
        </p:txBody>
      </p:sp>
    </p:spTree>
    <p:extLst>
      <p:ext uri="{BB962C8B-B14F-4D97-AF65-F5344CB8AC3E}">
        <p14:creationId xmlns:p14="http://schemas.microsoft.com/office/powerpoint/2010/main" val="129564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2" y="177422"/>
            <a:ext cx="11148398" cy="996285"/>
          </a:xfrm>
        </p:spPr>
        <p:txBody>
          <a:bodyPr/>
          <a:lstStyle/>
          <a:p>
            <a:pPr algn="ctr"/>
            <a:r>
              <a:rPr lang="ar-IQ" dirty="0"/>
              <a:t>ثالثا- متلازمة </a:t>
            </a:r>
            <a:r>
              <a:rPr lang="ar-IQ" dirty="0" err="1"/>
              <a:t>آسبرجر</a:t>
            </a:r>
            <a:endParaRPr lang="ar-IQ" dirty="0"/>
          </a:p>
        </p:txBody>
      </p:sp>
      <p:sp>
        <p:nvSpPr>
          <p:cNvPr id="3" name="عنوان فرعي 2"/>
          <p:cNvSpPr>
            <a:spLocks noGrp="1"/>
          </p:cNvSpPr>
          <p:nvPr>
            <p:ph type="subTitle" idx="1"/>
          </p:nvPr>
        </p:nvSpPr>
        <p:spPr>
          <a:xfrm>
            <a:off x="684212" y="1473958"/>
            <a:ext cx="10998272" cy="4913193"/>
          </a:xfrm>
        </p:spPr>
        <p:txBody>
          <a:bodyPr>
            <a:noAutofit/>
          </a:bodyPr>
          <a:lstStyle/>
          <a:p>
            <a:pPr algn="r"/>
            <a:r>
              <a:rPr lang="ar-IQ" sz="2400" dirty="0" smtClean="0">
                <a:solidFill>
                  <a:schemeClr val="tx1"/>
                </a:solidFill>
              </a:rPr>
              <a:t>ينسب </a:t>
            </a:r>
            <a:r>
              <a:rPr lang="ar-IQ" sz="2400" dirty="0">
                <a:solidFill>
                  <a:schemeClr val="tx1"/>
                </a:solidFill>
              </a:rPr>
              <a:t>هذا المرض إلي الطبيب </a:t>
            </a:r>
            <a:r>
              <a:rPr lang="ar-IQ" sz="2400" dirty="0" err="1">
                <a:solidFill>
                  <a:schemeClr val="tx1"/>
                </a:solidFill>
              </a:rPr>
              <a:t>الألمانى</a:t>
            </a:r>
            <a:r>
              <a:rPr lang="ar-IQ" sz="2400" dirty="0">
                <a:solidFill>
                  <a:schemeClr val="tx1"/>
                </a:solidFill>
              </a:rPr>
              <a:t> “هانز </a:t>
            </a:r>
            <a:r>
              <a:rPr lang="ar-IQ" sz="2400" dirty="0" err="1">
                <a:solidFill>
                  <a:schemeClr val="tx1"/>
                </a:solidFill>
              </a:rPr>
              <a:t>آسبرجر</a:t>
            </a:r>
            <a:r>
              <a:rPr lang="ar-IQ" sz="2400" dirty="0">
                <a:solidFill>
                  <a:schemeClr val="tx1"/>
                </a:solidFill>
              </a:rPr>
              <a:t>” في عام 1944وقام الطبيب </a:t>
            </a:r>
            <a:r>
              <a:rPr lang="ar-IQ" sz="2400" dirty="0" err="1">
                <a:solidFill>
                  <a:schemeClr val="tx1"/>
                </a:solidFill>
              </a:rPr>
              <a:t>آسبرجر</a:t>
            </a:r>
            <a:r>
              <a:rPr lang="ar-IQ" sz="2400" dirty="0">
                <a:solidFill>
                  <a:schemeClr val="tx1"/>
                </a:solidFill>
              </a:rPr>
              <a:t> بالإشارة إلي الأعراض </a:t>
            </a:r>
            <a:r>
              <a:rPr lang="ar-IQ" sz="2400" dirty="0" err="1">
                <a:solidFill>
                  <a:schemeClr val="tx1"/>
                </a:solidFill>
              </a:rPr>
              <a:t>التى</a:t>
            </a:r>
            <a:r>
              <a:rPr lang="ar-IQ" sz="2400" dirty="0">
                <a:solidFill>
                  <a:schemeClr val="tx1"/>
                </a:solidFill>
              </a:rPr>
              <a:t> يعانى منها  الأشخاص المصابون بهذا العرض </a:t>
            </a:r>
            <a:r>
              <a:rPr lang="ar-IQ" sz="2400" dirty="0" err="1">
                <a:solidFill>
                  <a:schemeClr val="tx1"/>
                </a:solidFill>
              </a:rPr>
              <a:t>والتى</a:t>
            </a:r>
            <a:r>
              <a:rPr lang="ar-IQ" sz="2400" dirty="0">
                <a:solidFill>
                  <a:schemeClr val="tx1"/>
                </a:solidFill>
              </a:rPr>
              <a:t> تنصب بشكل أساسي علي السلوك الفظ وقد يري البعض أنه هو نفسه إعاقة التوحد بدون اجتماع كافة الأعراض مع بعضها </a:t>
            </a:r>
            <a:r>
              <a:rPr lang="ar-IQ" sz="2400" dirty="0" err="1">
                <a:solidFill>
                  <a:schemeClr val="tx1"/>
                </a:solidFill>
              </a:rPr>
              <a:t>أى</a:t>
            </a:r>
            <a:r>
              <a:rPr lang="ar-IQ" sz="2400" dirty="0">
                <a:solidFill>
                  <a:schemeClr val="tx1"/>
                </a:solidFill>
              </a:rPr>
              <a:t> أنه عند غياب أحد الأعراض </a:t>
            </a:r>
            <a:r>
              <a:rPr lang="ar-IQ" sz="2400" dirty="0" err="1">
                <a:solidFill>
                  <a:schemeClr val="tx1"/>
                </a:solidFill>
              </a:rPr>
              <a:t>أوأكثر</a:t>
            </a:r>
            <a:r>
              <a:rPr lang="ar-IQ" sz="2400" dirty="0">
                <a:solidFill>
                  <a:schemeClr val="tx1"/>
                </a:solidFill>
              </a:rPr>
              <a:t> تأخذ إعاقة التوحد المسمى الآخر لها ألا وهو متلازمة “</a:t>
            </a:r>
            <a:r>
              <a:rPr lang="ar-IQ" sz="2400" dirty="0" err="1">
                <a:solidFill>
                  <a:schemeClr val="tx1"/>
                </a:solidFill>
              </a:rPr>
              <a:t>آسبرجر</a:t>
            </a:r>
            <a:r>
              <a:rPr lang="ar-IQ" sz="2400" dirty="0">
                <a:solidFill>
                  <a:schemeClr val="tx1"/>
                </a:solidFill>
              </a:rPr>
              <a:t>” وذلك علي حد سواء بالنسبة للكبار والصغار ويوجد القليل من الأشخاص المصابين بعرض “</a:t>
            </a:r>
            <a:r>
              <a:rPr lang="ar-IQ" sz="2400" dirty="0" err="1">
                <a:solidFill>
                  <a:schemeClr val="tx1"/>
                </a:solidFill>
              </a:rPr>
              <a:t>آسبرجر</a:t>
            </a:r>
            <a:r>
              <a:rPr lang="ar-IQ" sz="2400" dirty="0">
                <a:solidFill>
                  <a:schemeClr val="tx1"/>
                </a:solidFill>
              </a:rPr>
              <a:t>” يظهرون </a:t>
            </a:r>
            <a:r>
              <a:rPr lang="ar-IQ" sz="2400" dirty="0" err="1">
                <a:solidFill>
                  <a:schemeClr val="tx1"/>
                </a:solidFill>
              </a:rPr>
              <a:t>تقدمآ</a:t>
            </a:r>
            <a:r>
              <a:rPr lang="ar-IQ" sz="2400" dirty="0">
                <a:solidFill>
                  <a:schemeClr val="tx1"/>
                </a:solidFill>
              </a:rPr>
              <a:t> ونجاحاً كبيرين في مجال حياتهم ويتسمون بالصفات الآتية :</a:t>
            </a:r>
          </a:p>
          <a:p>
            <a:pPr algn="r"/>
            <a:r>
              <a:rPr lang="ar-IQ" sz="2400" dirty="0">
                <a:solidFill>
                  <a:schemeClr val="tx1"/>
                </a:solidFill>
              </a:rPr>
              <a:t>1- الذكاء.</a:t>
            </a:r>
          </a:p>
          <a:p>
            <a:pPr algn="r"/>
            <a:r>
              <a:rPr lang="ar-IQ" sz="2400" dirty="0">
                <a:solidFill>
                  <a:schemeClr val="tx1"/>
                </a:solidFill>
              </a:rPr>
              <a:t>2- غرابة الأطوار.</a:t>
            </a:r>
          </a:p>
          <a:p>
            <a:pPr algn="r"/>
            <a:r>
              <a:rPr lang="ar-IQ" sz="2400" dirty="0">
                <a:solidFill>
                  <a:schemeClr val="tx1"/>
                </a:solidFill>
              </a:rPr>
              <a:t>3- شرود الذهن.</a:t>
            </a:r>
          </a:p>
          <a:p>
            <a:pPr algn="r"/>
            <a:r>
              <a:rPr lang="ar-IQ" sz="2400" dirty="0">
                <a:solidFill>
                  <a:schemeClr val="tx1"/>
                </a:solidFill>
              </a:rPr>
              <a:t>4- عدم التفاعل </a:t>
            </a:r>
            <a:r>
              <a:rPr lang="ar-IQ" sz="2400" dirty="0" err="1">
                <a:solidFill>
                  <a:schemeClr val="tx1"/>
                </a:solidFill>
              </a:rPr>
              <a:t>الاجتماعى</a:t>
            </a:r>
            <a:r>
              <a:rPr lang="ar-IQ" sz="2400" dirty="0">
                <a:solidFill>
                  <a:schemeClr val="tx1"/>
                </a:solidFill>
              </a:rPr>
              <a:t> مع الآخرين.</a:t>
            </a:r>
          </a:p>
          <a:p>
            <a:pPr algn="r"/>
            <a:r>
              <a:rPr lang="ar-IQ" sz="2400" dirty="0">
                <a:solidFill>
                  <a:schemeClr val="tx1"/>
                </a:solidFill>
              </a:rPr>
              <a:t>5- بعض الضعف </a:t>
            </a:r>
            <a:r>
              <a:rPr lang="ar-IQ" sz="2400" dirty="0" err="1">
                <a:solidFill>
                  <a:schemeClr val="tx1"/>
                </a:solidFill>
              </a:rPr>
              <a:t>الجسدى</a:t>
            </a:r>
            <a:r>
              <a:rPr lang="ar-IQ" sz="2400" dirty="0">
                <a:solidFill>
                  <a:schemeClr val="tx1"/>
                </a:solidFill>
              </a:rPr>
              <a:t> في الجسم.</a:t>
            </a:r>
          </a:p>
          <a:p>
            <a:pPr algn="r"/>
            <a:endParaRPr lang="ar-IQ" sz="2400" dirty="0">
              <a:solidFill>
                <a:schemeClr val="tx1"/>
              </a:solidFill>
            </a:endParaRPr>
          </a:p>
        </p:txBody>
      </p:sp>
    </p:spTree>
    <p:extLst>
      <p:ext uri="{BB962C8B-B14F-4D97-AF65-F5344CB8AC3E}">
        <p14:creationId xmlns:p14="http://schemas.microsoft.com/office/powerpoint/2010/main" val="1029110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rot="19421878">
            <a:off x="297334" y="812632"/>
            <a:ext cx="9026379" cy="3018384"/>
          </a:xfrm>
        </p:spPr>
        <p:txBody>
          <a:bodyPr>
            <a:normAutofit/>
          </a:bodyPr>
          <a:lstStyle/>
          <a:p>
            <a:r>
              <a:rPr lang="ar-IQ" sz="7200" dirty="0" smtClean="0">
                <a:solidFill>
                  <a:schemeClr val="accent2">
                    <a:lumMod val="40000"/>
                    <a:lumOff val="60000"/>
                  </a:schemeClr>
                </a:solidFill>
              </a:rPr>
              <a:t>شكرا لحسن اصغائكم</a:t>
            </a:r>
            <a:endParaRPr lang="ar-IQ" sz="7200" dirty="0">
              <a:solidFill>
                <a:schemeClr val="accent2">
                  <a:lumMod val="40000"/>
                  <a:lumOff val="60000"/>
                </a:schemeClr>
              </a:solidFill>
            </a:endParaRPr>
          </a:p>
        </p:txBody>
      </p:sp>
    </p:spTree>
    <p:extLst>
      <p:ext uri="{BB962C8B-B14F-4D97-AF65-F5344CB8AC3E}">
        <p14:creationId xmlns:p14="http://schemas.microsoft.com/office/powerpoint/2010/main" val="182474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95535" y="109183"/>
            <a:ext cx="11969086" cy="1078172"/>
          </a:xfrm>
        </p:spPr>
        <p:txBody>
          <a:bodyPr>
            <a:normAutofit/>
          </a:bodyPr>
          <a:lstStyle/>
          <a:p>
            <a:pPr algn="ctr"/>
            <a:r>
              <a:rPr lang="ar-SA" sz="4000" b="1" dirty="0">
                <a:latin typeface="Calibri" panose="020F0502020204030204" pitchFamily="34" charset="0"/>
                <a:ea typeface="Calibri" panose="020F0502020204030204" pitchFamily="34" charset="0"/>
                <a:cs typeface="Arial" panose="020B0604020202020204" pitchFamily="34" charset="0"/>
              </a:rPr>
              <a:t>أولا : نماذج الأمراض المتعلقة بالإعاقة العقلية المتعلقة بالنمو الشامل</a:t>
            </a:r>
            <a:endParaRPr lang="ar-IQ" sz="4000" dirty="0"/>
          </a:p>
        </p:txBody>
      </p:sp>
      <p:sp>
        <p:nvSpPr>
          <p:cNvPr id="3" name="عنوان فرعي 2"/>
          <p:cNvSpPr>
            <a:spLocks noGrp="1"/>
          </p:cNvSpPr>
          <p:nvPr>
            <p:ph type="subTitle" idx="1"/>
          </p:nvPr>
        </p:nvSpPr>
        <p:spPr>
          <a:xfrm>
            <a:off x="95535" y="1296537"/>
            <a:ext cx="11969085" cy="5404514"/>
          </a:xfrm>
        </p:spPr>
        <p:txBody>
          <a:bodyPr>
            <a:normAutofit/>
          </a:bodyPr>
          <a:lstStyle/>
          <a:p>
            <a:pPr algn="r">
              <a:lnSpc>
                <a:spcPct val="115000"/>
              </a:lnSpc>
              <a:spcAft>
                <a:spcPts val="1000"/>
              </a:spcAft>
            </a:pPr>
            <a:r>
              <a:rPr lang="ar-SA" sz="3500" b="1" dirty="0">
                <a:solidFill>
                  <a:schemeClr val="accent5"/>
                </a:solidFill>
                <a:latin typeface="Calibri" panose="020F0502020204030204" pitchFamily="34" charset="0"/>
                <a:ea typeface="Calibri" panose="020F0502020204030204" pitchFamily="34" charset="0"/>
                <a:cs typeface="Arial" panose="020B0604020202020204" pitchFamily="34" charset="0"/>
              </a:rPr>
              <a:t>اولا</a:t>
            </a:r>
            <a:r>
              <a:rPr lang="ar-SA" sz="3900" b="1" dirty="0">
                <a:solidFill>
                  <a:schemeClr val="accent5"/>
                </a:solidFill>
                <a:latin typeface="Calibri" panose="020F0502020204030204" pitchFamily="34" charset="0"/>
                <a:ea typeface="Calibri" panose="020F0502020204030204" pitchFamily="34" charset="0"/>
                <a:cs typeface="Arial" panose="020B0604020202020204" pitchFamily="34" charset="0"/>
              </a:rPr>
              <a:t>-التوحد</a:t>
            </a:r>
            <a:endParaRPr lang="en-US" sz="1900" dirty="0">
              <a:solidFill>
                <a:schemeClr val="accent5"/>
              </a:solidFill>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هو أحد </a:t>
            </a:r>
            <a:r>
              <a:rPr lang="ar-SA" sz="2400" b="1" dirty="0" smtClean="0">
                <a:solidFill>
                  <a:schemeClr val="tx1"/>
                </a:solidFill>
                <a:latin typeface="Calibri" panose="020F0502020204030204" pitchFamily="34" charset="0"/>
                <a:ea typeface="Calibri" panose="020F0502020204030204" pitchFamily="34" charset="0"/>
                <a:cs typeface="Arial" panose="020B0604020202020204" pitchFamily="34" charset="0"/>
              </a:rPr>
              <a:t>اضطرابات </a:t>
            </a: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النمو الشامل التي تتميز بقصور أو توقف نمو الإدراك الحسي واللغوي وبالتالي في نمو القدرة على التواصل والتخاطب والتعلم والنمو المعرفي والاجتماعي ويأتي ذلك على شكل متلازمة يمكن أن تتضمن </a:t>
            </a:r>
            <a:r>
              <a:rPr lang="ar-SA" sz="2400" b="1" dirty="0" err="1">
                <a:solidFill>
                  <a:schemeClr val="tx1"/>
                </a:solidFill>
                <a:latin typeface="Calibri" panose="020F0502020204030204" pitchFamily="34" charset="0"/>
                <a:ea typeface="Calibri" panose="020F0502020204030204" pitchFamily="34" charset="0"/>
                <a:cs typeface="Arial" panose="020B0604020202020204" pitchFamily="34" charset="0"/>
              </a:rPr>
              <a:t>مايلي</a:t>
            </a:r>
            <a:r>
              <a:rPr lang="ar-SA" sz="2400" b="1" dirty="0" smtClean="0">
                <a:solidFill>
                  <a:schemeClr val="tx1"/>
                </a:solidFill>
                <a:latin typeface="Calibri" panose="020F0502020204030204" pitchFamily="34" charset="0"/>
                <a:ea typeface="Calibri" panose="020F0502020204030204" pitchFamily="34" charset="0"/>
                <a:cs typeface="Arial" panose="020B0604020202020204" pitchFamily="34" charset="0"/>
              </a:rPr>
              <a:t>:</a:t>
            </a:r>
            <a:endParaRPr lang="ar-IQ" sz="2400" b="1" dirty="0" smtClean="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a:lnSpc>
                <a:spcPct val="115000"/>
              </a:lnSpc>
              <a:spcAft>
                <a:spcPts val="1000"/>
              </a:spcAft>
              <a:buFont typeface="+mj-cs"/>
              <a:buAutoNum type="arabic1Minus"/>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ضعف و قصور في الاتصال البصري.</a:t>
            </a:r>
            <a:endParaRPr lang="en-US" sz="14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a:lnSpc>
                <a:spcPct val="115000"/>
              </a:lnSpc>
              <a:spcAft>
                <a:spcPts val="1000"/>
              </a:spcAft>
              <a:buFont typeface="+mj-cs"/>
              <a:buAutoNum type="arabic1Minus"/>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عدم الاندماج مع المحيطين وعدم استجابته لهم</a:t>
            </a:r>
            <a:endParaRPr lang="en-US" sz="14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a:lnSpc>
                <a:spcPct val="115000"/>
              </a:lnSpc>
              <a:spcAft>
                <a:spcPts val="1000"/>
              </a:spcAft>
              <a:buFont typeface="+mj-cs"/>
              <a:buAutoNum type="arabic1Minus"/>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قصور في الانتباه والتركيز</a:t>
            </a:r>
            <a:endParaRPr lang="en-US" sz="14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a:lnSpc>
                <a:spcPct val="115000"/>
              </a:lnSpc>
              <a:spcAft>
                <a:spcPts val="1000"/>
              </a:spcAft>
              <a:buFont typeface="+mj-cs"/>
              <a:buAutoNum type="arabic1Minus"/>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تأخر في نمو اللغة</a:t>
            </a:r>
            <a:endParaRPr lang="en-US" sz="14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marL="342900" lvl="0" indent="-342900" algn="r">
              <a:lnSpc>
                <a:spcPct val="115000"/>
              </a:lnSpc>
              <a:spcAft>
                <a:spcPts val="1000"/>
              </a:spcAft>
              <a:buFont typeface="+mj-cs"/>
              <a:buAutoNum type="arabic1Minus"/>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نشاط زائد وحركة مستمرة أو كسل زائد</a:t>
            </a:r>
            <a:r>
              <a:rPr lang="ar-SA" sz="2400" b="1" dirty="0" smtClean="0">
                <a:solidFill>
                  <a:schemeClr val="tx1"/>
                </a:solidFill>
                <a:latin typeface="Calibri" panose="020F0502020204030204" pitchFamily="34" charset="0"/>
                <a:ea typeface="Calibri" panose="020F0502020204030204" pitchFamily="34" charset="0"/>
                <a:cs typeface="Arial" panose="020B0604020202020204" pitchFamily="34" charset="0"/>
              </a:rPr>
              <a:t>.</a:t>
            </a:r>
            <a:endParaRPr lang="en-US" sz="14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endParaRPr lang="en-US" sz="1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endParaRPr lang="ar-IQ" dirty="0">
              <a:solidFill>
                <a:schemeClr val="tx1"/>
              </a:solidFill>
            </a:endParaRPr>
          </a:p>
        </p:txBody>
      </p:sp>
    </p:spTree>
    <p:extLst>
      <p:ext uri="{BB962C8B-B14F-4D97-AF65-F5344CB8AC3E}">
        <p14:creationId xmlns:p14="http://schemas.microsoft.com/office/powerpoint/2010/main" val="2313335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21442" y="-1"/>
            <a:ext cx="9019346" cy="791571"/>
          </a:xfrm>
        </p:spPr>
        <p:txBody>
          <a:bodyPr>
            <a:normAutofit/>
          </a:bodyPr>
          <a:lstStyle/>
          <a:p>
            <a:pPr algn="ctr"/>
            <a:r>
              <a:rPr lang="ar-IQ" sz="4400" dirty="0" smtClean="0">
                <a:solidFill>
                  <a:schemeClr val="accent5"/>
                </a:solidFill>
              </a:rPr>
              <a:t>اعراض اضطراب التوحد. </a:t>
            </a:r>
            <a:endParaRPr lang="ar-IQ" sz="4400" dirty="0">
              <a:solidFill>
                <a:schemeClr val="accent5"/>
              </a:solidFill>
            </a:endParaRPr>
          </a:p>
        </p:txBody>
      </p:sp>
      <p:sp>
        <p:nvSpPr>
          <p:cNvPr id="3" name="عنوان فرعي 2"/>
          <p:cNvSpPr>
            <a:spLocks noGrp="1"/>
          </p:cNvSpPr>
          <p:nvPr>
            <p:ph type="subTitle" idx="1"/>
          </p:nvPr>
        </p:nvSpPr>
        <p:spPr>
          <a:xfrm>
            <a:off x="684211" y="791571"/>
            <a:ext cx="11148397" cy="4999630"/>
          </a:xfrm>
        </p:spPr>
        <p:txBody>
          <a:bodyPr>
            <a:noAutofit/>
          </a:bodyPr>
          <a:lstStyle/>
          <a:p>
            <a:pPr algn="r"/>
            <a:r>
              <a:rPr lang="ar-IQ" sz="2800" dirty="0">
                <a:solidFill>
                  <a:srgbClr val="29333F"/>
                </a:solidFill>
                <a:latin typeface="roboto"/>
              </a:rPr>
              <a:t>بالرغم من أن كل طفل يعاني من اعراض مرض التوحد، يظهر طباعا وأنماطا خاصة به، إلا أن المميزات التالية هي الأكثر شيوعا لهذا النوع من الاضطراب:</a:t>
            </a:r>
          </a:p>
          <a:p>
            <a:pPr algn="r"/>
            <a:r>
              <a:rPr lang="ar-IQ" sz="2800" dirty="0">
                <a:solidFill>
                  <a:schemeClr val="accent5"/>
                </a:solidFill>
                <a:latin typeface="roboto"/>
              </a:rPr>
              <a:t>1- المهارات الاجتماعية</a:t>
            </a:r>
          </a:p>
          <a:p>
            <a:pPr algn="r">
              <a:buFont typeface="Arial" panose="020B0604020202020204" pitchFamily="34" charset="0"/>
              <a:buChar char="•"/>
            </a:pPr>
            <a:r>
              <a:rPr lang="ar-IQ" sz="2800" dirty="0">
                <a:solidFill>
                  <a:srgbClr val="29333F"/>
                </a:solidFill>
                <a:latin typeface="roboto"/>
              </a:rPr>
              <a:t>لا يستجيب لمناداة اسمه</a:t>
            </a:r>
          </a:p>
          <a:p>
            <a:pPr algn="r">
              <a:buFont typeface="Arial" panose="020B0604020202020204" pitchFamily="34" charset="0"/>
              <a:buChar char="•"/>
            </a:pPr>
            <a:r>
              <a:rPr lang="ar-IQ" sz="2800" dirty="0">
                <a:solidFill>
                  <a:srgbClr val="29333F"/>
                </a:solidFill>
                <a:latin typeface="roboto"/>
              </a:rPr>
              <a:t>لا يُكثر من الاتصال البصريّ المباشر</a:t>
            </a:r>
          </a:p>
          <a:p>
            <a:pPr algn="r">
              <a:buFont typeface="Arial" panose="020B0604020202020204" pitchFamily="34" charset="0"/>
              <a:buChar char="•"/>
            </a:pPr>
            <a:r>
              <a:rPr lang="ar-IQ" sz="2800" dirty="0">
                <a:solidFill>
                  <a:srgbClr val="29333F"/>
                </a:solidFill>
                <a:latin typeface="roboto"/>
              </a:rPr>
              <a:t>غالبا ما يبدو أنه لا يسمع محدّثه</a:t>
            </a:r>
          </a:p>
          <a:p>
            <a:pPr algn="r">
              <a:buFont typeface="Arial" panose="020B0604020202020204" pitchFamily="34" charset="0"/>
              <a:buChar char="•"/>
            </a:pPr>
            <a:r>
              <a:rPr lang="ar-IQ" sz="2800" dirty="0">
                <a:solidFill>
                  <a:srgbClr val="29333F"/>
                </a:solidFill>
                <a:latin typeface="roboto"/>
              </a:rPr>
              <a:t>يرفض العناق أو ينكمش على نفسه</a:t>
            </a:r>
          </a:p>
          <a:p>
            <a:pPr algn="r">
              <a:buFont typeface="Arial" panose="020B0604020202020204" pitchFamily="34" charset="0"/>
              <a:buChar char="•"/>
            </a:pPr>
            <a:r>
              <a:rPr lang="ar-IQ" sz="2800" dirty="0">
                <a:solidFill>
                  <a:srgbClr val="29333F"/>
                </a:solidFill>
                <a:latin typeface="roboto"/>
              </a:rPr>
              <a:t>يبدو إنه لا يدرك مشاعر وأحاسيس الآخرين</a:t>
            </a:r>
          </a:p>
          <a:p>
            <a:pPr algn="r">
              <a:buFont typeface="Arial" panose="020B0604020202020204" pitchFamily="34" charset="0"/>
              <a:buChar char="•"/>
            </a:pPr>
            <a:r>
              <a:rPr lang="ar-IQ" sz="2800" dirty="0">
                <a:solidFill>
                  <a:srgbClr val="29333F"/>
                </a:solidFill>
                <a:latin typeface="roboto"/>
              </a:rPr>
              <a:t>يبدو أنه يحب أن يلعب لوحده، يتوقع في عالمه الشخص الخاص به</a:t>
            </a:r>
          </a:p>
          <a:p>
            <a:pPr algn="r"/>
            <a:endParaRPr lang="ar-IQ" sz="2800" dirty="0"/>
          </a:p>
        </p:txBody>
      </p:sp>
    </p:spTree>
    <p:extLst>
      <p:ext uri="{BB962C8B-B14F-4D97-AF65-F5344CB8AC3E}">
        <p14:creationId xmlns:p14="http://schemas.microsoft.com/office/powerpoint/2010/main" val="146774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2" y="313899"/>
            <a:ext cx="11325818" cy="6332561"/>
          </a:xfrm>
        </p:spPr>
        <p:txBody>
          <a:bodyPr>
            <a:noAutofit/>
          </a:bodyPr>
          <a:lstStyle/>
          <a:p>
            <a:pPr algn="r"/>
            <a:r>
              <a:rPr lang="ar-IQ" sz="2800" dirty="0">
                <a:solidFill>
                  <a:srgbClr val="29333F"/>
                </a:solidFill>
                <a:latin typeface="roboto"/>
              </a:rPr>
              <a:t>2</a:t>
            </a:r>
            <a:r>
              <a:rPr lang="ar-IQ" sz="2800" dirty="0">
                <a:solidFill>
                  <a:schemeClr val="accent5"/>
                </a:solidFill>
                <a:latin typeface="roboto"/>
              </a:rPr>
              <a:t>- المهارات اللغوية</a:t>
            </a:r>
            <a:r>
              <a:rPr lang="ar-IQ" sz="2800" dirty="0">
                <a:solidFill>
                  <a:srgbClr val="29333F"/>
                </a:solidFill>
                <a:latin typeface="roboto"/>
              </a:rPr>
              <a:t/>
            </a:r>
            <a:br>
              <a:rPr lang="ar-IQ" sz="2800" dirty="0">
                <a:solidFill>
                  <a:srgbClr val="29333F"/>
                </a:solidFill>
                <a:latin typeface="roboto"/>
              </a:rPr>
            </a:br>
            <a:r>
              <a:rPr lang="ar-IQ" sz="2800" dirty="0">
                <a:solidFill>
                  <a:srgbClr val="29333F"/>
                </a:solidFill>
                <a:latin typeface="roboto"/>
              </a:rPr>
              <a:t>يبدأ </a:t>
            </a:r>
            <a:r>
              <a:rPr lang="ar-IQ" sz="2800" dirty="0">
                <a:solidFill>
                  <a:srgbClr val="16C1F5"/>
                </a:solidFill>
                <a:latin typeface="roboto"/>
                <a:hlinkClick r:id="rId2" tooltip="صعوبات الكلام عند الأطفال"/>
              </a:rPr>
              <a:t>الكلام </a:t>
            </a:r>
            <a:r>
              <a:rPr lang="ar-IQ" sz="2800" dirty="0">
                <a:solidFill>
                  <a:srgbClr val="29333F"/>
                </a:solidFill>
                <a:latin typeface="roboto"/>
              </a:rPr>
              <a:t>(نطق الكلمات) في سن متأخرة، مقارنة بالأطفال الآخرين</a:t>
            </a:r>
            <a:br>
              <a:rPr lang="ar-IQ" sz="2800" dirty="0">
                <a:solidFill>
                  <a:srgbClr val="29333F"/>
                </a:solidFill>
                <a:latin typeface="roboto"/>
              </a:rPr>
            </a:br>
            <a:r>
              <a:rPr lang="ar-IQ" sz="2800" dirty="0">
                <a:solidFill>
                  <a:srgbClr val="29333F"/>
                </a:solidFill>
                <a:latin typeface="roboto"/>
              </a:rPr>
              <a:t>يفقد القدرة على قول كلمات أو جمل معينة كان يعرفها في السابق</a:t>
            </a:r>
            <a:br>
              <a:rPr lang="ar-IQ" sz="2800" dirty="0">
                <a:solidFill>
                  <a:srgbClr val="29333F"/>
                </a:solidFill>
                <a:latin typeface="roboto"/>
              </a:rPr>
            </a:br>
            <a:r>
              <a:rPr lang="ar-IQ" sz="2800" dirty="0">
                <a:solidFill>
                  <a:srgbClr val="29333F"/>
                </a:solidFill>
                <a:latin typeface="roboto"/>
              </a:rPr>
              <a:t>يقيم اتصالا بصريا حينما يريد شيئا ما</a:t>
            </a:r>
            <a:br>
              <a:rPr lang="ar-IQ" sz="2800" dirty="0">
                <a:solidFill>
                  <a:srgbClr val="29333F"/>
                </a:solidFill>
                <a:latin typeface="roboto"/>
              </a:rPr>
            </a:br>
            <a:r>
              <a:rPr lang="ar-IQ" sz="2800" dirty="0">
                <a:solidFill>
                  <a:srgbClr val="29333F"/>
                </a:solidFill>
                <a:latin typeface="roboto"/>
              </a:rPr>
              <a:t>يتحدث بصوت غريب أو بنبرات وإيقاعات مختلفة، يتكلم باستعمال صوت غنائي، وتيريّ أو بصوت يشبه صوت الإنسان الآلي (الروبوت)</a:t>
            </a:r>
            <a:br>
              <a:rPr lang="ar-IQ" sz="2800" dirty="0">
                <a:solidFill>
                  <a:srgbClr val="29333F"/>
                </a:solidFill>
                <a:latin typeface="roboto"/>
              </a:rPr>
            </a:br>
            <a:r>
              <a:rPr lang="ar-IQ" sz="2800" dirty="0">
                <a:solidFill>
                  <a:srgbClr val="29333F"/>
                </a:solidFill>
                <a:latin typeface="roboto"/>
              </a:rPr>
              <a:t>لا يستطيع المبادرة إلى محادثة أو الاستمرار في محادثة قائمة</a:t>
            </a:r>
            <a:br>
              <a:rPr lang="ar-IQ" sz="2800" dirty="0">
                <a:solidFill>
                  <a:srgbClr val="29333F"/>
                </a:solidFill>
                <a:latin typeface="roboto"/>
              </a:rPr>
            </a:br>
            <a:r>
              <a:rPr lang="ar-IQ" sz="2800" dirty="0">
                <a:solidFill>
                  <a:srgbClr val="29333F"/>
                </a:solidFill>
                <a:latin typeface="roboto"/>
              </a:rPr>
              <a:t>قد يكرر كلمات، عبارات أو مصطلحات، لكنه لا يعرف كيفية استعمالها.</a:t>
            </a:r>
            <a:br>
              <a:rPr lang="ar-IQ" sz="2800" dirty="0">
                <a:solidFill>
                  <a:srgbClr val="29333F"/>
                </a:solidFill>
                <a:latin typeface="roboto"/>
              </a:rPr>
            </a:br>
            <a:r>
              <a:rPr lang="ar-IQ" sz="2800" dirty="0">
                <a:solidFill>
                  <a:schemeClr val="accent5"/>
                </a:solidFill>
                <a:latin typeface="roboto"/>
              </a:rPr>
              <a:t>3- السلوك</a:t>
            </a:r>
            <a:r>
              <a:rPr lang="ar-IQ" sz="2800" dirty="0">
                <a:solidFill>
                  <a:srgbClr val="29333F"/>
                </a:solidFill>
                <a:latin typeface="roboto"/>
              </a:rPr>
              <a:t/>
            </a:r>
            <a:br>
              <a:rPr lang="ar-IQ" sz="2800" dirty="0">
                <a:solidFill>
                  <a:srgbClr val="29333F"/>
                </a:solidFill>
                <a:latin typeface="roboto"/>
              </a:rPr>
            </a:br>
            <a:r>
              <a:rPr lang="ar-IQ" sz="2800" dirty="0">
                <a:solidFill>
                  <a:srgbClr val="29333F"/>
                </a:solidFill>
                <a:latin typeface="roboto"/>
              </a:rPr>
              <a:t>ينفذ حركات متكررة مثل، الهزاز، الدوران في دوائر أو التلويح باليدين</a:t>
            </a:r>
            <a:br>
              <a:rPr lang="ar-IQ" sz="2800" dirty="0">
                <a:solidFill>
                  <a:srgbClr val="29333F"/>
                </a:solidFill>
                <a:latin typeface="roboto"/>
              </a:rPr>
            </a:br>
            <a:r>
              <a:rPr lang="ar-IQ" sz="2800" dirty="0">
                <a:solidFill>
                  <a:srgbClr val="29333F"/>
                </a:solidFill>
                <a:latin typeface="roboto"/>
              </a:rPr>
              <a:t>ينمّي عادات وطقوسا يكررها دائما</a:t>
            </a:r>
            <a:br>
              <a:rPr lang="ar-IQ" sz="2800" dirty="0">
                <a:solidFill>
                  <a:srgbClr val="29333F"/>
                </a:solidFill>
                <a:latin typeface="roboto"/>
              </a:rPr>
            </a:br>
            <a:r>
              <a:rPr lang="ar-IQ" sz="2800" dirty="0">
                <a:solidFill>
                  <a:srgbClr val="29333F"/>
                </a:solidFill>
                <a:latin typeface="roboto"/>
              </a:rPr>
              <a:t>يفقد سكينته لدى حصول أي تغير، حتى التغيير الأبسط أو الأصغر، في هذه العادات أو في الطقوس</a:t>
            </a:r>
            <a:br>
              <a:rPr lang="ar-IQ" sz="2800" dirty="0">
                <a:solidFill>
                  <a:srgbClr val="29333F"/>
                </a:solidFill>
                <a:latin typeface="roboto"/>
              </a:rPr>
            </a:br>
            <a:endParaRPr lang="ar-IQ" sz="2800" dirty="0"/>
          </a:p>
        </p:txBody>
      </p:sp>
    </p:spTree>
    <p:extLst>
      <p:ext uri="{BB962C8B-B14F-4D97-AF65-F5344CB8AC3E}">
        <p14:creationId xmlns:p14="http://schemas.microsoft.com/office/powerpoint/2010/main" val="1566527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1" y="685799"/>
            <a:ext cx="10834499" cy="665329"/>
          </a:xfrm>
        </p:spPr>
        <p:txBody>
          <a:bodyPr>
            <a:normAutofit fontScale="90000"/>
          </a:bodyPr>
          <a:lstStyle/>
          <a:p>
            <a:pPr algn="ctr"/>
            <a:r>
              <a:rPr lang="ar-IQ" dirty="0" smtClean="0"/>
              <a:t>الأسباب المؤدية الاضطراب التوحد</a:t>
            </a:r>
            <a:endParaRPr lang="ar-IQ" dirty="0"/>
          </a:p>
        </p:txBody>
      </p:sp>
      <p:sp>
        <p:nvSpPr>
          <p:cNvPr id="3" name="عنوان فرعي 2"/>
          <p:cNvSpPr>
            <a:spLocks noGrp="1"/>
          </p:cNvSpPr>
          <p:nvPr>
            <p:ph type="subTitle" idx="1"/>
          </p:nvPr>
        </p:nvSpPr>
        <p:spPr>
          <a:xfrm>
            <a:off x="245660" y="1742112"/>
            <a:ext cx="11627892" cy="4672336"/>
          </a:xfrm>
        </p:spPr>
        <p:txBody>
          <a:bodyPr>
            <a:normAutofit/>
          </a:bodyPr>
          <a:lstStyle/>
          <a:p>
            <a:pPr algn="r"/>
            <a:r>
              <a:rPr lang="ar-IQ" sz="2400" dirty="0">
                <a:solidFill>
                  <a:schemeClr val="accent2">
                    <a:lumMod val="20000"/>
                    <a:lumOff val="80000"/>
                  </a:schemeClr>
                </a:solidFill>
              </a:rPr>
              <a:t>-الاختلالات البيولوجية المرتبطة بالجهاز العصبي </a:t>
            </a:r>
          </a:p>
          <a:p>
            <a:pPr algn="r"/>
            <a:r>
              <a:rPr lang="ar-IQ" sz="2400" dirty="0">
                <a:solidFill>
                  <a:schemeClr val="accent2">
                    <a:lumMod val="20000"/>
                    <a:lumOff val="80000"/>
                  </a:schemeClr>
                </a:solidFill>
              </a:rPr>
              <a:t>2-خلل </a:t>
            </a:r>
            <a:r>
              <a:rPr lang="ar-IQ" sz="2400" dirty="0" err="1">
                <a:solidFill>
                  <a:schemeClr val="accent2">
                    <a:lumMod val="20000"/>
                    <a:lumOff val="80000"/>
                  </a:schemeClr>
                </a:solidFill>
              </a:rPr>
              <a:t>فى</a:t>
            </a:r>
            <a:r>
              <a:rPr lang="ar-IQ" sz="2400" dirty="0">
                <a:solidFill>
                  <a:schemeClr val="accent2">
                    <a:lumMod val="20000"/>
                    <a:lumOff val="80000"/>
                  </a:schemeClr>
                </a:solidFill>
              </a:rPr>
              <a:t> كهرباء المخ </a:t>
            </a:r>
          </a:p>
          <a:p>
            <a:pPr algn="r"/>
            <a:r>
              <a:rPr lang="ar-IQ" sz="2400" dirty="0">
                <a:solidFill>
                  <a:schemeClr val="accent2">
                    <a:lumMod val="20000"/>
                    <a:lumOff val="80000"/>
                  </a:schemeClr>
                </a:solidFill>
              </a:rPr>
              <a:t>3– نقص </a:t>
            </a:r>
            <a:r>
              <a:rPr lang="ar-IQ" sz="2400" dirty="0" err="1">
                <a:solidFill>
                  <a:schemeClr val="accent2">
                    <a:lumMod val="20000"/>
                    <a:lumOff val="80000"/>
                  </a:schemeClr>
                </a:solidFill>
              </a:rPr>
              <a:t>فى</a:t>
            </a:r>
            <a:r>
              <a:rPr lang="ar-IQ" sz="2400" dirty="0">
                <a:solidFill>
                  <a:schemeClr val="accent2">
                    <a:lumMod val="20000"/>
                    <a:lumOff val="80000"/>
                  </a:schemeClr>
                </a:solidFill>
              </a:rPr>
              <a:t> كمية الأوكسجين الواصل إلى المخ لأسباب متنوعة خلال عملية توليدهم.</a:t>
            </a:r>
          </a:p>
          <a:p>
            <a:pPr algn="r"/>
            <a:r>
              <a:rPr lang="ar-IQ" sz="2400" dirty="0">
                <a:solidFill>
                  <a:schemeClr val="accent2">
                    <a:lumMod val="20000"/>
                    <a:lumOff val="80000"/>
                  </a:schemeClr>
                </a:solidFill>
              </a:rPr>
              <a:t>4-الأسباب الجينية (الوراثية) : إذا أصاب التوحد واحداً من التوائم المتطابقة فإنه يظهر </a:t>
            </a:r>
            <a:r>
              <a:rPr lang="ar-IQ" sz="2400" dirty="0" err="1">
                <a:solidFill>
                  <a:schemeClr val="accent2">
                    <a:lumMod val="20000"/>
                    <a:lumOff val="80000"/>
                  </a:schemeClr>
                </a:solidFill>
              </a:rPr>
              <a:t>فى</a:t>
            </a:r>
            <a:r>
              <a:rPr lang="ar-IQ" sz="2400" dirty="0">
                <a:solidFill>
                  <a:schemeClr val="accent2">
                    <a:lumMod val="20000"/>
                    <a:lumOff val="80000"/>
                  </a:schemeClr>
                </a:solidFill>
              </a:rPr>
              <a:t> توأمه كذلك فإن 2 – 9% من التوحديين لهم إخوة توحديون أيضاً.</a:t>
            </a:r>
          </a:p>
          <a:p>
            <a:pPr algn="r"/>
            <a:r>
              <a:rPr lang="ar-IQ" sz="2400" dirty="0">
                <a:solidFill>
                  <a:schemeClr val="accent2">
                    <a:lumMod val="20000"/>
                    <a:lumOff val="80000"/>
                  </a:schemeClr>
                </a:solidFill>
              </a:rPr>
              <a:t>5-الأسباب البيئية ذات التأثيرات البيولوجية – النفسية على الاجنة والمواليد والرضع يشمل الأدوية التي تناولتها الأمهات خلال الحمل والظروف الغذائية والنفسية التي صاحبت الحمل ثم الإرضاع</a:t>
            </a:r>
            <a:r>
              <a:rPr lang="ar-IQ" sz="2400" dirty="0" smtClean="0">
                <a:solidFill>
                  <a:schemeClr val="accent2">
                    <a:lumMod val="20000"/>
                    <a:lumOff val="80000"/>
                  </a:schemeClr>
                </a:solidFill>
              </a:rPr>
              <a:t>.</a:t>
            </a:r>
            <a:endParaRPr lang="ar-IQ" sz="2400" dirty="0">
              <a:solidFill>
                <a:schemeClr val="accent2">
                  <a:lumMod val="20000"/>
                  <a:lumOff val="80000"/>
                </a:schemeClr>
              </a:solidFill>
            </a:endParaRPr>
          </a:p>
          <a:p>
            <a:pPr algn="r"/>
            <a:r>
              <a:rPr lang="ar-IQ" sz="2400" dirty="0">
                <a:solidFill>
                  <a:schemeClr val="accent2">
                    <a:lumMod val="20000"/>
                    <a:lumOff val="80000"/>
                  </a:schemeClr>
                </a:solidFill>
              </a:rPr>
              <a:t>6-الأسباب المرضية، حيث لوحظ زيادة احتمال حدوث التوحد للأطفال المصابين بأمراض معينة دون غيرهم من الأطفال، مثل المصابين بالحصبة الألمانية الولادية .</a:t>
            </a:r>
          </a:p>
          <a:p>
            <a:pPr algn="r"/>
            <a:endParaRPr lang="ar-IQ" sz="2400" dirty="0">
              <a:solidFill>
                <a:schemeClr val="accent2">
                  <a:lumMod val="20000"/>
                  <a:lumOff val="80000"/>
                </a:schemeClr>
              </a:solidFill>
            </a:endParaRPr>
          </a:p>
        </p:txBody>
      </p:sp>
    </p:spTree>
    <p:extLst>
      <p:ext uri="{BB962C8B-B14F-4D97-AF65-F5344CB8AC3E}">
        <p14:creationId xmlns:p14="http://schemas.microsoft.com/office/powerpoint/2010/main" val="2644206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2" y="1"/>
            <a:ext cx="11216636" cy="1119116"/>
          </a:xfrm>
        </p:spPr>
        <p:txBody>
          <a:bodyPr>
            <a:normAutofit/>
          </a:bodyPr>
          <a:lstStyle/>
          <a:p>
            <a:pPr algn="ctr"/>
            <a:r>
              <a:rPr lang="ar-SA" b="1" dirty="0">
                <a:solidFill>
                  <a:srgbClr val="FF0000"/>
                </a:solidFill>
                <a:latin typeface="Calibri" panose="020F0502020204030204" pitchFamily="34" charset="0"/>
                <a:ea typeface="Calibri" panose="020F0502020204030204" pitchFamily="34" charset="0"/>
                <a:cs typeface="Arial" panose="020B0604020202020204" pitchFamily="34" charset="0"/>
              </a:rPr>
              <a:t>ثانيا- نقـص الانـتـبــاه </a:t>
            </a:r>
            <a:endParaRPr lang="ar-IQ" dirty="0"/>
          </a:p>
        </p:txBody>
      </p:sp>
      <p:sp>
        <p:nvSpPr>
          <p:cNvPr id="3" name="عنوان فرعي 2"/>
          <p:cNvSpPr>
            <a:spLocks noGrp="1"/>
          </p:cNvSpPr>
          <p:nvPr>
            <p:ph type="subTitle" idx="1"/>
          </p:nvPr>
        </p:nvSpPr>
        <p:spPr>
          <a:xfrm>
            <a:off x="1951630" y="2047164"/>
            <a:ext cx="9430604" cy="3466532"/>
          </a:xfrm>
        </p:spPr>
        <p:txBody>
          <a:bodyPr>
            <a:normAutofit/>
          </a:bodyPr>
          <a:lstStyle/>
          <a:p>
            <a:pPr algn="r"/>
            <a:r>
              <a:rPr lang="ar-IQ" sz="3200" dirty="0">
                <a:solidFill>
                  <a:schemeClr val="tx1"/>
                </a:solidFill>
              </a:rPr>
              <a:t>وهو أحد المشاكل </a:t>
            </a:r>
            <a:r>
              <a:rPr lang="ar-IQ" sz="3200" dirty="0" smtClean="0">
                <a:solidFill>
                  <a:schemeClr val="tx1"/>
                </a:solidFill>
              </a:rPr>
              <a:t>أو الاضطرابات </a:t>
            </a:r>
            <a:r>
              <a:rPr lang="ar-IQ" sz="3200" dirty="0">
                <a:solidFill>
                  <a:schemeClr val="tx1"/>
                </a:solidFill>
              </a:rPr>
              <a:t>النفسية لدى الأطفال ومن الممكن أن يصاحب هذه الاضطرابات حالة من النشاط المفرط والزائد عن الحد (أو قد لا يصاحبها ذلك ) وتظهر هذه الاضطرابات بنسب أعلى لدى الذكور وتحدث في سن 2-3 أعوام ولا يلتفت إلي هذه الحالة بالمدرسة ويعانون من صعوبات في الاستيعاب والتركيز </a:t>
            </a:r>
            <a:endParaRPr lang="ar-IQ" sz="3200" dirty="0" smtClean="0">
              <a:solidFill>
                <a:schemeClr val="tx1"/>
              </a:solidFill>
            </a:endParaRPr>
          </a:p>
          <a:p>
            <a:pPr algn="r"/>
            <a:endParaRPr lang="ar-IQ" sz="3200" dirty="0">
              <a:solidFill>
                <a:schemeClr val="tx1"/>
              </a:solidFill>
            </a:endParaRPr>
          </a:p>
        </p:txBody>
      </p:sp>
    </p:spTree>
    <p:extLst>
      <p:ext uri="{BB962C8B-B14F-4D97-AF65-F5344CB8AC3E}">
        <p14:creationId xmlns:p14="http://schemas.microsoft.com/office/powerpoint/2010/main" val="1921484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82137" y="685800"/>
            <a:ext cx="11532359" cy="1402308"/>
          </a:xfrm>
        </p:spPr>
        <p:txBody>
          <a:bodyPr>
            <a:noAutofit/>
          </a:bodyPr>
          <a:lstStyle/>
          <a:p>
            <a:pPr algn="r"/>
            <a:r>
              <a:rPr lang="ar-IQ" sz="3200" dirty="0"/>
              <a:t/>
            </a:r>
            <a:br>
              <a:rPr lang="ar-IQ" sz="3200" dirty="0"/>
            </a:br>
            <a:r>
              <a:rPr lang="ar-IQ" sz="3200" dirty="0"/>
              <a:t>وقد تم معرفة هذا المرض منذ عام 1902 وكان يشار إليه “باضطرابات النشاط المفرط” وتوجد اختلافات في تشخيص هذه الاضطرابات وخاصة من قبل العلماء في المجتمع الأمريكي والبريطاني </a:t>
            </a:r>
          </a:p>
        </p:txBody>
      </p:sp>
      <p:sp>
        <p:nvSpPr>
          <p:cNvPr id="3" name="عنوان فرعي 2"/>
          <p:cNvSpPr>
            <a:spLocks noGrp="1"/>
          </p:cNvSpPr>
          <p:nvPr>
            <p:ph type="subTitle" idx="1"/>
          </p:nvPr>
        </p:nvSpPr>
        <p:spPr>
          <a:xfrm>
            <a:off x="955343" y="2442949"/>
            <a:ext cx="10959153" cy="4026090"/>
          </a:xfrm>
        </p:spPr>
        <p:txBody>
          <a:bodyPr>
            <a:noAutofit/>
          </a:bodyPr>
          <a:lstStyle/>
          <a:p>
            <a:pPr algn="r">
              <a:lnSpc>
                <a:spcPct val="115000"/>
              </a:lnSpc>
              <a:spcAft>
                <a:spcPts val="1000"/>
              </a:spcAft>
            </a:pPr>
            <a:r>
              <a:rPr lang="ar-SA" sz="2400" b="1" dirty="0" smtClean="0">
                <a:solidFill>
                  <a:schemeClr val="tx1"/>
                </a:solidFill>
                <a:latin typeface="Calibri" panose="020F0502020204030204" pitchFamily="34" charset="0"/>
                <a:ea typeface="Calibri" panose="020F0502020204030204" pitchFamily="34" charset="0"/>
                <a:cs typeface="Arial" panose="020B0604020202020204" pitchFamily="34" charset="0"/>
              </a:rPr>
              <a:t>1- </a:t>
            </a: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تعريف الأمريكان لهذه الاضطرابات علي أنها اضطرابات تعتمد علي المواقف التي يتعرض لها الطفل والأحوال والظروف التي يوضع فيها. أما التعريف البريطاني فيقر بأنها حالة عامة وتسود في جميع المواقف .</a:t>
            </a:r>
            <a:endParaRPr lang="en-US" sz="1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 2- يقوم الأمريكيون بتشخيص المرض ككل، أما البريطانيون فتشخيصهم ينصب علي السلوك المضطرب.</a:t>
            </a:r>
            <a:endParaRPr lang="en-US" sz="1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3- ويختلف البريطانيين والأمريكيين في تحديد نسبة معامل الذكاء لتشخيص إصابة الطفل بهذا المرض. فالأمريكي فوق 70، والبريطاني أقل من 70.</a:t>
            </a:r>
            <a:endParaRPr lang="en-US" sz="1400" dirty="0">
              <a:solidFill>
                <a:schemeClr val="tx1"/>
              </a:solidFill>
              <a:latin typeface="Calibri" panose="020F0502020204030204" pitchFamily="34" charset="0"/>
              <a:ea typeface="Calibri" panose="020F0502020204030204" pitchFamily="34" charset="0"/>
              <a:cs typeface="Arial" panose="020B0604020202020204" pitchFamily="34" charset="0"/>
            </a:endParaRPr>
          </a:p>
          <a:p>
            <a:r>
              <a:rPr lang="ar-SA" sz="2400" b="1" dirty="0">
                <a:solidFill>
                  <a:schemeClr val="tx1"/>
                </a:solidFill>
                <a:latin typeface="Calibri" panose="020F0502020204030204" pitchFamily="34" charset="0"/>
                <a:ea typeface="Calibri" panose="020F0502020204030204" pitchFamily="34" charset="0"/>
                <a:cs typeface="Arial" panose="020B0604020202020204" pitchFamily="34" charset="0"/>
              </a:rPr>
              <a:t>4- نسبـة الأطفـال المصنفـة فـي أمـريكا تحت بند هذه الإعاقة (20 %) من نسبة السكان وفي بريطانيا أقل من (1.6 %)</a:t>
            </a:r>
            <a:endParaRPr lang="ar-IQ" sz="2000" dirty="0">
              <a:solidFill>
                <a:schemeClr val="tx1"/>
              </a:solidFill>
            </a:endParaRPr>
          </a:p>
        </p:txBody>
      </p:sp>
    </p:spTree>
    <p:extLst>
      <p:ext uri="{BB962C8B-B14F-4D97-AF65-F5344CB8AC3E}">
        <p14:creationId xmlns:p14="http://schemas.microsoft.com/office/powerpoint/2010/main" val="1546852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2" y="685800"/>
            <a:ext cx="9401484" cy="1375012"/>
          </a:xfrm>
        </p:spPr>
        <p:txBody>
          <a:bodyPr/>
          <a:lstStyle/>
          <a:p>
            <a:pPr algn="ctr"/>
            <a:r>
              <a:rPr lang="ar-IQ" dirty="0" smtClean="0"/>
              <a:t>اعراض نقص الا </a:t>
            </a:r>
            <a:r>
              <a:rPr lang="ar-IQ" dirty="0" err="1" smtClean="0"/>
              <a:t>نتباة</a:t>
            </a:r>
            <a:endParaRPr lang="ar-IQ" dirty="0"/>
          </a:p>
        </p:txBody>
      </p:sp>
      <p:sp>
        <p:nvSpPr>
          <p:cNvPr id="3" name="عنوان فرعي 2"/>
          <p:cNvSpPr>
            <a:spLocks noGrp="1"/>
          </p:cNvSpPr>
          <p:nvPr>
            <p:ph type="subTitle" idx="1"/>
          </p:nvPr>
        </p:nvSpPr>
        <p:spPr>
          <a:xfrm>
            <a:off x="1187355" y="2361063"/>
            <a:ext cx="10372299" cy="3780430"/>
          </a:xfrm>
        </p:spPr>
        <p:txBody>
          <a:bodyPr>
            <a:noAutofit/>
          </a:bodyPr>
          <a:lstStyle/>
          <a:p>
            <a:pPr algn="r"/>
            <a:r>
              <a:rPr lang="ar-IQ" sz="3600" dirty="0" smtClean="0">
                <a:solidFill>
                  <a:schemeClr val="tx1"/>
                </a:solidFill>
              </a:rPr>
              <a:t>يعانى </a:t>
            </a:r>
            <a:r>
              <a:rPr lang="ar-IQ" sz="3600" dirty="0">
                <a:solidFill>
                  <a:schemeClr val="tx1"/>
                </a:solidFill>
              </a:rPr>
              <a:t>من مغص، اهتياج وإثارة، صعوبة السيطرة عليهم، عدم القدرة على الانتباه ، الاندفاعية والنشاط المفرط أو الزائد عند الحد وعدم مقدرتهم علي التكيف الاجتماعي (ويمكن وصفهم بعدم النضج، عدم التعاون، العدوانية، القيادية والتحكم في الآخرين، صعوبات في القراءة وبعض المشاكل المتعلقة بالناحية التعليمية والأكاديمية</a:t>
            </a:r>
          </a:p>
        </p:txBody>
      </p:sp>
    </p:spTree>
    <p:extLst>
      <p:ext uri="{BB962C8B-B14F-4D97-AF65-F5344CB8AC3E}">
        <p14:creationId xmlns:p14="http://schemas.microsoft.com/office/powerpoint/2010/main" val="3081685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1" y="685799"/>
            <a:ext cx="10916385" cy="897341"/>
          </a:xfrm>
        </p:spPr>
        <p:txBody>
          <a:bodyPr/>
          <a:lstStyle/>
          <a:p>
            <a:pPr algn="ctr"/>
            <a:r>
              <a:rPr lang="ar-IQ" dirty="0" smtClean="0"/>
              <a:t>أسباب نقص </a:t>
            </a:r>
            <a:r>
              <a:rPr lang="ar-IQ" dirty="0" err="1" smtClean="0"/>
              <a:t>الانتباة</a:t>
            </a:r>
            <a:endParaRPr lang="ar-IQ" dirty="0"/>
          </a:p>
        </p:txBody>
      </p:sp>
      <p:sp>
        <p:nvSpPr>
          <p:cNvPr id="3" name="عنوان فرعي 2"/>
          <p:cNvSpPr>
            <a:spLocks noGrp="1"/>
          </p:cNvSpPr>
          <p:nvPr>
            <p:ph type="subTitle" idx="1"/>
          </p:nvPr>
        </p:nvSpPr>
        <p:spPr>
          <a:xfrm>
            <a:off x="684211" y="1583140"/>
            <a:ext cx="11093807" cy="4954137"/>
          </a:xfrm>
        </p:spPr>
        <p:txBody>
          <a:bodyPr>
            <a:normAutofit/>
          </a:bodyPr>
          <a:lstStyle/>
          <a:p>
            <a:pPr algn="r"/>
            <a:endParaRPr lang="ar-IQ" dirty="0">
              <a:solidFill>
                <a:schemeClr val="tx1"/>
              </a:solidFill>
            </a:endParaRPr>
          </a:p>
          <a:p>
            <a:pPr algn="r"/>
            <a:r>
              <a:rPr lang="ar-IQ" dirty="0">
                <a:solidFill>
                  <a:schemeClr val="tx1"/>
                </a:solidFill>
              </a:rPr>
              <a:t>1- تلف المخ العضوي:</a:t>
            </a:r>
          </a:p>
          <a:p>
            <a:pPr algn="r"/>
            <a:r>
              <a:rPr lang="ar-IQ" dirty="0">
                <a:solidFill>
                  <a:schemeClr val="tx1"/>
                </a:solidFill>
              </a:rPr>
              <a:t>الاحتمالات الأولى الأسباب عن إصابات يتعرض لها المخ، الحرمان من الأكسجين،</a:t>
            </a:r>
          </a:p>
          <a:p>
            <a:pPr algn="r"/>
            <a:r>
              <a:rPr lang="ar-IQ" dirty="0">
                <a:solidFill>
                  <a:schemeClr val="tx1"/>
                </a:solidFill>
              </a:rPr>
              <a:t>ومن الأبحاث الأخرى فيما أظهرت عدم صحة هذا الارتباط ، حيث أن معظم الحالات التي تعانى من عدم القدرة علي الانتباه أو التركيز لم تظهر أية علامات عن حدوث تلف بالمخ إلا بنسبة 10 % أو أقل.</a:t>
            </a:r>
          </a:p>
          <a:p>
            <a:pPr algn="r"/>
            <a:r>
              <a:rPr lang="ar-IQ" dirty="0">
                <a:solidFill>
                  <a:schemeClr val="tx1"/>
                </a:solidFill>
              </a:rPr>
              <a:t>اقترح العالم </a:t>
            </a:r>
            <a:r>
              <a:rPr lang="ar-IQ" dirty="0" err="1">
                <a:solidFill>
                  <a:schemeClr val="tx1"/>
                </a:solidFill>
              </a:rPr>
              <a:t>ويندرأن</a:t>
            </a:r>
            <a:r>
              <a:rPr lang="ar-IQ" dirty="0">
                <a:solidFill>
                  <a:schemeClr val="tx1"/>
                </a:solidFill>
              </a:rPr>
              <a:t> بعض الأطفال تظهر أعراضاً تتصل بخلل في النشاط الكيميائي بالمخ المسئولة بشكل مباشر عن اليقظة والانتباه والثواب والتي تترجم في صورة نشاط مفرط وزائد عن الحد، كما تجعل الطفل أقل حساسية وإدراكاً للثواب والعقاب </a:t>
            </a:r>
            <a:r>
              <a:rPr lang="ar-IQ" dirty="0" err="1">
                <a:solidFill>
                  <a:schemeClr val="tx1"/>
                </a:solidFill>
              </a:rPr>
              <a:t>وبالتالى</a:t>
            </a:r>
            <a:r>
              <a:rPr lang="ar-IQ" dirty="0">
                <a:solidFill>
                  <a:schemeClr val="tx1"/>
                </a:solidFill>
              </a:rPr>
              <a:t> تتسبب في عدم مقدرتهم علي التعلم بكفاءة وبعضاً من الباحثين توصلوا إلي أن هؤلاء الأطفال ليست لديهم المقدرة علي تعديل سلوكهم بالانتباه في المواقف الجديدة.</a:t>
            </a:r>
          </a:p>
          <a:p>
            <a:pPr algn="r"/>
            <a:r>
              <a:rPr lang="ar-IQ" dirty="0">
                <a:solidFill>
                  <a:schemeClr val="tx1"/>
                </a:solidFill>
              </a:rPr>
              <a:t>إن تلف المخ العضوي لا يساهم في حدوث هذه الاضطرابات إلا في حالات معدودة. </a:t>
            </a:r>
          </a:p>
          <a:p>
            <a:pPr algn="r"/>
            <a:endParaRPr lang="ar-IQ" dirty="0">
              <a:solidFill>
                <a:schemeClr val="tx1"/>
              </a:solidFill>
            </a:endParaRPr>
          </a:p>
        </p:txBody>
      </p:sp>
    </p:spTree>
    <p:extLst>
      <p:ext uri="{BB962C8B-B14F-4D97-AF65-F5344CB8AC3E}">
        <p14:creationId xmlns:p14="http://schemas.microsoft.com/office/powerpoint/2010/main" val="1974237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شريحة">
  <a:themeElements>
    <a:clrScheme name="شريحة">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شريح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ريحة">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57</TotalTime>
  <Words>912</Words>
  <Application>Microsoft Office PowerPoint</Application>
  <PresentationFormat>ملء الشاشة</PresentationFormat>
  <Paragraphs>57</Paragraphs>
  <Slides>12</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12</vt:i4>
      </vt:variant>
    </vt:vector>
  </HeadingPairs>
  <TitlesOfParts>
    <vt:vector size="19" baseType="lpstr">
      <vt:lpstr>Arial</vt:lpstr>
      <vt:lpstr>Calibri</vt:lpstr>
      <vt:lpstr>Century Gothic</vt:lpstr>
      <vt:lpstr>roboto</vt:lpstr>
      <vt:lpstr>Tahoma</vt:lpstr>
      <vt:lpstr>Wingdings 3</vt:lpstr>
      <vt:lpstr>شريحة</vt:lpstr>
      <vt:lpstr>عرض تقديمي في PowerPoint</vt:lpstr>
      <vt:lpstr>أولا : نماذج الأمراض المتعلقة بالإعاقة العقلية المتعلقة بالنمو الشامل</vt:lpstr>
      <vt:lpstr>اعراض اضطراب التوحد. </vt:lpstr>
      <vt:lpstr>2- المهارات اللغوية يبدأ الكلام (نطق الكلمات) في سن متأخرة، مقارنة بالأطفال الآخرين يفقد القدرة على قول كلمات أو جمل معينة كان يعرفها في السابق يقيم اتصالا بصريا حينما يريد شيئا ما يتحدث بصوت غريب أو بنبرات وإيقاعات مختلفة، يتكلم باستعمال صوت غنائي، وتيريّ أو بصوت يشبه صوت الإنسان الآلي (الروبوت) لا يستطيع المبادرة إلى محادثة أو الاستمرار في محادثة قائمة قد يكرر كلمات، عبارات أو مصطلحات، لكنه لا يعرف كيفية استعمالها. 3- السلوك ينفذ حركات متكررة مثل، الهزاز، الدوران في دوائر أو التلويح باليدين ينمّي عادات وطقوسا يكررها دائما يفقد سكينته لدى حصول أي تغير، حتى التغيير الأبسط أو الأصغر، في هذه العادات أو في الطقوس </vt:lpstr>
      <vt:lpstr>الأسباب المؤدية الاضطراب التوحد</vt:lpstr>
      <vt:lpstr>ثانيا- نقـص الانـتـبــاه </vt:lpstr>
      <vt:lpstr> وقد تم معرفة هذا المرض منذ عام 1902 وكان يشار إليه “باضطرابات النشاط المفرط” وتوجد اختلافات في تشخيص هذه الاضطرابات وخاصة من قبل العلماء في المجتمع الأمريكي والبريطاني </vt:lpstr>
      <vt:lpstr>اعراض نقص الا نتباة</vt:lpstr>
      <vt:lpstr>أسباب نقص الانتباة</vt:lpstr>
      <vt:lpstr>عرض تقديمي في PowerPoint</vt:lpstr>
      <vt:lpstr>ثالثا- متلازمة آسبرجر</vt:lpstr>
      <vt:lpstr>شكرا لحسن اصغائكم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MM</dc:creator>
  <cp:lastModifiedBy>MM</cp:lastModifiedBy>
  <cp:revision>6</cp:revision>
  <dcterms:created xsi:type="dcterms:W3CDTF">2020-06-07T17:03:40Z</dcterms:created>
  <dcterms:modified xsi:type="dcterms:W3CDTF">2020-06-07T18:01:13Z</dcterms:modified>
</cp:coreProperties>
</file>