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85" r:id="rId2"/>
    <p:sldMasterId id="2147483699" r:id="rId3"/>
  </p:sldMasterIdLst>
  <p:notesMasterIdLst>
    <p:notesMasterId r:id="rId22"/>
  </p:notesMasterIdLst>
  <p:sldIdLst>
    <p:sldId id="257" r:id="rId4"/>
    <p:sldId id="287" r:id="rId5"/>
    <p:sldId id="707" r:id="rId6"/>
    <p:sldId id="677" r:id="rId7"/>
    <p:sldId id="726" r:id="rId8"/>
    <p:sldId id="718" r:id="rId9"/>
    <p:sldId id="722" r:id="rId10"/>
    <p:sldId id="714" r:id="rId11"/>
    <p:sldId id="715" r:id="rId12"/>
    <p:sldId id="713" r:id="rId13"/>
    <p:sldId id="710" r:id="rId14"/>
    <p:sldId id="725" r:id="rId15"/>
    <p:sldId id="727" r:id="rId16"/>
    <p:sldId id="728" r:id="rId17"/>
    <p:sldId id="723" r:id="rId18"/>
    <p:sldId id="717" r:id="rId19"/>
    <p:sldId id="724" r:id="rId20"/>
    <p:sldId id="675" r:id="rId21"/>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نمط متوسط 1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نمط فاتح 3 - تميي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85000" autoAdjust="0"/>
    <p:restoredTop sz="94660"/>
  </p:normalViewPr>
  <p:slideViewPr>
    <p:cSldViewPr snapToGrid="0">
      <p:cViewPr>
        <p:scale>
          <a:sx n="51" d="100"/>
          <a:sy n="51" d="100"/>
        </p:scale>
        <p:origin x="-2076" y="-5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15CA70C-83EC-4949-B87B-73671B9CEEE3}" type="datetimeFigureOut">
              <a:rPr lang="ar-IQ" smtClean="0"/>
              <a:t>18/10/1442</a:t>
            </a:fld>
            <a:endParaRPr lang="ar-IQ"/>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433AC99-8583-466C-AC2B-95DD14398EEE}" type="slidenum">
              <a:rPr lang="ar-IQ" smtClean="0"/>
              <a:t>‹#›</a:t>
            </a:fld>
            <a:endParaRPr lang="ar-IQ"/>
          </a:p>
        </p:txBody>
      </p:sp>
    </p:spTree>
    <p:extLst>
      <p:ext uri="{BB962C8B-B14F-4D97-AF65-F5344CB8AC3E}">
        <p14:creationId xmlns:p14="http://schemas.microsoft.com/office/powerpoint/2010/main" val="268705993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 xmlns:a16="http://schemas.microsoft.com/office/drawing/2014/main" id="{00497F70-E145-4A9C-8E04-9EA6667BD3D2}"/>
              </a:ext>
            </a:extLst>
          </p:cNvPr>
          <p:cNvSpPr>
            <a:spLocks noGrp="1" noRot="1" noChangeAspect="1" noChangeArrowheads="1" noTextEdit="1"/>
          </p:cNvSpPr>
          <p:nvPr>
            <p:ph type="sldImg"/>
          </p:nvPr>
        </p:nvSpPr>
        <p:spPr>
          <a:ln/>
        </p:spPr>
      </p:sp>
      <p:sp>
        <p:nvSpPr>
          <p:cNvPr id="35843" name="Rectangle 3">
            <a:extLst>
              <a:ext uri="{FF2B5EF4-FFF2-40B4-BE49-F238E27FC236}">
                <a16:creationId xmlns="" xmlns:a16="http://schemas.microsoft.com/office/drawing/2014/main" id="{41B8B08C-3C32-4665-B200-B28FCADE6166}"/>
              </a:ext>
            </a:extLst>
          </p:cNvPr>
          <p:cNvSpPr>
            <a:spLocks noGrp="1" noChangeArrowheads="1"/>
          </p:cNvSpPr>
          <p:nvPr>
            <p:ph type="body" idx="1"/>
          </p:nvPr>
        </p:nvSpPr>
        <p:spPr>
          <a:xfrm>
            <a:off x="1155700" y="4302125"/>
            <a:ext cx="4622800" cy="4537075"/>
          </a:xfrm>
          <a:noFill/>
        </p:spPr>
        <p:txBody>
          <a:bodyPr/>
          <a:lstStyle/>
          <a:p>
            <a:r>
              <a:rPr lang="en-US" altLang="ar-IQ" b="1"/>
              <a:t>Slide Show Notes</a:t>
            </a:r>
          </a:p>
          <a:p>
            <a:r>
              <a:rPr lang="en-US" altLang="ar-IQ"/>
              <a:t>When a serious injury occurs, you have to think and act quickly. Medical assistance may be only minutes away, but sometimes seconds count. What you do in those first few seconds and minutes can make the difference between life and death. Quick, calm, and correct action can make all the difference. </a:t>
            </a:r>
          </a:p>
          <a:p>
            <a:r>
              <a:rPr lang="en-US" altLang="ar-IQ"/>
              <a:t>“First aid” is emergency care given to the sick or injured before medical personnel arrive. That’s why a knowledge of first aid and CPR (cardiopulmonary resuscitation) is so important. And that’s why you’re participating in this session today.</a:t>
            </a:r>
          </a:p>
          <a:p>
            <a:r>
              <a:rPr lang="en-US" altLang="ar-IQ"/>
              <a:t>The purpose of this session is to provide you with a basic overview of first-aid techniques and priorities. It is </a:t>
            </a:r>
            <a:r>
              <a:rPr lang="en-US" altLang="ar-IQ" i="1"/>
              <a:t>not </a:t>
            </a:r>
            <a:r>
              <a:rPr lang="en-US" altLang="ar-IQ"/>
              <a:t>the same as a first-aid and CPR certification course. A certification course is much more detailed and offers you the opportunity to practice first-aid and CPR skills as well as to provide you with hours of classroom training. </a:t>
            </a:r>
          </a:p>
          <a:p>
            <a:r>
              <a:rPr lang="en-US" altLang="ar-IQ"/>
              <a:t>We urge you to take a course and get certified. Taking a certification course will give you the full knowledge and confidence you need to use first-aid skills on the job, at home, and elsewhere in your community. </a:t>
            </a:r>
          </a:p>
          <a:p>
            <a:r>
              <a:rPr lang="en-US" altLang="ar-IQ"/>
              <a:t>In the meantime, the information in this session can help you better handle medical emergencies when you are the first or only person on the scene.</a:t>
            </a:r>
          </a:p>
        </p:txBody>
      </p:sp>
      <p:sp>
        <p:nvSpPr>
          <p:cNvPr id="35844" name="Slide Number Placeholder 1">
            <a:extLst>
              <a:ext uri="{FF2B5EF4-FFF2-40B4-BE49-F238E27FC236}">
                <a16:creationId xmlns="" xmlns:a16="http://schemas.microsoft.com/office/drawing/2014/main" id="{F88C2354-0CEB-435B-9A7F-077B313D2B90}"/>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22338" rtl="0" eaLnBrk="0" fontAlgn="base" latinLnBrk="0" hangingPunct="0">
              <a:lnSpc>
                <a:spcPct val="100000"/>
              </a:lnSpc>
              <a:spcBef>
                <a:spcPct val="0"/>
              </a:spcBef>
              <a:spcAft>
                <a:spcPct val="0"/>
              </a:spcAft>
              <a:buClrTx/>
              <a:buSzTx/>
              <a:buFontTx/>
              <a:buNone/>
              <a:tabLst/>
              <a:defRPr/>
            </a:pPr>
            <a:fld id="{11E7AFCD-E527-4490-ACD3-258700113693}" type="slidenum">
              <a:rPr kumimoji="0" lang="en-US" altLang="ar-IQ"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22338" rtl="0" eaLnBrk="0" fontAlgn="base" latinLnBrk="0" hangingPunct="0">
                <a:lnSpc>
                  <a:spcPct val="100000"/>
                </a:lnSpc>
                <a:spcBef>
                  <a:spcPct val="0"/>
                </a:spcBef>
                <a:spcAft>
                  <a:spcPct val="0"/>
                </a:spcAft>
                <a:buClrTx/>
                <a:buSzTx/>
                <a:buFontTx/>
                <a:buNone/>
                <a:tabLst/>
                <a:defRPr/>
              </a:pPr>
              <a:t>1</a:t>
            </a:fld>
            <a:endParaRPr kumimoji="0" lang="en-US" altLang="ar-IQ"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 xmlns:a16="http://schemas.microsoft.com/office/drawing/2014/main" id="{3AE06CA2-031B-4D26-AA1B-8F5CC2747C3E}"/>
              </a:ext>
            </a:extLst>
          </p:cNvPr>
          <p:cNvSpPr>
            <a:spLocks noGrp="1" noRot="1" noChangeAspect="1" noChangeArrowheads="1" noTextEdit="1"/>
          </p:cNvSpPr>
          <p:nvPr>
            <p:ph type="sldImg"/>
          </p:nvPr>
        </p:nvSpPr>
        <p:spPr>
          <a:ln/>
        </p:spPr>
      </p:sp>
      <p:sp>
        <p:nvSpPr>
          <p:cNvPr id="60419" name="Rectangle 3">
            <a:extLst>
              <a:ext uri="{FF2B5EF4-FFF2-40B4-BE49-F238E27FC236}">
                <a16:creationId xmlns="" xmlns:a16="http://schemas.microsoft.com/office/drawing/2014/main" id="{891CBE0C-29F9-4574-BEA3-190048EDC184}"/>
              </a:ext>
            </a:extLst>
          </p:cNvPr>
          <p:cNvSpPr>
            <a:spLocks noGrp="1" noChangeArrowheads="1"/>
          </p:cNvSpPr>
          <p:nvPr>
            <p:ph type="body" idx="1"/>
          </p:nvPr>
        </p:nvSpPr>
        <p:spPr>
          <a:noFill/>
        </p:spPr>
        <p:txBody>
          <a:bodyPr/>
          <a:lstStyle/>
          <a:p>
            <a:r>
              <a:rPr lang="en-US" altLang="ar-IQ" b="1"/>
              <a:t>Slide Show Notes</a:t>
            </a:r>
          </a:p>
          <a:p>
            <a:r>
              <a:rPr lang="en-US" altLang="ar-IQ"/>
              <a:t>Let’s review briefly now with a multiple choice exercise. Choose the best answer, </a:t>
            </a:r>
            <a:r>
              <a:rPr lang="en-US" altLang="ar-IQ" i="1"/>
              <a:t>a</a:t>
            </a:r>
            <a:r>
              <a:rPr lang="en-US" altLang="ar-IQ"/>
              <a:t> or </a:t>
            </a:r>
            <a:r>
              <a:rPr lang="en-US" altLang="ar-IQ" i="1"/>
              <a:t>b</a:t>
            </a:r>
            <a:r>
              <a:rPr lang="en-US" altLang="ar-IQ"/>
              <a:t>, to complete each statement on the screen. </a:t>
            </a:r>
          </a:p>
          <a:p>
            <a:pPr lvl="1"/>
            <a:r>
              <a:rPr lang="en-US" altLang="ar-IQ"/>
              <a:t>Third-degree burns are very serious and can even be life threatening. Call 911 immediately if you see signs of third-degree burns.</a:t>
            </a:r>
          </a:p>
          <a:p>
            <a:pPr lvl="1"/>
            <a:r>
              <a:rPr lang="en-US" altLang="ar-IQ"/>
              <a:t>For a particle in the eye, flush with water until the particle comes out. Never rub the eye. If the particle doesn’t come out, cover the eye and get medical attention.</a:t>
            </a:r>
          </a:p>
          <a:p>
            <a:pPr lvl="1"/>
            <a:r>
              <a:rPr lang="en-US" altLang="ar-IQ"/>
              <a:t>For inhalation of vapors or gases, get into fresh air right away.</a:t>
            </a:r>
          </a:p>
          <a:p>
            <a:pPr lvl="1"/>
            <a:r>
              <a:rPr lang="en-US" altLang="ar-IQ"/>
              <a:t>For heatstroke, call 911 immediately if you recognize symptoms </a:t>
            </a:r>
            <a:br>
              <a:rPr lang="en-US" altLang="ar-IQ"/>
            </a:br>
            <a:r>
              <a:rPr lang="en-US" altLang="ar-IQ"/>
              <a:t>of heatstroke. A person can die from heatstroke.</a:t>
            </a:r>
          </a:p>
        </p:txBody>
      </p:sp>
      <p:sp>
        <p:nvSpPr>
          <p:cNvPr id="60420" name="Slide Number Placeholder 1">
            <a:extLst>
              <a:ext uri="{FF2B5EF4-FFF2-40B4-BE49-F238E27FC236}">
                <a16:creationId xmlns="" xmlns:a16="http://schemas.microsoft.com/office/drawing/2014/main" id="{25BF1989-316C-46CE-A47C-E8EB0379441A}"/>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22338" rtl="0" eaLnBrk="0" fontAlgn="base" latinLnBrk="0" hangingPunct="0">
              <a:lnSpc>
                <a:spcPct val="100000"/>
              </a:lnSpc>
              <a:spcBef>
                <a:spcPct val="0"/>
              </a:spcBef>
              <a:spcAft>
                <a:spcPct val="0"/>
              </a:spcAft>
              <a:buClrTx/>
              <a:buSzTx/>
              <a:buFontTx/>
              <a:buNone/>
              <a:tabLst/>
              <a:defRPr/>
            </a:pPr>
            <a:fld id="{05AE5A7C-CB61-4C2D-9EE7-C21186466A0E}" type="slidenum">
              <a:rPr kumimoji="0" lang="en-US" altLang="ar-IQ"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22338" rtl="0" eaLnBrk="0" fontAlgn="base" latinLnBrk="0" hangingPunct="0">
                <a:lnSpc>
                  <a:spcPct val="100000"/>
                </a:lnSpc>
                <a:spcBef>
                  <a:spcPct val="0"/>
                </a:spcBef>
                <a:spcAft>
                  <a:spcPct val="0"/>
                </a:spcAft>
                <a:buClrTx/>
                <a:buSzTx/>
                <a:buFontTx/>
                <a:buNone/>
                <a:tabLst/>
                <a:defRPr/>
              </a:pPr>
              <a:t>17</a:t>
            </a:fld>
            <a:endParaRPr kumimoji="0" lang="en-US" altLang="ar-IQ"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73948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 xmlns:a16="http://schemas.microsoft.com/office/drawing/2014/main" id="{3AE06CA2-031B-4D26-AA1B-8F5CC2747C3E}"/>
              </a:ext>
            </a:extLst>
          </p:cNvPr>
          <p:cNvSpPr>
            <a:spLocks noGrp="1" noRot="1" noChangeAspect="1" noChangeArrowheads="1" noTextEdit="1"/>
          </p:cNvSpPr>
          <p:nvPr>
            <p:ph type="sldImg"/>
          </p:nvPr>
        </p:nvSpPr>
        <p:spPr>
          <a:ln/>
        </p:spPr>
      </p:sp>
      <p:sp>
        <p:nvSpPr>
          <p:cNvPr id="60419" name="Rectangle 3">
            <a:extLst>
              <a:ext uri="{FF2B5EF4-FFF2-40B4-BE49-F238E27FC236}">
                <a16:creationId xmlns="" xmlns:a16="http://schemas.microsoft.com/office/drawing/2014/main" id="{891CBE0C-29F9-4574-BEA3-190048EDC184}"/>
              </a:ext>
            </a:extLst>
          </p:cNvPr>
          <p:cNvSpPr>
            <a:spLocks noGrp="1" noChangeArrowheads="1"/>
          </p:cNvSpPr>
          <p:nvPr>
            <p:ph type="body" idx="1"/>
          </p:nvPr>
        </p:nvSpPr>
        <p:spPr>
          <a:noFill/>
        </p:spPr>
        <p:txBody>
          <a:bodyPr/>
          <a:lstStyle/>
          <a:p>
            <a:r>
              <a:rPr lang="en-US" altLang="ar-IQ" b="1"/>
              <a:t>Slide Show Notes</a:t>
            </a:r>
          </a:p>
          <a:p>
            <a:r>
              <a:rPr lang="en-US" altLang="ar-IQ"/>
              <a:t>Let’s review briefly now with a multiple choice exercise. Choose the best answer, </a:t>
            </a:r>
            <a:r>
              <a:rPr lang="en-US" altLang="ar-IQ" i="1"/>
              <a:t>a</a:t>
            </a:r>
            <a:r>
              <a:rPr lang="en-US" altLang="ar-IQ"/>
              <a:t> or </a:t>
            </a:r>
            <a:r>
              <a:rPr lang="en-US" altLang="ar-IQ" i="1"/>
              <a:t>b</a:t>
            </a:r>
            <a:r>
              <a:rPr lang="en-US" altLang="ar-IQ"/>
              <a:t>, to complete each statement on the screen. </a:t>
            </a:r>
          </a:p>
          <a:p>
            <a:pPr lvl="1"/>
            <a:r>
              <a:rPr lang="en-US" altLang="ar-IQ"/>
              <a:t>Third-degree burns are very serious and can even be life threatening. Call 911 immediately if you see signs of third-degree burns.</a:t>
            </a:r>
          </a:p>
          <a:p>
            <a:pPr lvl="1"/>
            <a:r>
              <a:rPr lang="en-US" altLang="ar-IQ"/>
              <a:t>For a particle in the eye, flush with water until the particle comes out. Never rub the eye. If the particle doesn’t come out, cover the eye and get medical attention.</a:t>
            </a:r>
          </a:p>
          <a:p>
            <a:pPr lvl="1"/>
            <a:r>
              <a:rPr lang="en-US" altLang="ar-IQ"/>
              <a:t>For inhalation of vapors or gases, get into fresh air right away.</a:t>
            </a:r>
          </a:p>
          <a:p>
            <a:pPr lvl="1"/>
            <a:r>
              <a:rPr lang="en-US" altLang="ar-IQ"/>
              <a:t>For heatstroke, call 911 immediately if you recognize symptoms </a:t>
            </a:r>
            <a:br>
              <a:rPr lang="en-US" altLang="ar-IQ"/>
            </a:br>
            <a:r>
              <a:rPr lang="en-US" altLang="ar-IQ"/>
              <a:t>of heatstroke. A person can die from heatstroke.</a:t>
            </a:r>
          </a:p>
        </p:txBody>
      </p:sp>
      <p:sp>
        <p:nvSpPr>
          <p:cNvPr id="60420" name="Slide Number Placeholder 1">
            <a:extLst>
              <a:ext uri="{FF2B5EF4-FFF2-40B4-BE49-F238E27FC236}">
                <a16:creationId xmlns="" xmlns:a16="http://schemas.microsoft.com/office/drawing/2014/main" id="{25BF1989-316C-46CE-A47C-E8EB0379441A}"/>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22338" rtl="0" eaLnBrk="0" fontAlgn="base" latinLnBrk="0" hangingPunct="0">
              <a:lnSpc>
                <a:spcPct val="100000"/>
              </a:lnSpc>
              <a:spcBef>
                <a:spcPct val="0"/>
              </a:spcBef>
              <a:spcAft>
                <a:spcPct val="0"/>
              </a:spcAft>
              <a:buClrTx/>
              <a:buSzTx/>
              <a:buFontTx/>
              <a:buNone/>
              <a:tabLst/>
              <a:defRPr/>
            </a:pPr>
            <a:fld id="{05AE5A7C-CB61-4C2D-9EE7-C21186466A0E}" type="slidenum">
              <a:rPr kumimoji="0" lang="en-US" altLang="ar-IQ"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22338" rtl="0" eaLnBrk="0" fontAlgn="base" latinLnBrk="0" hangingPunct="0">
                <a:lnSpc>
                  <a:spcPct val="100000"/>
                </a:lnSpc>
                <a:spcBef>
                  <a:spcPct val="0"/>
                </a:spcBef>
                <a:spcAft>
                  <a:spcPct val="0"/>
                </a:spcAft>
                <a:buClrTx/>
                <a:buSzTx/>
                <a:buFontTx/>
                <a:buNone/>
                <a:tabLst/>
                <a:defRPr/>
              </a:pPr>
              <a:t>18</a:t>
            </a:fld>
            <a:endParaRPr kumimoji="0" lang="en-US" altLang="ar-IQ"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78008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 xmlns:a16="http://schemas.microsoft.com/office/drawing/2014/main" id="{3AE06CA2-031B-4D26-AA1B-8F5CC2747C3E}"/>
              </a:ext>
            </a:extLst>
          </p:cNvPr>
          <p:cNvSpPr>
            <a:spLocks noGrp="1" noRot="1" noChangeAspect="1" noChangeArrowheads="1" noTextEdit="1"/>
          </p:cNvSpPr>
          <p:nvPr>
            <p:ph type="sldImg"/>
          </p:nvPr>
        </p:nvSpPr>
        <p:spPr>
          <a:ln/>
        </p:spPr>
      </p:sp>
      <p:sp>
        <p:nvSpPr>
          <p:cNvPr id="60419" name="Rectangle 3">
            <a:extLst>
              <a:ext uri="{FF2B5EF4-FFF2-40B4-BE49-F238E27FC236}">
                <a16:creationId xmlns="" xmlns:a16="http://schemas.microsoft.com/office/drawing/2014/main" id="{891CBE0C-29F9-4574-BEA3-190048EDC184}"/>
              </a:ext>
            </a:extLst>
          </p:cNvPr>
          <p:cNvSpPr>
            <a:spLocks noGrp="1" noChangeArrowheads="1"/>
          </p:cNvSpPr>
          <p:nvPr>
            <p:ph type="body" idx="1"/>
          </p:nvPr>
        </p:nvSpPr>
        <p:spPr>
          <a:noFill/>
        </p:spPr>
        <p:txBody>
          <a:bodyPr/>
          <a:lstStyle/>
          <a:p>
            <a:r>
              <a:rPr lang="en-US" altLang="ar-IQ" b="1"/>
              <a:t>Slide Show Notes</a:t>
            </a:r>
          </a:p>
          <a:p>
            <a:r>
              <a:rPr lang="en-US" altLang="ar-IQ"/>
              <a:t>Let’s review briefly now with a multiple choice exercise. Choose the best answer, </a:t>
            </a:r>
            <a:r>
              <a:rPr lang="en-US" altLang="ar-IQ" i="1"/>
              <a:t>a</a:t>
            </a:r>
            <a:r>
              <a:rPr lang="en-US" altLang="ar-IQ"/>
              <a:t> or </a:t>
            </a:r>
            <a:r>
              <a:rPr lang="en-US" altLang="ar-IQ" i="1"/>
              <a:t>b</a:t>
            </a:r>
            <a:r>
              <a:rPr lang="en-US" altLang="ar-IQ"/>
              <a:t>, to complete each statement on the screen. </a:t>
            </a:r>
          </a:p>
          <a:p>
            <a:pPr lvl="1"/>
            <a:r>
              <a:rPr lang="en-US" altLang="ar-IQ"/>
              <a:t>Third-degree burns are very serious and can even be life threatening. Call 911 immediately if you see signs of third-degree burns.</a:t>
            </a:r>
          </a:p>
          <a:p>
            <a:pPr lvl="1"/>
            <a:r>
              <a:rPr lang="en-US" altLang="ar-IQ"/>
              <a:t>For a particle in the eye, flush with water until the particle comes out. Never rub the eye. If the particle doesn’t come out, cover the eye and get medical attention.</a:t>
            </a:r>
          </a:p>
          <a:p>
            <a:pPr lvl="1"/>
            <a:r>
              <a:rPr lang="en-US" altLang="ar-IQ"/>
              <a:t>For inhalation of vapors or gases, get into fresh air right away.</a:t>
            </a:r>
          </a:p>
          <a:p>
            <a:pPr lvl="1"/>
            <a:r>
              <a:rPr lang="en-US" altLang="ar-IQ"/>
              <a:t>For heatstroke, call 911 immediately if you recognize symptoms </a:t>
            </a:r>
            <a:br>
              <a:rPr lang="en-US" altLang="ar-IQ"/>
            </a:br>
            <a:r>
              <a:rPr lang="en-US" altLang="ar-IQ"/>
              <a:t>of heatstroke. A person can die from heatstroke.</a:t>
            </a:r>
          </a:p>
        </p:txBody>
      </p:sp>
      <p:sp>
        <p:nvSpPr>
          <p:cNvPr id="60420" name="Slide Number Placeholder 1">
            <a:extLst>
              <a:ext uri="{FF2B5EF4-FFF2-40B4-BE49-F238E27FC236}">
                <a16:creationId xmlns="" xmlns:a16="http://schemas.microsoft.com/office/drawing/2014/main" id="{25BF1989-316C-46CE-A47C-E8EB0379441A}"/>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22338" rtl="0" eaLnBrk="0" fontAlgn="base" latinLnBrk="0" hangingPunct="0">
              <a:lnSpc>
                <a:spcPct val="100000"/>
              </a:lnSpc>
              <a:spcBef>
                <a:spcPct val="0"/>
              </a:spcBef>
              <a:spcAft>
                <a:spcPct val="0"/>
              </a:spcAft>
              <a:buClrTx/>
              <a:buSzTx/>
              <a:buFontTx/>
              <a:buNone/>
              <a:tabLst/>
              <a:defRPr/>
            </a:pPr>
            <a:fld id="{05AE5A7C-CB61-4C2D-9EE7-C21186466A0E}" type="slidenum">
              <a:rPr kumimoji="0" lang="en-US" altLang="ar-IQ"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22338" rtl="0" eaLnBrk="0" fontAlgn="base" latinLnBrk="0" hangingPunct="0">
                <a:lnSpc>
                  <a:spcPct val="100000"/>
                </a:lnSpc>
                <a:spcBef>
                  <a:spcPct val="0"/>
                </a:spcBef>
                <a:spcAft>
                  <a:spcPct val="0"/>
                </a:spcAft>
                <a:buClrTx/>
                <a:buSzTx/>
                <a:buFontTx/>
                <a:buNone/>
                <a:tabLst/>
                <a:defRPr/>
              </a:pPr>
              <a:t>2</a:t>
            </a:fld>
            <a:endParaRPr kumimoji="0" lang="en-US" altLang="ar-IQ"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 xmlns:a16="http://schemas.microsoft.com/office/drawing/2014/main" id="{3AE06CA2-031B-4D26-AA1B-8F5CC2747C3E}"/>
              </a:ext>
            </a:extLst>
          </p:cNvPr>
          <p:cNvSpPr>
            <a:spLocks noGrp="1" noRot="1" noChangeAspect="1" noChangeArrowheads="1" noTextEdit="1"/>
          </p:cNvSpPr>
          <p:nvPr>
            <p:ph type="sldImg"/>
          </p:nvPr>
        </p:nvSpPr>
        <p:spPr>
          <a:ln/>
        </p:spPr>
      </p:sp>
      <p:sp>
        <p:nvSpPr>
          <p:cNvPr id="60419" name="Rectangle 3">
            <a:extLst>
              <a:ext uri="{FF2B5EF4-FFF2-40B4-BE49-F238E27FC236}">
                <a16:creationId xmlns="" xmlns:a16="http://schemas.microsoft.com/office/drawing/2014/main" id="{891CBE0C-29F9-4574-BEA3-190048EDC184}"/>
              </a:ext>
            </a:extLst>
          </p:cNvPr>
          <p:cNvSpPr>
            <a:spLocks noGrp="1" noChangeArrowheads="1"/>
          </p:cNvSpPr>
          <p:nvPr>
            <p:ph type="body" idx="1"/>
          </p:nvPr>
        </p:nvSpPr>
        <p:spPr>
          <a:noFill/>
        </p:spPr>
        <p:txBody>
          <a:bodyPr/>
          <a:lstStyle/>
          <a:p>
            <a:r>
              <a:rPr lang="en-US" altLang="ar-IQ" b="1"/>
              <a:t>Slide Show Notes</a:t>
            </a:r>
          </a:p>
          <a:p>
            <a:r>
              <a:rPr lang="en-US" altLang="ar-IQ"/>
              <a:t>Let’s review briefly now with a multiple choice exercise. Choose the best answer, </a:t>
            </a:r>
            <a:r>
              <a:rPr lang="en-US" altLang="ar-IQ" i="1"/>
              <a:t>a</a:t>
            </a:r>
            <a:r>
              <a:rPr lang="en-US" altLang="ar-IQ"/>
              <a:t> or </a:t>
            </a:r>
            <a:r>
              <a:rPr lang="en-US" altLang="ar-IQ" i="1"/>
              <a:t>b</a:t>
            </a:r>
            <a:r>
              <a:rPr lang="en-US" altLang="ar-IQ"/>
              <a:t>, to complete each statement on the screen. </a:t>
            </a:r>
          </a:p>
          <a:p>
            <a:pPr lvl="1"/>
            <a:r>
              <a:rPr lang="en-US" altLang="ar-IQ"/>
              <a:t>Third-degree burns are very serious and can even be life threatening. Call 911 immediately if you see signs of third-degree burns.</a:t>
            </a:r>
          </a:p>
          <a:p>
            <a:pPr lvl="1"/>
            <a:r>
              <a:rPr lang="en-US" altLang="ar-IQ"/>
              <a:t>For a particle in the eye, flush with water until the particle comes out. Never rub the eye. If the particle doesn’t come out, cover the eye and get medical attention.</a:t>
            </a:r>
          </a:p>
          <a:p>
            <a:pPr lvl="1"/>
            <a:r>
              <a:rPr lang="en-US" altLang="ar-IQ"/>
              <a:t>For inhalation of vapors or gases, get into fresh air right away.</a:t>
            </a:r>
          </a:p>
          <a:p>
            <a:pPr lvl="1"/>
            <a:r>
              <a:rPr lang="en-US" altLang="ar-IQ"/>
              <a:t>For heatstroke, call 911 immediately if you recognize symptoms </a:t>
            </a:r>
            <a:br>
              <a:rPr lang="en-US" altLang="ar-IQ"/>
            </a:br>
            <a:r>
              <a:rPr lang="en-US" altLang="ar-IQ"/>
              <a:t>of heatstroke. A person can die from heatstroke.</a:t>
            </a:r>
          </a:p>
        </p:txBody>
      </p:sp>
      <p:sp>
        <p:nvSpPr>
          <p:cNvPr id="60420" name="Slide Number Placeholder 1">
            <a:extLst>
              <a:ext uri="{FF2B5EF4-FFF2-40B4-BE49-F238E27FC236}">
                <a16:creationId xmlns="" xmlns:a16="http://schemas.microsoft.com/office/drawing/2014/main" id="{25BF1989-316C-46CE-A47C-E8EB0379441A}"/>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22338" rtl="0" eaLnBrk="0" fontAlgn="base" latinLnBrk="0" hangingPunct="0">
              <a:lnSpc>
                <a:spcPct val="100000"/>
              </a:lnSpc>
              <a:spcBef>
                <a:spcPct val="0"/>
              </a:spcBef>
              <a:spcAft>
                <a:spcPct val="0"/>
              </a:spcAft>
              <a:buClrTx/>
              <a:buSzTx/>
              <a:buFontTx/>
              <a:buNone/>
              <a:tabLst/>
              <a:defRPr/>
            </a:pPr>
            <a:fld id="{05AE5A7C-CB61-4C2D-9EE7-C21186466A0E}" type="slidenum">
              <a:rPr kumimoji="0" lang="en-US" altLang="ar-IQ"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22338" rtl="0" eaLnBrk="0" fontAlgn="base" latinLnBrk="0" hangingPunct="0">
                <a:lnSpc>
                  <a:spcPct val="100000"/>
                </a:lnSpc>
                <a:spcBef>
                  <a:spcPct val="0"/>
                </a:spcBef>
                <a:spcAft>
                  <a:spcPct val="0"/>
                </a:spcAft>
                <a:buClrTx/>
                <a:buSzTx/>
                <a:buFontTx/>
                <a:buNone/>
                <a:tabLst/>
                <a:defRPr/>
              </a:pPr>
              <a:t>10</a:t>
            </a:fld>
            <a:endParaRPr kumimoji="0" lang="en-US" altLang="ar-IQ"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766634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 xmlns:a16="http://schemas.microsoft.com/office/drawing/2014/main" id="{3AE06CA2-031B-4D26-AA1B-8F5CC2747C3E}"/>
              </a:ext>
            </a:extLst>
          </p:cNvPr>
          <p:cNvSpPr>
            <a:spLocks noGrp="1" noRot="1" noChangeAspect="1" noChangeArrowheads="1" noTextEdit="1"/>
          </p:cNvSpPr>
          <p:nvPr>
            <p:ph type="sldImg"/>
          </p:nvPr>
        </p:nvSpPr>
        <p:spPr>
          <a:ln/>
        </p:spPr>
      </p:sp>
      <p:sp>
        <p:nvSpPr>
          <p:cNvPr id="60419" name="Rectangle 3">
            <a:extLst>
              <a:ext uri="{FF2B5EF4-FFF2-40B4-BE49-F238E27FC236}">
                <a16:creationId xmlns="" xmlns:a16="http://schemas.microsoft.com/office/drawing/2014/main" id="{891CBE0C-29F9-4574-BEA3-190048EDC184}"/>
              </a:ext>
            </a:extLst>
          </p:cNvPr>
          <p:cNvSpPr>
            <a:spLocks noGrp="1" noChangeArrowheads="1"/>
          </p:cNvSpPr>
          <p:nvPr>
            <p:ph type="body" idx="1"/>
          </p:nvPr>
        </p:nvSpPr>
        <p:spPr>
          <a:noFill/>
        </p:spPr>
        <p:txBody>
          <a:bodyPr/>
          <a:lstStyle/>
          <a:p>
            <a:r>
              <a:rPr lang="en-US" altLang="ar-IQ" b="1"/>
              <a:t>Slide Show Notes</a:t>
            </a:r>
          </a:p>
          <a:p>
            <a:r>
              <a:rPr lang="en-US" altLang="ar-IQ"/>
              <a:t>Let’s review briefly now with a multiple choice exercise. Choose the best answer, </a:t>
            </a:r>
            <a:r>
              <a:rPr lang="en-US" altLang="ar-IQ" i="1"/>
              <a:t>a</a:t>
            </a:r>
            <a:r>
              <a:rPr lang="en-US" altLang="ar-IQ"/>
              <a:t> or </a:t>
            </a:r>
            <a:r>
              <a:rPr lang="en-US" altLang="ar-IQ" i="1"/>
              <a:t>b</a:t>
            </a:r>
            <a:r>
              <a:rPr lang="en-US" altLang="ar-IQ"/>
              <a:t>, to complete each statement on the screen. </a:t>
            </a:r>
          </a:p>
          <a:p>
            <a:pPr lvl="1"/>
            <a:r>
              <a:rPr lang="en-US" altLang="ar-IQ"/>
              <a:t>Third-degree burns are very serious and can even be life threatening. Call 911 immediately if you see signs of third-degree burns.</a:t>
            </a:r>
          </a:p>
          <a:p>
            <a:pPr lvl="1"/>
            <a:r>
              <a:rPr lang="en-US" altLang="ar-IQ"/>
              <a:t>For a particle in the eye, flush with water until the particle comes out. Never rub the eye. If the particle doesn’t come out, cover the eye and get medical attention.</a:t>
            </a:r>
          </a:p>
          <a:p>
            <a:pPr lvl="1"/>
            <a:r>
              <a:rPr lang="en-US" altLang="ar-IQ"/>
              <a:t>For inhalation of vapors or gases, get into fresh air right away.</a:t>
            </a:r>
          </a:p>
          <a:p>
            <a:pPr lvl="1"/>
            <a:r>
              <a:rPr lang="en-US" altLang="ar-IQ"/>
              <a:t>For heatstroke, call 911 immediately if you recognize symptoms </a:t>
            </a:r>
            <a:br>
              <a:rPr lang="en-US" altLang="ar-IQ"/>
            </a:br>
            <a:r>
              <a:rPr lang="en-US" altLang="ar-IQ"/>
              <a:t>of heatstroke. A person can die from heatstroke.</a:t>
            </a:r>
          </a:p>
        </p:txBody>
      </p:sp>
      <p:sp>
        <p:nvSpPr>
          <p:cNvPr id="60420" name="Slide Number Placeholder 1">
            <a:extLst>
              <a:ext uri="{FF2B5EF4-FFF2-40B4-BE49-F238E27FC236}">
                <a16:creationId xmlns="" xmlns:a16="http://schemas.microsoft.com/office/drawing/2014/main" id="{25BF1989-316C-46CE-A47C-E8EB0379441A}"/>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22338" rtl="0" eaLnBrk="0" fontAlgn="base" latinLnBrk="0" hangingPunct="0">
              <a:lnSpc>
                <a:spcPct val="100000"/>
              </a:lnSpc>
              <a:spcBef>
                <a:spcPct val="0"/>
              </a:spcBef>
              <a:spcAft>
                <a:spcPct val="0"/>
              </a:spcAft>
              <a:buClrTx/>
              <a:buSzTx/>
              <a:buFontTx/>
              <a:buNone/>
              <a:tabLst/>
              <a:defRPr/>
            </a:pPr>
            <a:fld id="{05AE5A7C-CB61-4C2D-9EE7-C21186466A0E}" type="slidenum">
              <a:rPr kumimoji="0" lang="en-US" altLang="ar-IQ"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22338" rtl="0" eaLnBrk="0" fontAlgn="base" latinLnBrk="0" hangingPunct="0">
                <a:lnSpc>
                  <a:spcPct val="100000"/>
                </a:lnSpc>
                <a:spcBef>
                  <a:spcPct val="0"/>
                </a:spcBef>
                <a:spcAft>
                  <a:spcPct val="0"/>
                </a:spcAft>
                <a:buClrTx/>
                <a:buSzTx/>
                <a:buFontTx/>
                <a:buNone/>
                <a:tabLst/>
                <a:defRPr/>
              </a:pPr>
              <a:t>11</a:t>
            </a:fld>
            <a:endParaRPr kumimoji="0" lang="en-US" altLang="ar-IQ"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023530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 xmlns:a16="http://schemas.microsoft.com/office/drawing/2014/main" id="{3AE06CA2-031B-4D26-AA1B-8F5CC2747C3E}"/>
              </a:ext>
            </a:extLst>
          </p:cNvPr>
          <p:cNvSpPr>
            <a:spLocks noGrp="1" noRot="1" noChangeAspect="1" noChangeArrowheads="1" noTextEdit="1"/>
          </p:cNvSpPr>
          <p:nvPr>
            <p:ph type="sldImg"/>
          </p:nvPr>
        </p:nvSpPr>
        <p:spPr>
          <a:ln/>
        </p:spPr>
      </p:sp>
      <p:sp>
        <p:nvSpPr>
          <p:cNvPr id="60419" name="Rectangle 3">
            <a:extLst>
              <a:ext uri="{FF2B5EF4-FFF2-40B4-BE49-F238E27FC236}">
                <a16:creationId xmlns="" xmlns:a16="http://schemas.microsoft.com/office/drawing/2014/main" id="{891CBE0C-29F9-4574-BEA3-190048EDC184}"/>
              </a:ext>
            </a:extLst>
          </p:cNvPr>
          <p:cNvSpPr>
            <a:spLocks noGrp="1" noChangeArrowheads="1"/>
          </p:cNvSpPr>
          <p:nvPr>
            <p:ph type="body" idx="1"/>
          </p:nvPr>
        </p:nvSpPr>
        <p:spPr>
          <a:noFill/>
        </p:spPr>
        <p:txBody>
          <a:bodyPr/>
          <a:lstStyle/>
          <a:p>
            <a:r>
              <a:rPr lang="en-US" altLang="ar-IQ" b="1"/>
              <a:t>Slide Show Notes</a:t>
            </a:r>
          </a:p>
          <a:p>
            <a:r>
              <a:rPr lang="en-US" altLang="ar-IQ"/>
              <a:t>Let’s review briefly now with a multiple choice exercise. Choose the best answer, </a:t>
            </a:r>
            <a:r>
              <a:rPr lang="en-US" altLang="ar-IQ" i="1"/>
              <a:t>a</a:t>
            </a:r>
            <a:r>
              <a:rPr lang="en-US" altLang="ar-IQ"/>
              <a:t> or </a:t>
            </a:r>
            <a:r>
              <a:rPr lang="en-US" altLang="ar-IQ" i="1"/>
              <a:t>b</a:t>
            </a:r>
            <a:r>
              <a:rPr lang="en-US" altLang="ar-IQ"/>
              <a:t>, to complete each statement on the screen. </a:t>
            </a:r>
          </a:p>
          <a:p>
            <a:pPr lvl="1"/>
            <a:r>
              <a:rPr lang="en-US" altLang="ar-IQ"/>
              <a:t>Third-degree burns are very serious and can even be life threatening. Call 911 immediately if you see signs of third-degree burns.</a:t>
            </a:r>
          </a:p>
          <a:p>
            <a:pPr lvl="1"/>
            <a:r>
              <a:rPr lang="en-US" altLang="ar-IQ"/>
              <a:t>For a particle in the eye, flush with water until the particle comes out. Never rub the eye. If the particle doesn’t come out, cover the eye and get medical attention.</a:t>
            </a:r>
          </a:p>
          <a:p>
            <a:pPr lvl="1"/>
            <a:r>
              <a:rPr lang="en-US" altLang="ar-IQ"/>
              <a:t>For inhalation of vapors or gases, get into fresh air right away.</a:t>
            </a:r>
          </a:p>
          <a:p>
            <a:pPr lvl="1"/>
            <a:r>
              <a:rPr lang="en-US" altLang="ar-IQ"/>
              <a:t>For heatstroke, call 911 immediately if you recognize symptoms </a:t>
            </a:r>
            <a:br>
              <a:rPr lang="en-US" altLang="ar-IQ"/>
            </a:br>
            <a:r>
              <a:rPr lang="en-US" altLang="ar-IQ"/>
              <a:t>of heatstroke. A person can die from heatstroke.</a:t>
            </a:r>
          </a:p>
        </p:txBody>
      </p:sp>
      <p:sp>
        <p:nvSpPr>
          <p:cNvPr id="60420" name="Slide Number Placeholder 1">
            <a:extLst>
              <a:ext uri="{FF2B5EF4-FFF2-40B4-BE49-F238E27FC236}">
                <a16:creationId xmlns="" xmlns:a16="http://schemas.microsoft.com/office/drawing/2014/main" id="{25BF1989-316C-46CE-A47C-E8EB0379441A}"/>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22338" rtl="0" eaLnBrk="0" fontAlgn="base" latinLnBrk="0" hangingPunct="0">
              <a:lnSpc>
                <a:spcPct val="100000"/>
              </a:lnSpc>
              <a:spcBef>
                <a:spcPct val="0"/>
              </a:spcBef>
              <a:spcAft>
                <a:spcPct val="0"/>
              </a:spcAft>
              <a:buClrTx/>
              <a:buSzTx/>
              <a:buFontTx/>
              <a:buNone/>
              <a:tabLst/>
              <a:defRPr/>
            </a:pPr>
            <a:fld id="{05AE5A7C-CB61-4C2D-9EE7-C21186466A0E}" type="slidenum">
              <a:rPr kumimoji="0" lang="en-US" altLang="ar-IQ"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22338" rtl="0" eaLnBrk="0" fontAlgn="base" latinLnBrk="0" hangingPunct="0">
                <a:lnSpc>
                  <a:spcPct val="100000"/>
                </a:lnSpc>
                <a:spcBef>
                  <a:spcPct val="0"/>
                </a:spcBef>
                <a:spcAft>
                  <a:spcPct val="0"/>
                </a:spcAft>
                <a:buClrTx/>
                <a:buSzTx/>
                <a:buFontTx/>
                <a:buNone/>
                <a:tabLst/>
                <a:defRPr/>
              </a:pPr>
              <a:t>12</a:t>
            </a:fld>
            <a:endParaRPr kumimoji="0" lang="en-US" altLang="ar-IQ"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716893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 xmlns:a16="http://schemas.microsoft.com/office/drawing/2014/main" id="{3AE06CA2-031B-4D26-AA1B-8F5CC2747C3E}"/>
              </a:ext>
            </a:extLst>
          </p:cNvPr>
          <p:cNvSpPr>
            <a:spLocks noGrp="1" noRot="1" noChangeAspect="1" noChangeArrowheads="1" noTextEdit="1"/>
          </p:cNvSpPr>
          <p:nvPr>
            <p:ph type="sldImg"/>
          </p:nvPr>
        </p:nvSpPr>
        <p:spPr>
          <a:ln/>
        </p:spPr>
      </p:sp>
      <p:sp>
        <p:nvSpPr>
          <p:cNvPr id="60419" name="Rectangle 3">
            <a:extLst>
              <a:ext uri="{FF2B5EF4-FFF2-40B4-BE49-F238E27FC236}">
                <a16:creationId xmlns="" xmlns:a16="http://schemas.microsoft.com/office/drawing/2014/main" id="{891CBE0C-29F9-4574-BEA3-190048EDC184}"/>
              </a:ext>
            </a:extLst>
          </p:cNvPr>
          <p:cNvSpPr>
            <a:spLocks noGrp="1" noChangeArrowheads="1"/>
          </p:cNvSpPr>
          <p:nvPr>
            <p:ph type="body" idx="1"/>
          </p:nvPr>
        </p:nvSpPr>
        <p:spPr>
          <a:noFill/>
        </p:spPr>
        <p:txBody>
          <a:bodyPr/>
          <a:lstStyle/>
          <a:p>
            <a:r>
              <a:rPr lang="en-US" altLang="ar-IQ" b="1"/>
              <a:t>Slide Show Notes</a:t>
            </a:r>
          </a:p>
          <a:p>
            <a:r>
              <a:rPr lang="en-US" altLang="ar-IQ"/>
              <a:t>Let’s review briefly now with a multiple choice exercise. Choose the best answer, </a:t>
            </a:r>
            <a:r>
              <a:rPr lang="en-US" altLang="ar-IQ" i="1"/>
              <a:t>a</a:t>
            </a:r>
            <a:r>
              <a:rPr lang="en-US" altLang="ar-IQ"/>
              <a:t> or </a:t>
            </a:r>
            <a:r>
              <a:rPr lang="en-US" altLang="ar-IQ" i="1"/>
              <a:t>b</a:t>
            </a:r>
            <a:r>
              <a:rPr lang="en-US" altLang="ar-IQ"/>
              <a:t>, to complete each statement on the screen. </a:t>
            </a:r>
          </a:p>
          <a:p>
            <a:pPr lvl="1"/>
            <a:r>
              <a:rPr lang="en-US" altLang="ar-IQ"/>
              <a:t>Third-degree burns are very serious and can even be life threatening. Call 911 immediately if you see signs of third-degree burns.</a:t>
            </a:r>
          </a:p>
          <a:p>
            <a:pPr lvl="1"/>
            <a:r>
              <a:rPr lang="en-US" altLang="ar-IQ"/>
              <a:t>For a particle in the eye, flush with water until the particle comes out. Never rub the eye. If the particle doesn’t come out, cover the eye and get medical attention.</a:t>
            </a:r>
          </a:p>
          <a:p>
            <a:pPr lvl="1"/>
            <a:r>
              <a:rPr lang="en-US" altLang="ar-IQ"/>
              <a:t>For inhalation of vapors or gases, get into fresh air right away.</a:t>
            </a:r>
          </a:p>
          <a:p>
            <a:pPr lvl="1"/>
            <a:r>
              <a:rPr lang="en-US" altLang="ar-IQ"/>
              <a:t>For heatstroke, call 911 immediately if you recognize symptoms </a:t>
            </a:r>
            <a:br>
              <a:rPr lang="en-US" altLang="ar-IQ"/>
            </a:br>
            <a:r>
              <a:rPr lang="en-US" altLang="ar-IQ"/>
              <a:t>of heatstroke. A person can die from heatstroke.</a:t>
            </a:r>
          </a:p>
        </p:txBody>
      </p:sp>
      <p:sp>
        <p:nvSpPr>
          <p:cNvPr id="60420" name="Slide Number Placeholder 1">
            <a:extLst>
              <a:ext uri="{FF2B5EF4-FFF2-40B4-BE49-F238E27FC236}">
                <a16:creationId xmlns="" xmlns:a16="http://schemas.microsoft.com/office/drawing/2014/main" id="{25BF1989-316C-46CE-A47C-E8EB0379441A}"/>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22338" rtl="0" eaLnBrk="0" fontAlgn="base" latinLnBrk="0" hangingPunct="0">
              <a:lnSpc>
                <a:spcPct val="100000"/>
              </a:lnSpc>
              <a:spcBef>
                <a:spcPct val="0"/>
              </a:spcBef>
              <a:spcAft>
                <a:spcPct val="0"/>
              </a:spcAft>
              <a:buClrTx/>
              <a:buSzTx/>
              <a:buFontTx/>
              <a:buNone/>
              <a:tabLst/>
              <a:defRPr/>
            </a:pPr>
            <a:fld id="{05AE5A7C-CB61-4C2D-9EE7-C21186466A0E}" type="slidenum">
              <a:rPr kumimoji="0" lang="en-US" altLang="ar-IQ"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22338" rtl="0" eaLnBrk="0" fontAlgn="base" latinLnBrk="0" hangingPunct="0">
                <a:lnSpc>
                  <a:spcPct val="100000"/>
                </a:lnSpc>
                <a:spcBef>
                  <a:spcPct val="0"/>
                </a:spcBef>
                <a:spcAft>
                  <a:spcPct val="0"/>
                </a:spcAft>
                <a:buClrTx/>
                <a:buSzTx/>
                <a:buFontTx/>
                <a:buNone/>
                <a:tabLst/>
                <a:defRPr/>
              </a:pPr>
              <a:t>13</a:t>
            </a:fld>
            <a:endParaRPr kumimoji="0" lang="en-US" altLang="ar-IQ"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866866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 xmlns:a16="http://schemas.microsoft.com/office/drawing/2014/main" id="{3AE06CA2-031B-4D26-AA1B-8F5CC2747C3E}"/>
              </a:ext>
            </a:extLst>
          </p:cNvPr>
          <p:cNvSpPr>
            <a:spLocks noGrp="1" noRot="1" noChangeAspect="1" noChangeArrowheads="1" noTextEdit="1"/>
          </p:cNvSpPr>
          <p:nvPr>
            <p:ph type="sldImg"/>
          </p:nvPr>
        </p:nvSpPr>
        <p:spPr>
          <a:ln/>
        </p:spPr>
      </p:sp>
      <p:sp>
        <p:nvSpPr>
          <p:cNvPr id="60419" name="Rectangle 3">
            <a:extLst>
              <a:ext uri="{FF2B5EF4-FFF2-40B4-BE49-F238E27FC236}">
                <a16:creationId xmlns="" xmlns:a16="http://schemas.microsoft.com/office/drawing/2014/main" id="{891CBE0C-29F9-4574-BEA3-190048EDC184}"/>
              </a:ext>
            </a:extLst>
          </p:cNvPr>
          <p:cNvSpPr>
            <a:spLocks noGrp="1" noChangeArrowheads="1"/>
          </p:cNvSpPr>
          <p:nvPr>
            <p:ph type="body" idx="1"/>
          </p:nvPr>
        </p:nvSpPr>
        <p:spPr>
          <a:noFill/>
        </p:spPr>
        <p:txBody>
          <a:bodyPr/>
          <a:lstStyle/>
          <a:p>
            <a:r>
              <a:rPr lang="en-US" altLang="ar-IQ" b="1"/>
              <a:t>Slide Show Notes</a:t>
            </a:r>
          </a:p>
          <a:p>
            <a:r>
              <a:rPr lang="en-US" altLang="ar-IQ"/>
              <a:t>Let’s review briefly now with a multiple choice exercise. Choose the best answer, </a:t>
            </a:r>
            <a:r>
              <a:rPr lang="en-US" altLang="ar-IQ" i="1"/>
              <a:t>a</a:t>
            </a:r>
            <a:r>
              <a:rPr lang="en-US" altLang="ar-IQ"/>
              <a:t> or </a:t>
            </a:r>
            <a:r>
              <a:rPr lang="en-US" altLang="ar-IQ" i="1"/>
              <a:t>b</a:t>
            </a:r>
            <a:r>
              <a:rPr lang="en-US" altLang="ar-IQ"/>
              <a:t>, to complete each statement on the screen. </a:t>
            </a:r>
          </a:p>
          <a:p>
            <a:pPr lvl="1"/>
            <a:r>
              <a:rPr lang="en-US" altLang="ar-IQ"/>
              <a:t>Third-degree burns are very serious and can even be life threatening. Call 911 immediately if you see signs of third-degree burns.</a:t>
            </a:r>
          </a:p>
          <a:p>
            <a:pPr lvl="1"/>
            <a:r>
              <a:rPr lang="en-US" altLang="ar-IQ"/>
              <a:t>For a particle in the eye, flush with water until the particle comes out. Never rub the eye. If the particle doesn’t come out, cover the eye and get medical attention.</a:t>
            </a:r>
          </a:p>
          <a:p>
            <a:pPr lvl="1"/>
            <a:r>
              <a:rPr lang="en-US" altLang="ar-IQ"/>
              <a:t>For inhalation of vapors or gases, get into fresh air right away.</a:t>
            </a:r>
          </a:p>
          <a:p>
            <a:pPr lvl="1"/>
            <a:r>
              <a:rPr lang="en-US" altLang="ar-IQ"/>
              <a:t>For heatstroke, call 911 immediately if you recognize symptoms </a:t>
            </a:r>
            <a:br>
              <a:rPr lang="en-US" altLang="ar-IQ"/>
            </a:br>
            <a:r>
              <a:rPr lang="en-US" altLang="ar-IQ"/>
              <a:t>of heatstroke. A person can die from heatstroke.</a:t>
            </a:r>
          </a:p>
        </p:txBody>
      </p:sp>
      <p:sp>
        <p:nvSpPr>
          <p:cNvPr id="60420" name="Slide Number Placeholder 1">
            <a:extLst>
              <a:ext uri="{FF2B5EF4-FFF2-40B4-BE49-F238E27FC236}">
                <a16:creationId xmlns="" xmlns:a16="http://schemas.microsoft.com/office/drawing/2014/main" id="{25BF1989-316C-46CE-A47C-E8EB0379441A}"/>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22338" rtl="0" eaLnBrk="0" fontAlgn="base" latinLnBrk="0" hangingPunct="0">
              <a:lnSpc>
                <a:spcPct val="100000"/>
              </a:lnSpc>
              <a:spcBef>
                <a:spcPct val="0"/>
              </a:spcBef>
              <a:spcAft>
                <a:spcPct val="0"/>
              </a:spcAft>
              <a:buClrTx/>
              <a:buSzTx/>
              <a:buFontTx/>
              <a:buNone/>
              <a:tabLst/>
              <a:defRPr/>
            </a:pPr>
            <a:fld id="{05AE5A7C-CB61-4C2D-9EE7-C21186466A0E}" type="slidenum">
              <a:rPr kumimoji="0" lang="en-US" altLang="ar-IQ"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22338" rtl="0" eaLnBrk="0" fontAlgn="base" latinLnBrk="0" hangingPunct="0">
                <a:lnSpc>
                  <a:spcPct val="100000"/>
                </a:lnSpc>
                <a:spcBef>
                  <a:spcPct val="0"/>
                </a:spcBef>
                <a:spcAft>
                  <a:spcPct val="0"/>
                </a:spcAft>
                <a:buClrTx/>
                <a:buSzTx/>
                <a:buFontTx/>
                <a:buNone/>
                <a:tabLst/>
                <a:defRPr/>
              </a:pPr>
              <a:t>14</a:t>
            </a:fld>
            <a:endParaRPr kumimoji="0" lang="en-US" altLang="ar-IQ"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169599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 xmlns:a16="http://schemas.microsoft.com/office/drawing/2014/main" id="{3AE06CA2-031B-4D26-AA1B-8F5CC2747C3E}"/>
              </a:ext>
            </a:extLst>
          </p:cNvPr>
          <p:cNvSpPr>
            <a:spLocks noGrp="1" noRot="1" noChangeAspect="1" noChangeArrowheads="1" noTextEdit="1"/>
          </p:cNvSpPr>
          <p:nvPr>
            <p:ph type="sldImg"/>
          </p:nvPr>
        </p:nvSpPr>
        <p:spPr>
          <a:ln/>
        </p:spPr>
      </p:sp>
      <p:sp>
        <p:nvSpPr>
          <p:cNvPr id="60419" name="Rectangle 3">
            <a:extLst>
              <a:ext uri="{FF2B5EF4-FFF2-40B4-BE49-F238E27FC236}">
                <a16:creationId xmlns="" xmlns:a16="http://schemas.microsoft.com/office/drawing/2014/main" id="{891CBE0C-29F9-4574-BEA3-190048EDC184}"/>
              </a:ext>
            </a:extLst>
          </p:cNvPr>
          <p:cNvSpPr>
            <a:spLocks noGrp="1" noChangeArrowheads="1"/>
          </p:cNvSpPr>
          <p:nvPr>
            <p:ph type="body" idx="1"/>
          </p:nvPr>
        </p:nvSpPr>
        <p:spPr>
          <a:noFill/>
        </p:spPr>
        <p:txBody>
          <a:bodyPr/>
          <a:lstStyle/>
          <a:p>
            <a:r>
              <a:rPr lang="en-US" altLang="ar-IQ" b="1"/>
              <a:t>Slide Show Notes</a:t>
            </a:r>
          </a:p>
          <a:p>
            <a:r>
              <a:rPr lang="en-US" altLang="ar-IQ"/>
              <a:t>Let’s review briefly now with a multiple choice exercise. Choose the best answer, </a:t>
            </a:r>
            <a:r>
              <a:rPr lang="en-US" altLang="ar-IQ" i="1"/>
              <a:t>a</a:t>
            </a:r>
            <a:r>
              <a:rPr lang="en-US" altLang="ar-IQ"/>
              <a:t> or </a:t>
            </a:r>
            <a:r>
              <a:rPr lang="en-US" altLang="ar-IQ" i="1"/>
              <a:t>b</a:t>
            </a:r>
            <a:r>
              <a:rPr lang="en-US" altLang="ar-IQ"/>
              <a:t>, to complete each statement on the screen. </a:t>
            </a:r>
          </a:p>
          <a:p>
            <a:pPr lvl="1"/>
            <a:r>
              <a:rPr lang="en-US" altLang="ar-IQ"/>
              <a:t>Third-degree burns are very serious and can even be life threatening. Call 911 immediately if you see signs of third-degree burns.</a:t>
            </a:r>
          </a:p>
          <a:p>
            <a:pPr lvl="1"/>
            <a:r>
              <a:rPr lang="en-US" altLang="ar-IQ"/>
              <a:t>For a particle in the eye, flush with water until the particle comes out. Never rub the eye. If the particle doesn’t come out, cover the eye and get medical attention.</a:t>
            </a:r>
          </a:p>
          <a:p>
            <a:pPr lvl="1"/>
            <a:r>
              <a:rPr lang="en-US" altLang="ar-IQ"/>
              <a:t>For inhalation of vapors or gases, get into fresh air right away.</a:t>
            </a:r>
          </a:p>
          <a:p>
            <a:pPr lvl="1"/>
            <a:r>
              <a:rPr lang="en-US" altLang="ar-IQ"/>
              <a:t>For heatstroke, call 911 immediately if you recognize symptoms </a:t>
            </a:r>
            <a:br>
              <a:rPr lang="en-US" altLang="ar-IQ"/>
            </a:br>
            <a:r>
              <a:rPr lang="en-US" altLang="ar-IQ"/>
              <a:t>of heatstroke. A person can die from heatstroke.</a:t>
            </a:r>
          </a:p>
        </p:txBody>
      </p:sp>
      <p:sp>
        <p:nvSpPr>
          <p:cNvPr id="60420" name="Slide Number Placeholder 1">
            <a:extLst>
              <a:ext uri="{FF2B5EF4-FFF2-40B4-BE49-F238E27FC236}">
                <a16:creationId xmlns="" xmlns:a16="http://schemas.microsoft.com/office/drawing/2014/main" id="{25BF1989-316C-46CE-A47C-E8EB0379441A}"/>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22338" rtl="0" eaLnBrk="0" fontAlgn="base" latinLnBrk="0" hangingPunct="0">
              <a:lnSpc>
                <a:spcPct val="100000"/>
              </a:lnSpc>
              <a:spcBef>
                <a:spcPct val="0"/>
              </a:spcBef>
              <a:spcAft>
                <a:spcPct val="0"/>
              </a:spcAft>
              <a:buClrTx/>
              <a:buSzTx/>
              <a:buFontTx/>
              <a:buNone/>
              <a:tabLst/>
              <a:defRPr/>
            </a:pPr>
            <a:fld id="{05AE5A7C-CB61-4C2D-9EE7-C21186466A0E}" type="slidenum">
              <a:rPr kumimoji="0" lang="en-US" altLang="ar-IQ"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22338" rtl="0" eaLnBrk="0" fontAlgn="base" latinLnBrk="0" hangingPunct="0">
                <a:lnSpc>
                  <a:spcPct val="100000"/>
                </a:lnSpc>
                <a:spcBef>
                  <a:spcPct val="0"/>
                </a:spcBef>
                <a:spcAft>
                  <a:spcPct val="0"/>
                </a:spcAft>
                <a:buClrTx/>
                <a:buSzTx/>
                <a:buFontTx/>
                <a:buNone/>
                <a:tabLst/>
                <a:defRPr/>
              </a:pPr>
              <a:t>15</a:t>
            </a:fld>
            <a:endParaRPr kumimoji="0" lang="en-US" altLang="ar-IQ"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847242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 xmlns:a16="http://schemas.microsoft.com/office/drawing/2014/main" id="{3AE06CA2-031B-4D26-AA1B-8F5CC2747C3E}"/>
              </a:ext>
            </a:extLst>
          </p:cNvPr>
          <p:cNvSpPr>
            <a:spLocks noGrp="1" noRot="1" noChangeAspect="1" noChangeArrowheads="1" noTextEdit="1"/>
          </p:cNvSpPr>
          <p:nvPr>
            <p:ph type="sldImg"/>
          </p:nvPr>
        </p:nvSpPr>
        <p:spPr>
          <a:ln/>
        </p:spPr>
      </p:sp>
      <p:sp>
        <p:nvSpPr>
          <p:cNvPr id="60419" name="Rectangle 3">
            <a:extLst>
              <a:ext uri="{FF2B5EF4-FFF2-40B4-BE49-F238E27FC236}">
                <a16:creationId xmlns="" xmlns:a16="http://schemas.microsoft.com/office/drawing/2014/main" id="{891CBE0C-29F9-4574-BEA3-190048EDC184}"/>
              </a:ext>
            </a:extLst>
          </p:cNvPr>
          <p:cNvSpPr>
            <a:spLocks noGrp="1" noChangeArrowheads="1"/>
          </p:cNvSpPr>
          <p:nvPr>
            <p:ph type="body" idx="1"/>
          </p:nvPr>
        </p:nvSpPr>
        <p:spPr>
          <a:noFill/>
        </p:spPr>
        <p:txBody>
          <a:bodyPr/>
          <a:lstStyle/>
          <a:p>
            <a:r>
              <a:rPr lang="en-US" altLang="ar-IQ" b="1"/>
              <a:t>Slide Show Notes</a:t>
            </a:r>
          </a:p>
          <a:p>
            <a:r>
              <a:rPr lang="en-US" altLang="ar-IQ"/>
              <a:t>Let’s review briefly now with a multiple choice exercise. Choose the best answer, </a:t>
            </a:r>
            <a:r>
              <a:rPr lang="en-US" altLang="ar-IQ" i="1"/>
              <a:t>a</a:t>
            </a:r>
            <a:r>
              <a:rPr lang="en-US" altLang="ar-IQ"/>
              <a:t> or </a:t>
            </a:r>
            <a:r>
              <a:rPr lang="en-US" altLang="ar-IQ" i="1"/>
              <a:t>b</a:t>
            </a:r>
            <a:r>
              <a:rPr lang="en-US" altLang="ar-IQ"/>
              <a:t>, to complete each statement on the screen. </a:t>
            </a:r>
          </a:p>
          <a:p>
            <a:pPr lvl="1"/>
            <a:r>
              <a:rPr lang="en-US" altLang="ar-IQ"/>
              <a:t>Third-degree burns are very serious and can even be life threatening. Call 911 immediately if you see signs of third-degree burns.</a:t>
            </a:r>
          </a:p>
          <a:p>
            <a:pPr lvl="1"/>
            <a:r>
              <a:rPr lang="en-US" altLang="ar-IQ"/>
              <a:t>For a particle in the eye, flush with water until the particle comes out. Never rub the eye. If the particle doesn’t come out, cover the eye and get medical attention.</a:t>
            </a:r>
          </a:p>
          <a:p>
            <a:pPr lvl="1"/>
            <a:r>
              <a:rPr lang="en-US" altLang="ar-IQ"/>
              <a:t>For inhalation of vapors or gases, get into fresh air right away.</a:t>
            </a:r>
          </a:p>
          <a:p>
            <a:pPr lvl="1"/>
            <a:r>
              <a:rPr lang="en-US" altLang="ar-IQ"/>
              <a:t>For heatstroke, call 911 immediately if you recognize symptoms </a:t>
            </a:r>
            <a:br>
              <a:rPr lang="en-US" altLang="ar-IQ"/>
            </a:br>
            <a:r>
              <a:rPr lang="en-US" altLang="ar-IQ"/>
              <a:t>of heatstroke. A person can die from heatstroke.</a:t>
            </a:r>
          </a:p>
        </p:txBody>
      </p:sp>
      <p:sp>
        <p:nvSpPr>
          <p:cNvPr id="60420" name="Slide Number Placeholder 1">
            <a:extLst>
              <a:ext uri="{FF2B5EF4-FFF2-40B4-BE49-F238E27FC236}">
                <a16:creationId xmlns="" xmlns:a16="http://schemas.microsoft.com/office/drawing/2014/main" id="{25BF1989-316C-46CE-A47C-E8EB0379441A}"/>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22338" rtl="0" eaLnBrk="0" fontAlgn="base" latinLnBrk="0" hangingPunct="0">
              <a:lnSpc>
                <a:spcPct val="100000"/>
              </a:lnSpc>
              <a:spcBef>
                <a:spcPct val="0"/>
              </a:spcBef>
              <a:spcAft>
                <a:spcPct val="0"/>
              </a:spcAft>
              <a:buClrTx/>
              <a:buSzTx/>
              <a:buFontTx/>
              <a:buNone/>
              <a:tabLst/>
              <a:defRPr/>
            </a:pPr>
            <a:fld id="{05AE5A7C-CB61-4C2D-9EE7-C21186466A0E}" type="slidenum">
              <a:rPr kumimoji="0" lang="en-US" altLang="ar-IQ"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22338" rtl="0" eaLnBrk="0" fontAlgn="base" latinLnBrk="0" hangingPunct="0">
                <a:lnSpc>
                  <a:spcPct val="100000"/>
                </a:lnSpc>
                <a:spcBef>
                  <a:spcPct val="0"/>
                </a:spcBef>
                <a:spcAft>
                  <a:spcPct val="0"/>
                </a:spcAft>
                <a:buClrTx/>
                <a:buSzTx/>
                <a:buFontTx/>
                <a:buNone/>
                <a:tabLst/>
                <a:defRPr/>
              </a:pPr>
              <a:t>16</a:t>
            </a:fld>
            <a:endParaRPr kumimoji="0" lang="en-US" altLang="ar-IQ"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175354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 xmlns:a16="http://schemas.microsoft.com/office/drawing/2014/main" id="{DD476FEE-16F4-4810-AB15-335733E919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3">
            <a:extLst>
              <a:ext uri="{FF2B5EF4-FFF2-40B4-BE49-F238E27FC236}">
                <a16:creationId xmlns="" xmlns:a16="http://schemas.microsoft.com/office/drawing/2014/main" id="{90643ACE-9921-455C-B200-3B60BCA52EF8}"/>
              </a:ext>
            </a:extLst>
          </p:cNvPr>
          <p:cNvSpPr>
            <a:spLocks noChangeShapeType="1"/>
          </p:cNvSpPr>
          <p:nvPr/>
        </p:nvSpPr>
        <p:spPr bwMode="auto">
          <a:xfrm>
            <a:off x="812800" y="2209800"/>
            <a:ext cx="10668000"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sz="1800"/>
          </a:p>
        </p:txBody>
      </p:sp>
      <p:pic>
        <p:nvPicPr>
          <p:cNvPr id="6" name="Picture 6" descr="BLR Logo">
            <a:extLst>
              <a:ext uri="{FF2B5EF4-FFF2-40B4-BE49-F238E27FC236}">
                <a16:creationId xmlns="" xmlns:a16="http://schemas.microsoft.com/office/drawing/2014/main" id="{087C6A67-F15E-4563-B534-4EA7426E7C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1" y="6145213"/>
            <a:ext cx="17801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7060" name="Rectangle 4"/>
          <p:cNvSpPr>
            <a:spLocks noGrp="1" noChangeArrowheads="1"/>
          </p:cNvSpPr>
          <p:nvPr>
            <p:ph type="ctrTitle"/>
          </p:nvPr>
        </p:nvSpPr>
        <p:spPr>
          <a:xfrm>
            <a:off x="812800" y="457200"/>
            <a:ext cx="10668000" cy="1600200"/>
          </a:xfrm>
        </p:spPr>
        <p:txBody>
          <a:bodyPr/>
          <a:lstStyle>
            <a:lvl1pPr algn="ctr">
              <a:defRPr/>
            </a:lvl1pPr>
          </a:lstStyle>
          <a:p>
            <a:pPr lvl="0"/>
            <a:r>
              <a:rPr lang="en-US" noProof="0"/>
              <a:t>Click to edit Master title style</a:t>
            </a:r>
          </a:p>
        </p:txBody>
      </p:sp>
      <p:sp>
        <p:nvSpPr>
          <p:cNvPr id="557061" name="Rectangle 5"/>
          <p:cNvSpPr>
            <a:spLocks noGrp="1" noChangeArrowheads="1"/>
          </p:cNvSpPr>
          <p:nvPr>
            <p:ph type="subTitle" idx="1"/>
          </p:nvPr>
        </p:nvSpPr>
        <p:spPr>
          <a:xfrm>
            <a:off x="1828800" y="2286000"/>
            <a:ext cx="8534400" cy="533400"/>
          </a:xfrm>
        </p:spPr>
        <p:txBody>
          <a:bodyPr/>
          <a:lstStyle>
            <a:lvl1pPr algn="ctr">
              <a:defRPr/>
            </a:lvl1pPr>
          </a:lstStyle>
          <a:p>
            <a:pPr lvl="0"/>
            <a:r>
              <a:rPr lang="en-US" noProof="0"/>
              <a:t>Click to edit Master subtitle style</a:t>
            </a:r>
          </a:p>
        </p:txBody>
      </p:sp>
    </p:spTree>
    <p:extLst>
      <p:ext uri="{BB962C8B-B14F-4D97-AF65-F5344CB8AC3E}">
        <p14:creationId xmlns:p14="http://schemas.microsoft.com/office/powerpoint/2010/main" val="1072349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381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762000"/>
            <a:ext cx="25146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22400" y="762000"/>
            <a:ext cx="7340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256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a:extLst>
              <a:ext uri="{FF2B5EF4-FFF2-40B4-BE49-F238E27FC236}">
                <a16:creationId xmlns="" xmlns:a16="http://schemas.microsoft.com/office/drawing/2014/main" id="{2F1763F6-F008-4F51-9B75-B18674BEC88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 xmlns:a16="http://schemas.microsoft.com/office/drawing/2014/main" id="{16703BD0-28B6-4313-895D-85B7D76DC4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 xmlns:a16="http://schemas.microsoft.com/office/drawing/2014/main" id="{10EFA57A-8BDF-4B25-8C8B-91B53C108072}"/>
              </a:ext>
            </a:extLst>
          </p:cNvPr>
          <p:cNvSpPr>
            <a:spLocks noGrp="1" noChangeArrowheads="1"/>
          </p:cNvSpPr>
          <p:nvPr>
            <p:ph type="sldNum" sz="quarter" idx="12"/>
          </p:nvPr>
        </p:nvSpPr>
        <p:spPr>
          <a:ln/>
        </p:spPr>
        <p:txBody>
          <a:bodyPr/>
          <a:lstStyle>
            <a:lvl1pPr>
              <a:defRPr/>
            </a:lvl1pPr>
          </a:lstStyle>
          <a:p>
            <a:fld id="{DB138449-ABFB-4652-B657-7178D59CBD08}" type="slidenum">
              <a:rPr lang="en-US" altLang="ar-IQ"/>
              <a:pPr/>
              <a:t>‹#›</a:t>
            </a:fld>
            <a:endParaRPr lang="en-US" altLang="ar-IQ"/>
          </a:p>
        </p:txBody>
      </p:sp>
    </p:spTree>
    <p:extLst>
      <p:ext uri="{BB962C8B-B14F-4D97-AF65-F5344CB8AC3E}">
        <p14:creationId xmlns:p14="http://schemas.microsoft.com/office/powerpoint/2010/main" val="2642349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 xmlns:a16="http://schemas.microsoft.com/office/drawing/2014/main" id="{71593D07-CB82-4B95-A1E2-456367F6463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 xmlns:a16="http://schemas.microsoft.com/office/drawing/2014/main" id="{D49DD388-A8AE-48FD-87C6-224773C3C6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 xmlns:a16="http://schemas.microsoft.com/office/drawing/2014/main" id="{443FFD2E-34A7-4E5E-BBFF-E9BD8B0A3B87}"/>
              </a:ext>
            </a:extLst>
          </p:cNvPr>
          <p:cNvSpPr>
            <a:spLocks noGrp="1" noChangeArrowheads="1"/>
          </p:cNvSpPr>
          <p:nvPr>
            <p:ph type="sldNum" sz="quarter" idx="12"/>
          </p:nvPr>
        </p:nvSpPr>
        <p:spPr>
          <a:ln/>
        </p:spPr>
        <p:txBody>
          <a:bodyPr/>
          <a:lstStyle>
            <a:lvl1pPr>
              <a:defRPr/>
            </a:lvl1pPr>
          </a:lstStyle>
          <a:p>
            <a:fld id="{E7B2A090-418C-472D-B424-A0AFE9A743FB}" type="slidenum">
              <a:rPr lang="en-US" altLang="ar-IQ"/>
              <a:pPr/>
              <a:t>‹#›</a:t>
            </a:fld>
            <a:endParaRPr lang="en-US" altLang="ar-IQ"/>
          </a:p>
        </p:txBody>
      </p:sp>
    </p:spTree>
    <p:extLst>
      <p:ext uri="{BB962C8B-B14F-4D97-AF65-F5344CB8AC3E}">
        <p14:creationId xmlns:p14="http://schemas.microsoft.com/office/powerpoint/2010/main" val="4003029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 xmlns:a16="http://schemas.microsoft.com/office/drawing/2014/main" id="{085E608A-B71A-4C18-9DBA-AEB645FF4CD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 xmlns:a16="http://schemas.microsoft.com/office/drawing/2014/main" id="{FA902642-52B5-43CD-AF11-357E975363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 xmlns:a16="http://schemas.microsoft.com/office/drawing/2014/main" id="{B84DC04F-EC8E-41B5-863B-95D9D0428266}"/>
              </a:ext>
            </a:extLst>
          </p:cNvPr>
          <p:cNvSpPr>
            <a:spLocks noGrp="1" noChangeArrowheads="1"/>
          </p:cNvSpPr>
          <p:nvPr>
            <p:ph type="sldNum" sz="quarter" idx="12"/>
          </p:nvPr>
        </p:nvSpPr>
        <p:spPr>
          <a:ln/>
        </p:spPr>
        <p:txBody>
          <a:bodyPr/>
          <a:lstStyle>
            <a:lvl1pPr>
              <a:defRPr/>
            </a:lvl1pPr>
          </a:lstStyle>
          <a:p>
            <a:fld id="{64A09BC3-D02E-4ADA-B940-2DAECB5E4AE0}" type="slidenum">
              <a:rPr lang="en-US" altLang="ar-IQ"/>
              <a:pPr/>
              <a:t>‹#›</a:t>
            </a:fld>
            <a:endParaRPr lang="en-US" altLang="ar-IQ"/>
          </a:p>
        </p:txBody>
      </p:sp>
    </p:spTree>
    <p:extLst>
      <p:ext uri="{BB962C8B-B14F-4D97-AF65-F5344CB8AC3E}">
        <p14:creationId xmlns:p14="http://schemas.microsoft.com/office/powerpoint/2010/main" val="647995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 xmlns:a16="http://schemas.microsoft.com/office/drawing/2014/main" id="{DD0A4235-AEC5-48A2-A7B8-856CE9FD92C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 xmlns:a16="http://schemas.microsoft.com/office/drawing/2014/main" id="{D38D1820-83E1-4F60-914A-E41FE2DFB8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 xmlns:a16="http://schemas.microsoft.com/office/drawing/2014/main" id="{21A658D2-08C1-48CF-AFFD-2B14120C090A}"/>
              </a:ext>
            </a:extLst>
          </p:cNvPr>
          <p:cNvSpPr>
            <a:spLocks noGrp="1" noChangeArrowheads="1"/>
          </p:cNvSpPr>
          <p:nvPr>
            <p:ph type="sldNum" sz="quarter" idx="12"/>
          </p:nvPr>
        </p:nvSpPr>
        <p:spPr>
          <a:ln/>
        </p:spPr>
        <p:txBody>
          <a:bodyPr/>
          <a:lstStyle>
            <a:lvl1pPr>
              <a:defRPr/>
            </a:lvl1pPr>
          </a:lstStyle>
          <a:p>
            <a:fld id="{21D1779D-AEAE-41AF-9F85-1DC1D4D5752E}" type="slidenum">
              <a:rPr lang="en-US" altLang="ar-IQ"/>
              <a:pPr/>
              <a:t>‹#›</a:t>
            </a:fld>
            <a:endParaRPr lang="en-US" altLang="ar-IQ"/>
          </a:p>
        </p:txBody>
      </p:sp>
    </p:spTree>
    <p:extLst>
      <p:ext uri="{BB962C8B-B14F-4D97-AF65-F5344CB8AC3E}">
        <p14:creationId xmlns:p14="http://schemas.microsoft.com/office/powerpoint/2010/main" val="2769475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 xmlns:a16="http://schemas.microsoft.com/office/drawing/2014/main" id="{E31DCCA0-4F90-4577-8E9B-1BF27A51A6F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 xmlns:a16="http://schemas.microsoft.com/office/drawing/2014/main" id="{BF1EB4A3-B6F6-4E9E-80AA-98E09DACD0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
            <a:extLst>
              <a:ext uri="{FF2B5EF4-FFF2-40B4-BE49-F238E27FC236}">
                <a16:creationId xmlns="" xmlns:a16="http://schemas.microsoft.com/office/drawing/2014/main" id="{98058049-C922-4DAC-8023-DA238155F9E3}"/>
              </a:ext>
            </a:extLst>
          </p:cNvPr>
          <p:cNvSpPr>
            <a:spLocks noGrp="1" noChangeArrowheads="1"/>
          </p:cNvSpPr>
          <p:nvPr>
            <p:ph type="sldNum" sz="quarter" idx="12"/>
          </p:nvPr>
        </p:nvSpPr>
        <p:spPr>
          <a:ln/>
        </p:spPr>
        <p:txBody>
          <a:bodyPr/>
          <a:lstStyle>
            <a:lvl1pPr>
              <a:defRPr/>
            </a:lvl1pPr>
          </a:lstStyle>
          <a:p>
            <a:fld id="{80DE9663-5D0D-42B8-8CDF-E243C2CF1864}" type="slidenum">
              <a:rPr lang="en-US" altLang="ar-IQ"/>
              <a:pPr/>
              <a:t>‹#›</a:t>
            </a:fld>
            <a:endParaRPr lang="en-US" altLang="ar-IQ"/>
          </a:p>
        </p:txBody>
      </p:sp>
    </p:spTree>
    <p:extLst>
      <p:ext uri="{BB962C8B-B14F-4D97-AF65-F5344CB8AC3E}">
        <p14:creationId xmlns:p14="http://schemas.microsoft.com/office/powerpoint/2010/main" val="2890680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 xmlns:a16="http://schemas.microsoft.com/office/drawing/2014/main" id="{2C4F44CB-701C-4199-9511-C150050F558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 xmlns:a16="http://schemas.microsoft.com/office/drawing/2014/main" id="{76BA60DD-2EFA-450E-A4F0-19AF7E78BC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
            <a:extLst>
              <a:ext uri="{FF2B5EF4-FFF2-40B4-BE49-F238E27FC236}">
                <a16:creationId xmlns="" xmlns:a16="http://schemas.microsoft.com/office/drawing/2014/main" id="{E5522DF2-6D0D-498A-B4B5-4B2D0BABBC99}"/>
              </a:ext>
            </a:extLst>
          </p:cNvPr>
          <p:cNvSpPr>
            <a:spLocks noGrp="1" noChangeArrowheads="1"/>
          </p:cNvSpPr>
          <p:nvPr>
            <p:ph type="sldNum" sz="quarter" idx="12"/>
          </p:nvPr>
        </p:nvSpPr>
        <p:spPr>
          <a:ln/>
        </p:spPr>
        <p:txBody>
          <a:bodyPr/>
          <a:lstStyle>
            <a:lvl1pPr>
              <a:defRPr/>
            </a:lvl1pPr>
          </a:lstStyle>
          <a:p>
            <a:fld id="{19CCFD00-BE41-4D65-89E7-D2D2DA2DB56D}" type="slidenum">
              <a:rPr lang="en-US" altLang="ar-IQ"/>
              <a:pPr/>
              <a:t>‹#›</a:t>
            </a:fld>
            <a:endParaRPr lang="en-US" altLang="ar-IQ"/>
          </a:p>
        </p:txBody>
      </p:sp>
    </p:spTree>
    <p:extLst>
      <p:ext uri="{BB962C8B-B14F-4D97-AF65-F5344CB8AC3E}">
        <p14:creationId xmlns:p14="http://schemas.microsoft.com/office/powerpoint/2010/main" val="1155248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A92CC338-1F5B-4E08-AB64-859583BF6D1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 xmlns:a16="http://schemas.microsoft.com/office/drawing/2014/main" id="{C3D3BB4E-ADF4-4B03-A898-85C2C695A0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
            <a:extLst>
              <a:ext uri="{FF2B5EF4-FFF2-40B4-BE49-F238E27FC236}">
                <a16:creationId xmlns="" xmlns:a16="http://schemas.microsoft.com/office/drawing/2014/main" id="{D8B60FAD-AC4A-4BCE-AA72-61893A895D11}"/>
              </a:ext>
            </a:extLst>
          </p:cNvPr>
          <p:cNvSpPr>
            <a:spLocks noGrp="1" noChangeArrowheads="1"/>
          </p:cNvSpPr>
          <p:nvPr>
            <p:ph type="sldNum" sz="quarter" idx="12"/>
          </p:nvPr>
        </p:nvSpPr>
        <p:spPr>
          <a:ln/>
        </p:spPr>
        <p:txBody>
          <a:bodyPr/>
          <a:lstStyle>
            <a:lvl1pPr>
              <a:defRPr/>
            </a:lvl1pPr>
          </a:lstStyle>
          <a:p>
            <a:fld id="{77E65C91-6B85-4FDA-A94F-A8E2B119CE6A}" type="slidenum">
              <a:rPr lang="en-US" altLang="ar-IQ"/>
              <a:pPr/>
              <a:t>‹#›</a:t>
            </a:fld>
            <a:endParaRPr lang="en-US" altLang="ar-IQ"/>
          </a:p>
        </p:txBody>
      </p:sp>
    </p:spTree>
    <p:extLst>
      <p:ext uri="{BB962C8B-B14F-4D97-AF65-F5344CB8AC3E}">
        <p14:creationId xmlns:p14="http://schemas.microsoft.com/office/powerpoint/2010/main" val="3354281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 xmlns:a16="http://schemas.microsoft.com/office/drawing/2014/main" id="{FD456B65-6C4B-4EF0-9E41-AED15F2C27A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 xmlns:a16="http://schemas.microsoft.com/office/drawing/2014/main" id="{07F3E3D6-112F-4A87-A9CA-F772B3BFC6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 xmlns:a16="http://schemas.microsoft.com/office/drawing/2014/main" id="{1C94ED51-C80B-4D34-8DBA-697DC9F95803}"/>
              </a:ext>
            </a:extLst>
          </p:cNvPr>
          <p:cNvSpPr>
            <a:spLocks noGrp="1" noChangeArrowheads="1"/>
          </p:cNvSpPr>
          <p:nvPr>
            <p:ph type="sldNum" sz="quarter" idx="12"/>
          </p:nvPr>
        </p:nvSpPr>
        <p:spPr>
          <a:ln/>
        </p:spPr>
        <p:txBody>
          <a:bodyPr/>
          <a:lstStyle>
            <a:lvl1pPr>
              <a:defRPr/>
            </a:lvl1pPr>
          </a:lstStyle>
          <a:p>
            <a:fld id="{EA2CCDBD-151F-4875-8A48-C1460A10472B}" type="slidenum">
              <a:rPr lang="en-US" altLang="ar-IQ"/>
              <a:pPr/>
              <a:t>‹#›</a:t>
            </a:fld>
            <a:endParaRPr lang="en-US" altLang="ar-IQ"/>
          </a:p>
        </p:txBody>
      </p:sp>
    </p:spTree>
    <p:extLst>
      <p:ext uri="{BB962C8B-B14F-4D97-AF65-F5344CB8AC3E}">
        <p14:creationId xmlns:p14="http://schemas.microsoft.com/office/powerpoint/2010/main" val="864141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8374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 xmlns:a16="http://schemas.microsoft.com/office/drawing/2014/main" id="{62C97CC2-6E07-4F2E-845C-69D5C864F59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 xmlns:a16="http://schemas.microsoft.com/office/drawing/2014/main" id="{652E62A8-2817-44DD-9A49-8BB92FB659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 xmlns:a16="http://schemas.microsoft.com/office/drawing/2014/main" id="{DED5B330-389D-477F-83CE-7964CBBA1FA3}"/>
              </a:ext>
            </a:extLst>
          </p:cNvPr>
          <p:cNvSpPr>
            <a:spLocks noGrp="1" noChangeArrowheads="1"/>
          </p:cNvSpPr>
          <p:nvPr>
            <p:ph type="sldNum" sz="quarter" idx="12"/>
          </p:nvPr>
        </p:nvSpPr>
        <p:spPr>
          <a:ln/>
        </p:spPr>
        <p:txBody>
          <a:bodyPr/>
          <a:lstStyle>
            <a:lvl1pPr>
              <a:defRPr/>
            </a:lvl1pPr>
          </a:lstStyle>
          <a:p>
            <a:fld id="{4DD01794-5D97-4F4B-92ED-9FD536777F4E}" type="slidenum">
              <a:rPr lang="en-US" altLang="ar-IQ"/>
              <a:pPr/>
              <a:t>‹#›</a:t>
            </a:fld>
            <a:endParaRPr lang="en-US" altLang="ar-IQ"/>
          </a:p>
        </p:txBody>
      </p:sp>
    </p:spTree>
    <p:extLst>
      <p:ext uri="{BB962C8B-B14F-4D97-AF65-F5344CB8AC3E}">
        <p14:creationId xmlns:p14="http://schemas.microsoft.com/office/powerpoint/2010/main" val="647643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 xmlns:a16="http://schemas.microsoft.com/office/drawing/2014/main" id="{3BBC0BAA-8D08-4975-A207-1A63E9E9F18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 xmlns:a16="http://schemas.microsoft.com/office/drawing/2014/main" id="{167FEFEC-3ABB-4B05-9A72-71295EE058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 xmlns:a16="http://schemas.microsoft.com/office/drawing/2014/main" id="{20B35DF9-9763-44E5-9A74-028A5A4182B0}"/>
              </a:ext>
            </a:extLst>
          </p:cNvPr>
          <p:cNvSpPr>
            <a:spLocks noGrp="1" noChangeArrowheads="1"/>
          </p:cNvSpPr>
          <p:nvPr>
            <p:ph type="sldNum" sz="quarter" idx="12"/>
          </p:nvPr>
        </p:nvSpPr>
        <p:spPr>
          <a:ln/>
        </p:spPr>
        <p:txBody>
          <a:bodyPr/>
          <a:lstStyle>
            <a:lvl1pPr>
              <a:defRPr/>
            </a:lvl1pPr>
          </a:lstStyle>
          <a:p>
            <a:fld id="{464FB85C-CBF5-44C1-84E0-2DBA294D6768}" type="slidenum">
              <a:rPr lang="en-US" altLang="ar-IQ"/>
              <a:pPr/>
              <a:t>‹#›</a:t>
            </a:fld>
            <a:endParaRPr lang="en-US" altLang="ar-IQ"/>
          </a:p>
        </p:txBody>
      </p:sp>
    </p:spTree>
    <p:extLst>
      <p:ext uri="{BB962C8B-B14F-4D97-AF65-F5344CB8AC3E}">
        <p14:creationId xmlns:p14="http://schemas.microsoft.com/office/powerpoint/2010/main" val="2466387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77839"/>
            <a:ext cx="2743200" cy="5648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77839"/>
            <a:ext cx="8026400" cy="5648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 xmlns:a16="http://schemas.microsoft.com/office/drawing/2014/main" id="{2DFE1AF7-AD86-435E-A1BD-CB6F60C5B7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 xmlns:a16="http://schemas.microsoft.com/office/drawing/2014/main" id="{7F438AAE-1B21-4126-BC89-75E768773B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 xmlns:a16="http://schemas.microsoft.com/office/drawing/2014/main" id="{9FC3936B-D7D1-4C31-8A4C-1B12A304CDBF}"/>
              </a:ext>
            </a:extLst>
          </p:cNvPr>
          <p:cNvSpPr>
            <a:spLocks noGrp="1" noChangeArrowheads="1"/>
          </p:cNvSpPr>
          <p:nvPr>
            <p:ph type="sldNum" sz="quarter" idx="12"/>
          </p:nvPr>
        </p:nvSpPr>
        <p:spPr>
          <a:ln/>
        </p:spPr>
        <p:txBody>
          <a:bodyPr/>
          <a:lstStyle>
            <a:lvl1pPr>
              <a:defRPr/>
            </a:lvl1pPr>
          </a:lstStyle>
          <a:p>
            <a:fld id="{90FBEE48-1605-4CA8-8238-FB005ECC6169}" type="slidenum">
              <a:rPr lang="en-US" altLang="ar-IQ"/>
              <a:pPr/>
              <a:t>‹#›</a:t>
            </a:fld>
            <a:endParaRPr lang="en-US" altLang="ar-IQ"/>
          </a:p>
        </p:txBody>
      </p:sp>
    </p:spTree>
    <p:extLst>
      <p:ext uri="{BB962C8B-B14F-4D97-AF65-F5344CB8AC3E}">
        <p14:creationId xmlns:p14="http://schemas.microsoft.com/office/powerpoint/2010/main" val="2892345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778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a:p>
        </p:txBody>
      </p:sp>
      <p:sp>
        <p:nvSpPr>
          <p:cNvPr id="5" name="Rectangle 2">
            <a:extLst>
              <a:ext uri="{FF2B5EF4-FFF2-40B4-BE49-F238E27FC236}">
                <a16:creationId xmlns="" xmlns:a16="http://schemas.microsoft.com/office/drawing/2014/main" id="{54F54882-385F-46F8-A9BF-7670B7F88E6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 xmlns:a16="http://schemas.microsoft.com/office/drawing/2014/main" id="{B5E1D648-140A-4EA4-81C7-B48D936EC0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 xmlns:a16="http://schemas.microsoft.com/office/drawing/2014/main" id="{32FDA0DB-10E2-4AE6-B3B1-29BB46879335}"/>
              </a:ext>
            </a:extLst>
          </p:cNvPr>
          <p:cNvSpPr>
            <a:spLocks noGrp="1" noChangeArrowheads="1"/>
          </p:cNvSpPr>
          <p:nvPr>
            <p:ph type="sldNum" sz="quarter" idx="12"/>
          </p:nvPr>
        </p:nvSpPr>
        <p:spPr>
          <a:ln/>
        </p:spPr>
        <p:txBody>
          <a:bodyPr/>
          <a:lstStyle>
            <a:lvl1pPr>
              <a:defRPr/>
            </a:lvl1pPr>
          </a:lstStyle>
          <a:p>
            <a:fld id="{EB989B3D-5997-4788-8509-ADF1804D2019}" type="slidenum">
              <a:rPr lang="en-US" altLang="ar-IQ"/>
              <a:pPr/>
              <a:t>‹#›</a:t>
            </a:fld>
            <a:endParaRPr lang="en-US" altLang="ar-IQ"/>
          </a:p>
        </p:txBody>
      </p:sp>
    </p:spTree>
    <p:extLst>
      <p:ext uri="{BB962C8B-B14F-4D97-AF65-F5344CB8AC3E}">
        <p14:creationId xmlns:p14="http://schemas.microsoft.com/office/powerpoint/2010/main" val="21318124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4778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 xmlns:a16="http://schemas.microsoft.com/office/drawing/2014/main" id="{2F97211E-6F11-4404-8D5D-78A82627482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 xmlns:a16="http://schemas.microsoft.com/office/drawing/2014/main" id="{ED93E5CF-5AA7-4050-9FC5-4B87D795C1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
            <a:extLst>
              <a:ext uri="{FF2B5EF4-FFF2-40B4-BE49-F238E27FC236}">
                <a16:creationId xmlns="" xmlns:a16="http://schemas.microsoft.com/office/drawing/2014/main" id="{7794B1A9-63BC-422E-9D8B-1862FC1C4853}"/>
              </a:ext>
            </a:extLst>
          </p:cNvPr>
          <p:cNvSpPr>
            <a:spLocks noGrp="1" noChangeArrowheads="1"/>
          </p:cNvSpPr>
          <p:nvPr>
            <p:ph type="sldNum" sz="quarter" idx="12"/>
          </p:nvPr>
        </p:nvSpPr>
        <p:spPr>
          <a:ln/>
        </p:spPr>
        <p:txBody>
          <a:bodyPr/>
          <a:lstStyle>
            <a:lvl1pPr>
              <a:defRPr/>
            </a:lvl1pPr>
          </a:lstStyle>
          <a:p>
            <a:fld id="{DA3CBF62-D3A2-4281-98E2-3F626FA9A309}" type="slidenum">
              <a:rPr lang="en-US" altLang="ar-IQ"/>
              <a:pPr/>
              <a:t>‹#›</a:t>
            </a:fld>
            <a:endParaRPr lang="en-US" altLang="ar-IQ"/>
          </a:p>
        </p:txBody>
      </p:sp>
    </p:spTree>
    <p:extLst>
      <p:ext uri="{BB962C8B-B14F-4D97-AF65-F5344CB8AC3E}">
        <p14:creationId xmlns:p14="http://schemas.microsoft.com/office/powerpoint/2010/main" val="3993274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a:extLst>
              <a:ext uri="{FF2B5EF4-FFF2-40B4-BE49-F238E27FC236}">
                <a16:creationId xmlns="" xmlns:a16="http://schemas.microsoft.com/office/drawing/2014/main" id="{60790ECD-FB65-4308-8B2C-D7A09B6D34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 xmlns:a16="http://schemas.microsoft.com/office/drawing/2014/main" id="{1B8732D2-BB1A-469F-8114-5256AFDB45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 xmlns:a16="http://schemas.microsoft.com/office/drawing/2014/main" id="{0AF78DD9-E987-414F-9D2D-5D95EA0BEDBC}"/>
              </a:ext>
            </a:extLst>
          </p:cNvPr>
          <p:cNvSpPr>
            <a:spLocks noGrp="1" noChangeArrowheads="1"/>
          </p:cNvSpPr>
          <p:nvPr>
            <p:ph type="sldNum" sz="quarter" idx="12"/>
          </p:nvPr>
        </p:nvSpPr>
        <p:spPr>
          <a:ln/>
        </p:spPr>
        <p:txBody>
          <a:bodyPr/>
          <a:lstStyle>
            <a:lvl1pPr>
              <a:defRPr/>
            </a:lvl1pPr>
          </a:lstStyle>
          <a:p>
            <a:fld id="{F9095F47-2BFC-4183-AEDD-6C90272B60F2}" type="slidenum">
              <a:rPr lang="en-US" altLang="ar-IQ"/>
              <a:pPr/>
              <a:t>‹#›</a:t>
            </a:fld>
            <a:endParaRPr lang="en-US" altLang="ar-IQ"/>
          </a:p>
        </p:txBody>
      </p:sp>
    </p:spTree>
    <p:extLst>
      <p:ext uri="{BB962C8B-B14F-4D97-AF65-F5344CB8AC3E}">
        <p14:creationId xmlns:p14="http://schemas.microsoft.com/office/powerpoint/2010/main" val="1663944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 xmlns:a16="http://schemas.microsoft.com/office/drawing/2014/main" id="{A9382B63-70D3-48EC-AF67-D668B4F67D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 xmlns:a16="http://schemas.microsoft.com/office/drawing/2014/main" id="{FD6634E7-D89A-4B57-BE17-F63F8D629F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 xmlns:a16="http://schemas.microsoft.com/office/drawing/2014/main" id="{618E00BB-B738-40BA-AF2B-46EC163844BB}"/>
              </a:ext>
            </a:extLst>
          </p:cNvPr>
          <p:cNvSpPr>
            <a:spLocks noGrp="1" noChangeArrowheads="1"/>
          </p:cNvSpPr>
          <p:nvPr>
            <p:ph type="sldNum" sz="quarter" idx="12"/>
          </p:nvPr>
        </p:nvSpPr>
        <p:spPr>
          <a:ln/>
        </p:spPr>
        <p:txBody>
          <a:bodyPr/>
          <a:lstStyle>
            <a:lvl1pPr>
              <a:defRPr/>
            </a:lvl1pPr>
          </a:lstStyle>
          <a:p>
            <a:fld id="{9C97691A-50FB-4B2C-9372-15B7AC208EAB}" type="slidenum">
              <a:rPr lang="en-US" altLang="ar-IQ"/>
              <a:pPr/>
              <a:t>‹#›</a:t>
            </a:fld>
            <a:endParaRPr lang="en-US" altLang="ar-IQ"/>
          </a:p>
        </p:txBody>
      </p:sp>
    </p:spTree>
    <p:extLst>
      <p:ext uri="{BB962C8B-B14F-4D97-AF65-F5344CB8AC3E}">
        <p14:creationId xmlns:p14="http://schemas.microsoft.com/office/powerpoint/2010/main" val="3663941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 xmlns:a16="http://schemas.microsoft.com/office/drawing/2014/main" id="{A6C41CBF-D4B4-4E29-8E14-43AEC8BB5B5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 xmlns:a16="http://schemas.microsoft.com/office/drawing/2014/main" id="{D6F056B8-CFFC-441D-88F1-8F494DC012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 xmlns:a16="http://schemas.microsoft.com/office/drawing/2014/main" id="{052BB4D5-2663-40D2-B9AB-FE6518AE5259}"/>
              </a:ext>
            </a:extLst>
          </p:cNvPr>
          <p:cNvSpPr>
            <a:spLocks noGrp="1" noChangeArrowheads="1"/>
          </p:cNvSpPr>
          <p:nvPr>
            <p:ph type="sldNum" sz="quarter" idx="12"/>
          </p:nvPr>
        </p:nvSpPr>
        <p:spPr>
          <a:ln/>
        </p:spPr>
        <p:txBody>
          <a:bodyPr/>
          <a:lstStyle>
            <a:lvl1pPr>
              <a:defRPr/>
            </a:lvl1pPr>
          </a:lstStyle>
          <a:p>
            <a:fld id="{41AD97DF-46AA-4455-98E9-78434EB1CE01}" type="slidenum">
              <a:rPr lang="en-US" altLang="ar-IQ"/>
              <a:pPr/>
              <a:t>‹#›</a:t>
            </a:fld>
            <a:endParaRPr lang="en-US" altLang="ar-IQ"/>
          </a:p>
        </p:txBody>
      </p:sp>
    </p:spTree>
    <p:extLst>
      <p:ext uri="{BB962C8B-B14F-4D97-AF65-F5344CB8AC3E}">
        <p14:creationId xmlns:p14="http://schemas.microsoft.com/office/powerpoint/2010/main" val="1075538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 xmlns:a16="http://schemas.microsoft.com/office/drawing/2014/main" id="{4F100011-199C-439E-B6BE-83FB7D55056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 xmlns:a16="http://schemas.microsoft.com/office/drawing/2014/main" id="{D46BA1B0-F44B-4135-BBDC-FC6E03249B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 xmlns:a16="http://schemas.microsoft.com/office/drawing/2014/main" id="{45662F9C-87B4-4DB5-93E5-824E0908CD5D}"/>
              </a:ext>
            </a:extLst>
          </p:cNvPr>
          <p:cNvSpPr>
            <a:spLocks noGrp="1" noChangeArrowheads="1"/>
          </p:cNvSpPr>
          <p:nvPr>
            <p:ph type="sldNum" sz="quarter" idx="12"/>
          </p:nvPr>
        </p:nvSpPr>
        <p:spPr>
          <a:ln/>
        </p:spPr>
        <p:txBody>
          <a:bodyPr/>
          <a:lstStyle>
            <a:lvl1pPr>
              <a:defRPr/>
            </a:lvl1pPr>
          </a:lstStyle>
          <a:p>
            <a:fld id="{F92641B3-E60D-4881-9FAD-FB09307A2F69}" type="slidenum">
              <a:rPr lang="en-US" altLang="ar-IQ"/>
              <a:pPr/>
              <a:t>‹#›</a:t>
            </a:fld>
            <a:endParaRPr lang="en-US" altLang="ar-IQ"/>
          </a:p>
        </p:txBody>
      </p:sp>
    </p:spTree>
    <p:extLst>
      <p:ext uri="{BB962C8B-B14F-4D97-AF65-F5344CB8AC3E}">
        <p14:creationId xmlns:p14="http://schemas.microsoft.com/office/powerpoint/2010/main" val="352464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 xmlns:a16="http://schemas.microsoft.com/office/drawing/2014/main" id="{E8C0154D-26EF-4FBF-B9CB-B3CD935EE7A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 xmlns:a16="http://schemas.microsoft.com/office/drawing/2014/main" id="{E7E94666-3C2C-419C-A46F-66D7730D35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
            <a:extLst>
              <a:ext uri="{FF2B5EF4-FFF2-40B4-BE49-F238E27FC236}">
                <a16:creationId xmlns="" xmlns:a16="http://schemas.microsoft.com/office/drawing/2014/main" id="{B5A3EC05-A6E1-449C-80BF-B8723889C3DB}"/>
              </a:ext>
            </a:extLst>
          </p:cNvPr>
          <p:cNvSpPr>
            <a:spLocks noGrp="1" noChangeArrowheads="1"/>
          </p:cNvSpPr>
          <p:nvPr>
            <p:ph type="sldNum" sz="quarter" idx="12"/>
          </p:nvPr>
        </p:nvSpPr>
        <p:spPr>
          <a:ln/>
        </p:spPr>
        <p:txBody>
          <a:bodyPr/>
          <a:lstStyle>
            <a:lvl1pPr>
              <a:defRPr/>
            </a:lvl1pPr>
          </a:lstStyle>
          <a:p>
            <a:fld id="{27A90152-8228-4850-9325-2084DB8679F8}" type="slidenum">
              <a:rPr lang="en-US" altLang="ar-IQ"/>
              <a:pPr/>
              <a:t>‹#›</a:t>
            </a:fld>
            <a:endParaRPr lang="en-US" altLang="ar-IQ"/>
          </a:p>
        </p:txBody>
      </p:sp>
    </p:spTree>
    <p:extLst>
      <p:ext uri="{BB962C8B-B14F-4D97-AF65-F5344CB8AC3E}">
        <p14:creationId xmlns:p14="http://schemas.microsoft.com/office/powerpoint/2010/main" val="1403350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008648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 xmlns:a16="http://schemas.microsoft.com/office/drawing/2014/main" id="{B7A4C32D-1F15-46C1-875C-F9BE73D512B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 xmlns:a16="http://schemas.microsoft.com/office/drawing/2014/main" id="{84A25F5A-DD5E-4124-9D1E-64027E0D23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
            <a:extLst>
              <a:ext uri="{FF2B5EF4-FFF2-40B4-BE49-F238E27FC236}">
                <a16:creationId xmlns="" xmlns:a16="http://schemas.microsoft.com/office/drawing/2014/main" id="{2E210751-D750-4B77-98C6-21B69068E9F2}"/>
              </a:ext>
            </a:extLst>
          </p:cNvPr>
          <p:cNvSpPr>
            <a:spLocks noGrp="1" noChangeArrowheads="1"/>
          </p:cNvSpPr>
          <p:nvPr>
            <p:ph type="sldNum" sz="quarter" idx="12"/>
          </p:nvPr>
        </p:nvSpPr>
        <p:spPr>
          <a:ln/>
        </p:spPr>
        <p:txBody>
          <a:bodyPr/>
          <a:lstStyle>
            <a:lvl1pPr>
              <a:defRPr/>
            </a:lvl1pPr>
          </a:lstStyle>
          <a:p>
            <a:fld id="{65B03437-28A5-4CB4-A778-2193833C1AEA}" type="slidenum">
              <a:rPr lang="en-US" altLang="ar-IQ"/>
              <a:pPr/>
              <a:t>‹#›</a:t>
            </a:fld>
            <a:endParaRPr lang="en-US" altLang="ar-IQ"/>
          </a:p>
        </p:txBody>
      </p:sp>
    </p:spTree>
    <p:extLst>
      <p:ext uri="{BB962C8B-B14F-4D97-AF65-F5344CB8AC3E}">
        <p14:creationId xmlns:p14="http://schemas.microsoft.com/office/powerpoint/2010/main" val="2895604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64EE8112-A3D4-4117-A8EF-F72110803D8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 xmlns:a16="http://schemas.microsoft.com/office/drawing/2014/main" id="{C21A2962-52BA-4ACA-A099-5D2D92FF1A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
            <a:extLst>
              <a:ext uri="{FF2B5EF4-FFF2-40B4-BE49-F238E27FC236}">
                <a16:creationId xmlns="" xmlns:a16="http://schemas.microsoft.com/office/drawing/2014/main" id="{6EEE5F27-0A87-4040-9F87-F4514F5080FB}"/>
              </a:ext>
            </a:extLst>
          </p:cNvPr>
          <p:cNvSpPr>
            <a:spLocks noGrp="1" noChangeArrowheads="1"/>
          </p:cNvSpPr>
          <p:nvPr>
            <p:ph type="sldNum" sz="quarter" idx="12"/>
          </p:nvPr>
        </p:nvSpPr>
        <p:spPr>
          <a:ln/>
        </p:spPr>
        <p:txBody>
          <a:bodyPr/>
          <a:lstStyle>
            <a:lvl1pPr>
              <a:defRPr/>
            </a:lvl1pPr>
          </a:lstStyle>
          <a:p>
            <a:fld id="{1969CD05-82C2-4CD6-86B1-A256363D3697}" type="slidenum">
              <a:rPr lang="en-US" altLang="ar-IQ"/>
              <a:pPr/>
              <a:t>‹#›</a:t>
            </a:fld>
            <a:endParaRPr lang="en-US" altLang="ar-IQ"/>
          </a:p>
        </p:txBody>
      </p:sp>
    </p:spTree>
    <p:extLst>
      <p:ext uri="{BB962C8B-B14F-4D97-AF65-F5344CB8AC3E}">
        <p14:creationId xmlns:p14="http://schemas.microsoft.com/office/powerpoint/2010/main" val="27760935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 xmlns:a16="http://schemas.microsoft.com/office/drawing/2014/main" id="{1C6EB8C9-B78D-4427-A95B-AB79AEB635A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 xmlns:a16="http://schemas.microsoft.com/office/drawing/2014/main" id="{3E12057B-D02B-47E3-99FD-4E6F6B5DEC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 xmlns:a16="http://schemas.microsoft.com/office/drawing/2014/main" id="{AD82DE91-CE1B-4BB2-81BB-F84DEC753A8A}"/>
              </a:ext>
            </a:extLst>
          </p:cNvPr>
          <p:cNvSpPr>
            <a:spLocks noGrp="1" noChangeArrowheads="1"/>
          </p:cNvSpPr>
          <p:nvPr>
            <p:ph type="sldNum" sz="quarter" idx="12"/>
          </p:nvPr>
        </p:nvSpPr>
        <p:spPr>
          <a:ln/>
        </p:spPr>
        <p:txBody>
          <a:bodyPr/>
          <a:lstStyle>
            <a:lvl1pPr>
              <a:defRPr/>
            </a:lvl1pPr>
          </a:lstStyle>
          <a:p>
            <a:fld id="{E46CDA05-7ED5-4DEE-8B08-1625C315E210}" type="slidenum">
              <a:rPr lang="en-US" altLang="ar-IQ"/>
              <a:pPr/>
              <a:t>‹#›</a:t>
            </a:fld>
            <a:endParaRPr lang="en-US" altLang="ar-IQ"/>
          </a:p>
        </p:txBody>
      </p:sp>
    </p:spTree>
    <p:extLst>
      <p:ext uri="{BB962C8B-B14F-4D97-AF65-F5344CB8AC3E}">
        <p14:creationId xmlns:p14="http://schemas.microsoft.com/office/powerpoint/2010/main" val="1310123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 xmlns:a16="http://schemas.microsoft.com/office/drawing/2014/main" id="{448AEBB6-82A2-4748-A560-D3F0B76232B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 xmlns:a16="http://schemas.microsoft.com/office/drawing/2014/main" id="{0B20BDDE-0419-4FAA-9A52-CECFB2617E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 xmlns:a16="http://schemas.microsoft.com/office/drawing/2014/main" id="{FCA8FCA7-923F-4588-BF24-134A7E878CEB}"/>
              </a:ext>
            </a:extLst>
          </p:cNvPr>
          <p:cNvSpPr>
            <a:spLocks noGrp="1" noChangeArrowheads="1"/>
          </p:cNvSpPr>
          <p:nvPr>
            <p:ph type="sldNum" sz="quarter" idx="12"/>
          </p:nvPr>
        </p:nvSpPr>
        <p:spPr>
          <a:ln/>
        </p:spPr>
        <p:txBody>
          <a:bodyPr/>
          <a:lstStyle>
            <a:lvl1pPr>
              <a:defRPr/>
            </a:lvl1pPr>
          </a:lstStyle>
          <a:p>
            <a:fld id="{3066F56B-48E0-4E2F-AD5A-D8428AFF0448}" type="slidenum">
              <a:rPr lang="en-US" altLang="ar-IQ"/>
              <a:pPr/>
              <a:t>‹#›</a:t>
            </a:fld>
            <a:endParaRPr lang="en-US" altLang="ar-IQ"/>
          </a:p>
        </p:txBody>
      </p:sp>
    </p:spTree>
    <p:extLst>
      <p:ext uri="{BB962C8B-B14F-4D97-AF65-F5344CB8AC3E}">
        <p14:creationId xmlns:p14="http://schemas.microsoft.com/office/powerpoint/2010/main" val="22453678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 xmlns:a16="http://schemas.microsoft.com/office/drawing/2014/main" id="{E1BF31E9-7FDD-466A-900D-4F81E22ED5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 xmlns:a16="http://schemas.microsoft.com/office/drawing/2014/main" id="{4606857E-FC23-4B40-8A0A-0DF11A9E3A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 xmlns:a16="http://schemas.microsoft.com/office/drawing/2014/main" id="{C4DC2392-74C0-486B-9014-53DEDF79A624}"/>
              </a:ext>
            </a:extLst>
          </p:cNvPr>
          <p:cNvSpPr>
            <a:spLocks noGrp="1" noChangeArrowheads="1"/>
          </p:cNvSpPr>
          <p:nvPr>
            <p:ph type="sldNum" sz="quarter" idx="12"/>
          </p:nvPr>
        </p:nvSpPr>
        <p:spPr>
          <a:ln/>
        </p:spPr>
        <p:txBody>
          <a:bodyPr/>
          <a:lstStyle>
            <a:lvl1pPr>
              <a:defRPr/>
            </a:lvl1pPr>
          </a:lstStyle>
          <a:p>
            <a:fld id="{809472A3-66B8-48FB-845A-09541A119238}" type="slidenum">
              <a:rPr lang="en-US" altLang="ar-IQ"/>
              <a:pPr/>
              <a:t>‹#›</a:t>
            </a:fld>
            <a:endParaRPr lang="en-US" altLang="ar-IQ"/>
          </a:p>
        </p:txBody>
      </p:sp>
    </p:spTree>
    <p:extLst>
      <p:ext uri="{BB962C8B-B14F-4D97-AF65-F5344CB8AC3E}">
        <p14:creationId xmlns:p14="http://schemas.microsoft.com/office/powerpoint/2010/main" val="29921334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 xmlns:a16="http://schemas.microsoft.com/office/drawing/2014/main" id="{6E2F3C75-D3E3-48F6-A9BC-90815C728D5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 xmlns:a16="http://schemas.microsoft.com/office/drawing/2014/main" id="{67D7FB32-4670-4901-9CCB-6D4D88D6D0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 xmlns:a16="http://schemas.microsoft.com/office/drawing/2014/main" id="{9CB61CD3-9250-4F7F-9BB5-E1AAD5C3DAE2}"/>
              </a:ext>
            </a:extLst>
          </p:cNvPr>
          <p:cNvSpPr>
            <a:spLocks noGrp="1" noChangeArrowheads="1"/>
          </p:cNvSpPr>
          <p:nvPr>
            <p:ph type="sldNum" sz="quarter" idx="12"/>
          </p:nvPr>
        </p:nvSpPr>
        <p:spPr>
          <a:ln/>
        </p:spPr>
        <p:txBody>
          <a:bodyPr/>
          <a:lstStyle>
            <a:lvl1pPr>
              <a:defRPr/>
            </a:lvl1pPr>
          </a:lstStyle>
          <a:p>
            <a:fld id="{8B330787-B640-4595-A1D2-096039714AD0}" type="slidenum">
              <a:rPr lang="en-US" altLang="ar-IQ"/>
              <a:pPr/>
              <a:t>‹#›</a:t>
            </a:fld>
            <a:endParaRPr lang="en-US" altLang="ar-IQ"/>
          </a:p>
        </p:txBody>
      </p:sp>
    </p:spTree>
    <p:extLst>
      <p:ext uri="{BB962C8B-B14F-4D97-AF65-F5344CB8AC3E}">
        <p14:creationId xmlns:p14="http://schemas.microsoft.com/office/powerpoint/2010/main" val="2361979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a:p>
        </p:txBody>
      </p:sp>
      <p:sp>
        <p:nvSpPr>
          <p:cNvPr id="5" name="Rectangle 2">
            <a:extLst>
              <a:ext uri="{FF2B5EF4-FFF2-40B4-BE49-F238E27FC236}">
                <a16:creationId xmlns="" xmlns:a16="http://schemas.microsoft.com/office/drawing/2014/main" id="{75AE4912-0A8C-489E-BE99-77531AF6366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 xmlns:a16="http://schemas.microsoft.com/office/drawing/2014/main" id="{97F9D198-F663-4C5A-8784-76B8824903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 xmlns:a16="http://schemas.microsoft.com/office/drawing/2014/main" id="{10650849-8624-4ABE-B6DB-0AD8E7A983E9}"/>
              </a:ext>
            </a:extLst>
          </p:cNvPr>
          <p:cNvSpPr>
            <a:spLocks noGrp="1" noChangeArrowheads="1"/>
          </p:cNvSpPr>
          <p:nvPr>
            <p:ph type="sldNum" sz="quarter" idx="12"/>
          </p:nvPr>
        </p:nvSpPr>
        <p:spPr>
          <a:ln/>
        </p:spPr>
        <p:txBody>
          <a:bodyPr/>
          <a:lstStyle>
            <a:lvl1pPr>
              <a:defRPr/>
            </a:lvl1pPr>
          </a:lstStyle>
          <a:p>
            <a:fld id="{CA775F03-FD72-4FD6-BF3E-4ACD9FA88B85}" type="slidenum">
              <a:rPr lang="en-US" altLang="ar-IQ"/>
              <a:pPr/>
              <a:t>‹#›</a:t>
            </a:fld>
            <a:endParaRPr lang="en-US" altLang="ar-IQ"/>
          </a:p>
        </p:txBody>
      </p:sp>
    </p:spTree>
    <p:extLst>
      <p:ext uri="{BB962C8B-B14F-4D97-AF65-F5344CB8AC3E}">
        <p14:creationId xmlns:p14="http://schemas.microsoft.com/office/powerpoint/2010/main" val="1093588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22400" y="2057400"/>
            <a:ext cx="4927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3200" y="2057400"/>
            <a:ext cx="4927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1766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0278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31649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7203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5126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75228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 xmlns:a16="http://schemas.microsoft.com/office/drawing/2014/main" id="{D4C58009-D68E-4A93-AE2E-BE0E819A6BF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7" y="0"/>
            <a:ext cx="12189883"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a:extLst>
              <a:ext uri="{FF2B5EF4-FFF2-40B4-BE49-F238E27FC236}">
                <a16:creationId xmlns="" xmlns:a16="http://schemas.microsoft.com/office/drawing/2014/main" id="{26A9DB64-D7A8-498D-9439-050D0F333220}"/>
              </a:ext>
            </a:extLst>
          </p:cNvPr>
          <p:cNvSpPr>
            <a:spLocks noGrp="1" noChangeArrowheads="1"/>
          </p:cNvSpPr>
          <p:nvPr>
            <p:ph type="title"/>
          </p:nvPr>
        </p:nvSpPr>
        <p:spPr bwMode="auto">
          <a:xfrm>
            <a:off x="1422400" y="762000"/>
            <a:ext cx="10058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ar-IQ"/>
              <a:t>Click to edit Master title style</a:t>
            </a:r>
          </a:p>
        </p:txBody>
      </p:sp>
      <p:sp>
        <p:nvSpPr>
          <p:cNvPr id="2052" name="Rectangle 4">
            <a:extLst>
              <a:ext uri="{FF2B5EF4-FFF2-40B4-BE49-F238E27FC236}">
                <a16:creationId xmlns="" xmlns:a16="http://schemas.microsoft.com/office/drawing/2014/main" id="{93CBC497-95B6-445B-87E1-9D49381ABB09}"/>
              </a:ext>
            </a:extLst>
          </p:cNvPr>
          <p:cNvSpPr>
            <a:spLocks noGrp="1" noChangeArrowheads="1"/>
          </p:cNvSpPr>
          <p:nvPr>
            <p:ph type="body" idx="1"/>
          </p:nvPr>
        </p:nvSpPr>
        <p:spPr bwMode="auto">
          <a:xfrm>
            <a:off x="1422400" y="2057400"/>
            <a:ext cx="10058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ar-IQ"/>
              <a:t>Click to edit Master text styles</a:t>
            </a:r>
          </a:p>
          <a:p>
            <a:pPr lvl="1"/>
            <a:r>
              <a:rPr lang="en-US" altLang="ar-IQ"/>
              <a:t>Second level</a:t>
            </a:r>
          </a:p>
          <a:p>
            <a:pPr lvl="2"/>
            <a:r>
              <a:rPr lang="en-US" altLang="ar-IQ"/>
              <a:t>Third level</a:t>
            </a:r>
          </a:p>
        </p:txBody>
      </p:sp>
      <p:sp>
        <p:nvSpPr>
          <p:cNvPr id="2053" name="Line 6">
            <a:extLst>
              <a:ext uri="{FF2B5EF4-FFF2-40B4-BE49-F238E27FC236}">
                <a16:creationId xmlns="" xmlns:a16="http://schemas.microsoft.com/office/drawing/2014/main" id="{D14DEA84-A373-4EC6-B1C3-D21B3E42F5EF}"/>
              </a:ext>
            </a:extLst>
          </p:cNvPr>
          <p:cNvSpPr>
            <a:spLocks noChangeShapeType="1"/>
          </p:cNvSpPr>
          <p:nvPr/>
        </p:nvSpPr>
        <p:spPr bwMode="auto">
          <a:xfrm>
            <a:off x="1422400" y="1981200"/>
            <a:ext cx="10058400"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sz="1800"/>
          </a:p>
        </p:txBody>
      </p:sp>
      <p:sp>
        <p:nvSpPr>
          <p:cNvPr id="2054" name="Text Box 7">
            <a:extLst>
              <a:ext uri="{FF2B5EF4-FFF2-40B4-BE49-F238E27FC236}">
                <a16:creationId xmlns="" xmlns:a16="http://schemas.microsoft.com/office/drawing/2014/main" id="{A6AD1BB5-4F5D-4407-9C86-FDA0732B6511}"/>
              </a:ext>
            </a:extLst>
          </p:cNvPr>
          <p:cNvSpPr txBox="1">
            <a:spLocks noChangeArrowheads="1"/>
          </p:cNvSpPr>
          <p:nvPr/>
        </p:nvSpPr>
        <p:spPr bwMode="auto">
          <a:xfrm>
            <a:off x="0" y="6629401"/>
            <a:ext cx="4876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1000">
                <a:latin typeface="Garamond" pitchFamily="18" charset="0"/>
              </a:rPr>
              <a:t>© Business &amp; Legal Reports, Inc. 1110</a:t>
            </a:r>
          </a:p>
        </p:txBody>
      </p:sp>
    </p:spTree>
    <p:extLst>
      <p:ext uri="{BB962C8B-B14F-4D97-AF65-F5344CB8AC3E}">
        <p14:creationId xmlns:p14="http://schemas.microsoft.com/office/powerpoint/2010/main" val="2793856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b="1">
          <a:solidFill>
            <a:schemeClr val="tx2"/>
          </a:solidFill>
          <a:latin typeface="+mj-lt"/>
          <a:ea typeface="+mj-ea"/>
          <a:cs typeface="+mj-cs"/>
        </a:defRPr>
      </a:lvl1pPr>
      <a:lvl2pPr algn="l" rtl="0" eaLnBrk="0" fontAlgn="base" hangingPunct="0">
        <a:lnSpc>
          <a:spcPct val="90000"/>
        </a:lnSpc>
        <a:spcBef>
          <a:spcPct val="0"/>
        </a:spcBef>
        <a:spcAft>
          <a:spcPct val="0"/>
        </a:spcAft>
        <a:defRPr sz="4400" b="1">
          <a:solidFill>
            <a:schemeClr val="tx2"/>
          </a:solidFill>
          <a:latin typeface="Arial" charset="0"/>
        </a:defRPr>
      </a:lvl2pPr>
      <a:lvl3pPr algn="l" rtl="0" eaLnBrk="0" fontAlgn="base" hangingPunct="0">
        <a:lnSpc>
          <a:spcPct val="90000"/>
        </a:lnSpc>
        <a:spcBef>
          <a:spcPct val="0"/>
        </a:spcBef>
        <a:spcAft>
          <a:spcPct val="0"/>
        </a:spcAft>
        <a:defRPr sz="4400" b="1">
          <a:solidFill>
            <a:schemeClr val="tx2"/>
          </a:solidFill>
          <a:latin typeface="Arial" charset="0"/>
        </a:defRPr>
      </a:lvl3pPr>
      <a:lvl4pPr algn="l" rtl="0" eaLnBrk="0" fontAlgn="base" hangingPunct="0">
        <a:lnSpc>
          <a:spcPct val="90000"/>
        </a:lnSpc>
        <a:spcBef>
          <a:spcPct val="0"/>
        </a:spcBef>
        <a:spcAft>
          <a:spcPct val="0"/>
        </a:spcAft>
        <a:defRPr sz="4400" b="1">
          <a:solidFill>
            <a:schemeClr val="tx2"/>
          </a:solidFill>
          <a:latin typeface="Arial" charset="0"/>
        </a:defRPr>
      </a:lvl4pPr>
      <a:lvl5pPr algn="l" rtl="0" eaLnBrk="0" fontAlgn="base" hangingPunct="0">
        <a:lnSpc>
          <a:spcPct val="90000"/>
        </a:lnSpc>
        <a:spcBef>
          <a:spcPct val="0"/>
        </a:spcBef>
        <a:spcAft>
          <a:spcPct val="0"/>
        </a:spcAft>
        <a:defRPr sz="4400" b="1">
          <a:solidFill>
            <a:schemeClr val="tx2"/>
          </a:solidFill>
          <a:latin typeface="Arial" charset="0"/>
        </a:defRPr>
      </a:lvl5pPr>
      <a:lvl6pPr marL="457200" algn="l" rtl="0" fontAlgn="base">
        <a:lnSpc>
          <a:spcPct val="90000"/>
        </a:lnSpc>
        <a:spcBef>
          <a:spcPct val="0"/>
        </a:spcBef>
        <a:spcAft>
          <a:spcPct val="0"/>
        </a:spcAft>
        <a:defRPr sz="4400" b="1">
          <a:solidFill>
            <a:schemeClr val="tx2"/>
          </a:solidFill>
          <a:latin typeface="Arial" charset="0"/>
        </a:defRPr>
      </a:lvl6pPr>
      <a:lvl7pPr marL="914400" algn="l" rtl="0" fontAlgn="base">
        <a:lnSpc>
          <a:spcPct val="90000"/>
        </a:lnSpc>
        <a:spcBef>
          <a:spcPct val="0"/>
        </a:spcBef>
        <a:spcAft>
          <a:spcPct val="0"/>
        </a:spcAft>
        <a:defRPr sz="4400" b="1">
          <a:solidFill>
            <a:schemeClr val="tx2"/>
          </a:solidFill>
          <a:latin typeface="Arial" charset="0"/>
        </a:defRPr>
      </a:lvl7pPr>
      <a:lvl8pPr marL="1371600" algn="l" rtl="0" fontAlgn="base">
        <a:lnSpc>
          <a:spcPct val="90000"/>
        </a:lnSpc>
        <a:spcBef>
          <a:spcPct val="0"/>
        </a:spcBef>
        <a:spcAft>
          <a:spcPct val="0"/>
        </a:spcAft>
        <a:defRPr sz="4400" b="1">
          <a:solidFill>
            <a:schemeClr val="tx2"/>
          </a:solidFill>
          <a:latin typeface="Arial" charset="0"/>
        </a:defRPr>
      </a:lvl8pPr>
      <a:lvl9pPr marL="1828800" algn="l" rtl="0" fontAlgn="base">
        <a:lnSpc>
          <a:spcPct val="90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25000"/>
        </a:spcBef>
        <a:spcAft>
          <a:spcPct val="0"/>
        </a:spcAft>
        <a:buClr>
          <a:srgbClr val="800000"/>
        </a:buClr>
        <a:defRPr sz="2800">
          <a:solidFill>
            <a:schemeClr val="tx1"/>
          </a:solidFill>
          <a:latin typeface="+mn-lt"/>
          <a:ea typeface="+mn-ea"/>
          <a:cs typeface="+mn-cs"/>
        </a:defRPr>
      </a:lvl1pPr>
      <a:lvl2pPr marL="341313" indent="-227013" algn="l" rtl="0" eaLnBrk="0" fontAlgn="base" hangingPunct="0">
        <a:lnSpc>
          <a:spcPct val="90000"/>
        </a:lnSpc>
        <a:spcBef>
          <a:spcPct val="25000"/>
        </a:spcBef>
        <a:spcAft>
          <a:spcPct val="0"/>
        </a:spcAft>
        <a:buClr>
          <a:srgbClr val="800000"/>
        </a:buClr>
        <a:buSzPct val="115000"/>
        <a:buFont typeface="Times" panose="02020603050405020304" pitchFamily="18" charset="0"/>
        <a:buChar char="•"/>
        <a:defRPr sz="2800">
          <a:solidFill>
            <a:schemeClr val="tx1"/>
          </a:solidFill>
          <a:latin typeface="+mn-lt"/>
        </a:defRPr>
      </a:lvl2pPr>
      <a:lvl3pPr marL="620713" indent="-165100" algn="l" rtl="0" eaLnBrk="0" fontAlgn="base" hangingPunct="0">
        <a:lnSpc>
          <a:spcPct val="90000"/>
        </a:lnSpc>
        <a:spcBef>
          <a:spcPct val="25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8082" name="Rectangle 2">
            <a:extLst>
              <a:ext uri="{FF2B5EF4-FFF2-40B4-BE49-F238E27FC236}">
                <a16:creationId xmlns="" xmlns:a16="http://schemas.microsoft.com/office/drawing/2014/main" id="{CAEF8B9C-E03C-400C-B33A-11CDBFB87AA2}"/>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58083" name="Rectangle 3">
            <a:extLst>
              <a:ext uri="{FF2B5EF4-FFF2-40B4-BE49-F238E27FC236}">
                <a16:creationId xmlns="" xmlns:a16="http://schemas.microsoft.com/office/drawing/2014/main" id="{A93AA096-4F70-487D-976D-8A0E1EAD255A}"/>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58084" name="Rectangle 4">
            <a:extLst>
              <a:ext uri="{FF2B5EF4-FFF2-40B4-BE49-F238E27FC236}">
                <a16:creationId xmlns="" xmlns:a16="http://schemas.microsoft.com/office/drawing/2014/main" id="{03EF840D-E74A-4972-9D7A-DDE82566A330}"/>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DC4A702-65A2-434E-B296-FCD83FB19183}" type="slidenum">
              <a:rPr lang="en-US" altLang="ar-IQ"/>
              <a:pPr/>
              <a:t>‹#›</a:t>
            </a:fld>
            <a:endParaRPr lang="en-US" altLang="ar-IQ"/>
          </a:p>
        </p:txBody>
      </p:sp>
      <p:sp>
        <p:nvSpPr>
          <p:cNvPr id="3077" name="Rectangle 5">
            <a:extLst>
              <a:ext uri="{FF2B5EF4-FFF2-40B4-BE49-F238E27FC236}">
                <a16:creationId xmlns="" xmlns:a16="http://schemas.microsoft.com/office/drawing/2014/main" id="{C3F6FDFC-B7C1-494C-9970-746653AA0058}"/>
              </a:ext>
            </a:extLst>
          </p:cNvPr>
          <p:cNvSpPr>
            <a:spLocks noChangeArrowheads="1"/>
          </p:cNvSpPr>
          <p:nvPr/>
        </p:nvSpPr>
        <p:spPr bwMode="auto">
          <a:xfrm>
            <a:off x="1422400" y="139700"/>
            <a:ext cx="10058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0000"/>
              </a:lnSpc>
            </a:pPr>
            <a:endParaRPr lang="ar-IQ" altLang="ar-IQ" sz="4400" b="1">
              <a:solidFill>
                <a:schemeClr val="tx2"/>
              </a:solidFill>
              <a:latin typeface="Arial" panose="020B0604020202020204" pitchFamily="34" charset="0"/>
            </a:endParaRPr>
          </a:p>
        </p:txBody>
      </p:sp>
      <p:sp>
        <p:nvSpPr>
          <p:cNvPr id="3078" name="Rectangle 6">
            <a:extLst>
              <a:ext uri="{FF2B5EF4-FFF2-40B4-BE49-F238E27FC236}">
                <a16:creationId xmlns="" xmlns:a16="http://schemas.microsoft.com/office/drawing/2014/main" id="{19FA2D78-D404-45C2-B0DB-2E6A8F59DBB4}"/>
              </a:ext>
            </a:extLst>
          </p:cNvPr>
          <p:cNvSpPr>
            <a:spLocks noChangeArrowheads="1"/>
          </p:cNvSpPr>
          <p:nvPr/>
        </p:nvSpPr>
        <p:spPr bwMode="auto">
          <a:xfrm>
            <a:off x="0" y="-12700"/>
            <a:ext cx="12192000" cy="485775"/>
          </a:xfrm>
          <a:prstGeom prst="rect">
            <a:avLst/>
          </a:prstGeom>
          <a:gradFill rotWithShape="1">
            <a:gsLst>
              <a:gs pos="0">
                <a:srgbClr val="AC030D">
                  <a:alpha val="90999"/>
                </a:srgbClr>
              </a:gs>
              <a:gs pos="100000">
                <a:srgbClr val="AC030D">
                  <a:alpha val="4999"/>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defRPr>
            </a:lvl9pPr>
          </a:lstStyle>
          <a:p>
            <a:endParaRPr lang="ar-IQ" altLang="ar-IQ" sz="2400"/>
          </a:p>
        </p:txBody>
      </p:sp>
      <p:sp>
        <p:nvSpPr>
          <p:cNvPr id="3079" name="Text Box 7">
            <a:extLst>
              <a:ext uri="{FF2B5EF4-FFF2-40B4-BE49-F238E27FC236}">
                <a16:creationId xmlns="" xmlns:a16="http://schemas.microsoft.com/office/drawing/2014/main" id="{0D0174F0-B6A6-449B-8C60-21CFB0E121DE}"/>
              </a:ext>
            </a:extLst>
          </p:cNvPr>
          <p:cNvSpPr txBox="1">
            <a:spLocks noChangeArrowheads="1"/>
          </p:cNvSpPr>
          <p:nvPr/>
        </p:nvSpPr>
        <p:spPr bwMode="auto">
          <a:xfrm>
            <a:off x="0" y="6613526"/>
            <a:ext cx="4876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1000">
                <a:latin typeface="Garamond" pitchFamily="18" charset="0"/>
              </a:rPr>
              <a:t>© Business &amp; Legal Reports, Inc. 1110</a:t>
            </a:r>
          </a:p>
        </p:txBody>
      </p:sp>
      <p:sp>
        <p:nvSpPr>
          <p:cNvPr id="3080" name="Rectangle 8">
            <a:extLst>
              <a:ext uri="{FF2B5EF4-FFF2-40B4-BE49-F238E27FC236}">
                <a16:creationId xmlns="" xmlns:a16="http://schemas.microsoft.com/office/drawing/2014/main" id="{DC4A3423-4A28-40B2-86DD-EF239814A9DF}"/>
              </a:ext>
            </a:extLst>
          </p:cNvPr>
          <p:cNvSpPr>
            <a:spLocks noGrp="1" noChangeArrowheads="1"/>
          </p:cNvSpPr>
          <p:nvPr>
            <p:ph type="title"/>
          </p:nvPr>
        </p:nvSpPr>
        <p:spPr bwMode="auto">
          <a:xfrm>
            <a:off x="609600" y="4778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ar-IQ"/>
              <a:t>Click to edit Master title style</a:t>
            </a:r>
          </a:p>
        </p:txBody>
      </p:sp>
      <p:sp>
        <p:nvSpPr>
          <p:cNvPr id="3081" name="Rectangle 9">
            <a:extLst>
              <a:ext uri="{FF2B5EF4-FFF2-40B4-BE49-F238E27FC236}">
                <a16:creationId xmlns="" xmlns:a16="http://schemas.microsoft.com/office/drawing/2014/main" id="{68E253DA-941B-4EB5-94F0-30E18D5555D8}"/>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ar-IQ"/>
              <a:t>Click to edit Master text styles</a:t>
            </a:r>
          </a:p>
          <a:p>
            <a:pPr lvl="1"/>
            <a:r>
              <a:rPr lang="en-US" altLang="ar-IQ"/>
              <a:t>Second level</a:t>
            </a:r>
          </a:p>
          <a:p>
            <a:pPr lvl="2"/>
            <a:r>
              <a:rPr lang="en-US" altLang="ar-IQ"/>
              <a:t>Third level</a:t>
            </a:r>
          </a:p>
          <a:p>
            <a:pPr lvl="3"/>
            <a:r>
              <a:rPr lang="en-US" altLang="ar-IQ"/>
              <a:t>Fourth level</a:t>
            </a:r>
          </a:p>
          <a:p>
            <a:pPr lvl="4"/>
            <a:r>
              <a:rPr lang="en-US" altLang="ar-IQ"/>
              <a:t>Fifth level</a:t>
            </a:r>
          </a:p>
        </p:txBody>
      </p:sp>
    </p:spTree>
    <p:extLst>
      <p:ext uri="{BB962C8B-B14F-4D97-AF65-F5344CB8AC3E}">
        <p14:creationId xmlns:p14="http://schemas.microsoft.com/office/powerpoint/2010/main" val="140482191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xStyles>
    <p:titleStyle>
      <a:lvl1pPr algn="ctr" rtl="0" eaLnBrk="0" fontAlgn="base" hangingPunct="0">
        <a:lnSpc>
          <a:spcPct val="90000"/>
        </a:lnSpc>
        <a:spcBef>
          <a:spcPct val="0"/>
        </a:spcBef>
        <a:spcAft>
          <a:spcPct val="0"/>
        </a:spcAft>
        <a:defRPr sz="4400" b="1">
          <a:solidFill>
            <a:schemeClr val="tx2"/>
          </a:solidFill>
          <a:latin typeface="+mj-lt"/>
          <a:ea typeface="+mj-ea"/>
          <a:cs typeface="+mj-cs"/>
        </a:defRPr>
      </a:lvl1pPr>
      <a:lvl2pPr algn="ctr" rtl="0" eaLnBrk="0" fontAlgn="base" hangingPunct="0">
        <a:lnSpc>
          <a:spcPct val="90000"/>
        </a:lnSpc>
        <a:spcBef>
          <a:spcPct val="0"/>
        </a:spcBef>
        <a:spcAft>
          <a:spcPct val="0"/>
        </a:spcAft>
        <a:defRPr sz="4400" b="1">
          <a:solidFill>
            <a:schemeClr val="tx2"/>
          </a:solidFill>
          <a:latin typeface="Arial" charset="0"/>
        </a:defRPr>
      </a:lvl2pPr>
      <a:lvl3pPr algn="ctr" rtl="0" eaLnBrk="0" fontAlgn="base" hangingPunct="0">
        <a:lnSpc>
          <a:spcPct val="90000"/>
        </a:lnSpc>
        <a:spcBef>
          <a:spcPct val="0"/>
        </a:spcBef>
        <a:spcAft>
          <a:spcPct val="0"/>
        </a:spcAft>
        <a:defRPr sz="4400" b="1">
          <a:solidFill>
            <a:schemeClr val="tx2"/>
          </a:solidFill>
          <a:latin typeface="Arial" charset="0"/>
        </a:defRPr>
      </a:lvl3pPr>
      <a:lvl4pPr algn="ctr" rtl="0" eaLnBrk="0" fontAlgn="base" hangingPunct="0">
        <a:lnSpc>
          <a:spcPct val="90000"/>
        </a:lnSpc>
        <a:spcBef>
          <a:spcPct val="0"/>
        </a:spcBef>
        <a:spcAft>
          <a:spcPct val="0"/>
        </a:spcAft>
        <a:defRPr sz="4400" b="1">
          <a:solidFill>
            <a:schemeClr val="tx2"/>
          </a:solidFill>
          <a:latin typeface="Arial" charset="0"/>
        </a:defRPr>
      </a:lvl4pPr>
      <a:lvl5pPr algn="ctr" rtl="0" eaLnBrk="0" fontAlgn="base" hangingPunct="0">
        <a:lnSpc>
          <a:spcPct val="90000"/>
        </a:lnSpc>
        <a:spcBef>
          <a:spcPct val="0"/>
        </a:spcBef>
        <a:spcAft>
          <a:spcPct val="0"/>
        </a:spcAft>
        <a:defRPr sz="4400" b="1">
          <a:solidFill>
            <a:schemeClr val="tx2"/>
          </a:solidFill>
          <a:latin typeface="Arial" charset="0"/>
        </a:defRPr>
      </a:lvl5pPr>
      <a:lvl6pPr marL="457200" algn="ctr" rtl="0" fontAlgn="base">
        <a:lnSpc>
          <a:spcPct val="90000"/>
        </a:lnSpc>
        <a:spcBef>
          <a:spcPct val="0"/>
        </a:spcBef>
        <a:spcAft>
          <a:spcPct val="0"/>
        </a:spcAft>
        <a:defRPr sz="4400" b="1">
          <a:solidFill>
            <a:schemeClr val="tx2"/>
          </a:solidFill>
          <a:latin typeface="Arial" charset="0"/>
        </a:defRPr>
      </a:lvl6pPr>
      <a:lvl7pPr marL="914400" algn="ctr" rtl="0" fontAlgn="base">
        <a:lnSpc>
          <a:spcPct val="90000"/>
        </a:lnSpc>
        <a:spcBef>
          <a:spcPct val="0"/>
        </a:spcBef>
        <a:spcAft>
          <a:spcPct val="0"/>
        </a:spcAft>
        <a:defRPr sz="4400" b="1">
          <a:solidFill>
            <a:schemeClr val="tx2"/>
          </a:solidFill>
          <a:latin typeface="Arial" charset="0"/>
        </a:defRPr>
      </a:lvl7pPr>
      <a:lvl8pPr marL="1371600" algn="ctr" rtl="0" fontAlgn="base">
        <a:lnSpc>
          <a:spcPct val="90000"/>
        </a:lnSpc>
        <a:spcBef>
          <a:spcPct val="0"/>
        </a:spcBef>
        <a:spcAft>
          <a:spcPct val="0"/>
        </a:spcAft>
        <a:defRPr sz="4400" b="1">
          <a:solidFill>
            <a:schemeClr val="tx2"/>
          </a:solidFill>
          <a:latin typeface="Arial" charset="0"/>
        </a:defRPr>
      </a:lvl8pPr>
      <a:lvl9pPr marL="1828800" algn="ctr" rtl="0" fontAlgn="base">
        <a:lnSpc>
          <a:spcPct val="90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25000"/>
        </a:spcBef>
        <a:spcAft>
          <a:spcPct val="0"/>
        </a:spcAft>
        <a:buClr>
          <a:srgbClr val="800000"/>
        </a:buClr>
        <a:buSzPct val="115000"/>
        <a:defRPr sz="2800">
          <a:solidFill>
            <a:schemeClr val="tx1"/>
          </a:solidFill>
          <a:latin typeface="+mn-lt"/>
          <a:ea typeface="+mn-ea"/>
          <a:cs typeface="+mn-cs"/>
        </a:defRPr>
      </a:lvl1pPr>
      <a:lvl2pPr marL="339725" indent="-225425" algn="l" rtl="0" eaLnBrk="0" fontAlgn="base" hangingPunct="0">
        <a:lnSpc>
          <a:spcPct val="90000"/>
        </a:lnSpc>
        <a:spcBef>
          <a:spcPct val="25000"/>
        </a:spcBef>
        <a:spcAft>
          <a:spcPct val="0"/>
        </a:spcAft>
        <a:buClr>
          <a:srgbClr val="800000"/>
        </a:buClr>
        <a:buSzPct val="115000"/>
        <a:buChar char="•"/>
        <a:defRPr sz="2800">
          <a:solidFill>
            <a:schemeClr val="tx1"/>
          </a:solidFill>
          <a:latin typeface="+mn-lt"/>
        </a:defRPr>
      </a:lvl2pPr>
      <a:lvl3pPr marL="693738" indent="-180975" algn="l" rtl="0" eaLnBrk="0" fontAlgn="base" hangingPunct="0">
        <a:lnSpc>
          <a:spcPct val="90000"/>
        </a:lnSpc>
        <a:spcBef>
          <a:spcPct val="25000"/>
        </a:spcBef>
        <a:spcAft>
          <a:spcPct val="0"/>
        </a:spcAft>
        <a:buChar char="•"/>
        <a:defRPr sz="2400">
          <a:solidFill>
            <a:schemeClr val="tx1"/>
          </a:solidFill>
          <a:latin typeface="+mn-lt"/>
        </a:defRPr>
      </a:lvl3pPr>
      <a:lvl4pPr marL="1600200" indent="-228600" algn="l" rtl="0" eaLnBrk="0" fontAlgn="base" hangingPunct="0">
        <a:lnSpc>
          <a:spcPct val="90000"/>
        </a:lnSpc>
        <a:spcBef>
          <a:spcPct val="25000"/>
        </a:spcBef>
        <a:spcAft>
          <a:spcPct val="0"/>
        </a:spcAft>
        <a:buChar char="–"/>
        <a:defRPr sz="2000">
          <a:solidFill>
            <a:schemeClr val="tx1"/>
          </a:solidFill>
          <a:latin typeface="+mn-lt"/>
        </a:defRPr>
      </a:lvl4pPr>
      <a:lvl5pPr marL="2057400" indent="-228600" algn="l" rtl="0" eaLnBrk="0" fontAlgn="base" hangingPunct="0">
        <a:lnSpc>
          <a:spcPct val="90000"/>
        </a:lnSpc>
        <a:spcBef>
          <a:spcPct val="25000"/>
        </a:spcBef>
        <a:spcAft>
          <a:spcPct val="0"/>
        </a:spcAft>
        <a:buChar char="»"/>
        <a:defRPr sz="2000">
          <a:solidFill>
            <a:schemeClr val="tx1"/>
          </a:solidFill>
          <a:latin typeface="+mn-lt"/>
        </a:defRPr>
      </a:lvl5pPr>
      <a:lvl6pPr marL="2514600" indent="-228600" algn="l" rtl="0" fontAlgn="base">
        <a:lnSpc>
          <a:spcPct val="90000"/>
        </a:lnSpc>
        <a:spcBef>
          <a:spcPct val="25000"/>
        </a:spcBef>
        <a:spcAft>
          <a:spcPct val="0"/>
        </a:spcAft>
        <a:buChar char="»"/>
        <a:defRPr sz="2000">
          <a:solidFill>
            <a:schemeClr val="tx1"/>
          </a:solidFill>
          <a:latin typeface="+mn-lt"/>
        </a:defRPr>
      </a:lvl6pPr>
      <a:lvl7pPr marL="2971800" indent="-228600" algn="l" rtl="0" fontAlgn="base">
        <a:lnSpc>
          <a:spcPct val="90000"/>
        </a:lnSpc>
        <a:spcBef>
          <a:spcPct val="25000"/>
        </a:spcBef>
        <a:spcAft>
          <a:spcPct val="0"/>
        </a:spcAft>
        <a:buChar char="»"/>
        <a:defRPr sz="2000">
          <a:solidFill>
            <a:schemeClr val="tx1"/>
          </a:solidFill>
          <a:latin typeface="+mn-lt"/>
        </a:defRPr>
      </a:lvl7pPr>
      <a:lvl8pPr marL="3429000" indent="-228600" algn="l" rtl="0" fontAlgn="base">
        <a:lnSpc>
          <a:spcPct val="90000"/>
        </a:lnSpc>
        <a:spcBef>
          <a:spcPct val="25000"/>
        </a:spcBef>
        <a:spcAft>
          <a:spcPct val="0"/>
        </a:spcAft>
        <a:buChar char="»"/>
        <a:defRPr sz="2000">
          <a:solidFill>
            <a:schemeClr val="tx1"/>
          </a:solidFill>
          <a:latin typeface="+mn-lt"/>
        </a:defRPr>
      </a:lvl8pPr>
      <a:lvl9pPr marL="3886200" indent="-228600" algn="l" rtl="0" fontAlgn="base">
        <a:lnSpc>
          <a:spcPct val="90000"/>
        </a:lnSpc>
        <a:spcBef>
          <a:spcPct val="25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6930" name="Rectangle 2">
            <a:extLst>
              <a:ext uri="{FF2B5EF4-FFF2-40B4-BE49-F238E27FC236}">
                <a16:creationId xmlns="" xmlns:a16="http://schemas.microsoft.com/office/drawing/2014/main" id="{FE8B99DB-E69C-4D95-8705-68E5702AE648}"/>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Arial" charset="0"/>
              </a:defRPr>
            </a:lvl1pPr>
          </a:lstStyle>
          <a:p>
            <a:pPr>
              <a:defRPr/>
            </a:pPr>
            <a:endParaRPr lang="en-US"/>
          </a:p>
        </p:txBody>
      </p:sp>
      <p:sp>
        <p:nvSpPr>
          <p:cNvPr id="636931" name="Rectangle 3">
            <a:extLst>
              <a:ext uri="{FF2B5EF4-FFF2-40B4-BE49-F238E27FC236}">
                <a16:creationId xmlns="" xmlns:a16="http://schemas.microsoft.com/office/drawing/2014/main" id="{B3EAF12C-D47F-4CB1-885E-CD6193361BB7}"/>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Arial" charset="0"/>
              </a:defRPr>
            </a:lvl1pPr>
          </a:lstStyle>
          <a:p>
            <a:pPr>
              <a:defRPr/>
            </a:pPr>
            <a:endParaRPr lang="en-US"/>
          </a:p>
        </p:txBody>
      </p:sp>
      <p:sp>
        <p:nvSpPr>
          <p:cNvPr id="636932" name="Rectangle 4">
            <a:extLst>
              <a:ext uri="{FF2B5EF4-FFF2-40B4-BE49-F238E27FC236}">
                <a16:creationId xmlns="" xmlns:a16="http://schemas.microsoft.com/office/drawing/2014/main" id="{27936C12-91F8-4E4B-9970-8B93D1E99832}"/>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Arial" panose="020B0604020202020204" pitchFamily="34" charset="0"/>
              </a:defRPr>
            </a:lvl1pPr>
          </a:lstStyle>
          <a:p>
            <a:fld id="{9AF16FBE-E386-4662-BCEB-D3E55AB9B55A}" type="slidenum">
              <a:rPr lang="en-US" altLang="ar-IQ"/>
              <a:pPr/>
              <a:t>‹#›</a:t>
            </a:fld>
            <a:endParaRPr lang="en-US" altLang="ar-IQ"/>
          </a:p>
        </p:txBody>
      </p:sp>
      <p:sp>
        <p:nvSpPr>
          <p:cNvPr id="4101" name="Rectangle 5">
            <a:extLst>
              <a:ext uri="{FF2B5EF4-FFF2-40B4-BE49-F238E27FC236}">
                <a16:creationId xmlns="" xmlns:a16="http://schemas.microsoft.com/office/drawing/2014/main" id="{8CEF2660-AA64-4BA5-B4D6-FC91EDA462BC}"/>
              </a:ext>
            </a:extLst>
          </p:cNvPr>
          <p:cNvSpPr>
            <a:spLocks noChangeArrowheads="1"/>
          </p:cNvSpPr>
          <p:nvPr/>
        </p:nvSpPr>
        <p:spPr bwMode="auto">
          <a:xfrm>
            <a:off x="1422400" y="139700"/>
            <a:ext cx="10058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ar-IQ" altLang="ar-IQ" sz="4400" b="1">
              <a:solidFill>
                <a:schemeClr val="tx2"/>
              </a:solidFill>
              <a:latin typeface="Arial" panose="020B0604020202020204" pitchFamily="34" charset="0"/>
            </a:endParaRPr>
          </a:p>
        </p:txBody>
      </p:sp>
      <p:sp>
        <p:nvSpPr>
          <p:cNvPr id="4102" name="Rectangle 6">
            <a:extLst>
              <a:ext uri="{FF2B5EF4-FFF2-40B4-BE49-F238E27FC236}">
                <a16:creationId xmlns="" xmlns:a16="http://schemas.microsoft.com/office/drawing/2014/main" id="{7744A3F1-4FEF-4F5B-B2D1-2D0CC5614DA5}"/>
              </a:ext>
            </a:extLst>
          </p:cNvPr>
          <p:cNvSpPr>
            <a:spLocks noChangeArrowheads="1"/>
          </p:cNvSpPr>
          <p:nvPr/>
        </p:nvSpPr>
        <p:spPr bwMode="auto">
          <a:xfrm>
            <a:off x="0" y="-12700"/>
            <a:ext cx="12192000" cy="485775"/>
          </a:xfrm>
          <a:prstGeom prst="rect">
            <a:avLst/>
          </a:prstGeom>
          <a:gradFill rotWithShape="1">
            <a:gsLst>
              <a:gs pos="0">
                <a:srgbClr val="AC030D">
                  <a:alpha val="90999"/>
                </a:srgbClr>
              </a:gs>
              <a:gs pos="100000">
                <a:srgbClr val="AC030D">
                  <a:alpha val="4999"/>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defRPr>
            </a:lvl9pPr>
          </a:lstStyle>
          <a:p>
            <a:endParaRPr lang="ar-IQ" altLang="ar-IQ" sz="2400"/>
          </a:p>
        </p:txBody>
      </p:sp>
      <p:sp>
        <p:nvSpPr>
          <p:cNvPr id="4103" name="Text Box 7">
            <a:extLst>
              <a:ext uri="{FF2B5EF4-FFF2-40B4-BE49-F238E27FC236}">
                <a16:creationId xmlns="" xmlns:a16="http://schemas.microsoft.com/office/drawing/2014/main" id="{2A184752-321C-4B6B-A87E-AB9A8404DAA5}"/>
              </a:ext>
            </a:extLst>
          </p:cNvPr>
          <p:cNvSpPr txBox="1">
            <a:spLocks noChangeArrowheads="1"/>
          </p:cNvSpPr>
          <p:nvPr/>
        </p:nvSpPr>
        <p:spPr bwMode="auto">
          <a:xfrm>
            <a:off x="0" y="6613526"/>
            <a:ext cx="4876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1000">
                <a:latin typeface="Garamond" pitchFamily="18" charset="0"/>
                <a:cs typeface="Arial" charset="0"/>
              </a:rPr>
              <a:t>© Business &amp; Legal Reports, Inc. 1110</a:t>
            </a:r>
          </a:p>
        </p:txBody>
      </p:sp>
      <p:sp>
        <p:nvSpPr>
          <p:cNvPr id="4104" name="Rectangle 8">
            <a:extLst>
              <a:ext uri="{FF2B5EF4-FFF2-40B4-BE49-F238E27FC236}">
                <a16:creationId xmlns="" xmlns:a16="http://schemas.microsoft.com/office/drawing/2014/main" id="{C990D851-ECE3-4405-8E61-B92052FABC16}"/>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ar-IQ"/>
              <a:t>Click to edit Master title style</a:t>
            </a:r>
          </a:p>
        </p:txBody>
      </p:sp>
      <p:sp>
        <p:nvSpPr>
          <p:cNvPr id="4105" name="Rectangle 9">
            <a:extLst>
              <a:ext uri="{FF2B5EF4-FFF2-40B4-BE49-F238E27FC236}">
                <a16:creationId xmlns="" xmlns:a16="http://schemas.microsoft.com/office/drawing/2014/main" id="{A1ADA053-3B7B-4211-A41F-0F1C6C380102}"/>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ar-IQ"/>
              <a:t>Click to edit Master text styles</a:t>
            </a:r>
          </a:p>
          <a:p>
            <a:pPr lvl="1"/>
            <a:r>
              <a:rPr lang="en-US" altLang="ar-IQ"/>
              <a:t>Second level</a:t>
            </a:r>
          </a:p>
          <a:p>
            <a:pPr lvl="2"/>
            <a:r>
              <a:rPr lang="en-US" altLang="ar-IQ"/>
              <a:t>Third level</a:t>
            </a:r>
          </a:p>
          <a:p>
            <a:pPr lvl="3"/>
            <a:r>
              <a:rPr lang="en-US" altLang="ar-IQ"/>
              <a:t>Fourth level</a:t>
            </a:r>
          </a:p>
          <a:p>
            <a:pPr lvl="4"/>
            <a:r>
              <a:rPr lang="en-US" altLang="ar-IQ"/>
              <a:t>Fifth level</a:t>
            </a:r>
          </a:p>
        </p:txBody>
      </p:sp>
    </p:spTree>
    <p:extLst>
      <p:ext uri="{BB962C8B-B14F-4D97-AF65-F5344CB8AC3E}">
        <p14:creationId xmlns:p14="http://schemas.microsoft.com/office/powerpoint/2010/main" val="353886065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25000"/>
        </a:spcBef>
        <a:spcAft>
          <a:spcPct val="0"/>
        </a:spcAft>
        <a:buClr>
          <a:srgbClr val="800000"/>
        </a:buClr>
        <a:buSzPct val="115000"/>
        <a:defRPr sz="2800">
          <a:solidFill>
            <a:schemeClr val="tx1"/>
          </a:solidFill>
          <a:latin typeface="+mn-lt"/>
          <a:ea typeface="+mn-ea"/>
          <a:cs typeface="+mn-cs"/>
        </a:defRPr>
      </a:lvl1pPr>
      <a:lvl2pPr marL="339725" indent="-225425" algn="l" rtl="0" eaLnBrk="0" fontAlgn="base" hangingPunct="0">
        <a:lnSpc>
          <a:spcPct val="90000"/>
        </a:lnSpc>
        <a:spcBef>
          <a:spcPct val="25000"/>
        </a:spcBef>
        <a:spcAft>
          <a:spcPct val="0"/>
        </a:spcAft>
        <a:buClr>
          <a:srgbClr val="800000"/>
        </a:buClr>
        <a:buSzPct val="115000"/>
        <a:buChar char="•"/>
        <a:defRPr sz="2800">
          <a:solidFill>
            <a:schemeClr val="tx1"/>
          </a:solidFill>
          <a:latin typeface="+mn-lt"/>
        </a:defRPr>
      </a:lvl2pPr>
      <a:lvl3pPr marL="693738" indent="-180975"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5" name="Picture 8" descr="كلية المستقبل الجامعة">
            <a:extLst>
              <a:ext uri="{FF2B5EF4-FFF2-40B4-BE49-F238E27FC236}">
                <a16:creationId xmlns="" xmlns:a16="http://schemas.microsoft.com/office/drawing/2014/main" id="{BD2208C0-635A-45B1-9930-4F68ACBB937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601" r="23529"/>
          <a:stretch/>
        </p:blipFill>
        <p:spPr bwMode="auto">
          <a:xfrm>
            <a:off x="9601202" y="385354"/>
            <a:ext cx="1998617" cy="1809206"/>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1">
            <a:extLst>
              <a:ext uri="{FF2B5EF4-FFF2-40B4-BE49-F238E27FC236}">
                <a16:creationId xmlns="" xmlns:a16="http://schemas.microsoft.com/office/drawing/2014/main" id="{5BAF5294-D691-48CF-B633-36712CF982AC}"/>
              </a:ext>
            </a:extLst>
          </p:cNvPr>
          <p:cNvSpPr>
            <a:spLocks noGrp="1"/>
          </p:cNvSpPr>
          <p:nvPr>
            <p:ph type="ctrTitle"/>
          </p:nvPr>
        </p:nvSpPr>
        <p:spPr>
          <a:xfrm>
            <a:off x="1861753" y="721723"/>
            <a:ext cx="6348547" cy="1136468"/>
          </a:xfrm>
        </p:spPr>
        <p:txBody>
          <a:bodyPr/>
          <a:lstStyle/>
          <a:p>
            <a:pPr marL="0" marR="0" lvl="0" indent="0" defTabSz="914400" rtl="0" eaLnBrk="1" fontAlgn="auto" latinLnBrk="0" hangingPunct="1">
              <a:lnSpc>
                <a:spcPct val="100000"/>
              </a:lnSpc>
              <a:spcBef>
                <a:spcPts val="0"/>
              </a:spcBef>
              <a:spcAft>
                <a:spcPts val="0"/>
              </a:spcAft>
              <a:tabLst/>
              <a:defRPr/>
            </a:pPr>
            <a:r>
              <a:rPr lang="en-US" sz="3200" kern="1200" dirty="0">
                <a:solidFill>
                  <a:srgbClr val="00B050"/>
                </a:solidFill>
                <a:effectLst>
                  <a:outerShdw blurRad="38100" dist="38100" dir="2700000" algn="tl">
                    <a:srgbClr val="000000">
                      <a:alpha val="43137"/>
                    </a:srgbClr>
                  </a:outerShdw>
                </a:effectLst>
                <a:latin typeface="Times New Roman" pitchFamily="18" charset="0"/>
                <a:ea typeface="+mn-ea"/>
                <a:cs typeface="Times New Roman" pitchFamily="18" charset="0"/>
              </a:rPr>
              <a:t/>
            </a:r>
            <a:br>
              <a:rPr lang="en-US" sz="3200" kern="1200" dirty="0">
                <a:solidFill>
                  <a:srgbClr val="00B050"/>
                </a:solidFill>
                <a:effectLst>
                  <a:outerShdw blurRad="38100" dist="38100" dir="2700000" algn="tl">
                    <a:srgbClr val="000000">
                      <a:alpha val="43137"/>
                    </a:srgbClr>
                  </a:outerShdw>
                </a:effectLst>
                <a:latin typeface="Times New Roman" pitchFamily="18" charset="0"/>
                <a:ea typeface="+mn-ea"/>
                <a:cs typeface="Times New Roman" pitchFamily="18" charset="0"/>
              </a:rPr>
            </a:br>
            <a:r>
              <a:rPr lang="en-US" sz="3200" kern="1200" dirty="0">
                <a:solidFill>
                  <a:srgbClr val="00B050"/>
                </a:solidFill>
                <a:effectLst>
                  <a:outerShdw blurRad="38100" dist="38100" dir="2700000" algn="tl">
                    <a:srgbClr val="000000">
                      <a:alpha val="43137"/>
                    </a:srgbClr>
                  </a:outerShdw>
                </a:effectLst>
                <a:latin typeface="Times New Roman" pitchFamily="18" charset="0"/>
                <a:ea typeface="+mn-ea"/>
                <a:cs typeface="Times New Roman" pitchFamily="18" charset="0"/>
              </a:rPr>
              <a:t/>
            </a:r>
            <a:br>
              <a:rPr lang="en-US" sz="3200" kern="1200" dirty="0">
                <a:solidFill>
                  <a:srgbClr val="00B050"/>
                </a:solidFill>
                <a:effectLst>
                  <a:outerShdw blurRad="38100" dist="38100" dir="2700000" algn="tl">
                    <a:srgbClr val="000000">
                      <a:alpha val="43137"/>
                    </a:srgbClr>
                  </a:outerShdw>
                </a:effectLst>
                <a:latin typeface="Times New Roman" pitchFamily="18" charset="0"/>
                <a:ea typeface="+mn-ea"/>
                <a:cs typeface="Times New Roman" pitchFamily="18" charset="0"/>
              </a:rPr>
            </a:br>
            <a:r>
              <a:rPr lang="en-US" sz="3200" kern="1200" dirty="0">
                <a:solidFill>
                  <a:srgbClr val="00B050"/>
                </a:solidFill>
                <a:effectLst>
                  <a:outerShdw blurRad="38100" dist="38100" dir="2700000" algn="tl">
                    <a:srgbClr val="000000">
                      <a:alpha val="43137"/>
                    </a:srgbClr>
                  </a:outerShdw>
                </a:effectLst>
                <a:latin typeface="Times New Roman" pitchFamily="18" charset="0"/>
                <a:ea typeface="+mn-ea"/>
                <a:cs typeface="Times New Roman" pitchFamily="18" charset="0"/>
              </a:rPr>
              <a:t/>
            </a:r>
            <a:br>
              <a:rPr lang="en-US" sz="3200" kern="1200" dirty="0">
                <a:solidFill>
                  <a:srgbClr val="00B050"/>
                </a:solidFill>
                <a:effectLst>
                  <a:outerShdw blurRad="38100" dist="38100" dir="2700000" algn="tl">
                    <a:srgbClr val="000000">
                      <a:alpha val="43137"/>
                    </a:srgbClr>
                  </a:outerShdw>
                </a:effectLst>
                <a:latin typeface="Times New Roman" pitchFamily="18" charset="0"/>
                <a:ea typeface="+mn-ea"/>
                <a:cs typeface="Times New Roman" pitchFamily="18" charset="0"/>
              </a:rPr>
            </a:br>
            <a:r>
              <a:rPr lang="en-US" sz="3200" kern="1200" dirty="0">
                <a:solidFill>
                  <a:srgbClr val="00B050"/>
                </a:solidFill>
                <a:effectLst>
                  <a:outerShdw blurRad="38100" dist="38100" dir="2700000" algn="tl">
                    <a:srgbClr val="000000">
                      <a:alpha val="43137"/>
                    </a:srgbClr>
                  </a:outerShdw>
                </a:effectLst>
                <a:latin typeface="Times New Roman" pitchFamily="18" charset="0"/>
                <a:ea typeface="+mn-ea"/>
                <a:cs typeface="Times New Roman" pitchFamily="18" charset="0"/>
              </a:rPr>
              <a:t>Al-</a:t>
            </a:r>
            <a:r>
              <a:rPr lang="en-US" sz="3200" kern="1200" dirty="0" err="1">
                <a:solidFill>
                  <a:srgbClr val="00B050"/>
                </a:solidFill>
                <a:effectLst>
                  <a:outerShdw blurRad="38100" dist="38100" dir="2700000" algn="tl">
                    <a:srgbClr val="000000">
                      <a:alpha val="43137"/>
                    </a:srgbClr>
                  </a:outerShdw>
                </a:effectLst>
                <a:latin typeface="Times New Roman" pitchFamily="18" charset="0"/>
                <a:ea typeface="+mn-ea"/>
                <a:cs typeface="Times New Roman" pitchFamily="18" charset="0"/>
              </a:rPr>
              <a:t>Mustaqbal</a:t>
            </a:r>
            <a:r>
              <a:rPr lang="en-US" sz="3200" kern="1200" dirty="0">
                <a:solidFill>
                  <a:srgbClr val="00B050"/>
                </a:solidFill>
                <a:effectLst>
                  <a:outerShdw blurRad="38100" dist="38100" dir="2700000" algn="tl">
                    <a:srgbClr val="000000">
                      <a:alpha val="43137"/>
                    </a:srgbClr>
                  </a:outerShdw>
                </a:effectLst>
                <a:latin typeface="Times New Roman" pitchFamily="18" charset="0"/>
                <a:ea typeface="+mn-ea"/>
                <a:cs typeface="Times New Roman" pitchFamily="18" charset="0"/>
              </a:rPr>
              <a:t> University College</a:t>
            </a:r>
            <a:r>
              <a:rPr kumimoji="0" lang="en-US" sz="32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r>
            <a:br>
              <a:rPr kumimoji="0" lang="en-US" sz="32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br>
            <a:r>
              <a:rPr kumimoji="0" lang="en-US" sz="32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Department of Nursing </a:t>
            </a:r>
            <a:endParaRPr lang="ar-IQ" sz="4800" dirty="0">
              <a:solidFill>
                <a:srgbClr val="00B050"/>
              </a:solidFill>
              <a:effectLst>
                <a:outerShdw blurRad="38100" dist="38100" dir="2700000" algn="tl">
                  <a:srgbClr val="000000">
                    <a:alpha val="43137"/>
                  </a:srgbClr>
                </a:outerShdw>
              </a:effectLst>
            </a:endParaRPr>
          </a:p>
        </p:txBody>
      </p:sp>
      <p:sp>
        <p:nvSpPr>
          <p:cNvPr id="7" name="Rectangle 2">
            <a:extLst>
              <a:ext uri="{FF2B5EF4-FFF2-40B4-BE49-F238E27FC236}">
                <a16:creationId xmlns="" xmlns:a16="http://schemas.microsoft.com/office/drawing/2014/main" id="{3A13E0B6-2BD6-44BA-829F-80650478BEFA}"/>
              </a:ext>
            </a:extLst>
          </p:cNvPr>
          <p:cNvSpPr txBox="1">
            <a:spLocks noChangeArrowheads="1"/>
          </p:cNvSpPr>
          <p:nvPr/>
        </p:nvSpPr>
        <p:spPr>
          <a:xfrm>
            <a:off x="1587433" y="2614904"/>
            <a:ext cx="8601596" cy="3328697"/>
          </a:xfrm>
          <a:prstGeom prst="rect">
            <a:avLst/>
          </a:prstGeom>
        </p:spPr>
        <p:txBody>
          <a:bodyPr vert="horz" lIns="91440" tIns="45720" rIns="91440" bIns="45720" rtlCol="1" anchor="ctr">
            <a:normAutofit lnSpcReduction="1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spcBef>
                <a:spcPts val="0"/>
              </a:spcBef>
              <a:defRPr/>
            </a:pPr>
            <a:r>
              <a:rPr kumimoji="0" lang="en-US" sz="54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Medical Terminology</a:t>
            </a:r>
          </a:p>
          <a:p>
            <a:pPr rtl="0">
              <a:spcBef>
                <a:spcPts val="0"/>
              </a:spcBef>
              <a:defRPr/>
            </a:pPr>
            <a:r>
              <a:rPr lang="en-US" sz="40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Lecture \5</a:t>
            </a:r>
          </a:p>
          <a:p>
            <a:pPr rtl="0">
              <a:defRPr/>
            </a:pPr>
            <a:r>
              <a:rPr lang="en-US" sz="4000" b="1" dirty="0">
                <a:effectLst>
                  <a:outerShdw blurRad="38100" dist="38100" dir="2700000" algn="tl">
                    <a:srgbClr val="000000">
                      <a:alpha val="43137"/>
                    </a:srgbClr>
                  </a:outerShdw>
                </a:effectLst>
                <a:latin typeface="Times New Roman" pitchFamily="18" charset="0"/>
                <a:cs typeface="Times New Roman" pitchFamily="18" charset="0"/>
              </a:rPr>
              <a:t>By:</a:t>
            </a:r>
            <a:endParaRPr lang="ar-IQ" sz="4000" b="1" dirty="0">
              <a:effectLst>
                <a:outerShdw blurRad="38100" dist="38100" dir="2700000" algn="tl">
                  <a:srgbClr val="000000">
                    <a:alpha val="43137"/>
                  </a:srgbClr>
                </a:outerShdw>
              </a:effectLst>
              <a:latin typeface="Times New Roman" pitchFamily="18" charset="0"/>
              <a:cs typeface="Times New Roman" pitchFamily="18" charset="0"/>
            </a:endParaRPr>
          </a:p>
          <a:p>
            <a:pPr rtl="0">
              <a:defRPr/>
            </a:pPr>
            <a:r>
              <a:rPr lang="it-IT" sz="4000" b="1" dirty="0">
                <a:effectLst>
                  <a:outerShdw blurRad="38100" dist="38100" dir="2700000" algn="tl">
                    <a:srgbClr val="000000">
                      <a:alpha val="43137"/>
                    </a:srgbClr>
                  </a:outerShdw>
                </a:effectLst>
                <a:latin typeface="Times New Roman" pitchFamily="18" charset="0"/>
                <a:cs typeface="Times New Roman" pitchFamily="18" charset="0"/>
              </a:rPr>
              <a:t>Dr. Saad</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y</a:t>
            </a:r>
            <a:r>
              <a:rPr lang="it-IT" sz="4000" b="1" dirty="0">
                <a:effectLst>
                  <a:outerShdw blurRad="38100" dist="38100" dir="2700000" algn="tl">
                    <a:srgbClr val="000000">
                      <a:alpha val="43137"/>
                    </a:srgbClr>
                  </a:outerShdw>
                </a:effectLst>
                <a:latin typeface="Times New Roman" pitchFamily="18" charset="0"/>
                <a:cs typeface="Times New Roman" pitchFamily="18" charset="0"/>
              </a:rPr>
              <a:t>a Hadi</a:t>
            </a:r>
            <a:endParaRPr lang="ar-IQ" sz="4000" b="1" dirty="0">
              <a:effectLst>
                <a:outerShdw blurRad="38100" dist="38100" dir="2700000" algn="tl">
                  <a:srgbClr val="000000">
                    <a:alpha val="43137"/>
                  </a:srgbClr>
                </a:outerShdw>
              </a:effectLst>
              <a:latin typeface="Times New Roman" pitchFamily="18" charset="0"/>
              <a:cs typeface="Times New Roman" panose="02020603050405020304" pitchFamily="18" charset="0"/>
            </a:endParaRPr>
          </a:p>
          <a:p>
            <a:pPr rtl="0">
              <a:defRPr/>
            </a:pPr>
            <a:r>
              <a:rPr lang="ar-IQ" sz="4000" b="1" dirty="0">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it-IT" sz="4000" b="1" dirty="0">
                <a:effectLst>
                  <a:outerShdw blurRad="38100" dist="38100" dir="2700000" algn="tl">
                    <a:srgbClr val="000000">
                      <a:alpha val="43137"/>
                    </a:srgbClr>
                  </a:outerShdw>
                </a:effectLst>
                <a:latin typeface="Times New Roman" pitchFamily="18" charset="0"/>
                <a:cs typeface="Times New Roman" pitchFamily="18" charset="0"/>
              </a:rPr>
              <a:t>Dr. Ali Faris Al- saadi </a:t>
            </a:r>
            <a:endParaRPr lang="ar-IQ" sz="4000" b="1" dirty="0">
              <a:effectLst>
                <a:outerShdw blurRad="38100" dist="38100" dir="2700000" algn="tl">
                  <a:srgbClr val="000000">
                    <a:alpha val="43137"/>
                  </a:srgbClr>
                </a:outerShdw>
              </a:effectLst>
              <a:latin typeface="Times New Roman" pitchFamily="18" charset="0"/>
              <a:cs typeface="Times New Roman" panose="02020603050405020304" pitchFamily="18" charset="0"/>
            </a:endParaRPr>
          </a:p>
          <a:p>
            <a:pPr rtl="0">
              <a:defRPr/>
            </a:pPr>
            <a:endParaRPr lang="it-IT" b="1" dirty="0">
              <a:solidFill>
                <a:srgbClr val="00B0F0"/>
              </a:solidFill>
              <a:latin typeface="Times New Roman" pitchFamily="18" charset="0"/>
              <a:cs typeface="Times New Roman" pitchFamily="18" charset="0"/>
            </a:endParaRPr>
          </a:p>
        </p:txBody>
      </p:sp>
      <p:sp>
        <p:nvSpPr>
          <p:cNvPr id="6" name="مستطيل 5">
            <a:extLst>
              <a:ext uri="{FF2B5EF4-FFF2-40B4-BE49-F238E27FC236}">
                <a16:creationId xmlns="" xmlns:a16="http://schemas.microsoft.com/office/drawing/2014/main" id="{273F59C0-DB81-4571-AD56-CECB52D50321}"/>
              </a:ext>
            </a:extLst>
          </p:cNvPr>
          <p:cNvSpPr/>
          <p:nvPr/>
        </p:nvSpPr>
        <p:spPr bwMode="auto">
          <a:xfrm>
            <a:off x="326866" y="6038306"/>
            <a:ext cx="1893819" cy="662008"/>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IQ" sz="2400" b="0" i="0" u="none" strike="noStrike" cap="none" normalizeH="0" baseline="0">
              <a:ln>
                <a:noFill/>
              </a:ln>
              <a:solidFill>
                <a:schemeClr val="tx1"/>
              </a:solidFill>
              <a:effectLst/>
              <a:latin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رقم الشريحة 3">
            <a:extLst>
              <a:ext uri="{FF2B5EF4-FFF2-40B4-BE49-F238E27FC236}">
                <a16:creationId xmlns="" xmlns:a16="http://schemas.microsoft.com/office/drawing/2014/main" id="{BB946B39-5E6A-48BC-BFF2-9A7589358020}"/>
              </a:ext>
            </a:extLst>
          </p:cNvPr>
          <p:cNvSpPr txBox="1">
            <a:spLocks/>
          </p:cNvSpPr>
          <p:nvPr/>
        </p:nvSpPr>
        <p:spPr bwMode="auto">
          <a:xfrm>
            <a:off x="9116423" y="638175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ar-IQ"/>
            </a:defPPr>
            <a:lvl1pPr marL="0" algn="r" defTabSz="914400" rtl="1" eaLnBrk="1" latinLnBrk="0" hangingPunct="1">
              <a:defRPr sz="14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BF9B047-6E35-44AD-B32C-4FC49892E5C4}" type="slidenum">
              <a:rPr kumimoji="0" lang="en-US"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مستطيل 1">
            <a:extLst>
              <a:ext uri="{FF2B5EF4-FFF2-40B4-BE49-F238E27FC236}">
                <a16:creationId xmlns="" xmlns:a16="http://schemas.microsoft.com/office/drawing/2014/main" id="{6CD98742-C878-49B9-8F13-D37876EC361E}"/>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IQ"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pic>
        <p:nvPicPr>
          <p:cNvPr id="6" name="Picture 2" descr="Medical Terminology Gastrointestinal System Medical Specialties">
            <a:extLst>
              <a:ext uri="{FF2B5EF4-FFF2-40B4-BE49-F238E27FC236}">
                <a16:creationId xmlns="" xmlns:a16="http://schemas.microsoft.com/office/drawing/2014/main" id="{241D63F0-F7E6-4BE5-AB2D-FAFA5AE95BAE}"/>
              </a:ext>
            </a:extLst>
          </p:cNvPr>
          <p:cNvPicPr/>
          <p:nvPr/>
        </p:nvPicPr>
        <p:blipFill rotWithShape="1">
          <a:blip r:embed="rId3">
            <a:extLst>
              <a:ext uri="{28A0092B-C50C-407E-A947-70E740481C1C}">
                <a14:useLocalDpi xmlns:a14="http://schemas.microsoft.com/office/drawing/2010/main" val="0"/>
              </a:ext>
            </a:extLst>
          </a:blip>
          <a:srcRect b="5088"/>
          <a:stretch/>
        </p:blipFill>
        <p:spPr bwMode="auto">
          <a:xfrm>
            <a:off x="1149533" y="777785"/>
            <a:ext cx="10149840" cy="5603965"/>
          </a:xfrm>
          <a:prstGeom prst="rect">
            <a:avLst/>
          </a:prstGeom>
          <a:noFill/>
          <a:ln>
            <a:noFill/>
          </a:ln>
        </p:spPr>
      </p:pic>
    </p:spTree>
    <p:extLst>
      <p:ext uri="{BB962C8B-B14F-4D97-AF65-F5344CB8AC3E}">
        <p14:creationId xmlns:p14="http://schemas.microsoft.com/office/powerpoint/2010/main" val="297820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رقم الشريحة 3">
            <a:extLst>
              <a:ext uri="{FF2B5EF4-FFF2-40B4-BE49-F238E27FC236}">
                <a16:creationId xmlns="" xmlns:a16="http://schemas.microsoft.com/office/drawing/2014/main" id="{BB946B39-5E6A-48BC-BFF2-9A7589358020}"/>
              </a:ext>
            </a:extLst>
          </p:cNvPr>
          <p:cNvSpPr txBox="1">
            <a:spLocks/>
          </p:cNvSpPr>
          <p:nvPr/>
        </p:nvSpPr>
        <p:spPr bwMode="auto">
          <a:xfrm>
            <a:off x="9116423" y="638175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ar-IQ"/>
            </a:defPPr>
            <a:lvl1pPr marL="0" algn="r" defTabSz="914400" rtl="1" eaLnBrk="1" latinLnBrk="0" hangingPunct="1">
              <a:defRPr sz="14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BF9B047-6E35-44AD-B32C-4FC49892E5C4}" type="slidenum">
              <a:rPr kumimoji="0" lang="en-US"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مستطيل 1">
            <a:extLst>
              <a:ext uri="{FF2B5EF4-FFF2-40B4-BE49-F238E27FC236}">
                <a16:creationId xmlns="" xmlns:a16="http://schemas.microsoft.com/office/drawing/2014/main" id="{6CD98742-C878-49B9-8F13-D37876EC361E}"/>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IQ"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aphicFrame>
        <p:nvGraphicFramePr>
          <p:cNvPr id="6" name="جدول 4">
            <a:extLst>
              <a:ext uri="{FF2B5EF4-FFF2-40B4-BE49-F238E27FC236}">
                <a16:creationId xmlns="" xmlns:a16="http://schemas.microsoft.com/office/drawing/2014/main" id="{764AF19A-780E-4181-8231-D48126D53D3A}"/>
              </a:ext>
            </a:extLst>
          </p:cNvPr>
          <p:cNvGraphicFramePr>
            <a:graphicFrameLocks noGrp="1"/>
          </p:cNvGraphicFramePr>
          <p:nvPr>
            <p:extLst>
              <p:ext uri="{D42A27DB-BD31-4B8C-83A1-F6EECF244321}">
                <p14:modId xmlns:p14="http://schemas.microsoft.com/office/powerpoint/2010/main" val="3593813158"/>
              </p:ext>
            </p:extLst>
          </p:nvPr>
        </p:nvGraphicFramePr>
        <p:xfrm>
          <a:off x="685799" y="659590"/>
          <a:ext cx="11081657" cy="1603248"/>
        </p:xfrm>
        <a:graphic>
          <a:graphicData uri="http://schemas.openxmlformats.org/drawingml/2006/table">
            <a:tbl>
              <a:tblPr rtl="1" firstRow="1" bandRow="1">
                <a:tableStyleId>{5DA37D80-6434-44D0-A028-1B22A696006F}</a:tableStyleId>
              </a:tblPr>
              <a:tblGrid>
                <a:gridCol w="7940039">
                  <a:extLst>
                    <a:ext uri="{9D8B030D-6E8A-4147-A177-3AD203B41FA5}">
                      <a16:colId xmlns="" xmlns:a16="http://schemas.microsoft.com/office/drawing/2014/main" val="4280930506"/>
                    </a:ext>
                  </a:extLst>
                </a:gridCol>
                <a:gridCol w="3141618">
                  <a:extLst>
                    <a:ext uri="{9D8B030D-6E8A-4147-A177-3AD203B41FA5}">
                      <a16:colId xmlns="" xmlns:a16="http://schemas.microsoft.com/office/drawing/2014/main" val="2632040498"/>
                    </a:ext>
                  </a:extLst>
                </a:gridCol>
              </a:tblGrid>
              <a:tr h="370840">
                <a:tc>
                  <a:txBody>
                    <a:bodyPr/>
                    <a:lstStyle/>
                    <a:p>
                      <a:pPr rtl="1"/>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Definition  </a:t>
                      </a:r>
                      <a:endParaRPr lang="ar-IQ"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endParaRPr>
                    </a:p>
                  </a:txBody>
                  <a:tcPr anchor="ctr"/>
                </a:tc>
                <a:tc>
                  <a:txBody>
                    <a:bodyPr/>
                    <a:lstStyle/>
                    <a:p>
                      <a:pPr rtl="1"/>
                      <a:r>
                        <a:rPr lang="en-US" sz="2400" b="1" kern="1200" noProof="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Terms</a:t>
                      </a:r>
                      <a:endParaRPr lang="ar-IQ"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endParaRPr>
                    </a:p>
                  </a:txBody>
                  <a:tcPr anchor="ctr"/>
                </a:tc>
                <a:extLst>
                  <a:ext uri="{0D108BD9-81ED-4DB2-BD59-A6C34878D82A}">
                    <a16:rowId xmlns="" xmlns:a16="http://schemas.microsoft.com/office/drawing/2014/main" val="4284080191"/>
                  </a:ext>
                </a:extLst>
              </a:tr>
              <a:tr h="370840">
                <a:tc>
                  <a:txBody>
                    <a:bodyPr/>
                    <a:lstStyle/>
                    <a:p>
                      <a:pPr marL="0" algn="l" defTabSz="914400" rtl="0" eaLnBrk="1" latinLnBrk="0" hangingPunct="1">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The study of the diseases of the gastrointestinal tract.</a:t>
                      </a: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Gastroenterology</a:t>
                      </a:r>
                    </a:p>
                  </a:txBody>
                  <a:tcPr marL="0" marR="76200" marT="76200" marB="76200" anchor="ctr"/>
                </a:tc>
                <a:extLst>
                  <a:ext uri="{0D108BD9-81ED-4DB2-BD59-A6C34878D82A}">
                    <a16:rowId xmlns="" xmlns:a16="http://schemas.microsoft.com/office/drawing/2014/main" val="2022017906"/>
                  </a:ext>
                </a:extLst>
              </a:tr>
              <a:tr h="370840">
                <a:tc>
                  <a:txBody>
                    <a:bodyPr/>
                    <a:lstStyle/>
                    <a:p>
                      <a:pPr marL="0" algn="l" defTabSz="914400" rtl="0" eaLnBrk="1" latinLnBrk="0" hangingPunct="1">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physician specializing in diseases of the gastrointestinal tract.</a:t>
                      </a: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Gastroenterologist</a:t>
                      </a:r>
                    </a:p>
                  </a:txBody>
                  <a:tcPr marL="0" marR="76200" marT="76200" marB="76200" anchor="ctr"/>
                </a:tc>
                <a:extLst>
                  <a:ext uri="{0D108BD9-81ED-4DB2-BD59-A6C34878D82A}">
                    <a16:rowId xmlns="" xmlns:a16="http://schemas.microsoft.com/office/drawing/2014/main" val="923398137"/>
                  </a:ext>
                </a:extLst>
              </a:tr>
            </a:tbl>
          </a:graphicData>
        </a:graphic>
      </p:graphicFrame>
      <p:sp>
        <p:nvSpPr>
          <p:cNvPr id="7" name="Content Placeholder 2">
            <a:extLst>
              <a:ext uri="{FF2B5EF4-FFF2-40B4-BE49-F238E27FC236}">
                <a16:creationId xmlns="" xmlns:a16="http://schemas.microsoft.com/office/drawing/2014/main" id="{4F793343-3181-48FB-BAB2-3E03A23889F9}"/>
              </a:ext>
            </a:extLst>
          </p:cNvPr>
          <p:cNvSpPr txBox="1">
            <a:spLocks/>
          </p:cNvSpPr>
          <p:nvPr/>
        </p:nvSpPr>
        <p:spPr>
          <a:xfrm>
            <a:off x="541292" y="-39189"/>
            <a:ext cx="10147119" cy="444137"/>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4F81BD"/>
              </a:buClr>
              <a:buSzTx/>
              <a:buFontTx/>
              <a:buNone/>
              <a:tabLst/>
              <a:defRPr/>
            </a:pPr>
            <a:r>
              <a:rPr kumimoji="0" lang="en-US" sz="2800" b="1" i="0" u="sng"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Specialist in  Gastrointestinal System</a:t>
            </a:r>
          </a:p>
        </p:txBody>
      </p:sp>
    </p:spTree>
    <p:extLst>
      <p:ext uri="{BB962C8B-B14F-4D97-AF65-F5344CB8AC3E}">
        <p14:creationId xmlns:p14="http://schemas.microsoft.com/office/powerpoint/2010/main" val="2830971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رقم الشريحة 3">
            <a:extLst>
              <a:ext uri="{FF2B5EF4-FFF2-40B4-BE49-F238E27FC236}">
                <a16:creationId xmlns="" xmlns:a16="http://schemas.microsoft.com/office/drawing/2014/main" id="{BB946B39-5E6A-48BC-BFF2-9A7589358020}"/>
              </a:ext>
            </a:extLst>
          </p:cNvPr>
          <p:cNvSpPr txBox="1">
            <a:spLocks/>
          </p:cNvSpPr>
          <p:nvPr/>
        </p:nvSpPr>
        <p:spPr bwMode="auto">
          <a:xfrm>
            <a:off x="9116423" y="638175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ar-IQ"/>
            </a:defPPr>
            <a:lvl1pPr marL="0" algn="r" defTabSz="914400" rtl="1" eaLnBrk="1" latinLnBrk="0" hangingPunct="1">
              <a:defRPr sz="14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BF9B047-6E35-44AD-B32C-4FC49892E5C4}" type="slidenum">
              <a:rPr kumimoji="0" lang="en-US"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مستطيل 1">
            <a:extLst>
              <a:ext uri="{FF2B5EF4-FFF2-40B4-BE49-F238E27FC236}">
                <a16:creationId xmlns="" xmlns:a16="http://schemas.microsoft.com/office/drawing/2014/main" id="{6CD98742-C878-49B9-8F13-D37876EC361E}"/>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IQ"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aphicFrame>
        <p:nvGraphicFramePr>
          <p:cNvPr id="6" name="جدول 4">
            <a:extLst>
              <a:ext uri="{FF2B5EF4-FFF2-40B4-BE49-F238E27FC236}">
                <a16:creationId xmlns="" xmlns:a16="http://schemas.microsoft.com/office/drawing/2014/main" id="{764AF19A-780E-4181-8231-D48126D53D3A}"/>
              </a:ext>
            </a:extLst>
          </p:cNvPr>
          <p:cNvGraphicFramePr>
            <a:graphicFrameLocks noGrp="1"/>
          </p:cNvGraphicFramePr>
          <p:nvPr>
            <p:extLst>
              <p:ext uri="{D42A27DB-BD31-4B8C-83A1-F6EECF244321}">
                <p14:modId xmlns:p14="http://schemas.microsoft.com/office/powerpoint/2010/main" val="3016143069"/>
              </p:ext>
            </p:extLst>
          </p:nvPr>
        </p:nvGraphicFramePr>
        <p:xfrm>
          <a:off x="685799" y="659590"/>
          <a:ext cx="11081657" cy="5846064"/>
        </p:xfrm>
        <a:graphic>
          <a:graphicData uri="http://schemas.openxmlformats.org/drawingml/2006/table">
            <a:tbl>
              <a:tblPr rtl="1" firstRow="1" bandRow="1">
                <a:tableStyleId>{5DA37D80-6434-44D0-A028-1B22A696006F}</a:tableStyleId>
              </a:tblPr>
              <a:tblGrid>
                <a:gridCol w="7704907">
                  <a:extLst>
                    <a:ext uri="{9D8B030D-6E8A-4147-A177-3AD203B41FA5}">
                      <a16:colId xmlns="" xmlns:a16="http://schemas.microsoft.com/office/drawing/2014/main" val="4280930506"/>
                    </a:ext>
                  </a:extLst>
                </a:gridCol>
                <a:gridCol w="3376750">
                  <a:extLst>
                    <a:ext uri="{9D8B030D-6E8A-4147-A177-3AD203B41FA5}">
                      <a16:colId xmlns="" xmlns:a16="http://schemas.microsoft.com/office/drawing/2014/main" val="2632040498"/>
                    </a:ext>
                  </a:extLst>
                </a:gridCol>
              </a:tblGrid>
              <a:tr h="370840">
                <a:tc>
                  <a:txBody>
                    <a:bodyPr/>
                    <a:lstStyle/>
                    <a:p>
                      <a:pPr rtl="1"/>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Definition  </a:t>
                      </a:r>
                      <a:endParaRPr lang="ar-IQ"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endParaRPr>
                    </a:p>
                  </a:txBody>
                  <a:tcPr anchor="ctr"/>
                </a:tc>
                <a:tc>
                  <a:txBody>
                    <a:bodyPr/>
                    <a:lstStyle/>
                    <a:p>
                      <a:pPr rtl="1"/>
                      <a:r>
                        <a:rPr lang="en-US" sz="2400" b="1" kern="1200" noProof="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Terms</a:t>
                      </a:r>
                      <a:endParaRPr lang="ar-IQ"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endParaRPr>
                    </a:p>
                  </a:txBody>
                  <a:tcPr anchor="ctr"/>
                </a:tc>
                <a:extLst>
                  <a:ext uri="{0D108BD9-81ED-4DB2-BD59-A6C34878D82A}">
                    <a16:rowId xmlns="" xmlns:a16="http://schemas.microsoft.com/office/drawing/2014/main" val="4284080191"/>
                  </a:ext>
                </a:extLst>
              </a:tr>
              <a:tr h="370840">
                <a:tc>
                  <a:txBody>
                    <a:bodyPr/>
                    <a:lstStyle/>
                    <a:p>
                      <a:pPr marL="0" algn="l" defTabSz="914400" rtl="0" eaLnBrk="1" latinLnBrk="0" hangingPunct="1">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A technique that uses radiographic to produce an image of the cross section of tissue.</a:t>
                      </a:r>
                    </a:p>
                  </a:txBody>
                  <a:tcPr marL="76200" marR="0" marT="76200" marB="76200"/>
                </a:tc>
                <a:tc>
                  <a:txBody>
                    <a:bodyPr/>
                    <a:lstStyle/>
                    <a:p>
                      <a:pPr algn="l">
                        <a:lnSpc>
                          <a:spcPct val="115000"/>
                        </a:lnSpc>
                        <a:spcAft>
                          <a:spcPts val="1000"/>
                        </a:spcAft>
                      </a:pPr>
                      <a:r>
                        <a:rPr lang="en-US" sz="28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Abdominal Computed tomography (CT)</a:t>
                      </a:r>
                    </a:p>
                  </a:txBody>
                  <a:tcPr marL="0" marR="76200" marT="76200" marB="76200" anchor="ctr"/>
                </a:tc>
                <a:extLst>
                  <a:ext uri="{0D108BD9-81ED-4DB2-BD59-A6C34878D82A}">
                    <a16:rowId xmlns="" xmlns:a16="http://schemas.microsoft.com/office/drawing/2014/main" val="2022017906"/>
                  </a:ext>
                </a:extLst>
              </a:tr>
              <a:tr h="370840">
                <a:tc>
                  <a:txBody>
                    <a:bodyPr/>
                    <a:lstStyle/>
                    <a:p>
                      <a:pPr marL="0" algn="l" defTabSz="914400" rtl="0" eaLnBrk="1" latinLnBrk="0" hangingPunct="1">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An MRI is a procedure used to produce an image by the creation of a magnetic field to give detailed information about the gastrointestinal system.</a:t>
                      </a:r>
                    </a:p>
                  </a:txBody>
                  <a:tcPr marL="76200" marR="0" marT="76200" marB="76200"/>
                </a:tc>
                <a:tc>
                  <a:txBody>
                    <a:bodyPr/>
                    <a:lstStyle/>
                    <a:p>
                      <a:pPr algn="l">
                        <a:lnSpc>
                          <a:spcPct val="115000"/>
                        </a:lnSpc>
                        <a:spcAft>
                          <a:spcPts val="1000"/>
                        </a:spcAft>
                      </a:pPr>
                      <a:r>
                        <a:rPr lang="en-US" sz="28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Abdominal Magnetic Resonance Imaging (MRI)</a:t>
                      </a:r>
                    </a:p>
                  </a:txBody>
                  <a:tcPr marL="0" marR="76200" marT="76200" marB="76200" anchor="ctr"/>
                </a:tc>
                <a:extLst>
                  <a:ext uri="{0D108BD9-81ED-4DB2-BD59-A6C34878D82A}">
                    <a16:rowId xmlns="" xmlns:a16="http://schemas.microsoft.com/office/drawing/2014/main" val="923398137"/>
                  </a:ext>
                </a:extLst>
              </a:tr>
              <a:tr h="370840">
                <a:tc>
                  <a:txBody>
                    <a:bodyPr/>
                    <a:lstStyle/>
                    <a:p>
                      <a:pPr marL="0" algn="l" defTabSz="914400" rtl="0" eaLnBrk="1" latinLnBrk="0" hangingPunct="1">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Ultrasound is high-frequency sound waves.</a:t>
                      </a:r>
                    </a:p>
                  </a:txBody>
                  <a:tcPr marL="76200" marR="0" marT="76200" marB="76200"/>
                </a:tc>
                <a:tc>
                  <a:txBody>
                    <a:bodyPr/>
                    <a:lstStyle/>
                    <a:p>
                      <a:pPr algn="l">
                        <a:lnSpc>
                          <a:spcPct val="115000"/>
                        </a:lnSpc>
                        <a:spcAft>
                          <a:spcPts val="1000"/>
                        </a:spcAft>
                      </a:pPr>
                      <a:r>
                        <a:rPr lang="en-US" sz="28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Abdominal ultrasound</a:t>
                      </a:r>
                    </a:p>
                  </a:txBody>
                  <a:tcPr marL="0" marR="76200" marT="76200" marB="76200" anchor="ctr"/>
                </a:tc>
                <a:extLst>
                  <a:ext uri="{0D108BD9-81ED-4DB2-BD59-A6C34878D82A}">
                    <a16:rowId xmlns="" xmlns:a16="http://schemas.microsoft.com/office/drawing/2014/main" val="1427936144"/>
                  </a:ext>
                </a:extLst>
              </a:tr>
              <a:tr h="370840">
                <a:tc>
                  <a:txBody>
                    <a:bodyPr/>
                    <a:lstStyle/>
                    <a:p>
                      <a:pPr>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Administration of a radiopaque barium sulfate liquid to visual defects of the esophagus and surrounding areas.</a:t>
                      </a:r>
                    </a:p>
                  </a:txBody>
                  <a:tcPr marL="76200" marR="0" marT="76200" marB="76200"/>
                </a:tc>
                <a:tc>
                  <a:txBody>
                    <a:bodyPr/>
                    <a:lstStyle/>
                    <a:p>
                      <a:pPr algn="l">
                        <a:lnSpc>
                          <a:spcPct val="115000"/>
                        </a:lnSpc>
                        <a:spcAft>
                          <a:spcPts val="1000"/>
                        </a:spcAft>
                      </a:pPr>
                      <a:r>
                        <a:rPr lang="en-US" sz="28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Barium test</a:t>
                      </a:r>
                    </a:p>
                  </a:txBody>
                  <a:tcPr marL="0" marR="76200" marT="76200" marB="76200" anchor="ctr"/>
                </a:tc>
                <a:extLst>
                  <a:ext uri="{0D108BD9-81ED-4DB2-BD59-A6C34878D82A}">
                    <a16:rowId xmlns="" xmlns:a16="http://schemas.microsoft.com/office/drawing/2014/main" val="2251225060"/>
                  </a:ext>
                </a:extLst>
              </a:tr>
              <a:tr h="370840">
                <a:tc>
                  <a:txBody>
                    <a:bodyPr/>
                    <a:lstStyle/>
                    <a:p>
                      <a:pPr marL="0" algn="l" defTabSz="914400" rtl="0" eaLnBrk="1" latinLnBrk="0" hangingPunct="1">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The IV (intravenous) instillation of a radiopaque contrast to visualized and record information about the major bile ducts.</a:t>
                      </a:r>
                    </a:p>
                  </a:txBody>
                  <a:tcPr marL="76200" marR="0" marT="76200" marB="76200"/>
                </a:tc>
                <a:tc>
                  <a:txBody>
                    <a:bodyPr/>
                    <a:lstStyle/>
                    <a:p>
                      <a:pPr algn="l">
                        <a:lnSpc>
                          <a:spcPct val="115000"/>
                        </a:lnSpc>
                        <a:spcAft>
                          <a:spcPts val="1000"/>
                        </a:spcAft>
                      </a:pPr>
                      <a:r>
                        <a:rPr lang="en-US" sz="28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Cholangiography</a:t>
                      </a:r>
                    </a:p>
                  </a:txBody>
                  <a:tcPr marL="0" marR="76200" marT="76200" marB="76200" anchor="ctr"/>
                </a:tc>
                <a:extLst>
                  <a:ext uri="{0D108BD9-81ED-4DB2-BD59-A6C34878D82A}">
                    <a16:rowId xmlns="" xmlns:a16="http://schemas.microsoft.com/office/drawing/2014/main" val="1248193762"/>
                  </a:ext>
                </a:extLst>
              </a:tr>
            </a:tbl>
          </a:graphicData>
        </a:graphic>
      </p:graphicFrame>
      <p:sp>
        <p:nvSpPr>
          <p:cNvPr id="7" name="Content Placeholder 2">
            <a:extLst>
              <a:ext uri="{FF2B5EF4-FFF2-40B4-BE49-F238E27FC236}">
                <a16:creationId xmlns="" xmlns:a16="http://schemas.microsoft.com/office/drawing/2014/main" id="{4F793343-3181-48FB-BAB2-3E03A23889F9}"/>
              </a:ext>
            </a:extLst>
          </p:cNvPr>
          <p:cNvSpPr txBox="1">
            <a:spLocks/>
          </p:cNvSpPr>
          <p:nvPr/>
        </p:nvSpPr>
        <p:spPr>
          <a:xfrm>
            <a:off x="541292" y="-39189"/>
            <a:ext cx="10147119" cy="444137"/>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4F81BD"/>
              </a:buClr>
              <a:buSzTx/>
              <a:buFontTx/>
              <a:buNone/>
              <a:tabLst/>
              <a:defRPr/>
            </a:pPr>
            <a:r>
              <a:rPr kumimoji="0" lang="en-US" sz="28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Diagnostic Test of the Gastrointestinal System</a:t>
            </a:r>
          </a:p>
        </p:txBody>
      </p:sp>
    </p:spTree>
    <p:extLst>
      <p:ext uri="{BB962C8B-B14F-4D97-AF65-F5344CB8AC3E}">
        <p14:creationId xmlns:p14="http://schemas.microsoft.com/office/powerpoint/2010/main" val="2876085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رقم الشريحة 3">
            <a:extLst>
              <a:ext uri="{FF2B5EF4-FFF2-40B4-BE49-F238E27FC236}">
                <a16:creationId xmlns="" xmlns:a16="http://schemas.microsoft.com/office/drawing/2014/main" id="{BB946B39-5E6A-48BC-BFF2-9A7589358020}"/>
              </a:ext>
            </a:extLst>
          </p:cNvPr>
          <p:cNvSpPr txBox="1">
            <a:spLocks/>
          </p:cNvSpPr>
          <p:nvPr/>
        </p:nvSpPr>
        <p:spPr bwMode="auto">
          <a:xfrm>
            <a:off x="9116423" y="638175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ar-IQ"/>
            </a:defPPr>
            <a:lvl1pPr marL="0" algn="r" defTabSz="914400" rtl="1" eaLnBrk="1" latinLnBrk="0" hangingPunct="1">
              <a:defRPr sz="14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BF9B047-6E35-44AD-B32C-4FC49892E5C4}" type="slidenum">
              <a:rPr kumimoji="0" lang="en-US"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مستطيل 1">
            <a:extLst>
              <a:ext uri="{FF2B5EF4-FFF2-40B4-BE49-F238E27FC236}">
                <a16:creationId xmlns="" xmlns:a16="http://schemas.microsoft.com/office/drawing/2014/main" id="{6CD98742-C878-49B9-8F13-D37876EC361E}"/>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IQ"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aphicFrame>
        <p:nvGraphicFramePr>
          <p:cNvPr id="6" name="جدول 4">
            <a:extLst>
              <a:ext uri="{FF2B5EF4-FFF2-40B4-BE49-F238E27FC236}">
                <a16:creationId xmlns="" xmlns:a16="http://schemas.microsoft.com/office/drawing/2014/main" id="{764AF19A-780E-4181-8231-D48126D53D3A}"/>
              </a:ext>
            </a:extLst>
          </p:cNvPr>
          <p:cNvGraphicFramePr>
            <a:graphicFrameLocks noGrp="1"/>
          </p:cNvGraphicFramePr>
          <p:nvPr>
            <p:extLst>
              <p:ext uri="{D42A27DB-BD31-4B8C-83A1-F6EECF244321}">
                <p14:modId xmlns:p14="http://schemas.microsoft.com/office/powerpoint/2010/main" val="1850335286"/>
              </p:ext>
            </p:extLst>
          </p:nvPr>
        </p:nvGraphicFramePr>
        <p:xfrm>
          <a:off x="230778" y="515898"/>
          <a:ext cx="11562804" cy="6196584"/>
        </p:xfrm>
        <a:graphic>
          <a:graphicData uri="http://schemas.openxmlformats.org/drawingml/2006/table">
            <a:tbl>
              <a:tblPr rtl="1" firstRow="1" bandRow="1">
                <a:tableStyleId>{5DA37D80-6434-44D0-A028-1B22A696006F}</a:tableStyleId>
              </a:tblPr>
              <a:tblGrid>
                <a:gridCol w="7576020">
                  <a:extLst>
                    <a:ext uri="{9D8B030D-6E8A-4147-A177-3AD203B41FA5}">
                      <a16:colId xmlns="" xmlns:a16="http://schemas.microsoft.com/office/drawing/2014/main" val="4280930506"/>
                    </a:ext>
                  </a:extLst>
                </a:gridCol>
                <a:gridCol w="3986784">
                  <a:extLst>
                    <a:ext uri="{9D8B030D-6E8A-4147-A177-3AD203B41FA5}">
                      <a16:colId xmlns="" xmlns:a16="http://schemas.microsoft.com/office/drawing/2014/main" val="2632040498"/>
                    </a:ext>
                  </a:extLst>
                </a:gridCol>
              </a:tblGrid>
              <a:tr h="370840">
                <a:tc>
                  <a:txBody>
                    <a:bodyPr/>
                    <a:lstStyle/>
                    <a:p>
                      <a:pPr rtl="1"/>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Definition  </a:t>
                      </a:r>
                      <a:endParaRPr lang="ar-IQ"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endParaRPr>
                    </a:p>
                  </a:txBody>
                  <a:tcPr anchor="ctr"/>
                </a:tc>
                <a:tc>
                  <a:txBody>
                    <a:bodyPr/>
                    <a:lstStyle/>
                    <a:p>
                      <a:pPr rtl="1"/>
                      <a:r>
                        <a:rPr lang="en-US" sz="2400" b="1" kern="1200" noProof="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Terms</a:t>
                      </a:r>
                      <a:endParaRPr lang="ar-IQ"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endParaRPr>
                    </a:p>
                  </a:txBody>
                  <a:tcPr anchor="ctr"/>
                </a:tc>
                <a:extLst>
                  <a:ext uri="{0D108BD9-81ED-4DB2-BD59-A6C34878D82A}">
                    <a16:rowId xmlns="" xmlns:a16="http://schemas.microsoft.com/office/drawing/2014/main" val="4284080191"/>
                  </a:ext>
                </a:extLst>
              </a:tr>
              <a:tr h="370840">
                <a:tc>
                  <a:txBody>
                    <a:bodyPr/>
                    <a:lstStyle/>
                    <a:p>
                      <a:pPr marL="0" algn="l" defTabSz="914400" rtl="0" eaLnBrk="1" latinLnBrk="0" hangingPunct="1">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The examination of the organs and cavities of the body with an endoscope.</a:t>
                      </a:r>
                    </a:p>
                  </a:txBody>
                  <a:tcPr marL="76200" marR="0" marT="76200" marB="76200"/>
                </a:tc>
                <a:tc>
                  <a:txBody>
                    <a:bodyPr/>
                    <a:lstStyle/>
                    <a:p>
                      <a:pPr algn="l">
                        <a:lnSpc>
                          <a:spcPct val="115000"/>
                        </a:lnSpc>
                        <a:spcAft>
                          <a:spcPts val="1000"/>
                        </a:spcAft>
                      </a:pPr>
                      <a:r>
                        <a:rPr lang="en-US" sz="28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Endoscopy</a:t>
                      </a:r>
                    </a:p>
                  </a:txBody>
                  <a:tcPr marL="0" marR="76200" marT="76200" marB="76200" anchor="ctr"/>
                </a:tc>
                <a:extLst>
                  <a:ext uri="{0D108BD9-81ED-4DB2-BD59-A6C34878D82A}">
                    <a16:rowId xmlns="" xmlns:a16="http://schemas.microsoft.com/office/drawing/2014/main" val="2022017906"/>
                  </a:ext>
                </a:extLst>
              </a:tr>
              <a:tr h="370840">
                <a:tc>
                  <a:txBody>
                    <a:bodyPr/>
                    <a:lstStyle/>
                    <a:p>
                      <a:pPr marL="0" algn="l" defTabSz="914400" rtl="0" eaLnBrk="1" latinLnBrk="0" hangingPunct="1">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An endoscopic test that allows the visualization of the bile ducts and pancreatic ducts.</a:t>
                      </a:r>
                    </a:p>
                  </a:txBody>
                  <a:tcPr marL="76200" marR="0" marT="76200" marB="76200"/>
                </a:tc>
                <a:tc>
                  <a:txBody>
                    <a:bodyPr/>
                    <a:lstStyle/>
                    <a:p>
                      <a:pPr algn="l">
                        <a:lnSpc>
                          <a:spcPct val="115000"/>
                        </a:lnSpc>
                        <a:spcAft>
                          <a:spcPts val="1000"/>
                        </a:spcAft>
                      </a:pPr>
                      <a:r>
                        <a:rPr lang="en-US" sz="28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Endoscopic retrograde cholangiopancreatography (ERCP)</a:t>
                      </a:r>
                    </a:p>
                  </a:txBody>
                  <a:tcPr marL="0" marR="76200" marT="76200" marB="76200" anchor="ctr"/>
                </a:tc>
                <a:extLst>
                  <a:ext uri="{0D108BD9-81ED-4DB2-BD59-A6C34878D82A}">
                    <a16:rowId xmlns="" xmlns:a16="http://schemas.microsoft.com/office/drawing/2014/main" val="923398137"/>
                  </a:ext>
                </a:extLst>
              </a:tr>
              <a:tr h="370840">
                <a:tc>
                  <a:txBody>
                    <a:bodyPr/>
                    <a:lstStyle/>
                    <a:p>
                      <a:pPr marL="0" algn="l" defTabSz="914400" rtl="0" eaLnBrk="1" latinLnBrk="0" hangingPunct="1">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A test used for the visualization of the upper gastrointestinal tract.</a:t>
                      </a:r>
                    </a:p>
                  </a:txBody>
                  <a:tcPr marL="76200" marR="0" marT="76200" marB="76200"/>
                </a:tc>
                <a:tc>
                  <a:txBody>
                    <a:bodyPr/>
                    <a:lstStyle/>
                    <a:p>
                      <a:pPr algn="l">
                        <a:lnSpc>
                          <a:spcPct val="115000"/>
                        </a:lnSpc>
                        <a:spcAft>
                          <a:spcPts val="1000"/>
                        </a:spcAft>
                      </a:pPr>
                      <a:r>
                        <a:rPr lang="en-US" sz="28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Esophagogastroduodenoscopy (EGD)</a:t>
                      </a:r>
                    </a:p>
                  </a:txBody>
                  <a:tcPr marL="0" marR="76200" marT="76200" marB="76200" anchor="ctr"/>
                </a:tc>
                <a:extLst>
                  <a:ext uri="{0D108BD9-81ED-4DB2-BD59-A6C34878D82A}">
                    <a16:rowId xmlns="" xmlns:a16="http://schemas.microsoft.com/office/drawing/2014/main" val="1427936144"/>
                  </a:ext>
                </a:extLst>
              </a:tr>
              <a:tr h="370840">
                <a:tc>
                  <a:txBody>
                    <a:bodyPr/>
                    <a:lstStyle/>
                    <a:p>
                      <a:pPr>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Test of evaluate the functions of the liver including storage, metabolism, filtration, and excretion.</a:t>
                      </a:r>
                    </a:p>
                  </a:txBody>
                  <a:tcPr marL="76200" marR="0" marT="76200" marB="76200"/>
                </a:tc>
                <a:tc>
                  <a:txBody>
                    <a:bodyPr/>
                    <a:lstStyle/>
                    <a:p>
                      <a:pPr algn="l">
                        <a:lnSpc>
                          <a:spcPct val="115000"/>
                        </a:lnSpc>
                        <a:spcAft>
                          <a:spcPts val="1000"/>
                        </a:spcAft>
                      </a:pPr>
                      <a:r>
                        <a:rPr lang="en-US" sz="28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Liver function test (LFT)</a:t>
                      </a:r>
                    </a:p>
                  </a:txBody>
                  <a:tcPr marL="0" marR="76200" marT="76200" marB="76200" anchor="ctr"/>
                </a:tc>
                <a:extLst>
                  <a:ext uri="{0D108BD9-81ED-4DB2-BD59-A6C34878D82A}">
                    <a16:rowId xmlns="" xmlns:a16="http://schemas.microsoft.com/office/drawing/2014/main" val="2251225060"/>
                  </a:ext>
                </a:extLst>
              </a:tr>
              <a:tr h="370840">
                <a:tc>
                  <a:txBody>
                    <a:bodyPr/>
                    <a:lstStyle/>
                    <a:p>
                      <a:pPr marL="0" algn="l" defTabSz="914400" rtl="0" eaLnBrk="1" latinLnBrk="0" hangingPunct="1">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The IV (intravenous) instillation of a radiopaque contrast to visualized and record information about the major bile ducts.</a:t>
                      </a:r>
                    </a:p>
                  </a:txBody>
                  <a:tcPr marL="76200" marR="0" marT="76200" marB="76200"/>
                </a:tc>
                <a:tc>
                  <a:txBody>
                    <a:bodyPr/>
                    <a:lstStyle/>
                    <a:p>
                      <a:pPr algn="l">
                        <a:lnSpc>
                          <a:spcPct val="115000"/>
                        </a:lnSpc>
                        <a:spcAft>
                          <a:spcPts val="1000"/>
                        </a:spcAft>
                      </a:pPr>
                      <a:r>
                        <a:rPr lang="en-US" sz="28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Liver biopsy</a:t>
                      </a:r>
                    </a:p>
                  </a:txBody>
                  <a:tcPr marL="0" marR="76200" marT="76200" marB="76200" anchor="ctr"/>
                </a:tc>
                <a:extLst>
                  <a:ext uri="{0D108BD9-81ED-4DB2-BD59-A6C34878D82A}">
                    <a16:rowId xmlns="" xmlns:a16="http://schemas.microsoft.com/office/drawing/2014/main" val="1248193762"/>
                  </a:ext>
                </a:extLst>
              </a:tr>
            </a:tbl>
          </a:graphicData>
        </a:graphic>
      </p:graphicFrame>
    </p:spTree>
    <p:extLst>
      <p:ext uri="{BB962C8B-B14F-4D97-AF65-F5344CB8AC3E}">
        <p14:creationId xmlns:p14="http://schemas.microsoft.com/office/powerpoint/2010/main" val="1673513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رقم الشريحة 3">
            <a:extLst>
              <a:ext uri="{FF2B5EF4-FFF2-40B4-BE49-F238E27FC236}">
                <a16:creationId xmlns="" xmlns:a16="http://schemas.microsoft.com/office/drawing/2014/main" id="{BB946B39-5E6A-48BC-BFF2-9A7589358020}"/>
              </a:ext>
            </a:extLst>
          </p:cNvPr>
          <p:cNvSpPr txBox="1">
            <a:spLocks/>
          </p:cNvSpPr>
          <p:nvPr/>
        </p:nvSpPr>
        <p:spPr bwMode="auto">
          <a:xfrm>
            <a:off x="9116423" y="638175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ar-IQ"/>
            </a:defPPr>
            <a:lvl1pPr marL="0" algn="r" defTabSz="914400" rtl="1" eaLnBrk="1" latinLnBrk="0" hangingPunct="1">
              <a:defRPr sz="14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BF9B047-6E35-44AD-B32C-4FC49892E5C4}" type="slidenum">
              <a:rPr kumimoji="0" lang="en-US"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مستطيل 1">
            <a:extLst>
              <a:ext uri="{FF2B5EF4-FFF2-40B4-BE49-F238E27FC236}">
                <a16:creationId xmlns="" xmlns:a16="http://schemas.microsoft.com/office/drawing/2014/main" id="{6CD98742-C878-49B9-8F13-D37876EC361E}"/>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IQ"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aphicFrame>
        <p:nvGraphicFramePr>
          <p:cNvPr id="6" name="جدول 4">
            <a:extLst>
              <a:ext uri="{FF2B5EF4-FFF2-40B4-BE49-F238E27FC236}">
                <a16:creationId xmlns="" xmlns:a16="http://schemas.microsoft.com/office/drawing/2014/main" id="{764AF19A-780E-4181-8231-D48126D53D3A}"/>
              </a:ext>
            </a:extLst>
          </p:cNvPr>
          <p:cNvGraphicFramePr>
            <a:graphicFrameLocks noGrp="1"/>
          </p:cNvGraphicFramePr>
          <p:nvPr>
            <p:extLst>
              <p:ext uri="{D42A27DB-BD31-4B8C-83A1-F6EECF244321}">
                <p14:modId xmlns:p14="http://schemas.microsoft.com/office/powerpoint/2010/main" val="2403790453"/>
              </p:ext>
            </p:extLst>
          </p:nvPr>
        </p:nvGraphicFramePr>
        <p:xfrm>
          <a:off x="230778" y="515898"/>
          <a:ext cx="11562804" cy="6196584"/>
        </p:xfrm>
        <a:graphic>
          <a:graphicData uri="http://schemas.openxmlformats.org/drawingml/2006/table">
            <a:tbl>
              <a:tblPr rtl="1" firstRow="1" bandRow="1">
                <a:tableStyleId>{5DA37D80-6434-44D0-A028-1B22A696006F}</a:tableStyleId>
              </a:tblPr>
              <a:tblGrid>
                <a:gridCol w="7576020">
                  <a:extLst>
                    <a:ext uri="{9D8B030D-6E8A-4147-A177-3AD203B41FA5}">
                      <a16:colId xmlns="" xmlns:a16="http://schemas.microsoft.com/office/drawing/2014/main" val="4280930506"/>
                    </a:ext>
                  </a:extLst>
                </a:gridCol>
                <a:gridCol w="3986784">
                  <a:extLst>
                    <a:ext uri="{9D8B030D-6E8A-4147-A177-3AD203B41FA5}">
                      <a16:colId xmlns="" xmlns:a16="http://schemas.microsoft.com/office/drawing/2014/main" val="2632040498"/>
                    </a:ext>
                  </a:extLst>
                </a:gridCol>
              </a:tblGrid>
              <a:tr h="370840">
                <a:tc>
                  <a:txBody>
                    <a:bodyPr/>
                    <a:lstStyle/>
                    <a:p>
                      <a:pPr rtl="1"/>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Definition  </a:t>
                      </a:r>
                      <a:endParaRPr lang="ar-IQ"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endParaRPr>
                    </a:p>
                  </a:txBody>
                  <a:tcPr anchor="ctr"/>
                </a:tc>
                <a:tc>
                  <a:txBody>
                    <a:bodyPr/>
                    <a:lstStyle/>
                    <a:p>
                      <a:pPr rtl="1"/>
                      <a:r>
                        <a:rPr lang="en-US" sz="2400" b="1" kern="1200" noProof="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Terms</a:t>
                      </a:r>
                      <a:endParaRPr lang="ar-IQ"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endParaRPr>
                    </a:p>
                  </a:txBody>
                  <a:tcPr anchor="ctr"/>
                </a:tc>
                <a:extLst>
                  <a:ext uri="{0D108BD9-81ED-4DB2-BD59-A6C34878D82A}">
                    <a16:rowId xmlns="" xmlns:a16="http://schemas.microsoft.com/office/drawing/2014/main" val="4284080191"/>
                  </a:ext>
                </a:extLst>
              </a:tr>
              <a:tr h="370840">
                <a:tc>
                  <a:txBody>
                    <a:bodyPr/>
                    <a:lstStyle/>
                    <a:p>
                      <a:pPr marL="0" algn="l" defTabSz="914400" rtl="0" eaLnBrk="1" latinLnBrk="0" hangingPunct="1">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The inspection of the sigmoid colon and rectum using a sigmoidoscope.</a:t>
                      </a:r>
                    </a:p>
                  </a:txBody>
                  <a:tcPr marL="76200" marR="0" marT="76200" marB="76200"/>
                </a:tc>
                <a:tc>
                  <a:txBody>
                    <a:bodyPr/>
                    <a:lstStyle/>
                    <a:p>
                      <a:pPr algn="l">
                        <a:lnSpc>
                          <a:spcPct val="115000"/>
                        </a:lnSpc>
                        <a:spcAft>
                          <a:spcPts val="1000"/>
                        </a:spcAft>
                      </a:pPr>
                      <a:r>
                        <a:rPr lang="en-US" sz="28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Sigmoidoscopy</a:t>
                      </a:r>
                    </a:p>
                  </a:txBody>
                  <a:tcPr marL="0" marR="76200" marT="76200" marB="76200" anchor="ctr"/>
                </a:tc>
                <a:extLst>
                  <a:ext uri="{0D108BD9-81ED-4DB2-BD59-A6C34878D82A}">
                    <a16:rowId xmlns="" xmlns:a16="http://schemas.microsoft.com/office/drawing/2014/main" val="2022017906"/>
                  </a:ext>
                </a:extLst>
              </a:tr>
              <a:tr h="370840">
                <a:tc>
                  <a:txBody>
                    <a:bodyPr/>
                    <a:lstStyle/>
                    <a:p>
                      <a:pPr marL="0" algn="l" defTabSz="914400" rtl="0" eaLnBrk="1" latinLnBrk="0" hangingPunct="1">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An endoscopic test that allows the visualization of the bile ducts and pancreatic ducts.</a:t>
                      </a:r>
                    </a:p>
                  </a:txBody>
                  <a:tcPr marL="76200" marR="0" marT="76200" marB="76200"/>
                </a:tc>
                <a:tc>
                  <a:txBody>
                    <a:bodyPr/>
                    <a:lstStyle/>
                    <a:p>
                      <a:pPr algn="l">
                        <a:lnSpc>
                          <a:spcPct val="115000"/>
                        </a:lnSpc>
                        <a:spcAft>
                          <a:spcPts val="1000"/>
                        </a:spcAft>
                      </a:pPr>
                      <a:r>
                        <a:rPr lang="en-US" sz="28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Endoscopic retrograde cholangiopancreatography (ERCP)</a:t>
                      </a:r>
                    </a:p>
                  </a:txBody>
                  <a:tcPr marL="0" marR="76200" marT="76200" marB="76200" anchor="ctr"/>
                </a:tc>
                <a:extLst>
                  <a:ext uri="{0D108BD9-81ED-4DB2-BD59-A6C34878D82A}">
                    <a16:rowId xmlns="" xmlns:a16="http://schemas.microsoft.com/office/drawing/2014/main" val="923398137"/>
                  </a:ext>
                </a:extLst>
              </a:tr>
              <a:tr h="370840">
                <a:tc>
                  <a:txBody>
                    <a:bodyPr/>
                    <a:lstStyle/>
                    <a:p>
                      <a:pPr marL="0" algn="l" defTabSz="914400" rtl="0" eaLnBrk="1" latinLnBrk="0" hangingPunct="1">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A test used for the visualization of the upper gastrointestinal tract.</a:t>
                      </a:r>
                    </a:p>
                  </a:txBody>
                  <a:tcPr marL="76200" marR="0" marT="76200" marB="76200"/>
                </a:tc>
                <a:tc>
                  <a:txBody>
                    <a:bodyPr/>
                    <a:lstStyle/>
                    <a:p>
                      <a:pPr algn="l">
                        <a:lnSpc>
                          <a:spcPct val="115000"/>
                        </a:lnSpc>
                        <a:spcAft>
                          <a:spcPts val="1000"/>
                        </a:spcAft>
                      </a:pPr>
                      <a:r>
                        <a:rPr lang="en-US" sz="28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Esophagogastroduodenoscopy (EGD)</a:t>
                      </a:r>
                    </a:p>
                  </a:txBody>
                  <a:tcPr marL="0" marR="76200" marT="76200" marB="76200" anchor="ctr"/>
                </a:tc>
                <a:extLst>
                  <a:ext uri="{0D108BD9-81ED-4DB2-BD59-A6C34878D82A}">
                    <a16:rowId xmlns="" xmlns:a16="http://schemas.microsoft.com/office/drawing/2014/main" val="1427936144"/>
                  </a:ext>
                </a:extLst>
              </a:tr>
              <a:tr h="370840">
                <a:tc>
                  <a:txBody>
                    <a:bodyPr/>
                    <a:lstStyle/>
                    <a:p>
                      <a:pPr>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Test of evaluate the functions of the liver including storage, metabolism, filtration, and excretion.</a:t>
                      </a:r>
                    </a:p>
                  </a:txBody>
                  <a:tcPr marL="76200" marR="0" marT="76200" marB="76200"/>
                </a:tc>
                <a:tc>
                  <a:txBody>
                    <a:bodyPr/>
                    <a:lstStyle/>
                    <a:p>
                      <a:pPr algn="l">
                        <a:lnSpc>
                          <a:spcPct val="115000"/>
                        </a:lnSpc>
                        <a:spcAft>
                          <a:spcPts val="1000"/>
                        </a:spcAft>
                      </a:pPr>
                      <a:r>
                        <a:rPr lang="en-US" sz="28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Liver function test (LFT)</a:t>
                      </a:r>
                    </a:p>
                  </a:txBody>
                  <a:tcPr marL="0" marR="76200" marT="76200" marB="76200" anchor="ctr"/>
                </a:tc>
                <a:extLst>
                  <a:ext uri="{0D108BD9-81ED-4DB2-BD59-A6C34878D82A}">
                    <a16:rowId xmlns="" xmlns:a16="http://schemas.microsoft.com/office/drawing/2014/main" val="2251225060"/>
                  </a:ext>
                </a:extLst>
              </a:tr>
              <a:tr h="370840">
                <a:tc>
                  <a:txBody>
                    <a:bodyPr/>
                    <a:lstStyle/>
                    <a:p>
                      <a:pPr marL="0" algn="l" defTabSz="914400" rtl="0" eaLnBrk="1" latinLnBrk="0" hangingPunct="1">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The IV (intravenous) instillation of a radiopaque contrast to visualized and record information about the major bile ducts.</a:t>
                      </a:r>
                    </a:p>
                  </a:txBody>
                  <a:tcPr marL="76200" marR="0" marT="76200" marB="76200"/>
                </a:tc>
                <a:tc>
                  <a:txBody>
                    <a:bodyPr/>
                    <a:lstStyle/>
                    <a:p>
                      <a:pPr algn="l">
                        <a:lnSpc>
                          <a:spcPct val="115000"/>
                        </a:lnSpc>
                        <a:spcAft>
                          <a:spcPts val="1000"/>
                        </a:spcAft>
                      </a:pPr>
                      <a:r>
                        <a:rPr lang="en-US" sz="28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Liver biopsy</a:t>
                      </a:r>
                    </a:p>
                  </a:txBody>
                  <a:tcPr marL="0" marR="76200" marT="76200" marB="76200" anchor="ctr"/>
                </a:tc>
                <a:extLst>
                  <a:ext uri="{0D108BD9-81ED-4DB2-BD59-A6C34878D82A}">
                    <a16:rowId xmlns="" xmlns:a16="http://schemas.microsoft.com/office/drawing/2014/main" val="1248193762"/>
                  </a:ext>
                </a:extLst>
              </a:tr>
            </a:tbl>
          </a:graphicData>
        </a:graphic>
      </p:graphicFrame>
    </p:spTree>
    <p:extLst>
      <p:ext uri="{BB962C8B-B14F-4D97-AF65-F5344CB8AC3E}">
        <p14:creationId xmlns:p14="http://schemas.microsoft.com/office/powerpoint/2010/main" val="3645019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رقم الشريحة 3">
            <a:extLst>
              <a:ext uri="{FF2B5EF4-FFF2-40B4-BE49-F238E27FC236}">
                <a16:creationId xmlns="" xmlns:a16="http://schemas.microsoft.com/office/drawing/2014/main" id="{BB946B39-5E6A-48BC-BFF2-9A7589358020}"/>
              </a:ext>
            </a:extLst>
          </p:cNvPr>
          <p:cNvSpPr txBox="1">
            <a:spLocks/>
          </p:cNvSpPr>
          <p:nvPr/>
        </p:nvSpPr>
        <p:spPr bwMode="auto">
          <a:xfrm>
            <a:off x="9116423" y="638175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ar-IQ"/>
            </a:defPPr>
            <a:lvl1pPr marL="0" algn="r" defTabSz="914400" rtl="1" eaLnBrk="1" latinLnBrk="0" hangingPunct="1">
              <a:defRPr sz="14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BF9B047-6E35-44AD-B32C-4FC49892E5C4}" type="slidenum">
              <a:rPr kumimoji="0" lang="en-US"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مستطيل 1">
            <a:extLst>
              <a:ext uri="{FF2B5EF4-FFF2-40B4-BE49-F238E27FC236}">
                <a16:creationId xmlns="" xmlns:a16="http://schemas.microsoft.com/office/drawing/2014/main" id="{6CD98742-C878-49B9-8F13-D37876EC361E}"/>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IQ"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Content Placeholder 2">
            <a:extLst>
              <a:ext uri="{FF2B5EF4-FFF2-40B4-BE49-F238E27FC236}">
                <a16:creationId xmlns="" xmlns:a16="http://schemas.microsoft.com/office/drawing/2014/main" id="{4F793343-3181-48FB-BAB2-3E03A23889F9}"/>
              </a:ext>
            </a:extLst>
          </p:cNvPr>
          <p:cNvSpPr txBox="1">
            <a:spLocks/>
          </p:cNvSpPr>
          <p:nvPr/>
        </p:nvSpPr>
        <p:spPr>
          <a:xfrm>
            <a:off x="541292" y="-39189"/>
            <a:ext cx="10147119" cy="444137"/>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4F81BD"/>
              </a:buClr>
              <a:buSzTx/>
              <a:buFontTx/>
              <a:buNone/>
              <a:tabLst/>
              <a:defRPr/>
            </a:pPr>
            <a:r>
              <a:rPr kumimoji="0" lang="en-US" sz="28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Gastrointestinal System Disorder and Disease  </a:t>
            </a:r>
          </a:p>
        </p:txBody>
      </p:sp>
      <p:pic>
        <p:nvPicPr>
          <p:cNvPr id="6" name="Picture 4" descr="Medical Terminology Gastrointestinal System Diseases">
            <a:extLst>
              <a:ext uri="{FF2B5EF4-FFF2-40B4-BE49-F238E27FC236}">
                <a16:creationId xmlns="" xmlns:a16="http://schemas.microsoft.com/office/drawing/2014/main" id="{C638D103-E9D6-4157-8810-242CE4DC6775}"/>
              </a:ext>
            </a:extLst>
          </p:cNvPr>
          <p:cNvPicPr/>
          <p:nvPr/>
        </p:nvPicPr>
        <p:blipFill rotWithShape="1">
          <a:blip r:embed="rId3">
            <a:extLst>
              <a:ext uri="{28A0092B-C50C-407E-A947-70E740481C1C}">
                <a14:useLocalDpi xmlns:a14="http://schemas.microsoft.com/office/drawing/2010/main" val="0"/>
              </a:ext>
            </a:extLst>
          </a:blip>
          <a:srcRect b="5734"/>
          <a:stretch/>
        </p:blipFill>
        <p:spPr bwMode="auto">
          <a:xfrm>
            <a:off x="733697" y="668266"/>
            <a:ext cx="10724606" cy="5558790"/>
          </a:xfrm>
          <a:prstGeom prst="rect">
            <a:avLst/>
          </a:prstGeom>
          <a:noFill/>
          <a:ln>
            <a:noFill/>
          </a:ln>
        </p:spPr>
      </p:pic>
    </p:spTree>
    <p:extLst>
      <p:ext uri="{BB962C8B-B14F-4D97-AF65-F5344CB8AC3E}">
        <p14:creationId xmlns:p14="http://schemas.microsoft.com/office/powerpoint/2010/main" val="3255424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رقم الشريحة 3">
            <a:extLst>
              <a:ext uri="{FF2B5EF4-FFF2-40B4-BE49-F238E27FC236}">
                <a16:creationId xmlns="" xmlns:a16="http://schemas.microsoft.com/office/drawing/2014/main" id="{BB946B39-5E6A-48BC-BFF2-9A7589358020}"/>
              </a:ext>
            </a:extLst>
          </p:cNvPr>
          <p:cNvSpPr txBox="1">
            <a:spLocks/>
          </p:cNvSpPr>
          <p:nvPr/>
        </p:nvSpPr>
        <p:spPr bwMode="auto">
          <a:xfrm>
            <a:off x="9116423" y="638175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ar-IQ"/>
            </a:defPPr>
            <a:lvl1pPr marL="0" algn="r" defTabSz="914400" rtl="1" eaLnBrk="1" latinLnBrk="0" hangingPunct="1">
              <a:defRPr sz="14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BF9B047-6E35-44AD-B32C-4FC49892E5C4}" type="slidenum">
              <a:rPr kumimoji="0" lang="en-US"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مستطيل 1">
            <a:extLst>
              <a:ext uri="{FF2B5EF4-FFF2-40B4-BE49-F238E27FC236}">
                <a16:creationId xmlns="" xmlns:a16="http://schemas.microsoft.com/office/drawing/2014/main" id="{6CD98742-C878-49B9-8F13-D37876EC361E}"/>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IQ"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aphicFrame>
        <p:nvGraphicFramePr>
          <p:cNvPr id="6" name="جدول 4">
            <a:extLst>
              <a:ext uri="{FF2B5EF4-FFF2-40B4-BE49-F238E27FC236}">
                <a16:creationId xmlns="" xmlns:a16="http://schemas.microsoft.com/office/drawing/2014/main" id="{764AF19A-780E-4181-8231-D48126D53D3A}"/>
              </a:ext>
            </a:extLst>
          </p:cNvPr>
          <p:cNvGraphicFramePr>
            <a:graphicFrameLocks noGrp="1"/>
          </p:cNvGraphicFramePr>
          <p:nvPr>
            <p:extLst>
              <p:ext uri="{D42A27DB-BD31-4B8C-83A1-F6EECF244321}">
                <p14:modId xmlns:p14="http://schemas.microsoft.com/office/powerpoint/2010/main" val="149865249"/>
              </p:ext>
            </p:extLst>
          </p:nvPr>
        </p:nvGraphicFramePr>
        <p:xfrm>
          <a:off x="685799" y="659590"/>
          <a:ext cx="11081657" cy="6150864"/>
        </p:xfrm>
        <a:graphic>
          <a:graphicData uri="http://schemas.openxmlformats.org/drawingml/2006/table">
            <a:tbl>
              <a:tblPr rtl="1" firstRow="1" bandRow="1">
                <a:tableStyleId>{5DA37D80-6434-44D0-A028-1B22A696006F}</a:tableStyleId>
              </a:tblPr>
              <a:tblGrid>
                <a:gridCol w="7940039">
                  <a:extLst>
                    <a:ext uri="{9D8B030D-6E8A-4147-A177-3AD203B41FA5}">
                      <a16:colId xmlns="" xmlns:a16="http://schemas.microsoft.com/office/drawing/2014/main" val="4280930506"/>
                    </a:ext>
                  </a:extLst>
                </a:gridCol>
                <a:gridCol w="3141618">
                  <a:extLst>
                    <a:ext uri="{9D8B030D-6E8A-4147-A177-3AD203B41FA5}">
                      <a16:colId xmlns="" xmlns:a16="http://schemas.microsoft.com/office/drawing/2014/main" val="2632040498"/>
                    </a:ext>
                  </a:extLst>
                </a:gridCol>
              </a:tblGrid>
              <a:tr h="370840">
                <a:tc>
                  <a:txBody>
                    <a:bodyPr/>
                    <a:lstStyle/>
                    <a:p>
                      <a:pPr rtl="1"/>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Definition  </a:t>
                      </a:r>
                      <a:endParaRPr lang="ar-IQ"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endParaRPr>
                    </a:p>
                  </a:txBody>
                  <a:tcPr anchor="ctr"/>
                </a:tc>
                <a:tc>
                  <a:txBody>
                    <a:bodyPr/>
                    <a:lstStyle/>
                    <a:p>
                      <a:pPr rtl="1"/>
                      <a:r>
                        <a:rPr lang="en-US" sz="2400" b="1" kern="1200" noProof="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Terms</a:t>
                      </a:r>
                      <a:endParaRPr lang="ar-IQ"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endParaRPr>
                    </a:p>
                  </a:txBody>
                  <a:tcPr anchor="ctr"/>
                </a:tc>
                <a:extLst>
                  <a:ext uri="{0D108BD9-81ED-4DB2-BD59-A6C34878D82A}">
                    <a16:rowId xmlns="" xmlns:a16="http://schemas.microsoft.com/office/drawing/2014/main" val="4284080191"/>
                  </a:ext>
                </a:extLst>
              </a:tr>
              <a:tr h="370840">
                <a:tc>
                  <a:txBody>
                    <a:bodyPr/>
                    <a:lstStyle/>
                    <a:p>
                      <a:pPr marL="0" algn="l" defTabSz="914400" rtl="0" eaLnBrk="1" latinLnBrk="0" hangingPunct="1">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The accumulation of a large amount of fluid in the peritoneal space.</a:t>
                      </a: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Ascites</a:t>
                      </a:r>
                    </a:p>
                  </a:txBody>
                  <a:tcPr marL="0" marR="76200" marT="76200" marB="76200" anchor="ctr"/>
                </a:tc>
                <a:extLst>
                  <a:ext uri="{0D108BD9-81ED-4DB2-BD59-A6C34878D82A}">
                    <a16:rowId xmlns="" xmlns:a16="http://schemas.microsoft.com/office/drawing/2014/main" val="2022017906"/>
                  </a:ext>
                </a:extLst>
              </a:tr>
              <a:tr h="370840">
                <a:tc>
                  <a:txBody>
                    <a:bodyPr/>
                    <a:lstStyle/>
                    <a:p>
                      <a:pPr>
                        <a:lnSpc>
                          <a:spcPct val="115000"/>
                        </a:lnSpc>
                        <a:spcAft>
                          <a:spcPts val="1000"/>
                        </a:spcAft>
                      </a:pPr>
                      <a:r>
                        <a:rPr kumimoji="0" lang="en-US" sz="2400" b="0" i="0" u="none" strike="noStrike" kern="1200" cap="none" spc="0" normalizeH="0" baseline="0" noProof="0" dirty="0">
                          <a:ln>
                            <a:noFill/>
                          </a:ln>
                          <a:solidFill>
                            <a:srgbClr val="000000">
                              <a:lumMod val="75000"/>
                              <a:lumOff val="2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Arial" panose="020B0604020202020204" pitchFamily="34" charset="0"/>
                        </a:rPr>
                        <a:t>Heartburn is a painful burning sensation in the esophagus just below the sternum.</a:t>
                      </a:r>
                      <a:endPar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endParaRP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Pyrosis</a:t>
                      </a:r>
                    </a:p>
                  </a:txBody>
                  <a:tcPr marL="0" marR="76200" marT="76200" marB="76200" anchor="ctr"/>
                </a:tc>
                <a:extLst>
                  <a:ext uri="{0D108BD9-81ED-4DB2-BD59-A6C34878D82A}">
                    <a16:rowId xmlns="" xmlns:a16="http://schemas.microsoft.com/office/drawing/2014/main" val="1194729549"/>
                  </a:ext>
                </a:extLst>
              </a:tr>
              <a:tr h="370840">
                <a:tc>
                  <a:txBody>
                    <a:bodyPr/>
                    <a:lstStyle/>
                    <a:p>
                      <a:pPr>
                        <a:lnSpc>
                          <a:spcPct val="115000"/>
                        </a:lnSpc>
                        <a:spcAft>
                          <a:spcPts val="1000"/>
                        </a:spcAft>
                      </a:pPr>
                      <a:r>
                        <a:rPr kumimoji="0" lang="en-US" sz="2400" b="0" i="0" u="none" strike="noStrike" kern="1200" cap="none" spc="0" normalizeH="0" baseline="0" noProof="0" dirty="0">
                          <a:ln>
                            <a:noFill/>
                          </a:ln>
                          <a:solidFill>
                            <a:srgbClr val="000000">
                              <a:lumMod val="75000"/>
                              <a:lumOff val="2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Arial" panose="020B0604020202020204" pitchFamily="34" charset="0"/>
                        </a:rPr>
                        <a:t>The passage of bright red blood from the rectum.</a:t>
                      </a: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Hematochezia</a:t>
                      </a:r>
                    </a:p>
                  </a:txBody>
                  <a:tcPr marL="0" marR="76200" marT="76200" marB="76200" anchor="ctr"/>
                </a:tc>
                <a:extLst>
                  <a:ext uri="{0D108BD9-81ED-4DB2-BD59-A6C34878D82A}">
                    <a16:rowId xmlns="" xmlns:a16="http://schemas.microsoft.com/office/drawing/2014/main" val="1256834799"/>
                  </a:ext>
                </a:extLst>
              </a:tr>
              <a:tr h="370840">
                <a:tc>
                  <a:txBody>
                    <a:bodyPr/>
                    <a:lstStyle/>
                    <a:p>
                      <a:pPr>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The vomiting of bright red blood.</a:t>
                      </a: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Hematemesis</a:t>
                      </a:r>
                    </a:p>
                  </a:txBody>
                  <a:tcPr marL="0" marR="76200" marT="76200" marB="76200" anchor="ctr"/>
                </a:tc>
                <a:extLst>
                  <a:ext uri="{0D108BD9-81ED-4DB2-BD59-A6C34878D82A}">
                    <a16:rowId xmlns="" xmlns:a16="http://schemas.microsoft.com/office/drawing/2014/main" val="446530509"/>
                  </a:ext>
                </a:extLst>
              </a:tr>
              <a:tr h="370840">
                <a:tc>
                  <a:txBody>
                    <a:bodyPr/>
                    <a:lstStyle/>
                    <a:p>
                      <a:pPr>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Difficulty swallowing.</a:t>
                      </a: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Dysphagia</a:t>
                      </a:r>
                    </a:p>
                  </a:txBody>
                  <a:tcPr marL="0" marR="76200" marT="76200" marB="76200" anchor="ctr"/>
                </a:tc>
                <a:extLst>
                  <a:ext uri="{0D108BD9-81ED-4DB2-BD59-A6C34878D82A}">
                    <a16:rowId xmlns="" xmlns:a16="http://schemas.microsoft.com/office/drawing/2014/main" val="416356106"/>
                  </a:ext>
                </a:extLst>
              </a:tr>
              <a:tr h="370840">
                <a:tc>
                  <a:txBody>
                    <a:bodyPr/>
                    <a:lstStyle/>
                    <a:p>
                      <a:pPr>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A large amount of bilirubin in the blood causing a yellow discoloration of skin, mucus membrane and sclera of the eye.</a:t>
                      </a: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Jaundice</a:t>
                      </a:r>
                    </a:p>
                  </a:txBody>
                  <a:tcPr marL="0" marR="76200" marT="76200" marB="76200" anchor="ctr"/>
                </a:tc>
                <a:extLst>
                  <a:ext uri="{0D108BD9-81ED-4DB2-BD59-A6C34878D82A}">
                    <a16:rowId xmlns="" xmlns:a16="http://schemas.microsoft.com/office/drawing/2014/main" val="1410957532"/>
                  </a:ext>
                </a:extLst>
              </a:tr>
              <a:tr h="370840">
                <a:tc>
                  <a:txBody>
                    <a:bodyPr/>
                    <a:lstStyle/>
                    <a:p>
                      <a:pPr>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The distinctive black tarry stool which usually suggests digested blood.</a:t>
                      </a: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Melena</a:t>
                      </a:r>
                    </a:p>
                  </a:txBody>
                  <a:tcPr marL="0" marR="76200" marT="76200" marB="76200" anchor="ctr"/>
                </a:tc>
                <a:extLst>
                  <a:ext uri="{0D108BD9-81ED-4DB2-BD59-A6C34878D82A}">
                    <a16:rowId xmlns="" xmlns:a16="http://schemas.microsoft.com/office/drawing/2014/main" val="3047006870"/>
                  </a:ext>
                </a:extLst>
              </a:tr>
            </a:tbl>
          </a:graphicData>
        </a:graphic>
      </p:graphicFrame>
      <p:sp>
        <p:nvSpPr>
          <p:cNvPr id="7" name="Content Placeholder 2">
            <a:extLst>
              <a:ext uri="{FF2B5EF4-FFF2-40B4-BE49-F238E27FC236}">
                <a16:creationId xmlns="" xmlns:a16="http://schemas.microsoft.com/office/drawing/2014/main" id="{4F793343-3181-48FB-BAB2-3E03A23889F9}"/>
              </a:ext>
            </a:extLst>
          </p:cNvPr>
          <p:cNvSpPr txBox="1">
            <a:spLocks/>
          </p:cNvSpPr>
          <p:nvPr/>
        </p:nvSpPr>
        <p:spPr>
          <a:xfrm>
            <a:off x="541292" y="-39189"/>
            <a:ext cx="10147119" cy="444137"/>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4F81BD"/>
              </a:buClr>
              <a:buSzTx/>
              <a:buFontTx/>
              <a:buNone/>
              <a:tabLst/>
              <a:defRPr/>
            </a:pPr>
            <a:r>
              <a:rPr kumimoji="0" lang="en-US"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Respiratory System Disease </a:t>
            </a:r>
          </a:p>
        </p:txBody>
      </p:sp>
    </p:spTree>
    <p:extLst>
      <p:ext uri="{BB962C8B-B14F-4D97-AF65-F5344CB8AC3E}">
        <p14:creationId xmlns:p14="http://schemas.microsoft.com/office/powerpoint/2010/main" val="2187333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رقم الشريحة 3">
            <a:extLst>
              <a:ext uri="{FF2B5EF4-FFF2-40B4-BE49-F238E27FC236}">
                <a16:creationId xmlns="" xmlns:a16="http://schemas.microsoft.com/office/drawing/2014/main" id="{BB946B39-5E6A-48BC-BFF2-9A7589358020}"/>
              </a:ext>
            </a:extLst>
          </p:cNvPr>
          <p:cNvSpPr txBox="1">
            <a:spLocks/>
          </p:cNvSpPr>
          <p:nvPr/>
        </p:nvSpPr>
        <p:spPr bwMode="auto">
          <a:xfrm>
            <a:off x="9116423" y="638175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ar-IQ"/>
            </a:defPPr>
            <a:lvl1pPr marL="0" algn="r" defTabSz="914400" rtl="1" eaLnBrk="1" latinLnBrk="0" hangingPunct="1">
              <a:defRPr sz="14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BF9B047-6E35-44AD-B32C-4FC49892E5C4}" type="slidenum">
              <a:rPr kumimoji="0" lang="en-US"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مستطيل 1">
            <a:extLst>
              <a:ext uri="{FF2B5EF4-FFF2-40B4-BE49-F238E27FC236}">
                <a16:creationId xmlns="" xmlns:a16="http://schemas.microsoft.com/office/drawing/2014/main" id="{6CD98742-C878-49B9-8F13-D37876EC361E}"/>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IQ"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aphicFrame>
        <p:nvGraphicFramePr>
          <p:cNvPr id="6" name="جدول 4">
            <a:extLst>
              <a:ext uri="{FF2B5EF4-FFF2-40B4-BE49-F238E27FC236}">
                <a16:creationId xmlns="" xmlns:a16="http://schemas.microsoft.com/office/drawing/2014/main" id="{764AF19A-780E-4181-8231-D48126D53D3A}"/>
              </a:ext>
            </a:extLst>
          </p:cNvPr>
          <p:cNvGraphicFramePr>
            <a:graphicFrameLocks noGrp="1"/>
          </p:cNvGraphicFramePr>
          <p:nvPr>
            <p:extLst>
              <p:ext uri="{D42A27DB-BD31-4B8C-83A1-F6EECF244321}">
                <p14:modId xmlns:p14="http://schemas.microsoft.com/office/powerpoint/2010/main" val="3837380005"/>
              </p:ext>
            </p:extLst>
          </p:nvPr>
        </p:nvGraphicFramePr>
        <p:xfrm>
          <a:off x="541292" y="907784"/>
          <a:ext cx="11081657" cy="4315968"/>
        </p:xfrm>
        <a:graphic>
          <a:graphicData uri="http://schemas.openxmlformats.org/drawingml/2006/table">
            <a:tbl>
              <a:tblPr rtl="1" firstRow="1" bandRow="1">
                <a:tableStyleId>{5DA37D80-6434-44D0-A028-1B22A696006F}</a:tableStyleId>
              </a:tblPr>
              <a:tblGrid>
                <a:gridCol w="7940039">
                  <a:extLst>
                    <a:ext uri="{9D8B030D-6E8A-4147-A177-3AD203B41FA5}">
                      <a16:colId xmlns="" xmlns:a16="http://schemas.microsoft.com/office/drawing/2014/main" val="4280930506"/>
                    </a:ext>
                  </a:extLst>
                </a:gridCol>
                <a:gridCol w="3141618">
                  <a:extLst>
                    <a:ext uri="{9D8B030D-6E8A-4147-A177-3AD203B41FA5}">
                      <a16:colId xmlns="" xmlns:a16="http://schemas.microsoft.com/office/drawing/2014/main" val="2632040498"/>
                    </a:ext>
                  </a:extLst>
                </a:gridCol>
              </a:tblGrid>
              <a:tr h="370840">
                <a:tc>
                  <a:txBody>
                    <a:bodyPr/>
                    <a:lstStyle/>
                    <a:p>
                      <a:pPr rtl="1"/>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Definition  </a:t>
                      </a:r>
                      <a:endParaRPr lang="ar-IQ"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endParaRPr>
                    </a:p>
                  </a:txBody>
                  <a:tcPr anchor="ctr"/>
                </a:tc>
                <a:tc>
                  <a:txBody>
                    <a:bodyPr/>
                    <a:lstStyle/>
                    <a:p>
                      <a:pPr rtl="1"/>
                      <a:r>
                        <a:rPr lang="en-US" sz="2400" b="1" kern="1200" noProof="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Terms</a:t>
                      </a:r>
                      <a:endParaRPr lang="ar-IQ"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endParaRPr>
                    </a:p>
                  </a:txBody>
                  <a:tcPr anchor="ctr"/>
                </a:tc>
                <a:extLst>
                  <a:ext uri="{0D108BD9-81ED-4DB2-BD59-A6C34878D82A}">
                    <a16:rowId xmlns="" xmlns:a16="http://schemas.microsoft.com/office/drawing/2014/main" val="4284080191"/>
                  </a:ext>
                </a:extLst>
              </a:tr>
              <a:tr h="370840">
                <a:tc>
                  <a:txBody>
                    <a:bodyPr/>
                    <a:lstStyle/>
                    <a:p>
                      <a:pPr marL="0" algn="l" defTabSz="914400" rtl="0" eaLnBrk="1" latinLnBrk="0" hangingPunct="1">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A large amount of fat in the feces that is foul smelling and floats.</a:t>
                      </a: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Steatorrhea</a:t>
                      </a:r>
                    </a:p>
                  </a:txBody>
                  <a:tcPr marL="0" marR="76200" marT="76200" marB="76200" anchor="ctr"/>
                </a:tc>
                <a:extLst>
                  <a:ext uri="{0D108BD9-81ED-4DB2-BD59-A6C34878D82A}">
                    <a16:rowId xmlns="" xmlns:a16="http://schemas.microsoft.com/office/drawing/2014/main" val="2022017906"/>
                  </a:ext>
                </a:extLst>
              </a:tr>
              <a:tr h="370840">
                <a:tc>
                  <a:txBody>
                    <a:bodyPr/>
                    <a:lstStyle/>
                    <a:p>
                      <a:pPr>
                        <a:lnSpc>
                          <a:spcPct val="115000"/>
                        </a:lnSpc>
                        <a:spcAft>
                          <a:spcPts val="1000"/>
                        </a:spcAft>
                      </a:pPr>
                      <a:r>
                        <a:rPr kumimoji="0" lang="en-US" sz="2400" b="0" i="0" u="none" strike="noStrike" kern="1200" cap="none" spc="0" normalizeH="0" baseline="0" noProof="0" dirty="0">
                          <a:ln>
                            <a:noFill/>
                          </a:ln>
                          <a:solidFill>
                            <a:srgbClr val="000000">
                              <a:lumMod val="75000"/>
                              <a:lumOff val="2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Arial" panose="020B0604020202020204" pitchFamily="34" charset="0"/>
                        </a:rPr>
                        <a:t>The presences of gallstones in the gallbladder.</a:t>
                      </a: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Cholelithiasis</a:t>
                      </a:r>
                    </a:p>
                  </a:txBody>
                  <a:tcPr marL="0" marR="76200" marT="76200" marB="76200" anchor="ctr"/>
                </a:tc>
                <a:extLst>
                  <a:ext uri="{0D108BD9-81ED-4DB2-BD59-A6C34878D82A}">
                    <a16:rowId xmlns="" xmlns:a16="http://schemas.microsoft.com/office/drawing/2014/main" val="1194729549"/>
                  </a:ext>
                </a:extLst>
              </a:tr>
              <a:tr h="370840">
                <a:tc>
                  <a:txBody>
                    <a:bodyPr/>
                    <a:lstStyle/>
                    <a:p>
                      <a:pPr>
                        <a:lnSpc>
                          <a:spcPct val="115000"/>
                        </a:lnSpc>
                        <a:spcAft>
                          <a:spcPts val="1000"/>
                        </a:spcAft>
                      </a:pPr>
                      <a:r>
                        <a:rPr kumimoji="0" lang="en-US" sz="2400" b="0" i="0" u="none" strike="noStrike" kern="1200" cap="none" spc="0" normalizeH="0" baseline="0" noProof="0" dirty="0">
                          <a:ln>
                            <a:noFill/>
                          </a:ln>
                          <a:solidFill>
                            <a:srgbClr val="000000">
                              <a:lumMod val="75000"/>
                              <a:lumOff val="2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Arial" panose="020B0604020202020204" pitchFamily="34" charset="0"/>
                        </a:rPr>
                        <a:t>A degenerative disease of the liver.</a:t>
                      </a: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Cirrhosis</a:t>
                      </a:r>
                    </a:p>
                  </a:txBody>
                  <a:tcPr marL="0" marR="76200" marT="76200" marB="76200" anchor="ctr"/>
                </a:tc>
                <a:extLst>
                  <a:ext uri="{0D108BD9-81ED-4DB2-BD59-A6C34878D82A}">
                    <a16:rowId xmlns="" xmlns:a16="http://schemas.microsoft.com/office/drawing/2014/main" val="1256834799"/>
                  </a:ext>
                </a:extLst>
              </a:tr>
              <a:tr h="370840">
                <a:tc>
                  <a:txBody>
                    <a:bodyPr/>
                    <a:lstStyle/>
                    <a:p>
                      <a:pPr>
                        <a:lnSpc>
                          <a:spcPct val="115000"/>
                        </a:lnSpc>
                        <a:spcAft>
                          <a:spcPts val="1000"/>
                        </a:spcAft>
                      </a:pPr>
                      <a:r>
                        <a:rPr kumimoji="0" lang="en-US" sz="2400" b="0" i="0" u="none" strike="noStrike" kern="1200" cap="none" spc="0" normalizeH="0" baseline="0" noProof="0" dirty="0">
                          <a:ln>
                            <a:noFill/>
                          </a:ln>
                          <a:solidFill>
                            <a:srgbClr val="000000">
                              <a:lumMod val="75000"/>
                              <a:lumOff val="2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Arial" panose="020B0604020202020204" pitchFamily="34" charset="0"/>
                        </a:rPr>
                        <a:t>The abnormal enlargement of the liver.</a:t>
                      </a: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Hepatomegaly</a:t>
                      </a:r>
                    </a:p>
                  </a:txBody>
                  <a:tcPr marL="0" marR="76200" marT="76200" marB="76200" anchor="ctr"/>
                </a:tc>
                <a:extLst>
                  <a:ext uri="{0D108BD9-81ED-4DB2-BD59-A6C34878D82A}">
                    <a16:rowId xmlns="" xmlns:a16="http://schemas.microsoft.com/office/drawing/2014/main" val="2778620068"/>
                  </a:ext>
                </a:extLst>
              </a:tr>
              <a:tr h="370840">
                <a:tc>
                  <a:txBody>
                    <a:bodyPr/>
                    <a:lstStyle/>
                    <a:p>
                      <a:pPr>
                        <a:lnSpc>
                          <a:spcPct val="115000"/>
                        </a:lnSpc>
                        <a:spcAft>
                          <a:spcPts val="1000"/>
                        </a:spcAft>
                      </a:pPr>
                      <a:endParaRPr kumimoji="0" lang="en-US" sz="2400" b="0" i="0" u="none" strike="noStrike" kern="1200" cap="none" spc="0" normalizeH="0" baseline="0" noProof="0" dirty="0">
                        <a:ln>
                          <a:noFill/>
                        </a:ln>
                        <a:solidFill>
                          <a:srgbClr val="000000">
                            <a:lumMod val="75000"/>
                            <a:lumOff val="2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Arial" panose="020B0604020202020204" pitchFamily="34" charset="0"/>
                      </a:endParaRP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peptic ulcer</a:t>
                      </a:r>
                    </a:p>
                  </a:txBody>
                  <a:tcPr marL="0" marR="76200" marT="76200" marB="76200" anchor="ctr"/>
                </a:tc>
                <a:extLst>
                  <a:ext uri="{0D108BD9-81ED-4DB2-BD59-A6C34878D82A}">
                    <a16:rowId xmlns="" xmlns:a16="http://schemas.microsoft.com/office/drawing/2014/main" val="471869365"/>
                  </a:ext>
                </a:extLst>
              </a:tr>
              <a:tr h="370840">
                <a:tc>
                  <a:txBody>
                    <a:bodyPr/>
                    <a:lstStyle/>
                    <a:p>
                      <a:pPr>
                        <a:lnSpc>
                          <a:spcPct val="115000"/>
                        </a:lnSpc>
                        <a:spcAft>
                          <a:spcPts val="1000"/>
                        </a:spcAft>
                      </a:pPr>
                      <a:endParaRPr kumimoji="0" lang="en-US" sz="2400" b="0" i="0" u="none" strike="noStrike" kern="1200" cap="none" spc="0" normalizeH="0" baseline="0" noProof="0" dirty="0">
                        <a:ln>
                          <a:noFill/>
                        </a:ln>
                        <a:solidFill>
                          <a:srgbClr val="000000">
                            <a:lumMod val="75000"/>
                            <a:lumOff val="2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Arial" panose="020B0604020202020204" pitchFamily="34" charset="0"/>
                      </a:endParaRP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Intestinal obstruction </a:t>
                      </a:r>
                    </a:p>
                  </a:txBody>
                  <a:tcPr marL="0" marR="76200" marT="76200" marB="76200" anchor="ctr"/>
                </a:tc>
                <a:extLst>
                  <a:ext uri="{0D108BD9-81ED-4DB2-BD59-A6C34878D82A}">
                    <a16:rowId xmlns="" xmlns:a16="http://schemas.microsoft.com/office/drawing/2014/main" val="457168904"/>
                  </a:ext>
                </a:extLst>
              </a:tr>
            </a:tbl>
          </a:graphicData>
        </a:graphic>
      </p:graphicFrame>
    </p:spTree>
    <p:extLst>
      <p:ext uri="{BB962C8B-B14F-4D97-AF65-F5344CB8AC3E}">
        <p14:creationId xmlns:p14="http://schemas.microsoft.com/office/powerpoint/2010/main" val="2195531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رقم الشريحة 3">
            <a:extLst>
              <a:ext uri="{FF2B5EF4-FFF2-40B4-BE49-F238E27FC236}">
                <a16:creationId xmlns="" xmlns:a16="http://schemas.microsoft.com/office/drawing/2014/main" id="{BB946B39-5E6A-48BC-BFF2-9A7589358020}"/>
              </a:ext>
            </a:extLst>
          </p:cNvPr>
          <p:cNvSpPr txBox="1">
            <a:spLocks/>
          </p:cNvSpPr>
          <p:nvPr/>
        </p:nvSpPr>
        <p:spPr bwMode="auto">
          <a:xfrm>
            <a:off x="9116423" y="638175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ar-IQ"/>
            </a:defPPr>
            <a:lvl1pPr marL="0" algn="r" defTabSz="914400" rtl="1" eaLnBrk="1" latinLnBrk="0" hangingPunct="1">
              <a:defRPr sz="14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rtl="0"/>
            <a:fld id="{0BF9B047-6E35-44AD-B32C-4FC49892E5C4}" type="slidenum">
              <a:rPr lang="en-US" smtClean="0">
                <a:solidFill>
                  <a:srgbClr val="000000"/>
                </a:solidFill>
                <a:cs typeface="Arial"/>
              </a:rPr>
              <a:pPr rtl="0"/>
              <a:t>18</a:t>
            </a:fld>
            <a:endParaRPr lang="en-US" dirty="0">
              <a:solidFill>
                <a:srgbClr val="000000"/>
              </a:solidFill>
              <a:cs typeface="Arial"/>
            </a:endParaRPr>
          </a:p>
        </p:txBody>
      </p:sp>
      <p:sp>
        <p:nvSpPr>
          <p:cNvPr id="2" name="مستطيل 1">
            <a:extLst>
              <a:ext uri="{FF2B5EF4-FFF2-40B4-BE49-F238E27FC236}">
                <a16:creationId xmlns="" xmlns:a16="http://schemas.microsoft.com/office/drawing/2014/main" id="{6CD98742-C878-49B9-8F13-D37876EC361E}"/>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IQ" sz="2400" b="0" i="0" u="none" strike="noStrike" cap="none" normalizeH="0" baseline="0">
              <a:ln>
                <a:noFill/>
              </a:ln>
              <a:solidFill>
                <a:schemeClr val="tx1"/>
              </a:solidFill>
              <a:effectLst/>
              <a:latin typeface="Times New Roman" pitchFamily="18" charset="0"/>
            </a:endParaRPr>
          </a:p>
        </p:txBody>
      </p:sp>
      <p:sp>
        <p:nvSpPr>
          <p:cNvPr id="4" name="عنصر نائب للمحتوى 2">
            <a:extLst>
              <a:ext uri="{FF2B5EF4-FFF2-40B4-BE49-F238E27FC236}">
                <a16:creationId xmlns="" xmlns:a16="http://schemas.microsoft.com/office/drawing/2014/main" id="{1B8D3D31-B8A1-4D4D-AEA1-2D5B467E92A5}"/>
              </a:ext>
            </a:extLst>
          </p:cNvPr>
          <p:cNvSpPr txBox="1">
            <a:spLocks/>
          </p:cNvSpPr>
          <p:nvPr/>
        </p:nvSpPr>
        <p:spPr bwMode="auto">
          <a:xfrm>
            <a:off x="1852140" y="2835880"/>
            <a:ext cx="8703276" cy="1451915"/>
          </a:xfrm>
          <a:prstGeom prst="rect">
            <a:avLst/>
          </a:prstGeom>
          <a:gradFill flip="none" rotWithShape="1">
            <a:gsLst>
              <a:gs pos="0">
                <a:srgbClr val="DAEDEF">
                  <a:lumMod val="67000"/>
                </a:srgbClr>
              </a:gs>
              <a:gs pos="48000">
                <a:srgbClr val="DAEDEF">
                  <a:lumMod val="97000"/>
                  <a:lumOff val="3000"/>
                </a:srgbClr>
              </a:gs>
              <a:gs pos="100000">
                <a:srgbClr val="DAEDEF">
                  <a:lumMod val="60000"/>
                  <a:lumOff val="40000"/>
                </a:srgbClr>
              </a:gs>
            </a:gsLst>
            <a:lin ang="16200000" scaled="1"/>
            <a:tileRect/>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lt1"/>
                </a:solidFill>
                <a:latin typeface="+mn-lt"/>
                <a:ea typeface="+mn-ea"/>
                <a:cs typeface="+mn-cs"/>
              </a:defRPr>
            </a:lvl1pPr>
            <a:lvl2pPr marL="742950" indent="-285750" algn="l" rtl="0" fontAlgn="base">
              <a:spcBef>
                <a:spcPct val="20000"/>
              </a:spcBef>
              <a:spcAft>
                <a:spcPct val="0"/>
              </a:spcAft>
              <a:buChar char="–"/>
              <a:defRPr sz="2800" kern="1200">
                <a:solidFill>
                  <a:schemeClr val="lt1"/>
                </a:solidFill>
                <a:latin typeface="+mn-lt"/>
                <a:ea typeface="+mn-ea"/>
                <a:cs typeface="+mn-cs"/>
              </a:defRPr>
            </a:lvl2pPr>
            <a:lvl3pPr marL="1143000" indent="-228600" algn="l" rtl="0" fontAlgn="base">
              <a:spcBef>
                <a:spcPct val="20000"/>
              </a:spcBef>
              <a:spcAft>
                <a:spcPct val="0"/>
              </a:spcAft>
              <a:buChar char="•"/>
              <a:defRPr sz="2400" kern="1200">
                <a:solidFill>
                  <a:schemeClr val="lt1"/>
                </a:solidFill>
                <a:latin typeface="+mn-lt"/>
                <a:ea typeface="+mn-ea"/>
                <a:cs typeface="+mn-cs"/>
              </a:defRPr>
            </a:lvl3pPr>
            <a:lvl4pPr marL="1600200" indent="-228600" algn="l" rtl="0" fontAlgn="base">
              <a:spcBef>
                <a:spcPct val="20000"/>
              </a:spcBef>
              <a:spcAft>
                <a:spcPct val="0"/>
              </a:spcAft>
              <a:buChar char="–"/>
              <a:defRPr sz="2000" kern="1200">
                <a:solidFill>
                  <a:schemeClr val="lt1"/>
                </a:solidFill>
                <a:latin typeface="+mn-lt"/>
                <a:ea typeface="+mn-ea"/>
                <a:cs typeface="+mn-cs"/>
              </a:defRPr>
            </a:lvl4pPr>
            <a:lvl5pPr marL="2057400" indent="-228600" algn="l" rtl="0" fontAlgn="base">
              <a:spcBef>
                <a:spcPct val="20000"/>
              </a:spcBef>
              <a:spcAft>
                <a:spcPct val="0"/>
              </a:spcAft>
              <a:buChar char="»"/>
              <a:defRPr sz="20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7200" b="1" i="0" u="none" strike="noStrike" kern="1200" cap="none" spc="0" normalizeH="0" baseline="0" noProof="0" dirty="0">
                <a:ln w="22225">
                  <a:solidFill>
                    <a:srgbClr val="333399"/>
                  </a:solidFill>
                  <a:prstDash val="solid"/>
                </a:ln>
                <a:solidFill>
                  <a:srgbClr val="FFFF00"/>
                </a:solidFill>
                <a:effectLst/>
                <a:uLnTx/>
                <a:uFillTx/>
                <a:latin typeface="Arial"/>
                <a:ea typeface="+mn-ea"/>
                <a:cs typeface="Arial"/>
              </a:rPr>
              <a:t>Any Question?</a:t>
            </a:r>
            <a:endParaRPr kumimoji="0" lang="ar-IQ" sz="7200" b="1" i="0" u="none" strike="noStrike" kern="1200" cap="none" spc="0" normalizeH="0" baseline="0" noProof="0" dirty="0">
              <a:ln w="22225">
                <a:solidFill>
                  <a:srgbClr val="333399"/>
                </a:solidFill>
                <a:prstDash val="solid"/>
              </a:ln>
              <a:solidFill>
                <a:srgbClr val="FFFF00"/>
              </a:solidFill>
              <a:effectLst/>
              <a:uLnTx/>
              <a:uFillTx/>
              <a:latin typeface="Arial"/>
              <a:ea typeface="+mn-ea"/>
              <a:cs typeface="Arial"/>
            </a:endParaRPr>
          </a:p>
        </p:txBody>
      </p:sp>
    </p:spTree>
    <p:extLst>
      <p:ext uri="{BB962C8B-B14F-4D97-AF65-F5344CB8AC3E}">
        <p14:creationId xmlns:p14="http://schemas.microsoft.com/office/powerpoint/2010/main" val="2320455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رقم الشريحة 3">
            <a:extLst>
              <a:ext uri="{FF2B5EF4-FFF2-40B4-BE49-F238E27FC236}">
                <a16:creationId xmlns="" xmlns:a16="http://schemas.microsoft.com/office/drawing/2014/main" id="{BB946B39-5E6A-48BC-BFF2-9A7589358020}"/>
              </a:ext>
            </a:extLst>
          </p:cNvPr>
          <p:cNvSpPr txBox="1">
            <a:spLocks/>
          </p:cNvSpPr>
          <p:nvPr/>
        </p:nvSpPr>
        <p:spPr bwMode="auto">
          <a:xfrm>
            <a:off x="9116423" y="638175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ar-IQ"/>
            </a:defPPr>
            <a:lvl1pPr marL="0" algn="r" defTabSz="914400" rtl="1" eaLnBrk="1" latinLnBrk="0" hangingPunct="1">
              <a:defRPr sz="14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rtl="0"/>
            <a:fld id="{0BF9B047-6E35-44AD-B32C-4FC49892E5C4}" type="slidenum">
              <a:rPr lang="en-US" smtClean="0">
                <a:solidFill>
                  <a:srgbClr val="000000"/>
                </a:solidFill>
                <a:cs typeface="Arial"/>
              </a:rPr>
              <a:pPr rtl="0"/>
              <a:t>2</a:t>
            </a:fld>
            <a:endParaRPr lang="en-US" dirty="0">
              <a:solidFill>
                <a:srgbClr val="000000"/>
              </a:solidFill>
              <a:cs typeface="Arial"/>
            </a:endParaRPr>
          </a:p>
        </p:txBody>
      </p:sp>
      <p:sp>
        <p:nvSpPr>
          <p:cNvPr id="2" name="مستطيل 1">
            <a:extLst>
              <a:ext uri="{FF2B5EF4-FFF2-40B4-BE49-F238E27FC236}">
                <a16:creationId xmlns="" xmlns:a16="http://schemas.microsoft.com/office/drawing/2014/main" id="{6CD98742-C878-49B9-8F13-D37876EC361E}"/>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IQ" sz="2400" b="0" i="0" u="none" strike="noStrike" cap="none" normalizeH="0" baseline="0">
              <a:ln>
                <a:noFill/>
              </a:ln>
              <a:solidFill>
                <a:schemeClr val="tx1"/>
              </a:solidFill>
              <a:effectLst/>
              <a:latin typeface="Times New Roman" pitchFamily="18" charset="0"/>
            </a:endParaRPr>
          </a:p>
        </p:txBody>
      </p:sp>
      <p:sp>
        <p:nvSpPr>
          <p:cNvPr id="4" name="Content Placeholder 2">
            <a:extLst>
              <a:ext uri="{FF2B5EF4-FFF2-40B4-BE49-F238E27FC236}">
                <a16:creationId xmlns="" xmlns:a16="http://schemas.microsoft.com/office/drawing/2014/main" id="{65BCECB6-09D7-4C23-9CCF-4812AB449FC9}"/>
              </a:ext>
            </a:extLst>
          </p:cNvPr>
          <p:cNvSpPr txBox="1">
            <a:spLocks/>
          </p:cNvSpPr>
          <p:nvPr/>
        </p:nvSpPr>
        <p:spPr>
          <a:xfrm>
            <a:off x="796834" y="696368"/>
            <a:ext cx="10829109" cy="3967072"/>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l" rtl="0">
              <a:buClr>
                <a:srgbClr val="4F81BD"/>
              </a:buClr>
              <a:buFont typeface="Wingdings 3" charset="2"/>
              <a:buNone/>
              <a:defRPr/>
            </a:pPr>
            <a:r>
              <a:rPr lang="en-US" sz="3600" b="1" u="sng"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Objectives:</a:t>
            </a:r>
          </a:p>
          <a:p>
            <a:pPr algn="l" rtl="0">
              <a:buClr>
                <a:srgbClr val="4F81BD"/>
              </a:buClr>
              <a:buFont typeface="Wingdings 3" charset="2"/>
              <a:buNone/>
              <a:defRPr/>
            </a:pPr>
            <a:r>
              <a:rPr lang="en-US" sz="3200" b="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After studying this lecture, you will be able to</a:t>
            </a:r>
            <a:r>
              <a:rPr lang="en-US" sz="3200"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l" rtl="0" eaLnBrk="0" fontAlgn="base" hangingPunct="0">
              <a:spcBef>
                <a:spcPct val="50000"/>
              </a:spcBef>
              <a:spcAft>
                <a:spcPct val="0"/>
              </a:spcAft>
              <a:buFont typeface="Wingdings" panose="05000000000000000000" pitchFamily="2" charset="2"/>
              <a:buChar char="Ø"/>
              <a:defRPr/>
            </a:pPr>
            <a:r>
              <a:rPr lang="en-US" altLang="ar-IQ" sz="3500"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Define common medical combining forms.</a:t>
            </a:r>
          </a:p>
          <a:p>
            <a:pPr algn="l" rtl="0" eaLnBrk="0" fontAlgn="base" hangingPunct="0">
              <a:spcBef>
                <a:spcPct val="50000"/>
              </a:spcBef>
              <a:spcAft>
                <a:spcPct val="0"/>
              </a:spcAft>
              <a:buFont typeface="Wingdings" panose="05000000000000000000" pitchFamily="2" charset="2"/>
              <a:buChar char="Ø"/>
              <a:defRPr/>
            </a:pPr>
            <a:r>
              <a:rPr lang="en-US" altLang="ar-IQ" sz="3500"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Define common medical prefixes.</a:t>
            </a:r>
          </a:p>
          <a:p>
            <a:pPr algn="l" rtl="0" eaLnBrk="0" fontAlgn="base" hangingPunct="0">
              <a:spcBef>
                <a:spcPct val="50000"/>
              </a:spcBef>
              <a:spcAft>
                <a:spcPct val="0"/>
              </a:spcAft>
              <a:buFont typeface="Wingdings" panose="05000000000000000000" pitchFamily="2" charset="2"/>
              <a:buChar char="Ø"/>
              <a:defRPr/>
            </a:pPr>
            <a:r>
              <a:rPr lang="en-US" altLang="ar-IQ" sz="3500"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Define common medical suffixes.</a:t>
            </a:r>
          </a:p>
          <a:p>
            <a:pPr algn="l" rtl="0">
              <a:buClr>
                <a:srgbClr val="4F81BD"/>
              </a:buClr>
              <a:buFont typeface="Wingdings 3" charset="2"/>
              <a:buNone/>
              <a:defRPr/>
            </a:pPr>
            <a:endParaRPr lang="en-US" sz="3200"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l" rtl="0">
              <a:buClr>
                <a:srgbClr val="4F81BD"/>
              </a:buClr>
              <a:buFont typeface="Wingdings 3" charset="2"/>
              <a:buNone/>
              <a:defRPr/>
            </a:pPr>
            <a:endParaRPr lang="en-US" sz="3200"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a:extLst>
              <a:ext uri="{FF2B5EF4-FFF2-40B4-BE49-F238E27FC236}">
                <a16:creationId xmlns="" xmlns:a16="http://schemas.microsoft.com/office/drawing/2014/main" id="{8B410041-462E-4687-AE7D-E3D41EC59437}"/>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IQ" sz="2400" b="0" i="0" u="none" strike="noStrike" cap="none" normalizeH="0" baseline="0">
              <a:ln>
                <a:noFill/>
              </a:ln>
              <a:solidFill>
                <a:schemeClr val="tx1"/>
              </a:solidFill>
              <a:effectLst/>
              <a:latin typeface="Times New Roman" pitchFamily="18" charset="0"/>
            </a:endParaRPr>
          </a:p>
        </p:txBody>
      </p:sp>
      <p:sp>
        <p:nvSpPr>
          <p:cNvPr id="5" name="Content Placeholder 2">
            <a:extLst>
              <a:ext uri="{FF2B5EF4-FFF2-40B4-BE49-F238E27FC236}">
                <a16:creationId xmlns="" xmlns:a16="http://schemas.microsoft.com/office/drawing/2014/main" id="{F2FD7B33-DA71-427A-BDD7-2DFD984C1515}"/>
              </a:ext>
            </a:extLst>
          </p:cNvPr>
          <p:cNvSpPr txBox="1">
            <a:spLocks/>
          </p:cNvSpPr>
          <p:nvPr/>
        </p:nvSpPr>
        <p:spPr>
          <a:xfrm>
            <a:off x="718457" y="-117567"/>
            <a:ext cx="11473543" cy="959383"/>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4F81BD"/>
              </a:buClr>
              <a:buSzTx/>
              <a:buFontTx/>
              <a:buNone/>
              <a:tabLst/>
              <a:defRPr/>
            </a:pPr>
            <a:r>
              <a:rPr kumimoji="0" lang="en-US" sz="32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Medical Terminology \The Gastrointestinal System</a:t>
            </a:r>
            <a:endParaRPr kumimoji="0" lang="en-US" sz="1600" b="0" i="0" u="none" strike="noStrike" kern="1200" cap="none" spc="0" normalizeH="0" baseline="0" noProof="0" dirty="0">
              <a:ln>
                <a:noFill/>
              </a:ln>
              <a:solidFill>
                <a:srgbClr val="7030A0"/>
              </a:solidFill>
              <a:effectLst/>
              <a:uLnTx/>
              <a:uFillTx/>
              <a:latin typeface="Trebuchet MS" panose="020B0603020202020204"/>
              <a:ea typeface="+mn-ea"/>
              <a:cs typeface="+mn-cs"/>
            </a:endParaRPr>
          </a:p>
        </p:txBody>
      </p:sp>
      <p:pic>
        <p:nvPicPr>
          <p:cNvPr id="8" name="Picture 5" descr="DIG-02">
            <a:extLst>
              <a:ext uri="{FF2B5EF4-FFF2-40B4-BE49-F238E27FC236}">
                <a16:creationId xmlns="" xmlns:a16="http://schemas.microsoft.com/office/drawing/2014/main" id="{A84808DF-0161-43CF-89F8-ADEDB3B311D8}"/>
              </a:ext>
            </a:extLst>
          </p:cNvPr>
          <p:cNvPicPr>
            <a:picLocks noChangeAspect="1" noChangeArrowheads="1"/>
          </p:cNvPicPr>
          <p:nvPr/>
        </p:nvPicPr>
        <p:blipFill>
          <a:blip r:embed="rId2">
            <a:lum bright="-30000" contrast="36000"/>
            <a:extLst>
              <a:ext uri="{28A0092B-C50C-407E-A947-70E740481C1C}">
                <a14:useLocalDpi xmlns:a14="http://schemas.microsoft.com/office/drawing/2010/main" val="0"/>
              </a:ext>
            </a:extLst>
          </a:blip>
          <a:srcRect/>
          <a:stretch>
            <a:fillRect/>
          </a:stretch>
        </p:blipFill>
        <p:spPr>
          <a:xfrm>
            <a:off x="6128954" y="509451"/>
            <a:ext cx="4953000" cy="62249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 xmlns:a16="http://schemas.microsoft.com/office/drawing/2014/main" id="{9246D948-7941-4B44-B7CB-70E23A8E8FE0}"/>
              </a:ext>
            </a:extLst>
          </p:cNvPr>
          <p:cNvSpPr txBox="1">
            <a:spLocks noChangeArrowheads="1"/>
          </p:cNvSpPr>
          <p:nvPr/>
        </p:nvSpPr>
        <p:spPr>
          <a:xfrm>
            <a:off x="864971" y="340164"/>
            <a:ext cx="4510217" cy="6452524"/>
          </a:xfrm>
          <a:prstGeom prst="rect">
            <a:avLst/>
          </a:prstGeom>
          <a:ln>
            <a:noFill/>
            <a:miter lim="800000"/>
            <a:headEnd/>
            <a:tailEnd/>
          </a:ln>
        </p:spPr>
        <p:txBody>
          <a:bodyPr vert="horz" lIns="91440" tIns="45720" rIns="91440" bIns="45720" rtlCol="1">
            <a:normAutofit fontScale="475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80000"/>
              </a:lnSpc>
              <a:spcBef>
                <a:spcPts val="1000"/>
              </a:spcBef>
              <a:spcAft>
                <a:spcPts val="0"/>
              </a:spcAft>
              <a:buClrTx/>
              <a:buSzTx/>
              <a:buFontTx/>
              <a:buNone/>
              <a:tabLst/>
              <a:defRPr/>
            </a:pPr>
            <a:endParaRPr lang="en-US" altLang="ar-IQ" sz="5900" dirty="0">
              <a:solidFill>
                <a:srgbClr val="000000"/>
              </a:solidFill>
              <a:latin typeface="Times New Roman" panose="02020603050405020304" pitchFamily="18" charset="0"/>
              <a:cs typeface="Arial" panose="020B0604020202020204" pitchFamily="34" charset="0"/>
            </a:endParaRPr>
          </a:p>
          <a:p>
            <a:pPr marL="228600" marR="0" lvl="0" indent="-228600" algn="ctr" defTabSz="914400" rtl="0" eaLnBrk="1" fontAlgn="auto" latinLnBrk="0" hangingPunct="1">
              <a:lnSpc>
                <a:spcPct val="80000"/>
              </a:lnSpc>
              <a:spcBef>
                <a:spcPts val="1000"/>
              </a:spcBef>
              <a:spcAft>
                <a:spcPts val="0"/>
              </a:spcAft>
              <a:buClrTx/>
              <a:buSzTx/>
              <a:buFontTx/>
              <a:buNone/>
              <a:tabLst/>
              <a:defRPr/>
            </a:pPr>
            <a:r>
              <a:rPr lang="en-US" altLang="ar-IQ" sz="59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Structures</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lang="en-US" altLang="ar-IQ" sz="3800" dirty="0">
                <a:solidFill>
                  <a:srgbClr val="000000"/>
                </a:solidFill>
                <a:latin typeface="Times New Roman" panose="02020603050405020304" pitchFamily="18" charset="0"/>
                <a:cs typeface="Arial" panose="020B0604020202020204" pitchFamily="34" charset="0"/>
              </a:rPr>
              <a:t>Lips (</a:t>
            </a:r>
            <a:r>
              <a:rPr lang="en-US" altLang="ar-IQ" sz="3800" dirty="0" err="1">
                <a:solidFill>
                  <a:srgbClr val="000000"/>
                </a:solidFill>
                <a:latin typeface="Times New Roman" panose="02020603050405020304" pitchFamily="18" charset="0"/>
                <a:cs typeface="Arial" panose="020B0604020202020204" pitchFamily="34" charset="0"/>
              </a:rPr>
              <a:t>cheil</a:t>
            </a:r>
            <a:r>
              <a:rPr lang="en-US" altLang="ar-IQ" sz="3800" dirty="0">
                <a:solidFill>
                  <a:srgbClr val="000000"/>
                </a:solidFill>
                <a:latin typeface="Times New Roman" panose="02020603050405020304" pitchFamily="18" charset="0"/>
                <a:cs typeface="Arial" panose="020B0604020202020204" pitchFamily="34" charset="0"/>
              </a:rPr>
              <a:t>/o)</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lang="en-US" altLang="ar-IQ" sz="3800" dirty="0">
                <a:solidFill>
                  <a:srgbClr val="000000"/>
                </a:solidFill>
                <a:latin typeface="Times New Roman" panose="02020603050405020304" pitchFamily="18" charset="0"/>
                <a:cs typeface="Arial" panose="020B0604020202020204" pitchFamily="34" charset="0"/>
              </a:rPr>
              <a:t>Mouth (</a:t>
            </a:r>
            <a:r>
              <a:rPr lang="en-US" altLang="ar-IQ" sz="3800" dirty="0" err="1">
                <a:solidFill>
                  <a:srgbClr val="000000"/>
                </a:solidFill>
                <a:latin typeface="Times New Roman" panose="02020603050405020304" pitchFamily="18" charset="0"/>
                <a:cs typeface="Arial" panose="020B0604020202020204" pitchFamily="34" charset="0"/>
              </a:rPr>
              <a:t>stomat</a:t>
            </a:r>
            <a:r>
              <a:rPr lang="en-US" altLang="ar-IQ" sz="3800" dirty="0">
                <a:solidFill>
                  <a:srgbClr val="000000"/>
                </a:solidFill>
                <a:latin typeface="Times New Roman" panose="02020603050405020304" pitchFamily="18" charset="0"/>
                <a:cs typeface="Arial" panose="020B0604020202020204" pitchFamily="34" charset="0"/>
              </a:rPr>
              <a:t>/o</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lang="en-US" altLang="ar-IQ" sz="3800" dirty="0">
                <a:solidFill>
                  <a:srgbClr val="000000"/>
                </a:solidFill>
                <a:latin typeface="Times New Roman" panose="02020603050405020304" pitchFamily="18" charset="0"/>
                <a:cs typeface="Arial" panose="020B0604020202020204" pitchFamily="34" charset="0"/>
              </a:rPr>
              <a:t>Tongue (gloss/o; </a:t>
            </a:r>
            <a:r>
              <a:rPr lang="en-US" altLang="ar-IQ" sz="3800" dirty="0" err="1">
                <a:solidFill>
                  <a:srgbClr val="000000"/>
                </a:solidFill>
                <a:latin typeface="Times New Roman" panose="02020603050405020304" pitchFamily="18" charset="0"/>
                <a:cs typeface="Arial" panose="020B0604020202020204" pitchFamily="34" charset="0"/>
              </a:rPr>
              <a:t>lingu</a:t>
            </a:r>
            <a:r>
              <a:rPr lang="en-US" altLang="ar-IQ" sz="3800" dirty="0">
                <a:solidFill>
                  <a:srgbClr val="000000"/>
                </a:solidFill>
                <a:latin typeface="Times New Roman" panose="02020603050405020304" pitchFamily="18" charset="0"/>
                <a:cs typeface="Arial" panose="020B0604020202020204" pitchFamily="34" charset="0"/>
              </a:rPr>
              <a:t>/o)</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lang="en-US" altLang="ar-IQ" sz="3800" dirty="0">
                <a:solidFill>
                  <a:srgbClr val="000000"/>
                </a:solidFill>
                <a:latin typeface="Times New Roman" panose="02020603050405020304" pitchFamily="18" charset="0"/>
                <a:cs typeface="Arial" panose="020B0604020202020204" pitchFamily="34" charset="0"/>
              </a:rPr>
              <a:t>Salivary glands</a:t>
            </a:r>
          </a:p>
          <a:p>
            <a:pPr marL="685800" marR="0" lvl="1" indent="-228600" algn="l" defTabSz="914400" rtl="0" eaLnBrk="1" fontAlgn="auto" latinLnBrk="0" hangingPunct="1">
              <a:lnSpc>
                <a:spcPct val="80000"/>
              </a:lnSpc>
              <a:spcBef>
                <a:spcPts val="500"/>
              </a:spcBef>
              <a:spcAft>
                <a:spcPts val="0"/>
              </a:spcAft>
              <a:buClrTx/>
              <a:buSzTx/>
              <a:buFont typeface="Arial" panose="020B0604020202020204" pitchFamily="34" charset="0"/>
              <a:buChar char="•"/>
              <a:tabLst/>
              <a:defRPr/>
            </a:pPr>
            <a:r>
              <a:rPr lang="en-US" altLang="ar-IQ" sz="3800" dirty="0">
                <a:solidFill>
                  <a:srgbClr val="000000"/>
                </a:solidFill>
                <a:latin typeface="Times New Roman" panose="02020603050405020304" pitchFamily="18" charset="0"/>
                <a:cs typeface="Arial" panose="020B0604020202020204" pitchFamily="34" charset="0"/>
              </a:rPr>
              <a:t>Sublingual</a:t>
            </a:r>
          </a:p>
          <a:p>
            <a:pPr marL="685800" marR="0" lvl="1" indent="-228600" algn="l" defTabSz="914400" rtl="0" eaLnBrk="1" fontAlgn="auto" latinLnBrk="0" hangingPunct="1">
              <a:lnSpc>
                <a:spcPct val="80000"/>
              </a:lnSpc>
              <a:spcBef>
                <a:spcPts val="500"/>
              </a:spcBef>
              <a:spcAft>
                <a:spcPts val="0"/>
              </a:spcAft>
              <a:buClrTx/>
              <a:buSzTx/>
              <a:buFont typeface="Arial" panose="020B0604020202020204" pitchFamily="34" charset="0"/>
              <a:buChar char="•"/>
              <a:tabLst/>
              <a:defRPr/>
            </a:pPr>
            <a:r>
              <a:rPr lang="en-US" altLang="ar-IQ" sz="3800" dirty="0">
                <a:solidFill>
                  <a:srgbClr val="000000"/>
                </a:solidFill>
                <a:latin typeface="Times New Roman" panose="02020603050405020304" pitchFamily="18" charset="0"/>
                <a:cs typeface="Arial" panose="020B0604020202020204" pitchFamily="34" charset="0"/>
              </a:rPr>
              <a:t>Submandibular</a:t>
            </a:r>
          </a:p>
          <a:p>
            <a:pPr marL="685800" marR="0" lvl="1" indent="-228600" algn="l" defTabSz="914400" rtl="0" eaLnBrk="1" fontAlgn="auto" latinLnBrk="0" hangingPunct="1">
              <a:lnSpc>
                <a:spcPct val="80000"/>
              </a:lnSpc>
              <a:spcBef>
                <a:spcPts val="500"/>
              </a:spcBef>
              <a:spcAft>
                <a:spcPts val="0"/>
              </a:spcAft>
              <a:buClrTx/>
              <a:buSzTx/>
              <a:buFont typeface="Arial" panose="020B0604020202020204" pitchFamily="34" charset="0"/>
              <a:buChar char="•"/>
              <a:tabLst/>
              <a:defRPr/>
            </a:pPr>
            <a:r>
              <a:rPr lang="en-US" altLang="ar-IQ" sz="3800" dirty="0">
                <a:solidFill>
                  <a:srgbClr val="000000"/>
                </a:solidFill>
                <a:latin typeface="Times New Roman" panose="02020603050405020304" pitchFamily="18" charset="0"/>
                <a:cs typeface="Arial" panose="020B0604020202020204" pitchFamily="34" charset="0"/>
              </a:rPr>
              <a:t>Parotid </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lang="en-US" altLang="ar-IQ" sz="3800" dirty="0">
                <a:solidFill>
                  <a:srgbClr val="000000"/>
                </a:solidFill>
                <a:latin typeface="Times New Roman" panose="02020603050405020304" pitchFamily="18" charset="0"/>
                <a:cs typeface="Arial" panose="020B0604020202020204" pitchFamily="34" charset="0"/>
              </a:rPr>
              <a:t>Pharynx</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lang="en-US" altLang="ar-IQ" sz="3800" dirty="0">
                <a:solidFill>
                  <a:srgbClr val="000000"/>
                </a:solidFill>
                <a:latin typeface="Times New Roman" panose="02020603050405020304" pitchFamily="18" charset="0"/>
                <a:cs typeface="Arial" panose="020B0604020202020204" pitchFamily="34" charset="0"/>
              </a:rPr>
              <a:t>Esophagus</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lang="en-US" altLang="ar-IQ" sz="3800" dirty="0">
                <a:solidFill>
                  <a:srgbClr val="000000"/>
                </a:solidFill>
                <a:latin typeface="Times New Roman" panose="02020603050405020304" pitchFamily="18" charset="0"/>
                <a:cs typeface="Arial" panose="020B0604020202020204" pitchFamily="34" charset="0"/>
              </a:rPr>
              <a:t>Stomach (</a:t>
            </a:r>
            <a:r>
              <a:rPr lang="en-US" altLang="ar-IQ" sz="3800" dirty="0" err="1">
                <a:solidFill>
                  <a:srgbClr val="000000"/>
                </a:solidFill>
                <a:latin typeface="Times New Roman" panose="02020603050405020304" pitchFamily="18" charset="0"/>
                <a:cs typeface="Arial" panose="020B0604020202020204" pitchFamily="34" charset="0"/>
              </a:rPr>
              <a:t>gastr</a:t>
            </a:r>
            <a:r>
              <a:rPr lang="en-US" altLang="ar-IQ" sz="3800" dirty="0">
                <a:solidFill>
                  <a:srgbClr val="000000"/>
                </a:solidFill>
                <a:latin typeface="Times New Roman" panose="02020603050405020304" pitchFamily="18" charset="0"/>
                <a:cs typeface="Arial" panose="020B0604020202020204" pitchFamily="34" charset="0"/>
              </a:rPr>
              <a:t>/o)</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lang="en-US" altLang="ar-IQ" sz="3800" dirty="0">
                <a:solidFill>
                  <a:srgbClr val="000000"/>
                </a:solidFill>
                <a:latin typeface="Times New Roman" panose="02020603050405020304" pitchFamily="18" charset="0"/>
                <a:cs typeface="Arial" panose="020B0604020202020204" pitchFamily="34" charset="0"/>
              </a:rPr>
              <a:t>Small intestine</a:t>
            </a:r>
          </a:p>
          <a:p>
            <a:pPr marL="685800" marR="0" lvl="1" indent="-228600" algn="l" defTabSz="914400" rtl="0" eaLnBrk="1" fontAlgn="auto" latinLnBrk="0" hangingPunct="1">
              <a:lnSpc>
                <a:spcPct val="80000"/>
              </a:lnSpc>
              <a:spcBef>
                <a:spcPts val="500"/>
              </a:spcBef>
              <a:spcAft>
                <a:spcPts val="0"/>
              </a:spcAft>
              <a:buClrTx/>
              <a:buSzTx/>
              <a:buFont typeface="Arial" panose="020B0604020202020204" pitchFamily="34" charset="0"/>
              <a:buChar char="•"/>
              <a:tabLst/>
              <a:defRPr/>
            </a:pPr>
            <a:r>
              <a:rPr lang="en-US" altLang="ar-IQ" sz="3800" dirty="0">
                <a:solidFill>
                  <a:srgbClr val="000000"/>
                </a:solidFill>
                <a:latin typeface="Times New Roman" panose="02020603050405020304" pitchFamily="18" charset="0"/>
                <a:cs typeface="Arial" panose="020B0604020202020204" pitchFamily="34" charset="0"/>
              </a:rPr>
              <a:t>Duodenum</a:t>
            </a:r>
          </a:p>
          <a:p>
            <a:pPr marL="685800" marR="0" lvl="1" indent="-228600" algn="l" defTabSz="914400" rtl="0" eaLnBrk="1" fontAlgn="auto" latinLnBrk="0" hangingPunct="1">
              <a:lnSpc>
                <a:spcPct val="80000"/>
              </a:lnSpc>
              <a:spcBef>
                <a:spcPts val="500"/>
              </a:spcBef>
              <a:spcAft>
                <a:spcPts val="0"/>
              </a:spcAft>
              <a:buClrTx/>
              <a:buSzTx/>
              <a:buFont typeface="Arial" panose="020B0604020202020204" pitchFamily="34" charset="0"/>
              <a:buChar char="•"/>
              <a:tabLst/>
              <a:defRPr/>
            </a:pPr>
            <a:r>
              <a:rPr lang="en-US" altLang="ar-IQ" sz="3800" dirty="0">
                <a:solidFill>
                  <a:srgbClr val="000000"/>
                </a:solidFill>
                <a:latin typeface="Times New Roman" panose="02020603050405020304" pitchFamily="18" charset="0"/>
                <a:cs typeface="Arial" panose="020B0604020202020204" pitchFamily="34" charset="0"/>
              </a:rPr>
              <a:t>Jejunum</a:t>
            </a:r>
          </a:p>
          <a:p>
            <a:pPr marL="685800" marR="0" lvl="1" indent="-228600" algn="l" defTabSz="914400" rtl="0" eaLnBrk="1" fontAlgn="auto" latinLnBrk="0" hangingPunct="1">
              <a:lnSpc>
                <a:spcPct val="80000"/>
              </a:lnSpc>
              <a:spcBef>
                <a:spcPts val="500"/>
              </a:spcBef>
              <a:spcAft>
                <a:spcPts val="0"/>
              </a:spcAft>
              <a:buClrTx/>
              <a:buSzTx/>
              <a:buFont typeface="Arial" panose="020B0604020202020204" pitchFamily="34" charset="0"/>
              <a:buChar char="•"/>
              <a:tabLst/>
              <a:defRPr/>
            </a:pPr>
            <a:r>
              <a:rPr lang="en-US" altLang="ar-IQ" sz="3800" dirty="0">
                <a:solidFill>
                  <a:srgbClr val="000000"/>
                </a:solidFill>
                <a:latin typeface="Times New Roman" panose="02020603050405020304" pitchFamily="18" charset="0"/>
                <a:cs typeface="Arial" panose="020B0604020202020204" pitchFamily="34" charset="0"/>
              </a:rPr>
              <a:t>Ileum (hip = ilium)</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lang="en-US" altLang="ar-IQ" sz="3800" dirty="0">
                <a:solidFill>
                  <a:srgbClr val="000000"/>
                </a:solidFill>
                <a:latin typeface="Times New Roman" panose="02020603050405020304" pitchFamily="18" charset="0"/>
                <a:cs typeface="Arial" panose="020B0604020202020204" pitchFamily="34" charset="0"/>
              </a:rPr>
              <a:t>Large intestine</a:t>
            </a:r>
          </a:p>
          <a:p>
            <a:pPr marL="685800" marR="0" lvl="1" indent="-228600" algn="l" defTabSz="914400" rtl="0" eaLnBrk="1" fontAlgn="auto" latinLnBrk="0" hangingPunct="1">
              <a:lnSpc>
                <a:spcPct val="80000"/>
              </a:lnSpc>
              <a:spcBef>
                <a:spcPts val="500"/>
              </a:spcBef>
              <a:spcAft>
                <a:spcPts val="0"/>
              </a:spcAft>
              <a:buClrTx/>
              <a:buSzTx/>
              <a:buFont typeface="Arial" panose="020B0604020202020204" pitchFamily="34" charset="0"/>
              <a:buChar char="•"/>
              <a:tabLst/>
              <a:defRPr/>
            </a:pPr>
            <a:r>
              <a:rPr lang="en-US" altLang="ar-IQ" sz="3800" dirty="0">
                <a:solidFill>
                  <a:srgbClr val="000000"/>
                </a:solidFill>
                <a:latin typeface="Times New Roman" panose="02020603050405020304" pitchFamily="18" charset="0"/>
                <a:cs typeface="Arial" panose="020B0604020202020204" pitchFamily="34" charset="0"/>
              </a:rPr>
              <a:t>Cecum</a:t>
            </a:r>
          </a:p>
          <a:p>
            <a:pPr marL="685800" marR="0" lvl="1" indent="-228600" algn="l" defTabSz="914400" rtl="0" eaLnBrk="1" fontAlgn="auto" latinLnBrk="0" hangingPunct="1">
              <a:lnSpc>
                <a:spcPct val="80000"/>
              </a:lnSpc>
              <a:spcBef>
                <a:spcPts val="500"/>
              </a:spcBef>
              <a:spcAft>
                <a:spcPts val="0"/>
              </a:spcAft>
              <a:buClrTx/>
              <a:buSzTx/>
              <a:buFont typeface="Arial" panose="020B0604020202020204" pitchFamily="34" charset="0"/>
              <a:buChar char="•"/>
              <a:tabLst/>
              <a:defRPr/>
            </a:pPr>
            <a:r>
              <a:rPr lang="en-US" altLang="ar-IQ" sz="3800" dirty="0">
                <a:solidFill>
                  <a:srgbClr val="000000"/>
                </a:solidFill>
                <a:latin typeface="Times New Roman" panose="02020603050405020304" pitchFamily="18" charset="0"/>
                <a:cs typeface="Arial" panose="020B0604020202020204" pitchFamily="34" charset="0"/>
              </a:rPr>
              <a:t>Ascending</a:t>
            </a:r>
          </a:p>
          <a:p>
            <a:pPr marL="685800" marR="0" lvl="1" indent="-228600" algn="l" defTabSz="914400" rtl="0" eaLnBrk="1" fontAlgn="auto" latinLnBrk="0" hangingPunct="1">
              <a:lnSpc>
                <a:spcPct val="80000"/>
              </a:lnSpc>
              <a:spcBef>
                <a:spcPts val="500"/>
              </a:spcBef>
              <a:spcAft>
                <a:spcPts val="0"/>
              </a:spcAft>
              <a:buClrTx/>
              <a:buSzTx/>
              <a:buFont typeface="Arial" panose="020B0604020202020204" pitchFamily="34" charset="0"/>
              <a:buChar char="•"/>
              <a:tabLst/>
              <a:defRPr/>
            </a:pPr>
            <a:r>
              <a:rPr lang="en-US" altLang="ar-IQ" sz="3800" dirty="0">
                <a:solidFill>
                  <a:srgbClr val="000000"/>
                </a:solidFill>
                <a:latin typeface="Times New Roman" panose="02020603050405020304" pitchFamily="18" charset="0"/>
                <a:cs typeface="Arial" panose="020B0604020202020204" pitchFamily="34" charset="0"/>
              </a:rPr>
              <a:t>Transverse</a:t>
            </a:r>
          </a:p>
          <a:p>
            <a:pPr marL="685800" marR="0" lvl="1" indent="-228600" algn="l" defTabSz="914400" rtl="0" eaLnBrk="1" fontAlgn="auto" latinLnBrk="0" hangingPunct="1">
              <a:lnSpc>
                <a:spcPct val="80000"/>
              </a:lnSpc>
              <a:spcBef>
                <a:spcPts val="500"/>
              </a:spcBef>
              <a:spcAft>
                <a:spcPts val="0"/>
              </a:spcAft>
              <a:buClrTx/>
              <a:buSzTx/>
              <a:buFont typeface="Arial" panose="020B0604020202020204" pitchFamily="34" charset="0"/>
              <a:buChar char="•"/>
              <a:tabLst/>
              <a:defRPr/>
            </a:pPr>
            <a:r>
              <a:rPr lang="en-US" altLang="ar-IQ" sz="3800" dirty="0">
                <a:solidFill>
                  <a:srgbClr val="000000"/>
                </a:solidFill>
                <a:latin typeface="Times New Roman" panose="02020603050405020304" pitchFamily="18" charset="0"/>
                <a:cs typeface="Arial" panose="020B0604020202020204" pitchFamily="34" charset="0"/>
              </a:rPr>
              <a:t>Descending</a:t>
            </a:r>
          </a:p>
          <a:p>
            <a:pPr marL="685800" marR="0" lvl="1" indent="-228600" algn="l" defTabSz="914400" rtl="0" eaLnBrk="1" fontAlgn="auto" latinLnBrk="0" hangingPunct="1">
              <a:lnSpc>
                <a:spcPct val="80000"/>
              </a:lnSpc>
              <a:spcBef>
                <a:spcPts val="500"/>
              </a:spcBef>
              <a:spcAft>
                <a:spcPts val="0"/>
              </a:spcAft>
              <a:buClrTx/>
              <a:buSzTx/>
              <a:buFont typeface="Arial" panose="020B0604020202020204" pitchFamily="34" charset="0"/>
              <a:buChar char="•"/>
              <a:tabLst/>
              <a:defRPr/>
            </a:pPr>
            <a:r>
              <a:rPr lang="en-US" altLang="ar-IQ" sz="3800" dirty="0">
                <a:solidFill>
                  <a:srgbClr val="000000"/>
                </a:solidFill>
                <a:latin typeface="Times New Roman" panose="02020603050405020304" pitchFamily="18" charset="0"/>
                <a:cs typeface="Arial" panose="020B0604020202020204" pitchFamily="34" charset="0"/>
              </a:rPr>
              <a:t>Sigmoid </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lang="en-US" altLang="ar-IQ" sz="3800" dirty="0">
                <a:solidFill>
                  <a:srgbClr val="000000"/>
                </a:solidFill>
                <a:latin typeface="Times New Roman" panose="02020603050405020304" pitchFamily="18" charset="0"/>
                <a:cs typeface="Arial" panose="020B0604020202020204" pitchFamily="34" charset="0"/>
              </a:rPr>
              <a:t>Rectum </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lang="en-US" altLang="ar-IQ" sz="3800" dirty="0">
                <a:solidFill>
                  <a:srgbClr val="000000"/>
                </a:solidFill>
                <a:latin typeface="Times New Roman" panose="02020603050405020304" pitchFamily="18" charset="0"/>
                <a:cs typeface="Arial" panose="020B0604020202020204" pitchFamily="34" charset="0"/>
              </a:rPr>
              <a:t>Anus </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endParaRPr kumimoji="0" lang="en-US" altLang="ar-IQ" sz="2000" b="1" i="0" u="none" strike="noStrike" kern="1200" cap="none" spc="0" normalizeH="0" baseline="0" noProof="0" dirty="0">
              <a:ln>
                <a:noFill/>
              </a:ln>
              <a:solidFill>
                <a:sysClr val="windowText" lastClr="000000"/>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707905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 xmlns:a16="http://schemas.microsoft.com/office/drawing/2014/main" id="{6F53836A-51BD-45BB-8EE1-A399C6969EC2}"/>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IQ" sz="2400" b="0" i="0" u="none" strike="noStrike" cap="none" normalizeH="0" baseline="0">
              <a:ln>
                <a:noFill/>
              </a:ln>
              <a:solidFill>
                <a:schemeClr val="tx1"/>
              </a:solidFill>
              <a:effectLst/>
              <a:latin typeface="Times New Roman" pitchFamily="18" charset="0"/>
            </a:endParaRPr>
          </a:p>
        </p:txBody>
      </p:sp>
      <p:pic>
        <p:nvPicPr>
          <p:cNvPr id="6" name="Picture 5" descr="DIG-07">
            <a:extLst>
              <a:ext uri="{FF2B5EF4-FFF2-40B4-BE49-F238E27FC236}">
                <a16:creationId xmlns="" xmlns:a16="http://schemas.microsoft.com/office/drawing/2014/main" id="{24DB000F-E697-41D4-AC62-0A1DEC5D46ED}"/>
              </a:ext>
            </a:extLst>
          </p:cNvPr>
          <p:cNvPicPr>
            <a:picLocks noChangeAspect="1" noChangeArrowheads="1"/>
          </p:cNvPicPr>
          <p:nvPr/>
        </p:nvPicPr>
        <p:blipFill>
          <a:blip r:embed="rId2">
            <a:lum bright="-18000" contrast="36000"/>
            <a:extLst>
              <a:ext uri="{28A0092B-C50C-407E-A947-70E740481C1C}">
                <a14:useLocalDpi xmlns:a14="http://schemas.microsoft.com/office/drawing/2010/main" val="0"/>
              </a:ext>
            </a:extLst>
          </a:blip>
          <a:srcRect/>
          <a:stretch>
            <a:fillRect/>
          </a:stretch>
        </p:blipFill>
        <p:spPr>
          <a:xfrm>
            <a:off x="7465423" y="509452"/>
            <a:ext cx="4038600" cy="3853543"/>
          </a:xfrm>
          <a:prstGeom prst="rect">
            <a:avLst/>
          </a:prstGeom>
          <a:noFill/>
          <a:ln>
            <a:solidFill>
              <a:srgbClr val="E7E6E6"/>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8" descr="DIG-08">
            <a:extLst>
              <a:ext uri="{FF2B5EF4-FFF2-40B4-BE49-F238E27FC236}">
                <a16:creationId xmlns="" xmlns:a16="http://schemas.microsoft.com/office/drawing/2014/main" id="{FFD659F0-CB09-44FB-B6E9-46DCCB692AF9}"/>
              </a:ext>
            </a:extLst>
          </p:cNvPr>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t="6061" b="9091"/>
          <a:stretch>
            <a:fillRect/>
          </a:stretch>
        </p:blipFill>
        <p:spPr>
          <a:xfrm>
            <a:off x="7443653" y="4528458"/>
            <a:ext cx="4038600" cy="2133600"/>
          </a:xfrm>
          <a:prstGeom prst="rect">
            <a:avLst/>
          </a:prstGeom>
          <a:noFill/>
          <a:ln>
            <a:solidFill>
              <a:srgbClr val="E7E6E6"/>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3">
            <a:extLst>
              <a:ext uri="{FF2B5EF4-FFF2-40B4-BE49-F238E27FC236}">
                <a16:creationId xmlns="" xmlns:a16="http://schemas.microsoft.com/office/drawing/2014/main" id="{C7A2E9FA-8A1C-4144-9BE7-31F28825EAE7}"/>
              </a:ext>
            </a:extLst>
          </p:cNvPr>
          <p:cNvSpPr txBox="1">
            <a:spLocks noChangeArrowheads="1"/>
          </p:cNvSpPr>
          <p:nvPr/>
        </p:nvSpPr>
        <p:spPr>
          <a:xfrm>
            <a:off x="1899850" y="839288"/>
            <a:ext cx="3972697" cy="5179423"/>
          </a:xfrm>
          <a:prstGeom prst="rect">
            <a:avLst/>
          </a:prstGeom>
          <a:ln>
            <a:noFill/>
            <a:miter lim="800000"/>
            <a:headEnd/>
            <a:tailEnd/>
          </a:ln>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kumimoji="0" lang="en-US" altLang="ar-IQ" sz="2000" b="1" i="0" u="none" strike="noStrike" kern="1200" cap="none" spc="0" normalizeH="0" baseline="0" noProof="0" dirty="0">
                <a:ln>
                  <a:noFill/>
                </a:ln>
                <a:solidFill>
                  <a:srgbClr val="7030A0"/>
                </a:solidFill>
                <a:effectLst/>
                <a:uLnTx/>
                <a:uFillTx/>
                <a:latin typeface="Calibri" panose="020F0502020204030204"/>
                <a:ea typeface="+mn-ea"/>
                <a:cs typeface="Arial" panose="020B0604020202020204" pitchFamily="34" charset="0"/>
              </a:rPr>
              <a:t>         </a:t>
            </a:r>
            <a:r>
              <a:rPr lang="en-US" altLang="ar-IQ" b="1" u="sng" dirty="0">
                <a:solidFill>
                  <a:srgbClr val="7030A0"/>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Structures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ar-IQ" sz="1800" dirty="0">
                <a:solidFill>
                  <a:srgbClr val="000000"/>
                </a:solidFill>
                <a:latin typeface="Times New Roman" panose="02020603050405020304" pitchFamily="18" charset="0"/>
                <a:cs typeface="Arial" panose="020B0604020202020204" pitchFamily="34" charset="0"/>
              </a:rPr>
              <a:t>Liver (</a:t>
            </a:r>
            <a:r>
              <a:rPr lang="en-US" altLang="ar-IQ" sz="1800" dirty="0" err="1">
                <a:solidFill>
                  <a:srgbClr val="000000"/>
                </a:solidFill>
                <a:latin typeface="Times New Roman" panose="02020603050405020304" pitchFamily="18" charset="0"/>
                <a:cs typeface="Arial" panose="020B0604020202020204" pitchFamily="34" charset="0"/>
              </a:rPr>
              <a:t>hepat</a:t>
            </a:r>
            <a:r>
              <a:rPr lang="en-US" altLang="ar-IQ" sz="1800" dirty="0">
                <a:solidFill>
                  <a:srgbClr val="000000"/>
                </a:solidFill>
                <a:latin typeface="Times New Roman" panose="02020603050405020304" pitchFamily="18" charset="0"/>
                <a:cs typeface="Arial" panose="020B0604020202020204" pitchFamily="34" charset="0"/>
              </a:rPr>
              <a:t>/o)</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ar-IQ" sz="1800" dirty="0">
                <a:solidFill>
                  <a:srgbClr val="000000"/>
                </a:solidFill>
                <a:latin typeface="Times New Roman" panose="02020603050405020304" pitchFamily="18" charset="0"/>
                <a:cs typeface="Arial" panose="020B0604020202020204" pitchFamily="34" charset="0"/>
              </a:rPr>
              <a:t>Hepatic duct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ltLang="ar-IQ" sz="1800" dirty="0">
              <a:solidFill>
                <a:srgbClr val="000000"/>
              </a:solidFill>
              <a:latin typeface="Times New Roman" panose="02020603050405020304" pitchFamily="18"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ar-IQ" sz="1800" dirty="0">
                <a:solidFill>
                  <a:srgbClr val="000000"/>
                </a:solidFill>
                <a:latin typeface="Times New Roman" panose="02020603050405020304" pitchFamily="18" charset="0"/>
                <a:cs typeface="Arial" panose="020B0604020202020204" pitchFamily="34" charset="0"/>
              </a:rPr>
              <a:t>Gallbladder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ar-IQ" sz="1800" dirty="0">
                <a:solidFill>
                  <a:srgbClr val="000000"/>
                </a:solidFill>
                <a:latin typeface="Times New Roman" panose="02020603050405020304" pitchFamily="18" charset="0"/>
                <a:cs typeface="Arial" panose="020B0604020202020204" pitchFamily="34" charset="0"/>
              </a:rPr>
              <a:t>Cystic duct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ar-IQ" sz="1800" dirty="0" err="1">
                <a:solidFill>
                  <a:srgbClr val="000000"/>
                </a:solidFill>
                <a:latin typeface="Times New Roman" panose="02020603050405020304" pitchFamily="18" charset="0"/>
                <a:cs typeface="Arial" panose="020B0604020202020204" pitchFamily="34" charset="0"/>
              </a:rPr>
              <a:t>Cholecyst</a:t>
            </a:r>
            <a:r>
              <a:rPr lang="en-US" altLang="ar-IQ" sz="1800" dirty="0">
                <a:solidFill>
                  <a:srgbClr val="000000"/>
                </a:solidFill>
                <a:latin typeface="Times New Roman" panose="02020603050405020304" pitchFamily="18" charset="0"/>
                <a:cs typeface="Arial" panose="020B0604020202020204" pitchFamily="34" charset="0"/>
              </a:rPr>
              <a:t>/o</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ar-IQ" sz="1800" dirty="0">
                <a:solidFill>
                  <a:srgbClr val="000000"/>
                </a:solidFill>
                <a:latin typeface="Times New Roman" panose="02020603050405020304" pitchFamily="18" charset="0"/>
                <a:cs typeface="Arial" panose="020B0604020202020204" pitchFamily="34" charset="0"/>
              </a:rPr>
              <a:t>Chole = bile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ar-IQ" sz="1800" dirty="0">
                <a:solidFill>
                  <a:srgbClr val="000000"/>
                </a:solidFill>
                <a:latin typeface="Times New Roman" panose="02020603050405020304" pitchFamily="18" charset="0"/>
                <a:cs typeface="Arial" panose="020B0604020202020204" pitchFamily="34" charset="0"/>
              </a:rPr>
              <a:t>Cyst = bladder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ltLang="ar-IQ" sz="1800" dirty="0">
              <a:solidFill>
                <a:srgbClr val="000000"/>
              </a:solidFill>
              <a:latin typeface="Times New Roman" panose="02020603050405020304" pitchFamily="18"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ar-IQ" sz="1800" dirty="0">
                <a:solidFill>
                  <a:srgbClr val="000000"/>
                </a:solidFill>
                <a:latin typeface="Times New Roman" panose="02020603050405020304" pitchFamily="18" charset="0"/>
                <a:cs typeface="Arial" panose="020B0604020202020204" pitchFamily="34" charset="0"/>
              </a:rPr>
              <a:t>Common bile duct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ar-IQ" sz="1800" dirty="0">
                <a:solidFill>
                  <a:srgbClr val="000000"/>
                </a:solidFill>
                <a:latin typeface="Times New Roman" panose="02020603050405020304" pitchFamily="18" charset="0"/>
                <a:cs typeface="Arial" panose="020B0604020202020204" pitchFamily="34" charset="0"/>
              </a:rPr>
              <a:t>Pancreas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ar-IQ" sz="1800" dirty="0">
                <a:solidFill>
                  <a:srgbClr val="000000"/>
                </a:solidFill>
                <a:latin typeface="Times New Roman" panose="02020603050405020304" pitchFamily="18" charset="0"/>
                <a:cs typeface="Arial" panose="020B0604020202020204" pitchFamily="34" charset="0"/>
              </a:rPr>
              <a:t>Pancreatic duct </a:t>
            </a:r>
          </a:p>
        </p:txBody>
      </p:sp>
    </p:spTree>
    <p:extLst>
      <p:ext uri="{BB962C8B-B14F-4D97-AF65-F5344CB8AC3E}">
        <p14:creationId xmlns:p14="http://schemas.microsoft.com/office/powerpoint/2010/main" val="583957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 xmlns:a16="http://schemas.microsoft.com/office/drawing/2014/main" id="{6F53836A-51BD-45BB-8EE1-A399C6969EC2}"/>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IQ" sz="2400" b="0" i="0" u="none" strike="noStrike" cap="none" normalizeH="0" baseline="0">
              <a:ln>
                <a:noFill/>
              </a:ln>
              <a:solidFill>
                <a:schemeClr val="tx1"/>
              </a:solidFill>
              <a:effectLst/>
              <a:latin typeface="Times New Roman" pitchFamily="18" charset="0"/>
            </a:endParaRPr>
          </a:p>
        </p:txBody>
      </p:sp>
      <p:pic>
        <p:nvPicPr>
          <p:cNvPr id="9" name="Picture 4" descr="W9507-20-12">
            <a:extLst>
              <a:ext uri="{FF2B5EF4-FFF2-40B4-BE49-F238E27FC236}">
                <a16:creationId xmlns="" xmlns:a16="http://schemas.microsoft.com/office/drawing/2014/main" id="{CFD5B1A5-1CA9-40CE-B329-7A4AA5CC6671}"/>
              </a:ext>
            </a:extLst>
          </p:cNvPr>
          <p:cNvPicPr>
            <a:picLocks noChangeAspect="1" noChangeArrowheads="1"/>
          </p:cNvPicPr>
          <p:nvPr/>
        </p:nvPicPr>
        <p:blipFill>
          <a:blip r:embed="rId2">
            <a:lum bright="-18000" contrast="24000"/>
            <a:extLst>
              <a:ext uri="{28A0092B-C50C-407E-A947-70E740481C1C}">
                <a14:useLocalDpi xmlns:a14="http://schemas.microsoft.com/office/drawing/2010/main" val="0"/>
              </a:ext>
            </a:extLst>
          </a:blip>
          <a:srcRect/>
          <a:stretch>
            <a:fillRect/>
          </a:stretch>
        </p:blipFill>
        <p:spPr>
          <a:xfrm>
            <a:off x="6096000" y="656323"/>
            <a:ext cx="4876800" cy="60057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 xmlns:a16="http://schemas.microsoft.com/office/drawing/2014/main" id="{A1354F29-4F37-42A8-880D-88F7F41EB072}"/>
              </a:ext>
            </a:extLst>
          </p:cNvPr>
          <p:cNvSpPr txBox="1">
            <a:spLocks noChangeArrowheads="1"/>
          </p:cNvSpPr>
          <p:nvPr/>
        </p:nvSpPr>
        <p:spPr>
          <a:xfrm>
            <a:off x="509710" y="129453"/>
            <a:ext cx="4976689" cy="6532605"/>
          </a:xfrm>
          <a:prstGeom prst="rect">
            <a:avLst/>
          </a:prstGeom>
        </p:spPr>
        <p:txBody>
          <a:bodyPr vert="horz" lIns="91440" tIns="45720" rIns="91440" bIns="45720" rtlCol="1">
            <a:normAutofit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marR="0" lvl="2" indent="0" algn="l" rtl="0" fontAlgn="auto">
              <a:lnSpc>
                <a:spcPct val="100000"/>
              </a:lnSpc>
              <a:spcAft>
                <a:spcPts val="0"/>
              </a:spcAft>
              <a:buClrTx/>
              <a:buSzTx/>
              <a:buNone/>
              <a:tabLst/>
              <a:defRPr/>
            </a:pPr>
            <a:r>
              <a:rPr lang="en-US" altLang="ar-IQ" sz="2600" b="1" dirty="0">
                <a:solidFill>
                  <a:srgbClr val="7030A0"/>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      Functions (physiology)</a:t>
            </a:r>
          </a:p>
          <a:p>
            <a:pPr marL="1143000" marR="0" lvl="2" indent="-228600" algn="l" defTabSz="914400" rtl="0" eaLnBrk="1" fontAlgn="auto" latinLnBrk="0" hangingPunct="1">
              <a:lnSpc>
                <a:spcPct val="80000"/>
              </a:lnSpc>
              <a:spcBef>
                <a:spcPts val="500"/>
              </a:spcBef>
              <a:spcAft>
                <a:spcPts val="0"/>
              </a:spcAft>
              <a:buClrTx/>
              <a:buSzTx/>
              <a:buFontTx/>
              <a:buNone/>
              <a:tabLst/>
              <a:defRPr/>
            </a:pPr>
            <a:endParaRPr kumimoji="0" lang="en-US" altLang="ar-IQ" sz="1600" b="1" i="0" u="none" strike="noStrike" kern="1200" cap="none" spc="0" normalizeH="0" baseline="0" noProof="0" dirty="0">
              <a:ln>
                <a:noFill/>
              </a:ln>
              <a:solidFill>
                <a:sysClr val="windowText" lastClr="000000"/>
              </a:solidFill>
              <a:effectLst/>
              <a:uLnTx/>
              <a:uFillTx/>
              <a:latin typeface="Calibri" panose="020F0502020204030204"/>
              <a:ea typeface="+mn-ea"/>
              <a:cs typeface="Arial" panose="020B0604020202020204" pitchFamily="34" charset="0"/>
            </a:endParaRPr>
          </a:p>
          <a:p>
            <a:pPr lvl="2" algn="l" rtl="0">
              <a:lnSpc>
                <a:spcPct val="100000"/>
              </a:lnSpc>
            </a:pPr>
            <a:r>
              <a:rPr lang="en-US" altLang="ar-IQ" sz="1800" b="1" dirty="0">
                <a:solidFill>
                  <a:srgbClr val="000000"/>
                </a:solidFill>
                <a:latin typeface="Times New Roman" panose="02020603050405020304" pitchFamily="18" charset="0"/>
                <a:cs typeface="Arial" panose="020B0604020202020204" pitchFamily="34" charset="0"/>
              </a:rPr>
              <a:t>All functions aided by </a:t>
            </a:r>
            <a:r>
              <a:rPr lang="en-US" altLang="ar-IQ" sz="1800" dirty="0">
                <a:solidFill>
                  <a:srgbClr val="000000"/>
                </a:solidFill>
                <a:latin typeface="Times New Roman" panose="02020603050405020304" pitchFamily="18" charset="0"/>
                <a:cs typeface="Arial" panose="020B0604020202020204" pitchFamily="34" charset="0"/>
              </a:rPr>
              <a:t>“</a:t>
            </a:r>
            <a:r>
              <a:rPr lang="en-US" altLang="ar-IQ" sz="1800" b="1" dirty="0">
                <a:solidFill>
                  <a:srgbClr val="FF0000"/>
                </a:solidFill>
                <a:latin typeface="Times New Roman" panose="02020603050405020304" pitchFamily="18" charset="0"/>
                <a:cs typeface="Arial" panose="020B0604020202020204" pitchFamily="34" charset="0"/>
              </a:rPr>
              <a:t>Peristalsis</a:t>
            </a:r>
            <a:r>
              <a:rPr lang="en-US" altLang="ar-IQ" sz="1800" dirty="0">
                <a:solidFill>
                  <a:srgbClr val="000000"/>
                </a:solidFill>
                <a:latin typeface="Times New Roman" panose="02020603050405020304" pitchFamily="18" charset="0"/>
                <a:cs typeface="Arial" panose="020B0604020202020204" pitchFamily="34" charset="0"/>
              </a:rPr>
              <a:t>”</a:t>
            </a:r>
          </a:p>
          <a:p>
            <a:pPr lvl="2" algn="l" rtl="0">
              <a:lnSpc>
                <a:spcPct val="100000"/>
              </a:lnSpc>
            </a:pPr>
            <a:endParaRPr lang="en-US" altLang="ar-IQ" sz="1800" dirty="0">
              <a:solidFill>
                <a:srgbClr val="000000"/>
              </a:solidFill>
              <a:latin typeface="Times New Roman" panose="02020603050405020304" pitchFamily="18" charset="0"/>
              <a:cs typeface="Arial" panose="020B0604020202020204" pitchFamily="34" charset="0"/>
            </a:endParaRPr>
          </a:p>
          <a:p>
            <a:pPr lvl="2" algn="l" rtl="0">
              <a:lnSpc>
                <a:spcPct val="100000"/>
              </a:lnSpc>
            </a:pPr>
            <a:r>
              <a:rPr lang="en-US" altLang="ar-IQ" sz="1800" b="1" dirty="0">
                <a:solidFill>
                  <a:srgbClr val="000000"/>
                </a:solidFill>
                <a:latin typeface="Times New Roman" panose="02020603050405020304" pitchFamily="18" charset="0"/>
                <a:cs typeface="Arial" panose="020B0604020202020204" pitchFamily="34" charset="0"/>
              </a:rPr>
              <a:t>Ingestion</a:t>
            </a:r>
          </a:p>
          <a:p>
            <a:pPr lvl="2" algn="l" rtl="0">
              <a:lnSpc>
                <a:spcPct val="100000"/>
              </a:lnSpc>
            </a:pPr>
            <a:r>
              <a:rPr lang="en-US" altLang="ar-IQ" sz="1800" b="1" dirty="0">
                <a:solidFill>
                  <a:srgbClr val="000000"/>
                </a:solidFill>
                <a:latin typeface="Times New Roman" panose="02020603050405020304" pitchFamily="18" charset="0"/>
                <a:cs typeface="Arial" panose="020B0604020202020204" pitchFamily="34" charset="0"/>
              </a:rPr>
              <a:t>Digestion</a:t>
            </a:r>
          </a:p>
          <a:p>
            <a:pPr lvl="3" algn="l" rtl="0">
              <a:lnSpc>
                <a:spcPct val="100000"/>
              </a:lnSpc>
            </a:pPr>
            <a:r>
              <a:rPr lang="en-US" altLang="ar-IQ" sz="1600" dirty="0">
                <a:solidFill>
                  <a:srgbClr val="000000"/>
                </a:solidFill>
                <a:latin typeface="Times New Roman" panose="02020603050405020304" pitchFamily="18" charset="0"/>
                <a:cs typeface="Arial" panose="020B0604020202020204" pitchFamily="34" charset="0"/>
              </a:rPr>
              <a:t>(</a:t>
            </a:r>
            <a:r>
              <a:rPr lang="en-US" altLang="ar-IQ" sz="1600" dirty="0" err="1">
                <a:solidFill>
                  <a:srgbClr val="000000"/>
                </a:solidFill>
                <a:latin typeface="Times New Roman" panose="02020603050405020304" pitchFamily="18" charset="0"/>
                <a:cs typeface="Arial" panose="020B0604020202020204" pitchFamily="34" charset="0"/>
              </a:rPr>
              <a:t>pepsis</a:t>
            </a:r>
            <a:r>
              <a:rPr lang="en-US" altLang="ar-IQ" sz="1600" dirty="0">
                <a:solidFill>
                  <a:srgbClr val="000000"/>
                </a:solidFill>
                <a:latin typeface="Times New Roman" panose="02020603050405020304" pitchFamily="18" charset="0"/>
                <a:cs typeface="Arial" panose="020B0604020202020204" pitchFamily="34" charset="0"/>
              </a:rPr>
              <a:t>)</a:t>
            </a:r>
          </a:p>
          <a:p>
            <a:pPr lvl="2" algn="l" rtl="0">
              <a:lnSpc>
                <a:spcPct val="100000"/>
              </a:lnSpc>
            </a:pPr>
            <a:r>
              <a:rPr lang="en-US" altLang="ar-IQ" sz="1800" b="1" dirty="0">
                <a:solidFill>
                  <a:srgbClr val="000000"/>
                </a:solidFill>
                <a:latin typeface="Times New Roman" panose="02020603050405020304" pitchFamily="18" charset="0"/>
                <a:cs typeface="Arial" panose="020B0604020202020204" pitchFamily="34" charset="0"/>
              </a:rPr>
              <a:t>Mechanical</a:t>
            </a:r>
          </a:p>
          <a:p>
            <a:pPr lvl="3" algn="l" rtl="0">
              <a:lnSpc>
                <a:spcPct val="100000"/>
              </a:lnSpc>
            </a:pPr>
            <a:r>
              <a:rPr lang="en-US" altLang="ar-IQ" sz="1600" dirty="0">
                <a:solidFill>
                  <a:srgbClr val="000000"/>
                </a:solidFill>
                <a:latin typeface="Times New Roman" panose="02020603050405020304" pitchFamily="18" charset="0"/>
                <a:cs typeface="Arial" panose="020B0604020202020204" pitchFamily="34" charset="0"/>
              </a:rPr>
              <a:t>Mouth</a:t>
            </a:r>
          </a:p>
          <a:p>
            <a:pPr lvl="3" algn="l" rtl="0">
              <a:lnSpc>
                <a:spcPct val="100000"/>
              </a:lnSpc>
            </a:pPr>
            <a:r>
              <a:rPr lang="en-US" altLang="ar-IQ" sz="1600" dirty="0">
                <a:solidFill>
                  <a:srgbClr val="000000"/>
                </a:solidFill>
                <a:latin typeface="Times New Roman" panose="02020603050405020304" pitchFamily="18" charset="0"/>
                <a:cs typeface="Arial" panose="020B0604020202020204" pitchFamily="34" charset="0"/>
              </a:rPr>
              <a:t>stomach</a:t>
            </a:r>
          </a:p>
          <a:p>
            <a:pPr lvl="2" algn="l" rtl="0">
              <a:lnSpc>
                <a:spcPct val="100000"/>
              </a:lnSpc>
            </a:pPr>
            <a:r>
              <a:rPr lang="en-US" altLang="ar-IQ" sz="1800" b="1" dirty="0">
                <a:solidFill>
                  <a:srgbClr val="000000"/>
                </a:solidFill>
                <a:latin typeface="Times New Roman" panose="02020603050405020304" pitchFamily="18" charset="0"/>
                <a:cs typeface="Arial" panose="020B0604020202020204" pitchFamily="34" charset="0"/>
              </a:rPr>
              <a:t>Chemical </a:t>
            </a:r>
          </a:p>
          <a:p>
            <a:pPr lvl="3" algn="l" rtl="0">
              <a:lnSpc>
                <a:spcPct val="100000"/>
              </a:lnSpc>
            </a:pPr>
            <a:r>
              <a:rPr lang="en-US" altLang="ar-IQ" sz="1600" dirty="0">
                <a:solidFill>
                  <a:srgbClr val="000000"/>
                </a:solidFill>
                <a:latin typeface="Times New Roman" panose="02020603050405020304" pitchFamily="18" charset="0"/>
                <a:cs typeface="Arial" panose="020B0604020202020204" pitchFamily="34" charset="0"/>
              </a:rPr>
              <a:t>Mouth</a:t>
            </a:r>
          </a:p>
          <a:p>
            <a:pPr lvl="3" algn="l" rtl="0">
              <a:lnSpc>
                <a:spcPct val="100000"/>
              </a:lnSpc>
            </a:pPr>
            <a:r>
              <a:rPr lang="en-US" altLang="ar-IQ" sz="1600" dirty="0">
                <a:solidFill>
                  <a:srgbClr val="000000"/>
                </a:solidFill>
                <a:latin typeface="Times New Roman" panose="02020603050405020304" pitchFamily="18" charset="0"/>
                <a:cs typeface="Arial" panose="020B0604020202020204" pitchFamily="34" charset="0"/>
              </a:rPr>
              <a:t>Stomach</a:t>
            </a:r>
          </a:p>
          <a:p>
            <a:pPr lvl="3" algn="l" rtl="0">
              <a:lnSpc>
                <a:spcPct val="100000"/>
              </a:lnSpc>
            </a:pPr>
            <a:r>
              <a:rPr lang="en-US" altLang="ar-IQ" sz="1600" dirty="0">
                <a:solidFill>
                  <a:srgbClr val="000000"/>
                </a:solidFill>
                <a:latin typeface="Times New Roman" panose="02020603050405020304" pitchFamily="18" charset="0"/>
                <a:cs typeface="Arial" panose="020B0604020202020204" pitchFamily="34" charset="0"/>
              </a:rPr>
              <a:t>Duodenum </a:t>
            </a:r>
          </a:p>
          <a:p>
            <a:pPr lvl="3" algn="l" rtl="0">
              <a:lnSpc>
                <a:spcPct val="100000"/>
              </a:lnSpc>
            </a:pPr>
            <a:r>
              <a:rPr lang="en-US" altLang="ar-IQ" sz="1600" dirty="0">
                <a:solidFill>
                  <a:srgbClr val="000000"/>
                </a:solidFill>
                <a:latin typeface="Times New Roman" panose="02020603050405020304" pitchFamily="18" charset="0"/>
                <a:cs typeface="Arial" panose="020B0604020202020204" pitchFamily="34" charset="0"/>
              </a:rPr>
              <a:t>Pancreas </a:t>
            </a:r>
          </a:p>
          <a:p>
            <a:pPr lvl="2" algn="l" rtl="0">
              <a:lnSpc>
                <a:spcPct val="100000"/>
              </a:lnSpc>
            </a:pPr>
            <a:endParaRPr lang="en-US" altLang="ar-IQ" sz="1800" dirty="0">
              <a:solidFill>
                <a:srgbClr val="000000"/>
              </a:solidFill>
              <a:latin typeface="Times New Roman" panose="02020603050405020304" pitchFamily="18" charset="0"/>
              <a:cs typeface="Arial" panose="020B0604020202020204" pitchFamily="34" charset="0"/>
            </a:endParaRPr>
          </a:p>
          <a:p>
            <a:pPr lvl="2" algn="l" rtl="0">
              <a:lnSpc>
                <a:spcPct val="100000"/>
              </a:lnSpc>
            </a:pPr>
            <a:r>
              <a:rPr lang="en-US" altLang="ar-IQ" sz="1800" b="1" dirty="0">
                <a:solidFill>
                  <a:srgbClr val="000000"/>
                </a:solidFill>
                <a:latin typeface="Times New Roman" panose="02020603050405020304" pitchFamily="18" charset="0"/>
                <a:cs typeface="Arial" panose="020B0604020202020204" pitchFamily="34" charset="0"/>
              </a:rPr>
              <a:t>Absorption</a:t>
            </a:r>
          </a:p>
          <a:p>
            <a:pPr lvl="3" algn="l" rtl="0">
              <a:lnSpc>
                <a:spcPct val="100000"/>
              </a:lnSpc>
            </a:pPr>
            <a:r>
              <a:rPr lang="en-US" altLang="ar-IQ" sz="1600" dirty="0">
                <a:solidFill>
                  <a:srgbClr val="000000"/>
                </a:solidFill>
                <a:latin typeface="Times New Roman" panose="02020603050405020304" pitchFamily="18" charset="0"/>
                <a:cs typeface="Arial" panose="020B0604020202020204" pitchFamily="34" charset="0"/>
              </a:rPr>
              <a:t>Jejunum</a:t>
            </a:r>
          </a:p>
          <a:p>
            <a:pPr lvl="3" algn="l" rtl="0">
              <a:lnSpc>
                <a:spcPct val="100000"/>
              </a:lnSpc>
            </a:pPr>
            <a:r>
              <a:rPr lang="en-US" altLang="ar-IQ" sz="1600" dirty="0">
                <a:solidFill>
                  <a:srgbClr val="000000"/>
                </a:solidFill>
                <a:latin typeface="Times New Roman" panose="02020603050405020304" pitchFamily="18" charset="0"/>
                <a:cs typeface="Arial" panose="020B0604020202020204" pitchFamily="34" charset="0"/>
              </a:rPr>
              <a:t>Ileum </a:t>
            </a:r>
          </a:p>
          <a:p>
            <a:pPr lvl="2" algn="l" rtl="0">
              <a:lnSpc>
                <a:spcPct val="100000"/>
              </a:lnSpc>
            </a:pPr>
            <a:r>
              <a:rPr lang="en-US" altLang="ar-IQ" sz="1800" b="1" dirty="0">
                <a:solidFill>
                  <a:srgbClr val="000000"/>
                </a:solidFill>
                <a:latin typeface="Times New Roman" panose="02020603050405020304" pitchFamily="18" charset="0"/>
                <a:cs typeface="Arial" panose="020B0604020202020204" pitchFamily="34" charset="0"/>
              </a:rPr>
              <a:t>Elimination </a:t>
            </a:r>
          </a:p>
          <a:p>
            <a:pPr lvl="2" algn="l" rtl="0">
              <a:lnSpc>
                <a:spcPct val="100000"/>
              </a:lnSpc>
            </a:pPr>
            <a:endParaRPr lang="en-US" altLang="ar-IQ" sz="1800" dirty="0">
              <a:solidFill>
                <a:srgbClr val="0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44992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1877505034"/>
              </p:ext>
            </p:extLst>
          </p:nvPr>
        </p:nvGraphicFramePr>
        <p:xfrm>
          <a:off x="469899" y="836022"/>
          <a:ext cx="11252202" cy="5203946"/>
        </p:xfrm>
        <a:graphic>
          <a:graphicData uri="http://schemas.openxmlformats.org/drawingml/2006/table">
            <a:tbl>
              <a:tblPr rtl="1" firstRow="1" bandRow="1">
                <a:tableStyleId>{E8B1032C-EA38-4F05-BA0D-38AFFFC7BED3}</a:tableStyleId>
              </a:tblPr>
              <a:tblGrid>
                <a:gridCol w="5491118">
                  <a:extLst>
                    <a:ext uri="{9D8B030D-6E8A-4147-A177-3AD203B41FA5}">
                      <a16:colId xmlns="" xmlns:a16="http://schemas.microsoft.com/office/drawing/2014/main" val="2970193098"/>
                    </a:ext>
                  </a:extLst>
                </a:gridCol>
                <a:gridCol w="2808514">
                  <a:extLst>
                    <a:ext uri="{9D8B030D-6E8A-4147-A177-3AD203B41FA5}">
                      <a16:colId xmlns="" xmlns:a16="http://schemas.microsoft.com/office/drawing/2014/main" val="1578930621"/>
                    </a:ext>
                  </a:extLst>
                </a:gridCol>
                <a:gridCol w="2952570">
                  <a:extLst>
                    <a:ext uri="{9D8B030D-6E8A-4147-A177-3AD203B41FA5}">
                      <a16:colId xmlns="" xmlns:a16="http://schemas.microsoft.com/office/drawing/2014/main" val="1672797242"/>
                    </a:ext>
                  </a:extLst>
                </a:gridCol>
              </a:tblGrid>
              <a:tr h="462158">
                <a:tc>
                  <a:txBody>
                    <a:bodyPr/>
                    <a:lstStyle/>
                    <a:p>
                      <a:pPr algn="ctr">
                        <a:lnSpc>
                          <a:spcPct val="150000"/>
                        </a:lnSpc>
                        <a:spcAft>
                          <a:spcPts val="0"/>
                        </a:spcAft>
                      </a:pPr>
                      <a:r>
                        <a:rPr kumimoji="0" lang="en-US" sz="2400" b="1" i="0" u="none" strike="noStrike" kern="1200" cap="none" spc="0" normalizeH="0" baseline="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Example</a:t>
                      </a:r>
                    </a:p>
                  </a:txBody>
                  <a:tcPr marL="37792" marR="37792" marT="37792" marB="37792" anchor="ctr"/>
                </a:tc>
                <a:tc>
                  <a:txBody>
                    <a:bodyPr/>
                    <a:lstStyle/>
                    <a:p>
                      <a:pPr algn="ctr">
                        <a:lnSpc>
                          <a:spcPct val="150000"/>
                        </a:lnSpc>
                        <a:spcAft>
                          <a:spcPts val="0"/>
                        </a:spcAft>
                      </a:pPr>
                      <a:r>
                        <a:rPr kumimoji="0" lang="en-US" sz="2400" b="1" i="0" u="none" strike="noStrike" kern="1200" cap="none" spc="0" normalizeH="0" baseline="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Meaning</a:t>
                      </a:r>
                    </a:p>
                  </a:txBody>
                  <a:tcPr marL="37792" marR="37792" marT="37792" marB="37792" anchor="ctr"/>
                </a:tc>
                <a:tc>
                  <a:txBody>
                    <a:bodyPr/>
                    <a:lstStyle/>
                    <a:p>
                      <a:pPr algn="ctr">
                        <a:lnSpc>
                          <a:spcPct val="150000"/>
                        </a:lnSpc>
                        <a:spcAft>
                          <a:spcPts val="0"/>
                        </a:spcAft>
                      </a:pPr>
                      <a:r>
                        <a:rPr kumimoji="0" lang="en-US" sz="2400" b="1" i="0" u="none" strike="noStrike" kern="1200" cap="none" spc="0" normalizeH="0" baseline="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Combining Frame </a:t>
                      </a:r>
                    </a:p>
                  </a:txBody>
                  <a:tcPr marL="37792" marR="37792" marT="37792" marB="37792" anchor="ctr"/>
                </a:tc>
                <a:extLst>
                  <a:ext uri="{0D108BD9-81ED-4DB2-BD59-A6C34878D82A}">
                    <a16:rowId xmlns="" xmlns:a16="http://schemas.microsoft.com/office/drawing/2014/main" val="2180947445"/>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Gingivitis </a:t>
                      </a:r>
                    </a:p>
                  </a:txBody>
                  <a:tcPr marL="37792" marR="37792" marT="37792" marB="37792" anchor="ctr"/>
                </a:tc>
                <a:tc>
                  <a:txBody>
                    <a:bodyPr/>
                    <a:lstStyle/>
                    <a:p>
                      <a:pPr>
                        <a:lnSpc>
                          <a:spcPct val="115000"/>
                        </a:lnSpc>
                        <a:spcAft>
                          <a:spcPts val="1000"/>
                        </a:spcAft>
                      </a:pP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Gums </a:t>
                      </a:r>
                      <a:endPar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txBody>
                  <a:tcPr marL="76200" marR="0" marT="76200" marB="76200"/>
                </a:tc>
                <a:tc>
                  <a:txBody>
                    <a:bodyPr/>
                    <a:lstStyle/>
                    <a:p>
                      <a:pPr>
                        <a:lnSpc>
                          <a:spcPct val="115000"/>
                        </a:lnSpc>
                        <a:spcAft>
                          <a:spcPts val="1000"/>
                        </a:spcAft>
                      </a:pPr>
                      <a:r>
                        <a:rPr lang="en-US" altLang="ar-IQ" sz="2000" b="0" kern="1200" dirty="0">
                          <a:solidFill>
                            <a:srgbClr val="000000"/>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Gingiv\o</a:t>
                      </a:r>
                      <a:endPar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txBody>
                  <a:tcPr marL="0" marR="76200" marT="76200" marB="76200"/>
                </a:tc>
                <a:extLst>
                  <a:ext uri="{0D108BD9-81ED-4DB2-BD59-A6C34878D82A}">
                    <a16:rowId xmlns="" xmlns:a16="http://schemas.microsoft.com/office/drawing/2014/main" val="2526754088"/>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Esophagogastrostomy</a:t>
                      </a:r>
                    </a:p>
                  </a:txBody>
                  <a:tcPr marL="37792" marR="37792" marT="37792" marB="37792" anchor="ctr"/>
                </a:tc>
                <a:tc>
                  <a:txBody>
                    <a:bodyPr/>
                    <a:lstStyle/>
                    <a:p>
                      <a:pPr marL="0" algn="l" defTabSz="914400" rtl="0" eaLnBrk="1" latinLnBrk="0" hangingPunct="1">
                        <a:lnSpc>
                          <a:spcPct val="115000"/>
                        </a:lnSpc>
                        <a:spcAft>
                          <a:spcPts val="1000"/>
                        </a:spcAft>
                      </a:pP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esophagus</a:t>
                      </a:r>
                      <a:endPar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txBody>
                  <a:tcPr marL="76200" marR="0" marT="76200" marB="76200"/>
                </a:tc>
                <a:tc>
                  <a:txBody>
                    <a:bodyPr/>
                    <a:lstStyle/>
                    <a:p>
                      <a:pPr>
                        <a:lnSpc>
                          <a:spcPct val="115000"/>
                        </a:lnSpc>
                        <a:spcAft>
                          <a:spcPts val="1000"/>
                        </a:spcAft>
                      </a:pP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Esophag(o)</a:t>
                      </a:r>
                      <a:endPar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txBody>
                  <a:tcPr marL="0" marR="76200" marT="76200" marB="76200"/>
                </a:tc>
                <a:extLst>
                  <a:ext uri="{0D108BD9-81ED-4DB2-BD59-A6C34878D82A}">
                    <a16:rowId xmlns="" xmlns:a16="http://schemas.microsoft.com/office/drawing/2014/main" val="869347538"/>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Gastrectomy/ gastrotomy/ gastrostomy</a:t>
                      </a:r>
                    </a:p>
                  </a:txBody>
                  <a:tcPr marL="37792" marR="37792" marT="37792" marB="37792" anchor="ctr"/>
                </a:tc>
                <a:tc>
                  <a:txBody>
                    <a:bodyPr/>
                    <a:lstStyle/>
                    <a:p>
                      <a:pPr>
                        <a:lnSpc>
                          <a:spcPct val="115000"/>
                        </a:lnSpc>
                        <a:spcAft>
                          <a:spcPts val="1000"/>
                        </a:spcAft>
                      </a:pP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Stomach </a:t>
                      </a:r>
                    </a:p>
                  </a:txBody>
                  <a:tcPr marL="76200" marR="0" marT="76200" marB="76200"/>
                </a:tc>
                <a:tc>
                  <a:txBody>
                    <a:bodyPr/>
                    <a:lstStyle/>
                    <a:p>
                      <a:pPr>
                        <a:lnSpc>
                          <a:spcPct val="115000"/>
                        </a:lnSpc>
                        <a:spcAft>
                          <a:spcPts val="1000"/>
                        </a:spcAft>
                      </a:pP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Gastr/o</a:t>
                      </a:r>
                      <a:endPar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txBody>
                  <a:tcPr marL="0" marR="76200" marT="76200" marB="76200"/>
                </a:tc>
                <a:extLst>
                  <a:ext uri="{0D108BD9-81ED-4DB2-BD59-A6C34878D82A}">
                    <a16:rowId xmlns="" xmlns:a16="http://schemas.microsoft.com/office/drawing/2014/main" val="2774058926"/>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Enteritis </a:t>
                      </a:r>
                    </a:p>
                  </a:txBody>
                  <a:tcPr marL="37792" marR="37792" marT="37792" marB="37792" anchor="ctr"/>
                </a:tc>
                <a:tc>
                  <a:txBody>
                    <a:bodyPr/>
                    <a:lstStyle/>
                    <a:p>
                      <a:pPr>
                        <a:lnSpc>
                          <a:spcPct val="115000"/>
                        </a:lnSpc>
                        <a:spcAft>
                          <a:spcPts val="1000"/>
                        </a:spcAft>
                      </a:pP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small intestine  </a:t>
                      </a:r>
                      <a:endPar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txBody>
                  <a:tcPr marL="76200" marR="0" marT="76200" marB="76200"/>
                </a:tc>
                <a:tc>
                  <a:txBody>
                    <a:bodyPr/>
                    <a:lstStyle/>
                    <a:p>
                      <a:pPr>
                        <a:lnSpc>
                          <a:spcPct val="115000"/>
                        </a:lnSpc>
                        <a:spcAft>
                          <a:spcPts val="1000"/>
                        </a:spcAft>
                      </a:pP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Enter/o</a:t>
                      </a:r>
                      <a:endPar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txBody>
                  <a:tcPr marL="0" marR="76200" marT="76200" marB="76200"/>
                </a:tc>
                <a:extLst>
                  <a:ext uri="{0D108BD9-81ED-4DB2-BD59-A6C34878D82A}">
                    <a16:rowId xmlns="" xmlns:a16="http://schemas.microsoft.com/office/drawing/2014/main" val="3482951728"/>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Colonoscopy, Colostomy, Colectomy</a:t>
                      </a:r>
                    </a:p>
                  </a:txBody>
                  <a:tcPr marL="37792" marR="37792" marT="37792" marB="37792" anchor="ctr"/>
                </a:tc>
                <a:tc>
                  <a:txBody>
                    <a:bodyPr/>
                    <a:lstStyle/>
                    <a:p>
                      <a:pPr marL="0" algn="l" defTabSz="914400" rtl="0" eaLnBrk="1" latinLnBrk="0" hangingPunct="1">
                        <a:lnSpc>
                          <a:spcPct val="115000"/>
                        </a:lnSpc>
                        <a:spcAft>
                          <a:spcPts val="1000"/>
                        </a:spcAft>
                      </a:pP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pertaining to the colon</a:t>
                      </a:r>
                      <a:endPar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txBody>
                  <a:tcPr marL="76200" marR="0" marT="76200" marB="76200"/>
                </a:tc>
                <a:tc>
                  <a:txBody>
                    <a:bodyPr/>
                    <a:lstStyle/>
                    <a:p>
                      <a:pPr>
                        <a:lnSpc>
                          <a:spcPct val="115000"/>
                        </a:lnSpc>
                        <a:spcAft>
                          <a:spcPts val="1000"/>
                        </a:spcAft>
                      </a:pP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Colon(o)</a:t>
                      </a:r>
                      <a:endPar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txBody>
                  <a:tcPr marL="0" marR="76200" marT="76200" marB="76200"/>
                </a:tc>
                <a:extLst>
                  <a:ext uri="{0D108BD9-81ED-4DB2-BD59-A6C34878D82A}">
                    <a16:rowId xmlns="" xmlns:a16="http://schemas.microsoft.com/office/drawing/2014/main" val="1394817271"/>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Cecostomy</a:t>
                      </a:r>
                    </a:p>
                  </a:txBody>
                  <a:tcPr marL="37792" marR="37792" marT="37792" marB="37792" anchor="ctr"/>
                </a:tc>
                <a:tc>
                  <a:txBody>
                    <a:bodyPr/>
                    <a:lstStyle/>
                    <a:p>
                      <a:pPr>
                        <a:lnSpc>
                          <a:spcPct val="115000"/>
                        </a:lnSpc>
                        <a:spcAft>
                          <a:spcPts val="1000"/>
                        </a:spcAft>
                      </a:pP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Pertaining to the cecum</a:t>
                      </a:r>
                      <a:endPar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txBody>
                  <a:tcPr marL="76200" marR="0" marT="76200" marB="76200"/>
                </a:tc>
                <a:tc>
                  <a:txBody>
                    <a:bodyPr/>
                    <a:lstStyle/>
                    <a:p>
                      <a:pPr>
                        <a:lnSpc>
                          <a:spcPct val="115000"/>
                        </a:lnSpc>
                        <a:spcAft>
                          <a:spcPts val="1000"/>
                        </a:spcAft>
                      </a:pPr>
                      <a:r>
                        <a:rPr lang="en-US" sz="2000" b="0" kern="1200" dirty="0" err="1">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Cec</a:t>
                      </a: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(o)</a:t>
                      </a:r>
                      <a:endPar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txBody>
                  <a:tcPr marL="0" marR="76200" marT="76200" marB="76200"/>
                </a:tc>
                <a:extLst>
                  <a:ext uri="{0D108BD9-81ED-4DB2-BD59-A6C34878D82A}">
                    <a16:rowId xmlns="" xmlns:a16="http://schemas.microsoft.com/office/drawing/2014/main" val="2458543895"/>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Ileostomy</a:t>
                      </a:r>
                    </a:p>
                  </a:txBody>
                  <a:tcPr marL="37792" marR="37792" marT="37792" marB="37792" anchor="ctr"/>
                </a:tc>
                <a:tc>
                  <a:txBody>
                    <a:bodyPr/>
                    <a:lstStyle/>
                    <a:p>
                      <a:pPr marL="0" algn="l" defTabSz="914400" rtl="0" eaLnBrk="1" latinLnBrk="0" hangingPunct="1">
                        <a:lnSpc>
                          <a:spcPct val="115000"/>
                        </a:lnSpc>
                        <a:spcAft>
                          <a:spcPts val="1000"/>
                        </a:spcAft>
                      </a:pP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ileum</a:t>
                      </a:r>
                      <a:endPar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txBody>
                  <a:tcPr marL="76200" marR="0" marT="76200" marB="76200"/>
                </a:tc>
                <a:tc>
                  <a:txBody>
                    <a:bodyPr/>
                    <a:lstStyle/>
                    <a:p>
                      <a:pPr>
                        <a:lnSpc>
                          <a:spcPct val="115000"/>
                        </a:lnSpc>
                        <a:spcAft>
                          <a:spcPts val="1000"/>
                        </a:spcAft>
                      </a:pP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Ile(o)</a:t>
                      </a:r>
                      <a:endPar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txBody>
                  <a:tcPr marL="0" marR="76200" marT="76200" marB="76200"/>
                </a:tc>
                <a:extLst>
                  <a:ext uri="{0D108BD9-81ED-4DB2-BD59-A6C34878D82A}">
                    <a16:rowId xmlns="" xmlns:a16="http://schemas.microsoft.com/office/drawing/2014/main" val="466818626"/>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err="1"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jejunectomy</a:t>
                      </a:r>
                      <a:endPar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7792" marR="37792" marT="37792" marB="37792" anchor="ctr"/>
                </a:tc>
                <a:tc>
                  <a:txBody>
                    <a:bodyPr/>
                    <a:lstStyle/>
                    <a:p>
                      <a:pPr marL="0" algn="l" defTabSz="914400" rtl="0" eaLnBrk="1" latinLnBrk="0" hangingPunct="1">
                        <a:lnSpc>
                          <a:spcPct val="115000"/>
                        </a:lnSpc>
                        <a:spcAft>
                          <a:spcPts val="1000"/>
                        </a:spcAft>
                      </a:pP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jejunum</a:t>
                      </a:r>
                    </a:p>
                  </a:txBody>
                  <a:tcPr marL="76200" marR="0" marT="76200" marB="76200"/>
                </a:tc>
                <a:tc>
                  <a:txBody>
                    <a:bodyPr/>
                    <a:lstStyle/>
                    <a:p>
                      <a:pPr>
                        <a:lnSpc>
                          <a:spcPct val="115000"/>
                        </a:lnSpc>
                        <a:spcAft>
                          <a:spcPts val="1000"/>
                        </a:spcAft>
                      </a:pPr>
                      <a:r>
                        <a:rPr lang="en-US" sz="2000" b="0" kern="1200" dirty="0" err="1">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Jejun</a:t>
                      </a: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(o)</a:t>
                      </a:r>
                    </a:p>
                  </a:txBody>
                  <a:tcPr marL="0" marR="76200" marT="76200" marB="76200"/>
                </a:tc>
                <a:extLst>
                  <a:ext uri="{0D108BD9-81ED-4DB2-BD59-A6C34878D82A}">
                    <a16:rowId xmlns="" xmlns:a16="http://schemas.microsoft.com/office/drawing/2014/main" val="1012689093"/>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proctologist</a:t>
                      </a:r>
                    </a:p>
                  </a:txBody>
                  <a:tcPr marL="37792" marR="37792" marT="37792" marB="37792" anchor="ctr"/>
                </a:tc>
                <a:tc>
                  <a:txBody>
                    <a:bodyPr/>
                    <a:lstStyle/>
                    <a:p>
                      <a:pPr>
                        <a:lnSpc>
                          <a:spcPct val="115000"/>
                        </a:lnSpc>
                        <a:spcAft>
                          <a:spcPts val="1000"/>
                        </a:spcAft>
                      </a:pP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rectum and anus </a:t>
                      </a:r>
                      <a:endPar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txBody>
                  <a:tcPr marL="76200" marR="0" marT="76200" marB="76200"/>
                </a:tc>
                <a:tc>
                  <a:txBody>
                    <a:bodyPr/>
                    <a:lstStyle/>
                    <a:p>
                      <a:pPr>
                        <a:lnSpc>
                          <a:spcPct val="115000"/>
                        </a:lnSpc>
                        <a:spcAft>
                          <a:spcPts val="1000"/>
                        </a:spcAft>
                      </a:pP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Proct/o; </a:t>
                      </a:r>
                      <a:r>
                        <a:rPr lang="en-US" sz="2000" b="0" kern="1200" dirty="0" err="1">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rect</a:t>
                      </a: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/o </a:t>
                      </a:r>
                      <a:endPar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txBody>
                  <a:tcPr marL="0" marR="76200" marT="76200" marB="76200"/>
                </a:tc>
                <a:extLst>
                  <a:ext uri="{0D108BD9-81ED-4DB2-BD59-A6C34878D82A}">
                    <a16:rowId xmlns="" xmlns:a16="http://schemas.microsoft.com/office/drawing/2014/main" val="545064049"/>
                  </a:ext>
                </a:extLst>
              </a:tr>
            </a:tbl>
          </a:graphicData>
        </a:graphic>
      </p:graphicFrame>
      <p:sp>
        <p:nvSpPr>
          <p:cNvPr id="4" name="مستطيل 3">
            <a:extLst>
              <a:ext uri="{FF2B5EF4-FFF2-40B4-BE49-F238E27FC236}">
                <a16:creationId xmlns="" xmlns:a16="http://schemas.microsoft.com/office/drawing/2014/main" id="{6F53836A-51BD-45BB-8EE1-A399C6969EC2}"/>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IQ" sz="2400" b="0" i="0" u="none" strike="noStrike" cap="none" normalizeH="0" baseline="0">
              <a:ln>
                <a:noFill/>
              </a:ln>
              <a:solidFill>
                <a:schemeClr val="tx1"/>
              </a:solidFill>
              <a:effectLst/>
              <a:latin typeface="Times New Roman" pitchFamily="18" charset="0"/>
            </a:endParaRPr>
          </a:p>
        </p:txBody>
      </p:sp>
      <p:sp>
        <p:nvSpPr>
          <p:cNvPr id="5" name="Content Placeholder 2">
            <a:extLst>
              <a:ext uri="{FF2B5EF4-FFF2-40B4-BE49-F238E27FC236}">
                <a16:creationId xmlns="" xmlns:a16="http://schemas.microsoft.com/office/drawing/2014/main" id="{FE2A7D68-9D72-4737-A8E2-28BD9FD75604}"/>
              </a:ext>
            </a:extLst>
          </p:cNvPr>
          <p:cNvSpPr txBox="1">
            <a:spLocks/>
          </p:cNvSpPr>
          <p:nvPr/>
        </p:nvSpPr>
        <p:spPr>
          <a:xfrm>
            <a:off x="469899" y="0"/>
            <a:ext cx="11469188" cy="705394"/>
          </a:xfrm>
          <a:prstGeom prst="rect">
            <a:avLst/>
          </a:prstGeom>
        </p:spPr>
        <p:txBody>
          <a:bodyPr vert="horz" lIns="91440" tIns="45720" rIns="91440" bIns="45720" rtlCol="0">
            <a:normAutofit fontScale="55000" lnSpcReduction="20000"/>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15000"/>
              </a:lnSpc>
              <a:spcBef>
                <a:spcPts val="1000"/>
              </a:spcBef>
              <a:spcAft>
                <a:spcPts val="1000"/>
              </a:spcAft>
              <a:buClr>
                <a:srgbClr val="BBE0E3"/>
              </a:buClr>
              <a:buSzPct val="80000"/>
              <a:buFont typeface="Wingdings 3" charset="2"/>
              <a:buNone/>
              <a:tabLst/>
              <a:defRPr/>
            </a:pPr>
            <a:r>
              <a:rPr lang="en-US" sz="51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Word Root and Combining Vowel for The Gastrointestinal System</a:t>
            </a:r>
          </a:p>
          <a:p>
            <a:pPr marL="0" marR="0" lvl="0" indent="0" algn="justLow" defTabSz="457200" rtl="0" eaLnBrk="1" fontAlgn="auto" latinLnBrk="0" hangingPunct="1">
              <a:lnSpc>
                <a:spcPct val="115000"/>
              </a:lnSpc>
              <a:spcBef>
                <a:spcPts val="1000"/>
              </a:spcBef>
              <a:spcAft>
                <a:spcPts val="1000"/>
              </a:spcAft>
              <a:buClr>
                <a:srgbClr val="BBE0E3"/>
              </a:buClr>
              <a:buSzPct val="80000"/>
              <a:buFont typeface="Wingdings 3" charset="2"/>
              <a:buNone/>
              <a:tabLst/>
              <a:defRPr/>
            </a:pPr>
            <a:endParaRPr kumimoji="0" lang="en-US" sz="33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11102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2663555160"/>
              </p:ext>
            </p:extLst>
          </p:nvPr>
        </p:nvGraphicFramePr>
        <p:xfrm>
          <a:off x="469899" y="561702"/>
          <a:ext cx="11252202" cy="4695088"/>
        </p:xfrm>
        <a:graphic>
          <a:graphicData uri="http://schemas.openxmlformats.org/drawingml/2006/table">
            <a:tbl>
              <a:tblPr rtl="1" firstRow="1" bandRow="1">
                <a:tableStyleId>{E8B1032C-EA38-4F05-BA0D-38AFFFC7BED3}</a:tableStyleId>
              </a:tblPr>
              <a:tblGrid>
                <a:gridCol w="5713187">
                  <a:extLst>
                    <a:ext uri="{9D8B030D-6E8A-4147-A177-3AD203B41FA5}">
                      <a16:colId xmlns="" xmlns:a16="http://schemas.microsoft.com/office/drawing/2014/main" val="2970193098"/>
                    </a:ext>
                  </a:extLst>
                </a:gridCol>
                <a:gridCol w="2586445">
                  <a:extLst>
                    <a:ext uri="{9D8B030D-6E8A-4147-A177-3AD203B41FA5}">
                      <a16:colId xmlns="" xmlns:a16="http://schemas.microsoft.com/office/drawing/2014/main" val="1578930621"/>
                    </a:ext>
                  </a:extLst>
                </a:gridCol>
                <a:gridCol w="2952570">
                  <a:extLst>
                    <a:ext uri="{9D8B030D-6E8A-4147-A177-3AD203B41FA5}">
                      <a16:colId xmlns="" xmlns:a16="http://schemas.microsoft.com/office/drawing/2014/main" val="1672797242"/>
                    </a:ext>
                  </a:extLst>
                </a:gridCol>
              </a:tblGrid>
              <a:tr h="462158">
                <a:tc>
                  <a:txBody>
                    <a:bodyPr/>
                    <a:lstStyle/>
                    <a:p>
                      <a:pPr algn="ctr">
                        <a:lnSpc>
                          <a:spcPct val="150000"/>
                        </a:lnSpc>
                        <a:spcAft>
                          <a:spcPts val="0"/>
                        </a:spcAft>
                      </a:pPr>
                      <a:r>
                        <a:rPr kumimoji="0" lang="en-US" sz="2400" b="1" i="0" u="none" strike="noStrike" kern="1200" cap="none" spc="0" normalizeH="0" baseline="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Example</a:t>
                      </a:r>
                    </a:p>
                  </a:txBody>
                  <a:tcPr marL="37792" marR="37792" marT="37792" marB="37792" anchor="ctr"/>
                </a:tc>
                <a:tc>
                  <a:txBody>
                    <a:bodyPr/>
                    <a:lstStyle/>
                    <a:p>
                      <a:pPr algn="ctr">
                        <a:lnSpc>
                          <a:spcPct val="150000"/>
                        </a:lnSpc>
                        <a:spcAft>
                          <a:spcPts val="0"/>
                        </a:spcAft>
                      </a:pPr>
                      <a:r>
                        <a:rPr kumimoji="0" lang="en-US" sz="2400" b="1" i="0" u="none" strike="noStrike" kern="1200" cap="none" spc="0" normalizeH="0" baseline="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Meaning</a:t>
                      </a:r>
                    </a:p>
                  </a:txBody>
                  <a:tcPr marL="37792" marR="37792" marT="37792" marB="37792" anchor="ctr"/>
                </a:tc>
                <a:tc>
                  <a:txBody>
                    <a:bodyPr/>
                    <a:lstStyle/>
                    <a:p>
                      <a:pPr algn="ctr">
                        <a:lnSpc>
                          <a:spcPct val="150000"/>
                        </a:lnSpc>
                        <a:spcAft>
                          <a:spcPts val="0"/>
                        </a:spcAft>
                      </a:pPr>
                      <a:r>
                        <a:rPr kumimoji="0" lang="en-US" sz="2400" b="1" i="0" u="none" strike="noStrike" kern="1200" cap="none" spc="0" normalizeH="0" baseline="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Combining Frame </a:t>
                      </a:r>
                    </a:p>
                  </a:txBody>
                  <a:tcPr marL="37792" marR="37792" marT="37792" marB="37792" anchor="ctr"/>
                </a:tc>
                <a:extLst>
                  <a:ext uri="{0D108BD9-81ED-4DB2-BD59-A6C34878D82A}">
                    <a16:rowId xmlns="" xmlns:a16="http://schemas.microsoft.com/office/drawing/2014/main" val="2180947445"/>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Hepatectomy</a:t>
                      </a:r>
                    </a:p>
                  </a:txBody>
                  <a:tcPr marL="37792" marR="37792" marT="37792" marB="37792" anchor="ctr"/>
                </a:tc>
                <a:tc>
                  <a:txBody>
                    <a:bodyPr/>
                    <a:lstStyle/>
                    <a:p>
                      <a:pPr marL="0" algn="l" defTabSz="914400" rtl="0" eaLnBrk="1" latinLnBrk="0" hangingPunct="1">
                        <a:lnSpc>
                          <a:spcPct val="115000"/>
                        </a:lnSpc>
                        <a:spcAft>
                          <a:spcPts val="1000"/>
                        </a:spcAft>
                      </a:pP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liver</a:t>
                      </a:r>
                      <a:endPar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txBody>
                  <a:tcPr marL="76200" marR="0" marT="76200" marB="76200"/>
                </a:tc>
                <a:tc>
                  <a:txBody>
                    <a:bodyPr/>
                    <a:lstStyle/>
                    <a:p>
                      <a:pPr>
                        <a:lnSpc>
                          <a:spcPct val="115000"/>
                        </a:lnSpc>
                        <a:spcAft>
                          <a:spcPts val="1000"/>
                        </a:spcAft>
                      </a:pPr>
                      <a:r>
                        <a:rPr lang="en-US" sz="2000" b="0" kern="1200" dirty="0" err="1">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Hepat</a:t>
                      </a: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(o)</a:t>
                      </a:r>
                      <a:endPar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txBody>
                  <a:tcPr marL="0" marR="76200" marT="76200" marB="76200"/>
                </a:tc>
                <a:extLst>
                  <a:ext uri="{0D108BD9-81ED-4DB2-BD59-A6C34878D82A}">
                    <a16:rowId xmlns="" xmlns:a16="http://schemas.microsoft.com/office/drawing/2014/main" val="2774058926"/>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Pancreatitis </a:t>
                      </a:r>
                    </a:p>
                  </a:txBody>
                  <a:tcPr marL="37792" marR="37792" marT="37792" marB="37792" anchor="ctr"/>
                </a:tc>
                <a:tc>
                  <a:txBody>
                    <a:bodyPr/>
                    <a:lstStyle/>
                    <a:p>
                      <a:pPr marL="0" algn="l" defTabSz="914400" rtl="0" eaLnBrk="1" latinLnBrk="0" hangingPunct="1">
                        <a:lnSpc>
                          <a:spcPct val="115000"/>
                        </a:lnSpc>
                        <a:spcAft>
                          <a:spcPts val="1000"/>
                        </a:spcAft>
                      </a:pP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pancreas</a:t>
                      </a:r>
                    </a:p>
                  </a:txBody>
                  <a:tcPr marL="76200" marR="0" marT="76200" marB="76200"/>
                </a:tc>
                <a:tc>
                  <a:txBody>
                    <a:bodyPr/>
                    <a:lstStyle/>
                    <a:p>
                      <a:pPr>
                        <a:lnSpc>
                          <a:spcPct val="115000"/>
                        </a:lnSpc>
                        <a:spcAft>
                          <a:spcPts val="1000"/>
                        </a:spcAft>
                      </a:pP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Pancreat(o)</a:t>
                      </a:r>
                    </a:p>
                  </a:txBody>
                  <a:tcPr marL="0" marR="76200" marT="76200" marB="76200"/>
                </a:tc>
                <a:extLst>
                  <a:ext uri="{0D108BD9-81ED-4DB2-BD59-A6C34878D82A}">
                    <a16:rowId xmlns="" xmlns:a16="http://schemas.microsoft.com/office/drawing/2014/main" val="1564225522"/>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Splenomegaly </a:t>
                      </a:r>
                    </a:p>
                  </a:txBody>
                  <a:tcPr marL="37792" marR="37792" marT="37792" marB="37792" anchor="ctr"/>
                </a:tc>
                <a:tc>
                  <a:txBody>
                    <a:bodyPr/>
                    <a:lstStyle/>
                    <a:p>
                      <a:pPr marL="0" algn="l" defTabSz="914400" rtl="0" eaLnBrk="1" latinLnBrk="0" hangingPunct="1">
                        <a:lnSpc>
                          <a:spcPct val="115000"/>
                        </a:lnSpc>
                        <a:spcAft>
                          <a:spcPts val="1000"/>
                        </a:spcAft>
                      </a:pP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spleen</a:t>
                      </a:r>
                    </a:p>
                  </a:txBody>
                  <a:tcPr marL="76200" marR="0" marT="76200" marB="76200"/>
                </a:tc>
                <a:tc>
                  <a:txBody>
                    <a:bodyPr/>
                    <a:lstStyle/>
                    <a:p>
                      <a:pPr>
                        <a:lnSpc>
                          <a:spcPct val="115000"/>
                        </a:lnSpc>
                        <a:spcAft>
                          <a:spcPts val="1000"/>
                        </a:spcAft>
                      </a:pP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Spleen(o)</a:t>
                      </a:r>
                    </a:p>
                  </a:txBody>
                  <a:tcPr marL="0" marR="76200" marT="76200" marB="76200"/>
                </a:tc>
                <a:extLst>
                  <a:ext uri="{0D108BD9-81ED-4DB2-BD59-A6C34878D82A}">
                    <a16:rowId xmlns="" xmlns:a16="http://schemas.microsoft.com/office/drawing/2014/main" val="1658715747"/>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Appendicitis </a:t>
                      </a:r>
                    </a:p>
                  </a:txBody>
                  <a:tcPr marL="37792" marR="37792" marT="37792" marB="37792" anchor="ctr"/>
                </a:tc>
                <a:tc>
                  <a:txBody>
                    <a:bodyPr/>
                    <a:lstStyle/>
                    <a:p>
                      <a:pPr>
                        <a:lnSpc>
                          <a:spcPct val="115000"/>
                        </a:lnSpc>
                        <a:spcAft>
                          <a:spcPts val="1000"/>
                        </a:spcAft>
                      </a:pP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appendix</a:t>
                      </a:r>
                      <a:endPar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txBody>
                  <a:tcPr marL="76200" marR="0" marT="76200" marB="76200"/>
                </a:tc>
                <a:tc>
                  <a:txBody>
                    <a:bodyPr/>
                    <a:lstStyle/>
                    <a:p>
                      <a:pPr>
                        <a:lnSpc>
                          <a:spcPct val="115000"/>
                        </a:lnSpc>
                        <a:spcAft>
                          <a:spcPts val="1000"/>
                        </a:spcAft>
                      </a:pPr>
                      <a:r>
                        <a:rPr lang="en-US" sz="2000" b="0" kern="1200" dirty="0" err="1">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Appendic</a:t>
                      </a: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(o)</a:t>
                      </a:r>
                      <a:endPar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txBody>
                  <a:tcPr marL="0" marR="76200" marT="76200" marB="76200"/>
                </a:tc>
                <a:extLst>
                  <a:ext uri="{0D108BD9-81ED-4DB2-BD59-A6C34878D82A}">
                    <a16:rowId xmlns="" xmlns:a16="http://schemas.microsoft.com/office/drawing/2014/main" val="2044136395"/>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pertaining to a S-shape.</a:t>
                      </a:r>
                    </a:p>
                  </a:txBody>
                  <a:tcPr marL="37792" marR="37792" marT="37792" marB="37792" anchor="ctr"/>
                </a:tc>
                <a:tc>
                  <a:txBody>
                    <a:bodyPr/>
                    <a:lstStyle/>
                    <a:p>
                      <a:pPr marL="0" algn="l" defTabSz="914400" rtl="0" eaLnBrk="1" latinLnBrk="0" hangingPunct="1">
                        <a:lnSpc>
                          <a:spcPct val="115000"/>
                        </a:lnSpc>
                        <a:spcAft>
                          <a:spcPts val="1000"/>
                        </a:spcAft>
                      </a:pP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sigmoid colon</a:t>
                      </a:r>
                    </a:p>
                  </a:txBody>
                  <a:tcPr marL="76200" marR="0" marT="76200" marB="76200"/>
                </a:tc>
                <a:tc>
                  <a:txBody>
                    <a:bodyPr/>
                    <a:lstStyle/>
                    <a:p>
                      <a:pPr>
                        <a:lnSpc>
                          <a:spcPct val="115000"/>
                        </a:lnSpc>
                        <a:spcAft>
                          <a:spcPts val="1000"/>
                        </a:spcAft>
                      </a:pP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Sigmoid(o)</a:t>
                      </a:r>
                    </a:p>
                  </a:txBody>
                  <a:tcPr marL="0" marR="76200" marT="76200" marB="76200"/>
                </a:tc>
                <a:extLst>
                  <a:ext uri="{0D108BD9-81ED-4DB2-BD59-A6C34878D82A}">
                    <a16:rowId xmlns="" xmlns:a16="http://schemas.microsoft.com/office/drawing/2014/main" val="1371853921"/>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Hematemesis</a:t>
                      </a:r>
                    </a:p>
                  </a:txBody>
                  <a:tcPr marL="37792" marR="37792" marT="37792" marB="37792" anchor="ctr"/>
                </a:tc>
                <a:tc>
                  <a:txBody>
                    <a:bodyPr/>
                    <a:lstStyle/>
                    <a:p>
                      <a:pPr marL="0" algn="l" defTabSz="914400" rtl="0" eaLnBrk="1" latinLnBrk="0" hangingPunct="1">
                        <a:lnSpc>
                          <a:spcPct val="115000"/>
                        </a:lnSpc>
                        <a:spcAft>
                          <a:spcPts val="1000"/>
                        </a:spcAft>
                      </a:pP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blood</a:t>
                      </a:r>
                    </a:p>
                  </a:txBody>
                  <a:tcPr marL="76200" marR="0" marT="76200" marB="76200"/>
                </a:tc>
                <a:tc>
                  <a:txBody>
                    <a:bodyPr/>
                    <a:lstStyle/>
                    <a:p>
                      <a:pPr>
                        <a:lnSpc>
                          <a:spcPct val="115000"/>
                        </a:lnSpc>
                        <a:spcAft>
                          <a:spcPts val="1000"/>
                        </a:spcAft>
                      </a:pP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Hemat(o)</a:t>
                      </a:r>
                    </a:p>
                  </a:txBody>
                  <a:tcPr marL="0" marR="76200" marT="76200" marB="76200"/>
                </a:tc>
                <a:extLst>
                  <a:ext uri="{0D108BD9-81ED-4DB2-BD59-A6C34878D82A}">
                    <a16:rowId xmlns="" xmlns:a16="http://schemas.microsoft.com/office/drawing/2014/main" val="3164154374"/>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Cholelithiasis</a:t>
                      </a:r>
                    </a:p>
                  </a:txBody>
                  <a:tcPr marL="37792" marR="37792" marT="37792" marB="37792" anchor="ctr"/>
                </a:tc>
                <a:tc>
                  <a:txBody>
                    <a:bodyPr/>
                    <a:lstStyle/>
                    <a:p>
                      <a:pPr>
                        <a:lnSpc>
                          <a:spcPct val="115000"/>
                        </a:lnSpc>
                        <a:spcAft>
                          <a:spcPts val="1000"/>
                        </a:spcAft>
                      </a:pP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bile</a:t>
                      </a:r>
                      <a:endPar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txBody>
                  <a:tcPr marL="76200" marR="0" marT="76200" marB="76200"/>
                </a:tc>
                <a:tc>
                  <a:txBody>
                    <a:bodyPr/>
                    <a:lstStyle/>
                    <a:p>
                      <a:pPr>
                        <a:lnSpc>
                          <a:spcPct val="115000"/>
                        </a:lnSpc>
                        <a:spcAft>
                          <a:spcPts val="1000"/>
                        </a:spcAft>
                      </a:pP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Chol(e)</a:t>
                      </a:r>
                      <a:endPar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txBody>
                  <a:tcPr marL="0" marR="76200" marT="76200" marB="76200"/>
                </a:tc>
                <a:extLst>
                  <a:ext uri="{0D108BD9-81ED-4DB2-BD59-A6C34878D82A}">
                    <a16:rowId xmlns="" xmlns:a16="http://schemas.microsoft.com/office/drawing/2014/main" val="953586091"/>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Cholecystostomy, Cholecystectomy</a:t>
                      </a:r>
                    </a:p>
                  </a:txBody>
                  <a:tcPr marL="37792" marR="37792" marT="37792" marB="37792" anchor="ctr"/>
                </a:tc>
                <a:tc>
                  <a:txBody>
                    <a:bodyPr/>
                    <a:lstStyle/>
                    <a:p>
                      <a:pPr>
                        <a:lnSpc>
                          <a:spcPct val="115000"/>
                        </a:lnSpc>
                        <a:spcAft>
                          <a:spcPts val="1000"/>
                        </a:spcAft>
                      </a:pP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gallbladder</a:t>
                      </a:r>
                    </a:p>
                  </a:txBody>
                  <a:tcPr marL="76200" marR="0" marT="76200" marB="76200"/>
                </a:tc>
                <a:tc>
                  <a:txBody>
                    <a:bodyPr/>
                    <a:lstStyle/>
                    <a:p>
                      <a:pPr>
                        <a:lnSpc>
                          <a:spcPct val="115000"/>
                        </a:lnSpc>
                        <a:spcAft>
                          <a:spcPts val="1000"/>
                        </a:spcAft>
                      </a:pPr>
                      <a:r>
                        <a:rPr lang="en-US" sz="2000" b="0" kern="1200" dirty="0" err="1">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Cholecyst</a:t>
                      </a: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(o)</a:t>
                      </a:r>
                      <a:endPar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txBody>
                  <a:tcPr marL="0" marR="76200" marT="76200" marB="76200"/>
                </a:tc>
                <a:extLst>
                  <a:ext uri="{0D108BD9-81ED-4DB2-BD59-A6C34878D82A}">
                    <a16:rowId xmlns="" xmlns:a16="http://schemas.microsoft.com/office/drawing/2014/main" val="1789752972"/>
                  </a:ext>
                </a:extLst>
              </a:tr>
            </a:tbl>
          </a:graphicData>
        </a:graphic>
      </p:graphicFrame>
      <p:sp>
        <p:nvSpPr>
          <p:cNvPr id="4" name="مستطيل 3">
            <a:extLst>
              <a:ext uri="{FF2B5EF4-FFF2-40B4-BE49-F238E27FC236}">
                <a16:creationId xmlns="" xmlns:a16="http://schemas.microsoft.com/office/drawing/2014/main" id="{6F53836A-51BD-45BB-8EE1-A399C6969EC2}"/>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IQ"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54401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447032767"/>
              </p:ext>
            </p:extLst>
          </p:nvPr>
        </p:nvGraphicFramePr>
        <p:xfrm>
          <a:off x="469899" y="836022"/>
          <a:ext cx="11252202" cy="5712804"/>
        </p:xfrm>
        <a:graphic>
          <a:graphicData uri="http://schemas.openxmlformats.org/drawingml/2006/table">
            <a:tbl>
              <a:tblPr rtl="1" firstRow="1" bandRow="1">
                <a:tableStyleId>{E8B1032C-EA38-4F05-BA0D-38AFFFC7BED3}</a:tableStyleId>
              </a:tblPr>
              <a:tblGrid>
                <a:gridCol w="5112295">
                  <a:extLst>
                    <a:ext uri="{9D8B030D-6E8A-4147-A177-3AD203B41FA5}">
                      <a16:colId xmlns="" xmlns:a16="http://schemas.microsoft.com/office/drawing/2014/main" val="2970193098"/>
                    </a:ext>
                  </a:extLst>
                </a:gridCol>
                <a:gridCol w="3762103">
                  <a:extLst>
                    <a:ext uri="{9D8B030D-6E8A-4147-A177-3AD203B41FA5}">
                      <a16:colId xmlns="" xmlns:a16="http://schemas.microsoft.com/office/drawing/2014/main" val="1578930621"/>
                    </a:ext>
                  </a:extLst>
                </a:gridCol>
                <a:gridCol w="2377804">
                  <a:extLst>
                    <a:ext uri="{9D8B030D-6E8A-4147-A177-3AD203B41FA5}">
                      <a16:colId xmlns="" xmlns:a16="http://schemas.microsoft.com/office/drawing/2014/main" val="1672797242"/>
                    </a:ext>
                  </a:extLst>
                </a:gridCol>
              </a:tblGrid>
              <a:tr h="462158">
                <a:tc>
                  <a:txBody>
                    <a:bodyPr/>
                    <a:lstStyle/>
                    <a:p>
                      <a:pPr algn="ctr">
                        <a:lnSpc>
                          <a:spcPct val="150000"/>
                        </a:lnSpc>
                        <a:spcAft>
                          <a:spcPts val="0"/>
                        </a:spcAft>
                      </a:pPr>
                      <a:r>
                        <a:rPr kumimoji="0" lang="en-US" sz="2400" b="1" i="0" u="none" strike="noStrike" kern="1200" cap="none" spc="0" normalizeH="0" baseline="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Example</a:t>
                      </a:r>
                    </a:p>
                  </a:txBody>
                  <a:tcPr marL="37792" marR="37792" marT="37792" marB="37792" anchor="ctr"/>
                </a:tc>
                <a:tc>
                  <a:txBody>
                    <a:bodyPr/>
                    <a:lstStyle/>
                    <a:p>
                      <a:pPr algn="ctr">
                        <a:lnSpc>
                          <a:spcPct val="150000"/>
                        </a:lnSpc>
                        <a:spcAft>
                          <a:spcPts val="0"/>
                        </a:spcAft>
                      </a:pPr>
                      <a:r>
                        <a:rPr kumimoji="0" lang="en-US" sz="2400" b="1" i="0" u="none" strike="noStrike" kern="1200" cap="none" spc="0" normalizeH="0" baseline="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Meaning</a:t>
                      </a:r>
                    </a:p>
                  </a:txBody>
                  <a:tcPr marL="37792" marR="37792" marT="37792" marB="37792" anchor="ctr"/>
                </a:tc>
                <a:tc>
                  <a:txBody>
                    <a:bodyPr/>
                    <a:lstStyle/>
                    <a:p>
                      <a:pPr algn="ctr">
                        <a:lnSpc>
                          <a:spcPct val="150000"/>
                        </a:lnSpc>
                        <a:spcAft>
                          <a:spcPts val="0"/>
                        </a:spcAft>
                      </a:pPr>
                      <a:r>
                        <a:rPr lang="en-US" sz="2400" b="1" u="none"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Prefixes</a:t>
                      </a:r>
                      <a:r>
                        <a:rPr kumimoji="0" lang="en-US" sz="2400" b="1" i="0" u="none" strike="noStrike" kern="1200" cap="none" spc="0" normalizeH="0" baseline="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p>
                  </a:txBody>
                  <a:tcPr marL="37792" marR="37792" marT="37792" marB="37792" anchor="ctr"/>
                </a:tc>
                <a:extLst>
                  <a:ext uri="{0D108BD9-81ED-4DB2-BD59-A6C34878D82A}">
                    <a16:rowId xmlns="" xmlns:a16="http://schemas.microsoft.com/office/drawing/2014/main" val="2180947445"/>
                  </a:ext>
                </a:extLst>
              </a:tr>
              <a:tr h="508858">
                <a:tc>
                  <a:txBody>
                    <a:bodyPr/>
                    <a:lstStyle/>
                    <a:p>
                      <a:pPr marL="0" algn="l"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Dysphagia, dyspepsia</a:t>
                      </a:r>
                    </a:p>
                  </a:txBody>
                  <a:tcPr marL="37792" marR="37792" marT="37792" marB="37792" anchor="ctr"/>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difficult</a:t>
                      </a:r>
                    </a:p>
                  </a:txBody>
                  <a:tcPr marL="37792" marR="37792" marT="37792" marB="37792"/>
                </a:tc>
                <a:tc>
                  <a:txBody>
                    <a:bodyPr/>
                    <a:lstStyle/>
                    <a:p>
                      <a:pPr marL="0" algn="just" defTabSz="914400" rtl="0" eaLnBrk="1" latinLnBrk="0" hangingPunct="1">
                        <a:lnSpc>
                          <a:spcPct val="150000"/>
                        </a:lnSpc>
                        <a:spcAft>
                          <a:spcPts val="0"/>
                        </a:spcAft>
                      </a:pPr>
                      <a:r>
                        <a:rPr lang="en-US" sz="1800" b="1" kern="12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dys</a:t>
                      </a: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p>
                  </a:txBody>
                  <a:tcPr marL="37792" marR="37792" marT="37792" marB="37792"/>
                </a:tc>
                <a:extLst>
                  <a:ext uri="{0D108BD9-81ED-4DB2-BD59-A6C34878D82A}">
                    <a16:rowId xmlns="" xmlns:a16="http://schemas.microsoft.com/office/drawing/2014/main" val="2526754088"/>
                  </a:ext>
                </a:extLst>
              </a:tr>
              <a:tr h="508858">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cs typeface="Arial" panose="020B0604020202020204" pitchFamily="34" charset="0"/>
                        </a:rPr>
                        <a:t>Retroperitoneal, Retro gastric  </a:t>
                      </a:r>
                      <a:endParaRPr lang="ar-IQ" sz="1800" b="0" kern="1200" dirty="0">
                        <a:solidFill>
                          <a:srgbClr val="000000"/>
                        </a:solidFill>
                        <a:effectLst/>
                        <a:latin typeface="Times New Roman" panose="02020603050405020304" pitchFamily="18" charset="0"/>
                        <a:cs typeface="Arial" panose="020B0604020202020204" pitchFamily="34" charset="0"/>
                      </a:endParaRPr>
                    </a:p>
                  </a:txBody>
                  <a:tcPr/>
                </a:tc>
                <a:tc>
                  <a:txBody>
                    <a:bodyPr/>
                    <a:lstStyle/>
                    <a:p>
                      <a:pPr rtl="1"/>
                      <a:r>
                        <a:rPr lang="en-US" sz="1800" b="0" kern="1200" dirty="0">
                          <a:solidFill>
                            <a:srgbClr val="000000"/>
                          </a:solidFill>
                          <a:effectLst/>
                          <a:latin typeface="Times New Roman" panose="02020603050405020304" pitchFamily="18" charset="0"/>
                          <a:cs typeface="Arial" panose="020B0604020202020204" pitchFamily="34" charset="0"/>
                        </a:rPr>
                        <a:t>Behind </a:t>
                      </a:r>
                      <a:endParaRPr lang="ar-IQ" sz="1800" b="0" kern="1200" dirty="0">
                        <a:solidFill>
                          <a:srgbClr val="000000"/>
                        </a:solidFill>
                        <a:effectLst/>
                        <a:latin typeface="Times New Roman" panose="02020603050405020304" pitchFamily="18" charset="0"/>
                        <a:cs typeface="Arial" panose="020B0604020202020204" pitchFamily="34" charset="0"/>
                      </a:endParaRPr>
                    </a:p>
                  </a:txBody>
                  <a:tcPr/>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Retro-</a:t>
                      </a:r>
                    </a:p>
                  </a:txBody>
                  <a:tcPr marL="37792" marR="37792" marT="37792" marB="37792"/>
                </a:tc>
                <a:extLst>
                  <a:ext uri="{0D108BD9-81ED-4DB2-BD59-A6C34878D82A}">
                    <a16:rowId xmlns="" xmlns:a16="http://schemas.microsoft.com/office/drawing/2014/main" val="2774058926"/>
                  </a:ext>
                </a:extLst>
              </a:tr>
              <a:tr h="508858">
                <a:tc>
                  <a:txBody>
                    <a:bodyPr/>
                    <a:lstStyle/>
                    <a:p>
                      <a:pPr marL="0" algn="l"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Endogasotrosopy </a:t>
                      </a:r>
                    </a:p>
                  </a:txBody>
                  <a:tcPr marL="37792" marR="37792" marT="37792" marB="37792" anchor="ctr"/>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refers to inside </a:t>
                      </a:r>
                    </a:p>
                  </a:txBody>
                  <a:tcPr marL="37792" marR="37792" marT="37792" marB="37792"/>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Endo- </a:t>
                      </a:r>
                    </a:p>
                  </a:txBody>
                  <a:tcPr marL="37792" marR="37792" marT="37792" marB="37792"/>
                </a:tc>
                <a:extLst>
                  <a:ext uri="{0D108BD9-81ED-4DB2-BD59-A6C34878D82A}">
                    <a16:rowId xmlns="" xmlns:a16="http://schemas.microsoft.com/office/drawing/2014/main" val="3482951728"/>
                  </a:ext>
                </a:extLst>
              </a:tr>
              <a:tr h="508858">
                <a:tc>
                  <a:txBody>
                    <a:bodyPr/>
                    <a:lstStyle/>
                    <a:p>
                      <a:pPr algn="l">
                        <a:lnSpc>
                          <a:spcPts val="1680"/>
                        </a:lnSpc>
                        <a:spcBef>
                          <a:spcPts val="1200"/>
                        </a:spcBef>
                        <a:spcAft>
                          <a:spcPts val="120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Epigastric</a:t>
                      </a:r>
                    </a:p>
                  </a:txBody>
                  <a:tcPr marL="78105" marR="78105" marT="78105" marB="78105" anchor="ctr"/>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above</a:t>
                      </a:r>
                    </a:p>
                  </a:txBody>
                  <a:tcPr marL="37792" marR="37792" marT="37792" marB="37792"/>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Epi-</a:t>
                      </a:r>
                    </a:p>
                  </a:txBody>
                  <a:tcPr marL="37792" marR="37792" marT="37792" marB="37792"/>
                </a:tc>
                <a:extLst>
                  <a:ext uri="{0D108BD9-81ED-4DB2-BD59-A6C34878D82A}">
                    <a16:rowId xmlns="" xmlns:a16="http://schemas.microsoft.com/office/drawing/2014/main" val="174918668"/>
                  </a:ext>
                </a:extLst>
              </a:tr>
              <a:tr h="508858">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Biliary</a:t>
                      </a:r>
                    </a:p>
                  </a:txBody>
                  <a:tcPr marL="37792" marR="37792" marT="37792" marB="37792" anchor="ctr"/>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pertains to bile</a:t>
                      </a:r>
                    </a:p>
                  </a:txBody>
                  <a:tcPr marL="37792" marR="37792" marT="37792" marB="37792"/>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Bili- </a:t>
                      </a:r>
                    </a:p>
                  </a:txBody>
                  <a:tcPr marL="37792" marR="37792" marT="37792" marB="37792"/>
                </a:tc>
                <a:extLst>
                  <a:ext uri="{0D108BD9-81ED-4DB2-BD59-A6C34878D82A}">
                    <a16:rowId xmlns="" xmlns:a16="http://schemas.microsoft.com/office/drawing/2014/main" val="647099829"/>
                  </a:ext>
                </a:extLst>
              </a:tr>
              <a:tr h="508858">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Hyper gastric </a:t>
                      </a:r>
                    </a:p>
                  </a:txBody>
                  <a:tcPr marL="37792" marR="37792" marT="37792" marB="37792" anchor="ctr"/>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Excessive.</a:t>
                      </a:r>
                    </a:p>
                  </a:txBody>
                  <a:tcPr marL="37792" marR="37792" marT="37792" marB="37792" anchor="ctr"/>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Hyper-</a:t>
                      </a:r>
                    </a:p>
                  </a:txBody>
                  <a:tcPr marL="37792" marR="37792" marT="37792" marB="37792" anchor="ctr"/>
                </a:tc>
                <a:extLst>
                  <a:ext uri="{0D108BD9-81ED-4DB2-BD59-A6C34878D82A}">
                    <a16:rowId xmlns="" xmlns:a16="http://schemas.microsoft.com/office/drawing/2014/main" val="1394817271"/>
                  </a:ext>
                </a:extLst>
              </a:tr>
              <a:tr h="508858">
                <a:tc>
                  <a:txBody>
                    <a:bodyPr/>
                    <a:lstStyle/>
                    <a:p>
                      <a:pPr marL="0" algn="l"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Hypogastric</a:t>
                      </a:r>
                    </a:p>
                  </a:txBody>
                  <a:tcPr marL="37792" marR="37792" marT="37792" marB="37792" anchor="ctr"/>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Decrease </a:t>
                      </a:r>
                    </a:p>
                  </a:txBody>
                  <a:tcPr marL="37792" marR="37792" marT="37792" marB="37792"/>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Hypo-</a:t>
                      </a:r>
                    </a:p>
                  </a:txBody>
                  <a:tcPr marL="37792" marR="37792" marT="37792" marB="37792"/>
                </a:tc>
                <a:extLst>
                  <a:ext uri="{0D108BD9-81ED-4DB2-BD59-A6C34878D82A}">
                    <a16:rowId xmlns="" xmlns:a16="http://schemas.microsoft.com/office/drawing/2014/main" val="2458543895"/>
                  </a:ext>
                </a:extLst>
              </a:tr>
              <a:tr h="508858">
                <a:tc>
                  <a:txBody>
                    <a:bodyPr/>
                    <a:lstStyle/>
                    <a:p>
                      <a:pPr rtl="1"/>
                      <a:r>
                        <a:rPr lang="en-US" sz="1800" b="0" kern="1200" dirty="0">
                          <a:solidFill>
                            <a:srgbClr val="000000"/>
                          </a:solidFill>
                          <a:effectLst/>
                          <a:latin typeface="Times New Roman" panose="02020603050405020304" pitchFamily="18" charset="0"/>
                          <a:cs typeface="Arial" panose="020B0604020202020204" pitchFamily="34" charset="0"/>
                        </a:rPr>
                        <a:t>Post operation </a:t>
                      </a:r>
                      <a:endParaRPr lang="ar-IQ" sz="1800" b="0" kern="1200" dirty="0">
                        <a:solidFill>
                          <a:srgbClr val="000000"/>
                        </a:solidFill>
                        <a:effectLst/>
                        <a:latin typeface="Times New Roman" panose="02020603050405020304" pitchFamily="18" charset="0"/>
                        <a:cs typeface="Arial" panose="020B0604020202020204" pitchFamily="34" charset="0"/>
                      </a:endParaRPr>
                    </a:p>
                  </a:txBody>
                  <a:tcPr/>
                </a:tc>
                <a:tc>
                  <a:txBody>
                    <a:bodyPr/>
                    <a:lstStyle/>
                    <a:p>
                      <a:pPr rtl="1"/>
                      <a:r>
                        <a:rPr lang="en-US" sz="1800" b="0" kern="1200" dirty="0">
                          <a:solidFill>
                            <a:srgbClr val="000000"/>
                          </a:solidFill>
                          <a:effectLst/>
                          <a:latin typeface="Times New Roman" panose="02020603050405020304" pitchFamily="18" charset="0"/>
                          <a:cs typeface="Arial" panose="020B0604020202020204" pitchFamily="34" charset="0"/>
                        </a:rPr>
                        <a:t>After </a:t>
                      </a:r>
                      <a:endParaRPr lang="ar-IQ" sz="1800" b="0" kern="1200" dirty="0">
                        <a:solidFill>
                          <a:srgbClr val="000000"/>
                        </a:solidFill>
                        <a:effectLst/>
                        <a:latin typeface="Times New Roman" panose="02020603050405020304" pitchFamily="18" charset="0"/>
                        <a:cs typeface="Arial" panose="020B0604020202020204" pitchFamily="34" charset="0"/>
                      </a:endParaRPr>
                    </a:p>
                  </a:txBody>
                  <a:tcPr/>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cs typeface="Arial" panose="020B0604020202020204" pitchFamily="34" charset="0"/>
                        </a:rPr>
                        <a:t>Post-</a:t>
                      </a:r>
                      <a:endParaRPr lang="ar-IQ" sz="1800" b="1" kern="1200" dirty="0">
                        <a:solidFill>
                          <a:srgbClr val="000000"/>
                        </a:solidFill>
                        <a:effectLst/>
                        <a:latin typeface="Times New Roman" panose="02020603050405020304" pitchFamily="18" charset="0"/>
                        <a:cs typeface="Arial" panose="020B0604020202020204" pitchFamily="34" charset="0"/>
                      </a:endParaRPr>
                    </a:p>
                  </a:txBody>
                  <a:tcPr/>
                </a:tc>
                <a:extLst>
                  <a:ext uri="{0D108BD9-81ED-4DB2-BD59-A6C34878D82A}">
                    <a16:rowId xmlns="" xmlns:a16="http://schemas.microsoft.com/office/drawing/2014/main" val="4158504314"/>
                  </a:ext>
                </a:extLst>
              </a:tr>
              <a:tr h="508858">
                <a:tc>
                  <a:txBody>
                    <a:bodyPr/>
                    <a:lstStyle/>
                    <a:p>
                      <a:pPr rtl="1"/>
                      <a:r>
                        <a:rPr lang="en-US" sz="1800" b="0" kern="1200" dirty="0">
                          <a:solidFill>
                            <a:srgbClr val="000000"/>
                          </a:solidFill>
                          <a:effectLst/>
                          <a:latin typeface="Times New Roman" panose="02020603050405020304" pitchFamily="18" charset="0"/>
                          <a:cs typeface="Arial" panose="020B0604020202020204" pitchFamily="34" charset="0"/>
                        </a:rPr>
                        <a:t>Pre operation </a:t>
                      </a:r>
                      <a:endParaRPr lang="ar-IQ" sz="1800" b="0" kern="1200" dirty="0">
                        <a:solidFill>
                          <a:srgbClr val="000000"/>
                        </a:solidFill>
                        <a:effectLst/>
                        <a:latin typeface="Times New Roman" panose="02020603050405020304" pitchFamily="18" charset="0"/>
                        <a:cs typeface="Arial" panose="020B0604020202020204" pitchFamily="34" charset="0"/>
                      </a:endParaRPr>
                    </a:p>
                  </a:txBody>
                  <a:tcPr/>
                </a:tc>
                <a:tc>
                  <a:txBody>
                    <a:bodyPr/>
                    <a:lstStyle/>
                    <a:p>
                      <a:pPr rtl="1"/>
                      <a:r>
                        <a:rPr lang="en-US" sz="1800" b="0" kern="1200" dirty="0">
                          <a:solidFill>
                            <a:srgbClr val="000000"/>
                          </a:solidFill>
                          <a:effectLst/>
                          <a:latin typeface="Times New Roman" panose="02020603050405020304" pitchFamily="18" charset="0"/>
                          <a:cs typeface="Arial" panose="020B0604020202020204" pitchFamily="34" charset="0"/>
                        </a:rPr>
                        <a:t>Before </a:t>
                      </a:r>
                      <a:endParaRPr lang="ar-IQ" sz="1800" b="0" kern="1200" dirty="0">
                        <a:solidFill>
                          <a:srgbClr val="000000"/>
                        </a:solidFill>
                        <a:effectLst/>
                        <a:latin typeface="Times New Roman" panose="02020603050405020304" pitchFamily="18" charset="0"/>
                        <a:cs typeface="Arial" panose="020B0604020202020204" pitchFamily="34" charset="0"/>
                      </a:endParaRPr>
                    </a:p>
                  </a:txBody>
                  <a:tcPr/>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cs typeface="Arial" panose="020B0604020202020204" pitchFamily="34" charset="0"/>
                        </a:rPr>
                        <a:t>Pre-</a:t>
                      </a:r>
                      <a:endParaRPr lang="ar-IQ" sz="1800" b="1" kern="1200" dirty="0">
                        <a:solidFill>
                          <a:srgbClr val="000000"/>
                        </a:solidFill>
                        <a:effectLst/>
                        <a:latin typeface="Times New Roman" panose="02020603050405020304" pitchFamily="18" charset="0"/>
                        <a:cs typeface="Arial" panose="020B0604020202020204" pitchFamily="34" charset="0"/>
                      </a:endParaRPr>
                    </a:p>
                  </a:txBody>
                  <a:tcPr/>
                </a:tc>
                <a:extLst>
                  <a:ext uri="{0D108BD9-81ED-4DB2-BD59-A6C34878D82A}">
                    <a16:rowId xmlns="" xmlns:a16="http://schemas.microsoft.com/office/drawing/2014/main" val="3173019472"/>
                  </a:ext>
                </a:extLst>
              </a:tr>
              <a:tr h="508858">
                <a:tc>
                  <a:txBody>
                    <a:bodyPr/>
                    <a:lstStyle/>
                    <a:p>
                      <a:pPr rtl="1"/>
                      <a:r>
                        <a:rPr lang="en-US" sz="1800" b="0" kern="1200" dirty="0">
                          <a:solidFill>
                            <a:srgbClr val="000000"/>
                          </a:solidFill>
                          <a:effectLst/>
                          <a:latin typeface="Times New Roman" panose="02020603050405020304" pitchFamily="18" charset="0"/>
                          <a:cs typeface="Arial" panose="020B0604020202020204" pitchFamily="34" charset="0"/>
                        </a:rPr>
                        <a:t>Malabsorption </a:t>
                      </a:r>
                      <a:endParaRPr lang="ar-IQ" sz="1800" b="0" kern="1200" dirty="0">
                        <a:solidFill>
                          <a:srgbClr val="000000"/>
                        </a:solidFill>
                        <a:effectLst/>
                        <a:latin typeface="Times New Roman" panose="02020603050405020304" pitchFamily="18" charset="0"/>
                        <a:cs typeface="Arial" panose="020B0604020202020204" pitchFamily="34" charset="0"/>
                      </a:endParaRPr>
                    </a:p>
                  </a:txBody>
                  <a:tcPr/>
                </a:tc>
                <a:tc>
                  <a:txBody>
                    <a:bodyPr/>
                    <a:lstStyle/>
                    <a:p>
                      <a:pPr rtl="1"/>
                      <a:r>
                        <a:rPr lang="en-US" sz="1800" b="0" kern="1200" dirty="0">
                          <a:solidFill>
                            <a:srgbClr val="000000"/>
                          </a:solidFill>
                          <a:effectLst/>
                          <a:latin typeface="Times New Roman" panose="02020603050405020304" pitchFamily="18" charset="0"/>
                          <a:cs typeface="Arial" panose="020B0604020202020204" pitchFamily="34" charset="0"/>
                        </a:rPr>
                        <a:t>Poor </a:t>
                      </a:r>
                      <a:endParaRPr lang="ar-IQ" sz="1800" b="0" kern="1200" dirty="0">
                        <a:solidFill>
                          <a:srgbClr val="000000"/>
                        </a:solidFill>
                        <a:effectLst/>
                        <a:latin typeface="Times New Roman" panose="02020603050405020304" pitchFamily="18" charset="0"/>
                        <a:cs typeface="Arial" panose="020B0604020202020204" pitchFamily="34" charset="0"/>
                      </a:endParaRPr>
                    </a:p>
                  </a:txBody>
                  <a:tcPr/>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cs typeface="Arial" panose="020B0604020202020204" pitchFamily="34" charset="0"/>
                        </a:rPr>
                        <a:t>Mal- </a:t>
                      </a:r>
                      <a:endParaRPr lang="ar-IQ" sz="1800" b="1" kern="1200" dirty="0">
                        <a:solidFill>
                          <a:srgbClr val="000000"/>
                        </a:solidFill>
                        <a:effectLst/>
                        <a:latin typeface="Times New Roman" panose="02020603050405020304" pitchFamily="18" charset="0"/>
                        <a:cs typeface="Arial" panose="020B0604020202020204" pitchFamily="34" charset="0"/>
                      </a:endParaRPr>
                    </a:p>
                  </a:txBody>
                  <a:tcPr/>
                </a:tc>
                <a:extLst>
                  <a:ext uri="{0D108BD9-81ED-4DB2-BD59-A6C34878D82A}">
                    <a16:rowId xmlns="" xmlns:a16="http://schemas.microsoft.com/office/drawing/2014/main" val="2768857489"/>
                  </a:ext>
                </a:extLst>
              </a:tr>
            </a:tbl>
          </a:graphicData>
        </a:graphic>
      </p:graphicFrame>
      <p:sp>
        <p:nvSpPr>
          <p:cNvPr id="4" name="مستطيل 3">
            <a:extLst>
              <a:ext uri="{FF2B5EF4-FFF2-40B4-BE49-F238E27FC236}">
                <a16:creationId xmlns="" xmlns:a16="http://schemas.microsoft.com/office/drawing/2014/main" id="{6F53836A-51BD-45BB-8EE1-A399C6969EC2}"/>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IQ" sz="2400" b="0" i="0" u="none" strike="noStrike" cap="none" normalizeH="0" baseline="0">
              <a:ln>
                <a:noFill/>
              </a:ln>
              <a:solidFill>
                <a:schemeClr val="tx1"/>
              </a:solidFill>
              <a:effectLst/>
              <a:latin typeface="Times New Roman" pitchFamily="18" charset="0"/>
            </a:endParaRPr>
          </a:p>
        </p:txBody>
      </p:sp>
      <p:sp>
        <p:nvSpPr>
          <p:cNvPr id="5" name="Content Placeholder 2">
            <a:extLst>
              <a:ext uri="{FF2B5EF4-FFF2-40B4-BE49-F238E27FC236}">
                <a16:creationId xmlns="" xmlns:a16="http://schemas.microsoft.com/office/drawing/2014/main" id="{FE2A7D68-9D72-4737-A8E2-28BD9FD75604}"/>
              </a:ext>
            </a:extLst>
          </p:cNvPr>
          <p:cNvSpPr txBox="1">
            <a:spLocks/>
          </p:cNvSpPr>
          <p:nvPr/>
        </p:nvSpPr>
        <p:spPr>
          <a:xfrm>
            <a:off x="469899" y="-173702"/>
            <a:ext cx="7380878" cy="836023"/>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15000"/>
              </a:lnSpc>
              <a:spcBef>
                <a:spcPts val="1000"/>
              </a:spcBef>
              <a:spcAft>
                <a:spcPts val="1000"/>
              </a:spcAft>
              <a:buClr>
                <a:srgbClr val="BBE0E3"/>
              </a:buClr>
              <a:buSzPct val="80000"/>
              <a:buFont typeface="Wingdings 3" charset="2"/>
              <a:buNone/>
              <a:tabLst/>
              <a:defRPr/>
            </a:pPr>
            <a:r>
              <a:rPr lang="en-US" sz="32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Prefixes for Gastrointestinal System</a:t>
            </a:r>
          </a:p>
          <a:p>
            <a:pPr marL="0" marR="0" lvl="0" indent="0" algn="justLow" defTabSz="457200" rtl="0" eaLnBrk="1" fontAlgn="auto" latinLnBrk="0" hangingPunct="1">
              <a:lnSpc>
                <a:spcPct val="115000"/>
              </a:lnSpc>
              <a:spcBef>
                <a:spcPts val="1000"/>
              </a:spcBef>
              <a:spcAft>
                <a:spcPts val="1000"/>
              </a:spcAft>
              <a:buClr>
                <a:srgbClr val="BBE0E3"/>
              </a:buClr>
              <a:buSzPct val="80000"/>
              <a:buFont typeface="Wingdings 3" charset="2"/>
              <a:buNone/>
              <a:tabLst/>
              <a:defRPr/>
            </a:pPr>
            <a:endParaRPr kumimoji="0" lang="en-US" sz="33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58910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3782307771"/>
              </p:ext>
            </p:extLst>
          </p:nvPr>
        </p:nvGraphicFramePr>
        <p:xfrm>
          <a:off x="469899" y="836022"/>
          <a:ext cx="11252202" cy="5767826"/>
        </p:xfrm>
        <a:graphic>
          <a:graphicData uri="http://schemas.openxmlformats.org/drawingml/2006/table">
            <a:tbl>
              <a:tblPr rtl="1" firstRow="1" bandRow="1">
                <a:tableStyleId>{E8B1032C-EA38-4F05-BA0D-38AFFFC7BED3}</a:tableStyleId>
              </a:tblPr>
              <a:tblGrid>
                <a:gridCol w="4001952">
                  <a:extLst>
                    <a:ext uri="{9D8B030D-6E8A-4147-A177-3AD203B41FA5}">
                      <a16:colId xmlns="" xmlns:a16="http://schemas.microsoft.com/office/drawing/2014/main" val="2970193098"/>
                    </a:ext>
                  </a:extLst>
                </a:gridCol>
                <a:gridCol w="5042263">
                  <a:extLst>
                    <a:ext uri="{9D8B030D-6E8A-4147-A177-3AD203B41FA5}">
                      <a16:colId xmlns="" xmlns:a16="http://schemas.microsoft.com/office/drawing/2014/main" val="1578930621"/>
                    </a:ext>
                  </a:extLst>
                </a:gridCol>
                <a:gridCol w="2207987">
                  <a:extLst>
                    <a:ext uri="{9D8B030D-6E8A-4147-A177-3AD203B41FA5}">
                      <a16:colId xmlns="" xmlns:a16="http://schemas.microsoft.com/office/drawing/2014/main" val="1672797242"/>
                    </a:ext>
                  </a:extLst>
                </a:gridCol>
              </a:tblGrid>
              <a:tr h="462158">
                <a:tc>
                  <a:txBody>
                    <a:bodyPr/>
                    <a:lstStyle/>
                    <a:p>
                      <a:pPr algn="ctr">
                        <a:lnSpc>
                          <a:spcPct val="150000"/>
                        </a:lnSpc>
                        <a:spcAft>
                          <a:spcPts val="0"/>
                        </a:spcAft>
                      </a:pPr>
                      <a:r>
                        <a:rPr kumimoji="0" lang="en-US" sz="2400" b="1" i="0" u="none" strike="noStrike" kern="1200" cap="none" spc="0" normalizeH="0" baseline="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Example</a:t>
                      </a:r>
                    </a:p>
                  </a:txBody>
                  <a:tcPr marL="37792" marR="37792" marT="37792" marB="37792" anchor="ctr"/>
                </a:tc>
                <a:tc>
                  <a:txBody>
                    <a:bodyPr/>
                    <a:lstStyle/>
                    <a:p>
                      <a:pPr algn="ctr">
                        <a:lnSpc>
                          <a:spcPct val="150000"/>
                        </a:lnSpc>
                        <a:spcAft>
                          <a:spcPts val="0"/>
                        </a:spcAft>
                      </a:pPr>
                      <a:r>
                        <a:rPr kumimoji="0" lang="en-US" sz="2400" b="1" i="0" u="none" strike="noStrike" kern="1200" cap="none" spc="0" normalizeH="0" baseline="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Meaning</a:t>
                      </a:r>
                    </a:p>
                  </a:txBody>
                  <a:tcPr marL="37792" marR="37792" marT="37792" marB="37792" anchor="ctr"/>
                </a:tc>
                <a:tc>
                  <a:txBody>
                    <a:bodyPr/>
                    <a:lstStyle/>
                    <a:p>
                      <a:pPr algn="ctr">
                        <a:lnSpc>
                          <a:spcPct val="150000"/>
                        </a:lnSpc>
                        <a:spcAft>
                          <a:spcPts val="0"/>
                        </a:spcAft>
                      </a:pPr>
                      <a:r>
                        <a:rPr lang="en-US" sz="2400" b="1" u="none"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Suffixes</a:t>
                      </a:r>
                      <a:r>
                        <a:rPr kumimoji="0" lang="en-US" sz="2400" b="1" i="0" u="none" strike="noStrike" kern="1200" cap="none" spc="0" normalizeH="0" baseline="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p>
                  </a:txBody>
                  <a:tcPr marL="37792" marR="37792" marT="37792" marB="37792" anchor="ctr"/>
                </a:tc>
                <a:extLst>
                  <a:ext uri="{0D108BD9-81ED-4DB2-BD59-A6C34878D82A}">
                    <a16:rowId xmlns="" xmlns:a16="http://schemas.microsoft.com/office/drawing/2014/main" val="2180947445"/>
                  </a:ext>
                </a:extLst>
              </a:tr>
              <a:tr h="508858">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Hepatopathy </a:t>
                      </a:r>
                    </a:p>
                  </a:txBody>
                  <a:tcPr marL="37792" marR="37792" marT="37792" marB="37792"/>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disease</a:t>
                      </a:r>
                    </a:p>
                  </a:txBody>
                  <a:tcPr marL="37792" marR="37792" marT="37792" marB="37792"/>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800" b="1" kern="12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pathy</a:t>
                      </a:r>
                      <a:endPar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7792" marR="37792" marT="37792" marB="37792"/>
                </a:tc>
                <a:extLst>
                  <a:ext uri="{0D108BD9-81ED-4DB2-BD59-A6C34878D82A}">
                    <a16:rowId xmlns="" xmlns:a16="http://schemas.microsoft.com/office/drawing/2014/main" val="2526754088"/>
                  </a:ext>
                </a:extLst>
              </a:tr>
              <a:tr h="508858">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Steatorrhea</a:t>
                      </a:r>
                    </a:p>
                  </a:txBody>
                  <a:tcPr marL="37792" marR="37792" marT="37792" marB="37792"/>
                </a:tc>
                <a:tc>
                  <a:txBody>
                    <a:bodyPr/>
                    <a:lstStyle/>
                    <a:p>
                      <a:pPr marL="0" algn="l"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discharge</a:t>
                      </a:r>
                    </a:p>
                  </a:txBody>
                  <a:tcPr marL="37792" marR="37792" marT="37792" marB="37792"/>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800" b="1" kern="12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rrhea</a:t>
                      </a:r>
                      <a:endPar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7792" marR="37792" marT="37792" marB="37792"/>
                </a:tc>
                <a:extLst>
                  <a:ext uri="{0D108BD9-81ED-4DB2-BD59-A6C34878D82A}">
                    <a16:rowId xmlns="" xmlns:a16="http://schemas.microsoft.com/office/drawing/2014/main" val="869347538"/>
                  </a:ext>
                </a:extLst>
              </a:tr>
              <a:tr h="508858">
                <a:tc>
                  <a:txBody>
                    <a:bodyPr/>
                    <a:lstStyle/>
                    <a:p>
                      <a:pPr marL="0" algn="l"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Appendicitis, enteritis</a:t>
                      </a:r>
                    </a:p>
                  </a:txBody>
                  <a:tcPr marL="37792" marR="37792" marT="37792" marB="37792" anchor="ctr"/>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Inflammation </a:t>
                      </a:r>
                    </a:p>
                  </a:txBody>
                  <a:tcPr marL="37792" marR="37792" marT="37792" marB="37792"/>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-itis</a:t>
                      </a:r>
                    </a:p>
                  </a:txBody>
                  <a:tcPr marL="37792" marR="37792" marT="37792" marB="37792"/>
                </a:tc>
                <a:extLst>
                  <a:ext uri="{0D108BD9-81ED-4DB2-BD59-A6C34878D82A}">
                    <a16:rowId xmlns="" xmlns:a16="http://schemas.microsoft.com/office/drawing/2014/main" val="2774058926"/>
                  </a:ext>
                </a:extLst>
              </a:tr>
              <a:tr h="508858">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Hematemesis</a:t>
                      </a:r>
                    </a:p>
                  </a:txBody>
                  <a:tcPr marL="37792" marR="37792" marT="37792" marB="37792"/>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Vomiting </a:t>
                      </a:r>
                    </a:p>
                  </a:txBody>
                  <a:tcPr marL="37792" marR="37792" marT="37792" marB="37792"/>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800" b="1" kern="12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mesis</a:t>
                      </a:r>
                      <a:endPar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7792" marR="37792" marT="37792" marB="37792"/>
                </a:tc>
                <a:extLst>
                  <a:ext uri="{0D108BD9-81ED-4DB2-BD59-A6C34878D82A}">
                    <a16:rowId xmlns="" xmlns:a16="http://schemas.microsoft.com/office/drawing/2014/main" val="3482951728"/>
                  </a:ext>
                </a:extLst>
              </a:tr>
              <a:tr h="508858">
                <a:tc>
                  <a:txBody>
                    <a:bodyPr/>
                    <a:lstStyle/>
                    <a:p>
                      <a:pPr>
                        <a:lnSpc>
                          <a:spcPts val="1680"/>
                        </a:lnSpc>
                        <a:spcBef>
                          <a:spcPts val="1200"/>
                        </a:spcBef>
                        <a:spcAft>
                          <a:spcPts val="120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Splenomegaly </a:t>
                      </a:r>
                    </a:p>
                  </a:txBody>
                  <a:tcPr marL="78105" marR="78105" marT="78105" marB="78105"/>
                </a:tc>
                <a:tc>
                  <a:txBody>
                    <a:bodyPr/>
                    <a:lstStyle/>
                    <a:p>
                      <a:pPr marL="0" algn="just" defTabSz="914400" rtl="0" eaLnBrk="1" latinLnBrk="0" hangingPunct="1">
                        <a:lnSpc>
                          <a:spcPct val="150000"/>
                        </a:lnSpc>
                        <a:spcAft>
                          <a:spcPts val="0"/>
                        </a:spcAft>
                      </a:pPr>
                      <a:r>
                        <a:rPr lang="en-US" sz="1800" b="0" kern="1200" dirty="0" err="1"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Largament</a:t>
                      </a:r>
                      <a:endPar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7792" marR="37792" marT="37792" marB="37792"/>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800" b="1" kern="12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megaly</a:t>
                      </a:r>
                      <a:endPar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7792" marR="37792" marT="37792" marB="37792"/>
                </a:tc>
                <a:extLst>
                  <a:ext uri="{0D108BD9-81ED-4DB2-BD59-A6C34878D82A}">
                    <a16:rowId xmlns="" xmlns:a16="http://schemas.microsoft.com/office/drawing/2014/main" val="174918668"/>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Colostomy</a:t>
                      </a:r>
                    </a:p>
                  </a:txBody>
                  <a:tcPr marL="37792" marR="37792" marT="37792" marB="37792" anchor="ctr"/>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cs typeface="Arial" panose="020B0604020202020204" pitchFamily="34" charset="0"/>
                        </a:rPr>
                        <a:t>Opening </a:t>
                      </a:r>
                    </a:p>
                  </a:txBody>
                  <a:tcPr marL="0" marR="76200" marT="76200" marB="76200"/>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800" b="1" kern="12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otomy</a:t>
                      </a:r>
                      <a:endParaRPr lang="en-US" sz="1800" b="1"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76200" marR="0" marT="76200" marB="76200"/>
                </a:tc>
                <a:extLst>
                  <a:ext uri="{0D108BD9-81ED-4DB2-BD59-A6C34878D82A}">
                    <a16:rowId xmlns="" xmlns:a16="http://schemas.microsoft.com/office/drawing/2014/main" val="647099829"/>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Colectomy</a:t>
                      </a:r>
                    </a:p>
                  </a:txBody>
                  <a:tcPr marL="37792" marR="37792" marT="37792" marB="37792" anchor="ctr"/>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Remove </a:t>
                      </a:r>
                    </a:p>
                  </a:txBody>
                  <a:tcPr marL="37792" marR="37792" marT="37792" marB="37792" anchor="ctr"/>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800" b="1" kern="12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ectomy</a:t>
                      </a: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p>
                  </a:txBody>
                  <a:tcPr marL="37792" marR="37792" marT="37792" marB="37792" anchor="ctr"/>
                </a:tc>
                <a:extLst>
                  <a:ext uri="{0D108BD9-81ED-4DB2-BD59-A6C34878D82A}">
                    <a16:rowId xmlns="" xmlns:a16="http://schemas.microsoft.com/office/drawing/2014/main" val="1394817271"/>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Bronchostenosis</a:t>
                      </a:r>
                    </a:p>
                  </a:txBody>
                  <a:tcPr marL="37792" marR="37792" marT="37792" marB="37792" anchor="ctr"/>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Narrowing</a:t>
                      </a:r>
                    </a:p>
                  </a:txBody>
                  <a:tcPr marL="37792" marR="37792" marT="37792" marB="37792" anchor="ctr"/>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-stenosis</a:t>
                      </a:r>
                    </a:p>
                  </a:txBody>
                  <a:tcPr marL="37792" marR="37792" marT="37792" marB="37792" anchor="ctr"/>
                </a:tc>
                <a:extLst>
                  <a:ext uri="{0D108BD9-81ED-4DB2-BD59-A6C34878D82A}">
                    <a16:rowId xmlns="" xmlns:a16="http://schemas.microsoft.com/office/drawing/2014/main" val="2458543895"/>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umbilical hernia, umbilicocele</a:t>
                      </a:r>
                    </a:p>
                  </a:txBody>
                  <a:tcPr marL="37792" marR="37792" marT="37792" marB="37792" anchor="ctr"/>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hernia</a:t>
                      </a:r>
                    </a:p>
                  </a:txBody>
                  <a:tcPr marL="37792" marR="37792" marT="37792" marB="37792" anchor="ctr"/>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800" b="1" kern="12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celes</a:t>
                      </a:r>
                      <a:endPar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7792" marR="37792" marT="37792" marB="37792" anchor="ctr"/>
                </a:tc>
                <a:extLst>
                  <a:ext uri="{0D108BD9-81ED-4DB2-BD59-A6C34878D82A}">
                    <a16:rowId xmlns="" xmlns:a16="http://schemas.microsoft.com/office/drawing/2014/main" val="1189963768"/>
                  </a:ext>
                </a:extLst>
              </a:tr>
              <a:tr h="508858">
                <a:tc>
                  <a:txBody>
                    <a:bodyPr/>
                    <a:lstStyle/>
                    <a:p>
                      <a:pPr rtl="1"/>
                      <a:r>
                        <a:rPr lang="en-US" sz="1800" b="0" kern="1200" dirty="0">
                          <a:solidFill>
                            <a:srgbClr val="000000"/>
                          </a:solidFill>
                          <a:effectLst/>
                          <a:latin typeface="Times New Roman" panose="02020603050405020304" pitchFamily="18" charset="0"/>
                          <a:cs typeface="Arial" panose="020B0604020202020204" pitchFamily="34" charset="0"/>
                        </a:rPr>
                        <a:t>Enterorrhaphy</a:t>
                      </a:r>
                      <a:endParaRPr lang="ar-IQ" sz="1800" b="0" kern="1200" dirty="0">
                        <a:solidFill>
                          <a:srgbClr val="000000"/>
                        </a:solidFill>
                        <a:effectLst/>
                        <a:latin typeface="Times New Roman" panose="02020603050405020304" pitchFamily="18" charset="0"/>
                        <a:cs typeface="Arial" panose="020B0604020202020204" pitchFamily="34" charset="0"/>
                      </a:endParaRPr>
                    </a:p>
                  </a:txBody>
                  <a:tcPr/>
                </a:tc>
                <a:tc>
                  <a:txBody>
                    <a:bodyPr/>
                    <a:lstStyle/>
                    <a:p>
                      <a:pPr rtl="1"/>
                      <a:r>
                        <a:rPr lang="en-US" sz="1800" b="0" kern="1200" dirty="0">
                          <a:solidFill>
                            <a:srgbClr val="000000"/>
                          </a:solidFill>
                          <a:effectLst/>
                          <a:latin typeface="Times New Roman" panose="02020603050405020304" pitchFamily="18" charset="0"/>
                          <a:cs typeface="Arial" panose="020B0604020202020204" pitchFamily="34" charset="0"/>
                        </a:rPr>
                        <a:t>Suture</a:t>
                      </a:r>
                    </a:p>
                  </a:txBody>
                  <a:tcPr/>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800" b="1" kern="12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rrhaphy</a:t>
                      </a:r>
                      <a:endPar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7792" marR="37792" marT="37792" marB="37792" anchor="ctr"/>
                </a:tc>
                <a:extLst>
                  <a:ext uri="{0D108BD9-81ED-4DB2-BD59-A6C34878D82A}">
                    <a16:rowId xmlns="" xmlns:a16="http://schemas.microsoft.com/office/drawing/2014/main" val="1824079720"/>
                  </a:ext>
                </a:extLst>
              </a:tr>
            </a:tbl>
          </a:graphicData>
        </a:graphic>
      </p:graphicFrame>
      <p:sp>
        <p:nvSpPr>
          <p:cNvPr id="4" name="مستطيل 3">
            <a:extLst>
              <a:ext uri="{FF2B5EF4-FFF2-40B4-BE49-F238E27FC236}">
                <a16:creationId xmlns="" xmlns:a16="http://schemas.microsoft.com/office/drawing/2014/main" id="{6F53836A-51BD-45BB-8EE1-A399C6969EC2}"/>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IQ" sz="2400" b="0" i="0" u="none" strike="noStrike" cap="none" normalizeH="0" baseline="0">
              <a:ln>
                <a:noFill/>
              </a:ln>
              <a:solidFill>
                <a:schemeClr val="tx1"/>
              </a:solidFill>
              <a:effectLst/>
              <a:latin typeface="Times New Roman" pitchFamily="18" charset="0"/>
            </a:endParaRPr>
          </a:p>
        </p:txBody>
      </p:sp>
      <p:sp>
        <p:nvSpPr>
          <p:cNvPr id="5" name="Content Placeholder 2">
            <a:extLst>
              <a:ext uri="{FF2B5EF4-FFF2-40B4-BE49-F238E27FC236}">
                <a16:creationId xmlns="" xmlns:a16="http://schemas.microsoft.com/office/drawing/2014/main" id="{FE2A7D68-9D72-4737-A8E2-28BD9FD75604}"/>
              </a:ext>
            </a:extLst>
          </p:cNvPr>
          <p:cNvSpPr txBox="1">
            <a:spLocks/>
          </p:cNvSpPr>
          <p:nvPr/>
        </p:nvSpPr>
        <p:spPr>
          <a:xfrm>
            <a:off x="469899" y="-173702"/>
            <a:ext cx="7380878" cy="836023"/>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15000"/>
              </a:lnSpc>
              <a:spcBef>
                <a:spcPts val="1000"/>
              </a:spcBef>
              <a:spcAft>
                <a:spcPts val="1000"/>
              </a:spcAft>
              <a:buClr>
                <a:srgbClr val="BBE0E3"/>
              </a:buClr>
              <a:buSzPct val="80000"/>
              <a:buFont typeface="Wingdings 3" charset="2"/>
              <a:buNone/>
              <a:tabLst/>
              <a:defRPr/>
            </a:pPr>
            <a:r>
              <a:rPr lang="en-US" sz="32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Suffixes for Gastrointestinal System</a:t>
            </a:r>
          </a:p>
          <a:p>
            <a:pPr marL="0" marR="0" lvl="0" indent="0" algn="justLow" defTabSz="457200" rtl="0" eaLnBrk="1" fontAlgn="auto" latinLnBrk="0" hangingPunct="1">
              <a:lnSpc>
                <a:spcPct val="115000"/>
              </a:lnSpc>
              <a:spcBef>
                <a:spcPts val="1000"/>
              </a:spcBef>
              <a:spcAft>
                <a:spcPts val="1000"/>
              </a:spcAft>
              <a:buClr>
                <a:srgbClr val="BBE0E3"/>
              </a:buClr>
              <a:buSzPct val="80000"/>
              <a:buFont typeface="Wingdings 3" charset="2"/>
              <a:buNone/>
              <a:tabLst/>
              <a:defRPr/>
            </a:pPr>
            <a:endParaRPr kumimoji="0" lang="en-US" sz="33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16330809"/>
      </p:ext>
    </p:extLst>
  </p:cSld>
  <p:clrMapOvr>
    <a:masterClrMapping/>
  </p:clrMapOvr>
</p:sld>
</file>

<file path=ppt/theme/theme1.xml><?xml version="1.0" encoding="utf-8"?>
<a:theme xmlns:a="http://schemas.openxmlformats.org/drawingml/2006/main" name="BLR Training ppt Template_Aug_09">
  <a:themeElements>
    <a:clrScheme name="أخضر">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LR Training ppt Template_Aug_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R Training ppt Template_Aug_09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R Training ppt Template_Aug_09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R Training ppt Template_Aug_09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R Training ppt Template_Aug_09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R Training ppt Template_Aug_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R Training ppt Template_Aug_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R Training ppt Template_Aug_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2294</TotalTime>
  <Words>2239</Words>
  <Application>Microsoft Office PowerPoint</Application>
  <PresentationFormat>Custom</PresentationFormat>
  <Paragraphs>357</Paragraphs>
  <Slides>18</Slides>
  <Notes>11</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BLR Training ppt Template_Aug_09</vt:lpstr>
      <vt:lpstr>Default Design</vt:lpstr>
      <vt:lpstr>3_Default Design</vt:lpstr>
      <vt:lpstr>   Al-Mustaqbal University College  Department of Nursing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DR-ALI</dc:creator>
  <cp:lastModifiedBy>Maher</cp:lastModifiedBy>
  <cp:revision>155</cp:revision>
  <cp:lastPrinted>2021-04-23T07:08:32Z</cp:lastPrinted>
  <dcterms:created xsi:type="dcterms:W3CDTF">2021-03-19T17:48:55Z</dcterms:created>
  <dcterms:modified xsi:type="dcterms:W3CDTF">2021-05-29T10:21:50Z</dcterms:modified>
</cp:coreProperties>
</file>