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85" r:id="rId2"/>
    <p:sldMasterId id="2147483699" r:id="rId3"/>
  </p:sldMasterIdLst>
  <p:notesMasterIdLst>
    <p:notesMasterId r:id="rId22"/>
  </p:notesMasterIdLst>
  <p:sldIdLst>
    <p:sldId id="257" r:id="rId4"/>
    <p:sldId id="287" r:id="rId5"/>
    <p:sldId id="682" r:id="rId6"/>
    <p:sldId id="685" r:id="rId7"/>
    <p:sldId id="692" r:id="rId8"/>
    <p:sldId id="693" r:id="rId9"/>
    <p:sldId id="684" r:id="rId10"/>
    <p:sldId id="696" r:id="rId11"/>
    <p:sldId id="697" r:id="rId12"/>
    <p:sldId id="698" r:id="rId13"/>
    <p:sldId id="687" r:id="rId14"/>
    <p:sldId id="699" r:id="rId15"/>
    <p:sldId id="700" r:id="rId16"/>
    <p:sldId id="701" r:id="rId17"/>
    <p:sldId id="688" r:id="rId18"/>
    <p:sldId id="703" r:id="rId19"/>
    <p:sldId id="704" r:id="rId20"/>
    <p:sldId id="675" r:id="rId21"/>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نمط متوسط 1 - تميي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p:scale>
          <a:sx n="81" d="100"/>
          <a:sy n="81" d="100"/>
        </p:scale>
        <p:origin x="-300"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15CA70C-83EC-4949-B87B-73671B9CEEE3}" type="datetimeFigureOut">
              <a:rPr lang="ar-IQ" smtClean="0"/>
              <a:t>18/09/1442</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433AC99-8583-466C-AC2B-95DD14398EEE}" type="slidenum">
              <a:rPr lang="ar-IQ" smtClean="0"/>
              <a:t>‹#›</a:t>
            </a:fld>
            <a:endParaRPr lang="ar-IQ"/>
          </a:p>
        </p:txBody>
      </p:sp>
    </p:spTree>
    <p:extLst>
      <p:ext uri="{BB962C8B-B14F-4D97-AF65-F5344CB8AC3E}">
        <p14:creationId xmlns:p14="http://schemas.microsoft.com/office/powerpoint/2010/main" val="26870599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00497F70-E145-4A9C-8E04-9EA6667BD3D2}"/>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xmlns="" id="{41B8B08C-3C32-4665-B200-B28FCADE6166}"/>
              </a:ext>
            </a:extLst>
          </p:cNvPr>
          <p:cNvSpPr>
            <a:spLocks noGrp="1" noChangeArrowheads="1"/>
          </p:cNvSpPr>
          <p:nvPr>
            <p:ph type="body" idx="1"/>
          </p:nvPr>
        </p:nvSpPr>
        <p:spPr>
          <a:xfrm>
            <a:off x="1155700" y="4302125"/>
            <a:ext cx="4622800" cy="4537075"/>
          </a:xfrm>
          <a:noFill/>
        </p:spPr>
        <p:txBody>
          <a:bodyPr/>
          <a:lstStyle/>
          <a:p>
            <a:r>
              <a:rPr lang="en-US" altLang="ar-IQ" b="1"/>
              <a:t>Slide Show Notes</a:t>
            </a:r>
          </a:p>
          <a:p>
            <a:r>
              <a:rPr lang="en-US" altLang="ar-IQ"/>
              <a:t>When a serious injury occurs, you have to think and act quickly. Medical assistance may be only minutes away, but sometimes seconds count. What you do in those first few seconds and minutes can make the difference between life and death. Quick, calm, and correct action can make all the difference. </a:t>
            </a:r>
          </a:p>
          <a:p>
            <a:r>
              <a:rPr lang="en-US" altLang="ar-IQ"/>
              <a:t>“First aid” is emergency care given to the sick or injured before medical personnel arrive. That’s why a knowledge of first aid and CPR (cardiopulmonary resuscitation) is so important. And that’s why you’re participating in this session today.</a:t>
            </a:r>
          </a:p>
          <a:p>
            <a:r>
              <a:rPr lang="en-US" altLang="ar-IQ"/>
              <a:t>The purpose of this session is to provide you with a basic overview of first-aid techniques and priorities. It is </a:t>
            </a:r>
            <a:r>
              <a:rPr lang="en-US" altLang="ar-IQ" i="1"/>
              <a:t>not </a:t>
            </a:r>
            <a:r>
              <a:rPr lang="en-US" altLang="ar-IQ"/>
              <a:t>the same as a first-aid and CPR certification course. A certification course is much more detailed and offers you the opportunity to practice first-aid and CPR skills as well as to provide you with hours of classroom training. </a:t>
            </a:r>
          </a:p>
          <a:p>
            <a:r>
              <a:rPr lang="en-US" altLang="ar-IQ"/>
              <a:t>We urge you to take a course and get certified. Taking a certification course will give you the full knowledge and confidence you need to use first-aid skills on the job, at home, and elsewhere in your community. </a:t>
            </a:r>
          </a:p>
          <a:p>
            <a:r>
              <a:rPr lang="en-US" altLang="ar-IQ"/>
              <a:t>In the meantime, the information in this session can help you better handle medical emergencies when you are the first or only person on the scene.</a:t>
            </a:r>
          </a:p>
        </p:txBody>
      </p:sp>
      <p:sp>
        <p:nvSpPr>
          <p:cNvPr id="35844" name="Slide Number Placeholder 1">
            <a:extLst>
              <a:ext uri="{FF2B5EF4-FFF2-40B4-BE49-F238E27FC236}">
                <a16:creationId xmlns:a16="http://schemas.microsoft.com/office/drawing/2014/main" xmlns="" id="{F88C2354-0CEB-435B-9A7F-077B313D2B90}"/>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11E7AFCD-E527-4490-ACD3-258700113693}"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10</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34706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11</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204710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12</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82857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13</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85411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14</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803501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15</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01888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16</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963608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17</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513059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18</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7800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2</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3</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251702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4</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118012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5</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385760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6</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20421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7</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813061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8</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210804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9</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551490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DD476FEE-16F4-4810-AB15-335733E919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xmlns="" id="{90643ACE-9921-455C-B200-3B60BCA52EF8}"/>
              </a:ext>
            </a:extLst>
          </p:cNvPr>
          <p:cNvSpPr>
            <a:spLocks noChangeShapeType="1"/>
          </p:cNvSpPr>
          <p:nvPr/>
        </p:nvSpPr>
        <p:spPr bwMode="auto">
          <a:xfrm>
            <a:off x="812800" y="2209800"/>
            <a:ext cx="106680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sz="1800"/>
          </a:p>
        </p:txBody>
      </p:sp>
      <p:pic>
        <p:nvPicPr>
          <p:cNvPr id="6" name="Picture 6" descr="BLR Logo">
            <a:extLst>
              <a:ext uri="{FF2B5EF4-FFF2-40B4-BE49-F238E27FC236}">
                <a16:creationId xmlns:a16="http://schemas.microsoft.com/office/drawing/2014/main" xmlns="" id="{087C6A67-F15E-4563-B534-4EA7426E7C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151" y="6145213"/>
            <a:ext cx="178011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7060" name="Rectangle 4"/>
          <p:cNvSpPr>
            <a:spLocks noGrp="1" noChangeArrowheads="1"/>
          </p:cNvSpPr>
          <p:nvPr>
            <p:ph type="ctrTitle"/>
          </p:nvPr>
        </p:nvSpPr>
        <p:spPr>
          <a:xfrm>
            <a:off x="812800" y="457200"/>
            <a:ext cx="10668000" cy="1600200"/>
          </a:xfrm>
        </p:spPr>
        <p:txBody>
          <a:bodyPr/>
          <a:lstStyle>
            <a:lvl1pPr algn="ctr">
              <a:defRPr/>
            </a:lvl1pPr>
          </a:lstStyle>
          <a:p>
            <a:pPr lvl="0"/>
            <a:r>
              <a:rPr lang="en-US" noProof="0"/>
              <a:t>Click to edit Master title style</a:t>
            </a:r>
          </a:p>
        </p:txBody>
      </p:sp>
      <p:sp>
        <p:nvSpPr>
          <p:cNvPr id="557061" name="Rectangle 5"/>
          <p:cNvSpPr>
            <a:spLocks noGrp="1" noChangeArrowheads="1"/>
          </p:cNvSpPr>
          <p:nvPr>
            <p:ph type="subTitle" idx="1"/>
          </p:nvPr>
        </p:nvSpPr>
        <p:spPr>
          <a:xfrm>
            <a:off x="1828800" y="2286000"/>
            <a:ext cx="8534400" cy="533400"/>
          </a:xfrm>
        </p:spPr>
        <p:txBody>
          <a:bodyPr/>
          <a:lstStyle>
            <a:lvl1pPr algn="ctr">
              <a:defRPr/>
            </a:lvl1pPr>
          </a:lstStyle>
          <a:p>
            <a:pPr lvl="0"/>
            <a:r>
              <a:rPr lang="en-US" noProof="0"/>
              <a:t>Click to edit Master subtitle style</a:t>
            </a:r>
          </a:p>
        </p:txBody>
      </p:sp>
    </p:spTree>
    <p:extLst>
      <p:ext uri="{BB962C8B-B14F-4D97-AF65-F5344CB8AC3E}">
        <p14:creationId xmlns:p14="http://schemas.microsoft.com/office/powerpoint/2010/main" val="107234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1381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6200" y="762000"/>
            <a:ext cx="25146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22400" y="762000"/>
            <a:ext cx="7340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25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a16="http://schemas.microsoft.com/office/drawing/2014/main" xmlns="" id="{2F1763F6-F008-4F51-9B75-B18674BEC8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6703BD0-28B6-4313-895D-85B7D76DC4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10EFA57A-8BDF-4B25-8C8B-91B53C108072}"/>
              </a:ext>
            </a:extLst>
          </p:cNvPr>
          <p:cNvSpPr>
            <a:spLocks noGrp="1" noChangeArrowheads="1"/>
          </p:cNvSpPr>
          <p:nvPr>
            <p:ph type="sldNum" sz="quarter" idx="12"/>
          </p:nvPr>
        </p:nvSpPr>
        <p:spPr>
          <a:ln/>
        </p:spPr>
        <p:txBody>
          <a:bodyPr/>
          <a:lstStyle>
            <a:lvl1pPr>
              <a:defRPr/>
            </a:lvl1pPr>
          </a:lstStyle>
          <a:p>
            <a:fld id="{DB138449-ABFB-4652-B657-7178D59CBD08}" type="slidenum">
              <a:rPr lang="en-US" altLang="ar-IQ"/>
              <a:pPr/>
              <a:t>‹#›</a:t>
            </a:fld>
            <a:endParaRPr lang="en-US" altLang="ar-IQ"/>
          </a:p>
        </p:txBody>
      </p:sp>
    </p:spTree>
    <p:extLst>
      <p:ext uri="{BB962C8B-B14F-4D97-AF65-F5344CB8AC3E}">
        <p14:creationId xmlns:p14="http://schemas.microsoft.com/office/powerpoint/2010/main" val="2642349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71593D07-CB82-4B95-A1E2-456367F646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D49DD388-A8AE-48FD-87C6-224773C3C6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443FFD2E-34A7-4E5E-BBFF-E9BD8B0A3B87}"/>
              </a:ext>
            </a:extLst>
          </p:cNvPr>
          <p:cNvSpPr>
            <a:spLocks noGrp="1" noChangeArrowheads="1"/>
          </p:cNvSpPr>
          <p:nvPr>
            <p:ph type="sldNum" sz="quarter" idx="12"/>
          </p:nvPr>
        </p:nvSpPr>
        <p:spPr>
          <a:ln/>
        </p:spPr>
        <p:txBody>
          <a:bodyPr/>
          <a:lstStyle>
            <a:lvl1pPr>
              <a:defRPr/>
            </a:lvl1pPr>
          </a:lstStyle>
          <a:p>
            <a:fld id="{E7B2A090-418C-472D-B424-A0AFE9A743FB}" type="slidenum">
              <a:rPr lang="en-US" altLang="ar-IQ"/>
              <a:pPr/>
              <a:t>‹#›</a:t>
            </a:fld>
            <a:endParaRPr lang="en-US" altLang="ar-IQ"/>
          </a:p>
        </p:txBody>
      </p:sp>
    </p:spTree>
    <p:extLst>
      <p:ext uri="{BB962C8B-B14F-4D97-AF65-F5344CB8AC3E}">
        <p14:creationId xmlns:p14="http://schemas.microsoft.com/office/powerpoint/2010/main" val="4003029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xmlns="" id="{085E608A-B71A-4C18-9DBA-AEB645FF4CD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FA902642-52B5-43CD-AF11-357E975363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B84DC04F-EC8E-41B5-863B-95D9D0428266}"/>
              </a:ext>
            </a:extLst>
          </p:cNvPr>
          <p:cNvSpPr>
            <a:spLocks noGrp="1" noChangeArrowheads="1"/>
          </p:cNvSpPr>
          <p:nvPr>
            <p:ph type="sldNum" sz="quarter" idx="12"/>
          </p:nvPr>
        </p:nvSpPr>
        <p:spPr>
          <a:ln/>
        </p:spPr>
        <p:txBody>
          <a:bodyPr/>
          <a:lstStyle>
            <a:lvl1pPr>
              <a:defRPr/>
            </a:lvl1pPr>
          </a:lstStyle>
          <a:p>
            <a:fld id="{64A09BC3-D02E-4ADA-B940-2DAECB5E4AE0}" type="slidenum">
              <a:rPr lang="en-US" altLang="ar-IQ"/>
              <a:pPr/>
              <a:t>‹#›</a:t>
            </a:fld>
            <a:endParaRPr lang="en-US" altLang="ar-IQ"/>
          </a:p>
        </p:txBody>
      </p:sp>
    </p:spTree>
    <p:extLst>
      <p:ext uri="{BB962C8B-B14F-4D97-AF65-F5344CB8AC3E}">
        <p14:creationId xmlns:p14="http://schemas.microsoft.com/office/powerpoint/2010/main" val="647995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xmlns="" id="{DD0A4235-AEC5-48A2-A7B8-856CE9FD92C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D38D1820-83E1-4F60-914A-E41FE2DFB8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21A658D2-08C1-48CF-AFFD-2B14120C090A}"/>
              </a:ext>
            </a:extLst>
          </p:cNvPr>
          <p:cNvSpPr>
            <a:spLocks noGrp="1" noChangeArrowheads="1"/>
          </p:cNvSpPr>
          <p:nvPr>
            <p:ph type="sldNum" sz="quarter" idx="12"/>
          </p:nvPr>
        </p:nvSpPr>
        <p:spPr>
          <a:ln/>
        </p:spPr>
        <p:txBody>
          <a:bodyPr/>
          <a:lstStyle>
            <a:lvl1pPr>
              <a:defRPr/>
            </a:lvl1pPr>
          </a:lstStyle>
          <a:p>
            <a:fld id="{21D1779D-AEAE-41AF-9F85-1DC1D4D5752E}" type="slidenum">
              <a:rPr lang="en-US" altLang="ar-IQ"/>
              <a:pPr/>
              <a:t>‹#›</a:t>
            </a:fld>
            <a:endParaRPr lang="en-US" altLang="ar-IQ"/>
          </a:p>
        </p:txBody>
      </p:sp>
    </p:spTree>
    <p:extLst>
      <p:ext uri="{BB962C8B-B14F-4D97-AF65-F5344CB8AC3E}">
        <p14:creationId xmlns:p14="http://schemas.microsoft.com/office/powerpoint/2010/main" val="2769475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E31DCCA0-4F90-4577-8E9B-1BF27A51A6F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BF1EB4A3-B6F6-4E9E-80AA-98E09DACD0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98058049-C922-4DAC-8023-DA238155F9E3}"/>
              </a:ext>
            </a:extLst>
          </p:cNvPr>
          <p:cNvSpPr>
            <a:spLocks noGrp="1" noChangeArrowheads="1"/>
          </p:cNvSpPr>
          <p:nvPr>
            <p:ph type="sldNum" sz="quarter" idx="12"/>
          </p:nvPr>
        </p:nvSpPr>
        <p:spPr>
          <a:ln/>
        </p:spPr>
        <p:txBody>
          <a:bodyPr/>
          <a:lstStyle>
            <a:lvl1pPr>
              <a:defRPr/>
            </a:lvl1pPr>
          </a:lstStyle>
          <a:p>
            <a:fld id="{80DE9663-5D0D-42B8-8CDF-E243C2CF1864}" type="slidenum">
              <a:rPr lang="en-US" altLang="ar-IQ"/>
              <a:pPr/>
              <a:t>‹#›</a:t>
            </a:fld>
            <a:endParaRPr lang="en-US" altLang="ar-IQ"/>
          </a:p>
        </p:txBody>
      </p:sp>
    </p:spTree>
    <p:extLst>
      <p:ext uri="{BB962C8B-B14F-4D97-AF65-F5344CB8AC3E}">
        <p14:creationId xmlns:p14="http://schemas.microsoft.com/office/powerpoint/2010/main" val="2890680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xmlns="" id="{2C4F44CB-701C-4199-9511-C150050F558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76BA60DD-2EFA-450E-A4F0-19AF7E78BC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xmlns="" id="{E5522DF2-6D0D-498A-B4B5-4B2D0BABBC99}"/>
              </a:ext>
            </a:extLst>
          </p:cNvPr>
          <p:cNvSpPr>
            <a:spLocks noGrp="1" noChangeArrowheads="1"/>
          </p:cNvSpPr>
          <p:nvPr>
            <p:ph type="sldNum" sz="quarter" idx="12"/>
          </p:nvPr>
        </p:nvSpPr>
        <p:spPr>
          <a:ln/>
        </p:spPr>
        <p:txBody>
          <a:bodyPr/>
          <a:lstStyle>
            <a:lvl1pPr>
              <a:defRPr/>
            </a:lvl1pPr>
          </a:lstStyle>
          <a:p>
            <a:fld id="{19CCFD00-BE41-4D65-89E7-D2D2DA2DB56D}" type="slidenum">
              <a:rPr lang="en-US" altLang="ar-IQ"/>
              <a:pPr/>
              <a:t>‹#›</a:t>
            </a:fld>
            <a:endParaRPr lang="en-US" altLang="ar-IQ"/>
          </a:p>
        </p:txBody>
      </p:sp>
    </p:spTree>
    <p:extLst>
      <p:ext uri="{BB962C8B-B14F-4D97-AF65-F5344CB8AC3E}">
        <p14:creationId xmlns:p14="http://schemas.microsoft.com/office/powerpoint/2010/main" val="1155248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A92CC338-1F5B-4E08-AB64-859583BF6D1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C3D3BB4E-ADF4-4B03-A898-85C2C695A0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xmlns="" id="{D8B60FAD-AC4A-4BCE-AA72-61893A895D11}"/>
              </a:ext>
            </a:extLst>
          </p:cNvPr>
          <p:cNvSpPr>
            <a:spLocks noGrp="1" noChangeArrowheads="1"/>
          </p:cNvSpPr>
          <p:nvPr>
            <p:ph type="sldNum" sz="quarter" idx="12"/>
          </p:nvPr>
        </p:nvSpPr>
        <p:spPr>
          <a:ln/>
        </p:spPr>
        <p:txBody>
          <a:bodyPr/>
          <a:lstStyle>
            <a:lvl1pPr>
              <a:defRPr/>
            </a:lvl1pPr>
          </a:lstStyle>
          <a:p>
            <a:fld id="{77E65C91-6B85-4FDA-A94F-A8E2B119CE6A}" type="slidenum">
              <a:rPr lang="en-US" altLang="ar-IQ"/>
              <a:pPr/>
              <a:t>‹#›</a:t>
            </a:fld>
            <a:endParaRPr lang="en-US" altLang="ar-IQ"/>
          </a:p>
        </p:txBody>
      </p:sp>
    </p:spTree>
    <p:extLst>
      <p:ext uri="{BB962C8B-B14F-4D97-AF65-F5344CB8AC3E}">
        <p14:creationId xmlns:p14="http://schemas.microsoft.com/office/powerpoint/2010/main" val="3354281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FD456B65-6C4B-4EF0-9E41-AED15F2C27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07F3E3D6-112F-4A87-A9CA-F772B3BFC6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1C94ED51-C80B-4D34-8DBA-697DC9F95803}"/>
              </a:ext>
            </a:extLst>
          </p:cNvPr>
          <p:cNvSpPr>
            <a:spLocks noGrp="1" noChangeArrowheads="1"/>
          </p:cNvSpPr>
          <p:nvPr>
            <p:ph type="sldNum" sz="quarter" idx="12"/>
          </p:nvPr>
        </p:nvSpPr>
        <p:spPr>
          <a:ln/>
        </p:spPr>
        <p:txBody>
          <a:bodyPr/>
          <a:lstStyle>
            <a:lvl1pPr>
              <a:defRPr/>
            </a:lvl1pPr>
          </a:lstStyle>
          <a:p>
            <a:fld id="{EA2CCDBD-151F-4875-8A48-C1460A10472B}" type="slidenum">
              <a:rPr lang="en-US" altLang="ar-IQ"/>
              <a:pPr/>
              <a:t>‹#›</a:t>
            </a:fld>
            <a:endParaRPr lang="en-US" altLang="ar-IQ"/>
          </a:p>
        </p:txBody>
      </p:sp>
    </p:spTree>
    <p:extLst>
      <p:ext uri="{BB962C8B-B14F-4D97-AF65-F5344CB8AC3E}">
        <p14:creationId xmlns:p14="http://schemas.microsoft.com/office/powerpoint/2010/main" val="86414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8374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62C97CC2-6E07-4F2E-845C-69D5C864F5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652E62A8-2817-44DD-9A49-8BB92FB659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DED5B330-389D-477F-83CE-7964CBBA1FA3}"/>
              </a:ext>
            </a:extLst>
          </p:cNvPr>
          <p:cNvSpPr>
            <a:spLocks noGrp="1" noChangeArrowheads="1"/>
          </p:cNvSpPr>
          <p:nvPr>
            <p:ph type="sldNum" sz="quarter" idx="12"/>
          </p:nvPr>
        </p:nvSpPr>
        <p:spPr>
          <a:ln/>
        </p:spPr>
        <p:txBody>
          <a:bodyPr/>
          <a:lstStyle>
            <a:lvl1pPr>
              <a:defRPr/>
            </a:lvl1pPr>
          </a:lstStyle>
          <a:p>
            <a:fld id="{4DD01794-5D97-4F4B-92ED-9FD536777F4E}" type="slidenum">
              <a:rPr lang="en-US" altLang="ar-IQ"/>
              <a:pPr/>
              <a:t>‹#›</a:t>
            </a:fld>
            <a:endParaRPr lang="en-US" altLang="ar-IQ"/>
          </a:p>
        </p:txBody>
      </p:sp>
    </p:spTree>
    <p:extLst>
      <p:ext uri="{BB962C8B-B14F-4D97-AF65-F5344CB8AC3E}">
        <p14:creationId xmlns:p14="http://schemas.microsoft.com/office/powerpoint/2010/main" val="647643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3BBC0BAA-8D08-4975-A207-1A63E9E9F18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67FEFEC-3ABB-4B05-9A72-71295EE058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20B35DF9-9763-44E5-9A74-028A5A4182B0}"/>
              </a:ext>
            </a:extLst>
          </p:cNvPr>
          <p:cNvSpPr>
            <a:spLocks noGrp="1" noChangeArrowheads="1"/>
          </p:cNvSpPr>
          <p:nvPr>
            <p:ph type="sldNum" sz="quarter" idx="12"/>
          </p:nvPr>
        </p:nvSpPr>
        <p:spPr>
          <a:ln/>
        </p:spPr>
        <p:txBody>
          <a:bodyPr/>
          <a:lstStyle>
            <a:lvl1pPr>
              <a:defRPr/>
            </a:lvl1pPr>
          </a:lstStyle>
          <a:p>
            <a:fld id="{464FB85C-CBF5-44C1-84E0-2DBA294D6768}" type="slidenum">
              <a:rPr lang="en-US" altLang="ar-IQ"/>
              <a:pPr/>
              <a:t>‹#›</a:t>
            </a:fld>
            <a:endParaRPr lang="en-US" altLang="ar-IQ"/>
          </a:p>
        </p:txBody>
      </p:sp>
    </p:spTree>
    <p:extLst>
      <p:ext uri="{BB962C8B-B14F-4D97-AF65-F5344CB8AC3E}">
        <p14:creationId xmlns:p14="http://schemas.microsoft.com/office/powerpoint/2010/main" val="24663878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77839"/>
            <a:ext cx="2743200" cy="5648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77839"/>
            <a:ext cx="8026400" cy="5648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2DFE1AF7-AD86-435E-A1BD-CB6F60C5B7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7F438AAE-1B21-4126-BC89-75E768773B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9FC3936B-D7D1-4C31-8A4C-1B12A304CDBF}"/>
              </a:ext>
            </a:extLst>
          </p:cNvPr>
          <p:cNvSpPr>
            <a:spLocks noGrp="1" noChangeArrowheads="1"/>
          </p:cNvSpPr>
          <p:nvPr>
            <p:ph type="sldNum" sz="quarter" idx="12"/>
          </p:nvPr>
        </p:nvSpPr>
        <p:spPr>
          <a:ln/>
        </p:spPr>
        <p:txBody>
          <a:bodyPr/>
          <a:lstStyle>
            <a:lvl1pPr>
              <a:defRPr/>
            </a:lvl1pPr>
          </a:lstStyle>
          <a:p>
            <a:fld id="{90FBEE48-1605-4CA8-8238-FB005ECC6169}" type="slidenum">
              <a:rPr lang="en-US" altLang="ar-IQ"/>
              <a:pPr/>
              <a:t>‹#›</a:t>
            </a:fld>
            <a:endParaRPr lang="en-US" altLang="ar-IQ"/>
          </a:p>
        </p:txBody>
      </p:sp>
    </p:spTree>
    <p:extLst>
      <p:ext uri="{BB962C8B-B14F-4D97-AF65-F5344CB8AC3E}">
        <p14:creationId xmlns:p14="http://schemas.microsoft.com/office/powerpoint/2010/main" val="28923455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778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Rectangle 2">
            <a:extLst>
              <a:ext uri="{FF2B5EF4-FFF2-40B4-BE49-F238E27FC236}">
                <a16:creationId xmlns:a16="http://schemas.microsoft.com/office/drawing/2014/main" xmlns="" id="{54F54882-385F-46F8-A9BF-7670B7F88E6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B5E1D648-140A-4EA4-81C7-B48D936EC0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32FDA0DB-10E2-4AE6-B3B1-29BB46879335}"/>
              </a:ext>
            </a:extLst>
          </p:cNvPr>
          <p:cNvSpPr>
            <a:spLocks noGrp="1" noChangeArrowheads="1"/>
          </p:cNvSpPr>
          <p:nvPr>
            <p:ph type="sldNum" sz="quarter" idx="12"/>
          </p:nvPr>
        </p:nvSpPr>
        <p:spPr>
          <a:ln/>
        </p:spPr>
        <p:txBody>
          <a:bodyPr/>
          <a:lstStyle>
            <a:lvl1pPr>
              <a:defRPr/>
            </a:lvl1pPr>
          </a:lstStyle>
          <a:p>
            <a:fld id="{EB989B3D-5997-4788-8509-ADF1804D2019}" type="slidenum">
              <a:rPr lang="en-US" altLang="ar-IQ"/>
              <a:pPr/>
              <a:t>‹#›</a:t>
            </a:fld>
            <a:endParaRPr lang="en-US" altLang="ar-IQ"/>
          </a:p>
        </p:txBody>
      </p:sp>
    </p:spTree>
    <p:extLst>
      <p:ext uri="{BB962C8B-B14F-4D97-AF65-F5344CB8AC3E}">
        <p14:creationId xmlns:p14="http://schemas.microsoft.com/office/powerpoint/2010/main" val="2131812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4778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2F97211E-6F11-4404-8D5D-78A82627482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ED93E5CF-5AA7-4050-9FC5-4B87D795C1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7794B1A9-63BC-422E-9D8B-1862FC1C4853}"/>
              </a:ext>
            </a:extLst>
          </p:cNvPr>
          <p:cNvSpPr>
            <a:spLocks noGrp="1" noChangeArrowheads="1"/>
          </p:cNvSpPr>
          <p:nvPr>
            <p:ph type="sldNum" sz="quarter" idx="12"/>
          </p:nvPr>
        </p:nvSpPr>
        <p:spPr>
          <a:ln/>
        </p:spPr>
        <p:txBody>
          <a:bodyPr/>
          <a:lstStyle>
            <a:lvl1pPr>
              <a:defRPr/>
            </a:lvl1pPr>
          </a:lstStyle>
          <a:p>
            <a:fld id="{DA3CBF62-D3A2-4281-98E2-3F626FA9A309}" type="slidenum">
              <a:rPr lang="en-US" altLang="ar-IQ"/>
              <a:pPr/>
              <a:t>‹#›</a:t>
            </a:fld>
            <a:endParaRPr lang="en-US" altLang="ar-IQ"/>
          </a:p>
        </p:txBody>
      </p:sp>
    </p:spTree>
    <p:extLst>
      <p:ext uri="{BB962C8B-B14F-4D97-AF65-F5344CB8AC3E}">
        <p14:creationId xmlns:p14="http://schemas.microsoft.com/office/powerpoint/2010/main" val="3993274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a16="http://schemas.microsoft.com/office/drawing/2014/main" xmlns="" id="{60790ECD-FB65-4308-8B2C-D7A09B6D34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B8732D2-BB1A-469F-8114-5256AFDB45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0AF78DD9-E987-414F-9D2D-5D95EA0BEDBC}"/>
              </a:ext>
            </a:extLst>
          </p:cNvPr>
          <p:cNvSpPr>
            <a:spLocks noGrp="1" noChangeArrowheads="1"/>
          </p:cNvSpPr>
          <p:nvPr>
            <p:ph type="sldNum" sz="quarter" idx="12"/>
          </p:nvPr>
        </p:nvSpPr>
        <p:spPr>
          <a:ln/>
        </p:spPr>
        <p:txBody>
          <a:bodyPr/>
          <a:lstStyle>
            <a:lvl1pPr>
              <a:defRPr/>
            </a:lvl1pPr>
          </a:lstStyle>
          <a:p>
            <a:fld id="{F9095F47-2BFC-4183-AEDD-6C90272B60F2}" type="slidenum">
              <a:rPr lang="en-US" altLang="ar-IQ"/>
              <a:pPr/>
              <a:t>‹#›</a:t>
            </a:fld>
            <a:endParaRPr lang="en-US" altLang="ar-IQ"/>
          </a:p>
        </p:txBody>
      </p:sp>
    </p:spTree>
    <p:extLst>
      <p:ext uri="{BB962C8B-B14F-4D97-AF65-F5344CB8AC3E}">
        <p14:creationId xmlns:p14="http://schemas.microsoft.com/office/powerpoint/2010/main" val="16639440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A9382B63-70D3-48EC-AF67-D668B4F67D3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FD6634E7-D89A-4B57-BE17-F63F8D629F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618E00BB-B738-40BA-AF2B-46EC163844BB}"/>
              </a:ext>
            </a:extLst>
          </p:cNvPr>
          <p:cNvSpPr>
            <a:spLocks noGrp="1" noChangeArrowheads="1"/>
          </p:cNvSpPr>
          <p:nvPr>
            <p:ph type="sldNum" sz="quarter" idx="12"/>
          </p:nvPr>
        </p:nvSpPr>
        <p:spPr>
          <a:ln/>
        </p:spPr>
        <p:txBody>
          <a:bodyPr/>
          <a:lstStyle>
            <a:lvl1pPr>
              <a:defRPr/>
            </a:lvl1pPr>
          </a:lstStyle>
          <a:p>
            <a:fld id="{9C97691A-50FB-4B2C-9372-15B7AC208EAB}" type="slidenum">
              <a:rPr lang="en-US" altLang="ar-IQ"/>
              <a:pPr/>
              <a:t>‹#›</a:t>
            </a:fld>
            <a:endParaRPr lang="en-US" altLang="ar-IQ"/>
          </a:p>
        </p:txBody>
      </p:sp>
    </p:spTree>
    <p:extLst>
      <p:ext uri="{BB962C8B-B14F-4D97-AF65-F5344CB8AC3E}">
        <p14:creationId xmlns:p14="http://schemas.microsoft.com/office/powerpoint/2010/main" val="3663941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xmlns="" id="{A6C41CBF-D4B4-4E29-8E14-43AEC8BB5B5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D6F056B8-CFFC-441D-88F1-8F494DC012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052BB4D5-2663-40D2-B9AB-FE6518AE5259}"/>
              </a:ext>
            </a:extLst>
          </p:cNvPr>
          <p:cNvSpPr>
            <a:spLocks noGrp="1" noChangeArrowheads="1"/>
          </p:cNvSpPr>
          <p:nvPr>
            <p:ph type="sldNum" sz="quarter" idx="12"/>
          </p:nvPr>
        </p:nvSpPr>
        <p:spPr>
          <a:ln/>
        </p:spPr>
        <p:txBody>
          <a:bodyPr/>
          <a:lstStyle>
            <a:lvl1pPr>
              <a:defRPr/>
            </a:lvl1pPr>
          </a:lstStyle>
          <a:p>
            <a:fld id="{41AD97DF-46AA-4455-98E9-78434EB1CE01}" type="slidenum">
              <a:rPr lang="en-US" altLang="ar-IQ"/>
              <a:pPr/>
              <a:t>‹#›</a:t>
            </a:fld>
            <a:endParaRPr lang="en-US" altLang="ar-IQ"/>
          </a:p>
        </p:txBody>
      </p:sp>
    </p:spTree>
    <p:extLst>
      <p:ext uri="{BB962C8B-B14F-4D97-AF65-F5344CB8AC3E}">
        <p14:creationId xmlns:p14="http://schemas.microsoft.com/office/powerpoint/2010/main" val="10755380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xmlns="" id="{4F100011-199C-439E-B6BE-83FB7D55056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D46BA1B0-F44B-4135-BBDC-FC6E03249B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45662F9C-87B4-4DB5-93E5-824E0908CD5D}"/>
              </a:ext>
            </a:extLst>
          </p:cNvPr>
          <p:cNvSpPr>
            <a:spLocks noGrp="1" noChangeArrowheads="1"/>
          </p:cNvSpPr>
          <p:nvPr>
            <p:ph type="sldNum" sz="quarter" idx="12"/>
          </p:nvPr>
        </p:nvSpPr>
        <p:spPr>
          <a:ln/>
        </p:spPr>
        <p:txBody>
          <a:bodyPr/>
          <a:lstStyle>
            <a:lvl1pPr>
              <a:defRPr/>
            </a:lvl1pPr>
          </a:lstStyle>
          <a:p>
            <a:fld id="{F92641B3-E60D-4881-9FAD-FB09307A2F69}" type="slidenum">
              <a:rPr lang="en-US" altLang="ar-IQ"/>
              <a:pPr/>
              <a:t>‹#›</a:t>
            </a:fld>
            <a:endParaRPr lang="en-US" altLang="ar-IQ"/>
          </a:p>
        </p:txBody>
      </p:sp>
    </p:spTree>
    <p:extLst>
      <p:ext uri="{BB962C8B-B14F-4D97-AF65-F5344CB8AC3E}">
        <p14:creationId xmlns:p14="http://schemas.microsoft.com/office/powerpoint/2010/main" val="3524648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E8C0154D-26EF-4FBF-B9CB-B3CD935EE7A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E7E94666-3C2C-419C-A46F-66D7730D35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B5A3EC05-A6E1-449C-80BF-B8723889C3DB}"/>
              </a:ext>
            </a:extLst>
          </p:cNvPr>
          <p:cNvSpPr>
            <a:spLocks noGrp="1" noChangeArrowheads="1"/>
          </p:cNvSpPr>
          <p:nvPr>
            <p:ph type="sldNum" sz="quarter" idx="12"/>
          </p:nvPr>
        </p:nvSpPr>
        <p:spPr>
          <a:ln/>
        </p:spPr>
        <p:txBody>
          <a:bodyPr/>
          <a:lstStyle>
            <a:lvl1pPr>
              <a:defRPr/>
            </a:lvl1pPr>
          </a:lstStyle>
          <a:p>
            <a:fld id="{27A90152-8228-4850-9325-2084DB8679F8}" type="slidenum">
              <a:rPr lang="en-US" altLang="ar-IQ"/>
              <a:pPr/>
              <a:t>‹#›</a:t>
            </a:fld>
            <a:endParaRPr lang="en-US" altLang="ar-IQ"/>
          </a:p>
        </p:txBody>
      </p:sp>
    </p:spTree>
    <p:extLst>
      <p:ext uri="{BB962C8B-B14F-4D97-AF65-F5344CB8AC3E}">
        <p14:creationId xmlns:p14="http://schemas.microsoft.com/office/powerpoint/2010/main" val="1403350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00864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xmlns="" id="{B7A4C32D-1F15-46C1-875C-F9BE73D512B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84A25F5A-DD5E-4124-9D1E-64027E0D23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xmlns="" id="{2E210751-D750-4B77-98C6-21B69068E9F2}"/>
              </a:ext>
            </a:extLst>
          </p:cNvPr>
          <p:cNvSpPr>
            <a:spLocks noGrp="1" noChangeArrowheads="1"/>
          </p:cNvSpPr>
          <p:nvPr>
            <p:ph type="sldNum" sz="quarter" idx="12"/>
          </p:nvPr>
        </p:nvSpPr>
        <p:spPr>
          <a:ln/>
        </p:spPr>
        <p:txBody>
          <a:bodyPr/>
          <a:lstStyle>
            <a:lvl1pPr>
              <a:defRPr/>
            </a:lvl1pPr>
          </a:lstStyle>
          <a:p>
            <a:fld id="{65B03437-28A5-4CB4-A778-2193833C1AEA}" type="slidenum">
              <a:rPr lang="en-US" altLang="ar-IQ"/>
              <a:pPr/>
              <a:t>‹#›</a:t>
            </a:fld>
            <a:endParaRPr lang="en-US" altLang="ar-IQ"/>
          </a:p>
        </p:txBody>
      </p:sp>
    </p:spTree>
    <p:extLst>
      <p:ext uri="{BB962C8B-B14F-4D97-AF65-F5344CB8AC3E}">
        <p14:creationId xmlns:p14="http://schemas.microsoft.com/office/powerpoint/2010/main" val="2895604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64EE8112-A3D4-4117-A8EF-F72110803D8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C21A2962-52BA-4ACA-A099-5D2D92FF1A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xmlns="" id="{6EEE5F27-0A87-4040-9F87-F4514F5080FB}"/>
              </a:ext>
            </a:extLst>
          </p:cNvPr>
          <p:cNvSpPr>
            <a:spLocks noGrp="1" noChangeArrowheads="1"/>
          </p:cNvSpPr>
          <p:nvPr>
            <p:ph type="sldNum" sz="quarter" idx="12"/>
          </p:nvPr>
        </p:nvSpPr>
        <p:spPr>
          <a:ln/>
        </p:spPr>
        <p:txBody>
          <a:bodyPr/>
          <a:lstStyle>
            <a:lvl1pPr>
              <a:defRPr/>
            </a:lvl1pPr>
          </a:lstStyle>
          <a:p>
            <a:fld id="{1969CD05-82C2-4CD6-86B1-A256363D3697}" type="slidenum">
              <a:rPr lang="en-US" altLang="ar-IQ"/>
              <a:pPr/>
              <a:t>‹#›</a:t>
            </a:fld>
            <a:endParaRPr lang="en-US" altLang="ar-IQ"/>
          </a:p>
        </p:txBody>
      </p:sp>
    </p:spTree>
    <p:extLst>
      <p:ext uri="{BB962C8B-B14F-4D97-AF65-F5344CB8AC3E}">
        <p14:creationId xmlns:p14="http://schemas.microsoft.com/office/powerpoint/2010/main" val="2776093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1C6EB8C9-B78D-4427-A95B-AB79AEB635A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3E12057B-D02B-47E3-99FD-4E6F6B5DEC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AD82DE91-CE1B-4BB2-81BB-F84DEC753A8A}"/>
              </a:ext>
            </a:extLst>
          </p:cNvPr>
          <p:cNvSpPr>
            <a:spLocks noGrp="1" noChangeArrowheads="1"/>
          </p:cNvSpPr>
          <p:nvPr>
            <p:ph type="sldNum" sz="quarter" idx="12"/>
          </p:nvPr>
        </p:nvSpPr>
        <p:spPr>
          <a:ln/>
        </p:spPr>
        <p:txBody>
          <a:bodyPr/>
          <a:lstStyle>
            <a:lvl1pPr>
              <a:defRPr/>
            </a:lvl1pPr>
          </a:lstStyle>
          <a:p>
            <a:fld id="{E46CDA05-7ED5-4DEE-8B08-1625C315E210}" type="slidenum">
              <a:rPr lang="en-US" altLang="ar-IQ"/>
              <a:pPr/>
              <a:t>‹#›</a:t>
            </a:fld>
            <a:endParaRPr lang="en-US" altLang="ar-IQ"/>
          </a:p>
        </p:txBody>
      </p:sp>
    </p:spTree>
    <p:extLst>
      <p:ext uri="{BB962C8B-B14F-4D97-AF65-F5344CB8AC3E}">
        <p14:creationId xmlns:p14="http://schemas.microsoft.com/office/powerpoint/2010/main" val="13101234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448AEBB6-82A2-4748-A560-D3F0B76232B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0B20BDDE-0419-4FAA-9A52-CECFB2617E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FCA8FCA7-923F-4588-BF24-134A7E878CEB}"/>
              </a:ext>
            </a:extLst>
          </p:cNvPr>
          <p:cNvSpPr>
            <a:spLocks noGrp="1" noChangeArrowheads="1"/>
          </p:cNvSpPr>
          <p:nvPr>
            <p:ph type="sldNum" sz="quarter" idx="12"/>
          </p:nvPr>
        </p:nvSpPr>
        <p:spPr>
          <a:ln/>
        </p:spPr>
        <p:txBody>
          <a:bodyPr/>
          <a:lstStyle>
            <a:lvl1pPr>
              <a:defRPr/>
            </a:lvl1pPr>
          </a:lstStyle>
          <a:p>
            <a:fld id="{3066F56B-48E0-4E2F-AD5A-D8428AFF0448}" type="slidenum">
              <a:rPr lang="en-US" altLang="ar-IQ"/>
              <a:pPr/>
              <a:t>‹#›</a:t>
            </a:fld>
            <a:endParaRPr lang="en-US" altLang="ar-IQ"/>
          </a:p>
        </p:txBody>
      </p:sp>
    </p:spTree>
    <p:extLst>
      <p:ext uri="{BB962C8B-B14F-4D97-AF65-F5344CB8AC3E}">
        <p14:creationId xmlns:p14="http://schemas.microsoft.com/office/powerpoint/2010/main" val="2245367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E1BF31E9-7FDD-466A-900D-4F81E22ED5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4606857E-FC23-4B40-8A0A-0DF11A9E3A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C4DC2392-74C0-486B-9014-53DEDF79A624}"/>
              </a:ext>
            </a:extLst>
          </p:cNvPr>
          <p:cNvSpPr>
            <a:spLocks noGrp="1" noChangeArrowheads="1"/>
          </p:cNvSpPr>
          <p:nvPr>
            <p:ph type="sldNum" sz="quarter" idx="12"/>
          </p:nvPr>
        </p:nvSpPr>
        <p:spPr>
          <a:ln/>
        </p:spPr>
        <p:txBody>
          <a:bodyPr/>
          <a:lstStyle>
            <a:lvl1pPr>
              <a:defRPr/>
            </a:lvl1pPr>
          </a:lstStyle>
          <a:p>
            <a:fld id="{809472A3-66B8-48FB-845A-09541A119238}" type="slidenum">
              <a:rPr lang="en-US" altLang="ar-IQ"/>
              <a:pPr/>
              <a:t>‹#›</a:t>
            </a:fld>
            <a:endParaRPr lang="en-US" altLang="ar-IQ"/>
          </a:p>
        </p:txBody>
      </p:sp>
    </p:spTree>
    <p:extLst>
      <p:ext uri="{BB962C8B-B14F-4D97-AF65-F5344CB8AC3E}">
        <p14:creationId xmlns:p14="http://schemas.microsoft.com/office/powerpoint/2010/main" val="2992133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6E2F3C75-D3E3-48F6-A9BC-90815C728D5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67D7FB32-4670-4901-9CCB-6D4D88D6D0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9CB61CD3-9250-4F7F-9BB5-E1AAD5C3DAE2}"/>
              </a:ext>
            </a:extLst>
          </p:cNvPr>
          <p:cNvSpPr>
            <a:spLocks noGrp="1" noChangeArrowheads="1"/>
          </p:cNvSpPr>
          <p:nvPr>
            <p:ph type="sldNum" sz="quarter" idx="12"/>
          </p:nvPr>
        </p:nvSpPr>
        <p:spPr>
          <a:ln/>
        </p:spPr>
        <p:txBody>
          <a:bodyPr/>
          <a:lstStyle>
            <a:lvl1pPr>
              <a:defRPr/>
            </a:lvl1pPr>
          </a:lstStyle>
          <a:p>
            <a:fld id="{8B330787-B640-4595-A1D2-096039714AD0}" type="slidenum">
              <a:rPr lang="en-US" altLang="ar-IQ"/>
              <a:pPr/>
              <a:t>‹#›</a:t>
            </a:fld>
            <a:endParaRPr lang="en-US" altLang="ar-IQ"/>
          </a:p>
        </p:txBody>
      </p:sp>
    </p:spTree>
    <p:extLst>
      <p:ext uri="{BB962C8B-B14F-4D97-AF65-F5344CB8AC3E}">
        <p14:creationId xmlns:p14="http://schemas.microsoft.com/office/powerpoint/2010/main" val="23619791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Rectangle 2">
            <a:extLst>
              <a:ext uri="{FF2B5EF4-FFF2-40B4-BE49-F238E27FC236}">
                <a16:creationId xmlns:a16="http://schemas.microsoft.com/office/drawing/2014/main" xmlns="" id="{75AE4912-0A8C-489E-BE99-77531AF636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97F9D198-F663-4C5A-8784-76B8824903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10650849-8624-4ABE-B6DB-0AD8E7A983E9}"/>
              </a:ext>
            </a:extLst>
          </p:cNvPr>
          <p:cNvSpPr>
            <a:spLocks noGrp="1" noChangeArrowheads="1"/>
          </p:cNvSpPr>
          <p:nvPr>
            <p:ph type="sldNum" sz="quarter" idx="12"/>
          </p:nvPr>
        </p:nvSpPr>
        <p:spPr>
          <a:ln/>
        </p:spPr>
        <p:txBody>
          <a:bodyPr/>
          <a:lstStyle>
            <a:lvl1pPr>
              <a:defRPr/>
            </a:lvl1pPr>
          </a:lstStyle>
          <a:p>
            <a:fld id="{CA775F03-FD72-4FD6-BF3E-4ACD9FA88B85}" type="slidenum">
              <a:rPr lang="en-US" altLang="ar-IQ"/>
              <a:pPr/>
              <a:t>‹#›</a:t>
            </a:fld>
            <a:endParaRPr lang="en-US" altLang="ar-IQ"/>
          </a:p>
        </p:txBody>
      </p:sp>
    </p:spTree>
    <p:extLst>
      <p:ext uri="{BB962C8B-B14F-4D97-AF65-F5344CB8AC3E}">
        <p14:creationId xmlns:p14="http://schemas.microsoft.com/office/powerpoint/2010/main" val="1093588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22400" y="2057400"/>
            <a:ext cx="4927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2057400"/>
            <a:ext cx="4927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1766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0278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164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7203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512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7522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xmlns="" id="{D4C58009-D68E-4A93-AE2E-BE0E819A6BF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17" y="0"/>
            <a:ext cx="12189883"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a:extLst>
              <a:ext uri="{FF2B5EF4-FFF2-40B4-BE49-F238E27FC236}">
                <a16:creationId xmlns:a16="http://schemas.microsoft.com/office/drawing/2014/main" xmlns="" id="{26A9DB64-D7A8-498D-9439-050D0F333220}"/>
              </a:ext>
            </a:extLst>
          </p:cNvPr>
          <p:cNvSpPr>
            <a:spLocks noGrp="1" noChangeArrowheads="1"/>
          </p:cNvSpPr>
          <p:nvPr>
            <p:ph type="title"/>
          </p:nvPr>
        </p:nvSpPr>
        <p:spPr bwMode="auto">
          <a:xfrm>
            <a:off x="1422400" y="7620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ar-IQ"/>
              <a:t>Click to edit Master title style</a:t>
            </a:r>
          </a:p>
        </p:txBody>
      </p:sp>
      <p:sp>
        <p:nvSpPr>
          <p:cNvPr id="2052" name="Rectangle 4">
            <a:extLst>
              <a:ext uri="{FF2B5EF4-FFF2-40B4-BE49-F238E27FC236}">
                <a16:creationId xmlns:a16="http://schemas.microsoft.com/office/drawing/2014/main" xmlns="" id="{93CBC497-95B6-445B-87E1-9D49381ABB09}"/>
              </a:ext>
            </a:extLst>
          </p:cNvPr>
          <p:cNvSpPr>
            <a:spLocks noGrp="1" noChangeArrowheads="1"/>
          </p:cNvSpPr>
          <p:nvPr>
            <p:ph type="body" idx="1"/>
          </p:nvPr>
        </p:nvSpPr>
        <p:spPr bwMode="auto">
          <a:xfrm>
            <a:off x="1422400" y="2057400"/>
            <a:ext cx="10058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p:txBody>
      </p:sp>
      <p:sp>
        <p:nvSpPr>
          <p:cNvPr id="2053" name="Line 6">
            <a:extLst>
              <a:ext uri="{FF2B5EF4-FFF2-40B4-BE49-F238E27FC236}">
                <a16:creationId xmlns:a16="http://schemas.microsoft.com/office/drawing/2014/main" xmlns="" id="{D14DEA84-A373-4EC6-B1C3-D21B3E42F5EF}"/>
              </a:ext>
            </a:extLst>
          </p:cNvPr>
          <p:cNvSpPr>
            <a:spLocks noChangeShapeType="1"/>
          </p:cNvSpPr>
          <p:nvPr/>
        </p:nvSpPr>
        <p:spPr bwMode="auto">
          <a:xfrm>
            <a:off x="1422400" y="1981200"/>
            <a:ext cx="100584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sz="1800"/>
          </a:p>
        </p:txBody>
      </p:sp>
      <p:sp>
        <p:nvSpPr>
          <p:cNvPr id="2054" name="Text Box 7">
            <a:extLst>
              <a:ext uri="{FF2B5EF4-FFF2-40B4-BE49-F238E27FC236}">
                <a16:creationId xmlns:a16="http://schemas.microsoft.com/office/drawing/2014/main" xmlns="" id="{A6AD1BB5-4F5D-4407-9C86-FDA0732B6511}"/>
              </a:ext>
            </a:extLst>
          </p:cNvPr>
          <p:cNvSpPr txBox="1">
            <a:spLocks noChangeArrowheads="1"/>
          </p:cNvSpPr>
          <p:nvPr/>
        </p:nvSpPr>
        <p:spPr bwMode="auto">
          <a:xfrm>
            <a:off x="0" y="6629401"/>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rPr>
              <a:t>© Business &amp; Legal Reports, Inc. 1110</a:t>
            </a:r>
          </a:p>
        </p:txBody>
      </p:sp>
    </p:spTree>
    <p:extLst>
      <p:ext uri="{BB962C8B-B14F-4D97-AF65-F5344CB8AC3E}">
        <p14:creationId xmlns:p14="http://schemas.microsoft.com/office/powerpoint/2010/main" val="2793856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b="1">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latin typeface="Arial" charset="0"/>
        </a:defRPr>
      </a:lvl2pPr>
      <a:lvl3pPr algn="l" rtl="0" eaLnBrk="0" fontAlgn="base" hangingPunct="0">
        <a:lnSpc>
          <a:spcPct val="90000"/>
        </a:lnSpc>
        <a:spcBef>
          <a:spcPct val="0"/>
        </a:spcBef>
        <a:spcAft>
          <a:spcPct val="0"/>
        </a:spcAft>
        <a:defRPr sz="4400" b="1">
          <a:solidFill>
            <a:schemeClr val="tx2"/>
          </a:solidFill>
          <a:latin typeface="Arial" charset="0"/>
        </a:defRPr>
      </a:lvl3pPr>
      <a:lvl4pPr algn="l" rtl="0" eaLnBrk="0" fontAlgn="base" hangingPunct="0">
        <a:lnSpc>
          <a:spcPct val="90000"/>
        </a:lnSpc>
        <a:spcBef>
          <a:spcPct val="0"/>
        </a:spcBef>
        <a:spcAft>
          <a:spcPct val="0"/>
        </a:spcAft>
        <a:defRPr sz="4400" b="1">
          <a:solidFill>
            <a:schemeClr val="tx2"/>
          </a:solidFill>
          <a:latin typeface="Arial" charset="0"/>
        </a:defRPr>
      </a:lvl4pPr>
      <a:lvl5pPr algn="l" rtl="0" eaLnBrk="0" fontAlgn="base" hangingPunct="0">
        <a:lnSpc>
          <a:spcPct val="90000"/>
        </a:lnSpc>
        <a:spcBef>
          <a:spcPct val="0"/>
        </a:spcBef>
        <a:spcAft>
          <a:spcPct val="0"/>
        </a:spcAft>
        <a:defRPr sz="4400" b="1">
          <a:solidFill>
            <a:schemeClr val="tx2"/>
          </a:solidFill>
          <a:latin typeface="Arial" charset="0"/>
        </a:defRPr>
      </a:lvl5pPr>
      <a:lvl6pPr marL="457200" algn="l" rtl="0" fontAlgn="base">
        <a:lnSpc>
          <a:spcPct val="90000"/>
        </a:lnSpc>
        <a:spcBef>
          <a:spcPct val="0"/>
        </a:spcBef>
        <a:spcAft>
          <a:spcPct val="0"/>
        </a:spcAft>
        <a:defRPr sz="4400" b="1">
          <a:solidFill>
            <a:schemeClr val="tx2"/>
          </a:solidFill>
          <a:latin typeface="Arial" charset="0"/>
        </a:defRPr>
      </a:lvl6pPr>
      <a:lvl7pPr marL="914400" algn="l" rtl="0" fontAlgn="base">
        <a:lnSpc>
          <a:spcPct val="90000"/>
        </a:lnSpc>
        <a:spcBef>
          <a:spcPct val="0"/>
        </a:spcBef>
        <a:spcAft>
          <a:spcPct val="0"/>
        </a:spcAft>
        <a:defRPr sz="4400" b="1">
          <a:solidFill>
            <a:schemeClr val="tx2"/>
          </a:solidFill>
          <a:latin typeface="Arial" charset="0"/>
        </a:defRPr>
      </a:lvl7pPr>
      <a:lvl8pPr marL="1371600" algn="l" rtl="0" fontAlgn="base">
        <a:lnSpc>
          <a:spcPct val="90000"/>
        </a:lnSpc>
        <a:spcBef>
          <a:spcPct val="0"/>
        </a:spcBef>
        <a:spcAft>
          <a:spcPct val="0"/>
        </a:spcAft>
        <a:defRPr sz="4400" b="1">
          <a:solidFill>
            <a:schemeClr val="tx2"/>
          </a:solidFill>
          <a:latin typeface="Arial" charset="0"/>
        </a:defRPr>
      </a:lvl8pPr>
      <a:lvl9pPr marL="1828800" algn="l" rtl="0" fontAlgn="base">
        <a:lnSpc>
          <a:spcPct val="90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defRPr sz="2800">
          <a:solidFill>
            <a:schemeClr val="tx1"/>
          </a:solidFill>
          <a:latin typeface="+mn-lt"/>
          <a:ea typeface="+mn-ea"/>
          <a:cs typeface="+mn-cs"/>
        </a:defRPr>
      </a:lvl1pPr>
      <a:lvl2pPr marL="341313" indent="-227013" algn="l" rtl="0" eaLnBrk="0" fontAlgn="base" hangingPunct="0">
        <a:lnSpc>
          <a:spcPct val="90000"/>
        </a:lnSpc>
        <a:spcBef>
          <a:spcPct val="25000"/>
        </a:spcBef>
        <a:spcAft>
          <a:spcPct val="0"/>
        </a:spcAft>
        <a:buClr>
          <a:srgbClr val="800000"/>
        </a:buClr>
        <a:buSzPct val="115000"/>
        <a:buFont typeface="Times" panose="02020603050405020304" pitchFamily="18" charset="0"/>
        <a:buChar char="•"/>
        <a:defRPr sz="2800">
          <a:solidFill>
            <a:schemeClr val="tx1"/>
          </a:solidFill>
          <a:latin typeface="+mn-lt"/>
        </a:defRPr>
      </a:lvl2pPr>
      <a:lvl3pPr marL="620713" indent="-165100" algn="l" rtl="0" eaLnBrk="0" fontAlgn="base" hangingPunct="0">
        <a:lnSpc>
          <a:spcPct val="90000"/>
        </a:lnSpc>
        <a:spcBef>
          <a:spcPct val="25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defRPr sz="2000">
          <a:solidFill>
            <a:schemeClr val="tx1"/>
          </a:solidFill>
          <a:latin typeface="+mn-lt"/>
        </a:defRPr>
      </a:lvl5pPr>
      <a:lvl6pPr marL="2514600" indent="-228600" algn="l" rtl="0" fontAlgn="base">
        <a:spcBef>
          <a:spcPct val="20000"/>
        </a:spcBef>
        <a:spcAft>
          <a:spcPct val="0"/>
        </a:spcAft>
        <a:defRPr sz="2000">
          <a:solidFill>
            <a:schemeClr val="tx1"/>
          </a:solidFill>
          <a:latin typeface="+mn-lt"/>
        </a:defRPr>
      </a:lvl6pPr>
      <a:lvl7pPr marL="2971800" indent="-228600" algn="l" rtl="0" fontAlgn="base">
        <a:spcBef>
          <a:spcPct val="20000"/>
        </a:spcBef>
        <a:spcAft>
          <a:spcPct val="0"/>
        </a:spcAft>
        <a:defRPr sz="2000">
          <a:solidFill>
            <a:schemeClr val="tx1"/>
          </a:solidFill>
          <a:latin typeface="+mn-lt"/>
        </a:defRPr>
      </a:lvl7pPr>
      <a:lvl8pPr marL="3429000" indent="-228600" algn="l" rtl="0" fontAlgn="base">
        <a:spcBef>
          <a:spcPct val="20000"/>
        </a:spcBef>
        <a:spcAft>
          <a:spcPct val="0"/>
        </a:spcAft>
        <a:defRPr sz="2000">
          <a:solidFill>
            <a:schemeClr val="tx1"/>
          </a:solidFill>
          <a:latin typeface="+mn-lt"/>
        </a:defRPr>
      </a:lvl8pPr>
      <a:lvl9pPr marL="3886200" indent="-228600" algn="l" rtl="0" fontAlgn="base">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8082" name="Rectangle 2">
            <a:extLst>
              <a:ext uri="{FF2B5EF4-FFF2-40B4-BE49-F238E27FC236}">
                <a16:creationId xmlns:a16="http://schemas.microsoft.com/office/drawing/2014/main" xmlns="" id="{CAEF8B9C-E03C-400C-B33A-11CDBFB87AA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58083" name="Rectangle 3">
            <a:extLst>
              <a:ext uri="{FF2B5EF4-FFF2-40B4-BE49-F238E27FC236}">
                <a16:creationId xmlns:a16="http://schemas.microsoft.com/office/drawing/2014/main" xmlns="" id="{A93AA096-4F70-487D-976D-8A0E1EAD255A}"/>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58084" name="Rectangle 4">
            <a:extLst>
              <a:ext uri="{FF2B5EF4-FFF2-40B4-BE49-F238E27FC236}">
                <a16:creationId xmlns:a16="http://schemas.microsoft.com/office/drawing/2014/main" xmlns="" id="{03EF840D-E74A-4972-9D7A-DDE82566A330}"/>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DC4A702-65A2-434E-B296-FCD83FB19183}" type="slidenum">
              <a:rPr lang="en-US" altLang="ar-IQ"/>
              <a:pPr/>
              <a:t>‹#›</a:t>
            </a:fld>
            <a:endParaRPr lang="en-US" altLang="ar-IQ"/>
          </a:p>
        </p:txBody>
      </p:sp>
      <p:sp>
        <p:nvSpPr>
          <p:cNvPr id="3077" name="Rectangle 5">
            <a:extLst>
              <a:ext uri="{FF2B5EF4-FFF2-40B4-BE49-F238E27FC236}">
                <a16:creationId xmlns:a16="http://schemas.microsoft.com/office/drawing/2014/main" xmlns="" id="{C3F6FDFC-B7C1-494C-9970-746653AA0058}"/>
              </a:ext>
            </a:extLst>
          </p:cNvPr>
          <p:cNvSpPr>
            <a:spLocks noChangeArrowheads="1"/>
          </p:cNvSpPr>
          <p:nvPr/>
        </p:nvSpPr>
        <p:spPr bwMode="auto">
          <a:xfrm>
            <a:off x="1422400" y="1397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endParaRPr lang="ar-IQ" altLang="ar-IQ" sz="4400" b="1">
              <a:solidFill>
                <a:schemeClr val="tx2"/>
              </a:solidFill>
              <a:latin typeface="Arial" panose="020B0604020202020204" pitchFamily="34" charset="0"/>
            </a:endParaRPr>
          </a:p>
        </p:txBody>
      </p:sp>
      <p:sp>
        <p:nvSpPr>
          <p:cNvPr id="3078" name="Rectangle 6">
            <a:extLst>
              <a:ext uri="{FF2B5EF4-FFF2-40B4-BE49-F238E27FC236}">
                <a16:creationId xmlns:a16="http://schemas.microsoft.com/office/drawing/2014/main" xmlns="" id="{19FA2D78-D404-45C2-B0DB-2E6A8F59DBB4}"/>
              </a:ext>
            </a:extLst>
          </p:cNvPr>
          <p:cNvSpPr>
            <a:spLocks noChangeArrowheads="1"/>
          </p:cNvSpPr>
          <p:nvPr/>
        </p:nvSpPr>
        <p:spPr bwMode="auto">
          <a:xfrm>
            <a:off x="0" y="-12700"/>
            <a:ext cx="12192000" cy="485775"/>
          </a:xfrm>
          <a:prstGeom prst="rect">
            <a:avLst/>
          </a:prstGeom>
          <a:gradFill rotWithShape="1">
            <a:gsLst>
              <a:gs pos="0">
                <a:srgbClr val="AC030D">
                  <a:alpha val="90999"/>
                </a:srgbClr>
              </a:gs>
              <a:gs pos="100000">
                <a:srgbClr val="AC030D">
                  <a:alpha val="4999"/>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endParaRPr lang="ar-IQ" altLang="ar-IQ" sz="2400"/>
          </a:p>
        </p:txBody>
      </p:sp>
      <p:sp>
        <p:nvSpPr>
          <p:cNvPr id="3079" name="Text Box 7">
            <a:extLst>
              <a:ext uri="{FF2B5EF4-FFF2-40B4-BE49-F238E27FC236}">
                <a16:creationId xmlns:a16="http://schemas.microsoft.com/office/drawing/2014/main" xmlns="" id="{0D0174F0-B6A6-449B-8C60-21CFB0E121DE}"/>
              </a:ext>
            </a:extLst>
          </p:cNvPr>
          <p:cNvSpPr txBox="1">
            <a:spLocks noChangeArrowheads="1"/>
          </p:cNvSpPr>
          <p:nvPr/>
        </p:nvSpPr>
        <p:spPr bwMode="auto">
          <a:xfrm>
            <a:off x="0" y="6613526"/>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rPr>
              <a:t>© Business &amp; Legal Reports, Inc. 1110</a:t>
            </a:r>
          </a:p>
        </p:txBody>
      </p:sp>
      <p:sp>
        <p:nvSpPr>
          <p:cNvPr id="3080" name="Rectangle 8">
            <a:extLst>
              <a:ext uri="{FF2B5EF4-FFF2-40B4-BE49-F238E27FC236}">
                <a16:creationId xmlns:a16="http://schemas.microsoft.com/office/drawing/2014/main" xmlns="" id="{DC4A3423-4A28-40B2-86DD-EF239814A9DF}"/>
              </a:ext>
            </a:extLst>
          </p:cNvPr>
          <p:cNvSpPr>
            <a:spLocks noGrp="1" noChangeArrowheads="1"/>
          </p:cNvSpPr>
          <p:nvPr>
            <p:ph type="title"/>
          </p:nvPr>
        </p:nvSpPr>
        <p:spPr bwMode="auto">
          <a:xfrm>
            <a:off x="609600" y="4778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ar-IQ"/>
              <a:t>Click to edit Master title style</a:t>
            </a:r>
          </a:p>
        </p:txBody>
      </p:sp>
      <p:sp>
        <p:nvSpPr>
          <p:cNvPr id="3081" name="Rectangle 9">
            <a:extLst>
              <a:ext uri="{FF2B5EF4-FFF2-40B4-BE49-F238E27FC236}">
                <a16:creationId xmlns:a16="http://schemas.microsoft.com/office/drawing/2014/main" xmlns="" id="{68E253DA-941B-4EB5-94F0-30E18D5555D8}"/>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a:p>
            <a:pPr lvl="3"/>
            <a:r>
              <a:rPr lang="en-US" altLang="ar-IQ"/>
              <a:t>Fourth level</a:t>
            </a:r>
          </a:p>
          <a:p>
            <a:pPr lvl="4"/>
            <a:r>
              <a:rPr lang="en-US" altLang="ar-IQ"/>
              <a:t>Fifth level</a:t>
            </a:r>
          </a:p>
        </p:txBody>
      </p:sp>
    </p:spTree>
    <p:extLst>
      <p:ext uri="{BB962C8B-B14F-4D97-AF65-F5344CB8AC3E}">
        <p14:creationId xmlns:p14="http://schemas.microsoft.com/office/powerpoint/2010/main" val="140482191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txStyles>
    <p:titleStyle>
      <a:lvl1pPr algn="ctr" rtl="0" eaLnBrk="0" fontAlgn="base" hangingPunct="0">
        <a:lnSpc>
          <a:spcPct val="90000"/>
        </a:lnSpc>
        <a:spcBef>
          <a:spcPct val="0"/>
        </a:spcBef>
        <a:spcAft>
          <a:spcPct val="0"/>
        </a:spcAft>
        <a:defRPr sz="4400" b="1">
          <a:solidFill>
            <a:schemeClr val="tx2"/>
          </a:solidFill>
          <a:latin typeface="+mj-lt"/>
          <a:ea typeface="+mj-ea"/>
          <a:cs typeface="+mj-cs"/>
        </a:defRPr>
      </a:lvl1pPr>
      <a:lvl2pPr algn="ctr" rtl="0" eaLnBrk="0" fontAlgn="base" hangingPunct="0">
        <a:lnSpc>
          <a:spcPct val="90000"/>
        </a:lnSpc>
        <a:spcBef>
          <a:spcPct val="0"/>
        </a:spcBef>
        <a:spcAft>
          <a:spcPct val="0"/>
        </a:spcAft>
        <a:defRPr sz="4400" b="1">
          <a:solidFill>
            <a:schemeClr val="tx2"/>
          </a:solidFill>
          <a:latin typeface="Arial" charset="0"/>
        </a:defRPr>
      </a:lvl2pPr>
      <a:lvl3pPr algn="ctr" rtl="0" eaLnBrk="0" fontAlgn="base" hangingPunct="0">
        <a:lnSpc>
          <a:spcPct val="90000"/>
        </a:lnSpc>
        <a:spcBef>
          <a:spcPct val="0"/>
        </a:spcBef>
        <a:spcAft>
          <a:spcPct val="0"/>
        </a:spcAft>
        <a:defRPr sz="4400" b="1">
          <a:solidFill>
            <a:schemeClr val="tx2"/>
          </a:solidFill>
          <a:latin typeface="Arial" charset="0"/>
        </a:defRPr>
      </a:lvl3pPr>
      <a:lvl4pPr algn="ctr" rtl="0" eaLnBrk="0" fontAlgn="base" hangingPunct="0">
        <a:lnSpc>
          <a:spcPct val="90000"/>
        </a:lnSpc>
        <a:spcBef>
          <a:spcPct val="0"/>
        </a:spcBef>
        <a:spcAft>
          <a:spcPct val="0"/>
        </a:spcAft>
        <a:defRPr sz="4400" b="1">
          <a:solidFill>
            <a:schemeClr val="tx2"/>
          </a:solidFill>
          <a:latin typeface="Arial" charset="0"/>
        </a:defRPr>
      </a:lvl4pPr>
      <a:lvl5pPr algn="ctr" rtl="0" eaLnBrk="0" fontAlgn="base" hangingPunct="0">
        <a:lnSpc>
          <a:spcPct val="90000"/>
        </a:lnSpc>
        <a:spcBef>
          <a:spcPct val="0"/>
        </a:spcBef>
        <a:spcAft>
          <a:spcPct val="0"/>
        </a:spcAft>
        <a:defRPr sz="4400" b="1">
          <a:solidFill>
            <a:schemeClr val="tx2"/>
          </a:solidFill>
          <a:latin typeface="Arial" charset="0"/>
        </a:defRPr>
      </a:lvl5pPr>
      <a:lvl6pPr marL="457200" algn="ctr" rtl="0" fontAlgn="base">
        <a:lnSpc>
          <a:spcPct val="90000"/>
        </a:lnSpc>
        <a:spcBef>
          <a:spcPct val="0"/>
        </a:spcBef>
        <a:spcAft>
          <a:spcPct val="0"/>
        </a:spcAft>
        <a:defRPr sz="4400" b="1">
          <a:solidFill>
            <a:schemeClr val="tx2"/>
          </a:solidFill>
          <a:latin typeface="Arial" charset="0"/>
        </a:defRPr>
      </a:lvl6pPr>
      <a:lvl7pPr marL="914400" algn="ctr" rtl="0" fontAlgn="base">
        <a:lnSpc>
          <a:spcPct val="90000"/>
        </a:lnSpc>
        <a:spcBef>
          <a:spcPct val="0"/>
        </a:spcBef>
        <a:spcAft>
          <a:spcPct val="0"/>
        </a:spcAft>
        <a:defRPr sz="4400" b="1">
          <a:solidFill>
            <a:schemeClr val="tx2"/>
          </a:solidFill>
          <a:latin typeface="Arial" charset="0"/>
        </a:defRPr>
      </a:lvl7pPr>
      <a:lvl8pPr marL="1371600" algn="ctr" rtl="0" fontAlgn="base">
        <a:lnSpc>
          <a:spcPct val="90000"/>
        </a:lnSpc>
        <a:spcBef>
          <a:spcPct val="0"/>
        </a:spcBef>
        <a:spcAft>
          <a:spcPct val="0"/>
        </a:spcAft>
        <a:defRPr sz="4400" b="1">
          <a:solidFill>
            <a:schemeClr val="tx2"/>
          </a:solidFill>
          <a:latin typeface="Arial" charset="0"/>
        </a:defRPr>
      </a:lvl8pPr>
      <a:lvl9pPr marL="1828800" algn="ctr" rtl="0" fontAlgn="base">
        <a:lnSpc>
          <a:spcPct val="90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buSzPct val="115000"/>
        <a:defRPr sz="2800">
          <a:solidFill>
            <a:schemeClr val="tx1"/>
          </a:solidFill>
          <a:latin typeface="+mn-lt"/>
          <a:ea typeface="+mn-ea"/>
          <a:cs typeface="+mn-cs"/>
        </a:defRPr>
      </a:lvl1pPr>
      <a:lvl2pPr marL="339725" indent="-225425" algn="l" rtl="0" eaLnBrk="0" fontAlgn="base" hangingPunct="0">
        <a:lnSpc>
          <a:spcPct val="90000"/>
        </a:lnSpc>
        <a:spcBef>
          <a:spcPct val="25000"/>
        </a:spcBef>
        <a:spcAft>
          <a:spcPct val="0"/>
        </a:spcAft>
        <a:buClr>
          <a:srgbClr val="800000"/>
        </a:buClr>
        <a:buSzPct val="115000"/>
        <a:buChar char="•"/>
        <a:defRPr sz="2800">
          <a:solidFill>
            <a:schemeClr val="tx1"/>
          </a:solidFill>
          <a:latin typeface="+mn-lt"/>
        </a:defRPr>
      </a:lvl2pPr>
      <a:lvl3pPr marL="693738" indent="-180975" algn="l" rtl="0" eaLnBrk="0" fontAlgn="base" hangingPunct="0">
        <a:lnSpc>
          <a:spcPct val="90000"/>
        </a:lnSpc>
        <a:spcBef>
          <a:spcPct val="25000"/>
        </a:spcBef>
        <a:spcAft>
          <a:spcPct val="0"/>
        </a:spcAft>
        <a:buChar char="•"/>
        <a:defRPr sz="2400">
          <a:solidFill>
            <a:schemeClr val="tx1"/>
          </a:solidFill>
          <a:latin typeface="+mn-lt"/>
        </a:defRPr>
      </a:lvl3pPr>
      <a:lvl4pPr marL="1600200" indent="-228600" algn="l" rtl="0" eaLnBrk="0" fontAlgn="base" hangingPunct="0">
        <a:lnSpc>
          <a:spcPct val="90000"/>
        </a:lnSpc>
        <a:spcBef>
          <a:spcPct val="25000"/>
        </a:spcBef>
        <a:spcAft>
          <a:spcPct val="0"/>
        </a:spcAft>
        <a:buChar char="–"/>
        <a:defRPr sz="2000">
          <a:solidFill>
            <a:schemeClr val="tx1"/>
          </a:solidFill>
          <a:latin typeface="+mn-lt"/>
        </a:defRPr>
      </a:lvl4pPr>
      <a:lvl5pPr marL="2057400" indent="-228600" algn="l" rtl="0" eaLnBrk="0" fontAlgn="base" hangingPunct="0">
        <a:lnSpc>
          <a:spcPct val="90000"/>
        </a:lnSpc>
        <a:spcBef>
          <a:spcPct val="25000"/>
        </a:spcBef>
        <a:spcAft>
          <a:spcPct val="0"/>
        </a:spcAft>
        <a:buChar char="»"/>
        <a:defRPr sz="2000">
          <a:solidFill>
            <a:schemeClr val="tx1"/>
          </a:solidFill>
          <a:latin typeface="+mn-lt"/>
        </a:defRPr>
      </a:lvl5pPr>
      <a:lvl6pPr marL="2514600" indent="-228600" algn="l" rtl="0" fontAlgn="base">
        <a:lnSpc>
          <a:spcPct val="90000"/>
        </a:lnSpc>
        <a:spcBef>
          <a:spcPct val="25000"/>
        </a:spcBef>
        <a:spcAft>
          <a:spcPct val="0"/>
        </a:spcAft>
        <a:buChar char="»"/>
        <a:defRPr sz="2000">
          <a:solidFill>
            <a:schemeClr val="tx1"/>
          </a:solidFill>
          <a:latin typeface="+mn-lt"/>
        </a:defRPr>
      </a:lvl6pPr>
      <a:lvl7pPr marL="2971800" indent="-228600" algn="l" rtl="0" fontAlgn="base">
        <a:lnSpc>
          <a:spcPct val="90000"/>
        </a:lnSpc>
        <a:spcBef>
          <a:spcPct val="25000"/>
        </a:spcBef>
        <a:spcAft>
          <a:spcPct val="0"/>
        </a:spcAft>
        <a:buChar char="»"/>
        <a:defRPr sz="2000">
          <a:solidFill>
            <a:schemeClr val="tx1"/>
          </a:solidFill>
          <a:latin typeface="+mn-lt"/>
        </a:defRPr>
      </a:lvl7pPr>
      <a:lvl8pPr marL="3429000" indent="-228600" algn="l" rtl="0" fontAlgn="base">
        <a:lnSpc>
          <a:spcPct val="90000"/>
        </a:lnSpc>
        <a:spcBef>
          <a:spcPct val="25000"/>
        </a:spcBef>
        <a:spcAft>
          <a:spcPct val="0"/>
        </a:spcAft>
        <a:buChar char="»"/>
        <a:defRPr sz="2000">
          <a:solidFill>
            <a:schemeClr val="tx1"/>
          </a:solidFill>
          <a:latin typeface="+mn-lt"/>
        </a:defRPr>
      </a:lvl8pPr>
      <a:lvl9pPr marL="3886200" indent="-228600" algn="l" rtl="0" fontAlgn="base">
        <a:lnSpc>
          <a:spcPct val="90000"/>
        </a:lnSpc>
        <a:spcBef>
          <a:spcPct val="25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36930" name="Rectangle 2">
            <a:extLst>
              <a:ext uri="{FF2B5EF4-FFF2-40B4-BE49-F238E27FC236}">
                <a16:creationId xmlns:a16="http://schemas.microsoft.com/office/drawing/2014/main" xmlns="" id="{FE8B99DB-E69C-4D95-8705-68E5702AE648}"/>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cs typeface="Arial" charset="0"/>
              </a:defRPr>
            </a:lvl1pPr>
          </a:lstStyle>
          <a:p>
            <a:pPr>
              <a:defRPr/>
            </a:pPr>
            <a:endParaRPr lang="en-US"/>
          </a:p>
        </p:txBody>
      </p:sp>
      <p:sp>
        <p:nvSpPr>
          <p:cNvPr id="636931" name="Rectangle 3">
            <a:extLst>
              <a:ext uri="{FF2B5EF4-FFF2-40B4-BE49-F238E27FC236}">
                <a16:creationId xmlns:a16="http://schemas.microsoft.com/office/drawing/2014/main" xmlns="" id="{B3EAF12C-D47F-4CB1-885E-CD6193361BB7}"/>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cs typeface="Arial" charset="0"/>
              </a:defRPr>
            </a:lvl1pPr>
          </a:lstStyle>
          <a:p>
            <a:pPr>
              <a:defRPr/>
            </a:pPr>
            <a:endParaRPr lang="en-US"/>
          </a:p>
        </p:txBody>
      </p:sp>
      <p:sp>
        <p:nvSpPr>
          <p:cNvPr id="636932" name="Rectangle 4">
            <a:extLst>
              <a:ext uri="{FF2B5EF4-FFF2-40B4-BE49-F238E27FC236}">
                <a16:creationId xmlns:a16="http://schemas.microsoft.com/office/drawing/2014/main" xmlns="" id="{27936C12-91F8-4E4B-9970-8B93D1E99832}"/>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cs typeface="Arial" panose="020B0604020202020204" pitchFamily="34" charset="0"/>
              </a:defRPr>
            </a:lvl1pPr>
          </a:lstStyle>
          <a:p>
            <a:fld id="{9AF16FBE-E386-4662-BCEB-D3E55AB9B55A}" type="slidenum">
              <a:rPr lang="en-US" altLang="ar-IQ"/>
              <a:pPr/>
              <a:t>‹#›</a:t>
            </a:fld>
            <a:endParaRPr lang="en-US" altLang="ar-IQ"/>
          </a:p>
        </p:txBody>
      </p:sp>
      <p:sp>
        <p:nvSpPr>
          <p:cNvPr id="4101" name="Rectangle 5">
            <a:extLst>
              <a:ext uri="{FF2B5EF4-FFF2-40B4-BE49-F238E27FC236}">
                <a16:creationId xmlns:a16="http://schemas.microsoft.com/office/drawing/2014/main" xmlns="" id="{8CEF2660-AA64-4BA5-B4D6-FC91EDA462BC}"/>
              </a:ext>
            </a:extLst>
          </p:cNvPr>
          <p:cNvSpPr>
            <a:spLocks noChangeArrowheads="1"/>
          </p:cNvSpPr>
          <p:nvPr/>
        </p:nvSpPr>
        <p:spPr bwMode="auto">
          <a:xfrm>
            <a:off x="1422400" y="1397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ar-IQ" altLang="ar-IQ" sz="4400" b="1">
              <a:solidFill>
                <a:schemeClr val="tx2"/>
              </a:solidFill>
              <a:latin typeface="Arial" panose="020B0604020202020204" pitchFamily="34" charset="0"/>
            </a:endParaRPr>
          </a:p>
        </p:txBody>
      </p:sp>
      <p:sp>
        <p:nvSpPr>
          <p:cNvPr id="4102" name="Rectangle 6">
            <a:extLst>
              <a:ext uri="{FF2B5EF4-FFF2-40B4-BE49-F238E27FC236}">
                <a16:creationId xmlns:a16="http://schemas.microsoft.com/office/drawing/2014/main" xmlns="" id="{7744A3F1-4FEF-4F5B-B2D1-2D0CC5614DA5}"/>
              </a:ext>
            </a:extLst>
          </p:cNvPr>
          <p:cNvSpPr>
            <a:spLocks noChangeArrowheads="1"/>
          </p:cNvSpPr>
          <p:nvPr/>
        </p:nvSpPr>
        <p:spPr bwMode="auto">
          <a:xfrm>
            <a:off x="0" y="-12700"/>
            <a:ext cx="12192000" cy="485775"/>
          </a:xfrm>
          <a:prstGeom prst="rect">
            <a:avLst/>
          </a:prstGeom>
          <a:gradFill rotWithShape="1">
            <a:gsLst>
              <a:gs pos="0">
                <a:srgbClr val="AC030D">
                  <a:alpha val="90999"/>
                </a:srgbClr>
              </a:gs>
              <a:gs pos="100000">
                <a:srgbClr val="AC030D">
                  <a:alpha val="4999"/>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endParaRPr lang="ar-IQ" altLang="ar-IQ" sz="2400"/>
          </a:p>
        </p:txBody>
      </p:sp>
      <p:sp>
        <p:nvSpPr>
          <p:cNvPr id="4103" name="Text Box 7">
            <a:extLst>
              <a:ext uri="{FF2B5EF4-FFF2-40B4-BE49-F238E27FC236}">
                <a16:creationId xmlns:a16="http://schemas.microsoft.com/office/drawing/2014/main" xmlns="" id="{2A184752-321C-4B6B-A87E-AB9A8404DAA5}"/>
              </a:ext>
            </a:extLst>
          </p:cNvPr>
          <p:cNvSpPr txBox="1">
            <a:spLocks noChangeArrowheads="1"/>
          </p:cNvSpPr>
          <p:nvPr/>
        </p:nvSpPr>
        <p:spPr bwMode="auto">
          <a:xfrm>
            <a:off x="0" y="6613526"/>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cs typeface="Arial" charset="0"/>
              </a:rPr>
              <a:t>© Business &amp; Legal Reports, Inc. 1110</a:t>
            </a:r>
          </a:p>
        </p:txBody>
      </p:sp>
      <p:sp>
        <p:nvSpPr>
          <p:cNvPr id="4104" name="Rectangle 8">
            <a:extLst>
              <a:ext uri="{FF2B5EF4-FFF2-40B4-BE49-F238E27FC236}">
                <a16:creationId xmlns:a16="http://schemas.microsoft.com/office/drawing/2014/main" xmlns="" id="{C990D851-ECE3-4405-8E61-B92052FABC16}"/>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ar-IQ"/>
              <a:t>Click to edit Master title style</a:t>
            </a:r>
          </a:p>
        </p:txBody>
      </p:sp>
      <p:sp>
        <p:nvSpPr>
          <p:cNvPr id="4105" name="Rectangle 9">
            <a:extLst>
              <a:ext uri="{FF2B5EF4-FFF2-40B4-BE49-F238E27FC236}">
                <a16:creationId xmlns:a16="http://schemas.microsoft.com/office/drawing/2014/main" xmlns="" id="{A1ADA053-3B7B-4211-A41F-0F1C6C38010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a:p>
            <a:pPr lvl="3"/>
            <a:r>
              <a:rPr lang="en-US" altLang="ar-IQ"/>
              <a:t>Fourth level</a:t>
            </a:r>
          </a:p>
          <a:p>
            <a:pPr lvl="4"/>
            <a:r>
              <a:rPr lang="en-US" altLang="ar-IQ"/>
              <a:t>Fifth level</a:t>
            </a:r>
          </a:p>
        </p:txBody>
      </p:sp>
    </p:spTree>
    <p:extLst>
      <p:ext uri="{BB962C8B-B14F-4D97-AF65-F5344CB8AC3E}">
        <p14:creationId xmlns:p14="http://schemas.microsoft.com/office/powerpoint/2010/main" val="353886065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charset="0"/>
        </a:defRPr>
      </a:lvl2pPr>
      <a:lvl3pPr algn="ctr" rtl="0" eaLnBrk="0" fontAlgn="base" hangingPunct="0">
        <a:spcBef>
          <a:spcPct val="0"/>
        </a:spcBef>
        <a:spcAft>
          <a:spcPct val="0"/>
        </a:spcAft>
        <a:defRPr sz="4400" b="1">
          <a:solidFill>
            <a:schemeClr val="tx2"/>
          </a:solidFill>
          <a:latin typeface="Arial" charset="0"/>
        </a:defRPr>
      </a:lvl3pPr>
      <a:lvl4pPr algn="ctr" rtl="0" eaLnBrk="0" fontAlgn="base" hangingPunct="0">
        <a:spcBef>
          <a:spcPct val="0"/>
        </a:spcBef>
        <a:spcAft>
          <a:spcPct val="0"/>
        </a:spcAft>
        <a:defRPr sz="4400" b="1">
          <a:solidFill>
            <a:schemeClr val="tx2"/>
          </a:solidFill>
          <a:latin typeface="Arial" charset="0"/>
        </a:defRPr>
      </a:lvl4pPr>
      <a:lvl5pPr algn="ctr" rtl="0" eaLnBrk="0" fontAlgn="base" hangingPunct="0">
        <a:spcBef>
          <a:spcPct val="0"/>
        </a:spcBef>
        <a:spcAft>
          <a:spcPct val="0"/>
        </a:spcAft>
        <a:defRPr sz="4400" b="1">
          <a:solidFill>
            <a:schemeClr val="tx2"/>
          </a:solidFill>
          <a:latin typeface="Arial" charset="0"/>
        </a:defRPr>
      </a:lvl5pPr>
      <a:lvl6pPr marL="457200" algn="ctr" rtl="0" fontAlgn="base">
        <a:spcBef>
          <a:spcPct val="0"/>
        </a:spcBef>
        <a:spcAft>
          <a:spcPct val="0"/>
        </a:spcAft>
        <a:defRPr sz="4400" b="1">
          <a:solidFill>
            <a:schemeClr val="tx2"/>
          </a:solidFill>
          <a:latin typeface="Arial" charset="0"/>
        </a:defRPr>
      </a:lvl6pPr>
      <a:lvl7pPr marL="914400" algn="ctr" rtl="0" fontAlgn="base">
        <a:spcBef>
          <a:spcPct val="0"/>
        </a:spcBef>
        <a:spcAft>
          <a:spcPct val="0"/>
        </a:spcAft>
        <a:defRPr sz="4400" b="1">
          <a:solidFill>
            <a:schemeClr val="tx2"/>
          </a:solidFill>
          <a:latin typeface="Arial" charset="0"/>
        </a:defRPr>
      </a:lvl7pPr>
      <a:lvl8pPr marL="1371600" algn="ctr" rtl="0" fontAlgn="base">
        <a:spcBef>
          <a:spcPct val="0"/>
        </a:spcBef>
        <a:spcAft>
          <a:spcPct val="0"/>
        </a:spcAft>
        <a:defRPr sz="4400" b="1">
          <a:solidFill>
            <a:schemeClr val="tx2"/>
          </a:solidFill>
          <a:latin typeface="Arial" charset="0"/>
        </a:defRPr>
      </a:lvl8pPr>
      <a:lvl9pPr marL="1828800" algn="ctr"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buSzPct val="115000"/>
        <a:defRPr sz="2800">
          <a:solidFill>
            <a:schemeClr val="tx1"/>
          </a:solidFill>
          <a:latin typeface="+mn-lt"/>
          <a:ea typeface="+mn-ea"/>
          <a:cs typeface="+mn-cs"/>
        </a:defRPr>
      </a:lvl1pPr>
      <a:lvl2pPr marL="339725" indent="-225425" algn="l" rtl="0" eaLnBrk="0" fontAlgn="base" hangingPunct="0">
        <a:lnSpc>
          <a:spcPct val="90000"/>
        </a:lnSpc>
        <a:spcBef>
          <a:spcPct val="25000"/>
        </a:spcBef>
        <a:spcAft>
          <a:spcPct val="0"/>
        </a:spcAft>
        <a:buClr>
          <a:srgbClr val="800000"/>
        </a:buClr>
        <a:buSzPct val="115000"/>
        <a:buChar char="•"/>
        <a:defRPr sz="2800">
          <a:solidFill>
            <a:schemeClr val="tx1"/>
          </a:solidFill>
          <a:latin typeface="+mn-lt"/>
        </a:defRPr>
      </a:lvl2pPr>
      <a:lvl3pPr marL="693738" indent="-180975"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5" name="Picture 8" descr="كلية المستقبل الجامعة">
            <a:extLst>
              <a:ext uri="{FF2B5EF4-FFF2-40B4-BE49-F238E27FC236}">
                <a16:creationId xmlns:a16="http://schemas.microsoft.com/office/drawing/2014/main" xmlns="" id="{BD2208C0-635A-45B1-9930-4F68ACBB9375}"/>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3601" r="23529"/>
          <a:stretch/>
        </p:blipFill>
        <p:spPr bwMode="auto">
          <a:xfrm>
            <a:off x="9601202" y="385354"/>
            <a:ext cx="1998617" cy="1809206"/>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a:extLst>
              <a:ext uri="{FF2B5EF4-FFF2-40B4-BE49-F238E27FC236}">
                <a16:creationId xmlns:a16="http://schemas.microsoft.com/office/drawing/2014/main" xmlns="" id="{5BAF5294-D691-48CF-B633-36712CF982AC}"/>
              </a:ext>
            </a:extLst>
          </p:cNvPr>
          <p:cNvSpPr>
            <a:spLocks noGrp="1"/>
          </p:cNvSpPr>
          <p:nvPr>
            <p:ph type="ctrTitle"/>
          </p:nvPr>
        </p:nvSpPr>
        <p:spPr>
          <a:xfrm>
            <a:off x="1861753" y="721723"/>
            <a:ext cx="6348547" cy="1136468"/>
          </a:xfrm>
        </p:spPr>
        <p:txBody>
          <a:bodyPr/>
          <a:lstStyle/>
          <a:p>
            <a:pPr marL="0" marR="0" lvl="0" indent="0" defTabSz="914400" rtl="0" eaLnBrk="1" fontAlgn="auto" latinLnBrk="0" hangingPunct="1">
              <a:lnSpc>
                <a:spcPct val="100000"/>
              </a:lnSpc>
              <a:spcBef>
                <a:spcPts val="0"/>
              </a:spcBef>
              <a:spcAft>
                <a:spcPts val="0"/>
              </a:spcAft>
              <a:tabLst/>
              <a:defRPr/>
            </a:pP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Al-</a:t>
            </a:r>
            <a:r>
              <a:rPr lang="en-US" sz="3200" kern="1200" dirty="0" err="1">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Mustaqbal</a:t>
            </a: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University College</a:t>
            </a:r>
            <a: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r>
            <a:b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br>
            <a: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Department of Nursing </a:t>
            </a:r>
            <a:endParaRPr lang="ar-IQ" sz="4800" dirty="0">
              <a:solidFill>
                <a:srgbClr val="00B050"/>
              </a:solidFill>
              <a:effectLst>
                <a:outerShdw blurRad="38100" dist="38100" dir="2700000" algn="tl">
                  <a:srgbClr val="000000">
                    <a:alpha val="43137"/>
                  </a:srgbClr>
                </a:outerShdw>
              </a:effectLst>
            </a:endParaRPr>
          </a:p>
        </p:txBody>
      </p:sp>
      <p:sp>
        <p:nvSpPr>
          <p:cNvPr id="7" name="Rectangle 2">
            <a:extLst>
              <a:ext uri="{FF2B5EF4-FFF2-40B4-BE49-F238E27FC236}">
                <a16:creationId xmlns:a16="http://schemas.microsoft.com/office/drawing/2014/main" xmlns="" id="{3A13E0B6-2BD6-44BA-829F-80650478BEFA}"/>
              </a:ext>
            </a:extLst>
          </p:cNvPr>
          <p:cNvSpPr txBox="1">
            <a:spLocks noChangeArrowheads="1"/>
          </p:cNvSpPr>
          <p:nvPr/>
        </p:nvSpPr>
        <p:spPr>
          <a:xfrm>
            <a:off x="1587433" y="2614904"/>
            <a:ext cx="8601596" cy="3328697"/>
          </a:xfrm>
          <a:prstGeom prst="rect">
            <a:avLst/>
          </a:prstGeom>
        </p:spPr>
        <p:txBody>
          <a:bodyPr vert="horz" lIns="91440" tIns="45720" rIns="91440" bIns="45720" rtlCol="1" anchor="ctr">
            <a:normAutofit lnSpcReduction="1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spcBef>
                <a:spcPts val="0"/>
              </a:spcBef>
              <a:defRPr/>
            </a:pPr>
            <a:r>
              <a:rPr kumimoji="0" lang="en-US" sz="5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Medical Terminology</a:t>
            </a:r>
          </a:p>
          <a:p>
            <a:pPr rtl="0">
              <a:spcBef>
                <a:spcPts val="0"/>
              </a:spcBef>
              <a:defRPr/>
            </a:pPr>
            <a:r>
              <a:rPr lang="en-US" sz="4000" b="1"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Lecture \2</a:t>
            </a:r>
          </a:p>
          <a:p>
            <a:pPr rtl="0">
              <a:defRPr/>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By:</a:t>
            </a:r>
            <a:endParaRPr lang="ar-IQ" sz="4000" b="1" dirty="0">
              <a:effectLst>
                <a:outerShdw blurRad="38100" dist="38100" dir="2700000" algn="tl">
                  <a:srgbClr val="000000">
                    <a:alpha val="43137"/>
                  </a:srgbClr>
                </a:outerShdw>
              </a:effectLst>
              <a:latin typeface="Times New Roman" pitchFamily="18" charset="0"/>
              <a:cs typeface="Times New Roman" pitchFamily="18" charset="0"/>
            </a:endParaRPr>
          </a:p>
          <a:p>
            <a:pPr rtl="0">
              <a:defRPr/>
            </a:pPr>
            <a:r>
              <a:rPr lang="it-IT" sz="4000" b="1" dirty="0">
                <a:effectLst>
                  <a:outerShdw blurRad="38100" dist="38100" dir="2700000" algn="tl">
                    <a:srgbClr val="000000">
                      <a:alpha val="43137"/>
                    </a:srgbClr>
                  </a:outerShdw>
                </a:effectLst>
                <a:latin typeface="Times New Roman" pitchFamily="18" charset="0"/>
                <a:cs typeface="Times New Roman" pitchFamily="18" charset="0"/>
              </a:rPr>
              <a:t>Dr. </a:t>
            </a:r>
            <a:r>
              <a:rPr lang="it-IT" sz="4000" b="1" dirty="0" smtClean="0">
                <a:effectLst>
                  <a:outerShdw blurRad="38100" dist="38100" dir="2700000" algn="tl">
                    <a:srgbClr val="000000">
                      <a:alpha val="43137"/>
                    </a:srgbClr>
                  </a:outerShdw>
                </a:effectLst>
                <a:latin typeface="Times New Roman" pitchFamily="18" charset="0"/>
                <a:cs typeface="Times New Roman" pitchFamily="18" charset="0"/>
              </a:rPr>
              <a:t>Saad</a:t>
            </a:r>
            <a:r>
              <a:rPr lang="en-US" sz="4000" b="1" dirty="0">
                <a:effectLst>
                  <a:outerShdw blurRad="38100" dist="38100" dir="2700000" algn="tl">
                    <a:srgbClr val="000000">
                      <a:alpha val="43137"/>
                    </a:srgbClr>
                  </a:outerShdw>
                </a:effectLst>
                <a:latin typeface="Times New Roman" pitchFamily="18" charset="0"/>
                <a:cs typeface="Times New Roman" pitchFamily="18" charset="0"/>
              </a:rPr>
              <a:t>y</a:t>
            </a:r>
            <a:r>
              <a:rPr lang="it-IT" sz="4000" b="1" dirty="0" smtClean="0">
                <a:effectLst>
                  <a:outerShdw blurRad="38100" dist="38100" dir="2700000" algn="tl">
                    <a:srgbClr val="000000">
                      <a:alpha val="43137"/>
                    </a:srgbClr>
                  </a:outerShdw>
                </a:effectLst>
                <a:latin typeface="Times New Roman" pitchFamily="18" charset="0"/>
                <a:cs typeface="Times New Roman" pitchFamily="18" charset="0"/>
              </a:rPr>
              <a:t>a </a:t>
            </a:r>
            <a:r>
              <a:rPr lang="it-IT" sz="4000" b="1" dirty="0">
                <a:effectLst>
                  <a:outerShdw blurRad="38100" dist="38100" dir="2700000" algn="tl">
                    <a:srgbClr val="000000">
                      <a:alpha val="43137"/>
                    </a:srgbClr>
                  </a:outerShdw>
                </a:effectLst>
                <a:latin typeface="Times New Roman" pitchFamily="18" charset="0"/>
                <a:cs typeface="Times New Roman" pitchFamily="18" charset="0"/>
              </a:rPr>
              <a:t>Hadi</a:t>
            </a:r>
            <a:endParaRPr lang="ar-IQ" sz="4000" b="1" dirty="0">
              <a:effectLst>
                <a:outerShdw blurRad="38100" dist="38100" dir="2700000" algn="tl">
                  <a:srgbClr val="000000">
                    <a:alpha val="43137"/>
                  </a:srgbClr>
                </a:outerShdw>
              </a:effectLst>
              <a:latin typeface="Times New Roman" pitchFamily="18" charset="0"/>
              <a:cs typeface="Times New Roman" panose="02020603050405020304" pitchFamily="18" charset="0"/>
            </a:endParaRPr>
          </a:p>
          <a:p>
            <a:pPr rtl="0">
              <a:defRPr/>
            </a:pPr>
            <a:r>
              <a:rPr lang="ar-IQ" sz="4000" b="1" dirty="0">
                <a:effectLst>
                  <a:outerShdw blurRad="38100" dist="38100" dir="2700000" algn="tl">
                    <a:srgbClr val="000000">
                      <a:alpha val="43137"/>
                    </a:srgbClr>
                  </a:outerShdw>
                </a:effectLst>
                <a:latin typeface="Times New Roman" pitchFamily="18" charset="0"/>
                <a:cs typeface="Times New Roman" panose="02020603050405020304" pitchFamily="18" charset="0"/>
              </a:rPr>
              <a:t>          </a:t>
            </a:r>
            <a:r>
              <a:rPr lang="it-IT" sz="4000" b="1" dirty="0">
                <a:effectLst>
                  <a:outerShdw blurRad="38100" dist="38100" dir="2700000" algn="tl">
                    <a:srgbClr val="000000">
                      <a:alpha val="43137"/>
                    </a:srgbClr>
                  </a:outerShdw>
                </a:effectLst>
                <a:latin typeface="Times New Roman" pitchFamily="18" charset="0"/>
                <a:cs typeface="Times New Roman" pitchFamily="18" charset="0"/>
              </a:rPr>
              <a:t>Dr. Ali Faris Al- saadi </a:t>
            </a:r>
            <a:endParaRPr lang="ar-IQ" sz="4000" b="1" dirty="0">
              <a:effectLst>
                <a:outerShdw blurRad="38100" dist="38100" dir="2700000" algn="tl">
                  <a:srgbClr val="000000">
                    <a:alpha val="43137"/>
                  </a:srgbClr>
                </a:outerShdw>
              </a:effectLst>
              <a:latin typeface="Times New Roman" pitchFamily="18" charset="0"/>
              <a:cs typeface="Times New Roman" panose="02020603050405020304" pitchFamily="18" charset="0"/>
            </a:endParaRPr>
          </a:p>
          <a:p>
            <a:pPr rtl="0">
              <a:defRPr/>
            </a:pPr>
            <a:endParaRPr lang="it-IT" b="1" dirty="0">
              <a:solidFill>
                <a:srgbClr val="00B0F0"/>
              </a:solidFill>
              <a:latin typeface="Times New Roman" pitchFamily="18" charset="0"/>
              <a:cs typeface="Times New Roman" pitchFamily="18" charset="0"/>
            </a:endParaRPr>
          </a:p>
        </p:txBody>
      </p:sp>
      <p:sp>
        <p:nvSpPr>
          <p:cNvPr id="6" name="مستطيل 5">
            <a:extLst>
              <a:ext uri="{FF2B5EF4-FFF2-40B4-BE49-F238E27FC236}">
                <a16:creationId xmlns:a16="http://schemas.microsoft.com/office/drawing/2014/main" xmlns="" id="{273F59C0-DB81-4571-AD56-CECB52D50321}"/>
              </a:ext>
            </a:extLst>
          </p:cNvPr>
          <p:cNvSpPr/>
          <p:nvPr/>
        </p:nvSpPr>
        <p:spPr bwMode="auto">
          <a:xfrm>
            <a:off x="326866" y="6038306"/>
            <a:ext cx="1893819" cy="662008"/>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78217980"/>
              </p:ext>
            </p:extLst>
          </p:nvPr>
        </p:nvGraphicFramePr>
        <p:xfrm>
          <a:off x="793932" y="517883"/>
          <a:ext cx="10367554" cy="5309616"/>
        </p:xfrm>
        <a:graphic>
          <a:graphicData uri="http://schemas.openxmlformats.org/drawingml/2006/table">
            <a:tbl>
              <a:tblPr rtl="1" firstRow="1" bandRow="1">
                <a:tableStyleId>{5DA37D80-6434-44D0-A028-1B22A696006F}</a:tableStyleId>
              </a:tblPr>
              <a:tblGrid>
                <a:gridCol w="5183777">
                  <a:extLst>
                    <a:ext uri="{9D8B030D-6E8A-4147-A177-3AD203B41FA5}">
                      <a16:colId xmlns:a16="http://schemas.microsoft.com/office/drawing/2014/main" xmlns="" val="4280930506"/>
                    </a:ext>
                  </a:extLst>
                </a:gridCol>
                <a:gridCol w="5183777">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Prefixes</a:t>
                      </a:r>
                      <a:endParaRPr lang="ar-IQ"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before, for, in front of, from, in behalf of, on account of</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pro</a:t>
                      </a: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back, again</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re-</a:t>
                      </a: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behind, back, backward</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retro-</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under, below, beneath, in small quantity, less than normal</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sub-</a:t>
                      </a:r>
                    </a:p>
                  </a:txBody>
                  <a:tcPr marL="0" marR="76200" marT="76200" marB="76200"/>
                </a:tc>
                <a:extLst>
                  <a:ext uri="{0D108BD9-81ED-4DB2-BD59-A6C34878D82A}">
                    <a16:rowId xmlns:a16="http://schemas.microsoft.com/office/drawing/2014/main" xmlns="" val="125683479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fast</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tachy-</a:t>
                      </a:r>
                    </a:p>
                  </a:txBody>
                  <a:tcPr marL="0" marR="76200" marT="76200" marB="76200"/>
                </a:tc>
                <a:extLst>
                  <a:ext uri="{0D108BD9-81ED-4DB2-BD59-A6C34878D82A}">
                    <a16:rowId xmlns:a16="http://schemas.microsoft.com/office/drawing/2014/main" xmlns="" val="143937659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across, through, beyond, over</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trans-</a:t>
                      </a:r>
                    </a:p>
                  </a:txBody>
                  <a:tcPr marL="0" marR="76200" marT="76200" marB="76200"/>
                </a:tc>
                <a:extLst>
                  <a:ext uri="{0D108BD9-81ED-4DB2-BD59-A6C34878D82A}">
                    <a16:rowId xmlns:a16="http://schemas.microsoft.com/office/drawing/2014/main" xmlns="" val="304102840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excess</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ultra-</a:t>
                      </a:r>
                    </a:p>
                  </a:txBody>
                  <a:tcPr marL="0" marR="76200" marT="76200" marB="76200"/>
                </a:tc>
                <a:extLst>
                  <a:ext uri="{0D108BD9-81ED-4DB2-BD59-A6C34878D82A}">
                    <a16:rowId xmlns:a16="http://schemas.microsoft.com/office/drawing/2014/main" xmlns="" val="1191903233"/>
                  </a:ext>
                </a:extLst>
              </a:tr>
            </a:tbl>
          </a:graphicData>
        </a:graphic>
      </p:graphicFrame>
    </p:spTree>
    <p:extLst>
      <p:ext uri="{BB962C8B-B14F-4D97-AF65-F5344CB8AC3E}">
        <p14:creationId xmlns:p14="http://schemas.microsoft.com/office/powerpoint/2010/main" val="3803833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496390" y="766196"/>
            <a:ext cx="11260182" cy="5229655"/>
          </a:xfrm>
          <a:prstGeom prst="rect">
            <a:avLst/>
          </a:prstGeom>
        </p:spPr>
        <p:txBody>
          <a:bodyPr vert="horz" lIns="91440" tIns="45720" rIns="91440" bIns="45720" rtlCol="0">
            <a:normAutofit fontScale="92500" lnSpcReduction="2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46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Sufﬁxes </a:t>
            </a:r>
          </a:p>
          <a:p>
            <a:pPr marL="0" marR="0" lvl="0" indent="0" algn="justLow"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kumimoji="0" lang="en-US" sz="3600" b="0" i="0" u="none" strike="noStrike" kern="1200" cap="none" spc="0" normalizeH="0" baseline="0" noProof="0" dirty="0">
                <a:ln>
                  <a:noFill/>
                </a:ln>
                <a:solidFill>
                  <a:srgbClr val="000000">
                    <a:lumMod val="75000"/>
                    <a:lumOff val="25000"/>
                  </a:srgbClr>
                </a:solidFill>
                <a:effectLst>
                  <a:outerShdw blurRad="38100" dist="38100" dir="2700000" algn="tl">
                    <a:srgbClr val="000000">
                      <a:alpha val="43137"/>
                    </a:srgbClr>
                  </a:outerShdw>
                </a:effectLst>
                <a:uLnTx/>
                <a:uFillTx/>
                <a:latin typeface="Times New Roman" panose="02020603050405020304" pitchFamily="18" charset="0"/>
                <a:ea typeface="Calibri" panose="020F0502020204030204" pitchFamily="34" charset="0"/>
                <a:cs typeface="Arial" panose="020B0604020202020204" pitchFamily="34" charset="0"/>
              </a:rPr>
              <a:t> This section contains suffixes that are used for the medical terminology of the cardiovascular system. Suffixes are placed at the end of a word root or word part to modify or vary the meaning. Suffixes can indicate a condition, disease or a procedure. When a suffix is written detached it is preceded by a hyphen (-). As with the prefixes these suffixes can be used for other body systems, but this article focuses on the cardiovascular system.</a:t>
            </a:r>
            <a:endParaRPr kumimoji="0" lang="en-US" sz="33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3046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3906575702"/>
              </p:ext>
            </p:extLst>
          </p:nvPr>
        </p:nvGraphicFramePr>
        <p:xfrm>
          <a:off x="809897" y="544009"/>
          <a:ext cx="10737668" cy="5041392"/>
        </p:xfrm>
        <a:graphic>
          <a:graphicData uri="http://schemas.openxmlformats.org/drawingml/2006/table">
            <a:tbl>
              <a:tblPr rtl="1" firstRow="1" bandRow="1">
                <a:tableStyleId>{5DA37D80-6434-44D0-A028-1B22A696006F}</a:tableStyleId>
              </a:tblPr>
              <a:tblGrid>
                <a:gridCol w="6355233">
                  <a:extLst>
                    <a:ext uri="{9D8B030D-6E8A-4147-A177-3AD203B41FA5}">
                      <a16:colId xmlns:a16="http://schemas.microsoft.com/office/drawing/2014/main" xmlns="" val="4280930506"/>
                    </a:ext>
                  </a:extLst>
                </a:gridCol>
                <a:gridCol w="4382435">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b="1" kern="1200" noProof="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Sufﬁxes</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Pertaining to</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ose</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 -</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ous</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1194729549"/>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Pertaining to</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-tic</a:t>
                      </a:r>
                    </a:p>
                  </a:txBody>
                  <a:tcPr marL="0" marR="76200" marT="76200" marB="76200"/>
                </a:tc>
                <a:extLst>
                  <a:ext uri="{0D108BD9-81ED-4DB2-BD59-A6C34878D82A}">
                    <a16:rowId xmlns:a16="http://schemas.microsoft.com/office/drawing/2014/main" xmlns="" val="1256834799"/>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surgical puncture as to aspirate or remove fluid</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centesis</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1567930729"/>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process of cutting</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cision</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1439376596"/>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excision (surgical removal or cutting out)</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ectomy</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3041028409"/>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 drawing or a written record</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-gram</a:t>
                      </a:r>
                    </a:p>
                  </a:txBody>
                  <a:tcPr marL="0" marR="76200" marT="76200" marB="76200"/>
                </a:tc>
                <a:extLst>
                  <a:ext uri="{0D108BD9-81ED-4DB2-BD59-A6C34878D82A}">
                    <a16:rowId xmlns:a16="http://schemas.microsoft.com/office/drawing/2014/main" xmlns="" val="1191903233"/>
                  </a:ext>
                </a:extLst>
              </a:tr>
              <a:tr h="370840">
                <a:tc>
                  <a:txBody>
                    <a:bodyPr/>
                    <a:lstStyle/>
                    <a:p>
                      <a:pPr>
                        <a:lnSpc>
                          <a:spcPct val="115000"/>
                        </a:lnSpc>
                        <a:spcAft>
                          <a:spcPts val="1000"/>
                        </a:spcAft>
                      </a:pPr>
                      <a:r>
                        <a:rPr lang="en-US" sz="2400" kern="120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product of a drawing, writing or recording</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-graph</a:t>
                      </a:r>
                    </a:p>
                  </a:txBody>
                  <a:tcPr marL="0" marR="76200" marT="76200" marB="76200"/>
                </a:tc>
                <a:extLst>
                  <a:ext uri="{0D108BD9-81ED-4DB2-BD59-A6C34878D82A}">
                    <a16:rowId xmlns:a16="http://schemas.microsoft.com/office/drawing/2014/main" xmlns="" val="3240572645"/>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the process of recording</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graphy</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3383723410"/>
                  </a:ext>
                </a:extLst>
              </a:tr>
            </a:tbl>
          </a:graphicData>
        </a:graphic>
      </p:graphicFrame>
    </p:spTree>
    <p:extLst>
      <p:ext uri="{BB962C8B-B14F-4D97-AF65-F5344CB8AC3E}">
        <p14:creationId xmlns:p14="http://schemas.microsoft.com/office/powerpoint/2010/main" val="2558513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771670951"/>
              </p:ext>
            </p:extLst>
          </p:nvPr>
        </p:nvGraphicFramePr>
        <p:xfrm>
          <a:off x="836023" y="544009"/>
          <a:ext cx="10711542" cy="4468368"/>
        </p:xfrm>
        <a:graphic>
          <a:graphicData uri="http://schemas.openxmlformats.org/drawingml/2006/table">
            <a:tbl>
              <a:tblPr rtl="1" firstRow="1" bandRow="1">
                <a:tableStyleId>{5DA37D80-6434-44D0-A028-1B22A696006F}</a:tableStyleId>
              </a:tblPr>
              <a:tblGrid>
                <a:gridCol w="6339770">
                  <a:extLst>
                    <a:ext uri="{9D8B030D-6E8A-4147-A177-3AD203B41FA5}">
                      <a16:colId xmlns:a16="http://schemas.microsoft.com/office/drawing/2014/main" xmlns="" val="4280930506"/>
                    </a:ext>
                  </a:extLst>
                </a:gridCol>
                <a:gridCol w="4371772">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b="1" kern="1200" noProof="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Sufﬁxes</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condition</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ia</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condition process, theory of, principle, method</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-ism</a:t>
                      </a: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inflammation</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-itis</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process of loosening, freeing, or destroying</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-lysis</a:t>
                      </a:r>
                    </a:p>
                  </a:txBody>
                  <a:tcPr marL="0" marR="76200" marT="76200" marB="76200"/>
                </a:tc>
                <a:extLst>
                  <a:ext uri="{0D108BD9-81ED-4DB2-BD59-A6C34878D82A}">
                    <a16:rowId xmlns:a16="http://schemas.microsoft.com/office/drawing/2014/main" xmlns="" val="143937659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condition, status process</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osis</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1191903233"/>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cutting into</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otomy</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3240572645"/>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formation of an opening</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-ostomy</a:t>
                      </a:r>
                    </a:p>
                  </a:txBody>
                  <a:tcPr marL="0" marR="76200" marT="76200" marB="76200"/>
                </a:tc>
                <a:extLst>
                  <a:ext uri="{0D108BD9-81ED-4DB2-BD59-A6C34878D82A}">
                    <a16:rowId xmlns:a16="http://schemas.microsoft.com/office/drawing/2014/main" xmlns="" val="3383723410"/>
                  </a:ext>
                </a:extLst>
              </a:tr>
            </a:tbl>
          </a:graphicData>
        </a:graphic>
      </p:graphicFrame>
    </p:spTree>
    <p:extLst>
      <p:ext uri="{BB962C8B-B14F-4D97-AF65-F5344CB8AC3E}">
        <p14:creationId xmlns:p14="http://schemas.microsoft.com/office/powerpoint/2010/main" val="2538213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3747573831"/>
              </p:ext>
            </p:extLst>
          </p:nvPr>
        </p:nvGraphicFramePr>
        <p:xfrm>
          <a:off x="992777" y="544009"/>
          <a:ext cx="10554788" cy="5614416"/>
        </p:xfrm>
        <a:graphic>
          <a:graphicData uri="http://schemas.openxmlformats.org/drawingml/2006/table">
            <a:tbl>
              <a:tblPr rtl="1" firstRow="1" bandRow="1">
                <a:tableStyleId>{5DA37D80-6434-44D0-A028-1B22A696006F}</a:tableStyleId>
              </a:tblPr>
              <a:tblGrid>
                <a:gridCol w="6246993">
                  <a:extLst>
                    <a:ext uri="{9D8B030D-6E8A-4147-A177-3AD203B41FA5}">
                      <a16:colId xmlns:a16="http://schemas.microsoft.com/office/drawing/2014/main" xmlns="" val="4280930506"/>
                    </a:ext>
                  </a:extLst>
                </a:gridCol>
                <a:gridCol w="4307795">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b="1" kern="1200" noProof="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Sufﬁxes</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surgical repair</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plasty</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disease</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pathy</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hardening</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-sclerosis</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instrument for viewing</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-scope</a:t>
                      </a:r>
                    </a:p>
                  </a:txBody>
                  <a:tcPr marL="0" marR="76200" marT="76200" marB="76200"/>
                </a:tc>
                <a:extLst>
                  <a:ext uri="{0D108BD9-81ED-4DB2-BD59-A6C34878D82A}">
                    <a16:rowId xmlns:a16="http://schemas.microsoft.com/office/drawing/2014/main" xmlns="" val="125683479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visual examination with a lighted instrument</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scopy</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0" marR="76200" marT="76200" marB="76200"/>
                </a:tc>
                <a:extLst>
                  <a:ext uri="{0D108BD9-81ED-4DB2-BD59-A6C34878D82A}">
                    <a16:rowId xmlns:a16="http://schemas.microsoft.com/office/drawing/2014/main" xmlns="" val="156793072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state of, condition</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-sis</a:t>
                      </a:r>
                    </a:p>
                  </a:txBody>
                  <a:tcPr marL="0" marR="76200" marT="76200" marB="76200"/>
                </a:tc>
                <a:extLst>
                  <a:ext uri="{0D108BD9-81ED-4DB2-BD59-A6C34878D82A}">
                    <a16:rowId xmlns:a16="http://schemas.microsoft.com/office/drawing/2014/main" xmlns="" val="143937659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narrowing</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-stenosis</a:t>
                      </a:r>
                    </a:p>
                  </a:txBody>
                  <a:tcPr marL="0" marR="76200" marT="76200" marB="76200"/>
                </a:tc>
                <a:extLst>
                  <a:ext uri="{0D108BD9-81ED-4DB2-BD59-A6C34878D82A}">
                    <a16:rowId xmlns:a16="http://schemas.microsoft.com/office/drawing/2014/main" xmlns="" val="1191903233"/>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pressure</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-tension</a:t>
                      </a:r>
                    </a:p>
                  </a:txBody>
                  <a:tcPr marL="0" marR="76200" marT="76200" marB="76200"/>
                </a:tc>
                <a:extLst>
                  <a:ext uri="{0D108BD9-81ED-4DB2-BD59-A6C34878D82A}">
                    <a16:rowId xmlns:a16="http://schemas.microsoft.com/office/drawing/2014/main" xmlns="" val="3240572645"/>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treatment</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-therapy</a:t>
                      </a:r>
                    </a:p>
                  </a:txBody>
                  <a:tcPr marL="0" marR="76200" marT="76200" marB="76200"/>
                </a:tc>
                <a:extLst>
                  <a:ext uri="{0D108BD9-81ED-4DB2-BD59-A6C34878D82A}">
                    <a16:rowId xmlns:a16="http://schemas.microsoft.com/office/drawing/2014/main" xmlns="" val="3383723410"/>
                  </a:ext>
                </a:extLst>
              </a:tr>
            </a:tbl>
          </a:graphicData>
        </a:graphic>
      </p:graphicFrame>
    </p:spTree>
    <p:extLst>
      <p:ext uri="{BB962C8B-B14F-4D97-AF65-F5344CB8AC3E}">
        <p14:creationId xmlns:p14="http://schemas.microsoft.com/office/powerpoint/2010/main" val="619041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465909" y="439624"/>
            <a:ext cx="11260182" cy="5229655"/>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Cardiovascular Specialties</a:t>
            </a:r>
          </a:p>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kumimoji="0" lang="en-US" sz="2400" b="0" i="0" u="none" strike="noStrike" kern="1200" cap="none" spc="0" normalizeH="0" baseline="0" noProof="0" dirty="0">
                <a:ln>
                  <a:noFill/>
                </a:ln>
                <a:solidFill>
                  <a:srgbClr val="000000">
                    <a:lumMod val="75000"/>
                    <a:lumOff val="25000"/>
                  </a:srgbClr>
                </a:solidFill>
                <a:effectLst>
                  <a:outerShdw blurRad="38100" dist="38100" dir="2700000" algn="tl">
                    <a:srgbClr val="000000">
                      <a:alpha val="43137"/>
                    </a:srgbClr>
                  </a:outerShdw>
                </a:effectLst>
                <a:uLnTx/>
                <a:uFillTx/>
                <a:latin typeface="Times New Roman" panose="02020603050405020304" pitchFamily="18" charset="0"/>
                <a:ea typeface="Calibri" panose="020F0502020204030204" pitchFamily="34" charset="0"/>
                <a:cs typeface="Arial" panose="020B0604020202020204" pitchFamily="34" charset="0"/>
              </a:rPr>
              <a:t> This is a list of the cardiovascular specialist and their general job description. Notice how some word roots and suffixes combine and create the description of the medical specialty.</a:t>
            </a:r>
            <a:endParaRPr kumimoji="0" lang="en-US" sz="2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pic>
        <p:nvPicPr>
          <p:cNvPr id="5" name="Picture 1" descr="Medical Terminology of the Cardiovascular System Medical Specialist">
            <a:extLst>
              <a:ext uri="{FF2B5EF4-FFF2-40B4-BE49-F238E27FC236}">
                <a16:creationId xmlns:a16="http://schemas.microsoft.com/office/drawing/2014/main" xmlns="" id="{BA9FE845-76A3-46C9-8ACC-912B29BF108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46811" y="2246812"/>
            <a:ext cx="8281852" cy="4415246"/>
          </a:xfrm>
          <a:prstGeom prst="rect">
            <a:avLst/>
          </a:prstGeom>
          <a:noFill/>
          <a:ln>
            <a:noFill/>
          </a:ln>
        </p:spPr>
      </p:pic>
    </p:spTree>
    <p:extLst>
      <p:ext uri="{BB962C8B-B14F-4D97-AF65-F5344CB8AC3E}">
        <p14:creationId xmlns:p14="http://schemas.microsoft.com/office/powerpoint/2010/main" val="2155162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465909" y="439624"/>
            <a:ext cx="11260182" cy="1841745"/>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6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Cardiovascular Specialties</a:t>
            </a:r>
          </a:p>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kumimoji="0" lang="en-US" sz="2400" b="0" i="0" u="none" strike="noStrike" kern="1200" cap="none" spc="0" normalizeH="0" baseline="0" noProof="0" dirty="0">
                <a:ln>
                  <a:noFill/>
                </a:ln>
                <a:solidFill>
                  <a:srgbClr val="000000">
                    <a:lumMod val="75000"/>
                    <a:lumOff val="25000"/>
                  </a:srgbClr>
                </a:solidFill>
                <a:effectLst>
                  <a:outerShdw blurRad="38100" dist="38100" dir="2700000" algn="tl">
                    <a:srgbClr val="000000">
                      <a:alpha val="43137"/>
                    </a:srgbClr>
                  </a:outerShdw>
                </a:effectLst>
                <a:uLnTx/>
                <a:uFillTx/>
                <a:latin typeface="Times New Roman" panose="02020603050405020304" pitchFamily="18" charset="0"/>
                <a:ea typeface="Calibri" panose="020F0502020204030204" pitchFamily="34" charset="0"/>
                <a:cs typeface="Arial" panose="020B0604020202020204" pitchFamily="34" charset="0"/>
              </a:rPr>
              <a:t> This is a list of the cardiovascular specialist and their general job description. Notice how some word roots and suffixes combine and create the description of the medical specialty.</a:t>
            </a:r>
            <a:endParaRPr kumimoji="0" lang="en-US" sz="2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graphicFrame>
        <p:nvGraphicFramePr>
          <p:cNvPr id="6" name="جدول 4">
            <a:extLst>
              <a:ext uri="{FF2B5EF4-FFF2-40B4-BE49-F238E27FC236}">
                <a16:creationId xmlns:a16="http://schemas.microsoft.com/office/drawing/2014/main" xmlns="" id="{764AF19A-780E-4181-8231-D48126D53D3A}"/>
              </a:ext>
            </a:extLst>
          </p:cNvPr>
          <p:cNvGraphicFramePr>
            <a:graphicFrameLocks noGrp="1"/>
          </p:cNvGraphicFramePr>
          <p:nvPr>
            <p:extLst>
              <p:ext uri="{D42A27DB-BD31-4B8C-83A1-F6EECF244321}">
                <p14:modId xmlns:p14="http://schemas.microsoft.com/office/powerpoint/2010/main" val="2962008069"/>
              </p:ext>
            </p:extLst>
          </p:nvPr>
        </p:nvGraphicFramePr>
        <p:xfrm>
          <a:off x="465909" y="2253258"/>
          <a:ext cx="11081657" cy="4011168"/>
        </p:xfrm>
        <a:graphic>
          <a:graphicData uri="http://schemas.openxmlformats.org/drawingml/2006/table">
            <a:tbl>
              <a:tblPr rtl="1" firstRow="1" bandRow="1">
                <a:tableStyleId>{5DA37D80-6434-44D0-A028-1B22A696006F}</a:tableStyleId>
              </a:tblPr>
              <a:tblGrid>
                <a:gridCol w="8231255">
                  <a:extLst>
                    <a:ext uri="{9D8B030D-6E8A-4147-A177-3AD203B41FA5}">
                      <a16:colId xmlns:a16="http://schemas.microsoft.com/office/drawing/2014/main" xmlns="" val="4280930506"/>
                    </a:ext>
                  </a:extLst>
                </a:gridCol>
                <a:gridCol w="2850402">
                  <a:extLst>
                    <a:ext uri="{9D8B030D-6E8A-4147-A177-3AD203B41FA5}">
                      <a16:colId xmlns:a16="http://schemas.microsoft.com/office/drawing/2014/main" xmlns="" val="2632040498"/>
                    </a:ext>
                  </a:extLst>
                </a:gridCol>
              </a:tblGrid>
              <a:tr h="370840">
                <a:tc>
                  <a:txBody>
                    <a:bodyPr/>
                    <a:lstStyle/>
                    <a:p>
                      <a:pPr rtl="1"/>
                      <a:r>
                        <a:rPr lang="en-US" sz="2400" b="1" kern="1200" dirty="0">
                          <a:solidFill>
                            <a:srgbClr val="0070C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rgbClr val="0070C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b="1" kern="1200" noProof="0" dirty="0">
                          <a:solidFill>
                            <a:srgbClr val="0070C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Terms</a:t>
                      </a:r>
                      <a:endParaRPr lang="ar-IQ" sz="2400" b="1" kern="1200" dirty="0">
                        <a:solidFill>
                          <a:srgbClr val="0070C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Cardiology is the study of the disorders of the heart.</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Cardiology</a:t>
                      </a: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 cardiologist specializes in disorders of the heart</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Cardiologist</a:t>
                      </a: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An interventional cardiologist is a sub-specialty of cardiologists that can perform advanced cardiac procedures such as catheter-based procedures.</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Interventional cardiologist</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 cardiac surgeon can perform major procedures on the heart and the vessels.</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Cardiac surgeon</a:t>
                      </a:r>
                    </a:p>
                  </a:txBody>
                  <a:tcPr marL="0" marR="76200" marT="76200" marB="76200"/>
                </a:tc>
                <a:extLst>
                  <a:ext uri="{0D108BD9-81ED-4DB2-BD59-A6C34878D82A}">
                    <a16:rowId xmlns:a16="http://schemas.microsoft.com/office/drawing/2014/main" xmlns="" val="1256834799"/>
                  </a:ext>
                </a:extLst>
              </a:tr>
            </a:tbl>
          </a:graphicData>
        </a:graphic>
      </p:graphicFrame>
    </p:spTree>
    <p:extLst>
      <p:ext uri="{BB962C8B-B14F-4D97-AF65-F5344CB8AC3E}">
        <p14:creationId xmlns:p14="http://schemas.microsoft.com/office/powerpoint/2010/main" val="3152123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6" name="جدول 4">
            <a:extLst>
              <a:ext uri="{FF2B5EF4-FFF2-40B4-BE49-F238E27FC236}">
                <a16:creationId xmlns:a16="http://schemas.microsoft.com/office/drawing/2014/main" xmlns="" id="{764AF19A-780E-4181-8231-D48126D53D3A}"/>
              </a:ext>
            </a:extLst>
          </p:cNvPr>
          <p:cNvGraphicFramePr>
            <a:graphicFrameLocks noGrp="1"/>
          </p:cNvGraphicFramePr>
          <p:nvPr>
            <p:extLst>
              <p:ext uri="{D42A27DB-BD31-4B8C-83A1-F6EECF244321}">
                <p14:modId xmlns:p14="http://schemas.microsoft.com/office/powerpoint/2010/main" val="3918772725"/>
              </p:ext>
            </p:extLst>
          </p:nvPr>
        </p:nvGraphicFramePr>
        <p:xfrm>
          <a:off x="674914" y="734668"/>
          <a:ext cx="10842172" cy="3438144"/>
        </p:xfrm>
        <a:graphic>
          <a:graphicData uri="http://schemas.openxmlformats.org/drawingml/2006/table">
            <a:tbl>
              <a:tblPr rtl="1" firstRow="1" bandRow="1">
                <a:tableStyleId>{5DA37D80-6434-44D0-A028-1B22A696006F}</a:tableStyleId>
              </a:tblPr>
              <a:tblGrid>
                <a:gridCol w="8053370">
                  <a:extLst>
                    <a:ext uri="{9D8B030D-6E8A-4147-A177-3AD203B41FA5}">
                      <a16:colId xmlns:a16="http://schemas.microsoft.com/office/drawing/2014/main" xmlns="" val="4280930506"/>
                    </a:ext>
                  </a:extLst>
                </a:gridCol>
                <a:gridCol w="2788802">
                  <a:extLst>
                    <a:ext uri="{9D8B030D-6E8A-4147-A177-3AD203B41FA5}">
                      <a16:colId xmlns:a16="http://schemas.microsoft.com/office/drawing/2014/main" xmlns="" val="2632040498"/>
                    </a:ext>
                  </a:extLst>
                </a:gridCol>
              </a:tblGrid>
              <a:tr h="370840">
                <a:tc>
                  <a:txBody>
                    <a:bodyPr/>
                    <a:lstStyle/>
                    <a:p>
                      <a:pPr rtl="1"/>
                      <a:r>
                        <a:rPr lang="en-US" sz="2400" b="1" kern="1200" dirty="0">
                          <a:solidFill>
                            <a:srgbClr val="0070C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rgbClr val="0070C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b="1" kern="1200" noProof="0" dirty="0">
                          <a:solidFill>
                            <a:srgbClr val="0070C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Terms</a:t>
                      </a:r>
                      <a:endParaRPr lang="ar-IQ" sz="2400" b="1" kern="1200" dirty="0">
                        <a:solidFill>
                          <a:srgbClr val="0070C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Physiology is the study of the science and processes of the human body.</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Electrophysiologist</a:t>
                      </a: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Physiology is the study of the science and processes of the human body.</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Electrophysiologist</a:t>
                      </a: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An electrophysiologist cardiologist studies the heart electrical impulses.</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Electrophysiologist cardiologist</a:t>
                      </a:r>
                    </a:p>
                  </a:txBody>
                  <a:tcPr marL="0" marR="76200" marT="76200" marB="76200"/>
                </a:tc>
                <a:extLst>
                  <a:ext uri="{0D108BD9-81ED-4DB2-BD59-A6C34878D82A}">
                    <a16:rowId xmlns:a16="http://schemas.microsoft.com/office/drawing/2014/main" xmlns="" val="330510794"/>
                  </a:ext>
                </a:extLst>
              </a:tr>
            </a:tbl>
          </a:graphicData>
        </a:graphic>
      </p:graphicFrame>
    </p:spTree>
    <p:extLst>
      <p:ext uri="{BB962C8B-B14F-4D97-AF65-F5344CB8AC3E}">
        <p14:creationId xmlns:p14="http://schemas.microsoft.com/office/powerpoint/2010/main" val="3978445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18</a:t>
            </a:fld>
            <a:endParaRPr lang="en-US" dirty="0">
              <a:solidFill>
                <a:srgbClr val="000000"/>
              </a:solidFill>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عنصر نائب للمحتوى 2">
            <a:extLst>
              <a:ext uri="{FF2B5EF4-FFF2-40B4-BE49-F238E27FC236}">
                <a16:creationId xmlns:a16="http://schemas.microsoft.com/office/drawing/2014/main" xmlns="" id="{1B8D3D31-B8A1-4D4D-AEA1-2D5B467E92A5}"/>
              </a:ext>
            </a:extLst>
          </p:cNvPr>
          <p:cNvSpPr txBox="1">
            <a:spLocks/>
          </p:cNvSpPr>
          <p:nvPr/>
        </p:nvSpPr>
        <p:spPr bwMode="auto">
          <a:xfrm>
            <a:off x="1852140" y="2835880"/>
            <a:ext cx="8703276" cy="1451915"/>
          </a:xfrm>
          <a:prstGeom prst="rect">
            <a:avLst/>
          </a:prstGeom>
          <a:gradFill flip="none" rotWithShape="1">
            <a:gsLst>
              <a:gs pos="0">
                <a:srgbClr val="DAEDEF">
                  <a:lumMod val="67000"/>
                </a:srgbClr>
              </a:gs>
              <a:gs pos="48000">
                <a:srgbClr val="DAEDEF">
                  <a:lumMod val="97000"/>
                  <a:lumOff val="3000"/>
                </a:srgbClr>
              </a:gs>
              <a:gs pos="100000">
                <a:srgbClr val="DAEDEF">
                  <a:lumMod val="60000"/>
                  <a:lumOff val="40000"/>
                </a:srgbClr>
              </a:gs>
            </a:gsLst>
            <a:lin ang="16200000" scaled="1"/>
            <a:tileRect/>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lt1"/>
                </a:solidFill>
                <a:latin typeface="+mn-lt"/>
                <a:ea typeface="+mn-ea"/>
                <a:cs typeface="+mn-cs"/>
              </a:defRPr>
            </a:lvl1pPr>
            <a:lvl2pPr marL="742950" indent="-285750" algn="l" rtl="0" fontAlgn="base">
              <a:spcBef>
                <a:spcPct val="20000"/>
              </a:spcBef>
              <a:spcAft>
                <a:spcPct val="0"/>
              </a:spcAft>
              <a:buChar char="–"/>
              <a:defRPr sz="2800" kern="1200">
                <a:solidFill>
                  <a:schemeClr val="lt1"/>
                </a:solidFill>
                <a:latin typeface="+mn-lt"/>
                <a:ea typeface="+mn-ea"/>
                <a:cs typeface="+mn-cs"/>
              </a:defRPr>
            </a:lvl2pPr>
            <a:lvl3pPr marL="1143000" indent="-228600" algn="l" rtl="0" fontAlgn="base">
              <a:spcBef>
                <a:spcPct val="20000"/>
              </a:spcBef>
              <a:spcAft>
                <a:spcPct val="0"/>
              </a:spcAft>
              <a:buChar char="•"/>
              <a:defRPr sz="2400" kern="1200">
                <a:solidFill>
                  <a:schemeClr val="lt1"/>
                </a:solidFill>
                <a:latin typeface="+mn-lt"/>
                <a:ea typeface="+mn-ea"/>
                <a:cs typeface="+mn-cs"/>
              </a:defRPr>
            </a:lvl3pPr>
            <a:lvl4pPr marL="1600200" indent="-228600" algn="l" rtl="0" fontAlgn="base">
              <a:spcBef>
                <a:spcPct val="20000"/>
              </a:spcBef>
              <a:spcAft>
                <a:spcPct val="0"/>
              </a:spcAft>
              <a:buChar char="–"/>
              <a:defRPr sz="2000" kern="1200">
                <a:solidFill>
                  <a:schemeClr val="lt1"/>
                </a:solidFill>
                <a:latin typeface="+mn-lt"/>
                <a:ea typeface="+mn-ea"/>
                <a:cs typeface="+mn-cs"/>
              </a:defRPr>
            </a:lvl4pPr>
            <a:lvl5pPr marL="2057400" indent="-228600" algn="l" rtl="0" fontAlgn="base">
              <a:spcBef>
                <a:spcPct val="20000"/>
              </a:spcBef>
              <a:spcAft>
                <a:spcPct val="0"/>
              </a:spcAft>
              <a:buChar char="»"/>
              <a:defRPr sz="20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7200" b="1" i="0" u="none" strike="noStrike" kern="1200" cap="none" spc="0" normalizeH="0" baseline="0" noProof="0" dirty="0">
                <a:ln w="22225">
                  <a:solidFill>
                    <a:srgbClr val="333399"/>
                  </a:solidFill>
                  <a:prstDash val="solid"/>
                </a:ln>
                <a:solidFill>
                  <a:srgbClr val="0070C0"/>
                </a:solidFill>
                <a:effectLst/>
                <a:uLnTx/>
                <a:uFillTx/>
                <a:latin typeface="Arial"/>
                <a:ea typeface="+mn-ea"/>
                <a:cs typeface="Arial"/>
              </a:rPr>
              <a:t>Any Question?</a:t>
            </a:r>
            <a:endParaRPr kumimoji="0" lang="ar-IQ" sz="7200" b="1" i="0" u="none" strike="noStrike" kern="1200" cap="none" spc="0" normalizeH="0" baseline="0" noProof="0" dirty="0">
              <a:ln w="22225">
                <a:solidFill>
                  <a:srgbClr val="333399"/>
                </a:solidFill>
                <a:prstDash val="solid"/>
              </a:ln>
              <a:solidFill>
                <a:srgbClr val="0070C0"/>
              </a:solidFill>
              <a:effectLst/>
              <a:uLnTx/>
              <a:uFillTx/>
              <a:latin typeface="Arial"/>
              <a:ea typeface="+mn-ea"/>
              <a:cs typeface="Arial"/>
            </a:endParaRPr>
          </a:p>
        </p:txBody>
      </p:sp>
    </p:spTree>
    <p:extLst>
      <p:ext uri="{BB962C8B-B14F-4D97-AF65-F5344CB8AC3E}">
        <p14:creationId xmlns:p14="http://schemas.microsoft.com/office/powerpoint/2010/main" val="232045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2</a:t>
            </a:fld>
            <a:endParaRPr lang="en-US" dirty="0">
              <a:solidFill>
                <a:srgbClr val="000000"/>
              </a:solidFill>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796834" y="696368"/>
            <a:ext cx="10829109" cy="3967072"/>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l" rtl="0">
              <a:buClr>
                <a:srgbClr val="4F81BD"/>
              </a:buClr>
              <a:buFont typeface="Wingdings 3" charset="2"/>
              <a:buNone/>
              <a:defRPr/>
            </a:pPr>
            <a:r>
              <a:rPr lang="en-US" sz="36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Objectives:</a:t>
            </a:r>
          </a:p>
          <a:p>
            <a:pPr algn="l" rtl="0">
              <a:buClr>
                <a:srgbClr val="4F81BD"/>
              </a:buClr>
              <a:buFont typeface="Wingdings 3" charset="2"/>
              <a:buNone/>
              <a:defRPr/>
            </a:pPr>
            <a:r>
              <a:rPr lang="en-US" sz="3200" b="1"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After studying this lecture, you will be able to</a:t>
            </a:r>
            <a:r>
              <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lgn="l" rtl="0" eaLnBrk="0" fontAlgn="base" hangingPunct="0">
              <a:spcBef>
                <a:spcPct val="50000"/>
              </a:spcBef>
              <a:spcAft>
                <a:spcPct val="0"/>
              </a:spcAft>
              <a:buFont typeface="Wingdings" panose="05000000000000000000" pitchFamily="2" charset="2"/>
              <a:buChar char="Ø"/>
              <a:defRPr/>
            </a:pPr>
            <a:r>
              <a:rPr lang="en-US" alt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 common medical combining forms.</a:t>
            </a:r>
          </a:p>
          <a:p>
            <a:pPr algn="l" rtl="0" eaLnBrk="0" fontAlgn="base" hangingPunct="0">
              <a:spcBef>
                <a:spcPct val="50000"/>
              </a:spcBef>
              <a:spcAft>
                <a:spcPct val="0"/>
              </a:spcAft>
              <a:buFont typeface="Wingdings" panose="05000000000000000000" pitchFamily="2" charset="2"/>
              <a:buChar char="Ø"/>
              <a:defRPr/>
            </a:pPr>
            <a:r>
              <a:rPr lang="en-US" alt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 common medical prefixes.</a:t>
            </a:r>
          </a:p>
          <a:p>
            <a:pPr algn="l" rtl="0" eaLnBrk="0" fontAlgn="base" hangingPunct="0">
              <a:spcBef>
                <a:spcPct val="50000"/>
              </a:spcBef>
              <a:spcAft>
                <a:spcPct val="0"/>
              </a:spcAft>
              <a:buFont typeface="Wingdings" panose="05000000000000000000" pitchFamily="2" charset="2"/>
              <a:buChar char="Ø"/>
              <a:defRPr/>
            </a:pPr>
            <a:r>
              <a:rPr lang="en-US" alt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 common medical suffixes.</a:t>
            </a: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629194" y="621223"/>
            <a:ext cx="11218818" cy="5615554"/>
          </a:xfrm>
          <a:prstGeom prst="rect">
            <a:avLst/>
          </a:prstGeom>
        </p:spPr>
        <p:txBody>
          <a:bodyPr vert="horz" lIns="91440" tIns="45720" rIns="91440" bIns="45720" rtlCol="0">
            <a:normAutofit fontScale="925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4F81BD"/>
              </a:buClr>
              <a:buSzTx/>
              <a:buFontTx/>
              <a:buNone/>
              <a:tabLst/>
              <a:defRPr/>
            </a:pPr>
            <a:r>
              <a:rPr kumimoji="0" lang="en-US" sz="48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Medical Terminology \Cardiovascular System</a:t>
            </a:r>
            <a:r>
              <a:rPr kumimoji="0" lang="en-US" sz="20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	</a:t>
            </a:r>
          </a:p>
          <a:p>
            <a:pPr marL="0" marR="0" lvl="0" indent="0" algn="just" defTabSz="914400" rtl="0" eaLnBrk="1" fontAlgn="auto" latinLnBrk="0" hangingPunct="1">
              <a:lnSpc>
                <a:spcPct val="100000"/>
              </a:lnSpc>
              <a:spcBef>
                <a:spcPts val="0"/>
              </a:spcBef>
              <a:spcAft>
                <a:spcPts val="0"/>
              </a:spcAft>
              <a:buClr>
                <a:srgbClr val="4F81BD"/>
              </a:buClr>
              <a:buSzTx/>
              <a:buFontTx/>
              <a:buNone/>
              <a:tabLst/>
              <a:defRPr/>
            </a:pPr>
            <a:r>
              <a:rPr lang="en-US" sz="42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sz="39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Not all medical terms are derived from word parts. Some medical terms are partially created from word parts. Some medical terms do not contain word roots, suffixes or prefixes. Below are lists of word roots, combining vowels, suffixes, prefixes and related medical terms that are used for the cardiovascular system. Building a foundation for the medical terminology of the cardiovascular system will move you one step closer to a valuable medical vocabulary.</a:t>
            </a:r>
            <a:endParaRPr lang="en-US" sz="280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6407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361406" y="485890"/>
            <a:ext cx="11469188" cy="1820250"/>
          </a:xfrm>
          <a:prstGeom prst="rect">
            <a:avLst/>
          </a:prstGeom>
        </p:spPr>
        <p:txBody>
          <a:bodyPr vert="horz" lIns="91440" tIns="45720" rIns="91440" bIns="45720" rtlCol="0">
            <a:normAutofit fontScale="92500" lnSpcReduction="1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200" b="1" u="sng"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Word Root and Combining Vowel for Cardiovascular Terms</a:t>
            </a:r>
          </a:p>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28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This is a list of word roots with their combining vowel. Notice that several word roots have the same definition.</a:t>
            </a:r>
            <a:endParaRPr lang="ar-IQ" sz="28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endParaRPr>
          </a:p>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endParaRPr lang="en-US" sz="28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endParaRPr>
          </a:p>
          <a:p>
            <a:pPr marL="0" marR="0" lvl="0" indent="0" algn="justLow"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endParaRPr kumimoji="0" lang="en-US" sz="33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3690589769"/>
              </p:ext>
            </p:extLst>
          </p:nvPr>
        </p:nvGraphicFramePr>
        <p:xfrm>
          <a:off x="814250" y="2173277"/>
          <a:ext cx="10210800" cy="4261104"/>
        </p:xfrm>
        <a:graphic>
          <a:graphicData uri="http://schemas.openxmlformats.org/drawingml/2006/table">
            <a:tbl>
              <a:tblPr rtl="1" firstRow="1" bandRow="1">
                <a:tableStyleId>{5DA37D80-6434-44D0-A028-1B22A696006F}</a:tableStyleId>
              </a:tblPr>
              <a:tblGrid>
                <a:gridCol w="5105400">
                  <a:extLst>
                    <a:ext uri="{9D8B030D-6E8A-4147-A177-3AD203B41FA5}">
                      <a16:colId xmlns:a16="http://schemas.microsoft.com/office/drawing/2014/main" xmlns="" val="4280930506"/>
                    </a:ext>
                  </a:extLst>
                </a:gridCol>
                <a:gridCol w="5105400">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Word Roots +Combining Vowel=combining Forms</a:t>
                      </a:r>
                      <a:endParaRPr lang="ar-IQ"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vessel</a:t>
                      </a:r>
                    </a:p>
                  </a:txBody>
                  <a:tcPr marL="76200" marR="0" marT="76200" marB="76200"/>
                </a:tc>
                <a:tc>
                  <a:txBody>
                    <a:bodyPr/>
                    <a:lstStyle/>
                    <a:p>
                      <a:pPr>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angi</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vessel</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vas(o), </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vascul</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aorta</a:t>
                      </a:r>
                    </a:p>
                  </a:txBody>
                  <a:tcPr marL="76200" marR="0" marT="76200" marB="76200"/>
                </a:tc>
                <a:tc>
                  <a:txBody>
                    <a:bodyPr/>
                    <a:lstStyle/>
                    <a:p>
                      <a:pPr>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aort</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artery</a:t>
                      </a:r>
                    </a:p>
                  </a:txBody>
                  <a:tcPr marL="76200" marR="0" marT="76200" marB="76200"/>
                </a:tc>
                <a:tc>
                  <a:txBody>
                    <a:bodyPr/>
                    <a:lstStyle/>
                    <a:p>
                      <a:pPr>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arter</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 </a:t>
                      </a: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arteri</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1256834799"/>
                  </a:ext>
                </a:extLst>
              </a:tr>
              <a:tr h="370840">
                <a:tc>
                  <a:txBody>
                    <a:bodyPr/>
                    <a:lstStyle/>
                    <a:p>
                      <a:pPr>
                        <a:lnSpc>
                          <a:spcPct val="115000"/>
                        </a:lnSpc>
                        <a:spcAft>
                          <a:spcPts val="1000"/>
                        </a:spcAft>
                      </a:pPr>
                      <a:r>
                        <a:rPr lang="en-US" sz="2400" kern="120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arteriole</a:t>
                      </a:r>
                    </a:p>
                  </a:txBody>
                  <a:tcPr marL="76200" marR="0" marT="76200" marB="76200"/>
                </a:tc>
                <a:tc>
                  <a:txBody>
                    <a:bodyPr/>
                    <a:lstStyle/>
                    <a:p>
                      <a:pPr>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arteriol</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156793072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atrium</a:t>
                      </a:r>
                    </a:p>
                  </a:txBody>
                  <a:tcPr marL="76200" marR="0" marT="76200" marB="76200"/>
                </a:tc>
                <a:tc>
                  <a:txBody>
                    <a:bodyPr/>
                    <a:lstStyle/>
                    <a:p>
                      <a:pPr>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atri</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 (o)</a:t>
                      </a:r>
                    </a:p>
                  </a:txBody>
                  <a:tcPr marL="0" marR="76200" marT="76200" marB="76200"/>
                </a:tc>
                <a:extLst>
                  <a:ext uri="{0D108BD9-81ED-4DB2-BD59-A6C34878D82A}">
                    <a16:rowId xmlns:a16="http://schemas.microsoft.com/office/drawing/2014/main" xmlns="" val="1439376596"/>
                  </a:ext>
                </a:extLst>
              </a:tr>
            </a:tbl>
          </a:graphicData>
        </a:graphic>
      </p:graphicFrame>
    </p:spTree>
    <p:extLst>
      <p:ext uri="{BB962C8B-B14F-4D97-AF65-F5344CB8AC3E}">
        <p14:creationId xmlns:p14="http://schemas.microsoft.com/office/powerpoint/2010/main" val="3454350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2212391185"/>
              </p:ext>
            </p:extLst>
          </p:nvPr>
        </p:nvGraphicFramePr>
        <p:xfrm>
          <a:off x="783769" y="446038"/>
          <a:ext cx="10437224" cy="5407152"/>
        </p:xfrm>
        <a:graphic>
          <a:graphicData uri="http://schemas.openxmlformats.org/drawingml/2006/table">
            <a:tbl>
              <a:tblPr rtl="1" firstRow="1" bandRow="1">
                <a:tableStyleId>{5DA37D80-6434-44D0-A028-1B22A696006F}</a:tableStyleId>
              </a:tblPr>
              <a:tblGrid>
                <a:gridCol w="5218612">
                  <a:extLst>
                    <a:ext uri="{9D8B030D-6E8A-4147-A177-3AD203B41FA5}">
                      <a16:colId xmlns:a16="http://schemas.microsoft.com/office/drawing/2014/main" xmlns="" val="4280930506"/>
                    </a:ext>
                  </a:extLst>
                </a:gridCol>
                <a:gridCol w="5218612">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Word Roots +Combining Vowel=combining Forms</a:t>
                      </a:r>
                      <a:endParaRPr lang="ar-IQ"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heart</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cardi(o)</a:t>
                      </a: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endocardium</a:t>
                      </a:r>
                    </a:p>
                  </a:txBody>
                  <a:tcPr marL="76200" marR="0" marT="76200" marB="76200"/>
                </a:tc>
                <a:tc>
                  <a:txBody>
                    <a:bodyPr/>
                    <a:lstStyle/>
                    <a:p>
                      <a:pPr marL="0" algn="l" defTabSz="914400" rtl="0" eaLnBrk="1" latinLnBrk="0" hangingPunct="1">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endocardi</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sound</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echo(o)</a:t>
                      </a:r>
                    </a:p>
                  </a:txBody>
                  <a:tcPr marL="0" marR="76200" marT="76200" marB="76200"/>
                </a:tc>
                <a:extLst>
                  <a:ext uri="{0D108BD9-81ED-4DB2-BD59-A6C34878D82A}">
                    <a16:rowId xmlns:a16="http://schemas.microsoft.com/office/drawing/2014/main" xmlns="" val="125683479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sound</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son(o)</a:t>
                      </a:r>
                    </a:p>
                  </a:txBody>
                  <a:tcPr marL="0" marR="76200" marT="76200" marB="76200"/>
                </a:tc>
                <a:extLst>
                  <a:ext uri="{0D108BD9-81ED-4DB2-BD59-A6C34878D82A}">
                    <a16:rowId xmlns:a16="http://schemas.microsoft.com/office/drawing/2014/main" xmlns="" val="156793072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electricity</a:t>
                      </a:r>
                    </a:p>
                  </a:txBody>
                  <a:tcPr marL="76200" marR="0" marT="76200" marB="76200"/>
                </a:tc>
                <a:tc>
                  <a:txBody>
                    <a:bodyPr/>
                    <a:lstStyle/>
                    <a:p>
                      <a:pPr marL="0" algn="l" defTabSz="914400" rtl="0" eaLnBrk="1" latinLnBrk="0" hangingPunct="1">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electr</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1439376596"/>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emitting of reflecting light</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fluor(o)</a:t>
                      </a:r>
                    </a:p>
                  </a:txBody>
                  <a:tcPr marL="0" marR="76200" marT="76200" marB="76200"/>
                </a:tc>
                <a:extLst>
                  <a:ext uri="{0D108BD9-81ED-4DB2-BD59-A6C34878D82A}">
                    <a16:rowId xmlns:a16="http://schemas.microsoft.com/office/drawing/2014/main" xmlns="" val="3041028409"/>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muscle</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my(o)</a:t>
                      </a:r>
                    </a:p>
                  </a:txBody>
                  <a:tcPr marL="0" marR="76200" marT="76200" marB="76200"/>
                </a:tc>
                <a:extLst>
                  <a:ext uri="{0D108BD9-81ED-4DB2-BD59-A6C34878D82A}">
                    <a16:rowId xmlns:a16="http://schemas.microsoft.com/office/drawing/2014/main" xmlns="" val="1191903233"/>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myocardium</a:t>
                      </a:r>
                    </a:p>
                  </a:txBody>
                  <a:tcPr marL="76200" marR="0" marT="76200" marB="76200"/>
                </a:tc>
                <a:tc>
                  <a:txBody>
                    <a:bodyPr/>
                    <a:lstStyle/>
                    <a:p>
                      <a:pPr marL="0" algn="l" defTabSz="914400" rtl="0" eaLnBrk="1" latinLnBrk="0" hangingPunct="1">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myocardi</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3240572645"/>
                  </a:ext>
                </a:extLst>
              </a:tr>
            </a:tbl>
          </a:graphicData>
        </a:graphic>
      </p:graphicFrame>
    </p:spTree>
    <p:extLst>
      <p:ext uri="{BB962C8B-B14F-4D97-AF65-F5344CB8AC3E}">
        <p14:creationId xmlns:p14="http://schemas.microsoft.com/office/powerpoint/2010/main" val="3688349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3517216406"/>
              </p:ext>
            </p:extLst>
          </p:nvPr>
        </p:nvGraphicFramePr>
        <p:xfrm>
          <a:off x="1110341" y="544009"/>
          <a:ext cx="10136778" cy="5980176"/>
        </p:xfrm>
        <a:graphic>
          <a:graphicData uri="http://schemas.openxmlformats.org/drawingml/2006/table">
            <a:tbl>
              <a:tblPr rtl="1" firstRow="1" bandRow="1">
                <a:tableStyleId>{5DA37D80-6434-44D0-A028-1B22A696006F}</a:tableStyleId>
              </a:tblPr>
              <a:tblGrid>
                <a:gridCol w="5068389">
                  <a:extLst>
                    <a:ext uri="{9D8B030D-6E8A-4147-A177-3AD203B41FA5}">
                      <a16:colId xmlns:a16="http://schemas.microsoft.com/office/drawing/2014/main" xmlns="" val="4280930506"/>
                    </a:ext>
                  </a:extLst>
                </a:gridCol>
                <a:gridCol w="5068389">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Word Roots +Combining Vowel=combining Forms</a:t>
                      </a:r>
                      <a:endParaRPr lang="ar-IQ"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pericardium</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pericardi(o)</a:t>
                      </a: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disease</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path (o)</a:t>
                      </a: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radiant energy or x-ray</a:t>
                      </a:r>
                    </a:p>
                  </a:txBody>
                  <a:tcPr marL="76200" marR="0" marT="76200" marB="76200"/>
                </a:tc>
                <a:tc>
                  <a:txBody>
                    <a:bodyPr/>
                    <a:lstStyle/>
                    <a:p>
                      <a:pPr marL="0" algn="l" defTabSz="914400" rtl="0" eaLnBrk="1" latinLnBrk="0" hangingPunct="1">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radi</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sinus</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sin(o)</a:t>
                      </a:r>
                    </a:p>
                  </a:txBody>
                  <a:tcPr marL="0" marR="76200" marT="76200" marB="76200"/>
                </a:tc>
                <a:extLst>
                  <a:ext uri="{0D108BD9-81ED-4DB2-BD59-A6C34878D82A}">
                    <a16:rowId xmlns:a16="http://schemas.microsoft.com/office/drawing/2014/main" xmlns="" val="156793072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chest</a:t>
                      </a:r>
                    </a:p>
                  </a:txBody>
                  <a:tcPr marL="76200" marR="0" marT="76200" marB="76200"/>
                </a:tc>
                <a:tc>
                  <a:txBody>
                    <a:bodyPr/>
                    <a:lstStyle/>
                    <a:p>
                      <a:pPr marL="0" algn="l" defTabSz="914400" rtl="0" eaLnBrk="1" latinLnBrk="0" hangingPunct="1">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thorac</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 (o)</a:t>
                      </a:r>
                    </a:p>
                  </a:txBody>
                  <a:tcPr marL="0" marR="76200" marT="76200" marB="76200"/>
                </a:tc>
                <a:extLst>
                  <a:ext uri="{0D108BD9-81ED-4DB2-BD59-A6C34878D82A}">
                    <a16:rowId xmlns:a16="http://schemas.microsoft.com/office/drawing/2014/main" xmlns="" val="143937659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to cut</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tom(o)</a:t>
                      </a:r>
                    </a:p>
                  </a:txBody>
                  <a:tcPr marL="0" marR="76200" marT="76200" marB="76200"/>
                </a:tc>
                <a:extLst>
                  <a:ext uri="{0D108BD9-81ED-4DB2-BD59-A6C34878D82A}">
                    <a16:rowId xmlns:a16="http://schemas.microsoft.com/office/drawing/2014/main" xmlns="" val="304102840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excessive</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ultra(o)</a:t>
                      </a:r>
                    </a:p>
                  </a:txBody>
                  <a:tcPr marL="0" marR="76200" marT="76200" marB="76200"/>
                </a:tc>
                <a:extLst>
                  <a:ext uri="{0D108BD9-81ED-4DB2-BD59-A6C34878D82A}">
                    <a16:rowId xmlns:a16="http://schemas.microsoft.com/office/drawing/2014/main" xmlns="" val="1191903233"/>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vein</a:t>
                      </a:r>
                    </a:p>
                  </a:txBody>
                  <a:tcPr marL="76200" marR="0" marT="76200" marB="76200"/>
                </a:tc>
                <a:tc>
                  <a:txBody>
                    <a:bodyPr/>
                    <a:lstStyle/>
                    <a:p>
                      <a:pPr marL="0" algn="l" defTabSz="914400" rtl="0" eaLnBrk="1" latinLnBrk="0" hangingPunct="1">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ven</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3240572645"/>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venule</a:t>
                      </a:r>
                    </a:p>
                  </a:txBody>
                  <a:tcPr marL="76200" marR="0" marT="76200" marB="76200"/>
                </a:tc>
                <a:tc>
                  <a:txBody>
                    <a:bodyPr/>
                    <a:lstStyle/>
                    <a:p>
                      <a:pPr marL="0" algn="l" defTabSz="914400" rtl="0" eaLnBrk="1" latinLnBrk="0" hangingPunct="1">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venul</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a16="http://schemas.microsoft.com/office/drawing/2014/main" xmlns="" val="3383723410"/>
                  </a:ext>
                </a:extLst>
              </a:tr>
            </a:tbl>
          </a:graphicData>
        </a:graphic>
      </p:graphicFrame>
    </p:spTree>
    <p:extLst>
      <p:ext uri="{BB962C8B-B14F-4D97-AF65-F5344CB8AC3E}">
        <p14:creationId xmlns:p14="http://schemas.microsoft.com/office/powerpoint/2010/main" val="577905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496390" y="766196"/>
            <a:ext cx="11260182" cy="5229655"/>
          </a:xfrm>
          <a:prstGeom prst="rect">
            <a:avLst/>
          </a:prstGeom>
        </p:spPr>
        <p:txBody>
          <a:bodyPr vert="horz" lIns="91440" tIns="45720" rIns="91440" bIns="45720" rtlCol="0">
            <a:normAutofit fontScale="925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46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Prefixes</a:t>
            </a:r>
          </a:p>
          <a:p>
            <a:pPr marL="0" marR="0" lvl="0" indent="0" algn="just"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kumimoji="0" lang="en-US" sz="3600" b="0" i="0" u="none" strike="noStrike" kern="1200" cap="none" spc="0" normalizeH="0" baseline="0" noProof="0" dirty="0">
                <a:ln>
                  <a:noFill/>
                </a:ln>
                <a:solidFill>
                  <a:srgbClr val="000000">
                    <a:lumMod val="75000"/>
                    <a:lumOff val="25000"/>
                  </a:srgbClr>
                </a:solidFill>
                <a:effectLst>
                  <a:outerShdw blurRad="38100" dist="38100" dir="2700000" algn="tl">
                    <a:srgbClr val="000000">
                      <a:alpha val="43137"/>
                    </a:srgbClr>
                  </a:outerShdw>
                </a:effectLst>
                <a:uLnTx/>
                <a:uFillTx/>
                <a:latin typeface="Times New Roman" panose="02020603050405020304" pitchFamily="18" charset="0"/>
                <a:ea typeface="Calibri" panose="020F0502020204030204" pitchFamily="34" charset="0"/>
                <a:cs typeface="Arial" panose="020B0604020202020204" pitchFamily="34" charset="0"/>
              </a:rPr>
              <a:t> This section contains prefixes that are used for the medical terminology of the cardiovascular system. Prefixes are used at the beginning of a word to modify or vary the meaning of the word. These prefixes can be used in other body systems, however, this article shows how these prefixes can be used for the medical terminology of the cardiovascular system. When the prefixes are detached from a term, it is followed by a hyphen (-).</a:t>
            </a:r>
            <a:endParaRPr kumimoji="0" lang="en-US" sz="33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665397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4061568600"/>
              </p:ext>
            </p:extLst>
          </p:nvPr>
        </p:nvGraphicFramePr>
        <p:xfrm>
          <a:off x="821510" y="531490"/>
          <a:ext cx="10222410" cy="5041392"/>
        </p:xfrm>
        <a:graphic>
          <a:graphicData uri="http://schemas.openxmlformats.org/drawingml/2006/table">
            <a:tbl>
              <a:tblPr rtl="1" firstRow="1" bandRow="1">
                <a:tableStyleId>{5DA37D80-6434-44D0-A028-1B22A696006F}</a:tableStyleId>
              </a:tblPr>
              <a:tblGrid>
                <a:gridCol w="5111205">
                  <a:extLst>
                    <a:ext uri="{9D8B030D-6E8A-4147-A177-3AD203B41FA5}">
                      <a16:colId xmlns:a16="http://schemas.microsoft.com/office/drawing/2014/main" xmlns="" val="4280930506"/>
                    </a:ext>
                  </a:extLst>
                </a:gridCol>
                <a:gridCol w="5111205">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Prefixes</a:t>
                      </a:r>
                      <a:endParaRPr lang="ar-IQ"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no, not, without, away</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 an-</a:t>
                      </a: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self</a:t>
                      </a:r>
                    </a:p>
                  </a:txBody>
                  <a:tcPr marL="76200" marR="0" marT="76200" marB="76200"/>
                </a:tc>
                <a:tc>
                  <a:txBody>
                    <a:bodyPr/>
                    <a:lstStyle/>
                    <a:p>
                      <a:pPr>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aut</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slow</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brady-</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within, inside</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end-, endo-</a:t>
                      </a:r>
                    </a:p>
                  </a:txBody>
                  <a:tcPr marL="0" marR="76200" marT="76200" marB="76200"/>
                </a:tc>
                <a:extLst>
                  <a:ext uri="{0D108BD9-81ED-4DB2-BD59-A6C34878D82A}">
                    <a16:rowId xmlns:a16="http://schemas.microsoft.com/office/drawing/2014/main" xmlns="" val="156793072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above</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epi-</a:t>
                      </a:r>
                    </a:p>
                  </a:txBody>
                  <a:tcPr marL="0" marR="76200" marT="76200" marB="76200"/>
                </a:tc>
                <a:extLst>
                  <a:ext uri="{0D108BD9-81ED-4DB2-BD59-A6C34878D82A}">
                    <a16:rowId xmlns:a16="http://schemas.microsoft.com/office/drawing/2014/main" xmlns="" val="304102840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excessive</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hyper-</a:t>
                      </a:r>
                    </a:p>
                  </a:txBody>
                  <a:tcPr marL="0" marR="76200" marT="76200" marB="76200"/>
                </a:tc>
                <a:extLst>
                  <a:ext uri="{0D108BD9-81ED-4DB2-BD59-A6C34878D82A}">
                    <a16:rowId xmlns:a16="http://schemas.microsoft.com/office/drawing/2014/main" xmlns="" val="1191903233"/>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insufficient</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hypo-</a:t>
                      </a:r>
                    </a:p>
                  </a:txBody>
                  <a:tcPr marL="0" marR="76200" marT="76200" marB="76200"/>
                </a:tc>
                <a:extLst>
                  <a:ext uri="{0D108BD9-81ED-4DB2-BD59-A6C34878D82A}">
                    <a16:rowId xmlns:a16="http://schemas.microsoft.com/office/drawing/2014/main" xmlns="" val="3240572645"/>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between</a:t>
                      </a:r>
                    </a:p>
                  </a:txBody>
                  <a:tcPr marL="76200" marR="0" marT="76200" marB="76200"/>
                </a:tc>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inter-</a:t>
                      </a:r>
                    </a:p>
                  </a:txBody>
                  <a:tcPr marL="0" marR="76200" marT="76200" marB="76200"/>
                </a:tc>
                <a:extLst>
                  <a:ext uri="{0D108BD9-81ED-4DB2-BD59-A6C34878D82A}">
                    <a16:rowId xmlns:a16="http://schemas.microsoft.com/office/drawing/2014/main" xmlns="" val="3383723410"/>
                  </a:ext>
                </a:extLst>
              </a:tr>
            </a:tbl>
          </a:graphicData>
        </a:graphic>
      </p:graphicFrame>
    </p:spTree>
    <p:extLst>
      <p:ext uri="{BB962C8B-B14F-4D97-AF65-F5344CB8AC3E}">
        <p14:creationId xmlns:p14="http://schemas.microsoft.com/office/powerpoint/2010/main" val="927681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3" name="جدول 4">
            <a:extLst>
              <a:ext uri="{FF2B5EF4-FFF2-40B4-BE49-F238E27FC236}">
                <a16:creationId xmlns:a16="http://schemas.microsoft.com/office/drawing/2014/main" xmlns="" id="{8306B2C0-AA5D-4AAE-9E94-4215E44E5A6D}"/>
              </a:ext>
            </a:extLst>
          </p:cNvPr>
          <p:cNvGraphicFramePr>
            <a:graphicFrameLocks noGrp="1"/>
          </p:cNvGraphicFramePr>
          <p:nvPr>
            <p:extLst>
              <p:ext uri="{D42A27DB-BD31-4B8C-83A1-F6EECF244321}">
                <p14:modId xmlns:p14="http://schemas.microsoft.com/office/powerpoint/2010/main" val="2808186506"/>
              </p:ext>
            </p:extLst>
          </p:nvPr>
        </p:nvGraphicFramePr>
        <p:xfrm>
          <a:off x="1259841" y="531490"/>
          <a:ext cx="9888582" cy="5614416"/>
        </p:xfrm>
        <a:graphic>
          <a:graphicData uri="http://schemas.openxmlformats.org/drawingml/2006/table">
            <a:tbl>
              <a:tblPr rtl="1" firstRow="1" bandRow="1">
                <a:tableStyleId>{5DA37D80-6434-44D0-A028-1B22A696006F}</a:tableStyleId>
              </a:tblPr>
              <a:tblGrid>
                <a:gridCol w="4944291">
                  <a:extLst>
                    <a:ext uri="{9D8B030D-6E8A-4147-A177-3AD203B41FA5}">
                      <a16:colId xmlns:a16="http://schemas.microsoft.com/office/drawing/2014/main" xmlns="" val="4280930506"/>
                    </a:ext>
                  </a:extLst>
                </a:gridCol>
                <a:gridCol w="4944291">
                  <a:extLst>
                    <a:ext uri="{9D8B030D-6E8A-4147-A177-3AD203B41FA5}">
                      <a16:colId xmlns:a16="http://schemas.microsoft.com/office/drawing/2014/main" xmlns=""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Meaning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Prefixes</a:t>
                      </a:r>
                      <a:endParaRPr lang="ar-IQ" sz="2400"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a16="http://schemas.microsoft.com/office/drawing/2014/main" xmlns="" val="4284080191"/>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middle</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intra-</a:t>
                      </a:r>
                    </a:p>
                  </a:txBody>
                  <a:tcPr marL="0" marR="76200" marT="76200" marB="76200"/>
                </a:tc>
                <a:extLst>
                  <a:ext uri="{0D108BD9-81ED-4DB2-BD59-A6C34878D82A}">
                    <a16:rowId xmlns:a16="http://schemas.microsoft.com/office/drawing/2014/main" xmlns="" val="202201790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medium</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media-</a:t>
                      </a:r>
                    </a:p>
                  </a:txBody>
                  <a:tcPr marL="0" marR="76200" marT="76200" marB="76200"/>
                </a:tc>
                <a:extLst>
                  <a:ext uri="{0D108BD9-81ED-4DB2-BD59-A6C34878D82A}">
                    <a16:rowId xmlns:a16="http://schemas.microsoft.com/office/drawing/2014/main" xmlns="" val="923398137"/>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situated or pertaining to the middle</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medial-</a:t>
                      </a:r>
                    </a:p>
                  </a:txBody>
                  <a:tcPr marL="0" marR="76200" marT="76200" marB="76200"/>
                </a:tc>
                <a:extLst>
                  <a:ext uri="{0D108BD9-81ED-4DB2-BD59-A6C34878D82A}">
                    <a16:rowId xmlns:a16="http://schemas.microsoft.com/office/drawing/2014/main" xmlns=""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middle</a:t>
                      </a:r>
                    </a:p>
                  </a:txBody>
                  <a:tcPr marL="76200" marR="0" marT="76200" marB="76200"/>
                </a:tc>
                <a:tc>
                  <a:txBody>
                    <a:bodyPr/>
                    <a:lstStyle/>
                    <a:p>
                      <a:pPr marL="0" algn="l" defTabSz="914400" rtl="0" eaLnBrk="1" latinLnBrk="0" hangingPunct="1">
                        <a:lnSpc>
                          <a:spcPct val="115000"/>
                        </a:lnSpc>
                        <a:spcAft>
                          <a:spcPts val="1000"/>
                        </a:spcAft>
                      </a:pPr>
                      <a:r>
                        <a:rPr lang="en-US" sz="2400" kern="1200" dirty="0" err="1">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medi</a:t>
                      </a: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t>
                      </a:r>
                    </a:p>
                  </a:txBody>
                  <a:tcPr marL="0" marR="76200" marT="76200" marB="76200"/>
                </a:tc>
                <a:extLst>
                  <a:ext uri="{0D108BD9-81ED-4DB2-BD59-A6C34878D82A}">
                    <a16:rowId xmlns:a16="http://schemas.microsoft.com/office/drawing/2014/main" xmlns="" val="125683479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within</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medio-</a:t>
                      </a:r>
                    </a:p>
                  </a:txBody>
                  <a:tcPr marL="0" marR="76200" marT="76200" marB="76200"/>
                </a:tc>
                <a:extLst>
                  <a:ext uri="{0D108BD9-81ED-4DB2-BD59-A6C34878D82A}">
                    <a16:rowId xmlns:a16="http://schemas.microsoft.com/office/drawing/2014/main" xmlns="" val="156793072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normal</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normo-</a:t>
                      </a:r>
                    </a:p>
                  </a:txBody>
                  <a:tcPr marL="0" marR="76200" marT="76200" marB="76200"/>
                </a:tc>
                <a:extLst>
                  <a:ext uri="{0D108BD9-81ED-4DB2-BD59-A6C34878D82A}">
                    <a16:rowId xmlns:a16="http://schemas.microsoft.com/office/drawing/2014/main" xmlns="" val="1439376596"/>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through</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per-</a:t>
                      </a:r>
                    </a:p>
                  </a:txBody>
                  <a:tcPr marL="0" marR="76200" marT="76200" marB="76200"/>
                </a:tc>
                <a:extLst>
                  <a:ext uri="{0D108BD9-81ED-4DB2-BD59-A6C34878D82A}">
                    <a16:rowId xmlns:a16="http://schemas.microsoft.com/office/drawing/2014/main" xmlns="" val="304102840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around</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peri-</a:t>
                      </a:r>
                    </a:p>
                  </a:txBody>
                  <a:tcPr marL="0" marR="76200" marT="76200" marB="76200"/>
                </a:tc>
                <a:extLst>
                  <a:ext uri="{0D108BD9-81ED-4DB2-BD59-A6C34878D82A}">
                    <a16:rowId xmlns:a16="http://schemas.microsoft.com/office/drawing/2014/main" xmlns="" val="1191903233"/>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many</a:t>
                      </a:r>
                    </a:p>
                  </a:txBody>
                  <a:tcPr marL="76200" marR="0" marT="76200" marB="76200"/>
                </a:tc>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poly-</a:t>
                      </a:r>
                    </a:p>
                  </a:txBody>
                  <a:tcPr marL="0" marR="76200" marT="76200" marB="76200"/>
                </a:tc>
                <a:extLst>
                  <a:ext uri="{0D108BD9-81ED-4DB2-BD59-A6C34878D82A}">
                    <a16:rowId xmlns:a16="http://schemas.microsoft.com/office/drawing/2014/main" xmlns="" val="3383723410"/>
                  </a:ext>
                </a:extLst>
              </a:tr>
            </a:tbl>
          </a:graphicData>
        </a:graphic>
      </p:graphicFrame>
    </p:spTree>
    <p:extLst>
      <p:ext uri="{BB962C8B-B14F-4D97-AF65-F5344CB8AC3E}">
        <p14:creationId xmlns:p14="http://schemas.microsoft.com/office/powerpoint/2010/main" val="359165751"/>
      </p:ext>
    </p:extLst>
  </p:cSld>
  <p:clrMapOvr>
    <a:masterClrMapping/>
  </p:clrMapOvr>
</p:sld>
</file>

<file path=ppt/theme/theme1.xml><?xml version="1.0" encoding="utf-8"?>
<a:theme xmlns:a="http://schemas.openxmlformats.org/drawingml/2006/main" name="BLR Training ppt Template_Aug_09">
  <a:themeElements>
    <a:clrScheme name="أخضر">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LR Training ppt Template_Aug_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R Training ppt Template_Aug_09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R Training ppt Template_Aug_09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R Training ppt Template_Aug_09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R Training ppt Template_Aug_09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R Training ppt Template_Aug_09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R Training ppt Template_Aug_09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R Training ppt Template_Aug_09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698</TotalTime>
  <Words>2986</Words>
  <Application>Microsoft Office PowerPoint</Application>
  <PresentationFormat>Custom</PresentationFormat>
  <Paragraphs>345</Paragraphs>
  <Slides>18</Slides>
  <Notes>18</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BLR Training ppt Template_Aug_09</vt:lpstr>
      <vt:lpstr>Default Design</vt:lpstr>
      <vt:lpstr>3_Default Design</vt:lpstr>
      <vt:lpstr>   Al-Mustaqbal University College  Department of Nursing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DR-ALI</dc:creator>
  <cp:lastModifiedBy>Maher</cp:lastModifiedBy>
  <cp:revision>68</cp:revision>
  <cp:lastPrinted>2021-04-23T07:08:32Z</cp:lastPrinted>
  <dcterms:created xsi:type="dcterms:W3CDTF">2021-03-19T17:48:55Z</dcterms:created>
  <dcterms:modified xsi:type="dcterms:W3CDTF">2021-04-29T13:39:21Z</dcterms:modified>
</cp:coreProperties>
</file>