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60"/>
  </p:notesMasterIdLst>
  <p:sldIdLst>
    <p:sldId id="331" r:id="rId2"/>
    <p:sldId id="332" r:id="rId3"/>
    <p:sldId id="281" r:id="rId4"/>
    <p:sldId id="258" r:id="rId5"/>
    <p:sldId id="259" r:id="rId6"/>
    <p:sldId id="260" r:id="rId7"/>
    <p:sldId id="261" r:id="rId8"/>
    <p:sldId id="262" r:id="rId9"/>
    <p:sldId id="263" r:id="rId10"/>
    <p:sldId id="264" r:id="rId11"/>
    <p:sldId id="266" r:id="rId12"/>
    <p:sldId id="267" r:id="rId13"/>
    <p:sldId id="333" r:id="rId14"/>
    <p:sldId id="309" r:id="rId15"/>
    <p:sldId id="268" r:id="rId16"/>
    <p:sldId id="269" r:id="rId17"/>
    <p:sldId id="270" r:id="rId18"/>
    <p:sldId id="271" r:id="rId19"/>
    <p:sldId id="272" r:id="rId20"/>
    <p:sldId id="273" r:id="rId21"/>
    <p:sldId id="275" r:id="rId22"/>
    <p:sldId id="276" r:id="rId23"/>
    <p:sldId id="278" r:id="rId24"/>
    <p:sldId id="279" r:id="rId25"/>
    <p:sldId id="277" r:id="rId26"/>
    <p:sldId id="282" r:id="rId27"/>
    <p:sldId id="283" r:id="rId28"/>
    <p:sldId id="285" r:id="rId29"/>
    <p:sldId id="286" r:id="rId30"/>
    <p:sldId id="287" r:id="rId31"/>
    <p:sldId id="288" r:id="rId32"/>
    <p:sldId id="289" r:id="rId33"/>
    <p:sldId id="290" r:id="rId34"/>
    <p:sldId id="291" r:id="rId35"/>
    <p:sldId id="292" r:id="rId36"/>
    <p:sldId id="312" r:id="rId37"/>
    <p:sldId id="294" r:id="rId38"/>
    <p:sldId id="295" r:id="rId39"/>
    <p:sldId id="334" r:id="rId40"/>
    <p:sldId id="298" r:id="rId41"/>
    <p:sldId id="299" r:id="rId42"/>
    <p:sldId id="303" r:id="rId43"/>
    <p:sldId id="335" r:id="rId44"/>
    <p:sldId id="316" r:id="rId45"/>
    <p:sldId id="317" r:id="rId46"/>
    <p:sldId id="318" r:id="rId47"/>
    <p:sldId id="336" r:id="rId48"/>
    <p:sldId id="319" r:id="rId49"/>
    <p:sldId id="320" r:id="rId50"/>
    <p:sldId id="321" r:id="rId51"/>
    <p:sldId id="322" r:id="rId52"/>
    <p:sldId id="323" r:id="rId53"/>
    <p:sldId id="324" r:id="rId54"/>
    <p:sldId id="325" r:id="rId55"/>
    <p:sldId id="326" r:id="rId56"/>
    <p:sldId id="328" r:id="rId57"/>
    <p:sldId id="329" r:id="rId58"/>
    <p:sldId id="330" r:id="rId59"/>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572" autoAdjust="0"/>
    <p:restoredTop sz="94629" autoAdjust="0"/>
  </p:normalViewPr>
  <p:slideViewPr>
    <p:cSldViewPr>
      <p:cViewPr varScale="1">
        <p:scale>
          <a:sx n="69" d="100"/>
          <a:sy n="69" d="100"/>
        </p:scale>
        <p:origin x="804" y="60"/>
      </p:cViewPr>
      <p:guideLst>
        <p:guide orient="horz" pos="2160"/>
        <p:guide pos="3840"/>
      </p:guideLst>
    </p:cSldViewPr>
  </p:slideViewPr>
  <p:outlineViewPr>
    <p:cViewPr>
      <p:scale>
        <a:sx n="33" d="100"/>
        <a:sy n="33" d="100"/>
      </p:scale>
      <p:origin x="12" y="937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AA1CD34-1301-450E-BECF-49A7A5C2E96E}" type="datetimeFigureOut">
              <a:rPr lang="ar-IQ" smtClean="0"/>
              <a:pPr/>
              <a:t>09/08/1443</a:t>
            </a:fld>
            <a:endParaRPr lang="ar-IQ"/>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4A5C49C-C489-4FA3-AEA6-8B24AED71F36}" type="slidenum">
              <a:rPr lang="ar-IQ" smtClean="0"/>
              <a:pPr/>
              <a:t>‹#›</a:t>
            </a:fld>
            <a:endParaRPr lang="ar-IQ"/>
          </a:p>
        </p:txBody>
      </p:sp>
    </p:spTree>
    <p:extLst>
      <p:ext uri="{BB962C8B-B14F-4D97-AF65-F5344CB8AC3E}">
        <p14:creationId xmlns:p14="http://schemas.microsoft.com/office/powerpoint/2010/main" val="9970063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54A5C49C-C489-4FA3-AEA6-8B24AED71F36}" type="slidenum">
              <a:rPr lang="ar-IQ" smtClean="0"/>
              <a:pPr/>
              <a:t>10</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useBgFill="1">
        <p:nvSpPr>
          <p:cNvPr id="13" name="Rounded Rectangle 12"/>
          <p:cNvSpPr/>
          <p:nvPr/>
        </p:nvSpPr>
        <p:spPr>
          <a:xfrm>
            <a:off x="87084" y="697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Subtitle 8"/>
          <p:cNvSpPr>
            <a:spLocks noGrp="1"/>
          </p:cNvSpPr>
          <p:nvPr>
            <p:ph type="subTitle" idx="1"/>
          </p:nvPr>
        </p:nvSpPr>
        <p:spPr>
          <a:xfrm>
            <a:off x="1727200" y="3200400"/>
            <a:ext cx="8534400" cy="1600200"/>
          </a:xfrm>
        </p:spPr>
        <p:txBody>
          <a:bodyPr/>
          <a:lstStyle>
            <a:lvl1pPr marL="0" indent="0" algn="ctr">
              <a:buNone/>
              <a:defRPr sz="195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162E4DA-EFDF-4C48-835E-902C5B4441F2}" type="datetime1">
              <a:rPr lang="en-US" smtClean="0"/>
              <a:pPr/>
              <a:t>3/12/2022</a:t>
            </a:fld>
            <a:endParaRPr lang="ar-IQ"/>
          </a:p>
        </p:txBody>
      </p:sp>
      <p:sp>
        <p:nvSpPr>
          <p:cNvPr id="17" name="Footer Placeholder 16"/>
          <p:cNvSpPr>
            <a:spLocks noGrp="1"/>
          </p:cNvSpPr>
          <p:nvPr>
            <p:ph type="ftr" sz="quarter" idx="11"/>
          </p:nvPr>
        </p:nvSpPr>
        <p:spPr/>
        <p:txBody>
          <a:bodyPr/>
          <a:lstStyle/>
          <a:p>
            <a:endParaRPr lang="ar-IQ"/>
          </a:p>
        </p:txBody>
      </p:sp>
      <p:sp>
        <p:nvSpPr>
          <p:cNvPr id="29" name="Slide Number Placeholder 28"/>
          <p:cNvSpPr>
            <a:spLocks noGrp="1"/>
          </p:cNvSpPr>
          <p:nvPr>
            <p:ph type="sldNum" sz="quarter" idx="12"/>
          </p:nvPr>
        </p:nvSpPr>
        <p:spPr/>
        <p:txBody>
          <a:bodyPr lIns="0" tIns="0" rIns="0" bIns="0">
            <a:noAutofit/>
          </a:bodyPr>
          <a:lstStyle>
            <a:lvl1pPr>
              <a:defRPr sz="1050">
                <a:solidFill>
                  <a:srgbClr val="FFFFFF"/>
                </a:solidFill>
              </a:defRPr>
            </a:lvl1pPr>
          </a:lstStyle>
          <a:p>
            <a:fld id="{8796C193-3722-42E9-B33A-7C17DAD0F260}" type="slidenum">
              <a:rPr lang="ar-IQ" smtClean="0"/>
              <a:pPr/>
              <a:t>‹#›</a:t>
            </a:fld>
            <a:endParaRPr lang="ar-IQ"/>
          </a:p>
        </p:txBody>
      </p:sp>
      <p:sp>
        <p:nvSpPr>
          <p:cNvPr id="7" name="Rectangle 6"/>
          <p:cNvSpPr/>
          <p:nvPr/>
        </p:nvSpPr>
        <p:spPr>
          <a:xfrm>
            <a:off x="83910" y="1449306"/>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0" name="Rectangle 9"/>
          <p:cNvSpPr/>
          <p:nvPr/>
        </p:nvSpPr>
        <p:spPr>
          <a:xfrm>
            <a:off x="83910"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1" name="Rectangle 10"/>
          <p:cNvSpPr/>
          <p:nvPr/>
        </p:nvSpPr>
        <p:spPr>
          <a:xfrm>
            <a:off x="83910"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Title 7"/>
          <p:cNvSpPr>
            <a:spLocks noGrp="1"/>
          </p:cNvSpPr>
          <p:nvPr>
            <p:ph type="ctrTitle"/>
          </p:nvPr>
        </p:nvSpPr>
        <p:spPr>
          <a:xfrm>
            <a:off x="609600" y="1505933"/>
            <a:ext cx="109728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B5F751F-FD9B-4B14-8A14-984413FF2AE0}" type="datetime1">
              <a:rPr lang="en-US" smtClean="0"/>
              <a:pPr/>
              <a:t>3/12/2022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796C193-3722-42E9-B33A-7C17DAD0F260}"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68224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19200" y="274643"/>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64C0F26-F21E-4BE5-A407-FF09E36FECCC}" type="datetime1">
              <a:rPr lang="en-US" smtClean="0"/>
              <a:pPr/>
              <a:t>3/12/2022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796C193-3722-42E9-B33A-7C17DAD0F260}"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ACB9F4A7-D328-4AF1-84BD-109838EBABA3}" type="datetime1">
              <a:rPr lang="en-US" smtClean="0"/>
              <a:pPr/>
              <a:t>3/12/2022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796C193-3722-42E9-B33A-7C17DAD0F260}" type="slidenum">
              <a:rPr lang="ar-IQ" smtClean="0"/>
              <a:pPr/>
              <a:t>‹#›</a:t>
            </a:fld>
            <a:endParaRPr lang="ar-IQ"/>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useBgFill="1">
        <p:nvSpPr>
          <p:cNvPr id="10" name="Rounded Rectangle 9"/>
          <p:cNvSpPr/>
          <p:nvPr/>
        </p:nvSpPr>
        <p:spPr>
          <a:xfrm>
            <a:off x="87084" y="697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2" name="Title 1"/>
          <p:cNvSpPr>
            <a:spLocks noGrp="1"/>
          </p:cNvSpPr>
          <p:nvPr>
            <p:ph type="title"/>
          </p:nvPr>
        </p:nvSpPr>
        <p:spPr>
          <a:xfrm>
            <a:off x="963084" y="952503"/>
            <a:ext cx="10363200" cy="1362075"/>
          </a:xfrm>
        </p:spPr>
        <p:txBody>
          <a:bodyPr anchor="b" anchorCtr="0"/>
          <a:lstStyle>
            <a:lvl1pPr algn="l">
              <a:buNone/>
              <a:defRPr sz="3000" b="0" cap="none"/>
            </a:lvl1pPr>
          </a:lstStyle>
          <a:p>
            <a:r>
              <a:rPr kumimoji="0" lang="en-US"/>
              <a:t>Click to edit Master title style</a:t>
            </a:r>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1800">
                <a:solidFill>
                  <a:schemeClr val="tx1">
                    <a:tint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FD0CBA3-CCF5-4550-8404-A6DBA8E346AA}" type="datetime1">
              <a:rPr lang="en-US" smtClean="0"/>
              <a:pPr/>
              <a:t>3/12/2022</a:t>
            </a:fld>
            <a:endParaRPr lang="ar-IQ"/>
          </a:p>
        </p:txBody>
      </p:sp>
      <p:sp>
        <p:nvSpPr>
          <p:cNvPr id="5" name="Footer Placeholder 4"/>
          <p:cNvSpPr>
            <a:spLocks noGrp="1"/>
          </p:cNvSpPr>
          <p:nvPr>
            <p:ph type="ftr" sz="quarter" idx="11"/>
          </p:nvPr>
        </p:nvSpPr>
        <p:spPr>
          <a:xfrm>
            <a:off x="1066800" y="6172200"/>
            <a:ext cx="5334000" cy="457200"/>
          </a:xfrm>
        </p:spPr>
        <p:txBody>
          <a:bodyPr/>
          <a:lstStyle/>
          <a:p>
            <a:endParaRPr lang="ar-IQ"/>
          </a:p>
        </p:txBody>
      </p:sp>
      <p:sp>
        <p:nvSpPr>
          <p:cNvPr id="7" name="Rectangle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Rectangle 7"/>
          <p:cNvSpPr/>
          <p:nvPr/>
        </p:nvSpPr>
        <p:spPr>
          <a:xfrm>
            <a:off x="92197" y="2341478"/>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Rectangle 8"/>
          <p:cNvSpPr/>
          <p:nvPr/>
        </p:nvSpPr>
        <p:spPr>
          <a:xfrm>
            <a:off x="91077"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6" name="Slide Number Placeholder 5"/>
          <p:cNvSpPr>
            <a:spLocks noGrp="1"/>
          </p:cNvSpPr>
          <p:nvPr>
            <p:ph type="sldNum" sz="quarter" idx="12"/>
          </p:nvPr>
        </p:nvSpPr>
        <p:spPr>
          <a:xfrm>
            <a:off x="195072" y="6208776"/>
            <a:ext cx="609600" cy="457200"/>
          </a:xfrm>
        </p:spPr>
        <p:txBody>
          <a:bodyPr/>
          <a:lstStyle/>
          <a:p>
            <a:fld id="{8796C193-3722-42E9-B33A-7C17DAD0F260}"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F4B1F04-50A6-4AFE-BC4E-0BEB2F42256E}" type="datetime1">
              <a:rPr lang="en-US" smtClean="0"/>
              <a:pPr/>
              <a:t>3/12/2022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796C193-3722-42E9-B33A-7C17DAD0F260}" type="slidenum">
              <a:rPr lang="ar-IQ" smtClean="0"/>
              <a:pPr/>
              <a:t>‹#›</a:t>
            </a:fld>
            <a:endParaRPr lang="ar-IQ"/>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724390A-047F-4082-AD37-F9F1E1946304}" type="datetime1">
              <a:rPr lang="en-US" smtClean="0"/>
              <a:pPr/>
              <a:t>3/12/2022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8796C193-3722-42E9-B33A-7C17DAD0F260}" type="slidenum">
              <a:rPr lang="ar-IQ" smtClean="0"/>
              <a:pPr/>
              <a:t>‹#›</a:t>
            </a:fld>
            <a:endParaRPr lang="ar-IQ"/>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74B3047-91C0-4234-8712-795F1F95618D}" type="datetime1">
              <a:rPr lang="en-US" smtClean="0"/>
              <a:pPr/>
              <a:t>3/12/2022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8796C193-3722-42E9-B33A-7C17DAD0F260}"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78BE86-4AB2-41F9-B3E1-15CE8A16C0E2}" type="datetime1">
              <a:rPr lang="en-US" smtClean="0"/>
              <a:pPr/>
              <a:t>3/12/2022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8796C193-3722-42E9-B33A-7C17DAD0F260}"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2" name="Title 1"/>
          <p:cNvSpPr>
            <a:spLocks noGrp="1"/>
          </p:cNvSpPr>
          <p:nvPr>
            <p:ph type="title"/>
          </p:nvPr>
        </p:nvSpPr>
        <p:spPr>
          <a:xfrm>
            <a:off x="1219200" y="273050"/>
            <a:ext cx="10363200" cy="1143000"/>
          </a:xfrm>
        </p:spPr>
        <p:txBody>
          <a:bodyPr anchor="b" anchorCtr="0"/>
          <a:lstStyle>
            <a:lvl1pPr algn="l">
              <a:buNone/>
              <a:defRPr sz="3000" b="0"/>
            </a:lvl1pPr>
          </a:lstStyle>
          <a:p>
            <a:r>
              <a:rPr kumimoji="0"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3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E92F6B3-A35A-4D9E-8A37-363B605A3BE4}" type="datetime1">
              <a:rPr lang="en-US" smtClean="0"/>
              <a:pPr/>
              <a:t>3/12/2022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796C193-3722-42E9-B33A-7C17DAD0F260}" type="slidenum">
              <a:rPr lang="ar-IQ" smtClean="0"/>
              <a:pPr/>
              <a:t>‹#›</a:t>
            </a:fld>
            <a:endParaRPr lang="ar-IQ"/>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100" b="0"/>
            </a:lvl1pPr>
          </a:lstStyle>
          <a:p>
            <a:r>
              <a:rPr kumimoji="0"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200"/>
            </a:lvl1pPr>
            <a:lvl2pPr>
              <a:defRPr sz="900"/>
            </a:lvl2pPr>
            <a:lvl3pPr>
              <a:defRPr sz="750"/>
            </a:lvl3pPr>
            <a:lvl4pPr>
              <a:defRPr sz="675"/>
            </a:lvl4pPr>
            <a:lvl5pPr>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94C0E3-22BD-418E-AEDD-65D92AF9D4DD}" type="datetime1">
              <a:rPr lang="en-US" smtClean="0"/>
              <a:pPr/>
              <a:t>3/12/2022</a:t>
            </a:fld>
            <a:endParaRPr lang="ar-IQ"/>
          </a:p>
        </p:txBody>
      </p:sp>
      <p:sp>
        <p:nvSpPr>
          <p:cNvPr id="6" name="Footer Placeholder 5"/>
          <p:cNvSpPr>
            <a:spLocks noGrp="1"/>
          </p:cNvSpPr>
          <p:nvPr>
            <p:ph type="ftr" sz="quarter" idx="11"/>
          </p:nvPr>
        </p:nvSpPr>
        <p:spPr>
          <a:xfrm>
            <a:off x="1219200" y="6172200"/>
            <a:ext cx="5181600" cy="457200"/>
          </a:xfrm>
        </p:spPr>
        <p:txBody>
          <a:bodyPr/>
          <a:lstStyle/>
          <a:p>
            <a:endParaRPr lang="ar-IQ"/>
          </a:p>
        </p:txBody>
      </p:sp>
      <p:sp>
        <p:nvSpPr>
          <p:cNvPr id="7" name="Slide Number Placeholder 6"/>
          <p:cNvSpPr>
            <a:spLocks noGrp="1"/>
          </p:cNvSpPr>
          <p:nvPr>
            <p:ph type="sldNum" sz="quarter" idx="12"/>
          </p:nvPr>
        </p:nvSpPr>
        <p:spPr>
          <a:xfrm>
            <a:off x="195072" y="6208776"/>
            <a:ext cx="609600" cy="457200"/>
          </a:xfrm>
        </p:spPr>
        <p:txBody>
          <a:bodyPr/>
          <a:lstStyle/>
          <a:p>
            <a:fld id="{8796C193-3722-42E9-B33A-7C17DAD0F260}" type="slidenum">
              <a:rPr lang="ar-IQ" smtClean="0"/>
              <a:pPr/>
              <a:t>‹#›</a:t>
            </a:fld>
            <a:endParaRPr lang="ar-IQ"/>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2" name="Rectangle 11"/>
          <p:cNvSpPr/>
          <p:nvPr/>
        </p:nvSpPr>
        <p:spPr>
          <a:xfrm>
            <a:off x="91346" y="4650477"/>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3" name="Rectangle 12"/>
          <p:cNvSpPr/>
          <p:nvPr/>
        </p:nvSpPr>
        <p:spPr>
          <a:xfrm>
            <a:off x="91349" y="4773227"/>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3" name="Picture Placeholder 2"/>
          <p:cNvSpPr>
            <a:spLocks noGrp="1"/>
          </p:cNvSpPr>
          <p:nvPr>
            <p:ph type="pic" idx="1"/>
          </p:nvPr>
        </p:nvSpPr>
        <p:spPr>
          <a:xfrm>
            <a:off x="91080" y="66678"/>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24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050">
                <a:solidFill>
                  <a:schemeClr val="tx2"/>
                </a:solidFill>
              </a:defRPr>
            </a:lvl1pPr>
          </a:lstStyle>
          <a:p>
            <a:fld id="{D14AC64F-DB29-4742-9B3C-19C1E7797752}" type="datetime1">
              <a:rPr lang="en-US" smtClean="0"/>
              <a:pPr/>
              <a:t>3/12/2022</a:t>
            </a:fld>
            <a:endParaRPr lang="ar-IQ"/>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050">
                <a:solidFill>
                  <a:schemeClr val="tx2"/>
                </a:solidFill>
              </a:defRPr>
            </a:lvl1pPr>
          </a:lstStyle>
          <a:p>
            <a:endParaRPr lang="ar-IQ"/>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050">
                <a:solidFill>
                  <a:srgbClr val="FFFFFF"/>
                </a:solidFill>
                <a:latin typeface="+mj-lt"/>
                <a:ea typeface="+mj-ea"/>
                <a:cs typeface="+mj-cs"/>
              </a:defRPr>
            </a:lvl1pPr>
          </a:lstStyle>
          <a:p>
            <a:fld id="{8796C193-3722-42E9-B33A-7C17DAD0F260}"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1" eaLnBrk="1" latinLnBrk="0" hangingPunct="1">
        <a:spcBef>
          <a:spcPct val="0"/>
        </a:spcBef>
        <a:buNone/>
        <a:defRPr kumimoji="0" sz="3000" kern="1200">
          <a:solidFill>
            <a:schemeClr val="tx2"/>
          </a:solidFill>
          <a:latin typeface="+mj-lt"/>
          <a:ea typeface="+mj-ea"/>
          <a:cs typeface="+mj-cs"/>
        </a:defRPr>
      </a:lvl1pPr>
    </p:titleStyle>
    <p:bodyStyle>
      <a:lvl1pPr marL="205740" indent="-205740" algn="r" rtl="1" eaLnBrk="1" latinLnBrk="0" hangingPunct="1">
        <a:spcBef>
          <a:spcPts val="435"/>
        </a:spcBef>
        <a:buClr>
          <a:schemeClr val="accent1"/>
        </a:buClr>
        <a:buSzPct val="85000"/>
        <a:buFont typeface="Wingdings 2"/>
        <a:buChar char=""/>
        <a:defRPr kumimoji="0" sz="1950" kern="1200">
          <a:solidFill>
            <a:schemeClr val="tx1"/>
          </a:solidFill>
          <a:latin typeface="+mn-lt"/>
          <a:ea typeface="+mn-ea"/>
          <a:cs typeface="+mn-cs"/>
        </a:defRPr>
      </a:lvl1pPr>
      <a:lvl2pPr marL="411480" indent="-171450" algn="r" rtl="1" eaLnBrk="1" latinLnBrk="0" hangingPunct="1">
        <a:spcBef>
          <a:spcPts val="278"/>
        </a:spcBef>
        <a:buClr>
          <a:schemeClr val="accent2"/>
        </a:buClr>
        <a:buSzPct val="85000"/>
        <a:buFont typeface="Wingdings 2"/>
        <a:buChar char=""/>
        <a:defRPr kumimoji="0" sz="1800" kern="1200">
          <a:solidFill>
            <a:schemeClr val="tx1"/>
          </a:solidFill>
          <a:latin typeface="+mn-lt"/>
          <a:ea typeface="+mn-ea"/>
          <a:cs typeface="+mn-cs"/>
        </a:defRPr>
      </a:lvl2pPr>
      <a:lvl3pPr marL="617220" indent="-171450" algn="r" rtl="1" eaLnBrk="1" latinLnBrk="0" hangingPunct="1">
        <a:spcBef>
          <a:spcPts val="278"/>
        </a:spcBef>
        <a:buClr>
          <a:schemeClr val="accent1">
            <a:tint val="60000"/>
          </a:schemeClr>
        </a:buClr>
        <a:buSzPct val="85000"/>
        <a:buFont typeface="Wingdings 2"/>
        <a:buChar char=""/>
        <a:defRPr kumimoji="0" sz="1500" kern="1200">
          <a:solidFill>
            <a:schemeClr val="tx1"/>
          </a:solidFill>
          <a:latin typeface="+mn-lt"/>
          <a:ea typeface="+mn-ea"/>
          <a:cs typeface="+mn-cs"/>
        </a:defRPr>
      </a:lvl3pPr>
      <a:lvl4pPr marL="822960" indent="-171450" algn="r" rtl="1" eaLnBrk="1" latinLnBrk="0" hangingPunct="1">
        <a:spcBef>
          <a:spcPts val="278"/>
        </a:spcBef>
        <a:buClr>
          <a:schemeClr val="accent3"/>
        </a:buClr>
        <a:buSzPct val="80000"/>
        <a:buFont typeface="Wingdings 2"/>
        <a:buChar char=""/>
        <a:defRPr kumimoji="0" sz="1500" kern="1200">
          <a:solidFill>
            <a:schemeClr val="tx1"/>
          </a:solidFill>
          <a:latin typeface="+mn-lt"/>
          <a:ea typeface="+mn-ea"/>
          <a:cs typeface="+mn-cs"/>
        </a:defRPr>
      </a:lvl4pPr>
      <a:lvl5pPr marL="1028700" indent="-171450" algn="r" rtl="1" eaLnBrk="1" latinLnBrk="0" hangingPunct="1">
        <a:spcBef>
          <a:spcPts val="278"/>
        </a:spcBef>
        <a:buClr>
          <a:schemeClr val="accent3"/>
        </a:buClr>
        <a:buFontTx/>
        <a:buChar char="o"/>
        <a:defRPr kumimoji="0" sz="1500" kern="1200">
          <a:solidFill>
            <a:schemeClr val="tx1"/>
          </a:solidFill>
          <a:latin typeface="+mn-lt"/>
          <a:ea typeface="+mn-ea"/>
          <a:cs typeface="+mn-cs"/>
        </a:defRPr>
      </a:lvl5pPr>
      <a:lvl6pPr marL="1234440" indent="-171450" algn="r" rtl="1"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80" indent="-171450" algn="r" rtl="1" eaLnBrk="1" latinLnBrk="0" hangingPunct="1">
        <a:spcBef>
          <a:spcPts val="278"/>
        </a:spcBef>
        <a:buClr>
          <a:schemeClr val="accent2"/>
        </a:buClr>
        <a:buChar char="•"/>
        <a:defRPr kumimoji="0" sz="1350" kern="1200">
          <a:solidFill>
            <a:schemeClr val="tx1"/>
          </a:solidFill>
          <a:latin typeface="+mn-lt"/>
          <a:ea typeface="+mn-ea"/>
          <a:cs typeface="+mn-cs"/>
        </a:defRPr>
      </a:lvl7pPr>
      <a:lvl8pPr marL="1645920" indent="-171450" algn="r" rtl="1" eaLnBrk="1" latinLnBrk="0" hangingPunct="1">
        <a:spcBef>
          <a:spcPts val="278"/>
        </a:spcBef>
        <a:buClr>
          <a:schemeClr val="accent1">
            <a:tint val="60000"/>
          </a:schemeClr>
        </a:buClr>
        <a:buChar char="•"/>
        <a:defRPr kumimoji="0" sz="1350" kern="1200">
          <a:solidFill>
            <a:schemeClr val="tx1"/>
          </a:solidFill>
          <a:latin typeface="+mn-lt"/>
          <a:ea typeface="+mn-ea"/>
          <a:cs typeface="+mn-cs"/>
        </a:defRPr>
      </a:lvl8pPr>
      <a:lvl9pPr marL="1851660" indent="-171450" algn="r" rtl="1" eaLnBrk="1" latinLnBrk="0" hangingPunct="1">
        <a:spcBef>
          <a:spcPts val="278"/>
        </a:spcBef>
        <a:buClr>
          <a:schemeClr val="accent2">
            <a:tint val="60000"/>
          </a:schemeClr>
        </a:buClr>
        <a:buChar char="•"/>
        <a:defRPr kumimoji="0" sz="135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342900" algn="r" rtl="1" eaLnBrk="1" latinLnBrk="0" hangingPunct="1">
        <a:defRPr kumimoji="0" kern="1200">
          <a:solidFill>
            <a:schemeClr val="tx1"/>
          </a:solidFill>
          <a:latin typeface="+mn-lt"/>
          <a:ea typeface="+mn-ea"/>
          <a:cs typeface="+mn-cs"/>
        </a:defRPr>
      </a:lvl2pPr>
      <a:lvl3pPr marL="685800" algn="r" rtl="1" eaLnBrk="1" latinLnBrk="0" hangingPunct="1">
        <a:defRPr kumimoji="0" kern="1200">
          <a:solidFill>
            <a:schemeClr val="tx1"/>
          </a:solidFill>
          <a:latin typeface="+mn-lt"/>
          <a:ea typeface="+mn-ea"/>
          <a:cs typeface="+mn-cs"/>
        </a:defRPr>
      </a:lvl3pPr>
      <a:lvl4pPr marL="1028700" algn="r" rtl="1" eaLnBrk="1" latinLnBrk="0" hangingPunct="1">
        <a:defRPr kumimoji="0" kern="1200">
          <a:solidFill>
            <a:schemeClr val="tx1"/>
          </a:solidFill>
          <a:latin typeface="+mn-lt"/>
          <a:ea typeface="+mn-ea"/>
          <a:cs typeface="+mn-cs"/>
        </a:defRPr>
      </a:lvl4pPr>
      <a:lvl5pPr marL="1371600" algn="r" rtl="1" eaLnBrk="1" latinLnBrk="0" hangingPunct="1">
        <a:defRPr kumimoji="0" kern="1200">
          <a:solidFill>
            <a:schemeClr val="tx1"/>
          </a:solidFill>
          <a:latin typeface="+mn-lt"/>
          <a:ea typeface="+mn-ea"/>
          <a:cs typeface="+mn-cs"/>
        </a:defRPr>
      </a:lvl5pPr>
      <a:lvl6pPr marL="1714500" algn="r" rtl="1" eaLnBrk="1" latinLnBrk="0" hangingPunct="1">
        <a:defRPr kumimoji="0" kern="1200">
          <a:solidFill>
            <a:schemeClr val="tx1"/>
          </a:solidFill>
          <a:latin typeface="+mn-lt"/>
          <a:ea typeface="+mn-ea"/>
          <a:cs typeface="+mn-cs"/>
        </a:defRPr>
      </a:lvl6pPr>
      <a:lvl7pPr marL="2057400" algn="r" rtl="1" eaLnBrk="1" latinLnBrk="0" hangingPunct="1">
        <a:defRPr kumimoji="0" kern="1200">
          <a:solidFill>
            <a:schemeClr val="tx1"/>
          </a:solidFill>
          <a:latin typeface="+mn-lt"/>
          <a:ea typeface="+mn-ea"/>
          <a:cs typeface="+mn-cs"/>
        </a:defRPr>
      </a:lvl7pPr>
      <a:lvl8pPr marL="2400300" algn="r" rtl="1" eaLnBrk="1" latinLnBrk="0" hangingPunct="1">
        <a:defRPr kumimoji="0" kern="1200">
          <a:solidFill>
            <a:schemeClr val="tx1"/>
          </a:solidFill>
          <a:latin typeface="+mn-lt"/>
          <a:ea typeface="+mn-ea"/>
          <a:cs typeface="+mn-cs"/>
        </a:defRPr>
      </a:lvl8pPr>
      <a:lvl9pPr marL="27432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A2E5F4-AB9F-44D4-8C5E-AEA7004F1CA2}"/>
              </a:ext>
            </a:extLst>
          </p:cNvPr>
          <p:cNvSpPr>
            <a:spLocks noGrp="1"/>
          </p:cNvSpPr>
          <p:nvPr>
            <p:ph type="sldNum" sz="quarter" idx="12"/>
          </p:nvPr>
        </p:nvSpPr>
        <p:spPr/>
        <p:txBody>
          <a:bodyPr/>
          <a:lstStyle/>
          <a:p>
            <a:fld id="{8796C193-3722-42E9-B33A-7C17DAD0F260}" type="slidenum">
              <a:rPr lang="ar-IQ" smtClean="0"/>
              <a:pPr/>
              <a:t>1</a:t>
            </a:fld>
            <a:endParaRPr lang="ar-IQ"/>
          </a:p>
        </p:txBody>
      </p:sp>
      <p:sp>
        <p:nvSpPr>
          <p:cNvPr id="4" name="Title 1">
            <a:extLst>
              <a:ext uri="{FF2B5EF4-FFF2-40B4-BE49-F238E27FC236}">
                <a16:creationId xmlns:a16="http://schemas.microsoft.com/office/drawing/2014/main" id="{000F478D-5CB1-4962-97B5-D1952E5194D6}"/>
              </a:ext>
            </a:extLst>
          </p:cNvPr>
          <p:cNvSpPr txBox="1">
            <a:spLocks/>
          </p:cNvSpPr>
          <p:nvPr/>
        </p:nvSpPr>
        <p:spPr>
          <a:xfrm>
            <a:off x="1524000" y="1937979"/>
            <a:ext cx="9144000" cy="21777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err="1">
                <a:latin typeface="Algerian" panose="04020705040A02060702" pitchFamily="82" charset="0"/>
              </a:rPr>
              <a:t>lec</a:t>
            </a:r>
            <a:r>
              <a:rPr lang="en-US" sz="4000" dirty="0">
                <a:latin typeface="Algerian" panose="04020705040A02060702" pitchFamily="82" charset="0"/>
              </a:rPr>
              <a:t> 1</a:t>
            </a:r>
            <a:br>
              <a:rPr lang="en-US" sz="4000" dirty="0">
                <a:latin typeface="Algerian" panose="04020705040A02060702" pitchFamily="82" charset="0"/>
              </a:rPr>
            </a:br>
            <a:r>
              <a:rPr lang="en-US" sz="4000" dirty="0">
                <a:latin typeface="Algerian" panose="04020705040A02060702" pitchFamily="82" charset="0"/>
              </a:rPr>
              <a:t>Pharmaceutical Technology II</a:t>
            </a:r>
            <a:br>
              <a:rPr lang="en-US" sz="4000" dirty="0">
                <a:latin typeface="Algerian" panose="04020705040A02060702" pitchFamily="82" charset="0"/>
              </a:rPr>
            </a:br>
            <a:r>
              <a:rPr lang="en-US" sz="4000" dirty="0">
                <a:solidFill>
                  <a:srgbClr val="FF0000"/>
                </a:solidFill>
                <a:latin typeface="Algerian" panose="04020705040A02060702" pitchFamily="82" charset="0"/>
              </a:rPr>
              <a:t>emulsions</a:t>
            </a:r>
            <a:endParaRPr lang="ar-IQ" sz="4000" dirty="0">
              <a:solidFill>
                <a:srgbClr val="FF0000"/>
              </a:solidFill>
              <a:latin typeface="Algerian" panose="04020705040A02060702" pitchFamily="82" charset="0"/>
            </a:endParaRPr>
          </a:p>
        </p:txBody>
      </p:sp>
      <p:sp>
        <p:nvSpPr>
          <p:cNvPr id="5" name="Subtitle 2">
            <a:extLst>
              <a:ext uri="{FF2B5EF4-FFF2-40B4-BE49-F238E27FC236}">
                <a16:creationId xmlns:a16="http://schemas.microsoft.com/office/drawing/2014/main" id="{DBED8DFC-333C-4E2D-B1CD-0E9C918E1F27}"/>
              </a:ext>
            </a:extLst>
          </p:cNvPr>
          <p:cNvSpPr txBox="1">
            <a:spLocks/>
          </p:cNvSpPr>
          <p:nvPr/>
        </p:nvSpPr>
        <p:spPr>
          <a:xfrm>
            <a:off x="1528462" y="5382402"/>
            <a:ext cx="9144000" cy="82789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Stage: 3/ 1st course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Dr. Ameer S. Sahib</a:t>
            </a:r>
            <a:endParaRPr kumimoji="0" lang="ar-IQ" sz="2400" b="0" i="0" u="none" strike="noStrike" kern="1200" cap="none" spc="0" normalizeH="0" baseline="0" noProof="0" dirty="0">
              <a:ln>
                <a:noFill/>
              </a:ln>
              <a:solidFill>
                <a:sysClr val="windowText" lastClr="000000"/>
              </a:solidFill>
              <a:effectLst/>
              <a:uLnTx/>
              <a:uFillTx/>
              <a:latin typeface="Calibri" panose="020F0502020204030204"/>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D2153808-ED54-4BCA-A5E0-608E7AFC8426}"/>
              </a:ext>
            </a:extLst>
          </p:cNvPr>
          <p:cNvPicPr>
            <a:picLocks noChangeAspect="1"/>
          </p:cNvPicPr>
          <p:nvPr/>
        </p:nvPicPr>
        <p:blipFill>
          <a:blip r:embed="rId2"/>
          <a:stretch>
            <a:fillRect/>
          </a:stretch>
        </p:blipFill>
        <p:spPr>
          <a:xfrm>
            <a:off x="618653" y="700863"/>
            <a:ext cx="1810693" cy="1810693"/>
          </a:xfrm>
          <a:prstGeom prst="rect">
            <a:avLst/>
          </a:prstGeom>
        </p:spPr>
      </p:pic>
      <p:pic>
        <p:nvPicPr>
          <p:cNvPr id="7" name="Picture 6">
            <a:extLst>
              <a:ext uri="{FF2B5EF4-FFF2-40B4-BE49-F238E27FC236}">
                <a16:creationId xmlns:a16="http://schemas.microsoft.com/office/drawing/2014/main" id="{5B8611B5-5CAD-4560-A33A-E92E4DF8E65F}"/>
              </a:ext>
            </a:extLst>
          </p:cNvPr>
          <p:cNvPicPr>
            <a:picLocks noChangeAspect="1"/>
          </p:cNvPicPr>
          <p:nvPr/>
        </p:nvPicPr>
        <p:blipFill>
          <a:blip r:embed="rId3"/>
          <a:stretch>
            <a:fillRect/>
          </a:stretch>
        </p:blipFill>
        <p:spPr>
          <a:xfrm>
            <a:off x="9500959" y="671336"/>
            <a:ext cx="2334079" cy="2177779"/>
          </a:xfrm>
          <a:prstGeom prst="rect">
            <a:avLst/>
          </a:prstGeom>
        </p:spPr>
      </p:pic>
    </p:spTree>
    <p:extLst>
      <p:ext uri="{BB962C8B-B14F-4D97-AF65-F5344CB8AC3E}">
        <p14:creationId xmlns:p14="http://schemas.microsoft.com/office/powerpoint/2010/main" val="3760476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9872" y="404664"/>
            <a:ext cx="11284760" cy="6186309"/>
          </a:xfrm>
          <a:prstGeom prst="rect">
            <a:avLst/>
          </a:prstGeom>
        </p:spPr>
        <p:txBody>
          <a:bodyPr wrap="square">
            <a:spAutoFit/>
          </a:bodyPr>
          <a:lstStyle/>
          <a:p>
            <a:pPr marL="385763" indent="-385763" algn="just" rtl="0">
              <a:buFont typeface="+mj-lt"/>
              <a:buAutoNum type="arabicPeriod" startAt="3"/>
            </a:pPr>
            <a:r>
              <a:rPr lang="en-GB" sz="3600" dirty="0">
                <a:solidFill>
                  <a:srgbClr val="FF0000"/>
                </a:solidFill>
                <a:effectLst>
                  <a:outerShdw blurRad="38100" dist="38100" dir="2700000" algn="tl">
                    <a:srgbClr val="000000">
                      <a:alpha val="43137"/>
                    </a:srgbClr>
                  </a:outerShdw>
                </a:effectLst>
              </a:rPr>
              <a:t>Emulsifying agent: </a:t>
            </a:r>
            <a:r>
              <a:rPr lang="en-GB" sz="3600" dirty="0">
                <a:effectLst>
                  <a:outerShdw blurRad="38100" dist="38100" dir="2700000" algn="tl">
                    <a:srgbClr val="000000">
                      <a:alpha val="43137"/>
                    </a:srgbClr>
                  </a:outerShdw>
                </a:effectLst>
              </a:rPr>
              <a:t>it also called emulsifier, emulgent, surfactant, and surface active agent. </a:t>
            </a:r>
            <a:r>
              <a:rPr lang="en-GB" sz="3600" dirty="0"/>
              <a:t>It is the most important component in maintaining stability of emulsion. They are either natural or synthetic type.</a:t>
            </a:r>
          </a:p>
          <a:p>
            <a:pPr marL="385763" indent="-385763" algn="just" rtl="0"/>
            <a:r>
              <a:rPr lang="en-GB" sz="3600" dirty="0"/>
              <a:t>  </a:t>
            </a:r>
            <a:r>
              <a:rPr lang="en-GB" sz="3600" dirty="0">
                <a:solidFill>
                  <a:srgbClr val="FF0000"/>
                </a:solidFill>
                <a:effectLst>
                  <a:outerShdw blurRad="38100" dist="38100" dir="2700000" algn="tl">
                    <a:srgbClr val="000000">
                      <a:alpha val="43137"/>
                    </a:srgbClr>
                  </a:outerShdw>
                </a:effectLst>
              </a:rPr>
              <a:t>Natural emulsifying agents </a:t>
            </a:r>
            <a:r>
              <a:rPr lang="en-GB" sz="3600" dirty="0"/>
              <a:t>are used in some emulsions, but synthetic emulsifying agents may replace them, where the synthetic ones are more surface active; including acacia, tragacanth, and others.</a:t>
            </a:r>
          </a:p>
          <a:p>
            <a:pPr marL="385763" indent="-385763" algn="just" rtl="0"/>
            <a:endParaRPr lang="en-GB" sz="3600" dirty="0"/>
          </a:p>
          <a:p>
            <a:pPr marL="385763" indent="-385763" algn="just" rtl="0"/>
            <a:r>
              <a:rPr lang="en-GB" sz="3600" dirty="0">
                <a:solidFill>
                  <a:srgbClr val="FF0000"/>
                </a:solidFill>
                <a:effectLst>
                  <a:outerShdw blurRad="38100" dist="38100" dir="2700000" algn="tl">
                    <a:srgbClr val="000000">
                      <a:alpha val="43137"/>
                    </a:srgbClr>
                  </a:outerShdw>
                </a:effectLst>
              </a:rPr>
              <a:t>Synthetic emulsifying agents, </a:t>
            </a:r>
            <a:r>
              <a:rPr lang="en-GB" sz="3600" dirty="0"/>
              <a:t>which are depend on the hydrophilic-lipophilic balance (HLB).</a:t>
            </a:r>
            <a:endParaRPr lang="ar-IQ" sz="3600" dirty="0"/>
          </a:p>
        </p:txBody>
      </p:sp>
      <p:sp>
        <p:nvSpPr>
          <p:cNvPr id="3" name="Slide Number Placeholder 2"/>
          <p:cNvSpPr>
            <a:spLocks noGrp="1"/>
          </p:cNvSpPr>
          <p:nvPr>
            <p:ph type="sldNum" sz="quarter" idx="12"/>
          </p:nvPr>
        </p:nvSpPr>
        <p:spPr/>
        <p:txBody>
          <a:bodyPr/>
          <a:lstStyle/>
          <a:p>
            <a:fld id="{8796C193-3722-42E9-B33A-7C17DAD0F260}" type="slidenum">
              <a:rPr lang="ar-IQ" smtClean="0"/>
              <a:pPr/>
              <a:t>10</a:t>
            </a:fld>
            <a:endParaRPr lang="ar-IQ"/>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5361" y="188640"/>
            <a:ext cx="11737304" cy="1323439"/>
          </a:xfrm>
          <a:prstGeom prst="rect">
            <a:avLst/>
          </a:prstGeom>
        </p:spPr>
        <p:txBody>
          <a:bodyPr wrap="square">
            <a:spAutoFit/>
          </a:bodyPr>
          <a:lstStyle/>
          <a:p>
            <a:pPr algn="l" rtl="0"/>
            <a:r>
              <a:rPr lang="en-GB" sz="4000" b="1" dirty="0">
                <a:solidFill>
                  <a:srgbClr val="FF0000"/>
                </a:solidFill>
                <a:effectLst>
                  <a:outerShdw blurRad="38100" dist="38100" dir="2700000" algn="tl">
                    <a:srgbClr val="000000">
                      <a:alpha val="43137"/>
                    </a:srgbClr>
                  </a:outerShdw>
                </a:effectLst>
                <a:latin typeface="Algerian" panose="04020705040A02060702" pitchFamily="82" charset="0"/>
              </a:rPr>
              <a:t>Types of emulsion according to internal phase</a:t>
            </a:r>
            <a:endParaRPr lang="ar-IQ" sz="4000" b="1" dirty="0">
              <a:solidFill>
                <a:srgbClr val="FF0000"/>
              </a:solidFill>
              <a:effectLst>
                <a:outerShdw blurRad="38100" dist="38100" dir="2700000" algn="tl">
                  <a:srgbClr val="000000">
                    <a:alpha val="43137"/>
                  </a:srgbClr>
                </a:outerShdw>
              </a:effectLst>
              <a:latin typeface="Algerian" panose="04020705040A02060702" pitchFamily="82" charset="0"/>
            </a:endParaRPr>
          </a:p>
        </p:txBody>
      </p:sp>
      <p:sp>
        <p:nvSpPr>
          <p:cNvPr id="4" name="Rectangle 3"/>
          <p:cNvSpPr/>
          <p:nvPr/>
        </p:nvSpPr>
        <p:spPr>
          <a:xfrm>
            <a:off x="780872" y="1713301"/>
            <a:ext cx="10835944" cy="4524315"/>
          </a:xfrm>
          <a:prstGeom prst="rect">
            <a:avLst/>
          </a:prstGeom>
        </p:spPr>
        <p:txBody>
          <a:bodyPr wrap="square">
            <a:spAutoFit/>
          </a:bodyPr>
          <a:lstStyle/>
          <a:p>
            <a:pPr marL="385763" indent="-385763" algn="just" rtl="0">
              <a:buFont typeface="+mj-lt"/>
              <a:buAutoNum type="arabicPeriod"/>
            </a:pPr>
            <a:r>
              <a:rPr lang="en-GB" sz="3200" b="1" dirty="0">
                <a:solidFill>
                  <a:srgbClr val="FF0000"/>
                </a:solidFill>
                <a:effectLst>
                  <a:outerShdw blurRad="38100" dist="38100" dir="2700000" algn="tl">
                    <a:srgbClr val="000000">
                      <a:alpha val="43137"/>
                    </a:srgbClr>
                  </a:outerShdw>
                </a:effectLst>
              </a:rPr>
              <a:t>Oil in water (O/W), </a:t>
            </a:r>
            <a:r>
              <a:rPr lang="en-GB" sz="3200" dirty="0"/>
              <a:t>in this type of emulsion,  oil is called the internal phase or dispersed phase, while water is called external phase or dispersion medium. Oil is dispersed as small globules in the aqueous phase.</a:t>
            </a:r>
          </a:p>
          <a:p>
            <a:pPr marL="385763" indent="-385763" algn="just" rtl="0">
              <a:buFont typeface="+mj-lt"/>
              <a:buAutoNum type="arabicPeriod"/>
            </a:pPr>
            <a:endParaRPr lang="en-GB" sz="3200" dirty="0"/>
          </a:p>
          <a:p>
            <a:pPr marL="385763" indent="-385763" algn="just" rtl="0">
              <a:buFont typeface="+mj-lt"/>
              <a:buAutoNum type="arabicPeriod"/>
            </a:pPr>
            <a:r>
              <a:rPr lang="en-GB" sz="3200" b="1" dirty="0">
                <a:solidFill>
                  <a:srgbClr val="FF0000"/>
                </a:solidFill>
                <a:effectLst>
                  <a:outerShdw blurRad="38100" dist="38100" dir="2700000" algn="tl">
                    <a:srgbClr val="000000">
                      <a:alpha val="43137"/>
                    </a:srgbClr>
                  </a:outerShdw>
                </a:effectLst>
              </a:rPr>
              <a:t>Water in oil (W/O), </a:t>
            </a:r>
            <a:r>
              <a:rPr lang="en-GB" sz="3200" dirty="0"/>
              <a:t>in this type of emulsion water is called the internal phase or dispersed phase, while oil is called external phase or dispersion medium. Water is dispersed as small globules in the oily phase. </a:t>
            </a:r>
            <a:endParaRPr lang="ar-IQ" sz="3200" dirty="0"/>
          </a:p>
        </p:txBody>
      </p:sp>
      <p:sp>
        <p:nvSpPr>
          <p:cNvPr id="5" name="Slide Number Placeholder 4"/>
          <p:cNvSpPr>
            <a:spLocks noGrp="1"/>
          </p:cNvSpPr>
          <p:nvPr>
            <p:ph type="sldNum" sz="quarter" idx="12"/>
          </p:nvPr>
        </p:nvSpPr>
        <p:spPr/>
        <p:txBody>
          <a:bodyPr/>
          <a:lstStyle/>
          <a:p>
            <a:fld id="{8796C193-3722-42E9-B33A-7C17DAD0F260}" type="slidenum">
              <a:rPr lang="ar-IQ" smtClean="0"/>
              <a:pPr/>
              <a:t>11</a:t>
            </a:fld>
            <a:endParaRPr lang="ar-IQ"/>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796C193-3722-42E9-B33A-7C17DAD0F260}" type="slidenum">
              <a:rPr lang="ar-IQ" smtClean="0"/>
              <a:pPr/>
              <a:t>12</a:t>
            </a:fld>
            <a:endParaRPr lang="ar-IQ"/>
          </a:p>
        </p:txBody>
      </p:sp>
      <p:sp>
        <p:nvSpPr>
          <p:cNvPr id="2" name="Rectangle 1"/>
          <p:cNvSpPr/>
          <p:nvPr/>
        </p:nvSpPr>
        <p:spPr>
          <a:xfrm>
            <a:off x="499872" y="190500"/>
            <a:ext cx="8705748" cy="769441"/>
          </a:xfrm>
          <a:prstGeom prst="rect">
            <a:avLst/>
          </a:prstGeom>
        </p:spPr>
        <p:txBody>
          <a:bodyPr wrap="square">
            <a:spAutoFit/>
          </a:bodyPr>
          <a:lstStyle/>
          <a:p>
            <a:pPr algn="l" rtl="0"/>
            <a:r>
              <a:rPr lang="en-GB" sz="4400" b="1" dirty="0">
                <a:solidFill>
                  <a:srgbClr val="FF0000"/>
                </a:solidFill>
                <a:effectLst>
                  <a:outerShdw blurRad="38100" dist="38100" dir="2700000" algn="tl">
                    <a:srgbClr val="000000">
                      <a:alpha val="43137"/>
                    </a:srgbClr>
                  </a:outerShdw>
                </a:effectLst>
              </a:rPr>
              <a:t>Physical properties of emulsion:</a:t>
            </a:r>
          </a:p>
        </p:txBody>
      </p:sp>
      <p:sp>
        <p:nvSpPr>
          <p:cNvPr id="3" name="Rectangle 2"/>
          <p:cNvSpPr/>
          <p:nvPr/>
        </p:nvSpPr>
        <p:spPr>
          <a:xfrm>
            <a:off x="989424" y="1190678"/>
            <a:ext cx="10213151" cy="4801314"/>
          </a:xfrm>
          <a:prstGeom prst="rect">
            <a:avLst/>
          </a:prstGeom>
        </p:spPr>
        <p:txBody>
          <a:bodyPr wrap="square">
            <a:spAutoFit/>
          </a:bodyPr>
          <a:lstStyle/>
          <a:p>
            <a:pPr marL="385763" indent="-385763" algn="just" rtl="0">
              <a:buFont typeface="+mj-lt"/>
              <a:buAutoNum type="arabicPeriod"/>
            </a:pPr>
            <a:r>
              <a:rPr lang="en-GB" sz="3600" b="1" dirty="0">
                <a:solidFill>
                  <a:srgbClr val="FF0000"/>
                </a:solidFill>
                <a:effectLst>
                  <a:outerShdw blurRad="38100" dist="38100" dir="2700000" algn="tl">
                    <a:srgbClr val="000000">
                      <a:alpha val="43137"/>
                    </a:srgbClr>
                  </a:outerShdw>
                </a:effectLst>
              </a:rPr>
              <a:t>Most o/w emulsions </a:t>
            </a:r>
            <a:r>
              <a:rPr lang="en-GB" sz="3600" dirty="0"/>
              <a:t>are creamy white in appearance regardless of the oil used, and </a:t>
            </a:r>
            <a:r>
              <a:rPr lang="en-GB" sz="3600" i="1" dirty="0"/>
              <a:t>the </a:t>
            </a:r>
            <a:r>
              <a:rPr lang="en-GB" sz="3600" i="1" dirty="0" err="1">
                <a:solidFill>
                  <a:srgbClr val="0070C0"/>
                </a:solidFill>
              </a:rPr>
              <a:t>color</a:t>
            </a:r>
            <a:r>
              <a:rPr lang="en-GB" sz="3600" i="1" dirty="0">
                <a:solidFill>
                  <a:srgbClr val="0070C0"/>
                </a:solidFill>
              </a:rPr>
              <a:t> is an indication of the relative droplet size</a:t>
            </a:r>
            <a:r>
              <a:rPr lang="en-GB" sz="3600" i="1" dirty="0"/>
              <a:t>.</a:t>
            </a:r>
            <a:r>
              <a:rPr lang="en-GB" sz="3600" dirty="0"/>
              <a:t> Coarse emulsion (i.e., emulsion with large droplet) will have yellowish white </a:t>
            </a:r>
            <a:r>
              <a:rPr lang="en-GB" sz="3600" dirty="0" err="1"/>
              <a:t>color</a:t>
            </a:r>
            <a:r>
              <a:rPr lang="en-GB" sz="3600" dirty="0"/>
              <a:t>; as droplet size became smaller the </a:t>
            </a:r>
            <a:r>
              <a:rPr lang="en-GB" sz="3600" dirty="0" err="1"/>
              <a:t>color</a:t>
            </a:r>
            <a:r>
              <a:rPr lang="en-GB" sz="3600" dirty="0"/>
              <a:t> of the emulsion become whiter and reach to very clear in </a:t>
            </a:r>
            <a:r>
              <a:rPr lang="en-GB" sz="3600" dirty="0" err="1"/>
              <a:t>nanosize</a:t>
            </a:r>
            <a:r>
              <a:rPr lang="en-GB" sz="3600" dirty="0"/>
              <a:t> (why?).</a:t>
            </a:r>
          </a:p>
          <a:p>
            <a:pPr marL="385763" indent="-385763" algn="just" rtl="0">
              <a:buFont typeface="+mj-lt"/>
              <a:buAutoNum type="arabicPeriod"/>
            </a:pPr>
            <a:r>
              <a:rPr lang="en-GB" sz="3600" b="1" dirty="0">
                <a:solidFill>
                  <a:srgbClr val="FF0000"/>
                </a:solidFill>
                <a:effectLst>
                  <a:outerShdw blurRad="38100" dist="38100" dir="2700000" algn="tl">
                    <a:srgbClr val="000000">
                      <a:alpha val="43137"/>
                    </a:srgbClr>
                  </a:outerShdw>
                </a:effectLst>
              </a:rPr>
              <a:t>w/o emulsion </a:t>
            </a:r>
            <a:r>
              <a:rPr lang="en-GB" sz="3600" dirty="0"/>
              <a:t>is glassy, translucent depends more on the type of the oil in the emulsion. </a:t>
            </a:r>
            <a:endParaRPr lang="ar-IQ" sz="3600" dirty="0"/>
          </a:p>
          <a:p>
            <a:pPr marL="385763" indent="-385763" algn="l" rtl="0">
              <a:buFont typeface="+mj-lt"/>
              <a:buAutoNum type="arabicPeriod"/>
            </a:pP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019232-75E2-43BB-A0B5-E301DDB89E88}"/>
              </a:ext>
            </a:extLst>
          </p:cNvPr>
          <p:cNvSpPr>
            <a:spLocks noGrp="1"/>
          </p:cNvSpPr>
          <p:nvPr>
            <p:ph type="sldNum" sz="quarter" idx="12"/>
          </p:nvPr>
        </p:nvSpPr>
        <p:spPr/>
        <p:txBody>
          <a:bodyPr/>
          <a:lstStyle/>
          <a:p>
            <a:fld id="{8796C193-3722-42E9-B33A-7C17DAD0F260}" type="slidenum">
              <a:rPr lang="ar-IQ" smtClean="0"/>
              <a:pPr/>
              <a:t>13</a:t>
            </a:fld>
            <a:endParaRPr lang="ar-IQ"/>
          </a:p>
        </p:txBody>
      </p:sp>
      <p:grpSp>
        <p:nvGrpSpPr>
          <p:cNvPr id="11" name="Group 10">
            <a:extLst>
              <a:ext uri="{FF2B5EF4-FFF2-40B4-BE49-F238E27FC236}">
                <a16:creationId xmlns:a16="http://schemas.microsoft.com/office/drawing/2014/main" id="{34D5FF2B-5FE9-4B80-985B-0FA96E21F8FA}"/>
              </a:ext>
            </a:extLst>
          </p:cNvPr>
          <p:cNvGrpSpPr/>
          <p:nvPr/>
        </p:nvGrpSpPr>
        <p:grpSpPr>
          <a:xfrm>
            <a:off x="1060574" y="258395"/>
            <a:ext cx="10436026" cy="6341210"/>
            <a:chOff x="1060574" y="258395"/>
            <a:chExt cx="10436026" cy="6341210"/>
          </a:xfrm>
        </p:grpSpPr>
        <p:pic>
          <p:nvPicPr>
            <p:cNvPr id="4" name="Picture 3">
              <a:extLst>
                <a:ext uri="{FF2B5EF4-FFF2-40B4-BE49-F238E27FC236}">
                  <a16:creationId xmlns:a16="http://schemas.microsoft.com/office/drawing/2014/main" id="{D18FFCBA-12DF-4719-B6B4-7F3734820BE5}"/>
                </a:ext>
              </a:extLst>
            </p:cNvPr>
            <p:cNvPicPr>
              <a:picLocks noChangeAspect="1"/>
            </p:cNvPicPr>
            <p:nvPr/>
          </p:nvPicPr>
          <p:blipFill>
            <a:blip r:embed="rId2"/>
            <a:stretch>
              <a:fillRect/>
            </a:stretch>
          </p:blipFill>
          <p:spPr>
            <a:xfrm>
              <a:off x="6600056" y="1211814"/>
              <a:ext cx="4896544" cy="4434371"/>
            </a:xfrm>
            <a:prstGeom prst="rect">
              <a:avLst/>
            </a:prstGeom>
          </p:spPr>
        </p:pic>
        <p:pic>
          <p:nvPicPr>
            <p:cNvPr id="5" name="Picture 4">
              <a:extLst>
                <a:ext uri="{FF2B5EF4-FFF2-40B4-BE49-F238E27FC236}">
                  <a16:creationId xmlns:a16="http://schemas.microsoft.com/office/drawing/2014/main" id="{DD843810-382F-405F-A13D-671605307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712" y="258395"/>
              <a:ext cx="2444804" cy="6341210"/>
            </a:xfrm>
            <a:prstGeom prst="rect">
              <a:avLst/>
            </a:prstGeom>
          </p:spPr>
        </p:pic>
        <p:sp>
          <p:nvSpPr>
            <p:cNvPr id="6" name="TextBox 5">
              <a:extLst>
                <a:ext uri="{FF2B5EF4-FFF2-40B4-BE49-F238E27FC236}">
                  <a16:creationId xmlns:a16="http://schemas.microsoft.com/office/drawing/2014/main" id="{A3B64DC9-585F-4032-AB5E-89B1E99FA2AA}"/>
                </a:ext>
              </a:extLst>
            </p:cNvPr>
            <p:cNvSpPr txBox="1"/>
            <p:nvPr/>
          </p:nvSpPr>
          <p:spPr>
            <a:xfrm>
              <a:off x="1060574" y="5122965"/>
              <a:ext cx="2444804" cy="523220"/>
            </a:xfrm>
            <a:prstGeom prst="rect">
              <a:avLst/>
            </a:prstGeom>
            <a:noFill/>
          </p:spPr>
          <p:txBody>
            <a:bodyPr wrap="square" rtlCol="1">
              <a:spAutoFit/>
            </a:bodyPr>
            <a:lstStyle/>
            <a:p>
              <a:pPr algn="ctr" rtl="0"/>
              <a:r>
                <a:rPr lang="en-US" sz="2800" b="1" dirty="0"/>
                <a:t>w/o emulsion</a:t>
              </a:r>
              <a:endParaRPr lang="ar-IQ" sz="2800" b="1" dirty="0"/>
            </a:p>
          </p:txBody>
        </p:sp>
        <p:sp>
          <p:nvSpPr>
            <p:cNvPr id="9" name="Arrow: Left-Up 8">
              <a:extLst>
                <a:ext uri="{FF2B5EF4-FFF2-40B4-BE49-F238E27FC236}">
                  <a16:creationId xmlns:a16="http://schemas.microsoft.com/office/drawing/2014/main" id="{14B0F510-8AE6-433B-B535-FACBDBEED853}"/>
                </a:ext>
              </a:extLst>
            </p:cNvPr>
            <p:cNvSpPr/>
            <p:nvPr/>
          </p:nvSpPr>
          <p:spPr>
            <a:xfrm rot="16200000">
              <a:off x="6322495" y="504256"/>
              <a:ext cx="555122" cy="576064"/>
            </a:xfrm>
            <a:prstGeom prst="leftUpArrow">
              <a:avLst>
                <a:gd name="adj1" fmla="val 8269"/>
                <a:gd name="adj2" fmla="val 9942"/>
                <a:gd name="adj3" fmla="val 3838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0" name="TextBox 9">
              <a:extLst>
                <a:ext uri="{FF2B5EF4-FFF2-40B4-BE49-F238E27FC236}">
                  <a16:creationId xmlns:a16="http://schemas.microsoft.com/office/drawing/2014/main" id="{8052A4B4-ED02-4893-B7EB-4FDDA20E02B3}"/>
                </a:ext>
              </a:extLst>
            </p:cNvPr>
            <p:cNvSpPr txBox="1"/>
            <p:nvPr/>
          </p:nvSpPr>
          <p:spPr>
            <a:xfrm>
              <a:off x="7251596" y="328859"/>
              <a:ext cx="2444804" cy="523220"/>
            </a:xfrm>
            <a:prstGeom prst="rect">
              <a:avLst/>
            </a:prstGeom>
            <a:noFill/>
          </p:spPr>
          <p:txBody>
            <a:bodyPr wrap="square" rtlCol="1">
              <a:spAutoFit/>
            </a:bodyPr>
            <a:lstStyle/>
            <a:p>
              <a:pPr algn="ctr" rtl="0"/>
              <a:r>
                <a:rPr lang="en-US" sz="2800" b="1" dirty="0"/>
                <a:t>o/w emulsion</a:t>
              </a:r>
              <a:endParaRPr lang="ar-IQ" sz="2800" b="1" dirty="0"/>
            </a:p>
          </p:txBody>
        </p:sp>
      </p:grpSp>
      <p:grpSp>
        <p:nvGrpSpPr>
          <p:cNvPr id="7" name="Group 6">
            <a:extLst>
              <a:ext uri="{FF2B5EF4-FFF2-40B4-BE49-F238E27FC236}">
                <a16:creationId xmlns:a16="http://schemas.microsoft.com/office/drawing/2014/main" id="{BD2686AB-43CC-49CE-8109-9AD0C86D6A65}"/>
              </a:ext>
            </a:extLst>
          </p:cNvPr>
          <p:cNvGrpSpPr/>
          <p:nvPr/>
        </p:nvGrpSpPr>
        <p:grpSpPr>
          <a:xfrm>
            <a:off x="7071576" y="5805264"/>
            <a:ext cx="3848960" cy="504056"/>
            <a:chOff x="7071576" y="5805264"/>
            <a:chExt cx="3848960" cy="504056"/>
          </a:xfrm>
        </p:grpSpPr>
        <p:sp>
          <p:nvSpPr>
            <p:cNvPr id="3" name="Oval 2">
              <a:extLst>
                <a:ext uri="{FF2B5EF4-FFF2-40B4-BE49-F238E27FC236}">
                  <a16:creationId xmlns:a16="http://schemas.microsoft.com/office/drawing/2014/main" id="{8D3F0032-C5E0-46EA-9588-B0A299EC13C4}"/>
                </a:ext>
              </a:extLst>
            </p:cNvPr>
            <p:cNvSpPr/>
            <p:nvPr/>
          </p:nvSpPr>
          <p:spPr>
            <a:xfrm>
              <a:off x="10344472" y="5805264"/>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2" name="Oval 11">
              <a:extLst>
                <a:ext uri="{FF2B5EF4-FFF2-40B4-BE49-F238E27FC236}">
                  <a16:creationId xmlns:a16="http://schemas.microsoft.com/office/drawing/2014/main" id="{060E6572-47F7-4ACB-B6FB-E3D6916A89C5}"/>
                </a:ext>
              </a:extLst>
            </p:cNvPr>
            <p:cNvSpPr/>
            <p:nvPr/>
          </p:nvSpPr>
          <p:spPr>
            <a:xfrm>
              <a:off x="8760296" y="6005920"/>
              <a:ext cx="360040" cy="30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3" name="Oval 12">
              <a:extLst>
                <a:ext uri="{FF2B5EF4-FFF2-40B4-BE49-F238E27FC236}">
                  <a16:creationId xmlns:a16="http://schemas.microsoft.com/office/drawing/2014/main" id="{647ECABF-5A50-4689-ACFC-B60623CD5D47}"/>
                </a:ext>
              </a:extLst>
            </p:cNvPr>
            <p:cNvSpPr/>
            <p:nvPr/>
          </p:nvSpPr>
          <p:spPr>
            <a:xfrm>
              <a:off x="7071576" y="6210300"/>
              <a:ext cx="101076"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grpSp>
    </p:spTree>
    <p:extLst>
      <p:ext uri="{BB962C8B-B14F-4D97-AF65-F5344CB8AC3E}">
        <p14:creationId xmlns:p14="http://schemas.microsoft.com/office/powerpoint/2010/main" val="3007321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260648"/>
            <a:ext cx="10363200" cy="782960"/>
          </a:xfrm>
        </p:spPr>
        <p:txBody>
          <a:bodyPr>
            <a:normAutofit fontScale="90000"/>
          </a:bodyPr>
          <a:lstStyle/>
          <a:p>
            <a:pPr rtl="0"/>
            <a:r>
              <a:rPr lang="en-GB" sz="4400" b="1" dirty="0">
                <a:solidFill>
                  <a:srgbClr val="FF0000"/>
                </a:solidFill>
                <a:effectLst>
                  <a:outerShdw blurRad="38100" dist="38100" dir="2700000" algn="tl">
                    <a:srgbClr val="000000">
                      <a:alpha val="43137"/>
                    </a:srgbClr>
                  </a:outerShdw>
                </a:effectLst>
                <a:latin typeface="+mn-lt"/>
                <a:ea typeface="+mn-ea"/>
                <a:cs typeface="+mn-cs"/>
              </a:rPr>
              <a:t>Test for identification of emulsion type</a:t>
            </a:r>
            <a:endParaRPr lang="ar-IQ" sz="4400" b="1" dirty="0">
              <a:solidFill>
                <a:srgbClr val="FF0000"/>
              </a:solidFill>
              <a:effectLst>
                <a:outerShdw blurRad="38100" dist="38100" dir="2700000" algn="tl">
                  <a:srgbClr val="000000">
                    <a:alpha val="43137"/>
                  </a:srgbClr>
                </a:outerShdw>
              </a:effectLst>
              <a:latin typeface="+mn-lt"/>
              <a:ea typeface="+mn-ea"/>
              <a:cs typeface="+mn-cs"/>
            </a:endParaRPr>
          </a:p>
        </p:txBody>
      </p:sp>
      <p:sp>
        <p:nvSpPr>
          <p:cNvPr id="3" name="Content Placeholder 2"/>
          <p:cNvSpPr>
            <a:spLocks noGrp="1"/>
          </p:cNvSpPr>
          <p:nvPr>
            <p:ph sz="quarter" idx="1"/>
          </p:nvPr>
        </p:nvSpPr>
        <p:spPr>
          <a:xfrm>
            <a:off x="914400" y="1340768"/>
            <a:ext cx="10726216" cy="5040560"/>
          </a:xfrm>
        </p:spPr>
        <p:txBody>
          <a:bodyPr>
            <a:normAutofit fontScale="92500"/>
          </a:bodyPr>
          <a:lstStyle/>
          <a:p>
            <a:pPr algn="just" rtl="0"/>
            <a:r>
              <a:rPr lang="en-GB" sz="3200" dirty="0"/>
              <a:t>Several simple methods are available for distinguishing between o/w and w/o emulsion. The most common of these tests involve:</a:t>
            </a:r>
          </a:p>
          <a:p>
            <a:pPr algn="just" rtl="0"/>
            <a:endParaRPr lang="en-GB" sz="3200" dirty="0"/>
          </a:p>
          <a:p>
            <a:pPr marL="385763" indent="-385763" algn="just" rtl="0">
              <a:buFont typeface="+mj-lt"/>
              <a:buAutoNum type="arabicPeriod"/>
            </a:pPr>
            <a:r>
              <a:rPr lang="en-GB" sz="3200" dirty="0">
                <a:solidFill>
                  <a:srgbClr val="FF0000"/>
                </a:solidFill>
              </a:rPr>
              <a:t>Miscibility test</a:t>
            </a:r>
            <a:r>
              <a:rPr lang="en-GB" sz="3200" dirty="0"/>
              <a:t>, either with oil or water. The emulsion will only be miscible with liquid that are </a:t>
            </a:r>
            <a:r>
              <a:rPr lang="en-GB" sz="3200" dirty="0">
                <a:solidFill>
                  <a:srgbClr val="0070C0"/>
                </a:solidFill>
              </a:rPr>
              <a:t>miscible with its continuous phase</a:t>
            </a:r>
            <a:r>
              <a:rPr lang="en-GB" sz="3200" dirty="0"/>
              <a:t>.</a:t>
            </a:r>
          </a:p>
          <a:p>
            <a:pPr marL="385763" indent="-385763" algn="just" rtl="0">
              <a:buFont typeface="+mj-lt"/>
              <a:buAutoNum type="arabicPeriod"/>
            </a:pPr>
            <a:endParaRPr lang="en-GB" sz="3200" dirty="0"/>
          </a:p>
          <a:p>
            <a:pPr marL="385763" indent="-385763" algn="just" rtl="0">
              <a:buFont typeface="+mj-lt"/>
              <a:buAutoNum type="arabicPeriod"/>
            </a:pPr>
            <a:r>
              <a:rPr lang="en-GB" sz="3200" dirty="0">
                <a:solidFill>
                  <a:srgbClr val="FF0000"/>
                </a:solidFill>
              </a:rPr>
              <a:t>Conductivity measurement</a:t>
            </a:r>
            <a:r>
              <a:rPr lang="en-GB" sz="3200" dirty="0"/>
              <a:t>, systems with aqueous phases will readily conduct electricity, whereas systems with oily continuous phases will not. </a:t>
            </a:r>
          </a:p>
          <a:p>
            <a:pPr marL="385763" indent="-385763" algn="just" rtl="0">
              <a:buFont typeface="+mj-lt"/>
              <a:buAutoNum type="arabicPeriod"/>
            </a:pPr>
            <a:endParaRPr lang="en-GB" sz="3200" dirty="0"/>
          </a:p>
          <a:p>
            <a:pPr marL="385763" indent="-385763" algn="just" rtl="0">
              <a:buFont typeface="+mj-lt"/>
              <a:buAutoNum type="arabicPeriod"/>
            </a:pPr>
            <a:r>
              <a:rPr lang="en-GB" sz="3200" dirty="0">
                <a:solidFill>
                  <a:srgbClr val="FF0000"/>
                </a:solidFill>
              </a:rPr>
              <a:t>Staining test</a:t>
            </a:r>
            <a:r>
              <a:rPr lang="en-GB" sz="3200" dirty="0"/>
              <a:t>: water-soluble and oil-soluble dyes can be used in this test.</a:t>
            </a:r>
          </a:p>
        </p:txBody>
      </p:sp>
    </p:spTree>
    <p:extLst>
      <p:ext uri="{BB962C8B-B14F-4D97-AF65-F5344CB8AC3E}">
        <p14:creationId xmlns:p14="http://schemas.microsoft.com/office/powerpoint/2010/main" val="3632645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210" y="195470"/>
            <a:ext cx="10873208" cy="769441"/>
          </a:xfrm>
          <a:prstGeom prst="rect">
            <a:avLst/>
          </a:prstGeom>
        </p:spPr>
        <p:txBody>
          <a:bodyPr wrap="square">
            <a:spAutoFit/>
          </a:bodyPr>
          <a:lstStyle/>
          <a:p>
            <a:pPr algn="l" rtl="0"/>
            <a:r>
              <a:rPr lang="en-GB" sz="4400" b="1" dirty="0">
                <a:solidFill>
                  <a:srgbClr val="FF0000"/>
                </a:solidFill>
                <a:effectLst>
                  <a:outerShdw blurRad="38100" dist="38100" dir="2700000" algn="tl">
                    <a:srgbClr val="000000">
                      <a:alpha val="43137"/>
                    </a:srgbClr>
                  </a:outerShdw>
                </a:effectLst>
              </a:rPr>
              <a:t>Factors affecting emulsion type</a:t>
            </a:r>
            <a:endParaRPr lang="ar-IQ" sz="4400" b="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481210" y="964911"/>
            <a:ext cx="11229580" cy="5262979"/>
          </a:xfrm>
          <a:prstGeom prst="rect">
            <a:avLst/>
          </a:prstGeom>
        </p:spPr>
        <p:txBody>
          <a:bodyPr wrap="square">
            <a:spAutoFit/>
          </a:bodyPr>
          <a:lstStyle/>
          <a:p>
            <a:pPr marL="385763" indent="-385763" algn="just" rtl="0">
              <a:buFont typeface="+mj-lt"/>
              <a:buAutoNum type="arabicPeriod"/>
            </a:pPr>
            <a:r>
              <a:rPr lang="en-GB" sz="2400" b="1" dirty="0">
                <a:solidFill>
                  <a:srgbClr val="FF0000"/>
                </a:solidFill>
                <a:effectLst>
                  <a:outerShdw blurRad="38100" dist="38100" dir="2700000" algn="tl">
                    <a:srgbClr val="000000">
                      <a:alpha val="43137"/>
                    </a:srgbClr>
                  </a:outerShdw>
                </a:effectLst>
              </a:rPr>
              <a:t>Phase-volume ratio </a:t>
            </a:r>
            <a:r>
              <a:rPr lang="en-GB" sz="2400" b="1" dirty="0"/>
              <a:t>(the ratio of phases or the relative phase volume): generally, the internal phase will be less volume than the external phase, but in certain conditions, the internal phase may exceed phase-volume ratio reaching 74% and still give good emulsion. </a:t>
            </a:r>
            <a:r>
              <a:rPr lang="en-GB" sz="2400" b="1" dirty="0">
                <a:solidFill>
                  <a:srgbClr val="0070C0"/>
                </a:solidFill>
              </a:rPr>
              <a:t>This is in presence of strong emulsifying agent</a:t>
            </a:r>
            <a:r>
              <a:rPr lang="en-GB" sz="2400" b="1" dirty="0"/>
              <a:t>.</a:t>
            </a:r>
          </a:p>
          <a:p>
            <a:pPr marL="385763" indent="-385763" algn="just" rtl="0">
              <a:buFont typeface="+mj-lt"/>
              <a:buAutoNum type="arabicPeriod"/>
            </a:pPr>
            <a:endParaRPr lang="en-GB" sz="2400" b="1" dirty="0"/>
          </a:p>
          <a:p>
            <a:pPr marL="385763" indent="-385763" algn="just" rtl="0">
              <a:buFont typeface="+mj-lt"/>
              <a:buAutoNum type="arabicPeriod"/>
            </a:pPr>
            <a:r>
              <a:rPr lang="en-GB" sz="2400" b="1" dirty="0">
                <a:solidFill>
                  <a:srgbClr val="FF0000"/>
                </a:solidFill>
                <a:effectLst>
                  <a:outerShdw blurRad="38100" dist="38100" dir="2700000" algn="tl">
                    <a:srgbClr val="000000">
                      <a:alpha val="43137"/>
                    </a:srgbClr>
                  </a:outerShdw>
                </a:effectLst>
              </a:rPr>
              <a:t>Type of emulsifying agent</a:t>
            </a:r>
            <a:r>
              <a:rPr lang="en-GB" sz="2400" b="1" dirty="0"/>
              <a:t>: each type of emulsifying agent will prefer one type of emulsion, </a:t>
            </a:r>
            <a:r>
              <a:rPr lang="en-GB" sz="2400" b="1" dirty="0">
                <a:solidFill>
                  <a:srgbClr val="FF0000"/>
                </a:solidFill>
              </a:rPr>
              <a:t>if the phase-volume ratio permits</a:t>
            </a:r>
            <a:r>
              <a:rPr lang="en-GB" sz="2400" b="1" dirty="0"/>
              <a:t>. For example, natural gum (hydrophilic colloid) like acacia always prefer o/w emulsion.</a:t>
            </a:r>
          </a:p>
          <a:p>
            <a:pPr marL="385763" indent="-385763" algn="just" rtl="0">
              <a:buFont typeface="+mj-lt"/>
              <a:buAutoNum type="arabicPeriod"/>
            </a:pPr>
            <a:endParaRPr lang="en-GB" sz="2400" b="1" dirty="0"/>
          </a:p>
          <a:p>
            <a:pPr marL="385763" indent="-385763" algn="just" rtl="0">
              <a:buFont typeface="+mj-lt"/>
              <a:buAutoNum type="arabicPeriod"/>
            </a:pPr>
            <a:r>
              <a:rPr lang="en-GB" sz="2400" b="1" dirty="0">
                <a:solidFill>
                  <a:srgbClr val="FF0000"/>
                </a:solidFill>
                <a:effectLst>
                  <a:outerShdw blurRad="38100" dist="38100" dir="2700000" algn="tl">
                    <a:srgbClr val="000000">
                      <a:alpha val="43137"/>
                    </a:srgbClr>
                  </a:outerShdw>
                </a:effectLst>
              </a:rPr>
              <a:t>Order of mixing</a:t>
            </a:r>
            <a:r>
              <a:rPr lang="en-GB" sz="2400" b="1" dirty="0"/>
              <a:t>: this factor becomes the most important  factor when the phase-volume ratio is similar. Order of mixing will determine the type of emulsion. Sometimes, emulsifying agent prefer certain order of mixing or method of preparation. for example, natural gums like acacia and tragacanth require certain order of mixing. Generally the second added phase will be internal phase.</a:t>
            </a:r>
          </a:p>
        </p:txBody>
      </p:sp>
      <p:sp>
        <p:nvSpPr>
          <p:cNvPr id="4" name="Slide Number Placeholder 3"/>
          <p:cNvSpPr>
            <a:spLocks noGrp="1"/>
          </p:cNvSpPr>
          <p:nvPr>
            <p:ph type="sldNum" sz="quarter" idx="12"/>
          </p:nvPr>
        </p:nvSpPr>
        <p:spPr/>
        <p:txBody>
          <a:bodyPr/>
          <a:lstStyle/>
          <a:p>
            <a:fld id="{8796C193-3722-42E9-B33A-7C17DAD0F260}" type="slidenum">
              <a:rPr lang="ar-IQ" smtClean="0"/>
              <a:pPr/>
              <a:t>15</a:t>
            </a:fld>
            <a:endParaRPr lang="ar-IQ"/>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9364" y="136394"/>
            <a:ext cx="10225136" cy="707886"/>
          </a:xfrm>
          <a:prstGeom prst="rect">
            <a:avLst/>
          </a:prstGeom>
        </p:spPr>
        <p:txBody>
          <a:bodyPr wrap="square">
            <a:spAutoFit/>
          </a:bodyPr>
          <a:lstStyle/>
          <a:p>
            <a:pPr algn="ctr"/>
            <a:r>
              <a:rPr lang="en-GB" sz="4000" b="1" dirty="0">
                <a:solidFill>
                  <a:srgbClr val="FF0000"/>
                </a:solidFill>
                <a:effectLst>
                  <a:outerShdw blurRad="38100" dist="38100" dir="2700000" algn="tl">
                    <a:srgbClr val="000000">
                      <a:alpha val="43137"/>
                    </a:srgbClr>
                  </a:outerShdw>
                </a:effectLst>
              </a:rPr>
              <a:t>Types of emulsion according to use</a:t>
            </a:r>
            <a:endParaRPr lang="ar-IQ" sz="4000" b="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195072" y="908957"/>
            <a:ext cx="11494352" cy="5693866"/>
          </a:xfrm>
          <a:prstGeom prst="rect">
            <a:avLst/>
          </a:prstGeom>
        </p:spPr>
        <p:txBody>
          <a:bodyPr wrap="square">
            <a:spAutoFit/>
          </a:bodyPr>
          <a:lstStyle/>
          <a:p>
            <a:pPr marL="385763" indent="-385763" algn="l" rtl="0">
              <a:buFont typeface="+mj-lt"/>
              <a:buAutoNum type="arabicPeriod"/>
            </a:pPr>
            <a:r>
              <a:rPr lang="en-GB" sz="2800" b="1" dirty="0">
                <a:solidFill>
                  <a:srgbClr val="FF0000"/>
                </a:solidFill>
                <a:effectLst>
                  <a:outerShdw blurRad="38100" dist="38100" dir="2700000" algn="tl">
                    <a:srgbClr val="000000">
                      <a:alpha val="43137"/>
                    </a:srgbClr>
                  </a:outerShdw>
                </a:effectLst>
              </a:rPr>
              <a:t>Emulsion for oral use</a:t>
            </a:r>
            <a:r>
              <a:rPr lang="en-GB" sz="2800" b="1" dirty="0"/>
              <a:t>: in which emulsion are preferred to be an </a:t>
            </a:r>
            <a:r>
              <a:rPr lang="en-GB" sz="2800" b="1" dirty="0">
                <a:solidFill>
                  <a:srgbClr val="FF0000"/>
                </a:solidFill>
              </a:rPr>
              <a:t>o/w </a:t>
            </a:r>
            <a:r>
              <a:rPr lang="en-GB" sz="2800" b="1" dirty="0"/>
              <a:t>type. It has the following advantages:</a:t>
            </a:r>
          </a:p>
          <a:p>
            <a:pPr marL="385763" indent="-385763" algn="l" rtl="0">
              <a:buFont typeface="+mj-lt"/>
              <a:buAutoNum type="arabicPeriod"/>
            </a:pPr>
            <a:endParaRPr lang="en-GB" sz="2800" b="1" dirty="0"/>
          </a:p>
          <a:p>
            <a:pPr marL="385763" indent="-385763" algn="l" rtl="0">
              <a:buFont typeface="Wingdings" pitchFamily="2" charset="2"/>
              <a:buChar char="Ø"/>
            </a:pPr>
            <a:r>
              <a:rPr lang="en-GB" sz="2800" b="1" dirty="0">
                <a:solidFill>
                  <a:srgbClr val="FF0000"/>
                </a:solidFill>
              </a:rPr>
              <a:t>They help in masking the disagreeable taste and the oil sensation</a:t>
            </a:r>
            <a:r>
              <a:rPr lang="en-GB" sz="2800" b="1" dirty="0"/>
              <a:t>. Since it is o/w, the oil is the internal phase coated with the emulsifying agent layer , so the patient will not feel the bad sensation of the oil. Castor oil could be prepared as o/w emulsion where the oil will be in the internal phase using acacia as emulsifying agent, then the patient will feel only the external phase taste which is water. </a:t>
            </a:r>
          </a:p>
          <a:p>
            <a:pPr marL="385763" indent="-385763" algn="l" rtl="0">
              <a:buFont typeface="Wingdings" pitchFamily="2" charset="2"/>
              <a:buChar char="Ø"/>
            </a:pPr>
            <a:endParaRPr lang="en-GB" sz="2800" b="1" dirty="0"/>
          </a:p>
          <a:p>
            <a:pPr marL="385763" indent="-385763" algn="l" rtl="0">
              <a:buFont typeface="Wingdings" pitchFamily="2" charset="2"/>
              <a:buChar char="Ø"/>
            </a:pPr>
            <a:r>
              <a:rPr lang="en-GB" sz="2800" b="1" dirty="0">
                <a:solidFill>
                  <a:srgbClr val="FF0000"/>
                </a:solidFill>
              </a:rPr>
              <a:t>Emulsion is useful to increase absorption of fats </a:t>
            </a:r>
            <a:r>
              <a:rPr lang="en-GB" sz="2800" b="1" dirty="0"/>
              <a:t>through the intestinal wall, </a:t>
            </a:r>
            <a:r>
              <a:rPr lang="en-GB" sz="2800" b="1" i="1" u="sng" dirty="0"/>
              <a:t>especially if the globules are of certain sizes</a:t>
            </a:r>
            <a:r>
              <a:rPr lang="en-GB" sz="2800" b="1" dirty="0"/>
              <a:t>, because emulsification is an important step in fat digestion before absorption.</a:t>
            </a:r>
          </a:p>
        </p:txBody>
      </p:sp>
      <p:sp>
        <p:nvSpPr>
          <p:cNvPr id="4" name="Slide Number Placeholder 3"/>
          <p:cNvSpPr>
            <a:spLocks noGrp="1"/>
          </p:cNvSpPr>
          <p:nvPr>
            <p:ph type="sldNum" sz="quarter" idx="12"/>
          </p:nvPr>
        </p:nvSpPr>
        <p:spPr/>
        <p:txBody>
          <a:bodyPr/>
          <a:lstStyle/>
          <a:p>
            <a:fld id="{8796C193-3722-42E9-B33A-7C17DAD0F260}" type="slidenum">
              <a:rPr lang="ar-IQ" smtClean="0"/>
              <a:pPr/>
              <a:t>16</a:t>
            </a:fld>
            <a:endParaRPr lang="ar-IQ"/>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9872" y="548680"/>
            <a:ext cx="10852712" cy="6001643"/>
          </a:xfrm>
          <a:prstGeom prst="rect">
            <a:avLst/>
          </a:prstGeom>
        </p:spPr>
        <p:txBody>
          <a:bodyPr wrap="square">
            <a:spAutoFit/>
          </a:bodyPr>
          <a:lstStyle/>
          <a:p>
            <a:pPr marL="385763" indent="-385763" algn="just" rtl="0">
              <a:buFont typeface="+mj-lt"/>
              <a:buAutoNum type="arabicPeriod" startAt="2"/>
            </a:pPr>
            <a:r>
              <a:rPr lang="en-GB" sz="2400" b="1" dirty="0">
                <a:solidFill>
                  <a:srgbClr val="FF0000"/>
                </a:solidFill>
                <a:effectLst>
                  <a:outerShdw blurRad="38100" dist="38100" dir="2700000" algn="tl">
                    <a:srgbClr val="000000">
                      <a:alpha val="43137"/>
                    </a:srgbClr>
                  </a:outerShdw>
                </a:effectLst>
              </a:rPr>
              <a:t>Emulsions for parenteral use:</a:t>
            </a:r>
            <a:r>
              <a:rPr lang="en-GB" sz="2400" b="1" dirty="0"/>
              <a:t> they are used for administration of food and medicinal oils, e.g., vitamin A, K and some sex hormones.</a:t>
            </a:r>
          </a:p>
          <a:p>
            <a:pPr marL="385763" indent="-385763" algn="just" rtl="0">
              <a:buFont typeface="+mj-lt"/>
              <a:buAutoNum type="arabicPeriod" startAt="2"/>
            </a:pPr>
            <a:endParaRPr lang="en-GB" sz="2400" b="1" dirty="0"/>
          </a:p>
          <a:p>
            <a:pPr marL="385763" indent="-385763" algn="just" rtl="0"/>
            <a:r>
              <a:rPr lang="en-GB" sz="2400" b="1" dirty="0"/>
              <a:t> Special care should be taken in preparing emulsion for IV use, because they are given directly to the blood stream, so any mistake will be dangerous.</a:t>
            </a:r>
          </a:p>
          <a:p>
            <a:pPr marL="385763" indent="-385763" algn="just" rtl="0"/>
            <a:endParaRPr lang="en-GB" sz="2400" b="1" dirty="0"/>
          </a:p>
          <a:p>
            <a:pPr marL="385763" indent="-385763" algn="just" rtl="0">
              <a:buFont typeface="+mj-lt"/>
              <a:buAutoNum type="arabicPeriod"/>
            </a:pPr>
            <a:r>
              <a:rPr lang="en-GB" sz="2400" b="1" dirty="0">
                <a:solidFill>
                  <a:srgbClr val="0070C0"/>
                </a:solidFill>
              </a:rPr>
              <a:t>Droplet size </a:t>
            </a:r>
            <a:r>
              <a:rPr lang="en-GB" sz="2400" b="1" dirty="0"/>
              <a:t>should be of special  diameter so that it will not block any vessels. (Range?)</a:t>
            </a:r>
          </a:p>
          <a:p>
            <a:pPr marL="385763" indent="-385763" algn="just" rtl="0">
              <a:buFont typeface="+mj-lt"/>
              <a:buAutoNum type="arabicPeriod"/>
            </a:pPr>
            <a:r>
              <a:rPr lang="en-GB" sz="2400" b="1" dirty="0">
                <a:solidFill>
                  <a:srgbClr val="0070C0"/>
                </a:solidFill>
              </a:rPr>
              <a:t>Air bubbles </a:t>
            </a:r>
            <a:r>
              <a:rPr lang="en-GB" sz="2400" b="1" dirty="0"/>
              <a:t>should be avoided.</a:t>
            </a:r>
          </a:p>
          <a:p>
            <a:pPr marL="385763" indent="-385763" algn="just" rtl="0">
              <a:buFont typeface="+mj-lt"/>
              <a:buAutoNum type="arabicPeriod"/>
            </a:pPr>
            <a:r>
              <a:rPr lang="en-GB" sz="2400" b="1" dirty="0">
                <a:solidFill>
                  <a:srgbClr val="0070C0"/>
                </a:solidFill>
              </a:rPr>
              <a:t>Emulsifying agents </a:t>
            </a:r>
            <a:r>
              <a:rPr lang="en-GB" sz="2400" b="1" dirty="0"/>
              <a:t>should be tested because some emulsifying agents are haemolytic. There are specified emulsifying agents safe to be used in parenteral use.</a:t>
            </a:r>
          </a:p>
          <a:p>
            <a:pPr marL="385763" indent="-385763" algn="just" rtl="0">
              <a:buFont typeface="+mj-lt"/>
              <a:buAutoNum type="arabicPeriod"/>
            </a:pPr>
            <a:r>
              <a:rPr lang="en-GB" sz="2400" b="1" dirty="0"/>
              <a:t>The most important thing is that these emulsion should be </a:t>
            </a:r>
            <a:r>
              <a:rPr lang="en-GB" sz="2400" b="1" dirty="0">
                <a:solidFill>
                  <a:srgbClr val="0070C0"/>
                </a:solidFill>
              </a:rPr>
              <a:t>sterile</a:t>
            </a:r>
            <a:r>
              <a:rPr lang="en-GB" sz="2400" b="1" dirty="0"/>
              <a:t>.</a:t>
            </a:r>
          </a:p>
          <a:p>
            <a:pPr marL="385763" indent="-385763" algn="just" rtl="0">
              <a:buFont typeface="+mj-lt"/>
              <a:buAutoNum type="arabicPeriod"/>
            </a:pPr>
            <a:r>
              <a:rPr lang="en-GB" sz="2400" b="1" dirty="0"/>
              <a:t>Emulsion for </a:t>
            </a:r>
            <a:r>
              <a:rPr lang="en-GB" sz="2400" b="1" dirty="0">
                <a:solidFill>
                  <a:srgbClr val="0070C0"/>
                </a:solidFill>
              </a:rPr>
              <a:t>intravenous</a:t>
            </a:r>
            <a:r>
              <a:rPr lang="en-GB" sz="2400" b="1" dirty="0"/>
              <a:t> administration must be of the </a:t>
            </a:r>
            <a:r>
              <a:rPr lang="en-GB" sz="2400" b="1" dirty="0">
                <a:solidFill>
                  <a:srgbClr val="0070C0"/>
                </a:solidFill>
              </a:rPr>
              <a:t>o/w type</a:t>
            </a:r>
            <a:r>
              <a:rPr lang="en-GB" sz="2400" b="1" dirty="0"/>
              <a:t>.</a:t>
            </a:r>
          </a:p>
          <a:p>
            <a:pPr marL="385763" indent="-385763" algn="just" rtl="0"/>
            <a:r>
              <a:rPr lang="en-GB" sz="2400" b="1" dirty="0"/>
              <a:t>Emulsion for </a:t>
            </a:r>
            <a:r>
              <a:rPr lang="en-GB" sz="2400" b="1" dirty="0">
                <a:solidFill>
                  <a:srgbClr val="0070C0"/>
                </a:solidFill>
              </a:rPr>
              <a:t>intramuscular</a:t>
            </a:r>
            <a:r>
              <a:rPr lang="en-GB" sz="2400" b="1" dirty="0"/>
              <a:t> administration can be formulated as </a:t>
            </a:r>
            <a:r>
              <a:rPr lang="en-GB" sz="2400" b="1" dirty="0">
                <a:solidFill>
                  <a:srgbClr val="0070C0"/>
                </a:solidFill>
              </a:rPr>
              <a:t>o/w and w/o</a:t>
            </a:r>
            <a:r>
              <a:rPr lang="en-GB" sz="2400" b="1" dirty="0"/>
              <a:t>. It is formulated as w/o type, if a water-soluble drug is required for depot therapy. </a:t>
            </a:r>
          </a:p>
        </p:txBody>
      </p:sp>
      <p:sp>
        <p:nvSpPr>
          <p:cNvPr id="3" name="Slide Number Placeholder 2"/>
          <p:cNvSpPr>
            <a:spLocks noGrp="1"/>
          </p:cNvSpPr>
          <p:nvPr>
            <p:ph type="sldNum" sz="quarter" idx="12"/>
          </p:nvPr>
        </p:nvSpPr>
        <p:spPr/>
        <p:txBody>
          <a:bodyPr/>
          <a:lstStyle/>
          <a:p>
            <a:fld id="{8796C193-3722-42E9-B33A-7C17DAD0F260}" type="slidenum">
              <a:rPr lang="ar-IQ" smtClean="0"/>
              <a:pPr/>
              <a:t>17</a:t>
            </a:fld>
            <a:endParaRPr lang="ar-IQ"/>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4672" y="620688"/>
            <a:ext cx="10619920" cy="5693866"/>
          </a:xfrm>
          <a:prstGeom prst="rect">
            <a:avLst/>
          </a:prstGeom>
        </p:spPr>
        <p:txBody>
          <a:bodyPr wrap="square">
            <a:spAutoFit/>
          </a:bodyPr>
          <a:lstStyle/>
          <a:p>
            <a:pPr marL="385763" indent="-385763" algn="just" rtl="0">
              <a:buFont typeface="+mj-lt"/>
              <a:buAutoNum type="arabicPeriod" startAt="3"/>
            </a:pPr>
            <a:r>
              <a:rPr lang="en-GB" sz="2800" b="1" dirty="0">
                <a:solidFill>
                  <a:srgbClr val="FF0000"/>
                </a:solidFill>
                <a:effectLst>
                  <a:outerShdw blurRad="38100" dist="38100" dir="2700000" algn="tl">
                    <a:srgbClr val="000000">
                      <a:alpha val="43137"/>
                    </a:srgbClr>
                  </a:outerShdw>
                </a:effectLst>
              </a:rPr>
              <a:t>Emulsion for external use</a:t>
            </a:r>
          </a:p>
          <a:p>
            <a:pPr marL="385763" indent="-385763" algn="just" rtl="0"/>
            <a:endParaRPr lang="en-GB" sz="2800" b="1" dirty="0">
              <a:solidFill>
                <a:srgbClr val="FF0000"/>
              </a:solidFill>
              <a:effectLst>
                <a:outerShdw blurRad="38100" dist="38100" dir="2700000" algn="tl">
                  <a:srgbClr val="000000">
                    <a:alpha val="43137"/>
                  </a:srgbClr>
                </a:outerShdw>
              </a:effectLst>
            </a:endParaRPr>
          </a:p>
          <a:p>
            <a:pPr marL="385763" indent="-385763" algn="just" rtl="0"/>
            <a:r>
              <a:rPr lang="en-GB" sz="2800" b="1" dirty="0"/>
              <a:t>Emulsion to be applied externally to the skin may be prepared as </a:t>
            </a:r>
            <a:r>
              <a:rPr lang="en-GB" sz="2800" b="1" dirty="0">
                <a:solidFill>
                  <a:srgbClr val="0070C0"/>
                </a:solidFill>
              </a:rPr>
              <a:t>o/w or w/o </a:t>
            </a:r>
            <a:r>
              <a:rPr lang="en-GB" sz="2800" b="1" dirty="0"/>
              <a:t>emulsions depending on such factors such as the </a:t>
            </a:r>
            <a:r>
              <a:rPr lang="en-GB" sz="2800" b="1" u="sng" dirty="0">
                <a:solidFill>
                  <a:srgbClr val="FF0000"/>
                </a:solidFill>
              </a:rPr>
              <a:t>nature of the therapeutic agent </a:t>
            </a:r>
            <a:r>
              <a:rPr lang="en-GB" sz="2800" b="1" u="sng" dirty="0"/>
              <a:t>to be incorporated into emulsion</a:t>
            </a:r>
            <a:r>
              <a:rPr lang="en-GB" sz="2800" b="1" dirty="0"/>
              <a:t>, the </a:t>
            </a:r>
            <a:r>
              <a:rPr lang="en-GB" sz="2800" b="1" u="sng" dirty="0"/>
              <a:t>desirability for an </a:t>
            </a:r>
            <a:r>
              <a:rPr lang="en-GB" sz="2800" b="1" u="sng" dirty="0">
                <a:solidFill>
                  <a:srgbClr val="FF0000"/>
                </a:solidFill>
              </a:rPr>
              <a:t>emollient or tissue softening effect </a:t>
            </a:r>
            <a:r>
              <a:rPr lang="en-GB" sz="2800" b="1" dirty="0"/>
              <a:t>of the preparation and the condition of the skin surface.</a:t>
            </a:r>
          </a:p>
          <a:p>
            <a:pPr marL="385763" indent="-385763" algn="just" rtl="0"/>
            <a:endParaRPr lang="en-GB" sz="2800" b="1" dirty="0"/>
          </a:p>
          <a:p>
            <a:pPr marL="385763" indent="-385763" algn="just" rtl="0"/>
            <a:r>
              <a:rPr lang="en-GB" sz="2800" b="1" dirty="0">
                <a:solidFill>
                  <a:srgbClr val="FF0000"/>
                </a:solidFill>
              </a:rPr>
              <a:t>Medicinal agents that are irritating to the skin </a:t>
            </a:r>
            <a:r>
              <a:rPr lang="en-GB" sz="2800" b="1" dirty="0"/>
              <a:t>generally are less irritating if present in the internal phase of an emulsified topical preparation than in the external phase from which direct contact with the skin is more prevalent.</a:t>
            </a:r>
          </a:p>
          <a:p>
            <a:pPr marL="385763" indent="-385763" algn="just" rtl="0"/>
            <a:r>
              <a:rPr lang="en-GB" sz="2800" b="1" dirty="0"/>
              <a:t>Other factor is </a:t>
            </a:r>
            <a:r>
              <a:rPr lang="en-GB" sz="2800" b="1" u="sng" dirty="0">
                <a:solidFill>
                  <a:srgbClr val="FF0000"/>
                </a:solidFill>
              </a:rPr>
              <a:t>solubility and miscibility </a:t>
            </a:r>
            <a:r>
              <a:rPr lang="en-GB" sz="2800" b="1" dirty="0">
                <a:solidFill>
                  <a:srgbClr val="FF0000"/>
                </a:solidFill>
              </a:rPr>
              <a:t>in </a:t>
            </a:r>
            <a:r>
              <a:rPr lang="en-GB" sz="2800" b="1" dirty="0"/>
              <a:t>oil and in water.</a:t>
            </a:r>
            <a:endParaRPr lang="ar-IQ" sz="2800" b="1" dirty="0"/>
          </a:p>
        </p:txBody>
      </p:sp>
      <p:sp>
        <p:nvSpPr>
          <p:cNvPr id="3" name="Slide Number Placeholder 2"/>
          <p:cNvSpPr>
            <a:spLocks noGrp="1"/>
          </p:cNvSpPr>
          <p:nvPr>
            <p:ph type="sldNum" sz="quarter" idx="12"/>
          </p:nvPr>
        </p:nvSpPr>
        <p:spPr/>
        <p:txBody>
          <a:bodyPr/>
          <a:lstStyle/>
          <a:p>
            <a:fld id="{8796C193-3722-42E9-B33A-7C17DAD0F260}" type="slidenum">
              <a:rPr lang="ar-IQ" smtClean="0"/>
              <a:pPr/>
              <a:t>18</a:t>
            </a:fld>
            <a:endParaRPr lang="ar-IQ"/>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9872" y="476672"/>
            <a:ext cx="11140744" cy="5632311"/>
          </a:xfrm>
          <a:prstGeom prst="rect">
            <a:avLst/>
          </a:prstGeom>
        </p:spPr>
        <p:txBody>
          <a:bodyPr wrap="square">
            <a:spAutoFit/>
          </a:bodyPr>
          <a:lstStyle/>
          <a:p>
            <a:pPr algn="l" rtl="0"/>
            <a:r>
              <a:rPr lang="en-GB" sz="3600" b="1" dirty="0">
                <a:effectLst>
                  <a:outerShdw blurRad="38100" dist="38100" dir="2700000" algn="tl">
                    <a:srgbClr val="000000">
                      <a:alpha val="43137"/>
                    </a:srgbClr>
                  </a:outerShdw>
                </a:effectLst>
              </a:rPr>
              <a:t>On the unbroken skin, a w/o </a:t>
            </a:r>
            <a:r>
              <a:rPr lang="en-GB" sz="3600" b="1" dirty="0"/>
              <a:t>can usually be applied more evenly because the skin is covered with a thin film of sebum, and this surface is more readily wetted by oil than by water. </a:t>
            </a:r>
          </a:p>
          <a:p>
            <a:pPr algn="l" rtl="0"/>
            <a:r>
              <a:rPr lang="en-GB" sz="3600" b="1" dirty="0"/>
              <a:t>A water in oil (w/o) is also more softening to the skin, because it resists drying out and is resistant to removal by contact with water. </a:t>
            </a:r>
          </a:p>
          <a:p>
            <a:pPr algn="l" rtl="0"/>
            <a:r>
              <a:rPr lang="en-GB" sz="3600" b="1" dirty="0"/>
              <a:t>On the other hand, if it is desirable to have a preparation that is more easily removed from the skin with water an oil in water (o/w) emulsion would be preferable</a:t>
            </a:r>
            <a:r>
              <a:rPr lang="en-GB" sz="3200" dirty="0"/>
              <a:t>.  </a:t>
            </a:r>
            <a:endParaRPr lang="ar-IQ" sz="3200" dirty="0"/>
          </a:p>
        </p:txBody>
      </p:sp>
      <p:sp>
        <p:nvSpPr>
          <p:cNvPr id="3" name="Slide Number Placeholder 2"/>
          <p:cNvSpPr>
            <a:spLocks noGrp="1"/>
          </p:cNvSpPr>
          <p:nvPr>
            <p:ph type="sldNum" sz="quarter" idx="12"/>
          </p:nvPr>
        </p:nvSpPr>
        <p:spPr/>
        <p:txBody>
          <a:bodyPr/>
          <a:lstStyle/>
          <a:p>
            <a:fld id="{8796C193-3722-42E9-B33A-7C17DAD0F260}" type="slidenum">
              <a:rPr lang="ar-IQ" smtClean="0"/>
              <a:pPr/>
              <a:t>19</a:t>
            </a:fld>
            <a:endParaRPr lang="ar-IQ"/>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FAC366-5E2E-429B-82F3-C6FCD07EA1A0}"/>
              </a:ext>
            </a:extLst>
          </p:cNvPr>
          <p:cNvSpPr>
            <a:spLocks noGrp="1"/>
          </p:cNvSpPr>
          <p:nvPr>
            <p:ph type="sldNum" sz="quarter" idx="12"/>
          </p:nvPr>
        </p:nvSpPr>
        <p:spPr/>
        <p:txBody>
          <a:bodyPr/>
          <a:lstStyle/>
          <a:p>
            <a:fld id="{8796C193-3722-42E9-B33A-7C17DAD0F260}" type="slidenum">
              <a:rPr lang="ar-IQ" smtClean="0"/>
              <a:pPr/>
              <a:t>2</a:t>
            </a:fld>
            <a:endParaRPr lang="ar-IQ"/>
          </a:p>
        </p:txBody>
      </p:sp>
      <p:sp>
        <p:nvSpPr>
          <p:cNvPr id="3" name="Subtitle 2">
            <a:extLst>
              <a:ext uri="{FF2B5EF4-FFF2-40B4-BE49-F238E27FC236}">
                <a16:creationId xmlns:a16="http://schemas.microsoft.com/office/drawing/2014/main" id="{014264CA-3324-42F4-A089-46DAFED284BB}"/>
              </a:ext>
            </a:extLst>
          </p:cNvPr>
          <p:cNvSpPr txBox="1">
            <a:spLocks/>
          </p:cNvSpPr>
          <p:nvPr/>
        </p:nvSpPr>
        <p:spPr>
          <a:xfrm>
            <a:off x="499872" y="404664"/>
            <a:ext cx="7828376" cy="6120680"/>
          </a:xfrm>
          <a:prstGeom prst="rect">
            <a:avLst/>
          </a:prstGeom>
        </p:spPr>
        <p:txBody>
          <a:bodyPr>
            <a:normAutofit/>
          </a:bodyPr>
          <a:lstStyle>
            <a:lvl1pPr marL="205740" indent="-205740" algn="r" rtl="1" eaLnBrk="1" latinLnBrk="0" hangingPunct="1">
              <a:spcBef>
                <a:spcPts val="435"/>
              </a:spcBef>
              <a:buClr>
                <a:schemeClr val="accent1"/>
              </a:buClr>
              <a:buSzPct val="85000"/>
              <a:buFont typeface="Wingdings 2"/>
              <a:buChar char=""/>
              <a:defRPr kumimoji="0" sz="1950" kern="1200">
                <a:solidFill>
                  <a:schemeClr val="tx1"/>
                </a:solidFill>
                <a:latin typeface="+mn-lt"/>
                <a:ea typeface="+mn-ea"/>
                <a:cs typeface="+mn-cs"/>
              </a:defRPr>
            </a:lvl1pPr>
            <a:lvl2pPr marL="411480" indent="-171450" algn="r" rtl="1" eaLnBrk="1" latinLnBrk="0" hangingPunct="1">
              <a:spcBef>
                <a:spcPts val="278"/>
              </a:spcBef>
              <a:buClr>
                <a:schemeClr val="accent2"/>
              </a:buClr>
              <a:buSzPct val="85000"/>
              <a:buFont typeface="Wingdings 2"/>
              <a:buChar char=""/>
              <a:defRPr kumimoji="0" sz="1800" kern="1200">
                <a:solidFill>
                  <a:schemeClr val="tx1"/>
                </a:solidFill>
                <a:latin typeface="+mn-lt"/>
                <a:ea typeface="+mn-ea"/>
                <a:cs typeface="+mn-cs"/>
              </a:defRPr>
            </a:lvl2pPr>
            <a:lvl3pPr marL="617220" indent="-171450" algn="r" rtl="1" eaLnBrk="1" latinLnBrk="0" hangingPunct="1">
              <a:spcBef>
                <a:spcPts val="278"/>
              </a:spcBef>
              <a:buClr>
                <a:schemeClr val="accent1">
                  <a:tint val="60000"/>
                </a:schemeClr>
              </a:buClr>
              <a:buSzPct val="85000"/>
              <a:buFont typeface="Wingdings 2"/>
              <a:buChar char=""/>
              <a:defRPr kumimoji="0" sz="1500" kern="1200">
                <a:solidFill>
                  <a:schemeClr val="tx1"/>
                </a:solidFill>
                <a:latin typeface="+mn-lt"/>
                <a:ea typeface="+mn-ea"/>
                <a:cs typeface="+mn-cs"/>
              </a:defRPr>
            </a:lvl3pPr>
            <a:lvl4pPr marL="822960" indent="-171450" algn="r" rtl="1" eaLnBrk="1" latinLnBrk="0" hangingPunct="1">
              <a:spcBef>
                <a:spcPts val="278"/>
              </a:spcBef>
              <a:buClr>
                <a:schemeClr val="accent3"/>
              </a:buClr>
              <a:buSzPct val="80000"/>
              <a:buFont typeface="Wingdings 2"/>
              <a:buChar char=""/>
              <a:defRPr kumimoji="0" sz="1500" kern="1200">
                <a:solidFill>
                  <a:schemeClr val="tx1"/>
                </a:solidFill>
                <a:latin typeface="+mn-lt"/>
                <a:ea typeface="+mn-ea"/>
                <a:cs typeface="+mn-cs"/>
              </a:defRPr>
            </a:lvl4pPr>
            <a:lvl5pPr marL="1028700" indent="-171450" algn="r" rtl="1" eaLnBrk="1" latinLnBrk="0" hangingPunct="1">
              <a:spcBef>
                <a:spcPts val="278"/>
              </a:spcBef>
              <a:buClr>
                <a:schemeClr val="accent3"/>
              </a:buClr>
              <a:buFontTx/>
              <a:buChar char="o"/>
              <a:defRPr kumimoji="0" sz="1500" kern="1200">
                <a:solidFill>
                  <a:schemeClr val="tx1"/>
                </a:solidFill>
                <a:latin typeface="+mn-lt"/>
                <a:ea typeface="+mn-ea"/>
                <a:cs typeface="+mn-cs"/>
              </a:defRPr>
            </a:lvl5pPr>
            <a:lvl6pPr marL="1234440" indent="-171450" algn="r" rtl="1"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80" indent="-171450" algn="r" rtl="1" eaLnBrk="1" latinLnBrk="0" hangingPunct="1">
              <a:spcBef>
                <a:spcPts val="278"/>
              </a:spcBef>
              <a:buClr>
                <a:schemeClr val="accent2"/>
              </a:buClr>
              <a:buChar char="•"/>
              <a:defRPr kumimoji="0" sz="1350" kern="1200">
                <a:solidFill>
                  <a:schemeClr val="tx1"/>
                </a:solidFill>
                <a:latin typeface="+mn-lt"/>
                <a:ea typeface="+mn-ea"/>
                <a:cs typeface="+mn-cs"/>
              </a:defRPr>
            </a:lvl7pPr>
            <a:lvl8pPr marL="1645920" indent="-171450" algn="r" rtl="1" eaLnBrk="1" latinLnBrk="0" hangingPunct="1">
              <a:spcBef>
                <a:spcPts val="278"/>
              </a:spcBef>
              <a:buClr>
                <a:schemeClr val="accent1">
                  <a:tint val="60000"/>
                </a:schemeClr>
              </a:buClr>
              <a:buChar char="•"/>
              <a:defRPr kumimoji="0" sz="1350" kern="1200">
                <a:solidFill>
                  <a:schemeClr val="tx1"/>
                </a:solidFill>
                <a:latin typeface="+mn-lt"/>
                <a:ea typeface="+mn-ea"/>
                <a:cs typeface="+mn-cs"/>
              </a:defRPr>
            </a:lvl8pPr>
            <a:lvl9pPr marL="1851660" indent="-171450" algn="r" rtl="1" eaLnBrk="1" latinLnBrk="0" hangingPunct="1">
              <a:spcBef>
                <a:spcPts val="278"/>
              </a:spcBef>
              <a:buClr>
                <a:schemeClr val="accent2">
                  <a:tint val="60000"/>
                </a:schemeClr>
              </a:buClr>
              <a:buChar char="•"/>
              <a:defRPr kumimoji="0" sz="1350" kern="1200">
                <a:solidFill>
                  <a:schemeClr val="tx1"/>
                </a:solidFill>
                <a:latin typeface="+mn-lt"/>
                <a:ea typeface="+mn-ea"/>
                <a:cs typeface="+mn-cs"/>
              </a:defRPr>
            </a:lvl9pPr>
          </a:lstStyle>
          <a:p>
            <a:pPr marL="0" indent="0" algn="l" rtl="0">
              <a:buNone/>
            </a:pPr>
            <a:r>
              <a:rPr lang="en-GB" sz="9000" b="1" dirty="0">
                <a:solidFill>
                  <a:srgbClr val="002060"/>
                </a:solidFill>
              </a:rPr>
              <a:t>Reference</a:t>
            </a:r>
            <a:r>
              <a:rPr lang="en-US" sz="9000" b="1" dirty="0">
                <a:solidFill>
                  <a:srgbClr val="002060"/>
                </a:solidFill>
              </a:rPr>
              <a:t>s</a:t>
            </a:r>
          </a:p>
          <a:p>
            <a:pPr marL="0" indent="0" algn="l" rtl="0">
              <a:buNone/>
            </a:pPr>
            <a:endParaRPr lang="en-US" sz="4800" b="1" dirty="0">
              <a:solidFill>
                <a:srgbClr val="002060"/>
              </a:solidFill>
            </a:endParaRPr>
          </a:p>
          <a:p>
            <a:pPr algn="l" rtl="0">
              <a:buFont typeface="Wingdings" panose="05000000000000000000" pitchFamily="2" charset="2"/>
              <a:buChar char="q"/>
            </a:pPr>
            <a:r>
              <a:rPr lang="en-GB" sz="4950" b="1" dirty="0">
                <a:solidFill>
                  <a:srgbClr val="002060"/>
                </a:solidFill>
              </a:rPr>
              <a:t> Pharmaceutical Dosage Forms and Drug Delivery Systems by </a:t>
            </a:r>
            <a:r>
              <a:rPr lang="en-GB" sz="4950" b="1" dirty="0" err="1">
                <a:solidFill>
                  <a:srgbClr val="002060"/>
                </a:solidFill>
              </a:rPr>
              <a:t>Haward</a:t>
            </a:r>
            <a:r>
              <a:rPr lang="en-GB" sz="4950" b="1" dirty="0">
                <a:solidFill>
                  <a:srgbClr val="002060"/>
                </a:solidFill>
              </a:rPr>
              <a:t> A. Ansel</a:t>
            </a:r>
          </a:p>
          <a:p>
            <a:pPr algn="l" rtl="0">
              <a:buFont typeface="Wingdings" panose="05000000000000000000" pitchFamily="2" charset="2"/>
              <a:buChar char="q"/>
            </a:pPr>
            <a:r>
              <a:rPr lang="en-GB" sz="4950" b="1" dirty="0">
                <a:solidFill>
                  <a:srgbClr val="002060"/>
                </a:solidFill>
              </a:rPr>
              <a:t> </a:t>
            </a:r>
            <a:r>
              <a:rPr lang="en-GB" sz="4950" b="1" dirty="0" err="1">
                <a:solidFill>
                  <a:srgbClr val="002060"/>
                </a:solidFill>
              </a:rPr>
              <a:t>Sprowel’s</a:t>
            </a:r>
            <a:r>
              <a:rPr lang="en-GB" sz="4950" b="1" dirty="0">
                <a:solidFill>
                  <a:srgbClr val="002060"/>
                </a:solidFill>
              </a:rPr>
              <a:t> American Pharmacy</a:t>
            </a:r>
          </a:p>
          <a:p>
            <a:pPr rtl="0"/>
            <a:endParaRPr lang="en-GB" sz="4950" b="1" dirty="0">
              <a:solidFill>
                <a:srgbClr val="C00000"/>
              </a:solidFill>
            </a:endParaRPr>
          </a:p>
          <a:p>
            <a:pPr rtl="0"/>
            <a:endParaRPr lang="ar-IQ" sz="4950" b="1" dirty="0">
              <a:solidFill>
                <a:srgbClr val="C00000"/>
              </a:solidFill>
            </a:endParaRPr>
          </a:p>
          <a:p>
            <a:pPr rtl="0"/>
            <a:endParaRPr lang="ar-IQ" sz="4950" b="1" dirty="0">
              <a:solidFill>
                <a:srgbClr val="C00000"/>
              </a:solidFill>
            </a:endParaRPr>
          </a:p>
          <a:p>
            <a:endParaRPr lang="en-US" sz="4950" dirty="0"/>
          </a:p>
          <a:p>
            <a:endParaRPr lang="en-US" sz="4950" dirty="0"/>
          </a:p>
          <a:p>
            <a:endParaRPr lang="ar-IQ" sz="4500" dirty="0"/>
          </a:p>
        </p:txBody>
      </p:sp>
      <p:pic>
        <p:nvPicPr>
          <p:cNvPr id="6" name="Picture 5">
            <a:extLst>
              <a:ext uri="{FF2B5EF4-FFF2-40B4-BE49-F238E27FC236}">
                <a16:creationId xmlns:a16="http://schemas.microsoft.com/office/drawing/2014/main" id="{952028E4-CAE2-41EE-BA5C-61CBBE35479C}"/>
              </a:ext>
            </a:extLst>
          </p:cNvPr>
          <p:cNvPicPr>
            <a:picLocks noChangeAspect="1"/>
          </p:cNvPicPr>
          <p:nvPr/>
        </p:nvPicPr>
        <p:blipFill>
          <a:blip r:embed="rId2"/>
          <a:stretch>
            <a:fillRect/>
          </a:stretch>
        </p:blipFill>
        <p:spPr>
          <a:xfrm>
            <a:off x="8472264" y="1052512"/>
            <a:ext cx="3333750" cy="4752975"/>
          </a:xfrm>
          <a:prstGeom prst="rect">
            <a:avLst/>
          </a:prstGeom>
        </p:spPr>
      </p:pic>
    </p:spTree>
    <p:extLst>
      <p:ext uri="{BB962C8B-B14F-4D97-AF65-F5344CB8AC3E}">
        <p14:creationId xmlns:p14="http://schemas.microsoft.com/office/powerpoint/2010/main" val="696502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9872" y="404664"/>
            <a:ext cx="11356412" cy="6001643"/>
          </a:xfrm>
          <a:prstGeom prst="rect">
            <a:avLst/>
          </a:prstGeom>
        </p:spPr>
        <p:txBody>
          <a:bodyPr wrap="square">
            <a:spAutoFit/>
          </a:bodyPr>
          <a:lstStyle/>
          <a:p>
            <a:pPr algn="just" rtl="0"/>
            <a:r>
              <a:rPr lang="en-GB" sz="2400" b="1" dirty="0"/>
              <a:t>As for absorption, </a:t>
            </a:r>
            <a:r>
              <a:rPr lang="en-GB" sz="2400" b="1" dirty="0">
                <a:solidFill>
                  <a:srgbClr val="FF0000"/>
                </a:solidFill>
              </a:rPr>
              <a:t>absorption</a:t>
            </a:r>
            <a:r>
              <a:rPr lang="en-GB" sz="2400" b="1" dirty="0"/>
              <a:t> through the skin (</a:t>
            </a:r>
            <a:r>
              <a:rPr lang="en-GB" sz="2400" b="1" dirty="0" err="1"/>
              <a:t>percutaneous</a:t>
            </a:r>
            <a:r>
              <a:rPr lang="en-GB" sz="2400" b="1" dirty="0"/>
              <a:t> absorption) may be enhanced by the </a:t>
            </a:r>
            <a:r>
              <a:rPr lang="en-GB" sz="2400" b="1" dirty="0">
                <a:solidFill>
                  <a:srgbClr val="FF0000"/>
                </a:solidFill>
              </a:rPr>
              <a:t>diminished particle size of the internal phase</a:t>
            </a:r>
            <a:r>
              <a:rPr lang="en-GB" sz="2400" b="1" dirty="0"/>
              <a:t>.</a:t>
            </a:r>
          </a:p>
          <a:p>
            <a:pPr algn="just" rtl="0"/>
            <a:endParaRPr lang="en-GB" sz="2400" b="1" dirty="0"/>
          </a:p>
          <a:p>
            <a:pPr algn="just" rtl="0"/>
            <a:r>
              <a:rPr lang="en-GB" sz="2400" b="1" dirty="0"/>
              <a:t>Emulsions are most widely used for external application. Some semisolid emulsions are termed creams and more fluid preparations are called either lotions or liniments, the later if products are intended for massage into skin.</a:t>
            </a:r>
          </a:p>
          <a:p>
            <a:pPr algn="just" rtl="0"/>
            <a:endParaRPr lang="en-GB" sz="2400" b="1" dirty="0"/>
          </a:p>
          <a:p>
            <a:pPr algn="just" rtl="0"/>
            <a:r>
              <a:rPr lang="en-GB" sz="2400" b="1" dirty="0"/>
              <a:t> Both o/w and w/o types are available. The former is used for the topical application of water-insoluble drugs, </a:t>
            </a:r>
            <a:r>
              <a:rPr lang="en-GB" sz="2400" b="1" dirty="0">
                <a:solidFill>
                  <a:srgbClr val="0070C0"/>
                </a:solidFill>
              </a:rPr>
              <a:t>mainly for local effect</a:t>
            </a:r>
            <a:r>
              <a:rPr lang="en-GB" sz="2400" b="1" dirty="0"/>
              <a:t>. They do not have the greasy texture associated with oily bases and are therefore pleasant to use and easily washed from skin surface. (what the difference between topical local effect and topical transdermal effect?).</a:t>
            </a:r>
          </a:p>
          <a:p>
            <a:pPr algn="just" rtl="0"/>
            <a:endParaRPr lang="en-GB" sz="2400" b="1" dirty="0"/>
          </a:p>
          <a:p>
            <a:pPr algn="just" rtl="0"/>
            <a:r>
              <a:rPr lang="en-GB" sz="2400" b="1" dirty="0"/>
              <a:t>Water in oil emulsions (w/o) will have an occlusive effect by hydration of the upper layers of stratum corneum and inhibition evaporation of eccrine secretions. This, in turn may </a:t>
            </a:r>
            <a:r>
              <a:rPr lang="en-GB" sz="2400" b="1" dirty="0">
                <a:solidFill>
                  <a:srgbClr val="0070C0"/>
                </a:solidFill>
              </a:rPr>
              <a:t>influence the absorption rates </a:t>
            </a:r>
            <a:r>
              <a:rPr lang="en-GB" sz="2400" b="1" dirty="0"/>
              <a:t>of drugs from these preparations.</a:t>
            </a:r>
          </a:p>
        </p:txBody>
      </p:sp>
      <p:sp>
        <p:nvSpPr>
          <p:cNvPr id="3" name="Slide Number Placeholder 2"/>
          <p:cNvSpPr>
            <a:spLocks noGrp="1"/>
          </p:cNvSpPr>
          <p:nvPr>
            <p:ph type="sldNum" sz="quarter" idx="12"/>
          </p:nvPr>
        </p:nvSpPr>
        <p:spPr/>
        <p:txBody>
          <a:bodyPr/>
          <a:lstStyle/>
          <a:p>
            <a:fld id="{8796C193-3722-42E9-B33A-7C17DAD0F260}" type="slidenum">
              <a:rPr lang="ar-IQ" smtClean="0"/>
              <a:pPr/>
              <a:t>20</a:t>
            </a:fld>
            <a:endParaRPr lang="ar-IQ"/>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6925" y="111398"/>
            <a:ext cx="5851437" cy="707886"/>
          </a:xfrm>
          <a:prstGeom prst="rect">
            <a:avLst/>
          </a:prstGeom>
        </p:spPr>
        <p:txBody>
          <a:bodyPr wrap="square">
            <a:spAutoFit/>
          </a:bodyPr>
          <a:lstStyle/>
          <a:p>
            <a:pPr algn="ctr"/>
            <a:r>
              <a:rPr lang="en-GB" sz="4000" b="1" dirty="0">
                <a:solidFill>
                  <a:srgbClr val="FF0000"/>
                </a:solidFill>
                <a:effectLst>
                  <a:outerShdw blurRad="38100" dist="38100" dir="2700000" algn="tl">
                    <a:srgbClr val="000000">
                      <a:alpha val="43137"/>
                    </a:srgbClr>
                  </a:outerShdw>
                </a:effectLst>
              </a:rPr>
              <a:t>Formation of emulsion </a:t>
            </a:r>
            <a:endParaRPr lang="ar-IQ" sz="4000" b="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804672" y="1052736"/>
            <a:ext cx="10835944" cy="4832092"/>
          </a:xfrm>
          <a:prstGeom prst="rect">
            <a:avLst/>
          </a:prstGeom>
        </p:spPr>
        <p:txBody>
          <a:bodyPr wrap="square">
            <a:spAutoFit/>
          </a:bodyPr>
          <a:lstStyle/>
          <a:p>
            <a:pPr marL="385763" indent="-385763" algn="just" rtl="0"/>
            <a:r>
              <a:rPr lang="en-GB" sz="2800" b="1" dirty="0"/>
              <a:t>Method of emulsification involves either small-scale method or large-scale method.  </a:t>
            </a:r>
          </a:p>
          <a:p>
            <a:pPr marL="385763" indent="-385763" algn="just" rtl="0">
              <a:buFont typeface="+mj-lt"/>
              <a:buAutoNum type="arabicPeriod"/>
            </a:pPr>
            <a:r>
              <a:rPr lang="en-GB" sz="2800" b="1" dirty="0">
                <a:solidFill>
                  <a:srgbClr val="FF0000"/>
                </a:solidFill>
              </a:rPr>
              <a:t>Small-scale method </a:t>
            </a:r>
            <a:r>
              <a:rPr lang="en-GB" sz="2800" b="1" dirty="0"/>
              <a:t>(hand operated), in which </a:t>
            </a:r>
            <a:r>
              <a:rPr lang="en-GB" sz="2800" b="1" dirty="0">
                <a:solidFill>
                  <a:srgbClr val="FF0000"/>
                </a:solidFill>
              </a:rPr>
              <a:t>mortar and pestle </a:t>
            </a:r>
            <a:r>
              <a:rPr lang="en-GB" sz="2800" b="1" dirty="0"/>
              <a:t>are used mostly. It is used in laboratory or in the prescription department. Mortar can be used to prepare emulsion for both fixed and volatile oils. Different types of mortars are available; </a:t>
            </a:r>
            <a:r>
              <a:rPr lang="en-GB" sz="2800" b="1" dirty="0">
                <a:solidFill>
                  <a:srgbClr val="FF0000"/>
                </a:solidFill>
              </a:rPr>
              <a:t>Wedgewood</a:t>
            </a:r>
            <a:r>
              <a:rPr lang="en-GB" sz="2800" b="1" dirty="0"/>
              <a:t> , </a:t>
            </a:r>
            <a:r>
              <a:rPr lang="en-GB" sz="2800" b="1" dirty="0">
                <a:solidFill>
                  <a:srgbClr val="FF0000"/>
                </a:solidFill>
              </a:rPr>
              <a:t>glass</a:t>
            </a:r>
            <a:r>
              <a:rPr lang="en-GB" sz="2800" b="1" dirty="0"/>
              <a:t> and </a:t>
            </a:r>
            <a:r>
              <a:rPr lang="en-GB" sz="2800" b="1" dirty="0">
                <a:solidFill>
                  <a:srgbClr val="FF0000"/>
                </a:solidFill>
              </a:rPr>
              <a:t>porcelain</a:t>
            </a:r>
            <a:r>
              <a:rPr lang="en-GB" sz="2800" b="1" dirty="0"/>
              <a:t> mortars.</a:t>
            </a:r>
          </a:p>
          <a:p>
            <a:pPr marL="385763" indent="-385763" algn="just" rtl="0"/>
            <a:r>
              <a:rPr lang="en-GB" sz="2800" b="1" dirty="0"/>
              <a:t>Glass mortar is not preferred because it does not produce an adequate share (due to its smooth surface) specially for natural emulsifying agent, but could be used in case of synthetic emulsifying agent (highly surface active). </a:t>
            </a:r>
          </a:p>
        </p:txBody>
      </p:sp>
      <p:sp>
        <p:nvSpPr>
          <p:cNvPr id="4" name="Slide Number Placeholder 3"/>
          <p:cNvSpPr>
            <a:spLocks noGrp="1"/>
          </p:cNvSpPr>
          <p:nvPr>
            <p:ph type="sldNum" sz="quarter" idx="12"/>
          </p:nvPr>
        </p:nvSpPr>
        <p:spPr/>
        <p:txBody>
          <a:bodyPr/>
          <a:lstStyle/>
          <a:p>
            <a:fld id="{8796C193-3722-42E9-B33A-7C17DAD0F260}" type="slidenum">
              <a:rPr lang="ar-IQ" smtClean="0"/>
              <a:pPr/>
              <a:t>21</a:t>
            </a:fld>
            <a:endParaRPr lang="ar-IQ"/>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7408" y="324537"/>
            <a:ext cx="10657184" cy="6124754"/>
          </a:xfrm>
          <a:prstGeom prst="rect">
            <a:avLst/>
          </a:prstGeom>
        </p:spPr>
        <p:txBody>
          <a:bodyPr wrap="square">
            <a:spAutoFit/>
          </a:bodyPr>
          <a:lstStyle/>
          <a:p>
            <a:pPr marL="385763" indent="-385763" algn="just" rtl="0"/>
            <a:r>
              <a:rPr lang="en-GB" sz="2800" dirty="0"/>
              <a:t>In addition to mortar and pestle, beaker and stirrer may be used when the phases have to be warmed, in this case, the mixture is stirred until cool. Other emulsions may be shaken in bottle (bottle method).</a:t>
            </a:r>
          </a:p>
          <a:p>
            <a:pPr marL="385763" indent="-385763" algn="just" rtl="0"/>
            <a:r>
              <a:rPr lang="en-GB" sz="2800" dirty="0">
                <a:solidFill>
                  <a:srgbClr val="FF0000"/>
                </a:solidFill>
              </a:rPr>
              <a:t>Kitchen type mixer </a:t>
            </a:r>
            <a:r>
              <a:rPr lang="en-GB" sz="2800" dirty="0"/>
              <a:t>is another instrument that could be used in preparing small batches of emulsion. </a:t>
            </a:r>
            <a:r>
              <a:rPr lang="en-GB" sz="2800" dirty="0">
                <a:solidFill>
                  <a:srgbClr val="FF0000"/>
                </a:solidFill>
              </a:rPr>
              <a:t>Blenders</a:t>
            </a:r>
            <a:r>
              <a:rPr lang="en-GB" sz="2800" dirty="0"/>
              <a:t> could be used for the same purposes. Care should be  taken to prevent excessive air in the mixture. </a:t>
            </a:r>
          </a:p>
          <a:p>
            <a:pPr marL="385763" indent="-385763" algn="just" rtl="0"/>
            <a:r>
              <a:rPr lang="en-GB" sz="2800" dirty="0">
                <a:solidFill>
                  <a:srgbClr val="0070C0"/>
                </a:solidFill>
              </a:rPr>
              <a:t>Homogenizers may be used to reduce the droplet size of coarse emulsion that has been prepared by mortar and pestle. </a:t>
            </a:r>
          </a:p>
          <a:p>
            <a:pPr marL="385763" indent="-385763" algn="just" rtl="0">
              <a:buFont typeface="+mj-lt"/>
              <a:buAutoNum type="arabicPeriod" startAt="2"/>
            </a:pPr>
            <a:r>
              <a:rPr lang="en-GB" sz="2800" dirty="0">
                <a:solidFill>
                  <a:srgbClr val="FF0000"/>
                </a:solidFill>
              </a:rPr>
              <a:t>On a large scale</a:t>
            </a:r>
            <a:r>
              <a:rPr lang="en-GB" sz="2800" dirty="0"/>
              <a:t>, </a:t>
            </a:r>
            <a:r>
              <a:rPr lang="en-GB" sz="2800" b="1" u="sng" dirty="0"/>
              <a:t>large volume mixing tanks </a:t>
            </a:r>
            <a:r>
              <a:rPr lang="en-GB" sz="2800" dirty="0"/>
              <a:t>may be used to form the emulsion through the action of high speed impeller. It is provided with a </a:t>
            </a:r>
            <a:r>
              <a:rPr lang="en-GB" sz="2800" dirty="0">
                <a:solidFill>
                  <a:srgbClr val="FF0000"/>
                </a:solidFill>
              </a:rPr>
              <a:t>jacket</a:t>
            </a:r>
            <a:r>
              <a:rPr lang="en-GB" sz="2800" dirty="0"/>
              <a:t>, that permit heating or cooling of the ingredients. If coarse emulsion is produced, then homogenization should be done, and if the emulsion is too viscous or if it contains suspended solid, then it should be passed through colloid mills. </a:t>
            </a:r>
            <a:endParaRPr lang="ar-IQ" sz="2800" dirty="0"/>
          </a:p>
        </p:txBody>
      </p:sp>
      <p:sp>
        <p:nvSpPr>
          <p:cNvPr id="3" name="Slide Number Placeholder 2"/>
          <p:cNvSpPr>
            <a:spLocks noGrp="1"/>
          </p:cNvSpPr>
          <p:nvPr>
            <p:ph type="sldNum" sz="quarter" idx="12"/>
          </p:nvPr>
        </p:nvSpPr>
        <p:spPr/>
        <p:txBody>
          <a:bodyPr/>
          <a:lstStyle/>
          <a:p>
            <a:fld id="{8796C193-3722-42E9-B33A-7C17DAD0F260}" type="slidenum">
              <a:rPr lang="ar-IQ" smtClean="0"/>
              <a:pPr/>
              <a:t>22</a:t>
            </a:fld>
            <a:endParaRPr lang="ar-IQ"/>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ing\Desktop\final exam 2017\New folder (2)\emulsions-36-638.jpg"/>
          <p:cNvPicPr>
            <a:picLocks noChangeAspect="1" noChangeArrowheads="1"/>
          </p:cNvPicPr>
          <p:nvPr/>
        </p:nvPicPr>
        <p:blipFill rotWithShape="1">
          <a:blip r:embed="rId2"/>
          <a:srcRect l="5199" t="24917" r="5711" b="4393"/>
          <a:stretch/>
        </p:blipFill>
        <p:spPr bwMode="auto">
          <a:xfrm>
            <a:off x="983431" y="652718"/>
            <a:ext cx="5616624" cy="2413760"/>
          </a:xfrm>
          <a:prstGeom prst="rect">
            <a:avLst/>
          </a:prstGeom>
          <a:noFill/>
        </p:spPr>
      </p:pic>
      <p:sp>
        <p:nvSpPr>
          <p:cNvPr id="3" name="Slide Number Placeholder 2"/>
          <p:cNvSpPr>
            <a:spLocks noGrp="1"/>
          </p:cNvSpPr>
          <p:nvPr>
            <p:ph type="sldNum" sz="quarter" idx="12"/>
          </p:nvPr>
        </p:nvSpPr>
        <p:spPr/>
        <p:txBody>
          <a:bodyPr/>
          <a:lstStyle/>
          <a:p>
            <a:fld id="{8796C193-3722-42E9-B33A-7C17DAD0F260}" type="slidenum">
              <a:rPr lang="ar-IQ" smtClean="0"/>
              <a:pPr/>
              <a:t>23</a:t>
            </a:fld>
            <a:endParaRPr lang="ar-IQ"/>
          </a:p>
        </p:txBody>
      </p:sp>
      <p:grpSp>
        <p:nvGrpSpPr>
          <p:cNvPr id="6" name="Group 5">
            <a:extLst>
              <a:ext uri="{FF2B5EF4-FFF2-40B4-BE49-F238E27FC236}">
                <a16:creationId xmlns:a16="http://schemas.microsoft.com/office/drawing/2014/main" id="{AB93ECD3-8B91-41A8-8BC8-B758FBD47565}"/>
              </a:ext>
            </a:extLst>
          </p:cNvPr>
          <p:cNvGrpSpPr/>
          <p:nvPr/>
        </p:nvGrpSpPr>
        <p:grpSpPr>
          <a:xfrm>
            <a:off x="7608167" y="620688"/>
            <a:ext cx="4176465" cy="5716607"/>
            <a:chOff x="7608167" y="620688"/>
            <a:chExt cx="4176465" cy="5716607"/>
          </a:xfrm>
        </p:grpSpPr>
        <p:pic>
          <p:nvPicPr>
            <p:cNvPr id="2" name="Picture 1">
              <a:extLst>
                <a:ext uri="{FF2B5EF4-FFF2-40B4-BE49-F238E27FC236}">
                  <a16:creationId xmlns:a16="http://schemas.microsoft.com/office/drawing/2014/main" id="{18A3CB89-0BB7-44AC-BB5A-38201749DF17}"/>
                </a:ext>
              </a:extLst>
            </p:cNvPr>
            <p:cNvPicPr>
              <a:picLocks noChangeAspect="1"/>
            </p:cNvPicPr>
            <p:nvPr/>
          </p:nvPicPr>
          <p:blipFill rotWithShape="1">
            <a:blip r:embed="rId3"/>
            <a:srcRect l="26706" r="19882"/>
            <a:stretch/>
          </p:blipFill>
          <p:spPr>
            <a:xfrm>
              <a:off x="9912424" y="620688"/>
              <a:ext cx="1872208" cy="4762500"/>
            </a:xfrm>
            <a:prstGeom prst="rect">
              <a:avLst/>
            </a:prstGeom>
          </p:spPr>
        </p:pic>
        <p:pic>
          <p:nvPicPr>
            <p:cNvPr id="4" name="Picture 3">
              <a:extLst>
                <a:ext uri="{FF2B5EF4-FFF2-40B4-BE49-F238E27FC236}">
                  <a16:creationId xmlns:a16="http://schemas.microsoft.com/office/drawing/2014/main" id="{DD1B06C8-D124-465B-949C-2063AD1BD3AF}"/>
                </a:ext>
              </a:extLst>
            </p:cNvPr>
            <p:cNvPicPr>
              <a:picLocks noChangeAspect="1"/>
            </p:cNvPicPr>
            <p:nvPr/>
          </p:nvPicPr>
          <p:blipFill rotWithShape="1">
            <a:blip r:embed="rId4"/>
            <a:srcRect t="16400" r="45767" b="23736"/>
            <a:stretch/>
          </p:blipFill>
          <p:spPr>
            <a:xfrm>
              <a:off x="7608167" y="1474812"/>
              <a:ext cx="2304257" cy="2563787"/>
            </a:xfrm>
            <a:prstGeom prst="rect">
              <a:avLst/>
            </a:prstGeom>
          </p:spPr>
        </p:pic>
        <p:sp>
          <p:nvSpPr>
            <p:cNvPr id="5" name="TextBox 4">
              <a:extLst>
                <a:ext uri="{FF2B5EF4-FFF2-40B4-BE49-F238E27FC236}">
                  <a16:creationId xmlns:a16="http://schemas.microsoft.com/office/drawing/2014/main" id="{36BADD83-3FFC-4EC1-883A-6F50520F4FA8}"/>
                </a:ext>
              </a:extLst>
            </p:cNvPr>
            <p:cNvSpPr txBox="1"/>
            <p:nvPr/>
          </p:nvSpPr>
          <p:spPr>
            <a:xfrm>
              <a:off x="9120335" y="5383188"/>
              <a:ext cx="2304257" cy="954107"/>
            </a:xfrm>
            <a:prstGeom prst="rect">
              <a:avLst/>
            </a:prstGeom>
            <a:noFill/>
          </p:spPr>
          <p:txBody>
            <a:bodyPr wrap="square" rtlCol="1">
              <a:spAutoFit/>
            </a:bodyPr>
            <a:lstStyle/>
            <a:p>
              <a:pPr algn="l"/>
              <a:r>
                <a:rPr lang="en-US" sz="2800" b="1" dirty="0"/>
                <a:t>Homogenizer </a:t>
              </a:r>
              <a:endParaRPr lang="ar-IQ" sz="2800" b="1" dirty="0"/>
            </a:p>
          </p:txBody>
        </p:sp>
      </p:grpSp>
      <p:grpSp>
        <p:nvGrpSpPr>
          <p:cNvPr id="9" name="Group 8">
            <a:extLst>
              <a:ext uri="{FF2B5EF4-FFF2-40B4-BE49-F238E27FC236}">
                <a16:creationId xmlns:a16="http://schemas.microsoft.com/office/drawing/2014/main" id="{983DE0CC-DC7C-4B32-8F28-103F75B3FBFA}"/>
              </a:ext>
            </a:extLst>
          </p:cNvPr>
          <p:cNvGrpSpPr/>
          <p:nvPr/>
        </p:nvGrpSpPr>
        <p:grpSpPr>
          <a:xfrm>
            <a:off x="1127448" y="3429000"/>
            <a:ext cx="6768752" cy="3009900"/>
            <a:chOff x="1127448" y="3429000"/>
            <a:chExt cx="6768752" cy="3009900"/>
          </a:xfrm>
        </p:grpSpPr>
        <p:pic>
          <p:nvPicPr>
            <p:cNvPr id="7" name="Picture 6">
              <a:extLst>
                <a:ext uri="{FF2B5EF4-FFF2-40B4-BE49-F238E27FC236}">
                  <a16:creationId xmlns:a16="http://schemas.microsoft.com/office/drawing/2014/main" id="{CA4D86CD-BD47-4BD1-AF48-F721CEA5B208}"/>
                </a:ext>
              </a:extLst>
            </p:cNvPr>
            <p:cNvPicPr>
              <a:picLocks noChangeAspect="1"/>
            </p:cNvPicPr>
            <p:nvPr/>
          </p:nvPicPr>
          <p:blipFill rotWithShape="1">
            <a:blip r:embed="rId5"/>
            <a:srcRect b="9302"/>
            <a:stretch/>
          </p:blipFill>
          <p:spPr>
            <a:xfrm>
              <a:off x="3471405" y="3429000"/>
              <a:ext cx="4424795" cy="3009900"/>
            </a:xfrm>
            <a:prstGeom prst="rect">
              <a:avLst/>
            </a:prstGeom>
          </p:spPr>
        </p:pic>
        <p:sp>
          <p:nvSpPr>
            <p:cNvPr id="8" name="TextBox 7">
              <a:extLst>
                <a:ext uri="{FF2B5EF4-FFF2-40B4-BE49-F238E27FC236}">
                  <a16:creationId xmlns:a16="http://schemas.microsoft.com/office/drawing/2014/main" id="{C10D034F-D930-420F-B48E-0AC8977BAC1C}"/>
                </a:ext>
              </a:extLst>
            </p:cNvPr>
            <p:cNvSpPr txBox="1"/>
            <p:nvPr/>
          </p:nvSpPr>
          <p:spPr>
            <a:xfrm>
              <a:off x="1127448" y="5117716"/>
              <a:ext cx="2674683" cy="830997"/>
            </a:xfrm>
            <a:prstGeom prst="rect">
              <a:avLst/>
            </a:prstGeom>
            <a:noFill/>
          </p:spPr>
          <p:txBody>
            <a:bodyPr wrap="square" rtlCol="1">
              <a:spAutoFit/>
            </a:bodyPr>
            <a:lstStyle/>
            <a:p>
              <a:pPr algn="l"/>
              <a:r>
                <a:rPr lang="en-US" sz="2400" b="1" dirty="0"/>
                <a:t>Large scale emulsifying system</a:t>
              </a:r>
              <a:endParaRPr lang="ar-IQ" sz="2400" b="1" dirty="0"/>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ing\Desktop\final exam 2017\New folder (2)\emulsions-37-638.jpg"/>
          <p:cNvPicPr>
            <a:picLocks noChangeAspect="1" noChangeArrowheads="1"/>
          </p:cNvPicPr>
          <p:nvPr/>
        </p:nvPicPr>
        <p:blipFill>
          <a:blip r:embed="rId2"/>
          <a:srcRect/>
          <a:stretch>
            <a:fillRect/>
          </a:stretch>
        </p:blipFill>
        <p:spPr bwMode="auto">
          <a:xfrm>
            <a:off x="1619991" y="40266"/>
            <a:ext cx="9084522" cy="6627234"/>
          </a:xfrm>
          <a:prstGeom prst="rect">
            <a:avLst/>
          </a:prstGeom>
          <a:noFill/>
        </p:spPr>
      </p:pic>
      <p:sp>
        <p:nvSpPr>
          <p:cNvPr id="3" name="Slide Number Placeholder 2"/>
          <p:cNvSpPr>
            <a:spLocks noGrp="1"/>
          </p:cNvSpPr>
          <p:nvPr>
            <p:ph type="sldNum" sz="quarter" idx="12"/>
          </p:nvPr>
        </p:nvSpPr>
        <p:spPr/>
        <p:txBody>
          <a:bodyPr/>
          <a:lstStyle/>
          <a:p>
            <a:fld id="{8796C193-3722-42E9-B33A-7C17DAD0F260}" type="slidenum">
              <a:rPr lang="ar-IQ" smtClean="0"/>
              <a:pPr/>
              <a:t>24</a:t>
            </a:fld>
            <a:endParaRPr lang="ar-IQ"/>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9131" y="116632"/>
            <a:ext cx="8526582" cy="1077218"/>
          </a:xfrm>
          <a:prstGeom prst="rect">
            <a:avLst/>
          </a:prstGeom>
        </p:spPr>
        <p:txBody>
          <a:bodyPr wrap="square">
            <a:spAutoFit/>
          </a:bodyPr>
          <a:lstStyle/>
          <a:p>
            <a:pPr algn="ctr"/>
            <a:r>
              <a:rPr lang="en-GB" sz="3200" b="1" dirty="0">
                <a:solidFill>
                  <a:srgbClr val="FF0000"/>
                </a:solidFill>
                <a:effectLst>
                  <a:outerShdw blurRad="38100" dist="38100" dir="2700000" algn="tl">
                    <a:srgbClr val="000000">
                      <a:alpha val="43137"/>
                    </a:srgbClr>
                  </a:outerShdw>
                </a:effectLst>
              </a:rPr>
              <a:t>Methods of preparation of emulsion</a:t>
            </a:r>
            <a:br>
              <a:rPr lang="en-GB" sz="3200" b="1" dirty="0">
                <a:solidFill>
                  <a:srgbClr val="FF0000"/>
                </a:solidFill>
                <a:effectLst>
                  <a:outerShdw blurRad="38100" dist="38100" dir="2700000" algn="tl">
                    <a:srgbClr val="000000">
                      <a:alpha val="43137"/>
                    </a:srgbClr>
                  </a:outerShdw>
                </a:effectLst>
              </a:rPr>
            </a:br>
            <a:r>
              <a:rPr lang="en-GB" sz="3200" b="1" dirty="0">
                <a:solidFill>
                  <a:srgbClr val="FF0000"/>
                </a:solidFill>
                <a:effectLst>
                  <a:outerShdw blurRad="38100" dist="38100" dir="2700000" algn="tl">
                    <a:srgbClr val="000000">
                      <a:alpha val="43137"/>
                    </a:srgbClr>
                  </a:outerShdw>
                </a:effectLst>
              </a:rPr>
              <a:t>(Small-scale extemporaneous preparation)</a:t>
            </a:r>
            <a:endParaRPr lang="ar-IQ" sz="2000" dirty="0"/>
          </a:p>
        </p:txBody>
      </p:sp>
      <p:sp>
        <p:nvSpPr>
          <p:cNvPr id="3" name="Rectangle 2"/>
          <p:cNvSpPr/>
          <p:nvPr/>
        </p:nvSpPr>
        <p:spPr>
          <a:xfrm>
            <a:off x="499872" y="1556792"/>
            <a:ext cx="10810436" cy="3970318"/>
          </a:xfrm>
          <a:prstGeom prst="rect">
            <a:avLst/>
          </a:prstGeom>
        </p:spPr>
        <p:txBody>
          <a:bodyPr wrap="square">
            <a:spAutoFit/>
          </a:bodyPr>
          <a:lstStyle/>
          <a:p>
            <a:pPr marL="385763" indent="-385763" algn="l" rtl="0">
              <a:buFont typeface="+mj-lt"/>
              <a:buAutoNum type="arabicPeriod"/>
            </a:pPr>
            <a:r>
              <a:rPr lang="en-GB" sz="2800" b="1" dirty="0"/>
              <a:t>The continental or dry gum method.</a:t>
            </a:r>
          </a:p>
          <a:p>
            <a:pPr marL="385763" indent="-385763" algn="l" rtl="0">
              <a:buFont typeface="+mj-lt"/>
              <a:buAutoNum type="arabicPeriod"/>
            </a:pPr>
            <a:r>
              <a:rPr lang="en-GB" sz="2800" b="1" dirty="0"/>
              <a:t>The English or wet method.</a:t>
            </a:r>
          </a:p>
          <a:p>
            <a:pPr marL="385763" indent="-385763" algn="l" rtl="0">
              <a:buFont typeface="+mj-lt"/>
              <a:buAutoNum type="arabicPeriod"/>
            </a:pPr>
            <a:r>
              <a:rPr lang="en-GB" sz="2800" b="1" dirty="0"/>
              <a:t>The Forbes bottle method.</a:t>
            </a:r>
          </a:p>
          <a:p>
            <a:pPr marL="385763" indent="-385763" algn="l" rtl="0">
              <a:buFont typeface="+mj-lt"/>
              <a:buAutoNum type="arabicPeriod"/>
            </a:pPr>
            <a:r>
              <a:rPr lang="en-GB" sz="2800" b="1" dirty="0"/>
              <a:t>Nascent soap method.</a:t>
            </a:r>
          </a:p>
          <a:p>
            <a:pPr marL="385763" indent="-385763" algn="just" rtl="0"/>
            <a:r>
              <a:rPr lang="en-GB" sz="2800" b="1" dirty="0"/>
              <a:t>  In the first method, the emulsifying agent (usually acacia) is mixed with the oil before the addition of water.</a:t>
            </a:r>
          </a:p>
          <a:p>
            <a:pPr marL="385763" indent="-385763" algn="just" rtl="0"/>
            <a:r>
              <a:rPr lang="en-GB" sz="2800" b="1" dirty="0"/>
              <a:t>In the second method, the emulsifying agent is added to water (in which it is soluble) to form mucilage, and then the oil is slowly incorporated to form the emulsion.</a:t>
            </a:r>
          </a:p>
        </p:txBody>
      </p:sp>
      <p:sp>
        <p:nvSpPr>
          <p:cNvPr id="4" name="Slide Number Placeholder 3"/>
          <p:cNvSpPr>
            <a:spLocks noGrp="1"/>
          </p:cNvSpPr>
          <p:nvPr>
            <p:ph type="sldNum" sz="quarter" idx="12"/>
          </p:nvPr>
        </p:nvSpPr>
        <p:spPr/>
        <p:txBody>
          <a:bodyPr/>
          <a:lstStyle/>
          <a:p>
            <a:fld id="{8796C193-3722-42E9-B33A-7C17DAD0F260}" type="slidenum">
              <a:rPr lang="ar-IQ" smtClean="0"/>
              <a:pPr/>
              <a:t>25</a:t>
            </a:fld>
            <a:endParaRPr lang="ar-IQ"/>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3097" y="332656"/>
            <a:ext cx="8005806" cy="646331"/>
          </a:xfrm>
          <a:prstGeom prst="rect">
            <a:avLst/>
          </a:prstGeom>
        </p:spPr>
        <p:txBody>
          <a:bodyPr wrap="square">
            <a:spAutoFit/>
          </a:bodyPr>
          <a:lstStyle/>
          <a:p>
            <a:pPr algn="ctr"/>
            <a:r>
              <a:rPr lang="en-GB" sz="3600" b="1" dirty="0">
                <a:solidFill>
                  <a:srgbClr val="FF0000"/>
                </a:solidFill>
                <a:effectLst>
                  <a:outerShdw blurRad="38100" dist="38100" dir="2700000" algn="tl">
                    <a:srgbClr val="000000">
                      <a:alpha val="43137"/>
                    </a:srgbClr>
                  </a:outerShdw>
                </a:effectLst>
              </a:rPr>
              <a:t>Continental or </a:t>
            </a:r>
            <a:r>
              <a:rPr lang="en-US" sz="3600" b="1" dirty="0">
                <a:solidFill>
                  <a:srgbClr val="FF0000"/>
                </a:solidFill>
                <a:effectLst>
                  <a:outerShdw blurRad="38100" dist="38100" dir="2700000" algn="tl">
                    <a:srgbClr val="000000">
                      <a:alpha val="43137"/>
                    </a:srgbClr>
                  </a:outerShdw>
                </a:effectLst>
              </a:rPr>
              <a:t>Dry gum method        </a:t>
            </a:r>
            <a:endParaRPr lang="ar-IQ" sz="3600" b="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804672" y="1254670"/>
            <a:ext cx="10763936" cy="5270674"/>
          </a:xfrm>
          <a:prstGeom prst="rect">
            <a:avLst/>
          </a:prstGeom>
        </p:spPr>
        <p:txBody>
          <a:bodyPr wrap="square">
            <a:spAutoFit/>
          </a:bodyPr>
          <a:lstStyle/>
          <a:p>
            <a:pPr algn="just" rtl="0">
              <a:lnSpc>
                <a:spcPct val="170000"/>
              </a:lnSpc>
            </a:pPr>
            <a:r>
              <a:rPr lang="en-US" sz="2000" b="1" dirty="0"/>
              <a:t>     The continental method is used to prepare the initial or primary emulsion from oil, water, and a hydrocolloid or "gum" type emulsifier (usually acacia). The primary emulsion, or emulsion nucleus, is formed from 4 parts oil, 2 parts water, and 1 part emulsifier. The 4 parts oil and 1 part emulsifier represent their total amounts for the final emulsion. </a:t>
            </a:r>
          </a:p>
          <a:p>
            <a:pPr algn="just" rtl="0">
              <a:lnSpc>
                <a:spcPct val="170000"/>
              </a:lnSpc>
            </a:pPr>
            <a:endParaRPr lang="en-US" sz="2000" b="1" dirty="0"/>
          </a:p>
          <a:p>
            <a:pPr algn="just" rtl="0">
              <a:lnSpc>
                <a:spcPct val="170000"/>
              </a:lnSpc>
            </a:pPr>
            <a:r>
              <a:rPr lang="en-US" sz="2000" b="1" dirty="0"/>
              <a:t>In a mortar, the 1 part gum (e.g., acacia) is levigated with the 4 parts oil until the powder is thoroughly wetted; </a:t>
            </a:r>
            <a:r>
              <a:rPr lang="en-US" sz="2000" b="1" dirty="0">
                <a:solidFill>
                  <a:srgbClr val="FF0000"/>
                </a:solidFill>
              </a:rPr>
              <a:t>then the 2 parts water are added all at once</a:t>
            </a:r>
            <a:r>
              <a:rPr lang="en-US" sz="2000" b="1" dirty="0"/>
              <a:t>, and the mixture is vigorously and continually triturated until the primary emulsion formed is </a:t>
            </a:r>
            <a:r>
              <a:rPr lang="en-US" sz="2000" b="1" dirty="0">
                <a:solidFill>
                  <a:srgbClr val="FF0000"/>
                </a:solidFill>
              </a:rPr>
              <a:t>creamy white</a:t>
            </a:r>
            <a:r>
              <a:rPr lang="en-US" sz="2000" b="1" dirty="0"/>
              <a:t>. </a:t>
            </a:r>
            <a:r>
              <a:rPr lang="en-GB" sz="2000" b="1" dirty="0"/>
              <a:t>A mortar with a rough rather than smooth inner surface must be used to insure proper grinding action and the reduction of the globule size during the preparation of the emulsion.</a:t>
            </a:r>
            <a:endParaRPr lang="en-US" sz="2000" b="1" dirty="0"/>
          </a:p>
        </p:txBody>
      </p:sp>
      <p:sp>
        <p:nvSpPr>
          <p:cNvPr id="4" name="Slide Number Placeholder 3"/>
          <p:cNvSpPr>
            <a:spLocks noGrp="1"/>
          </p:cNvSpPr>
          <p:nvPr>
            <p:ph type="sldNum" sz="quarter" idx="12"/>
          </p:nvPr>
        </p:nvSpPr>
        <p:spPr/>
        <p:txBody>
          <a:bodyPr/>
          <a:lstStyle/>
          <a:p>
            <a:fld id="{8796C193-3722-42E9-B33A-7C17DAD0F260}" type="slidenum">
              <a:rPr lang="ar-IQ" smtClean="0"/>
              <a:pPr/>
              <a:t>26</a:t>
            </a:fld>
            <a:endParaRPr lang="ar-IQ"/>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093" y="235669"/>
            <a:ext cx="11267814" cy="6001643"/>
          </a:xfrm>
          <a:prstGeom prst="rect">
            <a:avLst/>
          </a:prstGeom>
        </p:spPr>
        <p:txBody>
          <a:bodyPr wrap="square">
            <a:spAutoFit/>
          </a:bodyPr>
          <a:lstStyle/>
          <a:p>
            <a:pPr algn="just" rtl="0"/>
            <a:r>
              <a:rPr lang="en-US" sz="3600" b="1" u="sng" dirty="0"/>
              <a:t>General notes</a:t>
            </a:r>
          </a:p>
          <a:p>
            <a:pPr algn="just" rtl="0"/>
            <a:endParaRPr lang="en-US" sz="3600" b="1" u="sng" dirty="0"/>
          </a:p>
          <a:p>
            <a:pPr marL="514350" indent="-514350" algn="just" rtl="0">
              <a:buFont typeface="+mj-lt"/>
              <a:buAutoNum type="arabicPeriod"/>
            </a:pPr>
            <a:r>
              <a:rPr lang="en-US" sz="2400" b="1" dirty="0"/>
              <a:t>Additional water or aqueous solutions may be incorporated after the primary emulsion is formed.</a:t>
            </a:r>
          </a:p>
          <a:p>
            <a:pPr marL="514350" indent="-514350" algn="just" rtl="0">
              <a:buFont typeface="+mj-lt"/>
              <a:buAutoNum type="arabicPeriod"/>
            </a:pPr>
            <a:r>
              <a:rPr lang="en-US" sz="2400" b="1" dirty="0"/>
              <a:t>Solid substances (e.g., water soluble substances, preservatives, coloring agents, and flavoring agents) are generally dissolved and added as a solution to the primary emulsion.</a:t>
            </a:r>
          </a:p>
          <a:p>
            <a:pPr marL="514350" indent="-514350" algn="just" rtl="0">
              <a:buFont typeface="+mj-lt"/>
              <a:buAutoNum type="arabicPeriod"/>
            </a:pPr>
            <a:r>
              <a:rPr lang="en-US" sz="2400" b="1" dirty="0"/>
              <a:t>Oil soluble substance, in small amounts, may be incorporated directly into the primary emulsion through oil phase.</a:t>
            </a:r>
          </a:p>
          <a:p>
            <a:pPr marL="514350" indent="-514350" algn="just" rtl="0">
              <a:buFont typeface="+mj-lt"/>
              <a:buAutoNum type="arabicPeriod"/>
            </a:pPr>
            <a:r>
              <a:rPr lang="en-US" sz="2400" b="1" dirty="0"/>
              <a:t>Any substance which might reduce the physical stability of the emulsion, such as alcohol (which may precipitate the gum) should be added as near to the end of the process as possible to avoid breaking the emulsion.</a:t>
            </a:r>
          </a:p>
          <a:p>
            <a:pPr marL="514350" indent="-514350" algn="just" rtl="0">
              <a:buFont typeface="+mj-lt"/>
              <a:buAutoNum type="arabicPeriod"/>
            </a:pPr>
            <a:r>
              <a:rPr lang="en-US" sz="2400" b="1" dirty="0"/>
              <a:t> When all agents have been incorporated, the emulsion should be transferred to a calibrated vessel, brought to final volume with water, </a:t>
            </a:r>
            <a:r>
              <a:rPr lang="en-US" sz="2400" b="1" i="1" dirty="0"/>
              <a:t>then homogenized or blended to ensure uniform distribution of ingredients. </a:t>
            </a:r>
          </a:p>
        </p:txBody>
      </p:sp>
      <p:sp>
        <p:nvSpPr>
          <p:cNvPr id="3" name="Slide Number Placeholder 2"/>
          <p:cNvSpPr>
            <a:spLocks noGrp="1"/>
          </p:cNvSpPr>
          <p:nvPr>
            <p:ph type="sldNum" sz="quarter" idx="12"/>
          </p:nvPr>
        </p:nvSpPr>
        <p:spPr/>
        <p:txBody>
          <a:bodyPr/>
          <a:lstStyle/>
          <a:p>
            <a:fld id="{8796C193-3722-42E9-B33A-7C17DAD0F260}" type="slidenum">
              <a:rPr lang="ar-IQ" smtClean="0"/>
              <a:pPr/>
              <a:t>27</a:t>
            </a:fld>
            <a:endParaRPr lang="ar-IQ"/>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8360" y="360611"/>
            <a:ext cx="8430912" cy="523220"/>
          </a:xfrm>
          <a:prstGeom prst="rect">
            <a:avLst/>
          </a:prstGeom>
        </p:spPr>
        <p:txBody>
          <a:bodyPr wrap="square">
            <a:spAutoFit/>
          </a:bodyPr>
          <a:lstStyle/>
          <a:p>
            <a:pPr algn="ctr"/>
            <a:r>
              <a:rPr lang="en-GB" sz="2800" b="1" dirty="0">
                <a:solidFill>
                  <a:srgbClr val="FF0000"/>
                </a:solidFill>
                <a:effectLst>
                  <a:outerShdw blurRad="38100" dist="38100" dir="2700000" algn="tl">
                    <a:srgbClr val="000000">
                      <a:alpha val="43137"/>
                    </a:srgbClr>
                  </a:outerShdw>
                </a:effectLst>
              </a:rPr>
              <a:t>Calculation requirement to prepare primary emulsion</a:t>
            </a:r>
            <a:endParaRPr lang="ar-IQ" sz="2800" b="1" dirty="0">
              <a:solidFill>
                <a:srgbClr val="FF0000"/>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725186909"/>
              </p:ext>
            </p:extLst>
          </p:nvPr>
        </p:nvGraphicFramePr>
        <p:xfrm>
          <a:off x="1847528" y="1700808"/>
          <a:ext cx="9361040" cy="3523288"/>
        </p:xfrm>
        <a:graphic>
          <a:graphicData uri="http://schemas.openxmlformats.org/drawingml/2006/table">
            <a:tbl>
              <a:tblPr rtl="1" firstRow="1" bandRow="1">
                <a:tableStyleId>{5940675A-B579-460E-94D1-54222C63F5DA}</a:tableStyleId>
              </a:tblPr>
              <a:tblGrid>
                <a:gridCol w="3300672">
                  <a:extLst>
                    <a:ext uri="{9D8B030D-6E8A-4147-A177-3AD203B41FA5}">
                      <a16:colId xmlns:a16="http://schemas.microsoft.com/office/drawing/2014/main" val="20000"/>
                    </a:ext>
                  </a:extLst>
                </a:gridCol>
                <a:gridCol w="3565293">
                  <a:extLst>
                    <a:ext uri="{9D8B030D-6E8A-4147-A177-3AD203B41FA5}">
                      <a16:colId xmlns:a16="http://schemas.microsoft.com/office/drawing/2014/main" val="20001"/>
                    </a:ext>
                  </a:extLst>
                </a:gridCol>
                <a:gridCol w="2495075">
                  <a:extLst>
                    <a:ext uri="{9D8B030D-6E8A-4147-A177-3AD203B41FA5}">
                      <a16:colId xmlns:a16="http://schemas.microsoft.com/office/drawing/2014/main" val="20002"/>
                    </a:ext>
                  </a:extLst>
                </a:gridCol>
              </a:tblGrid>
              <a:tr h="2455190">
                <a:tc>
                  <a:txBody>
                    <a:bodyPr/>
                    <a:lstStyle/>
                    <a:p>
                      <a:pPr algn="ctr" rtl="0"/>
                      <a:r>
                        <a:rPr lang="en-GB" sz="2400" b="1" dirty="0">
                          <a:solidFill>
                            <a:srgbClr val="002060"/>
                          </a:solidFill>
                        </a:rPr>
                        <a:t>Ratio of </a:t>
                      </a:r>
                    </a:p>
                    <a:p>
                      <a:pPr algn="ctr" rtl="0"/>
                      <a:r>
                        <a:rPr lang="en-GB" sz="2000" b="1" dirty="0">
                          <a:solidFill>
                            <a:srgbClr val="002060"/>
                          </a:solidFill>
                          <a:highlight>
                            <a:srgbClr val="FFFF00"/>
                          </a:highlight>
                        </a:rPr>
                        <a:t>Oil: water</a:t>
                      </a:r>
                      <a:r>
                        <a:rPr lang="en-GB" sz="2000" b="1" baseline="0" dirty="0">
                          <a:solidFill>
                            <a:srgbClr val="002060"/>
                          </a:solidFill>
                          <a:highlight>
                            <a:srgbClr val="FFFF00"/>
                          </a:highlight>
                        </a:rPr>
                        <a:t> : emulsifying agent </a:t>
                      </a:r>
                    </a:p>
                    <a:p>
                      <a:pPr algn="ctr" rtl="0"/>
                      <a:r>
                        <a:rPr lang="en-GB" sz="2400" b="1" baseline="0" dirty="0">
                          <a:solidFill>
                            <a:srgbClr val="002060"/>
                          </a:solidFill>
                        </a:rPr>
                        <a:t>For volatile oil, liquid petrolatum and linseed oil</a:t>
                      </a:r>
                      <a:endParaRPr lang="ar-IQ" sz="2400" b="1" dirty="0">
                        <a:solidFill>
                          <a:srgbClr val="002060"/>
                        </a:solidFill>
                      </a:endParaRPr>
                    </a:p>
                    <a:p>
                      <a:pPr algn="l" rtl="0"/>
                      <a:endParaRPr lang="ar-IQ" sz="2400" b="1" dirty="0">
                        <a:solidFill>
                          <a:srgbClr val="002060"/>
                        </a:solidFill>
                      </a:endParaRPr>
                    </a:p>
                  </a:txBody>
                  <a:tcPr marL="68580" marR="68580" marT="34290" marB="34290"/>
                </a:tc>
                <a:tc>
                  <a:txBody>
                    <a:bodyPr/>
                    <a:lstStyle/>
                    <a:p>
                      <a:pPr algn="ctr" rtl="0"/>
                      <a:r>
                        <a:rPr lang="en-GB" sz="2400" b="1" dirty="0">
                          <a:solidFill>
                            <a:srgbClr val="002060"/>
                          </a:solidFill>
                        </a:rPr>
                        <a:t>Ratio of </a:t>
                      </a:r>
                    </a:p>
                    <a:p>
                      <a:pPr algn="ctr" rtl="0"/>
                      <a:r>
                        <a:rPr lang="en-GB" sz="2000" b="1" dirty="0">
                          <a:solidFill>
                            <a:srgbClr val="002060"/>
                          </a:solidFill>
                          <a:highlight>
                            <a:srgbClr val="FFFF00"/>
                          </a:highlight>
                        </a:rPr>
                        <a:t>Oil: water</a:t>
                      </a:r>
                      <a:r>
                        <a:rPr lang="en-GB" sz="2000" b="1" baseline="0" dirty="0">
                          <a:solidFill>
                            <a:srgbClr val="002060"/>
                          </a:solidFill>
                          <a:highlight>
                            <a:srgbClr val="FFFF00"/>
                          </a:highlight>
                        </a:rPr>
                        <a:t> : emulsifying agent </a:t>
                      </a:r>
                    </a:p>
                    <a:p>
                      <a:pPr algn="ctr" rtl="0"/>
                      <a:r>
                        <a:rPr lang="en-GB" sz="2400" b="1" baseline="0" dirty="0">
                          <a:solidFill>
                            <a:srgbClr val="002060"/>
                          </a:solidFill>
                        </a:rPr>
                        <a:t>For fixed oil </a:t>
                      </a:r>
                    </a:p>
                    <a:p>
                      <a:pPr algn="ctr" rtl="0"/>
                      <a:r>
                        <a:rPr lang="en-GB" sz="2400" b="1" baseline="0" dirty="0">
                          <a:solidFill>
                            <a:srgbClr val="002060"/>
                          </a:solidFill>
                        </a:rPr>
                        <a:t>Except liquid petrolatum and linseed oil</a:t>
                      </a:r>
                      <a:endParaRPr lang="ar-IQ" sz="2400" b="1" dirty="0">
                        <a:solidFill>
                          <a:srgbClr val="002060"/>
                        </a:solidFill>
                      </a:endParaRPr>
                    </a:p>
                  </a:txBody>
                  <a:tcPr marL="68580" marR="68580" marT="34290" marB="34290"/>
                </a:tc>
                <a:tc>
                  <a:txBody>
                    <a:bodyPr/>
                    <a:lstStyle/>
                    <a:p>
                      <a:pPr algn="ctr" rtl="0"/>
                      <a:r>
                        <a:rPr lang="en-GB" sz="2400" b="1" dirty="0">
                          <a:solidFill>
                            <a:srgbClr val="002060"/>
                          </a:solidFill>
                        </a:rPr>
                        <a:t>Emulsifying agent</a:t>
                      </a:r>
                      <a:endParaRPr lang="ar-IQ" sz="2400" b="1" dirty="0">
                        <a:solidFill>
                          <a:srgbClr val="002060"/>
                        </a:solidFill>
                      </a:endParaRPr>
                    </a:p>
                  </a:txBody>
                  <a:tcPr marL="68580" marR="68580" marT="34290" marB="34290"/>
                </a:tc>
                <a:extLst>
                  <a:ext uri="{0D108BD9-81ED-4DB2-BD59-A6C34878D82A}">
                    <a16:rowId xmlns:a16="http://schemas.microsoft.com/office/drawing/2014/main" val="10000"/>
                  </a:ext>
                </a:extLst>
              </a:tr>
              <a:tr h="534049">
                <a:tc>
                  <a:txBody>
                    <a:bodyPr/>
                    <a:lstStyle/>
                    <a:p>
                      <a:pPr algn="ctr" rtl="0"/>
                      <a:r>
                        <a:rPr lang="en-GB" sz="2400" b="1" dirty="0">
                          <a:solidFill>
                            <a:srgbClr val="002060"/>
                          </a:solidFill>
                        </a:rPr>
                        <a:t>2: 2:1</a:t>
                      </a:r>
                      <a:endParaRPr lang="ar-IQ" sz="2400" b="1" dirty="0">
                        <a:solidFill>
                          <a:srgbClr val="002060"/>
                        </a:solidFill>
                      </a:endParaRPr>
                    </a:p>
                  </a:txBody>
                  <a:tcPr marL="68580" marR="68580" marT="34290" marB="34290"/>
                </a:tc>
                <a:tc>
                  <a:txBody>
                    <a:bodyPr/>
                    <a:lstStyle/>
                    <a:p>
                      <a:pPr algn="ctr" rtl="0"/>
                      <a:r>
                        <a:rPr lang="en-GB" sz="2400" b="1" dirty="0">
                          <a:solidFill>
                            <a:srgbClr val="002060"/>
                          </a:solidFill>
                        </a:rPr>
                        <a:t>4 : 2 :</a:t>
                      </a:r>
                      <a:r>
                        <a:rPr lang="en-GB" sz="2400" b="1" baseline="0" dirty="0">
                          <a:solidFill>
                            <a:srgbClr val="002060"/>
                          </a:solidFill>
                        </a:rPr>
                        <a:t> 1</a:t>
                      </a:r>
                      <a:endParaRPr lang="ar-IQ" sz="2400" b="1" dirty="0">
                        <a:solidFill>
                          <a:srgbClr val="002060"/>
                        </a:solidFill>
                      </a:endParaRPr>
                    </a:p>
                  </a:txBody>
                  <a:tcPr marL="68580" marR="68580" marT="34290" marB="34290"/>
                </a:tc>
                <a:tc>
                  <a:txBody>
                    <a:bodyPr/>
                    <a:lstStyle/>
                    <a:p>
                      <a:pPr algn="l" rtl="0"/>
                      <a:r>
                        <a:rPr lang="en-GB" sz="2400" b="1" dirty="0">
                          <a:solidFill>
                            <a:srgbClr val="002060"/>
                          </a:solidFill>
                        </a:rPr>
                        <a:t>Acacia </a:t>
                      </a:r>
                      <a:endParaRPr lang="ar-IQ" sz="2400" b="1" dirty="0">
                        <a:solidFill>
                          <a:srgbClr val="002060"/>
                        </a:solidFill>
                      </a:endParaRPr>
                    </a:p>
                  </a:txBody>
                  <a:tcPr marL="68580" marR="68580" marT="34290" marB="34290"/>
                </a:tc>
                <a:extLst>
                  <a:ext uri="{0D108BD9-81ED-4DB2-BD59-A6C34878D82A}">
                    <a16:rowId xmlns:a16="http://schemas.microsoft.com/office/drawing/2014/main" val="10001"/>
                  </a:ext>
                </a:extLst>
              </a:tr>
              <a:tr h="534049">
                <a:tc>
                  <a:txBody>
                    <a:bodyPr/>
                    <a:lstStyle/>
                    <a:p>
                      <a:pPr algn="ctr" rtl="0"/>
                      <a:r>
                        <a:rPr lang="en-GB" sz="2400" b="1" dirty="0">
                          <a:solidFill>
                            <a:srgbClr val="002060"/>
                          </a:solidFill>
                        </a:rPr>
                        <a:t>20: 20 : 1 </a:t>
                      </a:r>
                      <a:endParaRPr lang="ar-IQ" sz="2400" b="1" dirty="0">
                        <a:solidFill>
                          <a:srgbClr val="002060"/>
                        </a:solidFill>
                      </a:endParaRPr>
                    </a:p>
                  </a:txBody>
                  <a:tcPr marL="68580" marR="68580" marT="34290" marB="34290"/>
                </a:tc>
                <a:tc>
                  <a:txBody>
                    <a:bodyPr/>
                    <a:lstStyle/>
                    <a:p>
                      <a:pPr algn="ctr" rtl="0"/>
                      <a:r>
                        <a:rPr lang="en-GB" sz="2400" b="1" dirty="0">
                          <a:solidFill>
                            <a:srgbClr val="002060"/>
                          </a:solidFill>
                        </a:rPr>
                        <a:t>40 : 20 : 1</a:t>
                      </a:r>
                      <a:endParaRPr lang="ar-IQ" sz="2400" b="1" dirty="0">
                        <a:solidFill>
                          <a:srgbClr val="002060"/>
                        </a:solidFill>
                      </a:endParaRPr>
                    </a:p>
                  </a:txBody>
                  <a:tcPr marL="68580" marR="68580" marT="34290" marB="34290"/>
                </a:tc>
                <a:tc>
                  <a:txBody>
                    <a:bodyPr/>
                    <a:lstStyle/>
                    <a:p>
                      <a:pPr algn="l" rtl="0"/>
                      <a:r>
                        <a:rPr lang="en-GB" sz="2400" b="1" dirty="0">
                          <a:solidFill>
                            <a:srgbClr val="002060"/>
                          </a:solidFill>
                        </a:rPr>
                        <a:t>Tragacanth </a:t>
                      </a:r>
                      <a:endParaRPr lang="ar-IQ" sz="2400" b="1" dirty="0">
                        <a:solidFill>
                          <a:srgbClr val="002060"/>
                        </a:solidFill>
                      </a:endParaRPr>
                    </a:p>
                  </a:txBody>
                  <a:tcPr marL="68580" marR="68580" marT="34290" marB="34290"/>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fld id="{8796C193-3722-42E9-B33A-7C17DAD0F260}" type="slidenum">
              <a:rPr lang="ar-IQ" smtClean="0"/>
              <a:pPr/>
              <a:t>28</a:t>
            </a:fld>
            <a:endParaRPr lang="ar-IQ"/>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5206" y="516434"/>
            <a:ext cx="10691393" cy="5693866"/>
          </a:xfrm>
          <a:prstGeom prst="rect">
            <a:avLst/>
          </a:prstGeom>
        </p:spPr>
        <p:txBody>
          <a:bodyPr wrap="square">
            <a:spAutoFit/>
          </a:bodyPr>
          <a:lstStyle/>
          <a:p>
            <a:pPr algn="l" rtl="0">
              <a:buNone/>
            </a:pPr>
            <a:r>
              <a:rPr lang="en-GB" sz="2800" dirty="0"/>
              <a:t>Rx</a:t>
            </a:r>
          </a:p>
          <a:p>
            <a:pPr algn="l" rtl="0">
              <a:buNone/>
            </a:pPr>
            <a:r>
              <a:rPr lang="en-GB" sz="2800" dirty="0"/>
              <a:t>       </a:t>
            </a:r>
            <a:r>
              <a:rPr lang="en-GB" sz="2800" b="1" dirty="0"/>
              <a:t>Castor oil                            20 ml  (fixed oil)</a:t>
            </a:r>
          </a:p>
          <a:p>
            <a:pPr algn="l" rtl="0">
              <a:buNone/>
            </a:pPr>
            <a:r>
              <a:rPr lang="en-GB" sz="2800" b="1" dirty="0"/>
              <a:t>       Emulsifying agent             Q.S</a:t>
            </a:r>
          </a:p>
          <a:p>
            <a:pPr algn="l" rtl="0">
              <a:buNone/>
            </a:pPr>
            <a:r>
              <a:rPr lang="en-GB" sz="2800" b="1" dirty="0"/>
              <a:t>       Water             Q.S                100 ml</a:t>
            </a:r>
          </a:p>
          <a:p>
            <a:pPr algn="l" rtl="0">
              <a:buNone/>
            </a:pPr>
            <a:endParaRPr lang="en-GB" sz="2800" b="1" dirty="0"/>
          </a:p>
          <a:p>
            <a:pPr algn="l" rtl="0"/>
            <a:r>
              <a:rPr lang="en-GB" sz="2800" b="1" dirty="0"/>
              <a:t>If the emulsifying agent is acacia, then the quantities for primary emulsion are in the 4:2:1 ratio </a:t>
            </a:r>
          </a:p>
          <a:p>
            <a:pPr algn="l" rtl="0"/>
            <a:endParaRPr lang="en-GB" sz="2800" b="1" dirty="0"/>
          </a:p>
          <a:p>
            <a:pPr algn="l" rtl="0"/>
            <a:r>
              <a:rPr lang="en-GB" sz="2800" b="1" dirty="0"/>
              <a:t>so </a:t>
            </a:r>
          </a:p>
          <a:p>
            <a:pPr algn="l" rtl="0"/>
            <a:endParaRPr lang="en-GB" sz="2800" b="1" dirty="0"/>
          </a:p>
          <a:p>
            <a:pPr algn="l" rtl="0">
              <a:buNone/>
            </a:pPr>
            <a:r>
              <a:rPr lang="en-GB" sz="2800" b="1" dirty="0"/>
              <a:t>   oil = 20 ml, water = 20/2 = 10 ml, acacia 20/4 = 5 gm</a:t>
            </a:r>
          </a:p>
          <a:p>
            <a:pPr algn="l" rtl="0"/>
            <a:r>
              <a:rPr lang="en-GB" sz="2800" b="1" dirty="0"/>
              <a:t>If </a:t>
            </a:r>
            <a:r>
              <a:rPr lang="en-GB" sz="2800" b="1" dirty="0" err="1"/>
              <a:t>tragacanth</a:t>
            </a:r>
            <a:r>
              <a:rPr lang="en-GB" sz="2800" b="1" dirty="0"/>
              <a:t> is used then oil = 20 ml, water = 10ml, </a:t>
            </a:r>
            <a:r>
              <a:rPr lang="en-GB" sz="2800" b="1" dirty="0" err="1"/>
              <a:t>tragacanth</a:t>
            </a:r>
            <a:r>
              <a:rPr lang="en-GB" sz="2800" b="1" dirty="0"/>
              <a:t> 0.5, since the ratio is 40:20:1 </a:t>
            </a:r>
          </a:p>
        </p:txBody>
      </p:sp>
      <p:sp>
        <p:nvSpPr>
          <p:cNvPr id="3" name="Slide Number Placeholder 2"/>
          <p:cNvSpPr>
            <a:spLocks noGrp="1"/>
          </p:cNvSpPr>
          <p:nvPr>
            <p:ph type="sldNum" sz="quarter" idx="12"/>
          </p:nvPr>
        </p:nvSpPr>
        <p:spPr/>
        <p:txBody>
          <a:bodyPr/>
          <a:lstStyle/>
          <a:p>
            <a:fld id="{8796C193-3722-42E9-B33A-7C17DAD0F260}" type="slidenum">
              <a:rPr lang="ar-IQ" smtClean="0"/>
              <a:pPr/>
              <a:t>29</a:t>
            </a:fld>
            <a:endParaRPr lang="ar-IQ"/>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376" y="332656"/>
            <a:ext cx="11089232" cy="5262979"/>
          </a:xfrm>
          <a:prstGeom prst="rect">
            <a:avLst/>
          </a:prstGeom>
        </p:spPr>
        <p:txBody>
          <a:bodyPr wrap="square">
            <a:spAutoFit/>
          </a:bodyPr>
          <a:lstStyle/>
          <a:p>
            <a:pPr marL="257175" indent="-257175" algn="l" rtl="0">
              <a:spcBef>
                <a:spcPct val="20000"/>
              </a:spcBef>
              <a:buClr>
                <a:schemeClr val="hlink"/>
              </a:buClr>
              <a:buSzPct val="70000"/>
              <a:defRPr/>
            </a:pPr>
            <a:r>
              <a:rPr lang="en-US" sz="4800" dirty="0">
                <a:solidFill>
                  <a:srgbClr val="FF0000"/>
                </a:solidFill>
                <a:effectLst>
                  <a:outerShdw blurRad="38100" dist="38100" dir="2700000" algn="tl">
                    <a:srgbClr val="000000"/>
                  </a:outerShdw>
                </a:effectLst>
              </a:rPr>
              <a:t>General Types of Pharmaceutical Emulsions:</a:t>
            </a:r>
          </a:p>
          <a:p>
            <a:pPr marL="257175" indent="-257175" algn="l" rtl="0">
              <a:spcBef>
                <a:spcPct val="20000"/>
              </a:spcBef>
              <a:buClr>
                <a:schemeClr val="hlink"/>
              </a:buClr>
              <a:buSzPct val="70000"/>
              <a:buFont typeface="Wingdings" pitchFamily="2" charset="2"/>
              <a:buChar char="n"/>
              <a:defRPr/>
            </a:pPr>
            <a:r>
              <a:rPr lang="en-US" sz="4800" dirty="0">
                <a:effectLst>
                  <a:outerShdw blurRad="38100" dist="38100" dir="2700000" algn="tl">
                    <a:srgbClr val="000000"/>
                  </a:outerShdw>
                </a:effectLst>
              </a:rPr>
              <a:t>1) Lotions </a:t>
            </a:r>
          </a:p>
          <a:p>
            <a:pPr marL="257175" indent="-257175" algn="l" rtl="0">
              <a:spcBef>
                <a:spcPct val="20000"/>
              </a:spcBef>
              <a:buClr>
                <a:schemeClr val="hlink"/>
              </a:buClr>
              <a:buSzPct val="70000"/>
              <a:buFont typeface="Wingdings" pitchFamily="2" charset="2"/>
              <a:buChar char="n"/>
              <a:defRPr/>
            </a:pPr>
            <a:r>
              <a:rPr lang="en-US" sz="4800" dirty="0">
                <a:effectLst>
                  <a:outerShdw blurRad="38100" dist="38100" dir="2700000" algn="tl">
                    <a:srgbClr val="000000"/>
                  </a:outerShdw>
                </a:effectLst>
              </a:rPr>
              <a:t>2) Liniments</a:t>
            </a:r>
          </a:p>
          <a:p>
            <a:pPr marL="257175" indent="-257175" algn="l" rtl="0">
              <a:spcBef>
                <a:spcPct val="20000"/>
              </a:spcBef>
              <a:buClr>
                <a:schemeClr val="hlink"/>
              </a:buClr>
              <a:buSzPct val="70000"/>
              <a:buFont typeface="Wingdings" pitchFamily="2" charset="2"/>
              <a:buChar char="n"/>
              <a:defRPr/>
            </a:pPr>
            <a:r>
              <a:rPr lang="en-US" sz="4800" dirty="0">
                <a:effectLst>
                  <a:outerShdw blurRad="38100" dist="38100" dir="2700000" algn="tl">
                    <a:srgbClr val="000000"/>
                  </a:outerShdw>
                </a:effectLst>
              </a:rPr>
              <a:t>3) Creams</a:t>
            </a:r>
          </a:p>
          <a:p>
            <a:pPr marL="257175" indent="-257175" algn="l" rtl="0">
              <a:spcBef>
                <a:spcPct val="20000"/>
              </a:spcBef>
              <a:buClr>
                <a:schemeClr val="hlink"/>
              </a:buClr>
              <a:buSzPct val="70000"/>
              <a:buFont typeface="Wingdings" pitchFamily="2" charset="2"/>
              <a:buChar char="n"/>
              <a:defRPr/>
            </a:pPr>
            <a:r>
              <a:rPr lang="en-US" sz="4800" dirty="0">
                <a:effectLst>
                  <a:outerShdw blurRad="38100" dist="38100" dir="2700000" algn="tl">
                    <a:srgbClr val="000000"/>
                  </a:outerShdw>
                </a:effectLst>
              </a:rPr>
              <a:t>4) Ointments</a:t>
            </a:r>
          </a:p>
          <a:p>
            <a:pPr marL="257175" indent="-257175" algn="l" rtl="0">
              <a:spcBef>
                <a:spcPct val="20000"/>
              </a:spcBef>
              <a:buClr>
                <a:schemeClr val="hlink"/>
              </a:buClr>
              <a:buSzPct val="70000"/>
              <a:buFont typeface="Wingdings" pitchFamily="2" charset="2"/>
              <a:buChar char="n"/>
              <a:defRPr/>
            </a:pPr>
            <a:r>
              <a:rPr lang="en-US" sz="4800" dirty="0">
                <a:effectLst>
                  <a:outerShdw blurRad="38100" dist="38100" dir="2700000" algn="tl">
                    <a:srgbClr val="000000"/>
                  </a:outerShdw>
                </a:effectLst>
              </a:rPr>
              <a:t>5) Oral dosage form</a:t>
            </a:r>
          </a:p>
        </p:txBody>
      </p:sp>
      <p:sp>
        <p:nvSpPr>
          <p:cNvPr id="3" name="Slide Number Placeholder 2"/>
          <p:cNvSpPr>
            <a:spLocks noGrp="1"/>
          </p:cNvSpPr>
          <p:nvPr>
            <p:ph type="sldNum" sz="quarter" idx="12"/>
          </p:nvPr>
        </p:nvSpPr>
        <p:spPr/>
        <p:txBody>
          <a:bodyPr/>
          <a:lstStyle/>
          <a:p>
            <a:fld id="{8796C193-3722-42E9-B33A-7C17DAD0F260}" type="slidenum">
              <a:rPr lang="ar-IQ" smtClean="0"/>
              <a:pPr/>
              <a:t>3</a:t>
            </a:fld>
            <a:endParaRPr lang="ar-IQ"/>
          </a:p>
        </p:txBody>
      </p:sp>
      <p:pic>
        <p:nvPicPr>
          <p:cNvPr id="4" name="Picture 3">
            <a:extLst>
              <a:ext uri="{FF2B5EF4-FFF2-40B4-BE49-F238E27FC236}">
                <a16:creationId xmlns:a16="http://schemas.microsoft.com/office/drawing/2014/main" id="{106B65E4-DAE5-42B3-97E6-DFD38596076E}"/>
              </a:ext>
            </a:extLst>
          </p:cNvPr>
          <p:cNvPicPr>
            <a:picLocks noChangeAspect="1"/>
          </p:cNvPicPr>
          <p:nvPr/>
        </p:nvPicPr>
        <p:blipFill rotWithShape="1">
          <a:blip r:embed="rId2"/>
          <a:srcRect l="29000" r="29000"/>
          <a:stretch/>
        </p:blipFill>
        <p:spPr>
          <a:xfrm>
            <a:off x="5583201" y="1289208"/>
            <a:ext cx="702078" cy="1671638"/>
          </a:xfrm>
          <a:prstGeom prst="rect">
            <a:avLst/>
          </a:prstGeom>
        </p:spPr>
      </p:pic>
      <p:pic>
        <p:nvPicPr>
          <p:cNvPr id="5" name="Picture 4">
            <a:extLst>
              <a:ext uri="{FF2B5EF4-FFF2-40B4-BE49-F238E27FC236}">
                <a16:creationId xmlns:a16="http://schemas.microsoft.com/office/drawing/2014/main" id="{0678CE05-800B-4850-B2E2-FAE253CC702E}"/>
              </a:ext>
            </a:extLst>
          </p:cNvPr>
          <p:cNvPicPr>
            <a:picLocks noChangeAspect="1"/>
          </p:cNvPicPr>
          <p:nvPr/>
        </p:nvPicPr>
        <p:blipFill rotWithShape="1">
          <a:blip r:embed="rId3"/>
          <a:srcRect r="50000"/>
          <a:stretch/>
        </p:blipFill>
        <p:spPr>
          <a:xfrm>
            <a:off x="6797859" y="2227848"/>
            <a:ext cx="687905" cy="1437624"/>
          </a:xfrm>
          <a:prstGeom prst="rect">
            <a:avLst/>
          </a:prstGeom>
        </p:spPr>
      </p:pic>
      <p:pic>
        <p:nvPicPr>
          <p:cNvPr id="6" name="Picture 5">
            <a:extLst>
              <a:ext uri="{FF2B5EF4-FFF2-40B4-BE49-F238E27FC236}">
                <a16:creationId xmlns:a16="http://schemas.microsoft.com/office/drawing/2014/main" id="{208E92F5-3A76-4C92-9E0A-7C7367B75811}"/>
              </a:ext>
            </a:extLst>
          </p:cNvPr>
          <p:cNvPicPr>
            <a:picLocks noChangeAspect="1"/>
          </p:cNvPicPr>
          <p:nvPr/>
        </p:nvPicPr>
        <p:blipFill>
          <a:blip r:embed="rId4"/>
          <a:stretch>
            <a:fillRect/>
          </a:stretch>
        </p:blipFill>
        <p:spPr>
          <a:xfrm>
            <a:off x="7849849" y="2946660"/>
            <a:ext cx="1303586" cy="1335641"/>
          </a:xfrm>
          <a:prstGeom prst="rect">
            <a:avLst/>
          </a:prstGeom>
        </p:spPr>
      </p:pic>
      <p:pic>
        <p:nvPicPr>
          <p:cNvPr id="7" name="Picture 6">
            <a:extLst>
              <a:ext uri="{FF2B5EF4-FFF2-40B4-BE49-F238E27FC236}">
                <a16:creationId xmlns:a16="http://schemas.microsoft.com/office/drawing/2014/main" id="{DFEB316A-6D91-4FC6-89B4-D6D36F1F141B}"/>
              </a:ext>
            </a:extLst>
          </p:cNvPr>
          <p:cNvPicPr>
            <a:picLocks noChangeAspect="1"/>
          </p:cNvPicPr>
          <p:nvPr/>
        </p:nvPicPr>
        <p:blipFill>
          <a:blip r:embed="rId5"/>
          <a:stretch>
            <a:fillRect/>
          </a:stretch>
        </p:blipFill>
        <p:spPr>
          <a:xfrm>
            <a:off x="9242342" y="4025512"/>
            <a:ext cx="1424035" cy="1012124"/>
          </a:xfrm>
          <a:prstGeom prst="rect">
            <a:avLst/>
          </a:prstGeom>
        </p:spPr>
      </p:pic>
      <p:pic>
        <p:nvPicPr>
          <p:cNvPr id="8" name="Picture 7">
            <a:extLst>
              <a:ext uri="{FF2B5EF4-FFF2-40B4-BE49-F238E27FC236}">
                <a16:creationId xmlns:a16="http://schemas.microsoft.com/office/drawing/2014/main" id="{974FAACE-8608-4FEE-8CF5-A0EB2596A2D5}"/>
              </a:ext>
            </a:extLst>
          </p:cNvPr>
          <p:cNvPicPr>
            <a:picLocks noChangeAspect="1"/>
          </p:cNvPicPr>
          <p:nvPr/>
        </p:nvPicPr>
        <p:blipFill rotWithShape="1">
          <a:blip r:embed="rId6"/>
          <a:srcRect l="32150" r="32150"/>
          <a:stretch/>
        </p:blipFill>
        <p:spPr>
          <a:xfrm>
            <a:off x="11204133" y="4318824"/>
            <a:ext cx="513225" cy="143762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8344" y="332656"/>
            <a:ext cx="7056784" cy="646331"/>
          </a:xfrm>
          <a:prstGeom prst="rect">
            <a:avLst/>
          </a:prstGeom>
        </p:spPr>
        <p:txBody>
          <a:bodyPr wrap="square">
            <a:spAutoFit/>
          </a:bodyPr>
          <a:lstStyle/>
          <a:p>
            <a:pPr algn="ctr"/>
            <a:r>
              <a:rPr lang="en-GB" sz="3600" b="1" dirty="0">
                <a:solidFill>
                  <a:srgbClr val="FF0000"/>
                </a:solidFill>
                <a:effectLst>
                  <a:outerShdw blurRad="38100" dist="38100" dir="2700000" algn="tl">
                    <a:srgbClr val="000000">
                      <a:alpha val="43137"/>
                    </a:srgbClr>
                  </a:outerShdw>
                </a:effectLst>
              </a:rPr>
              <a:t>English or wet gum method</a:t>
            </a:r>
            <a:endParaRPr lang="ar-IQ" sz="2400" b="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499872" y="1199222"/>
            <a:ext cx="11284760" cy="5509200"/>
          </a:xfrm>
          <a:prstGeom prst="rect">
            <a:avLst/>
          </a:prstGeom>
        </p:spPr>
        <p:txBody>
          <a:bodyPr wrap="square">
            <a:spAutoFit/>
          </a:bodyPr>
          <a:lstStyle/>
          <a:p>
            <a:pPr algn="just" rtl="0"/>
            <a:r>
              <a:rPr lang="en-US" sz="3200" b="1" dirty="0"/>
              <a:t>In this method, the proportions of oil, water, and emulsifier are the same illustrated in the previous table, but the order and techniques of mixing are different. The 1 part acacia is triturated with 2 parts water to form a mucilage; then the 4 parts oil is added slowly, in portions, while triturating. After all the oil is added, the mixture is triturated for several minutes to form the primary emulsion. Then other ingredients may be added as in the continental method. Generally speaking, the English method is more difficult to perform successfully, especially with more viscous oils, but may result in a more stable emulsion. </a:t>
            </a:r>
          </a:p>
        </p:txBody>
      </p:sp>
      <p:sp>
        <p:nvSpPr>
          <p:cNvPr id="4" name="Slide Number Placeholder 3"/>
          <p:cNvSpPr>
            <a:spLocks noGrp="1"/>
          </p:cNvSpPr>
          <p:nvPr>
            <p:ph type="sldNum" sz="quarter" idx="12"/>
          </p:nvPr>
        </p:nvSpPr>
        <p:spPr/>
        <p:txBody>
          <a:bodyPr/>
          <a:lstStyle/>
          <a:p>
            <a:fld id="{8796C193-3722-42E9-B33A-7C17DAD0F260}" type="slidenum">
              <a:rPr lang="ar-IQ" smtClean="0"/>
              <a:pPr/>
              <a:t>30</a:t>
            </a:fld>
            <a:endParaRPr lang="ar-IQ"/>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52610" y="429487"/>
            <a:ext cx="3246819" cy="584775"/>
          </a:xfrm>
          <a:prstGeom prst="rect">
            <a:avLst/>
          </a:prstGeom>
        </p:spPr>
        <p:txBody>
          <a:bodyPr wrap="square">
            <a:spAutoFit/>
          </a:bodyPr>
          <a:lstStyle/>
          <a:p>
            <a:pPr algn="ctr"/>
            <a:r>
              <a:rPr lang="en-GB" sz="3200" b="1" dirty="0">
                <a:solidFill>
                  <a:srgbClr val="FF0000"/>
                </a:solidFill>
                <a:effectLst>
                  <a:outerShdw blurRad="38100" dist="38100" dir="2700000" algn="tl">
                    <a:srgbClr val="000000">
                      <a:alpha val="43137"/>
                    </a:srgbClr>
                  </a:outerShdw>
                </a:effectLst>
              </a:rPr>
              <a:t>Wet gum method</a:t>
            </a:r>
            <a:endParaRPr lang="ar-IQ" sz="3200" b="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2279576" y="1607331"/>
            <a:ext cx="7992888" cy="4832092"/>
          </a:xfrm>
          <a:prstGeom prst="rect">
            <a:avLst/>
          </a:prstGeom>
        </p:spPr>
        <p:txBody>
          <a:bodyPr wrap="square">
            <a:spAutoFit/>
          </a:bodyPr>
          <a:lstStyle/>
          <a:p>
            <a:pPr algn="just" rtl="0"/>
            <a:r>
              <a:rPr lang="en-GB" sz="2800" b="1" dirty="0"/>
              <a:t>      Wet gum method is called so because it is used mostly for natural gum, e.g., acacia is wetted with water or aqueous phase then the oil is added.</a:t>
            </a:r>
          </a:p>
          <a:p>
            <a:pPr algn="just" rtl="0"/>
            <a:r>
              <a:rPr lang="en-GB" sz="2800" b="1" dirty="0"/>
              <a:t>      Before mixing of the two phases, all the ingredients, which are soluble in the oil phase should be dissolved, and all the water-soluble ingredients should be dissolved in the aqueous phase. </a:t>
            </a:r>
          </a:p>
          <a:p>
            <a:pPr algn="just" rtl="0"/>
            <a:r>
              <a:rPr lang="en-GB" sz="2800" b="1" dirty="0"/>
              <a:t>      Primary emulsion contain part of the amount of aqueous phase (water) + emulsifying agent + oil phase. </a:t>
            </a:r>
            <a:endParaRPr lang="ar-IQ" sz="2800" b="1" dirty="0"/>
          </a:p>
        </p:txBody>
      </p:sp>
      <p:sp>
        <p:nvSpPr>
          <p:cNvPr id="4" name="Slide Number Placeholder 3"/>
          <p:cNvSpPr>
            <a:spLocks noGrp="1"/>
          </p:cNvSpPr>
          <p:nvPr>
            <p:ph type="sldNum" sz="quarter" idx="12"/>
          </p:nvPr>
        </p:nvSpPr>
        <p:spPr/>
        <p:txBody>
          <a:bodyPr/>
          <a:lstStyle/>
          <a:p>
            <a:fld id="{8796C193-3722-42E9-B33A-7C17DAD0F260}" type="slidenum">
              <a:rPr lang="ar-IQ" smtClean="0"/>
              <a:pPr/>
              <a:t>31</a:t>
            </a:fld>
            <a:endParaRPr lang="ar-IQ"/>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3141" y="188640"/>
            <a:ext cx="5753610" cy="584775"/>
          </a:xfrm>
          <a:prstGeom prst="rect">
            <a:avLst/>
          </a:prstGeom>
        </p:spPr>
        <p:txBody>
          <a:bodyPr wrap="square">
            <a:spAutoFit/>
          </a:bodyPr>
          <a:lstStyle/>
          <a:p>
            <a:pPr algn="ctr"/>
            <a:r>
              <a:rPr lang="en-GB" sz="3200" b="1" dirty="0">
                <a:solidFill>
                  <a:srgbClr val="FF0000"/>
                </a:solidFill>
                <a:effectLst>
                  <a:outerShdw blurRad="38100" dist="38100" dir="2700000" algn="tl">
                    <a:srgbClr val="000000">
                      <a:alpha val="43137"/>
                    </a:srgbClr>
                  </a:outerShdw>
                </a:effectLst>
              </a:rPr>
              <a:t>Bottle or Forbes Bottle method</a:t>
            </a:r>
            <a:endParaRPr lang="ar-IQ" sz="3200" b="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865350" y="947321"/>
            <a:ext cx="10729192" cy="5262979"/>
          </a:xfrm>
          <a:prstGeom prst="rect">
            <a:avLst/>
          </a:prstGeom>
        </p:spPr>
        <p:txBody>
          <a:bodyPr wrap="square">
            <a:spAutoFit/>
          </a:bodyPr>
          <a:lstStyle/>
          <a:p>
            <a:pPr algn="just" rtl="0"/>
            <a:r>
              <a:rPr lang="en-GB" sz="2800" b="1" u="sng" dirty="0">
                <a:effectLst>
                  <a:outerShdw blurRad="38100" dist="38100" dir="2700000" algn="tl">
                    <a:srgbClr val="000000">
                      <a:alpha val="43137"/>
                    </a:srgbClr>
                  </a:outerShdw>
                </a:effectLst>
              </a:rPr>
              <a:t>The bottle method </a:t>
            </a:r>
            <a:r>
              <a:rPr lang="en-GB" sz="2800" b="1" dirty="0"/>
              <a:t>is reserved for </a:t>
            </a:r>
            <a:r>
              <a:rPr lang="en-GB" sz="2800" b="1" dirty="0">
                <a:solidFill>
                  <a:srgbClr val="FF0000"/>
                </a:solidFill>
              </a:rPr>
              <a:t>volatile oils or less viscous oils </a:t>
            </a:r>
            <a:r>
              <a:rPr lang="en-GB" sz="2800" b="1" dirty="0"/>
              <a:t>and is a variation of the dry gum method. In this method, powdered acacia is placed in a dry bottle, two parts of volatile oil are then added, and the mixture is thoroughly shaken in the capped container. A volume of water approximately equal to the oil is then added in potions, the mixture being thoroughly shaken after each addition when all of the water has been added, the primary emulsion thus formed may be diluted to the proper volume with water or an aqueous solution of other formulate agents. </a:t>
            </a:r>
          </a:p>
          <a:p>
            <a:pPr algn="just" rtl="0"/>
            <a:r>
              <a:rPr lang="en-GB" sz="2800" b="1" dirty="0">
                <a:solidFill>
                  <a:srgbClr val="C00000"/>
                </a:solidFill>
              </a:rPr>
              <a:t>This method is not suited for viscous oils, because they can not be thoroughly agitated in the bottle when mixing with the emulsifying agent.  </a:t>
            </a:r>
          </a:p>
        </p:txBody>
      </p:sp>
      <p:sp>
        <p:nvSpPr>
          <p:cNvPr id="4" name="Slide Number Placeholder 3"/>
          <p:cNvSpPr>
            <a:spLocks noGrp="1"/>
          </p:cNvSpPr>
          <p:nvPr>
            <p:ph type="sldNum" sz="quarter" idx="12"/>
          </p:nvPr>
        </p:nvSpPr>
        <p:spPr/>
        <p:txBody>
          <a:bodyPr/>
          <a:lstStyle/>
          <a:p>
            <a:fld id="{8796C193-3722-42E9-B33A-7C17DAD0F260}" type="slidenum">
              <a:rPr lang="ar-IQ" smtClean="0"/>
              <a:pPr/>
              <a:t>32</a:t>
            </a:fld>
            <a:endParaRPr lang="ar-IQ"/>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7174" y="88479"/>
            <a:ext cx="3857652" cy="584775"/>
          </a:xfrm>
          <a:prstGeom prst="rect">
            <a:avLst/>
          </a:prstGeom>
        </p:spPr>
        <p:txBody>
          <a:bodyPr wrap="square">
            <a:spAutoFit/>
          </a:bodyPr>
          <a:lstStyle/>
          <a:p>
            <a:pPr algn="ctr"/>
            <a:r>
              <a:rPr lang="en-GB" sz="3200" b="1" dirty="0">
                <a:solidFill>
                  <a:srgbClr val="FF0000"/>
                </a:solidFill>
                <a:effectLst>
                  <a:outerShdw blurRad="38100" dist="38100" dir="2700000" algn="tl">
                    <a:srgbClr val="000000">
                      <a:alpha val="43137"/>
                    </a:srgbClr>
                  </a:outerShdw>
                </a:effectLst>
              </a:rPr>
              <a:t>Nascent soap method</a:t>
            </a:r>
            <a:endParaRPr lang="ar-IQ" sz="3200" b="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691672" y="615656"/>
            <a:ext cx="11305256" cy="6124754"/>
          </a:xfrm>
          <a:prstGeom prst="rect">
            <a:avLst/>
          </a:prstGeom>
        </p:spPr>
        <p:txBody>
          <a:bodyPr wrap="square">
            <a:spAutoFit/>
          </a:bodyPr>
          <a:lstStyle/>
          <a:p>
            <a:pPr algn="just" rtl="0"/>
            <a:r>
              <a:rPr lang="en-GB" sz="2800" b="1" u="sng" dirty="0">
                <a:effectLst>
                  <a:outerShdw blurRad="38100" dist="38100" dir="2700000" algn="tl">
                    <a:srgbClr val="000000">
                      <a:alpha val="43137"/>
                    </a:srgbClr>
                  </a:outerShdw>
                </a:effectLst>
              </a:rPr>
              <a:t>Nascent soap method: </a:t>
            </a:r>
            <a:r>
              <a:rPr lang="en-GB" sz="2800" b="1" dirty="0"/>
              <a:t>this method requires an </a:t>
            </a:r>
            <a:r>
              <a:rPr lang="en-GB" sz="2800" b="1" dirty="0">
                <a:solidFill>
                  <a:srgbClr val="C00000"/>
                </a:solidFill>
              </a:rPr>
              <a:t>oil rich in free fatty acid </a:t>
            </a:r>
            <a:r>
              <a:rPr lang="en-GB" sz="2800" b="1" dirty="0"/>
              <a:t>as olive oil or linseed oil. By shaking an equal amount of alkali solution like NaOH, KOH, Mg(OH)</a:t>
            </a:r>
            <a:r>
              <a:rPr lang="en-GB" sz="2800" b="1" baseline="-25000" dirty="0"/>
              <a:t>2</a:t>
            </a:r>
            <a:r>
              <a:rPr lang="en-GB" sz="2800" b="1" dirty="0"/>
              <a:t> with oil a reaction takes place between free fatty acid in oil and the alkali solution that will form the emulsifying agent which is the soap. </a:t>
            </a:r>
          </a:p>
          <a:p>
            <a:pPr algn="just" rtl="0"/>
            <a:r>
              <a:rPr lang="en-GB" sz="2800" b="1" dirty="0"/>
              <a:t>This method is called </a:t>
            </a:r>
            <a:r>
              <a:rPr lang="en-GB" sz="2800" b="1" i="1" u="sng" dirty="0"/>
              <a:t>in situ soap method</a:t>
            </a:r>
            <a:r>
              <a:rPr lang="en-GB" sz="2800" b="1" dirty="0"/>
              <a:t>, because the emulsifying agent is formed fresh inside the solution.</a:t>
            </a:r>
          </a:p>
          <a:p>
            <a:pPr algn="just" rtl="0"/>
            <a:r>
              <a:rPr lang="en-GB" sz="2800" b="1" dirty="0"/>
              <a:t> </a:t>
            </a:r>
            <a:r>
              <a:rPr lang="en-GB" sz="2800" b="1" dirty="0">
                <a:solidFill>
                  <a:srgbClr val="FF0000"/>
                </a:solidFill>
              </a:rPr>
              <a:t>The reaction between the free fatty acids and any mono valent base form a mono valent soap that form o/w emulsion because they are hydrophilic or water soluble</a:t>
            </a:r>
            <a:r>
              <a:rPr lang="en-GB" sz="2800" b="1" dirty="0"/>
              <a:t>. </a:t>
            </a:r>
          </a:p>
          <a:p>
            <a:pPr algn="just" rtl="0"/>
            <a:r>
              <a:rPr lang="en-GB" sz="2800" b="1" dirty="0"/>
              <a:t>While the reaction between polyvalent hydroxide and free fatty acid will lead to the formation of polyvalent soap which is lipophilic giving w/o emulsion, so the type of emulsion produced </a:t>
            </a:r>
            <a:r>
              <a:rPr lang="en-GB" sz="2800" b="1" u="sng" dirty="0">
                <a:solidFill>
                  <a:srgbClr val="C00000"/>
                </a:solidFill>
              </a:rPr>
              <a:t>depend on the type of alkali used. </a:t>
            </a:r>
            <a:endParaRPr lang="ar-IQ" sz="2800" b="1" u="sng" dirty="0">
              <a:solidFill>
                <a:srgbClr val="C00000"/>
              </a:solidFill>
            </a:endParaRPr>
          </a:p>
        </p:txBody>
      </p:sp>
      <p:sp>
        <p:nvSpPr>
          <p:cNvPr id="4" name="Slide Number Placeholder 3"/>
          <p:cNvSpPr>
            <a:spLocks noGrp="1"/>
          </p:cNvSpPr>
          <p:nvPr>
            <p:ph type="sldNum" sz="quarter" idx="12"/>
          </p:nvPr>
        </p:nvSpPr>
        <p:spPr/>
        <p:txBody>
          <a:bodyPr/>
          <a:lstStyle/>
          <a:p>
            <a:fld id="{8796C193-3722-42E9-B33A-7C17DAD0F260}" type="slidenum">
              <a:rPr lang="ar-IQ" smtClean="0"/>
              <a:pPr/>
              <a:t>33</a:t>
            </a:fld>
            <a:endParaRPr lang="ar-IQ"/>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4672" y="260648"/>
            <a:ext cx="10763936" cy="5509200"/>
          </a:xfrm>
          <a:prstGeom prst="rect">
            <a:avLst/>
          </a:prstGeom>
        </p:spPr>
        <p:txBody>
          <a:bodyPr wrap="square">
            <a:spAutoFit/>
          </a:bodyPr>
          <a:lstStyle/>
          <a:p>
            <a:pPr algn="just" rtl="0"/>
            <a:r>
              <a:rPr lang="en-GB" sz="3200" b="1" dirty="0">
                <a:solidFill>
                  <a:srgbClr val="FF0000"/>
                </a:solidFill>
                <a:effectLst>
                  <a:outerShdw blurRad="38100" dist="38100" dir="2700000" algn="tl">
                    <a:srgbClr val="000000">
                      <a:alpha val="43137"/>
                    </a:srgbClr>
                  </a:outerShdw>
                </a:effectLst>
              </a:rPr>
              <a:t>Calcium soaps are w/o emulsifying agent.</a:t>
            </a:r>
          </a:p>
          <a:p>
            <a:pPr algn="just" rtl="0"/>
            <a:endParaRPr lang="en-GB" sz="3200" b="1" dirty="0">
              <a:solidFill>
                <a:srgbClr val="FF0000"/>
              </a:solidFill>
              <a:effectLst>
                <a:outerShdw blurRad="38100" dist="38100" dir="2700000" algn="tl">
                  <a:srgbClr val="000000">
                    <a:alpha val="43137"/>
                  </a:srgbClr>
                </a:outerShdw>
              </a:effectLst>
            </a:endParaRPr>
          </a:p>
          <a:p>
            <a:pPr algn="just" rtl="0"/>
            <a:r>
              <a:rPr lang="en-GB" sz="3200" b="1" dirty="0"/>
              <a:t>In the case of olive oil, the free fatty acid is oleic acid, in combination with </a:t>
            </a:r>
            <a:r>
              <a:rPr lang="en-GB" sz="3200" b="1" dirty="0">
                <a:solidFill>
                  <a:srgbClr val="C00000"/>
                </a:solidFill>
              </a:rPr>
              <a:t>lime water </a:t>
            </a:r>
            <a:r>
              <a:rPr lang="en-GB" sz="3200" b="1" dirty="0"/>
              <a:t>(calcium hydroxide solution USP), and mixing equal volumes of the oil and lime water the resultant emulsifying agent is calcium oleate.</a:t>
            </a:r>
          </a:p>
          <a:p>
            <a:pPr algn="just" rtl="0"/>
            <a:endParaRPr lang="en-GB" sz="3200" b="1" dirty="0"/>
          </a:p>
          <a:p>
            <a:pPr algn="just" rtl="0"/>
            <a:r>
              <a:rPr lang="en-GB" sz="3200" b="1" dirty="0">
                <a:solidFill>
                  <a:srgbClr val="FF0000"/>
                </a:solidFill>
              </a:rPr>
              <a:t>A difficulty which some times arises when preparing this self-emulsifying product is that the amount of free fatty acids in the oil may be insufficient on a 1:1 basis with calcium hydroxide).  </a:t>
            </a:r>
            <a:endParaRPr lang="ar-IQ" sz="3200" b="1" dirty="0">
              <a:solidFill>
                <a:srgbClr val="FF0000"/>
              </a:solidFill>
            </a:endParaRPr>
          </a:p>
        </p:txBody>
      </p:sp>
      <p:sp>
        <p:nvSpPr>
          <p:cNvPr id="3" name="Slide Number Placeholder 2"/>
          <p:cNvSpPr>
            <a:spLocks noGrp="1"/>
          </p:cNvSpPr>
          <p:nvPr>
            <p:ph type="sldNum" sz="quarter" idx="12"/>
          </p:nvPr>
        </p:nvSpPr>
        <p:spPr/>
        <p:txBody>
          <a:bodyPr/>
          <a:lstStyle/>
          <a:p>
            <a:fld id="{8796C193-3722-42E9-B33A-7C17DAD0F260}" type="slidenum">
              <a:rPr lang="ar-IQ" smtClean="0"/>
              <a:pPr/>
              <a:t>34</a:t>
            </a:fld>
            <a:endParaRPr lang="ar-IQ"/>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9872" y="260648"/>
            <a:ext cx="11428776" cy="2763834"/>
          </a:xfrm>
          <a:prstGeom prst="rect">
            <a:avLst/>
          </a:prstGeom>
        </p:spPr>
        <p:txBody>
          <a:bodyPr wrap="square">
            <a:spAutoFit/>
          </a:bodyPr>
          <a:lstStyle/>
          <a:p>
            <a:pPr algn="just" rtl="0"/>
            <a:r>
              <a:rPr lang="en-GB" sz="2800" b="1" dirty="0"/>
              <a:t>    Typically, to make up for this deficiency a little excess of the oil or fatty acid is needed to ensure a nice homogenous emulsion results. Other wise, tiny droplets of water form on the surface of the preparation. </a:t>
            </a:r>
          </a:p>
          <a:p>
            <a:pPr lvl="0" algn="just" rtl="0">
              <a:spcBef>
                <a:spcPct val="20000"/>
              </a:spcBef>
              <a:buClr>
                <a:srgbClr val="D16349"/>
              </a:buClr>
              <a:buSzPct val="85000"/>
            </a:pPr>
            <a:r>
              <a:rPr lang="en-GB" sz="2800" b="1" dirty="0">
                <a:solidFill>
                  <a:prstClr val="black"/>
                </a:solidFill>
              </a:rPr>
              <a:t>Because the oil phase is the external phase, this formulation is ideal where occlusion and skin softening are desired, e.g., itchy, dry skin or sunburned skin. A typical example of this emulsion is calamine liniment. </a:t>
            </a:r>
            <a:endParaRPr lang="ar-IQ" sz="2800" b="1" dirty="0">
              <a:solidFill>
                <a:prstClr val="black"/>
              </a:solidFill>
            </a:endParaRPr>
          </a:p>
        </p:txBody>
      </p:sp>
      <p:sp>
        <p:nvSpPr>
          <p:cNvPr id="3" name="Slide Number Placeholder 2"/>
          <p:cNvSpPr>
            <a:spLocks noGrp="1"/>
          </p:cNvSpPr>
          <p:nvPr>
            <p:ph type="sldNum" sz="quarter" idx="12"/>
          </p:nvPr>
        </p:nvSpPr>
        <p:spPr/>
        <p:txBody>
          <a:bodyPr/>
          <a:lstStyle/>
          <a:p>
            <a:fld id="{8796C193-3722-42E9-B33A-7C17DAD0F260}" type="slidenum">
              <a:rPr lang="ar-IQ" smtClean="0"/>
              <a:pPr/>
              <a:t>35</a:t>
            </a:fld>
            <a:endParaRPr lang="ar-IQ"/>
          </a:p>
        </p:txBody>
      </p:sp>
      <p:pic>
        <p:nvPicPr>
          <p:cNvPr id="4" name="Picture 3">
            <a:extLst>
              <a:ext uri="{FF2B5EF4-FFF2-40B4-BE49-F238E27FC236}">
                <a16:creationId xmlns:a16="http://schemas.microsoft.com/office/drawing/2014/main" id="{4AACFC55-F2B4-4796-9C7D-284FF8EBDCC8}"/>
              </a:ext>
            </a:extLst>
          </p:cNvPr>
          <p:cNvPicPr>
            <a:picLocks noChangeAspect="1"/>
          </p:cNvPicPr>
          <p:nvPr/>
        </p:nvPicPr>
        <p:blipFill rotWithShape="1">
          <a:blip r:embed="rId2"/>
          <a:srcRect t="25200" b="21881"/>
          <a:stretch/>
        </p:blipFill>
        <p:spPr>
          <a:xfrm>
            <a:off x="6356504" y="3833519"/>
            <a:ext cx="5572144" cy="1827730"/>
          </a:xfrm>
          <a:prstGeom prst="rect">
            <a:avLst/>
          </a:prstGeom>
        </p:spPr>
      </p:pic>
      <p:sp>
        <p:nvSpPr>
          <p:cNvPr id="8" name="TextBox 7">
            <a:extLst>
              <a:ext uri="{FF2B5EF4-FFF2-40B4-BE49-F238E27FC236}">
                <a16:creationId xmlns:a16="http://schemas.microsoft.com/office/drawing/2014/main" id="{42974E22-21BE-442B-A21A-E98D76606864}"/>
              </a:ext>
            </a:extLst>
          </p:cNvPr>
          <p:cNvSpPr txBox="1"/>
          <p:nvPr/>
        </p:nvSpPr>
        <p:spPr>
          <a:xfrm>
            <a:off x="0" y="4725144"/>
            <a:ext cx="4176464" cy="584775"/>
          </a:xfrm>
          <a:prstGeom prst="rect">
            <a:avLst/>
          </a:prstGeom>
          <a:noFill/>
        </p:spPr>
        <p:txBody>
          <a:bodyPr wrap="square" rtlCol="1">
            <a:spAutoFit/>
          </a:bodyPr>
          <a:lstStyle/>
          <a:p>
            <a:r>
              <a:rPr lang="en-US" sz="3200" b="1" dirty="0"/>
              <a:t>Ca(OH)2 + Oleic acid </a:t>
            </a:r>
            <a:endParaRPr lang="ar-IQ" sz="3200" b="1" dirty="0"/>
          </a:p>
        </p:txBody>
      </p:sp>
      <p:cxnSp>
        <p:nvCxnSpPr>
          <p:cNvPr id="10" name="Straight Arrow Connector 9">
            <a:extLst>
              <a:ext uri="{FF2B5EF4-FFF2-40B4-BE49-F238E27FC236}">
                <a16:creationId xmlns:a16="http://schemas.microsoft.com/office/drawing/2014/main" id="{9A0A4E6D-3021-40D1-BF86-130804866FC0}"/>
              </a:ext>
            </a:extLst>
          </p:cNvPr>
          <p:cNvCxnSpPr/>
          <p:nvPr/>
        </p:nvCxnSpPr>
        <p:spPr>
          <a:xfrm>
            <a:off x="4511824" y="4857750"/>
            <a:ext cx="183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96C193-3722-42E9-B33A-7C17DAD0F260}" type="slidenum">
              <a:rPr lang="ar-IQ" smtClean="0"/>
              <a:pPr/>
              <a:t>36</a:t>
            </a:fld>
            <a:endParaRPr lang="ar-IQ"/>
          </a:p>
        </p:txBody>
      </p:sp>
      <p:sp>
        <p:nvSpPr>
          <p:cNvPr id="3" name="Rectangle 2"/>
          <p:cNvSpPr/>
          <p:nvPr/>
        </p:nvSpPr>
        <p:spPr>
          <a:xfrm>
            <a:off x="623392" y="1972363"/>
            <a:ext cx="10441160" cy="1200329"/>
          </a:xfrm>
          <a:prstGeom prst="rect">
            <a:avLst/>
          </a:prstGeom>
        </p:spPr>
        <p:txBody>
          <a:bodyPr wrap="square">
            <a:spAutoFit/>
          </a:bodyPr>
          <a:lstStyle/>
          <a:p>
            <a:pPr lvl="0" algn="just" rtl="0">
              <a:defRPr/>
            </a:pPr>
            <a:r>
              <a:rPr lang="en-US" sz="3600" b="1" dirty="0">
                <a:solidFill>
                  <a:srgbClr val="FF0000"/>
                </a:solidFill>
                <a:effectLst>
                  <a:outerShdw blurRad="38100" dist="38100" dir="2700000" algn="tl">
                    <a:srgbClr val="000000">
                      <a:alpha val="43137"/>
                    </a:srgbClr>
                  </a:outerShdw>
                </a:effectLst>
              </a:rPr>
              <a:t>Pharmaceutically acceptable emulsifiers (ideal emulsifier) must be:</a:t>
            </a:r>
          </a:p>
        </p:txBody>
      </p:sp>
      <p:sp>
        <p:nvSpPr>
          <p:cNvPr id="4" name="Rectangle 3"/>
          <p:cNvSpPr/>
          <p:nvPr/>
        </p:nvSpPr>
        <p:spPr>
          <a:xfrm>
            <a:off x="970468" y="3429000"/>
            <a:ext cx="10742156" cy="2246769"/>
          </a:xfrm>
          <a:prstGeom prst="rect">
            <a:avLst/>
          </a:prstGeom>
        </p:spPr>
        <p:txBody>
          <a:bodyPr wrap="square">
            <a:spAutoFit/>
          </a:bodyPr>
          <a:lstStyle/>
          <a:p>
            <a:pPr lvl="0" algn="l" rtl="0">
              <a:buClr>
                <a:srgbClr val="CC9900"/>
              </a:buClr>
              <a:buFont typeface="Wingdings" pitchFamily="2" charset="2"/>
              <a:buChar char="§"/>
            </a:pPr>
            <a:r>
              <a:rPr lang="en-US" sz="2800" b="1" dirty="0">
                <a:solidFill>
                  <a:prstClr val="black"/>
                </a:solidFill>
              </a:rPr>
              <a:t> stable.</a:t>
            </a:r>
          </a:p>
          <a:p>
            <a:pPr lvl="0" algn="l" rtl="0">
              <a:buClr>
                <a:srgbClr val="CC9900"/>
              </a:buClr>
              <a:buFont typeface="Wingdings" pitchFamily="2" charset="2"/>
              <a:buChar char="§"/>
            </a:pPr>
            <a:r>
              <a:rPr lang="en-US" sz="2800" b="1" dirty="0">
                <a:solidFill>
                  <a:prstClr val="black"/>
                </a:solidFill>
              </a:rPr>
              <a:t> compatible with other ingredients . </a:t>
            </a:r>
          </a:p>
          <a:p>
            <a:pPr lvl="0" algn="l" rtl="0">
              <a:buClr>
                <a:srgbClr val="CC9900"/>
              </a:buClr>
              <a:buFont typeface="Wingdings" pitchFamily="2" charset="2"/>
              <a:buChar char="§"/>
            </a:pPr>
            <a:r>
              <a:rPr lang="en-US" sz="2800" b="1" dirty="0">
                <a:solidFill>
                  <a:prstClr val="black"/>
                </a:solidFill>
              </a:rPr>
              <a:t> non </a:t>
            </a:r>
            <a:r>
              <a:rPr lang="en-US" sz="2800" b="1" dirty="0">
                <a:solidFill>
                  <a:prstClr val="black"/>
                </a:solidFill>
                <a:latin typeface="Arial" pitchFamily="34" charset="0"/>
              </a:rPr>
              <a:t>–</a:t>
            </a:r>
            <a:r>
              <a:rPr lang="en-US" sz="2800" b="1" dirty="0">
                <a:solidFill>
                  <a:prstClr val="black"/>
                </a:solidFill>
              </a:rPr>
              <a:t> toxic .</a:t>
            </a:r>
          </a:p>
          <a:p>
            <a:pPr lvl="0" algn="l" rtl="0">
              <a:buClr>
                <a:srgbClr val="CC9900"/>
              </a:buClr>
              <a:buFont typeface="Wingdings" pitchFamily="2" charset="2"/>
              <a:buChar char="§"/>
            </a:pPr>
            <a:r>
              <a:rPr lang="en-US" sz="2800" b="1" dirty="0">
                <a:solidFill>
                  <a:prstClr val="black"/>
                </a:solidFill>
              </a:rPr>
              <a:t> possess little odor , taste , or color .</a:t>
            </a:r>
          </a:p>
          <a:p>
            <a:pPr lvl="0" algn="l" rtl="0">
              <a:buClr>
                <a:srgbClr val="CC9900"/>
              </a:buClr>
              <a:buFont typeface="Wingdings" pitchFamily="2" charset="2"/>
              <a:buChar char="§"/>
            </a:pPr>
            <a:r>
              <a:rPr lang="en-US" sz="2800" b="1" dirty="0">
                <a:solidFill>
                  <a:prstClr val="black"/>
                </a:solidFill>
              </a:rPr>
              <a:t> not interfere with the stability of efficacy of the active agent (inert).</a:t>
            </a:r>
          </a:p>
        </p:txBody>
      </p:sp>
      <p:sp>
        <p:nvSpPr>
          <p:cNvPr id="5" name="Rectangle 4"/>
          <p:cNvSpPr/>
          <p:nvPr/>
        </p:nvSpPr>
        <p:spPr>
          <a:xfrm>
            <a:off x="804672" y="394789"/>
            <a:ext cx="9971848" cy="1569660"/>
          </a:xfrm>
          <a:prstGeom prst="rect">
            <a:avLst/>
          </a:prstGeom>
        </p:spPr>
        <p:txBody>
          <a:bodyPr wrap="square">
            <a:spAutoFit/>
          </a:bodyPr>
          <a:lstStyle/>
          <a:p>
            <a:pPr lvl="0" algn="just" rtl="0"/>
            <a:r>
              <a:rPr lang="en-US" sz="3200" b="1" dirty="0">
                <a:solidFill>
                  <a:srgbClr val="FF0000"/>
                </a:solidFill>
                <a:effectLst>
                  <a:outerShdw blurRad="38100" dist="38100" dir="2700000" algn="tl">
                    <a:srgbClr val="000000">
                      <a:alpha val="43137"/>
                    </a:srgbClr>
                  </a:outerShdw>
                </a:effectLst>
              </a:rPr>
              <a:t>Emulsifying Agents:</a:t>
            </a:r>
          </a:p>
          <a:p>
            <a:pPr lvl="0" algn="just" rtl="0">
              <a:defRPr/>
            </a:pPr>
            <a:endParaRPr lang="en-US" sz="3200" b="1" dirty="0">
              <a:solidFill>
                <a:prstClr val="black"/>
              </a:solidFill>
            </a:endParaRPr>
          </a:p>
          <a:p>
            <a:pPr lvl="0" algn="just" rtl="0">
              <a:defRPr/>
            </a:pPr>
            <a:r>
              <a:rPr lang="en-US" sz="3200" b="1" dirty="0">
                <a:solidFill>
                  <a:prstClr val="black"/>
                </a:solidFill>
              </a:rPr>
              <a:t>It is a substance which stabilizes an emulsion .</a:t>
            </a:r>
          </a:p>
        </p:txBody>
      </p:sp>
    </p:spTree>
    <p:extLst>
      <p:ext uri="{BB962C8B-B14F-4D97-AF65-F5344CB8AC3E}">
        <p14:creationId xmlns:p14="http://schemas.microsoft.com/office/powerpoint/2010/main" val="1726709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4672" y="176157"/>
            <a:ext cx="9023774" cy="584775"/>
          </a:xfrm>
          <a:prstGeom prst="rect">
            <a:avLst/>
          </a:prstGeom>
        </p:spPr>
        <p:txBody>
          <a:bodyPr wrap="square">
            <a:spAutoFit/>
          </a:bodyPr>
          <a:lstStyle/>
          <a:p>
            <a:pPr algn="l"/>
            <a:r>
              <a:rPr lang="en-GB" sz="3200" b="1" dirty="0">
                <a:solidFill>
                  <a:srgbClr val="FF0000"/>
                </a:solidFill>
                <a:effectLst>
                  <a:outerShdw blurRad="38100" dist="38100" dir="2700000" algn="tl">
                    <a:srgbClr val="000000">
                      <a:alpha val="43137"/>
                    </a:srgbClr>
                  </a:outerShdw>
                </a:effectLst>
              </a:rPr>
              <a:t>Properties of ideal emulsifying agent</a:t>
            </a:r>
            <a:endParaRPr lang="ar-IQ" sz="3200" b="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181817" y="760932"/>
            <a:ext cx="9646629" cy="5693866"/>
          </a:xfrm>
          <a:prstGeom prst="rect">
            <a:avLst/>
          </a:prstGeom>
        </p:spPr>
        <p:txBody>
          <a:bodyPr wrap="square">
            <a:spAutoFit/>
          </a:bodyPr>
          <a:lstStyle/>
          <a:p>
            <a:pPr marL="385763" indent="-385763" algn="just" rtl="0">
              <a:buFont typeface="+mj-lt"/>
              <a:buAutoNum type="arabicPeriod"/>
            </a:pPr>
            <a:r>
              <a:rPr lang="en-GB" sz="2600" b="1" dirty="0"/>
              <a:t>The emulsifying agent should be </a:t>
            </a:r>
            <a:r>
              <a:rPr lang="en-GB" sz="2600" b="1" dirty="0">
                <a:solidFill>
                  <a:srgbClr val="FF0000"/>
                </a:solidFill>
              </a:rPr>
              <a:t>surface active </a:t>
            </a:r>
            <a:r>
              <a:rPr lang="en-GB" sz="2600" b="1" dirty="0"/>
              <a:t>and at least it should </a:t>
            </a:r>
            <a:r>
              <a:rPr lang="en-GB" sz="2600" b="1" i="1" dirty="0"/>
              <a:t>reduce the surface tension </a:t>
            </a:r>
            <a:r>
              <a:rPr lang="en-GB" sz="2600" b="1" dirty="0"/>
              <a:t>to the extent that the interfacial tension to less than 10 dynes/ cm.</a:t>
            </a:r>
          </a:p>
          <a:p>
            <a:pPr marL="385763" indent="-385763" algn="just" rtl="0">
              <a:buFont typeface="+mj-lt"/>
              <a:buAutoNum type="arabicPeriod"/>
            </a:pPr>
            <a:r>
              <a:rPr lang="en-GB" sz="2600" b="1" dirty="0"/>
              <a:t>It should be rapidly adsorbed at the surface of the dispersed droplets to </a:t>
            </a:r>
            <a:r>
              <a:rPr lang="en-GB" sz="2600" b="1" dirty="0">
                <a:solidFill>
                  <a:srgbClr val="FF0000"/>
                </a:solidFill>
              </a:rPr>
              <a:t>form a coherent film </a:t>
            </a:r>
            <a:r>
              <a:rPr lang="en-GB" sz="2600" b="1" dirty="0"/>
              <a:t>capable of preventing coalescence.</a:t>
            </a:r>
          </a:p>
          <a:p>
            <a:pPr marL="385763" indent="-385763" algn="just" rtl="0">
              <a:buFont typeface="+mj-lt"/>
              <a:buAutoNum type="arabicPeriod"/>
            </a:pPr>
            <a:r>
              <a:rPr lang="en-GB" sz="2600" b="1" dirty="0"/>
              <a:t>It should result in the formation of an </a:t>
            </a:r>
            <a:r>
              <a:rPr lang="en-GB" sz="2600" b="1" dirty="0">
                <a:solidFill>
                  <a:srgbClr val="FF0000"/>
                </a:solidFill>
              </a:rPr>
              <a:t>electrical potential </a:t>
            </a:r>
            <a:r>
              <a:rPr lang="en-GB" sz="2600" b="1" dirty="0"/>
              <a:t>of similar charge at the droplet surface adequate to ensure </a:t>
            </a:r>
            <a:r>
              <a:rPr lang="en-GB" sz="2600" b="1" dirty="0">
                <a:solidFill>
                  <a:srgbClr val="FF0000"/>
                </a:solidFill>
              </a:rPr>
              <a:t>repulsion</a:t>
            </a:r>
            <a:r>
              <a:rPr lang="en-GB" sz="2600" b="1" dirty="0"/>
              <a:t> between the approaching droplets (prevent coalescence). These 3 properties considered the mechanism of emulsifying agent.</a:t>
            </a:r>
          </a:p>
          <a:p>
            <a:pPr marL="385763" indent="-385763" algn="just" rtl="0">
              <a:buFont typeface="+mj-lt"/>
              <a:buAutoNum type="arabicPeriod"/>
            </a:pPr>
            <a:r>
              <a:rPr lang="en-GB" sz="2600" b="1" dirty="0"/>
              <a:t>It should </a:t>
            </a:r>
            <a:r>
              <a:rPr lang="en-GB" sz="2600" b="1" dirty="0">
                <a:solidFill>
                  <a:srgbClr val="FF0000"/>
                </a:solidFill>
              </a:rPr>
              <a:t>increase the viscosity </a:t>
            </a:r>
            <a:r>
              <a:rPr lang="en-GB" sz="2600" b="1" dirty="0"/>
              <a:t>of the emulsion as a mean of enhancing stability.</a:t>
            </a:r>
          </a:p>
          <a:p>
            <a:pPr marL="385763" indent="-385763" algn="just" rtl="0">
              <a:buFont typeface="+mj-lt"/>
              <a:buAutoNum type="arabicPeriod"/>
            </a:pPr>
            <a:r>
              <a:rPr lang="en-GB" sz="2600" b="1" dirty="0"/>
              <a:t>The emulsifying agent should be </a:t>
            </a:r>
            <a:r>
              <a:rPr lang="en-GB" sz="2600" b="1" dirty="0">
                <a:solidFill>
                  <a:srgbClr val="FF0000"/>
                </a:solidFill>
              </a:rPr>
              <a:t>effective at low concentration.</a:t>
            </a:r>
          </a:p>
        </p:txBody>
      </p:sp>
      <p:sp>
        <p:nvSpPr>
          <p:cNvPr id="4" name="Slide Number Placeholder 3"/>
          <p:cNvSpPr>
            <a:spLocks noGrp="1"/>
          </p:cNvSpPr>
          <p:nvPr>
            <p:ph type="sldNum" sz="quarter" idx="12"/>
          </p:nvPr>
        </p:nvSpPr>
        <p:spPr/>
        <p:txBody>
          <a:bodyPr/>
          <a:lstStyle/>
          <a:p>
            <a:fld id="{8796C193-3722-42E9-B33A-7C17DAD0F260}" type="slidenum">
              <a:rPr lang="ar-IQ" smtClean="0"/>
              <a:pPr/>
              <a:t>37</a:t>
            </a:fld>
            <a:endParaRPr lang="ar-IQ"/>
          </a:p>
        </p:txBody>
      </p:sp>
      <p:pic>
        <p:nvPicPr>
          <p:cNvPr id="5" name="Picture 4">
            <a:extLst>
              <a:ext uri="{FF2B5EF4-FFF2-40B4-BE49-F238E27FC236}">
                <a16:creationId xmlns:a16="http://schemas.microsoft.com/office/drawing/2014/main" id="{EF6B65D8-0D7F-44D5-8EBD-85F96DBE9B72}"/>
              </a:ext>
            </a:extLst>
          </p:cNvPr>
          <p:cNvPicPr>
            <a:picLocks noChangeAspect="1"/>
          </p:cNvPicPr>
          <p:nvPr/>
        </p:nvPicPr>
        <p:blipFill>
          <a:blip r:embed="rId2"/>
          <a:stretch>
            <a:fillRect/>
          </a:stretch>
        </p:blipFill>
        <p:spPr>
          <a:xfrm>
            <a:off x="9996334" y="2123357"/>
            <a:ext cx="1790700" cy="1790700"/>
          </a:xfrm>
          <a:prstGeom prst="rect">
            <a:avLst/>
          </a:prstGeom>
        </p:spPr>
      </p:pic>
      <p:pic>
        <p:nvPicPr>
          <p:cNvPr id="6" name="Picture 5">
            <a:extLst>
              <a:ext uri="{FF2B5EF4-FFF2-40B4-BE49-F238E27FC236}">
                <a16:creationId xmlns:a16="http://schemas.microsoft.com/office/drawing/2014/main" id="{5B6AB2C5-85C2-430B-BBF3-5CA7B4EBE6CB}"/>
              </a:ext>
            </a:extLst>
          </p:cNvPr>
          <p:cNvPicPr>
            <a:picLocks noChangeAspect="1"/>
          </p:cNvPicPr>
          <p:nvPr/>
        </p:nvPicPr>
        <p:blipFill rotWithShape="1">
          <a:blip r:embed="rId3"/>
          <a:srcRect r="62096"/>
          <a:stretch/>
        </p:blipFill>
        <p:spPr>
          <a:xfrm>
            <a:off x="9841701" y="4025150"/>
            <a:ext cx="2166321" cy="2487280"/>
          </a:xfrm>
          <a:prstGeom prst="rect">
            <a:avLst/>
          </a:prstGeom>
        </p:spPr>
      </p:pic>
      <p:pic>
        <p:nvPicPr>
          <p:cNvPr id="7" name="Picture 6">
            <a:extLst>
              <a:ext uri="{FF2B5EF4-FFF2-40B4-BE49-F238E27FC236}">
                <a16:creationId xmlns:a16="http://schemas.microsoft.com/office/drawing/2014/main" id="{0E5844AA-3DBE-424E-BDAB-36407D45A0A6}"/>
              </a:ext>
            </a:extLst>
          </p:cNvPr>
          <p:cNvPicPr>
            <a:picLocks noChangeAspect="1"/>
          </p:cNvPicPr>
          <p:nvPr/>
        </p:nvPicPr>
        <p:blipFill rotWithShape="1">
          <a:blip r:embed="rId3"/>
          <a:srcRect l="43852"/>
          <a:stretch/>
        </p:blipFill>
        <p:spPr>
          <a:xfrm>
            <a:off x="9724622" y="332656"/>
            <a:ext cx="2310319" cy="1790701"/>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96C193-3722-42E9-B33A-7C17DAD0F260}" type="slidenum">
              <a:rPr lang="ar-IQ" smtClean="0"/>
              <a:pPr/>
              <a:t>38</a:t>
            </a:fld>
            <a:endParaRPr lang="ar-IQ"/>
          </a:p>
        </p:txBody>
      </p:sp>
      <p:sp>
        <p:nvSpPr>
          <p:cNvPr id="3" name="Rectangle 2"/>
          <p:cNvSpPr/>
          <p:nvPr/>
        </p:nvSpPr>
        <p:spPr>
          <a:xfrm>
            <a:off x="256047" y="190500"/>
            <a:ext cx="6632042" cy="5226046"/>
          </a:xfrm>
          <a:prstGeom prst="rect">
            <a:avLst/>
          </a:prstGeom>
        </p:spPr>
        <p:txBody>
          <a:bodyPr wrap="square">
            <a:spAutoFit/>
          </a:bodyPr>
          <a:lstStyle/>
          <a:p>
            <a:pPr marL="257175" indent="-257175" algn="l" rtl="0">
              <a:spcBef>
                <a:spcPct val="20000"/>
              </a:spcBef>
              <a:buClr>
                <a:schemeClr val="hlink"/>
              </a:buClr>
              <a:buSzPct val="70000"/>
              <a:defRPr/>
            </a:pPr>
            <a:r>
              <a:rPr lang="en-US" sz="3600" b="1" dirty="0">
                <a:solidFill>
                  <a:srgbClr val="FF0000"/>
                </a:solidFill>
                <a:effectLst>
                  <a:outerShdw blurRad="38100" dist="38100" dir="2700000" algn="tl">
                    <a:srgbClr val="000000">
                      <a:alpha val="43137"/>
                    </a:srgbClr>
                  </a:outerShdw>
                </a:effectLst>
              </a:rPr>
              <a:t>Types of Emulsifying Agents:</a:t>
            </a:r>
          </a:p>
          <a:p>
            <a:pPr marL="257175" indent="-257175" algn="l" rtl="0">
              <a:spcBef>
                <a:spcPct val="20000"/>
              </a:spcBef>
              <a:buClr>
                <a:schemeClr val="hlink"/>
              </a:buClr>
              <a:buSzPct val="70000"/>
              <a:buFont typeface="Wingdings" pitchFamily="2" charset="2"/>
              <a:buChar char="n"/>
              <a:defRPr/>
            </a:pPr>
            <a:endParaRPr lang="en-US" sz="2400" b="1" dirty="0"/>
          </a:p>
          <a:p>
            <a:pPr marL="257175" indent="-257175" algn="l" rtl="0">
              <a:spcBef>
                <a:spcPct val="20000"/>
              </a:spcBef>
              <a:buClr>
                <a:schemeClr val="hlink"/>
              </a:buClr>
              <a:buSzPct val="70000"/>
              <a:buFont typeface="Wingdings" pitchFamily="2" charset="2"/>
              <a:buChar char="n"/>
              <a:defRPr/>
            </a:pPr>
            <a:r>
              <a:rPr lang="en-US" sz="2400" b="1" dirty="0"/>
              <a:t>1) Carbohydrate Materials:</a:t>
            </a:r>
          </a:p>
          <a:p>
            <a:pPr marL="257175" indent="-257175" algn="l" rtl="0">
              <a:spcBef>
                <a:spcPct val="20000"/>
              </a:spcBef>
              <a:buClr>
                <a:schemeClr val="hlink"/>
              </a:buClr>
              <a:buSzPct val="70000"/>
              <a:defRPr/>
            </a:pPr>
            <a:r>
              <a:rPr lang="en-US" sz="2400" b="1" dirty="0"/>
              <a:t>    - Acacia, </a:t>
            </a:r>
            <a:r>
              <a:rPr lang="en-US" sz="2400" b="1" dirty="0" err="1"/>
              <a:t>Tragacanth</a:t>
            </a:r>
            <a:r>
              <a:rPr lang="en-US" sz="2400" b="1" dirty="0"/>
              <a:t>, Agar, Pectin. give (o/w emulsion.)</a:t>
            </a:r>
          </a:p>
          <a:p>
            <a:pPr marL="257175" indent="-257175" algn="l" rtl="0">
              <a:spcBef>
                <a:spcPct val="20000"/>
              </a:spcBef>
              <a:buClr>
                <a:schemeClr val="hlink"/>
              </a:buClr>
              <a:buSzPct val="70000"/>
              <a:buFont typeface="Wingdings" pitchFamily="2" charset="2"/>
              <a:buChar char="n"/>
              <a:defRPr/>
            </a:pPr>
            <a:r>
              <a:rPr lang="en-US" sz="2400" b="1" dirty="0"/>
              <a:t>2) Protein Substances:</a:t>
            </a:r>
          </a:p>
          <a:p>
            <a:pPr marL="257175" indent="-257175" algn="l" rtl="0">
              <a:spcBef>
                <a:spcPct val="20000"/>
              </a:spcBef>
              <a:buClr>
                <a:schemeClr val="hlink"/>
              </a:buClr>
              <a:buSzPct val="70000"/>
              <a:defRPr/>
            </a:pPr>
            <a:r>
              <a:rPr lang="en-US" sz="2400" b="1" dirty="0"/>
              <a:t>    -Gelatin, Egg yolk, Casein, give ( o/w emulsion).</a:t>
            </a:r>
          </a:p>
          <a:p>
            <a:pPr marL="257175" indent="-257175" algn="l" rtl="0">
              <a:spcBef>
                <a:spcPct val="20000"/>
              </a:spcBef>
              <a:buClr>
                <a:schemeClr val="hlink"/>
              </a:buClr>
              <a:buSzPct val="70000"/>
              <a:buFont typeface="Wingdings" pitchFamily="2" charset="2"/>
              <a:buChar char="n"/>
              <a:defRPr/>
            </a:pPr>
            <a:r>
              <a:rPr lang="en-US" sz="2400" b="1" dirty="0"/>
              <a:t>3) High Molecular Weight Alcohols:</a:t>
            </a:r>
          </a:p>
          <a:p>
            <a:pPr marL="257175" indent="-257175" algn="l" rtl="0">
              <a:spcBef>
                <a:spcPct val="20000"/>
              </a:spcBef>
              <a:buClr>
                <a:schemeClr val="hlink"/>
              </a:buClr>
              <a:buSzPct val="70000"/>
              <a:defRPr/>
            </a:pPr>
            <a:r>
              <a:rPr lang="en-US" sz="2400" b="1" dirty="0"/>
              <a:t>     - Stearyl Alcohol, </a:t>
            </a:r>
            <a:r>
              <a:rPr lang="en-US" sz="2400" b="1" dirty="0" err="1"/>
              <a:t>Cetyl</a:t>
            </a:r>
            <a:r>
              <a:rPr lang="en-US" sz="2400" b="1" dirty="0"/>
              <a:t> Alcohol, Glyceryl Mono stearate give (o/w emulsion), cholesterol give ( w/o emulsion).</a:t>
            </a:r>
          </a:p>
        </p:txBody>
      </p:sp>
      <p:pic>
        <p:nvPicPr>
          <p:cNvPr id="4" name="Picture 3">
            <a:extLst>
              <a:ext uri="{FF2B5EF4-FFF2-40B4-BE49-F238E27FC236}">
                <a16:creationId xmlns:a16="http://schemas.microsoft.com/office/drawing/2014/main" id="{000C584B-49CE-487F-B447-C300CC39706E}"/>
              </a:ext>
            </a:extLst>
          </p:cNvPr>
          <p:cNvPicPr>
            <a:picLocks noChangeAspect="1"/>
          </p:cNvPicPr>
          <p:nvPr/>
        </p:nvPicPr>
        <p:blipFill>
          <a:blip r:embed="rId2"/>
          <a:stretch>
            <a:fillRect/>
          </a:stretch>
        </p:blipFill>
        <p:spPr>
          <a:xfrm>
            <a:off x="434134" y="5406908"/>
            <a:ext cx="4524375" cy="962025"/>
          </a:xfrm>
          <a:prstGeom prst="rect">
            <a:avLst/>
          </a:prstGeom>
        </p:spPr>
      </p:pic>
      <p:pic>
        <p:nvPicPr>
          <p:cNvPr id="5" name="Picture 4">
            <a:extLst>
              <a:ext uri="{FF2B5EF4-FFF2-40B4-BE49-F238E27FC236}">
                <a16:creationId xmlns:a16="http://schemas.microsoft.com/office/drawing/2014/main" id="{A49AFCCB-705E-4B08-A9E0-E8328A25EEE7}"/>
              </a:ext>
            </a:extLst>
          </p:cNvPr>
          <p:cNvPicPr>
            <a:picLocks noChangeAspect="1"/>
          </p:cNvPicPr>
          <p:nvPr/>
        </p:nvPicPr>
        <p:blipFill rotWithShape="1">
          <a:blip r:embed="rId3"/>
          <a:srcRect l="11445" t="37187" r="11445" b="39749"/>
          <a:stretch/>
        </p:blipFill>
        <p:spPr>
          <a:xfrm>
            <a:off x="3101482" y="6238027"/>
            <a:ext cx="5712646" cy="504057"/>
          </a:xfrm>
          <a:prstGeom prst="rect">
            <a:avLst/>
          </a:prstGeom>
        </p:spPr>
      </p:pic>
      <p:pic>
        <p:nvPicPr>
          <p:cNvPr id="6" name="Picture 5">
            <a:extLst>
              <a:ext uri="{FF2B5EF4-FFF2-40B4-BE49-F238E27FC236}">
                <a16:creationId xmlns:a16="http://schemas.microsoft.com/office/drawing/2014/main" id="{4205D033-8BEE-42FB-A9FE-06C0746F8F87}"/>
              </a:ext>
            </a:extLst>
          </p:cNvPr>
          <p:cNvPicPr>
            <a:picLocks noChangeAspect="1"/>
          </p:cNvPicPr>
          <p:nvPr/>
        </p:nvPicPr>
        <p:blipFill rotWithShape="1">
          <a:blip r:embed="rId4"/>
          <a:srcRect t="37400" b="39921"/>
          <a:stretch/>
        </p:blipFill>
        <p:spPr>
          <a:xfrm>
            <a:off x="7281350" y="5230514"/>
            <a:ext cx="4428272" cy="1004318"/>
          </a:xfrm>
          <a:prstGeom prst="rect">
            <a:avLst/>
          </a:prstGeom>
        </p:spPr>
      </p:pic>
      <p:sp>
        <p:nvSpPr>
          <p:cNvPr id="7" name="Rectangle 6">
            <a:extLst>
              <a:ext uri="{FF2B5EF4-FFF2-40B4-BE49-F238E27FC236}">
                <a16:creationId xmlns:a16="http://schemas.microsoft.com/office/drawing/2014/main" id="{2F280058-4636-44D6-9F15-7BED38884395}"/>
              </a:ext>
            </a:extLst>
          </p:cNvPr>
          <p:cNvSpPr/>
          <p:nvPr/>
        </p:nvSpPr>
        <p:spPr>
          <a:xfrm>
            <a:off x="6479354" y="1332366"/>
            <a:ext cx="5456599" cy="3108543"/>
          </a:xfrm>
          <a:prstGeom prst="rect">
            <a:avLst/>
          </a:prstGeom>
        </p:spPr>
        <p:txBody>
          <a:bodyPr wrap="square">
            <a:spAutoFit/>
          </a:bodyPr>
          <a:lstStyle/>
          <a:p>
            <a:pPr marL="257175" indent="-257175" algn="l" rtl="0">
              <a:spcBef>
                <a:spcPct val="20000"/>
              </a:spcBef>
              <a:buClr>
                <a:schemeClr val="hlink"/>
              </a:buClr>
              <a:buSzPct val="70000"/>
              <a:buFont typeface="Wingdings" pitchFamily="2" charset="2"/>
              <a:buChar char="n"/>
              <a:defRPr/>
            </a:pPr>
            <a:r>
              <a:rPr lang="en-US" sz="2400" b="1" dirty="0"/>
              <a:t>4) Wetting Agents:</a:t>
            </a:r>
          </a:p>
          <a:p>
            <a:pPr marL="257175" indent="-257175" algn="l" rtl="0">
              <a:spcBef>
                <a:spcPct val="20000"/>
              </a:spcBef>
              <a:buClr>
                <a:schemeClr val="hlink"/>
              </a:buClr>
              <a:buSzPct val="70000"/>
              <a:defRPr/>
            </a:pPr>
            <a:r>
              <a:rPr lang="en-US" sz="2400" b="1" dirty="0"/>
              <a:t>    Anionic, Cationic, Nonionic</a:t>
            </a:r>
          </a:p>
          <a:p>
            <a:pPr marL="257175" indent="-257175" algn="l" rtl="0">
              <a:spcBef>
                <a:spcPct val="20000"/>
              </a:spcBef>
              <a:buClr>
                <a:schemeClr val="hlink"/>
              </a:buClr>
              <a:buSzPct val="70000"/>
              <a:defRPr/>
            </a:pPr>
            <a:r>
              <a:rPr lang="en-US" sz="2400" b="1" dirty="0"/>
              <a:t>        o/w emulsion</a:t>
            </a:r>
          </a:p>
          <a:p>
            <a:pPr marL="257175" indent="-257175" algn="l" rtl="0">
              <a:spcBef>
                <a:spcPct val="20000"/>
              </a:spcBef>
              <a:buClr>
                <a:schemeClr val="hlink"/>
              </a:buClr>
              <a:buSzPct val="70000"/>
              <a:defRPr/>
            </a:pPr>
            <a:r>
              <a:rPr lang="en-US" sz="2400" b="1" dirty="0"/>
              <a:t>        w/o emulsion</a:t>
            </a:r>
          </a:p>
          <a:p>
            <a:pPr marL="257175" indent="-257175" algn="l" rtl="0">
              <a:spcBef>
                <a:spcPct val="20000"/>
              </a:spcBef>
              <a:buClr>
                <a:schemeClr val="hlink"/>
              </a:buClr>
              <a:buSzPct val="70000"/>
              <a:buFont typeface="Wingdings" pitchFamily="2" charset="2"/>
              <a:buChar char="n"/>
              <a:defRPr/>
            </a:pPr>
            <a:r>
              <a:rPr lang="en-US" sz="2400" b="1" dirty="0"/>
              <a:t>5) Finely divided solids:</a:t>
            </a:r>
          </a:p>
          <a:p>
            <a:pPr marL="257175" indent="-257175" algn="l" rtl="0">
              <a:spcBef>
                <a:spcPct val="20000"/>
              </a:spcBef>
              <a:buClr>
                <a:schemeClr val="hlink"/>
              </a:buClr>
              <a:buSzPct val="70000"/>
              <a:defRPr/>
            </a:pPr>
            <a:r>
              <a:rPr lang="en-US" sz="2400" b="1" dirty="0"/>
              <a:t>    Bentonite, Magnesium Hydroxide, Aluminum Hydroxide o/w emulsion.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93BC0-F652-46AA-BA7D-A1FD84BC92AC}"/>
              </a:ext>
            </a:extLst>
          </p:cNvPr>
          <p:cNvSpPr>
            <a:spLocks noGrp="1"/>
          </p:cNvSpPr>
          <p:nvPr>
            <p:ph type="sldNum" sz="quarter" idx="12"/>
          </p:nvPr>
        </p:nvSpPr>
        <p:spPr/>
        <p:txBody>
          <a:bodyPr/>
          <a:lstStyle/>
          <a:p>
            <a:fld id="{8796C193-3722-42E9-B33A-7C17DAD0F260}" type="slidenum">
              <a:rPr lang="ar-IQ" smtClean="0"/>
              <a:pPr/>
              <a:t>39</a:t>
            </a:fld>
            <a:endParaRPr lang="ar-IQ"/>
          </a:p>
        </p:txBody>
      </p:sp>
      <p:pic>
        <p:nvPicPr>
          <p:cNvPr id="4" name="Picture 3">
            <a:extLst>
              <a:ext uri="{FF2B5EF4-FFF2-40B4-BE49-F238E27FC236}">
                <a16:creationId xmlns:a16="http://schemas.microsoft.com/office/drawing/2014/main" id="{BC5BC7DB-D710-434B-BE4F-43E6491DBC4F}"/>
              </a:ext>
            </a:extLst>
          </p:cNvPr>
          <p:cNvPicPr>
            <a:picLocks noChangeAspect="1"/>
          </p:cNvPicPr>
          <p:nvPr/>
        </p:nvPicPr>
        <p:blipFill>
          <a:blip r:embed="rId2"/>
          <a:stretch>
            <a:fillRect/>
          </a:stretch>
        </p:blipFill>
        <p:spPr>
          <a:xfrm>
            <a:off x="1055441" y="389047"/>
            <a:ext cx="10297144" cy="5954975"/>
          </a:xfrm>
          <a:prstGeom prst="rect">
            <a:avLst/>
          </a:prstGeom>
        </p:spPr>
      </p:pic>
    </p:spTree>
    <p:extLst>
      <p:ext uri="{BB962C8B-B14F-4D97-AF65-F5344CB8AC3E}">
        <p14:creationId xmlns:p14="http://schemas.microsoft.com/office/powerpoint/2010/main" val="4256208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4671" y="335246"/>
            <a:ext cx="10952721" cy="6093976"/>
          </a:xfrm>
          <a:prstGeom prst="rect">
            <a:avLst/>
          </a:prstGeom>
        </p:spPr>
        <p:txBody>
          <a:bodyPr wrap="square">
            <a:spAutoFit/>
          </a:bodyPr>
          <a:lstStyle/>
          <a:p>
            <a:pPr algn="just" rtl="0"/>
            <a:r>
              <a:rPr lang="en-GB" sz="3000" u="sng" dirty="0">
                <a:solidFill>
                  <a:srgbClr val="FF0000"/>
                </a:solidFill>
                <a:effectLst>
                  <a:outerShdw blurRad="38100" dist="38100" dir="2700000" algn="tl">
                    <a:srgbClr val="000000">
                      <a:alpha val="43137"/>
                    </a:srgbClr>
                  </a:outerShdw>
                </a:effectLst>
              </a:rPr>
              <a:t>Coarse dispersions</a:t>
            </a:r>
            <a:r>
              <a:rPr lang="en-GB" sz="3000" dirty="0">
                <a:effectLst>
                  <a:outerShdw blurRad="38100" dist="38100" dir="2700000" algn="tl">
                    <a:srgbClr val="000000">
                      <a:alpha val="43137"/>
                    </a:srgbClr>
                  </a:outerShdw>
                </a:effectLst>
              </a:rPr>
              <a:t>  </a:t>
            </a:r>
            <a:r>
              <a:rPr lang="en-GB" sz="3000" dirty="0" err="1"/>
              <a:t>i</a:t>
            </a:r>
            <a:r>
              <a:rPr lang="en-US" sz="3000" dirty="0"/>
              <a:t>n which insoluble </a:t>
            </a:r>
            <a:r>
              <a:rPr lang="en-US" sz="3000" dirty="0">
                <a:solidFill>
                  <a:srgbClr val="FF0000"/>
                </a:solidFill>
              </a:rPr>
              <a:t>solid</a:t>
            </a:r>
            <a:r>
              <a:rPr lang="en-US" sz="3000" dirty="0"/>
              <a:t> particles are </a:t>
            </a:r>
            <a:r>
              <a:rPr lang="en-US" sz="3000" dirty="0">
                <a:solidFill>
                  <a:srgbClr val="FF0000"/>
                </a:solidFill>
              </a:rPr>
              <a:t>dispersed</a:t>
            </a:r>
            <a:r>
              <a:rPr lang="en-US" sz="3000" dirty="0"/>
              <a:t> </a:t>
            </a:r>
            <a:r>
              <a:rPr lang="en-US" sz="3000" dirty="0">
                <a:solidFill>
                  <a:srgbClr val="FF0000"/>
                </a:solidFill>
              </a:rPr>
              <a:t>in</a:t>
            </a:r>
            <a:r>
              <a:rPr lang="en-US" sz="3000" dirty="0"/>
              <a:t> a </a:t>
            </a:r>
            <a:r>
              <a:rPr lang="en-US" sz="3000" dirty="0">
                <a:solidFill>
                  <a:srgbClr val="FF0000"/>
                </a:solidFill>
              </a:rPr>
              <a:t>liquid</a:t>
            </a:r>
            <a:r>
              <a:rPr lang="en-US" sz="3000" dirty="0"/>
              <a:t> medium (usually water or water-based vehicle). Generally, the particles have diameters greater than 0.5µm. The concentration of dispersed phase may exceed 20%</a:t>
            </a:r>
          </a:p>
          <a:p>
            <a:pPr algn="just" rtl="0"/>
            <a:endParaRPr lang="en-GB" sz="3000" dirty="0"/>
          </a:p>
          <a:p>
            <a:pPr algn="just" rtl="0"/>
            <a:r>
              <a:rPr lang="en-GB" sz="3000" dirty="0"/>
              <a:t> </a:t>
            </a:r>
            <a:r>
              <a:rPr lang="en-US" sz="3000" u="sng" dirty="0">
                <a:solidFill>
                  <a:srgbClr val="FF0000"/>
                </a:solidFill>
                <a:effectLst>
                  <a:outerShdw blurRad="38100" dist="38100" dir="2700000" algn="tl">
                    <a:srgbClr val="000000">
                      <a:alpha val="43137"/>
                    </a:srgbClr>
                  </a:outerShdw>
                </a:effectLst>
              </a:rPr>
              <a:t>Suspensions</a:t>
            </a:r>
            <a:r>
              <a:rPr lang="en-US" sz="3000" dirty="0"/>
              <a:t> – mixtures of </a:t>
            </a:r>
            <a:r>
              <a:rPr lang="en-US" sz="3000" dirty="0">
                <a:solidFill>
                  <a:srgbClr val="FF0000"/>
                </a:solidFill>
              </a:rPr>
              <a:t>solid in liquid </a:t>
            </a:r>
            <a:r>
              <a:rPr lang="en-US" sz="3000" dirty="0"/>
              <a:t>– may be used orally, topically, subcutaneously or intramuscularly.</a:t>
            </a:r>
          </a:p>
          <a:p>
            <a:pPr algn="just" rtl="0"/>
            <a:endParaRPr lang="en-US" sz="3000" dirty="0">
              <a:solidFill>
                <a:srgbClr val="00B0F0"/>
              </a:solidFill>
            </a:endParaRPr>
          </a:p>
          <a:p>
            <a:pPr algn="just" rtl="0"/>
            <a:r>
              <a:rPr lang="en-US" sz="3000" u="sng" dirty="0">
                <a:solidFill>
                  <a:srgbClr val="FF0000"/>
                </a:solidFill>
              </a:rPr>
              <a:t> </a:t>
            </a:r>
            <a:r>
              <a:rPr lang="en-US" sz="3000" u="sng" dirty="0">
                <a:solidFill>
                  <a:srgbClr val="FF0000"/>
                </a:solidFill>
                <a:effectLst>
                  <a:outerShdw blurRad="38100" dist="38100" dir="2700000" algn="tl">
                    <a:srgbClr val="000000">
                      <a:alpha val="43137"/>
                    </a:srgbClr>
                  </a:outerShdw>
                </a:effectLst>
              </a:rPr>
              <a:t>Emulsions </a:t>
            </a:r>
            <a:r>
              <a:rPr lang="en-US" sz="3000" dirty="0"/>
              <a:t>– mixtures of </a:t>
            </a:r>
            <a:r>
              <a:rPr lang="en-US" sz="3000" dirty="0">
                <a:solidFill>
                  <a:srgbClr val="FF0000"/>
                </a:solidFill>
              </a:rPr>
              <a:t>liquid dispersed in liquid </a:t>
            </a:r>
            <a:r>
              <a:rPr lang="en-US" sz="3000" dirty="0"/>
              <a:t>– are used topically, </a:t>
            </a:r>
            <a:r>
              <a:rPr lang="en-US" sz="3000" dirty="0" err="1"/>
              <a:t>parenterally</a:t>
            </a:r>
            <a:r>
              <a:rPr lang="en-US" sz="3000" dirty="0"/>
              <a:t>, and occasionally orally.</a:t>
            </a:r>
          </a:p>
          <a:p>
            <a:pPr algn="just" rtl="0"/>
            <a:endParaRPr lang="en-US" sz="3000" dirty="0">
              <a:solidFill>
                <a:srgbClr val="FF0000"/>
              </a:solidFill>
            </a:endParaRPr>
          </a:p>
          <a:p>
            <a:pPr algn="just" rtl="0"/>
            <a:r>
              <a:rPr lang="en-US" sz="3000" u="sng" dirty="0">
                <a:solidFill>
                  <a:srgbClr val="FF0000"/>
                </a:solidFill>
                <a:effectLst>
                  <a:outerShdw blurRad="38100" dist="38100" dir="2700000" algn="tl">
                    <a:srgbClr val="000000">
                      <a:alpha val="43137"/>
                    </a:srgbClr>
                  </a:outerShdw>
                </a:effectLst>
              </a:rPr>
              <a:t> Aerosols </a:t>
            </a:r>
            <a:r>
              <a:rPr lang="en-US" sz="3000" dirty="0"/>
              <a:t>– mixtures of </a:t>
            </a:r>
            <a:r>
              <a:rPr lang="en-US" sz="3000" dirty="0">
                <a:solidFill>
                  <a:srgbClr val="FF0000"/>
                </a:solidFill>
              </a:rPr>
              <a:t>liquids or solids in gases </a:t>
            </a:r>
            <a:r>
              <a:rPr lang="en-US" sz="3000" dirty="0"/>
              <a:t>– are used topically and applied to the nose or the lungs.</a:t>
            </a:r>
          </a:p>
        </p:txBody>
      </p:sp>
      <p:sp>
        <p:nvSpPr>
          <p:cNvPr id="3" name="Slide Number Placeholder 2"/>
          <p:cNvSpPr>
            <a:spLocks noGrp="1"/>
          </p:cNvSpPr>
          <p:nvPr>
            <p:ph type="sldNum" sz="quarter" idx="12"/>
          </p:nvPr>
        </p:nvSpPr>
        <p:spPr/>
        <p:txBody>
          <a:bodyPr/>
          <a:lstStyle/>
          <a:p>
            <a:fld id="{8796C193-3722-42E9-B33A-7C17DAD0F260}" type="slidenum">
              <a:rPr lang="ar-IQ" smtClean="0"/>
              <a:pPr/>
              <a:t>4</a:t>
            </a:fld>
            <a:endParaRPr lang="ar-IQ"/>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96C193-3722-42E9-B33A-7C17DAD0F260}" type="slidenum">
              <a:rPr lang="ar-IQ" smtClean="0"/>
              <a:pPr/>
              <a:t>40</a:t>
            </a:fld>
            <a:endParaRPr lang="ar-IQ"/>
          </a:p>
        </p:txBody>
      </p:sp>
      <p:sp>
        <p:nvSpPr>
          <p:cNvPr id="3" name="Rectangle 2"/>
          <p:cNvSpPr/>
          <p:nvPr/>
        </p:nvSpPr>
        <p:spPr>
          <a:xfrm>
            <a:off x="804672" y="404664"/>
            <a:ext cx="10835944" cy="5016758"/>
          </a:xfrm>
          <a:prstGeom prst="rect">
            <a:avLst/>
          </a:prstGeom>
        </p:spPr>
        <p:txBody>
          <a:bodyPr wrap="square">
            <a:spAutoFit/>
          </a:bodyPr>
          <a:lstStyle/>
          <a:p>
            <a:pPr marL="385763" indent="-385763" algn="just" rtl="0"/>
            <a:r>
              <a:rPr lang="en-US" sz="3200" b="1" dirty="0">
                <a:solidFill>
                  <a:srgbClr val="FF0000"/>
                </a:solidFill>
                <a:effectLst>
                  <a:outerShdw blurRad="38100" dist="38100" dir="2700000" algn="tl">
                    <a:srgbClr val="000000">
                      <a:alpha val="43137"/>
                    </a:srgbClr>
                  </a:outerShdw>
                </a:effectLst>
              </a:rPr>
              <a:t>Specifics of </a:t>
            </a:r>
            <a:r>
              <a:rPr lang="en-GB" sz="3200" b="1" dirty="0">
                <a:solidFill>
                  <a:srgbClr val="FF0000"/>
                </a:solidFill>
                <a:effectLst>
                  <a:outerShdw blurRad="38100" dist="38100" dir="2700000" algn="tl">
                    <a:srgbClr val="000000">
                      <a:alpha val="43137"/>
                    </a:srgbClr>
                  </a:outerShdw>
                </a:effectLst>
              </a:rPr>
              <a:t>synthetic emulsifying agent:</a:t>
            </a:r>
          </a:p>
          <a:p>
            <a:pPr marL="385763" indent="-385763" algn="just" rtl="0"/>
            <a:endParaRPr lang="en-GB" sz="3200" b="1" dirty="0">
              <a:solidFill>
                <a:srgbClr val="FF0000"/>
              </a:solidFill>
              <a:effectLst>
                <a:outerShdw blurRad="38100" dist="38100" dir="2700000" algn="tl">
                  <a:srgbClr val="000000">
                    <a:alpha val="43137"/>
                  </a:srgbClr>
                </a:outerShdw>
              </a:effectLst>
            </a:endParaRPr>
          </a:p>
          <a:p>
            <a:pPr marL="385763" indent="-385763" algn="just" rtl="0">
              <a:buFont typeface="+mj-lt"/>
              <a:buAutoNum type="arabicPeriod"/>
            </a:pPr>
            <a:r>
              <a:rPr lang="en-GB" sz="3200" b="1" dirty="0"/>
              <a:t> they can form </a:t>
            </a:r>
            <a:r>
              <a:rPr lang="en-GB" sz="3200" b="1" dirty="0">
                <a:solidFill>
                  <a:srgbClr val="FF0000"/>
                </a:solidFill>
              </a:rPr>
              <a:t>both o/w and w/o </a:t>
            </a:r>
            <a:r>
              <a:rPr lang="en-GB" sz="3200" b="1" dirty="0"/>
              <a:t>emulsion that is used externally and few of them are used internally such as tween and glyceryl monostearate.</a:t>
            </a:r>
          </a:p>
          <a:p>
            <a:pPr marL="385763" indent="-385763" algn="just" rtl="0">
              <a:buFont typeface="+mj-lt"/>
              <a:buAutoNum type="arabicPeriod"/>
            </a:pPr>
            <a:r>
              <a:rPr lang="en-GB" sz="3200" b="1" dirty="0"/>
              <a:t> they are preferred over natural one because they do </a:t>
            </a:r>
            <a:r>
              <a:rPr lang="en-GB" sz="3200" b="1" dirty="0">
                <a:solidFill>
                  <a:srgbClr val="FF0000"/>
                </a:solidFill>
              </a:rPr>
              <a:t>not decompose by microorganism</a:t>
            </a:r>
            <a:r>
              <a:rPr lang="en-GB" sz="3200" b="1" dirty="0"/>
              <a:t> and</a:t>
            </a:r>
          </a:p>
          <a:p>
            <a:pPr marL="385763" indent="-385763" algn="just" rtl="0">
              <a:buFont typeface="+mj-lt"/>
              <a:buAutoNum type="arabicPeriod"/>
            </a:pPr>
            <a:r>
              <a:rPr lang="en-GB" sz="3200" b="1" dirty="0"/>
              <a:t>the ratio of hydrophilic to </a:t>
            </a:r>
            <a:r>
              <a:rPr lang="en-GB" sz="3200" b="1" dirty="0" err="1"/>
              <a:t>lipophilic</a:t>
            </a:r>
            <a:r>
              <a:rPr lang="en-GB" sz="3200" b="1" dirty="0"/>
              <a:t> group in molecule can be changed to give a wide range of emulsifying agents with specific hydrophilic-</a:t>
            </a:r>
            <a:r>
              <a:rPr lang="en-GB" sz="3200" b="1" dirty="0" err="1"/>
              <a:t>lipophilic</a:t>
            </a:r>
            <a:r>
              <a:rPr lang="en-GB" sz="3200" b="1" dirty="0"/>
              <a:t> balance (HLB).</a:t>
            </a:r>
            <a:endParaRPr lang="ar-IQ" sz="32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96C193-3722-42E9-B33A-7C17DAD0F260}" type="slidenum">
              <a:rPr lang="ar-IQ" smtClean="0"/>
              <a:pPr/>
              <a:t>41</a:t>
            </a:fld>
            <a:endParaRPr lang="ar-IQ"/>
          </a:p>
        </p:txBody>
      </p:sp>
      <p:sp>
        <p:nvSpPr>
          <p:cNvPr id="3" name="Rectangle 2"/>
          <p:cNvSpPr/>
          <p:nvPr/>
        </p:nvSpPr>
        <p:spPr>
          <a:xfrm>
            <a:off x="1074072" y="548680"/>
            <a:ext cx="10043856" cy="523220"/>
          </a:xfrm>
          <a:prstGeom prst="rect">
            <a:avLst/>
          </a:prstGeom>
        </p:spPr>
        <p:txBody>
          <a:bodyPr wrap="square">
            <a:spAutoFit/>
          </a:bodyPr>
          <a:lstStyle/>
          <a:p>
            <a:pPr algn="l"/>
            <a:r>
              <a:rPr lang="en-GB" sz="2800" b="1" dirty="0">
                <a:solidFill>
                  <a:srgbClr val="FF0000"/>
                </a:solidFill>
                <a:effectLst>
                  <a:outerShdw blurRad="38100" dist="38100" dir="2700000" algn="tl">
                    <a:srgbClr val="000000">
                      <a:alpha val="43137"/>
                    </a:srgbClr>
                  </a:outerShdw>
                </a:effectLst>
              </a:rPr>
              <a:t>Examples of synthetic emulsifying agents and their HLB values</a:t>
            </a:r>
            <a:endParaRPr lang="ar-IQ" sz="2800" b="1" dirty="0">
              <a:solidFill>
                <a:srgbClr val="FF0000"/>
              </a:solidFill>
              <a:effectLst>
                <a:outerShdw blurRad="38100" dist="38100" dir="2700000" algn="tl">
                  <a:srgbClr val="000000">
                    <a:alpha val="43137"/>
                  </a:srgbClr>
                </a:outerShdw>
              </a:effectLst>
            </a:endParaRPr>
          </a:p>
        </p:txBody>
      </p:sp>
      <p:graphicFrame>
        <p:nvGraphicFramePr>
          <p:cNvPr id="4" name="Content Placeholder 3"/>
          <p:cNvGraphicFramePr>
            <a:graphicFrameLocks/>
          </p:cNvGraphicFramePr>
          <p:nvPr>
            <p:extLst>
              <p:ext uri="{D42A27DB-BD31-4B8C-83A1-F6EECF244321}">
                <p14:modId xmlns:p14="http://schemas.microsoft.com/office/powerpoint/2010/main" val="773761092"/>
              </p:ext>
            </p:extLst>
          </p:nvPr>
        </p:nvGraphicFramePr>
        <p:xfrm>
          <a:off x="911424" y="1098945"/>
          <a:ext cx="10206503" cy="5043651"/>
        </p:xfrm>
        <a:graphic>
          <a:graphicData uri="http://schemas.openxmlformats.org/drawingml/2006/table">
            <a:tbl>
              <a:tblPr rtl="1" firstRow="1" bandRow="1">
                <a:tableStyleId>{5C22544A-7EE6-4342-B048-85BDC9FD1C3A}</a:tableStyleId>
              </a:tblPr>
              <a:tblGrid>
                <a:gridCol w="2922473">
                  <a:extLst>
                    <a:ext uri="{9D8B030D-6E8A-4147-A177-3AD203B41FA5}">
                      <a16:colId xmlns:a16="http://schemas.microsoft.com/office/drawing/2014/main" val="20000"/>
                    </a:ext>
                  </a:extLst>
                </a:gridCol>
                <a:gridCol w="7284030">
                  <a:extLst>
                    <a:ext uri="{9D8B030D-6E8A-4147-A177-3AD203B41FA5}">
                      <a16:colId xmlns:a16="http://schemas.microsoft.com/office/drawing/2014/main" val="20001"/>
                    </a:ext>
                  </a:extLst>
                </a:gridCol>
              </a:tblGrid>
              <a:tr h="405702">
                <a:tc>
                  <a:txBody>
                    <a:bodyPr/>
                    <a:lstStyle/>
                    <a:p>
                      <a:pPr algn="l" rtl="0"/>
                      <a:r>
                        <a:rPr lang="en-GB" sz="2400" dirty="0"/>
                        <a:t>HLB</a:t>
                      </a:r>
                      <a:endParaRPr lang="ar-IQ" sz="2400" dirty="0"/>
                    </a:p>
                  </a:txBody>
                  <a:tcPr marL="68580" marR="68580" marT="34290" marB="34290"/>
                </a:tc>
                <a:tc>
                  <a:txBody>
                    <a:bodyPr/>
                    <a:lstStyle/>
                    <a:p>
                      <a:pPr algn="l" rtl="0"/>
                      <a:r>
                        <a:rPr lang="en-GB" sz="2400" dirty="0"/>
                        <a:t>Type</a:t>
                      </a:r>
                      <a:r>
                        <a:rPr lang="en-GB" sz="2400" baseline="0" dirty="0"/>
                        <a:t> </a:t>
                      </a:r>
                      <a:endParaRPr lang="ar-IQ" sz="2400" dirty="0"/>
                    </a:p>
                  </a:txBody>
                  <a:tcPr marL="68580" marR="68580" marT="34290" marB="34290"/>
                </a:tc>
                <a:extLst>
                  <a:ext uri="{0D108BD9-81ED-4DB2-BD59-A6C34878D82A}">
                    <a16:rowId xmlns:a16="http://schemas.microsoft.com/office/drawing/2014/main" val="10000"/>
                  </a:ext>
                </a:extLst>
              </a:tr>
              <a:tr h="405702">
                <a:tc>
                  <a:txBody>
                    <a:bodyPr/>
                    <a:lstStyle/>
                    <a:p>
                      <a:pPr algn="l" rtl="0"/>
                      <a:endParaRPr lang="ar-IQ" sz="2400" b="1" dirty="0"/>
                    </a:p>
                  </a:txBody>
                  <a:tcPr marL="68580" marR="68580" marT="34290" marB="34290"/>
                </a:tc>
                <a:tc>
                  <a:txBody>
                    <a:bodyPr/>
                    <a:lstStyle/>
                    <a:p>
                      <a:pPr algn="ctr" rtl="0"/>
                      <a:r>
                        <a:rPr lang="en-GB" sz="2400" b="1" dirty="0">
                          <a:solidFill>
                            <a:srgbClr val="C00000"/>
                          </a:solidFill>
                        </a:rPr>
                        <a:t>Anionic </a:t>
                      </a:r>
                      <a:endParaRPr lang="ar-IQ" sz="2400" b="1" dirty="0">
                        <a:solidFill>
                          <a:srgbClr val="C00000"/>
                        </a:solidFill>
                      </a:endParaRPr>
                    </a:p>
                  </a:txBody>
                  <a:tcPr marL="68580" marR="68580" marT="34290" marB="34290"/>
                </a:tc>
                <a:extLst>
                  <a:ext uri="{0D108BD9-81ED-4DB2-BD59-A6C34878D82A}">
                    <a16:rowId xmlns:a16="http://schemas.microsoft.com/office/drawing/2014/main" val="10001"/>
                  </a:ext>
                </a:extLst>
              </a:tr>
              <a:tr h="405702">
                <a:tc>
                  <a:txBody>
                    <a:bodyPr/>
                    <a:lstStyle/>
                    <a:p>
                      <a:pPr algn="l" rtl="0"/>
                      <a:r>
                        <a:rPr lang="en-GB" sz="2400" b="1" dirty="0"/>
                        <a:t>11</a:t>
                      </a:r>
                      <a:endParaRPr lang="ar-IQ" sz="2400" b="1" dirty="0"/>
                    </a:p>
                  </a:txBody>
                  <a:tcPr marL="68580" marR="68580" marT="34290" marB="34290"/>
                </a:tc>
                <a:tc>
                  <a:txBody>
                    <a:bodyPr/>
                    <a:lstStyle/>
                    <a:p>
                      <a:pPr algn="l" rtl="0"/>
                      <a:r>
                        <a:rPr lang="en-GB" sz="2400" b="1" dirty="0" err="1"/>
                        <a:t>Triethanolamine</a:t>
                      </a:r>
                      <a:r>
                        <a:rPr lang="en-GB" sz="2400" b="1" dirty="0"/>
                        <a:t> </a:t>
                      </a:r>
                      <a:r>
                        <a:rPr lang="en-GB" sz="2400" b="1" dirty="0" err="1"/>
                        <a:t>oleate</a:t>
                      </a:r>
                      <a:endParaRPr lang="ar-IQ" sz="2400" b="1" dirty="0"/>
                    </a:p>
                  </a:txBody>
                  <a:tcPr marL="68580" marR="68580" marT="34290" marB="34290"/>
                </a:tc>
                <a:extLst>
                  <a:ext uri="{0D108BD9-81ED-4DB2-BD59-A6C34878D82A}">
                    <a16:rowId xmlns:a16="http://schemas.microsoft.com/office/drawing/2014/main" val="10002"/>
                  </a:ext>
                </a:extLst>
              </a:tr>
              <a:tr h="405702">
                <a:tc>
                  <a:txBody>
                    <a:bodyPr/>
                    <a:lstStyle/>
                    <a:p>
                      <a:pPr algn="l" rtl="0"/>
                      <a:r>
                        <a:rPr lang="en-GB" sz="2400" b="1" dirty="0"/>
                        <a:t>18</a:t>
                      </a:r>
                      <a:endParaRPr lang="ar-IQ" sz="2400" b="1" dirty="0"/>
                    </a:p>
                  </a:txBody>
                  <a:tcPr marL="68580" marR="68580" marT="34290" marB="34290"/>
                </a:tc>
                <a:tc>
                  <a:txBody>
                    <a:bodyPr/>
                    <a:lstStyle/>
                    <a:p>
                      <a:pPr algn="l" rtl="0"/>
                      <a:r>
                        <a:rPr lang="en-GB" sz="2400" b="1" dirty="0"/>
                        <a:t>Sodium </a:t>
                      </a:r>
                      <a:r>
                        <a:rPr lang="en-GB" sz="2400" b="1" dirty="0" err="1"/>
                        <a:t>oleate</a:t>
                      </a:r>
                      <a:endParaRPr lang="ar-IQ" sz="2400" b="1" dirty="0"/>
                    </a:p>
                  </a:txBody>
                  <a:tcPr marL="68580" marR="68580" marT="34290" marB="34290"/>
                </a:tc>
                <a:extLst>
                  <a:ext uri="{0D108BD9-81ED-4DB2-BD59-A6C34878D82A}">
                    <a16:rowId xmlns:a16="http://schemas.microsoft.com/office/drawing/2014/main" val="10003"/>
                  </a:ext>
                </a:extLst>
              </a:tr>
              <a:tr h="405702">
                <a:tc>
                  <a:txBody>
                    <a:bodyPr/>
                    <a:lstStyle/>
                    <a:p>
                      <a:pPr algn="l" rtl="0"/>
                      <a:r>
                        <a:rPr lang="en-GB" sz="2400" b="1" dirty="0"/>
                        <a:t>20</a:t>
                      </a:r>
                      <a:endParaRPr lang="ar-IQ" sz="2400" b="1" dirty="0"/>
                    </a:p>
                  </a:txBody>
                  <a:tcPr marL="68580" marR="68580" marT="34290" marB="34290"/>
                </a:tc>
                <a:tc>
                  <a:txBody>
                    <a:bodyPr/>
                    <a:lstStyle/>
                    <a:p>
                      <a:pPr algn="l" rtl="0"/>
                      <a:r>
                        <a:rPr lang="en-GB" sz="2400" b="1" dirty="0"/>
                        <a:t>Potassium </a:t>
                      </a:r>
                      <a:r>
                        <a:rPr lang="en-GB" sz="2400" b="1" dirty="0" err="1"/>
                        <a:t>oleate</a:t>
                      </a:r>
                      <a:r>
                        <a:rPr lang="en-GB" sz="2400" b="1" dirty="0"/>
                        <a:t> </a:t>
                      </a:r>
                      <a:endParaRPr lang="ar-IQ" sz="2400" b="1" dirty="0"/>
                    </a:p>
                  </a:txBody>
                  <a:tcPr marL="68580" marR="68580" marT="34290" marB="34290"/>
                </a:tc>
                <a:extLst>
                  <a:ext uri="{0D108BD9-81ED-4DB2-BD59-A6C34878D82A}">
                    <a16:rowId xmlns:a16="http://schemas.microsoft.com/office/drawing/2014/main" val="10004"/>
                  </a:ext>
                </a:extLst>
              </a:tr>
              <a:tr h="405702">
                <a:tc>
                  <a:txBody>
                    <a:bodyPr/>
                    <a:lstStyle/>
                    <a:p>
                      <a:pPr algn="l" rtl="0"/>
                      <a:r>
                        <a:rPr lang="en-GB" sz="2400" b="1" dirty="0"/>
                        <a:t>Approximately 40</a:t>
                      </a:r>
                      <a:endParaRPr lang="ar-IQ" sz="2400" b="1" dirty="0"/>
                    </a:p>
                  </a:txBody>
                  <a:tcPr marL="68580" marR="68580" marT="34290" marB="34290"/>
                </a:tc>
                <a:tc>
                  <a:txBody>
                    <a:bodyPr/>
                    <a:lstStyle/>
                    <a:p>
                      <a:pPr algn="l" rtl="0"/>
                      <a:r>
                        <a:rPr lang="en-GB" sz="2400" b="1" dirty="0"/>
                        <a:t>Sodium </a:t>
                      </a:r>
                      <a:r>
                        <a:rPr lang="en-GB" sz="2400" b="1" dirty="0" err="1"/>
                        <a:t>lauryl</a:t>
                      </a:r>
                      <a:r>
                        <a:rPr lang="en-GB" sz="2400" b="1" dirty="0"/>
                        <a:t> sulfate</a:t>
                      </a:r>
                      <a:endParaRPr lang="ar-IQ" sz="2400" b="1" dirty="0"/>
                    </a:p>
                  </a:txBody>
                  <a:tcPr marL="68580" marR="68580" marT="34290" marB="34290"/>
                </a:tc>
                <a:extLst>
                  <a:ext uri="{0D108BD9-81ED-4DB2-BD59-A6C34878D82A}">
                    <a16:rowId xmlns:a16="http://schemas.microsoft.com/office/drawing/2014/main" val="10005"/>
                  </a:ext>
                </a:extLst>
              </a:tr>
              <a:tr h="405702">
                <a:tc>
                  <a:txBody>
                    <a:bodyPr/>
                    <a:lstStyle/>
                    <a:p>
                      <a:pPr algn="l" rtl="0"/>
                      <a:endParaRPr lang="ar-IQ" sz="2400" b="1"/>
                    </a:p>
                  </a:txBody>
                  <a:tcPr marL="68580" marR="68580" marT="34290" marB="34290"/>
                </a:tc>
                <a:tc>
                  <a:txBody>
                    <a:bodyPr/>
                    <a:lstStyle/>
                    <a:p>
                      <a:pPr algn="ctr" rtl="0"/>
                      <a:r>
                        <a:rPr lang="en-GB" sz="2400" b="1" dirty="0">
                          <a:solidFill>
                            <a:srgbClr val="C00000"/>
                          </a:solidFill>
                        </a:rPr>
                        <a:t>cationic</a:t>
                      </a:r>
                      <a:endParaRPr lang="ar-IQ" sz="2400" b="1" dirty="0">
                        <a:solidFill>
                          <a:srgbClr val="C00000"/>
                        </a:solidFill>
                      </a:endParaRPr>
                    </a:p>
                  </a:txBody>
                  <a:tcPr marL="68580" marR="68580" marT="34290" marB="34290"/>
                </a:tc>
                <a:extLst>
                  <a:ext uri="{0D108BD9-81ED-4DB2-BD59-A6C34878D82A}">
                    <a16:rowId xmlns:a16="http://schemas.microsoft.com/office/drawing/2014/main" val="10006"/>
                  </a:ext>
                </a:extLst>
              </a:tr>
              <a:tr h="405702">
                <a:tc>
                  <a:txBody>
                    <a:bodyPr/>
                    <a:lstStyle/>
                    <a:p>
                      <a:pPr algn="l" rtl="0"/>
                      <a:r>
                        <a:rPr lang="en-GB" sz="2400" b="1" dirty="0"/>
                        <a:t>--------</a:t>
                      </a:r>
                      <a:endParaRPr lang="ar-IQ" sz="2400" b="1" dirty="0"/>
                    </a:p>
                  </a:txBody>
                  <a:tcPr marL="68580" marR="68580" marT="34290" marB="34290"/>
                </a:tc>
                <a:tc>
                  <a:txBody>
                    <a:bodyPr/>
                    <a:lstStyle/>
                    <a:p>
                      <a:pPr algn="l" rtl="0"/>
                      <a:r>
                        <a:rPr lang="en-GB" sz="2400" b="1" dirty="0"/>
                        <a:t>Benzalkonium chloride(s)</a:t>
                      </a:r>
                      <a:endParaRPr lang="ar-IQ" sz="2400" b="1" dirty="0"/>
                    </a:p>
                  </a:txBody>
                  <a:tcPr marL="68580" marR="68580" marT="34290" marB="34290"/>
                </a:tc>
                <a:extLst>
                  <a:ext uri="{0D108BD9-81ED-4DB2-BD59-A6C34878D82A}">
                    <a16:rowId xmlns:a16="http://schemas.microsoft.com/office/drawing/2014/main" val="10007"/>
                  </a:ext>
                </a:extLst>
              </a:tr>
              <a:tr h="405702">
                <a:tc>
                  <a:txBody>
                    <a:bodyPr/>
                    <a:lstStyle/>
                    <a:p>
                      <a:pPr algn="l" rtl="0"/>
                      <a:endParaRPr lang="ar-IQ" sz="2400" b="1" dirty="0"/>
                    </a:p>
                  </a:txBody>
                  <a:tcPr marL="68580" marR="68580" marT="34290" marB="34290"/>
                </a:tc>
                <a:tc>
                  <a:txBody>
                    <a:bodyPr/>
                    <a:lstStyle/>
                    <a:p>
                      <a:pPr algn="ctr" rtl="0"/>
                      <a:r>
                        <a:rPr lang="en-GB" sz="2400" b="1" dirty="0">
                          <a:solidFill>
                            <a:srgbClr val="C00000"/>
                          </a:solidFill>
                        </a:rPr>
                        <a:t>Non ionic </a:t>
                      </a:r>
                      <a:endParaRPr lang="ar-IQ" sz="2400" b="1" dirty="0">
                        <a:solidFill>
                          <a:srgbClr val="C00000"/>
                        </a:solidFill>
                      </a:endParaRPr>
                    </a:p>
                  </a:txBody>
                  <a:tcPr marL="68580" marR="68580" marT="34290" marB="34290"/>
                </a:tc>
                <a:extLst>
                  <a:ext uri="{0D108BD9-81ED-4DB2-BD59-A6C34878D82A}">
                    <a16:rowId xmlns:a16="http://schemas.microsoft.com/office/drawing/2014/main" val="10008"/>
                  </a:ext>
                </a:extLst>
              </a:tr>
              <a:tr h="405702">
                <a:tc>
                  <a:txBody>
                    <a:bodyPr/>
                    <a:lstStyle/>
                    <a:p>
                      <a:pPr algn="l" rtl="0"/>
                      <a:r>
                        <a:rPr lang="en-GB" sz="2400" b="1" dirty="0"/>
                        <a:t>4.3</a:t>
                      </a:r>
                      <a:endParaRPr lang="ar-IQ" sz="2400" b="1" dirty="0"/>
                    </a:p>
                  </a:txBody>
                  <a:tcPr marL="68580" marR="68580" marT="34290" marB="34290"/>
                </a:tc>
                <a:tc>
                  <a:txBody>
                    <a:bodyPr/>
                    <a:lstStyle/>
                    <a:p>
                      <a:pPr algn="l" rtl="0"/>
                      <a:r>
                        <a:rPr lang="en-GB" sz="2400" b="1" dirty="0" err="1"/>
                        <a:t>Sorbitan</a:t>
                      </a:r>
                      <a:r>
                        <a:rPr lang="en-GB" sz="2400" b="1" dirty="0"/>
                        <a:t> </a:t>
                      </a:r>
                      <a:r>
                        <a:rPr lang="en-GB" sz="2400" b="1" dirty="0" err="1"/>
                        <a:t>monooleate</a:t>
                      </a:r>
                      <a:r>
                        <a:rPr lang="en-GB" sz="2400" b="1" dirty="0"/>
                        <a:t> (span 80)</a:t>
                      </a:r>
                      <a:endParaRPr lang="ar-IQ" sz="2400" b="1" dirty="0"/>
                    </a:p>
                  </a:txBody>
                  <a:tcPr marL="68580" marR="68580" marT="34290" marB="34290"/>
                </a:tc>
                <a:extLst>
                  <a:ext uri="{0D108BD9-81ED-4DB2-BD59-A6C34878D82A}">
                    <a16:rowId xmlns:a16="http://schemas.microsoft.com/office/drawing/2014/main" val="10009"/>
                  </a:ext>
                </a:extLst>
              </a:tr>
              <a:tr h="700251">
                <a:tc>
                  <a:txBody>
                    <a:bodyPr/>
                    <a:lstStyle/>
                    <a:p>
                      <a:pPr algn="l" rtl="0"/>
                      <a:r>
                        <a:rPr lang="en-GB" sz="2400" b="1" dirty="0"/>
                        <a:t>14.9</a:t>
                      </a:r>
                      <a:endParaRPr lang="ar-IQ" sz="2400" b="1" dirty="0"/>
                    </a:p>
                  </a:txBody>
                  <a:tcPr marL="68580" marR="68580" marT="34290" marB="34290"/>
                </a:tc>
                <a:tc>
                  <a:txBody>
                    <a:bodyPr/>
                    <a:lstStyle/>
                    <a:p>
                      <a:pPr algn="l" rtl="0"/>
                      <a:r>
                        <a:rPr lang="en-GB" sz="2400" b="1" dirty="0" err="1"/>
                        <a:t>Polyoxyethylene</a:t>
                      </a:r>
                      <a:r>
                        <a:rPr lang="en-GB" sz="2400" b="1" dirty="0"/>
                        <a:t> </a:t>
                      </a:r>
                      <a:r>
                        <a:rPr lang="en-GB" sz="2400" b="1" dirty="0" err="1"/>
                        <a:t>sorbitan</a:t>
                      </a:r>
                      <a:r>
                        <a:rPr lang="en-GB" sz="2400" b="1" dirty="0"/>
                        <a:t> </a:t>
                      </a:r>
                      <a:r>
                        <a:rPr lang="en-GB" sz="2400" b="1" dirty="0" err="1"/>
                        <a:t>monooleate</a:t>
                      </a:r>
                      <a:r>
                        <a:rPr lang="en-GB" sz="2400" b="1" dirty="0"/>
                        <a:t> (tween 80)</a:t>
                      </a:r>
                      <a:endParaRPr lang="ar-IQ" sz="2400" b="1" dirty="0"/>
                    </a:p>
                  </a:txBody>
                  <a:tcPr marL="68580" marR="68580" marT="34290" marB="34290"/>
                </a:tc>
                <a:extLst>
                  <a:ext uri="{0D108BD9-81ED-4DB2-BD59-A6C34878D82A}">
                    <a16:rowId xmlns:a16="http://schemas.microsoft.com/office/drawing/2014/main" val="10010"/>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96C193-3722-42E9-B33A-7C17DAD0F260}" type="slidenum">
              <a:rPr lang="ar-IQ" smtClean="0"/>
              <a:pPr/>
              <a:t>42</a:t>
            </a:fld>
            <a:endParaRPr lang="ar-IQ"/>
          </a:p>
        </p:txBody>
      </p:sp>
      <p:pic>
        <p:nvPicPr>
          <p:cNvPr id="1026" name="Picture 2" descr="C:\Users\king\Desktop\buccal tablets\emulsions-16-638.jpg"/>
          <p:cNvPicPr>
            <a:picLocks noChangeAspect="1" noChangeArrowheads="1"/>
          </p:cNvPicPr>
          <p:nvPr/>
        </p:nvPicPr>
        <p:blipFill>
          <a:blip r:embed="rId2"/>
          <a:srcRect/>
          <a:stretch>
            <a:fillRect/>
          </a:stretch>
        </p:blipFill>
        <p:spPr bwMode="auto">
          <a:xfrm>
            <a:off x="518170" y="190500"/>
            <a:ext cx="10786796" cy="6262836"/>
          </a:xfrm>
          <a:prstGeom prst="rect">
            <a:avLst/>
          </a:prstGeom>
          <a:noFill/>
        </p:spPr>
      </p:pic>
      <p:sp>
        <p:nvSpPr>
          <p:cNvPr id="3" name="Rectangle: Rounded Corners 2">
            <a:extLst>
              <a:ext uri="{FF2B5EF4-FFF2-40B4-BE49-F238E27FC236}">
                <a16:creationId xmlns:a16="http://schemas.microsoft.com/office/drawing/2014/main" id="{FEA86D2F-B1D8-440B-8B9A-6DFE6619E679}"/>
              </a:ext>
            </a:extLst>
          </p:cNvPr>
          <p:cNvSpPr/>
          <p:nvPr/>
        </p:nvSpPr>
        <p:spPr>
          <a:xfrm>
            <a:off x="5375920" y="1484784"/>
            <a:ext cx="2952328" cy="43204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8387B8-25BF-4E3D-8E8D-58BBA1F06D5B}"/>
              </a:ext>
            </a:extLst>
          </p:cNvPr>
          <p:cNvSpPr>
            <a:spLocks noGrp="1"/>
          </p:cNvSpPr>
          <p:nvPr>
            <p:ph type="sldNum" sz="quarter" idx="12"/>
          </p:nvPr>
        </p:nvSpPr>
        <p:spPr/>
        <p:txBody>
          <a:bodyPr/>
          <a:lstStyle/>
          <a:p>
            <a:fld id="{8796C193-3722-42E9-B33A-7C17DAD0F260}" type="slidenum">
              <a:rPr lang="ar-IQ" smtClean="0"/>
              <a:pPr/>
              <a:t>43</a:t>
            </a:fld>
            <a:endParaRPr lang="ar-IQ"/>
          </a:p>
        </p:txBody>
      </p:sp>
      <p:pic>
        <p:nvPicPr>
          <p:cNvPr id="4" name="Picture 3">
            <a:extLst>
              <a:ext uri="{FF2B5EF4-FFF2-40B4-BE49-F238E27FC236}">
                <a16:creationId xmlns:a16="http://schemas.microsoft.com/office/drawing/2014/main" id="{20A5F301-6177-4BCE-A2F0-B919E5899906}"/>
              </a:ext>
            </a:extLst>
          </p:cNvPr>
          <p:cNvPicPr>
            <a:picLocks noChangeAspect="1"/>
          </p:cNvPicPr>
          <p:nvPr/>
        </p:nvPicPr>
        <p:blipFill>
          <a:blip r:embed="rId2"/>
          <a:stretch>
            <a:fillRect/>
          </a:stretch>
        </p:blipFill>
        <p:spPr>
          <a:xfrm>
            <a:off x="1055440" y="119542"/>
            <a:ext cx="10081119" cy="6618916"/>
          </a:xfrm>
          <a:prstGeom prst="rect">
            <a:avLst/>
          </a:prstGeom>
        </p:spPr>
      </p:pic>
    </p:spTree>
    <p:extLst>
      <p:ext uri="{BB962C8B-B14F-4D97-AF65-F5344CB8AC3E}">
        <p14:creationId xmlns:p14="http://schemas.microsoft.com/office/powerpoint/2010/main" val="3793126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96C193-3722-42E9-B33A-7C17DAD0F260}" type="slidenum">
              <a:rPr lang="ar-IQ" smtClean="0"/>
              <a:pPr/>
              <a:t>44</a:t>
            </a:fld>
            <a:endParaRPr lang="ar-IQ"/>
          </a:p>
        </p:txBody>
      </p:sp>
      <p:sp>
        <p:nvSpPr>
          <p:cNvPr id="3" name="Rectangle 2"/>
          <p:cNvSpPr/>
          <p:nvPr/>
        </p:nvSpPr>
        <p:spPr>
          <a:xfrm>
            <a:off x="4327910" y="332656"/>
            <a:ext cx="3643338" cy="646331"/>
          </a:xfrm>
          <a:prstGeom prst="rect">
            <a:avLst/>
          </a:prstGeom>
        </p:spPr>
        <p:txBody>
          <a:bodyPr wrap="square">
            <a:spAutoFit/>
          </a:bodyPr>
          <a:lstStyle/>
          <a:p>
            <a:pPr algn="ctr"/>
            <a:r>
              <a:rPr lang="en-GB" sz="3600" b="1" dirty="0">
                <a:solidFill>
                  <a:srgbClr val="FF0000"/>
                </a:solidFill>
                <a:effectLst>
                  <a:outerShdw blurRad="38100" dist="38100" dir="2700000" algn="tl">
                    <a:srgbClr val="000000">
                      <a:alpha val="43137"/>
                    </a:srgbClr>
                  </a:outerShdw>
                </a:effectLst>
              </a:rPr>
              <a:t>The HLB system</a:t>
            </a:r>
            <a:endParaRPr lang="ar-IQ" sz="3600" b="1" dirty="0">
              <a:solidFill>
                <a:srgbClr val="FF0000"/>
              </a:solidFill>
              <a:effectLst>
                <a:outerShdw blurRad="38100" dist="38100" dir="2700000" algn="tl">
                  <a:srgbClr val="000000">
                    <a:alpha val="43137"/>
                  </a:srgbClr>
                </a:outerShdw>
              </a:effectLst>
            </a:endParaRPr>
          </a:p>
        </p:txBody>
      </p:sp>
      <p:sp>
        <p:nvSpPr>
          <p:cNvPr id="4" name="Rectangle 3"/>
          <p:cNvSpPr/>
          <p:nvPr/>
        </p:nvSpPr>
        <p:spPr>
          <a:xfrm>
            <a:off x="750036" y="1228397"/>
            <a:ext cx="10691928" cy="5262979"/>
          </a:xfrm>
          <a:prstGeom prst="rect">
            <a:avLst/>
          </a:prstGeom>
        </p:spPr>
        <p:txBody>
          <a:bodyPr wrap="square">
            <a:spAutoFit/>
          </a:bodyPr>
          <a:lstStyle/>
          <a:p>
            <a:pPr marL="457200" indent="-457200" algn="just" rtl="0">
              <a:buFont typeface="Arial" panose="020B0604020202020204" pitchFamily="34" charset="0"/>
              <a:buChar char="•"/>
            </a:pPr>
            <a:r>
              <a:rPr lang="en-GB" sz="2800" b="1" dirty="0">
                <a:solidFill>
                  <a:prstClr val="black"/>
                </a:solidFill>
              </a:rPr>
              <a:t>The most important properties for effective emulsifying agent is to undergo strong adsorption at the interface between oil and aqueous phases. </a:t>
            </a:r>
          </a:p>
          <a:p>
            <a:pPr marL="457200" indent="-457200" algn="just" rtl="0">
              <a:buFont typeface="Arial" panose="020B0604020202020204" pitchFamily="34" charset="0"/>
              <a:buChar char="•"/>
            </a:pPr>
            <a:r>
              <a:rPr lang="en-GB" sz="2800" b="1" dirty="0">
                <a:solidFill>
                  <a:prstClr val="black"/>
                </a:solidFill>
              </a:rPr>
              <a:t>This required good balance between the hydrophilic and hydrophobic properties in the molecule and this have a value called the </a:t>
            </a:r>
            <a:r>
              <a:rPr lang="en-GB" sz="2800" b="1" dirty="0">
                <a:solidFill>
                  <a:srgbClr val="FF0000"/>
                </a:solidFill>
              </a:rPr>
              <a:t>HLB</a:t>
            </a:r>
            <a:r>
              <a:rPr lang="en-GB" sz="2800" b="1" dirty="0">
                <a:solidFill>
                  <a:prstClr val="black"/>
                </a:solidFill>
              </a:rPr>
              <a:t> value (</a:t>
            </a:r>
            <a:r>
              <a:rPr lang="en-GB" sz="2800" b="1" dirty="0">
                <a:solidFill>
                  <a:srgbClr val="FF0000"/>
                </a:solidFill>
              </a:rPr>
              <a:t>hydrophilic hydrophobic balance</a:t>
            </a:r>
            <a:r>
              <a:rPr lang="en-GB" sz="2800" b="1" dirty="0">
                <a:solidFill>
                  <a:prstClr val="black"/>
                </a:solidFill>
              </a:rPr>
              <a:t>).</a:t>
            </a:r>
          </a:p>
          <a:p>
            <a:pPr marL="457200" indent="-457200" algn="just" rtl="0">
              <a:buFont typeface="Arial" panose="020B0604020202020204" pitchFamily="34" charset="0"/>
              <a:buChar char="•"/>
            </a:pPr>
            <a:r>
              <a:rPr lang="en-GB" sz="2800" b="1" dirty="0">
                <a:solidFill>
                  <a:prstClr val="black"/>
                </a:solidFill>
              </a:rPr>
              <a:t>If the emulsifying agent is predominantly hydrophilic then it should produce o/w emulsion, but if it is predominantly hydrophobic then it should produce w/o emulsion. </a:t>
            </a:r>
          </a:p>
          <a:p>
            <a:pPr marL="457200" indent="-457200" algn="just" rtl="0">
              <a:buFont typeface="Arial" panose="020B0604020202020204" pitchFamily="34" charset="0"/>
              <a:buChar char="•"/>
            </a:pPr>
            <a:r>
              <a:rPr lang="en-GB" sz="2800" b="1" dirty="0">
                <a:solidFill>
                  <a:prstClr val="black"/>
                </a:solidFill>
              </a:rPr>
              <a:t>The HLB value has been expressed as numerical scale (reached up to 50) called (Griffin).</a:t>
            </a:r>
          </a:p>
          <a:p>
            <a:pPr marL="457200" indent="-457200" algn="just" rtl="0">
              <a:buFont typeface="Arial" panose="020B0604020202020204" pitchFamily="34" charset="0"/>
              <a:buChar char="•"/>
            </a:pPr>
            <a:r>
              <a:rPr lang="en-GB" sz="2800" b="1" dirty="0">
                <a:solidFill>
                  <a:prstClr val="black"/>
                </a:solidFill>
              </a:rPr>
              <a:t>Practically the values are taken from 1 to 18</a:t>
            </a:r>
            <a:endParaRPr lang="ar-IQ" sz="2800" b="1" dirty="0">
              <a:solidFill>
                <a:prstClr val="black"/>
              </a:solidFill>
            </a:endParaRPr>
          </a:p>
        </p:txBody>
      </p:sp>
    </p:spTree>
    <p:extLst>
      <p:ext uri="{BB962C8B-B14F-4D97-AF65-F5344CB8AC3E}">
        <p14:creationId xmlns:p14="http://schemas.microsoft.com/office/powerpoint/2010/main" val="12714187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96C193-3722-42E9-B33A-7C17DAD0F260}" type="slidenum">
              <a:rPr lang="ar-IQ" smtClean="0"/>
              <a:pPr/>
              <a:t>45</a:t>
            </a:fld>
            <a:endParaRPr lang="ar-IQ"/>
          </a:p>
        </p:txBody>
      </p:sp>
      <p:graphicFrame>
        <p:nvGraphicFramePr>
          <p:cNvPr id="3" name="Content Placeholder 3"/>
          <p:cNvGraphicFramePr>
            <a:graphicFrameLocks/>
          </p:cNvGraphicFramePr>
          <p:nvPr>
            <p:extLst>
              <p:ext uri="{D42A27DB-BD31-4B8C-83A1-F6EECF244321}">
                <p14:modId xmlns:p14="http://schemas.microsoft.com/office/powerpoint/2010/main" val="3305481743"/>
              </p:ext>
            </p:extLst>
          </p:nvPr>
        </p:nvGraphicFramePr>
        <p:xfrm>
          <a:off x="233246" y="404664"/>
          <a:ext cx="6103652" cy="4656186"/>
        </p:xfrm>
        <a:graphic>
          <a:graphicData uri="http://schemas.openxmlformats.org/drawingml/2006/table">
            <a:tbl>
              <a:tblPr rtl="1" firstRow="1" bandRow="1">
                <a:tableStyleId>{7E9639D4-E3E2-4D34-9284-5A2195B3D0D7}</a:tableStyleId>
              </a:tblPr>
              <a:tblGrid>
                <a:gridCol w="2079298">
                  <a:extLst>
                    <a:ext uri="{9D8B030D-6E8A-4147-A177-3AD203B41FA5}">
                      <a16:colId xmlns:a16="http://schemas.microsoft.com/office/drawing/2014/main" val="20000"/>
                    </a:ext>
                  </a:extLst>
                </a:gridCol>
                <a:gridCol w="4024354">
                  <a:extLst>
                    <a:ext uri="{9D8B030D-6E8A-4147-A177-3AD203B41FA5}">
                      <a16:colId xmlns:a16="http://schemas.microsoft.com/office/drawing/2014/main" val="20001"/>
                    </a:ext>
                  </a:extLst>
                </a:gridCol>
              </a:tblGrid>
              <a:tr h="622361">
                <a:tc>
                  <a:txBody>
                    <a:bodyPr/>
                    <a:lstStyle/>
                    <a:p>
                      <a:pPr algn="ctr" rtl="0"/>
                      <a:r>
                        <a:rPr lang="en-GB" sz="2800" b="1" dirty="0"/>
                        <a:t>HLB value range</a:t>
                      </a:r>
                      <a:endParaRPr lang="ar-IQ" sz="2800" b="1" dirty="0"/>
                    </a:p>
                  </a:txBody>
                  <a:tcPr marL="68580" marR="68580" marT="34290" marB="34290"/>
                </a:tc>
                <a:tc>
                  <a:txBody>
                    <a:bodyPr/>
                    <a:lstStyle/>
                    <a:p>
                      <a:pPr algn="ctr" rtl="0"/>
                      <a:r>
                        <a:rPr lang="en-GB" sz="2800" b="1" dirty="0"/>
                        <a:t>Agents </a:t>
                      </a:r>
                      <a:endParaRPr lang="ar-IQ" sz="2800" b="1" dirty="0"/>
                    </a:p>
                  </a:txBody>
                  <a:tcPr marL="68580" marR="68580" marT="34290" marB="34290"/>
                </a:tc>
                <a:extLst>
                  <a:ext uri="{0D108BD9-81ED-4DB2-BD59-A6C34878D82A}">
                    <a16:rowId xmlns:a16="http://schemas.microsoft.com/office/drawing/2014/main" val="10000"/>
                  </a:ext>
                </a:extLst>
              </a:tr>
              <a:tr h="622361">
                <a:tc>
                  <a:txBody>
                    <a:bodyPr/>
                    <a:lstStyle/>
                    <a:p>
                      <a:pPr algn="ctr" rtl="0"/>
                      <a:r>
                        <a:rPr lang="en-GB" sz="2800" b="1" dirty="0"/>
                        <a:t>2 to 3</a:t>
                      </a:r>
                      <a:endParaRPr lang="ar-IQ" sz="2800" b="1" dirty="0"/>
                    </a:p>
                  </a:txBody>
                  <a:tcPr marL="68580" marR="68580" marT="34290" marB="34290"/>
                </a:tc>
                <a:tc>
                  <a:txBody>
                    <a:bodyPr/>
                    <a:lstStyle/>
                    <a:p>
                      <a:pPr algn="l" rtl="0"/>
                      <a:r>
                        <a:rPr lang="en-GB" sz="2800" b="1" dirty="0"/>
                        <a:t>Antifoaming agents </a:t>
                      </a:r>
                      <a:endParaRPr lang="ar-IQ" sz="2800" b="1" dirty="0"/>
                    </a:p>
                  </a:txBody>
                  <a:tcPr marL="68580" marR="68580" marT="34290" marB="34290"/>
                </a:tc>
                <a:extLst>
                  <a:ext uri="{0D108BD9-81ED-4DB2-BD59-A6C34878D82A}">
                    <a16:rowId xmlns:a16="http://schemas.microsoft.com/office/drawing/2014/main" val="10001"/>
                  </a:ext>
                </a:extLst>
              </a:tr>
              <a:tr h="622361">
                <a:tc>
                  <a:txBody>
                    <a:bodyPr/>
                    <a:lstStyle/>
                    <a:p>
                      <a:pPr algn="ctr" rtl="0"/>
                      <a:r>
                        <a:rPr lang="en-GB" sz="2800" b="1" dirty="0"/>
                        <a:t>3 to 6</a:t>
                      </a:r>
                      <a:endParaRPr lang="ar-IQ" sz="2800" b="1" dirty="0"/>
                    </a:p>
                  </a:txBody>
                  <a:tcPr marL="68580" marR="68580" marT="34290" marB="34290"/>
                </a:tc>
                <a:tc>
                  <a:txBody>
                    <a:bodyPr/>
                    <a:lstStyle/>
                    <a:p>
                      <a:pPr algn="l" rtl="0"/>
                      <a:r>
                        <a:rPr lang="en-GB" sz="2800" b="1" dirty="0"/>
                        <a:t>w/o emulsifying</a:t>
                      </a:r>
                      <a:r>
                        <a:rPr lang="en-GB" sz="2800" b="1" baseline="0" dirty="0"/>
                        <a:t> agents</a:t>
                      </a:r>
                      <a:endParaRPr lang="ar-IQ" sz="2800" b="1" dirty="0"/>
                    </a:p>
                  </a:txBody>
                  <a:tcPr marL="68580" marR="68580" marT="34290" marB="34290"/>
                </a:tc>
                <a:extLst>
                  <a:ext uri="{0D108BD9-81ED-4DB2-BD59-A6C34878D82A}">
                    <a16:rowId xmlns:a16="http://schemas.microsoft.com/office/drawing/2014/main" val="10002"/>
                  </a:ext>
                </a:extLst>
              </a:tr>
              <a:tr h="622361">
                <a:tc>
                  <a:txBody>
                    <a:bodyPr/>
                    <a:lstStyle/>
                    <a:p>
                      <a:pPr algn="ctr" rtl="0"/>
                      <a:r>
                        <a:rPr lang="en-GB" sz="2800" b="1" dirty="0"/>
                        <a:t>7 to 9</a:t>
                      </a:r>
                      <a:endParaRPr lang="ar-IQ" sz="2800" b="1" dirty="0"/>
                    </a:p>
                  </a:txBody>
                  <a:tcPr marL="68580" marR="68580" marT="34290" marB="34290"/>
                </a:tc>
                <a:tc>
                  <a:txBody>
                    <a:bodyPr/>
                    <a:lstStyle/>
                    <a:p>
                      <a:pPr algn="l" rtl="0"/>
                      <a:r>
                        <a:rPr lang="en-GB" sz="2800" b="1" dirty="0"/>
                        <a:t>Wetting agents</a:t>
                      </a:r>
                      <a:endParaRPr lang="ar-IQ" sz="2800" b="1" dirty="0"/>
                    </a:p>
                  </a:txBody>
                  <a:tcPr marL="68580" marR="68580" marT="34290" marB="34290"/>
                </a:tc>
                <a:extLst>
                  <a:ext uri="{0D108BD9-81ED-4DB2-BD59-A6C34878D82A}">
                    <a16:rowId xmlns:a16="http://schemas.microsoft.com/office/drawing/2014/main" val="10003"/>
                  </a:ext>
                </a:extLst>
              </a:tr>
              <a:tr h="622361">
                <a:tc>
                  <a:txBody>
                    <a:bodyPr/>
                    <a:lstStyle/>
                    <a:p>
                      <a:pPr algn="ctr" rtl="0"/>
                      <a:r>
                        <a:rPr lang="en-GB" sz="2800" b="1" dirty="0"/>
                        <a:t>8 to 16</a:t>
                      </a:r>
                      <a:endParaRPr lang="ar-IQ" sz="2800" b="1" dirty="0"/>
                    </a:p>
                  </a:txBody>
                  <a:tcPr marL="68580" marR="68580" marT="34290" marB="34290"/>
                </a:tc>
                <a:tc>
                  <a:txBody>
                    <a:bodyPr/>
                    <a:lstStyle/>
                    <a:p>
                      <a:pPr algn="l" rtl="0"/>
                      <a:r>
                        <a:rPr lang="en-GB" sz="2800" b="1" dirty="0"/>
                        <a:t>o/w emulsifying agents </a:t>
                      </a:r>
                      <a:endParaRPr lang="ar-IQ" sz="2800" b="1" dirty="0"/>
                    </a:p>
                  </a:txBody>
                  <a:tcPr marL="68580" marR="68580" marT="34290" marB="34290"/>
                </a:tc>
                <a:extLst>
                  <a:ext uri="{0D108BD9-81ED-4DB2-BD59-A6C34878D82A}">
                    <a16:rowId xmlns:a16="http://schemas.microsoft.com/office/drawing/2014/main" val="10004"/>
                  </a:ext>
                </a:extLst>
              </a:tr>
              <a:tr h="622361">
                <a:tc>
                  <a:txBody>
                    <a:bodyPr/>
                    <a:lstStyle/>
                    <a:p>
                      <a:pPr algn="ctr" rtl="0"/>
                      <a:r>
                        <a:rPr lang="en-GB" sz="2800" b="1" dirty="0"/>
                        <a:t>13 to 15 </a:t>
                      </a:r>
                      <a:endParaRPr lang="ar-IQ" sz="2800" b="1" dirty="0"/>
                    </a:p>
                  </a:txBody>
                  <a:tcPr marL="68580" marR="68580" marT="34290" marB="34290"/>
                </a:tc>
                <a:tc>
                  <a:txBody>
                    <a:bodyPr/>
                    <a:lstStyle/>
                    <a:p>
                      <a:pPr algn="l" rtl="0"/>
                      <a:r>
                        <a:rPr lang="en-GB" sz="2800" b="1" dirty="0"/>
                        <a:t>Detergents </a:t>
                      </a:r>
                      <a:endParaRPr lang="ar-IQ" sz="2800" b="1" dirty="0"/>
                    </a:p>
                  </a:txBody>
                  <a:tcPr marL="68580" marR="68580" marT="34290" marB="34290"/>
                </a:tc>
                <a:extLst>
                  <a:ext uri="{0D108BD9-81ED-4DB2-BD59-A6C34878D82A}">
                    <a16:rowId xmlns:a16="http://schemas.microsoft.com/office/drawing/2014/main" val="10005"/>
                  </a:ext>
                </a:extLst>
              </a:tr>
              <a:tr h="622361">
                <a:tc>
                  <a:txBody>
                    <a:bodyPr/>
                    <a:lstStyle/>
                    <a:p>
                      <a:pPr algn="ctr" rtl="0"/>
                      <a:r>
                        <a:rPr lang="en-GB" sz="2800" b="1" dirty="0"/>
                        <a:t>15 to 18</a:t>
                      </a:r>
                      <a:endParaRPr lang="ar-IQ" sz="2800" b="1" dirty="0"/>
                    </a:p>
                  </a:txBody>
                  <a:tcPr marL="68580" marR="68580" marT="34290" marB="34290"/>
                </a:tc>
                <a:tc>
                  <a:txBody>
                    <a:bodyPr/>
                    <a:lstStyle/>
                    <a:p>
                      <a:pPr algn="l" rtl="0"/>
                      <a:r>
                        <a:rPr lang="en-GB" sz="2800" b="1" dirty="0"/>
                        <a:t>Solubilizing agents </a:t>
                      </a:r>
                      <a:endParaRPr lang="ar-IQ" sz="2800" b="1" dirty="0"/>
                    </a:p>
                  </a:txBody>
                  <a:tcPr marL="68580" marR="68580" marT="34290" marB="34290"/>
                </a:tc>
                <a:extLst>
                  <a:ext uri="{0D108BD9-81ED-4DB2-BD59-A6C34878D82A}">
                    <a16:rowId xmlns:a16="http://schemas.microsoft.com/office/drawing/2014/main" val="10006"/>
                  </a:ext>
                </a:extLst>
              </a:tr>
            </a:tbl>
          </a:graphicData>
        </a:graphic>
      </p:graphicFrame>
      <p:pic>
        <p:nvPicPr>
          <p:cNvPr id="5" name="Picture 4">
            <a:extLst>
              <a:ext uri="{FF2B5EF4-FFF2-40B4-BE49-F238E27FC236}">
                <a16:creationId xmlns:a16="http://schemas.microsoft.com/office/drawing/2014/main" id="{AE1BB619-24AA-4544-88EE-D6C1C4166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0056" y="116631"/>
            <a:ext cx="5358698" cy="6542417"/>
          </a:xfrm>
          <a:prstGeom prst="rect">
            <a:avLst/>
          </a:prstGeom>
        </p:spPr>
      </p:pic>
      <p:pic>
        <p:nvPicPr>
          <p:cNvPr id="7" name="Picture 6">
            <a:extLst>
              <a:ext uri="{FF2B5EF4-FFF2-40B4-BE49-F238E27FC236}">
                <a16:creationId xmlns:a16="http://schemas.microsoft.com/office/drawing/2014/main" id="{B4B9D2AE-DF4D-4A47-B2C2-388820BD5A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456" y="5060850"/>
            <a:ext cx="3987173" cy="1679213"/>
          </a:xfrm>
          <a:prstGeom prst="rect">
            <a:avLst/>
          </a:prstGeom>
        </p:spPr>
      </p:pic>
      <p:sp>
        <p:nvSpPr>
          <p:cNvPr id="6" name="Rectangle: Rounded Corners 5">
            <a:extLst>
              <a:ext uri="{FF2B5EF4-FFF2-40B4-BE49-F238E27FC236}">
                <a16:creationId xmlns:a16="http://schemas.microsoft.com/office/drawing/2014/main" id="{078360FA-8CC1-4CE3-96C9-5879AFF8C0A1}"/>
              </a:ext>
            </a:extLst>
          </p:cNvPr>
          <p:cNvSpPr/>
          <p:nvPr/>
        </p:nvSpPr>
        <p:spPr>
          <a:xfrm>
            <a:off x="9480376" y="4437112"/>
            <a:ext cx="2304256" cy="62373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8" name="Rectangle: Rounded Corners 7">
            <a:extLst>
              <a:ext uri="{FF2B5EF4-FFF2-40B4-BE49-F238E27FC236}">
                <a16:creationId xmlns:a16="http://schemas.microsoft.com/office/drawing/2014/main" id="{7F9E7123-DB5B-4A62-8358-443959322E75}"/>
              </a:ext>
            </a:extLst>
          </p:cNvPr>
          <p:cNvSpPr/>
          <p:nvPr/>
        </p:nvSpPr>
        <p:spPr>
          <a:xfrm>
            <a:off x="9654498" y="2420888"/>
            <a:ext cx="2304256" cy="62373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2936282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96C193-3722-42E9-B33A-7C17DAD0F260}" type="slidenum">
              <a:rPr lang="ar-IQ" smtClean="0"/>
              <a:pPr/>
              <a:t>46</a:t>
            </a:fld>
            <a:endParaRPr lang="ar-IQ"/>
          </a:p>
        </p:txBody>
      </p:sp>
      <p:sp>
        <p:nvSpPr>
          <p:cNvPr id="3" name="Rectangle 2"/>
          <p:cNvSpPr/>
          <p:nvPr/>
        </p:nvSpPr>
        <p:spPr>
          <a:xfrm>
            <a:off x="499872" y="404664"/>
            <a:ext cx="11212752" cy="6001643"/>
          </a:xfrm>
          <a:prstGeom prst="rect">
            <a:avLst/>
          </a:prstGeom>
        </p:spPr>
        <p:txBody>
          <a:bodyPr wrap="square">
            <a:spAutoFit/>
          </a:bodyPr>
          <a:lstStyle/>
          <a:p>
            <a:pPr algn="just" rtl="0"/>
            <a:r>
              <a:rPr lang="en-GB" sz="3200" b="1" dirty="0">
                <a:solidFill>
                  <a:srgbClr val="FF0000"/>
                </a:solidFill>
              </a:rPr>
              <a:t>Required HLB value?</a:t>
            </a:r>
          </a:p>
          <a:p>
            <a:pPr algn="just" rtl="0"/>
            <a:endParaRPr lang="en-GB" sz="3200" b="1" dirty="0">
              <a:solidFill>
                <a:prstClr val="black"/>
              </a:solidFill>
            </a:endParaRPr>
          </a:p>
          <a:p>
            <a:pPr algn="just" rtl="0"/>
            <a:r>
              <a:rPr lang="en-GB" sz="3200" b="1" dirty="0">
                <a:solidFill>
                  <a:srgbClr val="0070C0"/>
                </a:solidFill>
              </a:rPr>
              <a:t>Required HLB values for oil or liquid that must be provided by emulsifying agent to produce a stable emulsion</a:t>
            </a:r>
            <a:r>
              <a:rPr lang="en-GB" sz="3200" b="1" dirty="0">
                <a:solidFill>
                  <a:prstClr val="black"/>
                </a:solidFill>
              </a:rPr>
              <a:t>. Each oil has two required HLB values, one for w/o emulsion and other for o/w emulsion . </a:t>
            </a:r>
          </a:p>
          <a:p>
            <a:pPr algn="just" rtl="0"/>
            <a:r>
              <a:rPr lang="en-GB" sz="3200" b="1" dirty="0">
                <a:solidFill>
                  <a:prstClr val="black"/>
                </a:solidFill>
              </a:rPr>
              <a:t>Calculation concerning required HLB for specific oils using two emulsifying agents (span and </a:t>
            </a:r>
            <a:r>
              <a:rPr lang="en-GB" sz="3200" b="1" dirty="0" err="1">
                <a:solidFill>
                  <a:prstClr val="black"/>
                </a:solidFill>
              </a:rPr>
              <a:t>tween</a:t>
            </a:r>
            <a:r>
              <a:rPr lang="en-GB" sz="3200" b="1" dirty="0">
                <a:solidFill>
                  <a:prstClr val="black"/>
                </a:solidFill>
              </a:rPr>
              <a:t>):</a:t>
            </a:r>
          </a:p>
          <a:p>
            <a:pPr algn="just" rtl="0"/>
            <a:r>
              <a:rPr lang="en-GB" sz="3200" b="1" dirty="0">
                <a:solidFill>
                  <a:prstClr val="black"/>
                </a:solidFill>
              </a:rPr>
              <a:t> </a:t>
            </a:r>
            <a:r>
              <a:rPr lang="en-GB" sz="3200" b="1" dirty="0">
                <a:solidFill>
                  <a:prstClr val="black"/>
                </a:solidFill>
                <a:highlight>
                  <a:srgbClr val="FFFF00"/>
                </a:highlight>
              </a:rPr>
              <a:t>Required HLB = </a:t>
            </a:r>
            <a:r>
              <a:rPr lang="en-GB" sz="3200" b="1" dirty="0" err="1">
                <a:solidFill>
                  <a:prstClr val="black"/>
                </a:solidFill>
                <a:highlight>
                  <a:srgbClr val="FFFF00"/>
                </a:highlight>
              </a:rPr>
              <a:t>F</a:t>
            </a:r>
            <a:r>
              <a:rPr lang="en-GB" sz="3200" b="1" baseline="-25000" dirty="0" err="1">
                <a:solidFill>
                  <a:prstClr val="black"/>
                </a:solidFill>
                <a:highlight>
                  <a:srgbClr val="FFFF00"/>
                </a:highlight>
              </a:rPr>
              <a:t>span</a:t>
            </a:r>
            <a:r>
              <a:rPr lang="en-GB" sz="3200" b="1" dirty="0">
                <a:solidFill>
                  <a:prstClr val="black"/>
                </a:solidFill>
                <a:highlight>
                  <a:srgbClr val="FFFF00"/>
                </a:highlight>
              </a:rPr>
              <a:t> . </a:t>
            </a:r>
            <a:r>
              <a:rPr lang="en-GB" sz="3200" b="1" dirty="0" err="1">
                <a:solidFill>
                  <a:prstClr val="black"/>
                </a:solidFill>
                <a:highlight>
                  <a:srgbClr val="FFFF00"/>
                </a:highlight>
              </a:rPr>
              <a:t>HLB</a:t>
            </a:r>
            <a:r>
              <a:rPr lang="en-GB" sz="3200" b="1" baseline="-25000" dirty="0" err="1">
                <a:solidFill>
                  <a:prstClr val="black"/>
                </a:solidFill>
                <a:highlight>
                  <a:srgbClr val="FFFF00"/>
                </a:highlight>
              </a:rPr>
              <a:t>span</a:t>
            </a:r>
            <a:r>
              <a:rPr lang="en-GB" sz="3200" b="1" dirty="0">
                <a:solidFill>
                  <a:prstClr val="black"/>
                </a:solidFill>
                <a:highlight>
                  <a:srgbClr val="FFFF00"/>
                </a:highlight>
              </a:rPr>
              <a:t> +</a:t>
            </a:r>
            <a:r>
              <a:rPr lang="en-GB" sz="3200" b="1" dirty="0" err="1">
                <a:solidFill>
                  <a:prstClr val="black"/>
                </a:solidFill>
                <a:highlight>
                  <a:srgbClr val="FFFF00"/>
                </a:highlight>
              </a:rPr>
              <a:t>F</a:t>
            </a:r>
            <a:r>
              <a:rPr lang="en-GB" sz="3200" b="1" baseline="-25000" dirty="0" err="1">
                <a:solidFill>
                  <a:prstClr val="black"/>
                </a:solidFill>
                <a:highlight>
                  <a:srgbClr val="FFFF00"/>
                </a:highlight>
              </a:rPr>
              <a:t>tween</a:t>
            </a:r>
            <a:r>
              <a:rPr lang="en-GB" sz="3200" b="1" dirty="0">
                <a:solidFill>
                  <a:prstClr val="black"/>
                </a:solidFill>
                <a:highlight>
                  <a:srgbClr val="FFFF00"/>
                </a:highlight>
              </a:rPr>
              <a:t> . </a:t>
            </a:r>
            <a:r>
              <a:rPr lang="en-GB" sz="3200" b="1" dirty="0" err="1">
                <a:solidFill>
                  <a:prstClr val="black"/>
                </a:solidFill>
                <a:highlight>
                  <a:srgbClr val="FFFF00"/>
                </a:highlight>
              </a:rPr>
              <a:t>HLB</a:t>
            </a:r>
            <a:r>
              <a:rPr lang="en-GB" sz="3200" b="1" baseline="-25000" dirty="0" err="1">
                <a:solidFill>
                  <a:prstClr val="black"/>
                </a:solidFill>
                <a:highlight>
                  <a:srgbClr val="FFFF00"/>
                </a:highlight>
              </a:rPr>
              <a:t>tween</a:t>
            </a:r>
            <a:endParaRPr lang="en-GB" sz="3200" b="1" baseline="-25000" dirty="0">
              <a:solidFill>
                <a:prstClr val="black"/>
              </a:solidFill>
              <a:highlight>
                <a:srgbClr val="FFFF00"/>
              </a:highlight>
            </a:endParaRPr>
          </a:p>
          <a:p>
            <a:pPr algn="just" rtl="0"/>
            <a:r>
              <a:rPr lang="en-GB" sz="3200" b="1" dirty="0">
                <a:solidFill>
                  <a:prstClr val="black"/>
                </a:solidFill>
              </a:rPr>
              <a:t>If  fraction of span = x , fraction of </a:t>
            </a:r>
            <a:r>
              <a:rPr lang="en-GB" sz="3200" b="1" dirty="0" err="1">
                <a:solidFill>
                  <a:prstClr val="black"/>
                </a:solidFill>
              </a:rPr>
              <a:t>tween</a:t>
            </a:r>
            <a:r>
              <a:rPr lang="en-GB" sz="3200" b="1" dirty="0">
                <a:solidFill>
                  <a:prstClr val="black"/>
                </a:solidFill>
              </a:rPr>
              <a:t> = 1-x </a:t>
            </a:r>
          </a:p>
          <a:p>
            <a:pPr algn="just" rtl="0"/>
            <a:r>
              <a:rPr lang="en-GB" sz="3200" b="1" dirty="0">
                <a:solidFill>
                  <a:prstClr val="black"/>
                </a:solidFill>
              </a:rPr>
              <a:t>Therefore:</a:t>
            </a:r>
          </a:p>
          <a:p>
            <a:pPr algn="just" rtl="0"/>
            <a:r>
              <a:rPr lang="en-GB" sz="3200" b="1" dirty="0">
                <a:solidFill>
                  <a:prstClr val="black"/>
                </a:solidFill>
              </a:rPr>
              <a:t>Required HLB = x (</a:t>
            </a:r>
            <a:r>
              <a:rPr lang="en-GB" sz="3200" b="1" dirty="0" err="1">
                <a:solidFill>
                  <a:prstClr val="black"/>
                </a:solidFill>
              </a:rPr>
              <a:t>HLB</a:t>
            </a:r>
            <a:r>
              <a:rPr lang="en-GB" sz="3200" b="1" baseline="-25000" dirty="0" err="1">
                <a:solidFill>
                  <a:prstClr val="black"/>
                </a:solidFill>
              </a:rPr>
              <a:t>span</a:t>
            </a:r>
            <a:r>
              <a:rPr lang="en-GB" sz="3200" b="1" dirty="0">
                <a:solidFill>
                  <a:prstClr val="black"/>
                </a:solidFill>
              </a:rPr>
              <a:t>) + (1-x) (</a:t>
            </a:r>
            <a:r>
              <a:rPr lang="en-GB" sz="3200" b="1" dirty="0" err="1">
                <a:solidFill>
                  <a:prstClr val="black"/>
                </a:solidFill>
              </a:rPr>
              <a:t>HLB</a:t>
            </a:r>
            <a:r>
              <a:rPr lang="en-GB" sz="3200" b="1" baseline="-25000" dirty="0" err="1">
                <a:solidFill>
                  <a:prstClr val="black"/>
                </a:solidFill>
              </a:rPr>
              <a:t>tween</a:t>
            </a:r>
            <a:r>
              <a:rPr lang="en-GB" sz="3200" b="1" dirty="0">
                <a:solidFill>
                  <a:prstClr val="black"/>
                </a:solidFill>
              </a:rPr>
              <a:t>)</a:t>
            </a:r>
            <a:endParaRPr lang="ar-IQ" sz="3200" b="1" dirty="0">
              <a:solidFill>
                <a:prstClr val="black"/>
              </a:solidFill>
            </a:endParaRPr>
          </a:p>
        </p:txBody>
      </p:sp>
    </p:spTree>
    <p:extLst>
      <p:ext uri="{BB962C8B-B14F-4D97-AF65-F5344CB8AC3E}">
        <p14:creationId xmlns:p14="http://schemas.microsoft.com/office/powerpoint/2010/main" val="36307288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751581-F910-4277-961A-9EBB9B60F9C2}"/>
              </a:ext>
            </a:extLst>
          </p:cNvPr>
          <p:cNvSpPr>
            <a:spLocks noGrp="1"/>
          </p:cNvSpPr>
          <p:nvPr>
            <p:ph type="sldNum" sz="quarter" idx="12"/>
          </p:nvPr>
        </p:nvSpPr>
        <p:spPr/>
        <p:txBody>
          <a:bodyPr/>
          <a:lstStyle/>
          <a:p>
            <a:fld id="{8796C193-3722-42E9-B33A-7C17DAD0F260}" type="slidenum">
              <a:rPr lang="ar-IQ" smtClean="0"/>
              <a:pPr/>
              <a:t>47</a:t>
            </a:fld>
            <a:endParaRPr lang="ar-IQ"/>
          </a:p>
        </p:txBody>
      </p:sp>
      <p:pic>
        <p:nvPicPr>
          <p:cNvPr id="3" name="Picture 2">
            <a:extLst>
              <a:ext uri="{FF2B5EF4-FFF2-40B4-BE49-F238E27FC236}">
                <a16:creationId xmlns:a16="http://schemas.microsoft.com/office/drawing/2014/main" id="{1283DC6C-BD5B-4035-BAA3-49A6F9FFE8F3}"/>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6497072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96C193-3722-42E9-B33A-7C17DAD0F260}" type="slidenum">
              <a:rPr lang="ar-IQ" smtClean="0"/>
              <a:pPr/>
              <a:t>48</a:t>
            </a:fld>
            <a:endParaRPr lang="ar-IQ"/>
          </a:p>
        </p:txBody>
      </p:sp>
      <p:sp>
        <p:nvSpPr>
          <p:cNvPr id="3" name="Rectangle 2"/>
          <p:cNvSpPr/>
          <p:nvPr/>
        </p:nvSpPr>
        <p:spPr>
          <a:xfrm>
            <a:off x="804672" y="332656"/>
            <a:ext cx="10763936" cy="6001643"/>
          </a:xfrm>
          <a:prstGeom prst="rect">
            <a:avLst/>
          </a:prstGeom>
        </p:spPr>
        <p:txBody>
          <a:bodyPr wrap="square">
            <a:spAutoFit/>
          </a:bodyPr>
          <a:lstStyle/>
          <a:p>
            <a:pPr algn="just" rtl="0"/>
            <a:r>
              <a:rPr lang="en-GB" sz="3200" b="1" dirty="0">
                <a:solidFill>
                  <a:prstClr val="black"/>
                </a:solidFill>
              </a:rPr>
              <a:t>Rx 1</a:t>
            </a:r>
          </a:p>
          <a:p>
            <a:pPr algn="just" rtl="0"/>
            <a:r>
              <a:rPr lang="en-GB" sz="3200" b="1" dirty="0">
                <a:solidFill>
                  <a:prstClr val="black"/>
                </a:solidFill>
              </a:rPr>
              <a:t>Mineral oil                         25 gm</a:t>
            </a:r>
          </a:p>
          <a:p>
            <a:pPr algn="just" rtl="0"/>
            <a:r>
              <a:rPr lang="en-GB" sz="3200" b="1" dirty="0">
                <a:solidFill>
                  <a:prstClr val="black"/>
                </a:solidFill>
              </a:rPr>
              <a:t>Emulsifying agents             2 gm</a:t>
            </a:r>
          </a:p>
          <a:p>
            <a:pPr algn="just" rtl="0"/>
            <a:r>
              <a:rPr lang="en-GB" sz="3200" b="1" dirty="0">
                <a:solidFill>
                  <a:prstClr val="black"/>
                </a:solidFill>
              </a:rPr>
              <a:t>Preservative                      0.2 gm</a:t>
            </a:r>
          </a:p>
          <a:p>
            <a:pPr algn="just" rtl="0"/>
            <a:r>
              <a:rPr lang="en-GB" sz="3200" b="1" dirty="0">
                <a:solidFill>
                  <a:prstClr val="black"/>
                </a:solidFill>
              </a:rPr>
              <a:t>Purified water    ad         100 gm</a:t>
            </a:r>
          </a:p>
          <a:p>
            <a:pPr algn="just" rtl="0"/>
            <a:endParaRPr lang="en-GB" sz="3200" b="1" dirty="0">
              <a:solidFill>
                <a:prstClr val="black"/>
              </a:solidFill>
            </a:endParaRPr>
          </a:p>
          <a:p>
            <a:pPr algn="just" rtl="0"/>
            <a:r>
              <a:rPr lang="en-GB" sz="3200" b="1" dirty="0">
                <a:solidFill>
                  <a:prstClr val="black"/>
                </a:solidFill>
              </a:rPr>
              <a:t>The required HLB for the mineral oil to prepare o/w emulsion is 11 and the HLB values for available emulsifying agents, span 80 and </a:t>
            </a:r>
            <a:r>
              <a:rPr lang="en-GB" sz="3200" b="1" dirty="0" err="1">
                <a:solidFill>
                  <a:prstClr val="black"/>
                </a:solidFill>
              </a:rPr>
              <a:t>tween</a:t>
            </a:r>
            <a:r>
              <a:rPr lang="en-GB" sz="3200" b="1" dirty="0">
                <a:solidFill>
                  <a:prstClr val="black"/>
                </a:solidFill>
              </a:rPr>
              <a:t> 80 are 4.3 and 15 respectively. </a:t>
            </a:r>
          </a:p>
          <a:p>
            <a:pPr algn="just" rtl="0"/>
            <a:endParaRPr lang="en-GB" sz="3200" b="1" dirty="0">
              <a:solidFill>
                <a:prstClr val="black"/>
              </a:solidFill>
            </a:endParaRPr>
          </a:p>
          <a:p>
            <a:pPr algn="just" rtl="0"/>
            <a:r>
              <a:rPr lang="en-GB" sz="3200" b="1" dirty="0">
                <a:solidFill>
                  <a:prstClr val="black"/>
                </a:solidFill>
              </a:rPr>
              <a:t>Calculate the amounts of span 80 and tween 80 require to produce stable emulsion. </a:t>
            </a:r>
          </a:p>
        </p:txBody>
      </p:sp>
    </p:spTree>
    <p:extLst>
      <p:ext uri="{BB962C8B-B14F-4D97-AF65-F5344CB8AC3E}">
        <p14:creationId xmlns:p14="http://schemas.microsoft.com/office/powerpoint/2010/main" val="481644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96C193-3722-42E9-B33A-7C17DAD0F260}" type="slidenum">
              <a:rPr lang="ar-IQ" smtClean="0"/>
              <a:pPr/>
              <a:t>49</a:t>
            </a:fld>
            <a:endParaRPr lang="ar-IQ"/>
          </a:p>
        </p:txBody>
      </p:sp>
      <p:sp>
        <p:nvSpPr>
          <p:cNvPr id="3" name="Rectangle 2"/>
          <p:cNvSpPr/>
          <p:nvPr/>
        </p:nvSpPr>
        <p:spPr>
          <a:xfrm>
            <a:off x="407368" y="582067"/>
            <a:ext cx="10945216" cy="4893647"/>
          </a:xfrm>
          <a:prstGeom prst="rect">
            <a:avLst/>
          </a:prstGeom>
        </p:spPr>
        <p:txBody>
          <a:bodyPr wrap="square">
            <a:spAutoFit/>
          </a:bodyPr>
          <a:lstStyle/>
          <a:p>
            <a:pPr algn="l" rtl="0"/>
            <a:r>
              <a:rPr lang="en-GB" sz="2800" b="1" dirty="0">
                <a:solidFill>
                  <a:prstClr val="black"/>
                </a:solidFill>
              </a:rPr>
              <a:t>Required HLB </a:t>
            </a:r>
            <a:r>
              <a:rPr kumimoji="0" lang="en-GB" sz="3200" b="1" i="0" u="none" strike="noStrike" kern="1200" cap="none" spc="0" normalizeH="0" baseline="0" noProof="0" dirty="0">
                <a:ln>
                  <a:noFill/>
                </a:ln>
                <a:solidFill>
                  <a:prstClr val="black"/>
                </a:solidFill>
                <a:effectLst/>
                <a:highlight>
                  <a:srgbClr val="FFFF00"/>
                </a:highlight>
                <a:uLnTx/>
                <a:uFillTx/>
                <a:latin typeface="Perpetua"/>
                <a:ea typeface="+mn-ea"/>
                <a:cs typeface="+mn-cs"/>
              </a:rPr>
              <a:t>= </a:t>
            </a:r>
            <a:r>
              <a:rPr kumimoji="0" lang="en-GB" sz="3200" b="1" i="0" u="none" strike="noStrike" kern="1200" cap="none" spc="0" normalizeH="0" baseline="0" noProof="0" dirty="0" err="1">
                <a:ln>
                  <a:noFill/>
                </a:ln>
                <a:solidFill>
                  <a:prstClr val="black"/>
                </a:solidFill>
                <a:effectLst/>
                <a:highlight>
                  <a:srgbClr val="FFFF00"/>
                </a:highlight>
                <a:uLnTx/>
                <a:uFillTx/>
                <a:latin typeface="Perpetua"/>
                <a:ea typeface="+mn-ea"/>
                <a:cs typeface="+mn-cs"/>
              </a:rPr>
              <a:t>F</a:t>
            </a:r>
            <a:r>
              <a:rPr kumimoji="0" lang="en-GB" sz="3200" b="1" i="0" u="none" strike="noStrike" kern="1200" cap="none" spc="0" normalizeH="0" baseline="-25000" noProof="0" dirty="0" err="1">
                <a:ln>
                  <a:noFill/>
                </a:ln>
                <a:solidFill>
                  <a:prstClr val="black"/>
                </a:solidFill>
                <a:effectLst/>
                <a:highlight>
                  <a:srgbClr val="FFFF00"/>
                </a:highlight>
                <a:uLnTx/>
                <a:uFillTx/>
                <a:latin typeface="Perpetua"/>
                <a:ea typeface="+mn-ea"/>
                <a:cs typeface="+mn-cs"/>
              </a:rPr>
              <a:t>span</a:t>
            </a:r>
            <a:r>
              <a:rPr kumimoji="0" lang="en-GB" sz="3200" b="1" i="0" u="none" strike="noStrike" kern="1200" cap="none" spc="0" normalizeH="0" baseline="0" noProof="0" dirty="0">
                <a:ln>
                  <a:noFill/>
                </a:ln>
                <a:solidFill>
                  <a:prstClr val="black"/>
                </a:solidFill>
                <a:effectLst/>
                <a:highlight>
                  <a:srgbClr val="FFFF00"/>
                </a:highlight>
                <a:uLnTx/>
                <a:uFillTx/>
                <a:latin typeface="Perpetua"/>
                <a:ea typeface="+mn-ea"/>
                <a:cs typeface="+mn-cs"/>
              </a:rPr>
              <a:t> . </a:t>
            </a:r>
            <a:r>
              <a:rPr kumimoji="0" lang="en-GB" sz="3200" b="1" i="0" u="none" strike="noStrike" kern="1200" cap="none" spc="0" normalizeH="0" baseline="0" noProof="0" dirty="0" err="1">
                <a:ln>
                  <a:noFill/>
                </a:ln>
                <a:solidFill>
                  <a:prstClr val="black"/>
                </a:solidFill>
                <a:effectLst/>
                <a:highlight>
                  <a:srgbClr val="FFFF00"/>
                </a:highlight>
                <a:uLnTx/>
                <a:uFillTx/>
                <a:latin typeface="Perpetua"/>
                <a:ea typeface="+mn-ea"/>
                <a:cs typeface="+mn-cs"/>
              </a:rPr>
              <a:t>HLB</a:t>
            </a:r>
            <a:r>
              <a:rPr kumimoji="0" lang="en-GB" sz="3200" b="1" i="0" u="none" strike="noStrike" kern="1200" cap="none" spc="0" normalizeH="0" baseline="-25000" noProof="0" dirty="0" err="1">
                <a:ln>
                  <a:noFill/>
                </a:ln>
                <a:solidFill>
                  <a:prstClr val="black"/>
                </a:solidFill>
                <a:effectLst/>
                <a:highlight>
                  <a:srgbClr val="FFFF00"/>
                </a:highlight>
                <a:uLnTx/>
                <a:uFillTx/>
                <a:latin typeface="Perpetua"/>
                <a:ea typeface="+mn-ea"/>
                <a:cs typeface="+mn-cs"/>
              </a:rPr>
              <a:t>span</a:t>
            </a:r>
            <a:r>
              <a:rPr kumimoji="0" lang="en-GB" sz="3200" b="1" i="0" u="none" strike="noStrike" kern="1200" cap="none" spc="0" normalizeH="0" baseline="0" noProof="0" dirty="0">
                <a:ln>
                  <a:noFill/>
                </a:ln>
                <a:solidFill>
                  <a:prstClr val="black"/>
                </a:solidFill>
                <a:effectLst/>
                <a:highlight>
                  <a:srgbClr val="FFFF00"/>
                </a:highlight>
                <a:uLnTx/>
                <a:uFillTx/>
                <a:latin typeface="Perpetua"/>
                <a:ea typeface="+mn-ea"/>
                <a:cs typeface="+mn-cs"/>
              </a:rPr>
              <a:t> +</a:t>
            </a:r>
            <a:r>
              <a:rPr kumimoji="0" lang="en-GB" sz="3200" b="1" i="0" u="none" strike="noStrike" kern="1200" cap="none" spc="0" normalizeH="0" baseline="0" noProof="0" dirty="0" err="1">
                <a:ln>
                  <a:noFill/>
                </a:ln>
                <a:solidFill>
                  <a:prstClr val="black"/>
                </a:solidFill>
                <a:effectLst/>
                <a:highlight>
                  <a:srgbClr val="FFFF00"/>
                </a:highlight>
                <a:uLnTx/>
                <a:uFillTx/>
                <a:latin typeface="Perpetua"/>
                <a:ea typeface="+mn-ea"/>
                <a:cs typeface="+mn-cs"/>
              </a:rPr>
              <a:t>F</a:t>
            </a:r>
            <a:r>
              <a:rPr kumimoji="0" lang="en-GB" sz="3200" b="1" i="0" u="none" strike="noStrike" kern="1200" cap="none" spc="0" normalizeH="0" baseline="-25000" noProof="0" dirty="0" err="1">
                <a:ln>
                  <a:noFill/>
                </a:ln>
                <a:solidFill>
                  <a:prstClr val="black"/>
                </a:solidFill>
                <a:effectLst/>
                <a:highlight>
                  <a:srgbClr val="FFFF00"/>
                </a:highlight>
                <a:uLnTx/>
                <a:uFillTx/>
                <a:latin typeface="Perpetua"/>
                <a:ea typeface="+mn-ea"/>
                <a:cs typeface="+mn-cs"/>
              </a:rPr>
              <a:t>tween</a:t>
            </a:r>
            <a:r>
              <a:rPr kumimoji="0" lang="en-GB" sz="3200" b="1" i="0" u="none" strike="noStrike" kern="1200" cap="none" spc="0" normalizeH="0" baseline="0" noProof="0" dirty="0">
                <a:ln>
                  <a:noFill/>
                </a:ln>
                <a:solidFill>
                  <a:prstClr val="black"/>
                </a:solidFill>
                <a:effectLst/>
                <a:highlight>
                  <a:srgbClr val="FFFF00"/>
                </a:highlight>
                <a:uLnTx/>
                <a:uFillTx/>
                <a:latin typeface="Perpetua"/>
                <a:ea typeface="+mn-ea"/>
                <a:cs typeface="+mn-cs"/>
              </a:rPr>
              <a:t> . </a:t>
            </a:r>
            <a:r>
              <a:rPr kumimoji="0" lang="en-GB" sz="3200" b="1" i="0" u="none" strike="noStrike" kern="1200" cap="none" spc="0" normalizeH="0" baseline="0" noProof="0" dirty="0" err="1">
                <a:ln>
                  <a:noFill/>
                </a:ln>
                <a:solidFill>
                  <a:prstClr val="black"/>
                </a:solidFill>
                <a:effectLst/>
                <a:highlight>
                  <a:srgbClr val="FFFF00"/>
                </a:highlight>
                <a:uLnTx/>
                <a:uFillTx/>
                <a:latin typeface="Perpetua"/>
                <a:ea typeface="+mn-ea"/>
                <a:cs typeface="+mn-cs"/>
              </a:rPr>
              <a:t>HLB</a:t>
            </a:r>
            <a:r>
              <a:rPr kumimoji="0" lang="en-GB" sz="3200" b="1" i="0" u="none" strike="noStrike" kern="1200" cap="none" spc="0" normalizeH="0" baseline="-25000" noProof="0" dirty="0" err="1">
                <a:ln>
                  <a:noFill/>
                </a:ln>
                <a:solidFill>
                  <a:prstClr val="black"/>
                </a:solidFill>
                <a:effectLst/>
                <a:highlight>
                  <a:srgbClr val="FFFF00"/>
                </a:highlight>
                <a:uLnTx/>
                <a:uFillTx/>
                <a:latin typeface="Perpetua"/>
                <a:ea typeface="+mn-ea"/>
                <a:cs typeface="+mn-cs"/>
              </a:rPr>
              <a:t>tween</a:t>
            </a:r>
            <a:endParaRPr lang="en-GB" sz="2800" b="1" dirty="0">
              <a:solidFill>
                <a:prstClr val="black"/>
              </a:solidFill>
            </a:endParaRPr>
          </a:p>
          <a:p>
            <a:pPr algn="l" rtl="0"/>
            <a:r>
              <a:rPr lang="en-GB" sz="2800" b="1" dirty="0">
                <a:solidFill>
                  <a:prstClr val="black"/>
                </a:solidFill>
              </a:rPr>
              <a:t> </a:t>
            </a:r>
          </a:p>
          <a:p>
            <a:pPr algn="l" rtl="0"/>
            <a:r>
              <a:rPr lang="en-GB" sz="2800" b="1" dirty="0">
                <a:solidFill>
                  <a:prstClr val="black"/>
                </a:solidFill>
              </a:rPr>
              <a:t>11 = x (4.3) + (1-x) 15 = 4.3 x + 15- 15 x</a:t>
            </a:r>
          </a:p>
          <a:p>
            <a:pPr algn="l" rtl="0"/>
            <a:r>
              <a:rPr lang="en-GB" sz="2800" b="1" dirty="0">
                <a:solidFill>
                  <a:prstClr val="black"/>
                </a:solidFill>
              </a:rPr>
              <a:t>15 -11 = 15x - 4.3x</a:t>
            </a:r>
          </a:p>
          <a:p>
            <a:pPr algn="l" rtl="0"/>
            <a:r>
              <a:rPr lang="en-GB" sz="2800" b="1" dirty="0">
                <a:solidFill>
                  <a:prstClr val="black"/>
                </a:solidFill>
              </a:rPr>
              <a:t>4 = 10.7 x</a:t>
            </a:r>
          </a:p>
          <a:p>
            <a:pPr algn="l" rtl="0"/>
            <a:r>
              <a:rPr lang="en-GB" sz="2800" b="1" dirty="0">
                <a:solidFill>
                  <a:prstClr val="black"/>
                </a:solidFill>
              </a:rPr>
              <a:t>x = 0.37 = fraction of span 80</a:t>
            </a:r>
          </a:p>
          <a:p>
            <a:pPr algn="l" rtl="0"/>
            <a:r>
              <a:rPr lang="en-GB" sz="2800" b="1" dirty="0">
                <a:solidFill>
                  <a:prstClr val="black"/>
                </a:solidFill>
              </a:rPr>
              <a:t>1- 0.37 = 0.63 = fraction of </a:t>
            </a:r>
            <a:r>
              <a:rPr lang="en-GB" sz="2800" b="1" dirty="0" err="1">
                <a:solidFill>
                  <a:prstClr val="black"/>
                </a:solidFill>
              </a:rPr>
              <a:t>tween</a:t>
            </a:r>
            <a:r>
              <a:rPr lang="en-GB" sz="2800" b="1" dirty="0">
                <a:solidFill>
                  <a:prstClr val="black"/>
                </a:solidFill>
              </a:rPr>
              <a:t> 80 </a:t>
            </a:r>
          </a:p>
          <a:p>
            <a:pPr algn="l" rtl="0"/>
            <a:r>
              <a:rPr lang="en-GB" sz="2800" b="1" dirty="0">
                <a:solidFill>
                  <a:prstClr val="black"/>
                </a:solidFill>
              </a:rPr>
              <a:t>Therefore:</a:t>
            </a:r>
          </a:p>
          <a:p>
            <a:pPr algn="l" rtl="0"/>
            <a:r>
              <a:rPr lang="en-GB" sz="2800" b="1" dirty="0">
                <a:solidFill>
                  <a:prstClr val="black"/>
                </a:solidFill>
              </a:rPr>
              <a:t>0.37 x 2 = 0.74 gm of span and</a:t>
            </a:r>
          </a:p>
          <a:p>
            <a:pPr algn="l" rtl="0"/>
            <a:r>
              <a:rPr lang="en-GB" sz="2800" b="1" dirty="0">
                <a:solidFill>
                  <a:prstClr val="black"/>
                </a:solidFill>
              </a:rPr>
              <a:t>0.63 x 2 = 1.26 gm of tween 80 are required to prepare the stable o/w emulsion </a:t>
            </a:r>
          </a:p>
        </p:txBody>
      </p:sp>
    </p:spTree>
    <p:extLst>
      <p:ext uri="{BB962C8B-B14F-4D97-AF65-F5344CB8AC3E}">
        <p14:creationId xmlns:p14="http://schemas.microsoft.com/office/powerpoint/2010/main" val="2434071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1384" y="404664"/>
            <a:ext cx="11233248" cy="5632311"/>
          </a:xfrm>
          <a:prstGeom prst="rect">
            <a:avLst/>
          </a:prstGeom>
        </p:spPr>
        <p:txBody>
          <a:bodyPr wrap="square">
            <a:spAutoFit/>
          </a:bodyPr>
          <a:lstStyle/>
          <a:p>
            <a:pPr algn="just" rtl="0"/>
            <a:r>
              <a:rPr lang="en-GB" sz="4000" dirty="0"/>
              <a:t>Differentiation should be made between </a:t>
            </a:r>
            <a:r>
              <a:rPr lang="en-GB" sz="4000" dirty="0">
                <a:solidFill>
                  <a:srgbClr val="FF0000"/>
                </a:solidFill>
              </a:rPr>
              <a:t>suspension</a:t>
            </a:r>
            <a:r>
              <a:rPr lang="en-GB" sz="4000" dirty="0"/>
              <a:t> and </a:t>
            </a:r>
            <a:r>
              <a:rPr lang="en-GB" sz="4000" dirty="0">
                <a:solidFill>
                  <a:srgbClr val="FF0000"/>
                </a:solidFill>
              </a:rPr>
              <a:t>emulsion</a:t>
            </a:r>
            <a:r>
              <a:rPr lang="en-GB" sz="4000" dirty="0"/>
              <a:t> because the same constituents may form a suspension or an emulsion in different conditions.</a:t>
            </a:r>
          </a:p>
          <a:p>
            <a:pPr algn="just" rtl="0"/>
            <a:endParaRPr lang="en-GB" sz="4000" dirty="0"/>
          </a:p>
          <a:p>
            <a:pPr algn="just" rtl="0"/>
            <a:r>
              <a:rPr lang="en-GB" sz="4000" dirty="0">
                <a:solidFill>
                  <a:srgbClr val="C00000"/>
                </a:solidFill>
              </a:rPr>
              <a:t>For example liquid state of </a:t>
            </a:r>
            <a:r>
              <a:rPr lang="en-GB" sz="4000" i="1" dirty="0"/>
              <a:t>waxy material </a:t>
            </a:r>
            <a:r>
              <a:rPr lang="en-GB" sz="4000" i="1" dirty="0">
                <a:solidFill>
                  <a:srgbClr val="C00000"/>
                </a:solidFill>
              </a:rPr>
              <a:t>at </a:t>
            </a:r>
            <a:r>
              <a:rPr lang="en-GB" sz="4000" dirty="0">
                <a:solidFill>
                  <a:srgbClr val="C00000"/>
                </a:solidFill>
              </a:rPr>
              <a:t>above its melting point, forming an emulsion in presence of emulsifying agent since a waxy material is in liquid state. However below its melting point, it form a suspension, since a waxy material presents as a solid</a:t>
            </a:r>
            <a:endParaRPr lang="ar-IQ" sz="4000" dirty="0">
              <a:solidFill>
                <a:srgbClr val="C00000"/>
              </a:solidFill>
            </a:endParaRPr>
          </a:p>
        </p:txBody>
      </p:sp>
      <p:sp>
        <p:nvSpPr>
          <p:cNvPr id="3" name="Slide Number Placeholder 2"/>
          <p:cNvSpPr>
            <a:spLocks noGrp="1"/>
          </p:cNvSpPr>
          <p:nvPr>
            <p:ph type="sldNum" sz="quarter" idx="12"/>
          </p:nvPr>
        </p:nvSpPr>
        <p:spPr/>
        <p:txBody>
          <a:bodyPr/>
          <a:lstStyle/>
          <a:p>
            <a:fld id="{8796C193-3722-42E9-B33A-7C17DAD0F260}" type="slidenum">
              <a:rPr lang="ar-IQ" smtClean="0"/>
              <a:pPr/>
              <a:t>5</a:t>
            </a:fld>
            <a:endParaRPr lang="ar-IQ"/>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96C193-3722-42E9-B33A-7C17DAD0F260}" type="slidenum">
              <a:rPr lang="ar-IQ" smtClean="0"/>
              <a:pPr/>
              <a:t>50</a:t>
            </a:fld>
            <a:endParaRPr lang="ar-IQ"/>
          </a:p>
        </p:txBody>
      </p:sp>
      <p:sp>
        <p:nvSpPr>
          <p:cNvPr id="3" name="Rectangle 2"/>
          <p:cNvSpPr/>
          <p:nvPr/>
        </p:nvSpPr>
        <p:spPr>
          <a:xfrm>
            <a:off x="2567799" y="404664"/>
            <a:ext cx="7002824" cy="584775"/>
          </a:xfrm>
          <a:prstGeom prst="rect">
            <a:avLst/>
          </a:prstGeom>
        </p:spPr>
        <p:txBody>
          <a:bodyPr wrap="square">
            <a:spAutoFit/>
          </a:bodyPr>
          <a:lstStyle/>
          <a:p>
            <a:pPr algn="ctr"/>
            <a:r>
              <a:rPr lang="en-GB" sz="3200" b="1" dirty="0">
                <a:solidFill>
                  <a:srgbClr val="FF0000"/>
                </a:solidFill>
              </a:rPr>
              <a:t>Why we mix two emulsifying agents?</a:t>
            </a:r>
            <a:endParaRPr lang="ar-IQ" sz="3200" b="1" dirty="0">
              <a:solidFill>
                <a:srgbClr val="FF0000"/>
              </a:solidFill>
            </a:endParaRPr>
          </a:p>
        </p:txBody>
      </p:sp>
      <p:sp>
        <p:nvSpPr>
          <p:cNvPr id="4" name="Rectangle 3"/>
          <p:cNvSpPr/>
          <p:nvPr/>
        </p:nvSpPr>
        <p:spPr>
          <a:xfrm>
            <a:off x="804672" y="1352515"/>
            <a:ext cx="10983138" cy="4832092"/>
          </a:xfrm>
          <a:prstGeom prst="rect">
            <a:avLst/>
          </a:prstGeom>
        </p:spPr>
        <p:txBody>
          <a:bodyPr wrap="square">
            <a:spAutoFit/>
          </a:bodyPr>
          <a:lstStyle/>
          <a:p>
            <a:pPr marL="385763" indent="-385763" algn="l" rtl="0">
              <a:buFont typeface="+mj-lt"/>
              <a:buAutoNum type="arabicPeriod"/>
            </a:pPr>
            <a:r>
              <a:rPr lang="en-GB" sz="2800" b="1" dirty="0">
                <a:solidFill>
                  <a:srgbClr val="FF0000"/>
                </a:solidFill>
              </a:rPr>
              <a:t>To provide the proper HLB. For example </a:t>
            </a:r>
            <a:r>
              <a:rPr lang="en-GB" sz="2800" b="1" dirty="0">
                <a:solidFill>
                  <a:prstClr val="black"/>
                </a:solidFill>
              </a:rPr>
              <a:t>lecithin is o/w emulsifying agent and cholesterol w/o emulsifying agent are mixed in certain ratio to give either w/o or o/w emulsion. Other example is mixing span which is w/o emulsifying agent with </a:t>
            </a:r>
            <a:r>
              <a:rPr lang="en-GB" sz="2800" b="1" dirty="0" err="1">
                <a:solidFill>
                  <a:prstClr val="black"/>
                </a:solidFill>
              </a:rPr>
              <a:t>tween</a:t>
            </a:r>
            <a:r>
              <a:rPr lang="en-GB" sz="2800" b="1" dirty="0">
                <a:solidFill>
                  <a:prstClr val="black"/>
                </a:solidFill>
              </a:rPr>
              <a:t> an o/w emulsifying agent to give either o/w or w/o emulsion.</a:t>
            </a:r>
          </a:p>
          <a:p>
            <a:pPr marL="385763" indent="-385763" algn="l" rtl="0">
              <a:buFont typeface="+mj-lt"/>
              <a:buAutoNum type="arabicPeriod"/>
            </a:pPr>
            <a:r>
              <a:rPr lang="en-GB" sz="2800" b="1" dirty="0">
                <a:solidFill>
                  <a:srgbClr val="FF0000"/>
                </a:solidFill>
              </a:rPr>
              <a:t>To establish stable film at the interphase</a:t>
            </a:r>
            <a:r>
              <a:rPr lang="en-GB" sz="2800" b="1" dirty="0">
                <a:solidFill>
                  <a:prstClr val="black"/>
                </a:solidFill>
              </a:rPr>
              <a:t>, e.g., emulsion in which sodium oleate is used as emulsifying agent can improved by addition of </a:t>
            </a:r>
            <a:r>
              <a:rPr lang="en-GB" sz="2800" b="1" dirty="0" err="1">
                <a:solidFill>
                  <a:prstClr val="black"/>
                </a:solidFill>
              </a:rPr>
              <a:t>cetyl</a:t>
            </a:r>
            <a:r>
              <a:rPr lang="en-GB" sz="2800" b="1" dirty="0">
                <a:solidFill>
                  <a:prstClr val="black"/>
                </a:solidFill>
              </a:rPr>
              <a:t> alcohol.</a:t>
            </a:r>
          </a:p>
          <a:p>
            <a:pPr marL="385763" indent="-385763" algn="l" rtl="0">
              <a:buFont typeface="+mj-lt"/>
              <a:buAutoNum type="arabicPeriod"/>
            </a:pPr>
            <a:r>
              <a:rPr lang="en-GB" sz="2800" b="1" dirty="0">
                <a:solidFill>
                  <a:srgbClr val="FF0000"/>
                </a:solidFill>
              </a:rPr>
              <a:t>To give the required consistency to the emulsion.</a:t>
            </a:r>
            <a:r>
              <a:rPr lang="en-GB" sz="2800" b="1" dirty="0">
                <a:solidFill>
                  <a:prstClr val="black"/>
                </a:solidFill>
              </a:rPr>
              <a:t> For example addition of the thickening agent to prevent the creaming in acacia emulsion. </a:t>
            </a:r>
            <a:endParaRPr lang="ar-IQ" sz="2800" b="1" dirty="0">
              <a:solidFill>
                <a:prstClr val="black"/>
              </a:solidFill>
            </a:endParaRPr>
          </a:p>
        </p:txBody>
      </p:sp>
    </p:spTree>
    <p:extLst>
      <p:ext uri="{BB962C8B-B14F-4D97-AF65-F5344CB8AC3E}">
        <p14:creationId xmlns:p14="http://schemas.microsoft.com/office/powerpoint/2010/main" val="1411846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96C193-3722-42E9-B33A-7C17DAD0F260}" type="slidenum">
              <a:rPr lang="ar-IQ" smtClean="0"/>
              <a:pPr/>
              <a:t>51</a:t>
            </a:fld>
            <a:endParaRPr lang="ar-IQ"/>
          </a:p>
        </p:txBody>
      </p:sp>
      <p:pic>
        <p:nvPicPr>
          <p:cNvPr id="1026" name="Picture 2" descr="D:\buccal tablets\emulsions-24-638.jpg"/>
          <p:cNvPicPr>
            <a:picLocks noChangeAspect="1" noChangeArrowheads="1"/>
          </p:cNvPicPr>
          <p:nvPr/>
        </p:nvPicPr>
        <p:blipFill rotWithShape="1">
          <a:blip r:embed="rId2" cstate="print"/>
          <a:srcRect b="85542"/>
          <a:stretch/>
        </p:blipFill>
        <p:spPr bwMode="auto">
          <a:xfrm>
            <a:off x="2063552" y="288687"/>
            <a:ext cx="8064896" cy="908066"/>
          </a:xfrm>
          <a:prstGeom prst="rect">
            <a:avLst/>
          </a:prstGeom>
          <a:noFill/>
        </p:spPr>
      </p:pic>
      <p:pic>
        <p:nvPicPr>
          <p:cNvPr id="3" name="Picture 2">
            <a:extLst>
              <a:ext uri="{FF2B5EF4-FFF2-40B4-BE49-F238E27FC236}">
                <a16:creationId xmlns:a16="http://schemas.microsoft.com/office/drawing/2014/main" id="{04B946D9-D4F4-4C8C-9723-208FC77174F8}"/>
              </a:ext>
            </a:extLst>
          </p:cNvPr>
          <p:cNvPicPr>
            <a:picLocks noChangeAspect="1"/>
          </p:cNvPicPr>
          <p:nvPr/>
        </p:nvPicPr>
        <p:blipFill>
          <a:blip r:embed="rId3"/>
          <a:stretch>
            <a:fillRect/>
          </a:stretch>
        </p:blipFill>
        <p:spPr>
          <a:xfrm>
            <a:off x="3168017" y="1268929"/>
            <a:ext cx="5855966" cy="5373216"/>
          </a:xfrm>
          <a:prstGeom prst="rect">
            <a:avLst/>
          </a:prstGeom>
        </p:spPr>
      </p:pic>
    </p:spTree>
    <p:extLst>
      <p:ext uri="{BB962C8B-B14F-4D97-AF65-F5344CB8AC3E}">
        <p14:creationId xmlns:p14="http://schemas.microsoft.com/office/powerpoint/2010/main" val="26872165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96C193-3722-42E9-B33A-7C17DAD0F260}" type="slidenum">
              <a:rPr lang="ar-IQ" smtClean="0"/>
              <a:pPr/>
              <a:t>52</a:t>
            </a:fld>
            <a:endParaRPr lang="ar-IQ"/>
          </a:p>
        </p:txBody>
      </p:sp>
      <p:sp>
        <p:nvSpPr>
          <p:cNvPr id="3" name="Rectangle 2"/>
          <p:cNvSpPr/>
          <p:nvPr/>
        </p:nvSpPr>
        <p:spPr>
          <a:xfrm>
            <a:off x="479376" y="332656"/>
            <a:ext cx="11089232" cy="1723549"/>
          </a:xfrm>
          <a:prstGeom prst="rect">
            <a:avLst/>
          </a:prstGeom>
        </p:spPr>
        <p:txBody>
          <a:bodyPr wrap="square">
            <a:spAutoFit/>
          </a:bodyPr>
          <a:lstStyle/>
          <a:p>
            <a:pPr marL="385763" indent="-385763" algn="l" rtl="0"/>
            <a:r>
              <a:rPr lang="en-GB" sz="3200" b="1" dirty="0">
                <a:solidFill>
                  <a:srgbClr val="FF0000"/>
                </a:solidFill>
                <a:effectLst>
                  <a:outerShdw blurRad="38100" dist="38100" dir="2700000" algn="tl">
                    <a:srgbClr val="000000">
                      <a:alpha val="43137"/>
                    </a:srgbClr>
                  </a:outerShdw>
                </a:effectLst>
              </a:rPr>
              <a:t>Flocculation</a:t>
            </a:r>
            <a:r>
              <a:rPr lang="en-GB" sz="2800" b="1" dirty="0">
                <a:solidFill>
                  <a:prstClr val="black"/>
                </a:solidFill>
              </a:rPr>
              <a:t> : the flocculation is defined as fusion of two or more droplets to form large drop that either settle or float at higher speed than the individual droplet. (</a:t>
            </a:r>
            <a:r>
              <a:rPr lang="en-GB" sz="2800" b="1" dirty="0">
                <a:solidFill>
                  <a:srgbClr val="FF0000"/>
                </a:solidFill>
              </a:rPr>
              <a:t>mainly the effect of electrolytes</a:t>
            </a:r>
            <a:r>
              <a:rPr lang="en-GB" sz="2800" b="1" dirty="0">
                <a:solidFill>
                  <a:prstClr val="black"/>
                </a:solidFill>
              </a:rPr>
              <a:t>).</a:t>
            </a:r>
          </a:p>
          <a:p>
            <a:pPr marL="385763" indent="-385763" algn="l" rtl="0"/>
            <a:endParaRPr lang="ar-IQ" dirty="0">
              <a:solidFill>
                <a:prstClr val="black"/>
              </a:solidFill>
            </a:endParaRPr>
          </a:p>
        </p:txBody>
      </p:sp>
      <p:pic>
        <p:nvPicPr>
          <p:cNvPr id="1026" name="Picture 2" descr="D:\buccal tablets\emulsions-27-638.jpg"/>
          <p:cNvPicPr>
            <a:picLocks noChangeAspect="1" noChangeArrowheads="1"/>
          </p:cNvPicPr>
          <p:nvPr/>
        </p:nvPicPr>
        <p:blipFill>
          <a:blip r:embed="rId2" cstate="print"/>
          <a:srcRect/>
          <a:stretch>
            <a:fillRect/>
          </a:stretch>
        </p:blipFill>
        <p:spPr bwMode="auto">
          <a:xfrm>
            <a:off x="1489271" y="1749557"/>
            <a:ext cx="9213458" cy="4894684"/>
          </a:xfrm>
          <a:prstGeom prst="rect">
            <a:avLst/>
          </a:prstGeom>
          <a:noFill/>
        </p:spPr>
      </p:pic>
      <p:pic>
        <p:nvPicPr>
          <p:cNvPr id="5" name="Picture 4">
            <a:extLst>
              <a:ext uri="{FF2B5EF4-FFF2-40B4-BE49-F238E27FC236}">
                <a16:creationId xmlns:a16="http://schemas.microsoft.com/office/drawing/2014/main" id="{0F2446F7-64B9-4F4A-B4C2-6BD1780E66F0}"/>
              </a:ext>
            </a:extLst>
          </p:cNvPr>
          <p:cNvPicPr>
            <a:picLocks noChangeAspect="1"/>
          </p:cNvPicPr>
          <p:nvPr/>
        </p:nvPicPr>
        <p:blipFill rotWithShape="1">
          <a:blip r:embed="rId3"/>
          <a:srcRect l="68967" t="63289"/>
          <a:stretch/>
        </p:blipFill>
        <p:spPr>
          <a:xfrm>
            <a:off x="0" y="2685255"/>
            <a:ext cx="1949891" cy="2116541"/>
          </a:xfrm>
          <a:prstGeom prst="rect">
            <a:avLst/>
          </a:prstGeom>
        </p:spPr>
      </p:pic>
    </p:spTree>
    <p:extLst>
      <p:ext uri="{BB962C8B-B14F-4D97-AF65-F5344CB8AC3E}">
        <p14:creationId xmlns:p14="http://schemas.microsoft.com/office/powerpoint/2010/main" val="7322671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96C193-3722-42E9-B33A-7C17DAD0F260}" type="slidenum">
              <a:rPr lang="ar-IQ" smtClean="0"/>
              <a:pPr/>
              <a:t>53</a:t>
            </a:fld>
            <a:endParaRPr lang="ar-IQ"/>
          </a:p>
        </p:txBody>
      </p:sp>
      <p:sp>
        <p:nvSpPr>
          <p:cNvPr id="3" name="Rectangle 2"/>
          <p:cNvSpPr/>
          <p:nvPr/>
        </p:nvSpPr>
        <p:spPr>
          <a:xfrm>
            <a:off x="499872" y="476672"/>
            <a:ext cx="11284760" cy="5901616"/>
          </a:xfrm>
          <a:prstGeom prst="rect">
            <a:avLst/>
          </a:prstGeom>
        </p:spPr>
        <p:txBody>
          <a:bodyPr wrap="square">
            <a:spAutoFit/>
          </a:bodyPr>
          <a:lstStyle/>
          <a:p>
            <a:pPr marL="385763" indent="-385763" algn="l" rtl="0"/>
            <a:r>
              <a:rPr lang="en-GB" sz="3200" b="1" dirty="0">
                <a:solidFill>
                  <a:srgbClr val="FF0000"/>
                </a:solidFill>
                <a:effectLst>
                  <a:outerShdw blurRad="38100" dist="38100" dir="2700000" algn="tl">
                    <a:srgbClr val="000000">
                      <a:alpha val="43137"/>
                    </a:srgbClr>
                  </a:outerShdw>
                </a:effectLst>
              </a:rPr>
              <a:t>Creaming </a:t>
            </a:r>
            <a:r>
              <a:rPr lang="en-GB" sz="2800" b="1" dirty="0">
                <a:solidFill>
                  <a:prstClr val="black"/>
                </a:solidFill>
              </a:rPr>
              <a:t>is rising or settling of cream layer of product that cause loss of uniformity and appearance of the emulsion.</a:t>
            </a:r>
          </a:p>
          <a:p>
            <a:pPr marL="385763" indent="-385763" algn="l" rtl="0"/>
            <a:endParaRPr lang="en-GB" sz="2800" b="1" dirty="0">
              <a:solidFill>
                <a:prstClr val="black"/>
              </a:solidFill>
            </a:endParaRPr>
          </a:p>
          <a:p>
            <a:pPr marL="385763" indent="-385763" algn="l" rtl="0"/>
            <a:r>
              <a:rPr lang="en-GB" sz="2800" b="1" dirty="0">
                <a:solidFill>
                  <a:srgbClr val="FF0000"/>
                </a:solidFill>
                <a:effectLst>
                  <a:outerShdw blurRad="38100" dist="38100" dir="2700000" algn="tl">
                    <a:srgbClr val="000000">
                      <a:alpha val="43137"/>
                    </a:srgbClr>
                  </a:outerShdw>
                </a:effectLst>
              </a:rPr>
              <a:t>Stock’s law governs that factors that affect the creaming:</a:t>
            </a:r>
            <a:endParaRPr lang="en-GB" sz="2000" b="1" dirty="0">
              <a:solidFill>
                <a:srgbClr val="FF0000"/>
              </a:solidFill>
              <a:effectLst>
                <a:outerShdw blurRad="38100" dist="38100" dir="2700000" algn="tl">
                  <a:srgbClr val="000000">
                    <a:alpha val="43137"/>
                  </a:srgbClr>
                </a:outerShdw>
              </a:effectLst>
            </a:endParaRPr>
          </a:p>
          <a:p>
            <a:pPr marL="385763" indent="-385763" algn="l" rtl="0"/>
            <a:r>
              <a:rPr lang="en-GB" sz="2800" b="1" dirty="0">
                <a:solidFill>
                  <a:prstClr val="black"/>
                </a:solidFill>
              </a:rPr>
              <a:t>            V = d</a:t>
            </a:r>
            <a:r>
              <a:rPr lang="en-GB" sz="2800" b="1" baseline="30000" dirty="0">
                <a:solidFill>
                  <a:prstClr val="black"/>
                </a:solidFill>
              </a:rPr>
              <a:t>2</a:t>
            </a:r>
            <a:r>
              <a:rPr lang="en-GB" sz="2800" b="1" dirty="0">
                <a:solidFill>
                  <a:prstClr val="black"/>
                </a:solidFill>
              </a:rPr>
              <a:t> (</a:t>
            </a:r>
            <a:r>
              <a:rPr lang="el-GR" sz="2800" b="1" dirty="0">
                <a:solidFill>
                  <a:prstClr val="black"/>
                </a:solidFill>
              </a:rPr>
              <a:t>ρ</a:t>
            </a:r>
            <a:r>
              <a:rPr lang="en-GB" sz="2800" b="1" dirty="0">
                <a:solidFill>
                  <a:prstClr val="black"/>
                </a:solidFill>
              </a:rPr>
              <a:t>-</a:t>
            </a:r>
            <a:r>
              <a:rPr lang="el-GR" sz="2800" b="1" dirty="0">
                <a:solidFill>
                  <a:prstClr val="black"/>
                </a:solidFill>
              </a:rPr>
              <a:t>ρ</a:t>
            </a:r>
            <a:r>
              <a:rPr lang="en-GB" sz="2800" b="1" baseline="-25000" dirty="0">
                <a:solidFill>
                  <a:prstClr val="black"/>
                </a:solidFill>
              </a:rPr>
              <a:t>0</a:t>
            </a:r>
            <a:r>
              <a:rPr lang="en-GB" sz="2800" b="1" dirty="0">
                <a:solidFill>
                  <a:prstClr val="black"/>
                </a:solidFill>
              </a:rPr>
              <a:t>) g / 18 </a:t>
            </a:r>
            <a:r>
              <a:rPr lang="el-GR" sz="2800" b="1" dirty="0">
                <a:solidFill>
                  <a:prstClr val="black"/>
                </a:solidFill>
                <a:latin typeface="Calibri"/>
              </a:rPr>
              <a:t>η</a:t>
            </a:r>
            <a:endParaRPr lang="en-GB" sz="2800" b="1" dirty="0">
              <a:solidFill>
                <a:prstClr val="black"/>
              </a:solidFill>
              <a:latin typeface="Calibri"/>
            </a:endParaRPr>
          </a:p>
          <a:p>
            <a:pPr marL="385763" indent="-385763" algn="l" rtl="0"/>
            <a:r>
              <a:rPr lang="en-GB" sz="2800" b="1" dirty="0">
                <a:solidFill>
                  <a:prstClr val="black"/>
                </a:solidFill>
              </a:rPr>
              <a:t>Where, </a:t>
            </a:r>
          </a:p>
          <a:p>
            <a:pPr marL="385763" indent="-385763" algn="l" rtl="0"/>
            <a:r>
              <a:rPr lang="en-GB" sz="3200" b="1" dirty="0">
                <a:solidFill>
                  <a:srgbClr val="FF0000"/>
                </a:solidFill>
              </a:rPr>
              <a:t>V</a:t>
            </a:r>
            <a:r>
              <a:rPr lang="en-GB" sz="2800" b="1" dirty="0">
                <a:solidFill>
                  <a:prstClr val="black"/>
                </a:solidFill>
              </a:rPr>
              <a:t> is terminal velocity of particle (i.e., rate of creaming), </a:t>
            </a:r>
          </a:p>
          <a:p>
            <a:pPr marL="385763" indent="-385763" algn="l" rtl="0"/>
            <a:r>
              <a:rPr lang="en-GB" sz="3200" b="1" dirty="0">
                <a:solidFill>
                  <a:srgbClr val="FF0000"/>
                </a:solidFill>
              </a:rPr>
              <a:t>d</a:t>
            </a:r>
            <a:r>
              <a:rPr lang="en-GB" sz="2800" b="1" dirty="0">
                <a:solidFill>
                  <a:prstClr val="black"/>
                </a:solidFill>
              </a:rPr>
              <a:t> is the diameter of droplet, </a:t>
            </a:r>
          </a:p>
          <a:p>
            <a:pPr marL="385763" indent="-385763" algn="l" rtl="0"/>
            <a:r>
              <a:rPr lang="el-GR" sz="3200" b="1" dirty="0">
                <a:solidFill>
                  <a:srgbClr val="FF0000"/>
                </a:solidFill>
              </a:rPr>
              <a:t>ρ</a:t>
            </a:r>
            <a:r>
              <a:rPr lang="en-GB" sz="2800" b="1" dirty="0">
                <a:solidFill>
                  <a:prstClr val="black"/>
                </a:solidFill>
              </a:rPr>
              <a:t> is density of internal phase,</a:t>
            </a:r>
            <a:r>
              <a:rPr lang="en-GB" sz="3200" b="1" dirty="0">
                <a:solidFill>
                  <a:srgbClr val="FF0000"/>
                </a:solidFill>
              </a:rPr>
              <a:t> </a:t>
            </a:r>
          </a:p>
          <a:p>
            <a:pPr marL="385763" indent="-385763" algn="l" rtl="0"/>
            <a:r>
              <a:rPr lang="el-GR" sz="3200" b="1" dirty="0">
                <a:solidFill>
                  <a:srgbClr val="FF0000"/>
                </a:solidFill>
              </a:rPr>
              <a:t>ρ</a:t>
            </a:r>
            <a:r>
              <a:rPr lang="en-GB" sz="3200" b="1" baseline="-25000" dirty="0">
                <a:solidFill>
                  <a:srgbClr val="FF0000"/>
                </a:solidFill>
              </a:rPr>
              <a:t>0</a:t>
            </a:r>
            <a:r>
              <a:rPr lang="en-GB" sz="3200" b="1" dirty="0">
                <a:solidFill>
                  <a:srgbClr val="FF0000"/>
                </a:solidFill>
              </a:rPr>
              <a:t> </a:t>
            </a:r>
            <a:r>
              <a:rPr lang="en-GB" sz="2800" b="1" dirty="0">
                <a:solidFill>
                  <a:prstClr val="black"/>
                </a:solidFill>
              </a:rPr>
              <a:t>is the density of external phase, </a:t>
            </a:r>
          </a:p>
          <a:p>
            <a:pPr marL="385763" indent="-385763" algn="l" rtl="0"/>
            <a:r>
              <a:rPr lang="en-GB" sz="3200" b="1" dirty="0">
                <a:solidFill>
                  <a:srgbClr val="FF0000"/>
                </a:solidFill>
              </a:rPr>
              <a:t>g</a:t>
            </a:r>
            <a:r>
              <a:rPr lang="en-GB" sz="2800" b="1" dirty="0">
                <a:solidFill>
                  <a:prstClr val="black"/>
                </a:solidFill>
              </a:rPr>
              <a:t> is acceleration of gravity constant, </a:t>
            </a:r>
          </a:p>
          <a:p>
            <a:pPr marL="385763" indent="-385763" algn="l" rtl="0"/>
            <a:r>
              <a:rPr lang="el-GR" sz="3200" b="1" dirty="0">
                <a:solidFill>
                  <a:srgbClr val="FF0000"/>
                </a:solidFill>
              </a:rPr>
              <a:t>η</a:t>
            </a:r>
            <a:r>
              <a:rPr lang="en-GB" sz="2800" b="1" dirty="0">
                <a:solidFill>
                  <a:prstClr val="black"/>
                </a:solidFill>
              </a:rPr>
              <a:t> is the viscosity of the external phase. </a:t>
            </a:r>
          </a:p>
          <a:p>
            <a:pPr marL="385763" indent="-385763" algn="l" rtl="0"/>
            <a:r>
              <a:rPr lang="en-GB" sz="1350" dirty="0">
                <a:solidFill>
                  <a:prstClr val="black"/>
                </a:solidFill>
                <a:latin typeface="Calibri"/>
              </a:rPr>
              <a:t>.</a:t>
            </a:r>
            <a:endParaRPr lang="ar-IQ" sz="1350" dirty="0">
              <a:solidFill>
                <a:prstClr val="black"/>
              </a:solidFill>
            </a:endParaRPr>
          </a:p>
        </p:txBody>
      </p:sp>
      <p:pic>
        <p:nvPicPr>
          <p:cNvPr id="4" name="Picture 3">
            <a:extLst>
              <a:ext uri="{FF2B5EF4-FFF2-40B4-BE49-F238E27FC236}">
                <a16:creationId xmlns:a16="http://schemas.microsoft.com/office/drawing/2014/main" id="{61B5E1D1-B5A4-4FC5-900E-60804515127E}"/>
              </a:ext>
            </a:extLst>
          </p:cNvPr>
          <p:cNvPicPr>
            <a:picLocks noChangeAspect="1"/>
          </p:cNvPicPr>
          <p:nvPr/>
        </p:nvPicPr>
        <p:blipFill rotWithShape="1">
          <a:blip r:embed="rId2"/>
          <a:srcRect t="64765" r="68967"/>
          <a:stretch/>
        </p:blipFill>
        <p:spPr>
          <a:xfrm>
            <a:off x="9480376" y="2339042"/>
            <a:ext cx="2211752" cy="2304222"/>
          </a:xfrm>
          <a:prstGeom prst="rect">
            <a:avLst/>
          </a:prstGeom>
        </p:spPr>
      </p:pic>
    </p:spTree>
    <p:extLst>
      <p:ext uri="{BB962C8B-B14F-4D97-AF65-F5344CB8AC3E}">
        <p14:creationId xmlns:p14="http://schemas.microsoft.com/office/powerpoint/2010/main" val="38435846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96C193-3722-42E9-B33A-7C17DAD0F260}" type="slidenum">
              <a:rPr lang="ar-IQ" smtClean="0"/>
              <a:pPr/>
              <a:t>54</a:t>
            </a:fld>
            <a:endParaRPr lang="ar-IQ"/>
          </a:p>
        </p:txBody>
      </p:sp>
      <p:sp>
        <p:nvSpPr>
          <p:cNvPr id="3" name="Rectangle 2"/>
          <p:cNvSpPr/>
          <p:nvPr/>
        </p:nvSpPr>
        <p:spPr>
          <a:xfrm>
            <a:off x="695400" y="208657"/>
            <a:ext cx="11192256" cy="6001643"/>
          </a:xfrm>
          <a:prstGeom prst="rect">
            <a:avLst/>
          </a:prstGeom>
        </p:spPr>
        <p:txBody>
          <a:bodyPr wrap="square">
            <a:spAutoFit/>
          </a:bodyPr>
          <a:lstStyle/>
          <a:p>
            <a:pPr marL="385763" indent="-385763" algn="just" rtl="0"/>
            <a:r>
              <a:rPr lang="en-GB" sz="2800" b="1" dirty="0">
                <a:solidFill>
                  <a:srgbClr val="FF0000"/>
                </a:solidFill>
                <a:effectLst>
                  <a:outerShdw blurRad="38100" dist="38100" dir="2700000" algn="tl">
                    <a:srgbClr val="000000">
                      <a:alpha val="43137"/>
                    </a:srgbClr>
                  </a:outerShdw>
                </a:effectLst>
              </a:rPr>
              <a:t>If </a:t>
            </a:r>
          </a:p>
          <a:p>
            <a:pPr marL="385763" indent="-385763" algn="just" rtl="0"/>
            <a:r>
              <a:rPr lang="el-GR" sz="2800" b="1" dirty="0">
                <a:solidFill>
                  <a:srgbClr val="FF0000"/>
                </a:solidFill>
                <a:effectLst>
                  <a:outerShdw blurRad="38100" dist="38100" dir="2700000" algn="tl">
                    <a:srgbClr val="000000">
                      <a:alpha val="43137"/>
                    </a:srgbClr>
                  </a:outerShdw>
                </a:effectLst>
              </a:rPr>
              <a:t>ρ</a:t>
            </a:r>
            <a:r>
              <a:rPr lang="en-GB" sz="2800" b="1" dirty="0">
                <a:solidFill>
                  <a:srgbClr val="FF0000"/>
                </a:solidFill>
                <a:effectLst>
                  <a:outerShdw blurRad="38100" dist="38100" dir="2700000" algn="tl">
                    <a:srgbClr val="000000">
                      <a:alpha val="43137"/>
                    </a:srgbClr>
                  </a:outerShdw>
                </a:effectLst>
              </a:rPr>
              <a:t> =</a:t>
            </a:r>
            <a:r>
              <a:rPr lang="el-GR" sz="2800" b="1" dirty="0">
                <a:solidFill>
                  <a:srgbClr val="FF0000"/>
                </a:solidFill>
                <a:effectLst>
                  <a:outerShdw blurRad="38100" dist="38100" dir="2700000" algn="tl">
                    <a:srgbClr val="000000">
                      <a:alpha val="43137"/>
                    </a:srgbClr>
                  </a:outerShdw>
                </a:effectLst>
              </a:rPr>
              <a:t> ρ</a:t>
            </a:r>
            <a:r>
              <a:rPr lang="en-GB" sz="2800" b="1" baseline="-25000" dirty="0">
                <a:solidFill>
                  <a:srgbClr val="FF0000"/>
                </a:solidFill>
                <a:effectLst>
                  <a:outerShdw blurRad="38100" dist="38100" dir="2700000" algn="tl">
                    <a:srgbClr val="000000">
                      <a:alpha val="43137"/>
                    </a:srgbClr>
                  </a:outerShdw>
                </a:effectLst>
              </a:rPr>
              <a:t>0</a:t>
            </a:r>
            <a:r>
              <a:rPr lang="en-GB" sz="2800" b="1" dirty="0">
                <a:solidFill>
                  <a:srgbClr val="FF0000"/>
                </a:solidFill>
                <a:effectLst>
                  <a:outerShdw blurRad="38100" dist="38100" dir="2700000" algn="tl">
                    <a:srgbClr val="000000">
                      <a:alpha val="43137"/>
                    </a:srgbClr>
                  </a:outerShdw>
                </a:effectLst>
              </a:rPr>
              <a:t>, then  V = 0 </a:t>
            </a:r>
            <a:r>
              <a:rPr lang="en-GB" sz="2800" b="1" dirty="0">
                <a:solidFill>
                  <a:prstClr val="black"/>
                </a:solidFill>
              </a:rPr>
              <a:t>and this is an ideal condition that is very difficult to achieve  practically. </a:t>
            </a:r>
          </a:p>
          <a:p>
            <a:pPr marL="385763" indent="-385763" algn="just" rtl="0"/>
            <a:r>
              <a:rPr lang="en-GB" sz="2800" b="1" dirty="0">
                <a:solidFill>
                  <a:srgbClr val="FF0000"/>
                </a:solidFill>
                <a:effectLst>
                  <a:outerShdw blurRad="38100" dist="38100" dir="2700000" algn="tl">
                    <a:srgbClr val="000000">
                      <a:alpha val="43137"/>
                    </a:srgbClr>
                  </a:outerShdw>
                </a:effectLst>
              </a:rPr>
              <a:t>If </a:t>
            </a:r>
          </a:p>
          <a:p>
            <a:pPr marL="385763" indent="-385763" algn="just" rtl="0"/>
            <a:r>
              <a:rPr lang="el-GR" sz="2800" b="1" dirty="0">
                <a:solidFill>
                  <a:srgbClr val="FF0000"/>
                </a:solidFill>
                <a:effectLst>
                  <a:outerShdw blurRad="38100" dist="38100" dir="2700000" algn="tl">
                    <a:srgbClr val="000000">
                      <a:alpha val="43137"/>
                    </a:srgbClr>
                  </a:outerShdw>
                </a:effectLst>
              </a:rPr>
              <a:t>ρ</a:t>
            </a:r>
            <a:r>
              <a:rPr lang="en-GB" sz="2800" b="1" baseline="-25000" dirty="0">
                <a:solidFill>
                  <a:srgbClr val="FF0000"/>
                </a:solidFill>
                <a:effectLst>
                  <a:outerShdw blurRad="38100" dist="38100" dir="2700000" algn="tl">
                    <a:srgbClr val="000000">
                      <a:alpha val="43137"/>
                    </a:srgbClr>
                  </a:outerShdw>
                </a:effectLst>
              </a:rPr>
              <a:t> </a:t>
            </a:r>
            <a:r>
              <a:rPr lang="en-GB" sz="2800" b="1" dirty="0">
                <a:solidFill>
                  <a:srgbClr val="FF0000"/>
                </a:solidFill>
                <a:effectLst>
                  <a:outerShdw blurRad="38100" dist="38100" dir="2700000" algn="tl">
                    <a:srgbClr val="000000">
                      <a:alpha val="43137"/>
                    </a:srgbClr>
                  </a:outerShdw>
                </a:effectLst>
              </a:rPr>
              <a:t>&lt;</a:t>
            </a:r>
            <a:r>
              <a:rPr lang="el-GR" sz="2800" b="1" dirty="0">
                <a:solidFill>
                  <a:srgbClr val="FF0000"/>
                </a:solidFill>
                <a:effectLst>
                  <a:outerShdw blurRad="38100" dist="38100" dir="2700000" algn="tl">
                    <a:srgbClr val="000000">
                      <a:alpha val="43137"/>
                    </a:srgbClr>
                  </a:outerShdw>
                </a:effectLst>
              </a:rPr>
              <a:t> ρ</a:t>
            </a:r>
            <a:r>
              <a:rPr lang="en-GB" sz="2800" b="1" baseline="-25000" dirty="0">
                <a:solidFill>
                  <a:srgbClr val="FF0000"/>
                </a:solidFill>
                <a:effectLst>
                  <a:outerShdw blurRad="38100" dist="38100" dir="2700000" algn="tl">
                    <a:srgbClr val="000000">
                      <a:alpha val="43137"/>
                    </a:srgbClr>
                  </a:outerShdw>
                </a:effectLst>
              </a:rPr>
              <a:t>0</a:t>
            </a:r>
            <a:r>
              <a:rPr lang="en-GB" sz="2800" b="1" dirty="0">
                <a:solidFill>
                  <a:srgbClr val="FF0000"/>
                </a:solidFill>
                <a:effectLst>
                  <a:outerShdw blurRad="38100" dist="38100" dir="2700000" algn="tl">
                    <a:srgbClr val="000000">
                      <a:alpha val="43137"/>
                    </a:srgbClr>
                  </a:outerShdw>
                </a:effectLst>
              </a:rPr>
              <a:t> we have negative value and creaming is upward, </a:t>
            </a:r>
            <a:r>
              <a:rPr lang="en-GB" sz="2800" b="1" dirty="0">
                <a:solidFill>
                  <a:prstClr val="black"/>
                </a:solidFill>
              </a:rPr>
              <a:t>while if  </a:t>
            </a:r>
          </a:p>
          <a:p>
            <a:pPr marL="385763" indent="-385763" algn="just" rtl="0"/>
            <a:r>
              <a:rPr lang="el-GR" sz="2800" b="1" dirty="0">
                <a:solidFill>
                  <a:srgbClr val="FF0000"/>
                </a:solidFill>
                <a:effectLst>
                  <a:outerShdw blurRad="38100" dist="38100" dir="2700000" algn="tl">
                    <a:srgbClr val="000000">
                      <a:alpha val="43137"/>
                    </a:srgbClr>
                  </a:outerShdw>
                </a:effectLst>
              </a:rPr>
              <a:t>ρ</a:t>
            </a:r>
            <a:r>
              <a:rPr lang="en-GB" sz="2800" b="1" dirty="0">
                <a:solidFill>
                  <a:srgbClr val="FF0000"/>
                </a:solidFill>
                <a:effectLst>
                  <a:outerShdw blurRad="38100" dist="38100" dir="2700000" algn="tl">
                    <a:srgbClr val="000000">
                      <a:alpha val="43137"/>
                    </a:srgbClr>
                  </a:outerShdw>
                </a:effectLst>
              </a:rPr>
              <a:t> &gt;</a:t>
            </a:r>
            <a:r>
              <a:rPr lang="el-GR" sz="2800" b="1" dirty="0">
                <a:solidFill>
                  <a:srgbClr val="FF0000"/>
                </a:solidFill>
                <a:effectLst>
                  <a:outerShdw blurRad="38100" dist="38100" dir="2700000" algn="tl">
                    <a:srgbClr val="000000">
                      <a:alpha val="43137"/>
                    </a:srgbClr>
                  </a:outerShdw>
                </a:effectLst>
              </a:rPr>
              <a:t> ρ</a:t>
            </a:r>
            <a:r>
              <a:rPr lang="en-GB" sz="2800" b="1" baseline="-25000" dirty="0">
                <a:solidFill>
                  <a:srgbClr val="FF0000"/>
                </a:solidFill>
                <a:effectLst>
                  <a:outerShdw blurRad="38100" dist="38100" dir="2700000" algn="tl">
                    <a:srgbClr val="000000">
                      <a:alpha val="43137"/>
                    </a:srgbClr>
                  </a:outerShdw>
                </a:effectLst>
              </a:rPr>
              <a:t>0</a:t>
            </a:r>
            <a:r>
              <a:rPr lang="en-GB" sz="2800" b="1" dirty="0">
                <a:solidFill>
                  <a:srgbClr val="FF0000"/>
                </a:solidFill>
                <a:effectLst>
                  <a:outerShdw blurRad="38100" dist="38100" dir="2700000" algn="tl">
                    <a:srgbClr val="000000">
                      <a:alpha val="43137"/>
                    </a:srgbClr>
                  </a:outerShdw>
                </a:effectLst>
              </a:rPr>
              <a:t> we have positive value and creaming is </a:t>
            </a:r>
            <a:r>
              <a:rPr lang="en-GB" sz="2800" b="1" dirty="0">
                <a:solidFill>
                  <a:prstClr val="black"/>
                </a:solidFill>
              </a:rPr>
              <a:t>downward; g is constant except in centrifugation;</a:t>
            </a:r>
          </a:p>
          <a:p>
            <a:pPr marL="385763" indent="-385763" algn="just" rtl="0"/>
            <a:r>
              <a:rPr lang="en-GB" sz="2800" b="1" dirty="0">
                <a:solidFill>
                  <a:prstClr val="black"/>
                </a:solidFill>
              </a:rPr>
              <a:t> </a:t>
            </a:r>
            <a:r>
              <a:rPr lang="el-GR" sz="2800" b="1" dirty="0">
                <a:solidFill>
                  <a:srgbClr val="FF0000"/>
                </a:solidFill>
                <a:latin typeface="Calibri"/>
              </a:rPr>
              <a:t>η</a:t>
            </a:r>
            <a:r>
              <a:rPr lang="en-US" sz="2800" b="1" dirty="0">
                <a:solidFill>
                  <a:srgbClr val="FF0000"/>
                </a:solidFill>
                <a:latin typeface="Calibri"/>
              </a:rPr>
              <a:t>:</a:t>
            </a:r>
            <a:r>
              <a:rPr lang="en-GB" sz="2800" b="1" dirty="0">
                <a:solidFill>
                  <a:srgbClr val="FF0000"/>
                </a:solidFill>
                <a:latin typeface="Calibri"/>
              </a:rPr>
              <a:t> </a:t>
            </a:r>
            <a:r>
              <a:rPr lang="en-GB" sz="2800" b="1" dirty="0">
                <a:solidFill>
                  <a:srgbClr val="FF0000"/>
                </a:solidFill>
              </a:rPr>
              <a:t>the viscosity that can be increased by the addition of suitable thickening </a:t>
            </a:r>
            <a:r>
              <a:rPr lang="en-GB" sz="3200" b="1" dirty="0">
                <a:solidFill>
                  <a:srgbClr val="FF0000"/>
                </a:solidFill>
              </a:rPr>
              <a:t>agent </a:t>
            </a:r>
            <a:r>
              <a:rPr lang="en-GB" sz="3200" b="1" dirty="0">
                <a:solidFill>
                  <a:prstClr val="black"/>
                </a:solidFill>
              </a:rPr>
              <a:t>and thus decrease the rate of creaming. Unsuitable thickening agent when added it cause clumping and increase the rate of flocculation.</a:t>
            </a:r>
          </a:p>
          <a:p>
            <a:pPr marL="385763" indent="-385763" algn="just" rtl="0"/>
            <a:r>
              <a:rPr lang="en-GB" sz="3200" b="1" dirty="0">
                <a:solidFill>
                  <a:prstClr val="black"/>
                </a:solidFill>
              </a:rPr>
              <a:t>Creaming in milk and food is desired (give an example?) but in the pharmaceutical preparation it is a sign of instability</a:t>
            </a:r>
            <a:r>
              <a:rPr lang="en-GB" sz="3200" b="1" dirty="0">
                <a:solidFill>
                  <a:prstClr val="black"/>
                </a:solidFill>
                <a:latin typeface="Calibri"/>
              </a:rPr>
              <a:t>.</a:t>
            </a:r>
            <a:endParaRPr lang="ar-IQ" sz="3200" b="1" dirty="0">
              <a:solidFill>
                <a:prstClr val="black"/>
              </a:solidFill>
            </a:endParaRPr>
          </a:p>
        </p:txBody>
      </p:sp>
    </p:spTree>
    <p:extLst>
      <p:ext uri="{BB962C8B-B14F-4D97-AF65-F5344CB8AC3E}">
        <p14:creationId xmlns:p14="http://schemas.microsoft.com/office/powerpoint/2010/main" val="12619053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96C193-3722-42E9-B33A-7C17DAD0F260}" type="slidenum">
              <a:rPr lang="ar-IQ" smtClean="0"/>
              <a:pPr/>
              <a:t>55</a:t>
            </a:fld>
            <a:endParaRPr lang="ar-IQ"/>
          </a:p>
        </p:txBody>
      </p:sp>
      <p:sp>
        <p:nvSpPr>
          <p:cNvPr id="3" name="Rectangle 2"/>
          <p:cNvSpPr/>
          <p:nvPr/>
        </p:nvSpPr>
        <p:spPr>
          <a:xfrm>
            <a:off x="804672" y="404664"/>
            <a:ext cx="10691928" cy="5693866"/>
          </a:xfrm>
          <a:prstGeom prst="rect">
            <a:avLst/>
          </a:prstGeom>
        </p:spPr>
        <p:txBody>
          <a:bodyPr wrap="square">
            <a:spAutoFit/>
          </a:bodyPr>
          <a:lstStyle/>
          <a:p>
            <a:pPr algn="just" rtl="0"/>
            <a:r>
              <a:rPr lang="en-GB" sz="2800" b="1" dirty="0">
                <a:solidFill>
                  <a:srgbClr val="FF0000"/>
                </a:solidFill>
                <a:effectLst>
                  <a:outerShdw blurRad="38100" dist="38100" dir="2700000" algn="tl">
                    <a:srgbClr val="000000">
                      <a:alpha val="43137"/>
                    </a:srgbClr>
                  </a:outerShdw>
                </a:effectLst>
              </a:rPr>
              <a:t>Coalescence and breaking</a:t>
            </a:r>
            <a:r>
              <a:rPr lang="en-GB" sz="2800" dirty="0">
                <a:solidFill>
                  <a:srgbClr val="FF0000"/>
                </a:solidFill>
                <a:effectLst>
                  <a:outerShdw blurRad="38100" dist="38100" dir="2700000" algn="tl">
                    <a:srgbClr val="000000">
                      <a:alpha val="43137"/>
                    </a:srgbClr>
                  </a:outerShdw>
                </a:effectLst>
              </a:rPr>
              <a:t>: (</a:t>
            </a:r>
            <a:r>
              <a:rPr lang="en-GB" sz="2800" dirty="0">
                <a:solidFill>
                  <a:prstClr val="black"/>
                </a:solidFill>
              </a:rPr>
              <a:t>unlike the flocculation and creaming, </a:t>
            </a:r>
            <a:r>
              <a:rPr lang="en-GB" sz="2800" b="1" dirty="0">
                <a:solidFill>
                  <a:srgbClr val="FF0000"/>
                </a:solidFill>
                <a:effectLst>
                  <a:outerShdw blurRad="38100" dist="38100" dir="2700000" algn="tl">
                    <a:srgbClr val="000000">
                      <a:alpha val="43137"/>
                    </a:srgbClr>
                  </a:outerShdw>
                </a:effectLst>
              </a:rPr>
              <a:t>which are reversible and once shaken it will return to the good emulsion</a:t>
            </a:r>
            <a:r>
              <a:rPr lang="en-GB" sz="2800" b="1" dirty="0">
                <a:solidFill>
                  <a:prstClr val="black"/>
                </a:solidFill>
              </a:rPr>
              <a:t>), </a:t>
            </a:r>
            <a:r>
              <a:rPr lang="en-GB" sz="2800" dirty="0">
                <a:solidFill>
                  <a:prstClr val="black"/>
                </a:solidFill>
              </a:rPr>
              <a:t>the coalescence and breaking are</a:t>
            </a:r>
            <a:r>
              <a:rPr lang="en-GB" sz="2800" b="1" dirty="0">
                <a:solidFill>
                  <a:prstClr val="black"/>
                </a:solidFill>
              </a:rPr>
              <a:t> </a:t>
            </a:r>
            <a:r>
              <a:rPr lang="en-GB" sz="2800" b="1" u="sng" dirty="0">
                <a:solidFill>
                  <a:srgbClr val="002060"/>
                </a:solidFill>
              </a:rPr>
              <a:t>irreversible</a:t>
            </a:r>
            <a:r>
              <a:rPr lang="en-GB" sz="2800" b="1" dirty="0">
                <a:solidFill>
                  <a:prstClr val="black"/>
                </a:solidFill>
              </a:rPr>
              <a:t> </a:t>
            </a:r>
            <a:r>
              <a:rPr lang="en-GB" sz="2800" dirty="0">
                <a:solidFill>
                  <a:srgbClr val="0070C0"/>
                </a:solidFill>
              </a:rPr>
              <a:t>because the emulsifying agent film has been destroyed,</a:t>
            </a:r>
            <a:r>
              <a:rPr lang="en-GB" sz="2800" dirty="0">
                <a:solidFill>
                  <a:prstClr val="black"/>
                </a:solidFill>
              </a:rPr>
              <a:t> so gentle shaking will not work. </a:t>
            </a:r>
            <a:r>
              <a:rPr lang="en-GB" sz="2800" dirty="0">
                <a:solidFill>
                  <a:srgbClr val="FF0000"/>
                </a:solidFill>
              </a:rPr>
              <a:t>The problem can be treated if more or enough emulsifying agent is added and emulsion pass through special emulsifying machine.</a:t>
            </a:r>
          </a:p>
          <a:p>
            <a:pPr algn="just" rtl="0"/>
            <a:endParaRPr lang="en-GB" sz="2800" dirty="0">
              <a:solidFill>
                <a:prstClr val="black"/>
              </a:solidFill>
            </a:endParaRPr>
          </a:p>
          <a:p>
            <a:pPr algn="just" rtl="0"/>
            <a:r>
              <a:rPr lang="en-GB" sz="2800" dirty="0">
                <a:solidFill>
                  <a:prstClr val="black"/>
                </a:solidFill>
              </a:rPr>
              <a:t>The rate of coalescence is affected by many factors:</a:t>
            </a:r>
          </a:p>
          <a:p>
            <a:pPr marL="385763" indent="-385763" algn="just" rtl="0">
              <a:buFont typeface="+mj-lt"/>
              <a:buAutoNum type="arabicPeriod"/>
            </a:pPr>
            <a:r>
              <a:rPr lang="en-GB" sz="2800" b="1" dirty="0">
                <a:solidFill>
                  <a:srgbClr val="FF0000"/>
                </a:solidFill>
                <a:effectLst>
                  <a:outerShdw blurRad="38100" dist="38100" dir="2700000" algn="tl">
                    <a:srgbClr val="000000">
                      <a:alpha val="43137"/>
                    </a:srgbClr>
                  </a:outerShdw>
                </a:effectLst>
              </a:rPr>
              <a:t>The strength of emulsifying agent film.</a:t>
            </a:r>
          </a:p>
          <a:p>
            <a:pPr marL="385763" indent="-385763" algn="just" rtl="0">
              <a:buFont typeface="+mj-lt"/>
              <a:buAutoNum type="arabicPeriod"/>
            </a:pPr>
            <a:r>
              <a:rPr lang="en-GB" sz="2800" b="1" dirty="0">
                <a:solidFill>
                  <a:srgbClr val="FF0000"/>
                </a:solidFill>
                <a:effectLst>
                  <a:outerShdw blurRad="38100" dist="38100" dir="2700000" algn="tl">
                    <a:srgbClr val="000000">
                      <a:alpha val="43137"/>
                    </a:srgbClr>
                  </a:outerShdw>
                </a:effectLst>
              </a:rPr>
              <a:t>The electrical charge on the surface of the droplets.</a:t>
            </a:r>
          </a:p>
          <a:p>
            <a:pPr marL="385763" indent="-385763" algn="just" rtl="0">
              <a:buFont typeface="+mj-lt"/>
              <a:buAutoNum type="arabicPeriod"/>
            </a:pPr>
            <a:r>
              <a:rPr lang="en-GB" sz="2800" b="1" dirty="0">
                <a:solidFill>
                  <a:srgbClr val="FF0000"/>
                </a:solidFill>
                <a:effectLst>
                  <a:outerShdw blurRad="38100" dist="38100" dir="2700000" algn="tl">
                    <a:srgbClr val="000000">
                      <a:alpha val="43137"/>
                    </a:srgbClr>
                  </a:outerShdw>
                </a:effectLst>
              </a:rPr>
              <a:t>The interfacial tension of oil-water interface.</a:t>
            </a:r>
          </a:p>
          <a:p>
            <a:pPr marL="385763" indent="-385763" algn="just" rtl="0">
              <a:buFont typeface="+mj-lt"/>
              <a:buAutoNum type="arabicPeriod"/>
            </a:pPr>
            <a:r>
              <a:rPr lang="en-GB" sz="2800" b="1" dirty="0">
                <a:solidFill>
                  <a:srgbClr val="FF0000"/>
                </a:solidFill>
                <a:effectLst>
                  <a:outerShdw blurRad="38100" dist="38100" dir="2700000" algn="tl">
                    <a:srgbClr val="000000">
                      <a:alpha val="43137"/>
                    </a:srgbClr>
                  </a:outerShdw>
                </a:effectLst>
              </a:rPr>
              <a:t>The viscosity.</a:t>
            </a:r>
          </a:p>
          <a:p>
            <a:pPr marL="385763" indent="-385763" algn="just" rtl="0"/>
            <a:r>
              <a:rPr lang="en-GB" sz="2800" dirty="0">
                <a:solidFill>
                  <a:prstClr val="black"/>
                </a:solidFill>
              </a:rPr>
              <a:t>The most important factor is the </a:t>
            </a:r>
            <a:r>
              <a:rPr lang="en-GB" sz="2800" i="1" dirty="0">
                <a:solidFill>
                  <a:prstClr val="black"/>
                </a:solidFill>
              </a:rPr>
              <a:t>strength of the emulsifying agent film. </a:t>
            </a:r>
            <a:endParaRPr lang="ar-IQ" sz="2800" i="1" dirty="0">
              <a:solidFill>
                <a:prstClr val="black"/>
              </a:solidFill>
            </a:endParaRPr>
          </a:p>
        </p:txBody>
      </p:sp>
      <p:pic>
        <p:nvPicPr>
          <p:cNvPr id="4" name="Picture 3">
            <a:extLst>
              <a:ext uri="{FF2B5EF4-FFF2-40B4-BE49-F238E27FC236}">
                <a16:creationId xmlns:a16="http://schemas.microsoft.com/office/drawing/2014/main" id="{64D7CF19-7E3F-4E6F-AE24-F90B5FE1CB57}"/>
              </a:ext>
            </a:extLst>
          </p:cNvPr>
          <p:cNvPicPr>
            <a:picLocks noChangeAspect="1"/>
          </p:cNvPicPr>
          <p:nvPr/>
        </p:nvPicPr>
        <p:blipFill rotWithShape="1">
          <a:blip r:embed="rId2"/>
          <a:srcRect l="67613" b="66242"/>
          <a:stretch/>
        </p:blipFill>
        <p:spPr>
          <a:xfrm>
            <a:off x="10010273" y="2636912"/>
            <a:ext cx="1732116" cy="1656589"/>
          </a:xfrm>
          <a:prstGeom prst="rect">
            <a:avLst/>
          </a:prstGeom>
        </p:spPr>
      </p:pic>
      <p:pic>
        <p:nvPicPr>
          <p:cNvPr id="5" name="Picture 4">
            <a:extLst>
              <a:ext uri="{FF2B5EF4-FFF2-40B4-BE49-F238E27FC236}">
                <a16:creationId xmlns:a16="http://schemas.microsoft.com/office/drawing/2014/main" id="{EB066AD4-361B-46D3-A6DA-EA1FE8E9F438}"/>
              </a:ext>
            </a:extLst>
          </p:cNvPr>
          <p:cNvPicPr>
            <a:picLocks noChangeAspect="1"/>
          </p:cNvPicPr>
          <p:nvPr/>
        </p:nvPicPr>
        <p:blipFill rotWithShape="1">
          <a:blip r:embed="rId2"/>
          <a:srcRect r="71677" b="66242"/>
          <a:stretch/>
        </p:blipFill>
        <p:spPr>
          <a:xfrm>
            <a:off x="8154738" y="2719568"/>
            <a:ext cx="1514745" cy="1656590"/>
          </a:xfrm>
          <a:prstGeom prst="rect">
            <a:avLst/>
          </a:prstGeom>
        </p:spPr>
      </p:pic>
    </p:spTree>
    <p:extLst>
      <p:ext uri="{BB962C8B-B14F-4D97-AF65-F5344CB8AC3E}">
        <p14:creationId xmlns:p14="http://schemas.microsoft.com/office/powerpoint/2010/main" val="12607208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96C193-3722-42E9-B33A-7C17DAD0F260}" type="slidenum">
              <a:rPr lang="ar-IQ" smtClean="0"/>
              <a:pPr/>
              <a:t>56</a:t>
            </a:fld>
            <a:endParaRPr lang="ar-IQ"/>
          </a:p>
        </p:txBody>
      </p:sp>
      <p:sp>
        <p:nvSpPr>
          <p:cNvPr id="3" name="Rectangle 2"/>
          <p:cNvSpPr/>
          <p:nvPr/>
        </p:nvSpPr>
        <p:spPr>
          <a:xfrm>
            <a:off x="551384" y="195841"/>
            <a:ext cx="11233248" cy="5693866"/>
          </a:xfrm>
          <a:prstGeom prst="rect">
            <a:avLst/>
          </a:prstGeom>
        </p:spPr>
        <p:txBody>
          <a:bodyPr wrap="square">
            <a:spAutoFit/>
          </a:bodyPr>
          <a:lstStyle/>
          <a:p>
            <a:pPr algn="ctr" rtl="0"/>
            <a:r>
              <a:rPr lang="en-GB" sz="3200" b="1" dirty="0">
                <a:solidFill>
                  <a:srgbClr val="FF0000"/>
                </a:solidFill>
              </a:rPr>
              <a:t>Deterioration by microorganisms</a:t>
            </a:r>
            <a:r>
              <a:rPr lang="en-GB" sz="4400" b="1" dirty="0">
                <a:solidFill>
                  <a:srgbClr val="FF0000"/>
                </a:solidFill>
              </a:rPr>
              <a:t>: </a:t>
            </a:r>
          </a:p>
          <a:p>
            <a:pPr algn="l" rtl="0"/>
            <a:r>
              <a:rPr lang="en-GB" sz="2000" b="1" dirty="0">
                <a:solidFill>
                  <a:prstClr val="black"/>
                </a:solidFill>
              </a:rPr>
              <a:t>Microorganisms include </a:t>
            </a:r>
            <a:r>
              <a:rPr lang="en-GB" sz="2000" b="1" dirty="0" err="1">
                <a:solidFill>
                  <a:prstClr val="black"/>
                </a:solidFill>
              </a:rPr>
              <a:t>mold</a:t>
            </a:r>
            <a:r>
              <a:rPr lang="en-GB" sz="2000" b="1" dirty="0">
                <a:solidFill>
                  <a:prstClr val="black"/>
                </a:solidFill>
              </a:rPr>
              <a:t>, yeast, and bacteria affect the emulsion in the following aspects:</a:t>
            </a:r>
          </a:p>
          <a:p>
            <a:pPr algn="l" rtl="0"/>
            <a:endParaRPr lang="en-GB" sz="2000" b="1" dirty="0">
              <a:solidFill>
                <a:prstClr val="black"/>
              </a:solidFill>
            </a:endParaRPr>
          </a:p>
          <a:p>
            <a:pPr marL="385763" indent="-385763" algn="l" rtl="0">
              <a:buFont typeface="+mj-lt"/>
              <a:buAutoNum type="arabicPeriod"/>
            </a:pPr>
            <a:r>
              <a:rPr lang="en-GB" sz="2000" b="1" dirty="0">
                <a:solidFill>
                  <a:srgbClr val="FF0000"/>
                </a:solidFill>
                <a:effectLst>
                  <a:outerShdw blurRad="38100" dist="38100" dir="2700000" algn="tl">
                    <a:srgbClr val="000000">
                      <a:alpha val="43137"/>
                    </a:srgbClr>
                  </a:outerShdw>
                </a:effectLst>
              </a:rPr>
              <a:t>Decomposition of emulsifying agent.</a:t>
            </a:r>
          </a:p>
          <a:p>
            <a:pPr marL="385763" indent="-385763" algn="l" rtl="0">
              <a:buFont typeface="+mj-lt"/>
              <a:buAutoNum type="arabicPeriod"/>
            </a:pPr>
            <a:r>
              <a:rPr lang="en-GB" sz="2000" b="1" dirty="0">
                <a:solidFill>
                  <a:srgbClr val="FF0000"/>
                </a:solidFill>
                <a:effectLst>
                  <a:outerShdw blurRad="38100" dist="38100" dir="2700000" algn="tl">
                    <a:srgbClr val="000000">
                      <a:alpha val="43137"/>
                    </a:srgbClr>
                  </a:outerShdw>
                </a:effectLst>
              </a:rPr>
              <a:t>Contamination the aqueous phase</a:t>
            </a:r>
          </a:p>
          <a:p>
            <a:pPr marL="385763" indent="-385763" algn="l" rtl="0">
              <a:buFont typeface="+mj-lt"/>
              <a:buAutoNum type="arabicPeriod"/>
            </a:pPr>
            <a:r>
              <a:rPr lang="en-GB" sz="2000" b="1" dirty="0">
                <a:solidFill>
                  <a:srgbClr val="FF0000"/>
                </a:solidFill>
                <a:effectLst>
                  <a:outerShdw blurRad="38100" dist="38100" dir="2700000" algn="tl">
                    <a:srgbClr val="000000">
                      <a:alpha val="43137"/>
                    </a:srgbClr>
                  </a:outerShdw>
                </a:effectLst>
              </a:rPr>
              <a:t>Cause rancidity of oil.</a:t>
            </a:r>
          </a:p>
          <a:p>
            <a:pPr marL="385763" indent="-385763" algn="l" rtl="0">
              <a:buFont typeface="+mj-lt"/>
              <a:buAutoNum type="arabicPeriod"/>
            </a:pPr>
            <a:r>
              <a:rPr lang="en-GB" sz="2000" b="1" dirty="0">
                <a:solidFill>
                  <a:srgbClr val="FF0000"/>
                </a:solidFill>
                <a:effectLst>
                  <a:outerShdw blurRad="38100" dist="38100" dir="2700000" algn="tl">
                    <a:srgbClr val="000000">
                      <a:alpha val="43137"/>
                    </a:srgbClr>
                  </a:outerShdw>
                </a:effectLst>
              </a:rPr>
              <a:t>Destroy the oil soluble vitamins.</a:t>
            </a:r>
          </a:p>
          <a:p>
            <a:pPr marL="385763" indent="-385763" algn="l" rtl="0">
              <a:buFont typeface="+mj-lt"/>
              <a:buAutoNum type="arabicPeriod"/>
            </a:pPr>
            <a:endParaRPr lang="en-GB" sz="2000" b="1" dirty="0">
              <a:solidFill>
                <a:srgbClr val="FF0000"/>
              </a:solidFill>
              <a:effectLst>
                <a:outerShdw blurRad="38100" dist="38100" dir="2700000" algn="tl">
                  <a:srgbClr val="000000">
                    <a:alpha val="43137"/>
                  </a:srgbClr>
                </a:outerShdw>
              </a:effectLst>
            </a:endParaRPr>
          </a:p>
          <a:p>
            <a:pPr marL="385763" indent="-385763" algn="just" rtl="0"/>
            <a:r>
              <a:rPr lang="en-GB" sz="2000" b="1" dirty="0">
                <a:solidFill>
                  <a:prstClr val="black"/>
                </a:solidFill>
              </a:rPr>
              <a:t>So a good </a:t>
            </a:r>
            <a:r>
              <a:rPr lang="en-GB" sz="2000" b="1" dirty="0">
                <a:solidFill>
                  <a:srgbClr val="FF0000"/>
                </a:solidFill>
              </a:rPr>
              <a:t>preservative</a:t>
            </a:r>
            <a:r>
              <a:rPr lang="en-GB" sz="2000" b="1" dirty="0">
                <a:solidFill>
                  <a:prstClr val="black"/>
                </a:solidFill>
              </a:rPr>
              <a:t> must be added and must be fungi-static, because fungi are the most common contaminant in emulsion. The presence of certain drugs as benzoic acid, salicylic acid or high concentration of alcohol may act as auto or self preservative, but addition of preservative is desired. </a:t>
            </a:r>
            <a:r>
              <a:rPr lang="en-GB" sz="2000" b="1" dirty="0">
                <a:solidFill>
                  <a:srgbClr val="002060"/>
                </a:solidFill>
              </a:rPr>
              <a:t>The most common preservative used in emulsion is </a:t>
            </a:r>
            <a:r>
              <a:rPr lang="en-GB" sz="2000" b="1" dirty="0" err="1">
                <a:solidFill>
                  <a:srgbClr val="FF0000"/>
                </a:solidFill>
              </a:rPr>
              <a:t>parahydroxy</a:t>
            </a:r>
            <a:r>
              <a:rPr lang="en-GB" sz="2000" b="1" dirty="0">
                <a:solidFill>
                  <a:srgbClr val="FF0000"/>
                </a:solidFill>
              </a:rPr>
              <a:t> benzoates</a:t>
            </a:r>
            <a:r>
              <a:rPr lang="en-GB" sz="2000" b="1" dirty="0">
                <a:solidFill>
                  <a:srgbClr val="002060"/>
                </a:solidFill>
              </a:rPr>
              <a:t>, e.g., </a:t>
            </a:r>
            <a:r>
              <a:rPr lang="en-GB" sz="2000" b="1" dirty="0" err="1">
                <a:solidFill>
                  <a:srgbClr val="002060"/>
                </a:solidFill>
              </a:rPr>
              <a:t>prahydroxy</a:t>
            </a:r>
            <a:r>
              <a:rPr lang="en-GB" sz="2000" b="1" dirty="0">
                <a:solidFill>
                  <a:srgbClr val="002060"/>
                </a:solidFill>
              </a:rPr>
              <a:t> benzoate methyl ester, which is used in a concentration equal to 0.1-0.2 %, and </a:t>
            </a:r>
            <a:r>
              <a:rPr lang="en-GB" sz="2000" b="1" dirty="0" err="1">
                <a:solidFill>
                  <a:srgbClr val="002060"/>
                </a:solidFill>
              </a:rPr>
              <a:t>prahydroxy</a:t>
            </a:r>
            <a:r>
              <a:rPr lang="en-GB" sz="2000" b="1" dirty="0">
                <a:solidFill>
                  <a:srgbClr val="002060"/>
                </a:solidFill>
              </a:rPr>
              <a:t> </a:t>
            </a:r>
            <a:r>
              <a:rPr lang="en-GB" sz="2000" b="1" dirty="0" err="1">
                <a:solidFill>
                  <a:srgbClr val="002060"/>
                </a:solidFill>
              </a:rPr>
              <a:t>propyl</a:t>
            </a:r>
            <a:r>
              <a:rPr lang="en-GB" sz="2000" b="1" dirty="0">
                <a:solidFill>
                  <a:srgbClr val="002060"/>
                </a:solidFill>
              </a:rPr>
              <a:t> ester, which is used in a concentration equal to 0.02-0.05%. Combination of these </a:t>
            </a:r>
            <a:r>
              <a:rPr lang="en-GB" sz="2000" b="1" dirty="0" err="1">
                <a:solidFill>
                  <a:srgbClr val="002060"/>
                </a:solidFill>
              </a:rPr>
              <a:t>parahydroxy</a:t>
            </a:r>
            <a:r>
              <a:rPr lang="en-GB" sz="2000" b="1" dirty="0">
                <a:solidFill>
                  <a:srgbClr val="002060"/>
                </a:solidFill>
              </a:rPr>
              <a:t> benzoates (methyl and </a:t>
            </a:r>
            <a:r>
              <a:rPr lang="en-GB" sz="2000" b="1" dirty="0" err="1">
                <a:solidFill>
                  <a:srgbClr val="002060"/>
                </a:solidFill>
              </a:rPr>
              <a:t>propyl</a:t>
            </a:r>
            <a:r>
              <a:rPr lang="en-GB" sz="2000" b="1" dirty="0">
                <a:solidFill>
                  <a:srgbClr val="002060"/>
                </a:solidFill>
              </a:rPr>
              <a:t>) is the most effective against </a:t>
            </a:r>
            <a:r>
              <a:rPr lang="en-GB" sz="2000" b="1" dirty="0" err="1">
                <a:solidFill>
                  <a:srgbClr val="002060"/>
                </a:solidFill>
              </a:rPr>
              <a:t>mold</a:t>
            </a:r>
            <a:r>
              <a:rPr lang="en-GB" sz="2000" b="1" dirty="0">
                <a:solidFill>
                  <a:srgbClr val="002060"/>
                </a:solidFill>
              </a:rPr>
              <a:t>, yeast and bacteria.</a:t>
            </a:r>
          </a:p>
          <a:p>
            <a:pPr marL="385763" indent="-385763" algn="just" rtl="0"/>
            <a:r>
              <a:rPr lang="en-GB" sz="2000" b="1" dirty="0">
                <a:solidFill>
                  <a:prstClr val="black"/>
                </a:solidFill>
              </a:rPr>
              <a:t>The </a:t>
            </a:r>
            <a:r>
              <a:rPr lang="en-GB" sz="2000" b="1" dirty="0" err="1">
                <a:solidFill>
                  <a:prstClr val="black"/>
                </a:solidFill>
              </a:rPr>
              <a:t>prahydroxy</a:t>
            </a:r>
            <a:r>
              <a:rPr lang="en-GB" sz="2000" b="1" dirty="0">
                <a:solidFill>
                  <a:prstClr val="black"/>
                </a:solidFill>
              </a:rPr>
              <a:t> benzoates are also called </a:t>
            </a:r>
            <a:r>
              <a:rPr lang="en-GB" sz="2000" b="1" dirty="0" err="1">
                <a:solidFill>
                  <a:srgbClr val="FF0000"/>
                </a:solidFill>
              </a:rPr>
              <a:t>parabenes</a:t>
            </a:r>
            <a:r>
              <a:rPr lang="en-GB" sz="2000" b="1" dirty="0">
                <a:solidFill>
                  <a:prstClr val="black"/>
                </a:solidFill>
              </a:rPr>
              <a:t> like methyl and </a:t>
            </a:r>
            <a:r>
              <a:rPr lang="en-GB" sz="2000" b="1" dirty="0" err="1">
                <a:solidFill>
                  <a:prstClr val="black"/>
                </a:solidFill>
              </a:rPr>
              <a:t>propyl</a:t>
            </a:r>
            <a:r>
              <a:rPr lang="en-GB" sz="2000" b="1" dirty="0">
                <a:solidFill>
                  <a:prstClr val="black"/>
                </a:solidFill>
              </a:rPr>
              <a:t> </a:t>
            </a:r>
            <a:r>
              <a:rPr lang="en-GB" sz="2000" b="1" dirty="0" err="1">
                <a:solidFill>
                  <a:prstClr val="black"/>
                </a:solidFill>
              </a:rPr>
              <a:t>parabene</a:t>
            </a:r>
            <a:r>
              <a:rPr lang="en-GB" sz="2000" b="1" dirty="0">
                <a:solidFill>
                  <a:prstClr val="black"/>
                </a:solidFill>
              </a:rPr>
              <a:t>. </a:t>
            </a:r>
            <a:endParaRPr lang="ar-IQ" sz="2000" b="1" dirty="0">
              <a:solidFill>
                <a:prstClr val="black"/>
              </a:solidFill>
            </a:endParaRPr>
          </a:p>
        </p:txBody>
      </p:sp>
      <p:pic>
        <p:nvPicPr>
          <p:cNvPr id="4" name="Picture 3">
            <a:extLst>
              <a:ext uri="{FF2B5EF4-FFF2-40B4-BE49-F238E27FC236}">
                <a16:creationId xmlns:a16="http://schemas.microsoft.com/office/drawing/2014/main" id="{13E8A72C-70BC-474F-8603-66202EBA4A59}"/>
              </a:ext>
            </a:extLst>
          </p:cNvPr>
          <p:cNvPicPr>
            <a:picLocks noChangeAspect="1"/>
          </p:cNvPicPr>
          <p:nvPr/>
        </p:nvPicPr>
        <p:blipFill>
          <a:blip r:embed="rId2"/>
          <a:stretch>
            <a:fillRect/>
          </a:stretch>
        </p:blipFill>
        <p:spPr>
          <a:xfrm>
            <a:off x="8861598" y="1340768"/>
            <a:ext cx="2762250" cy="1552575"/>
          </a:xfrm>
          <a:prstGeom prst="rect">
            <a:avLst/>
          </a:prstGeom>
        </p:spPr>
      </p:pic>
    </p:spTree>
    <p:extLst>
      <p:ext uri="{BB962C8B-B14F-4D97-AF65-F5344CB8AC3E}">
        <p14:creationId xmlns:p14="http://schemas.microsoft.com/office/powerpoint/2010/main" val="38659020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96C193-3722-42E9-B33A-7C17DAD0F260}" type="slidenum">
              <a:rPr lang="ar-IQ" smtClean="0"/>
              <a:pPr/>
              <a:t>57</a:t>
            </a:fld>
            <a:endParaRPr lang="ar-IQ"/>
          </a:p>
        </p:txBody>
      </p:sp>
      <p:sp>
        <p:nvSpPr>
          <p:cNvPr id="3" name="Rectangle 2"/>
          <p:cNvSpPr/>
          <p:nvPr/>
        </p:nvSpPr>
        <p:spPr>
          <a:xfrm>
            <a:off x="2349304" y="260648"/>
            <a:ext cx="7565400" cy="547842"/>
          </a:xfrm>
          <a:prstGeom prst="rect">
            <a:avLst/>
          </a:prstGeom>
        </p:spPr>
        <p:txBody>
          <a:bodyPr wrap="square">
            <a:spAutoFit/>
          </a:bodyPr>
          <a:lstStyle/>
          <a:p>
            <a:pPr marL="457200" indent="-457200" algn="ctr" rtl="0">
              <a:lnSpc>
                <a:spcPct val="90000"/>
              </a:lnSpc>
              <a:spcBef>
                <a:spcPct val="20000"/>
              </a:spcBef>
              <a:buClr>
                <a:srgbClr val="CC9900"/>
              </a:buClr>
              <a:buSzPct val="70000"/>
              <a:defRPr/>
            </a:pPr>
            <a:r>
              <a:rPr lang="en-US" sz="3200" b="1" dirty="0">
                <a:solidFill>
                  <a:srgbClr val="FF0000"/>
                </a:solidFill>
              </a:rPr>
              <a:t>Inversion of Emulsions (Phase inversion)</a:t>
            </a:r>
          </a:p>
        </p:txBody>
      </p:sp>
      <p:sp>
        <p:nvSpPr>
          <p:cNvPr id="4" name="Rectangle 3"/>
          <p:cNvSpPr/>
          <p:nvPr/>
        </p:nvSpPr>
        <p:spPr>
          <a:xfrm>
            <a:off x="623392" y="902978"/>
            <a:ext cx="11017224" cy="5539978"/>
          </a:xfrm>
          <a:prstGeom prst="rect">
            <a:avLst/>
          </a:prstGeom>
        </p:spPr>
        <p:txBody>
          <a:bodyPr wrap="square">
            <a:spAutoFit/>
          </a:bodyPr>
          <a:lstStyle/>
          <a:p>
            <a:pPr marL="457200" indent="-457200" algn="l" rtl="0">
              <a:lnSpc>
                <a:spcPct val="90000"/>
              </a:lnSpc>
              <a:spcBef>
                <a:spcPct val="20000"/>
              </a:spcBef>
              <a:buClr>
                <a:srgbClr val="CC9900"/>
              </a:buClr>
              <a:buSzPct val="70000"/>
              <a:defRPr/>
            </a:pPr>
            <a:r>
              <a:rPr lang="en-US" sz="2800" dirty="0">
                <a:solidFill>
                  <a:srgbClr val="FF0000"/>
                </a:solidFill>
                <a:effectLst>
                  <a:outerShdw blurRad="38100" dist="38100" dir="2700000" algn="tl">
                    <a:srgbClr val="000000"/>
                  </a:outerShdw>
                </a:effectLst>
                <a:sym typeface="Symbol" pitchFamily="18" charset="2"/>
              </a:rPr>
              <a:t>1</a:t>
            </a:r>
            <a:r>
              <a:rPr lang="en-US" dirty="0">
                <a:solidFill>
                  <a:srgbClr val="FF0000"/>
                </a:solidFill>
                <a:effectLst>
                  <a:outerShdw blurRad="38100" dist="38100" dir="2700000" algn="tl">
                    <a:srgbClr val="000000"/>
                  </a:outerShdw>
                </a:effectLst>
                <a:sym typeface="Symbol" pitchFamily="18" charset="2"/>
              </a:rPr>
              <a:t>. </a:t>
            </a:r>
            <a:r>
              <a:rPr lang="en-US" sz="3600" b="1" dirty="0">
                <a:solidFill>
                  <a:srgbClr val="FF0000"/>
                </a:solidFill>
                <a:effectLst>
                  <a:outerShdw blurRad="38100" dist="38100" dir="2700000" algn="tl">
                    <a:srgbClr val="000000">
                      <a:alpha val="43137"/>
                    </a:srgbClr>
                  </a:outerShdw>
                </a:effectLst>
                <a:sym typeface="Symbol" pitchFamily="18" charset="2"/>
              </a:rPr>
              <a:t>Changing </a:t>
            </a:r>
            <a:r>
              <a:rPr lang="en-US" sz="3200" b="1" dirty="0">
                <a:solidFill>
                  <a:srgbClr val="FF0000"/>
                </a:solidFill>
                <a:effectLst>
                  <a:outerShdw blurRad="38100" dist="38100" dir="2700000" algn="tl">
                    <a:srgbClr val="000000">
                      <a:alpha val="43137"/>
                    </a:srgbClr>
                  </a:outerShdw>
                </a:effectLst>
                <a:sym typeface="Symbol" pitchFamily="18" charset="2"/>
              </a:rPr>
              <a:t>Phase (volume ratio)</a:t>
            </a:r>
            <a:endParaRPr lang="en-US" sz="2000" b="1" dirty="0">
              <a:solidFill>
                <a:srgbClr val="FF0000"/>
              </a:solidFill>
              <a:effectLst>
                <a:outerShdw blurRad="38100" dist="38100" dir="2700000" algn="tl">
                  <a:srgbClr val="000000">
                    <a:alpha val="43137"/>
                  </a:srgbClr>
                </a:outerShdw>
              </a:effectLst>
              <a:sym typeface="Symbol" pitchFamily="18" charset="2"/>
            </a:endParaRPr>
          </a:p>
          <a:p>
            <a:pPr marL="457200" indent="-457200" algn="l" rtl="0">
              <a:spcBef>
                <a:spcPct val="20000"/>
              </a:spcBef>
              <a:buClr>
                <a:srgbClr val="CC9900"/>
              </a:buClr>
              <a:buSzPct val="70000"/>
              <a:defRPr/>
            </a:pPr>
            <a:r>
              <a:rPr lang="en-US" sz="2000" dirty="0">
                <a:solidFill>
                  <a:srgbClr val="FF0000"/>
                </a:solidFill>
                <a:effectLst>
                  <a:outerShdw blurRad="38100" dist="38100" dir="2700000" algn="tl">
                    <a:srgbClr val="000000"/>
                  </a:outerShdw>
                </a:effectLst>
                <a:sym typeface="Symbol" pitchFamily="18" charset="2"/>
              </a:rPr>
              <a:t>    </a:t>
            </a:r>
            <a:r>
              <a:rPr lang="en-US" sz="3200" b="1" dirty="0">
                <a:solidFill>
                  <a:srgbClr val="FF0000"/>
                </a:solidFill>
                <a:effectLst>
                  <a:outerShdw blurRad="38100" dist="38100" dir="2700000" algn="tl">
                    <a:srgbClr val="000000"/>
                  </a:outerShdw>
                </a:effectLst>
                <a:highlight>
                  <a:srgbClr val="FFFF00"/>
                </a:highlight>
                <a:sym typeface="Symbol" pitchFamily="18" charset="2"/>
              </a:rPr>
              <a:t>if we have o/w emulsion so when Oil/Water ratio is that lead to  W/O emulsion and vice versa</a:t>
            </a:r>
          </a:p>
          <a:p>
            <a:pPr marL="457200" indent="-457200" algn="l" rtl="0">
              <a:spcBef>
                <a:spcPct val="20000"/>
              </a:spcBef>
              <a:buClr>
                <a:srgbClr val="CC9900"/>
              </a:buClr>
              <a:buSzPct val="70000"/>
              <a:defRPr/>
            </a:pPr>
            <a:r>
              <a:rPr lang="en-US" sz="2000" b="1" dirty="0">
                <a:solidFill>
                  <a:srgbClr val="FF0000"/>
                </a:solidFill>
                <a:effectLst>
                  <a:outerShdw blurRad="38100" dist="38100" dir="2700000" algn="tl">
                    <a:srgbClr val="000000"/>
                  </a:outerShdw>
                </a:effectLst>
                <a:sym typeface="Symbol" pitchFamily="18" charset="2"/>
              </a:rPr>
              <a:t>2. </a:t>
            </a:r>
            <a:r>
              <a:rPr lang="en-US" sz="3200" b="1" dirty="0">
                <a:solidFill>
                  <a:srgbClr val="C00000"/>
                </a:solidFill>
                <a:effectLst>
                  <a:outerShdw blurRad="38100" dist="38100" dir="2700000" algn="tl">
                    <a:srgbClr val="000000">
                      <a:alpha val="43137"/>
                    </a:srgbClr>
                  </a:outerShdw>
                </a:effectLst>
              </a:rPr>
              <a:t>Temperature of the system</a:t>
            </a:r>
            <a:endParaRPr lang="en-US" sz="2800" b="1" dirty="0">
              <a:solidFill>
                <a:srgbClr val="C00000"/>
              </a:solidFill>
              <a:effectLst>
                <a:outerShdw blurRad="38100" dist="38100" dir="2700000" algn="tl">
                  <a:srgbClr val="000000">
                    <a:alpha val="43137"/>
                  </a:srgbClr>
                </a:outerShdw>
              </a:effectLst>
            </a:endParaRPr>
          </a:p>
          <a:p>
            <a:pPr marL="457200" indent="-457200" algn="l" rtl="0">
              <a:spcBef>
                <a:spcPct val="20000"/>
              </a:spcBef>
              <a:buClr>
                <a:srgbClr val="CC9900"/>
              </a:buClr>
              <a:buSzPct val="70000"/>
              <a:defRPr/>
            </a:pPr>
            <a:r>
              <a:rPr lang="en-US" sz="3200" dirty="0">
                <a:solidFill>
                  <a:prstClr val="black"/>
                </a:solidFill>
                <a:effectLst>
                  <a:outerShdw blurRad="38100" dist="38100" dir="2700000" algn="tl">
                    <a:srgbClr val="000000"/>
                  </a:outerShdw>
                </a:effectLst>
                <a:sym typeface="Symbol" pitchFamily="18" charset="2"/>
              </a:rPr>
              <a:t>Temperature of O/W makes the emulsifier more hydrophobic and the emulsion may invert to W/O.</a:t>
            </a:r>
          </a:p>
          <a:p>
            <a:pPr marL="457200" indent="-457200" algn="l" rtl="0">
              <a:spcBef>
                <a:spcPct val="20000"/>
              </a:spcBef>
              <a:buClr>
                <a:srgbClr val="CC9900"/>
              </a:buClr>
              <a:buSzPct val="70000"/>
              <a:defRPr/>
            </a:pPr>
            <a:r>
              <a:rPr lang="en-US" sz="2800" dirty="0">
                <a:solidFill>
                  <a:prstClr val="black"/>
                </a:solidFill>
                <a:effectLst>
                  <a:outerShdw blurRad="38100" dist="38100" dir="2700000" algn="tl">
                    <a:srgbClr val="000000"/>
                  </a:outerShdw>
                </a:effectLst>
                <a:sym typeface="Symbol" pitchFamily="18" charset="2"/>
              </a:rPr>
              <a:t> </a:t>
            </a:r>
            <a:r>
              <a:rPr lang="en-US" sz="2800" b="1" dirty="0">
                <a:solidFill>
                  <a:srgbClr val="FF0000"/>
                </a:solidFill>
                <a:effectLst>
                  <a:outerShdw blurRad="38100" dist="38100" dir="2700000" algn="tl">
                    <a:srgbClr val="000000"/>
                  </a:outerShdw>
                </a:effectLst>
                <a:sym typeface="Symbol" pitchFamily="18" charset="2"/>
              </a:rPr>
              <a:t>3.</a:t>
            </a:r>
            <a:r>
              <a:rPr lang="en-US" sz="3200" b="1" dirty="0">
                <a:solidFill>
                  <a:srgbClr val="FF0000"/>
                </a:solidFill>
                <a:effectLst>
                  <a:outerShdw blurRad="38100" dist="38100" dir="2700000" algn="tl">
                    <a:srgbClr val="000000"/>
                  </a:outerShdw>
                </a:effectLst>
                <a:sym typeface="Symbol" pitchFamily="18" charset="2"/>
              </a:rPr>
              <a:t> </a:t>
            </a:r>
            <a:r>
              <a:rPr lang="en-US" sz="3200" b="1" dirty="0">
                <a:solidFill>
                  <a:srgbClr val="C00000"/>
                </a:solidFill>
                <a:effectLst>
                  <a:outerShdw blurRad="38100" dist="38100" dir="2700000" algn="tl">
                    <a:srgbClr val="000000">
                      <a:alpha val="43137"/>
                    </a:srgbClr>
                  </a:outerShdw>
                </a:effectLst>
                <a:sym typeface="Symbol" pitchFamily="18" charset="2"/>
              </a:rPr>
              <a:t>Addition of electrolytes and other additives.</a:t>
            </a:r>
            <a:endParaRPr lang="en-US" sz="2800" b="1" dirty="0">
              <a:solidFill>
                <a:srgbClr val="C00000"/>
              </a:solidFill>
              <a:effectLst>
                <a:outerShdw blurRad="38100" dist="38100" dir="2700000" algn="tl">
                  <a:srgbClr val="000000">
                    <a:alpha val="43137"/>
                  </a:srgbClr>
                </a:outerShdw>
              </a:effectLst>
              <a:sym typeface="Symbol" pitchFamily="18" charset="2"/>
            </a:endParaRPr>
          </a:p>
          <a:p>
            <a:pPr marL="457200" indent="-457200" algn="l" rtl="0">
              <a:spcBef>
                <a:spcPct val="20000"/>
              </a:spcBef>
              <a:buClr>
                <a:srgbClr val="CC9900"/>
              </a:buClr>
              <a:buSzPct val="70000"/>
              <a:defRPr/>
            </a:pPr>
            <a:r>
              <a:rPr lang="en-US" sz="2800" dirty="0">
                <a:solidFill>
                  <a:prstClr val="black"/>
                </a:solidFill>
                <a:effectLst>
                  <a:outerShdw blurRad="38100" dist="38100" dir="2700000" algn="tl">
                    <a:srgbClr val="000000"/>
                  </a:outerShdw>
                </a:effectLst>
              </a:rPr>
              <a:t>	Strong electrolytes to O/W (stabilized by ionic surfactants) may invert to W/O </a:t>
            </a:r>
          </a:p>
          <a:p>
            <a:pPr marL="457200" indent="-457200" algn="l" rtl="0">
              <a:spcBef>
                <a:spcPct val="20000"/>
              </a:spcBef>
              <a:buClr>
                <a:srgbClr val="CC9900"/>
              </a:buClr>
              <a:buSzPct val="70000"/>
              <a:defRPr/>
            </a:pPr>
            <a:r>
              <a:rPr lang="en-US" sz="2800" dirty="0">
                <a:solidFill>
                  <a:srgbClr val="C00000"/>
                </a:solidFill>
                <a:effectLst>
                  <a:outerShdw blurRad="38100" dist="38100" dir="2700000" algn="tl">
                    <a:srgbClr val="000000"/>
                  </a:outerShdw>
                </a:effectLst>
              </a:rPr>
              <a:t>      </a:t>
            </a:r>
            <a:r>
              <a:rPr lang="en-US" sz="3200" b="1" dirty="0">
                <a:solidFill>
                  <a:srgbClr val="FF0000"/>
                </a:solidFill>
                <a:effectLst>
                  <a:outerShdw blurRad="38100" dist="38100" dir="2700000" algn="tl">
                    <a:srgbClr val="000000"/>
                  </a:outerShdw>
                </a:effectLst>
              </a:rPr>
              <a:t>Example. </a:t>
            </a:r>
            <a:r>
              <a:rPr lang="en-US" sz="3200" b="1" dirty="0">
                <a:solidFill>
                  <a:srgbClr val="FF0000"/>
                </a:solidFill>
              </a:rPr>
              <a:t>Addition of CaCl</a:t>
            </a:r>
            <a:r>
              <a:rPr lang="en-US" sz="3200" b="1" baseline="-25000" dirty="0">
                <a:solidFill>
                  <a:srgbClr val="FF0000"/>
                </a:solidFill>
              </a:rPr>
              <a:t>2</a:t>
            </a:r>
            <a:r>
              <a:rPr lang="en-US" sz="3200" b="1" dirty="0">
                <a:solidFill>
                  <a:srgbClr val="FF0000"/>
                </a:solidFill>
              </a:rPr>
              <a:t> into o/w emulsion formed by sodium stearate can be inverted to w/o.</a:t>
            </a:r>
            <a:endParaRPr lang="en-US" sz="3200" b="1" dirty="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29753115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96C193-3722-42E9-B33A-7C17DAD0F260}" type="slidenum">
              <a:rPr lang="ar-IQ" smtClean="0"/>
              <a:pPr/>
              <a:t>58</a:t>
            </a:fld>
            <a:endParaRPr lang="ar-IQ"/>
          </a:p>
        </p:txBody>
      </p:sp>
      <p:pic>
        <p:nvPicPr>
          <p:cNvPr id="3" name="Picture 2">
            <a:extLst>
              <a:ext uri="{FF2B5EF4-FFF2-40B4-BE49-F238E27FC236}">
                <a16:creationId xmlns:a16="http://schemas.microsoft.com/office/drawing/2014/main" id="{2442EAAC-65D1-4AAF-A56C-0869FC40D0D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4558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ing\Desktop\final exam 2017\New folder (2)\emulsions-5-638.jpg"/>
          <p:cNvPicPr>
            <a:picLocks noChangeAspect="1" noChangeArrowheads="1"/>
          </p:cNvPicPr>
          <p:nvPr/>
        </p:nvPicPr>
        <p:blipFill rotWithShape="1">
          <a:blip r:embed="rId2"/>
          <a:srcRect b="7140"/>
          <a:stretch/>
        </p:blipFill>
        <p:spPr bwMode="auto">
          <a:xfrm>
            <a:off x="1433071" y="129665"/>
            <a:ext cx="9325858" cy="6598669"/>
          </a:xfrm>
          <a:prstGeom prst="rect">
            <a:avLst/>
          </a:prstGeom>
          <a:noFill/>
        </p:spPr>
      </p:pic>
      <p:sp>
        <p:nvSpPr>
          <p:cNvPr id="3" name="Slide Number Placeholder 2"/>
          <p:cNvSpPr>
            <a:spLocks noGrp="1"/>
          </p:cNvSpPr>
          <p:nvPr>
            <p:ph type="sldNum" sz="quarter" idx="12"/>
          </p:nvPr>
        </p:nvSpPr>
        <p:spPr/>
        <p:txBody>
          <a:bodyPr/>
          <a:lstStyle/>
          <a:p>
            <a:fld id="{8796C193-3722-42E9-B33A-7C17DAD0F260}" type="slidenum">
              <a:rPr lang="ar-IQ" smtClean="0"/>
              <a:pPr/>
              <a:t>6</a:t>
            </a:fld>
            <a:endParaRPr lang="ar-IQ"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5400" y="332656"/>
            <a:ext cx="11301528" cy="6186309"/>
          </a:xfrm>
          <a:prstGeom prst="rect">
            <a:avLst/>
          </a:prstGeom>
        </p:spPr>
        <p:txBody>
          <a:bodyPr wrap="square">
            <a:spAutoFit/>
          </a:bodyPr>
          <a:lstStyle/>
          <a:p>
            <a:pPr algn="just" rtl="0"/>
            <a:r>
              <a:rPr lang="en-GB" sz="3600" dirty="0"/>
              <a:t>This type of system is thermodynamically unstable, therefore, the globules or droplets of dispersed system will coalesce (union) to form large droplets and the process continues until two separated  phases of water  and oil will be formed. </a:t>
            </a:r>
          </a:p>
          <a:p>
            <a:pPr algn="just" rtl="0"/>
            <a:endParaRPr lang="en-GB" sz="3600" dirty="0"/>
          </a:p>
          <a:p>
            <a:pPr algn="just" rtl="0"/>
            <a:endParaRPr lang="en-GB" sz="3600" dirty="0"/>
          </a:p>
          <a:p>
            <a:pPr algn="just" rtl="0"/>
            <a:endParaRPr lang="en-GB" sz="3600" dirty="0"/>
          </a:p>
          <a:p>
            <a:pPr algn="just" rtl="0"/>
            <a:r>
              <a:rPr lang="en-GB" sz="3600" dirty="0">
                <a:solidFill>
                  <a:srgbClr val="C00000"/>
                </a:solidFill>
                <a:effectLst>
                  <a:outerShdw blurRad="38100" dist="38100" dir="2700000" algn="tl">
                    <a:srgbClr val="000000">
                      <a:alpha val="43137"/>
                    </a:srgbClr>
                  </a:outerShdw>
                </a:effectLst>
              </a:rPr>
              <a:t>For this reason, a third  component will be added to help mixing of two immiscible liquids by forming a film a round the dispersed phase droplets to prevent coalescence and separation from dispersion medium, this component is called an emulsifying agent. </a:t>
            </a:r>
            <a:endParaRPr lang="ar-IQ" sz="3600" dirty="0">
              <a:solidFill>
                <a:srgbClr val="C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8796C193-3722-42E9-B33A-7C17DAD0F260}" type="slidenum">
              <a:rPr lang="ar-IQ" smtClean="0"/>
              <a:pPr/>
              <a:t>7</a:t>
            </a:fld>
            <a:endParaRPr lang="ar-IQ"/>
          </a:p>
        </p:txBody>
      </p:sp>
      <p:pic>
        <p:nvPicPr>
          <p:cNvPr id="4" name="Picture 3">
            <a:extLst>
              <a:ext uri="{FF2B5EF4-FFF2-40B4-BE49-F238E27FC236}">
                <a16:creationId xmlns:a16="http://schemas.microsoft.com/office/drawing/2014/main" id="{14F3EEF2-E6B4-45CC-AF4F-B316EE28584B}"/>
              </a:ext>
            </a:extLst>
          </p:cNvPr>
          <p:cNvPicPr>
            <a:picLocks noChangeAspect="1"/>
          </p:cNvPicPr>
          <p:nvPr/>
        </p:nvPicPr>
        <p:blipFill>
          <a:blip r:embed="rId2"/>
          <a:stretch>
            <a:fillRect/>
          </a:stretch>
        </p:blipFill>
        <p:spPr>
          <a:xfrm>
            <a:off x="7250927" y="2073276"/>
            <a:ext cx="4746002" cy="207580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ing\Desktop\final exam 2017\New folder (2)\emulsions-6-638.jpg"/>
          <p:cNvPicPr>
            <a:picLocks noChangeAspect="1" noChangeArrowheads="1"/>
          </p:cNvPicPr>
          <p:nvPr/>
        </p:nvPicPr>
        <p:blipFill>
          <a:blip r:embed="rId2"/>
          <a:srcRect/>
          <a:stretch>
            <a:fillRect/>
          </a:stretch>
        </p:blipFill>
        <p:spPr bwMode="auto">
          <a:xfrm>
            <a:off x="1127448" y="106696"/>
            <a:ext cx="10009112" cy="6644608"/>
          </a:xfrm>
          <a:prstGeom prst="rect">
            <a:avLst/>
          </a:prstGeom>
          <a:noFill/>
        </p:spPr>
      </p:pic>
      <p:sp>
        <p:nvSpPr>
          <p:cNvPr id="3" name="Slide Number Placeholder 2"/>
          <p:cNvSpPr>
            <a:spLocks noGrp="1"/>
          </p:cNvSpPr>
          <p:nvPr>
            <p:ph type="sldNum" sz="quarter" idx="12"/>
          </p:nvPr>
        </p:nvSpPr>
        <p:spPr/>
        <p:txBody>
          <a:bodyPr/>
          <a:lstStyle/>
          <a:p>
            <a:fld id="{8796C193-3722-42E9-B33A-7C17DAD0F260}" type="slidenum">
              <a:rPr lang="ar-IQ" smtClean="0"/>
              <a:pPr/>
              <a:t>8</a:t>
            </a:fld>
            <a:endParaRPr lang="ar-IQ"/>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843" y="80484"/>
            <a:ext cx="6300810" cy="651260"/>
          </a:xfrm>
        </p:spPr>
        <p:txBody>
          <a:bodyPr>
            <a:normAutofit/>
          </a:bodyPr>
          <a:lstStyle/>
          <a:p>
            <a:pPr algn="ctr"/>
            <a:r>
              <a:rPr lang="en-GB" sz="3300" dirty="0">
                <a:solidFill>
                  <a:srgbClr val="C00000"/>
                </a:solidFill>
              </a:rPr>
              <a:t>Emulsion components  </a:t>
            </a:r>
            <a:endParaRPr lang="ar-IQ" sz="3300" dirty="0">
              <a:solidFill>
                <a:srgbClr val="C00000"/>
              </a:solidFill>
            </a:endParaRPr>
          </a:p>
        </p:txBody>
      </p:sp>
      <p:sp>
        <p:nvSpPr>
          <p:cNvPr id="4" name="Rectangle 3"/>
          <p:cNvSpPr/>
          <p:nvPr/>
        </p:nvSpPr>
        <p:spPr>
          <a:xfrm>
            <a:off x="499872" y="731744"/>
            <a:ext cx="11212752" cy="5539978"/>
          </a:xfrm>
          <a:prstGeom prst="rect">
            <a:avLst/>
          </a:prstGeom>
        </p:spPr>
        <p:txBody>
          <a:bodyPr wrap="square">
            <a:spAutoFit/>
          </a:bodyPr>
          <a:lstStyle/>
          <a:p>
            <a:pPr algn="just" rtl="0"/>
            <a:r>
              <a:rPr lang="en-GB" sz="2800" dirty="0"/>
              <a:t>          Emulsion consists of three components:</a:t>
            </a:r>
          </a:p>
          <a:p>
            <a:pPr algn="just" rtl="0"/>
            <a:endParaRPr lang="en-GB" sz="2800" dirty="0"/>
          </a:p>
          <a:p>
            <a:pPr marL="385763" indent="-385763" algn="just" rtl="0">
              <a:buFont typeface="+mj-lt"/>
              <a:buAutoNum type="arabicPeriod"/>
            </a:pPr>
            <a:r>
              <a:rPr lang="en-GB" sz="2800" dirty="0">
                <a:solidFill>
                  <a:srgbClr val="FF0000"/>
                </a:solidFill>
                <a:effectLst>
                  <a:outerShdw blurRad="38100" dist="38100" dir="2700000" algn="tl">
                    <a:srgbClr val="000000">
                      <a:alpha val="43137"/>
                    </a:srgbClr>
                  </a:outerShdw>
                </a:effectLst>
              </a:rPr>
              <a:t>Aqueous phase </a:t>
            </a:r>
            <a:r>
              <a:rPr lang="en-GB" sz="2800" dirty="0"/>
              <a:t>which contains water (either tap water, distilled water or aromatic waters),water soluble drugs, preservatives, </a:t>
            </a:r>
            <a:r>
              <a:rPr lang="en-GB" sz="2800" dirty="0" err="1"/>
              <a:t>coloring</a:t>
            </a:r>
            <a:r>
              <a:rPr lang="en-GB" sz="2800" dirty="0"/>
              <a:t> and </a:t>
            </a:r>
            <a:r>
              <a:rPr lang="en-GB" sz="2800" dirty="0" err="1"/>
              <a:t>flavoring</a:t>
            </a:r>
            <a:r>
              <a:rPr lang="en-GB" sz="2800" dirty="0"/>
              <a:t> agents. </a:t>
            </a:r>
          </a:p>
          <a:p>
            <a:pPr marL="385763" indent="-385763" algn="just" rtl="0"/>
            <a:r>
              <a:rPr lang="en-GB" sz="2800" dirty="0"/>
              <a:t>It is preferable to use </a:t>
            </a:r>
            <a:r>
              <a:rPr lang="en-GB" sz="2800" dirty="0">
                <a:solidFill>
                  <a:srgbClr val="FF0000"/>
                </a:solidFill>
              </a:rPr>
              <a:t>distilled or deionised water </a:t>
            </a:r>
            <a:r>
              <a:rPr lang="en-GB" sz="2800" dirty="0"/>
              <a:t>because </a:t>
            </a:r>
            <a:r>
              <a:rPr lang="en-GB" sz="2800" i="1" dirty="0"/>
              <a:t>ions like Ca</a:t>
            </a:r>
            <a:r>
              <a:rPr lang="en-GB" sz="2800" i="1" baseline="30000" dirty="0"/>
              <a:t>+2</a:t>
            </a:r>
            <a:r>
              <a:rPr lang="en-GB" sz="2800" i="1" dirty="0"/>
              <a:t> and Mg</a:t>
            </a:r>
            <a:r>
              <a:rPr lang="en-GB" sz="2800" i="1" baseline="30000" dirty="0"/>
              <a:t>+2</a:t>
            </a:r>
            <a:r>
              <a:rPr lang="en-GB" sz="2800" i="1" dirty="0"/>
              <a:t> found in water will affect the </a:t>
            </a:r>
            <a:r>
              <a:rPr lang="en-GB" sz="2800" i="1" dirty="0">
                <a:solidFill>
                  <a:srgbClr val="FF0000"/>
                </a:solidFill>
              </a:rPr>
              <a:t>stability</a:t>
            </a:r>
            <a:r>
              <a:rPr lang="en-GB" sz="2800" i="1" dirty="0"/>
              <a:t> of emulsion.</a:t>
            </a:r>
          </a:p>
          <a:p>
            <a:pPr marL="385763" indent="-385763" algn="just" rtl="0"/>
            <a:endParaRPr lang="en-GB" sz="2800" i="1" dirty="0"/>
          </a:p>
          <a:p>
            <a:pPr marL="385763" indent="-385763" algn="just" rtl="0">
              <a:buFont typeface="+mj-lt"/>
              <a:buAutoNum type="arabicPeriod" startAt="2"/>
            </a:pPr>
            <a:r>
              <a:rPr lang="en-GB" sz="2800" dirty="0">
                <a:solidFill>
                  <a:srgbClr val="FF0000"/>
                </a:solidFill>
                <a:effectLst>
                  <a:outerShdw blurRad="38100" dist="38100" dir="2700000" algn="tl">
                    <a:srgbClr val="000000">
                      <a:alpha val="43137"/>
                    </a:srgbClr>
                  </a:outerShdw>
                </a:effectLst>
              </a:rPr>
              <a:t>Oily phase: </a:t>
            </a:r>
            <a:r>
              <a:rPr lang="en-GB" sz="2800" dirty="0"/>
              <a:t>contains </a:t>
            </a:r>
            <a:r>
              <a:rPr lang="en-GB" sz="2800" dirty="0">
                <a:solidFill>
                  <a:srgbClr val="FF0000"/>
                </a:solidFill>
              </a:rPr>
              <a:t>fixed</a:t>
            </a:r>
            <a:r>
              <a:rPr lang="en-GB" sz="2800" dirty="0"/>
              <a:t> and/or </a:t>
            </a:r>
            <a:r>
              <a:rPr lang="en-GB" sz="2800" dirty="0">
                <a:solidFill>
                  <a:srgbClr val="FF0000"/>
                </a:solidFill>
              </a:rPr>
              <a:t>volatile</a:t>
            </a:r>
            <a:r>
              <a:rPr lang="en-GB" sz="2800" dirty="0"/>
              <a:t> oils and drugs existing as oil such as oil soluble vitamins and preservatives, and antioxidants which may be added to this phase to prevent oxidation and rancidity of the oil, and destruction of the drug like vitamin. (</a:t>
            </a:r>
            <a:r>
              <a:rPr lang="en-US" dirty="0"/>
              <a:t>Rancidity is </a:t>
            </a:r>
            <a:r>
              <a:rPr lang="en-US" b="1" dirty="0"/>
              <a:t>the process through which oils and fats become partially or completely oxidized after exposure to moisture, air, or even light)</a:t>
            </a:r>
            <a:endParaRPr lang="en-GB" sz="2800" dirty="0"/>
          </a:p>
          <a:p>
            <a:pPr marL="385763" indent="-385763" algn="just" rtl="0"/>
            <a:r>
              <a:rPr lang="en-GB" sz="2800" dirty="0"/>
              <a:t>The oil itself should be free of microorganism, because these will cause rancidity also. </a:t>
            </a:r>
            <a:endParaRPr lang="ar-IQ" sz="2800" dirty="0"/>
          </a:p>
        </p:txBody>
      </p:sp>
      <p:sp>
        <p:nvSpPr>
          <p:cNvPr id="5" name="Slide Number Placeholder 4"/>
          <p:cNvSpPr>
            <a:spLocks noGrp="1"/>
          </p:cNvSpPr>
          <p:nvPr>
            <p:ph type="sldNum" sz="quarter" idx="12"/>
          </p:nvPr>
        </p:nvSpPr>
        <p:spPr/>
        <p:txBody>
          <a:bodyPr/>
          <a:lstStyle/>
          <a:p>
            <a:fld id="{8796C193-3722-42E9-B33A-7C17DAD0F260}" type="slidenum">
              <a:rPr lang="ar-IQ" smtClean="0"/>
              <a:pPr/>
              <a:t>9</a:t>
            </a:fld>
            <a:endParaRPr lang="ar-IQ"/>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2437</TotalTime>
  <Words>4981</Words>
  <Application>Microsoft Office PowerPoint</Application>
  <PresentationFormat>Widescreen</PresentationFormat>
  <Paragraphs>384</Paragraphs>
  <Slides>58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Algerian</vt:lpstr>
      <vt:lpstr>Arial</vt:lpstr>
      <vt:lpstr>Calibri</vt:lpstr>
      <vt:lpstr>Cambria</vt:lpstr>
      <vt:lpstr>Franklin Gothic Book</vt:lpstr>
      <vt:lpstr>Perpetua</vt:lpstr>
      <vt:lpstr>Wingdings</vt:lpstr>
      <vt:lpstr>Wingdings 2</vt:lpstr>
      <vt:lpstr>Equity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Emulsion components  </vt:lpstr>
      <vt:lpstr>PowerPoint Presentation</vt:lpstr>
      <vt:lpstr>PowerPoint Presentation</vt:lpstr>
      <vt:lpstr>PowerPoint Presentation</vt:lpstr>
      <vt:lpstr>PowerPoint Presentation</vt:lpstr>
      <vt:lpstr>Test for identification of emulsion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Pharmaceutical technology</dc:title>
  <dc:creator>king</dc:creator>
  <cp:lastModifiedBy>ameer</cp:lastModifiedBy>
  <cp:revision>108</cp:revision>
  <dcterms:created xsi:type="dcterms:W3CDTF">2017-02-23T16:27:46Z</dcterms:created>
  <dcterms:modified xsi:type="dcterms:W3CDTF">2022-03-12T12:01:07Z</dcterms:modified>
</cp:coreProperties>
</file>