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331" r:id="rId2"/>
    <p:sldId id="332" r:id="rId3"/>
    <p:sldId id="333" r:id="rId4"/>
    <p:sldId id="334" r:id="rId5"/>
    <p:sldId id="335" r:id="rId6"/>
    <p:sldId id="336" r:id="rId7"/>
    <p:sldId id="363" r:id="rId8"/>
    <p:sldId id="337" r:id="rId9"/>
    <p:sldId id="338" r:id="rId10"/>
    <p:sldId id="339" r:id="rId11"/>
    <p:sldId id="340" r:id="rId12"/>
    <p:sldId id="341" r:id="rId13"/>
    <p:sldId id="342" r:id="rId14"/>
    <p:sldId id="343" r:id="rId15"/>
    <p:sldId id="344" r:id="rId16"/>
    <p:sldId id="345" r:id="rId17"/>
    <p:sldId id="346" r:id="rId18"/>
    <p:sldId id="347" r:id="rId19"/>
    <p:sldId id="348"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eer" initials="AS" lastIdx="1" clrIdx="0">
    <p:extLst>
      <p:ext uri="{19B8F6BF-5375-455C-9EA6-DF929625EA0E}">
        <p15:presenceInfo xmlns:p15="http://schemas.microsoft.com/office/powerpoint/2012/main" userId="ame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1" autoAdjust="0"/>
    <p:restoredTop sz="94629" autoAdjust="0"/>
  </p:normalViewPr>
  <p:slideViewPr>
    <p:cSldViewPr>
      <p:cViewPr varScale="1">
        <p:scale>
          <a:sx n="72" d="100"/>
          <a:sy n="72" d="100"/>
        </p:scale>
        <p:origin x="684" y="78"/>
      </p:cViewPr>
      <p:guideLst>
        <p:guide orient="horz" pos="2160"/>
        <p:guide pos="3840"/>
      </p:guideLst>
    </p:cSldViewPr>
  </p:slideViewPr>
  <p:outlineViewPr>
    <p:cViewPr>
      <p:scale>
        <a:sx n="33" d="100"/>
        <a:sy n="33" d="100"/>
      </p:scale>
      <p:origin x="12" y="93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A1CD34-1301-450E-BECF-49A7A5C2E96E}" type="datetimeFigureOut">
              <a:rPr lang="ar-IQ" smtClean="0"/>
              <a:pPr/>
              <a:t>16/08/1443</a:t>
            </a:fld>
            <a:endParaRPr lang="ar-IQ"/>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4A5C49C-C489-4FA3-AEA6-8B24AED71F36}" type="slidenum">
              <a:rPr lang="ar-IQ" smtClean="0"/>
              <a:pPr/>
              <a:t>‹#›</a:t>
            </a:fld>
            <a:endParaRPr lang="ar-IQ"/>
          </a:p>
        </p:txBody>
      </p:sp>
    </p:spTree>
    <p:extLst>
      <p:ext uri="{BB962C8B-B14F-4D97-AF65-F5344CB8AC3E}">
        <p14:creationId xmlns:p14="http://schemas.microsoft.com/office/powerpoint/2010/main" val="9970063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727200" y="3200400"/>
            <a:ext cx="85344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162E4DA-EFDF-4C48-835E-902C5B4441F2}" type="datetime1">
              <a:rPr lang="en-US" smtClean="0"/>
              <a:pPr/>
              <a:t>3/19/2022</a:t>
            </a:fld>
            <a:endParaRPr lang="ar-IQ"/>
          </a:p>
        </p:txBody>
      </p:sp>
      <p:sp>
        <p:nvSpPr>
          <p:cNvPr id="17" name="Footer Placeholder 16"/>
          <p:cNvSpPr>
            <a:spLocks noGrp="1"/>
          </p:cNvSpPr>
          <p:nvPr>
            <p:ph type="ftr" sz="quarter" idx="11"/>
          </p:nvPr>
        </p:nvSpPr>
        <p:spPr/>
        <p:txBody>
          <a:bodyPr/>
          <a:lstStyle/>
          <a:p>
            <a:endParaRPr lang="ar-IQ"/>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8796C193-3722-42E9-B33A-7C17DAD0F260}" type="slidenum">
              <a:rPr lang="ar-IQ" smtClean="0"/>
              <a:pPr/>
              <a:t>‹#›</a:t>
            </a:fld>
            <a:endParaRPr lang="ar-IQ"/>
          </a:p>
        </p:txBody>
      </p:sp>
      <p:sp>
        <p:nvSpPr>
          <p:cNvPr id="7" name="Rectangle 6"/>
          <p:cNvSpPr/>
          <p:nvPr/>
        </p:nvSpPr>
        <p:spPr>
          <a:xfrm>
            <a:off x="83910" y="14493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83910"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83910"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5F751F-FD9B-4B14-8A14-984413FF2AE0}" type="datetime1">
              <a:rPr lang="en-US" smtClean="0"/>
              <a:pPr/>
              <a:t>3/19/2022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3"/>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4C0F26-F21E-4BE5-A407-FF09E36FECCC}" type="datetime1">
              <a:rPr lang="en-US" smtClean="0"/>
              <a:pPr/>
              <a:t>3/19/2022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CB9F4A7-D328-4AF1-84BD-109838EBABA3}" type="datetime1">
              <a:rPr lang="en-US" smtClean="0"/>
              <a:pPr/>
              <a:t>3/19/2022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796C193-3722-42E9-B33A-7C17DAD0F260}" type="slidenum">
              <a:rPr lang="ar-IQ" smtClean="0"/>
              <a:pPr/>
              <a:t>‹#›</a:t>
            </a:fld>
            <a:endParaRPr lang="ar-IQ"/>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87084" y="697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63084" y="952503"/>
            <a:ext cx="103632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D0CBA3-CCF5-4550-8404-A6DBA8E346AA}" type="datetime1">
              <a:rPr lang="en-US" smtClean="0"/>
              <a:pPr/>
              <a:t>3/19/2022</a:t>
            </a:fld>
            <a:endParaRPr lang="ar-IQ"/>
          </a:p>
        </p:txBody>
      </p:sp>
      <p:sp>
        <p:nvSpPr>
          <p:cNvPr id="5" name="Footer Placeholder 4"/>
          <p:cNvSpPr>
            <a:spLocks noGrp="1"/>
          </p:cNvSpPr>
          <p:nvPr>
            <p:ph type="ftr" sz="quarter" idx="11"/>
          </p:nvPr>
        </p:nvSpPr>
        <p:spPr>
          <a:xfrm>
            <a:off x="1066800" y="6172200"/>
            <a:ext cx="5334000" cy="457200"/>
          </a:xfrm>
        </p:spPr>
        <p:txBody>
          <a:bodyPr/>
          <a:lstStyle/>
          <a:p>
            <a:endParaRPr lang="ar-IQ"/>
          </a:p>
        </p:txBody>
      </p:sp>
      <p:sp>
        <p:nvSpPr>
          <p:cNvPr id="7" name="Rectangle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92197"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91077"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95072" y="6208776"/>
            <a:ext cx="609600" cy="457200"/>
          </a:xfrm>
        </p:spPr>
        <p:txBody>
          <a:bodyPr/>
          <a:lstStyle/>
          <a:p>
            <a:fld id="{8796C193-3722-42E9-B33A-7C17DAD0F260}"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F4B1F04-50A6-4AFE-BC4E-0BEB2F42256E}" type="datetime1">
              <a:rPr lang="en-US" smtClean="0"/>
              <a:pPr/>
              <a:t>3/19/2022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724390A-047F-4082-AD37-F9F1E1946304}" type="datetime1">
              <a:rPr lang="en-US" smtClean="0"/>
              <a:pPr/>
              <a:t>3/19/2022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796C193-3722-42E9-B33A-7C17DAD0F260}" type="slidenum">
              <a:rPr lang="ar-IQ" smtClean="0"/>
              <a:pPr/>
              <a:t>‹#›</a:t>
            </a:fld>
            <a:endParaRPr lang="ar-IQ"/>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74B3047-91C0-4234-8712-795F1F95618D}" type="datetime1">
              <a:rPr lang="en-US" smtClean="0"/>
              <a:pPr/>
              <a:t>3/19/2022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8BE86-4AB2-41F9-B3E1-15CE8A16C0E2}" type="datetime1">
              <a:rPr lang="en-US" smtClean="0"/>
              <a:pPr/>
              <a:t>3/19/2022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796C193-3722-42E9-B33A-7C17DAD0F260}"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1219200" y="273050"/>
            <a:ext cx="103632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E92F6B3-A35A-4D9E-8A37-363B605A3BE4}" type="datetime1">
              <a:rPr lang="en-US" smtClean="0"/>
              <a:pPr/>
              <a:t>3/19/2022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796C193-3722-42E9-B33A-7C17DAD0F260}" type="slidenum">
              <a:rPr lang="ar-IQ" smtClean="0"/>
              <a:pPr/>
              <a:t>‹#›</a:t>
            </a:fld>
            <a:endParaRPr lang="ar-IQ"/>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94C0E3-22BD-418E-AEDD-65D92AF9D4DD}" type="datetime1">
              <a:rPr lang="en-US" smtClean="0"/>
              <a:pPr/>
              <a:t>3/19/2022</a:t>
            </a:fld>
            <a:endParaRPr lang="ar-IQ"/>
          </a:p>
        </p:txBody>
      </p:sp>
      <p:sp>
        <p:nvSpPr>
          <p:cNvPr id="6" name="Footer Placeholder 5"/>
          <p:cNvSpPr>
            <a:spLocks noGrp="1"/>
          </p:cNvSpPr>
          <p:nvPr>
            <p:ph type="ftr" sz="quarter" idx="11"/>
          </p:nvPr>
        </p:nvSpPr>
        <p:spPr>
          <a:xfrm>
            <a:off x="1219200" y="6172200"/>
            <a:ext cx="5181600" cy="457200"/>
          </a:xfrm>
        </p:spPr>
        <p:txBody>
          <a:bodyPr/>
          <a:lstStyle/>
          <a:p>
            <a:endParaRPr lang="ar-IQ"/>
          </a:p>
        </p:txBody>
      </p:sp>
      <p:sp>
        <p:nvSpPr>
          <p:cNvPr id="7" name="Slide Number Placeholder 6"/>
          <p:cNvSpPr>
            <a:spLocks noGrp="1"/>
          </p:cNvSpPr>
          <p:nvPr>
            <p:ph type="sldNum" sz="quarter" idx="12"/>
          </p:nvPr>
        </p:nvSpPr>
        <p:spPr>
          <a:xfrm>
            <a:off x="195072" y="6208776"/>
            <a:ext cx="609600" cy="457200"/>
          </a:xfrm>
        </p:spPr>
        <p:txBody>
          <a:bodyPr/>
          <a:lstStyle/>
          <a:p>
            <a:fld id="{8796C193-3722-42E9-B33A-7C17DAD0F260}" type="slidenum">
              <a:rPr lang="ar-IQ" smtClean="0"/>
              <a:pPr/>
              <a:t>‹#›</a:t>
            </a:fld>
            <a:endParaRPr lang="ar-IQ"/>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91349" y="47732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91080"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050">
                <a:solidFill>
                  <a:schemeClr val="tx2"/>
                </a:solidFill>
              </a:defRPr>
            </a:lvl1pPr>
          </a:lstStyle>
          <a:p>
            <a:fld id="{D14AC64F-DB29-4742-9B3C-19C1E7797752}" type="datetime1">
              <a:rPr lang="en-US" smtClean="0"/>
              <a:pPr/>
              <a:t>3/19/2022</a:t>
            </a:fld>
            <a:endParaRPr lang="ar-IQ"/>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050">
                <a:solidFill>
                  <a:schemeClr val="tx2"/>
                </a:solidFill>
              </a:defRPr>
            </a:lvl1pPr>
          </a:lstStyle>
          <a:p>
            <a:endParaRPr lang="ar-IQ"/>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8796C193-3722-42E9-B33A-7C17DAD0F260}"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1" eaLnBrk="1" latinLnBrk="0" hangingPunct="1">
        <a:spcBef>
          <a:spcPct val="0"/>
        </a:spcBef>
        <a:buNone/>
        <a:defRPr kumimoji="0" sz="3000" kern="1200">
          <a:solidFill>
            <a:schemeClr val="tx2"/>
          </a:solidFill>
          <a:latin typeface="+mj-lt"/>
          <a:ea typeface="+mj-ea"/>
          <a:cs typeface="+mj-cs"/>
        </a:defRPr>
      </a:lvl1pPr>
    </p:titleStyle>
    <p:bodyStyle>
      <a:lvl1pPr marL="205740" indent="-205740" algn="r" rtl="1"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0" indent="-171450" algn="r" rtl="1"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0" indent="-171450" algn="r" rtl="1"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0" indent="-171450" algn="r" rtl="1"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00" indent="-171450" algn="r" rtl="1"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40" indent="-171450" algn="r" rtl="1"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r" rtl="1"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r" rtl="1"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r" rtl="1"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2E5F4-AB9F-44D4-8C5E-AEA7004F1CA2}"/>
              </a:ext>
            </a:extLst>
          </p:cNvPr>
          <p:cNvSpPr>
            <a:spLocks noGrp="1"/>
          </p:cNvSpPr>
          <p:nvPr>
            <p:ph type="sldNum" sz="quarter" idx="12"/>
          </p:nvPr>
        </p:nvSpPr>
        <p:spPr/>
        <p:txBody>
          <a:bodyPr/>
          <a:lstStyle/>
          <a:p>
            <a:fld id="{8796C193-3722-42E9-B33A-7C17DAD0F260}" type="slidenum">
              <a:rPr lang="ar-IQ" smtClean="0"/>
              <a:pPr/>
              <a:t>1</a:t>
            </a:fld>
            <a:endParaRPr lang="ar-IQ"/>
          </a:p>
        </p:txBody>
      </p:sp>
      <p:sp>
        <p:nvSpPr>
          <p:cNvPr id="4" name="Title 1">
            <a:extLst>
              <a:ext uri="{FF2B5EF4-FFF2-40B4-BE49-F238E27FC236}">
                <a16:creationId xmlns:a16="http://schemas.microsoft.com/office/drawing/2014/main" id="{000F478D-5CB1-4962-97B5-D1952E5194D6}"/>
              </a:ext>
            </a:extLst>
          </p:cNvPr>
          <p:cNvSpPr txBox="1">
            <a:spLocks/>
          </p:cNvSpPr>
          <p:nvPr/>
        </p:nvSpPr>
        <p:spPr>
          <a:xfrm>
            <a:off x="1524000" y="1937979"/>
            <a:ext cx="9144000" cy="21777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err="1">
                <a:latin typeface="Algerian" panose="04020705040A02060702" pitchFamily="82" charset="0"/>
              </a:rPr>
              <a:t>lec</a:t>
            </a:r>
            <a:r>
              <a:rPr lang="en-US" sz="4000" dirty="0">
                <a:latin typeface="Algerian" panose="04020705040A02060702" pitchFamily="82" charset="0"/>
              </a:rPr>
              <a:t> 2</a:t>
            </a:r>
            <a:br>
              <a:rPr lang="en-US" sz="4000" dirty="0">
                <a:latin typeface="Algerian" panose="04020705040A02060702" pitchFamily="82" charset="0"/>
              </a:rPr>
            </a:br>
            <a:r>
              <a:rPr lang="en-US" sz="4000" dirty="0">
                <a:latin typeface="Algerian" panose="04020705040A02060702" pitchFamily="82" charset="0"/>
              </a:rPr>
              <a:t>Pharmaceutical Technology II</a:t>
            </a:r>
            <a:br>
              <a:rPr lang="en-US" sz="4000" dirty="0">
                <a:latin typeface="Algerian" panose="04020705040A02060702" pitchFamily="82" charset="0"/>
              </a:rPr>
            </a:br>
            <a:r>
              <a:rPr lang="en-US" sz="4000" dirty="0">
                <a:solidFill>
                  <a:srgbClr val="FF0000"/>
                </a:solidFill>
                <a:latin typeface="Algerian" panose="04020705040A02060702" pitchFamily="82" charset="0"/>
              </a:rPr>
              <a:t>semisolid dosage form</a:t>
            </a:r>
            <a:endParaRPr lang="ar-IQ" sz="4000" dirty="0">
              <a:solidFill>
                <a:srgbClr val="FF0000"/>
              </a:solidFill>
              <a:latin typeface="Algerian" panose="04020705040A02060702" pitchFamily="82" charset="0"/>
            </a:endParaRPr>
          </a:p>
        </p:txBody>
      </p:sp>
      <p:sp>
        <p:nvSpPr>
          <p:cNvPr id="5" name="Subtitle 2">
            <a:extLst>
              <a:ext uri="{FF2B5EF4-FFF2-40B4-BE49-F238E27FC236}">
                <a16:creationId xmlns:a16="http://schemas.microsoft.com/office/drawing/2014/main" id="{DBED8DFC-333C-4E2D-B1CD-0E9C918E1F27}"/>
              </a:ext>
            </a:extLst>
          </p:cNvPr>
          <p:cNvSpPr txBox="1">
            <a:spLocks/>
          </p:cNvSpPr>
          <p:nvPr/>
        </p:nvSpPr>
        <p:spPr>
          <a:xfrm>
            <a:off x="1528462" y="5382402"/>
            <a:ext cx="9144000" cy="82789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Stage: 3/ 1st course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Dr. Ameer S. Sahib</a:t>
            </a:r>
            <a:endParaRPr kumimoji="0" lang="ar-IQ" sz="2400" b="0" i="0" u="none" strike="noStrike" kern="1200" cap="none" spc="0" normalizeH="0" baseline="0" noProof="0" dirty="0">
              <a:ln>
                <a:noFill/>
              </a:ln>
              <a:solidFill>
                <a:sysClr val="windowText" lastClr="000000"/>
              </a:solidFill>
              <a:effectLst/>
              <a:uLnTx/>
              <a:uFillTx/>
              <a:latin typeface="Calibri" panose="020F0502020204030204"/>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D2153808-ED54-4BCA-A5E0-608E7AFC8426}"/>
              </a:ext>
            </a:extLst>
          </p:cNvPr>
          <p:cNvPicPr>
            <a:picLocks noChangeAspect="1"/>
          </p:cNvPicPr>
          <p:nvPr/>
        </p:nvPicPr>
        <p:blipFill>
          <a:blip r:embed="rId2"/>
          <a:stretch>
            <a:fillRect/>
          </a:stretch>
        </p:blipFill>
        <p:spPr>
          <a:xfrm>
            <a:off x="618653" y="700863"/>
            <a:ext cx="1810693" cy="1810693"/>
          </a:xfrm>
          <a:prstGeom prst="rect">
            <a:avLst/>
          </a:prstGeom>
        </p:spPr>
      </p:pic>
      <p:pic>
        <p:nvPicPr>
          <p:cNvPr id="7" name="Picture 6">
            <a:extLst>
              <a:ext uri="{FF2B5EF4-FFF2-40B4-BE49-F238E27FC236}">
                <a16:creationId xmlns:a16="http://schemas.microsoft.com/office/drawing/2014/main" id="{5B8611B5-5CAD-4560-A33A-E92E4DF8E65F}"/>
              </a:ext>
            </a:extLst>
          </p:cNvPr>
          <p:cNvPicPr>
            <a:picLocks noChangeAspect="1"/>
          </p:cNvPicPr>
          <p:nvPr/>
        </p:nvPicPr>
        <p:blipFill>
          <a:blip r:embed="rId3"/>
          <a:stretch>
            <a:fillRect/>
          </a:stretch>
        </p:blipFill>
        <p:spPr>
          <a:xfrm>
            <a:off x="9500959" y="671336"/>
            <a:ext cx="2334079" cy="2177779"/>
          </a:xfrm>
          <a:prstGeom prst="rect">
            <a:avLst/>
          </a:prstGeom>
        </p:spPr>
      </p:pic>
    </p:spTree>
    <p:extLst>
      <p:ext uri="{BB962C8B-B14F-4D97-AF65-F5344CB8AC3E}">
        <p14:creationId xmlns:p14="http://schemas.microsoft.com/office/powerpoint/2010/main" val="376047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47328E-EE8A-45F7-86A2-7F5B75A10775}"/>
              </a:ext>
            </a:extLst>
          </p:cNvPr>
          <p:cNvSpPr>
            <a:spLocks noGrp="1"/>
          </p:cNvSpPr>
          <p:nvPr>
            <p:ph type="sldNum" sz="quarter" idx="12"/>
          </p:nvPr>
        </p:nvSpPr>
        <p:spPr/>
        <p:txBody>
          <a:bodyPr/>
          <a:lstStyle/>
          <a:p>
            <a:fld id="{8796C193-3722-42E9-B33A-7C17DAD0F260}" type="slidenum">
              <a:rPr lang="ar-IQ" smtClean="0"/>
              <a:pPr/>
              <a:t>10</a:t>
            </a:fld>
            <a:endParaRPr lang="ar-IQ"/>
          </a:p>
        </p:txBody>
      </p:sp>
      <p:sp>
        <p:nvSpPr>
          <p:cNvPr id="4" name="TextBox 3">
            <a:extLst>
              <a:ext uri="{FF2B5EF4-FFF2-40B4-BE49-F238E27FC236}">
                <a16:creationId xmlns:a16="http://schemas.microsoft.com/office/drawing/2014/main" id="{1BC90B1A-44CE-4C98-82DF-36A39E1514C5}"/>
              </a:ext>
            </a:extLst>
          </p:cNvPr>
          <p:cNvSpPr txBox="1"/>
          <p:nvPr/>
        </p:nvSpPr>
        <p:spPr>
          <a:xfrm>
            <a:off x="335360" y="171094"/>
            <a:ext cx="11521280" cy="6370975"/>
          </a:xfrm>
          <a:prstGeom prst="rect">
            <a:avLst/>
          </a:prstGeom>
          <a:noFill/>
        </p:spPr>
        <p:txBody>
          <a:bodyPr wrap="square">
            <a:spAutoFit/>
          </a:bodyPr>
          <a:lstStyle/>
          <a:p>
            <a:pPr marL="857250" indent="-857250" algn="just" rtl="0">
              <a:buFont typeface="+mj-lt"/>
              <a:buAutoNum type="romanUcPeriod" startAt="2"/>
            </a:pPr>
            <a:r>
              <a:rPr lang="en-US" sz="4400" dirty="0">
                <a:solidFill>
                  <a:srgbClr val="0070C0"/>
                </a:solidFill>
                <a:latin typeface="Algerian" panose="04020705040A02060702" pitchFamily="82" charset="0"/>
              </a:rPr>
              <a:t>Absorption Bases</a:t>
            </a:r>
          </a:p>
          <a:p>
            <a:pPr algn="just" rtl="0"/>
            <a:r>
              <a:rPr lang="en-US" sz="2800" dirty="0"/>
              <a:t>Absorption bases are of two types:</a:t>
            </a:r>
          </a:p>
          <a:p>
            <a:pPr marL="514350" indent="-514350" algn="just" rtl="0">
              <a:buAutoNum type="alphaLcParenBoth"/>
            </a:pPr>
            <a:r>
              <a:rPr lang="en-US" sz="2800" dirty="0"/>
              <a:t>Those that permit the incorporation of aqueous solutions resulting in the formation of water in oil (</a:t>
            </a:r>
            <a:r>
              <a:rPr lang="en-US" sz="2800" dirty="0">
                <a:solidFill>
                  <a:srgbClr val="0070C0"/>
                </a:solidFill>
              </a:rPr>
              <a:t>W/O</a:t>
            </a:r>
            <a:r>
              <a:rPr lang="en-US" sz="2800" dirty="0"/>
              <a:t>) emulsions (e.g., </a:t>
            </a:r>
            <a:r>
              <a:rPr lang="en-US" sz="2800" dirty="0">
                <a:solidFill>
                  <a:srgbClr val="FF0000"/>
                </a:solidFill>
              </a:rPr>
              <a:t>hydrophilic petrolatum</a:t>
            </a:r>
            <a:r>
              <a:rPr lang="en-US" sz="2800" dirty="0"/>
              <a:t>)</a:t>
            </a:r>
          </a:p>
          <a:p>
            <a:pPr algn="just" rtl="0"/>
            <a:r>
              <a:rPr lang="en-US" sz="2800" dirty="0"/>
              <a:t>(b) Those that are </a:t>
            </a:r>
            <a:r>
              <a:rPr lang="en-US" sz="2800" dirty="0">
                <a:solidFill>
                  <a:srgbClr val="0070C0"/>
                </a:solidFill>
              </a:rPr>
              <a:t>W/O emulsions </a:t>
            </a:r>
            <a:r>
              <a:rPr lang="en-US" sz="2800" dirty="0"/>
              <a:t>(syn: emulsion bases) that permit the incorporation of additional quantities of aqueous solutions (e.g., </a:t>
            </a:r>
            <a:r>
              <a:rPr lang="en-US" sz="2800" dirty="0">
                <a:solidFill>
                  <a:srgbClr val="FF0000"/>
                </a:solidFill>
              </a:rPr>
              <a:t>lanolin</a:t>
            </a:r>
            <a:r>
              <a:rPr lang="en-US" sz="2800" dirty="0"/>
              <a:t>).</a:t>
            </a:r>
          </a:p>
          <a:p>
            <a:pPr marL="457200" indent="-457200" algn="just" rtl="0">
              <a:buFont typeface="Arial" panose="020B0604020202020204" pitchFamily="34" charset="0"/>
              <a:buChar char="•"/>
            </a:pPr>
            <a:r>
              <a:rPr lang="en-US" sz="2800" dirty="0"/>
              <a:t>These bases may be used as </a:t>
            </a:r>
            <a:r>
              <a:rPr lang="en-US" sz="2800" dirty="0">
                <a:solidFill>
                  <a:srgbClr val="0070C0"/>
                </a:solidFill>
              </a:rPr>
              <a:t>emollients</a:t>
            </a:r>
            <a:r>
              <a:rPr lang="en-US" sz="2800" dirty="0"/>
              <a:t>, although they </a:t>
            </a:r>
            <a:r>
              <a:rPr lang="en-US" sz="2800" dirty="0">
                <a:solidFill>
                  <a:srgbClr val="0070C0"/>
                </a:solidFill>
              </a:rPr>
              <a:t>do not provide the degree of occlusion afforded by the oleaginous bases</a:t>
            </a:r>
            <a:r>
              <a:rPr lang="en-US" sz="2800" dirty="0"/>
              <a:t>.</a:t>
            </a:r>
          </a:p>
          <a:p>
            <a:pPr marL="457200" indent="-457200" algn="just" rtl="0">
              <a:buFont typeface="Arial" panose="020B0604020202020204" pitchFamily="34" charset="0"/>
              <a:buChar char="•"/>
            </a:pPr>
            <a:r>
              <a:rPr lang="en-US" sz="2800" dirty="0"/>
              <a:t>Absorption bases are not easily removed from the skin with water washing, because the external phase of the emulsion is oleaginous.</a:t>
            </a:r>
          </a:p>
          <a:p>
            <a:pPr marL="457200" indent="-457200" algn="just" rtl="0">
              <a:buFont typeface="Arial" panose="020B0604020202020204" pitchFamily="34" charset="0"/>
              <a:buChar char="•"/>
            </a:pPr>
            <a:r>
              <a:rPr lang="en-US" sz="2800" u="sng" dirty="0">
                <a:solidFill>
                  <a:srgbClr val="0070C0"/>
                </a:solidFill>
              </a:rPr>
              <a:t>Absorption bases are useful as pharmaceutical adjuncts to incorporate small volumes of aqueous solutions into hydrocarbon bases</a:t>
            </a:r>
            <a:r>
              <a:rPr lang="en-US" sz="2800" dirty="0"/>
              <a:t>. This is accomplished by incorporating the aqueous solution into the absorption base and </a:t>
            </a:r>
            <a:r>
              <a:rPr lang="en-US" sz="2800" dirty="0">
                <a:solidFill>
                  <a:srgbClr val="FF0000"/>
                </a:solidFill>
              </a:rPr>
              <a:t>then incorporating this mixture into the hydrocarbon base.</a:t>
            </a:r>
            <a:endParaRPr lang="ar-IQ" sz="2800" dirty="0">
              <a:solidFill>
                <a:srgbClr val="FF0000"/>
              </a:solidFill>
            </a:endParaRPr>
          </a:p>
        </p:txBody>
      </p:sp>
    </p:spTree>
    <p:extLst>
      <p:ext uri="{BB962C8B-B14F-4D97-AF65-F5344CB8AC3E}">
        <p14:creationId xmlns:p14="http://schemas.microsoft.com/office/powerpoint/2010/main" val="335819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429085-943F-4D5D-B391-F6A28AA55B52}"/>
              </a:ext>
            </a:extLst>
          </p:cNvPr>
          <p:cNvSpPr>
            <a:spLocks noGrp="1"/>
          </p:cNvSpPr>
          <p:nvPr>
            <p:ph type="sldNum" sz="quarter" idx="12"/>
          </p:nvPr>
        </p:nvSpPr>
        <p:spPr/>
        <p:txBody>
          <a:bodyPr/>
          <a:lstStyle/>
          <a:p>
            <a:fld id="{8796C193-3722-42E9-B33A-7C17DAD0F260}" type="slidenum">
              <a:rPr lang="ar-IQ" smtClean="0"/>
              <a:pPr/>
              <a:t>11</a:t>
            </a:fld>
            <a:endParaRPr lang="ar-IQ"/>
          </a:p>
        </p:txBody>
      </p:sp>
      <p:sp>
        <p:nvSpPr>
          <p:cNvPr id="6" name="TextBox 5">
            <a:extLst>
              <a:ext uri="{FF2B5EF4-FFF2-40B4-BE49-F238E27FC236}">
                <a16:creationId xmlns:a16="http://schemas.microsoft.com/office/drawing/2014/main" id="{42AD838C-9508-40D7-AD71-D6C2B0F628BD}"/>
              </a:ext>
            </a:extLst>
          </p:cNvPr>
          <p:cNvSpPr txBox="1"/>
          <p:nvPr/>
        </p:nvSpPr>
        <p:spPr>
          <a:xfrm>
            <a:off x="501968" y="190500"/>
            <a:ext cx="11263192" cy="6309420"/>
          </a:xfrm>
          <a:prstGeom prst="rect">
            <a:avLst/>
          </a:prstGeom>
          <a:noFill/>
        </p:spPr>
        <p:txBody>
          <a:bodyPr wrap="square">
            <a:spAutoFit/>
          </a:bodyPr>
          <a:lstStyle/>
          <a:p>
            <a:pPr algn="just" rtl="0"/>
            <a:r>
              <a:rPr lang="en-US" sz="4000" dirty="0">
                <a:solidFill>
                  <a:srgbClr val="FF0000"/>
                </a:solidFill>
                <a:latin typeface="Algerian" panose="04020705040A02060702" pitchFamily="82" charset="0"/>
              </a:rPr>
              <a:t>Hydrophilic Petrolatum</a:t>
            </a:r>
            <a:r>
              <a:rPr lang="en-US" sz="2800" dirty="0">
                <a:latin typeface="PalatinoLTStd-Roman"/>
              </a:rPr>
              <a:t>, </a:t>
            </a:r>
            <a:r>
              <a:rPr lang="en-US" sz="2800" dirty="0"/>
              <a:t>USP,</a:t>
            </a:r>
          </a:p>
          <a:p>
            <a:pPr algn="just" rtl="0"/>
            <a:r>
              <a:rPr lang="en-US" sz="2800" dirty="0"/>
              <a:t>has the following formula for the preparation of 1,000 g:</a:t>
            </a:r>
          </a:p>
          <a:p>
            <a:pPr algn="just" rtl="0"/>
            <a:r>
              <a:rPr lang="en-US" sz="2800" dirty="0"/>
              <a:t>Cholesterol:                30 g</a:t>
            </a:r>
          </a:p>
          <a:p>
            <a:pPr algn="just" rtl="0"/>
            <a:r>
              <a:rPr lang="en-US" sz="2800" dirty="0"/>
              <a:t>Stearyl alcohol:          30 g</a:t>
            </a:r>
          </a:p>
          <a:p>
            <a:pPr algn="just" rtl="0"/>
            <a:r>
              <a:rPr lang="en-US" sz="2800" dirty="0"/>
              <a:t>White wax:                80 g</a:t>
            </a:r>
          </a:p>
          <a:p>
            <a:pPr algn="just" rtl="0"/>
            <a:r>
              <a:rPr lang="en-US" sz="2800" dirty="0"/>
              <a:t>White petrolatum:    860 g</a:t>
            </a:r>
          </a:p>
          <a:p>
            <a:pPr algn="just" rtl="0"/>
            <a:endParaRPr lang="en-US" sz="2800" dirty="0"/>
          </a:p>
          <a:p>
            <a:pPr algn="just" rtl="0"/>
            <a:endParaRPr lang="en-US" sz="2800" dirty="0"/>
          </a:p>
          <a:p>
            <a:pPr algn="just" rtl="0"/>
            <a:endParaRPr lang="en-US" sz="2800" dirty="0"/>
          </a:p>
          <a:p>
            <a:pPr algn="just" rtl="0"/>
            <a:r>
              <a:rPr lang="en-US" sz="2800" dirty="0"/>
              <a:t>Commercial products, </a:t>
            </a:r>
            <a:r>
              <a:rPr lang="en-US" sz="2800" dirty="0">
                <a:solidFill>
                  <a:srgbClr val="0070C0"/>
                </a:solidFill>
              </a:rPr>
              <a:t>Aquaphor</a:t>
            </a:r>
            <a:r>
              <a:rPr lang="en-US" sz="2800" dirty="0"/>
              <a:t> and </a:t>
            </a:r>
            <a:r>
              <a:rPr lang="en-US" sz="2800" dirty="0" err="1">
                <a:solidFill>
                  <a:srgbClr val="0070C0"/>
                </a:solidFill>
              </a:rPr>
              <a:t>Aquabase</a:t>
            </a:r>
            <a:r>
              <a:rPr lang="en-US" sz="2800" dirty="0"/>
              <a:t>, variations of hydrophilic petrolatum, </a:t>
            </a:r>
            <a:r>
              <a:rPr lang="en-US" sz="2800" u="sng" dirty="0">
                <a:solidFill>
                  <a:srgbClr val="0070C0"/>
                </a:solidFill>
              </a:rPr>
              <a:t>have the capacity to absorb up to </a:t>
            </a:r>
            <a:r>
              <a:rPr lang="en-US" sz="2800" i="1" u="sng" dirty="0">
                <a:solidFill>
                  <a:srgbClr val="0070C0"/>
                </a:solidFill>
              </a:rPr>
              <a:t>three times </a:t>
            </a:r>
            <a:r>
              <a:rPr lang="en-US" sz="2800" u="sng" dirty="0">
                <a:solidFill>
                  <a:srgbClr val="0070C0"/>
                </a:solidFill>
              </a:rPr>
              <a:t>their weight in water and are useful to help incorporate a water-soluble drug</a:t>
            </a:r>
            <a:r>
              <a:rPr lang="en-US" sz="2800" dirty="0"/>
              <a:t>, for example, tobramycin sulfate, </a:t>
            </a:r>
            <a:r>
              <a:rPr lang="en-US" sz="2800" u="sng" dirty="0">
                <a:solidFill>
                  <a:srgbClr val="0070C0"/>
                </a:solidFill>
              </a:rPr>
              <a:t>into an oleaginous ointment base</a:t>
            </a:r>
            <a:r>
              <a:rPr lang="en-US" sz="2800" dirty="0"/>
              <a:t>. This concept is used in the preparation of </a:t>
            </a:r>
            <a:r>
              <a:rPr lang="en-US" sz="2800" dirty="0">
                <a:solidFill>
                  <a:srgbClr val="FF0000"/>
                </a:solidFill>
              </a:rPr>
              <a:t>ophthalmic</a:t>
            </a:r>
            <a:r>
              <a:rPr lang="en-US" sz="2800" dirty="0"/>
              <a:t> ointments. Eucerin is a 50% W/O emulsion.</a:t>
            </a:r>
            <a:endParaRPr lang="ar-IQ" sz="2800" dirty="0"/>
          </a:p>
        </p:txBody>
      </p:sp>
    </p:spTree>
    <p:extLst>
      <p:ext uri="{BB962C8B-B14F-4D97-AF65-F5344CB8AC3E}">
        <p14:creationId xmlns:p14="http://schemas.microsoft.com/office/powerpoint/2010/main" val="374866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6617DF-FDD6-4E9D-B1E2-0155AAE78C02}"/>
              </a:ext>
            </a:extLst>
          </p:cNvPr>
          <p:cNvSpPr>
            <a:spLocks noGrp="1"/>
          </p:cNvSpPr>
          <p:nvPr>
            <p:ph type="sldNum" sz="quarter" idx="12"/>
          </p:nvPr>
        </p:nvSpPr>
        <p:spPr/>
        <p:txBody>
          <a:bodyPr/>
          <a:lstStyle/>
          <a:p>
            <a:fld id="{8796C193-3722-42E9-B33A-7C17DAD0F260}" type="slidenum">
              <a:rPr lang="ar-IQ" smtClean="0"/>
              <a:pPr/>
              <a:t>12</a:t>
            </a:fld>
            <a:endParaRPr lang="ar-IQ"/>
          </a:p>
        </p:txBody>
      </p:sp>
      <p:sp>
        <p:nvSpPr>
          <p:cNvPr id="4" name="TextBox 3">
            <a:extLst>
              <a:ext uri="{FF2B5EF4-FFF2-40B4-BE49-F238E27FC236}">
                <a16:creationId xmlns:a16="http://schemas.microsoft.com/office/drawing/2014/main" id="{92B0827A-7F50-4496-8D6A-CF6E4CD30718}"/>
              </a:ext>
            </a:extLst>
          </p:cNvPr>
          <p:cNvSpPr txBox="1"/>
          <p:nvPr/>
        </p:nvSpPr>
        <p:spPr>
          <a:xfrm>
            <a:off x="551384" y="404664"/>
            <a:ext cx="9001000" cy="5763116"/>
          </a:xfrm>
          <a:prstGeom prst="rect">
            <a:avLst/>
          </a:prstGeom>
          <a:noFill/>
        </p:spPr>
        <p:txBody>
          <a:bodyPr wrap="square">
            <a:spAutoFit/>
          </a:bodyPr>
          <a:lstStyle/>
          <a:p>
            <a:pPr algn="just" rtl="0">
              <a:lnSpc>
                <a:spcPct val="150000"/>
              </a:lnSpc>
            </a:pPr>
            <a:r>
              <a:rPr lang="en-US" sz="4000" dirty="0">
                <a:solidFill>
                  <a:srgbClr val="FF0000"/>
                </a:solidFill>
                <a:latin typeface="Algerian" panose="04020705040A02060702" pitchFamily="82" charset="0"/>
              </a:rPr>
              <a:t>Lanolin</a:t>
            </a:r>
            <a:r>
              <a:rPr lang="en-US" sz="2800" dirty="0"/>
              <a:t>, USP, (anhydrous lanolin) obtained from the wool of sheep (</a:t>
            </a:r>
            <a:r>
              <a:rPr lang="en-US" sz="2800" i="1" dirty="0"/>
              <a:t>Ovis </a:t>
            </a:r>
            <a:r>
              <a:rPr lang="en-US" sz="2800" i="1" dirty="0" err="1"/>
              <a:t>aries</a:t>
            </a:r>
            <a:r>
              <a:rPr lang="en-US" sz="2800" dirty="0"/>
              <a:t>), is a purified waxlike substance that has been cleaned, deodorized, and decolorized. </a:t>
            </a:r>
            <a:r>
              <a:rPr lang="en-US" sz="2800" dirty="0">
                <a:solidFill>
                  <a:srgbClr val="0070C0"/>
                </a:solidFill>
              </a:rPr>
              <a:t>It contains not more than 0.25% water. Additional water may be incorporated into lanolin by mixing.</a:t>
            </a:r>
          </a:p>
          <a:p>
            <a:pPr algn="just" rtl="0">
              <a:lnSpc>
                <a:spcPct val="150000"/>
              </a:lnSpc>
            </a:pPr>
            <a:r>
              <a:rPr lang="en-US" sz="4000" dirty="0">
                <a:solidFill>
                  <a:srgbClr val="FF0000"/>
                </a:solidFill>
                <a:latin typeface="Algerian" panose="04020705040A02060702" pitchFamily="82" charset="0"/>
              </a:rPr>
              <a:t>Modified Lanolin</a:t>
            </a:r>
            <a:r>
              <a:rPr lang="en-US" sz="2800" dirty="0"/>
              <a:t>, USP, is lanolin processed to reduce the contents of free lanolin alcohols and any detergent and pesticide residues.</a:t>
            </a:r>
            <a:endParaRPr lang="ar-IQ" sz="2800" dirty="0"/>
          </a:p>
        </p:txBody>
      </p:sp>
      <p:pic>
        <p:nvPicPr>
          <p:cNvPr id="5" name="Picture 4">
            <a:extLst>
              <a:ext uri="{FF2B5EF4-FFF2-40B4-BE49-F238E27FC236}">
                <a16:creationId xmlns:a16="http://schemas.microsoft.com/office/drawing/2014/main" id="{A9A75446-B962-4AC3-81B4-4D061964F03D}"/>
              </a:ext>
            </a:extLst>
          </p:cNvPr>
          <p:cNvPicPr>
            <a:picLocks noChangeAspect="1"/>
          </p:cNvPicPr>
          <p:nvPr/>
        </p:nvPicPr>
        <p:blipFill>
          <a:blip r:embed="rId2"/>
          <a:stretch>
            <a:fillRect/>
          </a:stretch>
        </p:blipFill>
        <p:spPr>
          <a:xfrm>
            <a:off x="9573886" y="908720"/>
            <a:ext cx="2344182" cy="2348880"/>
          </a:xfrm>
          <a:prstGeom prst="rect">
            <a:avLst/>
          </a:prstGeom>
        </p:spPr>
      </p:pic>
      <p:pic>
        <p:nvPicPr>
          <p:cNvPr id="7" name="Picture 6">
            <a:extLst>
              <a:ext uri="{FF2B5EF4-FFF2-40B4-BE49-F238E27FC236}">
                <a16:creationId xmlns:a16="http://schemas.microsoft.com/office/drawing/2014/main" id="{49C356B1-DB67-4C20-A786-629BAF68D062}"/>
              </a:ext>
            </a:extLst>
          </p:cNvPr>
          <p:cNvPicPr>
            <a:picLocks noChangeAspect="1"/>
          </p:cNvPicPr>
          <p:nvPr/>
        </p:nvPicPr>
        <p:blipFill rotWithShape="1">
          <a:blip r:embed="rId3"/>
          <a:srcRect l="59072" t="19116" r="24800" b="16430"/>
          <a:stretch/>
        </p:blipFill>
        <p:spPr>
          <a:xfrm>
            <a:off x="10242540" y="3429000"/>
            <a:ext cx="1079501" cy="3238500"/>
          </a:xfrm>
          <a:prstGeom prst="rect">
            <a:avLst/>
          </a:prstGeom>
        </p:spPr>
      </p:pic>
    </p:spTree>
    <p:extLst>
      <p:ext uri="{BB962C8B-B14F-4D97-AF65-F5344CB8AC3E}">
        <p14:creationId xmlns:p14="http://schemas.microsoft.com/office/powerpoint/2010/main" val="139835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9AEFD7-BE0C-4AA5-A3A6-53C9FAC127CF}"/>
              </a:ext>
            </a:extLst>
          </p:cNvPr>
          <p:cNvSpPr>
            <a:spLocks noGrp="1"/>
          </p:cNvSpPr>
          <p:nvPr>
            <p:ph type="sldNum" sz="quarter" idx="12"/>
          </p:nvPr>
        </p:nvSpPr>
        <p:spPr/>
        <p:txBody>
          <a:bodyPr/>
          <a:lstStyle/>
          <a:p>
            <a:fld id="{8796C193-3722-42E9-B33A-7C17DAD0F260}" type="slidenum">
              <a:rPr lang="ar-IQ" smtClean="0"/>
              <a:pPr/>
              <a:t>13</a:t>
            </a:fld>
            <a:endParaRPr lang="ar-IQ"/>
          </a:p>
        </p:txBody>
      </p:sp>
      <p:sp>
        <p:nvSpPr>
          <p:cNvPr id="4" name="TextBox 3">
            <a:extLst>
              <a:ext uri="{FF2B5EF4-FFF2-40B4-BE49-F238E27FC236}">
                <a16:creationId xmlns:a16="http://schemas.microsoft.com/office/drawing/2014/main" id="{27345E2D-958C-448D-B007-5360AD03D66A}"/>
              </a:ext>
            </a:extLst>
          </p:cNvPr>
          <p:cNvSpPr txBox="1"/>
          <p:nvPr/>
        </p:nvSpPr>
        <p:spPr>
          <a:xfrm>
            <a:off x="263352" y="188640"/>
            <a:ext cx="11449272" cy="6124754"/>
          </a:xfrm>
          <a:prstGeom prst="rect">
            <a:avLst/>
          </a:prstGeom>
          <a:noFill/>
        </p:spPr>
        <p:txBody>
          <a:bodyPr wrap="square">
            <a:spAutoFit/>
          </a:bodyPr>
          <a:lstStyle/>
          <a:p>
            <a:pPr marL="857250" indent="-857250" algn="just" rtl="0">
              <a:buFont typeface="+mj-lt"/>
              <a:buAutoNum type="romanUcPeriod" startAt="3"/>
            </a:pPr>
            <a:r>
              <a:rPr lang="en-US" sz="4400" dirty="0">
                <a:solidFill>
                  <a:srgbClr val="0070C0"/>
                </a:solidFill>
                <a:latin typeface="Algerian" panose="04020705040A02060702" pitchFamily="82" charset="0"/>
              </a:rPr>
              <a:t>Water-Removable Bases</a:t>
            </a:r>
          </a:p>
          <a:p>
            <a:pPr algn="just" rtl="0"/>
            <a:r>
              <a:rPr lang="en-US" sz="2800" dirty="0"/>
              <a:t>Water-removable bases are </a:t>
            </a:r>
            <a:r>
              <a:rPr lang="en-US" sz="2800" dirty="0">
                <a:solidFill>
                  <a:srgbClr val="0070C0"/>
                </a:solidFill>
              </a:rPr>
              <a:t>oil-in-water emulsions </a:t>
            </a:r>
            <a:r>
              <a:rPr lang="en-US" sz="2800" dirty="0">
                <a:solidFill>
                  <a:srgbClr val="FF0000"/>
                </a:solidFill>
              </a:rPr>
              <a:t>commonly called creams</a:t>
            </a:r>
            <a:r>
              <a:rPr lang="en-US" sz="2800" dirty="0"/>
              <a:t>. Because the external phase of the emulsion is aqueous, they are easily washed from skin and are often called </a:t>
            </a:r>
            <a:r>
              <a:rPr lang="en-US" sz="2800" dirty="0">
                <a:solidFill>
                  <a:srgbClr val="FF0000"/>
                </a:solidFill>
              </a:rPr>
              <a:t>water-washable bases</a:t>
            </a:r>
            <a:r>
              <a:rPr lang="en-US" sz="2800" dirty="0"/>
              <a:t>. They may be diluted with water or aqueous solutions. </a:t>
            </a:r>
            <a:r>
              <a:rPr lang="en-US" sz="2800" dirty="0">
                <a:solidFill>
                  <a:srgbClr val="0070C0"/>
                </a:solidFill>
              </a:rPr>
              <a:t>They can absorb serous discharges</a:t>
            </a:r>
            <a:r>
              <a:rPr lang="en-US" sz="2800" dirty="0"/>
              <a:t>.</a:t>
            </a:r>
          </a:p>
          <a:p>
            <a:pPr algn="just" rtl="0"/>
            <a:r>
              <a:rPr lang="en-US" sz="4000" dirty="0">
                <a:solidFill>
                  <a:srgbClr val="FF0000"/>
                </a:solidFill>
                <a:latin typeface="Algerian" panose="04020705040A02060702" pitchFamily="82" charset="0"/>
              </a:rPr>
              <a:t>Hydrophilic Ointment</a:t>
            </a:r>
            <a:r>
              <a:rPr lang="en-US" sz="1800" b="0" i="1" u="none" strike="noStrike" baseline="0" dirty="0">
                <a:latin typeface="PalatinoLTStd-Italic"/>
              </a:rPr>
              <a:t>, </a:t>
            </a:r>
            <a:r>
              <a:rPr lang="en-US" sz="2800" dirty="0"/>
              <a:t>USP, has the following formula for 1,000 g:</a:t>
            </a:r>
          </a:p>
          <a:p>
            <a:pPr algn="just" rtl="0"/>
            <a:r>
              <a:rPr lang="en-US" sz="2800" dirty="0"/>
              <a:t>Methylparaben:            0.25g</a:t>
            </a:r>
          </a:p>
          <a:p>
            <a:pPr algn="just" rtl="0"/>
            <a:r>
              <a:rPr lang="en-US" sz="2800" dirty="0"/>
              <a:t>Propylparaben:            0.15g</a:t>
            </a:r>
          </a:p>
          <a:p>
            <a:pPr algn="just" rtl="0"/>
            <a:r>
              <a:rPr lang="en-US" sz="2800" dirty="0"/>
              <a:t>Sodium lauryl sulfate: 10g</a:t>
            </a:r>
          </a:p>
          <a:p>
            <a:pPr algn="just" rtl="0"/>
            <a:r>
              <a:rPr lang="en-US" sz="2800" dirty="0"/>
              <a:t>Propylene glycol:        120g</a:t>
            </a:r>
          </a:p>
          <a:p>
            <a:pPr algn="just" rtl="0"/>
            <a:r>
              <a:rPr lang="en-US" sz="2800" dirty="0"/>
              <a:t>Stearyl alcohol:           250g</a:t>
            </a:r>
          </a:p>
          <a:p>
            <a:pPr algn="just" rtl="0"/>
            <a:r>
              <a:rPr lang="en-US" sz="2800" dirty="0"/>
              <a:t>White petrolatum:      250g</a:t>
            </a:r>
          </a:p>
          <a:p>
            <a:pPr algn="just" rtl="0"/>
            <a:r>
              <a:rPr lang="en-US" sz="2800" dirty="0"/>
              <a:t>Purified water:            370g</a:t>
            </a:r>
            <a:endParaRPr lang="ar-IQ" sz="2800" dirty="0"/>
          </a:p>
        </p:txBody>
      </p:sp>
      <p:sp>
        <p:nvSpPr>
          <p:cNvPr id="6" name="TextBox 5">
            <a:extLst>
              <a:ext uri="{FF2B5EF4-FFF2-40B4-BE49-F238E27FC236}">
                <a16:creationId xmlns:a16="http://schemas.microsoft.com/office/drawing/2014/main" id="{A09B86AF-1249-45DE-9441-1273C3D7542B}"/>
              </a:ext>
            </a:extLst>
          </p:cNvPr>
          <p:cNvSpPr txBox="1"/>
          <p:nvPr/>
        </p:nvSpPr>
        <p:spPr>
          <a:xfrm>
            <a:off x="5231904" y="3465443"/>
            <a:ext cx="6096000" cy="3108543"/>
          </a:xfrm>
          <a:prstGeom prst="rect">
            <a:avLst/>
          </a:prstGeom>
          <a:noFill/>
          <a:ln w="28575">
            <a:solidFill>
              <a:srgbClr val="FF0000"/>
            </a:solidFill>
          </a:ln>
        </p:spPr>
        <p:txBody>
          <a:bodyPr wrap="square">
            <a:spAutoFit/>
          </a:bodyPr>
          <a:lstStyle/>
          <a:p>
            <a:pPr algn="just" rtl="0"/>
            <a:r>
              <a:rPr lang="en-US" sz="2800" dirty="0"/>
              <a:t>Sodium lauryl sulfate is the emulsifying agent, with the stearyl alcohol and white petrolatum constituting the oleaginous phase of the emulsion and the other ingredients the aqueous phase. Methylparaben and propylparaben are antimicrobial preservatives.</a:t>
            </a:r>
            <a:endParaRPr lang="ar-IQ" sz="2800" dirty="0"/>
          </a:p>
        </p:txBody>
      </p:sp>
    </p:spTree>
    <p:extLst>
      <p:ext uri="{BB962C8B-B14F-4D97-AF65-F5344CB8AC3E}">
        <p14:creationId xmlns:p14="http://schemas.microsoft.com/office/powerpoint/2010/main" val="1749517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5A5798-D07C-4343-AF81-FE4FE48E7190}"/>
              </a:ext>
            </a:extLst>
          </p:cNvPr>
          <p:cNvSpPr>
            <a:spLocks noGrp="1"/>
          </p:cNvSpPr>
          <p:nvPr>
            <p:ph type="sldNum" sz="quarter" idx="12"/>
          </p:nvPr>
        </p:nvSpPr>
        <p:spPr/>
        <p:txBody>
          <a:bodyPr/>
          <a:lstStyle/>
          <a:p>
            <a:fld id="{8796C193-3722-42E9-B33A-7C17DAD0F260}" type="slidenum">
              <a:rPr lang="ar-IQ" smtClean="0"/>
              <a:pPr/>
              <a:t>14</a:t>
            </a:fld>
            <a:endParaRPr lang="ar-IQ"/>
          </a:p>
        </p:txBody>
      </p:sp>
      <p:sp>
        <p:nvSpPr>
          <p:cNvPr id="4" name="TextBox 3">
            <a:extLst>
              <a:ext uri="{FF2B5EF4-FFF2-40B4-BE49-F238E27FC236}">
                <a16:creationId xmlns:a16="http://schemas.microsoft.com/office/drawing/2014/main" id="{9D6808D7-5E28-4CC3-964C-4B0182EE153C}"/>
              </a:ext>
            </a:extLst>
          </p:cNvPr>
          <p:cNvSpPr txBox="1"/>
          <p:nvPr/>
        </p:nvSpPr>
        <p:spPr>
          <a:xfrm>
            <a:off x="499872" y="332656"/>
            <a:ext cx="11161240" cy="2923877"/>
          </a:xfrm>
          <a:prstGeom prst="rect">
            <a:avLst/>
          </a:prstGeom>
          <a:noFill/>
        </p:spPr>
        <p:txBody>
          <a:bodyPr wrap="square">
            <a:spAutoFit/>
          </a:bodyPr>
          <a:lstStyle/>
          <a:p>
            <a:pPr marL="857250" indent="-857250" algn="just" rtl="0">
              <a:buFont typeface="+mj-lt"/>
              <a:buAutoNum type="romanUcPeriod" startAt="4"/>
            </a:pPr>
            <a:r>
              <a:rPr lang="en-US" sz="4400" dirty="0">
                <a:solidFill>
                  <a:srgbClr val="0070C0"/>
                </a:solidFill>
                <a:latin typeface="Algerian" panose="04020705040A02060702" pitchFamily="82" charset="0"/>
              </a:rPr>
              <a:t>Water-Soluble Bases</a:t>
            </a:r>
          </a:p>
          <a:p>
            <a:pPr algn="just" rtl="0"/>
            <a:r>
              <a:rPr lang="en-US" sz="2800" dirty="0"/>
              <a:t>Water-soluble bases </a:t>
            </a:r>
            <a:r>
              <a:rPr lang="en-US" sz="2800" dirty="0">
                <a:solidFill>
                  <a:srgbClr val="0070C0"/>
                </a:solidFill>
              </a:rPr>
              <a:t>do not contain oleaginous components</a:t>
            </a:r>
            <a:r>
              <a:rPr lang="en-US" sz="2800" dirty="0"/>
              <a:t>. They are completely water washable and often referred to as greaseless. Because they soften greatly with the addition of water, large amounts of aqueous solutions are not effectively incorporated into these bases. </a:t>
            </a:r>
            <a:r>
              <a:rPr lang="en-US" sz="2800" dirty="0">
                <a:solidFill>
                  <a:srgbClr val="FF0000"/>
                </a:solidFill>
              </a:rPr>
              <a:t>They mostly are used for incorporation of solid substances.</a:t>
            </a:r>
          </a:p>
        </p:txBody>
      </p:sp>
      <p:pic>
        <p:nvPicPr>
          <p:cNvPr id="5" name="Picture 4">
            <a:extLst>
              <a:ext uri="{FF2B5EF4-FFF2-40B4-BE49-F238E27FC236}">
                <a16:creationId xmlns:a16="http://schemas.microsoft.com/office/drawing/2014/main" id="{309A3162-071B-48CB-BE43-93C275092A4F}"/>
              </a:ext>
            </a:extLst>
          </p:cNvPr>
          <p:cNvPicPr>
            <a:picLocks noChangeAspect="1"/>
          </p:cNvPicPr>
          <p:nvPr/>
        </p:nvPicPr>
        <p:blipFill rotWithShape="1">
          <a:blip r:embed="rId2"/>
          <a:srcRect t="28379" b="21128"/>
          <a:stretch/>
        </p:blipFill>
        <p:spPr>
          <a:xfrm>
            <a:off x="2820008" y="3256533"/>
            <a:ext cx="6188604" cy="3124795"/>
          </a:xfrm>
          <a:prstGeom prst="rect">
            <a:avLst/>
          </a:prstGeom>
        </p:spPr>
      </p:pic>
    </p:spTree>
    <p:extLst>
      <p:ext uri="{BB962C8B-B14F-4D97-AF65-F5344CB8AC3E}">
        <p14:creationId xmlns:p14="http://schemas.microsoft.com/office/powerpoint/2010/main" val="197382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804916-D867-4FE7-A0FF-F7F8ACCF75B4}"/>
              </a:ext>
            </a:extLst>
          </p:cNvPr>
          <p:cNvSpPr>
            <a:spLocks noGrp="1"/>
          </p:cNvSpPr>
          <p:nvPr>
            <p:ph type="sldNum" sz="quarter" idx="12"/>
          </p:nvPr>
        </p:nvSpPr>
        <p:spPr/>
        <p:txBody>
          <a:bodyPr/>
          <a:lstStyle/>
          <a:p>
            <a:fld id="{8796C193-3722-42E9-B33A-7C17DAD0F260}" type="slidenum">
              <a:rPr lang="ar-IQ" smtClean="0"/>
              <a:pPr/>
              <a:t>15</a:t>
            </a:fld>
            <a:endParaRPr lang="ar-IQ"/>
          </a:p>
        </p:txBody>
      </p:sp>
      <p:sp>
        <p:nvSpPr>
          <p:cNvPr id="4" name="TextBox 3">
            <a:extLst>
              <a:ext uri="{FF2B5EF4-FFF2-40B4-BE49-F238E27FC236}">
                <a16:creationId xmlns:a16="http://schemas.microsoft.com/office/drawing/2014/main" id="{F4B8E562-0171-403A-8899-F3811E1BEF1E}"/>
              </a:ext>
            </a:extLst>
          </p:cNvPr>
          <p:cNvSpPr txBox="1"/>
          <p:nvPr/>
        </p:nvSpPr>
        <p:spPr>
          <a:xfrm>
            <a:off x="499872" y="260648"/>
            <a:ext cx="11284760" cy="5878532"/>
          </a:xfrm>
          <a:prstGeom prst="rect">
            <a:avLst/>
          </a:prstGeom>
          <a:noFill/>
        </p:spPr>
        <p:txBody>
          <a:bodyPr wrap="square">
            <a:spAutoFit/>
          </a:bodyPr>
          <a:lstStyle/>
          <a:p>
            <a:pPr algn="just" rtl="0"/>
            <a:r>
              <a:rPr lang="en-US" sz="4000" dirty="0">
                <a:solidFill>
                  <a:srgbClr val="FF0000"/>
                </a:solidFill>
                <a:latin typeface="Algerian" panose="04020705040A02060702" pitchFamily="82" charset="0"/>
              </a:rPr>
              <a:t>Polyethylene Glycol (PEG) Ointment</a:t>
            </a:r>
            <a:endParaRPr lang="en-US" sz="1800" b="0" i="1" u="none" strike="noStrike" baseline="0" dirty="0">
              <a:latin typeface="PalatinoLTStd-Italic"/>
            </a:endParaRPr>
          </a:p>
          <a:p>
            <a:pPr algn="just" rtl="0"/>
            <a:endParaRPr lang="en-US" sz="2800" dirty="0"/>
          </a:p>
          <a:p>
            <a:pPr algn="just" rtl="0"/>
            <a:r>
              <a:rPr lang="en-US" sz="2800" dirty="0"/>
              <a:t>Polyethylene glycol,  NF, PEG is a polymer of ethylene oxide and water represented by the formula </a:t>
            </a:r>
            <a:r>
              <a:rPr lang="en-US" sz="2800" dirty="0">
                <a:highlight>
                  <a:srgbClr val="FFFF00"/>
                </a:highlight>
              </a:rPr>
              <a:t>H(OCH</a:t>
            </a:r>
            <a:r>
              <a:rPr lang="en-US" sz="2800" baseline="-25000" dirty="0">
                <a:highlight>
                  <a:srgbClr val="FFFF00"/>
                </a:highlight>
              </a:rPr>
              <a:t>2</a:t>
            </a:r>
            <a:r>
              <a:rPr lang="en-US" sz="2800" dirty="0">
                <a:highlight>
                  <a:srgbClr val="FFFF00"/>
                </a:highlight>
              </a:rPr>
              <a:t>CH</a:t>
            </a:r>
            <a:r>
              <a:rPr lang="en-US" sz="2800" baseline="-25000" dirty="0">
                <a:highlight>
                  <a:srgbClr val="FFFF00"/>
                </a:highlight>
              </a:rPr>
              <a:t>2</a:t>
            </a:r>
            <a:r>
              <a:rPr lang="en-US" sz="2800" dirty="0">
                <a:highlight>
                  <a:srgbClr val="FFFF00"/>
                </a:highlight>
              </a:rPr>
              <a:t>)</a:t>
            </a:r>
            <a:r>
              <a:rPr lang="en-US" sz="2800" dirty="0" err="1">
                <a:highlight>
                  <a:srgbClr val="FFFF00"/>
                </a:highlight>
              </a:rPr>
              <a:t>nOH</a:t>
            </a:r>
            <a:r>
              <a:rPr lang="en-US" sz="2800" dirty="0"/>
              <a:t>, in which n represents the average number of oxyethylene groups. The numeric designations associated with PEGs refer to the average molecular weight of the polymer(ex PEG200, PEG4000 </a:t>
            </a:r>
            <a:r>
              <a:rPr lang="en-US" sz="2800" dirty="0" err="1"/>
              <a:t>etc</a:t>
            </a:r>
            <a:r>
              <a:rPr lang="en-US" sz="2800" dirty="0"/>
              <a:t>). PEGs having average molecular weight below 600 are clear, colorless liquids; those with molecular weight above 1,000 are waxlike white materials; and those with molecular weight in between are semisolids. </a:t>
            </a:r>
            <a:r>
              <a:rPr lang="en-US" sz="2800" dirty="0">
                <a:solidFill>
                  <a:srgbClr val="0070C0"/>
                </a:solidFill>
              </a:rPr>
              <a:t>The greater the molecular weight, the greater the viscosity</a:t>
            </a:r>
            <a:r>
              <a:rPr lang="en-US" sz="2800" dirty="0"/>
              <a:t>. The NF lists the viscosity of PEGs ranging from average molecular weight of 200 to 8000. Combining PEG 3350, a solid, with PEG 400, a liquid, results in a very pliable semisolid ointment. If a firmer ointment is desired PEG3350 added more, and vice versa.</a:t>
            </a:r>
            <a:endParaRPr lang="ar-IQ" sz="2800" dirty="0"/>
          </a:p>
        </p:txBody>
      </p:sp>
      <p:pic>
        <p:nvPicPr>
          <p:cNvPr id="5" name="Picture 4">
            <a:extLst>
              <a:ext uri="{FF2B5EF4-FFF2-40B4-BE49-F238E27FC236}">
                <a16:creationId xmlns:a16="http://schemas.microsoft.com/office/drawing/2014/main" id="{78115329-279E-41FE-BA7D-F14BB01889D8}"/>
              </a:ext>
            </a:extLst>
          </p:cNvPr>
          <p:cNvPicPr>
            <a:picLocks noChangeAspect="1"/>
          </p:cNvPicPr>
          <p:nvPr/>
        </p:nvPicPr>
        <p:blipFill rotWithShape="1">
          <a:blip r:embed="rId2"/>
          <a:srcRect t="23121" b="26480"/>
          <a:stretch/>
        </p:blipFill>
        <p:spPr>
          <a:xfrm>
            <a:off x="7680176" y="5634680"/>
            <a:ext cx="3223245" cy="1080120"/>
          </a:xfrm>
          <a:prstGeom prst="rect">
            <a:avLst/>
          </a:prstGeom>
        </p:spPr>
      </p:pic>
    </p:spTree>
    <p:extLst>
      <p:ext uri="{BB962C8B-B14F-4D97-AF65-F5344CB8AC3E}">
        <p14:creationId xmlns:p14="http://schemas.microsoft.com/office/powerpoint/2010/main" val="40108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5099C-403C-4F8A-B2ED-71F76854F6CA}"/>
              </a:ext>
            </a:extLst>
          </p:cNvPr>
          <p:cNvSpPr>
            <a:spLocks noGrp="1"/>
          </p:cNvSpPr>
          <p:nvPr>
            <p:ph type="sldNum" sz="quarter" idx="12"/>
          </p:nvPr>
        </p:nvSpPr>
        <p:spPr/>
        <p:txBody>
          <a:bodyPr/>
          <a:lstStyle/>
          <a:p>
            <a:fld id="{8796C193-3722-42E9-B33A-7C17DAD0F260}" type="slidenum">
              <a:rPr lang="ar-IQ" smtClean="0"/>
              <a:pPr/>
              <a:t>16</a:t>
            </a:fld>
            <a:endParaRPr lang="ar-IQ"/>
          </a:p>
        </p:txBody>
      </p:sp>
      <p:sp>
        <p:nvSpPr>
          <p:cNvPr id="4" name="TextBox 3">
            <a:extLst>
              <a:ext uri="{FF2B5EF4-FFF2-40B4-BE49-F238E27FC236}">
                <a16:creationId xmlns:a16="http://schemas.microsoft.com/office/drawing/2014/main" id="{21BC89E0-DCA6-42F7-A36A-6F09F2BD94A5}"/>
              </a:ext>
            </a:extLst>
          </p:cNvPr>
          <p:cNvSpPr txBox="1"/>
          <p:nvPr/>
        </p:nvSpPr>
        <p:spPr>
          <a:xfrm>
            <a:off x="790880" y="229182"/>
            <a:ext cx="10945216" cy="6409447"/>
          </a:xfrm>
          <a:prstGeom prst="rect">
            <a:avLst/>
          </a:prstGeom>
          <a:noFill/>
        </p:spPr>
        <p:txBody>
          <a:bodyPr wrap="square">
            <a:spAutoFit/>
          </a:bodyPr>
          <a:lstStyle/>
          <a:p>
            <a:pPr algn="just" rtl="0"/>
            <a:r>
              <a:rPr lang="en-US" sz="3600" b="0" i="0" u="none" strike="noStrike" baseline="0" dirty="0">
                <a:solidFill>
                  <a:srgbClr val="0040FF"/>
                </a:solidFill>
                <a:latin typeface="ITCAvantGardeStd-Md"/>
              </a:rPr>
              <a:t>Selection of the Appropriate Base</a:t>
            </a:r>
          </a:p>
          <a:p>
            <a:pPr algn="just" rtl="0"/>
            <a:endParaRPr lang="en-US" sz="2800" dirty="0"/>
          </a:p>
          <a:p>
            <a:pPr algn="just" rtl="0"/>
            <a:r>
              <a:rPr lang="en-US" sz="2800" dirty="0"/>
              <a:t>Selection of the base to use in the formulation of an ointment depends on careful assessment of a number of factors, including the following:</a:t>
            </a:r>
          </a:p>
          <a:p>
            <a:pPr algn="just" rtl="0">
              <a:lnSpc>
                <a:spcPct val="150000"/>
              </a:lnSpc>
            </a:pPr>
            <a:r>
              <a:rPr lang="en-US" sz="2800" dirty="0"/>
              <a:t>• Desired </a:t>
            </a:r>
            <a:r>
              <a:rPr lang="en-US" sz="2800" dirty="0">
                <a:solidFill>
                  <a:srgbClr val="FF0000"/>
                </a:solidFill>
              </a:rPr>
              <a:t>release rate of the drug </a:t>
            </a:r>
            <a:r>
              <a:rPr lang="en-US" sz="2800" dirty="0"/>
              <a:t>substance from the ointment base</a:t>
            </a:r>
          </a:p>
          <a:p>
            <a:pPr algn="just" rtl="0">
              <a:lnSpc>
                <a:spcPct val="150000"/>
              </a:lnSpc>
            </a:pPr>
            <a:r>
              <a:rPr lang="en-US" sz="2800" dirty="0"/>
              <a:t>• Desirability of </a:t>
            </a:r>
            <a:r>
              <a:rPr lang="en-US" sz="2800" dirty="0">
                <a:solidFill>
                  <a:srgbClr val="FF0000"/>
                </a:solidFill>
              </a:rPr>
              <a:t>topical or </a:t>
            </a:r>
            <a:r>
              <a:rPr lang="en-US" sz="2800" dirty="0"/>
              <a:t>percutaneous drug </a:t>
            </a:r>
            <a:r>
              <a:rPr lang="en-US" sz="2800" dirty="0">
                <a:solidFill>
                  <a:srgbClr val="FF0000"/>
                </a:solidFill>
              </a:rPr>
              <a:t>absorption</a:t>
            </a:r>
          </a:p>
          <a:p>
            <a:pPr algn="just" rtl="0">
              <a:lnSpc>
                <a:spcPct val="150000"/>
              </a:lnSpc>
            </a:pPr>
            <a:r>
              <a:rPr lang="en-US" sz="2800" dirty="0"/>
              <a:t>• Desirability of </a:t>
            </a:r>
            <a:r>
              <a:rPr lang="en-US" sz="2800" dirty="0">
                <a:solidFill>
                  <a:srgbClr val="FF0000"/>
                </a:solidFill>
              </a:rPr>
              <a:t>occlusion</a:t>
            </a:r>
            <a:r>
              <a:rPr lang="en-US" sz="2800" dirty="0"/>
              <a:t> of moisture from the skin</a:t>
            </a:r>
          </a:p>
          <a:p>
            <a:pPr algn="just" rtl="0">
              <a:lnSpc>
                <a:spcPct val="150000"/>
              </a:lnSpc>
            </a:pPr>
            <a:r>
              <a:rPr lang="en-US" sz="2800" dirty="0"/>
              <a:t>• </a:t>
            </a:r>
            <a:r>
              <a:rPr lang="en-US" sz="2800" dirty="0">
                <a:solidFill>
                  <a:srgbClr val="FF0000"/>
                </a:solidFill>
              </a:rPr>
              <a:t>Stability</a:t>
            </a:r>
            <a:r>
              <a:rPr lang="en-US" sz="2800" dirty="0"/>
              <a:t> of the drug in the ointment base</a:t>
            </a:r>
          </a:p>
          <a:p>
            <a:pPr algn="just" rtl="0">
              <a:lnSpc>
                <a:spcPct val="150000"/>
              </a:lnSpc>
            </a:pPr>
            <a:r>
              <a:rPr lang="en-US" sz="2800" dirty="0"/>
              <a:t>• Effect, if any, of the drug on the </a:t>
            </a:r>
            <a:r>
              <a:rPr lang="en-US" sz="2800" dirty="0">
                <a:solidFill>
                  <a:srgbClr val="FF0000"/>
                </a:solidFill>
              </a:rPr>
              <a:t>consistency</a:t>
            </a:r>
            <a:r>
              <a:rPr lang="en-US" sz="2800" dirty="0"/>
              <a:t> or other features of the ointment base</a:t>
            </a:r>
          </a:p>
          <a:p>
            <a:pPr algn="just" rtl="0">
              <a:lnSpc>
                <a:spcPct val="150000"/>
              </a:lnSpc>
            </a:pPr>
            <a:r>
              <a:rPr lang="en-US" sz="2800" dirty="0"/>
              <a:t>• Desire for a base easily removed by </a:t>
            </a:r>
            <a:r>
              <a:rPr lang="en-US" sz="2800" dirty="0">
                <a:solidFill>
                  <a:srgbClr val="FF0000"/>
                </a:solidFill>
              </a:rPr>
              <a:t>washing</a:t>
            </a:r>
            <a:r>
              <a:rPr lang="en-US" sz="2800" dirty="0"/>
              <a:t> with water</a:t>
            </a:r>
          </a:p>
          <a:p>
            <a:pPr algn="just" rtl="0">
              <a:lnSpc>
                <a:spcPct val="150000"/>
              </a:lnSpc>
            </a:pPr>
            <a:r>
              <a:rPr lang="en-US" sz="2800" dirty="0"/>
              <a:t>• </a:t>
            </a:r>
            <a:r>
              <a:rPr lang="en-US" sz="2800" dirty="0">
                <a:solidFill>
                  <a:srgbClr val="FF0000"/>
                </a:solidFill>
              </a:rPr>
              <a:t>Characteristics of the surface </a:t>
            </a:r>
            <a:r>
              <a:rPr lang="en-US" sz="2800" dirty="0"/>
              <a:t>to which it is applied</a:t>
            </a:r>
            <a:endParaRPr lang="ar-IQ" sz="2800" dirty="0"/>
          </a:p>
        </p:txBody>
      </p:sp>
    </p:spTree>
    <p:extLst>
      <p:ext uri="{BB962C8B-B14F-4D97-AF65-F5344CB8AC3E}">
        <p14:creationId xmlns:p14="http://schemas.microsoft.com/office/powerpoint/2010/main" val="243562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4C8FAE-9D61-408C-A5D6-3C081B2B0A91}"/>
              </a:ext>
            </a:extLst>
          </p:cNvPr>
          <p:cNvSpPr>
            <a:spLocks noGrp="1"/>
          </p:cNvSpPr>
          <p:nvPr>
            <p:ph type="sldNum" sz="quarter" idx="12"/>
          </p:nvPr>
        </p:nvSpPr>
        <p:spPr/>
        <p:txBody>
          <a:bodyPr/>
          <a:lstStyle/>
          <a:p>
            <a:fld id="{8796C193-3722-42E9-B33A-7C17DAD0F260}" type="slidenum">
              <a:rPr lang="ar-IQ" smtClean="0"/>
              <a:pPr/>
              <a:t>17</a:t>
            </a:fld>
            <a:endParaRPr lang="ar-IQ"/>
          </a:p>
        </p:txBody>
      </p:sp>
      <p:sp>
        <p:nvSpPr>
          <p:cNvPr id="4" name="TextBox 3">
            <a:extLst>
              <a:ext uri="{FF2B5EF4-FFF2-40B4-BE49-F238E27FC236}">
                <a16:creationId xmlns:a16="http://schemas.microsoft.com/office/drawing/2014/main" id="{6D9339F9-E191-481E-ACB1-37A0B36E2CBC}"/>
              </a:ext>
            </a:extLst>
          </p:cNvPr>
          <p:cNvSpPr txBox="1"/>
          <p:nvPr/>
        </p:nvSpPr>
        <p:spPr>
          <a:xfrm>
            <a:off x="769987" y="426334"/>
            <a:ext cx="10544870" cy="2862322"/>
          </a:xfrm>
          <a:prstGeom prst="rect">
            <a:avLst/>
          </a:prstGeom>
          <a:noFill/>
        </p:spPr>
        <p:txBody>
          <a:bodyPr wrap="square">
            <a:spAutoFit/>
          </a:bodyPr>
          <a:lstStyle/>
          <a:p>
            <a:pPr algn="l"/>
            <a:r>
              <a:rPr lang="en-US" sz="4000" b="0" i="0" u="none" strike="noStrike" baseline="0" dirty="0">
                <a:solidFill>
                  <a:srgbClr val="0040FF"/>
                </a:solidFill>
                <a:latin typeface="ITCAvantGardeStd-Md"/>
              </a:rPr>
              <a:t>Preparation of Ointments</a:t>
            </a:r>
          </a:p>
          <a:p>
            <a:pPr algn="just" rtl="0"/>
            <a:endParaRPr lang="en-US" sz="2800" dirty="0"/>
          </a:p>
          <a:p>
            <a:pPr algn="just" rtl="0"/>
            <a:r>
              <a:rPr lang="en-US" sz="2800" dirty="0"/>
              <a:t>Ointments are prepared by two general methods,</a:t>
            </a:r>
          </a:p>
          <a:p>
            <a:pPr marL="514350" indent="-514350" algn="just" rtl="0">
              <a:buAutoNum type="alphaLcParenBoth"/>
            </a:pPr>
            <a:r>
              <a:rPr lang="en-US" sz="2800" dirty="0"/>
              <a:t>Incorporation</a:t>
            </a:r>
          </a:p>
          <a:p>
            <a:pPr algn="just" rtl="0"/>
            <a:r>
              <a:rPr lang="en-US" sz="2800" dirty="0"/>
              <a:t>(b) fusion, </a:t>
            </a:r>
          </a:p>
          <a:p>
            <a:pPr algn="just" rtl="0"/>
            <a:r>
              <a:rPr lang="en-US" sz="2800" u="sng" dirty="0"/>
              <a:t>depending primarily on the nature of the ingredients.</a:t>
            </a:r>
            <a:endParaRPr lang="ar-IQ" sz="2800" u="sng" dirty="0"/>
          </a:p>
        </p:txBody>
      </p:sp>
    </p:spTree>
    <p:extLst>
      <p:ext uri="{BB962C8B-B14F-4D97-AF65-F5344CB8AC3E}">
        <p14:creationId xmlns:p14="http://schemas.microsoft.com/office/powerpoint/2010/main" val="141810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DF373-4107-425F-8330-93FEE1E963A8}"/>
              </a:ext>
            </a:extLst>
          </p:cNvPr>
          <p:cNvSpPr>
            <a:spLocks noGrp="1"/>
          </p:cNvSpPr>
          <p:nvPr>
            <p:ph type="sldNum" sz="quarter" idx="12"/>
          </p:nvPr>
        </p:nvSpPr>
        <p:spPr/>
        <p:txBody>
          <a:bodyPr/>
          <a:lstStyle/>
          <a:p>
            <a:pPr algn="just" rtl="0"/>
            <a:fld id="{8796C193-3722-42E9-B33A-7C17DAD0F260}" type="slidenum">
              <a:rPr lang="ar-IQ" smtClean="0"/>
              <a:pPr algn="just" rtl="0"/>
              <a:t>18</a:t>
            </a:fld>
            <a:endParaRPr lang="ar-IQ"/>
          </a:p>
        </p:txBody>
      </p:sp>
      <p:sp>
        <p:nvSpPr>
          <p:cNvPr id="4" name="TextBox 3">
            <a:extLst>
              <a:ext uri="{FF2B5EF4-FFF2-40B4-BE49-F238E27FC236}">
                <a16:creationId xmlns:a16="http://schemas.microsoft.com/office/drawing/2014/main" id="{97CE672A-307D-439F-84AC-E42A0D5E7EA2}"/>
              </a:ext>
            </a:extLst>
          </p:cNvPr>
          <p:cNvSpPr txBox="1"/>
          <p:nvPr/>
        </p:nvSpPr>
        <p:spPr>
          <a:xfrm>
            <a:off x="477897" y="178883"/>
            <a:ext cx="9451652" cy="4031873"/>
          </a:xfrm>
          <a:prstGeom prst="rect">
            <a:avLst/>
          </a:prstGeom>
          <a:noFill/>
        </p:spPr>
        <p:txBody>
          <a:bodyPr wrap="square">
            <a:spAutoFit/>
          </a:bodyPr>
          <a:lstStyle/>
          <a:p>
            <a:pPr marL="514350" indent="-514350" algn="just" rtl="0">
              <a:buFont typeface="+mj-lt"/>
              <a:buAutoNum type="alphaUcPeriod"/>
            </a:pPr>
            <a:r>
              <a:rPr lang="en-US" sz="3200" dirty="0">
                <a:solidFill>
                  <a:srgbClr val="0070C0"/>
                </a:solidFill>
                <a:latin typeface="Algerian" panose="04020705040A02060702" pitchFamily="82" charset="0"/>
              </a:rPr>
              <a:t>Incorporation</a:t>
            </a:r>
            <a:endParaRPr lang="en-US" sz="4400" dirty="0">
              <a:solidFill>
                <a:srgbClr val="0070C0"/>
              </a:solidFill>
              <a:latin typeface="Algerian" panose="04020705040A02060702" pitchFamily="82" charset="0"/>
            </a:endParaRPr>
          </a:p>
          <a:p>
            <a:pPr algn="just" rtl="0"/>
            <a:r>
              <a:rPr lang="en-US" sz="2800" b="0" i="0" u="none" strike="noStrike" baseline="0" dirty="0">
                <a:solidFill>
                  <a:srgbClr val="FF0000"/>
                </a:solidFill>
                <a:latin typeface="PalatinoLTStd-Roman"/>
              </a:rPr>
              <a:t>The components are mixed until a uniform preparation is attained </a:t>
            </a:r>
            <a:r>
              <a:rPr lang="en-US" sz="2800" b="0" i="0" u="none" strike="noStrike" baseline="0" dirty="0">
                <a:solidFill>
                  <a:srgbClr val="000000"/>
                </a:solidFill>
                <a:latin typeface="PalatinoLTStd-Roman"/>
              </a:rPr>
              <a:t>(</a:t>
            </a:r>
            <a:r>
              <a:rPr lang="en-US" sz="2800" dirty="0">
                <a:latin typeface="PalatinoLTStd-Roman"/>
              </a:rPr>
              <a:t>ointment is prepared by thoroughly rubbing and working the components together on the hard surface until the product is </a:t>
            </a:r>
            <a:r>
              <a:rPr lang="en-US" sz="2800" dirty="0">
                <a:solidFill>
                  <a:srgbClr val="FF0000"/>
                </a:solidFill>
                <a:latin typeface="PalatinoLTStd-Roman"/>
              </a:rPr>
              <a:t>smooth</a:t>
            </a:r>
            <a:r>
              <a:rPr lang="en-US" sz="2800" dirty="0">
                <a:latin typeface="PalatinoLTStd-Roman"/>
              </a:rPr>
              <a:t> and </a:t>
            </a:r>
            <a:r>
              <a:rPr lang="en-US" sz="2800" dirty="0">
                <a:solidFill>
                  <a:srgbClr val="FF0000"/>
                </a:solidFill>
                <a:latin typeface="PalatinoLTStd-Roman"/>
              </a:rPr>
              <a:t>uniform</a:t>
            </a:r>
            <a:r>
              <a:rPr lang="en-US" sz="2800" dirty="0">
                <a:latin typeface="PalatinoLTStd-Roman"/>
              </a:rPr>
              <a:t>).</a:t>
            </a:r>
            <a:endParaRPr lang="en-US" sz="4000" dirty="0">
              <a:solidFill>
                <a:srgbClr val="000000"/>
              </a:solidFill>
              <a:latin typeface="PalatinoLTStd-Roman"/>
            </a:endParaRPr>
          </a:p>
          <a:p>
            <a:pPr marL="457200" indent="-457200" algn="just" rtl="0">
              <a:buFont typeface="Arial" panose="020B0604020202020204" pitchFamily="34" charset="0"/>
              <a:buChar char="•"/>
            </a:pPr>
            <a:r>
              <a:rPr lang="en-US" sz="2800" b="0" i="0" u="none" strike="noStrike" baseline="0" dirty="0">
                <a:solidFill>
                  <a:srgbClr val="000000"/>
                </a:solidFill>
                <a:latin typeface="PalatinoLTStd-Roman"/>
              </a:rPr>
              <a:t> </a:t>
            </a:r>
            <a:r>
              <a:rPr lang="en-US" sz="2800" b="0" i="0" u="none" strike="noStrike" baseline="0" dirty="0">
                <a:solidFill>
                  <a:srgbClr val="0070C0"/>
                </a:solidFill>
                <a:latin typeface="PalatinoLTStd-Roman"/>
              </a:rPr>
              <a:t>On a </a:t>
            </a:r>
            <a:r>
              <a:rPr lang="en-US" sz="2800" dirty="0">
                <a:solidFill>
                  <a:srgbClr val="0070C0"/>
                </a:solidFill>
                <a:latin typeface="PalatinoLTStd-Roman"/>
              </a:rPr>
              <a:t>small scale </a:t>
            </a:r>
            <a:r>
              <a:rPr lang="en-US" sz="2800" dirty="0">
                <a:solidFill>
                  <a:srgbClr val="000000"/>
                </a:solidFill>
                <a:latin typeface="PalatinoLTStd-Roman"/>
              </a:rPr>
              <a:t>using mortar and pestle or slab and spatula. Others will use an ointment mill, an electronic mortar and pestle, or a device called an “</a:t>
            </a:r>
            <a:r>
              <a:rPr lang="en-US" sz="2800" dirty="0" err="1">
                <a:solidFill>
                  <a:srgbClr val="FF0000"/>
                </a:solidFill>
                <a:latin typeface="PalatinoLTStd-Roman"/>
              </a:rPr>
              <a:t>Unguator</a:t>
            </a:r>
            <a:r>
              <a:rPr lang="en-US" sz="2800" dirty="0">
                <a:solidFill>
                  <a:srgbClr val="000000"/>
                </a:solidFill>
                <a:latin typeface="PalatinoLTStd-Roman"/>
              </a:rPr>
              <a:t>,”, can be controlled manually or via computer software.</a:t>
            </a:r>
            <a:endParaRPr lang="ar-IQ" sz="2800" dirty="0">
              <a:solidFill>
                <a:srgbClr val="000000"/>
              </a:solidFill>
              <a:latin typeface="PalatinoLTStd-Roman"/>
            </a:endParaRPr>
          </a:p>
        </p:txBody>
      </p:sp>
      <p:pic>
        <p:nvPicPr>
          <p:cNvPr id="5" name="Picture 4">
            <a:extLst>
              <a:ext uri="{FF2B5EF4-FFF2-40B4-BE49-F238E27FC236}">
                <a16:creationId xmlns:a16="http://schemas.microsoft.com/office/drawing/2014/main" id="{30631C46-D57D-4D86-A461-37E29188DE9D}"/>
              </a:ext>
            </a:extLst>
          </p:cNvPr>
          <p:cNvPicPr>
            <a:picLocks noChangeAspect="1"/>
          </p:cNvPicPr>
          <p:nvPr/>
        </p:nvPicPr>
        <p:blipFill rotWithShape="1">
          <a:blip r:embed="rId2"/>
          <a:srcRect l="11150" t="12201" r="4851" b="11151"/>
          <a:stretch/>
        </p:blipFill>
        <p:spPr>
          <a:xfrm>
            <a:off x="10189156" y="476672"/>
            <a:ext cx="1512168" cy="1379853"/>
          </a:xfrm>
          <a:prstGeom prst="rect">
            <a:avLst/>
          </a:prstGeom>
        </p:spPr>
      </p:pic>
      <p:pic>
        <p:nvPicPr>
          <p:cNvPr id="6" name="Picture 5">
            <a:extLst>
              <a:ext uri="{FF2B5EF4-FFF2-40B4-BE49-F238E27FC236}">
                <a16:creationId xmlns:a16="http://schemas.microsoft.com/office/drawing/2014/main" id="{8CF50E50-EB35-4B21-9899-52855F31041A}"/>
              </a:ext>
            </a:extLst>
          </p:cNvPr>
          <p:cNvPicPr>
            <a:picLocks noChangeAspect="1"/>
          </p:cNvPicPr>
          <p:nvPr/>
        </p:nvPicPr>
        <p:blipFill>
          <a:blip r:embed="rId3"/>
          <a:stretch>
            <a:fillRect/>
          </a:stretch>
        </p:blipFill>
        <p:spPr>
          <a:xfrm>
            <a:off x="9929549" y="2061721"/>
            <a:ext cx="2031382" cy="1159894"/>
          </a:xfrm>
          <a:prstGeom prst="rect">
            <a:avLst/>
          </a:prstGeom>
        </p:spPr>
      </p:pic>
      <p:pic>
        <p:nvPicPr>
          <p:cNvPr id="8" name="Picture 7">
            <a:extLst>
              <a:ext uri="{FF2B5EF4-FFF2-40B4-BE49-F238E27FC236}">
                <a16:creationId xmlns:a16="http://schemas.microsoft.com/office/drawing/2014/main" id="{7FF6D24A-75CB-4A35-A48A-1C2D908033CD}"/>
              </a:ext>
            </a:extLst>
          </p:cNvPr>
          <p:cNvPicPr>
            <a:picLocks noChangeAspect="1"/>
          </p:cNvPicPr>
          <p:nvPr/>
        </p:nvPicPr>
        <p:blipFill>
          <a:blip r:embed="rId4"/>
          <a:stretch>
            <a:fillRect/>
          </a:stretch>
        </p:blipFill>
        <p:spPr>
          <a:xfrm>
            <a:off x="10189156" y="3769292"/>
            <a:ext cx="1478771" cy="2669608"/>
          </a:xfrm>
          <a:prstGeom prst="rect">
            <a:avLst/>
          </a:prstGeom>
        </p:spPr>
      </p:pic>
      <p:sp>
        <p:nvSpPr>
          <p:cNvPr id="10" name="TextBox 9">
            <a:extLst>
              <a:ext uri="{FF2B5EF4-FFF2-40B4-BE49-F238E27FC236}">
                <a16:creationId xmlns:a16="http://schemas.microsoft.com/office/drawing/2014/main" id="{C04D90F8-2519-4196-87B3-F4C07AEDF3C9}"/>
              </a:ext>
            </a:extLst>
          </p:cNvPr>
          <p:cNvSpPr txBox="1"/>
          <p:nvPr/>
        </p:nvSpPr>
        <p:spPr>
          <a:xfrm>
            <a:off x="503118" y="4215895"/>
            <a:ext cx="9451651" cy="2246769"/>
          </a:xfrm>
          <a:prstGeom prst="rect">
            <a:avLst/>
          </a:prstGeom>
          <a:noFill/>
        </p:spPr>
        <p:txBody>
          <a:bodyPr wrap="square">
            <a:spAutoFit/>
          </a:bodyPr>
          <a:lstStyle/>
          <a:p>
            <a:pPr marL="457200" indent="-457200" algn="just" rtl="0">
              <a:buFont typeface="Arial" panose="020B0604020202020204" pitchFamily="34" charset="0"/>
              <a:buChar char="•"/>
            </a:pPr>
            <a:r>
              <a:rPr lang="en-US" sz="2800" b="0" i="0" u="none" strike="noStrike" baseline="0" dirty="0">
                <a:latin typeface="PalatinoLTStd-Roman"/>
              </a:rPr>
              <a:t>Through </a:t>
            </a:r>
            <a:r>
              <a:rPr lang="en-US" sz="2800" b="0" i="1" u="none" strike="noStrike" baseline="0" dirty="0">
                <a:solidFill>
                  <a:srgbClr val="0070C0"/>
                </a:solidFill>
                <a:latin typeface="PalatinoLTStd-Roman"/>
              </a:rPr>
              <a:t>incorporation of solids</a:t>
            </a:r>
            <a:r>
              <a:rPr lang="en-US" sz="2800" b="0" i="0" u="none" strike="noStrike" baseline="0" dirty="0">
                <a:latin typeface="PalatinoLTStd-Roman"/>
              </a:rPr>
              <a:t>, a small portion of the powder is mixed with a portion of the base until uniform. </a:t>
            </a:r>
            <a:r>
              <a:rPr lang="en-US" sz="2800" b="0" i="0" u="none" strike="noStrike" baseline="0" dirty="0">
                <a:solidFill>
                  <a:srgbClr val="FF0000"/>
                </a:solidFill>
                <a:latin typeface="PalatinoLTStd-Roman"/>
              </a:rPr>
              <a:t>Geometric dilution </a:t>
            </a:r>
            <a:r>
              <a:rPr lang="en-US" sz="2800" b="0" i="0" u="none" strike="noStrike" baseline="0" dirty="0">
                <a:latin typeface="PalatinoLTStd-Roman"/>
              </a:rPr>
              <a:t>is continued until all portions of the powder and base are combined and thoroughly and uniformly blended.</a:t>
            </a:r>
            <a:endParaRPr lang="ar-IQ" sz="2800" dirty="0"/>
          </a:p>
        </p:txBody>
      </p:sp>
    </p:spTree>
    <p:extLst>
      <p:ext uri="{BB962C8B-B14F-4D97-AF65-F5344CB8AC3E}">
        <p14:creationId xmlns:p14="http://schemas.microsoft.com/office/powerpoint/2010/main" val="424984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06826-B0E5-4246-B5B6-27382E7FF96B}"/>
              </a:ext>
            </a:extLst>
          </p:cNvPr>
          <p:cNvSpPr>
            <a:spLocks noGrp="1"/>
          </p:cNvSpPr>
          <p:nvPr>
            <p:ph type="sldNum" sz="quarter" idx="12"/>
          </p:nvPr>
        </p:nvSpPr>
        <p:spPr/>
        <p:txBody>
          <a:bodyPr/>
          <a:lstStyle/>
          <a:p>
            <a:fld id="{8796C193-3722-42E9-B33A-7C17DAD0F260}" type="slidenum">
              <a:rPr lang="ar-IQ" smtClean="0"/>
              <a:pPr/>
              <a:t>19</a:t>
            </a:fld>
            <a:endParaRPr lang="ar-IQ"/>
          </a:p>
        </p:txBody>
      </p:sp>
      <p:sp>
        <p:nvSpPr>
          <p:cNvPr id="4" name="TextBox 3">
            <a:extLst>
              <a:ext uri="{FF2B5EF4-FFF2-40B4-BE49-F238E27FC236}">
                <a16:creationId xmlns:a16="http://schemas.microsoft.com/office/drawing/2014/main" id="{120A4B44-0CA9-410F-8DE6-D9D112BA0D97}"/>
              </a:ext>
            </a:extLst>
          </p:cNvPr>
          <p:cNvSpPr txBox="1"/>
          <p:nvPr/>
        </p:nvSpPr>
        <p:spPr>
          <a:xfrm>
            <a:off x="479376" y="191852"/>
            <a:ext cx="10945216" cy="6555641"/>
          </a:xfrm>
          <a:prstGeom prst="rect">
            <a:avLst/>
          </a:prstGeom>
          <a:noFill/>
        </p:spPr>
        <p:txBody>
          <a:bodyPr wrap="square">
            <a:spAutoFit/>
          </a:bodyPr>
          <a:lstStyle/>
          <a:p>
            <a:pPr marL="457200" indent="-457200" algn="just" rtl="0">
              <a:buFont typeface="Arial" panose="020B0604020202020204" pitchFamily="34" charset="0"/>
              <a:buChar char="•"/>
            </a:pPr>
            <a:r>
              <a:rPr lang="en-US" sz="2800" b="0" i="0" u="none" strike="noStrike" baseline="0" dirty="0">
                <a:latin typeface="PalatinoLTStd-Roman"/>
              </a:rPr>
              <a:t>It often is desirable to </a:t>
            </a:r>
            <a:r>
              <a:rPr lang="en-US" sz="2800" b="0" i="0" u="none" strike="noStrike" baseline="0" dirty="0">
                <a:solidFill>
                  <a:srgbClr val="FF0000"/>
                </a:solidFill>
                <a:latin typeface="PalatinoLTStd-Roman"/>
              </a:rPr>
              <a:t>reduce the particle size </a:t>
            </a:r>
            <a:r>
              <a:rPr lang="en-US" sz="2800" b="0" i="0" u="none" strike="noStrike" baseline="0" dirty="0">
                <a:latin typeface="PalatinoLTStd-Roman"/>
              </a:rPr>
              <a:t>of a powder or crystalline material before incorporation into the ointment base so the final product will not be </a:t>
            </a:r>
            <a:r>
              <a:rPr lang="en-US" sz="2800" b="0" i="0" u="none" strike="noStrike" baseline="0" dirty="0">
                <a:solidFill>
                  <a:srgbClr val="FF0000"/>
                </a:solidFill>
                <a:latin typeface="PalatinoLTStd-Roman"/>
              </a:rPr>
              <a:t>gritty</a:t>
            </a:r>
            <a:r>
              <a:rPr lang="en-US" sz="2800" b="0" i="0" u="none" strike="noStrike" baseline="0" dirty="0">
                <a:latin typeface="PalatinoLTStd-Roman"/>
              </a:rPr>
              <a:t>. This may be done by </a:t>
            </a:r>
            <a:r>
              <a:rPr lang="en-US" sz="2800" b="0" i="1" u="none" strike="noStrike" baseline="0" dirty="0">
                <a:solidFill>
                  <a:srgbClr val="FF0000"/>
                </a:solidFill>
                <a:latin typeface="PalatinoLTStd-Italic"/>
              </a:rPr>
              <a:t>levigating</a:t>
            </a:r>
            <a:r>
              <a:rPr lang="en-US" sz="2800" b="0" i="0" u="none" strike="noStrike" baseline="0" dirty="0">
                <a:latin typeface="PalatinoLTStd-Roman"/>
              </a:rPr>
              <a:t>, or mixing the solid material in a vehicle in which it is insoluble to make a </a:t>
            </a:r>
            <a:r>
              <a:rPr lang="en-US" sz="2800" b="0" i="0" u="none" strike="noStrike" baseline="0" dirty="0">
                <a:solidFill>
                  <a:srgbClr val="FF0000"/>
                </a:solidFill>
                <a:latin typeface="PalatinoLTStd-Roman"/>
              </a:rPr>
              <a:t>smooth dispersion</a:t>
            </a:r>
            <a:r>
              <a:rPr lang="en-US" sz="2800" b="0" i="0" u="none" strike="noStrike" baseline="0" dirty="0">
                <a:latin typeface="PalatinoLTStd-Roman"/>
              </a:rPr>
              <a:t>.</a:t>
            </a:r>
          </a:p>
          <a:p>
            <a:pPr marL="457200" indent="-457200" algn="just" rtl="0">
              <a:buFont typeface="Arial" panose="020B0604020202020204" pitchFamily="34" charset="0"/>
              <a:buChar char="•"/>
            </a:pPr>
            <a:r>
              <a:rPr lang="en-US" sz="2800" b="0" i="0" u="none" strike="noStrike" baseline="0" dirty="0">
                <a:latin typeface="PalatinoLTStd-Roman"/>
              </a:rPr>
              <a:t>The </a:t>
            </a:r>
            <a:r>
              <a:rPr lang="en-US" sz="2800" b="0" i="0" u="none" strike="noStrike" baseline="0" dirty="0">
                <a:solidFill>
                  <a:srgbClr val="FF0000"/>
                </a:solidFill>
                <a:latin typeface="PalatinoLTStd-Roman"/>
              </a:rPr>
              <a:t>levigating agent </a:t>
            </a:r>
            <a:r>
              <a:rPr lang="en-US" sz="2800" b="0" i="0" u="none" strike="noStrike" baseline="0" dirty="0">
                <a:latin typeface="PalatinoLTStd-Roman"/>
              </a:rPr>
              <a:t>(e.g., </a:t>
            </a:r>
            <a:r>
              <a:rPr lang="en-US" sz="2800" b="0" i="1" u="none" strike="noStrike" baseline="0" dirty="0">
                <a:solidFill>
                  <a:srgbClr val="0070C0"/>
                </a:solidFill>
                <a:latin typeface="PalatinoLTStd-Roman"/>
              </a:rPr>
              <a:t>mineral oil </a:t>
            </a:r>
            <a:r>
              <a:rPr lang="en-US" sz="2800" b="0" i="0" u="none" strike="noStrike" baseline="0" dirty="0">
                <a:solidFill>
                  <a:srgbClr val="0070C0"/>
                </a:solidFill>
                <a:latin typeface="PalatinoLTStd-Roman"/>
              </a:rPr>
              <a:t>for bases in which oils are the external phase or </a:t>
            </a:r>
            <a:r>
              <a:rPr lang="en-US" sz="2800" b="0" i="1" u="none" strike="noStrike" baseline="0" dirty="0">
                <a:solidFill>
                  <a:srgbClr val="0070C0"/>
                </a:solidFill>
                <a:latin typeface="PalatinoLTStd-Roman"/>
              </a:rPr>
              <a:t>glycerin</a:t>
            </a:r>
            <a:r>
              <a:rPr lang="en-US" sz="2800" b="0" i="0" u="none" strike="noStrike" baseline="0" dirty="0">
                <a:solidFill>
                  <a:srgbClr val="0070C0"/>
                </a:solidFill>
                <a:latin typeface="PalatinoLTStd-Roman"/>
              </a:rPr>
              <a:t> for bases in which water is the external phase</a:t>
            </a:r>
            <a:r>
              <a:rPr lang="en-US" sz="2800" b="0" i="0" u="none" strike="noStrike" baseline="0" dirty="0">
                <a:latin typeface="PalatinoLTStd-Roman"/>
              </a:rPr>
              <a:t>) should be physically and chemically compatible with the drug and base. </a:t>
            </a:r>
            <a:r>
              <a:rPr lang="en-US" sz="2800" b="0" i="1" u="none" strike="noStrike" baseline="0" dirty="0">
                <a:latin typeface="PalatinoLTStd-Roman"/>
              </a:rPr>
              <a:t>The levigating agent should be about equal in volume to the solid material</a:t>
            </a:r>
            <a:r>
              <a:rPr lang="en-US" sz="2800" b="0" i="0" u="none" strike="noStrike" baseline="0" dirty="0">
                <a:latin typeface="PalatinoLTStd-Roman"/>
              </a:rPr>
              <a:t>.</a:t>
            </a:r>
          </a:p>
          <a:p>
            <a:pPr marL="285750" indent="-285750" algn="just" rtl="0">
              <a:buFont typeface="Arial" panose="020B0604020202020204" pitchFamily="34" charset="0"/>
              <a:buChar char="•"/>
            </a:pPr>
            <a:r>
              <a:rPr lang="en-US" sz="2800" b="0" i="0" u="none" strike="noStrike" baseline="0" dirty="0">
                <a:latin typeface="PalatinoLTStd-Roman"/>
              </a:rPr>
              <a:t>For incorporating a </a:t>
            </a:r>
            <a:r>
              <a:rPr lang="en-US" sz="2800" b="0" i="0" u="none" strike="noStrike" baseline="0" dirty="0">
                <a:solidFill>
                  <a:srgbClr val="FF0000"/>
                </a:solidFill>
                <a:latin typeface="PalatinoLTStd-Roman"/>
              </a:rPr>
              <a:t>gummy material</a:t>
            </a:r>
            <a:r>
              <a:rPr lang="en-US" sz="2800" b="0" i="0" u="none" strike="noStrike" baseline="0" dirty="0">
                <a:latin typeface="PalatinoLTStd-Roman"/>
              </a:rPr>
              <a:t>, such as camphor, </a:t>
            </a:r>
            <a:r>
              <a:rPr lang="en-US" sz="2800" b="0" i="1" u="none" strike="noStrike" baseline="0" dirty="0">
                <a:latin typeface="PalatinoLTStd-Roman"/>
              </a:rPr>
              <a:t>pulverization by intervention </a:t>
            </a:r>
            <a:r>
              <a:rPr lang="en-US" sz="2800" b="0" i="0" u="none" strike="noStrike" baseline="0" dirty="0">
                <a:latin typeface="PalatinoLTStd-Roman"/>
              </a:rPr>
              <a:t>can be used. </a:t>
            </a:r>
            <a:r>
              <a:rPr lang="en-US" sz="2800" b="0" i="0" u="none" strike="noStrike" baseline="0" dirty="0">
                <a:solidFill>
                  <a:srgbClr val="0070C0"/>
                </a:solidFill>
                <a:latin typeface="PalatinoLTStd-Roman"/>
              </a:rPr>
              <a:t>The material is dissolved in a solvent and spread out on the pill tile. The solvent is allowed to evaporate, leaving a thin film of the material onto which the other ingredient or ingredients are spread.</a:t>
            </a:r>
            <a:endParaRPr lang="ar-IQ" sz="2800" dirty="0">
              <a:solidFill>
                <a:srgbClr val="0070C0"/>
              </a:solidFill>
            </a:endParaRPr>
          </a:p>
        </p:txBody>
      </p:sp>
    </p:spTree>
    <p:extLst>
      <p:ext uri="{BB962C8B-B14F-4D97-AF65-F5344CB8AC3E}">
        <p14:creationId xmlns:p14="http://schemas.microsoft.com/office/powerpoint/2010/main" val="57895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EA134-3B5A-45B1-932E-D031B7F95C6C}"/>
              </a:ext>
            </a:extLst>
          </p:cNvPr>
          <p:cNvSpPr>
            <a:spLocks noGrp="1"/>
          </p:cNvSpPr>
          <p:nvPr>
            <p:ph type="sldNum" sz="quarter" idx="12"/>
          </p:nvPr>
        </p:nvSpPr>
        <p:spPr/>
        <p:txBody>
          <a:bodyPr/>
          <a:lstStyle/>
          <a:p>
            <a:fld id="{8796C193-3722-42E9-B33A-7C17DAD0F260}" type="slidenum">
              <a:rPr lang="ar-IQ" smtClean="0"/>
              <a:pPr/>
              <a:t>2</a:t>
            </a:fld>
            <a:endParaRPr lang="ar-IQ"/>
          </a:p>
        </p:txBody>
      </p:sp>
      <p:sp>
        <p:nvSpPr>
          <p:cNvPr id="6" name="TextBox 5">
            <a:extLst>
              <a:ext uri="{FF2B5EF4-FFF2-40B4-BE49-F238E27FC236}">
                <a16:creationId xmlns:a16="http://schemas.microsoft.com/office/drawing/2014/main" id="{DAD5EDE6-FB40-40AD-AF28-0F6496590636}"/>
              </a:ext>
            </a:extLst>
          </p:cNvPr>
          <p:cNvSpPr txBox="1"/>
          <p:nvPr/>
        </p:nvSpPr>
        <p:spPr>
          <a:xfrm>
            <a:off x="823198" y="476672"/>
            <a:ext cx="10585176" cy="5447645"/>
          </a:xfrm>
          <a:prstGeom prst="rect">
            <a:avLst/>
          </a:prstGeom>
          <a:noFill/>
        </p:spPr>
        <p:txBody>
          <a:bodyPr wrap="square">
            <a:spAutoFit/>
          </a:bodyPr>
          <a:lstStyle/>
          <a:p>
            <a:pPr algn="just" rtl="0">
              <a:lnSpc>
                <a:spcPct val="150000"/>
              </a:lnSpc>
            </a:pPr>
            <a:r>
              <a:rPr lang="en-US" sz="4000" b="1" i="0" u="none" strike="noStrike" baseline="0" dirty="0">
                <a:solidFill>
                  <a:srgbClr val="FF0000"/>
                </a:solidFill>
                <a:latin typeface="Calibri" panose="020F0502020204030204" pitchFamily="34" charset="0"/>
              </a:rPr>
              <a:t>Ointments, creams and gels</a:t>
            </a:r>
          </a:p>
          <a:p>
            <a:pPr algn="just" rtl="0"/>
            <a:endParaRPr lang="en-US" sz="3200" b="0" i="0" u="none" strike="noStrike" baseline="0" dirty="0">
              <a:latin typeface="PalatinoLTStd-Roman"/>
            </a:endParaRPr>
          </a:p>
          <a:p>
            <a:pPr algn="just" rtl="0"/>
            <a:r>
              <a:rPr lang="en-US" sz="3200" b="0" i="0" u="none" strike="noStrike" baseline="0" dirty="0">
                <a:latin typeface="PalatinoLTStd-Roman"/>
              </a:rPr>
              <a:t>Ointments, creams, and gels are semisolid dosage forms intended for topical application. They may be applied to the </a:t>
            </a:r>
            <a:r>
              <a:rPr lang="en-US" sz="3200" b="0" i="0" u="none" strike="noStrike" baseline="0" dirty="0">
                <a:solidFill>
                  <a:srgbClr val="FF0000"/>
                </a:solidFill>
                <a:latin typeface="PalatinoLTStd-Roman"/>
              </a:rPr>
              <a:t>skin</a:t>
            </a:r>
            <a:r>
              <a:rPr lang="en-US" sz="3200" b="0" i="0" u="none" strike="noStrike" baseline="0" dirty="0">
                <a:latin typeface="PalatinoLTStd-Roman"/>
              </a:rPr>
              <a:t>, placed on the surface of the </a:t>
            </a:r>
            <a:r>
              <a:rPr lang="en-US" sz="3200" b="0" i="0" u="none" strike="noStrike" baseline="0" dirty="0">
                <a:solidFill>
                  <a:srgbClr val="FF0000"/>
                </a:solidFill>
                <a:latin typeface="PalatinoLTStd-Roman"/>
              </a:rPr>
              <a:t>eye</a:t>
            </a:r>
            <a:r>
              <a:rPr lang="en-US" sz="3200" b="0" i="0" u="none" strike="noStrike" baseline="0" dirty="0">
                <a:latin typeface="PalatinoLTStd-Roman"/>
              </a:rPr>
              <a:t>, or used </a:t>
            </a:r>
            <a:r>
              <a:rPr lang="en-US" sz="3200" b="0" i="0" u="none" strike="noStrike" baseline="0" dirty="0">
                <a:solidFill>
                  <a:srgbClr val="FF0000"/>
                </a:solidFill>
                <a:latin typeface="PalatinoLTStd-Roman"/>
              </a:rPr>
              <a:t>nasally</a:t>
            </a:r>
            <a:r>
              <a:rPr lang="en-US" sz="3200" b="0" i="0" u="none" strike="noStrike" baseline="0" dirty="0">
                <a:latin typeface="PalatinoLTStd-Roman"/>
              </a:rPr>
              <a:t>, </a:t>
            </a:r>
            <a:r>
              <a:rPr lang="en-US" sz="3200" b="0" i="0" u="none" strike="noStrike" baseline="0" dirty="0">
                <a:solidFill>
                  <a:srgbClr val="FF0000"/>
                </a:solidFill>
                <a:latin typeface="PalatinoLTStd-Roman"/>
              </a:rPr>
              <a:t>vaginally</a:t>
            </a:r>
            <a:r>
              <a:rPr lang="en-US" sz="3200" b="0" i="0" u="none" strike="noStrike" baseline="0" dirty="0">
                <a:latin typeface="PalatinoLTStd-Roman"/>
              </a:rPr>
              <a:t>, </a:t>
            </a:r>
            <a:r>
              <a:rPr lang="en-US" sz="3200" b="0" i="0" u="none" strike="noStrike" baseline="0" dirty="0">
                <a:solidFill>
                  <a:srgbClr val="FF0000"/>
                </a:solidFill>
                <a:latin typeface="PalatinoLTStd-Roman"/>
              </a:rPr>
              <a:t>orally</a:t>
            </a:r>
            <a:r>
              <a:rPr lang="en-US" sz="3200" b="0" i="0" u="none" strike="noStrike" baseline="0" dirty="0">
                <a:latin typeface="PalatinoLTStd-Roman"/>
              </a:rPr>
              <a:t>, or </a:t>
            </a:r>
            <a:r>
              <a:rPr lang="en-US" sz="3200" b="0" i="0" u="none" strike="noStrike" baseline="0" dirty="0">
                <a:solidFill>
                  <a:srgbClr val="FF0000"/>
                </a:solidFill>
                <a:latin typeface="PalatinoLTStd-Roman"/>
              </a:rPr>
              <a:t>rectally</a:t>
            </a:r>
            <a:r>
              <a:rPr lang="en-US" sz="3200" b="0" i="0" u="none" strike="noStrike" baseline="0" dirty="0">
                <a:latin typeface="PalatinoLTStd-Roman"/>
              </a:rPr>
              <a:t>.</a:t>
            </a:r>
          </a:p>
          <a:p>
            <a:pPr algn="just" rtl="0"/>
            <a:r>
              <a:rPr lang="en-US" sz="3200" b="0" i="0" u="none" strike="noStrike" baseline="0" dirty="0">
                <a:latin typeface="PalatinoLTStd-Roman"/>
              </a:rPr>
              <a:t>Most of these preparations are used for the effects of the therapeutic agents they contain. The </a:t>
            </a:r>
            <a:r>
              <a:rPr lang="en-US" sz="3200" b="0" i="1" u="none" strike="noStrike" baseline="0" dirty="0">
                <a:latin typeface="PalatinoLTStd-Roman"/>
              </a:rPr>
              <a:t>unmedicated</a:t>
            </a:r>
            <a:r>
              <a:rPr lang="en-US" sz="3200" b="0" i="0" u="none" strike="noStrike" baseline="0" dirty="0">
                <a:latin typeface="PalatinoLTStd-Roman"/>
              </a:rPr>
              <a:t> ones are used for their physical effects as protectants (</a:t>
            </a:r>
            <a:r>
              <a:rPr lang="en-US" sz="3200" b="0" i="0" u="none" strike="noStrike" baseline="0" dirty="0">
                <a:solidFill>
                  <a:srgbClr val="FF0000"/>
                </a:solidFill>
                <a:latin typeface="PalatinoLTStd-Roman"/>
              </a:rPr>
              <a:t>occlusive</a:t>
            </a:r>
            <a:r>
              <a:rPr lang="en-US" sz="3200" b="0" i="0" u="none" strike="noStrike" baseline="0" dirty="0">
                <a:latin typeface="PalatinoLTStd-Roman"/>
              </a:rPr>
              <a:t>) or lubricants (</a:t>
            </a:r>
            <a:r>
              <a:rPr lang="en-US" sz="3200" b="0" i="0" u="none" strike="noStrike" baseline="0" dirty="0">
                <a:solidFill>
                  <a:srgbClr val="FF0000"/>
                </a:solidFill>
                <a:latin typeface="PalatinoLTStd-Roman"/>
              </a:rPr>
              <a:t>emollient</a:t>
            </a:r>
            <a:r>
              <a:rPr lang="en-US" sz="3200" b="0" i="0" u="none" strike="noStrike" baseline="0" dirty="0">
                <a:latin typeface="PalatinoLTStd-Roman"/>
              </a:rPr>
              <a:t>).</a:t>
            </a:r>
            <a:endParaRPr lang="en-US" sz="30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94261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25B181-32D1-460C-9119-F32D40C5478A}"/>
              </a:ext>
            </a:extLst>
          </p:cNvPr>
          <p:cNvSpPr>
            <a:spLocks noGrp="1"/>
          </p:cNvSpPr>
          <p:nvPr>
            <p:ph type="sldNum" sz="quarter" idx="12"/>
          </p:nvPr>
        </p:nvSpPr>
        <p:spPr/>
        <p:txBody>
          <a:bodyPr/>
          <a:lstStyle/>
          <a:p>
            <a:fld id="{8796C193-3722-42E9-B33A-7C17DAD0F260}" type="slidenum">
              <a:rPr lang="ar-IQ" smtClean="0"/>
              <a:pPr/>
              <a:t>20</a:t>
            </a:fld>
            <a:endParaRPr lang="ar-IQ"/>
          </a:p>
        </p:txBody>
      </p:sp>
      <p:sp>
        <p:nvSpPr>
          <p:cNvPr id="4" name="TextBox 3">
            <a:extLst>
              <a:ext uri="{FF2B5EF4-FFF2-40B4-BE49-F238E27FC236}">
                <a16:creationId xmlns:a16="http://schemas.microsoft.com/office/drawing/2014/main" id="{6F198AA6-2A84-4882-8535-2EE0606B93F7}"/>
              </a:ext>
            </a:extLst>
          </p:cNvPr>
          <p:cNvSpPr txBox="1"/>
          <p:nvPr/>
        </p:nvSpPr>
        <p:spPr>
          <a:xfrm>
            <a:off x="804672" y="548680"/>
            <a:ext cx="10691928" cy="5693866"/>
          </a:xfrm>
          <a:prstGeom prst="rect">
            <a:avLst/>
          </a:prstGeom>
          <a:noFill/>
        </p:spPr>
        <p:txBody>
          <a:bodyPr wrap="square">
            <a:spAutoFit/>
          </a:bodyPr>
          <a:lstStyle/>
          <a:p>
            <a:pPr algn="just" rtl="0"/>
            <a:r>
              <a:rPr lang="en-US" sz="2800" b="0" i="1" u="none" strike="noStrike" baseline="0" dirty="0">
                <a:solidFill>
                  <a:srgbClr val="FF0000"/>
                </a:solidFill>
                <a:latin typeface="PalatinoLTStd-Roman"/>
              </a:rPr>
              <a:t>Incorporation of Liquids</a:t>
            </a:r>
            <a:r>
              <a:rPr lang="en-US" sz="2800" b="0" i="0" u="none" strike="noStrike" baseline="0" dirty="0">
                <a:latin typeface="PalatinoLTStd-Roman"/>
              </a:rPr>
              <a:t>. Liquid substances or solutions of drugs, are added to an ointment according to the </a:t>
            </a:r>
            <a:r>
              <a:rPr lang="en-US" sz="2800" b="0" i="0" u="none" strike="noStrike" baseline="0" dirty="0">
                <a:solidFill>
                  <a:srgbClr val="0070C0"/>
                </a:solidFill>
                <a:latin typeface="PalatinoLTStd-Roman"/>
              </a:rPr>
              <a:t>base’s capacity </a:t>
            </a:r>
            <a:r>
              <a:rPr lang="en-US" sz="2800" b="0" i="0" u="none" strike="noStrike" baseline="0" dirty="0">
                <a:latin typeface="PalatinoLTStd-Roman"/>
              </a:rPr>
              <a:t>to accept the volume required.</a:t>
            </a:r>
          </a:p>
          <a:p>
            <a:pPr marL="457200" indent="-457200" algn="just" rtl="0">
              <a:buFont typeface="Arial" panose="020B0604020202020204" pitchFamily="34" charset="0"/>
              <a:buChar char="•"/>
            </a:pPr>
            <a:r>
              <a:rPr lang="en-US" sz="2800" b="0" i="0" u="none" strike="noStrike" baseline="0" dirty="0">
                <a:latin typeface="PalatinoLTStd-Roman"/>
              </a:rPr>
              <a:t>For example, only very small amounts of an aqueous solution may be incorporated into an oleaginous ointment, whereas hydrophilic ointment bases readily accept aqueous solutions.</a:t>
            </a:r>
          </a:p>
          <a:p>
            <a:pPr marL="457200" indent="-457200" algn="just" rtl="0">
              <a:buFont typeface="Arial" panose="020B0604020202020204" pitchFamily="34" charset="0"/>
              <a:buChar char="•"/>
            </a:pPr>
            <a:r>
              <a:rPr lang="en-US" sz="2800" b="0" i="0" u="none" strike="noStrike" baseline="0" dirty="0">
                <a:solidFill>
                  <a:srgbClr val="0070C0"/>
                </a:solidFill>
                <a:latin typeface="PalatinoLTStd-Roman"/>
              </a:rPr>
              <a:t>When it is necessary to add an aqueous preparation to a hydro</a:t>
            </a:r>
            <a:r>
              <a:rPr lang="en-US" sz="2800" b="0" i="1" u="none" strike="noStrike" baseline="0" dirty="0">
                <a:solidFill>
                  <a:srgbClr val="0070C0"/>
                </a:solidFill>
                <a:latin typeface="PalatinoLTStd-Italic"/>
              </a:rPr>
              <a:t>phobic </a:t>
            </a:r>
            <a:r>
              <a:rPr lang="en-US" sz="2800" b="0" i="0" u="none" strike="noStrike" baseline="0" dirty="0">
                <a:solidFill>
                  <a:srgbClr val="0070C0"/>
                </a:solidFill>
                <a:latin typeface="PalatinoLTStd-Roman"/>
              </a:rPr>
              <a:t>base, the solution first may be incorporated into a minimum amount of a hydro</a:t>
            </a:r>
            <a:r>
              <a:rPr lang="en-US" sz="2800" b="0" i="1" u="none" strike="noStrike" baseline="0" dirty="0">
                <a:solidFill>
                  <a:srgbClr val="0070C0"/>
                </a:solidFill>
                <a:latin typeface="PalatinoLTStd-Italic"/>
              </a:rPr>
              <a:t>philic </a:t>
            </a:r>
            <a:r>
              <a:rPr lang="en-US" sz="2800" b="0" i="0" u="none" strike="noStrike" baseline="0" dirty="0">
                <a:solidFill>
                  <a:srgbClr val="0070C0"/>
                </a:solidFill>
                <a:latin typeface="PalatinoLTStd-Roman"/>
              </a:rPr>
              <a:t>base and then that mixture added to the hydrophobic base.</a:t>
            </a:r>
          </a:p>
          <a:p>
            <a:pPr marL="457200" indent="-457200" algn="just" rtl="0">
              <a:buFont typeface="Arial" panose="020B0604020202020204" pitchFamily="34" charset="0"/>
              <a:buChar char="•"/>
            </a:pPr>
            <a:r>
              <a:rPr lang="en-US" sz="2800" b="0" u="sng" strike="noStrike" baseline="0" dirty="0">
                <a:latin typeface="PalatinoLTStd-Roman"/>
              </a:rPr>
              <a:t>However, all bases, even if hydrophilic, have their limits to retain liquids, beyond which they become too soft or semiliquid.</a:t>
            </a:r>
            <a:endParaRPr lang="ar-IQ" sz="2800" u="sng" dirty="0"/>
          </a:p>
        </p:txBody>
      </p:sp>
    </p:spTree>
    <p:extLst>
      <p:ext uri="{BB962C8B-B14F-4D97-AF65-F5344CB8AC3E}">
        <p14:creationId xmlns:p14="http://schemas.microsoft.com/office/powerpoint/2010/main" val="283443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E49246-2F4E-461F-9CC0-B99E1F8C8850}"/>
              </a:ext>
            </a:extLst>
          </p:cNvPr>
          <p:cNvSpPr>
            <a:spLocks noGrp="1"/>
          </p:cNvSpPr>
          <p:nvPr>
            <p:ph type="sldNum" sz="quarter" idx="12"/>
          </p:nvPr>
        </p:nvSpPr>
        <p:spPr/>
        <p:txBody>
          <a:bodyPr/>
          <a:lstStyle/>
          <a:p>
            <a:fld id="{8796C193-3722-42E9-B33A-7C17DAD0F260}" type="slidenum">
              <a:rPr lang="ar-IQ" smtClean="0"/>
              <a:pPr/>
              <a:t>21</a:t>
            </a:fld>
            <a:endParaRPr lang="ar-IQ"/>
          </a:p>
        </p:txBody>
      </p:sp>
      <p:sp>
        <p:nvSpPr>
          <p:cNvPr id="5" name="TextBox 4">
            <a:extLst>
              <a:ext uri="{FF2B5EF4-FFF2-40B4-BE49-F238E27FC236}">
                <a16:creationId xmlns:a16="http://schemas.microsoft.com/office/drawing/2014/main" id="{A1FFE2A7-1F5D-44AC-B91C-82E1AEBE31FE}"/>
              </a:ext>
            </a:extLst>
          </p:cNvPr>
          <p:cNvSpPr txBox="1"/>
          <p:nvPr/>
        </p:nvSpPr>
        <p:spPr>
          <a:xfrm>
            <a:off x="983432" y="218559"/>
            <a:ext cx="10225136" cy="2308324"/>
          </a:xfrm>
          <a:prstGeom prst="rect">
            <a:avLst/>
          </a:prstGeom>
          <a:noFill/>
        </p:spPr>
        <p:txBody>
          <a:bodyPr wrap="square">
            <a:spAutoFit/>
          </a:bodyPr>
          <a:lstStyle/>
          <a:p>
            <a:pPr marL="514350" indent="-514350" algn="just" rtl="0">
              <a:buFont typeface="+mj-lt"/>
              <a:buAutoNum type="alphaUcPeriod" startAt="2"/>
            </a:pPr>
            <a:r>
              <a:rPr lang="en-US" sz="3200" dirty="0">
                <a:solidFill>
                  <a:srgbClr val="0070C0"/>
                </a:solidFill>
                <a:latin typeface="Algerian" panose="04020705040A02060702" pitchFamily="82" charset="0"/>
              </a:rPr>
              <a:t>Fusion</a:t>
            </a:r>
          </a:p>
          <a:p>
            <a:pPr algn="just" rtl="0"/>
            <a:endParaRPr lang="en-US" sz="2800" b="0" i="0" u="none" strike="noStrike" baseline="0" dirty="0">
              <a:solidFill>
                <a:srgbClr val="000000"/>
              </a:solidFill>
              <a:latin typeface="PalatinoLTStd-Roman"/>
            </a:endParaRPr>
          </a:p>
          <a:p>
            <a:pPr algn="just" rtl="0"/>
            <a:r>
              <a:rPr lang="en-US" sz="2800" b="0" i="0" u="none" strike="noStrike" baseline="0" dirty="0">
                <a:solidFill>
                  <a:srgbClr val="000000"/>
                </a:solidFill>
                <a:latin typeface="PalatinoLTStd-Roman"/>
              </a:rPr>
              <a:t>By the fusion method, all or some of the components of an ointment are combined by being </a:t>
            </a:r>
            <a:r>
              <a:rPr lang="en-US" sz="2800" b="0" i="0" u="none" strike="noStrike" baseline="0" dirty="0">
                <a:solidFill>
                  <a:srgbClr val="0070C0"/>
                </a:solidFill>
                <a:latin typeface="PalatinoLTStd-Roman"/>
              </a:rPr>
              <a:t>melted together </a:t>
            </a:r>
            <a:r>
              <a:rPr lang="en-US" sz="2800" b="0" i="0" u="none" strike="noStrike" baseline="0" dirty="0">
                <a:solidFill>
                  <a:srgbClr val="000000"/>
                </a:solidFill>
                <a:latin typeface="PalatinoLTStd-Roman"/>
              </a:rPr>
              <a:t>and cooled with constant stirring until congealed.</a:t>
            </a:r>
            <a:endParaRPr lang="ar-IQ" sz="2800" dirty="0"/>
          </a:p>
        </p:txBody>
      </p:sp>
    </p:spTree>
    <p:extLst>
      <p:ext uri="{BB962C8B-B14F-4D97-AF65-F5344CB8AC3E}">
        <p14:creationId xmlns:p14="http://schemas.microsoft.com/office/powerpoint/2010/main" val="19088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B2502-2E73-44C9-9002-E1AF51B268E0}"/>
              </a:ext>
            </a:extLst>
          </p:cNvPr>
          <p:cNvPicPr>
            <a:picLocks noChangeAspect="1"/>
          </p:cNvPicPr>
          <p:nvPr/>
        </p:nvPicPr>
        <p:blipFill>
          <a:blip r:embed="rId2"/>
          <a:stretch>
            <a:fillRect/>
          </a:stretch>
        </p:blipFill>
        <p:spPr>
          <a:xfrm>
            <a:off x="8400256" y="4941168"/>
            <a:ext cx="1868480" cy="1868480"/>
          </a:xfrm>
          <a:prstGeom prst="rect">
            <a:avLst/>
          </a:prstGeom>
        </p:spPr>
      </p:pic>
      <p:sp>
        <p:nvSpPr>
          <p:cNvPr id="2" name="Slide Number Placeholder 1">
            <a:extLst>
              <a:ext uri="{FF2B5EF4-FFF2-40B4-BE49-F238E27FC236}">
                <a16:creationId xmlns:a16="http://schemas.microsoft.com/office/drawing/2014/main" id="{7D72C5F3-6C74-484D-929E-C1D287FB6C47}"/>
              </a:ext>
            </a:extLst>
          </p:cNvPr>
          <p:cNvSpPr>
            <a:spLocks noGrp="1"/>
          </p:cNvSpPr>
          <p:nvPr>
            <p:ph type="sldNum" sz="quarter" idx="12"/>
          </p:nvPr>
        </p:nvSpPr>
        <p:spPr/>
        <p:txBody>
          <a:bodyPr/>
          <a:lstStyle/>
          <a:p>
            <a:fld id="{8796C193-3722-42E9-B33A-7C17DAD0F260}" type="slidenum">
              <a:rPr lang="ar-IQ" smtClean="0"/>
              <a:pPr/>
              <a:t>22</a:t>
            </a:fld>
            <a:endParaRPr lang="ar-IQ"/>
          </a:p>
        </p:txBody>
      </p:sp>
      <p:sp>
        <p:nvSpPr>
          <p:cNvPr id="4" name="TextBox 3">
            <a:extLst>
              <a:ext uri="{FF2B5EF4-FFF2-40B4-BE49-F238E27FC236}">
                <a16:creationId xmlns:a16="http://schemas.microsoft.com/office/drawing/2014/main" id="{ECE4D8BF-F77C-44AB-A4C2-C6AE5C2AC581}"/>
              </a:ext>
            </a:extLst>
          </p:cNvPr>
          <p:cNvSpPr txBox="1"/>
          <p:nvPr/>
        </p:nvSpPr>
        <p:spPr>
          <a:xfrm>
            <a:off x="499872" y="206322"/>
            <a:ext cx="10919446" cy="4832092"/>
          </a:xfrm>
          <a:prstGeom prst="rect">
            <a:avLst/>
          </a:prstGeom>
          <a:noFill/>
        </p:spPr>
        <p:txBody>
          <a:bodyPr wrap="square">
            <a:spAutoFit/>
          </a:bodyPr>
          <a:lstStyle/>
          <a:p>
            <a:pPr marL="457200" indent="-457200" algn="just" rtl="0">
              <a:buFont typeface="Arial" panose="020B0604020202020204" pitchFamily="34" charset="0"/>
              <a:buChar char="•"/>
            </a:pPr>
            <a:r>
              <a:rPr lang="en-US" sz="2800" dirty="0">
                <a:solidFill>
                  <a:srgbClr val="000000"/>
                </a:solidFill>
                <a:latin typeface="PalatinoLTStd-Roman"/>
              </a:rPr>
              <a:t>Components not melted are added to the congealing mixture as it is being cooled and stirred.</a:t>
            </a:r>
          </a:p>
          <a:p>
            <a:pPr marL="457200" indent="-457200" algn="just" rtl="0">
              <a:buFont typeface="Arial" panose="020B0604020202020204" pitchFamily="34" charset="0"/>
              <a:buChar char="•"/>
            </a:pPr>
            <a:r>
              <a:rPr lang="en-US" sz="2800" dirty="0">
                <a:solidFill>
                  <a:srgbClr val="000000"/>
                </a:solidFill>
                <a:latin typeface="PalatinoLTStd-Roman"/>
              </a:rPr>
              <a:t>Naturally, </a:t>
            </a:r>
            <a:r>
              <a:rPr lang="en-US" sz="2800" dirty="0">
                <a:solidFill>
                  <a:srgbClr val="0070C0"/>
                </a:solidFill>
                <a:latin typeface="PalatinoLTStd-Roman"/>
              </a:rPr>
              <a:t>heat-labile substances and any volatile components are added last</a:t>
            </a:r>
            <a:r>
              <a:rPr lang="en-US" sz="2800" dirty="0">
                <a:solidFill>
                  <a:srgbClr val="000000"/>
                </a:solidFill>
                <a:latin typeface="PalatinoLTStd-Roman"/>
              </a:rPr>
              <a:t>, when the temperature of the mixture is low enough not to cause decomposition or volatilization of the components.</a:t>
            </a:r>
          </a:p>
          <a:p>
            <a:pPr marL="457200" indent="-457200" algn="just" rtl="0">
              <a:buFont typeface="Arial" panose="020B0604020202020204" pitchFamily="34" charset="0"/>
              <a:buChar char="•"/>
            </a:pPr>
            <a:r>
              <a:rPr lang="en-US" sz="2800" dirty="0">
                <a:solidFill>
                  <a:srgbClr val="000000"/>
                </a:solidFill>
                <a:latin typeface="PalatinoLTStd-Roman"/>
              </a:rPr>
              <a:t>Substances may be added to the congealing mixture as solutions or as insoluble powders levigated with a portion of the base. </a:t>
            </a:r>
          </a:p>
          <a:p>
            <a:pPr marL="457200" indent="-457200" algn="just" rtl="0">
              <a:buFont typeface="Arial" panose="020B0604020202020204" pitchFamily="34" charset="0"/>
              <a:buChar char="•"/>
            </a:pPr>
            <a:r>
              <a:rPr lang="en-US" sz="2800" dirty="0">
                <a:solidFill>
                  <a:srgbClr val="0070C0"/>
                </a:solidFill>
                <a:latin typeface="PalatinoLTStd-Roman"/>
              </a:rPr>
              <a:t>On a small scale</a:t>
            </a:r>
            <a:r>
              <a:rPr lang="en-US" sz="2800" dirty="0">
                <a:solidFill>
                  <a:srgbClr val="000000"/>
                </a:solidFill>
                <a:latin typeface="PalatinoLTStd-Roman"/>
              </a:rPr>
              <a:t>, fusion may be conducted in a </a:t>
            </a:r>
            <a:r>
              <a:rPr lang="en-US" sz="2800" dirty="0">
                <a:solidFill>
                  <a:srgbClr val="FF0000"/>
                </a:solidFill>
                <a:latin typeface="PalatinoLTStd-Roman"/>
              </a:rPr>
              <a:t>porcelain dish </a:t>
            </a:r>
            <a:r>
              <a:rPr lang="en-US" sz="2800" dirty="0">
                <a:solidFill>
                  <a:srgbClr val="000000"/>
                </a:solidFill>
                <a:latin typeface="PalatinoLTStd-Roman"/>
              </a:rPr>
              <a:t>or </a:t>
            </a:r>
            <a:r>
              <a:rPr lang="en-US" sz="2800" dirty="0">
                <a:solidFill>
                  <a:srgbClr val="FF0000"/>
                </a:solidFill>
                <a:latin typeface="PalatinoLTStd-Roman"/>
              </a:rPr>
              <a:t>glass beaker</a:t>
            </a:r>
            <a:r>
              <a:rPr lang="en-US" sz="2800" dirty="0">
                <a:solidFill>
                  <a:srgbClr val="000000"/>
                </a:solidFill>
                <a:latin typeface="PalatinoLTStd-Roman"/>
              </a:rPr>
              <a:t>. </a:t>
            </a:r>
          </a:p>
          <a:p>
            <a:pPr marL="457200" indent="-457200" algn="just" rtl="0">
              <a:buFont typeface="Arial" panose="020B0604020202020204" pitchFamily="34" charset="0"/>
              <a:buChar char="•"/>
            </a:pPr>
            <a:r>
              <a:rPr lang="en-US" sz="2800" dirty="0">
                <a:solidFill>
                  <a:srgbClr val="0070C0"/>
                </a:solidFill>
                <a:latin typeface="PalatinoLTStd-Roman"/>
              </a:rPr>
              <a:t>On a large scale</a:t>
            </a:r>
            <a:r>
              <a:rPr lang="en-US" sz="2800" dirty="0">
                <a:solidFill>
                  <a:srgbClr val="000000"/>
                </a:solidFill>
                <a:latin typeface="PalatinoLTStd-Roman"/>
              </a:rPr>
              <a:t>, it is carried out in large </a:t>
            </a:r>
            <a:r>
              <a:rPr lang="en-US" sz="2800" dirty="0">
                <a:solidFill>
                  <a:srgbClr val="FF0000"/>
                </a:solidFill>
                <a:latin typeface="PalatinoLTStd-Roman"/>
              </a:rPr>
              <a:t>steam jacketed kettles</a:t>
            </a:r>
            <a:r>
              <a:rPr lang="en-US" sz="2800" dirty="0">
                <a:solidFill>
                  <a:srgbClr val="000000"/>
                </a:solidFill>
                <a:latin typeface="PalatinoLTStd-Roman"/>
              </a:rPr>
              <a:t>.</a:t>
            </a:r>
            <a:endParaRPr lang="ar-IQ" sz="2800" dirty="0">
              <a:solidFill>
                <a:srgbClr val="000000"/>
              </a:solidFill>
              <a:latin typeface="PalatinoLTStd-Roman"/>
            </a:endParaRPr>
          </a:p>
        </p:txBody>
      </p:sp>
      <p:pic>
        <p:nvPicPr>
          <p:cNvPr id="6" name="Picture 5">
            <a:extLst>
              <a:ext uri="{FF2B5EF4-FFF2-40B4-BE49-F238E27FC236}">
                <a16:creationId xmlns:a16="http://schemas.microsoft.com/office/drawing/2014/main" id="{E7054ED1-B6B5-4CF4-9AB1-708C3CE263CA}"/>
              </a:ext>
            </a:extLst>
          </p:cNvPr>
          <p:cNvPicPr>
            <a:picLocks noChangeAspect="1"/>
          </p:cNvPicPr>
          <p:nvPr/>
        </p:nvPicPr>
        <p:blipFill rotWithShape="1">
          <a:blip r:embed="rId3"/>
          <a:srcRect t="39920" b="32361"/>
          <a:stretch/>
        </p:blipFill>
        <p:spPr>
          <a:xfrm>
            <a:off x="4170805" y="5452361"/>
            <a:ext cx="3577580" cy="991691"/>
          </a:xfrm>
          <a:prstGeom prst="rect">
            <a:avLst/>
          </a:prstGeom>
        </p:spPr>
      </p:pic>
      <p:pic>
        <p:nvPicPr>
          <p:cNvPr id="7" name="Picture 6">
            <a:extLst>
              <a:ext uri="{FF2B5EF4-FFF2-40B4-BE49-F238E27FC236}">
                <a16:creationId xmlns:a16="http://schemas.microsoft.com/office/drawing/2014/main" id="{7FA8A484-DCBD-4795-8B19-50A9B8D23ECD}"/>
              </a:ext>
            </a:extLst>
          </p:cNvPr>
          <p:cNvPicPr>
            <a:picLocks noChangeAspect="1"/>
          </p:cNvPicPr>
          <p:nvPr/>
        </p:nvPicPr>
        <p:blipFill rotWithShape="1">
          <a:blip r:embed="rId4"/>
          <a:srcRect l="27320" r="30345"/>
          <a:stretch/>
        </p:blipFill>
        <p:spPr>
          <a:xfrm>
            <a:off x="1965238" y="5223517"/>
            <a:ext cx="1054985" cy="1400486"/>
          </a:xfrm>
          <a:prstGeom prst="rect">
            <a:avLst/>
          </a:prstGeom>
        </p:spPr>
      </p:pic>
    </p:spTree>
    <p:extLst>
      <p:ext uri="{BB962C8B-B14F-4D97-AF65-F5344CB8AC3E}">
        <p14:creationId xmlns:p14="http://schemas.microsoft.com/office/powerpoint/2010/main" val="3067279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B20450-7A3F-4077-91C5-2743BB67DF95}"/>
              </a:ext>
            </a:extLst>
          </p:cNvPr>
          <p:cNvSpPr>
            <a:spLocks noGrp="1"/>
          </p:cNvSpPr>
          <p:nvPr>
            <p:ph type="sldNum" sz="quarter" idx="12"/>
          </p:nvPr>
        </p:nvSpPr>
        <p:spPr/>
        <p:txBody>
          <a:bodyPr/>
          <a:lstStyle/>
          <a:p>
            <a:fld id="{8796C193-3722-42E9-B33A-7C17DAD0F260}" type="slidenum">
              <a:rPr lang="ar-IQ" smtClean="0"/>
              <a:pPr/>
              <a:t>23</a:t>
            </a:fld>
            <a:endParaRPr lang="ar-IQ"/>
          </a:p>
        </p:txBody>
      </p:sp>
      <p:sp>
        <p:nvSpPr>
          <p:cNvPr id="4" name="TextBox 3">
            <a:extLst>
              <a:ext uri="{FF2B5EF4-FFF2-40B4-BE49-F238E27FC236}">
                <a16:creationId xmlns:a16="http://schemas.microsoft.com/office/drawing/2014/main" id="{55564330-8E0F-40BB-98E7-4DC927347C61}"/>
              </a:ext>
            </a:extLst>
          </p:cNvPr>
          <p:cNvSpPr txBox="1"/>
          <p:nvPr/>
        </p:nvSpPr>
        <p:spPr>
          <a:xfrm>
            <a:off x="804672" y="260648"/>
            <a:ext cx="10691928" cy="5840830"/>
          </a:xfrm>
          <a:prstGeom prst="rect">
            <a:avLst/>
          </a:prstGeom>
          <a:noFill/>
        </p:spPr>
        <p:txBody>
          <a:bodyPr wrap="square" numCol="1">
            <a:spAutoFit/>
          </a:bodyPr>
          <a:lstStyle/>
          <a:p>
            <a:pPr marL="457200" indent="-457200" algn="just" rtl="0">
              <a:lnSpc>
                <a:spcPct val="150000"/>
              </a:lnSpc>
              <a:buFont typeface="Arial" panose="020B0604020202020204" pitchFamily="34" charset="0"/>
              <a:buChar char="•"/>
            </a:pPr>
            <a:r>
              <a:rPr lang="en-US" sz="2800" b="0" i="0" u="none" strike="noStrike" baseline="0" dirty="0">
                <a:latin typeface="PalatinoLTStd-Roman"/>
              </a:rPr>
              <a:t>Medicated ointments and ointment bases containing components such as </a:t>
            </a:r>
            <a:r>
              <a:rPr lang="en-US" sz="2800" b="0" i="0" u="none" strike="noStrike" baseline="0" dirty="0">
                <a:solidFill>
                  <a:srgbClr val="0070C0"/>
                </a:solidFill>
                <a:latin typeface="PalatinoLTStd-Roman"/>
              </a:rPr>
              <a:t>beeswax</a:t>
            </a:r>
            <a:r>
              <a:rPr lang="en-US" sz="2800" b="0" i="0" u="none" strike="noStrike" baseline="0" dirty="0">
                <a:latin typeface="PalatinoLTStd-Roman"/>
              </a:rPr>
              <a:t>, </a:t>
            </a:r>
            <a:r>
              <a:rPr lang="en-US" sz="2800" b="0" i="0" u="none" strike="noStrike" baseline="0" dirty="0">
                <a:solidFill>
                  <a:srgbClr val="0070C0"/>
                </a:solidFill>
                <a:latin typeface="PalatinoLTStd-Roman"/>
              </a:rPr>
              <a:t>paraffin</a:t>
            </a:r>
            <a:r>
              <a:rPr lang="en-US" sz="2800" b="0" i="0" u="none" strike="noStrike" baseline="0" dirty="0">
                <a:latin typeface="PalatinoLTStd-Roman"/>
              </a:rPr>
              <a:t>, </a:t>
            </a:r>
            <a:r>
              <a:rPr lang="en-US" sz="2800" b="0" i="0" u="none" strike="noStrike" baseline="0" dirty="0">
                <a:solidFill>
                  <a:srgbClr val="0070C0"/>
                </a:solidFill>
                <a:latin typeface="PalatinoLTStd-Roman"/>
              </a:rPr>
              <a:t>stearyl alcohol</a:t>
            </a:r>
            <a:r>
              <a:rPr lang="en-US" sz="2800" b="0" i="0" u="none" strike="noStrike" baseline="0" dirty="0">
                <a:latin typeface="PalatinoLTStd-Roman"/>
              </a:rPr>
              <a:t>, and </a:t>
            </a:r>
            <a:r>
              <a:rPr lang="en-US" sz="2800" b="0" i="0" u="none" strike="noStrike" baseline="0" dirty="0">
                <a:solidFill>
                  <a:srgbClr val="0070C0"/>
                </a:solidFill>
                <a:latin typeface="PalatinoLTStd-Roman"/>
              </a:rPr>
              <a:t>high molecular weight PEGs</a:t>
            </a:r>
            <a:r>
              <a:rPr lang="en-US" sz="2800" b="0" i="0" u="none" strike="noStrike" baseline="0" dirty="0">
                <a:latin typeface="PalatinoLTStd-Roman"/>
              </a:rPr>
              <a:t>, which do not lend themselves well to mixture by incorporation, are prepared by fusion.</a:t>
            </a:r>
          </a:p>
          <a:p>
            <a:pPr marL="457200" indent="-457200" algn="just" rtl="0">
              <a:lnSpc>
                <a:spcPct val="150000"/>
              </a:lnSpc>
              <a:buFont typeface="Arial" panose="020B0604020202020204" pitchFamily="34" charset="0"/>
              <a:buChar char="•"/>
            </a:pPr>
            <a:r>
              <a:rPr lang="en-US" sz="2800" b="0" i="0" u="none" strike="noStrike" baseline="0" dirty="0">
                <a:latin typeface="PalatinoLTStd-Roman"/>
              </a:rPr>
              <a:t>By this general process, </a:t>
            </a:r>
            <a:r>
              <a:rPr lang="en-US" sz="2800" b="0" i="0" u="none" strike="noStrike" baseline="0" dirty="0">
                <a:solidFill>
                  <a:srgbClr val="0070C0"/>
                </a:solidFill>
                <a:latin typeface="PalatinoLTStd-Roman"/>
              </a:rPr>
              <a:t>the materials with the highest melting points are heated to the lowest required temperature to produce a melt</a:t>
            </a:r>
            <a:r>
              <a:rPr lang="en-US" sz="2800" b="0" i="0" u="none" strike="noStrike" baseline="0" dirty="0">
                <a:latin typeface="PalatinoLTStd-Roman"/>
              </a:rPr>
              <a:t>.</a:t>
            </a:r>
          </a:p>
          <a:p>
            <a:pPr marL="457200" indent="-457200" algn="just" rtl="0">
              <a:lnSpc>
                <a:spcPct val="150000"/>
              </a:lnSpc>
              <a:buFont typeface="Arial" panose="020B0604020202020204" pitchFamily="34" charset="0"/>
              <a:buChar char="•"/>
            </a:pPr>
            <a:r>
              <a:rPr lang="en-US" sz="2800" b="0" i="0" u="none" strike="noStrike" baseline="0" dirty="0">
                <a:latin typeface="PalatinoLTStd-Roman"/>
              </a:rPr>
              <a:t>The additional materials are added with constant stirring during cooling of the melt until the mixture is congealed.</a:t>
            </a:r>
            <a:endParaRPr lang="ar-IQ" sz="2800" dirty="0"/>
          </a:p>
        </p:txBody>
      </p:sp>
    </p:spTree>
    <p:extLst>
      <p:ext uri="{BB962C8B-B14F-4D97-AF65-F5344CB8AC3E}">
        <p14:creationId xmlns:p14="http://schemas.microsoft.com/office/powerpoint/2010/main" val="1092178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CDC82-A6D9-4AF0-8F93-8AD59DDA0913}"/>
              </a:ext>
            </a:extLst>
          </p:cNvPr>
          <p:cNvSpPr>
            <a:spLocks noGrp="1"/>
          </p:cNvSpPr>
          <p:nvPr>
            <p:ph type="sldNum" sz="quarter" idx="12"/>
          </p:nvPr>
        </p:nvSpPr>
        <p:spPr/>
        <p:txBody>
          <a:bodyPr/>
          <a:lstStyle/>
          <a:p>
            <a:fld id="{8796C193-3722-42E9-B33A-7C17DAD0F260}" type="slidenum">
              <a:rPr lang="ar-IQ" smtClean="0"/>
              <a:pPr/>
              <a:t>24</a:t>
            </a:fld>
            <a:endParaRPr lang="ar-IQ"/>
          </a:p>
        </p:txBody>
      </p:sp>
      <p:sp>
        <p:nvSpPr>
          <p:cNvPr id="4" name="TextBox 3">
            <a:extLst>
              <a:ext uri="{FF2B5EF4-FFF2-40B4-BE49-F238E27FC236}">
                <a16:creationId xmlns:a16="http://schemas.microsoft.com/office/drawing/2014/main" id="{099B63F4-3E60-4341-8814-854B5F6960A9}"/>
              </a:ext>
            </a:extLst>
          </p:cNvPr>
          <p:cNvSpPr txBox="1"/>
          <p:nvPr/>
        </p:nvSpPr>
        <p:spPr>
          <a:xfrm>
            <a:off x="499872" y="797510"/>
            <a:ext cx="10924720" cy="5262979"/>
          </a:xfrm>
          <a:prstGeom prst="rect">
            <a:avLst/>
          </a:prstGeom>
          <a:noFill/>
        </p:spPr>
        <p:txBody>
          <a:bodyPr wrap="square">
            <a:spAutoFit/>
          </a:bodyPr>
          <a:lstStyle/>
          <a:p>
            <a:pPr marL="457200" indent="-457200" algn="just" rtl="0">
              <a:buFont typeface="Arial" panose="020B0604020202020204" pitchFamily="34" charset="0"/>
              <a:buChar char="•"/>
            </a:pPr>
            <a:r>
              <a:rPr lang="en-US" sz="2800" dirty="0"/>
              <a:t>In preparation of ointments having an emulsion base, the method of manufacture often involves both melting and emulsification. </a:t>
            </a:r>
          </a:p>
          <a:p>
            <a:pPr marL="457200" indent="-457200" algn="just" rtl="0">
              <a:buFont typeface="Arial" panose="020B0604020202020204" pitchFamily="34" charset="0"/>
              <a:buChar char="•"/>
            </a:pPr>
            <a:r>
              <a:rPr lang="en-US" sz="2800" dirty="0"/>
              <a:t>The water-immiscible components such as the oil and waxes are melted together in a steam bath to about 70°C to 75°C. Meantime, </a:t>
            </a:r>
            <a:r>
              <a:rPr lang="en-US" sz="2800" u="sng" dirty="0"/>
              <a:t>an aqueous solution of the heat-stable, water soluble components is prepared and heated to the same temperature as the oleaginous components </a:t>
            </a:r>
            <a:r>
              <a:rPr lang="en-US" sz="2800" dirty="0"/>
              <a:t>(</a:t>
            </a:r>
            <a:r>
              <a:rPr lang="en-US" sz="2800" dirty="0">
                <a:solidFill>
                  <a:srgbClr val="0070C0"/>
                </a:solidFill>
              </a:rPr>
              <a:t>If the aqueous solution is not at the same temperature as the oleaginous melt, some of the waxes will solidify on addition of the colder aqueous solution to the melted mixture</a:t>
            </a:r>
            <a:r>
              <a:rPr lang="en-US" sz="2800" dirty="0"/>
              <a:t>). Then the aqueous solution is slowly added, with mechanical stirring, to the melted oleaginous mixture. </a:t>
            </a:r>
          </a:p>
          <a:p>
            <a:pPr marL="457200" indent="-457200" algn="just" rtl="0">
              <a:buFont typeface="Arial" panose="020B0604020202020204" pitchFamily="34" charset="0"/>
              <a:buChar char="•"/>
            </a:pPr>
            <a:r>
              <a:rPr lang="en-US" sz="2800" dirty="0"/>
              <a:t>The temperature is maintained for 5 to 10 minutes, and the mixture is slowly cooled and stirred until congealed.</a:t>
            </a:r>
            <a:endParaRPr lang="ar-IQ" sz="2800" dirty="0"/>
          </a:p>
        </p:txBody>
      </p:sp>
    </p:spTree>
    <p:extLst>
      <p:ext uri="{BB962C8B-B14F-4D97-AF65-F5344CB8AC3E}">
        <p14:creationId xmlns:p14="http://schemas.microsoft.com/office/powerpoint/2010/main" val="3120417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E6E622-21AB-4864-B8E0-923FDF24B579}"/>
              </a:ext>
            </a:extLst>
          </p:cNvPr>
          <p:cNvSpPr>
            <a:spLocks noGrp="1"/>
          </p:cNvSpPr>
          <p:nvPr>
            <p:ph type="sldNum" sz="quarter" idx="12"/>
          </p:nvPr>
        </p:nvSpPr>
        <p:spPr/>
        <p:txBody>
          <a:bodyPr/>
          <a:lstStyle/>
          <a:p>
            <a:fld id="{8796C193-3722-42E9-B33A-7C17DAD0F260}" type="slidenum">
              <a:rPr lang="ar-IQ" smtClean="0"/>
              <a:pPr/>
              <a:t>25</a:t>
            </a:fld>
            <a:endParaRPr lang="ar-IQ"/>
          </a:p>
        </p:txBody>
      </p:sp>
      <p:sp>
        <p:nvSpPr>
          <p:cNvPr id="4" name="TextBox 3">
            <a:extLst>
              <a:ext uri="{FF2B5EF4-FFF2-40B4-BE49-F238E27FC236}">
                <a16:creationId xmlns:a16="http://schemas.microsoft.com/office/drawing/2014/main" id="{495AE702-ABDC-4D19-B765-45F8B0B0E623}"/>
              </a:ext>
            </a:extLst>
          </p:cNvPr>
          <p:cNvSpPr txBox="1"/>
          <p:nvPr/>
        </p:nvSpPr>
        <p:spPr>
          <a:xfrm>
            <a:off x="804672" y="171027"/>
            <a:ext cx="10475904" cy="5232202"/>
          </a:xfrm>
          <a:prstGeom prst="rect">
            <a:avLst/>
          </a:prstGeom>
          <a:noFill/>
        </p:spPr>
        <p:txBody>
          <a:bodyPr wrap="square">
            <a:spAutoFit/>
          </a:bodyPr>
          <a:lstStyle/>
          <a:p>
            <a:pPr algn="l"/>
            <a:r>
              <a:rPr lang="en-US" sz="5400" b="1" dirty="0">
                <a:solidFill>
                  <a:srgbClr val="FF0000"/>
                </a:solidFill>
                <a:latin typeface="Arial Rounded MT Bold" panose="020F0704030504030204" pitchFamily="34" charset="0"/>
              </a:rPr>
              <a:t>Creams</a:t>
            </a:r>
          </a:p>
          <a:p>
            <a:pPr algn="just" rtl="0"/>
            <a:endParaRPr lang="en-US" sz="2800" dirty="0"/>
          </a:p>
          <a:p>
            <a:pPr algn="just" rtl="0"/>
            <a:r>
              <a:rPr lang="en-US" sz="2800" dirty="0"/>
              <a:t>Pharmaceutical creams are semisolid preparations containing one or more medicinal agents dissolved or dispersed in either a water-in-oil (W/O) emulsion or an oil-in-water (O/W) emulsion </a:t>
            </a:r>
            <a:r>
              <a:rPr lang="en-US" sz="2800" dirty="0">
                <a:solidFill>
                  <a:srgbClr val="0070C0"/>
                </a:solidFill>
              </a:rPr>
              <a:t>or in another type of water-washable base.</a:t>
            </a:r>
          </a:p>
          <a:p>
            <a:pPr algn="just" rtl="0"/>
            <a:endParaRPr lang="en-US" sz="2800" dirty="0"/>
          </a:p>
          <a:p>
            <a:pPr algn="just" rtl="0"/>
            <a:r>
              <a:rPr lang="en-US" sz="2800" dirty="0"/>
              <a:t>The so-called </a:t>
            </a:r>
            <a:r>
              <a:rPr lang="en-US" sz="2800" dirty="0">
                <a:solidFill>
                  <a:srgbClr val="FF0000"/>
                </a:solidFill>
              </a:rPr>
              <a:t>vanishing creams </a:t>
            </a:r>
            <a:r>
              <a:rPr lang="en-US" sz="2800" dirty="0"/>
              <a:t>are oil-in-water emulsions containing large percentages of </a:t>
            </a:r>
            <a:r>
              <a:rPr lang="en-US" sz="2800" dirty="0">
                <a:solidFill>
                  <a:srgbClr val="0070C0"/>
                </a:solidFill>
              </a:rPr>
              <a:t>water</a:t>
            </a:r>
            <a:r>
              <a:rPr lang="en-US" sz="2800" dirty="0"/>
              <a:t> and </a:t>
            </a:r>
            <a:r>
              <a:rPr lang="en-US" sz="2800" dirty="0">
                <a:solidFill>
                  <a:srgbClr val="0070C0"/>
                </a:solidFill>
              </a:rPr>
              <a:t>stearic acid </a:t>
            </a:r>
            <a:r>
              <a:rPr lang="en-US" sz="2800" dirty="0"/>
              <a:t>or other </a:t>
            </a:r>
            <a:r>
              <a:rPr lang="en-US" sz="2800" dirty="0">
                <a:solidFill>
                  <a:srgbClr val="0070C0"/>
                </a:solidFill>
              </a:rPr>
              <a:t>oleaginous components</a:t>
            </a:r>
            <a:r>
              <a:rPr lang="en-US" sz="2800" dirty="0"/>
              <a:t>. After application of the cream, the </a:t>
            </a:r>
            <a:r>
              <a:rPr lang="en-US" sz="2800" i="1" dirty="0"/>
              <a:t>water evaporates</a:t>
            </a:r>
            <a:r>
              <a:rPr lang="en-US" sz="2800" dirty="0"/>
              <a:t>, </a:t>
            </a:r>
            <a:r>
              <a:rPr lang="en-US" sz="2800" u="sng" dirty="0"/>
              <a:t>leaving behind a thin residue film of the stearic acid or other oleaginous component.</a:t>
            </a:r>
            <a:endParaRPr lang="ar-IQ" sz="2800" u="sng" dirty="0"/>
          </a:p>
        </p:txBody>
      </p:sp>
      <p:pic>
        <p:nvPicPr>
          <p:cNvPr id="5" name="Picture 4">
            <a:extLst>
              <a:ext uri="{FF2B5EF4-FFF2-40B4-BE49-F238E27FC236}">
                <a16:creationId xmlns:a16="http://schemas.microsoft.com/office/drawing/2014/main" id="{4A990124-B009-47F4-8DFF-937D4A657BC5}"/>
              </a:ext>
            </a:extLst>
          </p:cNvPr>
          <p:cNvPicPr>
            <a:picLocks noChangeAspect="1"/>
          </p:cNvPicPr>
          <p:nvPr/>
        </p:nvPicPr>
        <p:blipFill rotWithShape="1">
          <a:blip r:embed="rId2"/>
          <a:srcRect l="12201" t="10101" r="11150" b="9445"/>
          <a:stretch/>
        </p:blipFill>
        <p:spPr>
          <a:xfrm>
            <a:off x="9912424" y="4884167"/>
            <a:ext cx="1757906" cy="1845196"/>
          </a:xfrm>
          <a:prstGeom prst="rect">
            <a:avLst/>
          </a:prstGeom>
        </p:spPr>
      </p:pic>
    </p:spTree>
    <p:extLst>
      <p:ext uri="{BB962C8B-B14F-4D97-AF65-F5344CB8AC3E}">
        <p14:creationId xmlns:p14="http://schemas.microsoft.com/office/powerpoint/2010/main" val="233640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D1F38D-2935-4210-98DA-60E320825446}"/>
              </a:ext>
            </a:extLst>
          </p:cNvPr>
          <p:cNvSpPr>
            <a:spLocks noGrp="1"/>
          </p:cNvSpPr>
          <p:nvPr>
            <p:ph type="sldNum" sz="quarter" idx="12"/>
          </p:nvPr>
        </p:nvSpPr>
        <p:spPr/>
        <p:txBody>
          <a:bodyPr/>
          <a:lstStyle/>
          <a:p>
            <a:fld id="{8796C193-3722-42E9-B33A-7C17DAD0F260}" type="slidenum">
              <a:rPr lang="ar-IQ" smtClean="0"/>
              <a:pPr/>
              <a:t>26</a:t>
            </a:fld>
            <a:endParaRPr lang="ar-IQ"/>
          </a:p>
        </p:txBody>
      </p:sp>
      <p:sp>
        <p:nvSpPr>
          <p:cNvPr id="4" name="TextBox 3">
            <a:extLst>
              <a:ext uri="{FF2B5EF4-FFF2-40B4-BE49-F238E27FC236}">
                <a16:creationId xmlns:a16="http://schemas.microsoft.com/office/drawing/2014/main" id="{0A999C8C-F9B3-4BCD-8C41-86B6E269719C}"/>
              </a:ext>
            </a:extLst>
          </p:cNvPr>
          <p:cNvSpPr txBox="1"/>
          <p:nvPr/>
        </p:nvSpPr>
        <p:spPr>
          <a:xfrm>
            <a:off x="499872" y="404664"/>
            <a:ext cx="10852712" cy="3970318"/>
          </a:xfrm>
          <a:prstGeom prst="rect">
            <a:avLst/>
          </a:prstGeom>
          <a:noFill/>
        </p:spPr>
        <p:txBody>
          <a:bodyPr wrap="square">
            <a:spAutoFit/>
          </a:bodyPr>
          <a:lstStyle/>
          <a:p>
            <a:pPr marL="457200" indent="-457200" algn="just" rtl="0">
              <a:buFont typeface="Arial" panose="020B0604020202020204" pitchFamily="34" charset="0"/>
              <a:buChar char="•"/>
            </a:pPr>
            <a:r>
              <a:rPr lang="en-US" sz="2800" dirty="0"/>
              <a:t>Creams find primary application in topical skin products and in products used on mucous membranes, such as rectally and vaginally.</a:t>
            </a:r>
          </a:p>
          <a:p>
            <a:pPr marL="457200" indent="-457200" algn="just" rtl="0">
              <a:buFont typeface="Arial" panose="020B0604020202020204" pitchFamily="34" charset="0"/>
              <a:buChar char="•"/>
            </a:pPr>
            <a:r>
              <a:rPr lang="en-US" sz="2800" dirty="0">
                <a:solidFill>
                  <a:srgbClr val="0070C0"/>
                </a:solidFill>
              </a:rPr>
              <a:t>Many patients and physicians prefer creams to ointments because they are easier to spread and remove</a:t>
            </a:r>
            <a:r>
              <a:rPr lang="en-US" sz="2800" dirty="0"/>
              <a:t>.</a:t>
            </a:r>
          </a:p>
          <a:p>
            <a:pPr marL="457200" indent="-457200" algn="just" rtl="0">
              <a:buFont typeface="Arial" panose="020B0604020202020204" pitchFamily="34" charset="0"/>
              <a:buChar char="•"/>
            </a:pPr>
            <a:r>
              <a:rPr lang="en-US" sz="2800" dirty="0"/>
              <a:t>Creams have a relatively soft, spreadable consistency; an example of a </a:t>
            </a:r>
            <a:r>
              <a:rPr lang="en-US" sz="2800" dirty="0">
                <a:solidFill>
                  <a:srgbClr val="0070C0"/>
                </a:solidFill>
              </a:rPr>
              <a:t>W/O cream is cold cream</a:t>
            </a:r>
            <a:r>
              <a:rPr lang="en-US" sz="2800" dirty="0"/>
              <a:t> and an example of an </a:t>
            </a:r>
            <a:r>
              <a:rPr lang="en-US" sz="2800" dirty="0">
                <a:solidFill>
                  <a:srgbClr val="0070C0"/>
                </a:solidFill>
              </a:rPr>
              <a:t>O/W cream is hydrophilic ointment</a:t>
            </a:r>
            <a:r>
              <a:rPr lang="en-US" sz="2800" dirty="0"/>
              <a:t>.</a:t>
            </a:r>
          </a:p>
          <a:p>
            <a:pPr marL="457200" indent="-457200" algn="just" rtl="0">
              <a:buFont typeface="Arial" panose="020B0604020202020204" pitchFamily="34" charset="0"/>
              <a:buChar char="•"/>
            </a:pPr>
            <a:r>
              <a:rPr lang="en-US" sz="2800" dirty="0"/>
              <a:t>Creams are generally described as either </a:t>
            </a:r>
            <a:r>
              <a:rPr lang="en-US" sz="2800" dirty="0">
                <a:solidFill>
                  <a:srgbClr val="FF0000"/>
                </a:solidFill>
              </a:rPr>
              <a:t>washable or non-washable</a:t>
            </a:r>
            <a:r>
              <a:rPr lang="en-US" sz="2800" dirty="0"/>
              <a:t>, reflecting that an emulsion with an aqueous external continuous phase (O/W) is more easily removed than one with </a:t>
            </a:r>
            <a:r>
              <a:rPr lang="pt-BR" sz="2800" dirty="0"/>
              <a:t>a nonaqueous external phase (W/O emulsion).</a:t>
            </a:r>
            <a:endParaRPr lang="ar-IQ" sz="2800" dirty="0"/>
          </a:p>
        </p:txBody>
      </p:sp>
    </p:spTree>
    <p:extLst>
      <p:ext uri="{BB962C8B-B14F-4D97-AF65-F5344CB8AC3E}">
        <p14:creationId xmlns:p14="http://schemas.microsoft.com/office/powerpoint/2010/main" val="223026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3D2A6-6B86-4D13-ABC5-FD11333E44CF}"/>
              </a:ext>
            </a:extLst>
          </p:cNvPr>
          <p:cNvSpPr>
            <a:spLocks noGrp="1"/>
          </p:cNvSpPr>
          <p:nvPr>
            <p:ph type="sldNum" sz="quarter" idx="12"/>
          </p:nvPr>
        </p:nvSpPr>
        <p:spPr/>
        <p:txBody>
          <a:bodyPr/>
          <a:lstStyle/>
          <a:p>
            <a:fld id="{8796C193-3722-42E9-B33A-7C17DAD0F260}" type="slidenum">
              <a:rPr lang="ar-IQ" smtClean="0"/>
              <a:pPr/>
              <a:t>27</a:t>
            </a:fld>
            <a:endParaRPr lang="ar-IQ"/>
          </a:p>
        </p:txBody>
      </p:sp>
      <p:sp>
        <p:nvSpPr>
          <p:cNvPr id="4" name="TextBox 3">
            <a:extLst>
              <a:ext uri="{FF2B5EF4-FFF2-40B4-BE49-F238E27FC236}">
                <a16:creationId xmlns:a16="http://schemas.microsoft.com/office/drawing/2014/main" id="{AB0B32DB-F687-43FA-B3B4-94A538569E1D}"/>
              </a:ext>
            </a:extLst>
          </p:cNvPr>
          <p:cNvSpPr txBox="1"/>
          <p:nvPr/>
        </p:nvSpPr>
        <p:spPr>
          <a:xfrm>
            <a:off x="499872" y="332656"/>
            <a:ext cx="11356768" cy="5878532"/>
          </a:xfrm>
          <a:prstGeom prst="rect">
            <a:avLst/>
          </a:prstGeom>
          <a:noFill/>
        </p:spPr>
        <p:txBody>
          <a:bodyPr wrap="square">
            <a:spAutoFit/>
          </a:bodyPr>
          <a:lstStyle/>
          <a:p>
            <a:pPr algn="just" rtl="0"/>
            <a:r>
              <a:rPr lang="en-US" sz="4000" b="0" i="0" u="none" strike="noStrike" baseline="0" dirty="0">
                <a:solidFill>
                  <a:srgbClr val="0040FF"/>
                </a:solidFill>
                <a:latin typeface="ITCAvantGardeStd-Md"/>
              </a:rPr>
              <a:t>Preparation of Creams</a:t>
            </a:r>
          </a:p>
          <a:p>
            <a:pPr algn="just" rtl="0"/>
            <a:endParaRPr lang="en-US" sz="2800" b="0" i="0" u="none" strike="noStrike" baseline="0" dirty="0">
              <a:solidFill>
                <a:srgbClr val="000000"/>
              </a:solidFill>
              <a:latin typeface="PalatinoLTStd-Roman"/>
            </a:endParaRPr>
          </a:p>
          <a:p>
            <a:pPr algn="just" rtl="0"/>
            <a:r>
              <a:rPr lang="en-US" sz="2800" dirty="0"/>
              <a:t>Creams may be formulated from a variety of oils, both mineral and vegetable, and from fatty alcohols, fatty acids, and fatty esters. The solid excipients are melted at the time of preparation. Emulsifying agents include nonionic surfactants, detergents, and soaps.</a:t>
            </a:r>
          </a:p>
          <a:p>
            <a:pPr lvl="1" algn="just" rtl="0"/>
            <a:r>
              <a:rPr lang="en-US" sz="2800" dirty="0"/>
              <a:t>Preparation usually involves separating the formula components into </a:t>
            </a:r>
            <a:r>
              <a:rPr lang="en-US" sz="2800" dirty="0">
                <a:solidFill>
                  <a:srgbClr val="C00000"/>
                </a:solidFill>
              </a:rPr>
              <a:t>two portions</a:t>
            </a:r>
            <a:r>
              <a:rPr lang="en-US" sz="2800" dirty="0"/>
              <a:t>:</a:t>
            </a:r>
          </a:p>
          <a:p>
            <a:pPr algn="just" rtl="0"/>
            <a:r>
              <a:rPr lang="en-US" sz="2800" dirty="0">
                <a:solidFill>
                  <a:srgbClr val="FF0000"/>
                </a:solidFill>
              </a:rPr>
              <a:t>lipid</a:t>
            </a:r>
            <a:r>
              <a:rPr lang="en-US" sz="2800" dirty="0"/>
              <a:t> and </a:t>
            </a:r>
            <a:r>
              <a:rPr lang="en-US" sz="2800" dirty="0">
                <a:solidFill>
                  <a:srgbClr val="FF0000"/>
                </a:solidFill>
              </a:rPr>
              <a:t>aqueous</a:t>
            </a:r>
            <a:r>
              <a:rPr lang="en-US" sz="2800" dirty="0"/>
              <a:t>. </a:t>
            </a:r>
            <a:r>
              <a:rPr lang="en-US" sz="2800" dirty="0">
                <a:solidFill>
                  <a:srgbClr val="0070C0"/>
                </a:solidFill>
              </a:rPr>
              <a:t>The lipid portion contains all water-insoluble components and the aqueous portion the water-soluble components</a:t>
            </a:r>
            <a:r>
              <a:rPr lang="en-US" sz="2800" dirty="0"/>
              <a:t>. </a:t>
            </a:r>
            <a:r>
              <a:rPr lang="en-US" sz="2800" dirty="0">
                <a:solidFill>
                  <a:srgbClr val="FF0000"/>
                </a:solidFill>
              </a:rPr>
              <a:t>Both phases are heated to a temperature above the melting point of the highest melting component</a:t>
            </a:r>
            <a:r>
              <a:rPr lang="en-US" sz="2800" dirty="0"/>
              <a:t>. The phases then are mixed, and the mixture is stirred until reaching ambient temperature or the mixture has congealed. </a:t>
            </a:r>
            <a:r>
              <a:rPr lang="en-US" sz="2800" dirty="0">
                <a:solidFill>
                  <a:srgbClr val="FF0000"/>
                </a:solidFill>
              </a:rPr>
              <a:t>Mixing generally is continued during the cooling process to promote uniformity.</a:t>
            </a:r>
            <a:r>
              <a:rPr lang="en-US" sz="2800" dirty="0"/>
              <a:t> Traditionally, the aqueous phase is added to the lipid phase, but comparable results have been obtained with the reverse procedure.</a:t>
            </a:r>
            <a:endParaRPr lang="ar-IQ" sz="2800" dirty="0"/>
          </a:p>
        </p:txBody>
      </p:sp>
    </p:spTree>
    <p:extLst>
      <p:ext uri="{BB962C8B-B14F-4D97-AF65-F5344CB8AC3E}">
        <p14:creationId xmlns:p14="http://schemas.microsoft.com/office/powerpoint/2010/main" val="65682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4164CF-A8E9-4B5E-9E9C-92DF53033641}"/>
              </a:ext>
            </a:extLst>
          </p:cNvPr>
          <p:cNvSpPr>
            <a:spLocks noGrp="1"/>
          </p:cNvSpPr>
          <p:nvPr>
            <p:ph type="sldNum" sz="quarter" idx="12"/>
          </p:nvPr>
        </p:nvSpPr>
        <p:spPr/>
        <p:txBody>
          <a:bodyPr/>
          <a:lstStyle/>
          <a:p>
            <a:fld id="{8796C193-3722-42E9-B33A-7C17DAD0F260}" type="slidenum">
              <a:rPr lang="ar-IQ" smtClean="0"/>
              <a:pPr/>
              <a:t>28</a:t>
            </a:fld>
            <a:endParaRPr lang="ar-IQ"/>
          </a:p>
        </p:txBody>
      </p:sp>
      <p:pic>
        <p:nvPicPr>
          <p:cNvPr id="3" name="Picture 2">
            <a:extLst>
              <a:ext uri="{FF2B5EF4-FFF2-40B4-BE49-F238E27FC236}">
                <a16:creationId xmlns:a16="http://schemas.microsoft.com/office/drawing/2014/main" id="{A73C7ECB-D231-42DE-9C56-9D61A9D93244}"/>
              </a:ext>
            </a:extLst>
          </p:cNvPr>
          <p:cNvPicPr>
            <a:picLocks noChangeAspect="1"/>
          </p:cNvPicPr>
          <p:nvPr/>
        </p:nvPicPr>
        <p:blipFill>
          <a:blip r:embed="rId2"/>
          <a:stretch>
            <a:fillRect/>
          </a:stretch>
        </p:blipFill>
        <p:spPr>
          <a:xfrm>
            <a:off x="4511824" y="0"/>
            <a:ext cx="6134762" cy="6858000"/>
          </a:xfrm>
          <a:prstGeom prst="rect">
            <a:avLst/>
          </a:prstGeom>
        </p:spPr>
      </p:pic>
      <p:sp>
        <p:nvSpPr>
          <p:cNvPr id="5" name="TextBox 4">
            <a:extLst>
              <a:ext uri="{FF2B5EF4-FFF2-40B4-BE49-F238E27FC236}">
                <a16:creationId xmlns:a16="http://schemas.microsoft.com/office/drawing/2014/main" id="{E823859E-CF7D-4F72-9488-160757B56834}"/>
              </a:ext>
            </a:extLst>
          </p:cNvPr>
          <p:cNvSpPr txBox="1"/>
          <p:nvPr/>
        </p:nvSpPr>
        <p:spPr>
          <a:xfrm>
            <a:off x="149186" y="2780928"/>
            <a:ext cx="5514765" cy="1815882"/>
          </a:xfrm>
          <a:prstGeom prst="rect">
            <a:avLst/>
          </a:prstGeom>
          <a:noFill/>
        </p:spPr>
        <p:txBody>
          <a:bodyPr wrap="square">
            <a:spAutoFit/>
          </a:bodyPr>
          <a:lstStyle/>
          <a:p>
            <a:pPr algn="just" rtl="0"/>
            <a:r>
              <a:rPr lang="en-US" sz="2800" dirty="0">
                <a:solidFill>
                  <a:srgbClr val="FF0000"/>
                </a:solidFill>
              </a:rPr>
              <a:t>High-shear homogenization </a:t>
            </a:r>
            <a:r>
              <a:rPr lang="en-US" sz="2800" dirty="0"/>
              <a:t>may be employed to reduce particle or droplet size and improve the physical stability of the resultant dosage form.</a:t>
            </a:r>
            <a:endParaRPr lang="ar-IQ" sz="2800" dirty="0"/>
          </a:p>
        </p:txBody>
      </p:sp>
    </p:spTree>
    <p:extLst>
      <p:ext uri="{BB962C8B-B14F-4D97-AF65-F5344CB8AC3E}">
        <p14:creationId xmlns:p14="http://schemas.microsoft.com/office/powerpoint/2010/main" val="2358112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D28A20-94CD-4DCB-9E9C-1CE5FD27393D}"/>
              </a:ext>
            </a:extLst>
          </p:cNvPr>
          <p:cNvSpPr>
            <a:spLocks noGrp="1"/>
          </p:cNvSpPr>
          <p:nvPr>
            <p:ph type="sldNum" sz="quarter" idx="12"/>
          </p:nvPr>
        </p:nvSpPr>
        <p:spPr/>
        <p:txBody>
          <a:bodyPr/>
          <a:lstStyle/>
          <a:p>
            <a:fld id="{8796C193-3722-42E9-B33A-7C17DAD0F260}" type="slidenum">
              <a:rPr lang="ar-IQ" smtClean="0"/>
              <a:pPr/>
              <a:t>29</a:t>
            </a:fld>
            <a:endParaRPr lang="ar-IQ"/>
          </a:p>
        </p:txBody>
      </p:sp>
      <p:sp>
        <p:nvSpPr>
          <p:cNvPr id="4" name="TextBox 3">
            <a:extLst>
              <a:ext uri="{FF2B5EF4-FFF2-40B4-BE49-F238E27FC236}">
                <a16:creationId xmlns:a16="http://schemas.microsoft.com/office/drawing/2014/main" id="{E5004C61-84CD-46A0-9129-1CBD2FD8FF41}"/>
              </a:ext>
            </a:extLst>
          </p:cNvPr>
          <p:cNvSpPr txBox="1"/>
          <p:nvPr/>
        </p:nvSpPr>
        <p:spPr>
          <a:xfrm>
            <a:off x="623392" y="352721"/>
            <a:ext cx="10801200" cy="2646878"/>
          </a:xfrm>
          <a:prstGeom prst="rect">
            <a:avLst/>
          </a:prstGeom>
          <a:noFill/>
        </p:spPr>
        <p:txBody>
          <a:bodyPr wrap="square">
            <a:spAutoFit/>
          </a:bodyPr>
          <a:lstStyle/>
          <a:p>
            <a:pPr algn="l"/>
            <a:r>
              <a:rPr lang="en-US" sz="5400" b="1" dirty="0">
                <a:solidFill>
                  <a:srgbClr val="FF0000"/>
                </a:solidFill>
                <a:latin typeface="Arial Rounded MT Bold" panose="020F0704030504030204" pitchFamily="34" charset="0"/>
              </a:rPr>
              <a:t>Gels</a:t>
            </a:r>
          </a:p>
          <a:p>
            <a:pPr algn="just" rtl="0"/>
            <a:endParaRPr lang="en-US" sz="2800" dirty="0"/>
          </a:p>
          <a:p>
            <a:pPr algn="just" rtl="0"/>
            <a:r>
              <a:rPr lang="en-US" sz="2800" dirty="0"/>
              <a:t>Gels (sometimes called jellies) are semisolid systems consisting of dispersions of small or large molecules in an aqueous liquid vehicle rendered jellylike by the addition of a </a:t>
            </a:r>
            <a:r>
              <a:rPr lang="en-US" sz="2800" dirty="0">
                <a:solidFill>
                  <a:srgbClr val="FF0000"/>
                </a:solidFill>
              </a:rPr>
              <a:t>gelling agent</a:t>
            </a:r>
            <a:r>
              <a:rPr lang="en-US" sz="2800" dirty="0"/>
              <a:t>.</a:t>
            </a:r>
            <a:endParaRPr lang="ar-IQ" sz="2800" dirty="0"/>
          </a:p>
        </p:txBody>
      </p:sp>
    </p:spTree>
    <p:extLst>
      <p:ext uri="{BB962C8B-B14F-4D97-AF65-F5344CB8AC3E}">
        <p14:creationId xmlns:p14="http://schemas.microsoft.com/office/powerpoint/2010/main" val="325083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082FB-D67A-45CC-9039-B2A8BB2FFA53}"/>
              </a:ext>
            </a:extLst>
          </p:cNvPr>
          <p:cNvSpPr>
            <a:spLocks noGrp="1"/>
          </p:cNvSpPr>
          <p:nvPr>
            <p:ph type="sldNum" sz="quarter" idx="12"/>
          </p:nvPr>
        </p:nvSpPr>
        <p:spPr/>
        <p:txBody>
          <a:bodyPr/>
          <a:lstStyle/>
          <a:p>
            <a:fld id="{8796C193-3722-42E9-B33A-7C17DAD0F260}" type="slidenum">
              <a:rPr lang="ar-IQ" smtClean="0"/>
              <a:pPr/>
              <a:t>3</a:t>
            </a:fld>
            <a:endParaRPr lang="ar-IQ"/>
          </a:p>
        </p:txBody>
      </p:sp>
      <p:sp>
        <p:nvSpPr>
          <p:cNvPr id="4" name="TextBox 3">
            <a:extLst>
              <a:ext uri="{FF2B5EF4-FFF2-40B4-BE49-F238E27FC236}">
                <a16:creationId xmlns:a16="http://schemas.microsoft.com/office/drawing/2014/main" id="{8867E30D-DFEB-4FF3-BB27-D678451D88F2}"/>
              </a:ext>
            </a:extLst>
          </p:cNvPr>
          <p:cNvSpPr txBox="1"/>
          <p:nvPr/>
        </p:nvSpPr>
        <p:spPr>
          <a:xfrm>
            <a:off x="335360" y="5420"/>
            <a:ext cx="6984776" cy="6662080"/>
          </a:xfrm>
          <a:prstGeom prst="rect">
            <a:avLst/>
          </a:prstGeom>
          <a:noFill/>
        </p:spPr>
        <p:txBody>
          <a:bodyPr wrap="square">
            <a:spAutoFit/>
          </a:bodyPr>
          <a:lstStyle/>
          <a:p>
            <a:pPr marL="457200" indent="-457200" algn="just" rtl="0">
              <a:lnSpc>
                <a:spcPct val="150000"/>
              </a:lnSpc>
              <a:buFont typeface="Arial" panose="020B0604020202020204" pitchFamily="34" charset="0"/>
              <a:buChar char="•"/>
            </a:pPr>
            <a:r>
              <a:rPr lang="en-US" sz="3200" dirty="0">
                <a:latin typeface="PalatinoLTStd-Roman"/>
              </a:rPr>
              <a:t>Topical preparations are used for both </a:t>
            </a:r>
            <a:r>
              <a:rPr lang="en-US" sz="3200" dirty="0">
                <a:solidFill>
                  <a:srgbClr val="FF0000"/>
                </a:solidFill>
                <a:latin typeface="PalatinoLTStd-Roman"/>
              </a:rPr>
              <a:t>local</a:t>
            </a:r>
            <a:r>
              <a:rPr lang="en-US" sz="3200" dirty="0">
                <a:latin typeface="PalatinoLTStd-Roman"/>
              </a:rPr>
              <a:t> and </a:t>
            </a:r>
            <a:r>
              <a:rPr lang="en-US" sz="3200" dirty="0">
                <a:solidFill>
                  <a:srgbClr val="FF0000"/>
                </a:solidFill>
                <a:latin typeface="PalatinoLTStd-Roman"/>
              </a:rPr>
              <a:t>systemic</a:t>
            </a:r>
            <a:r>
              <a:rPr lang="en-US" sz="3200" dirty="0">
                <a:latin typeface="PalatinoLTStd-Roman"/>
              </a:rPr>
              <a:t> effects.</a:t>
            </a:r>
          </a:p>
          <a:p>
            <a:pPr marL="457200" indent="-457200" algn="just" rtl="0">
              <a:lnSpc>
                <a:spcPct val="150000"/>
              </a:lnSpc>
              <a:buFont typeface="Arial" panose="020B0604020202020204" pitchFamily="34" charset="0"/>
              <a:buChar char="•"/>
            </a:pPr>
            <a:r>
              <a:rPr lang="en-US" sz="3200" dirty="0">
                <a:latin typeface="PalatinoLTStd-Roman"/>
              </a:rPr>
              <a:t>Systemic drug absorption should always be considered when using topical products if the patient is </a:t>
            </a:r>
            <a:r>
              <a:rPr lang="en-US" sz="3200" i="1" dirty="0">
                <a:latin typeface="PalatinoLTStd-Roman"/>
              </a:rPr>
              <a:t>pregnant or nursing</a:t>
            </a:r>
            <a:r>
              <a:rPr lang="en-US" sz="3200" dirty="0">
                <a:latin typeface="PalatinoLTStd-Roman"/>
              </a:rPr>
              <a:t>, because drugs can enter the fetal blood supply and breast milk and be transferred to the fetus or nursing infant.</a:t>
            </a:r>
            <a:endParaRPr lang="ar-IQ" sz="3200" dirty="0">
              <a:latin typeface="PalatinoLTStd-Roman"/>
            </a:endParaRPr>
          </a:p>
        </p:txBody>
      </p:sp>
      <p:pic>
        <p:nvPicPr>
          <p:cNvPr id="5" name="Picture 4">
            <a:extLst>
              <a:ext uri="{FF2B5EF4-FFF2-40B4-BE49-F238E27FC236}">
                <a16:creationId xmlns:a16="http://schemas.microsoft.com/office/drawing/2014/main" id="{CB60980C-2CCE-4C2C-BEC2-7E6A46BFB5FC}"/>
              </a:ext>
            </a:extLst>
          </p:cNvPr>
          <p:cNvPicPr>
            <a:picLocks noChangeAspect="1"/>
          </p:cNvPicPr>
          <p:nvPr/>
        </p:nvPicPr>
        <p:blipFill>
          <a:blip r:embed="rId2"/>
          <a:stretch>
            <a:fillRect/>
          </a:stretch>
        </p:blipFill>
        <p:spPr>
          <a:xfrm>
            <a:off x="7577810" y="2068002"/>
            <a:ext cx="4614190" cy="2721995"/>
          </a:xfrm>
          <a:prstGeom prst="rect">
            <a:avLst/>
          </a:prstGeom>
        </p:spPr>
      </p:pic>
    </p:spTree>
    <p:extLst>
      <p:ext uri="{BB962C8B-B14F-4D97-AF65-F5344CB8AC3E}">
        <p14:creationId xmlns:p14="http://schemas.microsoft.com/office/powerpoint/2010/main" val="993511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96FCC-5F70-44CA-A909-C0A3E2868C5C}"/>
              </a:ext>
            </a:extLst>
          </p:cNvPr>
          <p:cNvSpPr>
            <a:spLocks noGrp="1"/>
          </p:cNvSpPr>
          <p:nvPr>
            <p:ph type="sldNum" sz="quarter" idx="12"/>
          </p:nvPr>
        </p:nvSpPr>
        <p:spPr/>
        <p:txBody>
          <a:bodyPr/>
          <a:lstStyle/>
          <a:p>
            <a:fld id="{8796C193-3722-42E9-B33A-7C17DAD0F260}" type="slidenum">
              <a:rPr lang="ar-IQ" smtClean="0"/>
              <a:pPr/>
              <a:t>30</a:t>
            </a:fld>
            <a:endParaRPr lang="ar-IQ"/>
          </a:p>
        </p:txBody>
      </p:sp>
      <p:sp>
        <p:nvSpPr>
          <p:cNvPr id="4" name="TextBox 3">
            <a:extLst>
              <a:ext uri="{FF2B5EF4-FFF2-40B4-BE49-F238E27FC236}">
                <a16:creationId xmlns:a16="http://schemas.microsoft.com/office/drawing/2014/main" id="{519B089B-FC8C-463C-BD00-08F89269F5A8}"/>
              </a:ext>
            </a:extLst>
          </p:cNvPr>
          <p:cNvSpPr txBox="1"/>
          <p:nvPr/>
        </p:nvSpPr>
        <p:spPr>
          <a:xfrm>
            <a:off x="335360" y="483236"/>
            <a:ext cx="10132632" cy="6124754"/>
          </a:xfrm>
          <a:prstGeom prst="rect">
            <a:avLst/>
          </a:prstGeom>
          <a:noFill/>
        </p:spPr>
        <p:txBody>
          <a:bodyPr wrap="square">
            <a:spAutoFit/>
          </a:bodyPr>
          <a:lstStyle/>
          <a:p>
            <a:pPr marL="457200" indent="-457200" algn="just" rtl="0">
              <a:buFont typeface="Arial" panose="020B0604020202020204" pitchFamily="34" charset="0"/>
              <a:buChar char="•"/>
            </a:pPr>
            <a:r>
              <a:rPr lang="en-US" sz="2800" dirty="0"/>
              <a:t>Among the gelling agents used are synthetic macromolecules, such as </a:t>
            </a:r>
            <a:r>
              <a:rPr lang="en-US" sz="2800" dirty="0">
                <a:solidFill>
                  <a:srgbClr val="FF0000"/>
                </a:solidFill>
              </a:rPr>
              <a:t>carbomer 934</a:t>
            </a:r>
            <a:r>
              <a:rPr lang="en-US" sz="2800" dirty="0"/>
              <a:t>; </a:t>
            </a:r>
            <a:r>
              <a:rPr lang="en-US" sz="2800" dirty="0">
                <a:solidFill>
                  <a:srgbClr val="FF0000"/>
                </a:solidFill>
              </a:rPr>
              <a:t>cellulose derivatives</a:t>
            </a:r>
            <a:r>
              <a:rPr lang="en-US" sz="2800" dirty="0"/>
              <a:t>, such as carboxymethylcellulose CMC or hydroxypropyl methylcellulose HPMC; and </a:t>
            </a:r>
            <a:r>
              <a:rPr lang="en-US" sz="2800" dirty="0">
                <a:solidFill>
                  <a:srgbClr val="FF0000"/>
                </a:solidFill>
              </a:rPr>
              <a:t>natural gums</a:t>
            </a:r>
            <a:r>
              <a:rPr lang="en-US" sz="2800" dirty="0"/>
              <a:t>, such as tragacanth.</a:t>
            </a:r>
          </a:p>
          <a:p>
            <a:pPr marL="457200" indent="-457200" algn="just" rtl="0">
              <a:buFont typeface="Arial" panose="020B0604020202020204" pitchFamily="34" charset="0"/>
              <a:buChar char="•"/>
            </a:pPr>
            <a:r>
              <a:rPr lang="en-US" sz="2800" dirty="0">
                <a:solidFill>
                  <a:srgbClr val="FF0000"/>
                </a:solidFill>
              </a:rPr>
              <a:t>Carbomers</a:t>
            </a:r>
            <a:r>
              <a:rPr lang="en-US" sz="2800" dirty="0"/>
              <a:t> are high molecular weight water-soluble polymers of acrylic acid cross-linked with allyl ethers of sucrose and/or pentaerythritol. Their viscosity depends on their polymeric composition. </a:t>
            </a:r>
          </a:p>
          <a:p>
            <a:pPr marL="457200" indent="-457200" algn="just" rtl="0">
              <a:buFont typeface="Arial" panose="020B0604020202020204" pitchFamily="34" charset="0"/>
              <a:buChar char="•"/>
            </a:pPr>
            <a:r>
              <a:rPr lang="en-US" sz="2800" dirty="0">
                <a:solidFill>
                  <a:srgbClr val="FF0000"/>
                </a:solidFill>
              </a:rPr>
              <a:t>Single-phase gels </a:t>
            </a:r>
            <a:r>
              <a:rPr lang="en-US" sz="2800" dirty="0"/>
              <a:t>are gels in which the </a:t>
            </a:r>
            <a:r>
              <a:rPr lang="en-US" sz="2800" i="1" dirty="0"/>
              <a:t>macromolecules are uniformly distributed</a:t>
            </a:r>
            <a:r>
              <a:rPr lang="en-US" sz="2800" dirty="0"/>
              <a:t> throughout a liquid with no apparent boundaries between the dispersed macromolecules and the liquid.</a:t>
            </a:r>
          </a:p>
          <a:p>
            <a:pPr marL="457200" indent="-457200" algn="just" rtl="0">
              <a:buFont typeface="Arial" panose="020B0604020202020204" pitchFamily="34" charset="0"/>
              <a:buChar char="•"/>
            </a:pPr>
            <a:r>
              <a:rPr lang="en-US" sz="2800" dirty="0"/>
              <a:t>A gel mass consisting of </a:t>
            </a:r>
            <a:r>
              <a:rPr lang="en-US" sz="2800" i="1" dirty="0"/>
              <a:t>floccules</a:t>
            </a:r>
            <a:r>
              <a:rPr lang="en-US" sz="2800" dirty="0"/>
              <a:t> of small distinct particles is termed a </a:t>
            </a:r>
            <a:r>
              <a:rPr lang="en-US" sz="2800" dirty="0">
                <a:solidFill>
                  <a:srgbClr val="FF0000"/>
                </a:solidFill>
              </a:rPr>
              <a:t>two-phase system</a:t>
            </a:r>
            <a:r>
              <a:rPr lang="en-US" sz="2800" dirty="0"/>
              <a:t>, often referred to as a </a:t>
            </a:r>
            <a:r>
              <a:rPr lang="en-US" sz="2800" dirty="0">
                <a:solidFill>
                  <a:srgbClr val="FF0000"/>
                </a:solidFill>
              </a:rPr>
              <a:t>magma</a:t>
            </a:r>
            <a:r>
              <a:rPr lang="en-US" sz="2800" dirty="0"/>
              <a:t>.</a:t>
            </a:r>
          </a:p>
          <a:p>
            <a:pPr marL="457200" indent="-457200" algn="just" rtl="0">
              <a:buFont typeface="Arial" panose="020B0604020202020204" pitchFamily="34" charset="0"/>
              <a:buChar char="•"/>
            </a:pPr>
            <a:r>
              <a:rPr lang="en-US" sz="2800" dirty="0"/>
              <a:t>Gels may thicken on standing, forming a </a:t>
            </a:r>
            <a:r>
              <a:rPr lang="en-US" sz="2800" dirty="0" err="1">
                <a:solidFill>
                  <a:srgbClr val="FF0000"/>
                </a:solidFill>
              </a:rPr>
              <a:t>thixotrope</a:t>
            </a:r>
            <a:r>
              <a:rPr lang="en-US" sz="2800" dirty="0"/>
              <a:t>, and must be shaken before use to liquefy the gel and enable pouring.</a:t>
            </a:r>
            <a:endParaRPr lang="ar-IQ" sz="2800" dirty="0"/>
          </a:p>
        </p:txBody>
      </p:sp>
      <p:pic>
        <p:nvPicPr>
          <p:cNvPr id="5" name="Picture 4">
            <a:extLst>
              <a:ext uri="{FF2B5EF4-FFF2-40B4-BE49-F238E27FC236}">
                <a16:creationId xmlns:a16="http://schemas.microsoft.com/office/drawing/2014/main" id="{25E9752E-C38C-4A07-B929-79843EBC2833}"/>
              </a:ext>
            </a:extLst>
          </p:cNvPr>
          <p:cNvPicPr>
            <a:picLocks noChangeAspect="1"/>
          </p:cNvPicPr>
          <p:nvPr/>
        </p:nvPicPr>
        <p:blipFill rotWithShape="1">
          <a:blip r:embed="rId2"/>
          <a:srcRect l="33537" t="3800" r="42160" b="9444"/>
          <a:stretch/>
        </p:blipFill>
        <p:spPr>
          <a:xfrm>
            <a:off x="10617630" y="1772816"/>
            <a:ext cx="1313682" cy="3501380"/>
          </a:xfrm>
          <a:prstGeom prst="rect">
            <a:avLst/>
          </a:prstGeom>
        </p:spPr>
      </p:pic>
    </p:spTree>
    <p:extLst>
      <p:ext uri="{BB962C8B-B14F-4D97-AF65-F5344CB8AC3E}">
        <p14:creationId xmlns:p14="http://schemas.microsoft.com/office/powerpoint/2010/main" val="3968982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5538B-FAD3-4814-AF70-ADD7908DAE4D}"/>
              </a:ext>
            </a:extLst>
          </p:cNvPr>
          <p:cNvSpPr>
            <a:spLocks noGrp="1"/>
          </p:cNvSpPr>
          <p:nvPr>
            <p:ph type="sldNum" sz="quarter" idx="12"/>
          </p:nvPr>
        </p:nvSpPr>
        <p:spPr/>
        <p:txBody>
          <a:bodyPr/>
          <a:lstStyle/>
          <a:p>
            <a:fld id="{8796C193-3722-42E9-B33A-7C17DAD0F260}" type="slidenum">
              <a:rPr lang="ar-IQ" smtClean="0"/>
              <a:pPr/>
              <a:t>31</a:t>
            </a:fld>
            <a:endParaRPr lang="ar-IQ"/>
          </a:p>
        </p:txBody>
      </p:sp>
      <p:sp>
        <p:nvSpPr>
          <p:cNvPr id="4" name="TextBox 3">
            <a:extLst>
              <a:ext uri="{FF2B5EF4-FFF2-40B4-BE49-F238E27FC236}">
                <a16:creationId xmlns:a16="http://schemas.microsoft.com/office/drawing/2014/main" id="{7AB96511-5DF9-4B5A-B446-F7567FD77E6E}"/>
              </a:ext>
            </a:extLst>
          </p:cNvPr>
          <p:cNvSpPr txBox="1"/>
          <p:nvPr/>
        </p:nvSpPr>
        <p:spPr>
          <a:xfrm>
            <a:off x="407368" y="740064"/>
            <a:ext cx="10763936" cy="5262979"/>
          </a:xfrm>
          <a:prstGeom prst="rect">
            <a:avLst/>
          </a:prstGeom>
          <a:noFill/>
        </p:spPr>
        <p:txBody>
          <a:bodyPr wrap="square">
            <a:spAutoFit/>
          </a:bodyPr>
          <a:lstStyle/>
          <a:p>
            <a:pPr marL="457200" indent="-457200" algn="just" rtl="0">
              <a:buFont typeface="Arial" panose="020B0604020202020204" pitchFamily="34" charset="0"/>
              <a:buChar char="•"/>
            </a:pPr>
            <a:r>
              <a:rPr lang="en-US" sz="2800" dirty="0"/>
              <a:t>Medicated gels may be prepared for administration by various routes, including the </a:t>
            </a:r>
            <a:r>
              <a:rPr lang="en-US" sz="2800" dirty="0">
                <a:solidFill>
                  <a:srgbClr val="FF0000"/>
                </a:solidFill>
              </a:rPr>
              <a:t>skin</a:t>
            </a:r>
            <a:r>
              <a:rPr lang="en-US" sz="2800" dirty="0"/>
              <a:t>, the </a:t>
            </a:r>
            <a:r>
              <a:rPr lang="en-US" sz="2800" dirty="0">
                <a:solidFill>
                  <a:srgbClr val="FF0000"/>
                </a:solidFill>
              </a:rPr>
              <a:t>eye</a:t>
            </a:r>
            <a:r>
              <a:rPr lang="en-US" sz="2800" dirty="0"/>
              <a:t>, the </a:t>
            </a:r>
            <a:r>
              <a:rPr lang="en-US" sz="2800" dirty="0">
                <a:solidFill>
                  <a:srgbClr val="FF0000"/>
                </a:solidFill>
              </a:rPr>
              <a:t>nose</a:t>
            </a:r>
            <a:r>
              <a:rPr lang="en-US" sz="2800" dirty="0"/>
              <a:t>, the </a:t>
            </a:r>
            <a:r>
              <a:rPr lang="en-US" sz="2800" dirty="0">
                <a:solidFill>
                  <a:srgbClr val="FF0000"/>
                </a:solidFill>
              </a:rPr>
              <a:t>vagina</a:t>
            </a:r>
            <a:r>
              <a:rPr lang="en-US" sz="2800" dirty="0"/>
              <a:t>, and the </a:t>
            </a:r>
            <a:r>
              <a:rPr lang="en-US" sz="2800" dirty="0">
                <a:solidFill>
                  <a:srgbClr val="FF0000"/>
                </a:solidFill>
              </a:rPr>
              <a:t>rectum</a:t>
            </a:r>
            <a:r>
              <a:rPr lang="en-US" sz="2800" dirty="0"/>
              <a:t>. Gels can be administered by the topical </a:t>
            </a:r>
            <a:r>
              <a:rPr lang="en-US" sz="2800" dirty="0" err="1">
                <a:solidFill>
                  <a:srgbClr val="FF0000"/>
                </a:solidFill>
              </a:rPr>
              <a:t>oromucosal</a:t>
            </a:r>
            <a:r>
              <a:rPr lang="en-US" sz="2800" dirty="0"/>
              <a:t> routes. </a:t>
            </a:r>
          </a:p>
          <a:p>
            <a:pPr marL="457200" indent="-457200" algn="just" rtl="0">
              <a:buFont typeface="Arial" panose="020B0604020202020204" pitchFamily="34" charset="0"/>
              <a:buChar char="•"/>
            </a:pPr>
            <a:r>
              <a:rPr lang="en-US" sz="2800" dirty="0"/>
              <a:t>Gels formed with large organic molecules may be formed by dispersing the molecule in the continuous phase (e.g., by heating starch), by cross-linking the dispersed molecules by changing the pH (as for carbomers), or by reducing the continuous phase (as for jellies formed with sucrose).</a:t>
            </a:r>
          </a:p>
          <a:p>
            <a:pPr marL="457200" indent="-457200" algn="just" rtl="0">
              <a:buFont typeface="Arial" panose="020B0604020202020204" pitchFamily="34" charset="0"/>
              <a:buChar char="•"/>
            </a:pPr>
            <a:r>
              <a:rPr lang="en-US" sz="2800" dirty="0"/>
              <a:t>Care should be taken to ensure uniformity of the APIs by dispersing them by vigorous mixing or milling or by shaking if the preparation is less viscous.</a:t>
            </a:r>
          </a:p>
          <a:p>
            <a:pPr marL="457200" indent="-457200" algn="just" rtl="0">
              <a:buFont typeface="Arial" panose="020B0604020202020204" pitchFamily="34" charset="0"/>
              <a:buChar char="•"/>
            </a:pPr>
            <a:r>
              <a:rPr lang="en-US" sz="2800" dirty="0">
                <a:solidFill>
                  <a:srgbClr val="FF0000"/>
                </a:solidFill>
              </a:rPr>
              <a:t>Gels should be stored in tight containers to prevent water loss. Avoid freezing gels.</a:t>
            </a:r>
          </a:p>
          <a:p>
            <a:pPr algn="just" rtl="0"/>
            <a:endParaRPr lang="ar-IQ" sz="2800" dirty="0"/>
          </a:p>
        </p:txBody>
      </p:sp>
    </p:spTree>
    <p:extLst>
      <p:ext uri="{BB962C8B-B14F-4D97-AF65-F5344CB8AC3E}">
        <p14:creationId xmlns:p14="http://schemas.microsoft.com/office/powerpoint/2010/main" val="200843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884241-C450-4FA8-A810-2A206C75E543}"/>
              </a:ext>
            </a:extLst>
          </p:cNvPr>
          <p:cNvPicPr>
            <a:picLocks noChangeAspect="1"/>
          </p:cNvPicPr>
          <p:nvPr/>
        </p:nvPicPr>
        <p:blipFill rotWithShape="1">
          <a:blip r:embed="rId2"/>
          <a:srcRect l="10689" t="21272" r="40927"/>
          <a:stretch/>
        </p:blipFill>
        <p:spPr>
          <a:xfrm>
            <a:off x="9552384" y="4877268"/>
            <a:ext cx="2333689" cy="1898647"/>
          </a:xfrm>
          <a:prstGeom prst="rect">
            <a:avLst/>
          </a:prstGeom>
        </p:spPr>
      </p:pic>
      <p:sp>
        <p:nvSpPr>
          <p:cNvPr id="2" name="Slide Number Placeholder 1">
            <a:extLst>
              <a:ext uri="{FF2B5EF4-FFF2-40B4-BE49-F238E27FC236}">
                <a16:creationId xmlns:a16="http://schemas.microsoft.com/office/drawing/2014/main" id="{DCDD319B-266A-4346-8BC0-4482186BC897}"/>
              </a:ext>
            </a:extLst>
          </p:cNvPr>
          <p:cNvSpPr>
            <a:spLocks noGrp="1"/>
          </p:cNvSpPr>
          <p:nvPr>
            <p:ph type="sldNum" sz="quarter" idx="12"/>
          </p:nvPr>
        </p:nvSpPr>
        <p:spPr/>
        <p:txBody>
          <a:bodyPr/>
          <a:lstStyle/>
          <a:p>
            <a:fld id="{8796C193-3722-42E9-B33A-7C17DAD0F260}" type="slidenum">
              <a:rPr lang="ar-IQ" smtClean="0"/>
              <a:pPr/>
              <a:t>4</a:t>
            </a:fld>
            <a:endParaRPr lang="ar-IQ"/>
          </a:p>
        </p:txBody>
      </p:sp>
      <p:sp>
        <p:nvSpPr>
          <p:cNvPr id="8" name="TextBox 7">
            <a:extLst>
              <a:ext uri="{FF2B5EF4-FFF2-40B4-BE49-F238E27FC236}">
                <a16:creationId xmlns:a16="http://schemas.microsoft.com/office/drawing/2014/main" id="{BAF6A5FF-98E9-4918-9AC0-5F7A045413EF}"/>
              </a:ext>
            </a:extLst>
          </p:cNvPr>
          <p:cNvSpPr txBox="1"/>
          <p:nvPr/>
        </p:nvSpPr>
        <p:spPr>
          <a:xfrm>
            <a:off x="479376" y="193382"/>
            <a:ext cx="10924720" cy="5355312"/>
          </a:xfrm>
          <a:prstGeom prst="rect">
            <a:avLst/>
          </a:prstGeom>
          <a:noFill/>
        </p:spPr>
        <p:txBody>
          <a:bodyPr wrap="square">
            <a:spAutoFit/>
          </a:bodyPr>
          <a:lstStyle/>
          <a:p>
            <a:pPr algn="just" rtl="0"/>
            <a:r>
              <a:rPr lang="en-US" sz="5400" b="1" dirty="0">
                <a:solidFill>
                  <a:srgbClr val="FF0000"/>
                </a:solidFill>
                <a:latin typeface="Arial Rounded MT Bold" panose="020F0704030504030204" pitchFamily="34" charset="0"/>
              </a:rPr>
              <a:t>Ointments</a:t>
            </a:r>
            <a:endParaRPr lang="en-US" sz="4400" b="1" dirty="0">
              <a:solidFill>
                <a:srgbClr val="FF0000"/>
              </a:solidFill>
              <a:latin typeface="Arial Rounded MT Bold" panose="020F0704030504030204" pitchFamily="34" charset="0"/>
            </a:endParaRPr>
          </a:p>
          <a:p>
            <a:pPr algn="just" rtl="0"/>
            <a:r>
              <a:rPr lang="en-US" sz="3200" dirty="0">
                <a:latin typeface="PalatinoLTStd-Roman"/>
              </a:rPr>
              <a:t>Ointments are semisolid preparations intended for external application to the skin or mucous membranes. Ointments may be </a:t>
            </a:r>
            <a:r>
              <a:rPr lang="en-US" sz="3200" dirty="0">
                <a:solidFill>
                  <a:srgbClr val="0070C0"/>
                </a:solidFill>
                <a:latin typeface="PalatinoLTStd-Roman"/>
              </a:rPr>
              <a:t>medicated or not</a:t>
            </a:r>
            <a:r>
              <a:rPr lang="en-US" sz="3200" dirty="0">
                <a:latin typeface="PalatinoLTStd-Roman"/>
              </a:rPr>
              <a:t>. Unmedicated ointments are used for the physical effects they provide as protectants, emollients, or lubricants.</a:t>
            </a:r>
          </a:p>
          <a:p>
            <a:pPr algn="just" rtl="0"/>
            <a:endParaRPr lang="en-US" sz="3200" dirty="0">
              <a:latin typeface="PalatinoLTStd-Roman"/>
            </a:endParaRPr>
          </a:p>
          <a:p>
            <a:pPr algn="just" rtl="0"/>
            <a:r>
              <a:rPr lang="en-US" sz="3200" dirty="0">
                <a:latin typeface="PalatinoLTStd-Roman"/>
              </a:rPr>
              <a:t>The </a:t>
            </a:r>
            <a:r>
              <a:rPr lang="en-US" sz="3200" dirty="0">
                <a:solidFill>
                  <a:srgbClr val="0070C0"/>
                </a:solidFill>
                <a:latin typeface="PalatinoLTStd-Roman"/>
              </a:rPr>
              <a:t>differentiation</a:t>
            </a:r>
            <a:r>
              <a:rPr lang="en-US" sz="3200" dirty="0">
                <a:latin typeface="PalatinoLTStd-Roman"/>
              </a:rPr>
              <a:t> between semisolid dosage forms is according to the type of the base used and the components (aqueous or oleaginous) ratios for each one.</a:t>
            </a:r>
            <a:endParaRPr lang="ar-IQ" sz="3200" dirty="0">
              <a:latin typeface="PalatinoLTStd-Roman"/>
            </a:endParaRPr>
          </a:p>
        </p:txBody>
      </p:sp>
    </p:spTree>
    <p:extLst>
      <p:ext uri="{BB962C8B-B14F-4D97-AF65-F5344CB8AC3E}">
        <p14:creationId xmlns:p14="http://schemas.microsoft.com/office/powerpoint/2010/main" val="157620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D1D058-1158-4FA0-9E0D-36E952DCA583}"/>
              </a:ext>
            </a:extLst>
          </p:cNvPr>
          <p:cNvSpPr>
            <a:spLocks noGrp="1"/>
          </p:cNvSpPr>
          <p:nvPr>
            <p:ph type="sldNum" sz="quarter" idx="12"/>
          </p:nvPr>
        </p:nvSpPr>
        <p:spPr/>
        <p:txBody>
          <a:bodyPr/>
          <a:lstStyle/>
          <a:p>
            <a:fld id="{8796C193-3722-42E9-B33A-7C17DAD0F260}" type="slidenum">
              <a:rPr lang="ar-IQ" smtClean="0"/>
              <a:pPr/>
              <a:t>5</a:t>
            </a:fld>
            <a:endParaRPr lang="ar-IQ"/>
          </a:p>
        </p:txBody>
      </p:sp>
      <p:sp>
        <p:nvSpPr>
          <p:cNvPr id="6" name="TextBox 5">
            <a:extLst>
              <a:ext uri="{FF2B5EF4-FFF2-40B4-BE49-F238E27FC236}">
                <a16:creationId xmlns:a16="http://schemas.microsoft.com/office/drawing/2014/main" id="{AEC505B4-57B8-4119-B3A8-0F0C555AAE0A}"/>
              </a:ext>
            </a:extLst>
          </p:cNvPr>
          <p:cNvSpPr txBox="1"/>
          <p:nvPr/>
        </p:nvSpPr>
        <p:spPr>
          <a:xfrm>
            <a:off x="499872" y="190500"/>
            <a:ext cx="11284760" cy="2507097"/>
          </a:xfrm>
          <a:prstGeom prst="rect">
            <a:avLst/>
          </a:prstGeom>
          <a:noFill/>
        </p:spPr>
        <p:txBody>
          <a:bodyPr wrap="square">
            <a:spAutoFit/>
          </a:bodyPr>
          <a:lstStyle/>
          <a:p>
            <a:pPr algn="just" rtl="0">
              <a:lnSpc>
                <a:spcPct val="150000"/>
              </a:lnSpc>
            </a:pPr>
            <a:r>
              <a:rPr lang="en-US" sz="4400" dirty="0">
                <a:solidFill>
                  <a:srgbClr val="FF0000"/>
                </a:solidFill>
                <a:latin typeface="Algerian" panose="04020705040A02060702" pitchFamily="82" charset="0"/>
              </a:rPr>
              <a:t>Ointment bases</a:t>
            </a:r>
          </a:p>
          <a:p>
            <a:pPr algn="just" rtl="0">
              <a:lnSpc>
                <a:spcPct val="150000"/>
              </a:lnSpc>
            </a:pPr>
            <a:r>
              <a:rPr lang="en-US" sz="3200" dirty="0">
                <a:latin typeface="PalatinoLTStd-Roman"/>
              </a:rPr>
              <a:t>Ointment bases, as described, may be used for their </a:t>
            </a:r>
            <a:r>
              <a:rPr lang="en-US" sz="3200" dirty="0">
                <a:solidFill>
                  <a:srgbClr val="0070C0"/>
                </a:solidFill>
                <a:latin typeface="PalatinoLTStd-Roman"/>
              </a:rPr>
              <a:t>physical</a:t>
            </a:r>
            <a:r>
              <a:rPr lang="en-US" sz="3200" dirty="0">
                <a:latin typeface="PalatinoLTStd-Roman"/>
              </a:rPr>
              <a:t> effects or as </a:t>
            </a:r>
            <a:r>
              <a:rPr lang="en-US" sz="3200" dirty="0">
                <a:solidFill>
                  <a:srgbClr val="0070C0"/>
                </a:solidFill>
                <a:latin typeface="PalatinoLTStd-Roman"/>
              </a:rPr>
              <a:t>vehicles</a:t>
            </a:r>
            <a:r>
              <a:rPr lang="en-US" sz="3200" dirty="0">
                <a:latin typeface="PalatinoLTStd-Roman"/>
              </a:rPr>
              <a:t> for medicated ointments</a:t>
            </a:r>
            <a:endParaRPr lang="ar-IQ" sz="3200" dirty="0">
              <a:latin typeface="PalatinoLTStd-Roman"/>
            </a:endParaRPr>
          </a:p>
        </p:txBody>
      </p:sp>
      <p:sp>
        <p:nvSpPr>
          <p:cNvPr id="8" name="TextBox 7">
            <a:extLst>
              <a:ext uri="{FF2B5EF4-FFF2-40B4-BE49-F238E27FC236}">
                <a16:creationId xmlns:a16="http://schemas.microsoft.com/office/drawing/2014/main" id="{B1148FC6-8ECD-4050-A981-00D234D3D164}"/>
              </a:ext>
            </a:extLst>
          </p:cNvPr>
          <p:cNvSpPr txBox="1"/>
          <p:nvPr/>
        </p:nvSpPr>
        <p:spPr>
          <a:xfrm>
            <a:off x="499872" y="2884288"/>
            <a:ext cx="11140744" cy="3046988"/>
          </a:xfrm>
          <a:prstGeom prst="rect">
            <a:avLst/>
          </a:prstGeom>
          <a:noFill/>
        </p:spPr>
        <p:txBody>
          <a:bodyPr wrap="square">
            <a:spAutoFit/>
          </a:bodyPr>
          <a:lstStyle/>
          <a:p>
            <a:pPr algn="just" rtl="0"/>
            <a:r>
              <a:rPr lang="en-US" sz="3200" dirty="0">
                <a:latin typeface="PalatinoLTStd-Roman"/>
              </a:rPr>
              <a:t>Ointment bases are generally classified by the USP (2) into four groups:</a:t>
            </a:r>
          </a:p>
          <a:p>
            <a:pPr marL="514350" indent="-514350" algn="just" rtl="0">
              <a:buAutoNum type="alphaLcParenBoth"/>
            </a:pPr>
            <a:r>
              <a:rPr lang="en-US" sz="3200" dirty="0">
                <a:latin typeface="PalatinoLTStd-Roman"/>
              </a:rPr>
              <a:t>Oleaginous bases,</a:t>
            </a:r>
          </a:p>
          <a:p>
            <a:pPr algn="just" rtl="0"/>
            <a:r>
              <a:rPr lang="en-US" sz="3200" dirty="0">
                <a:latin typeface="PalatinoLTStd-Roman"/>
              </a:rPr>
              <a:t>(b) Absorption bases,</a:t>
            </a:r>
          </a:p>
          <a:p>
            <a:pPr algn="just" rtl="0"/>
            <a:r>
              <a:rPr lang="en-US" sz="3200" dirty="0">
                <a:latin typeface="PalatinoLTStd-Roman"/>
              </a:rPr>
              <a:t>(c) Water-removable bases,</a:t>
            </a:r>
          </a:p>
          <a:p>
            <a:pPr algn="just" rtl="0"/>
            <a:r>
              <a:rPr lang="en-US" sz="3200" dirty="0">
                <a:latin typeface="PalatinoLTStd-Roman"/>
              </a:rPr>
              <a:t>(d) Water-soluble bases.</a:t>
            </a:r>
            <a:endParaRPr lang="ar-IQ" sz="3200" dirty="0">
              <a:latin typeface="PalatinoLTStd-Roman"/>
            </a:endParaRPr>
          </a:p>
        </p:txBody>
      </p:sp>
    </p:spTree>
    <p:extLst>
      <p:ext uri="{BB962C8B-B14F-4D97-AF65-F5344CB8AC3E}">
        <p14:creationId xmlns:p14="http://schemas.microsoft.com/office/powerpoint/2010/main" val="97681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60081B-83EC-4D5A-AB4E-C0CB385FE8AA}"/>
              </a:ext>
            </a:extLst>
          </p:cNvPr>
          <p:cNvSpPr>
            <a:spLocks noGrp="1"/>
          </p:cNvSpPr>
          <p:nvPr>
            <p:ph type="sldNum" sz="quarter" idx="12"/>
          </p:nvPr>
        </p:nvSpPr>
        <p:spPr/>
        <p:txBody>
          <a:bodyPr/>
          <a:lstStyle/>
          <a:p>
            <a:fld id="{8796C193-3722-42E9-B33A-7C17DAD0F260}" type="slidenum">
              <a:rPr lang="ar-IQ" smtClean="0"/>
              <a:pPr/>
              <a:t>6</a:t>
            </a:fld>
            <a:endParaRPr lang="ar-IQ"/>
          </a:p>
        </p:txBody>
      </p:sp>
      <p:sp>
        <p:nvSpPr>
          <p:cNvPr id="6" name="TextBox 5">
            <a:extLst>
              <a:ext uri="{FF2B5EF4-FFF2-40B4-BE49-F238E27FC236}">
                <a16:creationId xmlns:a16="http://schemas.microsoft.com/office/drawing/2014/main" id="{659610BE-9A7E-4575-BEC7-9D9288642B79}"/>
              </a:ext>
            </a:extLst>
          </p:cNvPr>
          <p:cNvSpPr txBox="1"/>
          <p:nvPr/>
        </p:nvSpPr>
        <p:spPr>
          <a:xfrm>
            <a:off x="804672" y="0"/>
            <a:ext cx="10619920" cy="3354765"/>
          </a:xfrm>
          <a:prstGeom prst="rect">
            <a:avLst/>
          </a:prstGeom>
          <a:noFill/>
        </p:spPr>
        <p:txBody>
          <a:bodyPr wrap="square">
            <a:spAutoFit/>
          </a:bodyPr>
          <a:lstStyle/>
          <a:p>
            <a:pPr marL="857250" indent="-857250" algn="just" rtl="0">
              <a:buFont typeface="+mj-lt"/>
              <a:buAutoNum type="romanUcPeriod"/>
            </a:pPr>
            <a:r>
              <a:rPr lang="en-US" sz="4400" dirty="0">
                <a:solidFill>
                  <a:srgbClr val="0070C0"/>
                </a:solidFill>
                <a:latin typeface="Algerian" panose="04020705040A02060702" pitchFamily="82" charset="0"/>
              </a:rPr>
              <a:t>Oleaginous Bases</a:t>
            </a:r>
          </a:p>
          <a:p>
            <a:pPr marL="457200" indent="-457200" algn="just" rtl="0">
              <a:buFont typeface="Arial" panose="020B0604020202020204" pitchFamily="34" charset="0"/>
              <a:buChar char="•"/>
            </a:pPr>
            <a:r>
              <a:rPr lang="en-US" sz="2800" dirty="0">
                <a:latin typeface="PalatinoLTStd-Roman"/>
              </a:rPr>
              <a:t>Oleaginous bases are also termed </a:t>
            </a:r>
            <a:r>
              <a:rPr lang="en-US" sz="2800" dirty="0">
                <a:solidFill>
                  <a:srgbClr val="FF0000"/>
                </a:solidFill>
                <a:latin typeface="PalatinoLTStd-Roman"/>
              </a:rPr>
              <a:t>hydrocarbon</a:t>
            </a:r>
            <a:r>
              <a:rPr lang="en-US" sz="2800" dirty="0">
                <a:latin typeface="PalatinoLTStd-Roman"/>
              </a:rPr>
              <a:t> bases. On application to the skin, they have an </a:t>
            </a:r>
            <a:r>
              <a:rPr lang="en-US" sz="2800" dirty="0">
                <a:solidFill>
                  <a:srgbClr val="0070C0"/>
                </a:solidFill>
                <a:latin typeface="PalatinoLTStd-Roman"/>
              </a:rPr>
              <a:t>emollient</a:t>
            </a:r>
            <a:r>
              <a:rPr lang="en-US" sz="2800" dirty="0">
                <a:latin typeface="PalatinoLTStd-Roman"/>
              </a:rPr>
              <a:t> effect, </a:t>
            </a:r>
            <a:r>
              <a:rPr lang="en-US" sz="2800" dirty="0">
                <a:solidFill>
                  <a:srgbClr val="0070C0"/>
                </a:solidFill>
                <a:latin typeface="PalatinoLTStd-Roman"/>
              </a:rPr>
              <a:t>protect against the escape of moisture</a:t>
            </a:r>
            <a:r>
              <a:rPr lang="en-US" sz="2800" dirty="0">
                <a:latin typeface="PalatinoLTStd-Roman"/>
              </a:rPr>
              <a:t>, are effective as occlusive dressings, can remain on the skin for long periods without drying out, and because of their immiscibility with water, are </a:t>
            </a:r>
            <a:r>
              <a:rPr lang="en-US" sz="2800" dirty="0">
                <a:solidFill>
                  <a:srgbClr val="FF0000"/>
                </a:solidFill>
                <a:latin typeface="PalatinoLTStd-Roman"/>
              </a:rPr>
              <a:t>difficult to wash off.</a:t>
            </a:r>
            <a:endParaRPr lang="ar-IQ" sz="2800" dirty="0">
              <a:solidFill>
                <a:srgbClr val="FF0000"/>
              </a:solidFill>
              <a:latin typeface="PalatinoLTStd-Roman"/>
            </a:endParaRPr>
          </a:p>
        </p:txBody>
      </p:sp>
      <p:sp>
        <p:nvSpPr>
          <p:cNvPr id="8" name="TextBox 7">
            <a:extLst>
              <a:ext uri="{FF2B5EF4-FFF2-40B4-BE49-F238E27FC236}">
                <a16:creationId xmlns:a16="http://schemas.microsoft.com/office/drawing/2014/main" id="{637A6932-2E14-4EE7-BB05-D70CB9E84BF7}"/>
              </a:ext>
            </a:extLst>
          </p:cNvPr>
          <p:cNvSpPr txBox="1"/>
          <p:nvPr/>
        </p:nvSpPr>
        <p:spPr>
          <a:xfrm>
            <a:off x="786040" y="3874591"/>
            <a:ext cx="10619920" cy="1815882"/>
          </a:xfrm>
          <a:prstGeom prst="rect">
            <a:avLst/>
          </a:prstGeom>
          <a:noFill/>
        </p:spPr>
        <p:txBody>
          <a:bodyPr wrap="square">
            <a:spAutoFit/>
          </a:bodyPr>
          <a:lstStyle/>
          <a:p>
            <a:pPr marL="457200" indent="-457200" algn="just" rtl="0">
              <a:buFont typeface="Arial" panose="020B0604020202020204" pitchFamily="34" charset="0"/>
              <a:buChar char="•"/>
            </a:pPr>
            <a:r>
              <a:rPr lang="en-US" sz="2800" i="1" dirty="0">
                <a:latin typeface="PalatinoLTStd-Roman"/>
              </a:rPr>
              <a:t>Water and aqueous preparations may be incorporated</a:t>
            </a:r>
            <a:r>
              <a:rPr lang="en-US" sz="2800" dirty="0">
                <a:latin typeface="PalatinoLTStd-Roman"/>
              </a:rPr>
              <a:t>, but only in small amounts and with some difficulty. </a:t>
            </a:r>
            <a:r>
              <a:rPr lang="en-US" sz="2800" dirty="0">
                <a:solidFill>
                  <a:srgbClr val="0070C0"/>
                </a:solidFill>
                <a:latin typeface="PalatinoLTStd-Roman"/>
              </a:rPr>
              <a:t>Petrolatum</a:t>
            </a:r>
            <a:r>
              <a:rPr lang="en-US" sz="2800" dirty="0">
                <a:latin typeface="PalatinoLTStd-Roman"/>
              </a:rPr>
              <a:t>, </a:t>
            </a:r>
            <a:r>
              <a:rPr lang="en-US" sz="2800" dirty="0">
                <a:solidFill>
                  <a:schemeClr val="accent1"/>
                </a:solidFill>
                <a:latin typeface="PalatinoLTStd-Roman"/>
              </a:rPr>
              <a:t>white petrolatum</a:t>
            </a:r>
            <a:r>
              <a:rPr lang="en-US" sz="2800" dirty="0">
                <a:latin typeface="PalatinoLTStd-Roman"/>
              </a:rPr>
              <a:t>, </a:t>
            </a:r>
            <a:r>
              <a:rPr lang="en-US" sz="2800" dirty="0">
                <a:solidFill>
                  <a:srgbClr val="C00000"/>
                </a:solidFill>
                <a:latin typeface="PalatinoLTStd-Roman"/>
              </a:rPr>
              <a:t>yellow ointment</a:t>
            </a:r>
            <a:r>
              <a:rPr lang="en-US" sz="2800" dirty="0">
                <a:latin typeface="PalatinoLTStd-Roman"/>
              </a:rPr>
              <a:t>, and </a:t>
            </a:r>
            <a:r>
              <a:rPr lang="en-US" sz="2800" dirty="0">
                <a:solidFill>
                  <a:srgbClr val="FF0000"/>
                </a:solidFill>
                <a:latin typeface="PalatinoLTStd-Roman"/>
              </a:rPr>
              <a:t>white ointment </a:t>
            </a:r>
            <a:r>
              <a:rPr lang="en-US" sz="2800" dirty="0">
                <a:latin typeface="PalatinoLTStd-Roman"/>
              </a:rPr>
              <a:t>are examples of hydrocarbon ointment bases.</a:t>
            </a:r>
            <a:endParaRPr lang="ar-IQ" sz="2800" dirty="0">
              <a:latin typeface="PalatinoLTStd-Roman"/>
            </a:endParaRPr>
          </a:p>
        </p:txBody>
      </p:sp>
    </p:spTree>
    <p:extLst>
      <p:ext uri="{BB962C8B-B14F-4D97-AF65-F5344CB8AC3E}">
        <p14:creationId xmlns:p14="http://schemas.microsoft.com/office/powerpoint/2010/main" val="1651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39B5D4-2A1E-4454-9384-0B774F8D4247}"/>
              </a:ext>
            </a:extLst>
          </p:cNvPr>
          <p:cNvSpPr>
            <a:spLocks noGrp="1"/>
          </p:cNvSpPr>
          <p:nvPr>
            <p:ph type="sldNum" sz="quarter" idx="12"/>
          </p:nvPr>
        </p:nvSpPr>
        <p:spPr/>
        <p:txBody>
          <a:bodyPr/>
          <a:lstStyle/>
          <a:p>
            <a:fld id="{8796C193-3722-42E9-B33A-7C17DAD0F260}" type="slidenum">
              <a:rPr lang="ar-IQ" smtClean="0"/>
              <a:pPr/>
              <a:t>7</a:t>
            </a:fld>
            <a:endParaRPr lang="ar-IQ"/>
          </a:p>
        </p:txBody>
      </p:sp>
      <p:sp>
        <p:nvSpPr>
          <p:cNvPr id="3" name="TextBox 2">
            <a:extLst>
              <a:ext uri="{FF2B5EF4-FFF2-40B4-BE49-F238E27FC236}">
                <a16:creationId xmlns:a16="http://schemas.microsoft.com/office/drawing/2014/main" id="{6DAF8B1A-07E4-4DA1-9B3C-7A2A2805376C}"/>
              </a:ext>
            </a:extLst>
          </p:cNvPr>
          <p:cNvSpPr txBox="1"/>
          <p:nvPr/>
        </p:nvSpPr>
        <p:spPr>
          <a:xfrm>
            <a:off x="499872" y="190500"/>
            <a:ext cx="10619920" cy="3901837"/>
          </a:xfrm>
          <a:prstGeom prst="rect">
            <a:avLst/>
          </a:prstGeom>
          <a:noFill/>
        </p:spPr>
        <p:txBody>
          <a:bodyPr wrap="square">
            <a:spAutoFit/>
          </a:bodyPr>
          <a:lstStyle/>
          <a:p>
            <a:pPr marL="457200" indent="-457200" algn="just" rtl="0">
              <a:lnSpc>
                <a:spcPct val="150000"/>
              </a:lnSpc>
              <a:buFont typeface="Arial" panose="020B0604020202020204" pitchFamily="34" charset="0"/>
              <a:buChar char="•"/>
            </a:pPr>
            <a:r>
              <a:rPr lang="en-US" sz="2800" dirty="0">
                <a:latin typeface="PalatinoLTStd-Roman"/>
              </a:rPr>
              <a:t>When powdered substances are to be incorporated into hydrocarbon bases, liquid petrolatum (mineral oil) may be used as the </a:t>
            </a:r>
            <a:r>
              <a:rPr lang="en-US" sz="2800" dirty="0">
                <a:solidFill>
                  <a:srgbClr val="FF0000"/>
                </a:solidFill>
                <a:latin typeface="PalatinoLTStd-Roman"/>
              </a:rPr>
              <a:t>levigating agent </a:t>
            </a:r>
            <a:r>
              <a:rPr lang="en-US" sz="2800" dirty="0">
                <a:solidFill>
                  <a:srgbClr val="0070C0"/>
                </a:solidFill>
                <a:latin typeface="PalatinoLTStd-Roman"/>
              </a:rPr>
              <a:t>(</a:t>
            </a:r>
            <a:r>
              <a:rPr lang="en-US" sz="2800" dirty="0" err="1">
                <a:solidFill>
                  <a:srgbClr val="0070C0"/>
                </a:solidFill>
                <a:latin typeface="PalatinoLTStd-Roman"/>
              </a:rPr>
              <a:t>Levigation</a:t>
            </a:r>
            <a:r>
              <a:rPr lang="en-US" sz="2800" dirty="0">
                <a:solidFill>
                  <a:srgbClr val="0070C0"/>
                </a:solidFill>
                <a:latin typeface="PalatinoLTStd-Roman"/>
              </a:rPr>
              <a:t> is the process of decreasing the particle size of powders via triturating them with a mortar and pestle along with a small amount of liquid wherein the substance is insoluble to).</a:t>
            </a:r>
            <a:endParaRPr lang="ar-IQ" sz="2800" dirty="0">
              <a:solidFill>
                <a:srgbClr val="0070C0"/>
              </a:solidFill>
              <a:latin typeface="PalatinoLTStd-Roman"/>
            </a:endParaRPr>
          </a:p>
        </p:txBody>
      </p:sp>
      <p:pic>
        <p:nvPicPr>
          <p:cNvPr id="4" name="Picture 3">
            <a:extLst>
              <a:ext uri="{FF2B5EF4-FFF2-40B4-BE49-F238E27FC236}">
                <a16:creationId xmlns:a16="http://schemas.microsoft.com/office/drawing/2014/main" id="{6866208E-2C66-4086-9550-200B521732F2}"/>
              </a:ext>
            </a:extLst>
          </p:cNvPr>
          <p:cNvPicPr>
            <a:picLocks noChangeAspect="1"/>
          </p:cNvPicPr>
          <p:nvPr/>
        </p:nvPicPr>
        <p:blipFill>
          <a:blip r:embed="rId2"/>
          <a:stretch>
            <a:fillRect/>
          </a:stretch>
        </p:blipFill>
        <p:spPr>
          <a:xfrm>
            <a:off x="4395787" y="4092336"/>
            <a:ext cx="3706989" cy="2575163"/>
          </a:xfrm>
          <a:prstGeom prst="rect">
            <a:avLst/>
          </a:prstGeom>
        </p:spPr>
      </p:pic>
    </p:spTree>
    <p:extLst>
      <p:ext uri="{BB962C8B-B14F-4D97-AF65-F5344CB8AC3E}">
        <p14:creationId xmlns:p14="http://schemas.microsoft.com/office/powerpoint/2010/main" val="308135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BB89DB-9020-492A-80BA-154FFBEBE53C}"/>
              </a:ext>
            </a:extLst>
          </p:cNvPr>
          <p:cNvSpPr>
            <a:spLocks noGrp="1"/>
          </p:cNvSpPr>
          <p:nvPr>
            <p:ph type="sldNum" sz="quarter" idx="12"/>
          </p:nvPr>
        </p:nvSpPr>
        <p:spPr/>
        <p:txBody>
          <a:bodyPr/>
          <a:lstStyle/>
          <a:p>
            <a:fld id="{8796C193-3722-42E9-B33A-7C17DAD0F260}" type="slidenum">
              <a:rPr lang="ar-IQ" smtClean="0"/>
              <a:pPr/>
              <a:t>8</a:t>
            </a:fld>
            <a:endParaRPr lang="ar-IQ"/>
          </a:p>
        </p:txBody>
      </p:sp>
      <p:sp>
        <p:nvSpPr>
          <p:cNvPr id="4" name="TextBox 3">
            <a:extLst>
              <a:ext uri="{FF2B5EF4-FFF2-40B4-BE49-F238E27FC236}">
                <a16:creationId xmlns:a16="http://schemas.microsoft.com/office/drawing/2014/main" id="{90CBBAF3-2C27-4A84-A212-0E638B37054B}"/>
              </a:ext>
            </a:extLst>
          </p:cNvPr>
          <p:cNvSpPr txBox="1"/>
          <p:nvPr/>
        </p:nvSpPr>
        <p:spPr>
          <a:xfrm>
            <a:off x="263352" y="0"/>
            <a:ext cx="11140744" cy="5632311"/>
          </a:xfrm>
          <a:prstGeom prst="rect">
            <a:avLst/>
          </a:prstGeom>
          <a:noFill/>
        </p:spPr>
        <p:txBody>
          <a:bodyPr wrap="square">
            <a:spAutoFit/>
          </a:bodyPr>
          <a:lstStyle/>
          <a:p>
            <a:pPr algn="just" rtl="0"/>
            <a:r>
              <a:rPr lang="en-US" sz="4000" dirty="0">
                <a:solidFill>
                  <a:srgbClr val="FF0000"/>
                </a:solidFill>
                <a:latin typeface="Algerian" panose="04020705040A02060702" pitchFamily="82" charset="0"/>
              </a:rPr>
              <a:t>Petrolatum</a:t>
            </a:r>
            <a:endParaRPr lang="en-US" sz="4400" dirty="0">
              <a:solidFill>
                <a:srgbClr val="FF0000"/>
              </a:solidFill>
              <a:latin typeface="Algerian" panose="04020705040A02060702" pitchFamily="82" charset="0"/>
            </a:endParaRPr>
          </a:p>
          <a:p>
            <a:pPr algn="just" rtl="0"/>
            <a:r>
              <a:rPr lang="en-US" sz="2800" dirty="0">
                <a:latin typeface="PalatinoLTStd-Roman"/>
              </a:rPr>
              <a:t>Petrolatum, USP, is a purified mixture of </a:t>
            </a:r>
            <a:r>
              <a:rPr lang="en-US" sz="2800" dirty="0">
                <a:solidFill>
                  <a:srgbClr val="0070C0"/>
                </a:solidFill>
                <a:latin typeface="PalatinoLTStd-Roman"/>
              </a:rPr>
              <a:t>semisolid hydrocarbons obtained from petroleum</a:t>
            </a:r>
            <a:r>
              <a:rPr lang="en-US" sz="2800" dirty="0">
                <a:latin typeface="PalatinoLTStd-Roman"/>
              </a:rPr>
              <a:t>. It is an unctuous (oily) mass, varying in color from </a:t>
            </a:r>
            <a:r>
              <a:rPr lang="en-US" sz="2800" dirty="0">
                <a:solidFill>
                  <a:srgbClr val="FFFF00"/>
                </a:solidFill>
                <a:highlight>
                  <a:srgbClr val="000000"/>
                </a:highlight>
                <a:latin typeface="PalatinoLTStd-Roman"/>
              </a:rPr>
              <a:t>yellowish</a:t>
            </a:r>
            <a:r>
              <a:rPr lang="en-US" sz="2800" dirty="0">
                <a:latin typeface="PalatinoLTStd-Roman"/>
              </a:rPr>
              <a:t> to </a:t>
            </a:r>
            <a:r>
              <a:rPr lang="en-US" sz="2800" dirty="0">
                <a:solidFill>
                  <a:srgbClr val="FFC000"/>
                </a:solidFill>
                <a:highlight>
                  <a:srgbClr val="000000"/>
                </a:highlight>
                <a:latin typeface="PalatinoLTStd-Roman"/>
              </a:rPr>
              <a:t>light amber</a:t>
            </a:r>
            <a:r>
              <a:rPr lang="en-US" sz="2800" dirty="0">
                <a:latin typeface="PalatinoLTStd-Roman"/>
              </a:rPr>
              <a:t>. It melts at </a:t>
            </a:r>
            <a:r>
              <a:rPr lang="en-US" sz="2800" u="sng" dirty="0">
                <a:latin typeface="PalatinoLTStd-Roman"/>
              </a:rPr>
              <a:t>38°C to 60°C </a:t>
            </a:r>
            <a:r>
              <a:rPr lang="en-US" sz="2800" dirty="0">
                <a:latin typeface="PalatinoLTStd-Roman"/>
              </a:rPr>
              <a:t>and may be used alone or in combination with other agents as an ointment base.</a:t>
            </a:r>
          </a:p>
          <a:p>
            <a:pPr algn="just" rtl="0"/>
            <a:r>
              <a:rPr lang="en-US" sz="2800" dirty="0">
                <a:latin typeface="PalatinoLTStd-Roman"/>
              </a:rPr>
              <a:t>Petrolatum is also known as </a:t>
            </a:r>
            <a:r>
              <a:rPr lang="en-US" sz="2800" dirty="0">
                <a:solidFill>
                  <a:srgbClr val="0070C0"/>
                </a:solidFill>
                <a:latin typeface="PalatinoLTStd-Roman"/>
              </a:rPr>
              <a:t>yellow petrolatum </a:t>
            </a:r>
            <a:r>
              <a:rPr lang="en-US" sz="2800" dirty="0">
                <a:latin typeface="PalatinoLTStd-Roman"/>
              </a:rPr>
              <a:t>and </a:t>
            </a:r>
            <a:r>
              <a:rPr lang="en-US" sz="2800" dirty="0">
                <a:solidFill>
                  <a:srgbClr val="0070C0"/>
                </a:solidFill>
                <a:latin typeface="PalatinoLTStd-Roman"/>
              </a:rPr>
              <a:t>petroleum jelly</a:t>
            </a:r>
            <a:r>
              <a:rPr lang="en-US" sz="2800" dirty="0">
                <a:latin typeface="PalatinoLTStd-Roman"/>
              </a:rPr>
              <a:t>. A commercial product is </a:t>
            </a:r>
            <a:r>
              <a:rPr lang="en-US" sz="2800" dirty="0">
                <a:solidFill>
                  <a:srgbClr val="FF0000"/>
                </a:solidFill>
                <a:latin typeface="PalatinoLTStd-Roman"/>
              </a:rPr>
              <a:t>Vaseline</a:t>
            </a:r>
            <a:r>
              <a:rPr lang="en-US" sz="2800" dirty="0">
                <a:latin typeface="PalatinoLTStd-Roman"/>
              </a:rPr>
              <a:t>.</a:t>
            </a:r>
          </a:p>
          <a:p>
            <a:pPr algn="just" rtl="0"/>
            <a:r>
              <a:rPr lang="en-US" sz="4000" dirty="0">
                <a:solidFill>
                  <a:srgbClr val="FF0000"/>
                </a:solidFill>
                <a:latin typeface="Algerian" panose="04020705040A02060702" pitchFamily="82" charset="0"/>
              </a:rPr>
              <a:t>White Petrolatum</a:t>
            </a:r>
            <a:r>
              <a:rPr lang="en-US" sz="2800" dirty="0">
                <a:latin typeface="PalatinoLTStd-Roman"/>
              </a:rPr>
              <a:t>, USP, is a purified mixture of semisolid hydrocarbons from petroleum that has been </a:t>
            </a:r>
            <a:r>
              <a:rPr lang="en-US" sz="2800" dirty="0">
                <a:solidFill>
                  <a:srgbClr val="FF0000"/>
                </a:solidFill>
                <a:latin typeface="PalatinoLTStd-Roman"/>
              </a:rPr>
              <a:t>wholly or nearly decolorized</a:t>
            </a:r>
            <a:r>
              <a:rPr lang="en-US" sz="2800" dirty="0">
                <a:latin typeface="PalatinoLTStd-Roman"/>
              </a:rPr>
              <a:t> with same purposes of petrolatum (</a:t>
            </a:r>
            <a:r>
              <a:rPr lang="en-US" sz="2800" dirty="0">
                <a:solidFill>
                  <a:srgbClr val="FF0000"/>
                </a:solidFill>
                <a:latin typeface="PalatinoLTStd-Roman"/>
              </a:rPr>
              <a:t>White Vaseline</a:t>
            </a:r>
            <a:r>
              <a:rPr lang="en-US" sz="2800" dirty="0">
                <a:latin typeface="PalatinoLTStd-Roman"/>
              </a:rPr>
              <a:t>).</a:t>
            </a:r>
            <a:endParaRPr lang="ar-IQ" sz="2800" dirty="0">
              <a:latin typeface="PalatinoLTStd-Roman"/>
            </a:endParaRPr>
          </a:p>
        </p:txBody>
      </p:sp>
      <p:pic>
        <p:nvPicPr>
          <p:cNvPr id="5" name="Picture 4">
            <a:extLst>
              <a:ext uri="{FF2B5EF4-FFF2-40B4-BE49-F238E27FC236}">
                <a16:creationId xmlns:a16="http://schemas.microsoft.com/office/drawing/2014/main" id="{92BF73D0-2A34-4615-B884-8A6C43600A50}"/>
              </a:ext>
            </a:extLst>
          </p:cNvPr>
          <p:cNvPicPr>
            <a:picLocks noChangeAspect="1"/>
          </p:cNvPicPr>
          <p:nvPr/>
        </p:nvPicPr>
        <p:blipFill>
          <a:blip r:embed="rId2"/>
          <a:stretch>
            <a:fillRect/>
          </a:stretch>
        </p:blipFill>
        <p:spPr>
          <a:xfrm>
            <a:off x="2927648" y="5104091"/>
            <a:ext cx="1688171" cy="1688171"/>
          </a:xfrm>
          <a:prstGeom prst="rect">
            <a:avLst/>
          </a:prstGeom>
        </p:spPr>
      </p:pic>
      <p:pic>
        <p:nvPicPr>
          <p:cNvPr id="6" name="Picture 5">
            <a:extLst>
              <a:ext uri="{FF2B5EF4-FFF2-40B4-BE49-F238E27FC236}">
                <a16:creationId xmlns:a16="http://schemas.microsoft.com/office/drawing/2014/main" id="{A9686104-C9A6-4B95-ACCD-AB3672371D6C}"/>
              </a:ext>
            </a:extLst>
          </p:cNvPr>
          <p:cNvPicPr>
            <a:picLocks noChangeAspect="1"/>
          </p:cNvPicPr>
          <p:nvPr/>
        </p:nvPicPr>
        <p:blipFill>
          <a:blip r:embed="rId3"/>
          <a:stretch>
            <a:fillRect/>
          </a:stretch>
        </p:blipFill>
        <p:spPr>
          <a:xfrm>
            <a:off x="7318899" y="5104091"/>
            <a:ext cx="3513221" cy="1688171"/>
          </a:xfrm>
          <a:prstGeom prst="rect">
            <a:avLst/>
          </a:prstGeom>
        </p:spPr>
      </p:pic>
    </p:spTree>
    <p:extLst>
      <p:ext uri="{BB962C8B-B14F-4D97-AF65-F5344CB8AC3E}">
        <p14:creationId xmlns:p14="http://schemas.microsoft.com/office/powerpoint/2010/main" val="191507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283103-9BD5-4E40-B118-46591704BE00}"/>
              </a:ext>
            </a:extLst>
          </p:cNvPr>
          <p:cNvSpPr>
            <a:spLocks noGrp="1"/>
          </p:cNvSpPr>
          <p:nvPr>
            <p:ph type="sldNum" sz="quarter" idx="12"/>
          </p:nvPr>
        </p:nvSpPr>
        <p:spPr/>
        <p:txBody>
          <a:bodyPr/>
          <a:lstStyle/>
          <a:p>
            <a:fld id="{8796C193-3722-42E9-B33A-7C17DAD0F260}" type="slidenum">
              <a:rPr lang="ar-IQ" smtClean="0"/>
              <a:pPr/>
              <a:t>9</a:t>
            </a:fld>
            <a:endParaRPr lang="ar-IQ" dirty="0"/>
          </a:p>
        </p:txBody>
      </p:sp>
      <p:sp>
        <p:nvSpPr>
          <p:cNvPr id="4" name="TextBox 3">
            <a:extLst>
              <a:ext uri="{FF2B5EF4-FFF2-40B4-BE49-F238E27FC236}">
                <a16:creationId xmlns:a16="http://schemas.microsoft.com/office/drawing/2014/main" id="{4DF1DCE5-6FDC-4156-B6C4-AD934F099846}"/>
              </a:ext>
            </a:extLst>
          </p:cNvPr>
          <p:cNvSpPr txBox="1"/>
          <p:nvPr/>
        </p:nvSpPr>
        <p:spPr>
          <a:xfrm>
            <a:off x="804672" y="404664"/>
            <a:ext cx="10691928" cy="5047536"/>
          </a:xfrm>
          <a:prstGeom prst="rect">
            <a:avLst/>
          </a:prstGeom>
          <a:noFill/>
        </p:spPr>
        <p:txBody>
          <a:bodyPr wrap="square">
            <a:spAutoFit/>
          </a:bodyPr>
          <a:lstStyle/>
          <a:p>
            <a:pPr algn="just" rtl="0"/>
            <a:r>
              <a:rPr lang="en-US" sz="4000" dirty="0">
                <a:solidFill>
                  <a:srgbClr val="FF0000"/>
                </a:solidFill>
                <a:latin typeface="Algerian" panose="04020705040A02060702" pitchFamily="82" charset="0"/>
              </a:rPr>
              <a:t>Yellow Ointment</a:t>
            </a:r>
            <a:r>
              <a:rPr lang="en-US" sz="2800" b="0" i="1" u="none" strike="noStrike" baseline="0" dirty="0">
                <a:latin typeface="PalatinoLTStd-Italic"/>
              </a:rPr>
              <a:t>, USP.</a:t>
            </a:r>
          </a:p>
          <a:p>
            <a:pPr algn="just" rtl="0"/>
            <a:r>
              <a:rPr lang="en-US" sz="2800" b="0" i="0" u="none" strike="noStrike" baseline="0" dirty="0">
                <a:latin typeface="PalatinoLTStd-Roman"/>
              </a:rPr>
              <a:t>This ointment prepared by using </a:t>
            </a:r>
            <a:r>
              <a:rPr lang="en-US" sz="2800" b="0" i="0" u="none" strike="noStrike" baseline="0" dirty="0">
                <a:solidFill>
                  <a:srgbClr val="FF0000"/>
                </a:solidFill>
                <a:latin typeface="PalatinoLTStd-Roman"/>
              </a:rPr>
              <a:t>yellow wax 5%w/w </a:t>
            </a:r>
            <a:r>
              <a:rPr lang="en-US" sz="2800" b="0" i="0" u="none" strike="noStrike" baseline="0" dirty="0">
                <a:solidFill>
                  <a:srgbClr val="0070C0"/>
                </a:solidFill>
                <a:latin typeface="PalatinoLTStd-Roman"/>
              </a:rPr>
              <a:t>with petrolatum</a:t>
            </a:r>
            <a:r>
              <a:rPr lang="en-US" sz="2800" b="0" i="0" u="none" strike="noStrike" baseline="0" dirty="0">
                <a:latin typeface="PalatinoLTStd-Roman"/>
              </a:rPr>
              <a:t>. Yellow wax is the purified wax obtained from the </a:t>
            </a:r>
            <a:r>
              <a:rPr lang="en-US" sz="2800" dirty="0">
                <a:latin typeface="PalatinoLTStd-Roman"/>
              </a:rPr>
              <a:t>honeycomb of the bee </a:t>
            </a:r>
            <a:r>
              <a:rPr lang="en-US" sz="2800" i="1" dirty="0" err="1">
                <a:latin typeface="PalatinoLTStd-Roman"/>
              </a:rPr>
              <a:t>Apis</a:t>
            </a:r>
            <a:r>
              <a:rPr lang="en-US" sz="2800" i="1" dirty="0">
                <a:latin typeface="PalatinoLTStd-Roman"/>
              </a:rPr>
              <a:t> mellifera</a:t>
            </a:r>
            <a:r>
              <a:rPr lang="en-US" sz="2800" dirty="0">
                <a:latin typeface="PalatinoLTStd-Roman"/>
              </a:rPr>
              <a:t>. </a:t>
            </a:r>
            <a:r>
              <a:rPr lang="en-US" sz="2000" dirty="0">
                <a:latin typeface="PalatinoLTStd-Roman"/>
              </a:rPr>
              <a:t>(yellow </a:t>
            </a:r>
            <a:r>
              <a:rPr lang="en-US" sz="2000" dirty="0" err="1">
                <a:latin typeface="PalatinoLTStd-Roman"/>
              </a:rPr>
              <a:t>wax+petrolatum</a:t>
            </a:r>
            <a:r>
              <a:rPr lang="en-US" sz="2000" dirty="0">
                <a:latin typeface="PalatinoLTStd-Roman"/>
              </a:rPr>
              <a:t>)</a:t>
            </a:r>
          </a:p>
          <a:p>
            <a:pPr algn="just" rtl="0"/>
            <a:r>
              <a:rPr lang="en-US" sz="2800" dirty="0">
                <a:latin typeface="PalatinoLTStd-Roman"/>
              </a:rPr>
              <a:t>It is also called </a:t>
            </a:r>
            <a:r>
              <a:rPr lang="en-US" sz="2800" dirty="0">
                <a:solidFill>
                  <a:srgbClr val="0070C0"/>
                </a:solidFill>
                <a:latin typeface="PalatinoLTStd-Roman"/>
              </a:rPr>
              <a:t>simple ointment</a:t>
            </a:r>
            <a:r>
              <a:rPr lang="en-US" sz="2800" dirty="0">
                <a:latin typeface="PalatinoLTStd-Roman"/>
              </a:rPr>
              <a:t>, it has a </a:t>
            </a:r>
            <a:r>
              <a:rPr lang="en-US" sz="2800" dirty="0">
                <a:solidFill>
                  <a:srgbClr val="0070C0"/>
                </a:solidFill>
                <a:latin typeface="PalatinoLTStd-Roman"/>
              </a:rPr>
              <a:t>slightly greater viscosity </a:t>
            </a:r>
            <a:r>
              <a:rPr lang="en-US" sz="2800" dirty="0">
                <a:latin typeface="PalatinoLTStd-Roman"/>
              </a:rPr>
              <a:t>than plain petrolatum.</a:t>
            </a:r>
          </a:p>
          <a:p>
            <a:pPr algn="just" rtl="0"/>
            <a:r>
              <a:rPr lang="en-US" sz="4000" dirty="0">
                <a:solidFill>
                  <a:srgbClr val="FF0000"/>
                </a:solidFill>
                <a:latin typeface="Algerian" panose="04020705040A02060702" pitchFamily="82" charset="0"/>
              </a:rPr>
              <a:t>White Ointment</a:t>
            </a:r>
            <a:r>
              <a:rPr lang="en-US" sz="2800" dirty="0">
                <a:latin typeface="PalatinoLTStd-Roman"/>
              </a:rPr>
              <a:t>, USP. This ointment differs from yellow ointment by substitution of </a:t>
            </a:r>
            <a:r>
              <a:rPr lang="en-US" sz="2800" dirty="0">
                <a:solidFill>
                  <a:srgbClr val="FF0000"/>
                </a:solidFill>
                <a:latin typeface="PalatinoLTStd-Roman"/>
              </a:rPr>
              <a:t>white wax </a:t>
            </a:r>
            <a:r>
              <a:rPr lang="en-US" sz="2800" dirty="0">
                <a:latin typeface="PalatinoLTStd-Roman"/>
              </a:rPr>
              <a:t>(bleached and purified yellow wax) and </a:t>
            </a:r>
            <a:r>
              <a:rPr lang="en-US" sz="2800" dirty="0">
                <a:solidFill>
                  <a:srgbClr val="FF0000"/>
                </a:solidFill>
                <a:latin typeface="PalatinoLTStd-Roman"/>
              </a:rPr>
              <a:t>white petrolatum </a:t>
            </a:r>
            <a:r>
              <a:rPr lang="en-US" sz="2800" dirty="0">
                <a:latin typeface="PalatinoLTStd-Roman"/>
              </a:rPr>
              <a:t>in the formula. </a:t>
            </a:r>
          </a:p>
          <a:p>
            <a:pPr algn="just" rtl="0"/>
            <a:r>
              <a:rPr lang="en-US" dirty="0">
                <a:latin typeface="PalatinoLTStd-Roman"/>
              </a:rPr>
              <a:t>(white </a:t>
            </a:r>
            <a:r>
              <a:rPr lang="en-US" dirty="0" err="1">
                <a:latin typeface="PalatinoLTStd-Roman"/>
              </a:rPr>
              <a:t>wax+white</a:t>
            </a:r>
            <a:r>
              <a:rPr lang="en-US" dirty="0">
                <a:latin typeface="PalatinoLTStd-Roman"/>
              </a:rPr>
              <a:t> petrolatum)</a:t>
            </a:r>
            <a:endParaRPr lang="en-US" sz="2800" dirty="0">
              <a:latin typeface="PalatinoLTStd-Roman"/>
            </a:endParaRPr>
          </a:p>
          <a:p>
            <a:pPr algn="just" rtl="0"/>
            <a:endParaRPr lang="ar-IQ" sz="2800" dirty="0">
              <a:latin typeface="PalatinoLTStd-Roman"/>
            </a:endParaRPr>
          </a:p>
        </p:txBody>
      </p:sp>
    </p:spTree>
    <p:extLst>
      <p:ext uri="{BB962C8B-B14F-4D97-AF65-F5344CB8AC3E}">
        <p14:creationId xmlns:p14="http://schemas.microsoft.com/office/powerpoint/2010/main" val="3037764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3622</TotalTime>
  <Words>2930</Words>
  <Application>Microsoft Office PowerPoint</Application>
  <PresentationFormat>Widescreen</PresentationFormat>
  <Paragraphs>167</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Algerian</vt:lpstr>
      <vt:lpstr>Arial</vt:lpstr>
      <vt:lpstr>Arial Rounded MT Bold</vt:lpstr>
      <vt:lpstr>Calibri</vt:lpstr>
      <vt:lpstr>Franklin Gothic Book</vt:lpstr>
      <vt:lpstr>ITCAvantGardeStd-Md</vt:lpstr>
      <vt:lpstr>PalatinoLTStd-Italic</vt:lpstr>
      <vt:lpstr>PalatinoLTStd-Roman</vt:lpstr>
      <vt:lpstr>Perpetua</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technology</dc:title>
  <dc:creator>king</dc:creator>
  <cp:lastModifiedBy>ameer</cp:lastModifiedBy>
  <cp:revision>114</cp:revision>
  <dcterms:created xsi:type="dcterms:W3CDTF">2017-02-23T16:27:46Z</dcterms:created>
  <dcterms:modified xsi:type="dcterms:W3CDTF">2022-03-19T07:42:42Z</dcterms:modified>
</cp:coreProperties>
</file>