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1970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571" y="-7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EEF40748-5300-4FC4-BD77-AAA762831C43}" type="datetimeFigureOut">
              <a:rPr lang="en-US" smtClean="0"/>
              <a:t>3/15/2022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8359A23-2C07-4FB8-9C0D-40B20247DE17}"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EF40748-5300-4FC4-BD77-AAA762831C43}" type="datetimeFigureOut">
              <a:rPr lang="en-US" smtClean="0"/>
              <a:t>3/15/2022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359A23-2C07-4FB8-9C0D-40B20247DE1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EF40748-5300-4FC4-BD77-AAA762831C43}" type="datetimeFigureOut">
              <a:rPr lang="en-US" smtClean="0"/>
              <a:t>3/15/2022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359A23-2C07-4FB8-9C0D-40B20247DE1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EF40748-5300-4FC4-BD77-AAA762831C43}" type="datetimeFigureOut">
              <a:rPr lang="en-US" smtClean="0"/>
              <a:t>3/15/2022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359A23-2C07-4FB8-9C0D-40B20247DE1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EF40748-5300-4FC4-BD77-AAA762831C43}" type="datetimeFigureOut">
              <a:rPr lang="en-US" smtClean="0"/>
              <a:t>3/15/2022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359A23-2C07-4FB8-9C0D-40B20247DE17}"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EF40748-5300-4FC4-BD77-AAA762831C43}" type="datetimeFigureOut">
              <a:rPr lang="en-US" smtClean="0"/>
              <a:t>3/15/2022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359A23-2C07-4FB8-9C0D-40B20247DE1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EF40748-5300-4FC4-BD77-AAA762831C43}" type="datetimeFigureOut">
              <a:rPr lang="en-US" smtClean="0"/>
              <a:t>3/15/2022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359A23-2C07-4FB8-9C0D-40B20247DE1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EF40748-5300-4FC4-BD77-AAA762831C43}" type="datetimeFigureOut">
              <a:rPr lang="en-US" smtClean="0"/>
              <a:t>3/15/2022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359A23-2C07-4FB8-9C0D-40B20247DE1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F40748-5300-4FC4-BD77-AAA762831C43}" type="datetimeFigureOut">
              <a:rPr lang="en-US" smtClean="0"/>
              <a:t>3/15/2022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359A23-2C07-4FB8-9C0D-40B20247DE1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EF40748-5300-4FC4-BD77-AAA762831C43}" type="datetimeFigureOut">
              <a:rPr lang="en-US" smtClean="0"/>
              <a:t>3/15/2022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359A23-2C07-4FB8-9C0D-40B20247DE1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EF40748-5300-4FC4-BD77-AAA762831C43}" type="datetimeFigureOut">
              <a:rPr lang="en-US" smtClean="0"/>
              <a:t>3/15/2022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58359A23-2C07-4FB8-9C0D-40B20247DE17}"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9000">
              <a:schemeClr val="bg2">
                <a:tint val="80000"/>
                <a:satMod val="400000"/>
              </a:schemeClr>
            </a:gs>
            <a:gs pos="87000">
              <a:schemeClr val="bg2">
                <a:tint val="83000"/>
                <a:satMod val="320000"/>
              </a:schemeClr>
            </a:gs>
            <a:gs pos="100000">
              <a:schemeClr val="bg2">
                <a:shade val="15000"/>
                <a:satMod val="320000"/>
              </a:schemeClr>
            </a:gs>
          </a:gsLst>
          <a:path path="circle">
            <a:fillToRect l="10000" t="110000" r="10000" b="100000"/>
          </a:path>
          <a:tileRect/>
        </a:grad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EF40748-5300-4FC4-BD77-AAA762831C43}" type="datetimeFigureOut">
              <a:rPr lang="en-US" smtClean="0"/>
              <a:t>3/15/2022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8359A23-2C07-4FB8-9C0D-40B20247DE17}"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01418" y="1692405"/>
            <a:ext cx="6545004" cy="32610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descr="C:\Users\MUC-SPORT\Downloads\أهداف-التنمية-المستدامة.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3200" y="76200"/>
            <a:ext cx="2032000" cy="1857712"/>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MUC-SPORT\Downloads\download.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421759"/>
            <a:ext cx="1030620" cy="1026041"/>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1716420" y="4939605"/>
            <a:ext cx="5715000" cy="1384995"/>
          </a:xfrm>
          <a:prstGeom prst="rect">
            <a:avLst/>
          </a:prstGeom>
          <a:solidFill>
            <a:srgbClr val="119707"/>
          </a:solidFill>
        </p:spPr>
        <p:txBody>
          <a:bodyPr wrap="square">
            <a:spAutoFit/>
          </a:bodyPr>
          <a:lstStyle/>
          <a:p>
            <a:pPr algn="ctr"/>
            <a:r>
              <a:rPr lang="ar-IQ" sz="2800" dirty="0" err="1">
                <a:ln>
                  <a:solidFill>
                    <a:srgbClr val="FF0000"/>
                  </a:solidFill>
                </a:ln>
                <a:solidFill>
                  <a:srgbClr val="FFFF00"/>
                </a:solidFill>
                <a:cs typeface="PT Bold Heading" pitchFamily="2" charset="-78"/>
              </a:rPr>
              <a:t>ا.د</a:t>
            </a:r>
            <a:r>
              <a:rPr lang="ar-IQ" sz="2800" dirty="0">
                <a:ln>
                  <a:solidFill>
                    <a:srgbClr val="FF0000"/>
                  </a:solidFill>
                </a:ln>
                <a:solidFill>
                  <a:srgbClr val="FFFF00"/>
                </a:solidFill>
                <a:cs typeface="PT Bold Heading" pitchFamily="2" charset="-78"/>
              </a:rPr>
              <a:t> محمود داود الربيعي </a:t>
            </a:r>
            <a:endParaRPr lang="ar-IQ" sz="2800" dirty="0" smtClean="0">
              <a:ln>
                <a:solidFill>
                  <a:srgbClr val="FF0000"/>
                </a:solidFill>
              </a:ln>
              <a:solidFill>
                <a:srgbClr val="FFFF00"/>
              </a:solidFill>
              <a:cs typeface="PT Bold Heading" pitchFamily="2" charset="-78"/>
            </a:endParaRPr>
          </a:p>
          <a:p>
            <a:pPr algn="ctr"/>
            <a:r>
              <a:rPr lang="ar-IQ" sz="2800" dirty="0" smtClean="0">
                <a:ln>
                  <a:solidFill>
                    <a:srgbClr val="FF0000"/>
                  </a:solidFill>
                </a:ln>
                <a:solidFill>
                  <a:srgbClr val="FFFF00"/>
                </a:solidFill>
                <a:cs typeface="PT Bold Heading" pitchFamily="2" charset="-78"/>
              </a:rPr>
              <a:t>كلية </a:t>
            </a:r>
            <a:r>
              <a:rPr lang="ar-IQ" sz="2800" dirty="0">
                <a:ln>
                  <a:solidFill>
                    <a:srgbClr val="FF0000"/>
                  </a:solidFill>
                </a:ln>
                <a:solidFill>
                  <a:srgbClr val="FFFF00"/>
                </a:solidFill>
                <a:cs typeface="PT Bold Heading" pitchFamily="2" charset="-78"/>
              </a:rPr>
              <a:t>المستقبل الجامعة </a:t>
            </a:r>
            <a:endParaRPr lang="ar-IQ" sz="2800" dirty="0" smtClean="0">
              <a:ln>
                <a:solidFill>
                  <a:srgbClr val="FF0000"/>
                </a:solidFill>
              </a:ln>
              <a:solidFill>
                <a:srgbClr val="FFFF00"/>
              </a:solidFill>
              <a:cs typeface="PT Bold Heading" pitchFamily="2" charset="-78"/>
            </a:endParaRPr>
          </a:p>
          <a:p>
            <a:pPr algn="ctr"/>
            <a:r>
              <a:rPr lang="ar-IQ" sz="2800" dirty="0" smtClean="0">
                <a:ln>
                  <a:solidFill>
                    <a:srgbClr val="FF0000"/>
                  </a:solidFill>
                </a:ln>
                <a:solidFill>
                  <a:srgbClr val="FFFF00"/>
                </a:solidFill>
                <a:cs typeface="PT Bold Heading" pitchFamily="2" charset="-78"/>
              </a:rPr>
              <a:t>قسم </a:t>
            </a:r>
            <a:r>
              <a:rPr lang="ar-IQ" sz="2800" dirty="0">
                <a:ln>
                  <a:solidFill>
                    <a:srgbClr val="FF0000"/>
                  </a:solidFill>
                </a:ln>
                <a:solidFill>
                  <a:srgbClr val="FFFF00"/>
                </a:solidFill>
                <a:cs typeface="PT Bold Heading" pitchFamily="2" charset="-78"/>
              </a:rPr>
              <a:t>التربية البدنية وعلوم الرياضة</a:t>
            </a:r>
            <a:endParaRPr lang="en-US" sz="2800" dirty="0">
              <a:ln>
                <a:solidFill>
                  <a:srgbClr val="FF0000"/>
                </a:solidFill>
              </a:ln>
              <a:solidFill>
                <a:srgbClr val="FFFF00"/>
              </a:solidFill>
              <a:cs typeface="PT Bold Heading" pitchFamily="2" charset="-78"/>
            </a:endParaRPr>
          </a:p>
        </p:txBody>
      </p:sp>
      <p:pic>
        <p:nvPicPr>
          <p:cNvPr id="1030" name="Picture 6" descr="C:\Users\MUC-SPORT\Downloads\أهداف-التنمية-المستدامة.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10400" y="76777"/>
            <a:ext cx="2166442" cy="1980623"/>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descr="C:\Users\MUC-SPORT\Downloads\download (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535604" y="449004"/>
            <a:ext cx="1074996" cy="10749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01074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84909" y="990600"/>
            <a:ext cx="8229600" cy="5262979"/>
          </a:xfrm>
          <a:prstGeom prst="rect">
            <a:avLst/>
          </a:prstGeom>
        </p:spPr>
        <p:txBody>
          <a:bodyPr wrap="square">
            <a:spAutoFit/>
          </a:bodyPr>
          <a:lstStyle/>
          <a:p>
            <a:pPr algn="just" rtl="1"/>
            <a:r>
              <a:rPr lang="ar-IQ" sz="2400" b="1" dirty="0"/>
              <a:t> ان مساهمة المرأة العراقية في النشاطات الرياضية النسوية  لمدة من الزمن غالباً ما تتجه للحفاظ عليه اذ يصعب عليها بعد ذلك تغيير نمط حياتها وهي بذلك لا تعزز ذاتها بل تساهم ولحد كبير في ترسيخ تطلعات الاخرين نحوها وينسحب هذا في اوضاعها على الرغم من التباين في طبيعة العوامل التي تجتذبها للاستمرار بهذا النشاط ، وإن وجود تباينات واضحة في الفرص المتاحة امام المرأة للمشاركة في النشاطات الرياضية  والتي تشترك بعضها البعض بملامح عامة على الرغم من اختلافها في بعض الخصائص ، فأن الحقائق تشير الى ان نسب النساء العراقيات المشاركات والعمل في المؤسسات الرياضية بشكل عام ما زالت متدنية عن غيرها , لذا وجب على الجميع دعم مساهمتهن في النشاطات الرياضية , على ان تفهم المرأة بوضوح معنى الرياضة , هذا الميدان التجريبي وأوجه النشاطات التي تشكله والمؤهلات اللازمة للمرأة التي تقوم بهذا النوع من العمل, والفرص المتاحة , والاعداد المطلوب , والمسؤوليات المتضمنة , فمثل هذه المعلومات تساعد المرأة على ان تفهم فهما كاملا الدور الذي يمكنها القيام به في هذا المجال الحيوي والمهم لجميع أبناء المجتمع. </a:t>
            </a:r>
            <a:endParaRPr lang="en-US" sz="2400" b="1" dirty="0"/>
          </a:p>
        </p:txBody>
      </p:sp>
    </p:spTree>
    <p:extLst>
      <p:ext uri="{BB962C8B-B14F-4D97-AF65-F5344CB8AC3E}">
        <p14:creationId xmlns:p14="http://schemas.microsoft.com/office/powerpoint/2010/main" val="6576141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94855" y="990600"/>
            <a:ext cx="8305800" cy="5139869"/>
          </a:xfrm>
          <a:prstGeom prst="rect">
            <a:avLst/>
          </a:prstGeom>
        </p:spPr>
        <p:txBody>
          <a:bodyPr wrap="square">
            <a:spAutoFit/>
          </a:bodyPr>
          <a:lstStyle/>
          <a:p>
            <a:pPr algn="just" rtl="1"/>
            <a:r>
              <a:rPr lang="ar-IQ" sz="2800" b="1" dirty="0">
                <a:ln>
                  <a:solidFill>
                    <a:srgbClr val="FF0000"/>
                  </a:solidFill>
                </a:ln>
                <a:solidFill>
                  <a:srgbClr val="C00000"/>
                </a:solidFill>
              </a:rPr>
              <a:t>الرياضة تعزيز للتنمية </a:t>
            </a:r>
            <a:r>
              <a:rPr lang="ar-IQ" sz="2800" b="1" dirty="0" smtClean="0">
                <a:ln>
                  <a:solidFill>
                    <a:srgbClr val="FF0000"/>
                  </a:solidFill>
                </a:ln>
                <a:solidFill>
                  <a:srgbClr val="C00000"/>
                </a:solidFill>
              </a:rPr>
              <a:t>الاجتماعية</a:t>
            </a:r>
            <a:endParaRPr lang="en-US" sz="2800" b="1" dirty="0" smtClean="0">
              <a:ln>
                <a:solidFill>
                  <a:srgbClr val="FF0000"/>
                </a:solidFill>
              </a:ln>
              <a:solidFill>
                <a:srgbClr val="C00000"/>
              </a:solidFill>
            </a:endParaRPr>
          </a:p>
          <a:p>
            <a:pPr algn="just" rtl="1"/>
            <a:endParaRPr lang="ar-IQ" sz="2000" b="1" dirty="0"/>
          </a:p>
          <a:p>
            <a:pPr algn="just" rtl="1"/>
            <a:r>
              <a:rPr lang="ar-IQ" sz="2000" b="1" dirty="0"/>
              <a:t>         تساهم الرياضة من خلال مبادرات مكتب الأمم المتحدة المعني بتسخير الرياضة لأغراض التنمية والسلام وشركائه، في جعل المدن والمجتمعات المحلية أكثر شمولاً للجميع (الهدف 11: جعل المدن شاملة للجميع وآمنة وقادرة على الصمود ومستدامة). </a:t>
            </a:r>
          </a:p>
          <a:p>
            <a:pPr algn="just" rtl="1"/>
            <a:r>
              <a:rPr lang="ar-IQ" sz="2000" b="1" dirty="0"/>
              <a:t>    ففي نيسان/أبريل 2016، في النيبال تم اقامة  مباراة في تنس الطاولة من أجل مشروع تنس الطاولة للجميع ,والذي يهدف إلى تشجيع شمول ذوي الإعاقة. وهذا المشروع مثال عظيم لقدرة الرياضة على تعزيز التنمية الاجتماعية بتغيير التصورات عن ذوى الإعاقة وإتاحة الفرصة لأولئك الأشخاص للمشاركة في الرياضة رغم وجود حواجز كبيرة أمامهم. وقد أوجدت الرياضة، بعد الزلزال المدمر الذي حدث في النيبال عام 2015، على وجه الخصوص، إحساساً لدى الباقين على قيد الحياة بعودة الأمور إلى طبيعتها وبقدرتهم على التأثير.</a:t>
            </a:r>
          </a:p>
          <a:p>
            <a:pPr algn="just" rtl="1"/>
            <a:r>
              <a:rPr lang="ar-IQ" sz="2000" b="1" dirty="0"/>
              <a:t>    ان مشاريع اقامة المباريات الرياضية في المناطق المحررة من تنظيم </a:t>
            </a:r>
            <a:r>
              <a:rPr lang="ar-IQ" sz="2000" b="1" dirty="0" err="1"/>
              <a:t>داعش</a:t>
            </a:r>
            <a:r>
              <a:rPr lang="ar-IQ" sz="2000" b="1" dirty="0"/>
              <a:t> الارهابي وخاصة للأشخاص من ذوي الاعاقة واتاحة الفرصة لهم للمشاركة فيها , سيكون مثالا لقدرة الرياضة على تعزيز التنمية الاجتماعية لديهم , وذلك من خلال دعم ذوي الاعاقة ورفع معنوياتهم وجعلهم يشعرون بأنهم جزء لا يتجزأ من مجتمعهم ورفع الحواجز من امامهم للعودة الى طبيعتهم , و يجعلهم قادرين على المساهمة في تعزيز التنمية الاجتماعية في مناطقهم. </a:t>
            </a:r>
            <a:endParaRPr lang="en-US" sz="2000" b="1" dirty="0"/>
          </a:p>
        </p:txBody>
      </p:sp>
    </p:spTree>
    <p:extLst>
      <p:ext uri="{BB962C8B-B14F-4D97-AF65-F5344CB8AC3E}">
        <p14:creationId xmlns:p14="http://schemas.microsoft.com/office/powerpoint/2010/main" val="10448482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91836" y="838200"/>
            <a:ext cx="8229600" cy="5447645"/>
          </a:xfrm>
          <a:prstGeom prst="rect">
            <a:avLst/>
          </a:prstGeom>
        </p:spPr>
        <p:txBody>
          <a:bodyPr wrap="square">
            <a:spAutoFit/>
          </a:bodyPr>
          <a:lstStyle/>
          <a:p>
            <a:pPr algn="just" rtl="1"/>
            <a:r>
              <a:rPr lang="ar-IQ" sz="2800" b="1" dirty="0">
                <a:ln>
                  <a:solidFill>
                    <a:srgbClr val="FF0000"/>
                  </a:solidFill>
                </a:ln>
                <a:solidFill>
                  <a:srgbClr val="C00000"/>
                </a:solidFill>
              </a:rPr>
              <a:t>الرياضة أداة مجدية لمنع النزاعات </a:t>
            </a:r>
            <a:endParaRPr lang="en-US" sz="2800" b="1" dirty="0" smtClean="0">
              <a:ln>
                <a:solidFill>
                  <a:srgbClr val="FF0000"/>
                </a:solidFill>
              </a:ln>
              <a:solidFill>
                <a:srgbClr val="C00000"/>
              </a:solidFill>
            </a:endParaRPr>
          </a:p>
          <a:p>
            <a:pPr algn="just" rtl="1"/>
            <a:endParaRPr lang="ar-IQ" sz="2000" b="1" dirty="0"/>
          </a:p>
          <a:p>
            <a:pPr algn="just" rtl="1"/>
            <a:r>
              <a:rPr lang="ar-IQ" sz="2000" b="1" dirty="0"/>
              <a:t>     يمكن استخدام الرياضة كأداة مجدية لمنع النزاع والعمل على تحقيق سلام يدوم طويلاً، وذلك لأن الرياضة وعالميتها لديهما القدرة على تخطي حدود الثقافات (الهدف 16: التشجيع على إقامة مجتمعات عادلة ومسالمة لا يهمش فيها أحد).</a:t>
            </a:r>
          </a:p>
          <a:p>
            <a:pPr algn="just" rtl="1"/>
            <a:r>
              <a:rPr lang="ar-IQ" sz="2000" b="1" dirty="0"/>
              <a:t>         وكثيراً ما تهيئ الرياضة، في مساهمتها في تحقيق السلام، بيئات على المستويين الشعبي والمجتمعي تجمع بين المشاركين في السعي إلى تحقيق أهداف ومصالح مشتركة؛ واكتساب قيم الاحترام والتسامح واللعب النظيف، وتطوير الكفاءات الاجتماعية. وبإمكان الرياضة، بوصفها قاسماً مشتركاً أعظم وشغفاً مشتركاً، أن تبني جسور بين الطوائف بصرف النظر عن الاختلافات الثقافية أو الانقسامات السياسية بينها. وفي أوقات النزاع أو انعدام الاستقرار، يمكن أن تمنح الأنشطة الرياضية المشاركين إحساساً بأن الأمور طبيعية.</a:t>
            </a:r>
          </a:p>
          <a:p>
            <a:pPr algn="just" rtl="1"/>
            <a:r>
              <a:rPr lang="ar-IQ" sz="2000" b="1" dirty="0"/>
              <a:t>         وهناك  إمكانية لاستخدام الرياضة لإيجاد تفاهم متبادل وحوار في مناطق النزاع ,فمن خلال برنامج القيادة الشبابية في </a:t>
            </a:r>
            <a:r>
              <a:rPr lang="ar-IQ" sz="2000" b="1" dirty="0" err="1"/>
              <a:t>غوانغ</a:t>
            </a:r>
            <a:r>
              <a:rPr lang="ar-IQ" sz="2000" b="1" dirty="0"/>
              <a:t> جو، بجمهورية كوريا، في عام 2013. تم  جمع البرنامج بين مشاركين من كل من جمهورية كوريا الجنوبية و الشمالية ، بحيث أتاح لهم ولغيرهم الفرصة لإدراك أن أوجه التشابه بينهم أكثر من أوجه الاختلاف، وساعدهم على تبديد ما يوجد لدى كل منهم من تصورات سلبية عن الآخر. وكان برنامج القيادة الشبابية أداة أساسية لاستخدام البلدين للرياضة لإقامة روابط اجتماعية تساعد على تشجيع التقارب والاحترام والتفاهم المتبادل والحوار.</a:t>
            </a:r>
          </a:p>
        </p:txBody>
      </p:sp>
    </p:spTree>
    <p:extLst>
      <p:ext uri="{BB962C8B-B14F-4D97-AF65-F5344CB8AC3E}">
        <p14:creationId xmlns:p14="http://schemas.microsoft.com/office/powerpoint/2010/main" val="14284504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3400" y="457200"/>
            <a:ext cx="8229600" cy="6247864"/>
          </a:xfrm>
          <a:prstGeom prst="rect">
            <a:avLst/>
          </a:prstGeom>
        </p:spPr>
        <p:txBody>
          <a:bodyPr wrap="square">
            <a:spAutoFit/>
          </a:bodyPr>
          <a:lstStyle/>
          <a:p>
            <a:pPr algn="just" rtl="1"/>
            <a:r>
              <a:rPr lang="ar-IQ" sz="2000" b="1" dirty="0"/>
              <a:t>وإقامة شراكات قوية ومتماسكة هي أمر أساسي للتحسين الحقيقي للتنمية العالمية ولتحقيق أهداف التنمية المستدامة. فالعالم أصبح أكثر ترابطاً مما كان في أي وقت مضى، وللرياضة، كظاهرة عالمية، القدرة على ربط الشبكات المؤثرة التي تضم شركاء وأصحاب مصلحة متباينين يجمع بينهم التزام بالتنمية الدائمة. وفي هذا الصدد، باستطاعة عالم الرياضة أن يوفر شبكات قوية، تضم شركاء وأصحاب مصلحة، ملتزمة بتسخير الرياضة لأغراض التنمية المستدامة (الهدف 17: تنشيط الشراكة العالمية من أجل التنمية المستدامة).</a:t>
            </a:r>
          </a:p>
          <a:p>
            <a:pPr algn="just" rtl="1"/>
            <a:r>
              <a:rPr lang="ar-IQ" sz="2000" b="1" dirty="0"/>
              <a:t>         ومن الأمثلة البارزة لشراكة من هذا القبيل في هذا السياق التعاون بين الأمم المتحدة واللجنة الأولمبية الدولية، وهي كيان له مركز المراقب في الجمعية العامة للأمم المتحدة وتعمل كشريك رئيسي لمكتب الأمم المتحدة المعني بتسخير الرياضة لأغراض التنمية والسلام لديه مبادرات مشتركة متعددة في مجال تسخير الرياضة لأغراض التنمية والسلام. فعلى سبيل المثال، اعتمدت الجمعية العامة عدة قرارات بشأن الهدنة الأولمبية. فكل أربع سنوات، تحث الأمم المتحدة الدول الأعضاء، وجميع الأطراف المتنازعة وغيرها من أصحاب المصلحة، على الالتزام بهدنة أثناء الاحتفال بالألعاب الأولمبية للمعوقين، وذلك بأمل أن يؤدي يوم هدنة واحد إلى أسبوع من السلام، وشهر من السلام، ويضع في نهاية المطاف نهاية للحرب. وبذلك أصبحت القيم الأولمبية عنصراً هاماً من عناصر الرياضة والتعليم له تاريخ طويل في تشجيع السلام. كما أن قرار الجمعية العامة 70/4، المعنون ”بناء عالم سلمي أفضل من خلال الرياضة والمثل الأعلى الأولمبي“، اشتركت في تقديمه 180 من الدول الأعضاء في الأمم المتحدة واعتُمد بتوافق الآراء في عام 2015. وقد وافقت الدول في القرار على الالتزام بالهدنة الأولمبية لفترة تبدأ قبل الاحتفال الافتتاحي للألعاب الأولمبية لعام 2016 في ريو في آب/أغسطس بسبعة أيام وتنتهي بعد الاحتفال الختامي للألعاب الأولمبية للمعوقين في ريو في أيلول/سبتمبر 2016 بسبعة أيام.</a:t>
            </a:r>
          </a:p>
        </p:txBody>
      </p:sp>
    </p:spTree>
    <p:extLst>
      <p:ext uri="{BB962C8B-B14F-4D97-AF65-F5344CB8AC3E}">
        <p14:creationId xmlns:p14="http://schemas.microsoft.com/office/powerpoint/2010/main" val="8421508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3400" y="914400"/>
            <a:ext cx="8229600" cy="5016758"/>
          </a:xfrm>
          <a:prstGeom prst="rect">
            <a:avLst/>
          </a:prstGeom>
        </p:spPr>
        <p:txBody>
          <a:bodyPr wrap="square">
            <a:spAutoFit/>
          </a:bodyPr>
          <a:lstStyle/>
          <a:p>
            <a:pPr algn="just" rtl="1"/>
            <a:r>
              <a:rPr lang="ar-IQ" sz="2000" b="1" dirty="0"/>
              <a:t> وهذه الألعاب ستكون مؤثرة تأثيراً هائلاً في إلهام الناس وتوحيدهم على صعيد العالم. واستضافت  البرازيل أول ألعاب أولمبية وألعاب أولمبية للمعوقين تقام على الاطلاق في أمريكا الجنوبية. وللمرة الأولى أيضاً، سيمثل اللاجئين فريقهم الأولمبي. وهاتان السمتان غير المسبوقتين للألعاب الأولمبية وللألعاب الأولمبية للمعوقين في عام 2016 تبيّنان أن تلك الألعاب ليست منافسات شرسة بل فرصاً فريدة لبناء مجتمع أكثر شمولاً وتبعث برسالة سلام وشمول واحترام. وبإمكان المناسبات الرياضية الضخمة أن تساعد على تعزيز التنمية الاجتماعية، والنمو الاقتصادي والصحة، والتعليم، وحماية البيئة، لا سيما إذا كانت جزءاً من سياسات متسقة ومستدامة وطويلة الأجل على كل من الصعيد المحلي والإقليمي والوطني.</a:t>
            </a:r>
          </a:p>
          <a:p>
            <a:pPr algn="just" rtl="1"/>
            <a:r>
              <a:rPr lang="ar-IQ" sz="2000" b="1" dirty="0"/>
              <a:t>         بيد أن الرياضة ما زالت تواجه تحديات كثيرة تحول دون تحقيق امكاناتها الحقة. فكثيراً للغاية ما شاهدنا أمثلة للتعصب والعنصرية والكراهية والعنف أثناء مناسبات رياضية. ويجب على المنظمات الرياضية ومديريها وعلى اللاعبين والمشجعين أن يفعلوا كل ما بوسعهم لمكافحة هذه العلل وتسخير القوة الإيجابية التي تتسم بها الرياضة تسخيراً كاملاً. كما أن الفساد يؤثر على الرياضة، كما هو الحال في مجالات أخرى. فالفساد يقتل الرياضة، وينبغي عدم التسامح إطلاقاً إزاء سوء الممارسة في مجال الرياضة، بما يشمل تعاطي المخدرات. ودورنا هو أن نواصل مكافحة التجاوزات وتشجيع تبني </a:t>
            </a:r>
            <a:r>
              <a:rPr lang="ar-IQ" sz="2000" b="1" dirty="0" err="1"/>
              <a:t>الحوكمة</a:t>
            </a:r>
            <a:r>
              <a:rPr lang="ar-IQ" sz="2000" b="1" dirty="0"/>
              <a:t> الرشيدة، والنزاهة، والشفافية. ويجب أيضاً أن نسعى إلى جعل أهداف التنمية المستدامة في صُلب جميع المنظمات الرياضية.</a:t>
            </a:r>
            <a:endParaRPr lang="en-US" sz="2000" b="1" dirty="0"/>
          </a:p>
        </p:txBody>
      </p:sp>
    </p:spTree>
    <p:extLst>
      <p:ext uri="{BB962C8B-B14F-4D97-AF65-F5344CB8AC3E}">
        <p14:creationId xmlns:p14="http://schemas.microsoft.com/office/powerpoint/2010/main" val="17858348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64127" y="914400"/>
            <a:ext cx="8153400" cy="5324535"/>
          </a:xfrm>
          <a:prstGeom prst="rect">
            <a:avLst/>
          </a:prstGeom>
        </p:spPr>
        <p:txBody>
          <a:bodyPr wrap="square">
            <a:spAutoFit/>
          </a:bodyPr>
          <a:lstStyle/>
          <a:p>
            <a:pPr algn="just" rtl="1"/>
            <a:r>
              <a:rPr lang="ar-IQ" sz="2000" b="1" dirty="0"/>
              <a:t> ورغم هذه التحديات ستظل القوة الإيجابية الهائلة التي تتسم بها الرياضة وسيظل الشغف الهائل بها يوحد بين الناس، بحيث يعملان على جعل العالم أكثر شمولاً للجميع وأكثر سلمية من خلال ما ينطويان عليه من قيم ومبادئ عالمية. وقد أدت الرياضة، </a:t>
            </a:r>
            <a:r>
              <a:rPr lang="ar-IQ" sz="2000" b="1" dirty="0" err="1"/>
              <a:t>تأريخياً</a:t>
            </a:r>
            <a:r>
              <a:rPr lang="ar-IQ" sz="2000" b="1" dirty="0"/>
              <a:t>، دوراً هاماً في جميع المجتمعات وكانت بمثابة منبر اتصالات قوي يمكن استخدامه لتشجيع ثقافة السلام. فالرياضة ستظل، إحدى أكثر الأدوات فعالية بالنسبة للتكلفة وأكثرها تنوعاً للترويج لقيم الأمم المتحدة وتحقيق أهداف التنمية المستدامة. </a:t>
            </a:r>
          </a:p>
          <a:p>
            <a:pPr algn="just" rtl="1"/>
            <a:r>
              <a:rPr lang="ar-IQ" sz="2000" b="1" dirty="0"/>
              <a:t>     وفي سبيل تحقيق التنمية المستدامة للجميع من خلال الرياضة، و بأهمية تحقيق اهداف التنمية من خلال مساعدة الشعوب في جميع أنحاء العالم على المشاركة في الألعاب الرياضية، وغيرها من الأنشطة البدنية في سبيل تحقيق التقدم والتغيير المستدامين, وجب على الدول كافة </a:t>
            </a:r>
          </a:p>
          <a:p>
            <a:pPr algn="just" rtl="1"/>
            <a:r>
              <a:rPr lang="ar-IQ" sz="2000" b="1" dirty="0"/>
              <a:t>ان تحتل مكانة متقدمة من حيث تفعيل أهداف التنمية المستدامة من خلال الرياضة، وبدعم و رعاية من قبل القيادات السياسية والرياضية لهذه الأهداف.</a:t>
            </a:r>
          </a:p>
          <a:p>
            <a:pPr algn="just" rtl="1"/>
            <a:r>
              <a:rPr lang="ar-IQ" sz="2000" b="1" dirty="0"/>
              <a:t>ختاما، نبارك </a:t>
            </a:r>
            <a:r>
              <a:rPr lang="ar-IQ" sz="2000" b="1" dirty="0" smtClean="0"/>
              <a:t>لجمعية  علوم الرياضة ونشيد </a:t>
            </a:r>
            <a:r>
              <a:rPr lang="ar-IQ" sz="2000" b="1" dirty="0"/>
              <a:t>بالجهود الخيرة  على تنظيم مثل هكذا نشاطات ومبادرات  بصورة ناجحة ومتميزة، ما يؤكد على ما تتمتع به </a:t>
            </a:r>
            <a:r>
              <a:rPr lang="ar-IQ" sz="2000" b="1" dirty="0" smtClean="0"/>
              <a:t>الجمعية من </a:t>
            </a:r>
            <a:r>
              <a:rPr lang="ar-IQ" sz="2000" b="1" dirty="0"/>
              <a:t>خبرة واسعة في مجال اقامة النشاطات  الشبابية والرياضية، والتي سوف تحصد حاليا ومستقبلا  نجاحا كبيرا , ولقد جسدت </a:t>
            </a:r>
            <a:r>
              <a:rPr lang="ar-IQ" sz="2000" b="1" dirty="0" smtClean="0"/>
              <a:t>الجمعية  تعاونها </a:t>
            </a:r>
            <a:r>
              <a:rPr lang="ar-IQ" sz="2000" b="1" dirty="0"/>
              <a:t>مع </a:t>
            </a:r>
            <a:r>
              <a:rPr lang="ar-IQ" sz="2000" b="1"/>
              <a:t>كوادرها </a:t>
            </a:r>
            <a:r>
              <a:rPr lang="ar-IQ" sz="2000" b="1" smtClean="0"/>
              <a:t>  </a:t>
            </a:r>
            <a:r>
              <a:rPr lang="ar-IQ" sz="2000" b="1" dirty="0"/>
              <a:t>بتعزيز وتنشيط الشراكة الناجحة فيما بينهما و كنت أتمنى أن تمتد لتشمل قطاعات رياضة أخرى من اجل اثراء مسيرة الرياضة في تحقيق أهداف التنمية المستدامة</a:t>
            </a:r>
            <a:r>
              <a:rPr lang="ar-IQ" sz="2000" b="1" dirty="0" smtClean="0"/>
              <a:t>.</a:t>
            </a:r>
            <a:endParaRPr lang="ar-IQ" sz="2000" b="1" dirty="0"/>
          </a:p>
        </p:txBody>
      </p:sp>
    </p:spTree>
    <p:extLst>
      <p:ext uri="{BB962C8B-B14F-4D97-AF65-F5344CB8AC3E}">
        <p14:creationId xmlns:p14="http://schemas.microsoft.com/office/powerpoint/2010/main" val="26994266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lowchart: Card 2"/>
          <p:cNvSpPr/>
          <p:nvPr/>
        </p:nvSpPr>
        <p:spPr>
          <a:xfrm>
            <a:off x="1066800" y="838200"/>
            <a:ext cx="7086600" cy="5181600"/>
          </a:xfrm>
          <a:prstGeom prst="flowChartPunchedCard">
            <a:avLst/>
          </a:prstGeom>
          <a:ln w="76200">
            <a:solidFill>
              <a:srgbClr val="FFFF00"/>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ar-IQ" sz="6000" b="1" dirty="0">
                <a:ln w="28575">
                  <a:solidFill>
                    <a:srgbClr val="002060"/>
                  </a:solidFill>
                </a:ln>
              </a:rPr>
              <a:t>شكرا لحضوركم واستماعكم</a:t>
            </a:r>
          </a:p>
        </p:txBody>
      </p:sp>
    </p:spTree>
    <p:extLst>
      <p:ext uri="{BB962C8B-B14F-4D97-AF65-F5344CB8AC3E}">
        <p14:creationId xmlns:p14="http://schemas.microsoft.com/office/powerpoint/2010/main" val="21447897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3400" y="1066800"/>
            <a:ext cx="8229600" cy="4708981"/>
          </a:xfrm>
          <a:prstGeom prst="rect">
            <a:avLst/>
          </a:prstGeom>
        </p:spPr>
        <p:txBody>
          <a:bodyPr wrap="square">
            <a:spAutoFit/>
          </a:bodyPr>
          <a:lstStyle/>
          <a:p>
            <a:pPr algn="just" rtl="1"/>
            <a:r>
              <a:rPr lang="ar-IQ" sz="2000" b="1" dirty="0" smtClean="0"/>
              <a:t> ان المفهوم الشامل والعام للتنمية المستدامة هو أنّها عبارة عن نشاط شامل لكافة القطاعات سواء في الدولة أم في المنظمات أم في مؤسسات القطاع العام أو الخاص أو حتى لدى الأفراد، حيث تشكل عملية تطوير وتحسين ظروف الواقع، من خلال دراسة الماضي والتعلم من تجاربه، وفهم الواقع وتغييره نحو الأفضل، والتخطيط الجيد للمستقبل، وذلك عن طريق الاستغلال الأمثل للموارد والطاقات البشريّة والمادية بما في ذلك المعلومات والبيانات والمعارف التي يمتلكها المقيمون على عملية التنمية، مع الحرص على الإيمان المطلق بأهمية التعلم المستمر </a:t>
            </a:r>
            <a:r>
              <a:rPr lang="ar-IQ" sz="2000" b="1" dirty="0" err="1" smtClean="0"/>
              <a:t>وإكتساب</a:t>
            </a:r>
            <a:r>
              <a:rPr lang="ar-IQ" sz="2000" b="1" dirty="0" smtClean="0"/>
              <a:t> الخبرات والمعارف وتطبيقها، ولا تقتصر التنمية على جانب واحد أو مجال واحد فقط من المجالات الحياتيّة بل تشمل التنمية الاجتماعيّة والاقتصادية والسياسية والإنسانية والنفسية والعقلية والطبيّة والتعليمية والتقنية وغيرها، بحيث تهدف بشكل رئيسي إلى رفع وتحسين مستوى المعيشة لدى الأفراد، وضمان معيشة أفضل للأجيال القادمة.</a:t>
            </a:r>
          </a:p>
          <a:p>
            <a:pPr algn="just" rtl="1"/>
            <a:r>
              <a:rPr lang="ar-IQ" sz="2000" b="1" dirty="0" smtClean="0"/>
              <a:t>     أما أهداف التنمية المستدامة فهي دعوة جميع البلدان الفقيرة والغنية والمتوسطة الدخل للعمل لتعزيز الازدهار مع الأخذ بالاعتبار حماية كوكب الأرض. وتدرك هذه الاهداف بأن القضاء على الفقر يجب أن يسير جنباً إلى جنب مع الاستراتيجيات التي تتبنى النمو الاقتصادي كما وتتناول مجموعة من الاحتياجات الاجتماعية بما في ذلك التعليم والصحة والحماية الاجتماعية وفرص العمل مع معالجة تغير المناخ وحماية البيئة.</a:t>
            </a:r>
            <a:endParaRPr lang="en-US" sz="2000" b="1" dirty="0"/>
          </a:p>
        </p:txBody>
      </p:sp>
    </p:spTree>
    <p:extLst>
      <p:ext uri="{BB962C8B-B14F-4D97-AF65-F5344CB8AC3E}">
        <p14:creationId xmlns:p14="http://schemas.microsoft.com/office/powerpoint/2010/main" val="21586495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7200" y="692289"/>
            <a:ext cx="8382000" cy="5632311"/>
          </a:xfrm>
          <a:prstGeom prst="rect">
            <a:avLst/>
          </a:prstGeom>
        </p:spPr>
        <p:txBody>
          <a:bodyPr wrap="square">
            <a:spAutoFit/>
          </a:bodyPr>
          <a:lstStyle/>
          <a:p>
            <a:pPr algn="r" rtl="1"/>
            <a:r>
              <a:rPr lang="ar-IQ" sz="2400" b="1" dirty="0" smtClean="0"/>
              <a:t> ان الرياضة هي مجهود جسدي عادي أو مهارة تُمَارَس بموجب قواعد رياضية وقوانين مُتفق عليها مسبقا بهدف الترفيه أو المنافَسة أو المُتعة أو التميز أو تطوير المهارات الجسدية أو تقوية الثقة بالنفس واختلاف الأهداف من حيث اجتماعها أو انفرادها يميز نوع الرياضة، بالإضافة إلى ما يضيفه اللاعبون أو الفِرَق من تأثيرٍ على رياضاتهم. وتختلف أنواع الرياضات وقوانينها وأهدافها من مكان إلى آخر. </a:t>
            </a:r>
          </a:p>
          <a:p>
            <a:pPr algn="r" rtl="1"/>
            <a:r>
              <a:rPr lang="ar-IQ" sz="2400" b="1" dirty="0" smtClean="0"/>
              <a:t>    وتكمن أهمية الرياضة من خلال مقاومة الأمراض والظروف الصحية,  والتحكم بالوزن, وتطوير السلوك الاجتماعي, , وتقليل التوتر والاكتئاب. اما فوائدها فهي بدنية  ونفسية وذهنية واجتماعية.</a:t>
            </a:r>
          </a:p>
          <a:p>
            <a:pPr algn="r" rtl="1"/>
            <a:r>
              <a:rPr lang="ar-IQ" sz="2400" b="1" dirty="0" smtClean="0"/>
              <a:t>   لهذا  فأن علماء علم الاجتماع الرياضي و التربية البدنية الحركية أجمعوا على  أن الرياضة تشكل عنصراً أساسياً من عناصر التنمية المستدامة ضمن إطار النظام التعليمي الشامل، وذلك بعد أن تم التثبت من أن أهداف الرياضة الحقيقة، لها علاقة ضمن نطاق أهداف التنمية المستدامة  ، كما تعتبر الرياضة عنصراً أساسياً من عناصرها، وذلك بسبب أن التنمية عملية مستمرة،  حيث يجب أن تكون الرياضة مستمرة متواصلة، أي بمعنى أن يقوم الفرد الرياضي ممارستها طول فترة حياته، وفقاً لقدراته وإمكانياته ورغباته وميوله.</a:t>
            </a:r>
            <a:endParaRPr lang="en-US" sz="2400" b="1" dirty="0"/>
          </a:p>
        </p:txBody>
      </p:sp>
    </p:spTree>
    <p:extLst>
      <p:ext uri="{BB962C8B-B14F-4D97-AF65-F5344CB8AC3E}">
        <p14:creationId xmlns:p14="http://schemas.microsoft.com/office/powerpoint/2010/main" val="25446900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7200" y="1155442"/>
            <a:ext cx="8305800" cy="5016758"/>
          </a:xfrm>
          <a:prstGeom prst="rect">
            <a:avLst/>
          </a:prstGeom>
        </p:spPr>
        <p:txBody>
          <a:bodyPr wrap="square">
            <a:spAutoFit/>
          </a:bodyPr>
          <a:lstStyle/>
          <a:p>
            <a:pPr algn="r" rtl="1"/>
            <a:r>
              <a:rPr lang="ar-IQ" sz="2000" b="1" dirty="0" smtClean="0"/>
              <a:t> ان الرياضة عملية تحدث في كل مكان يكون الفرد الرياضي متواجد فيه، كما تحدث في كل زمان، وبسبب ذلك تعد الرياضة جزءاً أساسياً وضرورياً من أهداف  التنمية المستدامة , كما تساعد الرياضة على النمو المنتظم لشخصية الفرد الرياضي بهدف الاستعداد للعمل وللدفاع عن الوطن.</a:t>
            </a:r>
          </a:p>
          <a:p>
            <a:pPr algn="r" rtl="1"/>
            <a:r>
              <a:rPr lang="ar-IQ" sz="2000" b="1" dirty="0" smtClean="0"/>
              <a:t>        يجب أن تكون الرياضة حق لجميع الأفراد الرياضيين، وذلك بسبب أن يتم تحقيق التنمية المستدامة في المجتمع الرياضي، أي بمعنى أن يتم إتاحة الفرص المتكاملة لجميع أفراد المجتمع الرياضي للقيام بممارسة الأنشطة البدنية والرياضية و الحركية ضمن جو سليم بعيد عن الأجواء التسلطية، كما أنه بسبب ممارسة الأنشطة الرياضية يتم تحقيق النمو المتكامل للفرد الممارس، على أن يمكنه من المساهمة في رفع الإنتاج عند ممارسته لعمله.</a:t>
            </a:r>
          </a:p>
          <a:p>
            <a:pPr algn="r" rtl="1"/>
            <a:r>
              <a:rPr lang="ar-IQ" sz="2000" b="1" dirty="0" smtClean="0"/>
              <a:t>      ومن اجل  سعي الرياضة لتحقيق اهداف  التنمية المستدامة ,عليها تحقيق أهدافها التي تم وضعها بشكل مسبق، وأهمها :</a:t>
            </a:r>
          </a:p>
          <a:p>
            <a:pPr algn="r" rtl="1"/>
            <a:r>
              <a:rPr lang="ar-IQ" sz="2000" b="1" dirty="0" smtClean="0"/>
              <a:t>-</a:t>
            </a:r>
            <a:r>
              <a:rPr lang="en-US" sz="2000" b="1" dirty="0" smtClean="0"/>
              <a:t> </a:t>
            </a:r>
            <a:r>
              <a:rPr lang="ar-IQ" sz="2000" b="1" dirty="0" smtClean="0"/>
              <a:t>السعي إلى تجهيز الإنسان تجهيزاً متكاملاً؛ وذلك بسبب أن يقوم بالدفاع عن وطنه في حالة حدوث الحرب وأي مشاكل اجتماعية وسياسية أخرى.</a:t>
            </a:r>
          </a:p>
          <a:p>
            <a:pPr algn="r" rtl="1"/>
            <a:r>
              <a:rPr lang="ar-IQ" sz="2000" b="1" dirty="0" smtClean="0"/>
              <a:t>-</a:t>
            </a:r>
            <a:r>
              <a:rPr lang="en-US" sz="2000" b="1" dirty="0" smtClean="0"/>
              <a:t> </a:t>
            </a:r>
            <a:r>
              <a:rPr lang="ar-IQ" sz="2000" b="1" dirty="0" smtClean="0"/>
              <a:t>السعي إلى تقوية الجسم، حتى يتمكن من تنمية الصحة ولياقته البدنية.</a:t>
            </a:r>
          </a:p>
          <a:p>
            <a:pPr algn="r" rtl="1"/>
            <a:r>
              <a:rPr lang="ar-IQ" sz="2000" b="1" dirty="0" smtClean="0"/>
              <a:t>-</a:t>
            </a:r>
            <a:r>
              <a:rPr lang="en-US" sz="2000" b="1" dirty="0" smtClean="0"/>
              <a:t> </a:t>
            </a:r>
            <a:r>
              <a:rPr lang="ar-IQ" sz="2000" b="1" dirty="0" smtClean="0"/>
              <a:t>السعي إلى نشر الثقافة  الرياضية وتنمية الفكر الاجتماعي و الرياضي.</a:t>
            </a:r>
          </a:p>
          <a:p>
            <a:pPr algn="r" rtl="1"/>
            <a:r>
              <a:rPr lang="ar-IQ" sz="2000" b="1" dirty="0" smtClean="0"/>
              <a:t>-</a:t>
            </a:r>
            <a:r>
              <a:rPr lang="en-US" sz="2000" b="1" dirty="0" smtClean="0"/>
              <a:t> </a:t>
            </a:r>
            <a:r>
              <a:rPr lang="ar-IQ" sz="2000" b="1" dirty="0" smtClean="0"/>
              <a:t>السعي إلى نشر العلاقات الاجتماعية الجيدة بين مختلف فئات المجتمع. إيمانا بالدور الحيوي الذي تلعبه الرياضة في المنظومة المجتمعية.</a:t>
            </a:r>
            <a:endParaRPr lang="en-US" sz="2000" b="1" dirty="0"/>
          </a:p>
        </p:txBody>
      </p:sp>
    </p:spTree>
    <p:extLst>
      <p:ext uri="{BB962C8B-B14F-4D97-AF65-F5344CB8AC3E}">
        <p14:creationId xmlns:p14="http://schemas.microsoft.com/office/powerpoint/2010/main" val="32711971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85800" y="1066800"/>
            <a:ext cx="8229600" cy="4708981"/>
          </a:xfrm>
          <a:prstGeom prst="rect">
            <a:avLst/>
          </a:prstGeom>
        </p:spPr>
        <p:txBody>
          <a:bodyPr wrap="square">
            <a:spAutoFit/>
          </a:bodyPr>
          <a:lstStyle/>
          <a:p>
            <a:pPr algn="just" rtl="1"/>
            <a:r>
              <a:rPr lang="ar-IQ" sz="2000" b="1" dirty="0" smtClean="0"/>
              <a:t> ان عقد  المؤتمرات العلمية حول (دور الرياضة في تحقيق أهداف التنمية المستدامة ) بالتعاون مع الجهات ذات العلاقة مثل المجلس الدولي للصحة والتربية البدنية والرياضة والترويح (</a:t>
            </a:r>
            <a:r>
              <a:rPr lang="en-US" sz="2000" b="1" dirty="0" smtClean="0"/>
              <a:t>ICHPER.SD )،  </a:t>
            </a:r>
            <a:r>
              <a:rPr lang="ar-IQ" sz="2000" b="1" dirty="0" smtClean="0"/>
              <a:t>وبحضور مجموعة من المدربين والأبطال  العالمين، وعدد من الاكاديميين، والخبراء، والمتخصصين مناسبة مهمة لتأكيد ان الرياضة تمثل رافدا مهما من روافد تعزيز العلاقات بين الشعوب، وإحلال السلام والتقليل من حدة النزاعات في العديد من مناطق العالم، كما أنها آلية لترسيخ القيم ونبذ العنف والتطرف ونشر التسامح، إلى جانب كونها أداة مهمة ومورد أساسي لدعم جهود التنمية في المجتمع وإعداد الأجيال الجديدة، ومساهمتها في تمكين المرأة والشباب والأفراد والمجتمعات وفي بلوغ الأهداف المنشودة في مجالات الصحة والتعليم، ومن هذا المنطلق فهي مرآة للمجتمع تعكس حاضر الشعوب ومستقبلها, ولتثبت  الرياضة أنها أداة فاعلة من حيث التكلفة والمرونة في تعزيز أهداف التنمية المستدامة.</a:t>
            </a:r>
          </a:p>
          <a:p>
            <a:pPr algn="just" rtl="1"/>
            <a:r>
              <a:rPr lang="ar-IQ" sz="2000" b="1" dirty="0" smtClean="0"/>
              <a:t>     ومنذ بدء العمل بالقرار 70/‏1 للجمعية العامة للأمم المتحدة المعنون «تحويل عالمنا: خطة التنمية المستدامة لعام 2030» في عام 2015، اضطلعت الرياضة بدور حيوي في تعزيز كل هدف من الأهداف الـ(17)، حيث ورد في تلك الخطة ما نصه «ان الرياضة هي أيضا من العناصر </a:t>
            </a:r>
            <a:r>
              <a:rPr lang="ar-IQ" sz="2000" b="1" dirty="0" err="1" smtClean="0"/>
              <a:t>التمكينية</a:t>
            </a:r>
            <a:r>
              <a:rPr lang="ar-IQ" sz="2000" b="1" dirty="0" smtClean="0"/>
              <a:t> المهمة للتنمية المستدامة»، والاعتراف الصريح بالمساهمة المتعاظمة التي تضطلع بها الرياضة في تحقيق أهداف التنمية المستدامة من خلال الآتي:</a:t>
            </a:r>
            <a:endParaRPr lang="en-US" sz="2000" b="1" dirty="0"/>
          </a:p>
        </p:txBody>
      </p:sp>
    </p:spTree>
    <p:extLst>
      <p:ext uri="{BB962C8B-B14F-4D97-AF65-F5344CB8AC3E}">
        <p14:creationId xmlns:p14="http://schemas.microsoft.com/office/powerpoint/2010/main" val="7636964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12618" y="457200"/>
            <a:ext cx="8305800" cy="6063198"/>
          </a:xfrm>
          <a:prstGeom prst="rect">
            <a:avLst/>
          </a:prstGeom>
        </p:spPr>
        <p:txBody>
          <a:bodyPr wrap="square">
            <a:spAutoFit/>
          </a:bodyPr>
          <a:lstStyle/>
          <a:p>
            <a:pPr algn="just" rtl="1"/>
            <a:r>
              <a:rPr lang="ar-IQ" sz="2800" b="1" dirty="0" smtClean="0">
                <a:ln>
                  <a:solidFill>
                    <a:srgbClr val="FF0000"/>
                  </a:solidFill>
                </a:ln>
                <a:solidFill>
                  <a:srgbClr val="FF0000"/>
                </a:solidFill>
              </a:rPr>
              <a:t>تسخير </a:t>
            </a:r>
            <a:r>
              <a:rPr lang="ar-IQ" sz="2800" b="1" dirty="0" smtClean="0">
                <a:ln>
                  <a:solidFill>
                    <a:srgbClr val="FF0000"/>
                  </a:solidFill>
                </a:ln>
                <a:solidFill>
                  <a:srgbClr val="C00000"/>
                </a:solidFill>
              </a:rPr>
              <a:t>الرياضة</a:t>
            </a:r>
            <a:r>
              <a:rPr lang="ar-IQ" sz="2800" b="1" dirty="0" smtClean="0">
                <a:ln>
                  <a:solidFill>
                    <a:srgbClr val="FF0000"/>
                  </a:solidFill>
                </a:ln>
                <a:solidFill>
                  <a:srgbClr val="FF0000"/>
                </a:solidFill>
              </a:rPr>
              <a:t> لأغراض </a:t>
            </a:r>
            <a:r>
              <a:rPr lang="ar-IQ" sz="2800" b="1" smtClean="0">
                <a:ln>
                  <a:solidFill>
                    <a:srgbClr val="FF0000"/>
                  </a:solidFill>
                </a:ln>
                <a:solidFill>
                  <a:srgbClr val="FF0000"/>
                </a:solidFill>
              </a:rPr>
              <a:t>التنمية والسلام</a:t>
            </a:r>
            <a:endParaRPr lang="en-US" sz="2800" b="1" dirty="0" smtClean="0">
              <a:ln>
                <a:solidFill>
                  <a:srgbClr val="FF0000"/>
                </a:solidFill>
              </a:ln>
              <a:solidFill>
                <a:srgbClr val="FF0000"/>
              </a:solidFill>
            </a:endParaRPr>
          </a:p>
          <a:p>
            <a:pPr algn="just" rtl="1"/>
            <a:endParaRPr lang="ar-IQ" sz="2000" b="1" dirty="0" smtClean="0"/>
          </a:p>
          <a:p>
            <a:pPr algn="just" rtl="1"/>
            <a:r>
              <a:rPr lang="ar-IQ" sz="2000" b="1" dirty="0" smtClean="0"/>
              <a:t>     من أجل إحراز تقدم صوب تسخير الرياضة لأغراض التنمية والسلام  فقد قام المجتمع الدولي، بقيادة الأمم المتحدة، في إطار استعراض الإنجازات والأعمال التي لم تتحقق فيما يتعلق بأهداف التنمية المستدامة ، بعملية تشاور شاملة مع أصحاب المصلحة من جميع مجالات المجتمع واتفق على وجوب السعي  إلى تحقيقها خلال السنوات القادمة ولغاية عام 2030، بتطلعها الشامل إلى زيادة التقريب بين البشر والكوكب وعدم ترك أحد متخلفاً عن الركْب، تمثل فرصة فريدة لإلهام تحرّك عالمي من أجل التنمية على نطاق العالم، بما في ذلك في ميدان تسخير الرياضة لأغراض التنمية والسلام.</a:t>
            </a:r>
          </a:p>
          <a:p>
            <a:pPr algn="just" rtl="1"/>
            <a:r>
              <a:rPr lang="ar-IQ" sz="2000" b="1" dirty="0" smtClean="0"/>
              <a:t>         وقد أثبتت الرياضة أنها أداة فعالة التكلفة ومرنة لتعزيز أهداف السلام والتنمية, وأدت دوراً حيوياً في القرارات المتعددة الصادرة عن الجمعية العامة للأمم المتحدة ، حيث استمر الإقرار بدور الرياضة في تعزيز التقدم الاجتماعي, و كونها أيضاً من العناصر </a:t>
            </a:r>
            <a:r>
              <a:rPr lang="ar-IQ" sz="2000" b="1" dirty="0" err="1" smtClean="0"/>
              <a:t>التمكينية</a:t>
            </a:r>
            <a:r>
              <a:rPr lang="ar-IQ" sz="2000" b="1" dirty="0" smtClean="0"/>
              <a:t> المهمة للتنمية المستدامة. والجميع يعترف بالمساهمة المتعاظمة التي تضطلع بها الرياضة في تحقيق التنمية والسلام بالنظر إلى دورها في تشجيع التسامح والاحترام ومساهمتها في تمكين المرأة والشباب والأفراد والمجتمعات في بلوغ الأهداف المنشودة في مجالات الصحة والتعليم والاندماج الاجتماعي.</a:t>
            </a:r>
          </a:p>
          <a:p>
            <a:pPr algn="just" rtl="1"/>
            <a:r>
              <a:rPr lang="ar-IQ" sz="2000" b="1" dirty="0" smtClean="0"/>
              <a:t>         ولطالما قام مكتب الأمم المتحدة المعني بتسخير الرياضة لأغراض التنمية والسلام بالتقريب بين البشر عن طريق الرياضة ودعم مبادرات تسخير الرياضة لأغراض السلام، بدءاً من المناسبات الرياضية الضخمة إلى الأنشطة الشعبية. وهذه المبادرات تساعد الرياضة على تحقيق إمكاناتها على أكمل وجه فيما يتعلق ببلوع الأهداف .</a:t>
            </a:r>
            <a:endParaRPr lang="ar-IQ" sz="2000" b="1" dirty="0"/>
          </a:p>
        </p:txBody>
      </p:sp>
    </p:spTree>
    <p:extLst>
      <p:ext uri="{BB962C8B-B14F-4D97-AF65-F5344CB8AC3E}">
        <p14:creationId xmlns:p14="http://schemas.microsoft.com/office/powerpoint/2010/main" val="39927407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71945" y="381000"/>
            <a:ext cx="8229600" cy="5693866"/>
          </a:xfrm>
          <a:prstGeom prst="rect">
            <a:avLst/>
          </a:prstGeom>
        </p:spPr>
        <p:txBody>
          <a:bodyPr wrap="square">
            <a:spAutoFit/>
          </a:bodyPr>
          <a:lstStyle/>
          <a:p>
            <a:pPr algn="just" rtl="1"/>
            <a:r>
              <a:rPr lang="ar-IQ" sz="2000" b="1" dirty="0"/>
              <a:t> </a:t>
            </a:r>
            <a:r>
              <a:rPr lang="ar-IQ" sz="2400" b="1" dirty="0">
                <a:ln>
                  <a:solidFill>
                    <a:srgbClr val="FF0000"/>
                  </a:solidFill>
                </a:ln>
                <a:solidFill>
                  <a:srgbClr val="C00000"/>
                </a:solidFill>
              </a:rPr>
              <a:t>الرياضة ضمان لتمتع الجميع بأنماط عيش صحية وبالسلامة في جميع </a:t>
            </a:r>
            <a:r>
              <a:rPr lang="ar-IQ" sz="2400" b="1" dirty="0" smtClean="0">
                <a:ln>
                  <a:solidFill>
                    <a:srgbClr val="FF0000"/>
                  </a:solidFill>
                </a:ln>
                <a:solidFill>
                  <a:srgbClr val="C00000"/>
                </a:solidFill>
              </a:rPr>
              <a:t>الأعمار</a:t>
            </a:r>
            <a:endParaRPr lang="en-US" sz="2400" b="1" dirty="0" smtClean="0">
              <a:ln>
                <a:solidFill>
                  <a:srgbClr val="FF0000"/>
                </a:solidFill>
              </a:ln>
              <a:solidFill>
                <a:srgbClr val="C00000"/>
              </a:solidFill>
            </a:endParaRPr>
          </a:p>
          <a:p>
            <a:pPr algn="just" rtl="1"/>
            <a:endParaRPr lang="ar-IQ" sz="2000" b="1" dirty="0"/>
          </a:p>
          <a:p>
            <a:pPr algn="just" rtl="1"/>
            <a:r>
              <a:rPr lang="ar-IQ" sz="2000" b="1" dirty="0"/>
              <a:t>      ان المشاركة المنتظمة في الأنشطة الرياضية والبدنية توفر فوائد اجتماعية وصحية شتى. فهي لا تؤثر على اللياقة البدنية تأثيراً مباشراً فحسب، بل تغرس أيضاً لدى الأطفال وصغار السن خيارات أساليب حياة صحية، وتساعدهم على أن يبقوا نشطين، وأن يكافحوا الإصابة بالأمراض غير السارية. وقد سلطت عدد من الدراسات التي أجرتها منظمة الصحة العالمية الضوء على قدرة التمارين البدنية على تنشيط الصحة العقلية الإيجابية والتطور الإدراكي. ووُجود ارتباط بين التمارين الرياضية وحدوث </a:t>
            </a:r>
            <a:r>
              <a:rPr lang="ar-IQ" sz="2000" b="1" dirty="0" err="1"/>
              <a:t>تحسنات</a:t>
            </a:r>
            <a:r>
              <a:rPr lang="ar-IQ" sz="2000" b="1" dirty="0"/>
              <a:t> في إحساس الإنسان بقدر نفسه وثقته بنفسه، فضلاً عن تأثيرات إيجابية لدى الأشخاص الذين يعانون من الاكتئاب والقلق.</a:t>
            </a:r>
          </a:p>
          <a:p>
            <a:pPr algn="just" rtl="1"/>
            <a:r>
              <a:rPr lang="ar-IQ" sz="2000" b="1" dirty="0"/>
              <a:t>         وتسهم الرياضة في السلامة بغض النظر عن العمر أو الجنس أو </a:t>
            </a:r>
            <a:r>
              <a:rPr lang="ar-IQ" sz="2000" b="1" dirty="0" err="1"/>
              <a:t>الإثنية</a:t>
            </a:r>
            <a:r>
              <a:rPr lang="ar-IQ" sz="2000" b="1" dirty="0"/>
              <a:t>. فهي يستمتع بها الجميع، ومداها لا يضارعها فيه شيء آخر. فعلى سبيل المثال، أنشأ الاتحاد العالمي للتايكوندو مؤسسة التايكوندو للعمل الإنساني من أجل تشجيع الفنون الحركية في مخيمات اللاجئين في جميع أنحاء العالم. وهذه المبادرات تذكى الوعي بمحنة صغار اللاجئين وتنسجم تماماً مع أهداف التنمية المستدامة، لا سيما فيما يتعلق بالصحة (الهدف 3: ضمان تمتع الجميع بأنماط عيش صحية وبالسلامة في جميع الأعمار).</a:t>
            </a:r>
          </a:p>
          <a:p>
            <a:pPr algn="just" rtl="1"/>
            <a:r>
              <a:rPr lang="ar-IQ" sz="2000" b="1" dirty="0"/>
              <a:t>    ففي هذا الجانب يمكننا الاستفادة من هذه التجربة في مخيمات اللاجئين  العراقيين العديدة داخل العراق وخارجه وخاصة مع الصغار منهم الذين يحتاجون الى الرعاية الصحية والسلامة من تغلغل الأفكار الهدامة وعدم جعل هذه المخيمات اوكارا  وقواعد </a:t>
            </a:r>
            <a:r>
              <a:rPr lang="ar-IQ" sz="2000" b="1" dirty="0" err="1"/>
              <a:t>للأرهاب</a:t>
            </a:r>
            <a:r>
              <a:rPr lang="ar-IQ" sz="2000" b="1" dirty="0"/>
              <a:t> .</a:t>
            </a:r>
            <a:endParaRPr lang="en-US" sz="2000" b="1" dirty="0"/>
          </a:p>
        </p:txBody>
      </p:sp>
    </p:spTree>
    <p:extLst>
      <p:ext uri="{BB962C8B-B14F-4D97-AF65-F5344CB8AC3E}">
        <p14:creationId xmlns:p14="http://schemas.microsoft.com/office/powerpoint/2010/main" val="13256240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85800" y="609600"/>
            <a:ext cx="8153400" cy="5447645"/>
          </a:xfrm>
          <a:prstGeom prst="rect">
            <a:avLst/>
          </a:prstGeom>
        </p:spPr>
        <p:txBody>
          <a:bodyPr wrap="square">
            <a:spAutoFit/>
          </a:bodyPr>
          <a:lstStyle/>
          <a:p>
            <a:pPr algn="just" rtl="1"/>
            <a:r>
              <a:rPr lang="ar-IQ" sz="2800" b="1" dirty="0">
                <a:ln>
                  <a:solidFill>
                    <a:srgbClr val="FF0000"/>
                  </a:solidFill>
                </a:ln>
                <a:solidFill>
                  <a:srgbClr val="C00000"/>
                </a:solidFill>
              </a:rPr>
              <a:t>الرياضة توفر تعلما وتعليما مدى </a:t>
            </a:r>
            <a:r>
              <a:rPr lang="ar-IQ" sz="2800" b="1" dirty="0" smtClean="0">
                <a:ln>
                  <a:solidFill>
                    <a:srgbClr val="FF0000"/>
                  </a:solidFill>
                </a:ln>
                <a:solidFill>
                  <a:srgbClr val="C00000"/>
                </a:solidFill>
              </a:rPr>
              <a:t>الحياة</a:t>
            </a:r>
            <a:endParaRPr lang="en-US" sz="2800" b="1" dirty="0" smtClean="0">
              <a:ln>
                <a:solidFill>
                  <a:srgbClr val="FF0000"/>
                </a:solidFill>
              </a:ln>
              <a:solidFill>
                <a:srgbClr val="C00000"/>
              </a:solidFill>
            </a:endParaRPr>
          </a:p>
          <a:p>
            <a:pPr algn="just" rtl="1"/>
            <a:endParaRPr lang="ar-IQ" sz="2000" b="1" dirty="0"/>
          </a:p>
          <a:p>
            <a:pPr algn="just" rtl="1"/>
            <a:r>
              <a:rPr lang="ar-IQ" sz="2000" b="1" dirty="0"/>
              <a:t>         يستفيد الأطفال وصغار السن استفادة هائلة من النشاط البدني. فالأنشطة البدنية والرياضة المقترنة بمنهج مدرسي، ضرورية للتعليم الشامل (الهدف 4: ضمان التعليم الجيد المنصف والشامل للجميع وتعزيز فرص التعليم مدى الحياة للجميع). </a:t>
            </a:r>
          </a:p>
          <a:p>
            <a:pPr algn="just" rtl="1"/>
            <a:r>
              <a:rPr lang="ar-IQ" sz="2000" b="1" dirty="0"/>
              <a:t>    ان الرياضة توفر تعلماً مدى الحياة وتعليماً بديلاً للأطفال الذين لا يمكنهم الانتظام في المدرسة. فعند الاشتراك في الأنشطة الرياضية والبدنية، إلى جانب الدراسة في المدرسة، يتعلم التلاميذ القيم الرئيسية للرياضة، ومن بينها روح العمل كفريق، واللعب النظيف، واحترام القواعد والآخرين، والتعاون، والانضباط، والتسامح. وهذه المهارات أساسية للمشاركة المستقبلية في الأنشطة الجماعية وللحياة المهنية، ويمكن أن تحفز التماسك الاجتماعي داخل المجتمعات المحلية والمجتمعات الأوسع نطاقاً. وبالنظر إلى الفوائد التي تحققها الرياضة من حيث نماء الشخص والتنمية الاجتماعية، تمثل إمكانية ممارسة الرياضة والمشاركة فيها هدفاً إنمائياً رئيسياً.</a:t>
            </a:r>
          </a:p>
          <a:p>
            <a:pPr algn="just" rtl="1"/>
            <a:r>
              <a:rPr lang="ar-IQ" sz="2000" b="1" dirty="0"/>
              <a:t>         ولهذا السبب يواصل مكتب الأمم المتحدة المعني بتسخير الرياضة لأغراض التنمية والسلام برنامجه للقيادة الشبابية منذ عام 2012 بهدف تدريب وتمكين القيادات الشبابية من المجتمعات المحرومة من أجل استخدام الرياضة كأداة للتقدم. وفي معسكر برنامج القيادة الشبابية الذي أقيم في هامبورغ، ألمانيا، في شباط/فبراير 2016، جرى الترحيب بستة لاجئين وأدمجوا في المجموعة، مما أبرز قدرة الرياضة على تشجيع شمول الجميع والتقريب بين الناس.</a:t>
            </a:r>
          </a:p>
        </p:txBody>
      </p:sp>
    </p:spTree>
    <p:extLst>
      <p:ext uri="{BB962C8B-B14F-4D97-AF65-F5344CB8AC3E}">
        <p14:creationId xmlns:p14="http://schemas.microsoft.com/office/powerpoint/2010/main" val="25210696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3400" y="609600"/>
            <a:ext cx="8305800" cy="5786199"/>
          </a:xfrm>
          <a:prstGeom prst="rect">
            <a:avLst/>
          </a:prstGeom>
        </p:spPr>
        <p:txBody>
          <a:bodyPr wrap="square">
            <a:spAutoFit/>
          </a:bodyPr>
          <a:lstStyle/>
          <a:p>
            <a:pPr algn="just" rtl="1"/>
            <a:r>
              <a:rPr lang="ar-IQ" sz="2800" b="1" dirty="0">
                <a:ln>
                  <a:solidFill>
                    <a:srgbClr val="FF0000"/>
                  </a:solidFill>
                </a:ln>
                <a:solidFill>
                  <a:srgbClr val="C00000"/>
                </a:solidFill>
              </a:rPr>
              <a:t>الرياضة تعزز المساواة بين </a:t>
            </a:r>
            <a:r>
              <a:rPr lang="ar-IQ" sz="2800" b="1" dirty="0" smtClean="0">
                <a:ln>
                  <a:solidFill>
                    <a:srgbClr val="FF0000"/>
                  </a:solidFill>
                </a:ln>
                <a:solidFill>
                  <a:srgbClr val="C00000"/>
                </a:solidFill>
              </a:rPr>
              <a:t>الجنسين</a:t>
            </a:r>
            <a:endParaRPr lang="en-US" sz="2800" b="1" dirty="0" smtClean="0">
              <a:ln>
                <a:solidFill>
                  <a:srgbClr val="FF0000"/>
                </a:solidFill>
              </a:ln>
              <a:solidFill>
                <a:srgbClr val="C00000"/>
              </a:solidFill>
            </a:endParaRPr>
          </a:p>
          <a:p>
            <a:pPr algn="just" rtl="1"/>
            <a:endParaRPr lang="ar-IQ" b="1" dirty="0"/>
          </a:p>
          <a:p>
            <a:pPr algn="just" rtl="1"/>
            <a:r>
              <a:rPr lang="ar-IQ" b="1" dirty="0"/>
              <a:t>     ان  الرياضة في أبسط أشكالها تعزز  المشاركة المتوازنة ولديها القدرة على تعزيز المساواة بين الجنسين (الهدف 5: تحقيق المساواة بين الجنسين وتمكين كل النساء والفتيات). ومن خلال الرياضة والنشاط البدني يمكن تمكين النساء والفتيات أن يستفدن من الأثر الإيجابي للرياضة على الأحوال الصحية والنفسية الاجتماعية.</a:t>
            </a:r>
          </a:p>
          <a:p>
            <a:pPr algn="just" rtl="1"/>
            <a:r>
              <a:rPr lang="ar-IQ" b="1" dirty="0"/>
              <a:t>         ومشاركة الإناث في الرياضة تتحدى الأنماط والأدوار الاجتماعية المرتبطة عادة بالنساء. ومن الممكن أن تساعد الرياضة النساء والفتيات على إظهار مواهبهن وإنجازاتهن في المجتمع بإبراز مهاراتهن وقدراتهن. وهذا، بدوره، يحسّن إحساس المشاركات بقْدر أنفسهن وثقتهن بأنفسهن. وتتيح الرياضة أيضاً فرصاً للتفاعل الاجتماعي والصداقة، و أن تذكي وعي النظراء الذكور بأدوار الجنسين وتعبر عن الفوائد الاجتماعية والنفسية للأفراد وللمجموعات على السواء.</a:t>
            </a:r>
          </a:p>
          <a:p>
            <a:pPr algn="just" rtl="1"/>
            <a:r>
              <a:rPr lang="ar-IQ" b="1" dirty="0"/>
              <a:t>         فعلى سبيل المثال، يصور مشروع مجموعة ديار في دولة فلسين تصويرا فعالاً قدرة الرياضة على تعزيز المساواة بين الجنسين، فقد أقام المشروع مركزاً رياضياً ليتيح الفرصة للنساء للمشاركة في الرياضة، وتعلم المهارات التي يمكن نقلها واكتساب معرفة من اجل العمل. وتأسست وحدة ديار الرياضية النسوية في عام 2008، وأحد أمثلة نجاحها الكبيرة هو فريق ديار النسوي الرياضي، الذي أصبح واحداً من أكبر الفرق الكبرى القومية لكرة القدم في دولة فلسطين. وفي عام 2012، فاز الفريق بالبطولة الأولى على الإطلاق لكأس دوري فلسطين النسوي لكرة القدم. وأصبحت الآن اللاعبات الأعضاء في فريق ديار النسوي لكرة القدم يمارسن نشاطاً في الأكاديمية التي افتتحت في عام 2012، حيث يقمن بتدريب الفتيات صغيرات السن ونقل ما لديهن من معرفة إليهن. وعلاوة على ذلك، أقامت مجموعة ديار شبكة وشراكات قوية مع منظمات فلسطينية ودولية، مما يتيح للمشروع اكتساب زخم ودعم ليصبح قادراً على الاستمرار. وقد عاد هذا المشروع بالفائدة ليس فحسب على النساء بل على المجتمع المحلي بأسره.</a:t>
            </a:r>
          </a:p>
        </p:txBody>
      </p:sp>
    </p:spTree>
    <p:extLst>
      <p:ext uri="{BB962C8B-B14F-4D97-AF65-F5344CB8AC3E}">
        <p14:creationId xmlns:p14="http://schemas.microsoft.com/office/powerpoint/2010/main" val="16727375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44</TotalTime>
  <Words>3151</Words>
  <Application>Microsoft Office PowerPoint</Application>
  <PresentationFormat>عرض على الشاشة (3:4)‏</PresentationFormat>
  <Paragraphs>57</Paragraphs>
  <Slides>16</Slides>
  <Notes>0</Notes>
  <HiddenSlides>0</HiddenSlides>
  <MMClips>0</MMClips>
  <ScaleCrop>false</ScaleCrop>
  <HeadingPairs>
    <vt:vector size="4" baseType="variant">
      <vt:variant>
        <vt:lpstr>نسق</vt:lpstr>
      </vt:variant>
      <vt:variant>
        <vt:i4>1</vt:i4>
      </vt:variant>
      <vt:variant>
        <vt:lpstr>عناوين الشرائح</vt:lpstr>
      </vt:variant>
      <vt:variant>
        <vt:i4>16</vt:i4>
      </vt:variant>
    </vt:vector>
  </HeadingPairs>
  <TitlesOfParts>
    <vt:vector size="17" baseType="lpstr">
      <vt:lpstr>Flow</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Maher</dc:creator>
  <cp:lastModifiedBy>weaam</cp:lastModifiedBy>
  <cp:revision>7</cp:revision>
  <dcterms:created xsi:type="dcterms:W3CDTF">2022-02-19T07:35:18Z</dcterms:created>
  <dcterms:modified xsi:type="dcterms:W3CDTF">2022-03-15T16:34:02Z</dcterms:modified>
</cp:coreProperties>
</file>