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83" r:id="rId5"/>
    <p:sldId id="262" r:id="rId6"/>
    <p:sldId id="287" r:id="rId7"/>
    <p:sldId id="288" r:id="rId8"/>
    <p:sldId id="291" r:id="rId9"/>
    <p:sldId id="260" r:id="rId10"/>
    <p:sldId id="290" r:id="rId11"/>
    <p:sldId id="263" r:id="rId12"/>
    <p:sldId id="264" r:id="rId13"/>
    <p:sldId id="265" r:id="rId14"/>
    <p:sldId id="267" r:id="rId15"/>
    <p:sldId id="271" r:id="rId16"/>
    <p:sldId id="284" r:id="rId17"/>
    <p:sldId id="285" r:id="rId18"/>
    <p:sldId id="286" r:id="rId19"/>
    <p:sldId id="273" r:id="rId20"/>
    <p:sldId id="272" r:id="rId21"/>
    <p:sldId id="279" r:id="rId22"/>
    <p:sldId id="274" r:id="rId23"/>
    <p:sldId id="275"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33"/>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65" autoAdjust="0"/>
    <p:restoredTop sz="94667" autoAdjust="0"/>
  </p:normalViewPr>
  <p:slideViewPr>
    <p:cSldViewPr>
      <p:cViewPr>
        <p:scale>
          <a:sx n="77" d="100"/>
          <a:sy n="77" d="100"/>
        </p:scale>
        <p:origin x="-1182" y="-4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70E21A1-92EA-49D9-B77A-CDC12D7B11D7}" type="datetimeFigureOut">
              <a:rPr lang="en-US" smtClean="0"/>
              <a:pPr/>
              <a:t>4/22/2022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241ECC-9F5C-40FF-A250-5EFAE754EA7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0E21A1-92EA-49D9-B77A-CDC12D7B11D7}" type="datetimeFigureOut">
              <a:rPr lang="en-US" smtClean="0"/>
              <a:pPr/>
              <a:t>4/22/2022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241ECC-9F5C-40FF-A250-5EFAE754EA7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0E21A1-92EA-49D9-B77A-CDC12D7B11D7}" type="datetimeFigureOut">
              <a:rPr lang="en-US" smtClean="0"/>
              <a:pPr/>
              <a:t>4/22/2022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241ECC-9F5C-40FF-A250-5EFAE754EA7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0E21A1-92EA-49D9-B77A-CDC12D7B11D7}" type="datetimeFigureOut">
              <a:rPr lang="en-US" smtClean="0"/>
              <a:pPr/>
              <a:t>4/22/2022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241ECC-9F5C-40FF-A250-5EFAE754EA7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0E21A1-92EA-49D9-B77A-CDC12D7B11D7}" type="datetimeFigureOut">
              <a:rPr lang="en-US" smtClean="0"/>
              <a:pPr/>
              <a:t>4/22/2022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241ECC-9F5C-40FF-A250-5EFAE754EA7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70E21A1-92EA-49D9-B77A-CDC12D7B11D7}" type="datetimeFigureOut">
              <a:rPr lang="en-US" smtClean="0"/>
              <a:pPr/>
              <a:t>4/22/2022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241ECC-9F5C-40FF-A250-5EFAE754EA7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70E21A1-92EA-49D9-B77A-CDC12D7B11D7}" type="datetimeFigureOut">
              <a:rPr lang="en-US" smtClean="0"/>
              <a:pPr/>
              <a:t>4/22/2022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241ECC-9F5C-40FF-A250-5EFAE754EA7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70E21A1-92EA-49D9-B77A-CDC12D7B11D7}" type="datetimeFigureOut">
              <a:rPr lang="en-US" smtClean="0"/>
              <a:pPr/>
              <a:t>4/22/2022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D241ECC-9F5C-40FF-A250-5EFAE754EA7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0E21A1-92EA-49D9-B77A-CDC12D7B11D7}" type="datetimeFigureOut">
              <a:rPr lang="en-US" smtClean="0"/>
              <a:pPr/>
              <a:t>4/22/2022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241ECC-9F5C-40FF-A250-5EFAE754EA7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0E21A1-92EA-49D9-B77A-CDC12D7B11D7}" type="datetimeFigureOut">
              <a:rPr lang="en-US" smtClean="0"/>
              <a:pPr/>
              <a:t>4/22/2022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241ECC-9F5C-40FF-A250-5EFAE754EA7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0E21A1-92EA-49D9-B77A-CDC12D7B11D7}" type="datetimeFigureOut">
              <a:rPr lang="en-US" smtClean="0"/>
              <a:pPr/>
              <a:t>4/22/2022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241ECC-9F5C-40FF-A250-5EFAE754EA7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0E21A1-92EA-49D9-B77A-CDC12D7B11D7}" type="datetimeFigureOut">
              <a:rPr lang="en-US" smtClean="0"/>
              <a:pPr/>
              <a:t>4/22/2022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241ECC-9F5C-40FF-A250-5EFAE754EA7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upload.wikimedia.org/wikipedia/commons/7/76/Osmotic_pressure_on_blood_cells_diagram.svg" TargetMode="External"/><Relationship Id="rId1" Type="http://schemas.openxmlformats.org/officeDocument/2006/relationships/slideLayout" Target="../slideLayouts/slideLayout2.xml"/><Relationship Id="rId4" Type="http://schemas.openxmlformats.org/officeDocument/2006/relationships/hyperlink" Target="http://www.coolschool.ca/lor/BI12/unit4/U04L06/rbc.html"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jpeg"/><Relationship Id="rId1" Type="http://schemas.openxmlformats.org/officeDocument/2006/relationships/slideLayout" Target="../slideLayouts/slideLayout4.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smtClean="0"/>
              <a:t>Lab-3-</a:t>
            </a:r>
            <a:br>
              <a:rPr lang="en-US" smtClean="0"/>
            </a:br>
            <a:r>
              <a:rPr lang="en-US" smtClean="0"/>
              <a:t>The </a:t>
            </a:r>
            <a:r>
              <a:rPr lang="en-US" dirty="0" smtClean="0"/>
              <a:t>Cell Membrane</a:t>
            </a:r>
            <a:endParaRPr lang="en-US" dirty="0"/>
          </a:p>
        </p:txBody>
      </p:sp>
      <p:sp>
        <p:nvSpPr>
          <p:cNvPr id="5" name="Subtitle 4"/>
          <p:cNvSpPr>
            <a:spLocks noGrp="1"/>
          </p:cNvSpPr>
          <p:nvPr>
            <p:ph type="subTitle" idx="1"/>
          </p:nvPr>
        </p:nvSpPr>
        <p:spPr/>
        <p:txBody>
          <a:bodyPr/>
          <a:lstStyle/>
          <a:p>
            <a:r>
              <a:rPr lang="en-US" dirty="0" smtClean="0"/>
              <a:t>Homeostasis &amp; Cellular Transport</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248275"/>
            <a:ext cx="2705100" cy="1609725"/>
          </a:xfrm>
          <a:prstGeom prst="rect">
            <a:avLst/>
          </a:prstGeom>
        </p:spPr>
      </p:pic>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75781" y="5248275"/>
            <a:ext cx="2705100" cy="1609725"/>
          </a:xfrm>
          <a:prstGeom prst="rect">
            <a:avLst/>
          </a:prstGeom>
        </p:spPr>
      </p:pic>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33600" y="5271376"/>
            <a:ext cx="2705100" cy="1609725"/>
          </a:xfrm>
          <a:prstGeom prst="rect">
            <a:avLst/>
          </a:prstGeom>
        </p:spPr>
      </p:pic>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14064" y="5248275"/>
            <a:ext cx="2705100" cy="1609725"/>
          </a:xfrm>
          <a:prstGeom prst="rect">
            <a:avLst/>
          </a:prstGeom>
        </p:spPr>
      </p:pic>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62600" y="5271376"/>
            <a:ext cx="3429000" cy="1609725"/>
          </a:xfrm>
          <a:prstGeom prst="rect">
            <a:avLst/>
          </a:prstGeom>
        </p:spPr>
      </p:pic>
    </p:spTree>
    <p:extLst>
      <p:ext uri="{BB962C8B-B14F-4D97-AF65-F5344CB8AC3E}">
        <p14:creationId xmlns:p14="http://schemas.microsoft.com/office/powerpoint/2010/main" val="19698955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048000" y="381000"/>
            <a:ext cx="3328155" cy="923330"/>
          </a:xfrm>
          <a:prstGeom prst="rect">
            <a:avLst/>
          </a:prstGeom>
          <a:noFill/>
        </p:spPr>
        <p:txBody>
          <a:bodyPr wrap="none" lIns="91440" tIns="45720" rIns="91440" bIns="45720">
            <a:spAutoFit/>
          </a:bodyPr>
          <a:lstStyle/>
          <a:p>
            <a:pPr algn="ctr"/>
            <a: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Diffusion</a:t>
            </a:r>
            <a:endParaRPr 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6" name="Rectangle 5"/>
          <p:cNvSpPr/>
          <p:nvPr/>
        </p:nvSpPr>
        <p:spPr>
          <a:xfrm>
            <a:off x="533400" y="5562600"/>
            <a:ext cx="8126455" cy="923330"/>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5400" b="1" cap="none" spc="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HIGH to LOW concentration</a:t>
            </a:r>
            <a:endParaRPr lang="en-US" sz="5400" b="1" cap="none" spc="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
        <p:nvSpPr>
          <p:cNvPr id="2" name="TextBox 1"/>
          <p:cNvSpPr txBox="1"/>
          <p:nvPr/>
        </p:nvSpPr>
        <p:spPr>
          <a:xfrm>
            <a:off x="228600" y="1307741"/>
            <a:ext cx="8991600" cy="2677656"/>
          </a:xfrm>
          <a:prstGeom prst="rect">
            <a:avLst/>
          </a:prstGeom>
          <a:noFill/>
        </p:spPr>
        <p:txBody>
          <a:bodyPr wrap="square" rtlCol="0">
            <a:spAutoFit/>
          </a:bodyPr>
          <a:lstStyle/>
          <a:p>
            <a:pPr marL="285750" indent="-285750">
              <a:buFont typeface="Arial" pitchFamily="34" charset="0"/>
              <a:buChar char="•"/>
            </a:pPr>
            <a:r>
              <a:rPr lang="en-US" sz="2800" b="1" dirty="0" smtClean="0"/>
              <a:t>Examples of diffusion: spraying aerosols, and perfumes</a:t>
            </a:r>
            <a:r>
              <a:rPr lang="en-US" sz="2800" dirty="0" smtClean="0"/>
              <a:t>.</a:t>
            </a:r>
          </a:p>
          <a:p>
            <a:pPr marL="285750" indent="-285750">
              <a:buFont typeface="Arial" pitchFamily="34" charset="0"/>
              <a:buChar char="•"/>
            </a:pPr>
            <a:r>
              <a:rPr lang="en-US" sz="2800" b="1" dirty="0" smtClean="0"/>
              <a:t>High</a:t>
            </a:r>
            <a:r>
              <a:rPr lang="en-US" sz="2800" dirty="0" smtClean="0"/>
              <a:t> concentration (inside of the can)—the molecules are packed tightly together….</a:t>
            </a:r>
          </a:p>
          <a:p>
            <a:pPr marL="285750" indent="-285750">
              <a:buFont typeface="Arial" pitchFamily="34" charset="0"/>
              <a:buChar char="•"/>
            </a:pPr>
            <a:r>
              <a:rPr lang="en-US" sz="2800" dirty="0" smtClean="0"/>
              <a:t>To a </a:t>
            </a:r>
            <a:r>
              <a:rPr lang="en-US" sz="2800" b="1" dirty="0" smtClean="0"/>
              <a:t>LOW</a:t>
            </a:r>
            <a:r>
              <a:rPr lang="en-US" sz="2800" dirty="0" smtClean="0"/>
              <a:t> concentration – when sprayed, the molecules are released to a more free environment</a:t>
            </a:r>
          </a:p>
          <a:p>
            <a:pPr marL="285750" indent="-285750">
              <a:buFont typeface="Arial" pitchFamily="34" charset="0"/>
              <a:buChar char="•"/>
            </a:pPr>
            <a:r>
              <a:rPr lang="en-US" sz="2800" dirty="0" smtClean="0"/>
              <a:t>The particles </a:t>
            </a:r>
            <a:r>
              <a:rPr lang="en-US" sz="2800" b="1" dirty="0" smtClean="0"/>
              <a:t>SPREAD</a:t>
            </a:r>
            <a:r>
              <a:rPr lang="en-US" sz="2800" dirty="0" smtClean="0"/>
              <a:t> </a:t>
            </a:r>
            <a:r>
              <a:rPr lang="en-US" sz="2800" b="1" dirty="0" smtClean="0"/>
              <a:t>OUT</a:t>
            </a:r>
            <a:endParaRPr lang="en-US" sz="2800" b="1" dirty="0"/>
          </a:p>
        </p:txBody>
      </p:sp>
      <p:pic>
        <p:nvPicPr>
          <p:cNvPr id="2051" name="Picture 3" descr="C:\Users\kdlewis\AppData\Local\Microsoft\Windows\Temporary Internet Files\Content.IE5\0TFFLQF5\MC90033971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43800" y="392428"/>
            <a:ext cx="692201" cy="915314"/>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Users\kdlewis\AppData\Local\Microsoft\Windows\Temporary Internet Files\Content.IE5\UNL188E3\MC90023226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11413" y="4009869"/>
            <a:ext cx="1555692" cy="170513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1" descr="http://www.stjohn.ac.th/Department/school/bio_pix/osmosis.gif"/>
          <p:cNvPicPr>
            <a:picLocks noChangeAspect="1" noChangeArrowheads="1"/>
          </p:cNvPicPr>
          <p:nvPr/>
        </p:nvPicPr>
        <p:blipFill>
          <a:blip r:embed="rId2" cstate="print"/>
          <a:srcRect/>
          <a:stretch>
            <a:fillRect/>
          </a:stretch>
        </p:blipFill>
        <p:spPr bwMode="auto">
          <a:xfrm>
            <a:off x="796393" y="2514600"/>
            <a:ext cx="6219345" cy="4343401"/>
          </a:xfrm>
          <a:prstGeom prst="rect">
            <a:avLst/>
          </a:prstGeom>
          <a:noFill/>
        </p:spPr>
      </p:pic>
      <p:sp>
        <p:nvSpPr>
          <p:cNvPr id="24579" name="Rectangle 3"/>
          <p:cNvSpPr>
            <a:spLocks noChangeArrowheads="1"/>
          </p:cNvSpPr>
          <p:nvPr/>
        </p:nvSpPr>
        <p:spPr bwMode="auto">
          <a:xfrm>
            <a:off x="228600" y="228600"/>
            <a:ext cx="8610600" cy="252376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228600" marR="0" lvl="0" indent="-22860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2800" b="1" i="0" u="sng" strike="noStrike" cap="none" normalizeH="0" baseline="0" dirty="0" smtClean="0">
                <a:ln>
                  <a:noFill/>
                </a:ln>
                <a:effectLst/>
                <a:latin typeface="Calibri" pitchFamily="34" charset="0"/>
                <a:ea typeface="Times New Roman" pitchFamily="18" charset="0"/>
                <a:cs typeface="Arial" pitchFamily="34" charset="0"/>
              </a:rPr>
              <a:t>Osmosis</a:t>
            </a:r>
            <a:r>
              <a:rPr kumimoji="0" lang="en-US" sz="2800" b="0" i="0" u="none" strike="noStrike" cap="none" normalizeH="0" baseline="0" dirty="0" smtClean="0">
                <a:ln>
                  <a:noFill/>
                </a:ln>
                <a:effectLst/>
                <a:latin typeface="Calibri" pitchFamily="34" charset="0"/>
                <a:ea typeface="Times New Roman" pitchFamily="18" charset="0"/>
                <a:cs typeface="Arial" pitchFamily="34" charset="0"/>
              </a:rPr>
              <a:t> is the </a:t>
            </a:r>
            <a:r>
              <a:rPr lang="en-US" sz="2800" dirty="0" smtClean="0">
                <a:latin typeface="Calibri" pitchFamily="34" charset="0"/>
                <a:ea typeface="Times New Roman" pitchFamily="18" charset="0"/>
                <a:cs typeface="Arial" pitchFamily="34" charset="0"/>
              </a:rPr>
              <a:t>movement </a:t>
            </a:r>
            <a:r>
              <a:rPr kumimoji="0" lang="en-US" sz="2800" b="0" i="0" u="none" strike="noStrike" cap="none" normalizeH="0" baseline="0" dirty="0" smtClean="0">
                <a:ln>
                  <a:noFill/>
                </a:ln>
                <a:effectLst/>
                <a:latin typeface="Calibri" pitchFamily="34" charset="0"/>
                <a:ea typeface="Times New Roman" pitchFamily="18" charset="0"/>
                <a:cs typeface="Arial" pitchFamily="34" charset="0"/>
              </a:rPr>
              <a:t>of </a:t>
            </a:r>
            <a:r>
              <a:rPr kumimoji="0" lang="en-US" sz="2800" b="1" i="0" u="sng" strike="noStrike" cap="none" normalizeH="0" baseline="0" dirty="0" smtClean="0">
                <a:ln>
                  <a:noFill/>
                </a:ln>
                <a:effectLst/>
                <a:latin typeface="Calibri" pitchFamily="34" charset="0"/>
                <a:ea typeface="Times New Roman" pitchFamily="18" charset="0"/>
                <a:cs typeface="Arial" pitchFamily="34" charset="0"/>
              </a:rPr>
              <a:t>water</a:t>
            </a:r>
            <a:r>
              <a:rPr kumimoji="0" lang="en-US" sz="2800" b="0" i="0" u="none" strike="noStrike" cap="none" normalizeH="0" baseline="0" dirty="0" smtClean="0">
                <a:ln>
                  <a:noFill/>
                </a:ln>
                <a:effectLst/>
                <a:latin typeface="Calibri" pitchFamily="34" charset="0"/>
                <a:ea typeface="Times New Roman" pitchFamily="18" charset="0"/>
                <a:cs typeface="Arial" pitchFamily="34" charset="0"/>
              </a:rPr>
              <a:t> through a selectively permeable membrane like the cell</a:t>
            </a:r>
            <a:r>
              <a:rPr kumimoji="0" lang="en-US" sz="2800" b="0" i="0" u="none" strike="noStrike" cap="none" normalizeH="0" dirty="0" smtClean="0">
                <a:ln>
                  <a:noFill/>
                </a:ln>
                <a:effectLst/>
                <a:latin typeface="Calibri" pitchFamily="34" charset="0"/>
                <a:ea typeface="Times New Roman" pitchFamily="18" charset="0"/>
                <a:cs typeface="Arial" pitchFamily="34" charset="0"/>
              </a:rPr>
              <a:t> </a:t>
            </a:r>
            <a:r>
              <a:rPr kumimoji="0" lang="en-US" sz="2800" b="0" i="0" u="none" strike="noStrike" cap="none" normalizeH="0" baseline="0" dirty="0" smtClean="0">
                <a:ln>
                  <a:noFill/>
                </a:ln>
                <a:effectLst/>
                <a:latin typeface="Calibri" pitchFamily="34" charset="0"/>
                <a:ea typeface="Times New Roman" pitchFamily="18" charset="0"/>
                <a:cs typeface="Arial" pitchFamily="34" charset="0"/>
              </a:rPr>
              <a:t>membrane</a:t>
            </a:r>
            <a:endParaRPr kumimoji="0" lang="en-US" sz="2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effectLst/>
              <a:latin typeface="Calibri" pitchFamily="34" charset="0"/>
              <a:ea typeface="Times New Roman" pitchFamily="18" charset="0"/>
              <a:cs typeface="Arial" pitchFamily="34" charset="0"/>
            </a:endParaRPr>
          </a:p>
          <a:p>
            <a:pPr marL="228600" marR="0" lvl="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effectLst/>
                <a:latin typeface="Calibri" pitchFamily="34" charset="0"/>
                <a:ea typeface="Times New Roman" pitchFamily="18" charset="0"/>
                <a:cs typeface="Arial" pitchFamily="34" charset="0"/>
              </a:rPr>
              <a:t>Water moves across the cell membrane from an area of </a:t>
            </a:r>
            <a:r>
              <a:rPr kumimoji="0" lang="en-US" sz="2800" b="1" i="0" u="sng" strike="noStrike" cap="none" normalizeH="0" baseline="0" dirty="0" smtClean="0">
                <a:ln>
                  <a:noFill/>
                </a:ln>
                <a:effectLst/>
                <a:latin typeface="Calibri" pitchFamily="34" charset="0"/>
                <a:ea typeface="Times New Roman" pitchFamily="18" charset="0"/>
                <a:cs typeface="Arial" pitchFamily="34" charset="0"/>
              </a:rPr>
              <a:t>high concentration</a:t>
            </a:r>
            <a:r>
              <a:rPr kumimoji="0" lang="en-US" sz="2800" b="0" i="0" u="none" strike="noStrike" cap="none" normalizeH="0" baseline="0" dirty="0" smtClean="0">
                <a:ln>
                  <a:noFill/>
                </a:ln>
                <a:effectLst/>
                <a:latin typeface="Calibri" pitchFamily="34" charset="0"/>
                <a:ea typeface="Times New Roman" pitchFamily="18" charset="0"/>
                <a:cs typeface="Arial" pitchFamily="34" charset="0"/>
              </a:rPr>
              <a:t> to an area of </a:t>
            </a:r>
            <a:r>
              <a:rPr kumimoji="0" lang="en-US" sz="2800" b="1" i="0" u="sng" strike="noStrike" cap="none" normalizeH="0" baseline="0" dirty="0" smtClean="0">
                <a:ln>
                  <a:noFill/>
                </a:ln>
                <a:effectLst/>
                <a:latin typeface="Calibri" pitchFamily="34" charset="0"/>
                <a:ea typeface="Times New Roman" pitchFamily="18" charset="0"/>
                <a:cs typeface="Arial" pitchFamily="34" charset="0"/>
              </a:rPr>
              <a:t>low concentration</a:t>
            </a:r>
            <a:r>
              <a:rPr kumimoji="0" lang="en-US" sz="2800" b="0" i="0" u="none" strike="noStrike" cap="none" normalizeH="0" baseline="0" dirty="0" smtClean="0">
                <a:ln>
                  <a:noFill/>
                </a:ln>
                <a:effectLst/>
                <a:latin typeface="Calibri" pitchFamily="34" charset="0"/>
                <a:ea typeface="Times New Roman" pitchFamily="18" charset="0"/>
                <a:cs typeface="Arial" pitchFamily="34" charset="0"/>
              </a:rPr>
              <a:t>.</a:t>
            </a:r>
            <a:endParaRPr kumimoji="0" lang="en-US" sz="2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4580" name="Rectangle 4"/>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0000"/>
                </a:solidFill>
                <a:effectLst/>
                <a:latin typeface="Calibri" pitchFamily="34" charset="0"/>
                <a:ea typeface="Times New Roman" pitchFamily="18" charset="0"/>
                <a:cs typeface="Arial" pitchFamily="34" charset="0"/>
              </a:rPr>
              <a:t>	</a:t>
            </a:r>
            <a:endParaRPr kumimoji="0" lang="en-US" sz="11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581" name="Rectangle 5"/>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577" name="Text Box 1"/>
          <p:cNvSpPr txBox="1">
            <a:spLocks noChangeArrowheads="1"/>
          </p:cNvSpPr>
          <p:nvPr/>
        </p:nvSpPr>
        <p:spPr bwMode="auto">
          <a:xfrm>
            <a:off x="6172200" y="3962400"/>
            <a:ext cx="2743200" cy="16002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Semi-permeable membrane is permeable to water, but not to sugar</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24579">
                                            <p:txEl>
                                              <p:pRg st="2" end="2"/>
                                            </p:txEl>
                                          </p:spTgt>
                                        </p:tgtEl>
                                        <p:attrNameLst>
                                          <p:attrName>style.visibility</p:attrName>
                                        </p:attrNameLst>
                                      </p:cBhvr>
                                      <p:to>
                                        <p:strVal val="visible"/>
                                      </p:to>
                                    </p:set>
                                    <p:animEffect transition="in" filter="fade">
                                      <p:cBhvr>
                                        <p:cTn id="7" dur="1000"/>
                                        <p:tgtEl>
                                          <p:spTgt spid="24579">
                                            <p:txEl>
                                              <p:pRg st="2" end="2"/>
                                            </p:txEl>
                                          </p:spTgt>
                                        </p:tgtEl>
                                      </p:cBhvr>
                                    </p:animEffect>
                                    <p:anim calcmode="lin" valueType="num">
                                      <p:cBhvr>
                                        <p:cTn id="8" dur="1000" fill="hold"/>
                                        <p:tgtEl>
                                          <p:spTgt spid="24579">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24579">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04800" y="228600"/>
            <a:ext cx="8686800" cy="63248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700" b="1" i="0" u="sng" strike="noStrike" cap="none" normalizeH="0" baseline="0" dirty="0" smtClean="0">
                <a:ln>
                  <a:noFill/>
                </a:ln>
                <a:solidFill>
                  <a:srgbClr val="C00000"/>
                </a:solidFill>
                <a:effectLst/>
                <a:latin typeface="Calibri" pitchFamily="34" charset="0"/>
                <a:ea typeface="Times New Roman" pitchFamily="18" charset="0"/>
                <a:cs typeface="Arial" pitchFamily="34" charset="0"/>
              </a:rPr>
              <a:t>Hyper</a:t>
            </a:r>
            <a:r>
              <a:rPr kumimoji="0" lang="en-US" sz="2700" b="1" i="0" u="none" strike="noStrike" cap="none" normalizeH="0" baseline="0" dirty="0" smtClean="0">
                <a:ln>
                  <a:noFill/>
                </a:ln>
                <a:solidFill>
                  <a:srgbClr val="C00000"/>
                </a:solidFill>
                <a:effectLst/>
                <a:latin typeface="Calibri" pitchFamily="34" charset="0"/>
                <a:ea typeface="Times New Roman" pitchFamily="18" charset="0"/>
                <a:cs typeface="Arial" pitchFamily="34" charset="0"/>
              </a:rPr>
              <a:t>tonic</a:t>
            </a:r>
            <a:r>
              <a:rPr kumimoji="0" lang="en-US" sz="2700" b="1" i="0" u="none" strike="noStrike" cap="none" normalizeH="0" baseline="0" dirty="0" smtClean="0">
                <a:ln>
                  <a:noFill/>
                </a:ln>
                <a:effectLst/>
                <a:latin typeface="Calibri" pitchFamily="34" charset="0"/>
                <a:ea typeface="Times New Roman" pitchFamily="18" charset="0"/>
                <a:cs typeface="Arial" pitchFamily="34" charset="0"/>
              </a:rPr>
              <a:t> Solutions: </a:t>
            </a:r>
            <a:r>
              <a:rPr kumimoji="0" lang="en-US" sz="2700" b="0" i="0" u="none" strike="noStrike" cap="none" normalizeH="0" baseline="0" dirty="0" smtClean="0">
                <a:ln>
                  <a:noFill/>
                </a:ln>
                <a:effectLst/>
                <a:latin typeface="Calibri" pitchFamily="34" charset="0"/>
                <a:ea typeface="Times New Roman" pitchFamily="18" charset="0"/>
                <a:cs typeface="Arial" pitchFamily="34" charset="0"/>
              </a:rPr>
              <a:t>contain a </a:t>
            </a:r>
            <a:r>
              <a:rPr kumimoji="0" lang="en-US" sz="2700" b="1" i="0" u="sng" strike="noStrike" cap="none" normalizeH="0" baseline="0" dirty="0" smtClean="0">
                <a:ln>
                  <a:noFill/>
                </a:ln>
                <a:effectLst/>
                <a:latin typeface="Calibri" pitchFamily="34" charset="0"/>
                <a:ea typeface="Times New Roman" pitchFamily="18" charset="0"/>
                <a:cs typeface="Arial" pitchFamily="34" charset="0"/>
              </a:rPr>
              <a:t>high concentration</a:t>
            </a:r>
            <a:r>
              <a:rPr kumimoji="0" lang="en-US" sz="2700" b="0" i="0" u="none" strike="noStrike" cap="none" normalizeH="0" baseline="0" dirty="0" smtClean="0">
                <a:ln>
                  <a:noFill/>
                </a:ln>
                <a:effectLst/>
                <a:latin typeface="Calibri" pitchFamily="34" charset="0"/>
                <a:ea typeface="Times New Roman" pitchFamily="18" charset="0"/>
                <a:cs typeface="Arial" pitchFamily="34" charset="0"/>
              </a:rPr>
              <a:t> of solute relative to another solution (e.g. the cell's cytoplasm). When a cell is placed in a hypertonic solution, the water diffuses </a:t>
            </a:r>
            <a:r>
              <a:rPr kumimoji="0" lang="en-US" sz="2700" b="1" i="0" u="sng" strike="noStrike" cap="none" normalizeH="0" baseline="0" dirty="0" smtClean="0">
                <a:ln>
                  <a:noFill/>
                </a:ln>
                <a:effectLst/>
                <a:latin typeface="Calibri" pitchFamily="34" charset="0"/>
                <a:ea typeface="Times New Roman" pitchFamily="18" charset="0"/>
                <a:cs typeface="Arial" pitchFamily="34" charset="0"/>
              </a:rPr>
              <a:t>out</a:t>
            </a:r>
            <a:r>
              <a:rPr kumimoji="0" lang="en-US" sz="2700" b="0" i="0" u="none" strike="noStrike" cap="none" normalizeH="0" baseline="0" dirty="0" smtClean="0">
                <a:ln>
                  <a:noFill/>
                </a:ln>
                <a:effectLst/>
                <a:latin typeface="Calibri" pitchFamily="34" charset="0"/>
                <a:ea typeface="Times New Roman" pitchFamily="18" charset="0"/>
                <a:cs typeface="Arial" pitchFamily="34" charset="0"/>
              </a:rPr>
              <a:t> of the cell, causing the cell to </a:t>
            </a:r>
            <a:r>
              <a:rPr kumimoji="0" lang="en-US" sz="2700" b="1" i="0" u="sng" strike="noStrike" cap="none" normalizeH="0" baseline="0" dirty="0" smtClean="0">
                <a:ln>
                  <a:noFill/>
                </a:ln>
                <a:effectLst/>
                <a:latin typeface="Calibri" pitchFamily="34" charset="0"/>
                <a:ea typeface="Times New Roman" pitchFamily="18" charset="0"/>
                <a:cs typeface="Arial" pitchFamily="34" charset="0"/>
              </a:rPr>
              <a:t>shrivel</a:t>
            </a:r>
            <a:r>
              <a:rPr kumimoji="0" lang="en-US" sz="2700" b="0" i="0" u="none" strike="noStrike" cap="none" normalizeH="0" baseline="0" dirty="0" smtClean="0">
                <a:ln>
                  <a:noFill/>
                </a:ln>
                <a:effectLst/>
                <a:latin typeface="Calibri" pitchFamily="34" charset="0"/>
                <a:ea typeface="Times New Roman" pitchFamily="18" charset="0"/>
                <a:cs typeface="Arial"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700" b="0" i="0" u="none" strike="noStrike" cap="none" normalizeH="0" baseline="0" dirty="0" smtClean="0">
              <a:ln>
                <a:noFill/>
              </a:ln>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700" b="1" i="0" u="sng" strike="noStrike" cap="none" normalizeH="0" baseline="0" dirty="0" smtClean="0">
                <a:ln>
                  <a:noFill/>
                </a:ln>
                <a:solidFill>
                  <a:srgbClr val="C00000"/>
                </a:solidFill>
                <a:effectLst/>
                <a:latin typeface="Calibri" pitchFamily="34" charset="0"/>
                <a:ea typeface="Times New Roman" pitchFamily="18" charset="0"/>
                <a:cs typeface="Arial" pitchFamily="34" charset="0"/>
              </a:rPr>
              <a:t>Hypo</a:t>
            </a:r>
            <a:r>
              <a:rPr kumimoji="0" lang="en-US" sz="2700" b="1" i="0" u="none" strike="noStrike" cap="none" normalizeH="0" baseline="0" dirty="0" smtClean="0">
                <a:ln>
                  <a:noFill/>
                </a:ln>
                <a:solidFill>
                  <a:srgbClr val="C00000"/>
                </a:solidFill>
                <a:effectLst/>
                <a:latin typeface="Calibri" pitchFamily="34" charset="0"/>
                <a:ea typeface="Times New Roman" pitchFamily="18" charset="0"/>
                <a:cs typeface="Arial" pitchFamily="34" charset="0"/>
              </a:rPr>
              <a:t>tonic</a:t>
            </a:r>
            <a:r>
              <a:rPr kumimoji="0" lang="en-US" sz="2700" b="1" i="0" u="none" strike="noStrike" cap="none" normalizeH="0" baseline="0" dirty="0" smtClean="0">
                <a:ln>
                  <a:noFill/>
                </a:ln>
                <a:effectLst/>
                <a:latin typeface="Calibri" pitchFamily="34" charset="0"/>
                <a:ea typeface="Times New Roman" pitchFamily="18" charset="0"/>
                <a:cs typeface="Arial" pitchFamily="34" charset="0"/>
              </a:rPr>
              <a:t> Solutions: </a:t>
            </a:r>
            <a:r>
              <a:rPr kumimoji="0" lang="en-US" sz="2700" b="0" i="0" u="none" strike="noStrike" cap="none" normalizeH="0" baseline="0" dirty="0" smtClean="0">
                <a:ln>
                  <a:noFill/>
                </a:ln>
                <a:effectLst/>
                <a:latin typeface="Calibri" pitchFamily="34" charset="0"/>
                <a:ea typeface="Times New Roman" pitchFamily="18" charset="0"/>
                <a:cs typeface="Arial" pitchFamily="34" charset="0"/>
              </a:rPr>
              <a:t>contain a </a:t>
            </a:r>
            <a:r>
              <a:rPr kumimoji="0" lang="en-US" sz="2700" b="1" i="0" u="sng" strike="noStrike" cap="none" normalizeH="0" baseline="0" dirty="0" smtClean="0">
                <a:ln>
                  <a:noFill/>
                </a:ln>
                <a:effectLst/>
                <a:latin typeface="Calibri" pitchFamily="34" charset="0"/>
                <a:ea typeface="Times New Roman" pitchFamily="18" charset="0"/>
                <a:cs typeface="Arial" pitchFamily="34" charset="0"/>
              </a:rPr>
              <a:t>low concentration</a:t>
            </a:r>
            <a:r>
              <a:rPr kumimoji="0" lang="en-US" sz="2700" b="0" i="0" u="none" strike="noStrike" cap="none" normalizeH="0" baseline="0" dirty="0" smtClean="0">
                <a:ln>
                  <a:noFill/>
                </a:ln>
                <a:effectLst/>
                <a:latin typeface="Calibri" pitchFamily="34" charset="0"/>
                <a:ea typeface="Times New Roman" pitchFamily="18" charset="0"/>
                <a:cs typeface="Arial" pitchFamily="34" charset="0"/>
              </a:rPr>
              <a:t> of solute relative to another solution (e.g. the cell's cytoplasm). When a cell is placed in a hypotonic solution, the water diffuses</a:t>
            </a:r>
            <a:r>
              <a:rPr kumimoji="0" lang="en-US" sz="2700" b="1" i="0" u="none" strike="noStrike" cap="none" normalizeH="0" baseline="0" dirty="0" smtClean="0">
                <a:ln>
                  <a:noFill/>
                </a:ln>
                <a:effectLst/>
                <a:latin typeface="Calibri" pitchFamily="34" charset="0"/>
                <a:ea typeface="Times New Roman" pitchFamily="18" charset="0"/>
                <a:cs typeface="Arial" pitchFamily="34" charset="0"/>
              </a:rPr>
              <a:t> </a:t>
            </a:r>
            <a:r>
              <a:rPr kumimoji="0" lang="en-US" sz="2700" b="1" i="0" u="sng" strike="noStrike" cap="none" normalizeH="0" baseline="0" dirty="0" smtClean="0">
                <a:ln>
                  <a:noFill/>
                </a:ln>
                <a:effectLst/>
                <a:latin typeface="Calibri" pitchFamily="34" charset="0"/>
                <a:ea typeface="Times New Roman" pitchFamily="18" charset="0"/>
                <a:cs typeface="Arial" pitchFamily="34" charset="0"/>
              </a:rPr>
              <a:t>into</a:t>
            </a:r>
            <a:r>
              <a:rPr kumimoji="0" lang="en-US" sz="2700" b="0" i="0" u="none" strike="noStrike" cap="none" normalizeH="0" baseline="0" dirty="0" smtClean="0">
                <a:ln>
                  <a:noFill/>
                </a:ln>
                <a:effectLst/>
                <a:latin typeface="Calibri" pitchFamily="34" charset="0"/>
                <a:ea typeface="Times New Roman" pitchFamily="18" charset="0"/>
                <a:cs typeface="Arial" pitchFamily="34" charset="0"/>
              </a:rPr>
              <a:t> the cell, causing the cell to </a:t>
            </a:r>
            <a:r>
              <a:rPr kumimoji="0" lang="en-US" sz="2700" b="1" i="0" u="sng" strike="noStrike" cap="none" normalizeH="0" baseline="0" dirty="0" smtClean="0">
                <a:ln>
                  <a:noFill/>
                </a:ln>
                <a:effectLst/>
                <a:latin typeface="Calibri" pitchFamily="34" charset="0"/>
                <a:ea typeface="Times New Roman" pitchFamily="18" charset="0"/>
                <a:cs typeface="Arial" pitchFamily="34" charset="0"/>
              </a:rPr>
              <a:t>swell</a:t>
            </a:r>
            <a:r>
              <a:rPr kumimoji="0" lang="en-US" sz="2700" b="0" i="0" u="none" strike="noStrike" cap="none" normalizeH="0" baseline="0" dirty="0" smtClean="0">
                <a:ln>
                  <a:noFill/>
                </a:ln>
                <a:effectLst/>
                <a:latin typeface="Calibri" pitchFamily="34" charset="0"/>
                <a:ea typeface="Times New Roman" pitchFamily="18" charset="0"/>
                <a:cs typeface="Arial" pitchFamily="34" charset="0"/>
              </a:rPr>
              <a:t> and possibly </a:t>
            </a:r>
            <a:r>
              <a:rPr kumimoji="0" lang="en-US" sz="2700" b="1" i="0" u="sng" strike="noStrike" cap="none" normalizeH="0" baseline="0" dirty="0" smtClean="0">
                <a:ln>
                  <a:noFill/>
                </a:ln>
                <a:effectLst/>
                <a:latin typeface="Calibri" pitchFamily="34" charset="0"/>
                <a:ea typeface="Times New Roman" pitchFamily="18" charset="0"/>
                <a:cs typeface="Arial" pitchFamily="34" charset="0"/>
              </a:rPr>
              <a:t>explode</a:t>
            </a:r>
            <a:r>
              <a:rPr kumimoji="0" lang="en-US" sz="2700" b="0" i="0" u="none" strike="noStrike" cap="none" normalizeH="0" baseline="0" dirty="0" smtClean="0">
                <a:ln>
                  <a:noFill/>
                </a:ln>
                <a:effectLst/>
                <a:latin typeface="Calibri" pitchFamily="34" charset="0"/>
                <a:ea typeface="Times New Roman" pitchFamily="18" charset="0"/>
                <a:cs typeface="Arial"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700" b="0" i="0" u="none" strike="noStrike" cap="none" normalizeH="0" baseline="0" dirty="0" smtClean="0">
              <a:ln>
                <a:noFill/>
              </a:ln>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700" b="1" i="0" u="sng" strike="noStrike" cap="none" normalizeH="0" baseline="0" dirty="0" smtClean="0">
                <a:ln>
                  <a:noFill/>
                </a:ln>
                <a:solidFill>
                  <a:srgbClr val="C00000"/>
                </a:solidFill>
                <a:effectLst/>
                <a:latin typeface="Calibri" pitchFamily="34" charset="0"/>
                <a:ea typeface="Times New Roman" pitchFamily="18" charset="0"/>
                <a:cs typeface="Arial" pitchFamily="34" charset="0"/>
              </a:rPr>
              <a:t>Iso</a:t>
            </a:r>
            <a:r>
              <a:rPr kumimoji="0" lang="en-US" sz="2700" b="1" i="0" u="none" strike="noStrike" cap="none" normalizeH="0" baseline="0" dirty="0" smtClean="0">
                <a:ln>
                  <a:noFill/>
                </a:ln>
                <a:solidFill>
                  <a:srgbClr val="C00000"/>
                </a:solidFill>
                <a:effectLst/>
                <a:latin typeface="Calibri" pitchFamily="34" charset="0"/>
                <a:ea typeface="Times New Roman" pitchFamily="18" charset="0"/>
                <a:cs typeface="Arial" pitchFamily="34" charset="0"/>
              </a:rPr>
              <a:t>tonic</a:t>
            </a:r>
            <a:r>
              <a:rPr kumimoji="0" lang="en-US" sz="2700" b="1" i="0" u="none" strike="noStrike" cap="none" normalizeH="0" baseline="0" dirty="0" smtClean="0">
                <a:ln>
                  <a:noFill/>
                </a:ln>
                <a:effectLst/>
                <a:latin typeface="Calibri" pitchFamily="34" charset="0"/>
                <a:ea typeface="Times New Roman" pitchFamily="18" charset="0"/>
                <a:cs typeface="Arial" pitchFamily="34" charset="0"/>
              </a:rPr>
              <a:t> Solutions: </a:t>
            </a:r>
            <a:r>
              <a:rPr kumimoji="0" lang="en-US" sz="2700" b="0" i="0" u="none" strike="noStrike" cap="none" normalizeH="0" baseline="0" dirty="0" smtClean="0">
                <a:ln>
                  <a:noFill/>
                </a:ln>
                <a:effectLst/>
                <a:latin typeface="Calibri" pitchFamily="34" charset="0"/>
                <a:ea typeface="Times New Roman" pitchFamily="18" charset="0"/>
                <a:cs typeface="Arial" pitchFamily="34" charset="0"/>
              </a:rPr>
              <a:t>contain the </a:t>
            </a:r>
            <a:r>
              <a:rPr kumimoji="0" lang="en-US" sz="2700" b="1" i="0" u="sng" strike="noStrike" cap="none" normalizeH="0" baseline="0" dirty="0" smtClean="0">
                <a:ln>
                  <a:noFill/>
                </a:ln>
                <a:effectLst/>
                <a:latin typeface="Calibri" pitchFamily="34" charset="0"/>
                <a:ea typeface="Times New Roman" pitchFamily="18" charset="0"/>
                <a:cs typeface="Arial" pitchFamily="34" charset="0"/>
              </a:rPr>
              <a:t>same concentration</a:t>
            </a:r>
            <a:r>
              <a:rPr kumimoji="0" lang="en-US" sz="2700" b="0" i="0" u="none" strike="noStrike" cap="none" normalizeH="0" baseline="0" dirty="0" smtClean="0">
                <a:ln>
                  <a:noFill/>
                </a:ln>
                <a:effectLst/>
                <a:latin typeface="Calibri" pitchFamily="34" charset="0"/>
                <a:ea typeface="Times New Roman" pitchFamily="18" charset="0"/>
                <a:cs typeface="Arial" pitchFamily="34" charset="0"/>
              </a:rPr>
              <a:t> of solute as another solution (e.g. the cell's cytoplasm). When a cell is placed in an isotonic solution, the water diffuses</a:t>
            </a:r>
            <a:r>
              <a:rPr kumimoji="0" lang="en-US" sz="2700" b="1" i="0" u="none" strike="noStrike" cap="none" normalizeH="0" baseline="0" dirty="0" smtClean="0">
                <a:ln>
                  <a:noFill/>
                </a:ln>
                <a:effectLst/>
                <a:latin typeface="Calibri" pitchFamily="34" charset="0"/>
                <a:ea typeface="Times New Roman" pitchFamily="18" charset="0"/>
                <a:cs typeface="Arial" pitchFamily="34" charset="0"/>
              </a:rPr>
              <a:t> </a:t>
            </a:r>
            <a:r>
              <a:rPr kumimoji="0" lang="en-US" sz="2700" b="1" i="0" u="sng" strike="noStrike" cap="none" normalizeH="0" baseline="0" dirty="0" smtClean="0">
                <a:ln>
                  <a:noFill/>
                </a:ln>
                <a:effectLst/>
                <a:latin typeface="Calibri" pitchFamily="34" charset="0"/>
                <a:ea typeface="Times New Roman" pitchFamily="18" charset="0"/>
                <a:cs typeface="Arial" pitchFamily="34" charset="0"/>
              </a:rPr>
              <a:t>into and out</a:t>
            </a:r>
            <a:r>
              <a:rPr kumimoji="0" lang="en-US" sz="2700" b="0" i="0" u="none" strike="noStrike" cap="none" normalizeH="0" baseline="0" dirty="0" smtClean="0">
                <a:ln>
                  <a:noFill/>
                </a:ln>
                <a:effectLst/>
                <a:latin typeface="Calibri" pitchFamily="34" charset="0"/>
                <a:ea typeface="Times New Roman" pitchFamily="18" charset="0"/>
                <a:cs typeface="Arial" pitchFamily="34" charset="0"/>
              </a:rPr>
              <a:t> of the cell at the same rate. The fluid that surrounds the body cells is isotonic.</a:t>
            </a:r>
            <a:endParaRPr kumimoji="0" lang="en-US" sz="2700" b="0" i="0" u="none" strike="noStrike" cap="none" normalizeH="0" baseline="0" dirty="0" smtClean="0">
              <a:ln>
                <a:noFill/>
              </a:ln>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1025">
                                            <p:txEl>
                                              <p:pRg st="2" end="2"/>
                                            </p:txEl>
                                          </p:spTgt>
                                        </p:tgtEl>
                                        <p:attrNameLst>
                                          <p:attrName>style.visibility</p:attrName>
                                        </p:attrNameLst>
                                      </p:cBhvr>
                                      <p:to>
                                        <p:strVal val="visible"/>
                                      </p:to>
                                    </p:set>
                                    <p:animEffect transition="in" filter="fade">
                                      <p:cBhvr>
                                        <p:cTn id="7" dur="1000"/>
                                        <p:tgtEl>
                                          <p:spTgt spid="1025">
                                            <p:txEl>
                                              <p:pRg st="2" end="2"/>
                                            </p:txEl>
                                          </p:spTgt>
                                        </p:tgtEl>
                                      </p:cBhvr>
                                    </p:animEffect>
                                    <p:anim calcmode="lin" valueType="num">
                                      <p:cBhvr>
                                        <p:cTn id="8" dur="1000" fill="hold"/>
                                        <p:tgtEl>
                                          <p:spTgt spid="1025">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1025">
                                            <p:txEl>
                                              <p:pRg st="2" end="2"/>
                                            </p:txEl>
                                          </p:spTgt>
                                        </p:tgtEl>
                                        <p:attrNameLst>
                                          <p:attrName>ppt_y</p:attrName>
                                        </p:attrNameLst>
                                      </p:cBhvr>
                                      <p:tavLst>
                                        <p:tav tm="0">
                                          <p:val>
                                            <p:strVal val="#ppt_y-.1"/>
                                          </p:val>
                                        </p:tav>
                                        <p:tav tm="100000">
                                          <p:val>
                                            <p:strVal val="#ppt_y"/>
                                          </p:val>
                                        </p:tav>
                                      </p:tavLst>
                                    </p:anim>
                                  </p:childTnLst>
                                </p:cTn>
                              </p:par>
                              <p:par>
                                <p:cTn id="10" presetID="1" presetClass="exit" presetSubtype="0" fill="hold" nodeType="withEffect">
                                  <p:stCondLst>
                                    <p:cond delay="0"/>
                                  </p:stCondLst>
                                  <p:childTnLst>
                                    <p:set>
                                      <p:cBhvr>
                                        <p:cTn id="11" dur="1" fill="hold">
                                          <p:stCondLst>
                                            <p:cond delay="0"/>
                                          </p:stCondLst>
                                        </p:cTn>
                                        <p:tgtEl>
                                          <p:spTgt spid="1025">
                                            <p:txEl>
                                              <p:pRg st="0" end="0"/>
                                            </p:txEl>
                                          </p:spTgt>
                                        </p:tgtEl>
                                        <p:attrNameLst>
                                          <p:attrName>style.visibility</p:attrName>
                                        </p:attrNameLst>
                                      </p:cBhvr>
                                      <p:to>
                                        <p:strVal val="hidden"/>
                                      </p:to>
                                    </p:set>
                                  </p:childTnLst>
                                </p:cTn>
                              </p:par>
                            </p:childTnLst>
                          </p:cTn>
                        </p:par>
                      </p:childTnLst>
                    </p:cTn>
                  </p:par>
                  <p:par>
                    <p:cTn id="12" fill="hold">
                      <p:stCondLst>
                        <p:cond delay="indefinite"/>
                      </p:stCondLst>
                      <p:childTnLst>
                        <p:par>
                          <p:cTn id="13" fill="hold">
                            <p:stCondLst>
                              <p:cond delay="0"/>
                            </p:stCondLst>
                            <p:childTnLst>
                              <p:par>
                                <p:cTn id="14" presetID="47" presetClass="entr" presetSubtype="0" fill="hold" nodeType="clickEffect">
                                  <p:stCondLst>
                                    <p:cond delay="0"/>
                                  </p:stCondLst>
                                  <p:childTnLst>
                                    <p:set>
                                      <p:cBhvr>
                                        <p:cTn id="15" dur="1" fill="hold">
                                          <p:stCondLst>
                                            <p:cond delay="0"/>
                                          </p:stCondLst>
                                        </p:cTn>
                                        <p:tgtEl>
                                          <p:spTgt spid="1025">
                                            <p:txEl>
                                              <p:pRg st="4" end="4"/>
                                            </p:txEl>
                                          </p:spTgt>
                                        </p:tgtEl>
                                        <p:attrNameLst>
                                          <p:attrName>style.visibility</p:attrName>
                                        </p:attrNameLst>
                                      </p:cBhvr>
                                      <p:to>
                                        <p:strVal val="visible"/>
                                      </p:to>
                                    </p:set>
                                    <p:animEffect transition="in" filter="fade">
                                      <p:cBhvr>
                                        <p:cTn id="16" dur="1000"/>
                                        <p:tgtEl>
                                          <p:spTgt spid="1025">
                                            <p:txEl>
                                              <p:pRg st="4" end="4"/>
                                            </p:txEl>
                                          </p:spTgt>
                                        </p:tgtEl>
                                      </p:cBhvr>
                                    </p:animEffect>
                                    <p:anim calcmode="lin" valueType="num">
                                      <p:cBhvr>
                                        <p:cTn id="17" dur="1000" fill="hold"/>
                                        <p:tgtEl>
                                          <p:spTgt spid="1025">
                                            <p:txEl>
                                              <p:pRg st="4" end="4"/>
                                            </p:txEl>
                                          </p:spTgt>
                                        </p:tgtEl>
                                        <p:attrNameLst>
                                          <p:attrName>ppt_x</p:attrName>
                                        </p:attrNameLst>
                                      </p:cBhvr>
                                      <p:tavLst>
                                        <p:tav tm="0">
                                          <p:val>
                                            <p:strVal val="#ppt_x"/>
                                          </p:val>
                                        </p:tav>
                                        <p:tav tm="100000">
                                          <p:val>
                                            <p:strVal val="#ppt_x"/>
                                          </p:val>
                                        </p:tav>
                                      </p:tavLst>
                                    </p:anim>
                                    <p:anim calcmode="lin" valueType="num">
                                      <p:cBhvr>
                                        <p:cTn id="18" dur="1000" fill="hold"/>
                                        <p:tgtEl>
                                          <p:spTgt spid="1025">
                                            <p:txEl>
                                              <p:pRg st="4" end="4"/>
                                            </p:txEl>
                                          </p:spTgt>
                                        </p:tgtEl>
                                        <p:attrNameLst>
                                          <p:attrName>ppt_y</p:attrName>
                                        </p:attrNameLst>
                                      </p:cBhvr>
                                      <p:tavLst>
                                        <p:tav tm="0">
                                          <p:val>
                                            <p:strVal val="#ppt_y-.1"/>
                                          </p:val>
                                        </p:tav>
                                        <p:tav tm="100000">
                                          <p:val>
                                            <p:strVal val="#ppt_y"/>
                                          </p:val>
                                        </p:tav>
                                      </p:tavLst>
                                    </p:anim>
                                  </p:childTnLst>
                                </p:cTn>
                              </p:par>
                              <p:par>
                                <p:cTn id="19" presetID="1" presetClass="exit" presetSubtype="0" fill="hold" nodeType="withEffect">
                                  <p:stCondLst>
                                    <p:cond delay="0"/>
                                  </p:stCondLst>
                                  <p:childTnLst>
                                    <p:set>
                                      <p:cBhvr>
                                        <p:cTn id="20" dur="1" fill="hold">
                                          <p:stCondLst>
                                            <p:cond delay="0"/>
                                          </p:stCondLst>
                                        </p:cTn>
                                        <p:tgtEl>
                                          <p:spTgt spid="1025">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Osmosis Concentration</a:t>
            </a:r>
            <a:endParaRPr lang="en-US" dirty="0"/>
          </a:p>
        </p:txBody>
      </p:sp>
      <p:sp>
        <p:nvSpPr>
          <p:cNvPr id="3" name="Content Placeholder 2"/>
          <p:cNvSpPr>
            <a:spLocks noGrp="1"/>
          </p:cNvSpPr>
          <p:nvPr>
            <p:ph idx="1"/>
          </p:nvPr>
        </p:nvSpPr>
        <p:spPr/>
        <p:txBody>
          <a:bodyPr/>
          <a:lstStyle/>
          <a:p>
            <a:r>
              <a:rPr lang="en-US" b="1" dirty="0" smtClean="0"/>
              <a:t>Hypertonic: </a:t>
            </a:r>
            <a:r>
              <a:rPr lang="en-US" dirty="0" smtClean="0"/>
              <a:t>the water or solution OUTSIDE of the cell is </a:t>
            </a:r>
            <a:r>
              <a:rPr lang="en-US" b="1" dirty="0" smtClean="0"/>
              <a:t>saltier</a:t>
            </a:r>
            <a:r>
              <a:rPr lang="en-US" dirty="0" smtClean="0"/>
              <a:t> than the INSIDE of the cell. </a:t>
            </a:r>
          </a:p>
          <a:p>
            <a:r>
              <a:rPr lang="en-US" b="1" dirty="0" smtClean="0"/>
              <a:t>Hyper</a:t>
            </a:r>
            <a:r>
              <a:rPr lang="en-US" dirty="0" smtClean="0"/>
              <a:t> = “more” ore “above”</a:t>
            </a:r>
          </a:p>
          <a:p>
            <a:r>
              <a:rPr lang="en-US" dirty="0" smtClean="0"/>
              <a:t>This will cause it to </a:t>
            </a:r>
            <a:r>
              <a:rPr lang="en-US" b="1" dirty="0" smtClean="0"/>
              <a:t>shrivel, and shrink</a:t>
            </a:r>
          </a:p>
          <a:p>
            <a:r>
              <a:rPr lang="en-US" dirty="0" smtClean="0"/>
              <a:t>Ex. Pouring salt on a slug will cause it to shrink</a:t>
            </a:r>
            <a:endParaRPr lang="en-US" dirty="0"/>
          </a:p>
        </p:txBody>
      </p:sp>
      <p:sp>
        <p:nvSpPr>
          <p:cNvPr id="4" name="Rectangle 3"/>
          <p:cNvSpPr/>
          <p:nvPr/>
        </p:nvSpPr>
        <p:spPr>
          <a:xfrm>
            <a:off x="1143000" y="4495800"/>
            <a:ext cx="2057400" cy="21336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4724400" y="4490113"/>
            <a:ext cx="2057400" cy="21336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1485900" y="4876800"/>
            <a:ext cx="1371600" cy="13716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5377218" y="5090615"/>
            <a:ext cx="784416" cy="682388"/>
          </a:xfrm>
          <a:custGeom>
            <a:avLst/>
            <a:gdLst>
              <a:gd name="connsiteX0" fmla="*/ 354842 w 784416"/>
              <a:gd name="connsiteY0" fmla="*/ 464024 h 682388"/>
              <a:gd name="connsiteX1" fmla="*/ 177421 w 784416"/>
              <a:gd name="connsiteY1" fmla="*/ 464024 h 682388"/>
              <a:gd name="connsiteX2" fmla="*/ 95534 w 784416"/>
              <a:gd name="connsiteY2" fmla="*/ 450376 h 682388"/>
              <a:gd name="connsiteX3" fmla="*/ 40943 w 784416"/>
              <a:gd name="connsiteY3" fmla="*/ 341194 h 682388"/>
              <a:gd name="connsiteX4" fmla="*/ 0 w 784416"/>
              <a:gd name="connsiteY4" fmla="*/ 191069 h 682388"/>
              <a:gd name="connsiteX5" fmla="*/ 27295 w 784416"/>
              <a:gd name="connsiteY5" fmla="*/ 68239 h 682388"/>
              <a:gd name="connsiteX6" fmla="*/ 109182 w 784416"/>
              <a:gd name="connsiteY6" fmla="*/ 27295 h 682388"/>
              <a:gd name="connsiteX7" fmla="*/ 204716 w 784416"/>
              <a:gd name="connsiteY7" fmla="*/ 40943 h 682388"/>
              <a:gd name="connsiteX8" fmla="*/ 232012 w 784416"/>
              <a:gd name="connsiteY8" fmla="*/ 81886 h 682388"/>
              <a:gd name="connsiteX9" fmla="*/ 272955 w 784416"/>
              <a:gd name="connsiteY9" fmla="*/ 109182 h 682388"/>
              <a:gd name="connsiteX10" fmla="*/ 341194 w 784416"/>
              <a:gd name="connsiteY10" fmla="*/ 27295 h 682388"/>
              <a:gd name="connsiteX11" fmla="*/ 382137 w 784416"/>
              <a:gd name="connsiteY11" fmla="*/ 0 h 682388"/>
              <a:gd name="connsiteX12" fmla="*/ 545910 w 784416"/>
              <a:gd name="connsiteY12" fmla="*/ 13648 h 682388"/>
              <a:gd name="connsiteX13" fmla="*/ 614149 w 784416"/>
              <a:gd name="connsiteY13" fmla="*/ 81886 h 682388"/>
              <a:gd name="connsiteX14" fmla="*/ 655092 w 784416"/>
              <a:gd name="connsiteY14" fmla="*/ 109182 h 682388"/>
              <a:gd name="connsiteX15" fmla="*/ 750627 w 784416"/>
              <a:gd name="connsiteY15" fmla="*/ 177421 h 682388"/>
              <a:gd name="connsiteX16" fmla="*/ 750627 w 784416"/>
              <a:gd name="connsiteY16" fmla="*/ 559558 h 682388"/>
              <a:gd name="connsiteX17" fmla="*/ 696036 w 784416"/>
              <a:gd name="connsiteY17" fmla="*/ 627797 h 682388"/>
              <a:gd name="connsiteX18" fmla="*/ 614149 w 784416"/>
              <a:gd name="connsiteY18" fmla="*/ 682388 h 682388"/>
              <a:gd name="connsiteX19" fmla="*/ 518615 w 784416"/>
              <a:gd name="connsiteY19" fmla="*/ 600501 h 682388"/>
              <a:gd name="connsiteX20" fmla="*/ 504967 w 784416"/>
              <a:gd name="connsiteY20" fmla="*/ 368489 h 682388"/>
              <a:gd name="connsiteX21" fmla="*/ 477672 w 784416"/>
              <a:gd name="connsiteY21" fmla="*/ 327546 h 682388"/>
              <a:gd name="connsiteX22" fmla="*/ 464024 w 784416"/>
              <a:gd name="connsiteY22" fmla="*/ 382137 h 682388"/>
              <a:gd name="connsiteX23" fmla="*/ 368489 w 784416"/>
              <a:gd name="connsiteY23" fmla="*/ 477672 h 682388"/>
              <a:gd name="connsiteX24" fmla="*/ 354842 w 784416"/>
              <a:gd name="connsiteY24" fmla="*/ 464024 h 682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84416" h="682388">
                <a:moveTo>
                  <a:pt x="354842" y="464024"/>
                </a:moveTo>
                <a:cubicBezTo>
                  <a:pt x="198381" y="432731"/>
                  <a:pt x="392246" y="464024"/>
                  <a:pt x="177421" y="464024"/>
                </a:cubicBezTo>
                <a:cubicBezTo>
                  <a:pt x="149749" y="464024"/>
                  <a:pt x="122830" y="454925"/>
                  <a:pt x="95534" y="450376"/>
                </a:cubicBezTo>
                <a:cubicBezTo>
                  <a:pt x="77337" y="413982"/>
                  <a:pt x="52121" y="380318"/>
                  <a:pt x="40943" y="341194"/>
                </a:cubicBezTo>
                <a:cubicBezTo>
                  <a:pt x="8495" y="227625"/>
                  <a:pt x="21681" y="277790"/>
                  <a:pt x="0" y="191069"/>
                </a:cubicBezTo>
                <a:cubicBezTo>
                  <a:pt x="139" y="190236"/>
                  <a:pt x="13150" y="85920"/>
                  <a:pt x="27295" y="68239"/>
                </a:cubicBezTo>
                <a:cubicBezTo>
                  <a:pt x="46536" y="44188"/>
                  <a:pt x="82210" y="36286"/>
                  <a:pt x="109182" y="27295"/>
                </a:cubicBezTo>
                <a:cubicBezTo>
                  <a:pt x="141027" y="31844"/>
                  <a:pt x="175321" y="27878"/>
                  <a:pt x="204716" y="40943"/>
                </a:cubicBezTo>
                <a:cubicBezTo>
                  <a:pt x="219705" y="47605"/>
                  <a:pt x="220414" y="70288"/>
                  <a:pt x="232012" y="81886"/>
                </a:cubicBezTo>
                <a:cubicBezTo>
                  <a:pt x="243610" y="93484"/>
                  <a:pt x="259307" y="100083"/>
                  <a:pt x="272955" y="109182"/>
                </a:cubicBezTo>
                <a:cubicBezTo>
                  <a:pt x="372708" y="42678"/>
                  <a:pt x="254614" y="131190"/>
                  <a:pt x="341194" y="27295"/>
                </a:cubicBezTo>
                <a:cubicBezTo>
                  <a:pt x="351695" y="14694"/>
                  <a:pt x="368489" y="9098"/>
                  <a:pt x="382137" y="0"/>
                </a:cubicBezTo>
                <a:cubicBezTo>
                  <a:pt x="436728" y="4549"/>
                  <a:pt x="492194" y="2905"/>
                  <a:pt x="545910" y="13648"/>
                </a:cubicBezTo>
                <a:cubicBezTo>
                  <a:pt x="591405" y="22747"/>
                  <a:pt x="586852" y="54589"/>
                  <a:pt x="614149" y="81886"/>
                </a:cubicBezTo>
                <a:cubicBezTo>
                  <a:pt x="625747" y="93484"/>
                  <a:pt x="642638" y="98507"/>
                  <a:pt x="655092" y="109182"/>
                </a:cubicBezTo>
                <a:cubicBezTo>
                  <a:pt x="737517" y="179833"/>
                  <a:pt x="675396" y="152344"/>
                  <a:pt x="750627" y="177421"/>
                </a:cubicBezTo>
                <a:cubicBezTo>
                  <a:pt x="796475" y="314960"/>
                  <a:pt x="794876" y="294065"/>
                  <a:pt x="750627" y="559558"/>
                </a:cubicBezTo>
                <a:cubicBezTo>
                  <a:pt x="745838" y="588291"/>
                  <a:pt x="717688" y="608310"/>
                  <a:pt x="696036" y="627797"/>
                </a:cubicBezTo>
                <a:cubicBezTo>
                  <a:pt x="671652" y="649743"/>
                  <a:pt x="614149" y="682388"/>
                  <a:pt x="614149" y="682388"/>
                </a:cubicBezTo>
                <a:cubicBezTo>
                  <a:pt x="514469" y="649160"/>
                  <a:pt x="539241" y="683005"/>
                  <a:pt x="518615" y="600501"/>
                </a:cubicBezTo>
                <a:cubicBezTo>
                  <a:pt x="514066" y="523164"/>
                  <a:pt x="516459" y="445103"/>
                  <a:pt x="504967" y="368489"/>
                </a:cubicBezTo>
                <a:cubicBezTo>
                  <a:pt x="502534" y="352268"/>
                  <a:pt x="493233" y="322359"/>
                  <a:pt x="477672" y="327546"/>
                </a:cubicBezTo>
                <a:cubicBezTo>
                  <a:pt x="459878" y="333478"/>
                  <a:pt x="469177" y="364102"/>
                  <a:pt x="464024" y="382137"/>
                </a:cubicBezTo>
                <a:cubicBezTo>
                  <a:pt x="457916" y="403516"/>
                  <a:pt x="421497" y="530684"/>
                  <a:pt x="368489" y="477672"/>
                </a:cubicBezTo>
                <a:lnTo>
                  <a:pt x="354842" y="464024"/>
                </a:lnTo>
                <a:close/>
              </a:path>
            </a:pathLst>
          </a:cu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773476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Osmosis Concentration</a:t>
            </a:r>
            <a:endParaRPr lang="en-US" dirty="0"/>
          </a:p>
        </p:txBody>
      </p:sp>
      <p:sp>
        <p:nvSpPr>
          <p:cNvPr id="3" name="Content Placeholder 2"/>
          <p:cNvSpPr>
            <a:spLocks noGrp="1"/>
          </p:cNvSpPr>
          <p:nvPr>
            <p:ph idx="1"/>
          </p:nvPr>
        </p:nvSpPr>
        <p:spPr/>
        <p:txBody>
          <a:bodyPr/>
          <a:lstStyle/>
          <a:p>
            <a:r>
              <a:rPr lang="en-US" b="1" dirty="0" smtClean="0"/>
              <a:t>Hypotonic</a:t>
            </a:r>
            <a:r>
              <a:rPr lang="en-US" dirty="0" smtClean="0"/>
              <a:t>: the water or solution OUTSIDE of the cell </a:t>
            </a:r>
          </a:p>
          <a:p>
            <a:r>
              <a:rPr lang="en-US" b="1" dirty="0" smtClean="0"/>
              <a:t>Hypo</a:t>
            </a:r>
            <a:r>
              <a:rPr lang="en-US" dirty="0" smtClean="0"/>
              <a:t> means “less than” or “below”</a:t>
            </a:r>
          </a:p>
          <a:p>
            <a:r>
              <a:rPr lang="en-US" dirty="0" smtClean="0"/>
              <a:t>A hypotonic solution will cause the cell to take in water, and </a:t>
            </a:r>
            <a:r>
              <a:rPr lang="en-US" b="1" dirty="0" smtClean="0"/>
              <a:t>swell</a:t>
            </a:r>
          </a:p>
          <a:p>
            <a:pPr marL="0" indent="0">
              <a:buNone/>
            </a:pPr>
            <a:endParaRPr lang="en-US" dirty="0" smtClean="0"/>
          </a:p>
          <a:p>
            <a:pPr marL="0" indent="0">
              <a:buNone/>
            </a:pPr>
            <a:endParaRPr lang="en-US" dirty="0"/>
          </a:p>
        </p:txBody>
      </p:sp>
      <p:sp>
        <p:nvSpPr>
          <p:cNvPr id="4" name="Rectangle 3"/>
          <p:cNvSpPr/>
          <p:nvPr/>
        </p:nvSpPr>
        <p:spPr>
          <a:xfrm>
            <a:off x="1143000" y="4495800"/>
            <a:ext cx="2057400" cy="21336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4724400" y="4478740"/>
            <a:ext cx="2057400" cy="21336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1485900" y="4876800"/>
            <a:ext cx="1371600" cy="13716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4838700" y="4593040"/>
            <a:ext cx="1828800" cy="1905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924515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Osmosis Concentration</a:t>
            </a:r>
            <a:endParaRPr lang="en-US" dirty="0"/>
          </a:p>
        </p:txBody>
      </p:sp>
      <p:sp>
        <p:nvSpPr>
          <p:cNvPr id="3" name="Content Placeholder 2"/>
          <p:cNvSpPr>
            <a:spLocks noGrp="1"/>
          </p:cNvSpPr>
          <p:nvPr>
            <p:ph idx="1"/>
          </p:nvPr>
        </p:nvSpPr>
        <p:spPr/>
        <p:txBody>
          <a:bodyPr/>
          <a:lstStyle/>
          <a:p>
            <a:r>
              <a:rPr lang="en-US" b="1" dirty="0" smtClean="0"/>
              <a:t>Isotonic</a:t>
            </a:r>
            <a:r>
              <a:rPr lang="en-US" dirty="0" smtClean="0"/>
              <a:t>: the water outside of the cell has an EQUAL amount of salt as the water INSIDE of the cell.</a:t>
            </a:r>
          </a:p>
          <a:p>
            <a:r>
              <a:rPr lang="en-US" b="1" dirty="0" err="1" smtClean="0"/>
              <a:t>Iso</a:t>
            </a:r>
            <a:r>
              <a:rPr lang="en-US" dirty="0" smtClean="0"/>
              <a:t> means “equal”</a:t>
            </a:r>
          </a:p>
          <a:p>
            <a:r>
              <a:rPr lang="en-US" dirty="0" smtClean="0"/>
              <a:t>Will cause </a:t>
            </a:r>
            <a:r>
              <a:rPr lang="en-US" b="1" dirty="0" smtClean="0"/>
              <a:t>NO CHANGE </a:t>
            </a:r>
            <a:r>
              <a:rPr lang="en-US" dirty="0" smtClean="0"/>
              <a:t>in cell size </a:t>
            </a:r>
            <a:endParaRPr lang="en-US" dirty="0"/>
          </a:p>
        </p:txBody>
      </p:sp>
      <p:sp>
        <p:nvSpPr>
          <p:cNvPr id="4" name="Rectangle 3"/>
          <p:cNvSpPr/>
          <p:nvPr/>
        </p:nvSpPr>
        <p:spPr>
          <a:xfrm>
            <a:off x="1143000" y="4495800"/>
            <a:ext cx="2057400" cy="21336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5029200" y="4503761"/>
            <a:ext cx="2057400" cy="21336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1485900" y="4876800"/>
            <a:ext cx="1371600" cy="13716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5372100" y="4876800"/>
            <a:ext cx="1371600" cy="13716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773997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http://www.phschool.com/science/biology_place/biocoach/images/biomembrane1/Tonic2.gif"/>
          <p:cNvPicPr>
            <a:picLocks noChangeAspect="1" noChangeArrowheads="1"/>
          </p:cNvPicPr>
          <p:nvPr/>
        </p:nvPicPr>
        <p:blipFill>
          <a:blip r:embed="rId2" cstate="print"/>
          <a:srcRect/>
          <a:stretch>
            <a:fillRect/>
          </a:stretch>
        </p:blipFill>
        <p:spPr bwMode="auto">
          <a:xfrm>
            <a:off x="609600" y="1905000"/>
            <a:ext cx="8122653" cy="3200400"/>
          </a:xfrm>
          <a:prstGeom prst="rect">
            <a:avLst/>
          </a:prstGeom>
          <a:noFill/>
        </p:spPr>
      </p:pic>
      <p:sp>
        <p:nvSpPr>
          <p:cNvPr id="28678" name="AutoShape 6" descr="http://library.thinkquest.org/C006669/media/Biol/img/solutions.gif"/>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File:Osmotic pressure on blood cells diagram.svg">
            <a:hlinkClick r:id="rId2"/>
          </p:cNvPr>
          <p:cNvPicPr>
            <a:picLocks noChangeAspect="1" noChangeArrowheads="1"/>
          </p:cNvPicPr>
          <p:nvPr/>
        </p:nvPicPr>
        <p:blipFill>
          <a:blip r:embed="rId3" cstate="print"/>
          <a:srcRect/>
          <a:stretch>
            <a:fillRect/>
          </a:stretch>
        </p:blipFill>
        <p:spPr bwMode="auto">
          <a:xfrm>
            <a:off x="609600" y="457200"/>
            <a:ext cx="7737518" cy="4057651"/>
          </a:xfrm>
          <a:prstGeom prst="rect">
            <a:avLst/>
          </a:prstGeom>
          <a:noFill/>
        </p:spPr>
      </p:pic>
      <p:grpSp>
        <p:nvGrpSpPr>
          <p:cNvPr id="16" name="Group 15"/>
          <p:cNvGrpSpPr/>
          <p:nvPr/>
        </p:nvGrpSpPr>
        <p:grpSpPr>
          <a:xfrm>
            <a:off x="838200" y="5181600"/>
            <a:ext cx="7721858" cy="1604664"/>
            <a:chOff x="838200" y="5181600"/>
            <a:chExt cx="7721858" cy="1604664"/>
          </a:xfrm>
        </p:grpSpPr>
        <p:sp>
          <p:nvSpPr>
            <p:cNvPr id="5" name="Rectangle 4">
              <a:hlinkClick r:id="rId4"/>
            </p:cNvPr>
            <p:cNvSpPr/>
            <p:nvPr/>
          </p:nvSpPr>
          <p:spPr>
            <a:xfrm>
              <a:off x="838200" y="5181600"/>
              <a:ext cx="7721858"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Interactive Red Blood Cell</a:t>
              </a: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nvGrpSpPr>
            <p:cNvPr id="15" name="Group 14"/>
            <p:cNvGrpSpPr/>
            <p:nvPr/>
          </p:nvGrpSpPr>
          <p:grpSpPr>
            <a:xfrm>
              <a:off x="4114800" y="5943600"/>
              <a:ext cx="838200" cy="842664"/>
              <a:chOff x="4114800" y="5943600"/>
              <a:chExt cx="838200" cy="842664"/>
            </a:xfrm>
          </p:grpSpPr>
          <p:sp>
            <p:nvSpPr>
              <p:cNvPr id="6" name="TextBox 5"/>
              <p:cNvSpPr txBox="1"/>
              <p:nvPr/>
            </p:nvSpPr>
            <p:spPr>
              <a:xfrm>
                <a:off x="4114800" y="6324599"/>
                <a:ext cx="838200" cy="461665"/>
              </a:xfrm>
              <a:prstGeom prst="rect">
                <a:avLst/>
              </a:prstGeom>
              <a:noFill/>
            </p:spPr>
            <p:txBody>
              <a:bodyPr wrap="square" rtlCol="0">
                <a:spAutoFit/>
              </a:bodyPr>
              <a:lstStyle/>
              <a:p>
                <a:r>
                  <a:rPr lang="en-US" sz="2400" dirty="0" smtClean="0"/>
                  <a:t>Click </a:t>
                </a:r>
                <a:endParaRPr lang="en-US" sz="2400" dirty="0"/>
              </a:p>
            </p:txBody>
          </p:sp>
          <p:cxnSp>
            <p:nvCxnSpPr>
              <p:cNvPr id="8" name="Straight Arrow Connector 7"/>
              <p:cNvCxnSpPr/>
              <p:nvPr/>
            </p:nvCxnSpPr>
            <p:spPr>
              <a:xfrm rot="16200000" flipV="1">
                <a:off x="4305300" y="6134100"/>
                <a:ext cx="381002" cy="2"/>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Types of Active Transport</a:t>
            </a:r>
            <a:endParaRPr lang="en-US" b="1" dirty="0"/>
          </a:p>
        </p:txBody>
      </p:sp>
      <p:sp>
        <p:nvSpPr>
          <p:cNvPr id="3" name="Content Placeholder 2"/>
          <p:cNvSpPr>
            <a:spLocks noGrp="1"/>
          </p:cNvSpPr>
          <p:nvPr>
            <p:ph idx="1"/>
          </p:nvPr>
        </p:nvSpPr>
        <p:spPr>
          <a:xfrm>
            <a:off x="0" y="1524000"/>
            <a:ext cx="9144000" cy="5334000"/>
          </a:xfrm>
        </p:spPr>
        <p:txBody>
          <a:bodyPr>
            <a:normAutofit/>
          </a:bodyPr>
          <a:lstStyle/>
          <a:p>
            <a:r>
              <a:rPr lang="en-US" b="1" dirty="0" smtClean="0"/>
              <a:t>Active transport uses ENERGY (ATP)</a:t>
            </a:r>
          </a:p>
          <a:p>
            <a:r>
              <a:rPr lang="en-US" b="1" dirty="0" err="1" smtClean="0"/>
              <a:t>EXOcytosis</a:t>
            </a:r>
            <a:r>
              <a:rPr lang="en-US" dirty="0" smtClean="0"/>
              <a:t> = how materials </a:t>
            </a:r>
            <a:r>
              <a:rPr lang="en-US" b="1" dirty="0" smtClean="0"/>
              <a:t>EXIT</a:t>
            </a:r>
            <a:r>
              <a:rPr lang="en-US" dirty="0" smtClean="0"/>
              <a:t> the cell (how the cell uses the bathroom)</a:t>
            </a:r>
          </a:p>
          <a:p>
            <a:r>
              <a:rPr lang="en-US" b="1" dirty="0" err="1" smtClean="0"/>
              <a:t>ENDOcytosis</a:t>
            </a:r>
            <a:r>
              <a:rPr lang="en-US" dirty="0" smtClean="0"/>
              <a:t> = how materials </a:t>
            </a:r>
            <a:r>
              <a:rPr lang="en-US" b="1" dirty="0" smtClean="0"/>
              <a:t>ENTER</a:t>
            </a:r>
            <a:r>
              <a:rPr lang="en-US" dirty="0" smtClean="0"/>
              <a:t> the cell (cell eating/engulfing)</a:t>
            </a:r>
          </a:p>
          <a:p>
            <a:r>
              <a:rPr lang="en-US" b="1" dirty="0" err="1" smtClean="0"/>
              <a:t>PINOcytosis</a:t>
            </a:r>
            <a:r>
              <a:rPr lang="en-US" dirty="0" smtClean="0"/>
              <a:t>= how small materials </a:t>
            </a:r>
            <a:r>
              <a:rPr lang="en-US" b="1" dirty="0" smtClean="0"/>
              <a:t>ENTER</a:t>
            </a:r>
            <a:r>
              <a:rPr lang="en-US" dirty="0" smtClean="0"/>
              <a:t> the cell (cell eating/engulfing)</a:t>
            </a:r>
          </a:p>
          <a:p>
            <a:r>
              <a:rPr lang="en-US" b="1" dirty="0" err="1" smtClean="0"/>
              <a:t>PHAGOcytosis</a:t>
            </a:r>
            <a:r>
              <a:rPr lang="en-US" dirty="0" smtClean="0"/>
              <a:t> = how larger materials </a:t>
            </a:r>
            <a:r>
              <a:rPr lang="en-US" b="1" dirty="0" smtClean="0"/>
              <a:t>ENTER</a:t>
            </a:r>
            <a:r>
              <a:rPr lang="en-US" dirty="0" smtClean="0"/>
              <a:t> the cell (cell eating/engulfing)</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0" name="Rectangle 100"/>
          <p:cNvSpPr>
            <a:spLocks noChangeArrowheads="1"/>
          </p:cNvSpPr>
          <p:nvPr/>
        </p:nvSpPr>
        <p:spPr bwMode="auto">
          <a:xfrm>
            <a:off x="228600" y="0"/>
            <a:ext cx="8686800" cy="50321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2800" b="1" i="0" u="sng" strike="noStrike" cap="none" normalizeH="0" baseline="0" dirty="0" smtClean="0">
                <a:ln>
                  <a:noFill/>
                </a:ln>
                <a:effectLst/>
                <a:latin typeface="Calibri" pitchFamily="34" charset="0"/>
                <a:ea typeface="Times New Roman" pitchFamily="18" charset="0"/>
                <a:cs typeface="Arial" pitchFamily="34" charset="0"/>
              </a:rPr>
              <a:t>Active Transport</a:t>
            </a:r>
            <a:endParaRPr kumimoji="0" lang="en-US" sz="2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Calibri" pitchFamily="34" charset="0"/>
                <a:ea typeface="Times New Roman" pitchFamily="18" charset="0"/>
                <a:cs typeface="Arial" pitchFamily="34" charset="0"/>
              </a:rPr>
              <a:t>Active transport is the movement of molecules from </a:t>
            </a:r>
            <a:r>
              <a:rPr kumimoji="0" lang="en-US" sz="2400" b="1" i="0" u="sng" strike="noStrike" cap="none" normalizeH="0" baseline="0" dirty="0" smtClean="0">
                <a:ln>
                  <a:noFill/>
                </a:ln>
                <a:effectLst/>
                <a:latin typeface="Calibri" pitchFamily="34" charset="0"/>
                <a:ea typeface="Times New Roman" pitchFamily="18" charset="0"/>
                <a:cs typeface="Arial" pitchFamily="34" charset="0"/>
              </a:rPr>
              <a:t>LOW to HIGH</a:t>
            </a:r>
            <a:r>
              <a:rPr kumimoji="0" lang="en-US" sz="2400" b="0" i="0" u="none" strike="noStrike" cap="none" normalizeH="0" baseline="0" dirty="0" smtClean="0">
                <a:ln>
                  <a:noFill/>
                </a:ln>
                <a:effectLst/>
                <a:latin typeface="Calibri" pitchFamily="34" charset="0"/>
                <a:ea typeface="Times New Roman" pitchFamily="18" charset="0"/>
                <a:cs typeface="Arial" pitchFamily="34" charset="0"/>
              </a:rPr>
              <a:t> concentration.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effectLst/>
                <a:latin typeface="Calibri" pitchFamily="34" charset="0"/>
                <a:ea typeface="Times New Roman" pitchFamily="18" charset="0"/>
                <a:cs typeface="Arial" pitchFamily="34" charset="0"/>
              </a:rPr>
              <a:t>Energy is required</a:t>
            </a:r>
            <a:r>
              <a:rPr kumimoji="0" lang="en-US" sz="2400" b="0" i="0" u="none" strike="noStrike" cap="none" normalizeH="0" baseline="0" dirty="0" smtClean="0">
                <a:ln>
                  <a:noFill/>
                </a:ln>
                <a:effectLst/>
                <a:latin typeface="Calibri" pitchFamily="34" charset="0"/>
                <a:ea typeface="Times New Roman" pitchFamily="18" charset="0"/>
                <a:cs typeface="Arial" pitchFamily="34" charset="0"/>
              </a:rPr>
              <a:t> as molecules must be </a:t>
            </a:r>
            <a:r>
              <a:rPr kumimoji="0" lang="en-US" sz="2400" b="1" i="0" u="sng" strike="noStrike" cap="none" normalizeH="0" baseline="0" dirty="0" smtClean="0">
                <a:ln>
                  <a:noFill/>
                </a:ln>
                <a:effectLst/>
                <a:latin typeface="Calibri" pitchFamily="34" charset="0"/>
                <a:ea typeface="Times New Roman" pitchFamily="18" charset="0"/>
                <a:cs typeface="Arial" pitchFamily="34" charset="0"/>
              </a:rPr>
              <a:t>pumped against</a:t>
            </a:r>
            <a:r>
              <a:rPr kumimoji="0" lang="en-US" sz="2400" b="0" i="0" u="none" strike="noStrike" cap="none" normalizeH="0" baseline="0" dirty="0" smtClean="0">
                <a:ln>
                  <a:noFill/>
                </a:ln>
                <a:effectLst/>
                <a:latin typeface="Calibri" pitchFamily="34" charset="0"/>
                <a:ea typeface="Times New Roman" pitchFamily="18" charset="0"/>
                <a:cs typeface="Arial" pitchFamily="34" charset="0"/>
              </a:rPr>
              <a:t> the concentration gradient.</a:t>
            </a:r>
            <a:r>
              <a:rPr lang="en-US" sz="2400" dirty="0" smtClean="0">
                <a:latin typeface="Arial"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Calibri" pitchFamily="34" charset="0"/>
                <a:ea typeface="Times New Roman" pitchFamily="18" charset="0"/>
                <a:cs typeface="Arial" pitchFamily="34" charset="0"/>
              </a:rPr>
              <a:t>Proteins that work as pumps are called </a:t>
            </a:r>
            <a:r>
              <a:rPr kumimoji="0" lang="en-US" sz="2400" b="1" i="0" u="sng" strike="noStrike" cap="none" normalizeH="0" baseline="0" dirty="0" smtClean="0">
                <a:ln>
                  <a:noFill/>
                </a:ln>
                <a:effectLst/>
                <a:latin typeface="Calibri" pitchFamily="34" charset="0"/>
                <a:ea typeface="Times New Roman" pitchFamily="18" charset="0"/>
                <a:cs typeface="Arial" pitchFamily="34" charset="0"/>
              </a:rPr>
              <a:t>protein pumps</a:t>
            </a:r>
            <a:r>
              <a:rPr kumimoji="0" lang="en-US" sz="2400" b="1" i="0" strike="noStrike" cap="none" normalizeH="0" baseline="0" dirty="0" smtClean="0">
                <a:ln>
                  <a:noFill/>
                </a:ln>
                <a:effectLst/>
                <a:latin typeface="Calibri" pitchFamily="34" charset="0"/>
                <a:ea typeface="Times New Roman" pitchFamily="18" charset="0"/>
                <a:cs typeface="Arial" pitchFamily="34" charset="0"/>
              </a:rPr>
              <a:t>.</a:t>
            </a:r>
            <a:endParaRPr kumimoji="0" lang="en-US" sz="2400" b="0" i="0"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effectLst/>
              <a:latin typeface="Calibri"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Calibri" pitchFamily="34" charset="0"/>
                <a:ea typeface="Times New Roman" pitchFamily="18" charset="0"/>
                <a:cs typeface="Arial" pitchFamily="34" charset="0"/>
              </a:rPr>
              <a:t>Ex: Body cells must pump carbon dioxide out into the surrounding blood vessels to be carried to the lungs for exhale. Blood vessels are high in carbon dioxide compared to the cells, so energy is required to move the carbon dioxide across the cell membrane from </a:t>
            </a:r>
            <a:r>
              <a:rPr kumimoji="0" lang="en-US" sz="2400" b="1" i="0" u="sng" strike="noStrike" cap="none" normalizeH="0" baseline="0" dirty="0" smtClean="0">
                <a:ln>
                  <a:noFill/>
                </a:ln>
                <a:effectLst/>
                <a:latin typeface="Calibri" pitchFamily="34" charset="0"/>
                <a:ea typeface="Times New Roman" pitchFamily="18" charset="0"/>
                <a:cs typeface="Arial" pitchFamily="34" charset="0"/>
              </a:rPr>
              <a:t>LOW to HIGH</a:t>
            </a:r>
            <a:r>
              <a:rPr kumimoji="0" lang="en-US" sz="2400" b="0" i="0" u="none" strike="noStrike" cap="none" normalizeH="0" baseline="0" dirty="0" smtClean="0">
                <a:ln>
                  <a:noFill/>
                </a:ln>
                <a:effectLst/>
                <a:latin typeface="Calibri" pitchFamily="34" charset="0"/>
                <a:ea typeface="Times New Roman" pitchFamily="18" charset="0"/>
                <a:cs typeface="Arial" pitchFamily="34" charset="0"/>
              </a:rPr>
              <a:t> concentration.</a:t>
            </a:r>
            <a:endParaRPr kumimoji="0" lang="en-US" sz="24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effectLst/>
              <a:latin typeface="Arial" pitchFamily="34" charset="0"/>
              <a:cs typeface="Arial" pitchFamily="34" charset="0"/>
            </a:endParaRPr>
          </a:p>
        </p:txBody>
      </p:sp>
      <p:grpSp>
        <p:nvGrpSpPr>
          <p:cNvPr id="30721" name="Group 1"/>
          <p:cNvGrpSpPr>
            <a:grpSpLocks/>
          </p:cNvGrpSpPr>
          <p:nvPr/>
        </p:nvGrpSpPr>
        <p:grpSpPr bwMode="auto">
          <a:xfrm>
            <a:off x="1371600" y="4648200"/>
            <a:ext cx="7543428" cy="1981200"/>
            <a:chOff x="1781" y="11013"/>
            <a:chExt cx="8747" cy="1774"/>
          </a:xfrm>
        </p:grpSpPr>
        <p:sp>
          <p:nvSpPr>
            <p:cNvPr id="30819" name="Text Box 99"/>
            <p:cNvSpPr txBox="1">
              <a:spLocks noChangeArrowheads="1"/>
            </p:cNvSpPr>
            <p:nvPr/>
          </p:nvSpPr>
          <p:spPr bwMode="auto">
            <a:xfrm>
              <a:off x="1781" y="11081"/>
              <a:ext cx="2456" cy="39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outside of cell</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30818" name="Text Box 98"/>
            <p:cNvSpPr txBox="1">
              <a:spLocks noChangeArrowheads="1"/>
            </p:cNvSpPr>
            <p:nvPr/>
          </p:nvSpPr>
          <p:spPr bwMode="auto">
            <a:xfrm>
              <a:off x="1869" y="12378"/>
              <a:ext cx="2392" cy="39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inside of cell</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30722" name="Group 2"/>
            <p:cNvGrpSpPr>
              <a:grpSpLocks/>
            </p:cNvGrpSpPr>
            <p:nvPr/>
          </p:nvGrpSpPr>
          <p:grpSpPr bwMode="auto">
            <a:xfrm>
              <a:off x="3380" y="11013"/>
              <a:ext cx="7148" cy="1774"/>
              <a:chOff x="3011" y="11751"/>
              <a:chExt cx="7864" cy="2157"/>
            </a:xfrm>
          </p:grpSpPr>
          <p:sp>
            <p:nvSpPr>
              <p:cNvPr id="30817" name="AutoShape 97"/>
              <p:cNvSpPr>
                <a:spLocks noChangeShapeType="1"/>
              </p:cNvSpPr>
              <p:nvPr/>
            </p:nvSpPr>
            <p:spPr bwMode="auto">
              <a:xfrm>
                <a:off x="6721" y="11935"/>
                <a:ext cx="607"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816" name="Text Box 96"/>
              <p:cNvSpPr txBox="1">
                <a:spLocks noChangeArrowheads="1"/>
              </p:cNvSpPr>
              <p:nvPr/>
            </p:nvSpPr>
            <p:spPr bwMode="auto">
              <a:xfrm>
                <a:off x="7328" y="11751"/>
                <a:ext cx="3547" cy="69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Carbon Dioxide molecules</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30723" name="Group 3"/>
              <p:cNvGrpSpPr>
                <a:grpSpLocks/>
              </p:cNvGrpSpPr>
              <p:nvPr/>
            </p:nvGrpSpPr>
            <p:grpSpPr bwMode="auto">
              <a:xfrm>
                <a:off x="3011" y="11833"/>
                <a:ext cx="4142" cy="2075"/>
                <a:chOff x="3005" y="10816"/>
                <a:chExt cx="4985" cy="2811"/>
              </a:xfrm>
            </p:grpSpPr>
            <p:grpSp>
              <p:nvGrpSpPr>
                <p:cNvPr id="30732" name="Group 12"/>
                <p:cNvGrpSpPr>
                  <a:grpSpLocks/>
                </p:cNvGrpSpPr>
                <p:nvPr/>
              </p:nvGrpSpPr>
              <p:grpSpPr bwMode="auto">
                <a:xfrm>
                  <a:off x="3005" y="11747"/>
                  <a:ext cx="4985" cy="1051"/>
                  <a:chOff x="1815" y="1649"/>
                  <a:chExt cx="4984" cy="1051"/>
                </a:xfrm>
              </p:grpSpPr>
              <p:grpSp>
                <p:nvGrpSpPr>
                  <p:cNvPr id="30789" name="Group 69"/>
                  <p:cNvGrpSpPr>
                    <a:grpSpLocks/>
                  </p:cNvGrpSpPr>
                  <p:nvPr/>
                </p:nvGrpSpPr>
                <p:grpSpPr bwMode="auto">
                  <a:xfrm>
                    <a:off x="1815" y="1649"/>
                    <a:ext cx="1054" cy="1047"/>
                    <a:chOff x="1815" y="1649"/>
                    <a:chExt cx="1054" cy="1047"/>
                  </a:xfrm>
                </p:grpSpPr>
                <p:grpSp>
                  <p:nvGrpSpPr>
                    <p:cNvPr id="30803" name="Group 83"/>
                    <p:cNvGrpSpPr>
                      <a:grpSpLocks/>
                    </p:cNvGrpSpPr>
                    <p:nvPr/>
                  </p:nvGrpSpPr>
                  <p:grpSpPr bwMode="auto">
                    <a:xfrm rot="10800000">
                      <a:off x="1820" y="2244"/>
                      <a:ext cx="1049" cy="452"/>
                      <a:chOff x="1815" y="1485"/>
                      <a:chExt cx="1350" cy="660"/>
                    </a:xfrm>
                  </p:grpSpPr>
                  <p:grpSp>
                    <p:nvGrpSpPr>
                      <p:cNvPr id="30812" name="Group 92"/>
                      <p:cNvGrpSpPr>
                        <a:grpSpLocks/>
                      </p:cNvGrpSpPr>
                      <p:nvPr/>
                    </p:nvGrpSpPr>
                    <p:grpSpPr bwMode="auto">
                      <a:xfrm>
                        <a:off x="1815" y="1485"/>
                        <a:ext cx="450" cy="660"/>
                        <a:chOff x="1815" y="1485"/>
                        <a:chExt cx="450" cy="660"/>
                      </a:xfrm>
                    </p:grpSpPr>
                    <p:sp>
                      <p:nvSpPr>
                        <p:cNvPr id="30815" name="Oval 95"/>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814" name="AutoShape 94"/>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813" name="AutoShape 93"/>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30808" name="Group 88"/>
                      <p:cNvGrpSpPr>
                        <a:grpSpLocks/>
                      </p:cNvGrpSpPr>
                      <p:nvPr/>
                    </p:nvGrpSpPr>
                    <p:grpSpPr bwMode="auto">
                      <a:xfrm>
                        <a:off x="2265" y="1485"/>
                        <a:ext cx="450" cy="660"/>
                        <a:chOff x="1815" y="1485"/>
                        <a:chExt cx="450" cy="660"/>
                      </a:xfrm>
                    </p:grpSpPr>
                    <p:sp>
                      <p:nvSpPr>
                        <p:cNvPr id="30811" name="Oval 91"/>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810" name="AutoShape 90"/>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809" name="AutoShape 89"/>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30804" name="Group 84"/>
                      <p:cNvGrpSpPr>
                        <a:grpSpLocks/>
                      </p:cNvGrpSpPr>
                      <p:nvPr/>
                    </p:nvGrpSpPr>
                    <p:grpSpPr bwMode="auto">
                      <a:xfrm>
                        <a:off x="2715" y="1485"/>
                        <a:ext cx="450" cy="660"/>
                        <a:chOff x="1815" y="1485"/>
                        <a:chExt cx="450" cy="660"/>
                      </a:xfrm>
                    </p:grpSpPr>
                    <p:sp>
                      <p:nvSpPr>
                        <p:cNvPr id="30807" name="Oval 87"/>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806" name="AutoShape 86"/>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805" name="AutoShape 85"/>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grpSp>
                  <p:nvGrpSpPr>
                    <p:cNvPr id="30790" name="Group 70"/>
                    <p:cNvGrpSpPr>
                      <a:grpSpLocks/>
                    </p:cNvGrpSpPr>
                    <p:nvPr/>
                  </p:nvGrpSpPr>
                  <p:grpSpPr bwMode="auto">
                    <a:xfrm>
                      <a:off x="1815" y="1649"/>
                      <a:ext cx="1049" cy="452"/>
                      <a:chOff x="1815" y="1485"/>
                      <a:chExt cx="1350" cy="660"/>
                    </a:xfrm>
                  </p:grpSpPr>
                  <p:grpSp>
                    <p:nvGrpSpPr>
                      <p:cNvPr id="30799" name="Group 79"/>
                      <p:cNvGrpSpPr>
                        <a:grpSpLocks/>
                      </p:cNvGrpSpPr>
                      <p:nvPr/>
                    </p:nvGrpSpPr>
                    <p:grpSpPr bwMode="auto">
                      <a:xfrm>
                        <a:off x="1815" y="1485"/>
                        <a:ext cx="450" cy="660"/>
                        <a:chOff x="1815" y="1485"/>
                        <a:chExt cx="450" cy="660"/>
                      </a:xfrm>
                    </p:grpSpPr>
                    <p:sp>
                      <p:nvSpPr>
                        <p:cNvPr id="30802" name="Oval 82"/>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801" name="AutoShape 81"/>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800" name="AutoShape 80"/>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30795" name="Group 75"/>
                      <p:cNvGrpSpPr>
                        <a:grpSpLocks/>
                      </p:cNvGrpSpPr>
                      <p:nvPr/>
                    </p:nvGrpSpPr>
                    <p:grpSpPr bwMode="auto">
                      <a:xfrm>
                        <a:off x="2265" y="1485"/>
                        <a:ext cx="450" cy="660"/>
                        <a:chOff x="1815" y="1485"/>
                        <a:chExt cx="450" cy="660"/>
                      </a:xfrm>
                    </p:grpSpPr>
                    <p:sp>
                      <p:nvSpPr>
                        <p:cNvPr id="30798" name="Oval 78"/>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97" name="AutoShape 77"/>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96" name="AutoShape 76"/>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30791" name="Group 71"/>
                      <p:cNvGrpSpPr>
                        <a:grpSpLocks/>
                      </p:cNvGrpSpPr>
                      <p:nvPr/>
                    </p:nvGrpSpPr>
                    <p:grpSpPr bwMode="auto">
                      <a:xfrm>
                        <a:off x="2715" y="1485"/>
                        <a:ext cx="450" cy="660"/>
                        <a:chOff x="1815" y="1485"/>
                        <a:chExt cx="450" cy="660"/>
                      </a:xfrm>
                    </p:grpSpPr>
                    <p:sp>
                      <p:nvSpPr>
                        <p:cNvPr id="30794" name="Oval 74"/>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93" name="AutoShape 73"/>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92" name="AutoShape 72"/>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grpSp>
              <p:grpSp>
                <p:nvGrpSpPr>
                  <p:cNvPr id="30762" name="Group 42"/>
                  <p:cNvGrpSpPr>
                    <a:grpSpLocks/>
                  </p:cNvGrpSpPr>
                  <p:nvPr/>
                </p:nvGrpSpPr>
                <p:grpSpPr bwMode="auto">
                  <a:xfrm>
                    <a:off x="3895" y="1649"/>
                    <a:ext cx="1054" cy="1047"/>
                    <a:chOff x="1815" y="1649"/>
                    <a:chExt cx="1054" cy="1047"/>
                  </a:xfrm>
                </p:grpSpPr>
                <p:grpSp>
                  <p:nvGrpSpPr>
                    <p:cNvPr id="30776" name="Group 56"/>
                    <p:cNvGrpSpPr>
                      <a:grpSpLocks/>
                    </p:cNvGrpSpPr>
                    <p:nvPr/>
                  </p:nvGrpSpPr>
                  <p:grpSpPr bwMode="auto">
                    <a:xfrm rot="10800000">
                      <a:off x="1820" y="2244"/>
                      <a:ext cx="1049" cy="452"/>
                      <a:chOff x="1815" y="1485"/>
                      <a:chExt cx="1350" cy="660"/>
                    </a:xfrm>
                  </p:grpSpPr>
                  <p:grpSp>
                    <p:nvGrpSpPr>
                      <p:cNvPr id="30785" name="Group 65"/>
                      <p:cNvGrpSpPr>
                        <a:grpSpLocks/>
                      </p:cNvGrpSpPr>
                      <p:nvPr/>
                    </p:nvGrpSpPr>
                    <p:grpSpPr bwMode="auto">
                      <a:xfrm>
                        <a:off x="1815" y="1485"/>
                        <a:ext cx="450" cy="660"/>
                        <a:chOff x="1815" y="1485"/>
                        <a:chExt cx="450" cy="660"/>
                      </a:xfrm>
                    </p:grpSpPr>
                    <p:sp>
                      <p:nvSpPr>
                        <p:cNvPr id="30788" name="Oval 68"/>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87" name="AutoShape 67"/>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86" name="AutoShape 66"/>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30781" name="Group 61"/>
                      <p:cNvGrpSpPr>
                        <a:grpSpLocks/>
                      </p:cNvGrpSpPr>
                      <p:nvPr/>
                    </p:nvGrpSpPr>
                    <p:grpSpPr bwMode="auto">
                      <a:xfrm>
                        <a:off x="2265" y="1485"/>
                        <a:ext cx="450" cy="660"/>
                        <a:chOff x="1815" y="1485"/>
                        <a:chExt cx="450" cy="660"/>
                      </a:xfrm>
                    </p:grpSpPr>
                    <p:sp>
                      <p:nvSpPr>
                        <p:cNvPr id="30784" name="Oval 64"/>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83" name="AutoShape 63"/>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82" name="AutoShape 62"/>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30777" name="Group 57"/>
                      <p:cNvGrpSpPr>
                        <a:grpSpLocks/>
                      </p:cNvGrpSpPr>
                      <p:nvPr/>
                    </p:nvGrpSpPr>
                    <p:grpSpPr bwMode="auto">
                      <a:xfrm>
                        <a:off x="2715" y="1485"/>
                        <a:ext cx="450" cy="660"/>
                        <a:chOff x="1815" y="1485"/>
                        <a:chExt cx="450" cy="660"/>
                      </a:xfrm>
                    </p:grpSpPr>
                    <p:sp>
                      <p:nvSpPr>
                        <p:cNvPr id="30780" name="Oval 60"/>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79" name="AutoShape 59"/>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78" name="AutoShape 58"/>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grpSp>
                  <p:nvGrpSpPr>
                    <p:cNvPr id="30763" name="Group 43"/>
                    <p:cNvGrpSpPr>
                      <a:grpSpLocks/>
                    </p:cNvGrpSpPr>
                    <p:nvPr/>
                  </p:nvGrpSpPr>
                  <p:grpSpPr bwMode="auto">
                    <a:xfrm>
                      <a:off x="1815" y="1649"/>
                      <a:ext cx="1049" cy="452"/>
                      <a:chOff x="1815" y="1485"/>
                      <a:chExt cx="1350" cy="660"/>
                    </a:xfrm>
                  </p:grpSpPr>
                  <p:grpSp>
                    <p:nvGrpSpPr>
                      <p:cNvPr id="30772" name="Group 52"/>
                      <p:cNvGrpSpPr>
                        <a:grpSpLocks/>
                      </p:cNvGrpSpPr>
                      <p:nvPr/>
                    </p:nvGrpSpPr>
                    <p:grpSpPr bwMode="auto">
                      <a:xfrm>
                        <a:off x="1815" y="1485"/>
                        <a:ext cx="450" cy="660"/>
                        <a:chOff x="1815" y="1485"/>
                        <a:chExt cx="450" cy="660"/>
                      </a:xfrm>
                    </p:grpSpPr>
                    <p:sp>
                      <p:nvSpPr>
                        <p:cNvPr id="30775" name="Oval 55"/>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74" name="AutoShape 54"/>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73" name="AutoShape 53"/>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30768" name="Group 48"/>
                      <p:cNvGrpSpPr>
                        <a:grpSpLocks/>
                      </p:cNvGrpSpPr>
                      <p:nvPr/>
                    </p:nvGrpSpPr>
                    <p:grpSpPr bwMode="auto">
                      <a:xfrm>
                        <a:off x="2265" y="1485"/>
                        <a:ext cx="450" cy="660"/>
                        <a:chOff x="1815" y="1485"/>
                        <a:chExt cx="450" cy="660"/>
                      </a:xfrm>
                    </p:grpSpPr>
                    <p:sp>
                      <p:nvSpPr>
                        <p:cNvPr id="30771" name="Oval 51"/>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70" name="AutoShape 50"/>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69" name="AutoShape 49"/>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30764" name="Group 44"/>
                      <p:cNvGrpSpPr>
                        <a:grpSpLocks/>
                      </p:cNvGrpSpPr>
                      <p:nvPr/>
                    </p:nvGrpSpPr>
                    <p:grpSpPr bwMode="auto">
                      <a:xfrm>
                        <a:off x="2715" y="1485"/>
                        <a:ext cx="450" cy="660"/>
                        <a:chOff x="1815" y="1485"/>
                        <a:chExt cx="450" cy="660"/>
                      </a:xfrm>
                    </p:grpSpPr>
                    <p:sp>
                      <p:nvSpPr>
                        <p:cNvPr id="30767" name="Oval 47"/>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66" name="AutoShape 46"/>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65" name="AutoShape 45"/>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grpSp>
              <p:grpSp>
                <p:nvGrpSpPr>
                  <p:cNvPr id="30735" name="Group 15"/>
                  <p:cNvGrpSpPr>
                    <a:grpSpLocks/>
                  </p:cNvGrpSpPr>
                  <p:nvPr/>
                </p:nvGrpSpPr>
                <p:grpSpPr bwMode="auto">
                  <a:xfrm>
                    <a:off x="5745" y="1653"/>
                    <a:ext cx="1054" cy="1047"/>
                    <a:chOff x="1815" y="1649"/>
                    <a:chExt cx="1054" cy="1047"/>
                  </a:xfrm>
                </p:grpSpPr>
                <p:grpSp>
                  <p:nvGrpSpPr>
                    <p:cNvPr id="30749" name="Group 29"/>
                    <p:cNvGrpSpPr>
                      <a:grpSpLocks/>
                    </p:cNvGrpSpPr>
                    <p:nvPr/>
                  </p:nvGrpSpPr>
                  <p:grpSpPr bwMode="auto">
                    <a:xfrm rot="10800000">
                      <a:off x="1820" y="2244"/>
                      <a:ext cx="1049" cy="452"/>
                      <a:chOff x="1815" y="1485"/>
                      <a:chExt cx="1350" cy="660"/>
                    </a:xfrm>
                  </p:grpSpPr>
                  <p:grpSp>
                    <p:nvGrpSpPr>
                      <p:cNvPr id="30758" name="Group 38"/>
                      <p:cNvGrpSpPr>
                        <a:grpSpLocks/>
                      </p:cNvGrpSpPr>
                      <p:nvPr/>
                    </p:nvGrpSpPr>
                    <p:grpSpPr bwMode="auto">
                      <a:xfrm>
                        <a:off x="1815" y="1485"/>
                        <a:ext cx="450" cy="660"/>
                        <a:chOff x="1815" y="1485"/>
                        <a:chExt cx="450" cy="660"/>
                      </a:xfrm>
                    </p:grpSpPr>
                    <p:sp>
                      <p:nvSpPr>
                        <p:cNvPr id="30761" name="Oval 41"/>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60" name="AutoShape 40"/>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59" name="AutoShape 39"/>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30754" name="Group 34"/>
                      <p:cNvGrpSpPr>
                        <a:grpSpLocks/>
                      </p:cNvGrpSpPr>
                      <p:nvPr/>
                    </p:nvGrpSpPr>
                    <p:grpSpPr bwMode="auto">
                      <a:xfrm>
                        <a:off x="2265" y="1485"/>
                        <a:ext cx="450" cy="660"/>
                        <a:chOff x="1815" y="1485"/>
                        <a:chExt cx="450" cy="660"/>
                      </a:xfrm>
                    </p:grpSpPr>
                    <p:sp>
                      <p:nvSpPr>
                        <p:cNvPr id="30757" name="Oval 37"/>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56" name="AutoShape 36"/>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55" name="AutoShape 35"/>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30750" name="Group 30"/>
                      <p:cNvGrpSpPr>
                        <a:grpSpLocks/>
                      </p:cNvGrpSpPr>
                      <p:nvPr/>
                    </p:nvGrpSpPr>
                    <p:grpSpPr bwMode="auto">
                      <a:xfrm>
                        <a:off x="2715" y="1485"/>
                        <a:ext cx="450" cy="660"/>
                        <a:chOff x="1815" y="1485"/>
                        <a:chExt cx="450" cy="660"/>
                      </a:xfrm>
                    </p:grpSpPr>
                    <p:sp>
                      <p:nvSpPr>
                        <p:cNvPr id="30753" name="Oval 33"/>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52" name="AutoShape 32"/>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51" name="AutoShape 31"/>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grpSp>
                  <p:nvGrpSpPr>
                    <p:cNvPr id="30736" name="Group 16"/>
                    <p:cNvGrpSpPr>
                      <a:grpSpLocks/>
                    </p:cNvGrpSpPr>
                    <p:nvPr/>
                  </p:nvGrpSpPr>
                  <p:grpSpPr bwMode="auto">
                    <a:xfrm>
                      <a:off x="1815" y="1649"/>
                      <a:ext cx="1049" cy="452"/>
                      <a:chOff x="1815" y="1485"/>
                      <a:chExt cx="1350" cy="660"/>
                    </a:xfrm>
                  </p:grpSpPr>
                  <p:grpSp>
                    <p:nvGrpSpPr>
                      <p:cNvPr id="30745" name="Group 25"/>
                      <p:cNvGrpSpPr>
                        <a:grpSpLocks/>
                      </p:cNvGrpSpPr>
                      <p:nvPr/>
                    </p:nvGrpSpPr>
                    <p:grpSpPr bwMode="auto">
                      <a:xfrm>
                        <a:off x="1815" y="1485"/>
                        <a:ext cx="450" cy="660"/>
                        <a:chOff x="1815" y="1485"/>
                        <a:chExt cx="450" cy="660"/>
                      </a:xfrm>
                    </p:grpSpPr>
                    <p:sp>
                      <p:nvSpPr>
                        <p:cNvPr id="30748" name="Oval 28"/>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47" name="AutoShape 27"/>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46" name="AutoShape 26"/>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30741" name="Group 21"/>
                      <p:cNvGrpSpPr>
                        <a:grpSpLocks/>
                      </p:cNvGrpSpPr>
                      <p:nvPr/>
                    </p:nvGrpSpPr>
                    <p:grpSpPr bwMode="auto">
                      <a:xfrm>
                        <a:off x="2265" y="1485"/>
                        <a:ext cx="450" cy="660"/>
                        <a:chOff x="1815" y="1485"/>
                        <a:chExt cx="450" cy="660"/>
                      </a:xfrm>
                    </p:grpSpPr>
                    <p:sp>
                      <p:nvSpPr>
                        <p:cNvPr id="30744" name="Oval 24"/>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43" name="AutoShape 23"/>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42" name="AutoShape 22"/>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30737" name="Group 17"/>
                      <p:cNvGrpSpPr>
                        <a:grpSpLocks/>
                      </p:cNvGrpSpPr>
                      <p:nvPr/>
                    </p:nvGrpSpPr>
                    <p:grpSpPr bwMode="auto">
                      <a:xfrm>
                        <a:off x="2715" y="1485"/>
                        <a:ext cx="450" cy="660"/>
                        <a:chOff x="1815" y="1485"/>
                        <a:chExt cx="450" cy="660"/>
                      </a:xfrm>
                    </p:grpSpPr>
                    <p:sp>
                      <p:nvSpPr>
                        <p:cNvPr id="30740" name="Oval 20"/>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39" name="AutoShape 19"/>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38" name="AutoShape 18"/>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grpSp>
              <p:sp>
                <p:nvSpPr>
                  <p:cNvPr id="30734" name="AutoShape 14"/>
                  <p:cNvSpPr>
                    <a:spLocks noChangeArrowheads="1"/>
                  </p:cNvSpPr>
                  <p:nvPr/>
                </p:nvSpPr>
                <p:spPr bwMode="auto">
                  <a:xfrm>
                    <a:off x="3060" y="1649"/>
                    <a:ext cx="700" cy="1051"/>
                  </a:xfrm>
                  <a:prstGeom prst="bracketPair">
                    <a:avLst>
                      <a:gd name="adj" fmla="val 16667"/>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33" name="Oval 13"/>
                  <p:cNvSpPr>
                    <a:spLocks noChangeArrowheads="1"/>
                  </p:cNvSpPr>
                  <p:nvPr/>
                </p:nvSpPr>
                <p:spPr bwMode="auto">
                  <a:xfrm>
                    <a:off x="5040" y="1653"/>
                    <a:ext cx="675" cy="1047"/>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30731" name="AutoShape 11"/>
                <p:cNvSpPr>
                  <a:spLocks noChangeShapeType="1"/>
                </p:cNvSpPr>
                <p:nvPr/>
              </p:nvSpPr>
              <p:spPr bwMode="auto">
                <a:xfrm flipV="1">
                  <a:off x="6585" y="11224"/>
                  <a:ext cx="0" cy="1995"/>
                </a:xfrm>
                <a:prstGeom prst="straightConnector1">
                  <a:avLst/>
                </a:prstGeom>
                <a:noFill/>
                <a:ln w="76200">
                  <a:solidFill>
                    <a:srgbClr val="C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30730" name="Oval 10"/>
                <p:cNvSpPr>
                  <a:spLocks noChangeArrowheads="1"/>
                </p:cNvSpPr>
                <p:nvPr/>
              </p:nvSpPr>
              <p:spPr bwMode="auto">
                <a:xfrm>
                  <a:off x="3604" y="10954"/>
                  <a:ext cx="390" cy="408"/>
                </a:xfrm>
                <a:prstGeom prst="ellipse">
                  <a:avLst/>
                </a:prstGeom>
                <a:solidFill>
                  <a:srgbClr val="000000"/>
                </a:solidFill>
                <a:ln w="38100">
                  <a:solidFill>
                    <a:srgbClr val="F2F2F2"/>
                  </a:solidFill>
                  <a:round/>
                  <a:headEnd/>
                  <a:tailEnd/>
                </a:ln>
                <a:effectLst>
                  <a:outerShdw dist="28398" dir="3806097" algn="ctr" rotWithShape="0">
                    <a:srgbClr val="7F7F7F">
                      <a:alpha val="50000"/>
                    </a:srgbClr>
                  </a:outerShdw>
                </a:effectLst>
              </p:spPr>
              <p:txBody>
                <a:bodyPr vert="horz" wrap="square" lIns="91440" tIns="45720" rIns="91440" bIns="45720" numCol="1" anchor="t" anchorCtr="0" compatLnSpc="1">
                  <a:prstTxWarp prst="textNoShape">
                    <a:avLst/>
                  </a:prstTxWarp>
                </a:bodyPr>
                <a:lstStyle/>
                <a:p>
                  <a:endParaRPr lang="en-US"/>
                </a:p>
              </p:txBody>
            </p:sp>
            <p:sp>
              <p:nvSpPr>
                <p:cNvPr id="30729" name="Oval 9"/>
                <p:cNvSpPr>
                  <a:spLocks noChangeArrowheads="1"/>
                </p:cNvSpPr>
                <p:nvPr/>
              </p:nvSpPr>
              <p:spPr bwMode="auto">
                <a:xfrm>
                  <a:off x="4425" y="10816"/>
                  <a:ext cx="390" cy="408"/>
                </a:xfrm>
                <a:prstGeom prst="ellipse">
                  <a:avLst/>
                </a:prstGeom>
                <a:solidFill>
                  <a:srgbClr val="000000"/>
                </a:solidFill>
                <a:ln w="38100">
                  <a:solidFill>
                    <a:srgbClr val="F2F2F2"/>
                  </a:solidFill>
                  <a:round/>
                  <a:headEnd/>
                  <a:tailEnd/>
                </a:ln>
                <a:effectLst>
                  <a:outerShdw dist="28398" dir="3806097" algn="ctr" rotWithShape="0">
                    <a:srgbClr val="7F7F7F">
                      <a:alpha val="50000"/>
                    </a:srgbClr>
                  </a:outerShdw>
                </a:effectLst>
              </p:spPr>
              <p:txBody>
                <a:bodyPr vert="horz" wrap="square" lIns="91440" tIns="45720" rIns="91440" bIns="45720" numCol="1" anchor="t" anchorCtr="0" compatLnSpc="1">
                  <a:prstTxWarp prst="textNoShape">
                    <a:avLst/>
                  </a:prstTxWarp>
                </a:bodyPr>
                <a:lstStyle/>
                <a:p>
                  <a:endParaRPr lang="en-US"/>
                </a:p>
              </p:txBody>
            </p:sp>
            <p:sp>
              <p:nvSpPr>
                <p:cNvPr id="30728" name="Oval 8"/>
                <p:cNvSpPr>
                  <a:spLocks noChangeArrowheads="1"/>
                </p:cNvSpPr>
                <p:nvPr/>
              </p:nvSpPr>
              <p:spPr bwMode="auto">
                <a:xfrm>
                  <a:off x="5162" y="11062"/>
                  <a:ext cx="390" cy="408"/>
                </a:xfrm>
                <a:prstGeom prst="ellipse">
                  <a:avLst/>
                </a:prstGeom>
                <a:solidFill>
                  <a:srgbClr val="000000"/>
                </a:solidFill>
                <a:ln w="38100">
                  <a:solidFill>
                    <a:srgbClr val="F2F2F2"/>
                  </a:solidFill>
                  <a:round/>
                  <a:headEnd/>
                  <a:tailEnd/>
                </a:ln>
                <a:effectLst>
                  <a:outerShdw dist="28398" dir="3806097" algn="ctr" rotWithShape="0">
                    <a:srgbClr val="7F7F7F">
                      <a:alpha val="50000"/>
                    </a:srgbClr>
                  </a:outerShdw>
                </a:effectLst>
              </p:spPr>
              <p:txBody>
                <a:bodyPr vert="horz" wrap="square" lIns="91440" tIns="45720" rIns="91440" bIns="45720" numCol="1" anchor="t" anchorCtr="0" compatLnSpc="1">
                  <a:prstTxWarp prst="textNoShape">
                    <a:avLst/>
                  </a:prstTxWarp>
                </a:bodyPr>
                <a:lstStyle/>
                <a:p>
                  <a:endParaRPr lang="en-US"/>
                </a:p>
              </p:txBody>
            </p:sp>
            <p:sp>
              <p:nvSpPr>
                <p:cNvPr id="30727" name="Oval 7"/>
                <p:cNvSpPr>
                  <a:spLocks noChangeArrowheads="1"/>
                </p:cNvSpPr>
                <p:nvPr/>
              </p:nvSpPr>
              <p:spPr bwMode="auto">
                <a:xfrm>
                  <a:off x="5917" y="10816"/>
                  <a:ext cx="390" cy="408"/>
                </a:xfrm>
                <a:prstGeom prst="ellipse">
                  <a:avLst/>
                </a:prstGeom>
                <a:solidFill>
                  <a:srgbClr val="000000"/>
                </a:solidFill>
                <a:ln w="38100">
                  <a:solidFill>
                    <a:srgbClr val="F2F2F2"/>
                  </a:solidFill>
                  <a:round/>
                  <a:headEnd/>
                  <a:tailEnd/>
                </a:ln>
                <a:effectLst>
                  <a:outerShdw dist="28398" dir="3806097" algn="ctr" rotWithShape="0">
                    <a:srgbClr val="7F7F7F">
                      <a:alpha val="50000"/>
                    </a:srgbClr>
                  </a:outerShdw>
                </a:effectLst>
              </p:spPr>
              <p:txBody>
                <a:bodyPr vert="horz" wrap="square" lIns="91440" tIns="45720" rIns="91440" bIns="45720" numCol="1" anchor="t" anchorCtr="0" compatLnSpc="1">
                  <a:prstTxWarp prst="textNoShape">
                    <a:avLst/>
                  </a:prstTxWarp>
                </a:bodyPr>
                <a:lstStyle/>
                <a:p>
                  <a:endParaRPr lang="en-US"/>
                </a:p>
              </p:txBody>
            </p:sp>
            <p:sp>
              <p:nvSpPr>
                <p:cNvPr id="30726" name="Oval 6"/>
                <p:cNvSpPr>
                  <a:spLocks noChangeArrowheads="1"/>
                </p:cNvSpPr>
                <p:nvPr/>
              </p:nvSpPr>
              <p:spPr bwMode="auto">
                <a:xfrm>
                  <a:off x="6915" y="10816"/>
                  <a:ext cx="390" cy="408"/>
                </a:xfrm>
                <a:prstGeom prst="ellipse">
                  <a:avLst/>
                </a:prstGeom>
                <a:solidFill>
                  <a:srgbClr val="000000"/>
                </a:solidFill>
                <a:ln w="38100">
                  <a:solidFill>
                    <a:srgbClr val="F2F2F2"/>
                  </a:solidFill>
                  <a:round/>
                  <a:headEnd/>
                  <a:tailEnd/>
                </a:ln>
                <a:effectLst>
                  <a:outerShdw dist="28398" dir="3806097" algn="ctr" rotWithShape="0">
                    <a:srgbClr val="7F7F7F">
                      <a:alpha val="50000"/>
                    </a:srgbClr>
                  </a:outerShdw>
                </a:effectLst>
              </p:spPr>
              <p:txBody>
                <a:bodyPr vert="horz" wrap="square" lIns="91440" tIns="45720" rIns="91440" bIns="45720" numCol="1" anchor="t" anchorCtr="0" compatLnSpc="1">
                  <a:prstTxWarp prst="textNoShape">
                    <a:avLst/>
                  </a:prstTxWarp>
                </a:bodyPr>
                <a:lstStyle/>
                <a:p>
                  <a:endParaRPr lang="en-US"/>
                </a:p>
              </p:txBody>
            </p:sp>
            <p:sp>
              <p:nvSpPr>
                <p:cNvPr id="30725" name="Oval 5"/>
                <p:cNvSpPr>
                  <a:spLocks noChangeArrowheads="1"/>
                </p:cNvSpPr>
                <p:nvPr/>
              </p:nvSpPr>
              <p:spPr bwMode="auto">
                <a:xfrm>
                  <a:off x="4928" y="13207"/>
                  <a:ext cx="390" cy="408"/>
                </a:xfrm>
                <a:prstGeom prst="ellipse">
                  <a:avLst/>
                </a:prstGeom>
                <a:solidFill>
                  <a:srgbClr val="000000"/>
                </a:solidFill>
                <a:ln w="38100">
                  <a:solidFill>
                    <a:srgbClr val="F2F2F2"/>
                  </a:solidFill>
                  <a:round/>
                  <a:headEnd/>
                  <a:tailEnd/>
                </a:ln>
                <a:effectLst>
                  <a:outerShdw dist="28398" dir="3806097" algn="ctr" rotWithShape="0">
                    <a:srgbClr val="7F7F7F">
                      <a:alpha val="50000"/>
                    </a:srgbClr>
                  </a:outerShdw>
                </a:effectLst>
              </p:spPr>
              <p:txBody>
                <a:bodyPr vert="horz" wrap="square" lIns="91440" tIns="45720" rIns="91440" bIns="45720" numCol="1" anchor="t" anchorCtr="0" compatLnSpc="1">
                  <a:prstTxWarp prst="textNoShape">
                    <a:avLst/>
                  </a:prstTxWarp>
                </a:bodyPr>
                <a:lstStyle/>
                <a:p>
                  <a:endParaRPr lang="en-US"/>
                </a:p>
              </p:txBody>
            </p:sp>
            <p:sp>
              <p:nvSpPr>
                <p:cNvPr id="30724" name="Oval 4"/>
                <p:cNvSpPr>
                  <a:spLocks noChangeArrowheads="1"/>
                </p:cNvSpPr>
                <p:nvPr/>
              </p:nvSpPr>
              <p:spPr bwMode="auto">
                <a:xfrm>
                  <a:off x="6016" y="13219"/>
                  <a:ext cx="390" cy="408"/>
                </a:xfrm>
                <a:prstGeom prst="ellipse">
                  <a:avLst/>
                </a:prstGeom>
                <a:solidFill>
                  <a:srgbClr val="000000"/>
                </a:solidFill>
                <a:ln w="38100">
                  <a:solidFill>
                    <a:srgbClr val="F2F2F2"/>
                  </a:solidFill>
                  <a:round/>
                  <a:headEnd/>
                  <a:tailEnd/>
                </a:ln>
                <a:effectLst>
                  <a:outerShdw dist="28398" dir="3806097" algn="ctr" rotWithShape="0">
                    <a:srgbClr val="7F7F7F">
                      <a:alpha val="50000"/>
                    </a:srgbClr>
                  </a:outerShdw>
                </a:effectLst>
              </p:spPr>
              <p:txBody>
                <a:bodyPr vert="horz" wrap="square" lIns="91440" tIns="45720" rIns="91440" bIns="45720" numCol="1" anchor="t" anchorCtr="0" compatLnSpc="1">
                  <a:prstTxWarp prst="textNoShape">
                    <a:avLst/>
                  </a:prstTxWarp>
                </a:bodyPr>
                <a:lstStyle/>
                <a:p>
                  <a:endParaRPr lang="en-US"/>
                </a:p>
              </p:txBody>
            </p:sp>
          </p:grpSp>
        </p:grpSp>
      </p:grpSp>
      <p:sp>
        <p:nvSpPr>
          <p:cNvPr id="30824" name="Rectangle 104"/>
          <p:cNvSpPr>
            <a:spLocks noChangeArrowheads="1"/>
          </p:cNvSpPr>
          <p:nvPr/>
        </p:nvSpPr>
        <p:spPr bwMode="auto">
          <a:xfrm>
            <a:off x="45720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30820">
                                            <p:txEl>
                                              <p:pRg st="3" end="3"/>
                                            </p:txEl>
                                          </p:spTgt>
                                        </p:tgtEl>
                                        <p:attrNameLst>
                                          <p:attrName>style.visibility</p:attrName>
                                        </p:attrNameLst>
                                      </p:cBhvr>
                                      <p:to>
                                        <p:strVal val="visible"/>
                                      </p:to>
                                    </p:set>
                                    <p:animEffect transition="in" filter="fade">
                                      <p:cBhvr>
                                        <p:cTn id="7" dur="1000"/>
                                        <p:tgtEl>
                                          <p:spTgt spid="30820">
                                            <p:txEl>
                                              <p:pRg st="3" end="3"/>
                                            </p:txEl>
                                          </p:spTgt>
                                        </p:tgtEl>
                                      </p:cBhvr>
                                    </p:animEffect>
                                    <p:anim calcmode="lin" valueType="num">
                                      <p:cBhvr>
                                        <p:cTn id="8" dur="1000" fill="hold"/>
                                        <p:tgtEl>
                                          <p:spTgt spid="30820">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0820">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0820">
                                            <p:txEl>
                                              <p:pRg st="5" end="5"/>
                                            </p:txEl>
                                          </p:spTgt>
                                        </p:tgtEl>
                                        <p:attrNameLst>
                                          <p:attrName>style.visibility</p:attrName>
                                        </p:attrNameLst>
                                      </p:cBhvr>
                                      <p:to>
                                        <p:strVal val="visible"/>
                                      </p:to>
                                    </p:set>
                                    <p:animEffect transition="in" filter="fade">
                                      <p:cBhvr>
                                        <p:cTn id="14" dur="1000"/>
                                        <p:tgtEl>
                                          <p:spTgt spid="30820">
                                            <p:txEl>
                                              <p:pRg st="5" end="5"/>
                                            </p:txEl>
                                          </p:spTgt>
                                        </p:tgtEl>
                                      </p:cBhvr>
                                    </p:animEffect>
                                    <p:anim calcmode="lin" valueType="num">
                                      <p:cBhvr>
                                        <p:cTn id="15" dur="1000" fill="hold"/>
                                        <p:tgtEl>
                                          <p:spTgt spid="30820">
                                            <p:txEl>
                                              <p:pRg st="5" end="5"/>
                                            </p:txEl>
                                          </p:spTgt>
                                        </p:tgtEl>
                                        <p:attrNameLst>
                                          <p:attrName>ppt_x</p:attrName>
                                        </p:attrNameLst>
                                      </p:cBhvr>
                                      <p:tavLst>
                                        <p:tav tm="0">
                                          <p:val>
                                            <p:strVal val="#ppt_x"/>
                                          </p:val>
                                        </p:tav>
                                        <p:tav tm="100000">
                                          <p:val>
                                            <p:strVal val="#ppt_x"/>
                                          </p:val>
                                        </p:tav>
                                      </p:tavLst>
                                    </p:anim>
                                    <p:anim calcmode="lin" valueType="num">
                                      <p:cBhvr>
                                        <p:cTn id="16" dur="1000" fill="hold"/>
                                        <p:tgtEl>
                                          <p:spTgt spid="30820">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30820">
                                            <p:txEl>
                                              <p:pRg st="7" end="7"/>
                                            </p:txEl>
                                          </p:spTgt>
                                        </p:tgtEl>
                                        <p:attrNameLst>
                                          <p:attrName>style.visibility</p:attrName>
                                        </p:attrNameLst>
                                      </p:cBhvr>
                                      <p:to>
                                        <p:strVal val="visible"/>
                                      </p:to>
                                    </p:set>
                                    <p:animEffect transition="in" filter="fade">
                                      <p:cBhvr>
                                        <p:cTn id="21" dur="1000"/>
                                        <p:tgtEl>
                                          <p:spTgt spid="30820">
                                            <p:txEl>
                                              <p:pRg st="7" end="7"/>
                                            </p:txEl>
                                          </p:spTgt>
                                        </p:tgtEl>
                                      </p:cBhvr>
                                    </p:animEffect>
                                    <p:anim calcmode="lin" valueType="num">
                                      <p:cBhvr>
                                        <p:cTn id="22" dur="1000" fill="hold"/>
                                        <p:tgtEl>
                                          <p:spTgt spid="30820">
                                            <p:txEl>
                                              <p:pRg st="7" end="7"/>
                                            </p:txEl>
                                          </p:spTgt>
                                        </p:tgtEl>
                                        <p:attrNameLst>
                                          <p:attrName>ppt_x</p:attrName>
                                        </p:attrNameLst>
                                      </p:cBhvr>
                                      <p:tavLst>
                                        <p:tav tm="0">
                                          <p:val>
                                            <p:strVal val="#ppt_x"/>
                                          </p:val>
                                        </p:tav>
                                        <p:tav tm="100000">
                                          <p:val>
                                            <p:strVal val="#ppt_x"/>
                                          </p:val>
                                        </p:tav>
                                      </p:tavLst>
                                    </p:anim>
                                    <p:anim calcmode="lin" valueType="num">
                                      <p:cBhvr>
                                        <p:cTn id="23" dur="1000" fill="hold"/>
                                        <p:tgtEl>
                                          <p:spTgt spid="30820">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228600" y="0"/>
            <a:ext cx="8610600" cy="36625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Function of the Cell Membrane: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463550" marR="0" lvl="0" indent="-231775"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Cell membrane separates the components of a cell from </a:t>
            </a:r>
            <a:r>
              <a:rPr kumimoji="0" lang="en-US" sz="2800" b="0" i="0" u="none" strike="noStrike" cap="none" normalizeH="0" baseline="0" dirty="0" smtClean="0">
                <a:ln>
                  <a:noFill/>
                </a:ln>
                <a:effectLst/>
                <a:latin typeface="Calibri" pitchFamily="34" charset="0"/>
                <a:ea typeface="Times New Roman" pitchFamily="18" charset="0"/>
                <a:cs typeface="Arial" pitchFamily="34" charset="0"/>
              </a:rPr>
              <a:t>its </a:t>
            </a:r>
            <a:r>
              <a:rPr kumimoji="0" lang="en-US" sz="2800" b="1" i="0" u="sng" strike="noStrike" cap="none" normalizeH="0" baseline="0" dirty="0" smtClean="0">
                <a:ln>
                  <a:noFill/>
                </a:ln>
                <a:effectLst/>
                <a:latin typeface="Calibri" pitchFamily="34" charset="0"/>
                <a:ea typeface="Times New Roman" pitchFamily="18" charset="0"/>
                <a:cs typeface="Arial" pitchFamily="34" charset="0"/>
              </a:rPr>
              <a:t>environment</a:t>
            </a:r>
            <a:r>
              <a:rPr kumimoji="0" lang="en-US" sz="2800" b="0" i="0" u="none" strike="noStrike" cap="none" normalizeH="0" baseline="0" dirty="0" smtClean="0">
                <a:ln>
                  <a:noFill/>
                </a:ln>
                <a:effectLst/>
                <a:latin typeface="Calibri" pitchFamily="34" charset="0"/>
                <a:ea typeface="Times New Roman" pitchFamily="18" charset="0"/>
                <a:cs typeface="Arial" pitchFamily="34" charset="0"/>
              </a:rPr>
              <a:t>—surrounds the cell</a:t>
            </a:r>
          </a:p>
          <a:p>
            <a:pPr marL="463550" marR="0" lvl="0" indent="-231775" algn="l" defTabSz="914400" rtl="0" eaLnBrk="0" fontAlgn="base" latinLnBrk="0" hangingPunct="0">
              <a:lnSpc>
                <a:spcPct val="100000"/>
              </a:lnSpc>
              <a:spcBef>
                <a:spcPct val="0"/>
              </a:spcBef>
              <a:spcAft>
                <a:spcPct val="0"/>
              </a:spcAft>
              <a:buClrTx/>
              <a:buSzTx/>
              <a:buFontTx/>
              <a:buChar char="•"/>
              <a:tabLst/>
            </a:pPr>
            <a:endParaRPr kumimoji="0" lang="en-US" sz="800" b="0" i="0" u="none" strike="noStrike" cap="none" normalizeH="0" baseline="0" dirty="0" smtClean="0">
              <a:ln>
                <a:noFill/>
              </a:ln>
              <a:effectLst/>
              <a:latin typeface="Arial" pitchFamily="34" charset="0"/>
              <a:cs typeface="Arial" pitchFamily="34" charset="0"/>
            </a:endParaRPr>
          </a:p>
          <a:p>
            <a:pPr marL="463550" marR="0" lvl="0" indent="-231775"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effectLst/>
                <a:latin typeface="Calibri" pitchFamily="34" charset="0"/>
                <a:ea typeface="Times New Roman" pitchFamily="18" charset="0"/>
                <a:cs typeface="Arial" pitchFamily="34" charset="0"/>
              </a:rPr>
              <a:t>“Gatekeeper” of the cell—regulates the flow of materials into and out of cell—</a:t>
            </a:r>
            <a:r>
              <a:rPr kumimoji="0" lang="en-US" sz="2800" b="1" i="0" u="sng" strike="noStrike" cap="none" normalizeH="0" baseline="0" dirty="0" smtClean="0">
                <a:ln>
                  <a:noFill/>
                </a:ln>
                <a:effectLst/>
                <a:latin typeface="Calibri" pitchFamily="34" charset="0"/>
                <a:ea typeface="Times New Roman" pitchFamily="18" charset="0"/>
                <a:cs typeface="Arial" pitchFamily="34" charset="0"/>
              </a:rPr>
              <a:t>selectively permeable</a:t>
            </a:r>
          </a:p>
          <a:p>
            <a:pPr marL="463550" marR="0" lvl="0" indent="-231775" algn="l" defTabSz="914400" rtl="0" eaLnBrk="0" fontAlgn="base" latinLnBrk="0" hangingPunct="0">
              <a:lnSpc>
                <a:spcPct val="100000"/>
              </a:lnSpc>
              <a:spcBef>
                <a:spcPct val="0"/>
              </a:spcBef>
              <a:spcAft>
                <a:spcPct val="0"/>
              </a:spcAft>
              <a:buClrTx/>
              <a:buSzTx/>
              <a:buFontTx/>
              <a:buChar char="•"/>
              <a:tabLst/>
            </a:pPr>
            <a:endParaRPr kumimoji="0" lang="en-US" sz="800" b="0" i="0" u="none" strike="noStrike" cap="none" normalizeH="0" baseline="0" dirty="0" smtClean="0">
              <a:ln>
                <a:noFill/>
              </a:ln>
              <a:effectLst/>
              <a:latin typeface="Arial" pitchFamily="34" charset="0"/>
              <a:cs typeface="Arial" pitchFamily="34" charset="0"/>
            </a:endParaRPr>
          </a:p>
          <a:p>
            <a:pPr marL="463550" marR="0" lvl="0" indent="-231775"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effectLst/>
                <a:latin typeface="Calibri" pitchFamily="34" charset="0"/>
                <a:ea typeface="Times New Roman" pitchFamily="18" charset="0"/>
                <a:cs typeface="Arial" pitchFamily="34" charset="0"/>
              </a:rPr>
              <a:t>Cell membrane helps cells maintain </a:t>
            </a:r>
            <a:r>
              <a:rPr kumimoji="0" lang="en-US" sz="2800" b="1" i="0" u="sng" strike="noStrike" cap="none" normalizeH="0" baseline="0" dirty="0" smtClean="0">
                <a:ln>
                  <a:noFill/>
                </a:ln>
                <a:effectLst/>
                <a:latin typeface="Calibri" pitchFamily="34" charset="0"/>
                <a:ea typeface="Times New Roman" pitchFamily="18" charset="0"/>
                <a:cs typeface="Arial" pitchFamily="34" charset="0"/>
              </a:rPr>
              <a:t>homeostasis</a:t>
            </a:r>
            <a:r>
              <a:rPr kumimoji="0" lang="en-US" sz="2800" b="0" i="0" u="none" strike="noStrike" cap="none" normalizeH="0" baseline="0" dirty="0" smtClean="0">
                <a:ln>
                  <a:noFill/>
                </a:ln>
                <a:effectLst/>
                <a:latin typeface="Calibri" pitchFamily="34" charset="0"/>
                <a:ea typeface="Times New Roman" pitchFamily="18" charset="0"/>
                <a:cs typeface="Arial" pitchFamily="34" charset="0"/>
              </a:rPr>
              <a:t>—stable internal </a:t>
            </a:r>
            <a:r>
              <a:rPr kumimoji="0" lang="en-US" sz="2800" b="1" i="0" u="sng" strike="noStrike" cap="none" normalizeH="0" baseline="0" dirty="0" smtClean="0">
                <a:ln>
                  <a:noFill/>
                </a:ln>
                <a:effectLst/>
                <a:latin typeface="Calibri" pitchFamily="34" charset="0"/>
                <a:ea typeface="Times New Roman" pitchFamily="18" charset="0"/>
                <a:cs typeface="Arial" pitchFamily="34" charset="0"/>
              </a:rPr>
              <a:t>balance</a:t>
            </a:r>
            <a:endParaRPr kumimoji="0" lang="en-US" sz="2800" b="0" i="0" u="none" strike="noStrike" cap="none" normalizeH="0" baseline="0" dirty="0" smtClean="0">
              <a:ln>
                <a:noFill/>
              </a:ln>
              <a:effectLst/>
              <a:latin typeface="Arial" pitchFamily="34" charset="0"/>
              <a:cs typeface="Arial" pitchFamily="34" charset="0"/>
            </a:endParaRPr>
          </a:p>
        </p:txBody>
      </p:sp>
      <p:pic>
        <p:nvPicPr>
          <p:cNvPr id="1026" name="Picture 2" descr="http://www.biologyjunction.com/images/cell20membrane.jpg"/>
          <p:cNvPicPr>
            <a:picLocks noChangeAspect="1" noChangeArrowheads="1"/>
          </p:cNvPicPr>
          <p:nvPr/>
        </p:nvPicPr>
        <p:blipFill>
          <a:blip r:embed="rId2" cstate="print"/>
          <a:srcRect/>
          <a:stretch>
            <a:fillRect/>
          </a:stretch>
        </p:blipFill>
        <p:spPr bwMode="auto">
          <a:xfrm>
            <a:off x="2209800" y="3824374"/>
            <a:ext cx="4724400" cy="303362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19457">
                                            <p:txEl>
                                              <p:pRg st="2" end="2"/>
                                            </p:txEl>
                                          </p:spTgt>
                                        </p:tgtEl>
                                        <p:attrNameLst>
                                          <p:attrName>style.visibility</p:attrName>
                                        </p:attrNameLst>
                                      </p:cBhvr>
                                      <p:to>
                                        <p:strVal val="visible"/>
                                      </p:to>
                                    </p:set>
                                    <p:animEffect transition="in" filter="fade">
                                      <p:cBhvr>
                                        <p:cTn id="7" dur="1000"/>
                                        <p:tgtEl>
                                          <p:spTgt spid="19457">
                                            <p:txEl>
                                              <p:pRg st="2" end="2"/>
                                            </p:txEl>
                                          </p:spTgt>
                                        </p:tgtEl>
                                      </p:cBhvr>
                                    </p:animEffect>
                                    <p:anim calcmode="lin" valueType="num">
                                      <p:cBhvr>
                                        <p:cTn id="8" dur="1000" fill="hold"/>
                                        <p:tgtEl>
                                          <p:spTgt spid="19457">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1945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19457">
                                            <p:txEl>
                                              <p:pRg st="4" end="4"/>
                                            </p:txEl>
                                          </p:spTgt>
                                        </p:tgtEl>
                                        <p:attrNameLst>
                                          <p:attrName>style.visibility</p:attrName>
                                        </p:attrNameLst>
                                      </p:cBhvr>
                                      <p:to>
                                        <p:strVal val="visible"/>
                                      </p:to>
                                    </p:set>
                                    <p:animEffect transition="in" filter="fade">
                                      <p:cBhvr>
                                        <p:cTn id="14" dur="1000"/>
                                        <p:tgtEl>
                                          <p:spTgt spid="19457">
                                            <p:txEl>
                                              <p:pRg st="4" end="4"/>
                                            </p:txEl>
                                          </p:spTgt>
                                        </p:tgtEl>
                                      </p:cBhvr>
                                    </p:animEffect>
                                    <p:anim calcmode="lin" valueType="num">
                                      <p:cBhvr>
                                        <p:cTn id="15" dur="1000" fill="hold"/>
                                        <p:tgtEl>
                                          <p:spTgt spid="19457">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1945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19457">
                                            <p:txEl>
                                              <p:pRg st="6" end="6"/>
                                            </p:txEl>
                                          </p:spTgt>
                                        </p:tgtEl>
                                        <p:attrNameLst>
                                          <p:attrName>style.visibility</p:attrName>
                                        </p:attrNameLst>
                                      </p:cBhvr>
                                      <p:to>
                                        <p:strVal val="visible"/>
                                      </p:to>
                                    </p:set>
                                    <p:animEffect transition="in" filter="fade">
                                      <p:cBhvr>
                                        <p:cTn id="21" dur="1000"/>
                                        <p:tgtEl>
                                          <p:spTgt spid="19457">
                                            <p:txEl>
                                              <p:pRg st="6" end="6"/>
                                            </p:txEl>
                                          </p:spTgt>
                                        </p:tgtEl>
                                      </p:cBhvr>
                                    </p:animEffect>
                                    <p:anim calcmode="lin" valueType="num">
                                      <p:cBhvr>
                                        <p:cTn id="22" dur="1000" fill="hold"/>
                                        <p:tgtEl>
                                          <p:spTgt spid="19457">
                                            <p:txEl>
                                              <p:pRg st="6" end="6"/>
                                            </p:txEl>
                                          </p:spTgt>
                                        </p:tgtEl>
                                        <p:attrNameLst>
                                          <p:attrName>ppt_x</p:attrName>
                                        </p:attrNameLst>
                                      </p:cBhvr>
                                      <p:tavLst>
                                        <p:tav tm="0">
                                          <p:val>
                                            <p:strVal val="#ppt_x"/>
                                          </p:val>
                                        </p:tav>
                                        <p:tav tm="100000">
                                          <p:val>
                                            <p:strVal val="#ppt_x"/>
                                          </p:val>
                                        </p:tav>
                                      </p:tavLst>
                                    </p:anim>
                                    <p:anim calcmode="lin" valueType="num">
                                      <p:cBhvr>
                                        <p:cTn id="23" dur="1000" fill="hold"/>
                                        <p:tgtEl>
                                          <p:spTgt spid="19457">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5" name="Picture 10" descr="stick figure.png"/>
          <p:cNvPicPr>
            <a:picLocks noChangeAspect="1" noChangeArrowheads="1"/>
          </p:cNvPicPr>
          <p:nvPr/>
        </p:nvPicPr>
        <p:blipFill>
          <a:blip r:embed="rId2" cstate="print"/>
          <a:srcRect/>
          <a:stretch>
            <a:fillRect/>
          </a:stretch>
        </p:blipFill>
        <p:spPr bwMode="auto">
          <a:xfrm>
            <a:off x="1524000" y="1371600"/>
            <a:ext cx="1152525" cy="1617579"/>
          </a:xfrm>
          <a:prstGeom prst="rect">
            <a:avLst/>
          </a:prstGeom>
          <a:noFill/>
        </p:spPr>
      </p:pic>
      <p:grpSp>
        <p:nvGrpSpPr>
          <p:cNvPr id="31746" name="Group 2"/>
          <p:cNvGrpSpPr>
            <a:grpSpLocks/>
          </p:cNvGrpSpPr>
          <p:nvPr/>
        </p:nvGrpSpPr>
        <p:grpSpPr bwMode="auto">
          <a:xfrm>
            <a:off x="381000" y="1905000"/>
            <a:ext cx="8479196" cy="3976687"/>
            <a:chOff x="1158" y="1403"/>
            <a:chExt cx="8391" cy="3300"/>
          </a:xfrm>
        </p:grpSpPr>
        <p:grpSp>
          <p:nvGrpSpPr>
            <p:cNvPr id="31750" name="Group 6"/>
            <p:cNvGrpSpPr>
              <a:grpSpLocks/>
            </p:cNvGrpSpPr>
            <p:nvPr/>
          </p:nvGrpSpPr>
          <p:grpSpPr bwMode="auto">
            <a:xfrm>
              <a:off x="3179" y="1403"/>
              <a:ext cx="5348" cy="3300"/>
              <a:chOff x="3179" y="1403"/>
              <a:chExt cx="5348" cy="3300"/>
            </a:xfrm>
          </p:grpSpPr>
          <p:sp>
            <p:nvSpPr>
              <p:cNvPr id="31755" name="AutoShape 11"/>
              <p:cNvSpPr>
                <a:spLocks noChangeShapeType="1"/>
              </p:cNvSpPr>
              <p:nvPr/>
            </p:nvSpPr>
            <p:spPr bwMode="auto">
              <a:xfrm>
                <a:off x="3797" y="1598"/>
                <a:ext cx="4063" cy="3105"/>
              </a:xfrm>
              <a:prstGeom prst="curvedConnector3">
                <a:avLst>
                  <a:gd name="adj1" fmla="val 57000"/>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31754" name="Oval 10"/>
              <p:cNvSpPr>
                <a:spLocks noChangeArrowheads="1"/>
              </p:cNvSpPr>
              <p:nvPr/>
            </p:nvSpPr>
            <p:spPr bwMode="auto">
              <a:xfrm>
                <a:off x="3179" y="1403"/>
                <a:ext cx="349" cy="330"/>
              </a:xfrm>
              <a:prstGeom prst="ellipse">
                <a:avLst/>
              </a:prstGeom>
              <a:solidFill>
                <a:srgbClr val="000000"/>
              </a:solidFill>
              <a:ln w="38100">
                <a:solidFill>
                  <a:srgbClr val="F2F2F2"/>
                </a:solidFill>
                <a:round/>
                <a:headEnd/>
                <a:tailEnd/>
              </a:ln>
              <a:effectLst>
                <a:outerShdw dist="28398" dir="3806097" algn="ctr" rotWithShape="0">
                  <a:srgbClr val="7F7F7F">
                    <a:alpha val="50000"/>
                  </a:srgbClr>
                </a:outerShdw>
              </a:effectLst>
            </p:spPr>
            <p:txBody>
              <a:bodyPr vert="horz" wrap="square" lIns="91440" tIns="45720" rIns="91440" bIns="45720" numCol="1" anchor="t" anchorCtr="0" compatLnSpc="1">
                <a:prstTxWarp prst="textNoShape">
                  <a:avLst/>
                </a:prstTxWarp>
              </a:bodyPr>
              <a:lstStyle/>
              <a:p>
                <a:endParaRPr lang="en-US"/>
              </a:p>
            </p:txBody>
          </p:sp>
          <p:sp>
            <p:nvSpPr>
              <p:cNvPr id="31753" name="Oval 9"/>
              <p:cNvSpPr>
                <a:spLocks noChangeArrowheads="1"/>
              </p:cNvSpPr>
              <p:nvPr/>
            </p:nvSpPr>
            <p:spPr bwMode="auto">
              <a:xfrm>
                <a:off x="8178" y="4163"/>
                <a:ext cx="349" cy="330"/>
              </a:xfrm>
              <a:prstGeom prst="ellipse">
                <a:avLst/>
              </a:prstGeom>
              <a:solidFill>
                <a:srgbClr val="000000"/>
              </a:solidFill>
              <a:ln w="38100">
                <a:solidFill>
                  <a:srgbClr val="F2F2F2"/>
                </a:solidFill>
                <a:round/>
                <a:headEnd/>
                <a:tailEnd/>
              </a:ln>
              <a:effectLst>
                <a:outerShdw dist="28398" dir="3806097" algn="ctr" rotWithShape="0">
                  <a:srgbClr val="7F7F7F">
                    <a:alpha val="50000"/>
                  </a:srgbClr>
                </a:outerShdw>
              </a:effectLst>
            </p:spPr>
            <p:txBody>
              <a:bodyPr vert="horz" wrap="square" lIns="91440" tIns="45720" rIns="91440" bIns="45720" numCol="1" anchor="t" anchorCtr="0" compatLnSpc="1">
                <a:prstTxWarp prst="textNoShape">
                  <a:avLst/>
                </a:prstTxWarp>
              </a:bodyPr>
              <a:lstStyle/>
              <a:p>
                <a:endParaRPr lang="en-US"/>
              </a:p>
            </p:txBody>
          </p:sp>
          <p:sp>
            <p:nvSpPr>
              <p:cNvPr id="31752" name="AutoShape 8"/>
              <p:cNvSpPr>
                <a:spLocks noChangeShapeType="1"/>
              </p:cNvSpPr>
              <p:nvPr/>
            </p:nvSpPr>
            <p:spPr bwMode="auto">
              <a:xfrm>
                <a:off x="3540" y="1733"/>
                <a:ext cx="1210" cy="540"/>
              </a:xfrm>
              <a:prstGeom prst="straightConnector1">
                <a:avLst/>
              </a:prstGeom>
              <a:noFill/>
              <a:ln w="9525">
                <a:solidFill>
                  <a:srgbClr val="000000"/>
                </a:solidFill>
                <a:prstDash val="dash"/>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31751" name="AutoShape 7"/>
              <p:cNvSpPr>
                <a:spLocks noChangeShapeType="1"/>
              </p:cNvSpPr>
              <p:nvPr/>
            </p:nvSpPr>
            <p:spPr bwMode="auto">
              <a:xfrm flipH="1" flipV="1">
                <a:off x="6980" y="3623"/>
                <a:ext cx="1198" cy="630"/>
              </a:xfrm>
              <a:prstGeom prst="straightConnector1">
                <a:avLst/>
              </a:prstGeom>
              <a:noFill/>
              <a:ln w="9525">
                <a:solidFill>
                  <a:srgbClr val="000000"/>
                </a:solidFill>
                <a:prstDash val="dash"/>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grpSp>
        <p:grpSp>
          <p:nvGrpSpPr>
            <p:cNvPr id="31747" name="Group 3"/>
            <p:cNvGrpSpPr>
              <a:grpSpLocks/>
            </p:cNvGrpSpPr>
            <p:nvPr/>
          </p:nvGrpSpPr>
          <p:grpSpPr bwMode="auto">
            <a:xfrm>
              <a:off x="1158" y="2099"/>
              <a:ext cx="8391" cy="2289"/>
              <a:chOff x="1158" y="2099"/>
              <a:chExt cx="8391" cy="2289"/>
            </a:xfrm>
          </p:grpSpPr>
          <p:sp>
            <p:nvSpPr>
              <p:cNvPr id="31749" name="Text Box 5"/>
              <p:cNvSpPr txBox="1">
                <a:spLocks noChangeArrowheads="1"/>
              </p:cNvSpPr>
              <p:nvPr/>
            </p:nvSpPr>
            <p:spPr bwMode="auto">
              <a:xfrm>
                <a:off x="1158" y="2813"/>
                <a:ext cx="2811" cy="15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NO ENERGY NEEDED</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Diffusion</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Osmosis</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Facilitated Diffusion</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31748" name="Text Box 4"/>
              <p:cNvSpPr txBox="1">
                <a:spLocks noChangeArrowheads="1"/>
              </p:cNvSpPr>
              <p:nvPr/>
            </p:nvSpPr>
            <p:spPr bwMode="auto">
              <a:xfrm>
                <a:off x="6738" y="2099"/>
                <a:ext cx="2811" cy="91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ENERGY NEEDED</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Active Transport</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grpSp>
      </p:grpSp>
      <p:sp>
        <p:nvSpPr>
          <p:cNvPr id="31756" name="Rectangle 12"/>
          <p:cNvSpPr>
            <a:spLocks noChangeArrowheads="1"/>
          </p:cNvSpPr>
          <p:nvPr/>
        </p:nvSpPr>
        <p:spPr bwMode="auto">
          <a:xfrm>
            <a:off x="0" y="152400"/>
            <a:ext cx="9144000" cy="86177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ANALOGY: Passive</a:t>
            </a:r>
            <a:r>
              <a:rPr kumimoji="0" lang="en-US" sz="3200" b="1" i="0" u="none" strike="noStrike" cap="none" normalizeH="0" dirty="0" smtClean="0">
                <a:ln>
                  <a:noFill/>
                </a:ln>
                <a:solidFill>
                  <a:schemeClr val="tx1"/>
                </a:solidFill>
                <a:effectLst/>
                <a:latin typeface="Calibri" pitchFamily="34" charset="0"/>
                <a:ea typeface="Times New Roman" pitchFamily="18" charset="0"/>
                <a:cs typeface="Arial" pitchFamily="34" charset="0"/>
              </a:rPr>
              <a:t> Transport vs. Active Transport</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1759" name="Rectangle 15"/>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pitchFamily="34" charset="0"/>
                <a:cs typeface="Arial" pitchFamily="34" charset="0"/>
              </a:rPr>
              <a:t/>
            </a:r>
            <a:br>
              <a:rPr kumimoji="0" lang="en-US" sz="9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60" name="Rectangle 16"/>
          <p:cNvSpPr>
            <a:spLocks noChangeArrowheads="1"/>
          </p:cNvSpPr>
          <p:nvPr/>
        </p:nvSpPr>
        <p:spPr bwMode="auto">
          <a:xfrm>
            <a:off x="45720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19" name="Picture 10" descr="stick figure.png"/>
          <p:cNvPicPr>
            <a:picLocks noChangeAspect="1" noChangeArrowheads="1"/>
          </p:cNvPicPr>
          <p:nvPr/>
        </p:nvPicPr>
        <p:blipFill>
          <a:blip r:embed="rId2" cstate="print"/>
          <a:srcRect/>
          <a:stretch>
            <a:fillRect/>
          </a:stretch>
        </p:blipFill>
        <p:spPr bwMode="auto">
          <a:xfrm>
            <a:off x="7467600" y="4724400"/>
            <a:ext cx="1152525" cy="1617579"/>
          </a:xfrm>
          <a:prstGeom prst="rect">
            <a:avLst/>
          </a:prstGeom>
          <a:noFill/>
        </p:spPr>
      </p:pic>
      <p:sp>
        <p:nvSpPr>
          <p:cNvPr id="2" name="TextBox 1"/>
          <p:cNvSpPr txBox="1"/>
          <p:nvPr/>
        </p:nvSpPr>
        <p:spPr>
          <a:xfrm>
            <a:off x="457200" y="5230956"/>
            <a:ext cx="2764346" cy="646331"/>
          </a:xfrm>
          <a:prstGeom prst="rect">
            <a:avLst/>
          </a:prstGeom>
          <a:noFill/>
        </p:spPr>
        <p:txBody>
          <a:bodyPr wrap="square" rtlCol="0">
            <a:spAutoFit/>
          </a:bodyPr>
          <a:lstStyle/>
          <a:p>
            <a:r>
              <a:rPr lang="en-US" b="1" dirty="0" smtClean="0"/>
              <a:t>Passive Transport: Like going DOWNHILL</a:t>
            </a:r>
            <a:endParaRPr lang="en-US" b="1" dirty="0"/>
          </a:p>
        </p:txBody>
      </p:sp>
      <p:sp>
        <p:nvSpPr>
          <p:cNvPr id="3" name="TextBox 2"/>
          <p:cNvSpPr txBox="1"/>
          <p:nvPr/>
        </p:nvSpPr>
        <p:spPr>
          <a:xfrm>
            <a:off x="5602930" y="1581834"/>
            <a:ext cx="3200400" cy="646331"/>
          </a:xfrm>
          <a:prstGeom prst="rect">
            <a:avLst/>
          </a:prstGeom>
          <a:noFill/>
        </p:spPr>
        <p:txBody>
          <a:bodyPr wrap="square" rtlCol="0">
            <a:spAutoFit/>
          </a:bodyPr>
          <a:lstStyle/>
          <a:p>
            <a:r>
              <a:rPr lang="en-US" b="1" dirty="0" smtClean="0"/>
              <a:t>Active Transport:  like going UPHILL</a:t>
            </a:r>
            <a:endParaRPr lang="en-US"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Cell Membrane &amp; Homeostasis</a:t>
            </a:r>
            <a:endParaRPr lang="en-US" dirty="0"/>
          </a:p>
        </p:txBody>
      </p:sp>
      <p:sp>
        <p:nvSpPr>
          <p:cNvPr id="3" name="Content Placeholder 2"/>
          <p:cNvSpPr>
            <a:spLocks noGrp="1"/>
          </p:cNvSpPr>
          <p:nvPr>
            <p:ph sz="half" idx="1"/>
          </p:nvPr>
        </p:nvSpPr>
        <p:spPr>
          <a:xfrm>
            <a:off x="152400" y="1600200"/>
            <a:ext cx="4343400" cy="5105400"/>
          </a:xfrm>
        </p:spPr>
        <p:txBody>
          <a:bodyPr>
            <a:normAutofit fontScale="92500" lnSpcReduction="20000"/>
          </a:bodyPr>
          <a:lstStyle/>
          <a:p>
            <a:r>
              <a:rPr lang="en-US" dirty="0" smtClean="0"/>
              <a:t>The cell membrane is responsible for maintaining </a:t>
            </a:r>
            <a:r>
              <a:rPr lang="en-US" b="1" dirty="0" smtClean="0"/>
              <a:t>homeostasis</a:t>
            </a:r>
            <a:r>
              <a:rPr lang="en-US" dirty="0" smtClean="0"/>
              <a:t> (home-E-O-Stay-sis) within the cell</a:t>
            </a:r>
          </a:p>
          <a:p>
            <a:r>
              <a:rPr lang="en-US" b="1" dirty="0" smtClean="0"/>
              <a:t>Homeostasis</a:t>
            </a:r>
            <a:r>
              <a:rPr lang="en-US" dirty="0" smtClean="0"/>
              <a:t> is a stable, internal environment</a:t>
            </a:r>
          </a:p>
          <a:p>
            <a:r>
              <a:rPr lang="en-US" dirty="0" smtClean="0"/>
              <a:t>The cell membrane maintains homeostasis through balancing the </a:t>
            </a:r>
            <a:r>
              <a:rPr lang="en-US" b="1" dirty="0" smtClean="0"/>
              <a:t>pH, temperature, glucose (sugar intake), water balance</a:t>
            </a:r>
          </a:p>
          <a:p>
            <a:r>
              <a:rPr lang="en-US" dirty="0" smtClean="0"/>
              <a:t>It does this through </a:t>
            </a:r>
            <a:r>
              <a:rPr lang="en-US" b="1" dirty="0" smtClean="0"/>
              <a:t>active</a:t>
            </a:r>
            <a:r>
              <a:rPr lang="en-US" dirty="0" smtClean="0"/>
              <a:t> and </a:t>
            </a:r>
            <a:r>
              <a:rPr lang="en-US" b="1" dirty="0" smtClean="0"/>
              <a:t>passive</a:t>
            </a:r>
            <a:r>
              <a:rPr lang="en-US" dirty="0" smtClean="0"/>
              <a:t> transport</a:t>
            </a:r>
          </a:p>
        </p:txBody>
      </p:sp>
      <p:pic>
        <p:nvPicPr>
          <p:cNvPr id="3074" name="Picture 2" descr="C:\Users\kdlewis\AppData\Local\Microsoft\Windows\Temporary Internet Files\Content.IE5\1F7ER2T8\MP900448618[1].jp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987152" y="1600200"/>
            <a:ext cx="3360696" cy="4525963"/>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4419600" y="6172200"/>
            <a:ext cx="4724400" cy="369332"/>
          </a:xfrm>
          <a:prstGeom prst="rect">
            <a:avLst/>
          </a:prstGeom>
          <a:noFill/>
        </p:spPr>
        <p:txBody>
          <a:bodyPr wrap="square" rtlCol="0">
            <a:spAutoFit/>
          </a:bodyPr>
          <a:lstStyle/>
          <a:p>
            <a:pPr algn="ctr"/>
            <a:r>
              <a:rPr lang="en-US" b="1" dirty="0" smtClean="0"/>
              <a:t>In homeostasis, everything is PERFECT</a:t>
            </a:r>
            <a:endParaRPr lang="en-US" b="1" dirty="0"/>
          </a:p>
        </p:txBody>
      </p:sp>
    </p:spTree>
    <p:extLst>
      <p:ext uri="{BB962C8B-B14F-4D97-AF65-F5344CB8AC3E}">
        <p14:creationId xmlns:p14="http://schemas.microsoft.com/office/powerpoint/2010/main" val="782696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 and homeostasis</a:t>
            </a:r>
            <a:endParaRPr lang="en-US" dirty="0"/>
          </a:p>
        </p:txBody>
      </p:sp>
      <p:sp>
        <p:nvSpPr>
          <p:cNvPr id="4" name="Content Placeholder 3"/>
          <p:cNvSpPr>
            <a:spLocks noGrp="1"/>
          </p:cNvSpPr>
          <p:nvPr>
            <p:ph sz="half" idx="1"/>
          </p:nvPr>
        </p:nvSpPr>
        <p:spPr>
          <a:xfrm>
            <a:off x="0" y="1447800"/>
            <a:ext cx="4876800" cy="5257800"/>
          </a:xfrm>
        </p:spPr>
        <p:txBody>
          <a:bodyPr>
            <a:normAutofit/>
          </a:bodyPr>
          <a:lstStyle/>
          <a:p>
            <a:r>
              <a:rPr lang="en-US" dirty="0" smtClean="0"/>
              <a:t>The </a:t>
            </a:r>
            <a:r>
              <a:rPr lang="en-US" b="1" dirty="0" smtClean="0"/>
              <a:t>pH</a:t>
            </a:r>
            <a:r>
              <a:rPr lang="en-US" dirty="0" smtClean="0"/>
              <a:t> of a solution tells how acidic or basic it is.</a:t>
            </a:r>
          </a:p>
          <a:p>
            <a:pPr marL="0" indent="0">
              <a:buNone/>
            </a:pPr>
            <a:r>
              <a:rPr lang="en-US" b="1" dirty="0" smtClean="0"/>
              <a:t>pH</a:t>
            </a:r>
            <a:r>
              <a:rPr lang="en-US" dirty="0" smtClean="0"/>
              <a:t> ranges from a scale to 0-14</a:t>
            </a:r>
          </a:p>
          <a:p>
            <a:r>
              <a:rPr lang="en-US" dirty="0" smtClean="0"/>
              <a:t>Solutions with a pH from 0-6 are </a:t>
            </a:r>
            <a:r>
              <a:rPr lang="en-US" b="1" dirty="0" smtClean="0"/>
              <a:t>acidic</a:t>
            </a:r>
          </a:p>
          <a:p>
            <a:r>
              <a:rPr lang="en-US" dirty="0" smtClean="0"/>
              <a:t>Solutions with a pH of 8-14 are </a:t>
            </a:r>
            <a:r>
              <a:rPr lang="en-US" b="1" dirty="0" smtClean="0"/>
              <a:t>basic</a:t>
            </a:r>
          </a:p>
          <a:p>
            <a:r>
              <a:rPr lang="en-US" dirty="0" smtClean="0"/>
              <a:t>Solutions with a pH of 7 are </a:t>
            </a:r>
            <a:r>
              <a:rPr lang="en-US" b="1" dirty="0" smtClean="0"/>
              <a:t>Neutral</a:t>
            </a:r>
            <a:r>
              <a:rPr lang="en-US" dirty="0" smtClean="0"/>
              <a:t>.</a:t>
            </a:r>
          </a:p>
          <a:p>
            <a:pPr marL="0" indent="0">
              <a:buNone/>
            </a:pPr>
            <a:r>
              <a:rPr lang="en-US" dirty="0" smtClean="0"/>
              <a:t>If a solution’s pH is unbalanced, it is corrected with a </a:t>
            </a:r>
            <a:r>
              <a:rPr lang="en-US" b="1" dirty="0" smtClean="0"/>
              <a:t>BUFFER</a:t>
            </a:r>
            <a:r>
              <a:rPr lang="en-US" dirty="0" smtClean="0"/>
              <a:t>.</a:t>
            </a:r>
            <a:endParaRPr lang="en-US" dirty="0"/>
          </a:p>
        </p:txBody>
      </p:sp>
      <p:pic>
        <p:nvPicPr>
          <p:cNvPr id="1026" name="Picture 2" descr="C:\Users\kdlewis\AppData\Local\Microsoft\Windows\Temporary Internet Files\Content.IE5\0TFFLQF5\MP900386783[1].jp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724400" y="1163550"/>
            <a:ext cx="2609088" cy="36576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kdlewis\AppData\Local\Microsoft\Windows\Temporary Internet Files\Content.IE5\214BUE53\MC900351955[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96200" y="228600"/>
            <a:ext cx="860079" cy="179711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kdlewis\AppData\Local\Microsoft\Windows\Temporary Internet Files\Content.IE5\0TFFLQF5\MP900448470[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05600" y="3429000"/>
            <a:ext cx="2330904" cy="342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2794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Is it Basic, Acidic, or Neutral?</a:t>
            </a:r>
            <a:endParaRPr lang="en-US" b="1" dirty="0">
              <a:solidFill>
                <a:schemeClr val="bg1"/>
              </a:solidFill>
            </a:endParaRPr>
          </a:p>
        </p:txBody>
      </p:sp>
      <p:sp>
        <p:nvSpPr>
          <p:cNvPr id="3" name="Content Placeholder 2"/>
          <p:cNvSpPr>
            <a:spLocks noGrp="1"/>
          </p:cNvSpPr>
          <p:nvPr>
            <p:ph idx="1"/>
          </p:nvPr>
        </p:nvSpPr>
        <p:spPr>
          <a:xfrm>
            <a:off x="0" y="1600200"/>
            <a:ext cx="9144000" cy="5029200"/>
          </a:xfrm>
        </p:spPr>
        <p:txBody>
          <a:bodyPr>
            <a:normAutofit/>
          </a:bodyPr>
          <a:lstStyle/>
          <a:p>
            <a:r>
              <a:rPr lang="en-US" sz="3600" b="1" dirty="0" smtClean="0">
                <a:solidFill>
                  <a:srgbClr val="FFC000"/>
                </a:solidFill>
              </a:rPr>
              <a:t>Orange juice </a:t>
            </a:r>
            <a:r>
              <a:rPr lang="en-US" sz="3600" dirty="0" smtClean="0">
                <a:solidFill>
                  <a:schemeClr val="bg1"/>
                </a:solidFill>
              </a:rPr>
              <a:t>w/ a pH of 2</a:t>
            </a:r>
          </a:p>
          <a:p>
            <a:r>
              <a:rPr lang="en-US" sz="3600" b="1" dirty="0" smtClean="0">
                <a:solidFill>
                  <a:srgbClr val="92D050"/>
                </a:solidFill>
              </a:rPr>
              <a:t>Gastric juices </a:t>
            </a:r>
            <a:r>
              <a:rPr lang="en-US" sz="3600" dirty="0" smtClean="0">
                <a:solidFill>
                  <a:schemeClr val="bg1"/>
                </a:solidFill>
              </a:rPr>
              <a:t>(stomach juices) w/ a pH of 1</a:t>
            </a:r>
          </a:p>
          <a:p>
            <a:r>
              <a:rPr lang="en-US" sz="3600" b="1" dirty="0" smtClean="0">
                <a:solidFill>
                  <a:srgbClr val="FF66FF"/>
                </a:solidFill>
              </a:rPr>
              <a:t>Tap water </a:t>
            </a:r>
            <a:r>
              <a:rPr lang="en-US" sz="3600" dirty="0" smtClean="0">
                <a:solidFill>
                  <a:schemeClr val="bg1"/>
                </a:solidFill>
              </a:rPr>
              <a:t>w/ a pH </a:t>
            </a:r>
            <a:r>
              <a:rPr lang="en-US" sz="3600" smtClean="0">
                <a:solidFill>
                  <a:schemeClr val="bg1"/>
                </a:solidFill>
              </a:rPr>
              <a:t>of 7</a:t>
            </a:r>
            <a:endParaRPr lang="en-US" sz="3600" dirty="0" smtClean="0">
              <a:solidFill>
                <a:schemeClr val="bg1"/>
              </a:solidFill>
            </a:endParaRPr>
          </a:p>
          <a:p>
            <a:r>
              <a:rPr lang="en-US" sz="3600" b="1" dirty="0" smtClean="0">
                <a:solidFill>
                  <a:srgbClr val="FFFF00"/>
                </a:solidFill>
              </a:rPr>
              <a:t>Sodium hydroxide </a:t>
            </a:r>
            <a:r>
              <a:rPr lang="en-US" sz="3600" dirty="0" smtClean="0">
                <a:solidFill>
                  <a:schemeClr val="bg1"/>
                </a:solidFill>
              </a:rPr>
              <a:t>w/ a pH of 10</a:t>
            </a:r>
          </a:p>
          <a:p>
            <a:r>
              <a:rPr lang="en-US" sz="3600" b="1" dirty="0" smtClean="0">
                <a:solidFill>
                  <a:srgbClr val="00B0F0"/>
                </a:solidFill>
              </a:rPr>
              <a:t>Ammonia</a:t>
            </a:r>
            <a:r>
              <a:rPr lang="en-US" sz="3600" dirty="0" smtClean="0">
                <a:solidFill>
                  <a:schemeClr val="bg1"/>
                </a:solidFill>
              </a:rPr>
              <a:t> w/ a pH of 14</a:t>
            </a:r>
          </a:p>
          <a:p>
            <a:pPr marL="0" indent="0">
              <a:buNone/>
            </a:pPr>
            <a:endParaRPr lang="en-US" sz="3600" dirty="0">
              <a:solidFill>
                <a:schemeClr val="bg1"/>
              </a:solidFill>
            </a:endParaRPr>
          </a:p>
          <a:p>
            <a:pPr marL="0" indent="0">
              <a:buNone/>
            </a:pPr>
            <a:r>
              <a:rPr lang="en-US" b="1" dirty="0" smtClean="0">
                <a:solidFill>
                  <a:srgbClr val="FF0000"/>
                </a:solidFill>
              </a:rPr>
              <a:t>1 (acid)</a:t>
            </a:r>
            <a:r>
              <a:rPr lang="en-US" b="1" dirty="0" smtClean="0">
                <a:solidFill>
                  <a:schemeClr val="bg1"/>
                </a:solidFill>
              </a:rPr>
              <a:t>………………</a:t>
            </a:r>
            <a:r>
              <a:rPr lang="en-US" b="1" dirty="0" smtClean="0">
                <a:solidFill>
                  <a:srgbClr val="FF0000"/>
                </a:solidFill>
              </a:rPr>
              <a:t>6</a:t>
            </a:r>
            <a:r>
              <a:rPr lang="en-US" b="1" dirty="0" smtClean="0">
                <a:solidFill>
                  <a:schemeClr val="bg1"/>
                </a:solidFill>
              </a:rPr>
              <a:t> </a:t>
            </a:r>
            <a:r>
              <a:rPr lang="en-US" b="1" dirty="0" smtClean="0">
                <a:solidFill>
                  <a:srgbClr val="66FF33"/>
                </a:solidFill>
              </a:rPr>
              <a:t>7(neutral)</a:t>
            </a:r>
            <a:r>
              <a:rPr lang="en-US" b="1" dirty="0">
                <a:solidFill>
                  <a:schemeClr val="bg1"/>
                </a:solidFill>
              </a:rPr>
              <a:t> </a:t>
            </a:r>
            <a:r>
              <a:rPr lang="en-US" b="1" dirty="0" smtClean="0">
                <a:solidFill>
                  <a:srgbClr val="FF66FF"/>
                </a:solidFill>
              </a:rPr>
              <a:t>8</a:t>
            </a:r>
            <a:r>
              <a:rPr lang="en-US" b="1" dirty="0" smtClean="0">
                <a:solidFill>
                  <a:schemeClr val="bg1"/>
                </a:solidFill>
              </a:rPr>
              <a:t>…………………</a:t>
            </a:r>
            <a:r>
              <a:rPr lang="en-US" b="1" dirty="0" smtClean="0">
                <a:solidFill>
                  <a:srgbClr val="FF66FF"/>
                </a:solidFill>
              </a:rPr>
              <a:t>14 (basic)</a:t>
            </a:r>
          </a:p>
          <a:p>
            <a:endParaRPr lang="en-US" dirty="0"/>
          </a:p>
        </p:txBody>
      </p:sp>
      <p:sp>
        <p:nvSpPr>
          <p:cNvPr id="5" name="Rectangle 4"/>
          <p:cNvSpPr/>
          <p:nvPr/>
        </p:nvSpPr>
        <p:spPr>
          <a:xfrm>
            <a:off x="3352800" y="5562600"/>
            <a:ext cx="1752600" cy="609600"/>
          </a:xfrm>
          <a:prstGeom prst="rect">
            <a:avLst/>
          </a:prstGeom>
          <a:noFill/>
          <a:ln>
            <a:solidFill>
              <a:srgbClr val="66FF33"/>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93974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07" name="Rectangle 99"/>
          <p:cNvSpPr>
            <a:spLocks noChangeArrowheads="1"/>
          </p:cNvSpPr>
          <p:nvPr/>
        </p:nvSpPr>
        <p:spPr bwMode="auto">
          <a:xfrm>
            <a:off x="228600" y="-215444"/>
            <a:ext cx="8686800" cy="236988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Cell Membrane aka “The</a:t>
            </a:r>
            <a:r>
              <a:rPr kumimoji="0" lang="en-US" sz="3200" b="1" i="0" u="none" strike="noStrike" cap="none" normalizeH="0" dirty="0" smtClean="0">
                <a:ln>
                  <a:noFill/>
                </a:ln>
                <a:solidFill>
                  <a:schemeClr val="tx1"/>
                </a:solidFill>
                <a:effectLst/>
                <a:latin typeface="Calibri" pitchFamily="34" charset="0"/>
                <a:ea typeface="Times New Roman" pitchFamily="18" charset="0"/>
                <a:cs typeface="Arial" pitchFamily="34" charset="0"/>
              </a:rPr>
              <a:t> Phospholipid Bilayer”</a:t>
            </a:r>
            <a:r>
              <a:rPr lang="en-US" sz="3200" b="1" dirty="0" smtClean="0">
                <a:latin typeface="Calibri" pitchFamily="34" charset="0"/>
                <a:ea typeface="Times New Roman" pitchFamily="18" charset="0"/>
                <a:cs typeface="Arial" pitchFamily="34" charset="0"/>
              </a:rPr>
              <a:t> </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1" i="0"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en-US" sz="2800" b="1" i="0" u="sng" strike="noStrike" cap="none" normalizeH="0" baseline="0" dirty="0" smtClean="0">
                <a:ln>
                  <a:noFill/>
                </a:ln>
                <a:solidFill>
                  <a:schemeClr val="tx1"/>
                </a:solidFill>
                <a:effectLst/>
                <a:latin typeface="Calibri" pitchFamily="34" charset="0"/>
                <a:ea typeface="Times New Roman" pitchFamily="18" charset="0"/>
                <a:cs typeface="Arial" pitchFamily="34" charset="0"/>
              </a:rPr>
              <a:t>ALL</a:t>
            </a:r>
            <a:r>
              <a:rPr kumimoji="0" lang="en-US" sz="28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cells have a </a:t>
            </a:r>
            <a:r>
              <a:rPr kumimoji="0" lang="en-US" sz="2800" b="1" i="0" u="sng" strike="noStrike" cap="none" normalizeH="0" baseline="0" dirty="0" smtClean="0">
                <a:ln>
                  <a:noFill/>
                </a:ln>
                <a:effectLst/>
                <a:latin typeface="Calibri" pitchFamily="34" charset="0"/>
                <a:ea typeface="Times New Roman" pitchFamily="18" charset="0"/>
                <a:cs typeface="Arial" pitchFamily="34" charset="0"/>
              </a:rPr>
              <a:t>cell membrane</a:t>
            </a:r>
            <a:r>
              <a:rPr kumimoji="0" lang="en-US" sz="2800" b="0" i="0" strike="noStrike" cap="none" normalizeH="0" baseline="0" dirty="0" smtClean="0">
                <a:ln>
                  <a:noFill/>
                </a:ln>
                <a:effectLst/>
                <a:latin typeface="Calibri" pitchFamily="34" charset="0"/>
                <a:ea typeface="Times New Roman" pitchFamily="18" charset="0"/>
                <a:cs typeface="Arial" pitchFamily="34" charset="0"/>
              </a:rPr>
              <a:t> made of </a:t>
            </a:r>
            <a:r>
              <a:rPr kumimoji="0" lang="en-US" sz="2800" b="1" i="0" u="sng" strike="noStrike" cap="none" normalizeH="0" baseline="0" dirty="0" smtClean="0">
                <a:ln>
                  <a:noFill/>
                </a:ln>
                <a:effectLst/>
                <a:latin typeface="Calibri" pitchFamily="34" charset="0"/>
                <a:ea typeface="Times New Roman" pitchFamily="18" charset="0"/>
                <a:cs typeface="Arial" pitchFamily="34" charset="0"/>
              </a:rPr>
              <a:t>Phosphate,</a:t>
            </a:r>
            <a:r>
              <a:rPr kumimoji="0" lang="en-US" sz="2800" b="1" i="0" strike="noStrike" cap="none" normalizeH="0" dirty="0" smtClean="0">
                <a:ln>
                  <a:noFill/>
                </a:ln>
                <a:effectLst/>
                <a:latin typeface="Calibri" pitchFamily="34" charset="0"/>
                <a:ea typeface="Times New Roman" pitchFamily="18" charset="0"/>
                <a:cs typeface="Arial" pitchFamily="34" charset="0"/>
              </a:rPr>
              <a:t> proteins,</a:t>
            </a:r>
            <a:r>
              <a:rPr kumimoji="0" lang="en-US" sz="2800" b="0" i="0" strike="noStrike" cap="none" normalizeH="0" baseline="0" dirty="0" smtClean="0">
                <a:ln>
                  <a:noFill/>
                </a:ln>
                <a:effectLst/>
                <a:latin typeface="Calibri" pitchFamily="34" charset="0"/>
                <a:ea typeface="Times New Roman" pitchFamily="18" charset="0"/>
                <a:cs typeface="Arial" pitchFamily="34" charset="0"/>
              </a:rPr>
              <a:t> and </a:t>
            </a:r>
            <a:r>
              <a:rPr kumimoji="0" lang="en-US" sz="2800" b="1" i="0" u="sng" strike="noStrike" cap="none" normalizeH="0" baseline="0" dirty="0" smtClean="0">
                <a:ln>
                  <a:noFill/>
                </a:ln>
                <a:effectLst/>
                <a:latin typeface="Calibri" pitchFamily="34" charset="0"/>
                <a:ea typeface="Times New Roman" pitchFamily="18" charset="0"/>
                <a:cs typeface="Arial" pitchFamily="34" charset="0"/>
              </a:rPr>
              <a:t>lipids</a:t>
            </a:r>
          </a:p>
          <a:p>
            <a:pPr marL="0" marR="0" lvl="0" indent="0" algn="l" defTabSz="914400" rtl="0" eaLnBrk="0" fontAlgn="base" latinLnBrk="0" hangingPunct="0">
              <a:lnSpc>
                <a:spcPct val="100000"/>
              </a:lnSpc>
              <a:spcBef>
                <a:spcPct val="0"/>
              </a:spcBef>
              <a:spcAft>
                <a:spcPct val="0"/>
              </a:spcAft>
              <a:buClrTx/>
              <a:buSzTx/>
              <a:buFontTx/>
              <a:buChar char="•"/>
              <a:tabLst/>
            </a:pPr>
            <a:r>
              <a:rPr lang="en-US" sz="2800" b="1" dirty="0" smtClean="0">
                <a:latin typeface="Calibri" pitchFamily="34" charset="0"/>
                <a:cs typeface="Arial" pitchFamily="34" charset="0"/>
              </a:rPr>
              <a:t>That’s why it’s called the </a:t>
            </a:r>
            <a:r>
              <a:rPr lang="en-US" sz="2800" b="1" u="sng" dirty="0" smtClean="0">
                <a:latin typeface="Calibri" pitchFamily="34" charset="0"/>
                <a:cs typeface="Arial" pitchFamily="34" charset="0"/>
              </a:rPr>
              <a:t>Phospholipid Bilayer</a:t>
            </a:r>
            <a:endParaRPr kumimoji="0" lang="en-US" sz="2800" b="0" i="0" u="sng"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17409" name="Group 1"/>
          <p:cNvGrpSpPr>
            <a:grpSpLocks/>
          </p:cNvGrpSpPr>
          <p:nvPr/>
        </p:nvGrpSpPr>
        <p:grpSpPr bwMode="auto">
          <a:xfrm>
            <a:off x="163381" y="2697673"/>
            <a:ext cx="6705600" cy="1719263"/>
            <a:chOff x="1238" y="2153"/>
            <a:chExt cx="8829" cy="2707"/>
          </a:xfrm>
        </p:grpSpPr>
        <p:grpSp>
          <p:nvGrpSpPr>
            <p:cNvPr id="17415" name="Group 7"/>
            <p:cNvGrpSpPr>
              <a:grpSpLocks/>
            </p:cNvGrpSpPr>
            <p:nvPr/>
          </p:nvGrpSpPr>
          <p:grpSpPr bwMode="auto">
            <a:xfrm>
              <a:off x="1238" y="2153"/>
              <a:ext cx="7551" cy="2707"/>
              <a:chOff x="632" y="2042"/>
              <a:chExt cx="7471" cy="2998"/>
            </a:xfrm>
          </p:grpSpPr>
          <p:grpSp>
            <p:nvGrpSpPr>
              <p:cNvPr id="17423" name="Group 15"/>
              <p:cNvGrpSpPr>
                <a:grpSpLocks/>
              </p:cNvGrpSpPr>
              <p:nvPr/>
            </p:nvGrpSpPr>
            <p:grpSpPr bwMode="auto">
              <a:xfrm>
                <a:off x="3119" y="2890"/>
                <a:ext cx="4984" cy="1051"/>
                <a:chOff x="1815" y="1649"/>
                <a:chExt cx="4984" cy="1051"/>
              </a:xfrm>
            </p:grpSpPr>
            <p:grpSp>
              <p:nvGrpSpPr>
                <p:cNvPr id="17480" name="Group 72"/>
                <p:cNvGrpSpPr>
                  <a:grpSpLocks/>
                </p:cNvGrpSpPr>
                <p:nvPr/>
              </p:nvGrpSpPr>
              <p:grpSpPr bwMode="auto">
                <a:xfrm>
                  <a:off x="1815" y="1649"/>
                  <a:ext cx="1054" cy="1047"/>
                  <a:chOff x="1815" y="1649"/>
                  <a:chExt cx="1054" cy="1047"/>
                </a:xfrm>
              </p:grpSpPr>
              <p:grpSp>
                <p:nvGrpSpPr>
                  <p:cNvPr id="17494" name="Group 86"/>
                  <p:cNvGrpSpPr>
                    <a:grpSpLocks/>
                  </p:cNvGrpSpPr>
                  <p:nvPr/>
                </p:nvGrpSpPr>
                <p:grpSpPr bwMode="auto">
                  <a:xfrm rot="10800000">
                    <a:off x="1820" y="2244"/>
                    <a:ext cx="1049" cy="452"/>
                    <a:chOff x="1815" y="1485"/>
                    <a:chExt cx="1350" cy="660"/>
                  </a:xfrm>
                </p:grpSpPr>
                <p:grpSp>
                  <p:nvGrpSpPr>
                    <p:cNvPr id="17503" name="Group 95"/>
                    <p:cNvGrpSpPr>
                      <a:grpSpLocks/>
                    </p:cNvGrpSpPr>
                    <p:nvPr/>
                  </p:nvGrpSpPr>
                  <p:grpSpPr bwMode="auto">
                    <a:xfrm>
                      <a:off x="1815" y="1485"/>
                      <a:ext cx="450" cy="660"/>
                      <a:chOff x="1815" y="1485"/>
                      <a:chExt cx="450" cy="660"/>
                    </a:xfrm>
                  </p:grpSpPr>
                  <p:sp>
                    <p:nvSpPr>
                      <p:cNvPr id="17506" name="Oval 98"/>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17505" name="AutoShape 97"/>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17504" name="AutoShape 96"/>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grpSp>
                <p:grpSp>
                  <p:nvGrpSpPr>
                    <p:cNvPr id="17499" name="Group 91"/>
                    <p:cNvGrpSpPr>
                      <a:grpSpLocks/>
                    </p:cNvGrpSpPr>
                    <p:nvPr/>
                  </p:nvGrpSpPr>
                  <p:grpSpPr bwMode="auto">
                    <a:xfrm>
                      <a:off x="2265" y="1485"/>
                      <a:ext cx="450" cy="660"/>
                      <a:chOff x="1815" y="1485"/>
                      <a:chExt cx="450" cy="660"/>
                    </a:xfrm>
                  </p:grpSpPr>
                  <p:sp>
                    <p:nvSpPr>
                      <p:cNvPr id="17502" name="Oval 94"/>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17501" name="AutoShape 93"/>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17500" name="AutoShape 92"/>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grpSp>
                <p:grpSp>
                  <p:nvGrpSpPr>
                    <p:cNvPr id="17495" name="Group 87"/>
                    <p:cNvGrpSpPr>
                      <a:grpSpLocks/>
                    </p:cNvGrpSpPr>
                    <p:nvPr/>
                  </p:nvGrpSpPr>
                  <p:grpSpPr bwMode="auto">
                    <a:xfrm>
                      <a:off x="2715" y="1485"/>
                      <a:ext cx="450" cy="660"/>
                      <a:chOff x="1815" y="1485"/>
                      <a:chExt cx="450" cy="660"/>
                    </a:xfrm>
                  </p:grpSpPr>
                  <p:sp>
                    <p:nvSpPr>
                      <p:cNvPr id="17498" name="Oval 90"/>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17497" name="AutoShape 89"/>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17496" name="AutoShape 88"/>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grpSp>
              </p:grpSp>
              <p:grpSp>
                <p:nvGrpSpPr>
                  <p:cNvPr id="17481" name="Group 73"/>
                  <p:cNvGrpSpPr>
                    <a:grpSpLocks/>
                  </p:cNvGrpSpPr>
                  <p:nvPr/>
                </p:nvGrpSpPr>
                <p:grpSpPr bwMode="auto">
                  <a:xfrm>
                    <a:off x="1815" y="1649"/>
                    <a:ext cx="1049" cy="452"/>
                    <a:chOff x="1815" y="1485"/>
                    <a:chExt cx="1350" cy="660"/>
                  </a:xfrm>
                </p:grpSpPr>
                <p:grpSp>
                  <p:nvGrpSpPr>
                    <p:cNvPr id="17490" name="Group 82"/>
                    <p:cNvGrpSpPr>
                      <a:grpSpLocks/>
                    </p:cNvGrpSpPr>
                    <p:nvPr/>
                  </p:nvGrpSpPr>
                  <p:grpSpPr bwMode="auto">
                    <a:xfrm>
                      <a:off x="1815" y="1485"/>
                      <a:ext cx="450" cy="660"/>
                      <a:chOff x="1815" y="1485"/>
                      <a:chExt cx="450" cy="660"/>
                    </a:xfrm>
                  </p:grpSpPr>
                  <p:sp>
                    <p:nvSpPr>
                      <p:cNvPr id="17493" name="Oval 85"/>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17492" name="AutoShape 84"/>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17491" name="AutoShape 83"/>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grpSp>
                <p:grpSp>
                  <p:nvGrpSpPr>
                    <p:cNvPr id="17486" name="Group 78"/>
                    <p:cNvGrpSpPr>
                      <a:grpSpLocks/>
                    </p:cNvGrpSpPr>
                    <p:nvPr/>
                  </p:nvGrpSpPr>
                  <p:grpSpPr bwMode="auto">
                    <a:xfrm>
                      <a:off x="2265" y="1485"/>
                      <a:ext cx="450" cy="660"/>
                      <a:chOff x="1815" y="1485"/>
                      <a:chExt cx="450" cy="660"/>
                    </a:xfrm>
                  </p:grpSpPr>
                  <p:sp>
                    <p:nvSpPr>
                      <p:cNvPr id="17489" name="Oval 81"/>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17488" name="AutoShape 80"/>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17487" name="AutoShape 79"/>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grpSp>
                <p:grpSp>
                  <p:nvGrpSpPr>
                    <p:cNvPr id="17482" name="Group 74"/>
                    <p:cNvGrpSpPr>
                      <a:grpSpLocks/>
                    </p:cNvGrpSpPr>
                    <p:nvPr/>
                  </p:nvGrpSpPr>
                  <p:grpSpPr bwMode="auto">
                    <a:xfrm>
                      <a:off x="2715" y="1485"/>
                      <a:ext cx="450" cy="660"/>
                      <a:chOff x="1815" y="1485"/>
                      <a:chExt cx="450" cy="660"/>
                    </a:xfrm>
                  </p:grpSpPr>
                  <p:sp>
                    <p:nvSpPr>
                      <p:cNvPr id="17485" name="Oval 77"/>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17484" name="AutoShape 76"/>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17483" name="AutoShape 75"/>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grpSp>
              </p:grpSp>
            </p:grpSp>
            <p:grpSp>
              <p:nvGrpSpPr>
                <p:cNvPr id="17453" name="Group 45"/>
                <p:cNvGrpSpPr>
                  <a:grpSpLocks/>
                </p:cNvGrpSpPr>
                <p:nvPr/>
              </p:nvGrpSpPr>
              <p:grpSpPr bwMode="auto">
                <a:xfrm>
                  <a:off x="3895" y="1649"/>
                  <a:ext cx="1054" cy="1047"/>
                  <a:chOff x="1815" y="1649"/>
                  <a:chExt cx="1054" cy="1047"/>
                </a:xfrm>
              </p:grpSpPr>
              <p:grpSp>
                <p:nvGrpSpPr>
                  <p:cNvPr id="17467" name="Group 59"/>
                  <p:cNvGrpSpPr>
                    <a:grpSpLocks/>
                  </p:cNvGrpSpPr>
                  <p:nvPr/>
                </p:nvGrpSpPr>
                <p:grpSpPr bwMode="auto">
                  <a:xfrm rot="10800000">
                    <a:off x="1820" y="2244"/>
                    <a:ext cx="1049" cy="452"/>
                    <a:chOff x="1815" y="1485"/>
                    <a:chExt cx="1350" cy="660"/>
                  </a:xfrm>
                </p:grpSpPr>
                <p:grpSp>
                  <p:nvGrpSpPr>
                    <p:cNvPr id="17476" name="Group 68"/>
                    <p:cNvGrpSpPr>
                      <a:grpSpLocks/>
                    </p:cNvGrpSpPr>
                    <p:nvPr/>
                  </p:nvGrpSpPr>
                  <p:grpSpPr bwMode="auto">
                    <a:xfrm>
                      <a:off x="1815" y="1485"/>
                      <a:ext cx="450" cy="660"/>
                      <a:chOff x="1815" y="1485"/>
                      <a:chExt cx="450" cy="660"/>
                    </a:xfrm>
                  </p:grpSpPr>
                  <p:sp>
                    <p:nvSpPr>
                      <p:cNvPr id="17479" name="Oval 71"/>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17478" name="AutoShape 70"/>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17477" name="AutoShape 69"/>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grpSp>
                <p:grpSp>
                  <p:nvGrpSpPr>
                    <p:cNvPr id="17472" name="Group 64"/>
                    <p:cNvGrpSpPr>
                      <a:grpSpLocks/>
                    </p:cNvGrpSpPr>
                    <p:nvPr/>
                  </p:nvGrpSpPr>
                  <p:grpSpPr bwMode="auto">
                    <a:xfrm>
                      <a:off x="2265" y="1485"/>
                      <a:ext cx="450" cy="660"/>
                      <a:chOff x="1815" y="1485"/>
                      <a:chExt cx="450" cy="660"/>
                    </a:xfrm>
                  </p:grpSpPr>
                  <p:sp>
                    <p:nvSpPr>
                      <p:cNvPr id="17475" name="Oval 67"/>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17474" name="AutoShape 66"/>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17473" name="AutoShape 65"/>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grpSp>
                <p:grpSp>
                  <p:nvGrpSpPr>
                    <p:cNvPr id="17468" name="Group 60"/>
                    <p:cNvGrpSpPr>
                      <a:grpSpLocks/>
                    </p:cNvGrpSpPr>
                    <p:nvPr/>
                  </p:nvGrpSpPr>
                  <p:grpSpPr bwMode="auto">
                    <a:xfrm>
                      <a:off x="2715" y="1485"/>
                      <a:ext cx="450" cy="660"/>
                      <a:chOff x="1815" y="1485"/>
                      <a:chExt cx="450" cy="660"/>
                    </a:xfrm>
                  </p:grpSpPr>
                  <p:sp>
                    <p:nvSpPr>
                      <p:cNvPr id="17471" name="Oval 63"/>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17470" name="AutoShape 62"/>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17469" name="AutoShape 61"/>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grpSp>
              </p:grpSp>
              <p:grpSp>
                <p:nvGrpSpPr>
                  <p:cNvPr id="17454" name="Group 46"/>
                  <p:cNvGrpSpPr>
                    <a:grpSpLocks/>
                  </p:cNvGrpSpPr>
                  <p:nvPr/>
                </p:nvGrpSpPr>
                <p:grpSpPr bwMode="auto">
                  <a:xfrm>
                    <a:off x="1815" y="1649"/>
                    <a:ext cx="1049" cy="452"/>
                    <a:chOff x="1815" y="1485"/>
                    <a:chExt cx="1350" cy="660"/>
                  </a:xfrm>
                </p:grpSpPr>
                <p:grpSp>
                  <p:nvGrpSpPr>
                    <p:cNvPr id="17463" name="Group 55"/>
                    <p:cNvGrpSpPr>
                      <a:grpSpLocks/>
                    </p:cNvGrpSpPr>
                    <p:nvPr/>
                  </p:nvGrpSpPr>
                  <p:grpSpPr bwMode="auto">
                    <a:xfrm>
                      <a:off x="1815" y="1485"/>
                      <a:ext cx="450" cy="660"/>
                      <a:chOff x="1815" y="1485"/>
                      <a:chExt cx="450" cy="660"/>
                    </a:xfrm>
                  </p:grpSpPr>
                  <p:sp>
                    <p:nvSpPr>
                      <p:cNvPr id="17466" name="Oval 58"/>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17465" name="AutoShape 57"/>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17464" name="AutoShape 56"/>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grpSp>
                <p:grpSp>
                  <p:nvGrpSpPr>
                    <p:cNvPr id="17459" name="Group 51"/>
                    <p:cNvGrpSpPr>
                      <a:grpSpLocks/>
                    </p:cNvGrpSpPr>
                    <p:nvPr/>
                  </p:nvGrpSpPr>
                  <p:grpSpPr bwMode="auto">
                    <a:xfrm>
                      <a:off x="2265" y="1485"/>
                      <a:ext cx="450" cy="660"/>
                      <a:chOff x="1815" y="1485"/>
                      <a:chExt cx="450" cy="660"/>
                    </a:xfrm>
                  </p:grpSpPr>
                  <p:sp>
                    <p:nvSpPr>
                      <p:cNvPr id="17462" name="Oval 54"/>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17461" name="AutoShape 53"/>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17460" name="AutoShape 52"/>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grpSp>
                <p:grpSp>
                  <p:nvGrpSpPr>
                    <p:cNvPr id="17455" name="Group 47"/>
                    <p:cNvGrpSpPr>
                      <a:grpSpLocks/>
                    </p:cNvGrpSpPr>
                    <p:nvPr/>
                  </p:nvGrpSpPr>
                  <p:grpSpPr bwMode="auto">
                    <a:xfrm>
                      <a:off x="2715" y="1485"/>
                      <a:ext cx="450" cy="660"/>
                      <a:chOff x="1815" y="1485"/>
                      <a:chExt cx="450" cy="660"/>
                    </a:xfrm>
                  </p:grpSpPr>
                  <p:sp>
                    <p:nvSpPr>
                      <p:cNvPr id="17458" name="Oval 50"/>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17457" name="AutoShape 49"/>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17456" name="AutoShape 48"/>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grpSp>
              </p:grpSp>
            </p:grpSp>
            <p:grpSp>
              <p:nvGrpSpPr>
                <p:cNvPr id="17426" name="Group 18"/>
                <p:cNvGrpSpPr>
                  <a:grpSpLocks/>
                </p:cNvGrpSpPr>
                <p:nvPr/>
              </p:nvGrpSpPr>
              <p:grpSpPr bwMode="auto">
                <a:xfrm>
                  <a:off x="5745" y="1653"/>
                  <a:ext cx="1054" cy="1047"/>
                  <a:chOff x="1815" y="1649"/>
                  <a:chExt cx="1054" cy="1047"/>
                </a:xfrm>
              </p:grpSpPr>
              <p:grpSp>
                <p:nvGrpSpPr>
                  <p:cNvPr id="17440" name="Group 32"/>
                  <p:cNvGrpSpPr>
                    <a:grpSpLocks/>
                  </p:cNvGrpSpPr>
                  <p:nvPr/>
                </p:nvGrpSpPr>
                <p:grpSpPr bwMode="auto">
                  <a:xfrm rot="10800000">
                    <a:off x="1820" y="2244"/>
                    <a:ext cx="1049" cy="452"/>
                    <a:chOff x="1815" y="1485"/>
                    <a:chExt cx="1350" cy="660"/>
                  </a:xfrm>
                </p:grpSpPr>
                <p:grpSp>
                  <p:nvGrpSpPr>
                    <p:cNvPr id="17449" name="Group 41"/>
                    <p:cNvGrpSpPr>
                      <a:grpSpLocks/>
                    </p:cNvGrpSpPr>
                    <p:nvPr/>
                  </p:nvGrpSpPr>
                  <p:grpSpPr bwMode="auto">
                    <a:xfrm>
                      <a:off x="1815" y="1485"/>
                      <a:ext cx="450" cy="660"/>
                      <a:chOff x="1815" y="1485"/>
                      <a:chExt cx="450" cy="660"/>
                    </a:xfrm>
                  </p:grpSpPr>
                  <p:sp>
                    <p:nvSpPr>
                      <p:cNvPr id="17452" name="Oval 44"/>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17451" name="AutoShape 43"/>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17450" name="AutoShape 42"/>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grpSp>
                <p:grpSp>
                  <p:nvGrpSpPr>
                    <p:cNvPr id="17445" name="Group 37"/>
                    <p:cNvGrpSpPr>
                      <a:grpSpLocks/>
                    </p:cNvGrpSpPr>
                    <p:nvPr/>
                  </p:nvGrpSpPr>
                  <p:grpSpPr bwMode="auto">
                    <a:xfrm>
                      <a:off x="2265" y="1485"/>
                      <a:ext cx="450" cy="660"/>
                      <a:chOff x="1815" y="1485"/>
                      <a:chExt cx="450" cy="660"/>
                    </a:xfrm>
                  </p:grpSpPr>
                  <p:sp>
                    <p:nvSpPr>
                      <p:cNvPr id="17448" name="Oval 40"/>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17447" name="AutoShape 39"/>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17446" name="AutoShape 38"/>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grpSp>
                <p:grpSp>
                  <p:nvGrpSpPr>
                    <p:cNvPr id="17441" name="Group 33"/>
                    <p:cNvGrpSpPr>
                      <a:grpSpLocks/>
                    </p:cNvGrpSpPr>
                    <p:nvPr/>
                  </p:nvGrpSpPr>
                  <p:grpSpPr bwMode="auto">
                    <a:xfrm>
                      <a:off x="2715" y="1485"/>
                      <a:ext cx="450" cy="660"/>
                      <a:chOff x="1815" y="1485"/>
                      <a:chExt cx="450" cy="660"/>
                    </a:xfrm>
                  </p:grpSpPr>
                  <p:sp>
                    <p:nvSpPr>
                      <p:cNvPr id="17444" name="Oval 36"/>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17443" name="AutoShape 35"/>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17442" name="AutoShape 34"/>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grpSp>
              </p:grpSp>
              <p:grpSp>
                <p:nvGrpSpPr>
                  <p:cNvPr id="17427" name="Group 19"/>
                  <p:cNvGrpSpPr>
                    <a:grpSpLocks/>
                  </p:cNvGrpSpPr>
                  <p:nvPr/>
                </p:nvGrpSpPr>
                <p:grpSpPr bwMode="auto">
                  <a:xfrm>
                    <a:off x="1815" y="1649"/>
                    <a:ext cx="1049" cy="452"/>
                    <a:chOff x="1815" y="1485"/>
                    <a:chExt cx="1350" cy="660"/>
                  </a:xfrm>
                </p:grpSpPr>
                <p:grpSp>
                  <p:nvGrpSpPr>
                    <p:cNvPr id="17436" name="Group 28"/>
                    <p:cNvGrpSpPr>
                      <a:grpSpLocks/>
                    </p:cNvGrpSpPr>
                    <p:nvPr/>
                  </p:nvGrpSpPr>
                  <p:grpSpPr bwMode="auto">
                    <a:xfrm>
                      <a:off x="1815" y="1485"/>
                      <a:ext cx="450" cy="660"/>
                      <a:chOff x="1815" y="1485"/>
                      <a:chExt cx="450" cy="660"/>
                    </a:xfrm>
                  </p:grpSpPr>
                  <p:sp>
                    <p:nvSpPr>
                      <p:cNvPr id="17439" name="Oval 31"/>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17438" name="AutoShape 30"/>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17437" name="AutoShape 29"/>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grpSp>
                <p:grpSp>
                  <p:nvGrpSpPr>
                    <p:cNvPr id="17432" name="Group 24"/>
                    <p:cNvGrpSpPr>
                      <a:grpSpLocks/>
                    </p:cNvGrpSpPr>
                    <p:nvPr/>
                  </p:nvGrpSpPr>
                  <p:grpSpPr bwMode="auto">
                    <a:xfrm>
                      <a:off x="2265" y="1485"/>
                      <a:ext cx="450" cy="660"/>
                      <a:chOff x="1815" y="1485"/>
                      <a:chExt cx="450" cy="660"/>
                    </a:xfrm>
                  </p:grpSpPr>
                  <p:sp>
                    <p:nvSpPr>
                      <p:cNvPr id="17435" name="Oval 27"/>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17434" name="AutoShape 26"/>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17433" name="AutoShape 25"/>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grpSp>
                <p:grpSp>
                  <p:nvGrpSpPr>
                    <p:cNvPr id="17428" name="Group 20"/>
                    <p:cNvGrpSpPr>
                      <a:grpSpLocks/>
                    </p:cNvGrpSpPr>
                    <p:nvPr/>
                  </p:nvGrpSpPr>
                  <p:grpSpPr bwMode="auto">
                    <a:xfrm>
                      <a:off x="2715" y="1485"/>
                      <a:ext cx="450" cy="660"/>
                      <a:chOff x="1815" y="1485"/>
                      <a:chExt cx="450" cy="660"/>
                    </a:xfrm>
                  </p:grpSpPr>
                  <p:sp>
                    <p:nvSpPr>
                      <p:cNvPr id="17431" name="Oval 23"/>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17430" name="AutoShape 22"/>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17429" name="AutoShape 21"/>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grpSp>
              </p:grpSp>
            </p:grpSp>
            <p:sp>
              <p:nvSpPr>
                <p:cNvPr id="17425" name="AutoShape 17"/>
                <p:cNvSpPr>
                  <a:spLocks noChangeArrowheads="1"/>
                </p:cNvSpPr>
                <p:nvPr/>
              </p:nvSpPr>
              <p:spPr bwMode="auto">
                <a:xfrm>
                  <a:off x="3060" y="1649"/>
                  <a:ext cx="700" cy="1051"/>
                </a:xfrm>
                <a:prstGeom prst="bracketPair">
                  <a:avLst>
                    <a:gd name="adj" fmla="val 16667"/>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17424" name="Oval 16"/>
                <p:cNvSpPr>
                  <a:spLocks noChangeArrowheads="1"/>
                </p:cNvSpPr>
                <p:nvPr/>
              </p:nvSpPr>
              <p:spPr bwMode="auto">
                <a:xfrm>
                  <a:off x="5040" y="1653"/>
                  <a:ext cx="675" cy="1047"/>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grpSp>
          <p:sp>
            <p:nvSpPr>
              <p:cNvPr id="17422" name="Text Box 14"/>
              <p:cNvSpPr txBox="1">
                <a:spLocks noChangeArrowheads="1"/>
              </p:cNvSpPr>
              <p:nvPr/>
            </p:nvSpPr>
            <p:spPr bwMode="auto">
              <a:xfrm>
                <a:off x="632" y="2895"/>
                <a:ext cx="1980" cy="9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Times New Roman" pitchFamily="18" charset="0"/>
                    <a:cs typeface="Arial" pitchFamily="34" charset="0"/>
                  </a:rPr>
                  <a:t>Cell Membrane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421" name="Text Box 13"/>
              <p:cNvSpPr txBox="1">
                <a:spLocks noChangeArrowheads="1"/>
              </p:cNvSpPr>
              <p:nvPr/>
            </p:nvSpPr>
            <p:spPr bwMode="auto">
              <a:xfrm>
                <a:off x="2612" y="4546"/>
                <a:ext cx="1553" cy="49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alibri" pitchFamily="34" charset="0"/>
                    <a:ea typeface="Times New Roman" pitchFamily="18" charset="0"/>
                    <a:cs typeface="Arial" pitchFamily="34" charset="0"/>
                  </a:rPr>
                  <a:t>lipid bilayer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420" name="Text Box 12"/>
              <p:cNvSpPr txBox="1">
                <a:spLocks noChangeArrowheads="1"/>
              </p:cNvSpPr>
              <p:nvPr/>
            </p:nvSpPr>
            <p:spPr bwMode="auto">
              <a:xfrm>
                <a:off x="3824" y="2042"/>
                <a:ext cx="2080" cy="52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alibri" pitchFamily="34" charset="0"/>
                    <a:ea typeface="Times New Roman" pitchFamily="18" charset="0"/>
                    <a:cs typeface="Arial" pitchFamily="34" charset="0"/>
                  </a:rPr>
                  <a:t>protein channel</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419" name="Text Box 11"/>
              <p:cNvSpPr txBox="1">
                <a:spLocks noChangeArrowheads="1"/>
              </p:cNvSpPr>
              <p:nvPr/>
            </p:nvSpPr>
            <p:spPr bwMode="auto">
              <a:xfrm>
                <a:off x="5669" y="4546"/>
                <a:ext cx="1780" cy="49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alibri" pitchFamily="34" charset="0"/>
                    <a:ea typeface="Times New Roman" pitchFamily="18" charset="0"/>
                    <a:cs typeface="Arial" pitchFamily="34" charset="0"/>
                  </a:rPr>
                  <a:t>protein </a:t>
                </a:r>
                <a:r>
                  <a:rPr kumimoji="0" lang="en-US" sz="12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pump</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418" name="AutoShape 10"/>
              <p:cNvSpPr>
                <a:spLocks noChangeShapeType="1"/>
              </p:cNvSpPr>
              <p:nvPr/>
            </p:nvSpPr>
            <p:spPr bwMode="auto">
              <a:xfrm flipV="1">
                <a:off x="3347" y="4081"/>
                <a:ext cx="122" cy="465"/>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pPr algn="ctr"/>
                <a:endParaRPr lang="en-US"/>
              </a:p>
            </p:txBody>
          </p:sp>
          <p:sp>
            <p:nvSpPr>
              <p:cNvPr id="17417" name="AutoShape 9"/>
              <p:cNvSpPr>
                <a:spLocks noChangeShapeType="1"/>
              </p:cNvSpPr>
              <p:nvPr/>
            </p:nvSpPr>
            <p:spPr bwMode="auto">
              <a:xfrm>
                <a:off x="4607" y="2446"/>
                <a:ext cx="105" cy="453"/>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pPr algn="ctr"/>
                <a:endParaRPr lang="en-US"/>
              </a:p>
            </p:txBody>
          </p:sp>
          <p:sp>
            <p:nvSpPr>
              <p:cNvPr id="17416" name="AutoShape 8"/>
              <p:cNvSpPr>
                <a:spLocks noChangeShapeType="1"/>
              </p:cNvSpPr>
              <p:nvPr/>
            </p:nvSpPr>
            <p:spPr bwMode="auto">
              <a:xfrm flipV="1">
                <a:off x="6602" y="4081"/>
                <a:ext cx="45" cy="465"/>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pPr algn="ctr"/>
                <a:endParaRPr lang="en-US"/>
              </a:p>
            </p:txBody>
          </p:sp>
        </p:grpSp>
        <p:grpSp>
          <p:nvGrpSpPr>
            <p:cNvPr id="17410" name="Group 2"/>
            <p:cNvGrpSpPr>
              <a:grpSpLocks/>
            </p:cNvGrpSpPr>
            <p:nvPr/>
          </p:nvGrpSpPr>
          <p:grpSpPr bwMode="auto">
            <a:xfrm>
              <a:off x="8910" y="2836"/>
              <a:ext cx="1157" cy="1114"/>
              <a:chOff x="8910" y="2836"/>
              <a:chExt cx="1157" cy="1114"/>
            </a:xfrm>
          </p:grpSpPr>
          <p:sp>
            <p:nvSpPr>
              <p:cNvPr id="17414" name="AutoShape 6"/>
              <p:cNvSpPr>
                <a:spLocks/>
              </p:cNvSpPr>
              <p:nvPr/>
            </p:nvSpPr>
            <p:spPr bwMode="auto">
              <a:xfrm>
                <a:off x="8910" y="2836"/>
                <a:ext cx="180" cy="495"/>
              </a:xfrm>
              <a:prstGeom prst="rightBrace">
                <a:avLst>
                  <a:gd name="adj1" fmla="val 22917"/>
                  <a:gd name="adj2" fmla="val 50000"/>
                </a:avLst>
              </a:prstGeom>
              <a:noFill/>
              <a:ln w="19050">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17413" name="AutoShape 5"/>
              <p:cNvSpPr>
                <a:spLocks/>
              </p:cNvSpPr>
              <p:nvPr/>
            </p:nvSpPr>
            <p:spPr bwMode="auto">
              <a:xfrm>
                <a:off x="8910" y="3455"/>
                <a:ext cx="180" cy="495"/>
              </a:xfrm>
              <a:prstGeom prst="rightBrace">
                <a:avLst>
                  <a:gd name="adj1" fmla="val 22917"/>
                  <a:gd name="adj2" fmla="val 50000"/>
                </a:avLst>
              </a:prstGeom>
              <a:noFill/>
              <a:ln w="19050">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US"/>
              </a:p>
            </p:txBody>
          </p:sp>
          <p:sp>
            <p:nvSpPr>
              <p:cNvPr id="17412" name="Text Box 4"/>
              <p:cNvSpPr txBox="1">
                <a:spLocks noChangeArrowheads="1"/>
              </p:cNvSpPr>
              <p:nvPr/>
            </p:nvSpPr>
            <p:spPr bwMode="auto">
              <a:xfrm>
                <a:off x="9090" y="2893"/>
                <a:ext cx="977" cy="43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Calibri" pitchFamily="34" charset="0"/>
                    <a:ea typeface="Times New Roman" pitchFamily="18" charset="0"/>
                    <a:cs typeface="Arial" pitchFamily="34" charset="0"/>
                  </a:rPr>
                  <a:t>Layer 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411" name="Text Box 3"/>
              <p:cNvSpPr txBox="1">
                <a:spLocks noChangeArrowheads="1"/>
              </p:cNvSpPr>
              <p:nvPr/>
            </p:nvSpPr>
            <p:spPr bwMode="auto">
              <a:xfrm>
                <a:off x="9090" y="3516"/>
                <a:ext cx="977" cy="43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Calibri" pitchFamily="34" charset="0"/>
                    <a:ea typeface="Times New Roman" pitchFamily="18" charset="0"/>
                    <a:cs typeface="Arial" pitchFamily="34" charset="0"/>
                  </a:rPr>
                  <a:t>Layer 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grpSp>
      <p:sp>
        <p:nvSpPr>
          <p:cNvPr id="2" name="TextBox 1"/>
          <p:cNvSpPr txBox="1"/>
          <p:nvPr/>
        </p:nvSpPr>
        <p:spPr>
          <a:xfrm>
            <a:off x="0" y="4495800"/>
            <a:ext cx="9144000" cy="2308324"/>
          </a:xfrm>
          <a:prstGeom prst="rect">
            <a:avLst/>
          </a:prstGeom>
          <a:noFill/>
        </p:spPr>
        <p:txBody>
          <a:bodyPr wrap="square" rtlCol="0">
            <a:spAutoFit/>
          </a:bodyPr>
          <a:lstStyle/>
          <a:p>
            <a:r>
              <a:rPr lang="en-US" sz="2400" b="1" dirty="0" smtClean="0"/>
              <a:t>All Cells have a cell (plasma membrane):</a:t>
            </a:r>
          </a:p>
          <a:p>
            <a:r>
              <a:rPr lang="en-US" sz="2400" b="1" dirty="0" smtClean="0"/>
              <a:t>      </a:t>
            </a:r>
            <a:endParaRPr lang="en-US" sz="2400" b="1" dirty="0"/>
          </a:p>
          <a:p>
            <a:pPr marL="285750" indent="-285750">
              <a:buFont typeface="Arial" pitchFamily="34" charset="0"/>
              <a:buChar char="•"/>
            </a:pPr>
            <a:r>
              <a:rPr lang="en-US" sz="2400" b="1" dirty="0" smtClean="0"/>
              <a:t>Prokaryotes (have a cell wall + cell membrane)</a:t>
            </a:r>
          </a:p>
          <a:p>
            <a:pPr marL="285750" indent="-285750">
              <a:buFont typeface="Arial" pitchFamily="34" charset="0"/>
              <a:buChar char="•"/>
            </a:pPr>
            <a:r>
              <a:rPr lang="en-US" sz="2400" b="1" dirty="0" smtClean="0"/>
              <a:t>Eukaryotes: </a:t>
            </a:r>
          </a:p>
          <a:p>
            <a:pPr marL="742950" lvl="1" indent="-285750">
              <a:buFont typeface="Arial" pitchFamily="34" charset="0"/>
              <a:buChar char="•"/>
            </a:pPr>
            <a:r>
              <a:rPr lang="en-US" sz="2400" b="1" dirty="0" smtClean="0"/>
              <a:t>a) Animal Cells ( cell membrane only)</a:t>
            </a:r>
          </a:p>
          <a:p>
            <a:pPr marL="742950" lvl="1" indent="-285750">
              <a:buFont typeface="Arial" pitchFamily="34" charset="0"/>
              <a:buChar char="•"/>
            </a:pPr>
            <a:r>
              <a:rPr lang="en-US" sz="2400" b="1" dirty="0" smtClean="0"/>
              <a:t>b) Plant cells (cell membrane + cell wall)</a:t>
            </a:r>
            <a:endParaRPr lang="en-US"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17507">
                                            <p:txEl>
                                              <p:pRg st="2" end="2"/>
                                            </p:txEl>
                                          </p:spTgt>
                                        </p:tgtEl>
                                        <p:attrNameLst>
                                          <p:attrName>style.visibility</p:attrName>
                                        </p:attrNameLst>
                                      </p:cBhvr>
                                      <p:to>
                                        <p:strVal val="visible"/>
                                      </p:to>
                                    </p:set>
                                    <p:animEffect transition="in" filter="fade">
                                      <p:cBhvr>
                                        <p:cTn id="7" dur="1000"/>
                                        <p:tgtEl>
                                          <p:spTgt spid="17507">
                                            <p:txEl>
                                              <p:pRg st="2" end="2"/>
                                            </p:txEl>
                                          </p:spTgt>
                                        </p:tgtEl>
                                      </p:cBhvr>
                                    </p:animEffect>
                                    <p:anim calcmode="lin" valueType="num">
                                      <p:cBhvr>
                                        <p:cTn id="8" dur="1000" fill="hold"/>
                                        <p:tgtEl>
                                          <p:spTgt spid="17507">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1750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17507">
                                            <p:txEl>
                                              <p:pRg st="3" end="3"/>
                                            </p:txEl>
                                          </p:spTgt>
                                        </p:tgtEl>
                                        <p:attrNameLst>
                                          <p:attrName>style.visibility</p:attrName>
                                        </p:attrNameLst>
                                      </p:cBhvr>
                                      <p:to>
                                        <p:strVal val="visible"/>
                                      </p:to>
                                    </p:set>
                                    <p:animEffect transition="in" filter="fade">
                                      <p:cBhvr>
                                        <p:cTn id="14" dur="1000"/>
                                        <p:tgtEl>
                                          <p:spTgt spid="17507">
                                            <p:txEl>
                                              <p:pRg st="3" end="3"/>
                                            </p:txEl>
                                          </p:spTgt>
                                        </p:tgtEl>
                                      </p:cBhvr>
                                    </p:animEffect>
                                    <p:anim calcmode="lin" valueType="num">
                                      <p:cBhvr>
                                        <p:cTn id="15" dur="1000" fill="hold"/>
                                        <p:tgtEl>
                                          <p:spTgt spid="17507">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17507">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cell membrane in detail</a:t>
            </a:r>
            <a:endParaRPr lang="en-US" b="1" dirty="0"/>
          </a:p>
        </p:txBody>
      </p:sp>
      <p:sp>
        <p:nvSpPr>
          <p:cNvPr id="3" name="Content Placeholder 2"/>
          <p:cNvSpPr>
            <a:spLocks noGrp="1"/>
          </p:cNvSpPr>
          <p:nvPr>
            <p:ph sz="half" idx="1"/>
          </p:nvPr>
        </p:nvSpPr>
        <p:spPr>
          <a:xfrm>
            <a:off x="0" y="1600200"/>
            <a:ext cx="4495800" cy="5105400"/>
          </a:xfrm>
        </p:spPr>
        <p:txBody>
          <a:bodyPr>
            <a:normAutofit lnSpcReduction="10000"/>
          </a:bodyPr>
          <a:lstStyle/>
          <a:p>
            <a:r>
              <a:rPr lang="en-US" dirty="0" smtClean="0"/>
              <a:t>It’s a double layer (bilayer) of </a:t>
            </a:r>
            <a:r>
              <a:rPr lang="en-US" b="1" dirty="0" smtClean="0"/>
              <a:t>phosphates</a:t>
            </a:r>
            <a:r>
              <a:rPr lang="en-US" dirty="0" smtClean="0"/>
              <a:t>, and </a:t>
            </a:r>
            <a:r>
              <a:rPr lang="en-US" b="1" dirty="0" smtClean="0"/>
              <a:t>fats</a:t>
            </a:r>
            <a:r>
              <a:rPr lang="en-US" dirty="0" smtClean="0"/>
              <a:t> (lipids)</a:t>
            </a:r>
          </a:p>
          <a:p>
            <a:r>
              <a:rPr lang="en-US" dirty="0" smtClean="0"/>
              <a:t>A single </a:t>
            </a:r>
            <a:r>
              <a:rPr lang="en-US" b="1" dirty="0" smtClean="0"/>
              <a:t>phospholipid</a:t>
            </a:r>
            <a:r>
              <a:rPr lang="en-US" dirty="0" smtClean="0"/>
              <a:t> has </a:t>
            </a:r>
            <a:r>
              <a:rPr lang="en-US" b="1" i="1" dirty="0" smtClean="0"/>
              <a:t>hydrophilic</a:t>
            </a:r>
            <a:r>
              <a:rPr lang="en-US" dirty="0" smtClean="0"/>
              <a:t> (water loving) </a:t>
            </a:r>
            <a:r>
              <a:rPr lang="en-US" i="1" dirty="0" smtClean="0"/>
              <a:t>phosphate heads</a:t>
            </a:r>
            <a:r>
              <a:rPr lang="en-US" dirty="0" smtClean="0"/>
              <a:t> AND </a:t>
            </a:r>
            <a:r>
              <a:rPr lang="en-US" b="1" i="1" dirty="0" smtClean="0"/>
              <a:t>hydrophobic</a:t>
            </a:r>
            <a:r>
              <a:rPr lang="en-US" dirty="0" smtClean="0"/>
              <a:t> (water hating) </a:t>
            </a:r>
            <a:r>
              <a:rPr lang="en-US" i="1" dirty="0" smtClean="0"/>
              <a:t>fatty acid tails</a:t>
            </a:r>
          </a:p>
          <a:p>
            <a:r>
              <a:rPr lang="en-US" dirty="0" smtClean="0"/>
              <a:t>The cell membrane both repels and attracts water through the membrane at the same time</a:t>
            </a:r>
            <a:endParaRPr lang="en-US" dirty="0"/>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791200" y="1752600"/>
            <a:ext cx="1047750" cy="1828800"/>
          </a:xfrm>
        </p:spPr>
      </p:pic>
      <p:pic>
        <p:nvPicPr>
          <p:cNvPr id="6"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800000">
            <a:off x="5791199" y="3581400"/>
            <a:ext cx="1047750" cy="1828800"/>
          </a:xfrm>
          <a:prstGeom prst="rect">
            <a:avLst/>
          </a:prstGeom>
        </p:spPr>
      </p:pic>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800000">
            <a:off x="4895848" y="3581401"/>
            <a:ext cx="1047750" cy="1828800"/>
          </a:xfrm>
          <a:prstGeom prst="rect">
            <a:avLst/>
          </a:prstGeom>
        </p:spPr>
      </p:pic>
      <p:pic>
        <p:nvPicPr>
          <p:cNvPr id="8"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95850" y="1716206"/>
            <a:ext cx="1047750" cy="1828800"/>
          </a:xfrm>
          <a:prstGeom prst="rect">
            <a:avLst/>
          </a:prstGeom>
        </p:spPr>
      </p:pic>
      <p:sp>
        <p:nvSpPr>
          <p:cNvPr id="11" name="Right Arrow 10"/>
          <p:cNvSpPr/>
          <p:nvPr/>
        </p:nvSpPr>
        <p:spPr>
          <a:xfrm rot="10800000" flipV="1">
            <a:off x="6838946" y="2175112"/>
            <a:ext cx="2305051" cy="1870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p:cNvSpPr/>
          <p:nvPr/>
        </p:nvSpPr>
        <p:spPr>
          <a:xfrm rot="10800000">
            <a:off x="6629400" y="4032060"/>
            <a:ext cx="2286000" cy="1905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7086599" y="1828800"/>
            <a:ext cx="2057397" cy="369332"/>
          </a:xfrm>
          <a:prstGeom prst="rect">
            <a:avLst/>
          </a:prstGeom>
          <a:noFill/>
        </p:spPr>
        <p:txBody>
          <a:bodyPr wrap="square" rtlCol="0">
            <a:spAutoFit/>
          </a:bodyPr>
          <a:lstStyle/>
          <a:p>
            <a:r>
              <a:rPr lang="en-US" b="1" dirty="0" err="1" smtClean="0"/>
              <a:t>HydroPHILIC</a:t>
            </a:r>
            <a:r>
              <a:rPr lang="en-US" b="1" dirty="0" smtClean="0"/>
              <a:t> head</a:t>
            </a:r>
            <a:endParaRPr lang="en-US" b="1" dirty="0"/>
          </a:p>
        </p:txBody>
      </p:sp>
      <p:sp>
        <p:nvSpPr>
          <p:cNvPr id="14" name="TextBox 13"/>
          <p:cNvSpPr txBox="1"/>
          <p:nvPr/>
        </p:nvSpPr>
        <p:spPr>
          <a:xfrm>
            <a:off x="6629400" y="3662728"/>
            <a:ext cx="2286000" cy="369332"/>
          </a:xfrm>
          <a:prstGeom prst="rect">
            <a:avLst/>
          </a:prstGeom>
          <a:noFill/>
        </p:spPr>
        <p:txBody>
          <a:bodyPr wrap="square" rtlCol="0">
            <a:spAutoFit/>
          </a:bodyPr>
          <a:lstStyle/>
          <a:p>
            <a:r>
              <a:rPr lang="en-US" b="1" dirty="0" err="1" smtClean="0"/>
              <a:t>hydroPHOBIC</a:t>
            </a:r>
            <a:r>
              <a:rPr lang="en-US" b="1" dirty="0" smtClean="0"/>
              <a:t> tails           </a:t>
            </a:r>
            <a:endParaRPr lang="en-US" b="1" dirty="0"/>
          </a:p>
        </p:txBody>
      </p:sp>
    </p:spTree>
    <p:extLst>
      <p:ext uri="{BB962C8B-B14F-4D97-AF65-F5344CB8AC3E}">
        <p14:creationId xmlns:p14="http://schemas.microsoft.com/office/powerpoint/2010/main" val="7390198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304800" y="-17621"/>
            <a:ext cx="868680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0" u="sng" strike="noStrike" cap="none" normalizeH="0" baseline="0" dirty="0" smtClean="0">
                <a:ln>
                  <a:noFill/>
                </a:ln>
                <a:solidFill>
                  <a:schemeClr val="tx1"/>
                </a:solidFill>
                <a:effectLst/>
                <a:latin typeface="Calibri" pitchFamily="34" charset="0"/>
                <a:ea typeface="Times New Roman" pitchFamily="18" charset="0"/>
                <a:cs typeface="Arial" pitchFamily="34" charset="0"/>
              </a:rPr>
              <a:t>Passive Transport</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A process that </a:t>
            </a:r>
            <a:r>
              <a:rPr kumimoji="0" lang="en-US" sz="3200" b="1" i="0" u="sng" strike="noStrike" cap="none" normalizeH="0" baseline="0" dirty="0" smtClean="0">
                <a:ln>
                  <a:noFill/>
                </a:ln>
                <a:solidFill>
                  <a:schemeClr val="tx1"/>
                </a:solidFill>
                <a:effectLst/>
                <a:latin typeface="Calibri" pitchFamily="34" charset="0"/>
                <a:ea typeface="Times New Roman" pitchFamily="18" charset="0"/>
                <a:cs typeface="Arial" pitchFamily="34" charset="0"/>
              </a:rPr>
              <a:t>does not </a:t>
            </a: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require energy to move molecules from a </a:t>
            </a:r>
            <a:r>
              <a:rPr kumimoji="0" lang="en-US" sz="3200" b="1" i="0" u="sng" strike="noStrike" cap="none" normalizeH="0" baseline="0" dirty="0" smtClean="0">
                <a:ln>
                  <a:noFill/>
                </a:ln>
                <a:effectLst/>
                <a:latin typeface="Calibri" pitchFamily="34" charset="0"/>
                <a:ea typeface="Times New Roman" pitchFamily="18" charset="0"/>
                <a:cs typeface="Arial" pitchFamily="34" charset="0"/>
              </a:rPr>
              <a:t>HIGH to LOW</a:t>
            </a:r>
            <a:r>
              <a:rPr kumimoji="0" lang="en-US" sz="3200" b="0" i="0" u="none" strike="noStrike" cap="none" normalizeH="0" baseline="0" dirty="0" smtClean="0">
                <a:ln>
                  <a:noFill/>
                </a:ln>
                <a:effectLst/>
                <a:latin typeface="Calibri" pitchFamily="34" charset="0"/>
                <a:ea typeface="Times New Roman" pitchFamily="18" charset="0"/>
                <a:cs typeface="Arial" pitchFamily="34" charset="0"/>
              </a:rPr>
              <a:t> </a:t>
            </a: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concentration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457200" marR="0" lvl="0" indent="-45720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Diffusion</a:t>
            </a:r>
          </a:p>
          <a:p>
            <a:pPr marL="457200" marR="0" lvl="0" indent="-457200" algn="l" defTabSz="914400" rtl="0" eaLnBrk="0" fontAlgn="base" latinLnBrk="0" hangingPunct="0">
              <a:lnSpc>
                <a:spcPct val="100000"/>
              </a:lnSpc>
              <a:spcBef>
                <a:spcPct val="0"/>
              </a:spcBef>
              <a:spcAft>
                <a:spcPct val="0"/>
              </a:spcAft>
              <a:buClrTx/>
              <a:buSzTx/>
              <a:buFont typeface="Wingdings" pitchFamily="2" charset="2"/>
              <a:buChar char="Ø"/>
              <a:tabLst/>
            </a:pP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457200" marR="0" lvl="0" indent="-45720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Facilitated Diffusion </a:t>
            </a:r>
            <a:r>
              <a:rPr kumimoji="0" lang="en-US" sz="3200" b="1" i="1"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(uses proteins to push</a:t>
            </a:r>
            <a:r>
              <a:rPr kumimoji="0" lang="en-US" sz="3200" b="1" i="1" u="none" strike="noStrike" cap="none" normalizeH="0" dirty="0" smtClean="0">
                <a:ln>
                  <a:noFill/>
                </a:ln>
                <a:solidFill>
                  <a:schemeClr val="tx1"/>
                </a:solidFill>
                <a:effectLst/>
                <a:latin typeface="Calibri" pitchFamily="34" charset="0"/>
                <a:ea typeface="Times New Roman" pitchFamily="18" charset="0"/>
                <a:cs typeface="Arial" pitchFamily="34" charset="0"/>
              </a:rPr>
              <a:t> particles across)</a:t>
            </a:r>
            <a:endParaRPr kumimoji="0" lang="en-US" sz="3200" b="1" i="1" u="none" strike="noStrike" cap="none" normalizeH="0" baseline="0" dirty="0" smtClean="0">
              <a:ln>
                <a:noFill/>
              </a:ln>
              <a:solidFill>
                <a:schemeClr val="tx1"/>
              </a:solidFill>
              <a:effectLst/>
              <a:latin typeface="Calibri" pitchFamily="34" charset="0"/>
              <a:ea typeface="Times New Roman" pitchFamily="18" charset="0"/>
              <a:cs typeface="Arial" pitchFamily="34" charset="0"/>
            </a:endParaRPr>
          </a:p>
          <a:p>
            <a:pPr marL="457200" marR="0" lvl="0" indent="-457200" algn="l" defTabSz="914400" rtl="0" eaLnBrk="0" fontAlgn="base" latinLnBrk="0" hangingPunct="0">
              <a:lnSpc>
                <a:spcPct val="100000"/>
              </a:lnSpc>
              <a:spcBef>
                <a:spcPct val="0"/>
              </a:spcBef>
              <a:spcAft>
                <a:spcPct val="0"/>
              </a:spcAft>
              <a:buClrTx/>
              <a:buSzTx/>
              <a:buFont typeface="Wingdings" pitchFamily="2" charset="2"/>
              <a:buChar char="Ø"/>
              <a:tabLst/>
            </a:pPr>
            <a:endPar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Osmosis</a:t>
            </a:r>
            <a:r>
              <a:rPr kumimoji="0" lang="en-US" sz="3200" b="0"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20481">
                                            <p:txEl>
                                              <p:pRg st="1" end="1"/>
                                            </p:txEl>
                                          </p:spTgt>
                                        </p:tgtEl>
                                        <p:attrNameLst>
                                          <p:attrName>style.visibility</p:attrName>
                                        </p:attrNameLst>
                                      </p:cBhvr>
                                      <p:to>
                                        <p:strVal val="visible"/>
                                      </p:to>
                                    </p:set>
                                    <p:animEffect transition="in" filter="fade">
                                      <p:cBhvr>
                                        <p:cTn id="7" dur="1000"/>
                                        <p:tgtEl>
                                          <p:spTgt spid="20481">
                                            <p:txEl>
                                              <p:pRg st="1" end="1"/>
                                            </p:txEl>
                                          </p:spTgt>
                                        </p:tgtEl>
                                      </p:cBhvr>
                                    </p:animEffect>
                                    <p:anim calcmode="lin" valueType="num">
                                      <p:cBhvr>
                                        <p:cTn id="8" dur="1000" fill="hold"/>
                                        <p:tgtEl>
                                          <p:spTgt spid="20481">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2048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nodeType="clickEffect">
                                  <p:stCondLst>
                                    <p:cond delay="0"/>
                                  </p:stCondLst>
                                  <p:iterate type="lt">
                                    <p:tmPct val="50000"/>
                                  </p:iterate>
                                  <p:childTnLst>
                                    <p:set>
                                      <p:cBhvr>
                                        <p:cTn id="13" dur="1" fill="hold">
                                          <p:stCondLst>
                                            <p:cond delay="0"/>
                                          </p:stCondLst>
                                        </p:cTn>
                                        <p:tgtEl>
                                          <p:spTgt spid="20481">
                                            <p:txEl>
                                              <p:pRg st="3" end="3"/>
                                            </p:txEl>
                                          </p:spTgt>
                                        </p:tgtEl>
                                        <p:attrNameLst>
                                          <p:attrName>style.visibility</p:attrName>
                                        </p:attrNameLst>
                                      </p:cBhvr>
                                      <p:to>
                                        <p:strVal val="visible"/>
                                      </p:to>
                                    </p:set>
                                    <p:anim calcmode="discrete" valueType="clr">
                                      <p:cBhvr override="childStyle">
                                        <p:cTn id="14" dur="80"/>
                                        <p:tgtEl>
                                          <p:spTgt spid="20481">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20481">
                                            <p:txEl>
                                              <p:pRg st="3" end="3"/>
                                            </p:txEl>
                                          </p:spTgt>
                                        </p:tgtEl>
                                        <p:attrNameLst>
                                          <p:attrName>fillcolor</p:attrName>
                                        </p:attrNameLst>
                                      </p:cBhvr>
                                      <p:tavLst>
                                        <p:tav tm="0">
                                          <p:val>
                                            <p:clrVal>
                                              <a:schemeClr val="accent2"/>
                                            </p:clrVal>
                                          </p:val>
                                        </p:tav>
                                        <p:tav tm="50000">
                                          <p:val>
                                            <p:clrVal>
                                              <a:schemeClr val="hlink"/>
                                            </p:clrVal>
                                          </p:val>
                                        </p:tav>
                                      </p:tavLst>
                                    </p:anim>
                                    <p:set>
                                      <p:cBhvr>
                                        <p:cTn id="16" dur="80"/>
                                        <p:tgtEl>
                                          <p:spTgt spid="20481">
                                            <p:txEl>
                                              <p:pRg st="3" end="3"/>
                                            </p:txEl>
                                          </p:spTgt>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27" presetClass="entr" presetSubtype="0" fill="hold" nodeType="clickEffect">
                                  <p:stCondLst>
                                    <p:cond delay="0"/>
                                  </p:stCondLst>
                                  <p:iterate type="lt">
                                    <p:tmPct val="50000"/>
                                  </p:iterate>
                                  <p:childTnLst>
                                    <p:set>
                                      <p:cBhvr>
                                        <p:cTn id="20" dur="1" fill="hold">
                                          <p:stCondLst>
                                            <p:cond delay="0"/>
                                          </p:stCondLst>
                                        </p:cTn>
                                        <p:tgtEl>
                                          <p:spTgt spid="20481">
                                            <p:txEl>
                                              <p:pRg st="5" end="5"/>
                                            </p:txEl>
                                          </p:spTgt>
                                        </p:tgtEl>
                                        <p:attrNameLst>
                                          <p:attrName>style.visibility</p:attrName>
                                        </p:attrNameLst>
                                      </p:cBhvr>
                                      <p:to>
                                        <p:strVal val="visible"/>
                                      </p:to>
                                    </p:set>
                                    <p:anim calcmode="discrete" valueType="clr">
                                      <p:cBhvr override="childStyle">
                                        <p:cTn id="21" dur="80"/>
                                        <p:tgtEl>
                                          <p:spTgt spid="20481">
                                            <p:txEl>
                                              <p:pRg st="5" end="5"/>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20481">
                                            <p:txEl>
                                              <p:pRg st="5" end="5"/>
                                            </p:txEl>
                                          </p:spTgt>
                                        </p:tgtEl>
                                        <p:attrNameLst>
                                          <p:attrName>fillcolor</p:attrName>
                                        </p:attrNameLst>
                                      </p:cBhvr>
                                      <p:tavLst>
                                        <p:tav tm="0">
                                          <p:val>
                                            <p:clrVal>
                                              <a:schemeClr val="accent2"/>
                                            </p:clrVal>
                                          </p:val>
                                        </p:tav>
                                        <p:tav tm="50000">
                                          <p:val>
                                            <p:clrVal>
                                              <a:schemeClr val="hlink"/>
                                            </p:clrVal>
                                          </p:val>
                                        </p:tav>
                                      </p:tavLst>
                                    </p:anim>
                                    <p:set>
                                      <p:cBhvr>
                                        <p:cTn id="23" dur="80"/>
                                        <p:tgtEl>
                                          <p:spTgt spid="20481">
                                            <p:txEl>
                                              <p:pRg st="5" end="5"/>
                                            </p:txEl>
                                          </p:spTgt>
                                        </p:tgtEl>
                                        <p:attrNameLst>
                                          <p:attrName>fill.type</p:attrName>
                                        </p:attrNameLst>
                                      </p:cBhvr>
                                      <p:to>
                                        <p:strVal val="solid"/>
                                      </p:to>
                                    </p:set>
                                  </p:childTnLst>
                                </p:cTn>
                              </p:par>
                            </p:childTnLst>
                          </p:cTn>
                        </p:par>
                      </p:childTnLst>
                    </p:cTn>
                  </p:par>
                  <p:par>
                    <p:cTn id="24" fill="hold">
                      <p:stCondLst>
                        <p:cond delay="indefinite"/>
                      </p:stCondLst>
                      <p:childTnLst>
                        <p:par>
                          <p:cTn id="25" fill="hold">
                            <p:stCondLst>
                              <p:cond delay="0"/>
                            </p:stCondLst>
                            <p:childTnLst>
                              <p:par>
                                <p:cTn id="26" presetID="27" presetClass="entr" presetSubtype="0" fill="hold" nodeType="clickEffect">
                                  <p:stCondLst>
                                    <p:cond delay="0"/>
                                  </p:stCondLst>
                                  <p:iterate type="lt">
                                    <p:tmPct val="50000"/>
                                  </p:iterate>
                                  <p:childTnLst>
                                    <p:set>
                                      <p:cBhvr>
                                        <p:cTn id="27" dur="1" fill="hold">
                                          <p:stCondLst>
                                            <p:cond delay="0"/>
                                          </p:stCondLst>
                                        </p:cTn>
                                        <p:tgtEl>
                                          <p:spTgt spid="20481">
                                            <p:txEl>
                                              <p:pRg st="7" end="7"/>
                                            </p:txEl>
                                          </p:spTgt>
                                        </p:tgtEl>
                                        <p:attrNameLst>
                                          <p:attrName>style.visibility</p:attrName>
                                        </p:attrNameLst>
                                      </p:cBhvr>
                                      <p:to>
                                        <p:strVal val="visible"/>
                                      </p:to>
                                    </p:set>
                                    <p:anim calcmode="discrete" valueType="clr">
                                      <p:cBhvr override="childStyle">
                                        <p:cTn id="28" dur="80"/>
                                        <p:tgtEl>
                                          <p:spTgt spid="20481">
                                            <p:txEl>
                                              <p:pRg st="7" end="7"/>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9" dur="80"/>
                                        <p:tgtEl>
                                          <p:spTgt spid="20481">
                                            <p:txEl>
                                              <p:pRg st="7" end="7"/>
                                            </p:txEl>
                                          </p:spTgt>
                                        </p:tgtEl>
                                        <p:attrNameLst>
                                          <p:attrName>fillcolor</p:attrName>
                                        </p:attrNameLst>
                                      </p:cBhvr>
                                      <p:tavLst>
                                        <p:tav tm="0">
                                          <p:val>
                                            <p:clrVal>
                                              <a:schemeClr val="accent2"/>
                                            </p:clrVal>
                                          </p:val>
                                        </p:tav>
                                        <p:tav tm="50000">
                                          <p:val>
                                            <p:clrVal>
                                              <a:schemeClr val="hlink"/>
                                            </p:clrVal>
                                          </p:val>
                                        </p:tav>
                                      </p:tavLst>
                                    </p:anim>
                                    <p:set>
                                      <p:cBhvr>
                                        <p:cTn id="30" dur="80"/>
                                        <p:tgtEl>
                                          <p:spTgt spid="20481">
                                            <p:txEl>
                                              <p:pRg st="7" end="7"/>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10" name="Rectangle 106"/>
          <p:cNvSpPr>
            <a:spLocks noChangeArrowheads="1"/>
          </p:cNvSpPr>
          <p:nvPr/>
        </p:nvSpPr>
        <p:spPr bwMode="auto">
          <a:xfrm>
            <a:off x="152400" y="-63044"/>
            <a:ext cx="8763000" cy="338554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228600" marR="0" lvl="0" indent="-228600" algn="l" defTabSz="914400" rtl="0" eaLnBrk="1" fontAlgn="base" latinLnBrk="0" hangingPunct="1">
              <a:lnSpc>
                <a:spcPct val="100000"/>
              </a:lnSpc>
              <a:spcBef>
                <a:spcPct val="0"/>
              </a:spcBef>
              <a:spcAft>
                <a:spcPct val="0"/>
              </a:spcAft>
              <a:buClrTx/>
              <a:buSzTx/>
              <a:buFontTx/>
              <a:buChar char="•"/>
              <a:tabLst/>
            </a:pPr>
            <a:r>
              <a:rPr kumimoji="0" lang="en-US" sz="2800" b="1" i="0" u="sng" strike="noStrike" cap="none" normalizeH="0" baseline="0" dirty="0" smtClean="0">
                <a:ln>
                  <a:noFill/>
                </a:ln>
                <a:effectLst/>
                <a:latin typeface="Calibri" pitchFamily="34" charset="0"/>
                <a:ea typeface="Times New Roman" pitchFamily="18" charset="0"/>
                <a:cs typeface="Arial" pitchFamily="34" charset="0"/>
              </a:rPr>
              <a:t>Diffusion</a:t>
            </a:r>
            <a:r>
              <a:rPr kumimoji="0" lang="en-US" sz="2800" i="0" u="none" strike="noStrike" cap="none" normalizeH="0" baseline="0" dirty="0" smtClean="0">
                <a:ln>
                  <a:noFill/>
                </a:ln>
                <a:effectLst/>
                <a:latin typeface="Calibri" pitchFamily="34" charset="0"/>
                <a:ea typeface="Times New Roman" pitchFamily="18" charset="0"/>
                <a:cs typeface="Arial" pitchFamily="34" charset="0"/>
              </a:rPr>
              <a:t> is the movement of </a:t>
            </a:r>
            <a:r>
              <a:rPr kumimoji="0" lang="en-US" sz="2800" b="1" i="0" u="sng" strike="noStrike" cap="none" normalizeH="0" baseline="0" dirty="0" smtClean="0">
                <a:ln>
                  <a:noFill/>
                </a:ln>
                <a:effectLst/>
                <a:latin typeface="Calibri" pitchFamily="34" charset="0"/>
                <a:ea typeface="Times New Roman" pitchFamily="18" charset="0"/>
                <a:cs typeface="Arial" pitchFamily="34" charset="0"/>
              </a:rPr>
              <a:t>small</a:t>
            </a:r>
            <a:r>
              <a:rPr kumimoji="0" lang="en-US" sz="2800" i="0" u="none" strike="noStrike" cap="none" normalizeH="0" baseline="0" dirty="0" smtClean="0">
                <a:ln>
                  <a:noFill/>
                </a:ln>
                <a:effectLst/>
                <a:latin typeface="Calibri" pitchFamily="34" charset="0"/>
                <a:ea typeface="Times New Roman" pitchFamily="18" charset="0"/>
                <a:cs typeface="Arial" pitchFamily="34" charset="0"/>
              </a:rPr>
              <a:t> particles across the </a:t>
            </a:r>
            <a:r>
              <a:rPr kumimoji="0" lang="en-US" sz="2800" b="1" i="0" u="sng" strike="noStrike" cap="none" normalizeH="0" baseline="0" dirty="0" smtClean="0">
                <a:ln>
                  <a:noFill/>
                </a:ln>
                <a:effectLst/>
                <a:latin typeface="Calibri" pitchFamily="34" charset="0"/>
                <a:ea typeface="Times New Roman" pitchFamily="18" charset="0"/>
                <a:cs typeface="Arial" pitchFamily="34" charset="0"/>
              </a:rPr>
              <a:t>cell membrane</a:t>
            </a:r>
            <a:r>
              <a:rPr kumimoji="0" lang="en-US" sz="2800" i="0" u="none" strike="noStrike" cap="none" normalizeH="0" baseline="0" dirty="0" smtClean="0">
                <a:ln>
                  <a:noFill/>
                </a:ln>
                <a:effectLst/>
                <a:latin typeface="Calibri" pitchFamily="34" charset="0"/>
                <a:ea typeface="Times New Roman" pitchFamily="18" charset="0"/>
                <a:cs typeface="Arial" pitchFamily="34" charset="0"/>
              </a:rPr>
              <a:t> like the</a:t>
            </a:r>
            <a:r>
              <a:rPr lang="en-US" sz="2800" dirty="0" smtClean="0">
                <a:latin typeface="Arial" pitchFamily="34" charset="0"/>
                <a:cs typeface="Arial" pitchFamily="34" charset="0"/>
              </a:rPr>
              <a:t> </a:t>
            </a:r>
            <a:r>
              <a:rPr kumimoji="0" lang="en-US" sz="2800" i="0" u="none" strike="noStrike" cap="none" normalizeH="0" baseline="0" dirty="0" smtClean="0">
                <a:ln>
                  <a:noFill/>
                </a:ln>
                <a:effectLst/>
                <a:latin typeface="Calibri" pitchFamily="34" charset="0"/>
                <a:ea typeface="Times New Roman" pitchFamily="18" charset="0"/>
                <a:cs typeface="Arial" pitchFamily="34" charset="0"/>
              </a:rPr>
              <a:t>cell membrane until </a:t>
            </a:r>
            <a:r>
              <a:rPr lang="en-US" sz="2800" b="1" u="sng" dirty="0" smtClean="0">
                <a:latin typeface="Calibri" pitchFamily="34" charset="0"/>
                <a:ea typeface="Times New Roman" pitchFamily="18" charset="0"/>
                <a:cs typeface="Arial" pitchFamily="34" charset="0"/>
              </a:rPr>
              <a:t>homeostasis</a:t>
            </a:r>
            <a:r>
              <a:rPr kumimoji="0" lang="en-US" sz="2800" i="0" u="none" strike="noStrike" cap="none" normalizeH="0" baseline="0" dirty="0" smtClean="0">
                <a:ln>
                  <a:noFill/>
                </a:ln>
                <a:effectLst/>
                <a:latin typeface="Calibri" pitchFamily="34" charset="0"/>
                <a:ea typeface="Times New Roman" pitchFamily="18" charset="0"/>
                <a:cs typeface="Arial" pitchFamily="34" charset="0"/>
              </a:rPr>
              <a:t> is reached.</a:t>
            </a:r>
            <a:endParaRPr kumimoji="0" lang="en-US" sz="2800" i="0" u="none" strike="noStrike" cap="none" normalizeH="0" baseline="0" dirty="0" smtClean="0">
              <a:ln>
                <a:noFill/>
              </a:ln>
              <a:effectLst/>
              <a:latin typeface="Arial" pitchFamily="34" charset="0"/>
              <a:cs typeface="Arial" pitchFamily="34" charset="0"/>
            </a:endParaRPr>
          </a:p>
          <a:p>
            <a:pPr marL="457200" indent="-457200" eaLnBrk="0" fontAlgn="base" hangingPunct="0">
              <a:spcBef>
                <a:spcPct val="0"/>
              </a:spcBef>
              <a:spcAft>
                <a:spcPct val="0"/>
              </a:spcAft>
              <a:buFont typeface="Arial" pitchFamily="34" charset="0"/>
              <a:buChar char="•"/>
            </a:pPr>
            <a:r>
              <a:rPr lang="en-US" sz="2800" b="1" dirty="0"/>
              <a:t>Facilitated</a:t>
            </a:r>
            <a:r>
              <a:rPr lang="en-US" sz="2800" dirty="0"/>
              <a:t> diffusion requires the help of carrier and channel proteins</a:t>
            </a:r>
          </a:p>
          <a:p>
            <a:pPr marL="228600" marR="0" lvl="0" algn="l" defTabSz="914400" rtl="0" eaLnBrk="0" fontAlgn="base" latinLnBrk="0" hangingPunct="0">
              <a:lnSpc>
                <a:spcPct val="100000"/>
              </a:lnSpc>
              <a:spcBef>
                <a:spcPct val="0"/>
              </a:spcBef>
              <a:spcAft>
                <a:spcPct val="0"/>
              </a:spcAft>
              <a:buClrTx/>
              <a:buSzTx/>
              <a:buFontTx/>
              <a:buNone/>
              <a:tabLst/>
            </a:pPr>
            <a:r>
              <a:rPr kumimoji="0" lang="en-US" sz="2800" i="0" u="none" strike="noStrike" cap="none" normalizeH="0" baseline="0" dirty="0" smtClean="0">
                <a:ln>
                  <a:noFill/>
                </a:ln>
                <a:effectLst/>
                <a:latin typeface="Calibri" pitchFamily="34" charset="0"/>
                <a:ea typeface="Times New Roman" pitchFamily="18" charset="0"/>
                <a:cs typeface="Arial" pitchFamily="34" charset="0"/>
              </a:rPr>
              <a:t>These particles move from an area of </a:t>
            </a:r>
            <a:r>
              <a:rPr kumimoji="0" lang="en-US" sz="2800" b="1" i="0" u="sng" strike="noStrike" cap="none" normalizeH="0" baseline="0" dirty="0" smtClean="0">
                <a:ln>
                  <a:noFill/>
                </a:ln>
                <a:effectLst/>
                <a:latin typeface="Calibri" pitchFamily="34" charset="0"/>
                <a:ea typeface="Times New Roman" pitchFamily="18" charset="0"/>
                <a:cs typeface="Arial" pitchFamily="34" charset="0"/>
              </a:rPr>
              <a:t>high concentration</a:t>
            </a:r>
            <a:r>
              <a:rPr kumimoji="0" lang="en-US" sz="2800" b="1" i="0" u="none" strike="noStrike" cap="none" normalizeH="0" baseline="0" dirty="0" smtClean="0">
                <a:ln>
                  <a:noFill/>
                </a:ln>
                <a:effectLst/>
                <a:latin typeface="Calibri" pitchFamily="34" charset="0"/>
                <a:ea typeface="Times New Roman" pitchFamily="18" charset="0"/>
                <a:cs typeface="Arial" pitchFamily="34" charset="0"/>
              </a:rPr>
              <a:t> </a:t>
            </a:r>
            <a:r>
              <a:rPr kumimoji="0" lang="en-US" sz="2800" i="0" u="none" strike="noStrike" cap="none" normalizeH="0" baseline="0" dirty="0" smtClean="0">
                <a:ln>
                  <a:noFill/>
                </a:ln>
                <a:effectLst/>
                <a:latin typeface="Calibri" pitchFamily="34" charset="0"/>
                <a:ea typeface="Times New Roman" pitchFamily="18" charset="0"/>
                <a:cs typeface="Arial" pitchFamily="34" charset="0"/>
              </a:rPr>
              <a:t>to an area of </a:t>
            </a:r>
            <a:r>
              <a:rPr kumimoji="0" lang="en-US" sz="2800" b="1" i="0" u="sng" strike="noStrike" cap="none" normalizeH="0" baseline="0" dirty="0" smtClean="0">
                <a:ln>
                  <a:noFill/>
                </a:ln>
                <a:effectLst/>
                <a:latin typeface="Calibri" pitchFamily="34" charset="0"/>
                <a:ea typeface="Times New Roman" pitchFamily="18" charset="0"/>
                <a:cs typeface="Arial" pitchFamily="34" charset="0"/>
              </a:rPr>
              <a:t>low concentration</a:t>
            </a:r>
            <a:r>
              <a:rPr kumimoji="0" lang="en-US" sz="2800" i="0" strike="noStrike" cap="none" normalizeH="0" baseline="0" dirty="0" smtClean="0">
                <a:ln>
                  <a:noFill/>
                </a:ln>
                <a:effectLst/>
                <a:latin typeface="Calibri" pitchFamily="34" charset="0"/>
                <a:ea typeface="Times New Roman" pitchFamily="18" charset="0"/>
                <a:cs typeface="Arial" pitchFamily="34" charset="0"/>
              </a:rPr>
              <a:t>.</a:t>
            </a:r>
            <a:endParaRPr kumimoji="0" lang="en-US" sz="2800" i="0"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21505" name="Group 1"/>
          <p:cNvGrpSpPr>
            <a:grpSpLocks/>
          </p:cNvGrpSpPr>
          <p:nvPr/>
        </p:nvGrpSpPr>
        <p:grpSpPr bwMode="auto">
          <a:xfrm>
            <a:off x="1905000" y="3505200"/>
            <a:ext cx="5867804" cy="2301875"/>
            <a:chOff x="3094" y="13230"/>
            <a:chExt cx="6950" cy="1971"/>
          </a:xfrm>
        </p:grpSpPr>
        <p:grpSp>
          <p:nvGrpSpPr>
            <p:cNvPr id="21509" name="Group 5"/>
            <p:cNvGrpSpPr>
              <a:grpSpLocks/>
            </p:cNvGrpSpPr>
            <p:nvPr/>
          </p:nvGrpSpPr>
          <p:grpSpPr bwMode="auto">
            <a:xfrm>
              <a:off x="3094" y="13230"/>
              <a:ext cx="4752" cy="1839"/>
              <a:chOff x="2920" y="12961"/>
              <a:chExt cx="4985" cy="2079"/>
            </a:xfrm>
          </p:grpSpPr>
          <p:grpSp>
            <p:nvGrpSpPr>
              <p:cNvPr id="21524" name="Group 20"/>
              <p:cNvGrpSpPr>
                <a:grpSpLocks/>
              </p:cNvGrpSpPr>
              <p:nvPr/>
            </p:nvGrpSpPr>
            <p:grpSpPr bwMode="auto">
              <a:xfrm>
                <a:off x="2920" y="13544"/>
                <a:ext cx="4985" cy="1198"/>
                <a:chOff x="2920" y="14130"/>
                <a:chExt cx="4985" cy="1198"/>
              </a:xfrm>
            </p:grpSpPr>
            <p:grpSp>
              <p:nvGrpSpPr>
                <p:cNvPr id="21526" name="Group 22"/>
                <p:cNvGrpSpPr>
                  <a:grpSpLocks/>
                </p:cNvGrpSpPr>
                <p:nvPr/>
              </p:nvGrpSpPr>
              <p:grpSpPr bwMode="auto">
                <a:xfrm>
                  <a:off x="2920" y="14130"/>
                  <a:ext cx="4985" cy="1051"/>
                  <a:chOff x="1815" y="1649"/>
                  <a:chExt cx="4984" cy="1051"/>
                </a:xfrm>
              </p:grpSpPr>
              <p:grpSp>
                <p:nvGrpSpPr>
                  <p:cNvPr id="21583" name="Group 79"/>
                  <p:cNvGrpSpPr>
                    <a:grpSpLocks/>
                  </p:cNvGrpSpPr>
                  <p:nvPr/>
                </p:nvGrpSpPr>
                <p:grpSpPr bwMode="auto">
                  <a:xfrm>
                    <a:off x="1815" y="1649"/>
                    <a:ext cx="1054" cy="1047"/>
                    <a:chOff x="1815" y="1649"/>
                    <a:chExt cx="1054" cy="1047"/>
                  </a:xfrm>
                </p:grpSpPr>
                <p:grpSp>
                  <p:nvGrpSpPr>
                    <p:cNvPr id="21597" name="Group 93"/>
                    <p:cNvGrpSpPr>
                      <a:grpSpLocks/>
                    </p:cNvGrpSpPr>
                    <p:nvPr/>
                  </p:nvGrpSpPr>
                  <p:grpSpPr bwMode="auto">
                    <a:xfrm rot="10800000">
                      <a:off x="1820" y="2244"/>
                      <a:ext cx="1049" cy="452"/>
                      <a:chOff x="1815" y="1485"/>
                      <a:chExt cx="1350" cy="660"/>
                    </a:xfrm>
                  </p:grpSpPr>
                  <p:grpSp>
                    <p:nvGrpSpPr>
                      <p:cNvPr id="21606" name="Group 102"/>
                      <p:cNvGrpSpPr>
                        <a:grpSpLocks/>
                      </p:cNvGrpSpPr>
                      <p:nvPr/>
                    </p:nvGrpSpPr>
                    <p:grpSpPr bwMode="auto">
                      <a:xfrm>
                        <a:off x="1815" y="1485"/>
                        <a:ext cx="450" cy="660"/>
                        <a:chOff x="1815" y="1485"/>
                        <a:chExt cx="450" cy="660"/>
                      </a:xfrm>
                    </p:grpSpPr>
                    <p:sp>
                      <p:nvSpPr>
                        <p:cNvPr id="21609" name="Oval 105"/>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608" name="AutoShape 104"/>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607" name="AutoShape 103"/>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1602" name="Group 98"/>
                      <p:cNvGrpSpPr>
                        <a:grpSpLocks/>
                      </p:cNvGrpSpPr>
                      <p:nvPr/>
                    </p:nvGrpSpPr>
                    <p:grpSpPr bwMode="auto">
                      <a:xfrm>
                        <a:off x="2265" y="1485"/>
                        <a:ext cx="450" cy="660"/>
                        <a:chOff x="1815" y="1485"/>
                        <a:chExt cx="450" cy="660"/>
                      </a:xfrm>
                    </p:grpSpPr>
                    <p:sp>
                      <p:nvSpPr>
                        <p:cNvPr id="21605" name="Oval 101"/>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604" name="AutoShape 100"/>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603" name="AutoShape 99"/>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1598" name="Group 94"/>
                      <p:cNvGrpSpPr>
                        <a:grpSpLocks/>
                      </p:cNvGrpSpPr>
                      <p:nvPr/>
                    </p:nvGrpSpPr>
                    <p:grpSpPr bwMode="auto">
                      <a:xfrm>
                        <a:off x="2715" y="1485"/>
                        <a:ext cx="450" cy="660"/>
                        <a:chOff x="1815" y="1485"/>
                        <a:chExt cx="450" cy="660"/>
                      </a:xfrm>
                    </p:grpSpPr>
                    <p:sp>
                      <p:nvSpPr>
                        <p:cNvPr id="21601" name="Oval 97"/>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600" name="AutoShape 96"/>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99" name="AutoShape 95"/>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grpSp>
                  <p:nvGrpSpPr>
                    <p:cNvPr id="21584" name="Group 80"/>
                    <p:cNvGrpSpPr>
                      <a:grpSpLocks/>
                    </p:cNvGrpSpPr>
                    <p:nvPr/>
                  </p:nvGrpSpPr>
                  <p:grpSpPr bwMode="auto">
                    <a:xfrm>
                      <a:off x="1815" y="1649"/>
                      <a:ext cx="1049" cy="452"/>
                      <a:chOff x="1815" y="1485"/>
                      <a:chExt cx="1350" cy="660"/>
                    </a:xfrm>
                  </p:grpSpPr>
                  <p:grpSp>
                    <p:nvGrpSpPr>
                      <p:cNvPr id="21593" name="Group 89"/>
                      <p:cNvGrpSpPr>
                        <a:grpSpLocks/>
                      </p:cNvGrpSpPr>
                      <p:nvPr/>
                    </p:nvGrpSpPr>
                    <p:grpSpPr bwMode="auto">
                      <a:xfrm>
                        <a:off x="1815" y="1485"/>
                        <a:ext cx="450" cy="660"/>
                        <a:chOff x="1815" y="1485"/>
                        <a:chExt cx="450" cy="660"/>
                      </a:xfrm>
                    </p:grpSpPr>
                    <p:sp>
                      <p:nvSpPr>
                        <p:cNvPr id="21596" name="Oval 92"/>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95" name="AutoShape 91"/>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94" name="AutoShape 90"/>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1589" name="Group 85"/>
                      <p:cNvGrpSpPr>
                        <a:grpSpLocks/>
                      </p:cNvGrpSpPr>
                      <p:nvPr/>
                    </p:nvGrpSpPr>
                    <p:grpSpPr bwMode="auto">
                      <a:xfrm>
                        <a:off x="2265" y="1485"/>
                        <a:ext cx="450" cy="660"/>
                        <a:chOff x="1815" y="1485"/>
                        <a:chExt cx="450" cy="660"/>
                      </a:xfrm>
                    </p:grpSpPr>
                    <p:sp>
                      <p:nvSpPr>
                        <p:cNvPr id="21592" name="Oval 88"/>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91" name="AutoShape 87"/>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90" name="AutoShape 86"/>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1585" name="Group 81"/>
                      <p:cNvGrpSpPr>
                        <a:grpSpLocks/>
                      </p:cNvGrpSpPr>
                      <p:nvPr/>
                    </p:nvGrpSpPr>
                    <p:grpSpPr bwMode="auto">
                      <a:xfrm>
                        <a:off x="2715" y="1485"/>
                        <a:ext cx="450" cy="660"/>
                        <a:chOff x="1815" y="1485"/>
                        <a:chExt cx="450" cy="660"/>
                      </a:xfrm>
                    </p:grpSpPr>
                    <p:sp>
                      <p:nvSpPr>
                        <p:cNvPr id="21588" name="Oval 84"/>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87" name="AutoShape 83"/>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86" name="AutoShape 82"/>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grpSp>
              <p:grpSp>
                <p:nvGrpSpPr>
                  <p:cNvPr id="21556" name="Group 52"/>
                  <p:cNvGrpSpPr>
                    <a:grpSpLocks/>
                  </p:cNvGrpSpPr>
                  <p:nvPr/>
                </p:nvGrpSpPr>
                <p:grpSpPr bwMode="auto">
                  <a:xfrm>
                    <a:off x="3895" y="1649"/>
                    <a:ext cx="1054" cy="1047"/>
                    <a:chOff x="1815" y="1649"/>
                    <a:chExt cx="1054" cy="1047"/>
                  </a:xfrm>
                </p:grpSpPr>
                <p:grpSp>
                  <p:nvGrpSpPr>
                    <p:cNvPr id="21570" name="Group 66"/>
                    <p:cNvGrpSpPr>
                      <a:grpSpLocks/>
                    </p:cNvGrpSpPr>
                    <p:nvPr/>
                  </p:nvGrpSpPr>
                  <p:grpSpPr bwMode="auto">
                    <a:xfrm rot="10800000">
                      <a:off x="1820" y="2244"/>
                      <a:ext cx="1049" cy="452"/>
                      <a:chOff x="1815" y="1485"/>
                      <a:chExt cx="1350" cy="660"/>
                    </a:xfrm>
                  </p:grpSpPr>
                  <p:grpSp>
                    <p:nvGrpSpPr>
                      <p:cNvPr id="21579" name="Group 75"/>
                      <p:cNvGrpSpPr>
                        <a:grpSpLocks/>
                      </p:cNvGrpSpPr>
                      <p:nvPr/>
                    </p:nvGrpSpPr>
                    <p:grpSpPr bwMode="auto">
                      <a:xfrm>
                        <a:off x="1815" y="1485"/>
                        <a:ext cx="450" cy="660"/>
                        <a:chOff x="1815" y="1485"/>
                        <a:chExt cx="450" cy="660"/>
                      </a:xfrm>
                    </p:grpSpPr>
                    <p:sp>
                      <p:nvSpPr>
                        <p:cNvPr id="21582" name="Oval 78"/>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81" name="AutoShape 77"/>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80" name="AutoShape 76"/>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1575" name="Group 71"/>
                      <p:cNvGrpSpPr>
                        <a:grpSpLocks/>
                      </p:cNvGrpSpPr>
                      <p:nvPr/>
                    </p:nvGrpSpPr>
                    <p:grpSpPr bwMode="auto">
                      <a:xfrm>
                        <a:off x="2265" y="1485"/>
                        <a:ext cx="450" cy="660"/>
                        <a:chOff x="1815" y="1485"/>
                        <a:chExt cx="450" cy="660"/>
                      </a:xfrm>
                    </p:grpSpPr>
                    <p:sp>
                      <p:nvSpPr>
                        <p:cNvPr id="21578" name="Oval 74"/>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77" name="AutoShape 73"/>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76" name="AutoShape 72"/>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1571" name="Group 67"/>
                      <p:cNvGrpSpPr>
                        <a:grpSpLocks/>
                      </p:cNvGrpSpPr>
                      <p:nvPr/>
                    </p:nvGrpSpPr>
                    <p:grpSpPr bwMode="auto">
                      <a:xfrm>
                        <a:off x="2715" y="1485"/>
                        <a:ext cx="450" cy="660"/>
                        <a:chOff x="1815" y="1485"/>
                        <a:chExt cx="450" cy="660"/>
                      </a:xfrm>
                    </p:grpSpPr>
                    <p:sp>
                      <p:nvSpPr>
                        <p:cNvPr id="21574" name="Oval 70"/>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73" name="AutoShape 69"/>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72" name="AutoShape 68"/>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grpSp>
                  <p:nvGrpSpPr>
                    <p:cNvPr id="21557" name="Group 53"/>
                    <p:cNvGrpSpPr>
                      <a:grpSpLocks/>
                    </p:cNvGrpSpPr>
                    <p:nvPr/>
                  </p:nvGrpSpPr>
                  <p:grpSpPr bwMode="auto">
                    <a:xfrm>
                      <a:off x="1815" y="1649"/>
                      <a:ext cx="1049" cy="452"/>
                      <a:chOff x="1815" y="1485"/>
                      <a:chExt cx="1350" cy="660"/>
                    </a:xfrm>
                  </p:grpSpPr>
                  <p:grpSp>
                    <p:nvGrpSpPr>
                      <p:cNvPr id="21566" name="Group 62"/>
                      <p:cNvGrpSpPr>
                        <a:grpSpLocks/>
                      </p:cNvGrpSpPr>
                      <p:nvPr/>
                    </p:nvGrpSpPr>
                    <p:grpSpPr bwMode="auto">
                      <a:xfrm>
                        <a:off x="1815" y="1485"/>
                        <a:ext cx="450" cy="660"/>
                        <a:chOff x="1815" y="1485"/>
                        <a:chExt cx="450" cy="660"/>
                      </a:xfrm>
                    </p:grpSpPr>
                    <p:sp>
                      <p:nvSpPr>
                        <p:cNvPr id="21569" name="Oval 65"/>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68" name="AutoShape 64"/>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67" name="AutoShape 63"/>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1562" name="Group 58"/>
                      <p:cNvGrpSpPr>
                        <a:grpSpLocks/>
                      </p:cNvGrpSpPr>
                      <p:nvPr/>
                    </p:nvGrpSpPr>
                    <p:grpSpPr bwMode="auto">
                      <a:xfrm>
                        <a:off x="2265" y="1485"/>
                        <a:ext cx="450" cy="660"/>
                        <a:chOff x="1815" y="1485"/>
                        <a:chExt cx="450" cy="660"/>
                      </a:xfrm>
                    </p:grpSpPr>
                    <p:sp>
                      <p:nvSpPr>
                        <p:cNvPr id="21565" name="Oval 61"/>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64" name="AutoShape 60"/>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63" name="AutoShape 59"/>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1558" name="Group 54"/>
                      <p:cNvGrpSpPr>
                        <a:grpSpLocks/>
                      </p:cNvGrpSpPr>
                      <p:nvPr/>
                    </p:nvGrpSpPr>
                    <p:grpSpPr bwMode="auto">
                      <a:xfrm>
                        <a:off x="2715" y="1485"/>
                        <a:ext cx="450" cy="660"/>
                        <a:chOff x="1815" y="1485"/>
                        <a:chExt cx="450" cy="660"/>
                      </a:xfrm>
                    </p:grpSpPr>
                    <p:sp>
                      <p:nvSpPr>
                        <p:cNvPr id="21561" name="Oval 57"/>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60" name="AutoShape 56"/>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59" name="AutoShape 55"/>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grpSp>
              <p:grpSp>
                <p:nvGrpSpPr>
                  <p:cNvPr id="21529" name="Group 25"/>
                  <p:cNvGrpSpPr>
                    <a:grpSpLocks/>
                  </p:cNvGrpSpPr>
                  <p:nvPr/>
                </p:nvGrpSpPr>
                <p:grpSpPr bwMode="auto">
                  <a:xfrm>
                    <a:off x="5745" y="1653"/>
                    <a:ext cx="1054" cy="1047"/>
                    <a:chOff x="1815" y="1649"/>
                    <a:chExt cx="1054" cy="1047"/>
                  </a:xfrm>
                </p:grpSpPr>
                <p:grpSp>
                  <p:nvGrpSpPr>
                    <p:cNvPr id="21543" name="Group 39"/>
                    <p:cNvGrpSpPr>
                      <a:grpSpLocks/>
                    </p:cNvGrpSpPr>
                    <p:nvPr/>
                  </p:nvGrpSpPr>
                  <p:grpSpPr bwMode="auto">
                    <a:xfrm rot="10800000">
                      <a:off x="1820" y="2244"/>
                      <a:ext cx="1049" cy="452"/>
                      <a:chOff x="1815" y="1485"/>
                      <a:chExt cx="1350" cy="660"/>
                    </a:xfrm>
                  </p:grpSpPr>
                  <p:grpSp>
                    <p:nvGrpSpPr>
                      <p:cNvPr id="21552" name="Group 48"/>
                      <p:cNvGrpSpPr>
                        <a:grpSpLocks/>
                      </p:cNvGrpSpPr>
                      <p:nvPr/>
                    </p:nvGrpSpPr>
                    <p:grpSpPr bwMode="auto">
                      <a:xfrm>
                        <a:off x="1815" y="1485"/>
                        <a:ext cx="450" cy="660"/>
                        <a:chOff x="1815" y="1485"/>
                        <a:chExt cx="450" cy="660"/>
                      </a:xfrm>
                    </p:grpSpPr>
                    <p:sp>
                      <p:nvSpPr>
                        <p:cNvPr id="21555" name="Oval 51"/>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54" name="AutoShape 50"/>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53" name="AutoShape 49"/>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1548" name="Group 44"/>
                      <p:cNvGrpSpPr>
                        <a:grpSpLocks/>
                      </p:cNvGrpSpPr>
                      <p:nvPr/>
                    </p:nvGrpSpPr>
                    <p:grpSpPr bwMode="auto">
                      <a:xfrm>
                        <a:off x="2265" y="1485"/>
                        <a:ext cx="450" cy="660"/>
                        <a:chOff x="1815" y="1485"/>
                        <a:chExt cx="450" cy="660"/>
                      </a:xfrm>
                    </p:grpSpPr>
                    <p:sp>
                      <p:nvSpPr>
                        <p:cNvPr id="21551" name="Oval 47"/>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50" name="AutoShape 46"/>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49" name="AutoShape 45"/>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1544" name="Group 40"/>
                      <p:cNvGrpSpPr>
                        <a:grpSpLocks/>
                      </p:cNvGrpSpPr>
                      <p:nvPr/>
                    </p:nvGrpSpPr>
                    <p:grpSpPr bwMode="auto">
                      <a:xfrm>
                        <a:off x="2715" y="1485"/>
                        <a:ext cx="450" cy="660"/>
                        <a:chOff x="1815" y="1485"/>
                        <a:chExt cx="450" cy="660"/>
                      </a:xfrm>
                    </p:grpSpPr>
                    <p:sp>
                      <p:nvSpPr>
                        <p:cNvPr id="21547" name="Oval 43"/>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46" name="AutoShape 42"/>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45" name="AutoShape 41"/>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grpSp>
                  <p:nvGrpSpPr>
                    <p:cNvPr id="21530" name="Group 26"/>
                    <p:cNvGrpSpPr>
                      <a:grpSpLocks/>
                    </p:cNvGrpSpPr>
                    <p:nvPr/>
                  </p:nvGrpSpPr>
                  <p:grpSpPr bwMode="auto">
                    <a:xfrm>
                      <a:off x="1815" y="1649"/>
                      <a:ext cx="1049" cy="452"/>
                      <a:chOff x="1815" y="1485"/>
                      <a:chExt cx="1350" cy="660"/>
                    </a:xfrm>
                  </p:grpSpPr>
                  <p:grpSp>
                    <p:nvGrpSpPr>
                      <p:cNvPr id="21539" name="Group 35"/>
                      <p:cNvGrpSpPr>
                        <a:grpSpLocks/>
                      </p:cNvGrpSpPr>
                      <p:nvPr/>
                    </p:nvGrpSpPr>
                    <p:grpSpPr bwMode="auto">
                      <a:xfrm>
                        <a:off x="1815" y="1485"/>
                        <a:ext cx="450" cy="660"/>
                        <a:chOff x="1815" y="1485"/>
                        <a:chExt cx="450" cy="660"/>
                      </a:xfrm>
                    </p:grpSpPr>
                    <p:sp>
                      <p:nvSpPr>
                        <p:cNvPr id="21542" name="Oval 38"/>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41" name="AutoShape 37"/>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40" name="AutoShape 36"/>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1535" name="Group 31"/>
                      <p:cNvGrpSpPr>
                        <a:grpSpLocks/>
                      </p:cNvGrpSpPr>
                      <p:nvPr/>
                    </p:nvGrpSpPr>
                    <p:grpSpPr bwMode="auto">
                      <a:xfrm>
                        <a:off x="2265" y="1485"/>
                        <a:ext cx="450" cy="660"/>
                        <a:chOff x="1815" y="1485"/>
                        <a:chExt cx="450" cy="660"/>
                      </a:xfrm>
                    </p:grpSpPr>
                    <p:sp>
                      <p:nvSpPr>
                        <p:cNvPr id="21538" name="Oval 34"/>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37" name="AutoShape 33"/>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36" name="AutoShape 32"/>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1531" name="Group 27"/>
                      <p:cNvGrpSpPr>
                        <a:grpSpLocks/>
                      </p:cNvGrpSpPr>
                      <p:nvPr/>
                    </p:nvGrpSpPr>
                    <p:grpSpPr bwMode="auto">
                      <a:xfrm>
                        <a:off x="2715" y="1485"/>
                        <a:ext cx="450" cy="660"/>
                        <a:chOff x="1815" y="1485"/>
                        <a:chExt cx="450" cy="660"/>
                      </a:xfrm>
                    </p:grpSpPr>
                    <p:sp>
                      <p:nvSpPr>
                        <p:cNvPr id="21534" name="Oval 30"/>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33" name="AutoShape 29"/>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32" name="AutoShape 28"/>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grpSp>
              <p:sp>
                <p:nvSpPr>
                  <p:cNvPr id="21528" name="AutoShape 24"/>
                  <p:cNvSpPr>
                    <a:spLocks noChangeArrowheads="1"/>
                  </p:cNvSpPr>
                  <p:nvPr/>
                </p:nvSpPr>
                <p:spPr bwMode="auto">
                  <a:xfrm>
                    <a:off x="3060" y="1649"/>
                    <a:ext cx="700" cy="1051"/>
                  </a:xfrm>
                  <a:prstGeom prst="bracketPair">
                    <a:avLst>
                      <a:gd name="adj" fmla="val 16667"/>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27" name="Oval 23"/>
                  <p:cNvSpPr>
                    <a:spLocks noChangeArrowheads="1"/>
                  </p:cNvSpPr>
                  <p:nvPr/>
                </p:nvSpPr>
                <p:spPr bwMode="auto">
                  <a:xfrm>
                    <a:off x="5040" y="1653"/>
                    <a:ext cx="675" cy="1047"/>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1525" name="AutoShape 21"/>
                <p:cNvSpPr>
                  <a:spLocks noChangeShapeType="1"/>
                </p:cNvSpPr>
                <p:nvPr/>
              </p:nvSpPr>
              <p:spPr bwMode="auto">
                <a:xfrm>
                  <a:off x="3619" y="14130"/>
                  <a:ext cx="6" cy="1198"/>
                </a:xfrm>
                <a:prstGeom prst="straightConnector1">
                  <a:avLst/>
                </a:prstGeom>
                <a:noFill/>
                <a:ln w="76200">
                  <a:solidFill>
                    <a:srgbClr val="C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grpSp>
          <p:grpSp>
            <p:nvGrpSpPr>
              <p:cNvPr id="21515" name="Group 11"/>
              <p:cNvGrpSpPr>
                <a:grpSpLocks/>
              </p:cNvGrpSpPr>
              <p:nvPr/>
            </p:nvGrpSpPr>
            <p:grpSpPr bwMode="auto">
              <a:xfrm>
                <a:off x="3286" y="12961"/>
                <a:ext cx="4044" cy="480"/>
                <a:chOff x="3286" y="13547"/>
                <a:chExt cx="4044" cy="480"/>
              </a:xfrm>
            </p:grpSpPr>
            <p:sp>
              <p:nvSpPr>
                <p:cNvPr id="21523" name="Oval 19"/>
                <p:cNvSpPr>
                  <a:spLocks noChangeArrowheads="1"/>
                </p:cNvSpPr>
                <p:nvPr/>
              </p:nvSpPr>
              <p:spPr bwMode="auto">
                <a:xfrm>
                  <a:off x="7102" y="13631"/>
                  <a:ext cx="228" cy="240"/>
                </a:xfrm>
                <a:prstGeom prst="ellipse">
                  <a:avLst/>
                </a:prstGeom>
                <a:solidFill>
                  <a:srgbClr val="000000"/>
                </a:solidFill>
                <a:ln w="0">
                  <a:solidFill>
                    <a:srgbClr val="F2F2F2"/>
                  </a:solidFill>
                  <a:round/>
                  <a:headEnd/>
                  <a:tailEnd/>
                </a:ln>
                <a:effectLst>
                  <a:outerShdw dist="28398" dir="3806097" algn="ctr" rotWithShape="0">
                    <a:srgbClr val="7F7F7F">
                      <a:alpha val="50000"/>
                    </a:srgbClr>
                  </a:outerShdw>
                </a:effectLst>
              </p:spPr>
              <p:txBody>
                <a:bodyPr vert="horz" wrap="square" lIns="91440" tIns="45720" rIns="91440" bIns="45720" numCol="1" anchor="t" anchorCtr="0" compatLnSpc="1">
                  <a:prstTxWarp prst="textNoShape">
                    <a:avLst/>
                  </a:prstTxWarp>
                </a:bodyPr>
                <a:lstStyle/>
                <a:p>
                  <a:endParaRPr lang="en-US"/>
                </a:p>
              </p:txBody>
            </p:sp>
            <p:sp>
              <p:nvSpPr>
                <p:cNvPr id="21522" name="Oval 18"/>
                <p:cNvSpPr>
                  <a:spLocks noChangeArrowheads="1"/>
                </p:cNvSpPr>
                <p:nvPr/>
              </p:nvSpPr>
              <p:spPr bwMode="auto">
                <a:xfrm>
                  <a:off x="3286" y="13547"/>
                  <a:ext cx="228" cy="240"/>
                </a:xfrm>
                <a:prstGeom prst="ellipse">
                  <a:avLst/>
                </a:prstGeom>
                <a:solidFill>
                  <a:srgbClr val="000000"/>
                </a:solidFill>
                <a:ln w="0">
                  <a:solidFill>
                    <a:srgbClr val="F2F2F2"/>
                  </a:solidFill>
                  <a:round/>
                  <a:headEnd/>
                  <a:tailEnd/>
                </a:ln>
                <a:effectLst>
                  <a:outerShdw dist="28398" dir="3806097" algn="ctr" rotWithShape="0">
                    <a:srgbClr val="7F7F7F">
                      <a:alpha val="50000"/>
                    </a:srgbClr>
                  </a:outerShdw>
                </a:effectLst>
              </p:spPr>
              <p:txBody>
                <a:bodyPr vert="horz" wrap="square" lIns="91440" tIns="45720" rIns="91440" bIns="45720" numCol="1" anchor="t" anchorCtr="0" compatLnSpc="1">
                  <a:prstTxWarp prst="textNoShape">
                    <a:avLst/>
                  </a:prstTxWarp>
                </a:bodyPr>
                <a:lstStyle/>
                <a:p>
                  <a:endParaRPr lang="en-US"/>
                </a:p>
              </p:txBody>
            </p:sp>
            <p:sp>
              <p:nvSpPr>
                <p:cNvPr id="21521" name="Oval 17"/>
                <p:cNvSpPr>
                  <a:spLocks noChangeArrowheads="1"/>
                </p:cNvSpPr>
                <p:nvPr/>
              </p:nvSpPr>
              <p:spPr bwMode="auto">
                <a:xfrm>
                  <a:off x="3830" y="13787"/>
                  <a:ext cx="228" cy="240"/>
                </a:xfrm>
                <a:prstGeom prst="ellipse">
                  <a:avLst/>
                </a:prstGeom>
                <a:solidFill>
                  <a:srgbClr val="000000"/>
                </a:solidFill>
                <a:ln w="0">
                  <a:solidFill>
                    <a:srgbClr val="F2F2F2"/>
                  </a:solidFill>
                  <a:round/>
                  <a:headEnd/>
                  <a:tailEnd/>
                </a:ln>
                <a:effectLst>
                  <a:outerShdw dist="28398" dir="3806097" algn="ctr" rotWithShape="0">
                    <a:srgbClr val="7F7F7F">
                      <a:alpha val="50000"/>
                    </a:srgbClr>
                  </a:outerShdw>
                </a:effectLst>
              </p:spPr>
              <p:txBody>
                <a:bodyPr vert="horz" wrap="square" lIns="91440" tIns="45720" rIns="91440" bIns="45720" numCol="1" anchor="t" anchorCtr="0" compatLnSpc="1">
                  <a:prstTxWarp prst="textNoShape">
                    <a:avLst/>
                  </a:prstTxWarp>
                </a:bodyPr>
                <a:lstStyle/>
                <a:p>
                  <a:endParaRPr lang="en-US"/>
                </a:p>
              </p:txBody>
            </p:sp>
            <p:sp>
              <p:nvSpPr>
                <p:cNvPr id="21520" name="Oval 16"/>
                <p:cNvSpPr>
                  <a:spLocks noChangeArrowheads="1"/>
                </p:cNvSpPr>
                <p:nvPr/>
              </p:nvSpPr>
              <p:spPr bwMode="auto">
                <a:xfrm>
                  <a:off x="4323" y="13631"/>
                  <a:ext cx="228" cy="240"/>
                </a:xfrm>
                <a:prstGeom prst="ellipse">
                  <a:avLst/>
                </a:prstGeom>
                <a:solidFill>
                  <a:srgbClr val="000000"/>
                </a:solidFill>
                <a:ln w="0">
                  <a:solidFill>
                    <a:srgbClr val="F2F2F2"/>
                  </a:solidFill>
                  <a:round/>
                  <a:headEnd/>
                  <a:tailEnd/>
                </a:ln>
                <a:effectLst>
                  <a:outerShdw dist="28398" dir="3806097" algn="ctr" rotWithShape="0">
                    <a:srgbClr val="7F7F7F">
                      <a:alpha val="50000"/>
                    </a:srgbClr>
                  </a:outerShdw>
                </a:effectLst>
              </p:spPr>
              <p:txBody>
                <a:bodyPr vert="horz" wrap="square" lIns="91440" tIns="45720" rIns="91440" bIns="45720" numCol="1" anchor="t" anchorCtr="0" compatLnSpc="1">
                  <a:prstTxWarp prst="textNoShape">
                    <a:avLst/>
                  </a:prstTxWarp>
                </a:bodyPr>
                <a:lstStyle/>
                <a:p>
                  <a:endParaRPr lang="en-US"/>
                </a:p>
              </p:txBody>
            </p:sp>
            <p:sp>
              <p:nvSpPr>
                <p:cNvPr id="21519" name="Oval 15"/>
                <p:cNvSpPr>
                  <a:spLocks noChangeArrowheads="1"/>
                </p:cNvSpPr>
                <p:nvPr/>
              </p:nvSpPr>
              <p:spPr bwMode="auto">
                <a:xfrm>
                  <a:off x="4894" y="13787"/>
                  <a:ext cx="228" cy="240"/>
                </a:xfrm>
                <a:prstGeom prst="ellipse">
                  <a:avLst/>
                </a:prstGeom>
                <a:solidFill>
                  <a:srgbClr val="000000"/>
                </a:solidFill>
                <a:ln w="0">
                  <a:solidFill>
                    <a:srgbClr val="F2F2F2"/>
                  </a:solidFill>
                  <a:round/>
                  <a:headEnd/>
                  <a:tailEnd/>
                </a:ln>
                <a:effectLst>
                  <a:outerShdw dist="28398" dir="3806097" algn="ctr" rotWithShape="0">
                    <a:srgbClr val="7F7F7F">
                      <a:alpha val="50000"/>
                    </a:srgbClr>
                  </a:outerShdw>
                </a:effectLst>
              </p:spPr>
              <p:txBody>
                <a:bodyPr vert="horz" wrap="square" lIns="91440" tIns="45720" rIns="91440" bIns="45720" numCol="1" anchor="t" anchorCtr="0" compatLnSpc="1">
                  <a:prstTxWarp prst="textNoShape">
                    <a:avLst/>
                  </a:prstTxWarp>
                </a:bodyPr>
                <a:lstStyle/>
                <a:p>
                  <a:endParaRPr lang="en-US"/>
                </a:p>
              </p:txBody>
            </p:sp>
            <p:sp>
              <p:nvSpPr>
                <p:cNvPr id="21518" name="Oval 14"/>
                <p:cNvSpPr>
                  <a:spLocks noChangeArrowheads="1"/>
                </p:cNvSpPr>
                <p:nvPr/>
              </p:nvSpPr>
              <p:spPr bwMode="auto">
                <a:xfrm>
                  <a:off x="5477" y="13547"/>
                  <a:ext cx="228" cy="240"/>
                </a:xfrm>
                <a:prstGeom prst="ellipse">
                  <a:avLst/>
                </a:prstGeom>
                <a:solidFill>
                  <a:srgbClr val="000000"/>
                </a:solidFill>
                <a:ln w="0">
                  <a:solidFill>
                    <a:srgbClr val="F2F2F2"/>
                  </a:solidFill>
                  <a:round/>
                  <a:headEnd/>
                  <a:tailEnd/>
                </a:ln>
                <a:effectLst>
                  <a:outerShdw dist="28398" dir="3806097" algn="ctr" rotWithShape="0">
                    <a:srgbClr val="7F7F7F">
                      <a:alpha val="50000"/>
                    </a:srgbClr>
                  </a:outerShdw>
                </a:effectLst>
              </p:spPr>
              <p:txBody>
                <a:bodyPr vert="horz" wrap="square" lIns="91440" tIns="45720" rIns="91440" bIns="45720" numCol="1" anchor="t" anchorCtr="0" compatLnSpc="1">
                  <a:prstTxWarp prst="textNoShape">
                    <a:avLst/>
                  </a:prstTxWarp>
                </a:bodyPr>
                <a:lstStyle/>
                <a:p>
                  <a:endParaRPr lang="en-US"/>
                </a:p>
              </p:txBody>
            </p:sp>
            <p:sp>
              <p:nvSpPr>
                <p:cNvPr id="21517" name="Oval 13"/>
                <p:cNvSpPr>
                  <a:spLocks noChangeArrowheads="1"/>
                </p:cNvSpPr>
                <p:nvPr/>
              </p:nvSpPr>
              <p:spPr bwMode="auto">
                <a:xfrm>
                  <a:off x="5950" y="13787"/>
                  <a:ext cx="228" cy="240"/>
                </a:xfrm>
                <a:prstGeom prst="ellipse">
                  <a:avLst/>
                </a:prstGeom>
                <a:solidFill>
                  <a:srgbClr val="000000"/>
                </a:solidFill>
                <a:ln w="0">
                  <a:solidFill>
                    <a:srgbClr val="F2F2F2"/>
                  </a:solidFill>
                  <a:round/>
                  <a:headEnd/>
                  <a:tailEnd/>
                </a:ln>
                <a:effectLst>
                  <a:outerShdw dist="28398" dir="3806097" algn="ctr" rotWithShape="0">
                    <a:srgbClr val="7F7F7F">
                      <a:alpha val="50000"/>
                    </a:srgbClr>
                  </a:outerShdw>
                </a:effectLst>
              </p:spPr>
              <p:txBody>
                <a:bodyPr vert="horz" wrap="square" lIns="91440" tIns="45720" rIns="91440" bIns="45720" numCol="1" anchor="t" anchorCtr="0" compatLnSpc="1">
                  <a:prstTxWarp prst="textNoShape">
                    <a:avLst/>
                  </a:prstTxWarp>
                </a:bodyPr>
                <a:lstStyle/>
                <a:p>
                  <a:endParaRPr lang="en-US"/>
                </a:p>
              </p:txBody>
            </p:sp>
            <p:sp>
              <p:nvSpPr>
                <p:cNvPr id="21516" name="Oval 12"/>
                <p:cNvSpPr>
                  <a:spLocks noChangeArrowheads="1"/>
                </p:cNvSpPr>
                <p:nvPr/>
              </p:nvSpPr>
              <p:spPr bwMode="auto">
                <a:xfrm>
                  <a:off x="6505" y="13631"/>
                  <a:ext cx="228" cy="240"/>
                </a:xfrm>
                <a:prstGeom prst="ellipse">
                  <a:avLst/>
                </a:prstGeom>
                <a:solidFill>
                  <a:srgbClr val="000000"/>
                </a:solidFill>
                <a:ln w="0">
                  <a:solidFill>
                    <a:srgbClr val="F2F2F2"/>
                  </a:solidFill>
                  <a:round/>
                  <a:headEnd/>
                  <a:tailEnd/>
                </a:ln>
                <a:effectLst>
                  <a:outerShdw dist="28398" dir="3806097" algn="ctr" rotWithShape="0">
                    <a:srgbClr val="7F7F7F">
                      <a:alpha val="50000"/>
                    </a:srgbClr>
                  </a:outerShdw>
                </a:effectLst>
              </p:spPr>
              <p:txBody>
                <a:bodyPr vert="horz" wrap="square" lIns="91440" tIns="45720" rIns="91440" bIns="45720" numCol="1" anchor="t" anchorCtr="0" compatLnSpc="1">
                  <a:prstTxWarp prst="textNoShape">
                    <a:avLst/>
                  </a:prstTxWarp>
                </a:bodyPr>
                <a:lstStyle/>
                <a:p>
                  <a:endParaRPr lang="en-US"/>
                </a:p>
              </p:txBody>
            </p:sp>
          </p:grpSp>
          <p:grpSp>
            <p:nvGrpSpPr>
              <p:cNvPr id="21510" name="Group 6"/>
              <p:cNvGrpSpPr>
                <a:grpSpLocks/>
              </p:cNvGrpSpPr>
              <p:nvPr/>
            </p:nvGrpSpPr>
            <p:grpSpPr bwMode="auto">
              <a:xfrm>
                <a:off x="3870" y="14800"/>
                <a:ext cx="2080" cy="240"/>
                <a:chOff x="3870" y="1225"/>
                <a:chExt cx="2080" cy="240"/>
              </a:xfrm>
            </p:grpSpPr>
            <p:sp>
              <p:nvSpPr>
                <p:cNvPr id="21514" name="Oval 10"/>
                <p:cNvSpPr>
                  <a:spLocks noChangeArrowheads="1"/>
                </p:cNvSpPr>
                <p:nvPr/>
              </p:nvSpPr>
              <p:spPr bwMode="auto">
                <a:xfrm>
                  <a:off x="3870" y="1225"/>
                  <a:ext cx="228" cy="240"/>
                </a:xfrm>
                <a:prstGeom prst="ellipse">
                  <a:avLst/>
                </a:prstGeom>
                <a:solidFill>
                  <a:srgbClr val="000000"/>
                </a:solidFill>
                <a:ln w="0">
                  <a:solidFill>
                    <a:srgbClr val="F2F2F2"/>
                  </a:solidFill>
                  <a:round/>
                  <a:headEnd/>
                  <a:tailEnd/>
                </a:ln>
                <a:effectLst>
                  <a:outerShdw dist="28398" dir="3806097" algn="ctr" rotWithShape="0">
                    <a:srgbClr val="7F7F7F">
                      <a:alpha val="50000"/>
                    </a:srgbClr>
                  </a:outerShdw>
                </a:effectLst>
              </p:spPr>
              <p:txBody>
                <a:bodyPr vert="horz" wrap="square" lIns="91440" tIns="45720" rIns="91440" bIns="45720" numCol="1" anchor="t" anchorCtr="0" compatLnSpc="1">
                  <a:prstTxWarp prst="textNoShape">
                    <a:avLst/>
                  </a:prstTxWarp>
                </a:bodyPr>
                <a:lstStyle/>
                <a:p>
                  <a:endParaRPr lang="en-US"/>
                </a:p>
              </p:txBody>
            </p:sp>
            <p:sp>
              <p:nvSpPr>
                <p:cNvPr id="21513" name="Oval 9"/>
                <p:cNvSpPr>
                  <a:spLocks noChangeArrowheads="1"/>
                </p:cNvSpPr>
                <p:nvPr/>
              </p:nvSpPr>
              <p:spPr bwMode="auto">
                <a:xfrm>
                  <a:off x="4529" y="1225"/>
                  <a:ext cx="228" cy="240"/>
                </a:xfrm>
                <a:prstGeom prst="ellipse">
                  <a:avLst/>
                </a:prstGeom>
                <a:solidFill>
                  <a:srgbClr val="000000"/>
                </a:solidFill>
                <a:ln w="0">
                  <a:solidFill>
                    <a:srgbClr val="F2F2F2"/>
                  </a:solidFill>
                  <a:round/>
                  <a:headEnd/>
                  <a:tailEnd/>
                </a:ln>
                <a:effectLst>
                  <a:outerShdw dist="28398" dir="3806097" algn="ctr" rotWithShape="0">
                    <a:srgbClr val="7F7F7F">
                      <a:alpha val="50000"/>
                    </a:srgbClr>
                  </a:outerShdw>
                </a:effectLst>
              </p:spPr>
              <p:txBody>
                <a:bodyPr vert="horz" wrap="square" lIns="91440" tIns="45720" rIns="91440" bIns="45720" numCol="1" anchor="t" anchorCtr="0" compatLnSpc="1">
                  <a:prstTxWarp prst="textNoShape">
                    <a:avLst/>
                  </a:prstTxWarp>
                </a:bodyPr>
                <a:lstStyle/>
                <a:p>
                  <a:endParaRPr lang="en-US"/>
                </a:p>
              </p:txBody>
            </p:sp>
            <p:sp>
              <p:nvSpPr>
                <p:cNvPr id="21512" name="Oval 8"/>
                <p:cNvSpPr>
                  <a:spLocks noChangeArrowheads="1"/>
                </p:cNvSpPr>
                <p:nvPr/>
              </p:nvSpPr>
              <p:spPr bwMode="auto">
                <a:xfrm>
                  <a:off x="5214" y="1225"/>
                  <a:ext cx="228" cy="240"/>
                </a:xfrm>
                <a:prstGeom prst="ellipse">
                  <a:avLst/>
                </a:prstGeom>
                <a:solidFill>
                  <a:srgbClr val="000000"/>
                </a:solidFill>
                <a:ln w="0">
                  <a:solidFill>
                    <a:srgbClr val="F2F2F2"/>
                  </a:solidFill>
                  <a:round/>
                  <a:headEnd/>
                  <a:tailEnd/>
                </a:ln>
                <a:effectLst>
                  <a:outerShdw dist="28398" dir="3806097" algn="ctr" rotWithShape="0">
                    <a:srgbClr val="7F7F7F">
                      <a:alpha val="50000"/>
                    </a:srgbClr>
                  </a:outerShdw>
                </a:effectLst>
              </p:spPr>
              <p:txBody>
                <a:bodyPr vert="horz" wrap="square" lIns="91440" tIns="45720" rIns="91440" bIns="45720" numCol="1" anchor="t" anchorCtr="0" compatLnSpc="1">
                  <a:prstTxWarp prst="textNoShape">
                    <a:avLst/>
                  </a:prstTxWarp>
                </a:bodyPr>
                <a:lstStyle/>
                <a:p>
                  <a:endParaRPr lang="en-US"/>
                </a:p>
              </p:txBody>
            </p:sp>
            <p:sp>
              <p:nvSpPr>
                <p:cNvPr id="21511" name="Oval 7"/>
                <p:cNvSpPr>
                  <a:spLocks noChangeArrowheads="1"/>
                </p:cNvSpPr>
                <p:nvPr/>
              </p:nvSpPr>
              <p:spPr bwMode="auto">
                <a:xfrm>
                  <a:off x="5722" y="1225"/>
                  <a:ext cx="228" cy="240"/>
                </a:xfrm>
                <a:prstGeom prst="ellipse">
                  <a:avLst/>
                </a:prstGeom>
                <a:solidFill>
                  <a:srgbClr val="000000"/>
                </a:solidFill>
                <a:ln w="0">
                  <a:solidFill>
                    <a:srgbClr val="F2F2F2"/>
                  </a:solidFill>
                  <a:round/>
                  <a:headEnd/>
                  <a:tailEnd/>
                </a:ln>
                <a:effectLst>
                  <a:outerShdw dist="28398" dir="3806097" algn="ctr" rotWithShape="0">
                    <a:srgbClr val="7F7F7F">
                      <a:alpha val="50000"/>
                    </a:srgbClr>
                  </a:outerShdw>
                </a:effectLst>
              </p:spPr>
              <p:txBody>
                <a:bodyPr vert="horz" wrap="square" lIns="91440" tIns="45720" rIns="91440" bIns="45720" numCol="1" anchor="t" anchorCtr="0" compatLnSpc="1">
                  <a:prstTxWarp prst="textNoShape">
                    <a:avLst/>
                  </a:prstTxWarp>
                </a:bodyPr>
                <a:lstStyle/>
                <a:p>
                  <a:endParaRPr lang="en-US"/>
                </a:p>
              </p:txBody>
            </p:sp>
          </p:grpSp>
        </p:grpSp>
        <p:grpSp>
          <p:nvGrpSpPr>
            <p:cNvPr id="21506" name="Group 2"/>
            <p:cNvGrpSpPr>
              <a:grpSpLocks/>
            </p:cNvGrpSpPr>
            <p:nvPr/>
          </p:nvGrpSpPr>
          <p:grpSpPr bwMode="auto">
            <a:xfrm>
              <a:off x="7397" y="13259"/>
              <a:ext cx="2647" cy="1942"/>
              <a:chOff x="7508" y="13259"/>
              <a:chExt cx="2647" cy="1942"/>
            </a:xfrm>
          </p:grpSpPr>
          <p:sp>
            <p:nvSpPr>
              <p:cNvPr id="21508" name="Text Box 4"/>
              <p:cNvSpPr txBox="1">
                <a:spLocks noChangeArrowheads="1"/>
              </p:cNvSpPr>
              <p:nvPr/>
            </p:nvSpPr>
            <p:spPr bwMode="auto">
              <a:xfrm>
                <a:off x="7513" y="13259"/>
                <a:ext cx="2642" cy="39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outside of cell</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1507" name="Text Box 3"/>
              <p:cNvSpPr txBox="1">
                <a:spLocks noChangeArrowheads="1"/>
              </p:cNvSpPr>
              <p:nvPr/>
            </p:nvSpPr>
            <p:spPr bwMode="auto">
              <a:xfrm>
                <a:off x="7508" y="14805"/>
                <a:ext cx="2100" cy="39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inside of cell</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grpSp>
      </p:grpSp>
      <p:sp>
        <p:nvSpPr>
          <p:cNvPr id="21613" name="Rectangle 109"/>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pitchFamily="34" charset="0"/>
                <a:cs typeface="Arial" pitchFamily="34" charset="0"/>
              </a:rPr>
              <a:t/>
            </a:r>
            <a:br>
              <a:rPr kumimoji="0" lang="en-US" sz="11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rPr>
              <a:t>	</a:t>
            </a:r>
            <a:endParaRPr kumimoji="0" lang="en-US" sz="11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21610">
                                            <p:txEl>
                                              <p:pRg st="2" end="2"/>
                                            </p:txEl>
                                          </p:spTgt>
                                        </p:tgtEl>
                                        <p:attrNameLst>
                                          <p:attrName>style.visibility</p:attrName>
                                        </p:attrNameLst>
                                      </p:cBhvr>
                                      <p:to>
                                        <p:strVal val="visible"/>
                                      </p:to>
                                    </p:set>
                                    <p:animEffect transition="in" filter="fade">
                                      <p:cBhvr>
                                        <p:cTn id="7" dur="1000"/>
                                        <p:tgtEl>
                                          <p:spTgt spid="21610">
                                            <p:txEl>
                                              <p:pRg st="2" end="2"/>
                                            </p:txEl>
                                          </p:spTgt>
                                        </p:tgtEl>
                                      </p:cBhvr>
                                    </p:animEffect>
                                    <p:anim calcmode="lin" valueType="num">
                                      <p:cBhvr>
                                        <p:cTn id="8" dur="1000" fill="hold"/>
                                        <p:tgtEl>
                                          <p:spTgt spid="21610">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21610">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F1096CC707031408CD9FF9F286BB83A" ma:contentTypeVersion="1" ma:contentTypeDescription="Create a new document." ma:contentTypeScope="" ma:versionID="86c8869a9d9a84e7005a5d293027d473">
  <xsd:schema xmlns:xsd="http://www.w3.org/2001/XMLSchema" xmlns:p="http://schemas.microsoft.com/office/2006/metadata/properties" xmlns:ns2="3dad766c-9e36-455d-8d7c-234eca89fec7" targetNamespace="http://schemas.microsoft.com/office/2006/metadata/properties" ma:root="true" ma:fieldsID="111b1d09fd174d8180c4ea5adcf5fafb" ns2:_="">
    <xsd:import namespace="3dad766c-9e36-455d-8d7c-234eca89fec7"/>
    <xsd:element name="properties">
      <xsd:complexType>
        <xsd:sequence>
          <xsd:element name="documentManagement">
            <xsd:complexType>
              <xsd:all>
                <xsd:element ref="ns2:Resource_x0020_Type" minOccurs="0"/>
              </xsd:all>
            </xsd:complexType>
          </xsd:element>
        </xsd:sequence>
      </xsd:complexType>
    </xsd:element>
  </xsd:schema>
  <xsd:schema xmlns:xsd="http://www.w3.org/2001/XMLSchema" xmlns:dms="http://schemas.microsoft.com/office/2006/documentManagement/types" targetNamespace="3dad766c-9e36-455d-8d7c-234eca89fec7" elementFormDefault="qualified">
    <xsd:import namespace="http://schemas.microsoft.com/office/2006/documentManagement/types"/>
    <xsd:element name="Resource_x0020_Type" ma:index="8" nillable="true" ma:displayName="Resource Type" ma:default="" ma:internalName="Resource_x0020_Type" ma:requiredMultiChoice="true">
      <xsd:complexType>
        <xsd:complexContent>
          <xsd:extension base="dms:MultiChoiceFillIn">
            <xsd:sequence>
              <xsd:element name="Value" maxOccurs="unbounded" minOccurs="0" nillable="true">
                <xsd:simpleType>
                  <xsd:union memberTypes="dms:Text">
                    <xsd:simpleType>
                      <xsd:restriction base="dms:Choice">
                        <xsd:enumeration value="Academic"/>
                        <xsd:enumeration value="AP"/>
                        <xsd:enumeration value="Pre AP"/>
                        <xsd:enumeration value="Parent Resource"/>
                        <xsd:enumeration value="Student Resource"/>
                        <xsd:enumeration value="Publications"/>
                        <xsd:enumeration value="Homework"/>
                        <xsd:enumeration value="Other"/>
                      </xsd:restriction>
                    </xsd:simpleType>
                  </xsd:union>
                </xsd:simple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documentManagement>
    <Resource_x0020_Type xmlns="3dad766c-9e36-455d-8d7c-234eca89fec7">
      <Value>Academic</Value>
      <Value>Student Resource</Value>
    </Resource_x0020_Type>
  </documentManagement>
</p:properties>
</file>

<file path=customXml/itemProps1.xml><?xml version="1.0" encoding="utf-8"?>
<ds:datastoreItem xmlns:ds="http://schemas.openxmlformats.org/officeDocument/2006/customXml" ds:itemID="{2EE2AF71-A9B2-4F23-B6AF-98FD89247402}">
  <ds:schemaRefs>
    <ds:schemaRef ds:uri="http://schemas.microsoft.com/sharepoint/v3/contenttype/forms"/>
  </ds:schemaRefs>
</ds:datastoreItem>
</file>

<file path=customXml/itemProps2.xml><?xml version="1.0" encoding="utf-8"?>
<ds:datastoreItem xmlns:ds="http://schemas.openxmlformats.org/officeDocument/2006/customXml" ds:itemID="{3CD21862-18EB-4F7C-8414-3F095610A6F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dad766c-9e36-455d-8d7c-234eca89fec7"/>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EF516F71-7AA5-452E-9D7E-873C3C600847}">
  <ds:schemaRefs>
    <ds:schemaRef ds:uri="3dad766c-9e36-455d-8d7c-234eca89fec7"/>
    <ds:schemaRef ds:uri="http://purl.org/dc/elements/1.1/"/>
    <ds:schemaRef ds:uri="http://schemas.microsoft.com/office/2006/metadata/properties"/>
    <ds:schemaRef ds:uri="http://purl.org/dc/terms/"/>
    <ds:schemaRef ds:uri="http://schemas.microsoft.com/office/2006/documentManagement/types"/>
    <ds:schemaRef ds:uri="http://purl.org/dc/dcmitype/"/>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1579</TotalTime>
  <Words>1025</Words>
  <Application>Microsoft Office PowerPoint</Application>
  <PresentationFormat>عرض على الشاشة (3:4)‏</PresentationFormat>
  <Paragraphs>125</Paragraphs>
  <Slides>20</Slides>
  <Notes>0</Notes>
  <HiddenSlides>0</HiddenSlides>
  <MMClips>0</MMClips>
  <ScaleCrop>false</ScaleCrop>
  <HeadingPairs>
    <vt:vector size="4" baseType="variant">
      <vt:variant>
        <vt:lpstr>نسق</vt:lpstr>
      </vt:variant>
      <vt:variant>
        <vt:i4>1</vt:i4>
      </vt:variant>
      <vt:variant>
        <vt:lpstr>عناوين الشرائح</vt:lpstr>
      </vt:variant>
      <vt:variant>
        <vt:i4>20</vt:i4>
      </vt:variant>
    </vt:vector>
  </HeadingPairs>
  <TitlesOfParts>
    <vt:vector size="21" baseType="lpstr">
      <vt:lpstr>Office Theme</vt:lpstr>
      <vt:lpstr>Lab-3- The Cell Membrane</vt:lpstr>
      <vt:lpstr>عرض تقديمي في PowerPoint</vt:lpstr>
      <vt:lpstr>The Cell Membrane &amp; Homeostasis</vt:lpstr>
      <vt:lpstr>pH and homeostasis</vt:lpstr>
      <vt:lpstr>Is it Basic, Acidic, or Neutral?</vt:lpstr>
      <vt:lpstr>عرض تقديمي في PowerPoint</vt:lpstr>
      <vt:lpstr>The cell membrane in detail</vt:lpstr>
      <vt:lpstr>عرض تقديمي في PowerPoint</vt:lpstr>
      <vt:lpstr>عرض تقديمي في PowerPoint</vt:lpstr>
      <vt:lpstr>عرض تقديمي في PowerPoint</vt:lpstr>
      <vt:lpstr>عرض تقديمي في PowerPoint</vt:lpstr>
      <vt:lpstr>عرض تقديمي في PowerPoint</vt:lpstr>
      <vt:lpstr>Osmosis Concentration</vt:lpstr>
      <vt:lpstr>Osmosis Concentration</vt:lpstr>
      <vt:lpstr>Osmosis Concentration</vt:lpstr>
      <vt:lpstr>عرض تقديمي في PowerPoint</vt:lpstr>
      <vt:lpstr>عرض تقديمي في PowerPoint</vt:lpstr>
      <vt:lpstr>Types of Active Transport</vt:lpstr>
      <vt:lpstr>عرض تقديمي في PowerPoint</vt:lpstr>
      <vt:lpstr>عرض تقديمي في PowerPoint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Cell Transport Powerpoint</dc:title>
  <dc:creator>Amy</dc:creator>
  <cp:lastModifiedBy>Maher</cp:lastModifiedBy>
  <cp:revision>122</cp:revision>
  <dcterms:created xsi:type="dcterms:W3CDTF">2009-09-20T20:01:49Z</dcterms:created>
  <dcterms:modified xsi:type="dcterms:W3CDTF">2022-04-22T20:05:13Z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0x010100AF1096CC707031408CD9FF9F286BB83A</vt:lpwstr>
  </property>
</Properties>
</file>