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5.jpg" ContentType="image/jpeg"/>
  <Override PartName="/ppt/media/image8.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0" r:id="rId2"/>
    <p:sldId id="259" r:id="rId3"/>
    <p:sldId id="256" r:id="rId4"/>
    <p:sldId id="265" r:id="rId5"/>
    <p:sldId id="260" r:id="rId6"/>
    <p:sldId id="262" r:id="rId7"/>
    <p:sldId id="261" r:id="rId8"/>
    <p:sldId id="266" r:id="rId9"/>
    <p:sldId id="267" r:id="rId10"/>
    <p:sldId id="268" r:id="rId11"/>
    <p:sldId id="269" r:id="rId1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4" d="100"/>
          <a:sy n="64" d="100"/>
        </p:scale>
        <p:origin x="134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020F99D7-5834-47CD-A57E-82379511D9C6}" type="datetimeFigureOut">
              <a:rPr lang="ar-IQ" smtClean="0"/>
              <a:t>18/10/1443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B4FD853-339C-4D1D-9887-EB9E9C77E2AD}" type="slidenum">
              <a:rPr lang="ar-IQ" smtClean="0"/>
              <a:t>‹#›</a:t>
            </a:fld>
            <a:endParaRPr lang="ar-IQ"/>
          </a:p>
        </p:txBody>
      </p:sp>
    </p:spTree>
    <p:extLst>
      <p:ext uri="{BB962C8B-B14F-4D97-AF65-F5344CB8AC3E}">
        <p14:creationId xmlns:p14="http://schemas.microsoft.com/office/powerpoint/2010/main" val="348896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020F99D7-5834-47CD-A57E-82379511D9C6}" type="datetimeFigureOut">
              <a:rPr lang="ar-IQ" smtClean="0"/>
              <a:t>18/10/1443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B4FD853-339C-4D1D-9887-EB9E9C77E2AD}" type="slidenum">
              <a:rPr lang="ar-IQ" smtClean="0"/>
              <a:t>‹#›</a:t>
            </a:fld>
            <a:endParaRPr lang="ar-IQ"/>
          </a:p>
        </p:txBody>
      </p:sp>
    </p:spTree>
    <p:extLst>
      <p:ext uri="{BB962C8B-B14F-4D97-AF65-F5344CB8AC3E}">
        <p14:creationId xmlns:p14="http://schemas.microsoft.com/office/powerpoint/2010/main" val="42133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020F99D7-5834-47CD-A57E-82379511D9C6}" type="datetimeFigureOut">
              <a:rPr lang="ar-IQ" smtClean="0"/>
              <a:t>18/10/1443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B4FD853-339C-4D1D-9887-EB9E9C77E2AD}" type="slidenum">
              <a:rPr lang="ar-IQ" smtClean="0"/>
              <a:t>‹#›</a:t>
            </a:fld>
            <a:endParaRPr lang="ar-IQ"/>
          </a:p>
        </p:txBody>
      </p:sp>
    </p:spTree>
    <p:extLst>
      <p:ext uri="{BB962C8B-B14F-4D97-AF65-F5344CB8AC3E}">
        <p14:creationId xmlns:p14="http://schemas.microsoft.com/office/powerpoint/2010/main" val="336858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020F99D7-5834-47CD-A57E-82379511D9C6}" type="datetimeFigureOut">
              <a:rPr lang="ar-IQ" smtClean="0"/>
              <a:t>18/10/1443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B4FD853-339C-4D1D-9887-EB9E9C77E2AD}" type="slidenum">
              <a:rPr lang="ar-IQ" smtClean="0"/>
              <a:t>‹#›</a:t>
            </a:fld>
            <a:endParaRPr lang="ar-IQ"/>
          </a:p>
        </p:txBody>
      </p:sp>
    </p:spTree>
    <p:extLst>
      <p:ext uri="{BB962C8B-B14F-4D97-AF65-F5344CB8AC3E}">
        <p14:creationId xmlns:p14="http://schemas.microsoft.com/office/powerpoint/2010/main" val="29046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020F99D7-5834-47CD-A57E-82379511D9C6}" type="datetimeFigureOut">
              <a:rPr lang="ar-IQ" smtClean="0"/>
              <a:t>18/10/1443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B4FD853-339C-4D1D-9887-EB9E9C77E2AD}" type="slidenum">
              <a:rPr lang="ar-IQ" smtClean="0"/>
              <a:t>‹#›</a:t>
            </a:fld>
            <a:endParaRPr lang="ar-IQ"/>
          </a:p>
        </p:txBody>
      </p:sp>
    </p:spTree>
    <p:extLst>
      <p:ext uri="{BB962C8B-B14F-4D97-AF65-F5344CB8AC3E}">
        <p14:creationId xmlns:p14="http://schemas.microsoft.com/office/powerpoint/2010/main" val="426927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020F99D7-5834-47CD-A57E-82379511D9C6}" type="datetimeFigureOut">
              <a:rPr lang="ar-IQ" smtClean="0"/>
              <a:t>18/10/1443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B4FD853-339C-4D1D-9887-EB9E9C77E2AD}" type="slidenum">
              <a:rPr lang="ar-IQ" smtClean="0"/>
              <a:t>‹#›</a:t>
            </a:fld>
            <a:endParaRPr lang="ar-IQ"/>
          </a:p>
        </p:txBody>
      </p:sp>
    </p:spTree>
    <p:extLst>
      <p:ext uri="{BB962C8B-B14F-4D97-AF65-F5344CB8AC3E}">
        <p14:creationId xmlns:p14="http://schemas.microsoft.com/office/powerpoint/2010/main" val="121360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020F99D7-5834-47CD-A57E-82379511D9C6}" type="datetimeFigureOut">
              <a:rPr lang="ar-IQ" smtClean="0"/>
              <a:t>18/10/1443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2B4FD853-339C-4D1D-9887-EB9E9C77E2AD}" type="slidenum">
              <a:rPr lang="ar-IQ" smtClean="0"/>
              <a:t>‹#›</a:t>
            </a:fld>
            <a:endParaRPr lang="ar-IQ"/>
          </a:p>
        </p:txBody>
      </p:sp>
    </p:spTree>
    <p:extLst>
      <p:ext uri="{BB962C8B-B14F-4D97-AF65-F5344CB8AC3E}">
        <p14:creationId xmlns:p14="http://schemas.microsoft.com/office/powerpoint/2010/main" val="2746322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20F99D7-5834-47CD-A57E-82379511D9C6}" type="datetimeFigureOut">
              <a:rPr lang="ar-IQ" smtClean="0"/>
              <a:t>18/10/1443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2B4FD853-339C-4D1D-9887-EB9E9C77E2AD}" type="slidenum">
              <a:rPr lang="ar-IQ" smtClean="0"/>
              <a:t>‹#›</a:t>
            </a:fld>
            <a:endParaRPr lang="ar-IQ"/>
          </a:p>
        </p:txBody>
      </p:sp>
    </p:spTree>
    <p:extLst>
      <p:ext uri="{BB962C8B-B14F-4D97-AF65-F5344CB8AC3E}">
        <p14:creationId xmlns:p14="http://schemas.microsoft.com/office/powerpoint/2010/main" val="99807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20F99D7-5834-47CD-A57E-82379511D9C6}" type="datetimeFigureOut">
              <a:rPr lang="ar-IQ" smtClean="0"/>
              <a:t>18/10/1443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2B4FD853-339C-4D1D-9887-EB9E9C77E2AD}" type="slidenum">
              <a:rPr lang="ar-IQ" smtClean="0"/>
              <a:t>‹#›</a:t>
            </a:fld>
            <a:endParaRPr lang="ar-IQ"/>
          </a:p>
        </p:txBody>
      </p:sp>
    </p:spTree>
    <p:extLst>
      <p:ext uri="{BB962C8B-B14F-4D97-AF65-F5344CB8AC3E}">
        <p14:creationId xmlns:p14="http://schemas.microsoft.com/office/powerpoint/2010/main" val="336400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20F99D7-5834-47CD-A57E-82379511D9C6}" type="datetimeFigureOut">
              <a:rPr lang="ar-IQ" smtClean="0"/>
              <a:t>18/10/1443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B4FD853-339C-4D1D-9887-EB9E9C77E2AD}" type="slidenum">
              <a:rPr lang="ar-IQ" smtClean="0"/>
              <a:t>‹#›</a:t>
            </a:fld>
            <a:endParaRPr lang="ar-IQ"/>
          </a:p>
        </p:txBody>
      </p:sp>
    </p:spTree>
    <p:extLst>
      <p:ext uri="{BB962C8B-B14F-4D97-AF65-F5344CB8AC3E}">
        <p14:creationId xmlns:p14="http://schemas.microsoft.com/office/powerpoint/2010/main" val="315834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20F99D7-5834-47CD-A57E-82379511D9C6}" type="datetimeFigureOut">
              <a:rPr lang="ar-IQ" smtClean="0"/>
              <a:t>18/10/1443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B4FD853-339C-4D1D-9887-EB9E9C77E2AD}" type="slidenum">
              <a:rPr lang="ar-IQ" smtClean="0"/>
              <a:t>‹#›</a:t>
            </a:fld>
            <a:endParaRPr lang="ar-IQ"/>
          </a:p>
        </p:txBody>
      </p:sp>
    </p:spTree>
    <p:extLst>
      <p:ext uri="{BB962C8B-B14F-4D97-AF65-F5344CB8AC3E}">
        <p14:creationId xmlns:p14="http://schemas.microsoft.com/office/powerpoint/2010/main" val="323027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20F99D7-5834-47CD-A57E-82379511D9C6}" type="datetimeFigureOut">
              <a:rPr lang="ar-IQ" smtClean="0"/>
              <a:t>18/10/1443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B4FD853-339C-4D1D-9887-EB9E9C77E2AD}" type="slidenum">
              <a:rPr lang="ar-IQ" smtClean="0"/>
              <a:t>‹#›</a:t>
            </a:fld>
            <a:endParaRPr lang="ar-IQ"/>
          </a:p>
        </p:txBody>
      </p:sp>
    </p:spTree>
    <p:extLst>
      <p:ext uri="{BB962C8B-B14F-4D97-AF65-F5344CB8AC3E}">
        <p14:creationId xmlns:p14="http://schemas.microsoft.com/office/powerpoint/2010/main" val="189352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54" y="2636912"/>
            <a:ext cx="8949117" cy="392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501" y="260648"/>
            <a:ext cx="269398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71" y="272554"/>
            <a:ext cx="3706813" cy="236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64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0" y="260648"/>
            <a:ext cx="914400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t>What is the different between cholesterol and  T.G ??</a:t>
            </a:r>
            <a:endParaRPr lang="ar-IQ" sz="3600" b="1" dirty="0"/>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9300"/>
            <a:ext cx="3851920" cy="4722068"/>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884062"/>
            <a:ext cx="514806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150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3" y="0"/>
            <a:ext cx="9144000" cy="6871905"/>
          </a:xfrm>
        </p:spPr>
      </p:pic>
      <p:sp>
        <p:nvSpPr>
          <p:cNvPr id="5" name="مستطيل 4"/>
          <p:cNvSpPr/>
          <p:nvPr/>
        </p:nvSpPr>
        <p:spPr>
          <a:xfrm>
            <a:off x="-252536" y="404664"/>
            <a:ext cx="3384376" cy="769441"/>
          </a:xfrm>
          <a:prstGeom prst="rect">
            <a:avLst/>
          </a:prstGeom>
        </p:spPr>
        <p:txBody>
          <a:bodyPr wrap="square">
            <a:spAutoFit/>
          </a:bodyPr>
          <a:lstStyle/>
          <a:p>
            <a:r>
              <a:rPr lang="en-US" sz="4400" b="1" dirty="0">
                <a:solidFill>
                  <a:srgbClr val="FF0000"/>
                </a:solidFill>
              </a:rPr>
              <a:t>best wishes</a:t>
            </a:r>
            <a:endParaRPr lang="ar-IQ" sz="4400" b="1" dirty="0">
              <a:solidFill>
                <a:srgbClr val="FF0000"/>
              </a:solidFill>
            </a:endParaRPr>
          </a:p>
        </p:txBody>
      </p:sp>
    </p:spTree>
    <p:extLst>
      <p:ext uri="{BB962C8B-B14F-4D97-AF65-F5344CB8AC3E}">
        <p14:creationId xmlns:p14="http://schemas.microsoft.com/office/powerpoint/2010/main" val="3905268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6239" y="4297164"/>
            <a:ext cx="8856984" cy="1754326"/>
          </a:xfrm>
          <a:prstGeom prst="rect">
            <a:avLst/>
          </a:prstGeom>
        </p:spPr>
        <p:txBody>
          <a:bodyPr wrap="square">
            <a:spAutoFit/>
          </a:bodyPr>
          <a:lstStyle/>
          <a:p>
            <a:pPr algn="l"/>
            <a:r>
              <a:rPr lang="en-US" sz="3600" dirty="0"/>
              <a:t>in general it is present in the body in two types, the good "HDL" and the bad "LDL" cholesterol.</a:t>
            </a:r>
          </a:p>
        </p:txBody>
      </p:sp>
      <p:sp>
        <p:nvSpPr>
          <p:cNvPr id="5" name="مستطيل 4"/>
          <p:cNvSpPr/>
          <p:nvPr/>
        </p:nvSpPr>
        <p:spPr>
          <a:xfrm>
            <a:off x="683568" y="260648"/>
            <a:ext cx="691276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5400" b="1" dirty="0">
                <a:solidFill>
                  <a:srgbClr val="FFFF00"/>
                </a:solidFill>
              </a:rPr>
              <a:t>Cholestero</a:t>
            </a:r>
            <a:r>
              <a:rPr lang="en-US" sz="5400" dirty="0">
                <a:solidFill>
                  <a:srgbClr val="FFFF00"/>
                </a:solidFill>
              </a:rPr>
              <a:t>l</a:t>
            </a:r>
            <a:endParaRPr lang="ar-IQ" sz="5400" dirty="0">
              <a:solidFill>
                <a:srgbClr val="FFFF00"/>
              </a:solidFill>
            </a:endParaRPr>
          </a:p>
        </p:txBody>
      </p:sp>
      <p:sp>
        <p:nvSpPr>
          <p:cNvPr id="6" name="مستطيل 5"/>
          <p:cNvSpPr/>
          <p:nvPr/>
        </p:nvSpPr>
        <p:spPr>
          <a:xfrm>
            <a:off x="214548" y="1988840"/>
            <a:ext cx="8496944" cy="2308324"/>
          </a:xfrm>
          <a:prstGeom prst="rect">
            <a:avLst/>
          </a:prstGeom>
        </p:spPr>
        <p:txBody>
          <a:bodyPr wrap="square">
            <a:spAutoFit/>
          </a:bodyPr>
          <a:lstStyle/>
          <a:p>
            <a:pPr algn="l"/>
            <a:r>
              <a:rPr lang="en-US" sz="3600" dirty="0"/>
              <a:t>Cholesterol is a fatty substance necessary for the proper functioning of the body, and it binds with lipoproteins, these proteins transport cholesterol to and from cells</a:t>
            </a:r>
            <a:endParaRPr lang="ar-IQ" sz="3600" dirty="0"/>
          </a:p>
        </p:txBody>
      </p:sp>
    </p:spTree>
    <p:extLst>
      <p:ext uri="{BB962C8B-B14F-4D97-AF65-F5344CB8AC3E}">
        <p14:creationId xmlns:p14="http://schemas.microsoft.com/office/powerpoint/2010/main" val="17300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79512" y="980728"/>
            <a:ext cx="8676456" cy="4524315"/>
          </a:xfrm>
          <a:prstGeom prst="rect">
            <a:avLst/>
          </a:prstGeom>
        </p:spPr>
        <p:txBody>
          <a:bodyPr wrap="square">
            <a:spAutoFit/>
          </a:bodyPr>
          <a:lstStyle/>
          <a:p>
            <a:pPr algn="l"/>
            <a:r>
              <a:rPr lang="en-US" sz="3600" dirty="0"/>
              <a:t>The body needs cholesterol to make hormones, vitamin D, and to support the digestive process, the liver manufactures it in sufficient quantities it produces 80% </a:t>
            </a:r>
            <a:r>
              <a:rPr lang="en-US" sz="3600" dirty="0" err="1"/>
              <a:t>frome</a:t>
            </a:r>
            <a:r>
              <a:rPr lang="en-US" sz="3600" dirty="0"/>
              <a:t> cholesterol, but the liver is not the only source of cholesterol , as 20% of blood cholesterol comes from foods such as meat, dairy products, and poultry .</a:t>
            </a:r>
            <a:r>
              <a:rPr lang="en-US" dirty="0"/>
              <a:t>.</a:t>
            </a:r>
            <a:endParaRPr lang="ar-IQ" dirty="0"/>
          </a:p>
        </p:txBody>
      </p:sp>
      <p:sp>
        <p:nvSpPr>
          <p:cNvPr id="5" name="مستطيل 4"/>
          <p:cNvSpPr/>
          <p:nvPr/>
        </p:nvSpPr>
        <p:spPr>
          <a:xfrm>
            <a:off x="395536" y="157271"/>
            <a:ext cx="3240360" cy="646331"/>
          </a:xfrm>
          <a:prstGeom prst="rect">
            <a:avLst/>
          </a:prstGeom>
        </p:spPr>
        <p:txBody>
          <a:bodyPr wrap="square">
            <a:spAutoFit/>
          </a:bodyPr>
          <a:lstStyle/>
          <a:p>
            <a:pPr algn="l"/>
            <a:r>
              <a:rPr lang="en-US" sz="3600" b="1" dirty="0">
                <a:solidFill>
                  <a:srgbClr val="FF0000"/>
                </a:solidFill>
              </a:rPr>
              <a:t>Cholesterol</a:t>
            </a:r>
            <a:endParaRPr lang="ar-IQ" sz="3600" b="1" dirty="0">
              <a:solidFill>
                <a:srgbClr val="FF0000"/>
              </a:solidFill>
            </a:endParaRPr>
          </a:p>
        </p:txBody>
      </p:sp>
    </p:spTree>
    <p:extLst>
      <p:ext uri="{BB962C8B-B14F-4D97-AF65-F5344CB8AC3E}">
        <p14:creationId xmlns:p14="http://schemas.microsoft.com/office/powerpoint/2010/main" val="130790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60648"/>
            <a:ext cx="8267030" cy="6408712"/>
          </a:xfrm>
        </p:spPr>
      </p:pic>
    </p:spTree>
    <p:extLst>
      <p:ext uri="{BB962C8B-B14F-4D97-AF65-F5344CB8AC3E}">
        <p14:creationId xmlns:p14="http://schemas.microsoft.com/office/powerpoint/2010/main" val="243321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12776"/>
            <a:ext cx="8435280" cy="4713387"/>
          </a:xfrm>
        </p:spPr>
        <p:txBody>
          <a:bodyPr/>
          <a:lstStyle/>
          <a:p>
            <a:pPr marL="0" indent="0" algn="l">
              <a:buNone/>
            </a:pPr>
            <a:r>
              <a:rPr lang="en-US" b="1" dirty="0">
                <a:solidFill>
                  <a:srgbClr val="FF0000"/>
                </a:solidFill>
              </a:rPr>
              <a:t>1-The good Cholesterol (HDL)</a:t>
            </a:r>
            <a:r>
              <a:rPr lang="en-US" dirty="0"/>
              <a:t>:</a:t>
            </a:r>
          </a:p>
          <a:p>
            <a:pPr marL="0" indent="0" algn="l">
              <a:buNone/>
            </a:pPr>
            <a:r>
              <a:rPr lang="en-US" dirty="0"/>
              <a:t>which is known as beneficial cholesterol, as these lipoproteins transport cholesterol to the liver to rid the body of it, and it also helps rid the body of excess cholesterol so that it does not collect in the blood vessels.</a:t>
            </a:r>
            <a:endParaRPr lang="ar-IQ" dirty="0"/>
          </a:p>
        </p:txBody>
      </p:sp>
    </p:spTree>
    <p:extLst>
      <p:ext uri="{BB962C8B-B14F-4D97-AF65-F5344CB8AC3E}">
        <p14:creationId xmlns:p14="http://schemas.microsoft.com/office/powerpoint/2010/main" val="1924621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836712"/>
            <a:ext cx="8229600" cy="1143000"/>
          </a:xfrm>
        </p:spPr>
        <p:txBody>
          <a:bodyPr/>
          <a:lstStyle/>
          <a:p>
            <a:r>
              <a:rPr lang="en-US" b="1" dirty="0">
                <a:solidFill>
                  <a:srgbClr val="FF0000"/>
                </a:solidFill>
              </a:rPr>
              <a:t>The importance of HDL</a:t>
            </a:r>
            <a:endParaRPr lang="ar-IQ" b="1" dirty="0">
              <a:solidFill>
                <a:srgbClr val="FF0000"/>
              </a:solidFill>
            </a:endParaRPr>
          </a:p>
        </p:txBody>
      </p:sp>
      <p:sp>
        <p:nvSpPr>
          <p:cNvPr id="3" name="عنصر نائب للمحتوى 2"/>
          <p:cNvSpPr>
            <a:spLocks noGrp="1"/>
          </p:cNvSpPr>
          <p:nvPr>
            <p:ph idx="1"/>
          </p:nvPr>
        </p:nvSpPr>
        <p:spPr>
          <a:xfrm>
            <a:off x="323528" y="2276872"/>
            <a:ext cx="8435280" cy="3600400"/>
          </a:xfrm>
        </p:spPr>
        <p:txBody>
          <a:bodyPr/>
          <a:lstStyle/>
          <a:p>
            <a:pPr marL="0" indent="0" algn="l">
              <a:buNone/>
            </a:pPr>
            <a:r>
              <a:rPr lang="en-US" dirty="0"/>
              <a:t>1-remove the LDL </a:t>
            </a:r>
            <a:r>
              <a:rPr lang="en-US" dirty="0" err="1"/>
              <a:t>frome</a:t>
            </a:r>
            <a:r>
              <a:rPr lang="en-US" dirty="0"/>
              <a:t> the blood.</a:t>
            </a:r>
          </a:p>
          <a:p>
            <a:pPr marL="0" indent="0" algn="l">
              <a:buNone/>
            </a:pPr>
            <a:r>
              <a:rPr lang="en-US" dirty="0"/>
              <a:t>2-decrease the LDL and recycle it by transferring it to the </a:t>
            </a:r>
            <a:r>
              <a:rPr lang="en-US" dirty="0" err="1"/>
              <a:t>liver,where</a:t>
            </a:r>
            <a:r>
              <a:rPr lang="en-US" dirty="0"/>
              <a:t> it is recycled.</a:t>
            </a:r>
          </a:p>
          <a:p>
            <a:pPr marL="0" indent="0" algn="l">
              <a:buNone/>
            </a:pPr>
            <a:r>
              <a:rPr lang="en-US" dirty="0"/>
              <a:t>3-Good Cholesterol works by repairing the inner walls of blood vessels, so it protects and maintains arteries.</a:t>
            </a:r>
            <a:endParaRPr lang="ar-IQ" dirty="0"/>
          </a:p>
        </p:txBody>
      </p:sp>
    </p:spTree>
    <p:extLst>
      <p:ext uri="{BB962C8B-B14F-4D97-AF65-F5344CB8AC3E}">
        <p14:creationId xmlns:p14="http://schemas.microsoft.com/office/powerpoint/2010/main" val="340648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l">
              <a:buNone/>
            </a:pPr>
            <a:r>
              <a:rPr lang="en-US" b="1" dirty="0">
                <a:solidFill>
                  <a:srgbClr val="FF0000"/>
                </a:solidFill>
              </a:rPr>
              <a:t>2- The bad Cholesterol (LDL)</a:t>
            </a:r>
            <a:r>
              <a:rPr lang="en-US" dirty="0"/>
              <a:t>:</a:t>
            </a:r>
          </a:p>
          <a:p>
            <a:pPr marL="0" indent="0" algn="l">
              <a:buNone/>
            </a:pPr>
            <a:r>
              <a:rPr lang="en-US" sz="3600" dirty="0"/>
              <a:t>This type deposits cholesterol on the walls of the arteries and thus leads to atherosclerosis or myocardial infarction</a:t>
            </a:r>
          </a:p>
        </p:txBody>
      </p:sp>
    </p:spTree>
    <p:extLst>
      <p:ext uri="{BB962C8B-B14F-4D97-AF65-F5344CB8AC3E}">
        <p14:creationId xmlns:p14="http://schemas.microsoft.com/office/powerpoint/2010/main" val="1689860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89" y="20825"/>
            <a:ext cx="8769821" cy="6669360"/>
          </a:xfrm>
          <a:prstGeom prst="rect">
            <a:avLst/>
          </a:prstGeom>
        </p:spPr>
      </p:pic>
    </p:spTree>
    <p:extLst>
      <p:ext uri="{BB962C8B-B14F-4D97-AF65-F5344CB8AC3E}">
        <p14:creationId xmlns:p14="http://schemas.microsoft.com/office/powerpoint/2010/main" val="343825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290158"/>
            <a:ext cx="8229600" cy="114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9737" y="980728"/>
            <a:ext cx="9144000" cy="5509200"/>
          </a:xfrm>
          <a:prstGeom prst="rect">
            <a:avLst/>
          </a:prstGeom>
        </p:spPr>
        <p:txBody>
          <a:bodyPr wrap="square">
            <a:spAutoFit/>
          </a:bodyPr>
          <a:lstStyle/>
          <a:p>
            <a:pPr algn="l"/>
            <a:r>
              <a:rPr lang="en-US" sz="4400" b="1" dirty="0">
                <a:solidFill>
                  <a:srgbClr val="FF0000"/>
                </a:solidFill>
              </a:rPr>
              <a:t>Triglycerides</a:t>
            </a:r>
            <a:r>
              <a:rPr lang="en-US" sz="2800" dirty="0"/>
              <a:t> : are a type of fat (lipid) found in your blood.</a:t>
            </a:r>
          </a:p>
          <a:p>
            <a:pPr algn="l"/>
            <a:endParaRPr lang="en-US" sz="2800" dirty="0"/>
          </a:p>
          <a:p>
            <a:pPr algn="l"/>
            <a:r>
              <a:rPr lang="en-US" sz="2800" dirty="0"/>
              <a:t>When you eat, your body converts any calories it doesn't need to use right away into triglycerides. The triglycerides are stored in fat cells. Later, hormones release triglycerides for energy between meals.</a:t>
            </a:r>
          </a:p>
          <a:p>
            <a:pPr algn="l"/>
            <a:endParaRPr lang="en-US" sz="2800" dirty="0"/>
          </a:p>
          <a:p>
            <a:pPr algn="l"/>
            <a:r>
              <a:rPr lang="en-US" sz="2800" dirty="0"/>
              <a:t>If you regularly eat more calories than you burn, particularly from high-carbohydrate foods, you may have high triglycerides (hypertriglyceridemia).</a:t>
            </a:r>
          </a:p>
          <a:p>
            <a:pPr algn="l"/>
            <a:endParaRPr lang="en-US" sz="2800" dirty="0"/>
          </a:p>
        </p:txBody>
      </p:sp>
    </p:spTree>
    <p:extLst>
      <p:ext uri="{BB962C8B-B14F-4D97-AF65-F5344CB8AC3E}">
        <p14:creationId xmlns:p14="http://schemas.microsoft.com/office/powerpoint/2010/main" val="326962557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327</Words>
  <Application>Microsoft Office PowerPoint</Application>
  <PresentationFormat>عرض على الشاشة (4:3)</PresentationFormat>
  <Paragraphs>20</Paragraphs>
  <Slides>11</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11</vt:i4>
      </vt:variant>
    </vt:vector>
  </HeadingPairs>
  <TitlesOfParts>
    <vt:vector size="15" baseType="lpstr">
      <vt:lpstr>Arial</vt:lpstr>
      <vt:lpstr>Calibri</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The importance of HDL</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ALFA</dc:creator>
  <cp:lastModifiedBy>hp</cp:lastModifiedBy>
  <cp:revision>32</cp:revision>
  <dcterms:created xsi:type="dcterms:W3CDTF">2021-05-10T05:40:49Z</dcterms:created>
  <dcterms:modified xsi:type="dcterms:W3CDTF">2022-05-18T21:10:36Z</dcterms:modified>
</cp:coreProperties>
</file>