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522711"/>
          </a:xfrm>
        </p:spPr>
        <p:txBody>
          <a:bodyPr>
            <a:normAutofit/>
          </a:bodyPr>
          <a:lstStyle/>
          <a:p>
            <a:r>
              <a:rPr lang="en-US" b="1" dirty="0" err="1">
                <a:solidFill>
                  <a:srgbClr val="FF0000"/>
                </a:solidFill>
              </a:rPr>
              <a:t>Thromboprophylaxis</a:t>
            </a:r>
            <a:endParaRPr lang="en-US" dirty="0">
              <a:solidFill>
                <a:srgbClr val="FF0000"/>
              </a:solidFill>
            </a:endParaRPr>
          </a:p>
        </p:txBody>
      </p:sp>
    </p:spTree>
    <p:extLst>
      <p:ext uri="{BB962C8B-B14F-4D97-AF65-F5344CB8AC3E}">
        <p14:creationId xmlns:p14="http://schemas.microsoft.com/office/powerpoint/2010/main" val="151229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577483"/>
          </a:xfrm>
        </p:spPr>
        <p:txBody>
          <a:bodyPr/>
          <a:lstStyle/>
          <a:p>
            <a:pPr marL="0" indent="0" algn="l">
              <a:buNone/>
            </a:pPr>
            <a:r>
              <a:rPr lang="en-US" b="1" dirty="0"/>
              <a:t>Deep venous thrombosis (DVT) is most common in patients over 40 years of age who undergo major surgery. A </a:t>
            </a:r>
            <a:r>
              <a:rPr lang="en-US" b="1" u="sng" dirty="0"/>
              <a:t>postoperative increase in platelets</a:t>
            </a:r>
            <a:r>
              <a:rPr lang="en-US" b="1" dirty="0"/>
              <a:t> coupled with </a:t>
            </a:r>
            <a:r>
              <a:rPr lang="en-US" b="1" u="sng" dirty="0"/>
              <a:t>venous endothelial trauma</a:t>
            </a:r>
            <a:r>
              <a:rPr lang="en-US" b="1" dirty="0"/>
              <a:t> and </a:t>
            </a:r>
            <a:r>
              <a:rPr lang="en-US" b="1" u="sng" dirty="0"/>
              <a:t>stasis </a:t>
            </a:r>
            <a:r>
              <a:rPr lang="en-US" b="1" dirty="0"/>
              <a:t>all contribute . If no prophylaxis is given, 30% of these patients will develop DVT and 0.1-0.2% will die from pulmonary thromboembolism (PTE) </a:t>
            </a:r>
            <a:endParaRPr lang="en-US" dirty="0"/>
          </a:p>
        </p:txBody>
      </p:sp>
    </p:spTree>
    <p:extLst>
      <p:ext uri="{BB962C8B-B14F-4D97-AF65-F5344CB8AC3E}">
        <p14:creationId xmlns:p14="http://schemas.microsoft.com/office/powerpoint/2010/main" val="338011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4896543"/>
          </a:xfrm>
        </p:spPr>
        <p:txBody>
          <a:bodyPr>
            <a:normAutofit fontScale="70000" lnSpcReduction="20000"/>
          </a:bodyPr>
          <a:lstStyle/>
          <a:p>
            <a:pPr marL="0" indent="0" algn="l" rtl="0">
              <a:buNone/>
            </a:pPr>
            <a:r>
              <a:rPr lang="en-US" b="1" u="sng" dirty="0"/>
              <a:t>Types of </a:t>
            </a:r>
            <a:r>
              <a:rPr lang="en-US" b="1" u="sng" dirty="0" err="1"/>
              <a:t>thromboprophylaxis</a:t>
            </a:r>
            <a:r>
              <a:rPr lang="en-US" b="1" u="sng" dirty="0"/>
              <a:t> </a:t>
            </a:r>
            <a:r>
              <a:rPr lang="en-US" b="1" baseline="30000" dirty="0"/>
              <a:t>(1)</a:t>
            </a:r>
            <a:r>
              <a:rPr lang="en-US" b="1" dirty="0"/>
              <a:t>.</a:t>
            </a:r>
            <a:endParaRPr lang="en-US" dirty="0"/>
          </a:p>
          <a:p>
            <a:pPr marL="0" indent="0" algn="l" rtl="0">
              <a:buNone/>
            </a:pPr>
            <a:r>
              <a:rPr lang="en-US" b="1" dirty="0"/>
              <a:t>1-Mechanical devices  :Thromboembolic deterrent stockings (TEDS). </a:t>
            </a:r>
            <a:endParaRPr lang="en-US" dirty="0"/>
          </a:p>
          <a:p>
            <a:pPr marL="0" indent="0" algn="l" rtl="0">
              <a:buNone/>
            </a:pPr>
            <a:r>
              <a:rPr lang="en-US" b="1" dirty="0"/>
              <a:t>2-Drugs acting on the clotting cascade :Heparin and Low molecular weight heparin (LMWH).</a:t>
            </a:r>
            <a:endParaRPr lang="en-US" dirty="0"/>
          </a:p>
          <a:p>
            <a:pPr marL="0" indent="0" algn="l" rtl="0">
              <a:buNone/>
            </a:pPr>
            <a:r>
              <a:rPr lang="en-US" b="1" dirty="0"/>
              <a:t> </a:t>
            </a:r>
            <a:endParaRPr lang="en-US" dirty="0"/>
          </a:p>
          <a:p>
            <a:pPr marL="0" indent="0" algn="l" rtl="0">
              <a:buNone/>
            </a:pPr>
            <a:r>
              <a:rPr lang="en-US" b="1" u="sng" dirty="0"/>
              <a:t>Regimen :</a:t>
            </a:r>
            <a:endParaRPr lang="en-US" dirty="0"/>
          </a:p>
          <a:p>
            <a:pPr marL="0" indent="0" algn="l" rtl="0">
              <a:buNone/>
            </a:pPr>
            <a:r>
              <a:rPr lang="en-US" b="1" dirty="0"/>
              <a:t>heparin 5000U SC 2h pre-op, then every 8-12h SC for 7d or until ambulant. Low molecular weight heparin (LMWH) may be better (less bleeding, no monitoring needed).: </a:t>
            </a:r>
            <a:r>
              <a:rPr lang="en-US" b="1" dirty="0" err="1"/>
              <a:t>eg</a:t>
            </a:r>
            <a:r>
              <a:rPr lang="en-US" b="1" dirty="0"/>
              <a:t> enoxaparin 20mg/d SC, increased to 40mg/d in major-risk surgery </a:t>
            </a:r>
            <a:r>
              <a:rPr lang="en-US" b="1" baseline="30000" dirty="0"/>
              <a:t>(2)</a:t>
            </a:r>
            <a:r>
              <a:rPr lang="en-US" b="1" dirty="0"/>
              <a:t>.</a:t>
            </a:r>
            <a:endParaRPr lang="en-US" dirty="0"/>
          </a:p>
          <a:p>
            <a:pPr marL="0" indent="0" algn="l" rtl="0">
              <a:buNone/>
            </a:pPr>
            <a:r>
              <a:rPr lang="en-US" b="1" u="sng" dirty="0" err="1"/>
              <a:t>Fondaparinux</a:t>
            </a:r>
            <a:r>
              <a:rPr lang="en-US" b="1" dirty="0"/>
              <a:t> (a factor </a:t>
            </a:r>
            <a:r>
              <a:rPr lang="en-US" b="1" dirty="0" err="1"/>
              <a:t>Xa</a:t>
            </a:r>
            <a:r>
              <a:rPr lang="en-US" b="1" dirty="0"/>
              <a:t> inhibitor) and </a:t>
            </a:r>
            <a:r>
              <a:rPr lang="en-US" b="1" u="sng" dirty="0" err="1"/>
              <a:t>ximelagatran</a:t>
            </a:r>
            <a:r>
              <a:rPr lang="en-US" b="1" dirty="0"/>
              <a:t> may be better than LMWH .</a:t>
            </a:r>
            <a:r>
              <a:rPr lang="en-US" b="1" baseline="30000" dirty="0"/>
              <a:t> (2)</a:t>
            </a:r>
            <a:r>
              <a:rPr lang="en-US" b="1" dirty="0"/>
              <a:t>.</a:t>
            </a:r>
            <a:endParaRPr lang="en-US" dirty="0"/>
          </a:p>
          <a:p>
            <a:pPr marL="0" indent="0" algn="l" rtl="0">
              <a:buNone/>
            </a:pPr>
            <a:r>
              <a:rPr lang="en-US" b="1" dirty="0"/>
              <a:t> </a:t>
            </a:r>
            <a:endParaRPr lang="en-US" dirty="0"/>
          </a:p>
          <a:p>
            <a:pPr marL="0" indent="0" algn="l">
              <a:buNone/>
            </a:pPr>
            <a:endParaRPr lang="en-US" dirty="0"/>
          </a:p>
        </p:txBody>
      </p:sp>
    </p:spTree>
    <p:extLst>
      <p:ext uri="{BB962C8B-B14F-4D97-AF65-F5344CB8AC3E}">
        <p14:creationId xmlns:p14="http://schemas.microsoft.com/office/powerpoint/2010/main" val="3849488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marL="0" indent="0" algn="l" rtl="0">
              <a:buNone/>
            </a:pPr>
            <a:r>
              <a:rPr lang="en-US" b="1" u="sng" dirty="0"/>
              <a:t>Risk groups </a:t>
            </a:r>
            <a:r>
              <a:rPr lang="en-US" b="1" baseline="30000" dirty="0"/>
              <a:t>(1)</a:t>
            </a:r>
            <a:r>
              <a:rPr lang="en-US" b="1" dirty="0"/>
              <a:t>.</a:t>
            </a:r>
            <a:endParaRPr lang="en-US" dirty="0"/>
          </a:p>
          <a:p>
            <a:pPr marL="0" indent="0" algn="l" rtl="0">
              <a:buNone/>
            </a:pPr>
            <a:r>
              <a:rPr lang="en-US" b="1" dirty="0"/>
              <a:t>All patients are -at risk of developing deep vein thrombosis just as is the general population. Certain factors increase this risk and warrant specific interventions. It is usual to divide patients according to estimated risk. </a:t>
            </a:r>
            <a:endParaRPr lang="en-US" dirty="0"/>
          </a:p>
          <a:p>
            <a:pPr marL="0" indent="0" algn="l" rtl="0">
              <a:buNone/>
            </a:pPr>
            <a:r>
              <a:rPr lang="en-US" b="1" dirty="0"/>
              <a:t> </a:t>
            </a:r>
            <a:endParaRPr lang="en-US" dirty="0"/>
          </a:p>
          <a:p>
            <a:pPr marL="0" indent="0" algn="l" rtl="0">
              <a:buNone/>
            </a:pPr>
            <a:r>
              <a:rPr lang="en-US" b="1" u="sng" dirty="0"/>
              <a:t>1-Low risk (TEDS only)</a:t>
            </a:r>
            <a:endParaRPr lang="en-US" dirty="0"/>
          </a:p>
          <a:p>
            <a:pPr marL="0" indent="0" algn="l" rtl="0">
              <a:buNone/>
            </a:pPr>
            <a:r>
              <a:rPr lang="en-US" b="1" dirty="0"/>
              <a:t>Day case surgery, minor </a:t>
            </a:r>
            <a:r>
              <a:rPr lang="en-US" b="1" dirty="0" err="1"/>
              <a:t>orthopaedic</a:t>
            </a:r>
            <a:r>
              <a:rPr lang="en-US" b="1" dirty="0"/>
              <a:t> procedures, and surgery after which patients mobilize immediately.</a:t>
            </a:r>
            <a:endParaRPr lang="en-US" dirty="0"/>
          </a:p>
          <a:p>
            <a:pPr marL="0" indent="0" algn="l">
              <a:buNone/>
            </a:pPr>
            <a:endParaRPr lang="en-US" dirty="0"/>
          </a:p>
        </p:txBody>
      </p:sp>
    </p:spTree>
    <p:extLst>
      <p:ext uri="{BB962C8B-B14F-4D97-AF65-F5344CB8AC3E}">
        <p14:creationId xmlns:p14="http://schemas.microsoft.com/office/powerpoint/2010/main" val="374479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0" y="620688"/>
            <a:ext cx="8435280" cy="5832648"/>
          </a:xfrm>
        </p:spPr>
        <p:txBody>
          <a:bodyPr>
            <a:normAutofit fontScale="85000" lnSpcReduction="20000"/>
          </a:bodyPr>
          <a:lstStyle/>
          <a:p>
            <a:pPr marL="0" indent="0" algn="l" rtl="0">
              <a:buNone/>
            </a:pPr>
            <a:r>
              <a:rPr lang="en-US" b="1" u="sng" dirty="0"/>
              <a:t>2-Medium risk (TEDS and prophylactic dose LMWH)</a:t>
            </a:r>
            <a:endParaRPr lang="en-US" dirty="0"/>
          </a:p>
          <a:p>
            <a:pPr marL="0" indent="0" algn="l" rtl="0">
              <a:buNone/>
            </a:pPr>
            <a:r>
              <a:rPr lang="en-US" b="1" dirty="0"/>
              <a:t>Examples include minor surgery where mobilization is expected to be slow; abdominal, thoracic, upper limb </a:t>
            </a:r>
            <a:r>
              <a:rPr lang="en-US" b="1" dirty="0" err="1"/>
              <a:t>orthopaedic</a:t>
            </a:r>
            <a:r>
              <a:rPr lang="en-US" b="1" dirty="0"/>
              <a:t> surgery; low risk procedures with associated comorbid risk factors (diabetes, obesity, cardiorespiratory disease, malignancy, oral contraceptive pill, previous history of thromboembolic disease).</a:t>
            </a:r>
            <a:endParaRPr lang="en-US" dirty="0"/>
          </a:p>
          <a:p>
            <a:pPr marL="0" indent="0" algn="l" rtl="0">
              <a:buNone/>
            </a:pPr>
            <a:r>
              <a:rPr lang="en-US" b="1" dirty="0"/>
              <a:t> </a:t>
            </a:r>
            <a:endParaRPr lang="en-US" dirty="0"/>
          </a:p>
          <a:p>
            <a:pPr marL="0" indent="0" algn="l" rtl="0">
              <a:buNone/>
            </a:pPr>
            <a:r>
              <a:rPr lang="en-US" b="1" u="sng" dirty="0"/>
              <a:t>3-High risk (TEDS and treatment dose LMWH or IV heparin)</a:t>
            </a:r>
            <a:endParaRPr lang="en-US" dirty="0"/>
          </a:p>
          <a:p>
            <a:pPr marL="0" indent="0" algn="l" rtl="0">
              <a:buNone/>
            </a:pPr>
            <a:r>
              <a:rPr lang="en-US" b="1" dirty="0"/>
              <a:t>Examples include pelvic surgery, major lower limb </a:t>
            </a:r>
            <a:r>
              <a:rPr lang="en-US" b="1" dirty="0" err="1"/>
              <a:t>orthopaedic</a:t>
            </a:r>
            <a:r>
              <a:rPr lang="en-US" b="1" dirty="0"/>
              <a:t> procedures, surgery for malignancy, medium risk procedures with associated comorbid risk factors (diabetes, obesity, cardiorespiratory disease, malignancy, oral contraceptive pill, previous history of thromboembolic disease).</a:t>
            </a:r>
            <a:endParaRPr lang="en-US" dirty="0"/>
          </a:p>
          <a:p>
            <a:pPr marL="0" indent="0" algn="l">
              <a:buNone/>
            </a:pPr>
            <a:endParaRPr lang="en-US" dirty="0"/>
          </a:p>
        </p:txBody>
      </p:sp>
    </p:spTree>
    <p:extLst>
      <p:ext uri="{BB962C8B-B14F-4D97-AF65-F5344CB8AC3E}">
        <p14:creationId xmlns:p14="http://schemas.microsoft.com/office/powerpoint/2010/main" val="170061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772816"/>
            <a:ext cx="8229600" cy="3456384"/>
          </a:xfrm>
        </p:spPr>
        <p:txBody>
          <a:bodyPr/>
          <a:lstStyle/>
          <a:p>
            <a:pPr marL="0" indent="0" algn="ctr">
              <a:buNone/>
            </a:pPr>
            <a:r>
              <a:rPr lang="en-US" b="1" dirty="0">
                <a:solidFill>
                  <a:srgbClr val="FF0000"/>
                </a:solidFill>
              </a:rPr>
              <a:t>Preoperative prophylaxis against aspiration pneumonia</a:t>
            </a:r>
            <a:endParaRPr lang="en-US" dirty="0">
              <a:solidFill>
                <a:srgbClr val="FF0000"/>
              </a:solidFill>
            </a:endParaRPr>
          </a:p>
        </p:txBody>
      </p:sp>
    </p:spTree>
    <p:extLst>
      <p:ext uri="{BB962C8B-B14F-4D97-AF65-F5344CB8AC3E}">
        <p14:creationId xmlns:p14="http://schemas.microsoft.com/office/powerpoint/2010/main" val="9946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505475"/>
          </a:xfrm>
        </p:spPr>
        <p:txBody>
          <a:bodyPr>
            <a:normAutofit/>
          </a:bodyPr>
          <a:lstStyle/>
          <a:p>
            <a:pPr marL="0" indent="0" algn="l">
              <a:buNone/>
            </a:pPr>
            <a:r>
              <a:rPr lang="en-US" b="1" dirty="0"/>
              <a:t>Obesity, DM, pregnancy, peptic ulcer, stress, elderly, pediatric, trauma and emergency surgery are risk factors which may lead to delayed gastric emptying, increase gastric volume, and decrease esophageal sphincter result in regurgitation and aspiration of gastric contents causing potentially fatal condition called aspiration pneumonitis, therefore such patient require special pharmaceutical care to prevent aspiration by:</a:t>
            </a:r>
            <a:endParaRPr lang="en-US" dirty="0"/>
          </a:p>
          <a:p>
            <a:pPr marL="0" indent="0" algn="l">
              <a:buNone/>
            </a:pPr>
            <a:endParaRPr lang="en-US" dirty="0"/>
          </a:p>
        </p:txBody>
      </p:sp>
    </p:spTree>
    <p:extLst>
      <p:ext uri="{BB962C8B-B14F-4D97-AF65-F5344CB8AC3E}">
        <p14:creationId xmlns:p14="http://schemas.microsoft.com/office/powerpoint/2010/main" val="251731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433467"/>
          </a:xfrm>
        </p:spPr>
        <p:txBody>
          <a:bodyPr>
            <a:normAutofit fontScale="77500" lnSpcReduction="20000"/>
          </a:bodyPr>
          <a:lstStyle/>
          <a:p>
            <a:pPr marL="0" indent="0" algn="l">
              <a:buNone/>
            </a:pPr>
            <a:r>
              <a:rPr lang="en-US" b="1" u="sng" dirty="0"/>
              <a:t>A- Antacid agents</a:t>
            </a:r>
            <a:r>
              <a:rPr lang="en-US" b="1" dirty="0"/>
              <a:t>: they should be given as a single dose 30 ml approximately 15-30 min before induction of anesthesia, antacids has two major </a:t>
            </a:r>
            <a:r>
              <a:rPr lang="en-US" b="1" u="sng" dirty="0"/>
              <a:t>advantages</a:t>
            </a:r>
            <a:r>
              <a:rPr lang="en-US" b="1" dirty="0"/>
              <a:t>: </a:t>
            </a:r>
            <a:endParaRPr lang="en-US" dirty="0"/>
          </a:p>
          <a:p>
            <a:pPr marL="0" indent="0" algn="l">
              <a:buNone/>
            </a:pPr>
            <a:r>
              <a:rPr lang="en-US" b="1" dirty="0"/>
              <a:t>1-Rapid onset of action .</a:t>
            </a:r>
            <a:endParaRPr lang="en-US" dirty="0"/>
          </a:p>
          <a:p>
            <a:pPr marL="0" indent="0" algn="l">
              <a:buNone/>
            </a:pPr>
            <a:r>
              <a:rPr lang="en-US" b="1" dirty="0"/>
              <a:t>2-Effective on the fluid already present in the stomach.</a:t>
            </a:r>
            <a:endParaRPr lang="en-US" dirty="0"/>
          </a:p>
          <a:p>
            <a:pPr marL="0" indent="0" algn="l">
              <a:buNone/>
            </a:pPr>
            <a:r>
              <a:rPr lang="en-US" b="1" dirty="0"/>
              <a:t>The major </a:t>
            </a:r>
            <a:r>
              <a:rPr lang="en-US" b="1" u="sng" dirty="0"/>
              <a:t>disadvantages</a:t>
            </a:r>
            <a:r>
              <a:rPr lang="en-US" b="1" dirty="0"/>
              <a:t> are:</a:t>
            </a:r>
            <a:endParaRPr lang="en-US" dirty="0"/>
          </a:p>
          <a:p>
            <a:pPr marL="0" indent="0" algn="l">
              <a:buNone/>
            </a:pPr>
            <a:r>
              <a:rPr lang="en-US" b="1" dirty="0"/>
              <a:t>1-Their effect may not last as long as the surgical procedure.</a:t>
            </a:r>
            <a:endParaRPr lang="en-US" dirty="0"/>
          </a:p>
          <a:p>
            <a:pPr marL="0" indent="0" algn="l">
              <a:buNone/>
            </a:pPr>
            <a:r>
              <a:rPr lang="en-US" b="1" dirty="0"/>
              <a:t>2-Their administration adds fluid volume to the stomach.</a:t>
            </a:r>
            <a:endParaRPr lang="en-US" dirty="0"/>
          </a:p>
          <a:p>
            <a:pPr marL="0" indent="0" algn="l">
              <a:buNone/>
            </a:pPr>
            <a:r>
              <a:rPr lang="en-US" b="1" dirty="0"/>
              <a:t>B- </a:t>
            </a:r>
            <a:r>
              <a:rPr lang="en-US" b="1" u="sng" dirty="0"/>
              <a:t>Gastric motility stimulants (</a:t>
            </a:r>
            <a:r>
              <a:rPr lang="en-US" b="1" u="sng" dirty="0" err="1"/>
              <a:t>prokinetic</a:t>
            </a:r>
            <a:r>
              <a:rPr lang="en-US" b="1" u="sng" dirty="0"/>
              <a:t> agents</a:t>
            </a:r>
            <a:r>
              <a:rPr lang="en-US" b="1" dirty="0"/>
              <a:t>)</a:t>
            </a:r>
            <a:endParaRPr lang="en-US" dirty="0"/>
          </a:p>
          <a:p>
            <a:pPr marL="0" indent="0" algn="l">
              <a:buNone/>
            </a:pPr>
            <a:r>
              <a:rPr lang="en-US" b="1" dirty="0"/>
              <a:t>They act by promoting gastric emptying therefore reducing gastric volume, these agents should be given 60min before induction of anesthesia when given orally, 30min when given IV.</a:t>
            </a:r>
            <a:endParaRPr lang="en-US" dirty="0"/>
          </a:p>
          <a:p>
            <a:pPr marL="0" indent="0" algn="l">
              <a:buNone/>
            </a:pPr>
            <a:endParaRPr lang="en-US" dirty="0"/>
          </a:p>
        </p:txBody>
      </p:sp>
    </p:spTree>
    <p:extLst>
      <p:ext uri="{BB962C8B-B14F-4D97-AF65-F5344CB8AC3E}">
        <p14:creationId xmlns:p14="http://schemas.microsoft.com/office/powerpoint/2010/main" val="296608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fontScale="85000" lnSpcReduction="20000"/>
          </a:bodyPr>
          <a:lstStyle/>
          <a:p>
            <a:pPr marL="0" indent="0" algn="l">
              <a:buNone/>
            </a:pPr>
            <a:r>
              <a:rPr lang="en-US" b="1" dirty="0"/>
              <a:t> </a:t>
            </a:r>
            <a:endParaRPr lang="en-US" dirty="0"/>
          </a:p>
          <a:p>
            <a:pPr marL="0" indent="0" algn="l">
              <a:buNone/>
            </a:pPr>
            <a:r>
              <a:rPr lang="en-US" b="1" dirty="0"/>
              <a:t>C- </a:t>
            </a:r>
            <a:r>
              <a:rPr lang="en-US" b="1" u="sng" dirty="0"/>
              <a:t>H2 receptor antagonists</a:t>
            </a:r>
            <a:endParaRPr lang="en-US" dirty="0"/>
          </a:p>
          <a:p>
            <a:pPr marL="0" indent="0" algn="l">
              <a:buNone/>
            </a:pPr>
            <a:r>
              <a:rPr lang="en-US" b="1" dirty="0"/>
              <a:t>They act by reducing gastric acidity and volume by inhibition of gastric secretion.H2 blockers has no action on gastric contents already present in the stomach therefore oral dose of H2 blockers is given at the evening before surgery followed by an oral or parenteral dose on the morning of surgery, these agents do not produce an immediate effect.</a:t>
            </a:r>
            <a:endParaRPr lang="en-US" dirty="0"/>
          </a:p>
          <a:p>
            <a:pPr marL="0" indent="0" algn="l">
              <a:buNone/>
            </a:pPr>
            <a:r>
              <a:rPr lang="en-US" b="1" dirty="0"/>
              <a:t> </a:t>
            </a:r>
            <a:endParaRPr lang="en-US" dirty="0"/>
          </a:p>
          <a:p>
            <a:pPr marL="0" indent="0" algn="l">
              <a:buNone/>
            </a:pPr>
            <a:r>
              <a:rPr lang="en-US" b="1" u="sng" dirty="0"/>
              <a:t>D- Proton pump inhibitors</a:t>
            </a:r>
            <a:endParaRPr lang="en-US" dirty="0"/>
          </a:p>
          <a:p>
            <a:pPr marL="0" indent="0" algn="l">
              <a:buNone/>
            </a:pPr>
            <a:r>
              <a:rPr lang="en-US" b="1" dirty="0"/>
              <a:t>They are effective in suppressing acid secretion .</a:t>
            </a:r>
            <a:endParaRPr lang="en-US" dirty="0"/>
          </a:p>
          <a:p>
            <a:pPr marL="0" indent="0" algn="l" rtl="0">
              <a:buNone/>
            </a:pPr>
            <a:r>
              <a:rPr lang="en-US" b="1" dirty="0"/>
              <a:t> </a:t>
            </a:r>
            <a:endParaRPr lang="en-US" dirty="0"/>
          </a:p>
          <a:p>
            <a:pPr marL="0" indent="0" algn="l">
              <a:buNone/>
            </a:pPr>
            <a:endParaRPr lang="en-US" dirty="0"/>
          </a:p>
        </p:txBody>
      </p:sp>
    </p:spTree>
    <p:extLst>
      <p:ext uri="{BB962C8B-B14F-4D97-AF65-F5344CB8AC3E}">
        <p14:creationId xmlns:p14="http://schemas.microsoft.com/office/powerpoint/2010/main" val="107552199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373</Words>
  <Application>Microsoft Office PowerPoint</Application>
  <PresentationFormat>عرض على الشاشة (3:4)‏</PresentationFormat>
  <Paragraphs>37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Thromboprophylaxis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shok</dc:title>
  <dc:creator>Aden</dc:creator>
  <cp:lastModifiedBy>Aden</cp:lastModifiedBy>
  <cp:revision>5</cp:revision>
  <dcterms:created xsi:type="dcterms:W3CDTF">2022-05-06T20:37:05Z</dcterms:created>
  <dcterms:modified xsi:type="dcterms:W3CDTF">2022-05-08T17:17:21Z</dcterms:modified>
</cp:coreProperties>
</file>