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3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6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1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0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48F5-FAD7-473B-BFB0-2B1F92B5363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2445-9D0B-446C-AB14-46B1C9843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8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 Ankle Joint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Dr.Zaid saad Al-Nasrawi</a:t>
            </a:r>
          </a:p>
          <a:p>
            <a:r>
              <a:rPr lang="de-DE" dirty="0" smtClean="0"/>
              <a:t>Trauma and Orthopedics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9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Trimalleolar</a:t>
            </a:r>
            <a:r>
              <a:rPr lang="en-US" dirty="0" smtClean="0"/>
              <a:t>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Revival565BT-Roman"/>
              </a:rPr>
              <a:t>The term </a:t>
            </a:r>
            <a:r>
              <a:rPr lang="en-US" b="1" dirty="0" err="1">
                <a:solidFill>
                  <a:srgbClr val="000000"/>
                </a:solidFill>
                <a:latin typeface="Revival565BT-Bold"/>
              </a:rPr>
              <a:t>trimalleolar</a:t>
            </a:r>
            <a:r>
              <a:rPr lang="en-US" b="1" dirty="0">
                <a:solidFill>
                  <a:srgbClr val="000000"/>
                </a:solidFill>
                <a:latin typeface="Revival565BT-Bold"/>
              </a:rPr>
              <a:t> fracture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is sometimes used, although there are only two malleoli The third ‘ malleolus ’ is the </a:t>
            </a:r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posterior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lip of the </a:t>
            </a:r>
            <a:r>
              <a:rPr lang="en-US" dirty="0" err="1">
                <a:solidFill>
                  <a:srgbClr val="000000"/>
                </a:solidFill>
                <a:latin typeface="Revival565BT-Roman"/>
              </a:rPr>
              <a:t>tibial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 articular surface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5170" y="1550372"/>
            <a:ext cx="6127371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0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HelveticaNeue-Medium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19116"/>
            <a:ext cx="5239044" cy="505784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>
                <a:solidFill>
                  <a:srgbClr val="000000"/>
                </a:solidFill>
                <a:latin typeface="HelveticaNeue-Medium"/>
              </a:rPr>
              <a:t>Arthrography</a:t>
            </a: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synovial cavity is outlined by injection of contrast and the integrity of the medial and lateral ligaments can be assessed The normal articular surfaces are seen to be smooth and </a:t>
            </a:r>
            <a:r>
              <a:rPr lang="en-US" dirty="0" smtClean="0"/>
              <a:t>parallel 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HelveticaNeue-Medium"/>
              </a:rPr>
              <a:t>Computed tomography</a:t>
            </a:r>
            <a:endParaRPr lang="en-US" b="1" dirty="0" smtClean="0"/>
          </a:p>
          <a:p>
            <a:r>
              <a:rPr lang="en-US" sz="2400" dirty="0" smtClean="0">
                <a:solidFill>
                  <a:srgbClr val="000000"/>
                </a:solidFill>
                <a:latin typeface="Revival565BT-Roman"/>
              </a:rPr>
              <a:t>This </a:t>
            </a:r>
            <a:r>
              <a:rPr lang="en-US" sz="2400" dirty="0">
                <a:solidFill>
                  <a:srgbClr val="000000"/>
                </a:solidFill>
                <a:latin typeface="Revival565BT-Roman"/>
              </a:rPr>
              <a:t>can be combined with arthrography to assess the bony components of the ankle </a:t>
            </a:r>
            <a:r>
              <a:rPr lang="en-US" sz="2400" dirty="0" smtClean="0">
                <a:solidFill>
                  <a:srgbClr val="000000"/>
                </a:solidFill>
                <a:latin typeface="Revival565BT-Roman"/>
              </a:rPr>
              <a:t>joint</a:t>
            </a:r>
          </a:p>
          <a:p>
            <a:r>
              <a:rPr lang="en-US" sz="2400" dirty="0"/>
              <a:t>Direct coronal and axial images are routinely acquired in slices 2 mm thick</a:t>
            </a:r>
            <a:r>
              <a:rPr lang="en-US" sz="2400" dirty="0" smtClean="0">
                <a:solidFill>
                  <a:srgbClr val="000000"/>
                </a:solidFill>
                <a:latin typeface="Revival565BT-Roman"/>
              </a:rPr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38" y="2166653"/>
            <a:ext cx="5698968" cy="35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8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Medium"/>
              </a:rPr>
              <a:t>Magnetic resonance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0000"/>
                </a:solidFill>
                <a:latin typeface="Revival565BT-Roman"/>
              </a:rPr>
              <a:t>This technique is particularly useful for soft tissues, especially ligaments and </a:t>
            </a:r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tendons.</a:t>
            </a:r>
          </a:p>
          <a:p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Achilles tendon can be seen </a:t>
            </a:r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inserting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into the posterior aspect of the calcaneus, separated from the posterior surface of the tibia by a fat </a:t>
            </a:r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pad</a:t>
            </a:r>
          </a:p>
          <a:p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cartilaginous surface of the articulating bones can be visualized </a:t>
            </a:r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directly.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4824" y="1575023"/>
            <a:ext cx="4031889" cy="48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8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Medium"/>
              </a:rPr>
              <a:t>The ankle ligaments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0000"/>
                </a:solidFill>
                <a:latin typeface="Revival565BT-Roman"/>
              </a:rPr>
              <a:t>There are four major ligamentous stabilizers in the foot and ankle: </a:t>
            </a:r>
            <a:endParaRPr lang="en-US" dirty="0" smtClean="0">
              <a:solidFill>
                <a:srgbClr val="000000"/>
              </a:solidFill>
              <a:latin typeface="Revival565BT-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lateral collateral </a:t>
            </a:r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ligament.</a:t>
            </a:r>
          </a:p>
          <a:p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the medial collateral ligament (the deltoid ligament</a:t>
            </a:r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).</a:t>
            </a:r>
          </a:p>
          <a:p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Revival565BT-Roman"/>
              </a:rPr>
              <a:t>syndesmotic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 complex </a:t>
            </a:r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and</a:t>
            </a:r>
          </a:p>
          <a:p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Revival565BT-Roman"/>
              </a:rPr>
              <a:t>interosseous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 ligament (</a:t>
            </a:r>
            <a:r>
              <a:rPr lang="en-US" dirty="0" err="1">
                <a:solidFill>
                  <a:srgbClr val="000000"/>
                </a:solidFill>
                <a:latin typeface="Revival565BT-Roman"/>
              </a:rPr>
              <a:t>talocalcaneal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 ligament) in the sinus tarsi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6690" y="365125"/>
            <a:ext cx="4142337" cy="59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syndesmosis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Syndesmosis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the term used to describe the three stabilizing components of the inferior </a:t>
            </a:r>
            <a:r>
              <a:rPr lang="en-US" dirty="0" err="1">
                <a:solidFill>
                  <a:srgbClr val="000000"/>
                </a:solidFill>
              </a:rPr>
              <a:t>tibiofi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bular</a:t>
            </a:r>
            <a:r>
              <a:rPr lang="en-US" dirty="0">
                <a:solidFill>
                  <a:srgbClr val="000000"/>
                </a:solidFill>
              </a:rPr>
              <a:t> articulation: the anterior and posterior </a:t>
            </a:r>
            <a:r>
              <a:rPr lang="en-US" dirty="0" err="1">
                <a:solidFill>
                  <a:srgbClr val="000000"/>
                </a:solidFill>
              </a:rPr>
              <a:t>tibiofi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bular</a:t>
            </a:r>
            <a:r>
              <a:rPr lang="en-US" dirty="0">
                <a:solidFill>
                  <a:srgbClr val="000000"/>
                </a:solidFill>
              </a:rPr>
              <a:t> ligaments (ATIF, PTIF) and the </a:t>
            </a:r>
            <a:r>
              <a:rPr lang="en-US" dirty="0" err="1">
                <a:solidFill>
                  <a:srgbClr val="000000"/>
                </a:solidFill>
              </a:rPr>
              <a:t>interosseous</a:t>
            </a:r>
            <a:r>
              <a:rPr lang="en-US" dirty="0">
                <a:solidFill>
                  <a:srgbClr val="000000"/>
                </a:solidFill>
              </a:rPr>
              <a:t> membrane Injury to the </a:t>
            </a:r>
            <a:r>
              <a:rPr lang="en-US" dirty="0" err="1">
                <a:solidFill>
                  <a:srgbClr val="000000"/>
                </a:solidFill>
              </a:rPr>
              <a:t>syndesmosis</a:t>
            </a:r>
            <a:r>
              <a:rPr lang="en-US" dirty="0">
                <a:solidFill>
                  <a:srgbClr val="000000"/>
                </a:solidFill>
              </a:rPr>
              <a:t> is extremely uncommon in the absence of a </a:t>
            </a:r>
            <a:r>
              <a:rPr lang="en-US" dirty="0" smtClean="0">
                <a:solidFill>
                  <a:srgbClr val="000000"/>
                </a:solidFill>
              </a:rPr>
              <a:t>fracture</a:t>
            </a:r>
          </a:p>
          <a:p>
            <a:r>
              <a:rPr lang="en-US" dirty="0">
                <a:solidFill>
                  <a:srgbClr val="000000"/>
                </a:solidFill>
              </a:rPr>
              <a:t>Injury to the </a:t>
            </a:r>
            <a:r>
              <a:rPr lang="en-US" dirty="0" err="1">
                <a:solidFill>
                  <a:srgbClr val="000000"/>
                </a:solidFill>
              </a:rPr>
              <a:t>syndesmosis</a:t>
            </a:r>
            <a:r>
              <a:rPr lang="en-US" dirty="0">
                <a:solidFill>
                  <a:srgbClr val="000000"/>
                </a:solidFill>
              </a:rPr>
              <a:t> usually involves rupture to the </a:t>
            </a:r>
            <a:r>
              <a:rPr lang="en-US" dirty="0" smtClean="0">
                <a:solidFill>
                  <a:srgbClr val="000000"/>
                </a:solidFill>
              </a:rPr>
              <a:t>anterior </a:t>
            </a:r>
            <a:r>
              <a:rPr lang="en-US" dirty="0" err="1" smtClean="0">
                <a:solidFill>
                  <a:srgbClr val="000000"/>
                </a:solidFill>
              </a:rPr>
              <a:t>tibiofi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bular</a:t>
            </a:r>
            <a:r>
              <a:rPr lang="en-US" dirty="0">
                <a:solidFill>
                  <a:srgbClr val="000000"/>
                </a:solidFill>
              </a:rPr>
              <a:t> ligament and spares the posterior.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7753" y="2241153"/>
            <a:ext cx="4726047" cy="3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5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Achilles tendon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Formed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by merging of the </a:t>
            </a:r>
            <a:r>
              <a:rPr lang="en-US" dirty="0" smtClean="0">
                <a:solidFill>
                  <a:srgbClr val="000000"/>
                </a:solidFill>
                <a:latin typeface="Revival565BT-Roman"/>
              </a:rPr>
              <a:t>gastrocnemius </a:t>
            </a:r>
            <a:r>
              <a:rPr lang="en-US" dirty="0">
                <a:solidFill>
                  <a:srgbClr val="000000"/>
                </a:solidFill>
                <a:latin typeface="Revival565BT-Roman"/>
              </a:rPr>
              <a:t>and soleus tendons, the Achilles tendon extends inferiorly to insert on the dorsal margin of the calcaneus It is readily visualized on both ultrasound and MRI in the sagittal plane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197290"/>
            <a:ext cx="5916394" cy="33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6129"/>
          </a:xfrm>
        </p:spPr>
        <p:txBody>
          <a:bodyPr/>
          <a:lstStyle/>
          <a:p>
            <a:r>
              <a:rPr lang="de-DE" dirty="0" smtClean="0"/>
              <a:t>Anatomy of the Ankle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263" y="1634557"/>
            <a:ext cx="5487537" cy="5039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ankle joint is a synovial hinge joint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i="0" u="sng" strike="noStrike" baseline="0" dirty="0" smtClean="0">
                <a:solidFill>
                  <a:srgbClr val="000000"/>
                </a:solidFill>
              </a:rPr>
              <a:t>Articular surfaces: 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the lower tibia and the inner surface of the medial malleolus. 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the medial surface of the lateral malleolus of the fibula. 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the trochlear surface of the head of the talus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6459" y="1673100"/>
            <a:ext cx="3916907" cy="43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92" y="4684357"/>
            <a:ext cx="10515600" cy="1325563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  <a:latin typeface="Calibri" panose="020F0502020204030204"/>
              </a:rPr>
              <a:t>The articular surface of the talus is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/>
              </a:rPr>
              <a:t> broader anteriorly than posteriorly </a:t>
            </a:r>
            <a:r>
              <a:rPr lang="en-US" sz="2000" dirty="0">
                <a:solidFill>
                  <a:srgbClr val="000000"/>
                </a:solidFill>
                <a:latin typeface="Calibri" panose="020F0502020204030204"/>
              </a:rPr>
              <a:t>This makes the ankle more stable in dorsiflexion (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 panose="020F0502020204030204"/>
              </a:rPr>
              <a:t> e standing) and more mobile in plantar flexion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824" y="474496"/>
            <a:ext cx="3842982" cy="4274925"/>
          </a:xfrm>
        </p:spPr>
        <p:txBody>
          <a:bodyPr>
            <a:normAutofit fontScale="92500"/>
          </a:bodyPr>
          <a:lstStyle/>
          <a:p>
            <a:r>
              <a:rPr lang="en-US" dirty="0"/>
              <a:t>Capsule This is attached to the margins of the articular surfaces, except where it extends distally to the neck of the </a:t>
            </a:r>
            <a:r>
              <a:rPr lang="en-US" dirty="0" smtClean="0"/>
              <a:t>talus</a:t>
            </a:r>
            <a:endParaRPr lang="ar-IQ" dirty="0" smtClean="0"/>
          </a:p>
          <a:p>
            <a:r>
              <a:rPr lang="en-US" dirty="0" smtClean="0"/>
              <a:t> </a:t>
            </a:r>
            <a:r>
              <a:rPr lang="en-US" dirty="0" err="1"/>
              <a:t>Synovium</a:t>
            </a:r>
            <a:r>
              <a:rPr lang="en-US" dirty="0"/>
              <a:t> This lines the capsule and frequently passes up between the lower ends of the tibia and the </a:t>
            </a:r>
            <a:r>
              <a:rPr lang="en-US" dirty="0" smtClean="0"/>
              <a:t>fibula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3771" y="1323833"/>
            <a:ext cx="7936065" cy="29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779" y="1561922"/>
            <a:ext cx="4074994" cy="4702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capsule of the ankle joint is thickened with ligaments medially and laterally but is weak anteriorly and </a:t>
            </a:r>
            <a:r>
              <a:rPr lang="en-US" dirty="0" smtClean="0"/>
              <a:t>posteriorly</a:t>
            </a:r>
            <a:endParaRPr lang="ar-IQ" dirty="0" smtClean="0"/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deltoid ligament </a:t>
            </a:r>
            <a:r>
              <a:rPr lang="en-US" dirty="0"/>
              <a:t>is a triangular ligament on the medial aspect of the ankle It is attached to the apex of the medial malleolus and inferiorly to the medial aspect of the talus, the </a:t>
            </a:r>
            <a:r>
              <a:rPr lang="en-US" dirty="0" err="1"/>
              <a:t>sustentaculum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of the calcaneus and the tuberosity of the </a:t>
            </a:r>
            <a:r>
              <a:rPr lang="en-US" dirty="0" err="1"/>
              <a:t>navicular</a:t>
            </a:r>
            <a:r>
              <a:rPr lang="en-US" dirty="0"/>
              <a:t> </a:t>
            </a:r>
            <a:endParaRPr lang="ar-IQ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7507" y="1561921"/>
            <a:ext cx="6444908" cy="36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615" y="1241946"/>
            <a:ext cx="4831307" cy="493501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Laterally, the ankle is strengthened by three ligaments: </a:t>
            </a:r>
            <a:endParaRPr lang="ar-IQ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posterior </a:t>
            </a:r>
            <a:r>
              <a:rPr lang="en-US" b="1" dirty="0" err="1" smtClean="0"/>
              <a:t>talofibular</a:t>
            </a:r>
            <a:r>
              <a:rPr lang="en-US" b="1" dirty="0" smtClean="0"/>
              <a:t> ligament </a:t>
            </a:r>
            <a:r>
              <a:rPr lang="en-US" dirty="0" smtClean="0"/>
              <a:t>, which passes medially from the lowest part of the </a:t>
            </a:r>
            <a:r>
              <a:rPr lang="en-US" dirty="0" err="1" smtClean="0"/>
              <a:t>malleolar</a:t>
            </a:r>
            <a:r>
              <a:rPr lang="en-US" dirty="0" smtClean="0"/>
              <a:t> fossa of the fibula to the posterior process of the talus.</a:t>
            </a:r>
            <a:endParaRPr lang="ar-IQ" dirty="0" smtClean="0"/>
          </a:p>
          <a:p>
            <a:r>
              <a:rPr lang="en-US" b="1" dirty="0" smtClean="0"/>
              <a:t>the </a:t>
            </a:r>
            <a:r>
              <a:rPr lang="en-US" b="1" dirty="0" err="1" smtClean="0"/>
              <a:t>calcaneofibular</a:t>
            </a:r>
            <a:r>
              <a:rPr lang="en-US" b="1" dirty="0" smtClean="0"/>
              <a:t> ligament </a:t>
            </a:r>
            <a:r>
              <a:rPr lang="en-US" dirty="0" smtClean="0"/>
              <a:t>, which passes from the apex</a:t>
            </a:r>
            <a:r>
              <a:rPr lang="ar-IQ" dirty="0" smtClean="0"/>
              <a:t> </a:t>
            </a:r>
            <a:r>
              <a:rPr lang="en-US" dirty="0" smtClean="0"/>
              <a:t>of the lateral malleolus to the calcaneus</a:t>
            </a:r>
            <a:r>
              <a:rPr lang="de-DE" dirty="0"/>
              <a:t>.</a:t>
            </a:r>
            <a:endParaRPr lang="ar-IQ" dirty="0" smtClean="0"/>
          </a:p>
          <a:p>
            <a:r>
              <a:rPr lang="en-US" b="1" dirty="0" smtClean="0"/>
              <a:t>the anterior </a:t>
            </a:r>
            <a:r>
              <a:rPr lang="en-US" b="1" dirty="0" err="1" smtClean="0"/>
              <a:t>talofibular</a:t>
            </a:r>
            <a:r>
              <a:rPr lang="en-US" b="1" dirty="0" smtClean="0"/>
              <a:t> ligament </a:t>
            </a:r>
            <a:r>
              <a:rPr lang="en-US" dirty="0" smtClean="0"/>
              <a:t>, which passes</a:t>
            </a:r>
            <a:r>
              <a:rPr lang="ar-IQ" dirty="0" smtClean="0"/>
              <a:t> </a:t>
            </a:r>
            <a:r>
              <a:rPr lang="en-US" dirty="0" err="1" smtClean="0"/>
              <a:t>anteromedially</a:t>
            </a:r>
            <a:r>
              <a:rPr lang="en-US" dirty="0" smtClean="0"/>
              <a:t> from the lateral malleolus to the lateral</a:t>
            </a:r>
            <a:r>
              <a:rPr lang="ar-IQ" dirty="0" smtClean="0"/>
              <a:t> </a:t>
            </a:r>
            <a:r>
              <a:rPr lang="en-US" dirty="0" smtClean="0"/>
              <a:t>aspect of the neck of the talus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1575" y="2101754"/>
            <a:ext cx="6385392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features of the ankle joint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4447" y="1473958"/>
            <a:ext cx="5460778" cy="47030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76415" y="2060998"/>
            <a:ext cx="6181102" cy="37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14" y="376426"/>
            <a:ext cx="4702649" cy="4901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2" y="376425"/>
            <a:ext cx="6345500" cy="61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0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r>
              <a:rPr lang="en-US" dirty="0"/>
              <a:t>Plain radiographs </a:t>
            </a:r>
            <a:r>
              <a:rPr lang="en-US" dirty="0" smtClean="0"/>
              <a:t>of Ankle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967" y="1487606"/>
            <a:ext cx="5514833" cy="4689357"/>
          </a:xfrm>
        </p:spPr>
        <p:txBody>
          <a:bodyPr>
            <a:normAutofit/>
          </a:bodyPr>
          <a:lstStyle/>
          <a:p>
            <a:r>
              <a:rPr lang="en-US" u="sng" dirty="0"/>
              <a:t>On AP radiographs </a:t>
            </a:r>
            <a:endParaRPr lang="en-US" u="sng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/>
              <a:t>tibiotalar</a:t>
            </a:r>
            <a:r>
              <a:rPr lang="en-US" dirty="0"/>
              <a:t> </a:t>
            </a:r>
            <a:r>
              <a:rPr lang="en-US" b="1" dirty="0"/>
              <a:t>surfaces</a:t>
            </a:r>
            <a:r>
              <a:rPr lang="en-US" dirty="0"/>
              <a:t> are seen to be parallel to each other and </a:t>
            </a:r>
            <a:r>
              <a:rPr lang="en-US" b="1" dirty="0"/>
              <a:t>perpendicular</a:t>
            </a:r>
            <a:r>
              <a:rPr lang="en-US" dirty="0"/>
              <a:t> to the shaft of the </a:t>
            </a:r>
            <a:r>
              <a:rPr lang="en-US" dirty="0" smtClean="0"/>
              <a:t>tibia.</a:t>
            </a:r>
          </a:p>
          <a:p>
            <a:r>
              <a:rPr lang="en-US" dirty="0" smtClean="0"/>
              <a:t>The </a:t>
            </a:r>
            <a:r>
              <a:rPr lang="en-US" dirty="0"/>
              <a:t>articular surfaces of the malleoli on each side are symmetrical about a line through the shaft of the tibia, </a:t>
            </a:r>
            <a:r>
              <a:rPr lang="en-US" b="1" dirty="0"/>
              <a:t>each making an equal angle with the inferior surface of the tibia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1" y="2101754"/>
            <a:ext cx="5875122" cy="35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4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365126"/>
            <a:ext cx="10821537" cy="958708"/>
          </a:xfrm>
        </p:spPr>
        <p:txBody>
          <a:bodyPr/>
          <a:lstStyle/>
          <a:p>
            <a:r>
              <a:rPr lang="en-US" dirty="0" smtClean="0"/>
              <a:t>X ray on Stress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94" y="1473958"/>
            <a:ext cx="5487537" cy="47030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medial and lateral ligaments of the ankle joint </a:t>
            </a:r>
            <a:r>
              <a:rPr lang="en-US" dirty="0"/>
              <a:t>are not visible on plain </a:t>
            </a:r>
            <a:r>
              <a:rPr lang="en-US" dirty="0" smtClean="0"/>
              <a:t>radiographs.</a:t>
            </a:r>
          </a:p>
          <a:p>
            <a:r>
              <a:rPr lang="en-US" b="1" dirty="0"/>
              <a:t>S</a:t>
            </a:r>
            <a:r>
              <a:rPr lang="en-US" b="1" dirty="0" smtClean="0"/>
              <a:t>tress </a:t>
            </a:r>
            <a:r>
              <a:rPr lang="en-US" b="1" dirty="0"/>
              <a:t>views </a:t>
            </a:r>
            <a:r>
              <a:rPr lang="en-US" dirty="0"/>
              <a:t>Where the distance between the medial malleolus and the talus is increased </a:t>
            </a:r>
            <a:r>
              <a:rPr lang="en-US" dirty="0" smtClean="0"/>
              <a:t>,</a:t>
            </a:r>
            <a:r>
              <a:rPr lang="en-US" u="sng" dirty="0" smtClean="0"/>
              <a:t>this means </a:t>
            </a:r>
            <a:r>
              <a:rPr lang="en-US" dirty="0"/>
              <a:t>disruption of the deltoid </a:t>
            </a:r>
            <a:r>
              <a:rPr lang="en-US" dirty="0" smtClean="0"/>
              <a:t>ligament. </a:t>
            </a:r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there is increased distance between the lateral malleolus and the talus without bony injury this is due to disruption of the lateral </a:t>
            </a:r>
            <a:r>
              <a:rPr lang="en-US" dirty="0" smtClean="0"/>
              <a:t>ligaments.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1929" y="682388"/>
            <a:ext cx="4227790" cy="57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715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HelveticaNeue-Medium</vt:lpstr>
      <vt:lpstr>Revival565BT-Bold</vt:lpstr>
      <vt:lpstr>Revival565BT-Roman</vt:lpstr>
      <vt:lpstr>Office Theme</vt:lpstr>
      <vt:lpstr>The Ankle Joint</vt:lpstr>
      <vt:lpstr>Anatomy of the Ankle Joint</vt:lpstr>
      <vt:lpstr>The articular surface of the talus is broader anteriorly than posteriorly This makes the ankle more stable in dorsiflexion (i e standing) and more mobile in plantar flexion  </vt:lpstr>
      <vt:lpstr>Ligaments </vt:lpstr>
      <vt:lpstr>PowerPoint Presentation</vt:lpstr>
      <vt:lpstr>Radiological features of the ankle joint </vt:lpstr>
      <vt:lpstr>PowerPoint Presentation</vt:lpstr>
      <vt:lpstr>Plain radiographs of Ankle joint</vt:lpstr>
      <vt:lpstr>X ray on Stress View</vt:lpstr>
      <vt:lpstr>Trimalleolar fracture</vt:lpstr>
      <vt:lpstr> </vt:lpstr>
      <vt:lpstr>Magnetic resonance imaging</vt:lpstr>
      <vt:lpstr>The ankle ligaments</vt:lpstr>
      <vt:lpstr>The syndesmosis. </vt:lpstr>
      <vt:lpstr>The Achilles tendon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Ankle Joint</dc:title>
  <dc:creator>Microsoft account</dc:creator>
  <cp:lastModifiedBy>Microsoft account</cp:lastModifiedBy>
  <cp:revision>35</cp:revision>
  <dcterms:created xsi:type="dcterms:W3CDTF">2022-04-26T21:34:34Z</dcterms:created>
  <dcterms:modified xsi:type="dcterms:W3CDTF">2022-05-08T20:46:34Z</dcterms:modified>
</cp:coreProperties>
</file>