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50"/>
  </p:notesMasterIdLst>
  <p:sldIdLst>
    <p:sldId id="331" r:id="rId2"/>
    <p:sldId id="332" r:id="rId3"/>
    <p:sldId id="333" r:id="rId4"/>
    <p:sldId id="334" r:id="rId5"/>
    <p:sldId id="335" r:id="rId6"/>
    <p:sldId id="337" r:id="rId7"/>
    <p:sldId id="339" r:id="rId8"/>
    <p:sldId id="340" r:id="rId9"/>
    <p:sldId id="341" r:id="rId10"/>
    <p:sldId id="342" r:id="rId11"/>
    <p:sldId id="343" r:id="rId12"/>
    <p:sldId id="344" r:id="rId13"/>
    <p:sldId id="345" r:id="rId14"/>
    <p:sldId id="347" r:id="rId15"/>
    <p:sldId id="348" r:id="rId16"/>
    <p:sldId id="349" r:id="rId17"/>
    <p:sldId id="350" r:id="rId18"/>
    <p:sldId id="351" r:id="rId19"/>
    <p:sldId id="352"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6" r:id="rId42"/>
    <p:sldId id="377" r:id="rId43"/>
    <p:sldId id="378" r:id="rId44"/>
    <p:sldId id="381" r:id="rId45"/>
    <p:sldId id="385" r:id="rId46"/>
    <p:sldId id="382" r:id="rId47"/>
    <p:sldId id="383" r:id="rId48"/>
    <p:sldId id="38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91" autoAdjust="0"/>
    <p:restoredTop sz="94629" autoAdjust="0"/>
  </p:normalViewPr>
  <p:slideViewPr>
    <p:cSldViewPr>
      <p:cViewPr varScale="1">
        <p:scale>
          <a:sx n="72" d="100"/>
          <a:sy n="72" d="100"/>
        </p:scale>
        <p:origin x="684" y="78"/>
      </p:cViewPr>
      <p:guideLst>
        <p:guide orient="horz" pos="2160"/>
        <p:guide pos="3840"/>
      </p:guideLst>
    </p:cSldViewPr>
  </p:slideViewPr>
  <p:outlineViewPr>
    <p:cViewPr>
      <p:scale>
        <a:sx n="33" d="100"/>
        <a:sy n="33" d="100"/>
      </p:scale>
      <p:origin x="12" y="93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A1CD34-1301-450E-BECF-49A7A5C2E96E}" type="datetimeFigureOut">
              <a:rPr lang="ar-IQ" smtClean="0"/>
              <a:pPr/>
              <a:t>19/10/1443</a:t>
            </a:fld>
            <a:endParaRPr lang="ar-IQ"/>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A5C49C-C489-4FA3-AEA6-8B24AED71F36}" type="slidenum">
              <a:rPr lang="ar-IQ" smtClean="0"/>
              <a:pPr/>
              <a:t>‹#›</a:t>
            </a:fld>
            <a:endParaRPr lang="ar-IQ"/>
          </a:p>
        </p:txBody>
      </p:sp>
    </p:spTree>
    <p:extLst>
      <p:ext uri="{BB962C8B-B14F-4D97-AF65-F5344CB8AC3E}">
        <p14:creationId xmlns:p14="http://schemas.microsoft.com/office/powerpoint/2010/main" val="9970063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62E4DA-EFDF-4C48-835E-902C5B4441F2}" type="datetime1">
              <a:rPr lang="en-US" smtClean="0"/>
              <a:pPr/>
              <a:t>5/20/2022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796C193-3722-42E9-B33A-7C17DAD0F260}" type="slidenum">
              <a:rPr lang="ar-IQ" smtClean="0"/>
              <a:pPr/>
              <a:t>‹#›</a:t>
            </a:fld>
            <a:endParaRPr lang="ar-IQ"/>
          </a:p>
        </p:txBody>
      </p:sp>
    </p:spTree>
    <p:extLst>
      <p:ext uri="{BB962C8B-B14F-4D97-AF65-F5344CB8AC3E}">
        <p14:creationId xmlns:p14="http://schemas.microsoft.com/office/powerpoint/2010/main" val="113917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5F751F-FD9B-4B14-8A14-984413FF2AE0}" type="datetime1">
              <a:rPr lang="en-US" smtClean="0"/>
              <a:pPr/>
              <a:t>5/20/2022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96C193-3722-42E9-B33A-7C17DAD0F260}" type="slidenum">
              <a:rPr lang="ar-IQ" smtClean="0"/>
              <a:pPr/>
              <a:t>‹#›</a:t>
            </a:fld>
            <a:endParaRPr lang="ar-IQ"/>
          </a:p>
        </p:txBody>
      </p:sp>
    </p:spTree>
    <p:extLst>
      <p:ext uri="{BB962C8B-B14F-4D97-AF65-F5344CB8AC3E}">
        <p14:creationId xmlns:p14="http://schemas.microsoft.com/office/powerpoint/2010/main" val="312020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4C0F26-F21E-4BE5-A407-FF09E36FECCC}" type="datetime1">
              <a:rPr lang="en-US" smtClean="0"/>
              <a:pPr/>
              <a:t>5/20/2022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96C193-3722-42E9-B33A-7C17DAD0F260}" type="slidenum">
              <a:rPr lang="ar-IQ" smtClean="0"/>
              <a:pPr/>
              <a:t>‹#›</a:t>
            </a:fld>
            <a:endParaRPr lang="ar-IQ"/>
          </a:p>
        </p:txBody>
      </p:sp>
    </p:spTree>
    <p:extLst>
      <p:ext uri="{BB962C8B-B14F-4D97-AF65-F5344CB8AC3E}">
        <p14:creationId xmlns:p14="http://schemas.microsoft.com/office/powerpoint/2010/main" val="384366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9F4A7-D328-4AF1-84BD-109838EBABA3}" type="datetime1">
              <a:rPr lang="en-US" smtClean="0"/>
              <a:pPr/>
              <a:t>5/20/2022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96C193-3722-42E9-B33A-7C17DAD0F260}" type="slidenum">
              <a:rPr lang="ar-IQ" smtClean="0"/>
              <a:pPr/>
              <a:t>‹#›</a:t>
            </a:fld>
            <a:endParaRPr lang="ar-IQ"/>
          </a:p>
        </p:txBody>
      </p:sp>
    </p:spTree>
    <p:extLst>
      <p:ext uri="{BB962C8B-B14F-4D97-AF65-F5344CB8AC3E}">
        <p14:creationId xmlns:p14="http://schemas.microsoft.com/office/powerpoint/2010/main" val="341115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FD0CBA3-CCF5-4550-8404-A6DBA8E346AA}" type="datetime1">
              <a:rPr lang="en-US" smtClean="0"/>
              <a:pPr/>
              <a:t>5/20/2022</a:t>
            </a:fld>
            <a:endParaRPr lang="ar-IQ"/>
          </a:p>
        </p:txBody>
      </p:sp>
      <p:sp>
        <p:nvSpPr>
          <p:cNvPr id="5" name="Footer Placeholder 4"/>
          <p:cNvSpPr>
            <a:spLocks noGrp="1"/>
          </p:cNvSpPr>
          <p:nvPr>
            <p:ph type="ftr" sz="quarter" idx="11"/>
          </p:nvPr>
        </p:nvSpPr>
        <p:spPr>
          <a:xfrm>
            <a:off x="2182708" y="6272784"/>
            <a:ext cx="6327648" cy="365125"/>
          </a:xfrm>
        </p:spPr>
        <p:txBody>
          <a:bodyPr/>
          <a:lstStyle/>
          <a:p>
            <a:endParaRPr lang="ar-IQ"/>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796C193-3722-42E9-B33A-7C17DAD0F260}" type="slidenum">
              <a:rPr lang="ar-IQ" smtClean="0"/>
              <a:pPr/>
              <a:t>‹#›</a:t>
            </a:fld>
            <a:endParaRPr lang="ar-IQ"/>
          </a:p>
        </p:txBody>
      </p:sp>
    </p:spTree>
    <p:extLst>
      <p:ext uri="{BB962C8B-B14F-4D97-AF65-F5344CB8AC3E}">
        <p14:creationId xmlns:p14="http://schemas.microsoft.com/office/powerpoint/2010/main" val="351780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4B1F04-50A6-4AFE-BC4E-0BEB2F42256E}" type="datetime1">
              <a:rPr lang="en-US" smtClean="0"/>
              <a:pPr/>
              <a:t>5/20/2022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96C193-3722-42E9-B33A-7C17DAD0F260}" type="slidenum">
              <a:rPr lang="ar-IQ" smtClean="0"/>
              <a:pPr/>
              <a:t>‹#›</a:t>
            </a:fld>
            <a:endParaRPr lang="ar-IQ"/>
          </a:p>
        </p:txBody>
      </p:sp>
    </p:spTree>
    <p:extLst>
      <p:ext uri="{BB962C8B-B14F-4D97-AF65-F5344CB8AC3E}">
        <p14:creationId xmlns:p14="http://schemas.microsoft.com/office/powerpoint/2010/main" val="78442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24390A-047F-4082-AD37-F9F1E1946304}" type="datetime1">
              <a:rPr lang="en-US" smtClean="0"/>
              <a:pPr/>
              <a:t>5/20/2022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796C193-3722-42E9-B33A-7C17DAD0F260}" type="slidenum">
              <a:rPr lang="ar-IQ" smtClean="0"/>
              <a:pPr/>
              <a:t>‹#›</a:t>
            </a:fld>
            <a:endParaRPr lang="ar-IQ"/>
          </a:p>
        </p:txBody>
      </p:sp>
    </p:spTree>
    <p:extLst>
      <p:ext uri="{BB962C8B-B14F-4D97-AF65-F5344CB8AC3E}">
        <p14:creationId xmlns:p14="http://schemas.microsoft.com/office/powerpoint/2010/main" val="419047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B3047-91C0-4234-8712-795F1F95618D}" type="datetime1">
              <a:rPr lang="en-US" smtClean="0"/>
              <a:pPr/>
              <a:t>5/20/2022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796C193-3722-42E9-B33A-7C17DAD0F260}" type="slidenum">
              <a:rPr lang="ar-IQ" smtClean="0"/>
              <a:pPr/>
              <a:t>‹#›</a:t>
            </a:fld>
            <a:endParaRPr lang="ar-IQ"/>
          </a:p>
        </p:txBody>
      </p:sp>
    </p:spTree>
    <p:extLst>
      <p:ext uri="{BB962C8B-B14F-4D97-AF65-F5344CB8AC3E}">
        <p14:creationId xmlns:p14="http://schemas.microsoft.com/office/powerpoint/2010/main" val="196416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8BE86-4AB2-41F9-B3E1-15CE8A16C0E2}" type="datetime1">
              <a:rPr lang="en-US" smtClean="0"/>
              <a:pPr/>
              <a:t>5/20/2022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796C193-3722-42E9-B33A-7C17DAD0F260}" type="slidenum">
              <a:rPr lang="ar-IQ" smtClean="0"/>
              <a:pPr/>
              <a:t>‹#›</a:t>
            </a:fld>
            <a:endParaRPr lang="ar-IQ"/>
          </a:p>
        </p:txBody>
      </p:sp>
    </p:spTree>
    <p:extLst>
      <p:ext uri="{BB962C8B-B14F-4D97-AF65-F5344CB8AC3E}">
        <p14:creationId xmlns:p14="http://schemas.microsoft.com/office/powerpoint/2010/main" val="221143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2F6B3-A35A-4D9E-8A37-363B605A3BE4}" type="datetime1">
              <a:rPr lang="en-US" smtClean="0"/>
              <a:pPr/>
              <a:t>5/20/2022</a:t>
            </a:fld>
            <a:endParaRPr lang="ar-IQ"/>
          </a:p>
        </p:txBody>
      </p:sp>
      <p:sp>
        <p:nvSpPr>
          <p:cNvPr id="6" name="Footer Placeholder 5"/>
          <p:cNvSpPr>
            <a:spLocks noGrp="1"/>
          </p:cNvSpPr>
          <p:nvPr>
            <p:ph type="ftr" sz="quarter" idx="11"/>
          </p:nvPr>
        </p:nvSpPr>
        <p:spPr/>
        <p:txBody>
          <a:bodyPr/>
          <a:lstStyle/>
          <a:p>
            <a:endParaRPr lang="ar-IQ"/>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796C193-3722-42E9-B33A-7C17DAD0F260}" type="slidenum">
              <a:rPr lang="ar-IQ" smtClean="0"/>
              <a:pPr/>
              <a:t>‹#›</a:t>
            </a:fld>
            <a:endParaRPr lang="ar-IQ"/>
          </a:p>
        </p:txBody>
      </p:sp>
    </p:spTree>
    <p:extLst>
      <p:ext uri="{BB962C8B-B14F-4D97-AF65-F5344CB8AC3E}">
        <p14:creationId xmlns:p14="http://schemas.microsoft.com/office/powerpoint/2010/main" val="374241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4C0E3-22BD-418E-AEDD-65D92AF9D4DD}" type="datetime1">
              <a:rPr lang="en-US" smtClean="0"/>
              <a:pPr/>
              <a:t>5/20/2022</a:t>
            </a:fld>
            <a:endParaRPr lang="ar-IQ"/>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796C193-3722-42E9-B33A-7C17DAD0F260}" type="slidenum">
              <a:rPr lang="ar-IQ" smtClean="0"/>
              <a:pPr/>
              <a:t>‹#›</a:t>
            </a:fld>
            <a:endParaRPr lang="ar-IQ"/>
          </a:p>
        </p:txBody>
      </p:sp>
    </p:spTree>
    <p:extLst>
      <p:ext uri="{BB962C8B-B14F-4D97-AF65-F5344CB8AC3E}">
        <p14:creationId xmlns:p14="http://schemas.microsoft.com/office/powerpoint/2010/main" val="375836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14AC64F-DB29-4742-9B3C-19C1E7797752}" type="datetime1">
              <a:rPr lang="en-US" smtClean="0"/>
              <a:pPr/>
              <a:t>5/20/2022</a:t>
            </a:fld>
            <a:endParaRPr lang="ar-IQ"/>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ar-IQ"/>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796C193-3722-42E9-B33A-7C17DAD0F260}" type="slidenum">
              <a:rPr lang="ar-IQ" smtClean="0"/>
              <a:pPr/>
              <a:t>‹#›</a:t>
            </a:fld>
            <a:endParaRPr lang="ar-IQ"/>
          </a:p>
        </p:txBody>
      </p:sp>
    </p:spTree>
    <p:extLst>
      <p:ext uri="{BB962C8B-B14F-4D97-AF65-F5344CB8AC3E}">
        <p14:creationId xmlns:p14="http://schemas.microsoft.com/office/powerpoint/2010/main" val="38826827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defTabSz="914400" rtl="1"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2E5F4-AB9F-44D4-8C5E-AEA7004F1CA2}"/>
              </a:ext>
            </a:extLst>
          </p:cNvPr>
          <p:cNvSpPr>
            <a:spLocks noGrp="1"/>
          </p:cNvSpPr>
          <p:nvPr>
            <p:ph type="sldNum" sz="quarter" idx="12"/>
          </p:nvPr>
        </p:nvSpPr>
        <p:spPr/>
        <p:txBody>
          <a:bodyPr/>
          <a:lstStyle/>
          <a:p>
            <a:fld id="{8796C193-3722-42E9-B33A-7C17DAD0F260}" type="slidenum">
              <a:rPr lang="ar-IQ" smtClean="0"/>
              <a:pPr/>
              <a:t>1</a:t>
            </a:fld>
            <a:endParaRPr lang="ar-IQ"/>
          </a:p>
        </p:txBody>
      </p:sp>
      <p:sp>
        <p:nvSpPr>
          <p:cNvPr id="4" name="Title 1">
            <a:extLst>
              <a:ext uri="{FF2B5EF4-FFF2-40B4-BE49-F238E27FC236}">
                <a16:creationId xmlns:a16="http://schemas.microsoft.com/office/drawing/2014/main" id="{000F478D-5CB1-4962-97B5-D1952E5194D6}"/>
              </a:ext>
            </a:extLst>
          </p:cNvPr>
          <p:cNvSpPr txBox="1">
            <a:spLocks/>
          </p:cNvSpPr>
          <p:nvPr/>
        </p:nvSpPr>
        <p:spPr>
          <a:xfrm>
            <a:off x="2667000" y="2770330"/>
            <a:ext cx="6858000" cy="1633334"/>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err="1">
                <a:latin typeface="Algerian" panose="04020705040A02060702" pitchFamily="82" charset="0"/>
              </a:rPr>
              <a:t>lec</a:t>
            </a:r>
            <a:r>
              <a:rPr lang="en-US" sz="3000" dirty="0">
                <a:latin typeface="Algerian" panose="04020705040A02060702" pitchFamily="82" charset="0"/>
              </a:rPr>
              <a:t> 4</a:t>
            </a:r>
            <a:br>
              <a:rPr lang="en-US" sz="3000" dirty="0">
                <a:latin typeface="Algerian" panose="04020705040A02060702" pitchFamily="82" charset="0"/>
              </a:rPr>
            </a:br>
            <a:r>
              <a:rPr lang="en-US" sz="3000" dirty="0">
                <a:latin typeface="Algerian" panose="04020705040A02060702" pitchFamily="82" charset="0"/>
              </a:rPr>
              <a:t>Pharmaceutical Technology II</a:t>
            </a:r>
            <a:br>
              <a:rPr lang="en-US" sz="3000" dirty="0">
                <a:latin typeface="Algerian" panose="04020705040A02060702" pitchFamily="82" charset="0"/>
              </a:rPr>
            </a:br>
            <a:r>
              <a:rPr lang="en-US" sz="4000" dirty="0">
                <a:solidFill>
                  <a:srgbClr val="FF0000"/>
                </a:solidFill>
                <a:latin typeface="Algerian" panose="04020705040A02060702" pitchFamily="82" charset="0"/>
              </a:rPr>
              <a:t>powder dosage form</a:t>
            </a:r>
            <a:endParaRPr lang="ar-IQ" sz="3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DBED8DFC-333C-4E2D-B1CD-0E9C918E1F27}"/>
              </a:ext>
            </a:extLst>
          </p:cNvPr>
          <p:cNvSpPr txBox="1">
            <a:spLocks/>
          </p:cNvSpPr>
          <p:nvPr/>
        </p:nvSpPr>
        <p:spPr>
          <a:xfrm>
            <a:off x="2667000" y="5192317"/>
            <a:ext cx="6858000" cy="620924"/>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defRPr/>
            </a:pPr>
            <a:r>
              <a:rPr lang="en-US" sz="1800" b="1" dirty="0">
                <a:solidFill>
                  <a:sysClr val="windowText" lastClr="000000"/>
                </a:solidFill>
                <a:latin typeface="Cambria" panose="02040503050406030204" pitchFamily="18" charset="0"/>
                <a:ea typeface="Cambria" panose="02040503050406030204" pitchFamily="18" charset="0"/>
              </a:rPr>
              <a:t>Stage: 3/ 1st course</a:t>
            </a:r>
          </a:p>
          <a:p>
            <a:pPr defTabSz="685800">
              <a:spcBef>
                <a:spcPts val="750"/>
              </a:spcBef>
              <a:defRPr/>
            </a:pPr>
            <a:r>
              <a:rPr lang="en-US" sz="1800" b="1" dirty="0">
                <a:solidFill>
                  <a:sysClr val="windowText" lastClr="000000"/>
                </a:solidFill>
                <a:latin typeface="Cambria" panose="02040503050406030204" pitchFamily="18" charset="0"/>
                <a:ea typeface="Cambria" panose="02040503050406030204" pitchFamily="18" charset="0"/>
              </a:rPr>
              <a:t>Dr. Ameer S. Sahib</a:t>
            </a:r>
            <a:endParaRPr lang="ar-IQ" sz="1800" b="1"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2153808-ED54-4BCA-A5E0-608E7AFC8426}"/>
              </a:ext>
            </a:extLst>
          </p:cNvPr>
          <p:cNvPicPr>
            <a:picLocks noChangeAspect="1"/>
          </p:cNvPicPr>
          <p:nvPr/>
        </p:nvPicPr>
        <p:blipFill>
          <a:blip r:embed="rId2"/>
          <a:stretch>
            <a:fillRect/>
          </a:stretch>
        </p:blipFill>
        <p:spPr>
          <a:xfrm>
            <a:off x="1987990" y="1382898"/>
            <a:ext cx="1358020" cy="1358020"/>
          </a:xfrm>
          <a:prstGeom prst="rect">
            <a:avLst/>
          </a:prstGeom>
        </p:spPr>
      </p:pic>
      <p:pic>
        <p:nvPicPr>
          <p:cNvPr id="7" name="Picture 6">
            <a:extLst>
              <a:ext uri="{FF2B5EF4-FFF2-40B4-BE49-F238E27FC236}">
                <a16:creationId xmlns:a16="http://schemas.microsoft.com/office/drawing/2014/main" id="{5B8611B5-5CAD-4560-A33A-E92E4DF8E65F}"/>
              </a:ext>
            </a:extLst>
          </p:cNvPr>
          <p:cNvPicPr>
            <a:picLocks noChangeAspect="1"/>
          </p:cNvPicPr>
          <p:nvPr/>
        </p:nvPicPr>
        <p:blipFill>
          <a:blip r:embed="rId3"/>
          <a:stretch>
            <a:fillRect/>
          </a:stretch>
        </p:blipFill>
        <p:spPr>
          <a:xfrm>
            <a:off x="8649721" y="1360753"/>
            <a:ext cx="1750559" cy="1633334"/>
          </a:xfrm>
          <a:prstGeom prst="rect">
            <a:avLst/>
          </a:prstGeom>
        </p:spPr>
      </p:pic>
    </p:spTree>
    <p:extLst>
      <p:ext uri="{BB962C8B-B14F-4D97-AF65-F5344CB8AC3E}">
        <p14:creationId xmlns:p14="http://schemas.microsoft.com/office/powerpoint/2010/main" val="376047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4A9A3D-419D-4C14-B9CD-AA78F075B51B}"/>
              </a:ext>
            </a:extLst>
          </p:cNvPr>
          <p:cNvSpPr>
            <a:spLocks noGrp="1"/>
          </p:cNvSpPr>
          <p:nvPr>
            <p:ph type="sldNum" sz="quarter" idx="12"/>
          </p:nvPr>
        </p:nvSpPr>
        <p:spPr/>
        <p:txBody>
          <a:bodyPr/>
          <a:lstStyle/>
          <a:p>
            <a:fld id="{8796C193-3722-42E9-B33A-7C17DAD0F260}" type="slidenum">
              <a:rPr lang="ar-IQ" smtClean="0"/>
              <a:pPr/>
              <a:t>10</a:t>
            </a:fld>
            <a:endParaRPr lang="ar-IQ"/>
          </a:p>
        </p:txBody>
      </p:sp>
      <p:sp>
        <p:nvSpPr>
          <p:cNvPr id="4" name="TextBox 3">
            <a:extLst>
              <a:ext uri="{FF2B5EF4-FFF2-40B4-BE49-F238E27FC236}">
                <a16:creationId xmlns:a16="http://schemas.microsoft.com/office/drawing/2014/main" id="{83B75E29-0135-4D6F-923D-5A23F6886EA2}"/>
              </a:ext>
            </a:extLst>
          </p:cNvPr>
          <p:cNvSpPr txBox="1"/>
          <p:nvPr/>
        </p:nvSpPr>
        <p:spPr>
          <a:xfrm>
            <a:off x="335360" y="188640"/>
            <a:ext cx="11377264" cy="2616101"/>
          </a:xfrm>
          <a:prstGeom prst="rect">
            <a:avLst/>
          </a:prstGeom>
          <a:noFill/>
        </p:spPr>
        <p:txBody>
          <a:bodyPr wrap="square">
            <a:spAutoFit/>
          </a:bodyPr>
          <a:lstStyle/>
          <a:p>
            <a:pPr algn="just"/>
            <a:r>
              <a:rPr lang="en-US" sz="4000" b="1" dirty="0">
                <a:solidFill>
                  <a:srgbClr val="FF0000"/>
                </a:solidFill>
                <a:latin typeface="Calisto MT" panose="02040603050505030304" pitchFamily="18" charset="0"/>
              </a:rPr>
              <a:t>Determination methods of particle size</a:t>
            </a:r>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1. </a:t>
            </a:r>
            <a:r>
              <a:rPr lang="en-US" sz="4000" dirty="0">
                <a:solidFill>
                  <a:srgbClr val="0070C0"/>
                </a:solidFill>
                <a:latin typeface="Cambria" panose="02040503050406030204" pitchFamily="18" charset="0"/>
                <a:ea typeface="Cambria" panose="02040503050406030204" pitchFamily="18" charset="0"/>
              </a:rPr>
              <a:t>Sieving</a:t>
            </a:r>
            <a:r>
              <a:rPr lang="en-US" sz="2800" dirty="0">
                <a:latin typeface="Cambria" panose="02040503050406030204" pitchFamily="18" charset="0"/>
                <a:ea typeface="Cambria" panose="02040503050406030204" pitchFamily="18" charset="0"/>
              </a:rPr>
              <a:t>, in which particles are passed by mechanical shaking through a series of </a:t>
            </a:r>
            <a:r>
              <a:rPr lang="en-US" sz="2800" dirty="0">
                <a:solidFill>
                  <a:srgbClr val="7030A0"/>
                </a:solidFill>
                <a:latin typeface="Cambria" panose="02040503050406030204" pitchFamily="18" charset="0"/>
                <a:ea typeface="Cambria" panose="02040503050406030204" pitchFamily="18" charset="0"/>
              </a:rPr>
              <a:t>sieves</a:t>
            </a:r>
            <a:r>
              <a:rPr lang="en-US" sz="2800" dirty="0">
                <a:latin typeface="Cambria" panose="02040503050406030204" pitchFamily="18" charset="0"/>
                <a:ea typeface="Cambria" panose="02040503050406030204" pitchFamily="18" charset="0"/>
              </a:rPr>
              <a:t> of known and successively smaller size and the proportion of powder passing through or being withheld on each sieve is determined (range about </a:t>
            </a:r>
            <a:r>
              <a:rPr lang="en-US" sz="2800" dirty="0">
                <a:highlight>
                  <a:srgbClr val="FFFF00"/>
                </a:highlight>
                <a:latin typeface="Cambria" panose="02040503050406030204" pitchFamily="18" charset="0"/>
                <a:ea typeface="Cambria" panose="02040503050406030204" pitchFamily="18" charset="0"/>
              </a:rPr>
              <a:t>40 to 9,500 </a:t>
            </a:r>
            <a:r>
              <a:rPr lang="en-US" sz="2800" dirty="0" err="1">
                <a:highlight>
                  <a:srgbClr val="FFFF00"/>
                </a:highlight>
                <a:latin typeface="Cambria" panose="02040503050406030204" pitchFamily="18" charset="0"/>
                <a:ea typeface="Cambria" panose="02040503050406030204" pitchFamily="18" charset="0"/>
              </a:rPr>
              <a:t>μm</a:t>
            </a:r>
            <a:r>
              <a:rPr lang="en-US" sz="2800" dirty="0">
                <a:latin typeface="Cambria" panose="02040503050406030204" pitchFamily="18" charset="0"/>
                <a:ea typeface="Cambria" panose="02040503050406030204" pitchFamily="18" charset="0"/>
              </a:rPr>
              <a:t>, depending upon sieve sizes).</a:t>
            </a:r>
            <a:endParaRPr lang="ar-IQ" sz="28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A3A7D80-40AE-446F-9E6F-BDE7F7DEB692}"/>
              </a:ext>
            </a:extLst>
          </p:cNvPr>
          <p:cNvSpPr txBox="1"/>
          <p:nvPr/>
        </p:nvSpPr>
        <p:spPr>
          <a:xfrm>
            <a:off x="335360" y="2804741"/>
            <a:ext cx="10270089" cy="1569660"/>
          </a:xfrm>
          <a:prstGeom prst="rect">
            <a:avLst/>
          </a:prstGeom>
          <a:noFill/>
        </p:spPr>
        <p:txBody>
          <a:bodyPr wrap="square">
            <a:spAutoFit/>
          </a:bodyPr>
          <a:lstStyle/>
          <a:p>
            <a:pPr algn="just"/>
            <a:r>
              <a:rPr lang="en-US" sz="2800" dirty="0">
                <a:latin typeface="Cambria" panose="02040503050406030204" pitchFamily="18" charset="0"/>
                <a:ea typeface="Cambria" panose="02040503050406030204" pitchFamily="18" charset="0"/>
              </a:rPr>
              <a:t>2</a:t>
            </a:r>
            <a:r>
              <a:rPr lang="en-US" dirty="0"/>
              <a:t>. </a:t>
            </a:r>
            <a:r>
              <a:rPr lang="en-US" sz="4000" dirty="0">
                <a:solidFill>
                  <a:srgbClr val="0070C0"/>
                </a:solidFill>
                <a:latin typeface="Cambria" panose="02040503050406030204" pitchFamily="18" charset="0"/>
                <a:ea typeface="Cambria" panose="02040503050406030204" pitchFamily="18" charset="0"/>
              </a:rPr>
              <a:t>Microscopy</a:t>
            </a:r>
          </a:p>
          <a:p>
            <a:pPr algn="just"/>
            <a:r>
              <a:rPr lang="en-US" sz="2800" dirty="0">
                <a:latin typeface="Cambria" panose="02040503050406030204" pitchFamily="18" charset="0"/>
                <a:ea typeface="Cambria" panose="02040503050406030204" pitchFamily="18" charset="0"/>
              </a:rPr>
              <a:t>In which sample particles are sized through the use of a calibrated grid background or other measuring device (range </a:t>
            </a:r>
            <a:r>
              <a:rPr lang="en-US" sz="2800" dirty="0">
                <a:highlight>
                  <a:srgbClr val="FFFF00"/>
                </a:highlight>
                <a:latin typeface="Cambria" panose="02040503050406030204" pitchFamily="18" charset="0"/>
                <a:ea typeface="Cambria" panose="02040503050406030204" pitchFamily="18" charset="0"/>
              </a:rPr>
              <a:t>0.2 to 100 </a:t>
            </a:r>
            <a:r>
              <a:rPr lang="en-US" sz="2800" dirty="0" err="1">
                <a:highlight>
                  <a:srgbClr val="FFFF00"/>
                </a:highlight>
                <a:latin typeface="Cambria" panose="02040503050406030204" pitchFamily="18" charset="0"/>
                <a:ea typeface="Cambria" panose="02040503050406030204" pitchFamily="18" charset="0"/>
              </a:rPr>
              <a:t>μm</a:t>
            </a: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46633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ED5BC-0006-4187-B285-CE86F8F40494}"/>
              </a:ext>
            </a:extLst>
          </p:cNvPr>
          <p:cNvSpPr>
            <a:spLocks noGrp="1"/>
          </p:cNvSpPr>
          <p:nvPr>
            <p:ph type="sldNum" sz="quarter" idx="12"/>
          </p:nvPr>
        </p:nvSpPr>
        <p:spPr/>
        <p:txBody>
          <a:bodyPr/>
          <a:lstStyle/>
          <a:p>
            <a:fld id="{8796C193-3722-42E9-B33A-7C17DAD0F260}" type="slidenum">
              <a:rPr lang="ar-IQ" smtClean="0"/>
              <a:pPr/>
              <a:t>11</a:t>
            </a:fld>
            <a:endParaRPr lang="ar-IQ"/>
          </a:p>
        </p:txBody>
      </p:sp>
      <p:sp>
        <p:nvSpPr>
          <p:cNvPr id="4" name="TextBox 3">
            <a:extLst>
              <a:ext uri="{FF2B5EF4-FFF2-40B4-BE49-F238E27FC236}">
                <a16:creationId xmlns:a16="http://schemas.microsoft.com/office/drawing/2014/main" id="{655D7F2B-E8D9-4CFE-8693-948F58F124C0}"/>
              </a:ext>
            </a:extLst>
          </p:cNvPr>
          <p:cNvSpPr txBox="1"/>
          <p:nvPr/>
        </p:nvSpPr>
        <p:spPr>
          <a:xfrm>
            <a:off x="227066" y="116632"/>
            <a:ext cx="11197526" cy="6432530"/>
          </a:xfrm>
          <a:prstGeom prst="rect">
            <a:avLst/>
          </a:prstGeom>
          <a:noFill/>
        </p:spPr>
        <p:txBody>
          <a:bodyPr wrap="square">
            <a:spAutoFit/>
          </a:bodyPr>
          <a:lstStyle/>
          <a:p>
            <a:r>
              <a:rPr lang="en-US" sz="4000" dirty="0">
                <a:solidFill>
                  <a:srgbClr val="0070C0"/>
                </a:solidFill>
                <a:latin typeface="Cambria" panose="02040503050406030204" pitchFamily="18" charset="0"/>
                <a:ea typeface="Cambria" panose="02040503050406030204" pitchFamily="18" charset="0"/>
              </a:rPr>
              <a:t>3.</a:t>
            </a:r>
            <a:r>
              <a:rPr lang="en-US" sz="2800" dirty="0">
                <a:latin typeface="Cambria" panose="02040503050406030204" pitchFamily="18" charset="0"/>
                <a:ea typeface="Cambria" panose="02040503050406030204" pitchFamily="18" charset="0"/>
              </a:rPr>
              <a:t> </a:t>
            </a:r>
            <a:r>
              <a:rPr lang="en-US" sz="4000" dirty="0">
                <a:solidFill>
                  <a:srgbClr val="0070C0"/>
                </a:solidFill>
                <a:latin typeface="Cambria" panose="02040503050406030204" pitchFamily="18" charset="0"/>
                <a:ea typeface="Cambria" panose="02040503050406030204" pitchFamily="18" charset="0"/>
              </a:rPr>
              <a:t>Sedimentation rate method</a:t>
            </a:r>
          </a:p>
          <a:p>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In which particle size is determined by measuring the </a:t>
            </a:r>
            <a:r>
              <a:rPr lang="en-US" sz="2800" dirty="0">
                <a:solidFill>
                  <a:srgbClr val="0070C0"/>
                </a:solidFill>
                <a:latin typeface="Cambria" panose="02040503050406030204" pitchFamily="18" charset="0"/>
                <a:ea typeface="Cambria" panose="02040503050406030204" pitchFamily="18" charset="0"/>
              </a:rPr>
              <a:t>terminal settling velocity of particles through a liquid medium </a:t>
            </a:r>
            <a:r>
              <a:rPr lang="en-US" sz="2800" dirty="0">
                <a:latin typeface="Cambria" panose="02040503050406030204" pitchFamily="18" charset="0"/>
                <a:ea typeface="Cambria" panose="02040503050406030204" pitchFamily="18" charset="0"/>
              </a:rPr>
              <a:t>in a </a:t>
            </a:r>
            <a:r>
              <a:rPr lang="en-US" sz="2800" dirty="0">
                <a:solidFill>
                  <a:srgbClr val="FF0000"/>
                </a:solidFill>
                <a:latin typeface="Cambria" panose="02040503050406030204" pitchFamily="18" charset="0"/>
                <a:ea typeface="Cambria" panose="02040503050406030204" pitchFamily="18" charset="0"/>
              </a:rPr>
              <a:t>gravitational</a:t>
            </a:r>
            <a:r>
              <a:rPr lang="en-US" sz="2800" dirty="0">
                <a:latin typeface="Cambria" panose="02040503050406030204" pitchFamily="18" charset="0"/>
                <a:ea typeface="Cambria" panose="02040503050406030204" pitchFamily="18" charset="0"/>
              </a:rPr>
              <a:t> or </a:t>
            </a:r>
            <a:r>
              <a:rPr lang="en-US" sz="2800" dirty="0">
                <a:solidFill>
                  <a:srgbClr val="FF0000"/>
                </a:solidFill>
                <a:latin typeface="Cambria" panose="02040503050406030204" pitchFamily="18" charset="0"/>
                <a:ea typeface="Cambria" panose="02040503050406030204" pitchFamily="18" charset="0"/>
              </a:rPr>
              <a:t>centrifugal</a:t>
            </a:r>
            <a:r>
              <a:rPr lang="en-US" sz="2800" dirty="0">
                <a:latin typeface="Cambria" panose="02040503050406030204" pitchFamily="18" charset="0"/>
                <a:ea typeface="Cambria" panose="02040503050406030204" pitchFamily="18" charset="0"/>
              </a:rPr>
              <a:t> environment (range </a:t>
            </a:r>
            <a:r>
              <a:rPr lang="en-US" sz="2800" dirty="0">
                <a:highlight>
                  <a:srgbClr val="FFFF00"/>
                </a:highlight>
                <a:latin typeface="Cambria" panose="02040503050406030204" pitchFamily="18" charset="0"/>
                <a:ea typeface="Cambria" panose="02040503050406030204" pitchFamily="18" charset="0"/>
              </a:rPr>
              <a:t>0.8 to 300 </a:t>
            </a:r>
            <a:r>
              <a:rPr lang="en-US" sz="2800" dirty="0" err="1">
                <a:highlight>
                  <a:srgbClr val="FFFF00"/>
                </a:highlight>
                <a:latin typeface="Cambria" panose="02040503050406030204" pitchFamily="18" charset="0"/>
                <a:ea typeface="Cambria" panose="02040503050406030204" pitchFamily="18" charset="0"/>
              </a:rPr>
              <a:t>μm</a:t>
            </a:r>
            <a:r>
              <a:rPr lang="en-US" sz="2800" dirty="0">
                <a:latin typeface="Cambria" panose="02040503050406030204" pitchFamily="18" charset="0"/>
                <a:ea typeface="Cambria" panose="02040503050406030204" pitchFamily="18" charset="0"/>
              </a:rPr>
              <a:t>). </a:t>
            </a:r>
          </a:p>
          <a:p>
            <a:pPr algn="just"/>
            <a:r>
              <a:rPr lang="en-US" sz="2800" dirty="0">
                <a:latin typeface="Cambria" panose="02040503050406030204" pitchFamily="18" charset="0"/>
                <a:ea typeface="Cambria" panose="02040503050406030204" pitchFamily="18" charset="0"/>
              </a:rPr>
              <a:t>Sedimentation rate may be calculated from Stokes' law.</a:t>
            </a:r>
          </a:p>
          <a:p>
            <a:endParaRPr lang="en-US" sz="2800" dirty="0">
              <a:latin typeface="Cambria" panose="02040503050406030204" pitchFamily="18" charset="0"/>
              <a:ea typeface="Cambria" panose="02040503050406030204" pitchFamily="18" charset="0"/>
            </a:endParaRPr>
          </a:p>
          <a:p>
            <a:pPr algn="ctr"/>
            <a:r>
              <a:rPr lang="el-GR" sz="3600" b="1" dirty="0">
                <a:highlight>
                  <a:srgbClr val="FFFF00"/>
                </a:highlight>
                <a:latin typeface="Cambria" panose="02040503050406030204" pitchFamily="18" charset="0"/>
                <a:ea typeface="Cambria" panose="02040503050406030204" pitchFamily="18" charset="0"/>
              </a:rPr>
              <a:t>dx/dt = d</a:t>
            </a:r>
            <a:r>
              <a:rPr lang="el-GR" sz="3600" b="1" baseline="30000" dirty="0">
                <a:highlight>
                  <a:srgbClr val="FFFF00"/>
                </a:highlight>
                <a:latin typeface="Cambria" panose="02040503050406030204" pitchFamily="18" charset="0"/>
                <a:ea typeface="Cambria" panose="02040503050406030204" pitchFamily="18" charset="0"/>
              </a:rPr>
              <a:t>2</a:t>
            </a:r>
            <a:r>
              <a:rPr lang="el-GR" sz="3600" b="1" dirty="0">
                <a:highlight>
                  <a:srgbClr val="FFFF00"/>
                </a:highlight>
                <a:latin typeface="Cambria" panose="02040503050406030204" pitchFamily="18" charset="0"/>
                <a:ea typeface="Cambria" panose="02040503050406030204" pitchFamily="18" charset="0"/>
              </a:rPr>
              <a:t>(ρi – ρe)g/ 18η</a:t>
            </a:r>
            <a:endParaRPr lang="en-US" sz="3600" b="1" dirty="0">
              <a:highlight>
                <a:srgbClr val="FFFF00"/>
              </a:highlight>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dx/dt is the rate of settling,</a:t>
            </a:r>
          </a:p>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d is the diameter of the particles,</a:t>
            </a:r>
          </a:p>
          <a:p>
            <a:pPr marL="457200" indent="-457200">
              <a:buFont typeface="Arial" panose="020B0604020202020204" pitchFamily="34" charset="0"/>
              <a:buChar char="•"/>
            </a:pPr>
            <a:r>
              <a:rPr lang="en-US" sz="2800" dirty="0" err="1">
                <a:latin typeface="Cambria" panose="02040503050406030204" pitchFamily="18" charset="0"/>
                <a:ea typeface="Cambria" panose="02040503050406030204" pitchFamily="18" charset="0"/>
              </a:rPr>
              <a:t>ρi</a:t>
            </a:r>
            <a:r>
              <a:rPr lang="en-US" sz="2800" dirty="0">
                <a:latin typeface="Cambria" panose="02040503050406030204" pitchFamily="18" charset="0"/>
                <a:ea typeface="Cambria" panose="02040503050406030204" pitchFamily="18" charset="0"/>
              </a:rPr>
              <a:t> is the density of the particle (ρ = Rho),</a:t>
            </a:r>
          </a:p>
          <a:p>
            <a:pPr marL="457200" indent="-457200">
              <a:buFont typeface="Arial" panose="020B0604020202020204" pitchFamily="34" charset="0"/>
              <a:buChar char="•"/>
            </a:pPr>
            <a:r>
              <a:rPr lang="en-US" sz="2800" dirty="0" err="1">
                <a:latin typeface="Cambria" panose="02040503050406030204" pitchFamily="18" charset="0"/>
                <a:ea typeface="Cambria" panose="02040503050406030204" pitchFamily="18" charset="0"/>
              </a:rPr>
              <a:t>ρe</a:t>
            </a:r>
            <a:r>
              <a:rPr lang="en-US" sz="2800" dirty="0">
                <a:latin typeface="Cambria" panose="02040503050406030204" pitchFamily="18" charset="0"/>
                <a:ea typeface="Cambria" panose="02040503050406030204" pitchFamily="18" charset="0"/>
              </a:rPr>
              <a:t> is the density of the medium,</a:t>
            </a:r>
          </a:p>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g is the gravitational constant, and</a:t>
            </a:r>
          </a:p>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η is the viscosity of the medium (η = Eta)</a:t>
            </a:r>
            <a:endParaRPr lang="ar-IQ"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95795EF1-2296-4D76-9A64-FF351273B9DC}"/>
              </a:ext>
            </a:extLst>
          </p:cNvPr>
          <p:cNvPicPr>
            <a:picLocks noChangeAspect="1"/>
          </p:cNvPicPr>
          <p:nvPr/>
        </p:nvPicPr>
        <p:blipFill>
          <a:blip r:embed="rId2"/>
          <a:stretch>
            <a:fillRect/>
          </a:stretch>
        </p:blipFill>
        <p:spPr>
          <a:xfrm>
            <a:off x="8472214" y="3789040"/>
            <a:ext cx="3600450" cy="3028950"/>
          </a:xfrm>
          <a:prstGeom prst="rect">
            <a:avLst/>
          </a:prstGeom>
        </p:spPr>
      </p:pic>
    </p:spTree>
    <p:extLst>
      <p:ext uri="{BB962C8B-B14F-4D97-AF65-F5344CB8AC3E}">
        <p14:creationId xmlns:p14="http://schemas.microsoft.com/office/powerpoint/2010/main" val="225242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76696E-8DE2-4B91-9886-3273C51FBB0C}"/>
              </a:ext>
            </a:extLst>
          </p:cNvPr>
          <p:cNvSpPr>
            <a:spLocks noGrp="1"/>
          </p:cNvSpPr>
          <p:nvPr>
            <p:ph type="sldNum" sz="quarter" idx="12"/>
          </p:nvPr>
        </p:nvSpPr>
        <p:spPr/>
        <p:txBody>
          <a:bodyPr/>
          <a:lstStyle/>
          <a:p>
            <a:fld id="{8796C193-3722-42E9-B33A-7C17DAD0F260}" type="slidenum">
              <a:rPr lang="ar-IQ" smtClean="0"/>
              <a:pPr/>
              <a:t>12</a:t>
            </a:fld>
            <a:endParaRPr lang="ar-IQ"/>
          </a:p>
        </p:txBody>
      </p:sp>
      <p:sp>
        <p:nvSpPr>
          <p:cNvPr id="4" name="TextBox 3">
            <a:extLst>
              <a:ext uri="{FF2B5EF4-FFF2-40B4-BE49-F238E27FC236}">
                <a16:creationId xmlns:a16="http://schemas.microsoft.com/office/drawing/2014/main" id="{0B24B522-D679-4733-ABE8-F0D9C674299B}"/>
              </a:ext>
            </a:extLst>
          </p:cNvPr>
          <p:cNvSpPr txBox="1"/>
          <p:nvPr/>
        </p:nvSpPr>
        <p:spPr>
          <a:xfrm>
            <a:off x="335359" y="188640"/>
            <a:ext cx="10151855" cy="3293209"/>
          </a:xfrm>
          <a:prstGeom prst="rect">
            <a:avLst/>
          </a:prstGeom>
          <a:noFill/>
        </p:spPr>
        <p:txBody>
          <a:bodyPr wrap="square">
            <a:spAutoFit/>
          </a:bodyPr>
          <a:lstStyle/>
          <a:p>
            <a:r>
              <a:rPr lang="en-US" sz="4000" dirty="0">
                <a:solidFill>
                  <a:srgbClr val="0070C0"/>
                </a:solidFill>
                <a:latin typeface="Cambria" panose="02040503050406030204" pitchFamily="18" charset="0"/>
                <a:ea typeface="Cambria" panose="02040503050406030204" pitchFamily="18" charset="0"/>
              </a:rPr>
              <a:t>Sedimentation cont..</a:t>
            </a:r>
          </a:p>
          <a:p>
            <a:pPr algn="just"/>
            <a:r>
              <a:rPr lang="en-US" sz="2800" dirty="0">
                <a:latin typeface="Cambria" panose="02040503050406030204" pitchFamily="18" charset="0"/>
                <a:ea typeface="Cambria" panose="02040503050406030204" pitchFamily="18" charset="0"/>
              </a:rPr>
              <a:t>Another method of particle size determination entails sedimentation using the </a:t>
            </a:r>
            <a:r>
              <a:rPr lang="en-US" sz="2800" dirty="0">
                <a:solidFill>
                  <a:srgbClr val="FF0000"/>
                </a:solidFill>
                <a:latin typeface="Cambria" panose="02040503050406030204" pitchFamily="18" charset="0"/>
                <a:ea typeface="Cambria" panose="02040503050406030204" pitchFamily="18" charset="0"/>
              </a:rPr>
              <a:t>Andreasen pipette</a:t>
            </a:r>
            <a:r>
              <a:rPr lang="en-US" sz="2800" dirty="0">
                <a:latin typeface="Cambria" panose="02040503050406030204" pitchFamily="18" charset="0"/>
                <a:ea typeface="Cambria" panose="02040503050406030204" pitchFamily="18" charset="0"/>
              </a:rPr>
              <a:t>, a special cylindrical container from which a sample can be removed from the lower portion at selected intervals. The powder is dispersed in a non-solvent in the pipette and agitated, and </a:t>
            </a:r>
            <a:r>
              <a:rPr lang="en-US" sz="2800" dirty="0">
                <a:solidFill>
                  <a:srgbClr val="0070C0"/>
                </a:solidFill>
                <a:latin typeface="Cambria" panose="02040503050406030204" pitchFamily="18" charset="0"/>
                <a:ea typeface="Cambria" panose="02040503050406030204" pitchFamily="18" charset="0"/>
              </a:rPr>
              <a:t>20-mL samples are removed over time. Each 20-mL sample is dried and weighed</a:t>
            </a:r>
            <a:r>
              <a:rPr lang="en-US" sz="2800" dirty="0">
                <a:latin typeface="Cambria" panose="02040503050406030204" pitchFamily="18" charset="0"/>
                <a:ea typeface="Cambria" panose="02040503050406030204" pitchFamily="18" charset="0"/>
              </a:rPr>
              <a:t>.</a:t>
            </a:r>
            <a:endParaRPr lang="ar-IQ"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4DD118F-4406-43A1-9EDB-DC8AE4D150D1}"/>
              </a:ext>
            </a:extLst>
          </p:cNvPr>
          <p:cNvPicPr>
            <a:picLocks noChangeAspect="1"/>
          </p:cNvPicPr>
          <p:nvPr/>
        </p:nvPicPr>
        <p:blipFill>
          <a:blip r:embed="rId2"/>
          <a:stretch>
            <a:fillRect/>
          </a:stretch>
        </p:blipFill>
        <p:spPr>
          <a:xfrm>
            <a:off x="10487215" y="182622"/>
            <a:ext cx="1647825" cy="3876675"/>
          </a:xfrm>
          <a:prstGeom prst="rect">
            <a:avLst/>
          </a:prstGeom>
        </p:spPr>
      </p:pic>
      <p:sp>
        <p:nvSpPr>
          <p:cNvPr id="9" name="TextBox 8">
            <a:extLst>
              <a:ext uri="{FF2B5EF4-FFF2-40B4-BE49-F238E27FC236}">
                <a16:creationId xmlns:a16="http://schemas.microsoft.com/office/drawing/2014/main" id="{01329233-A726-446E-875D-CE92B7A539E2}"/>
              </a:ext>
            </a:extLst>
          </p:cNvPr>
          <p:cNvSpPr txBox="1"/>
          <p:nvPr/>
        </p:nvSpPr>
        <p:spPr>
          <a:xfrm>
            <a:off x="407368" y="3494503"/>
            <a:ext cx="11377264" cy="3108543"/>
          </a:xfrm>
          <a:prstGeom prst="rect">
            <a:avLst/>
          </a:prstGeom>
          <a:noFill/>
        </p:spPr>
        <p:txBody>
          <a:bodyPr wrap="square">
            <a:spAutoFit/>
          </a:bodyPr>
          <a:lstStyle/>
          <a:p>
            <a:r>
              <a:rPr lang="en-US" sz="2800" dirty="0">
                <a:latin typeface="Cambria" panose="02040503050406030204" pitchFamily="18" charset="0"/>
                <a:ea typeface="Cambria" panose="02040503050406030204" pitchFamily="18" charset="0"/>
              </a:rPr>
              <a:t>The particle diameters can be calculated from this equation:</a:t>
            </a:r>
          </a:p>
          <a:p>
            <a:r>
              <a:rPr lang="en-US" sz="2400" dirty="0">
                <a:latin typeface="Cambria" panose="02040503050406030204" pitchFamily="18" charset="0"/>
                <a:ea typeface="Cambria" panose="02040503050406030204" pitchFamily="18" charset="0"/>
              </a:rPr>
              <a:t>Where</a:t>
            </a:r>
          </a:p>
          <a:p>
            <a:r>
              <a:rPr lang="en-US" sz="2400" dirty="0">
                <a:latin typeface="Cambria" panose="02040503050406030204" pitchFamily="18" charset="0"/>
                <a:ea typeface="Cambria" panose="02040503050406030204" pitchFamily="18" charset="0"/>
              </a:rPr>
              <a:t>•d is the diameter of the particles,</a:t>
            </a:r>
          </a:p>
          <a:p>
            <a:r>
              <a:rPr lang="en-US" sz="2400" dirty="0">
                <a:latin typeface="Cambria" panose="02040503050406030204" pitchFamily="18" charset="0"/>
                <a:ea typeface="Cambria" panose="02040503050406030204" pitchFamily="18" charset="0"/>
              </a:rPr>
              <a:t>•h is the height of the liquid above the sampling tube orifice,</a:t>
            </a:r>
          </a:p>
          <a:p>
            <a:r>
              <a:rPr lang="en-US" sz="2400" dirty="0">
                <a:latin typeface="Cambria" panose="02040503050406030204" pitchFamily="18" charset="0"/>
                <a:ea typeface="Cambria" panose="02040503050406030204" pitchFamily="18" charset="0"/>
              </a:rPr>
              <a:t>•η is the viscosity of the suspending liquid,</a:t>
            </a:r>
          </a:p>
          <a:p>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ρi</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ρe</a:t>
            </a:r>
            <a:r>
              <a:rPr lang="en-US" sz="2400" dirty="0">
                <a:latin typeface="Cambria" panose="02040503050406030204" pitchFamily="18" charset="0"/>
                <a:ea typeface="Cambria" panose="02040503050406030204" pitchFamily="18" charset="0"/>
              </a:rPr>
              <a:t> is the density difference between the suspending liquid and the particles,</a:t>
            </a:r>
          </a:p>
          <a:p>
            <a:r>
              <a:rPr lang="en-US" sz="2400" dirty="0">
                <a:latin typeface="Cambria" panose="02040503050406030204" pitchFamily="18" charset="0"/>
                <a:ea typeface="Cambria" panose="02040503050406030204" pitchFamily="18" charset="0"/>
              </a:rPr>
              <a:t>•g is the gravitational constant, and</a:t>
            </a:r>
          </a:p>
          <a:p>
            <a:r>
              <a:rPr lang="en-US" sz="2400" dirty="0">
                <a:latin typeface="Cambria" panose="02040503050406030204" pitchFamily="18" charset="0"/>
                <a:ea typeface="Cambria" panose="02040503050406030204" pitchFamily="18" charset="0"/>
              </a:rPr>
              <a:t>•t is the time in seconds.</a:t>
            </a:r>
            <a:endParaRPr lang="ar-IQ" sz="2400" dirty="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7FC275B4-BD86-4A64-BAD8-4D0F4D6094B4}"/>
              </a:ext>
            </a:extLst>
          </p:cNvPr>
          <p:cNvPicPr>
            <a:picLocks noChangeAspect="1"/>
          </p:cNvPicPr>
          <p:nvPr/>
        </p:nvPicPr>
        <p:blipFill>
          <a:blip r:embed="rId3"/>
          <a:stretch>
            <a:fillRect/>
          </a:stretch>
        </p:blipFill>
        <p:spPr>
          <a:xfrm>
            <a:off x="8317473" y="4037334"/>
            <a:ext cx="3817567" cy="1015966"/>
          </a:xfrm>
          <a:prstGeom prst="rect">
            <a:avLst/>
          </a:prstGeom>
        </p:spPr>
      </p:pic>
    </p:spTree>
    <p:extLst>
      <p:ext uri="{BB962C8B-B14F-4D97-AF65-F5344CB8AC3E}">
        <p14:creationId xmlns:p14="http://schemas.microsoft.com/office/powerpoint/2010/main" val="365006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F8FD2B-AB19-44E4-B7ED-DD5681BBECE6}"/>
              </a:ext>
            </a:extLst>
          </p:cNvPr>
          <p:cNvSpPr>
            <a:spLocks noGrp="1"/>
          </p:cNvSpPr>
          <p:nvPr>
            <p:ph type="sldNum" sz="quarter" idx="12"/>
          </p:nvPr>
        </p:nvSpPr>
        <p:spPr/>
        <p:txBody>
          <a:bodyPr/>
          <a:lstStyle/>
          <a:p>
            <a:fld id="{8796C193-3722-42E9-B33A-7C17DAD0F260}" type="slidenum">
              <a:rPr lang="ar-IQ" smtClean="0"/>
              <a:pPr/>
              <a:t>13</a:t>
            </a:fld>
            <a:endParaRPr lang="ar-IQ"/>
          </a:p>
        </p:txBody>
      </p:sp>
      <p:sp>
        <p:nvSpPr>
          <p:cNvPr id="4" name="TextBox 3">
            <a:extLst>
              <a:ext uri="{FF2B5EF4-FFF2-40B4-BE49-F238E27FC236}">
                <a16:creationId xmlns:a16="http://schemas.microsoft.com/office/drawing/2014/main" id="{0A4C6A83-D7C0-4DB4-98D1-EC64A580586B}"/>
              </a:ext>
            </a:extLst>
          </p:cNvPr>
          <p:cNvSpPr txBox="1"/>
          <p:nvPr/>
        </p:nvSpPr>
        <p:spPr>
          <a:xfrm>
            <a:off x="466270" y="111680"/>
            <a:ext cx="11259459" cy="6555641"/>
          </a:xfrm>
          <a:prstGeom prst="rect">
            <a:avLst/>
          </a:prstGeom>
          <a:noFill/>
        </p:spPr>
        <p:txBody>
          <a:bodyPr wrap="square">
            <a:spAutoFit/>
          </a:bodyPr>
          <a:lstStyle/>
          <a:p>
            <a:pPr algn="just"/>
            <a:r>
              <a:rPr lang="en-US" sz="2800" dirty="0">
                <a:latin typeface="Cambria" panose="02040503050406030204" pitchFamily="18" charset="0"/>
                <a:ea typeface="Cambria" panose="02040503050406030204" pitchFamily="18" charset="0"/>
              </a:rPr>
              <a:t>4. </a:t>
            </a:r>
            <a:r>
              <a:rPr lang="en-US" sz="2800" dirty="0">
                <a:solidFill>
                  <a:srgbClr val="0070C0"/>
                </a:solidFill>
                <a:latin typeface="Cambria" panose="02040503050406030204" pitchFamily="18" charset="0"/>
                <a:ea typeface="Cambria" panose="02040503050406030204" pitchFamily="18" charset="0"/>
              </a:rPr>
              <a:t>Light energy diffraction </a:t>
            </a:r>
            <a:r>
              <a:rPr lang="en-US" sz="2800" dirty="0">
                <a:latin typeface="Cambria" panose="02040503050406030204" pitchFamily="18" charset="0"/>
                <a:ea typeface="Cambria" panose="02040503050406030204" pitchFamily="18" charset="0"/>
              </a:rPr>
              <a:t>or </a:t>
            </a:r>
            <a:r>
              <a:rPr lang="en-US" sz="2800" dirty="0">
                <a:solidFill>
                  <a:srgbClr val="0070C0"/>
                </a:solidFill>
                <a:latin typeface="Cambria" panose="02040503050406030204" pitchFamily="18" charset="0"/>
                <a:ea typeface="Cambria" panose="02040503050406030204" pitchFamily="18" charset="0"/>
              </a:rPr>
              <a:t>light scattering</a:t>
            </a:r>
            <a:r>
              <a:rPr lang="en-US" sz="2800" dirty="0">
                <a:latin typeface="Cambria" panose="02040503050406030204" pitchFamily="18" charset="0"/>
                <a:ea typeface="Cambria" panose="02040503050406030204" pitchFamily="18" charset="0"/>
              </a:rPr>
              <a:t>, in which particle size is determined by the reduction in light reaching the sensor as the particle, </a:t>
            </a:r>
            <a:r>
              <a:rPr lang="en-US" sz="2800" dirty="0">
                <a:solidFill>
                  <a:srgbClr val="FF0000"/>
                </a:solidFill>
                <a:latin typeface="Cambria" panose="02040503050406030204" pitchFamily="18" charset="0"/>
                <a:ea typeface="Cambria" panose="02040503050406030204" pitchFamily="18" charset="0"/>
              </a:rPr>
              <a:t>dispersed in a liquid or gas</a:t>
            </a:r>
            <a:r>
              <a:rPr lang="en-US" sz="2800" dirty="0">
                <a:latin typeface="Cambria" panose="02040503050406030204" pitchFamily="18" charset="0"/>
                <a:ea typeface="Cambria" panose="02040503050406030204" pitchFamily="18" charset="0"/>
              </a:rPr>
              <a:t>, passes through the sensing zone (range </a:t>
            </a:r>
            <a:r>
              <a:rPr lang="en-US" sz="2800" dirty="0">
                <a:highlight>
                  <a:srgbClr val="FFFF00"/>
                </a:highlight>
                <a:latin typeface="Cambria" panose="02040503050406030204" pitchFamily="18" charset="0"/>
                <a:ea typeface="Cambria" panose="02040503050406030204" pitchFamily="18" charset="0"/>
              </a:rPr>
              <a:t>0.2 to 500μm</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5. </a:t>
            </a:r>
            <a:r>
              <a:rPr lang="en-US" sz="2800" dirty="0">
                <a:solidFill>
                  <a:srgbClr val="0070C0"/>
                </a:solidFill>
                <a:latin typeface="Cambria" panose="02040503050406030204" pitchFamily="18" charset="0"/>
                <a:ea typeface="Cambria" panose="02040503050406030204" pitchFamily="18" charset="0"/>
              </a:rPr>
              <a:t>Laser holography</a:t>
            </a:r>
            <a:r>
              <a:rPr lang="en-US" sz="2800" dirty="0">
                <a:latin typeface="Cambria" panose="02040503050406030204" pitchFamily="18" charset="0"/>
                <a:ea typeface="Cambria" panose="02040503050406030204" pitchFamily="18" charset="0"/>
              </a:rPr>
              <a:t>, in which a pulsed laser is fired through an </a:t>
            </a:r>
            <a:r>
              <a:rPr lang="en-US" sz="2800" dirty="0">
                <a:solidFill>
                  <a:srgbClr val="FF0000"/>
                </a:solidFill>
                <a:latin typeface="Cambria" panose="02040503050406030204" pitchFamily="18" charset="0"/>
                <a:ea typeface="Cambria" panose="02040503050406030204" pitchFamily="18" charset="0"/>
              </a:rPr>
              <a:t>aerosolized particle spray </a:t>
            </a:r>
            <a:r>
              <a:rPr lang="en-US" sz="2800" dirty="0">
                <a:latin typeface="Cambria" panose="02040503050406030204" pitchFamily="18" charset="0"/>
                <a:ea typeface="Cambria" panose="02040503050406030204" pitchFamily="18" charset="0"/>
              </a:rPr>
              <a:t>and is photographed in three dimensions with a holographic camera, allowing the particles to be individually imaged and sized (range </a:t>
            </a:r>
            <a:r>
              <a:rPr lang="en-US" sz="2800" dirty="0">
                <a:highlight>
                  <a:srgbClr val="FFFF00"/>
                </a:highlight>
                <a:latin typeface="Cambria" panose="02040503050406030204" pitchFamily="18" charset="0"/>
                <a:ea typeface="Cambria" panose="02040503050406030204" pitchFamily="18" charset="0"/>
              </a:rPr>
              <a:t>1.4 to 100μm</a:t>
            </a:r>
            <a:r>
              <a:rPr lang="en-US" sz="2800" dirty="0">
                <a:latin typeface="Cambria" panose="02040503050406030204" pitchFamily="18" charset="0"/>
                <a:ea typeface="Cambria" panose="020405030504060302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6. </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Cascade impaction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These methods may be used for the analysis of particle size and shape. For some materials, a single method may be sufficient; however, a combination of methods is frequently preferred to provide greater certainty of size and shape parameters.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Most commercial particle size analyzers are automated and linked with computers for data processing, distribution analysis, and printout.</a:t>
            </a:r>
            <a:endParaRPr kumimoji="0" lang="ar-IQ"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2648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AC664A-EB1E-41B5-B2B0-4353CCCD8A7A}"/>
              </a:ext>
            </a:extLst>
          </p:cNvPr>
          <p:cNvPicPr>
            <a:picLocks noChangeAspect="1"/>
          </p:cNvPicPr>
          <p:nvPr/>
        </p:nvPicPr>
        <p:blipFill rotWithShape="1">
          <a:blip r:embed="rId2"/>
          <a:srcRect l="3208" t="46850" r="63364" b="5677"/>
          <a:stretch/>
        </p:blipFill>
        <p:spPr>
          <a:xfrm>
            <a:off x="9558113" y="3255878"/>
            <a:ext cx="2633887" cy="2104082"/>
          </a:xfrm>
          <a:prstGeom prst="rect">
            <a:avLst/>
          </a:prstGeom>
        </p:spPr>
      </p:pic>
      <p:sp>
        <p:nvSpPr>
          <p:cNvPr id="2" name="Slide Number Placeholder 1">
            <a:extLst>
              <a:ext uri="{FF2B5EF4-FFF2-40B4-BE49-F238E27FC236}">
                <a16:creationId xmlns:a16="http://schemas.microsoft.com/office/drawing/2014/main" id="{AB9B901A-8CC3-4053-B07A-502586DD5F2A}"/>
              </a:ext>
            </a:extLst>
          </p:cNvPr>
          <p:cNvSpPr>
            <a:spLocks noGrp="1"/>
          </p:cNvSpPr>
          <p:nvPr>
            <p:ph type="sldNum" sz="quarter" idx="12"/>
          </p:nvPr>
        </p:nvSpPr>
        <p:spPr/>
        <p:txBody>
          <a:bodyPr/>
          <a:lstStyle/>
          <a:p>
            <a:fld id="{8796C193-3722-42E9-B33A-7C17DAD0F260}" type="slidenum">
              <a:rPr lang="ar-IQ" smtClean="0"/>
              <a:pPr/>
              <a:t>14</a:t>
            </a:fld>
            <a:endParaRPr lang="ar-IQ"/>
          </a:p>
        </p:txBody>
      </p:sp>
      <p:sp>
        <p:nvSpPr>
          <p:cNvPr id="4" name="TextBox 3">
            <a:extLst>
              <a:ext uri="{FF2B5EF4-FFF2-40B4-BE49-F238E27FC236}">
                <a16:creationId xmlns:a16="http://schemas.microsoft.com/office/drawing/2014/main" id="{3F986E1A-BFEB-49FB-A55F-7CBDF8AA0C76}"/>
              </a:ext>
            </a:extLst>
          </p:cNvPr>
          <p:cNvSpPr txBox="1"/>
          <p:nvPr/>
        </p:nvSpPr>
        <p:spPr>
          <a:xfrm>
            <a:off x="343195" y="220091"/>
            <a:ext cx="11017224" cy="5139869"/>
          </a:xfrm>
          <a:prstGeom prst="rect">
            <a:avLst/>
          </a:prstGeom>
          <a:noFill/>
        </p:spPr>
        <p:txBody>
          <a:bodyPr wrap="square">
            <a:spAutoFit/>
          </a:bodyPr>
          <a:lstStyle/>
          <a:p>
            <a:pPr algn="ctr"/>
            <a:r>
              <a:rPr lang="en-US" sz="4000" b="1" dirty="0">
                <a:solidFill>
                  <a:srgbClr val="FF0000"/>
                </a:solidFill>
                <a:latin typeface="Algerian" panose="04020705040A02060702" pitchFamily="82" charset="0"/>
              </a:rPr>
              <a:t>Flowability: Angle of repose</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The </a:t>
            </a:r>
            <a:r>
              <a:rPr lang="en-US" sz="2800" i="1" dirty="0">
                <a:latin typeface="Cambria" panose="02040503050406030204" pitchFamily="18" charset="0"/>
                <a:ea typeface="Cambria" panose="02040503050406030204" pitchFamily="18" charset="0"/>
              </a:rPr>
              <a:t>angle of repose </a:t>
            </a:r>
            <a:r>
              <a:rPr lang="en-US" sz="2800" dirty="0">
                <a:latin typeface="Cambria" panose="02040503050406030204" pitchFamily="18" charset="0"/>
                <a:ea typeface="Cambria" panose="02040503050406030204" pitchFamily="18" charset="0"/>
              </a:rPr>
              <a:t>is a relatively simple technique for </a:t>
            </a:r>
            <a:r>
              <a:rPr lang="en-US" sz="2800" dirty="0">
                <a:solidFill>
                  <a:srgbClr val="0070C0"/>
                </a:solidFill>
                <a:latin typeface="Cambria" panose="02040503050406030204" pitchFamily="18" charset="0"/>
                <a:ea typeface="Cambria" panose="02040503050406030204" pitchFamily="18" charset="0"/>
              </a:rPr>
              <a:t>estimating the flow properties of a powder</a:t>
            </a:r>
            <a:r>
              <a:rPr lang="en-US" sz="2800" dirty="0">
                <a:latin typeface="Cambria" panose="02040503050406030204" pitchFamily="18" charset="0"/>
                <a:ea typeface="Cambria" panose="02040503050406030204" pitchFamily="18" charset="0"/>
              </a:rPr>
              <a:t>. It can easily be determined by allowing a powder to flow through a </a:t>
            </a:r>
            <a:r>
              <a:rPr lang="en-US" sz="2800" dirty="0">
                <a:solidFill>
                  <a:srgbClr val="0070C0"/>
                </a:solidFill>
                <a:latin typeface="Cambria" panose="02040503050406030204" pitchFamily="18" charset="0"/>
                <a:ea typeface="Cambria" panose="02040503050406030204" pitchFamily="18" charset="0"/>
              </a:rPr>
              <a:t>funnel</a:t>
            </a:r>
            <a:r>
              <a:rPr lang="en-US" sz="2800" dirty="0">
                <a:latin typeface="Cambria" panose="02040503050406030204" pitchFamily="18" charset="0"/>
                <a:ea typeface="Cambria" panose="02040503050406030204" pitchFamily="18" charset="0"/>
              </a:rPr>
              <a:t> and fall freely onto a surface. The height and diameter of the resulting cone are measured and the angle of repose is calculated from this equation:</a:t>
            </a:r>
          </a:p>
          <a:p>
            <a:pPr algn="ctr"/>
            <a:r>
              <a:rPr lang="en-US" sz="3600" b="1" dirty="0">
                <a:highlight>
                  <a:srgbClr val="FFFF00"/>
                </a:highlight>
                <a:latin typeface="Cambria" panose="02040503050406030204" pitchFamily="18" charset="0"/>
                <a:ea typeface="Cambria" panose="02040503050406030204" pitchFamily="18" charset="0"/>
              </a:rPr>
              <a:t>tan θ = h/r</a:t>
            </a:r>
          </a:p>
          <a:p>
            <a:pPr algn="just"/>
            <a:r>
              <a:rPr lang="en-US" sz="2800" dirty="0">
                <a:latin typeface="Cambria" panose="02040503050406030204" pitchFamily="18" charset="0"/>
                <a:ea typeface="Cambria" panose="02040503050406030204" pitchFamily="18" charset="0"/>
              </a:rPr>
              <a:t>Where </a:t>
            </a:r>
          </a:p>
          <a:p>
            <a:pPr algn="just"/>
            <a:r>
              <a:rPr lang="en-US" sz="2800" dirty="0">
                <a:latin typeface="Cambria" panose="02040503050406030204" pitchFamily="18" charset="0"/>
                <a:ea typeface="Cambria" panose="02040503050406030204" pitchFamily="18" charset="0"/>
              </a:rPr>
              <a:t>• h is the height of the powder cone and</a:t>
            </a:r>
          </a:p>
          <a:p>
            <a:pPr algn="just"/>
            <a:r>
              <a:rPr lang="en-US" sz="2800" dirty="0">
                <a:latin typeface="Cambria" panose="02040503050406030204" pitchFamily="18" charset="0"/>
                <a:ea typeface="Cambria" panose="02040503050406030204" pitchFamily="18" charset="0"/>
              </a:rPr>
              <a:t>• r is the radius of the powder cone.</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8538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CA2E31-FE42-4CC3-8D89-02401E36DE0E}"/>
              </a:ext>
            </a:extLst>
          </p:cNvPr>
          <p:cNvSpPr>
            <a:spLocks noGrp="1"/>
          </p:cNvSpPr>
          <p:nvPr>
            <p:ph type="sldNum" sz="quarter" idx="12"/>
          </p:nvPr>
        </p:nvSpPr>
        <p:spPr/>
        <p:txBody>
          <a:bodyPr/>
          <a:lstStyle/>
          <a:p>
            <a:fld id="{8796C193-3722-42E9-B33A-7C17DAD0F260}" type="slidenum">
              <a:rPr lang="ar-IQ" smtClean="0"/>
              <a:pPr/>
              <a:t>15</a:t>
            </a:fld>
            <a:endParaRPr lang="ar-IQ"/>
          </a:p>
        </p:txBody>
      </p:sp>
      <p:sp>
        <p:nvSpPr>
          <p:cNvPr id="4" name="TextBox 3">
            <a:extLst>
              <a:ext uri="{FF2B5EF4-FFF2-40B4-BE49-F238E27FC236}">
                <a16:creationId xmlns:a16="http://schemas.microsoft.com/office/drawing/2014/main" id="{E04D3376-B3E6-4A6B-9893-E3DDC1F1CA79}"/>
              </a:ext>
            </a:extLst>
          </p:cNvPr>
          <p:cNvSpPr txBox="1"/>
          <p:nvPr/>
        </p:nvSpPr>
        <p:spPr>
          <a:xfrm>
            <a:off x="263352" y="260648"/>
            <a:ext cx="11377264" cy="2800767"/>
          </a:xfrm>
          <a:prstGeom prst="rect">
            <a:avLst/>
          </a:prstGeom>
          <a:noFill/>
        </p:spPr>
        <p:txBody>
          <a:bodyPr wrap="square">
            <a:spAutoFit/>
          </a:bodyPr>
          <a:lstStyle/>
          <a:p>
            <a:r>
              <a:rPr lang="en-US" sz="3600" b="1" dirty="0">
                <a:solidFill>
                  <a:srgbClr val="FF0000"/>
                </a:solidFill>
                <a:latin typeface="Cambria" panose="02040503050406030204" pitchFamily="18" charset="0"/>
                <a:ea typeface="Cambria" panose="02040503050406030204" pitchFamily="18" charset="0"/>
              </a:rPr>
              <a:t>Example</a:t>
            </a:r>
          </a:p>
          <a:p>
            <a:r>
              <a:rPr lang="en-US" sz="2800" dirty="0">
                <a:latin typeface="Cambria" panose="02040503050406030204" pitchFamily="18" charset="0"/>
                <a:ea typeface="Cambria" panose="02040503050406030204" pitchFamily="18" charset="0"/>
              </a:rPr>
              <a:t>•A powder was poured through the funnel and formed a cone 3.3 cm high and 9 cm in diameter. What is the angle of repose?</a:t>
            </a:r>
          </a:p>
          <a:p>
            <a:r>
              <a:rPr lang="en-US" sz="2800" dirty="0">
                <a:latin typeface="Cambria" panose="02040503050406030204" pitchFamily="18" charset="0"/>
                <a:ea typeface="Cambria" panose="02040503050406030204" pitchFamily="18" charset="0"/>
              </a:rPr>
              <a:t>•tan θ = h/r = 3.3/4.5 = 0.73</a:t>
            </a:r>
          </a:p>
          <a:p>
            <a:r>
              <a:rPr lang="en-US" sz="2800" dirty="0">
                <a:latin typeface="Cambria" panose="02040503050406030204" pitchFamily="18" charset="0"/>
                <a:ea typeface="Cambria" panose="02040503050406030204" pitchFamily="18" charset="0"/>
              </a:rPr>
              <a:t>•arc tan 0.73 = 36.25°</a:t>
            </a:r>
          </a:p>
          <a:p>
            <a:r>
              <a:rPr lang="en-US" sz="2800" dirty="0">
                <a:latin typeface="Cambria" panose="02040503050406030204" pitchFamily="18" charset="0"/>
                <a:ea typeface="Cambria" panose="02040503050406030204" pitchFamily="18" charset="0"/>
              </a:rPr>
              <a:t>•Angle of repose as an indicator of powder flow properties</a:t>
            </a:r>
            <a:endParaRPr lang="ar-IQ" sz="2800" dirty="0">
              <a:latin typeface="Cambria" panose="02040503050406030204" pitchFamily="18" charset="0"/>
              <a:ea typeface="Cambria" panose="02040503050406030204" pitchFamily="18" charset="0"/>
            </a:endParaRPr>
          </a:p>
        </p:txBody>
      </p:sp>
      <p:graphicFrame>
        <p:nvGraphicFramePr>
          <p:cNvPr id="5" name="Table 5">
            <a:extLst>
              <a:ext uri="{FF2B5EF4-FFF2-40B4-BE49-F238E27FC236}">
                <a16:creationId xmlns:a16="http://schemas.microsoft.com/office/drawing/2014/main" id="{9C9FAF61-FD7E-4C7E-A34D-EE121EC13E3B}"/>
              </a:ext>
            </a:extLst>
          </p:cNvPr>
          <p:cNvGraphicFramePr>
            <a:graphicFrameLocks noGrp="1"/>
          </p:cNvGraphicFramePr>
          <p:nvPr>
            <p:extLst>
              <p:ext uri="{D42A27DB-BD31-4B8C-83A1-F6EECF244321}">
                <p14:modId xmlns:p14="http://schemas.microsoft.com/office/powerpoint/2010/main" val="1415413038"/>
              </p:ext>
            </p:extLst>
          </p:nvPr>
        </p:nvGraphicFramePr>
        <p:xfrm>
          <a:off x="1435708" y="3429000"/>
          <a:ext cx="9032552" cy="3108960"/>
        </p:xfrm>
        <a:graphic>
          <a:graphicData uri="http://schemas.openxmlformats.org/drawingml/2006/table">
            <a:tbl>
              <a:tblPr rtl="1" firstRow="1" bandRow="1">
                <a:tableStyleId>{5C22544A-7EE6-4342-B048-85BDC9FD1C3A}</a:tableStyleId>
              </a:tblPr>
              <a:tblGrid>
                <a:gridCol w="4516276">
                  <a:extLst>
                    <a:ext uri="{9D8B030D-6E8A-4147-A177-3AD203B41FA5}">
                      <a16:colId xmlns:a16="http://schemas.microsoft.com/office/drawing/2014/main" val="651119662"/>
                    </a:ext>
                  </a:extLst>
                </a:gridCol>
                <a:gridCol w="4516276">
                  <a:extLst>
                    <a:ext uri="{9D8B030D-6E8A-4147-A177-3AD203B41FA5}">
                      <a16:colId xmlns:a16="http://schemas.microsoft.com/office/drawing/2014/main" val="1628664124"/>
                    </a:ext>
                  </a:extLst>
                </a:gridCol>
              </a:tblGrid>
              <a:tr h="370840">
                <a:tc>
                  <a:txBody>
                    <a:bodyPr/>
                    <a:lstStyle/>
                    <a:p>
                      <a:pPr algn="ctr" rtl="1"/>
                      <a:r>
                        <a:rPr lang="en-US" sz="2800" dirty="0"/>
                        <a:t>Type of flow</a:t>
                      </a:r>
                      <a:endParaRPr lang="ar-IQ" sz="2800" dirty="0"/>
                    </a:p>
                  </a:txBody>
                  <a:tcPr anchor="ctr"/>
                </a:tc>
                <a:tc>
                  <a:txBody>
                    <a:bodyPr/>
                    <a:lstStyle/>
                    <a:p>
                      <a:pPr algn="ctr" rtl="1"/>
                      <a:r>
                        <a:rPr lang="en-US" sz="2800" dirty="0"/>
                        <a:t>Angle of repose (degree)</a:t>
                      </a:r>
                      <a:endParaRPr lang="ar-IQ" sz="2800" dirty="0"/>
                    </a:p>
                  </a:txBody>
                  <a:tcPr anchor="ctr"/>
                </a:tc>
                <a:extLst>
                  <a:ext uri="{0D108BD9-81ED-4DB2-BD59-A6C34878D82A}">
                    <a16:rowId xmlns:a16="http://schemas.microsoft.com/office/drawing/2014/main" val="3261681201"/>
                  </a:ext>
                </a:extLst>
              </a:tr>
              <a:tr h="370840">
                <a:tc>
                  <a:txBody>
                    <a:bodyPr/>
                    <a:lstStyle/>
                    <a:p>
                      <a:pPr algn="ctr" rtl="1"/>
                      <a:r>
                        <a:rPr lang="en-US" sz="2800" dirty="0"/>
                        <a:t>Excellent</a:t>
                      </a:r>
                      <a:endParaRPr lang="ar-IQ" sz="2800" dirty="0"/>
                    </a:p>
                  </a:txBody>
                  <a:tcPr anchor="ctr"/>
                </a:tc>
                <a:tc>
                  <a:txBody>
                    <a:bodyPr/>
                    <a:lstStyle/>
                    <a:p>
                      <a:pPr algn="ctr" rtl="1"/>
                      <a:r>
                        <a:rPr lang="en-US" sz="2800" dirty="0"/>
                        <a:t>&lt;20</a:t>
                      </a:r>
                      <a:endParaRPr lang="ar-IQ" sz="2800" dirty="0"/>
                    </a:p>
                  </a:txBody>
                  <a:tcPr anchor="ctr"/>
                </a:tc>
                <a:extLst>
                  <a:ext uri="{0D108BD9-81ED-4DB2-BD59-A6C34878D82A}">
                    <a16:rowId xmlns:a16="http://schemas.microsoft.com/office/drawing/2014/main" val="868741766"/>
                  </a:ext>
                </a:extLst>
              </a:tr>
              <a:tr h="370840">
                <a:tc>
                  <a:txBody>
                    <a:bodyPr/>
                    <a:lstStyle/>
                    <a:p>
                      <a:pPr algn="ctr" rtl="1"/>
                      <a:r>
                        <a:rPr lang="en-US" sz="2800" dirty="0"/>
                        <a:t>Good </a:t>
                      </a:r>
                      <a:endParaRPr lang="ar-IQ" sz="2800" dirty="0"/>
                    </a:p>
                  </a:txBody>
                  <a:tcPr anchor="ctr"/>
                </a:tc>
                <a:tc>
                  <a:txBody>
                    <a:bodyPr/>
                    <a:lstStyle/>
                    <a:p>
                      <a:pPr algn="ctr" rtl="1"/>
                      <a:r>
                        <a:rPr lang="en-US" sz="2800" dirty="0"/>
                        <a:t>20-30</a:t>
                      </a:r>
                      <a:endParaRPr lang="ar-IQ" sz="2800" dirty="0"/>
                    </a:p>
                  </a:txBody>
                  <a:tcPr anchor="ctr"/>
                </a:tc>
                <a:extLst>
                  <a:ext uri="{0D108BD9-81ED-4DB2-BD59-A6C34878D82A}">
                    <a16:rowId xmlns:a16="http://schemas.microsoft.com/office/drawing/2014/main" val="1942253273"/>
                  </a:ext>
                </a:extLst>
              </a:tr>
              <a:tr h="370840">
                <a:tc>
                  <a:txBody>
                    <a:bodyPr/>
                    <a:lstStyle/>
                    <a:p>
                      <a:pPr algn="ctr" rtl="1"/>
                      <a:r>
                        <a:rPr lang="en-US" sz="2800" dirty="0"/>
                        <a:t>Passable</a:t>
                      </a:r>
                      <a:endParaRPr lang="ar-IQ" sz="2800" dirty="0"/>
                    </a:p>
                  </a:txBody>
                  <a:tcPr anchor="ctr"/>
                </a:tc>
                <a:tc>
                  <a:txBody>
                    <a:bodyPr/>
                    <a:lstStyle/>
                    <a:p>
                      <a:pPr algn="ctr" rtl="1"/>
                      <a:r>
                        <a:rPr lang="en-US" sz="2800" dirty="0"/>
                        <a:t>30-34</a:t>
                      </a:r>
                      <a:endParaRPr lang="ar-IQ" sz="2800" dirty="0"/>
                    </a:p>
                  </a:txBody>
                  <a:tcPr anchor="ctr"/>
                </a:tc>
                <a:extLst>
                  <a:ext uri="{0D108BD9-81ED-4DB2-BD59-A6C34878D82A}">
                    <a16:rowId xmlns:a16="http://schemas.microsoft.com/office/drawing/2014/main" val="1691367519"/>
                  </a:ext>
                </a:extLst>
              </a:tr>
              <a:tr h="370840">
                <a:tc>
                  <a:txBody>
                    <a:bodyPr/>
                    <a:lstStyle/>
                    <a:p>
                      <a:pPr algn="ctr" rtl="1"/>
                      <a:r>
                        <a:rPr lang="en-US" sz="2800" dirty="0"/>
                        <a:t>Poor</a:t>
                      </a:r>
                      <a:endParaRPr lang="ar-IQ" sz="2800" dirty="0"/>
                    </a:p>
                  </a:txBody>
                  <a:tcPr anchor="ctr"/>
                </a:tc>
                <a:tc>
                  <a:txBody>
                    <a:bodyPr/>
                    <a:lstStyle/>
                    <a:p>
                      <a:pPr algn="ctr" rtl="1"/>
                      <a:r>
                        <a:rPr lang="en-US" sz="2800" dirty="0"/>
                        <a:t>34-40</a:t>
                      </a:r>
                      <a:endParaRPr lang="ar-IQ" sz="2800" dirty="0"/>
                    </a:p>
                  </a:txBody>
                  <a:tcPr anchor="ctr"/>
                </a:tc>
                <a:extLst>
                  <a:ext uri="{0D108BD9-81ED-4DB2-BD59-A6C34878D82A}">
                    <a16:rowId xmlns:a16="http://schemas.microsoft.com/office/drawing/2014/main" val="2596365269"/>
                  </a:ext>
                </a:extLst>
              </a:tr>
              <a:tr h="370840">
                <a:tc>
                  <a:txBody>
                    <a:bodyPr/>
                    <a:lstStyle/>
                    <a:p>
                      <a:pPr algn="ctr" rtl="1"/>
                      <a:r>
                        <a:rPr lang="en-US" sz="2800" dirty="0"/>
                        <a:t>Very poor</a:t>
                      </a:r>
                      <a:endParaRPr lang="ar-IQ" sz="2800" dirty="0"/>
                    </a:p>
                  </a:txBody>
                  <a:tcPr anchor="ctr"/>
                </a:tc>
                <a:tc>
                  <a:txBody>
                    <a:bodyPr/>
                    <a:lstStyle/>
                    <a:p>
                      <a:pPr algn="ctr" rtl="1"/>
                      <a:r>
                        <a:rPr lang="en-US" sz="2800" dirty="0"/>
                        <a:t>&gt;40</a:t>
                      </a:r>
                      <a:endParaRPr lang="ar-IQ" sz="2800" dirty="0"/>
                    </a:p>
                  </a:txBody>
                  <a:tcPr anchor="ctr"/>
                </a:tc>
                <a:extLst>
                  <a:ext uri="{0D108BD9-81ED-4DB2-BD59-A6C34878D82A}">
                    <a16:rowId xmlns:a16="http://schemas.microsoft.com/office/drawing/2014/main" val="938935818"/>
                  </a:ext>
                </a:extLst>
              </a:tr>
            </a:tbl>
          </a:graphicData>
        </a:graphic>
      </p:graphicFrame>
    </p:spTree>
    <p:extLst>
      <p:ext uri="{BB962C8B-B14F-4D97-AF65-F5344CB8AC3E}">
        <p14:creationId xmlns:p14="http://schemas.microsoft.com/office/powerpoint/2010/main" val="1465290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EB447A-14FD-4114-97BA-B4CCEE7EE583}"/>
              </a:ext>
            </a:extLst>
          </p:cNvPr>
          <p:cNvSpPr>
            <a:spLocks noGrp="1"/>
          </p:cNvSpPr>
          <p:nvPr>
            <p:ph type="sldNum" sz="quarter" idx="12"/>
          </p:nvPr>
        </p:nvSpPr>
        <p:spPr/>
        <p:txBody>
          <a:bodyPr/>
          <a:lstStyle/>
          <a:p>
            <a:fld id="{8796C193-3722-42E9-B33A-7C17DAD0F260}" type="slidenum">
              <a:rPr lang="ar-IQ" smtClean="0"/>
              <a:pPr/>
              <a:t>16</a:t>
            </a:fld>
            <a:endParaRPr lang="ar-IQ"/>
          </a:p>
        </p:txBody>
      </p:sp>
      <p:sp>
        <p:nvSpPr>
          <p:cNvPr id="4" name="TextBox 3">
            <a:extLst>
              <a:ext uri="{FF2B5EF4-FFF2-40B4-BE49-F238E27FC236}">
                <a16:creationId xmlns:a16="http://schemas.microsoft.com/office/drawing/2014/main" id="{CD819B05-D312-4D3D-A03E-55BE9BCC8D81}"/>
              </a:ext>
            </a:extLst>
          </p:cNvPr>
          <p:cNvSpPr txBox="1"/>
          <p:nvPr/>
        </p:nvSpPr>
        <p:spPr>
          <a:xfrm>
            <a:off x="479376" y="116632"/>
            <a:ext cx="11305256" cy="5816977"/>
          </a:xfrm>
          <a:prstGeom prst="rect">
            <a:avLst/>
          </a:prstGeom>
          <a:noFill/>
        </p:spPr>
        <p:txBody>
          <a:bodyPr wrap="square">
            <a:spAutoFit/>
          </a:bodyPr>
          <a:lstStyle/>
          <a:p>
            <a:pPr algn="just"/>
            <a:r>
              <a:rPr lang="en-US" sz="3600" b="1" dirty="0">
                <a:solidFill>
                  <a:srgbClr val="FF0000"/>
                </a:solidFill>
                <a:latin typeface="Cambria" panose="02040503050406030204" pitchFamily="18" charset="0"/>
                <a:ea typeface="Cambria" panose="02040503050406030204" pitchFamily="18" charset="0"/>
              </a:rPr>
              <a:t>Flowability</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 Powders with a </a:t>
            </a:r>
            <a:r>
              <a:rPr lang="en-US" sz="2800" dirty="0">
                <a:solidFill>
                  <a:srgbClr val="0070C0"/>
                </a:solidFill>
                <a:latin typeface="Cambria" panose="02040503050406030204" pitchFamily="18" charset="0"/>
                <a:ea typeface="Cambria" panose="02040503050406030204" pitchFamily="18" charset="0"/>
              </a:rPr>
              <a:t>low angle of repose </a:t>
            </a:r>
            <a:r>
              <a:rPr lang="en-US" sz="2800" dirty="0">
                <a:latin typeface="Cambria" panose="02040503050406030204" pitchFamily="18" charset="0"/>
                <a:ea typeface="Cambria" panose="02040503050406030204" pitchFamily="18" charset="0"/>
              </a:rPr>
              <a:t>flow freely, and powders with a high angle of repose flow poorly</a:t>
            </a:r>
          </a:p>
          <a:p>
            <a:pPr algn="just"/>
            <a:r>
              <a:rPr lang="en-US" sz="2800" dirty="0">
                <a:latin typeface="Cambria" panose="02040503050406030204" pitchFamily="18" charset="0"/>
                <a:ea typeface="Cambria" panose="02040503050406030204" pitchFamily="18" charset="0"/>
              </a:rPr>
              <a:t>• A number of factors determine the flow properties of powders, including:</a:t>
            </a:r>
          </a:p>
          <a:p>
            <a:pPr algn="just"/>
            <a:r>
              <a:rPr lang="en-US" sz="2800" dirty="0">
                <a:latin typeface="Cambria" panose="02040503050406030204" pitchFamily="18" charset="0"/>
                <a:ea typeface="Cambria" panose="02040503050406030204" pitchFamily="18" charset="0"/>
              </a:rPr>
              <a:t>• </a:t>
            </a:r>
            <a:r>
              <a:rPr lang="en-US" sz="2800" dirty="0">
                <a:solidFill>
                  <a:srgbClr val="0070C0"/>
                </a:solidFill>
                <a:latin typeface="Cambria" panose="02040503050406030204" pitchFamily="18" charset="0"/>
                <a:ea typeface="Cambria" panose="02040503050406030204" pitchFamily="18" charset="0"/>
              </a:rPr>
              <a:t>Shape</a:t>
            </a:r>
            <a:r>
              <a:rPr lang="en-US" sz="2800" dirty="0">
                <a:latin typeface="Cambria" panose="02040503050406030204" pitchFamily="18" charset="0"/>
                <a:ea typeface="Cambria" panose="02040503050406030204" pitchFamily="18" charset="0"/>
              </a:rPr>
              <a:t> : </a:t>
            </a:r>
            <a:r>
              <a:rPr lang="en-US" sz="2800" dirty="0">
                <a:solidFill>
                  <a:srgbClr val="FF0000"/>
                </a:solidFill>
                <a:latin typeface="Cambria" panose="02040503050406030204" pitchFamily="18" charset="0"/>
                <a:ea typeface="Cambria" panose="02040503050406030204" pitchFamily="18" charset="0"/>
              </a:rPr>
              <a:t>Spherical</a:t>
            </a:r>
            <a:r>
              <a:rPr lang="en-US" sz="2800" dirty="0">
                <a:latin typeface="Cambria" panose="02040503050406030204" pitchFamily="18" charset="0"/>
                <a:ea typeface="Cambria" panose="02040503050406030204" pitchFamily="18" charset="0"/>
              </a:rPr>
              <a:t> particles flow better than needles.</a:t>
            </a:r>
          </a:p>
          <a:p>
            <a:pPr algn="just"/>
            <a:r>
              <a:rPr lang="en-US" sz="2800" dirty="0">
                <a:latin typeface="Cambria" panose="02040503050406030204" pitchFamily="18" charset="0"/>
                <a:ea typeface="Cambria" panose="02040503050406030204" pitchFamily="18" charset="0"/>
              </a:rPr>
              <a:t>• </a:t>
            </a:r>
            <a:r>
              <a:rPr lang="en-US" sz="2800" dirty="0">
                <a:solidFill>
                  <a:srgbClr val="0070C0"/>
                </a:solidFill>
                <a:latin typeface="Cambria" panose="02040503050406030204" pitchFamily="18" charset="0"/>
                <a:ea typeface="Cambria" panose="02040503050406030204" pitchFamily="18" charset="0"/>
              </a:rPr>
              <a:t>Size</a:t>
            </a:r>
            <a:r>
              <a:rPr lang="en-US" sz="2800" dirty="0">
                <a:latin typeface="Cambria" panose="02040503050406030204" pitchFamily="18" charset="0"/>
                <a:ea typeface="Cambria" panose="02040503050406030204" pitchFamily="18" charset="0"/>
              </a:rPr>
              <a:t> : Very fine particles do not flow as freely as large particles.</a:t>
            </a:r>
          </a:p>
          <a:p>
            <a:pPr algn="just"/>
            <a:r>
              <a:rPr lang="en-US" sz="2800" dirty="0">
                <a:latin typeface="Cambria" panose="02040503050406030204" pitchFamily="18" charset="0"/>
                <a:ea typeface="Cambria" panose="02040503050406030204" pitchFamily="18" charset="0"/>
              </a:rPr>
              <a:t>• In general, particles in the size range of </a:t>
            </a:r>
            <a:r>
              <a:rPr lang="en-US" sz="2800" dirty="0">
                <a:solidFill>
                  <a:srgbClr val="FF0000"/>
                </a:solidFill>
                <a:latin typeface="Cambria" panose="02040503050406030204" pitchFamily="18" charset="0"/>
                <a:ea typeface="Cambria" panose="02040503050406030204" pitchFamily="18" charset="0"/>
              </a:rPr>
              <a:t>250 to 2,000μm flow freely </a:t>
            </a:r>
            <a:r>
              <a:rPr lang="en-US" sz="2800" dirty="0">
                <a:latin typeface="Cambria" panose="02040503050406030204" pitchFamily="18" charset="0"/>
                <a:ea typeface="Cambria" panose="02040503050406030204" pitchFamily="18" charset="0"/>
              </a:rPr>
              <a:t>if the shape is amenable.</a:t>
            </a:r>
          </a:p>
          <a:p>
            <a:pPr algn="just"/>
            <a:r>
              <a:rPr lang="en-US" sz="2800" dirty="0">
                <a:latin typeface="Cambria" panose="02040503050406030204" pitchFamily="18" charset="0"/>
                <a:ea typeface="Cambria" panose="02040503050406030204" pitchFamily="18" charset="0"/>
              </a:rPr>
              <a:t>• Particles in the size range of 75 to 250μm may flow freely or cause problems, depending on shape and other factors.</a:t>
            </a:r>
          </a:p>
          <a:p>
            <a:pPr algn="just"/>
            <a:r>
              <a:rPr lang="en-US" sz="2800" dirty="0">
                <a:latin typeface="Cambria" panose="02040503050406030204" pitchFamily="18" charset="0"/>
                <a:ea typeface="Cambria" panose="02040503050406030204" pitchFamily="18" charset="0"/>
              </a:rPr>
              <a:t>• With most particles </a:t>
            </a:r>
            <a:r>
              <a:rPr lang="en-US" sz="2800" dirty="0">
                <a:solidFill>
                  <a:srgbClr val="0070C0"/>
                </a:solidFill>
                <a:latin typeface="Cambria" panose="02040503050406030204" pitchFamily="18" charset="0"/>
                <a:ea typeface="Cambria" panose="02040503050406030204" pitchFamily="18" charset="0"/>
              </a:rPr>
              <a:t>smaller than 100 </a:t>
            </a:r>
            <a:r>
              <a:rPr lang="en-US" sz="2800" dirty="0" err="1">
                <a:solidFill>
                  <a:srgbClr val="0070C0"/>
                </a:solidFill>
                <a:latin typeface="Cambria" panose="02040503050406030204" pitchFamily="18" charset="0"/>
                <a:ea typeface="Cambria" panose="02040503050406030204" pitchFamily="18" charset="0"/>
              </a:rPr>
              <a:t>μm</a:t>
            </a:r>
            <a:r>
              <a:rPr lang="en-US" sz="2800" dirty="0">
                <a:solidFill>
                  <a:srgbClr val="0070C0"/>
                </a:solidFill>
                <a:latin typeface="Cambria" panose="02040503050406030204" pitchFamily="18" charset="0"/>
                <a:ea typeface="Cambria" panose="02040503050406030204" pitchFamily="18" charset="0"/>
              </a:rPr>
              <a:t>, flow is a problem</a:t>
            </a:r>
            <a:r>
              <a:rPr lang="en-US" sz="2800" dirty="0">
                <a:latin typeface="Cambria" panose="02040503050406030204" pitchFamily="18" charset="0"/>
                <a:ea typeface="Cambria" panose="02040503050406030204" pitchFamily="18" charset="0"/>
              </a:rPr>
              <a:t>.</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442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1ED563-0C76-4DB8-8068-DCE1D10815CD}"/>
              </a:ext>
            </a:extLst>
          </p:cNvPr>
          <p:cNvSpPr>
            <a:spLocks noGrp="1"/>
          </p:cNvSpPr>
          <p:nvPr>
            <p:ph type="sldNum" sz="quarter" idx="12"/>
          </p:nvPr>
        </p:nvSpPr>
        <p:spPr/>
        <p:txBody>
          <a:bodyPr/>
          <a:lstStyle/>
          <a:p>
            <a:fld id="{8796C193-3722-42E9-B33A-7C17DAD0F260}" type="slidenum">
              <a:rPr lang="ar-IQ" smtClean="0"/>
              <a:pPr/>
              <a:t>17</a:t>
            </a:fld>
            <a:endParaRPr lang="ar-IQ"/>
          </a:p>
        </p:txBody>
      </p:sp>
      <p:sp>
        <p:nvSpPr>
          <p:cNvPr id="4" name="TextBox 3">
            <a:extLst>
              <a:ext uri="{FF2B5EF4-FFF2-40B4-BE49-F238E27FC236}">
                <a16:creationId xmlns:a16="http://schemas.microsoft.com/office/drawing/2014/main" id="{D461D341-D599-438C-BE3F-7B71CA7F66C1}"/>
              </a:ext>
            </a:extLst>
          </p:cNvPr>
          <p:cNvSpPr txBox="1"/>
          <p:nvPr/>
        </p:nvSpPr>
        <p:spPr>
          <a:xfrm>
            <a:off x="408753" y="184742"/>
            <a:ext cx="11374494" cy="5816977"/>
          </a:xfrm>
          <a:prstGeom prst="rect">
            <a:avLst/>
          </a:prstGeom>
          <a:noFill/>
        </p:spPr>
        <p:txBody>
          <a:bodyPr wrap="square">
            <a:spAutoFit/>
          </a:bodyPr>
          <a:lstStyle/>
          <a:p>
            <a:pPr algn="just"/>
            <a:r>
              <a:rPr lang="en-US" sz="3600" b="1" dirty="0">
                <a:solidFill>
                  <a:srgbClr val="FF0000"/>
                </a:solidFill>
                <a:latin typeface="Cambria" panose="02040503050406030204" pitchFamily="18" charset="0"/>
                <a:ea typeface="Cambria" panose="02040503050406030204" pitchFamily="18" charset="0"/>
              </a:rPr>
              <a:t>Particle Size Reduction </a:t>
            </a:r>
            <a:endParaRPr lang="en-US" sz="2800" dirty="0">
              <a:latin typeface="Cambria" panose="02040503050406030204" pitchFamily="18" charset="0"/>
              <a:ea typeface="Cambria" panose="02040503050406030204" pitchFamily="18" charset="0"/>
            </a:endParaRP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 Reduction in particle size, increases the number of particles and the total surface area. The </a:t>
            </a:r>
            <a:r>
              <a:rPr lang="en-US" sz="2800" dirty="0">
                <a:solidFill>
                  <a:srgbClr val="0070C0"/>
                </a:solidFill>
                <a:latin typeface="Cambria" panose="02040503050406030204" pitchFamily="18" charset="0"/>
                <a:ea typeface="Cambria" panose="02040503050406030204" pitchFamily="18" charset="0"/>
              </a:rPr>
              <a:t>reduction in the particle size </a:t>
            </a:r>
            <a:r>
              <a:rPr lang="en-US" sz="2800" dirty="0">
                <a:latin typeface="Cambria" panose="02040503050406030204" pitchFamily="18" charset="0"/>
                <a:ea typeface="Cambria" panose="02040503050406030204" pitchFamily="18" charset="0"/>
              </a:rPr>
              <a:t>of a solid is accompanied by a great </a:t>
            </a:r>
            <a:r>
              <a:rPr lang="en-US" sz="2800" dirty="0">
                <a:solidFill>
                  <a:srgbClr val="0070C0"/>
                </a:solidFill>
                <a:latin typeface="Cambria" panose="02040503050406030204" pitchFamily="18" charset="0"/>
                <a:ea typeface="Cambria" panose="02040503050406030204" pitchFamily="18" charset="0"/>
              </a:rPr>
              <a:t>increase in the specific surface area </a:t>
            </a:r>
            <a:r>
              <a:rPr lang="en-US" sz="2800" dirty="0">
                <a:latin typeface="Cambria" panose="02040503050406030204" pitchFamily="18" charset="0"/>
                <a:ea typeface="Cambria" panose="02040503050406030204" pitchFamily="18" charset="0"/>
              </a:rPr>
              <a:t>of that substance.</a:t>
            </a:r>
          </a:p>
          <a:p>
            <a:pPr algn="just"/>
            <a:r>
              <a:rPr lang="en-US" sz="2800" dirty="0">
                <a:latin typeface="Cambria" panose="02040503050406030204" pitchFamily="18" charset="0"/>
                <a:ea typeface="Cambria" panose="02040503050406030204" pitchFamily="18" charset="0"/>
              </a:rPr>
              <a:t>• Comminution, reduction of the particle size of a solid substance to a finer state, is used to:</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1. Facilitate crude drug </a:t>
            </a:r>
            <a:r>
              <a:rPr lang="en-US" sz="2800" dirty="0">
                <a:solidFill>
                  <a:srgbClr val="FF0000"/>
                </a:solidFill>
                <a:latin typeface="Cambria" panose="02040503050406030204" pitchFamily="18" charset="0"/>
                <a:ea typeface="Cambria" panose="02040503050406030204" pitchFamily="18" charset="0"/>
              </a:rPr>
              <a:t>extraction</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2. Increase the </a:t>
            </a:r>
            <a:r>
              <a:rPr lang="en-US" sz="2800" dirty="0">
                <a:solidFill>
                  <a:srgbClr val="FF0000"/>
                </a:solidFill>
                <a:latin typeface="Cambria" panose="02040503050406030204" pitchFamily="18" charset="0"/>
                <a:ea typeface="Cambria" panose="02040503050406030204" pitchFamily="18" charset="0"/>
              </a:rPr>
              <a:t>dissolution rates </a:t>
            </a:r>
            <a:r>
              <a:rPr lang="en-US" sz="2800" dirty="0">
                <a:latin typeface="Cambria" panose="02040503050406030204" pitchFamily="18" charset="0"/>
                <a:ea typeface="Cambria" panose="02040503050406030204" pitchFamily="18" charset="0"/>
              </a:rPr>
              <a:t>of a drug,</a:t>
            </a:r>
          </a:p>
          <a:p>
            <a:pPr algn="just"/>
            <a:r>
              <a:rPr lang="en-US" sz="2800" dirty="0">
                <a:latin typeface="Cambria" panose="02040503050406030204" pitchFamily="18" charset="0"/>
                <a:ea typeface="Cambria" panose="02040503050406030204" pitchFamily="18" charset="0"/>
              </a:rPr>
              <a:t>3. Aid in the </a:t>
            </a:r>
            <a:r>
              <a:rPr lang="en-US" sz="2800" dirty="0">
                <a:solidFill>
                  <a:srgbClr val="FF0000"/>
                </a:solidFill>
                <a:latin typeface="Cambria" panose="02040503050406030204" pitchFamily="18" charset="0"/>
                <a:ea typeface="Cambria" panose="02040503050406030204" pitchFamily="18" charset="0"/>
              </a:rPr>
              <a:t>formulation</a:t>
            </a:r>
            <a:r>
              <a:rPr lang="en-US" sz="2800" dirty="0">
                <a:latin typeface="Cambria" panose="02040503050406030204" pitchFamily="18" charset="0"/>
                <a:ea typeface="Cambria" panose="02040503050406030204" pitchFamily="18" charset="0"/>
              </a:rPr>
              <a:t> of pharmaceutically acceptable dosage forms,</a:t>
            </a:r>
          </a:p>
          <a:p>
            <a:pPr algn="just"/>
            <a:r>
              <a:rPr lang="en-US" sz="2800" dirty="0">
                <a:latin typeface="Cambria" panose="02040503050406030204" pitchFamily="18" charset="0"/>
                <a:ea typeface="Cambria" panose="02040503050406030204" pitchFamily="18" charset="0"/>
              </a:rPr>
              <a:t>4. Enhance the </a:t>
            </a:r>
            <a:r>
              <a:rPr lang="en-US" sz="2800" dirty="0">
                <a:solidFill>
                  <a:srgbClr val="FF0000"/>
                </a:solidFill>
                <a:latin typeface="Cambria" panose="02040503050406030204" pitchFamily="18" charset="0"/>
                <a:ea typeface="Cambria" panose="02040503050406030204" pitchFamily="18" charset="0"/>
              </a:rPr>
              <a:t>absorption</a:t>
            </a:r>
            <a:r>
              <a:rPr lang="en-US" sz="2800" dirty="0">
                <a:latin typeface="Cambria" panose="02040503050406030204" pitchFamily="18" charset="0"/>
                <a:ea typeface="Cambria" panose="02040503050406030204" pitchFamily="18" charset="0"/>
              </a:rPr>
              <a:t> of drugs.</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8151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F8B515-55BB-4BB4-B2F1-B5B8C480610B}"/>
              </a:ext>
            </a:extLst>
          </p:cNvPr>
          <p:cNvSpPr>
            <a:spLocks noGrp="1"/>
          </p:cNvSpPr>
          <p:nvPr>
            <p:ph type="sldNum" sz="quarter" idx="12"/>
          </p:nvPr>
        </p:nvSpPr>
        <p:spPr/>
        <p:txBody>
          <a:bodyPr/>
          <a:lstStyle/>
          <a:p>
            <a:fld id="{8796C193-3722-42E9-B33A-7C17DAD0F260}" type="slidenum">
              <a:rPr lang="ar-IQ" smtClean="0"/>
              <a:pPr/>
              <a:t>18</a:t>
            </a:fld>
            <a:endParaRPr lang="ar-IQ"/>
          </a:p>
        </p:txBody>
      </p:sp>
      <p:sp>
        <p:nvSpPr>
          <p:cNvPr id="4" name="TextBox 3">
            <a:extLst>
              <a:ext uri="{FF2B5EF4-FFF2-40B4-BE49-F238E27FC236}">
                <a16:creationId xmlns:a16="http://schemas.microsoft.com/office/drawing/2014/main" id="{8F6BFF6A-C83B-4AA6-B77C-2EFFE3EB1EC5}"/>
              </a:ext>
            </a:extLst>
          </p:cNvPr>
          <p:cNvSpPr txBox="1"/>
          <p:nvPr/>
        </p:nvSpPr>
        <p:spPr>
          <a:xfrm>
            <a:off x="253870" y="116632"/>
            <a:ext cx="11530761" cy="4524315"/>
          </a:xfrm>
          <a:prstGeom prst="rect">
            <a:avLst/>
          </a:prstGeom>
          <a:noFill/>
        </p:spPr>
        <p:txBody>
          <a:bodyPr wrap="square">
            <a:spAutoFit/>
          </a:bodyPr>
          <a:lstStyle/>
          <a:p>
            <a:pPr algn="just"/>
            <a:r>
              <a:rPr lang="en-US" sz="3600" b="1" dirty="0">
                <a:solidFill>
                  <a:srgbClr val="FF0000"/>
                </a:solidFill>
                <a:latin typeface="Cambria" panose="02040503050406030204" pitchFamily="18" charset="0"/>
                <a:ea typeface="Cambria" panose="02040503050406030204" pitchFamily="18" charset="0"/>
              </a:rPr>
              <a:t>Increase in the number of particles</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 If a powder consists of cubes </a:t>
            </a:r>
            <a:r>
              <a:rPr lang="en-US" sz="2800" dirty="0">
                <a:solidFill>
                  <a:srgbClr val="FF0000"/>
                </a:solidFill>
                <a:latin typeface="Cambria" panose="02040503050406030204" pitchFamily="18" charset="0"/>
                <a:ea typeface="Cambria" panose="02040503050406030204" pitchFamily="18" charset="0"/>
              </a:rPr>
              <a:t>1 mm </a:t>
            </a:r>
            <a:r>
              <a:rPr lang="en-US" sz="2800" dirty="0">
                <a:latin typeface="Cambria" panose="02040503050406030204" pitchFamily="18" charset="0"/>
                <a:ea typeface="Cambria" panose="02040503050406030204" pitchFamily="18" charset="0"/>
              </a:rPr>
              <a:t>on edge and it is reduced to particles </a:t>
            </a:r>
            <a:r>
              <a:rPr lang="en-US" sz="2800" dirty="0">
                <a:solidFill>
                  <a:srgbClr val="FF0000"/>
                </a:solidFill>
                <a:latin typeface="Cambria" panose="02040503050406030204" pitchFamily="18" charset="0"/>
                <a:ea typeface="Cambria" panose="02040503050406030204" pitchFamily="18" charset="0"/>
              </a:rPr>
              <a:t>10 </a:t>
            </a:r>
            <a:r>
              <a:rPr lang="en-US" sz="2800" dirty="0" err="1">
                <a:solidFill>
                  <a:srgbClr val="FF0000"/>
                </a:solidFill>
                <a:latin typeface="Cambria" panose="02040503050406030204" pitchFamily="18" charset="0"/>
                <a:ea typeface="Cambria" panose="02040503050406030204" pitchFamily="18" charset="0"/>
              </a:rPr>
              <a:t>μm</a:t>
            </a:r>
            <a:r>
              <a:rPr lang="en-US" sz="2800" dirty="0">
                <a:solidFill>
                  <a:srgbClr val="FF0000"/>
                </a:solidFill>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on edge, </a:t>
            </a:r>
            <a:r>
              <a:rPr lang="en-US" sz="2800" dirty="0">
                <a:solidFill>
                  <a:srgbClr val="0070C0"/>
                </a:solidFill>
                <a:latin typeface="Cambria" panose="02040503050406030204" pitchFamily="18" charset="0"/>
                <a:ea typeface="Cambria" panose="02040503050406030204" pitchFamily="18" charset="0"/>
              </a:rPr>
              <a:t>what is the number of particles produced?</a:t>
            </a:r>
          </a:p>
          <a:p>
            <a:pPr algn="just"/>
            <a:r>
              <a:rPr lang="en-US" sz="2800" dirty="0">
                <a:latin typeface="Cambria" panose="02040503050406030204" pitchFamily="18" charset="0"/>
                <a:ea typeface="Cambria" panose="02040503050406030204" pitchFamily="18" charset="0"/>
              </a:rPr>
              <a:t>• 1 mm equals 1,000 </a:t>
            </a:r>
            <a:r>
              <a:rPr lang="en-US" sz="2800" dirty="0" err="1">
                <a:latin typeface="Cambria" panose="02040503050406030204" pitchFamily="18" charset="0"/>
                <a:ea typeface="Cambria" panose="02040503050406030204" pitchFamily="18" charset="0"/>
              </a:rPr>
              <a:t>μm</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1,000/10 </a:t>
            </a:r>
            <a:r>
              <a:rPr lang="en-US" sz="2800" dirty="0" err="1">
                <a:latin typeface="Cambria" panose="02040503050406030204" pitchFamily="18" charset="0"/>
                <a:ea typeface="Cambria" panose="02040503050406030204" pitchFamily="18" charset="0"/>
              </a:rPr>
              <a:t>μm</a:t>
            </a:r>
            <a:r>
              <a:rPr lang="en-US" sz="2800" dirty="0">
                <a:latin typeface="Cambria" panose="02040503050406030204" pitchFamily="18" charset="0"/>
                <a:ea typeface="Cambria" panose="02040503050406030204" pitchFamily="18" charset="0"/>
              </a:rPr>
              <a:t> = 100 pieces produced on each edge; that is, if the cube is sliced into 100 pieces on the x-axis, each 10 </a:t>
            </a:r>
            <a:r>
              <a:rPr lang="en-US" sz="2800" dirty="0" err="1">
                <a:latin typeface="Cambria" panose="02040503050406030204" pitchFamily="18" charset="0"/>
                <a:ea typeface="Cambria" panose="02040503050406030204" pitchFamily="18" charset="0"/>
              </a:rPr>
              <a:t>μm</a:t>
            </a:r>
            <a:r>
              <a:rPr lang="en-US" sz="2800" dirty="0">
                <a:latin typeface="Cambria" panose="02040503050406030204" pitchFamily="18" charset="0"/>
                <a:ea typeface="Cambria" panose="02040503050406030204" pitchFamily="18" charset="0"/>
              </a:rPr>
              <a:t> long, 100 pieces result.</a:t>
            </a:r>
          </a:p>
          <a:p>
            <a:pPr algn="just"/>
            <a:r>
              <a:rPr lang="en-US" sz="2800" dirty="0">
                <a:latin typeface="Cambria" panose="02040503050406030204" pitchFamily="18" charset="0"/>
                <a:ea typeface="Cambria" panose="02040503050406030204" pitchFamily="18" charset="0"/>
              </a:rPr>
              <a:t>• If this is repeated on the y- and z-axes, the result is 100 × 100 × 100 = one million particles produced, each 10μm on edge, for each original particle 1 mm on edge. This can also be written as (10</a:t>
            </a:r>
            <a:r>
              <a:rPr lang="en-US" sz="2800" baseline="30000" dirty="0">
                <a:latin typeface="Cambria" panose="02040503050406030204" pitchFamily="18" charset="0"/>
                <a:ea typeface="Cambria" panose="02040503050406030204" pitchFamily="18" charset="0"/>
              </a:rPr>
              <a:t>2</a:t>
            </a:r>
            <a:r>
              <a:rPr lang="en-US" sz="2800" dirty="0">
                <a:latin typeface="Cambria" panose="02040503050406030204" pitchFamily="18" charset="0"/>
                <a:ea typeface="Cambria" panose="02040503050406030204" pitchFamily="18" charset="0"/>
              </a:rPr>
              <a:t>)</a:t>
            </a:r>
            <a:r>
              <a:rPr lang="en-US" sz="2800" baseline="30000" dirty="0">
                <a:latin typeface="Cambria" panose="02040503050406030204" pitchFamily="18" charset="0"/>
                <a:ea typeface="Cambria" panose="02040503050406030204" pitchFamily="18" charset="0"/>
              </a:rPr>
              <a:t>3</a:t>
            </a:r>
            <a:r>
              <a:rPr lang="en-US" sz="2800" dirty="0">
                <a:latin typeface="Cambria" panose="02040503050406030204" pitchFamily="18" charset="0"/>
                <a:ea typeface="Cambria" panose="02040503050406030204" pitchFamily="18" charset="0"/>
              </a:rPr>
              <a:t> = </a:t>
            </a:r>
            <a:r>
              <a:rPr lang="en-US" sz="2800" dirty="0">
                <a:solidFill>
                  <a:srgbClr val="FF0000"/>
                </a:solidFill>
                <a:latin typeface="Cambria" panose="02040503050406030204" pitchFamily="18" charset="0"/>
                <a:ea typeface="Cambria" panose="02040503050406030204" pitchFamily="18" charset="0"/>
              </a:rPr>
              <a:t>10</a:t>
            </a:r>
            <a:r>
              <a:rPr lang="en-US" sz="2800" baseline="30000" dirty="0">
                <a:solidFill>
                  <a:srgbClr val="FF0000"/>
                </a:solidFill>
                <a:latin typeface="Cambria" panose="02040503050406030204" pitchFamily="18" charset="0"/>
                <a:ea typeface="Cambria" panose="02040503050406030204" pitchFamily="18" charset="0"/>
              </a:rPr>
              <a:t>6</a:t>
            </a:r>
            <a:r>
              <a:rPr lang="en-US" sz="2800" dirty="0">
                <a:latin typeface="Cambria" panose="02040503050406030204" pitchFamily="18" charset="0"/>
                <a:ea typeface="Cambria" panose="02040503050406030204" pitchFamily="18" charset="0"/>
              </a:rPr>
              <a:t>.</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553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BC932B-9CFD-4851-86CD-665E786B498E}"/>
              </a:ext>
            </a:extLst>
          </p:cNvPr>
          <p:cNvSpPr>
            <a:spLocks noGrp="1"/>
          </p:cNvSpPr>
          <p:nvPr>
            <p:ph type="sldNum" sz="quarter" idx="12"/>
          </p:nvPr>
        </p:nvSpPr>
        <p:spPr/>
        <p:txBody>
          <a:bodyPr/>
          <a:lstStyle/>
          <a:p>
            <a:fld id="{8796C193-3722-42E9-B33A-7C17DAD0F260}" type="slidenum">
              <a:rPr lang="ar-IQ" smtClean="0"/>
              <a:pPr/>
              <a:t>19</a:t>
            </a:fld>
            <a:endParaRPr lang="ar-IQ"/>
          </a:p>
        </p:txBody>
      </p:sp>
      <p:sp>
        <p:nvSpPr>
          <p:cNvPr id="4" name="TextBox 3">
            <a:extLst>
              <a:ext uri="{FF2B5EF4-FFF2-40B4-BE49-F238E27FC236}">
                <a16:creationId xmlns:a16="http://schemas.microsoft.com/office/drawing/2014/main" id="{E61E5D19-D242-4D0F-B360-EE67AFDD6DB7}"/>
              </a:ext>
            </a:extLst>
          </p:cNvPr>
          <p:cNvSpPr txBox="1"/>
          <p:nvPr/>
        </p:nvSpPr>
        <p:spPr>
          <a:xfrm>
            <a:off x="249532" y="24943"/>
            <a:ext cx="11607108" cy="6678751"/>
          </a:xfrm>
          <a:prstGeom prst="rect">
            <a:avLst/>
          </a:prstGeom>
          <a:noFill/>
        </p:spPr>
        <p:txBody>
          <a:bodyPr wrap="square">
            <a:spAutoFit/>
          </a:bodyPr>
          <a:lstStyle/>
          <a:p>
            <a:pPr algn="just"/>
            <a:r>
              <a:rPr lang="en-US" sz="3600" b="1" dirty="0">
                <a:solidFill>
                  <a:srgbClr val="FF0000"/>
                </a:solidFill>
                <a:latin typeface="Cambria" panose="02040503050406030204" pitchFamily="18" charset="0"/>
                <a:ea typeface="Cambria" panose="02040503050406030204" pitchFamily="18" charset="0"/>
              </a:rPr>
              <a:t>Increase in surface area</a:t>
            </a:r>
          </a:p>
          <a:p>
            <a:pPr algn="just"/>
            <a:r>
              <a:rPr lang="en-US" sz="2800" dirty="0">
                <a:latin typeface="Cambria" panose="02040503050406030204" pitchFamily="18" charset="0"/>
                <a:ea typeface="Cambria" panose="02040503050406030204" pitchFamily="18" charset="0"/>
              </a:rPr>
              <a:t>• </a:t>
            </a:r>
            <a:r>
              <a:rPr lang="en-US" sz="2800" dirty="0">
                <a:solidFill>
                  <a:srgbClr val="0070C0"/>
                </a:solidFill>
                <a:latin typeface="Cambria" panose="02040503050406030204" pitchFamily="18" charset="0"/>
                <a:ea typeface="Cambria" panose="02040503050406030204" pitchFamily="18" charset="0"/>
              </a:rPr>
              <a:t>What increase in the surface area of the powder is produced by decreasing the particle size from 1 mm to 10 </a:t>
            </a:r>
            <a:r>
              <a:rPr lang="en-US" sz="2800" dirty="0" err="1">
                <a:solidFill>
                  <a:srgbClr val="0070C0"/>
                </a:solidFill>
                <a:latin typeface="Cambria" panose="02040503050406030204" pitchFamily="18" charset="0"/>
                <a:ea typeface="Cambria" panose="02040503050406030204" pitchFamily="18" charset="0"/>
              </a:rPr>
              <a:t>μm</a:t>
            </a:r>
            <a:r>
              <a:rPr lang="en-US" sz="2800" dirty="0">
                <a:solidFill>
                  <a:srgbClr val="0070C0"/>
                </a:solidFill>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The </a:t>
            </a:r>
            <a:r>
              <a:rPr lang="en-US" sz="2800" dirty="0">
                <a:solidFill>
                  <a:srgbClr val="FF0000"/>
                </a:solidFill>
                <a:latin typeface="Cambria" panose="02040503050406030204" pitchFamily="18" charset="0"/>
                <a:ea typeface="Cambria" panose="02040503050406030204" pitchFamily="18" charset="0"/>
              </a:rPr>
              <a:t>1-mm cube </a:t>
            </a:r>
            <a:r>
              <a:rPr lang="en-US" sz="2800" dirty="0">
                <a:latin typeface="Cambria" panose="02040503050406030204" pitchFamily="18" charset="0"/>
                <a:ea typeface="Cambria" panose="02040503050406030204" pitchFamily="18" charset="0"/>
              </a:rPr>
              <a:t>has six surfaces, each 1 mm on edge. Each face has a surface area of 1 mm</a:t>
            </a:r>
            <a:r>
              <a:rPr lang="en-US" sz="2800" baseline="30000" dirty="0">
                <a:latin typeface="Cambria" panose="02040503050406030204" pitchFamily="18" charset="0"/>
                <a:ea typeface="Cambria" panose="02040503050406030204" pitchFamily="18" charset="0"/>
              </a:rPr>
              <a:t>2</a:t>
            </a:r>
            <a:r>
              <a:rPr lang="en-US" sz="2800" dirty="0">
                <a:latin typeface="Cambria" panose="02040503050406030204" pitchFamily="18" charset="0"/>
                <a:ea typeface="Cambria" panose="02040503050406030204" pitchFamily="18" charset="0"/>
              </a:rPr>
              <a:t>. Because there are six faces, this is </a:t>
            </a:r>
            <a:r>
              <a:rPr lang="en-US" sz="2800" dirty="0">
                <a:solidFill>
                  <a:srgbClr val="FF0000"/>
                </a:solidFill>
                <a:latin typeface="Cambria" panose="02040503050406030204" pitchFamily="18" charset="0"/>
                <a:ea typeface="Cambria" panose="02040503050406030204" pitchFamily="18" charset="0"/>
              </a:rPr>
              <a:t>6 mm</a:t>
            </a:r>
            <a:r>
              <a:rPr lang="en-US" sz="2800" baseline="30000" dirty="0">
                <a:solidFill>
                  <a:srgbClr val="FF0000"/>
                </a:solidFill>
                <a:latin typeface="Cambria" panose="02040503050406030204" pitchFamily="18" charset="0"/>
                <a:ea typeface="Cambria" panose="02040503050406030204" pitchFamily="18" charset="0"/>
              </a:rPr>
              <a:t>2 </a:t>
            </a:r>
            <a:r>
              <a:rPr lang="en-US" sz="2800" dirty="0">
                <a:latin typeface="Cambria" panose="02040503050406030204" pitchFamily="18" charset="0"/>
                <a:ea typeface="Cambria" panose="02040503050406030204" pitchFamily="18" charset="0"/>
              </a:rPr>
              <a:t>surface area per particle.</a:t>
            </a:r>
          </a:p>
          <a:p>
            <a:pPr algn="just"/>
            <a:r>
              <a:rPr lang="en-US" sz="2800" dirty="0">
                <a:latin typeface="Cambria" panose="02040503050406030204" pitchFamily="18" charset="0"/>
                <a:ea typeface="Cambria" panose="02040503050406030204" pitchFamily="18" charset="0"/>
              </a:rPr>
              <a:t>• Each </a:t>
            </a:r>
            <a:r>
              <a:rPr lang="en-US" sz="2800" dirty="0">
                <a:solidFill>
                  <a:srgbClr val="FF0000"/>
                </a:solidFill>
                <a:latin typeface="Cambria" panose="02040503050406030204" pitchFamily="18" charset="0"/>
                <a:ea typeface="Cambria" panose="02040503050406030204" pitchFamily="18" charset="0"/>
              </a:rPr>
              <a:t>10-μm cube </a:t>
            </a:r>
            <a:r>
              <a:rPr lang="en-US" sz="2800" dirty="0">
                <a:latin typeface="Cambria" panose="02040503050406030204" pitchFamily="18" charset="0"/>
                <a:ea typeface="Cambria" panose="02040503050406030204" pitchFamily="18" charset="0"/>
              </a:rPr>
              <a:t>has six surfaces, each 10μm on edge. Each face has a surface area of 10×10=100μm</a:t>
            </a:r>
            <a:r>
              <a:rPr lang="en-US" sz="2800" baseline="30000" dirty="0">
                <a:latin typeface="Cambria" panose="02040503050406030204" pitchFamily="18" charset="0"/>
                <a:ea typeface="Cambria" panose="02040503050406030204" pitchFamily="18" charset="0"/>
              </a:rPr>
              <a:t>2</a:t>
            </a:r>
            <a:r>
              <a:rPr lang="en-US" sz="2800" dirty="0">
                <a:latin typeface="Cambria" panose="02040503050406030204" pitchFamily="18" charset="0"/>
                <a:ea typeface="Cambria" panose="02040503050406030204" pitchFamily="18" charset="0"/>
              </a:rPr>
              <a:t>. Because there are six faces, this is 6 × 100 μm2, or 600 μm2 surface area per particle.</a:t>
            </a:r>
          </a:p>
          <a:p>
            <a:pPr algn="just"/>
            <a:r>
              <a:rPr lang="en-US" sz="2800" dirty="0">
                <a:latin typeface="Cambria" panose="02040503050406030204" pitchFamily="18" charset="0"/>
                <a:ea typeface="Cambria" panose="02040503050406030204" pitchFamily="18" charset="0"/>
              </a:rPr>
              <a:t>• Since 10</a:t>
            </a:r>
            <a:r>
              <a:rPr lang="en-US" sz="2800" baseline="30000" dirty="0">
                <a:latin typeface="Cambria" panose="02040503050406030204" pitchFamily="18" charset="0"/>
                <a:ea typeface="Cambria" panose="02040503050406030204" pitchFamily="18" charset="0"/>
              </a:rPr>
              <a:t>6</a:t>
            </a:r>
            <a:r>
              <a:rPr lang="en-US" sz="2800" dirty="0">
                <a:latin typeface="Cambria" panose="02040503050406030204" pitchFamily="18" charset="0"/>
                <a:ea typeface="Cambria" panose="02040503050406030204" pitchFamily="18" charset="0"/>
              </a:rPr>
              <a:t> particles resulted from comminuting the 1-mm cube, each 10μm on edge, the surface area now is </a:t>
            </a:r>
            <a:r>
              <a:rPr lang="en-US" sz="2800" dirty="0">
                <a:solidFill>
                  <a:srgbClr val="FF0000"/>
                </a:solidFill>
                <a:latin typeface="Cambria" panose="02040503050406030204" pitchFamily="18" charset="0"/>
                <a:ea typeface="Cambria" panose="02040503050406030204" pitchFamily="18" charset="0"/>
              </a:rPr>
              <a:t>600×10</a:t>
            </a:r>
            <a:r>
              <a:rPr lang="en-US" sz="2800" baseline="30000" dirty="0">
                <a:solidFill>
                  <a:srgbClr val="FF0000"/>
                </a:solidFill>
                <a:latin typeface="Cambria" panose="02040503050406030204" pitchFamily="18" charset="0"/>
                <a:ea typeface="Cambria" panose="02040503050406030204" pitchFamily="18" charset="0"/>
              </a:rPr>
              <a:t>6</a:t>
            </a:r>
            <a:r>
              <a:rPr lang="en-US" sz="2800" dirty="0">
                <a:solidFill>
                  <a:srgbClr val="FF0000"/>
                </a:solidFill>
                <a:latin typeface="Cambria" panose="02040503050406030204" pitchFamily="18" charset="0"/>
                <a:ea typeface="Cambria" panose="02040503050406030204" pitchFamily="18" charset="0"/>
              </a:rPr>
              <a:t>μm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latin typeface="Cambria" panose="02040503050406030204" pitchFamily="18" charset="0"/>
                <a:ea typeface="Cambria" panose="02040503050406030204" pitchFamily="18" charset="0"/>
              </a:rPr>
              <a:t>, or 6×10</a:t>
            </a:r>
            <a:r>
              <a:rPr lang="en-US" sz="2800" baseline="30000" dirty="0">
                <a:latin typeface="Cambria" panose="02040503050406030204" pitchFamily="18" charset="0"/>
                <a:ea typeface="Cambria" panose="02040503050406030204" pitchFamily="18" charset="0"/>
              </a:rPr>
              <a:t>8</a:t>
            </a:r>
            <a:r>
              <a:rPr lang="en-US" sz="2800" dirty="0">
                <a:latin typeface="Cambria" panose="02040503050406030204" pitchFamily="18" charset="0"/>
                <a:ea typeface="Cambria" panose="02040503050406030204" pitchFamily="18" charset="0"/>
              </a:rPr>
              <a:t>μm</a:t>
            </a:r>
            <a:r>
              <a:rPr lang="en-US" sz="2800" baseline="30000" dirty="0">
                <a:latin typeface="Cambria" panose="02040503050406030204" pitchFamily="18" charset="0"/>
                <a:ea typeface="Cambria" panose="02040503050406030204" pitchFamily="18" charset="0"/>
              </a:rPr>
              <a:t>2</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To get every thing in the same units for ease of comparison, convert the 6×10</a:t>
            </a:r>
            <a:r>
              <a:rPr lang="en-US" sz="2800" baseline="30000" dirty="0">
                <a:latin typeface="Cambria" panose="02040503050406030204" pitchFamily="18" charset="0"/>
                <a:ea typeface="Cambria" panose="02040503050406030204" pitchFamily="18" charset="0"/>
              </a:rPr>
              <a:t>8</a:t>
            </a:r>
            <a:r>
              <a:rPr lang="en-US" sz="2800" dirty="0">
                <a:latin typeface="Cambria" panose="02040503050406030204" pitchFamily="18" charset="0"/>
                <a:ea typeface="Cambria" panose="02040503050406030204" pitchFamily="18" charset="0"/>
              </a:rPr>
              <a:t> μm2 into square millimeters as follows.</a:t>
            </a:r>
          </a:p>
          <a:p>
            <a:pPr algn="just"/>
            <a:r>
              <a:rPr lang="en-US" sz="2800" dirty="0">
                <a:latin typeface="Cambria" panose="02040503050406030204" pitchFamily="18" charset="0"/>
                <a:ea typeface="Cambria" panose="02040503050406030204" pitchFamily="18" charset="0"/>
              </a:rPr>
              <a:t>• Since there are 1,000 </a:t>
            </a:r>
            <a:r>
              <a:rPr lang="en-US" sz="2800" dirty="0" err="1">
                <a:latin typeface="Cambria" panose="02040503050406030204" pitchFamily="18" charset="0"/>
                <a:ea typeface="Cambria" panose="02040503050406030204" pitchFamily="18" charset="0"/>
              </a:rPr>
              <a:t>μm</a:t>
            </a:r>
            <a:r>
              <a:rPr lang="en-US" sz="2800" dirty="0">
                <a:latin typeface="Cambria" panose="02040503050406030204" pitchFamily="18" charset="0"/>
                <a:ea typeface="Cambria" panose="02040503050406030204" pitchFamily="18" charset="0"/>
              </a:rPr>
              <a:t>/mm, there must be 1 million μm</a:t>
            </a:r>
            <a:r>
              <a:rPr lang="en-US" sz="2800" baseline="30000" dirty="0">
                <a:latin typeface="Cambria" panose="02040503050406030204" pitchFamily="18" charset="0"/>
                <a:ea typeface="Cambria" panose="02040503050406030204" pitchFamily="18" charset="0"/>
              </a:rPr>
              <a:t>2</a:t>
            </a:r>
            <a:r>
              <a:rPr lang="en-US" sz="2800" dirty="0">
                <a:latin typeface="Cambria" panose="02040503050406030204" pitchFamily="18" charset="0"/>
                <a:ea typeface="Cambria" panose="02040503050406030204" pitchFamily="18" charset="0"/>
              </a:rPr>
              <a:t>/mm</a:t>
            </a:r>
            <a:r>
              <a:rPr lang="en-US" sz="2800" baseline="30000" dirty="0">
                <a:latin typeface="Cambria" panose="02040503050406030204" pitchFamily="18" charset="0"/>
                <a:ea typeface="Cambria" panose="02040503050406030204" pitchFamily="18" charset="0"/>
              </a:rPr>
              <a:t>2</a:t>
            </a:r>
            <a:r>
              <a:rPr lang="en-US" sz="2800" dirty="0">
                <a:latin typeface="Cambria" panose="02040503050406030204" pitchFamily="18" charset="0"/>
                <a:ea typeface="Cambria" panose="02040503050406030204" pitchFamily="18" charset="0"/>
              </a:rPr>
              <a:t>. This is more appropriately expressed as 10</a:t>
            </a:r>
            <a:r>
              <a:rPr lang="en-US" sz="2800" baseline="30000" dirty="0">
                <a:latin typeface="Cambria" panose="02040503050406030204" pitchFamily="18" charset="0"/>
                <a:ea typeface="Cambria" panose="02040503050406030204" pitchFamily="18" charset="0"/>
              </a:rPr>
              <a:t>6</a:t>
            </a:r>
            <a:r>
              <a:rPr lang="en-US" sz="2800" dirty="0">
                <a:latin typeface="Cambria" panose="02040503050406030204" pitchFamily="18" charset="0"/>
                <a:ea typeface="Cambria" panose="02040503050406030204" pitchFamily="18" charset="0"/>
              </a:rPr>
              <a:t>μm</a:t>
            </a:r>
            <a:r>
              <a:rPr lang="en-US" sz="2800" baseline="30000" dirty="0">
                <a:latin typeface="Cambria" panose="02040503050406030204" pitchFamily="18" charset="0"/>
                <a:ea typeface="Cambria" panose="02040503050406030204" pitchFamily="18" charset="0"/>
              </a:rPr>
              <a:t>2</a:t>
            </a:r>
            <a:r>
              <a:rPr lang="en-US" sz="2800" dirty="0">
                <a:latin typeface="Cambria" panose="02040503050406030204" pitchFamily="18" charset="0"/>
                <a:ea typeface="Cambria" panose="02040503050406030204" pitchFamily="18" charset="0"/>
              </a:rPr>
              <a:t>/mm</a:t>
            </a:r>
            <a:r>
              <a:rPr lang="en-US" sz="2800" baseline="30000" dirty="0">
                <a:latin typeface="Cambria" panose="02040503050406030204" pitchFamily="18" charset="0"/>
                <a:ea typeface="Cambria" panose="02040503050406030204" pitchFamily="18" charset="0"/>
              </a:rPr>
              <a:t>2</a:t>
            </a:r>
            <a:r>
              <a:rPr lang="en-US" sz="2800" dirty="0">
                <a:latin typeface="Cambria" panose="02040503050406030204" pitchFamily="18" charset="0"/>
                <a:ea typeface="Cambria" panose="02040503050406030204" pitchFamily="18" charset="0"/>
              </a:rPr>
              <a:t>,</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2196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C784A-255F-4B6A-8906-0D5FA8D904B2}"/>
              </a:ext>
            </a:extLst>
          </p:cNvPr>
          <p:cNvSpPr>
            <a:spLocks noGrp="1"/>
          </p:cNvSpPr>
          <p:nvPr>
            <p:ph type="sldNum" sz="quarter" idx="12"/>
          </p:nvPr>
        </p:nvSpPr>
        <p:spPr/>
        <p:txBody>
          <a:bodyPr/>
          <a:lstStyle/>
          <a:p>
            <a:fld id="{8796C193-3722-42E9-B33A-7C17DAD0F260}" type="slidenum">
              <a:rPr lang="ar-IQ" smtClean="0"/>
              <a:pPr/>
              <a:t>2</a:t>
            </a:fld>
            <a:endParaRPr lang="ar-IQ"/>
          </a:p>
        </p:txBody>
      </p:sp>
      <p:sp>
        <p:nvSpPr>
          <p:cNvPr id="4" name="TextBox 3">
            <a:extLst>
              <a:ext uri="{FF2B5EF4-FFF2-40B4-BE49-F238E27FC236}">
                <a16:creationId xmlns:a16="http://schemas.microsoft.com/office/drawing/2014/main" id="{454635A9-B4FE-48B0-8BB1-FABC9C1A3430}"/>
              </a:ext>
            </a:extLst>
          </p:cNvPr>
          <p:cNvSpPr txBox="1"/>
          <p:nvPr/>
        </p:nvSpPr>
        <p:spPr>
          <a:xfrm>
            <a:off x="221656" y="215924"/>
            <a:ext cx="8538640" cy="6309420"/>
          </a:xfrm>
          <a:prstGeom prst="rect">
            <a:avLst/>
          </a:prstGeom>
          <a:noFill/>
        </p:spPr>
        <p:txBody>
          <a:bodyPr wrap="square">
            <a:spAutoFit/>
          </a:bodyPr>
          <a:lstStyle/>
          <a:p>
            <a:r>
              <a:rPr lang="en-US" sz="4000" b="1" dirty="0">
                <a:solidFill>
                  <a:srgbClr val="FF0000"/>
                </a:solidFill>
                <a:latin typeface="Calisto MT" panose="02040603050505030304" pitchFamily="18" charset="0"/>
              </a:rPr>
              <a:t>Powder</a:t>
            </a:r>
            <a:endParaRPr lang="en-US" sz="2800" b="1" dirty="0">
              <a:solidFill>
                <a:srgbClr val="FF0000"/>
              </a:solidFill>
              <a:latin typeface="Calisto MT" panose="02040603050505030304" pitchFamily="18" charset="0"/>
            </a:endParaRPr>
          </a:p>
          <a:p>
            <a:pPr algn="just"/>
            <a:r>
              <a:rPr lang="en-US" sz="2800" dirty="0">
                <a:latin typeface="Cambria" panose="02040503050406030204" pitchFamily="18" charset="0"/>
                <a:ea typeface="Cambria" panose="02040503050406030204" pitchFamily="18" charset="0"/>
              </a:rPr>
              <a:t>• Most </a:t>
            </a:r>
            <a:r>
              <a:rPr lang="en-US" sz="2800" dirty="0">
                <a:solidFill>
                  <a:srgbClr val="0070C0"/>
                </a:solidFill>
                <a:latin typeface="Cambria" panose="02040503050406030204" pitchFamily="18" charset="0"/>
                <a:ea typeface="Cambria" panose="02040503050406030204" pitchFamily="18" charset="0"/>
              </a:rPr>
              <a:t>active</a:t>
            </a:r>
            <a:r>
              <a:rPr lang="en-US" sz="2800" dirty="0">
                <a:latin typeface="Cambria" panose="02040503050406030204" pitchFamily="18" charset="0"/>
                <a:ea typeface="Cambria" panose="02040503050406030204" pitchFamily="18" charset="0"/>
              </a:rPr>
              <a:t> and </a:t>
            </a:r>
            <a:r>
              <a:rPr lang="en-US" sz="2800" dirty="0">
                <a:solidFill>
                  <a:srgbClr val="0070C0"/>
                </a:solidFill>
                <a:latin typeface="Cambria" panose="02040503050406030204" pitchFamily="18" charset="0"/>
                <a:ea typeface="Cambria" panose="02040503050406030204" pitchFamily="18" charset="0"/>
              </a:rPr>
              <a:t>inactive</a:t>
            </a:r>
            <a:r>
              <a:rPr lang="en-US" sz="2800" dirty="0">
                <a:latin typeface="Cambria" panose="02040503050406030204" pitchFamily="18" charset="0"/>
                <a:ea typeface="Cambria" panose="02040503050406030204" pitchFamily="18" charset="0"/>
              </a:rPr>
              <a:t> pharmaceutical ingredients occur in the solid state as </a:t>
            </a:r>
            <a:r>
              <a:rPr lang="en-US" sz="2800" dirty="0">
                <a:solidFill>
                  <a:srgbClr val="FF0000"/>
                </a:solidFill>
                <a:latin typeface="Cambria" panose="02040503050406030204" pitchFamily="18" charset="0"/>
                <a:ea typeface="Cambria" panose="02040503050406030204" pitchFamily="18" charset="0"/>
              </a:rPr>
              <a:t>amorphous</a:t>
            </a:r>
            <a:r>
              <a:rPr lang="en-US" sz="2800" dirty="0">
                <a:latin typeface="Cambria" panose="02040503050406030204" pitchFamily="18" charset="0"/>
                <a:ea typeface="Cambria" panose="02040503050406030204" pitchFamily="18" charset="0"/>
              </a:rPr>
              <a:t> powders or as </a:t>
            </a:r>
            <a:r>
              <a:rPr lang="en-US" sz="2800" dirty="0">
                <a:solidFill>
                  <a:srgbClr val="FF0000"/>
                </a:solidFill>
                <a:latin typeface="Cambria" panose="02040503050406030204" pitchFamily="18" charset="0"/>
                <a:ea typeface="Cambria" panose="02040503050406030204" pitchFamily="18" charset="0"/>
              </a:rPr>
              <a:t>crystals</a:t>
            </a:r>
            <a:r>
              <a:rPr lang="en-US" sz="2800" dirty="0">
                <a:latin typeface="Cambria" panose="02040503050406030204" pitchFamily="18" charset="0"/>
                <a:ea typeface="Cambria" panose="02040503050406030204" pitchFamily="18" charset="0"/>
              </a:rPr>
              <a:t> of various morphologic structures.</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 The term “powder” has more than one meaning in pharmacy.</a:t>
            </a:r>
          </a:p>
          <a:p>
            <a:pPr algn="just"/>
            <a:r>
              <a:rPr lang="en-US" sz="2800" dirty="0">
                <a:latin typeface="Cambria" panose="02040503050406030204" pitchFamily="18" charset="0"/>
                <a:ea typeface="Cambria" panose="02040503050406030204" pitchFamily="18" charset="0"/>
              </a:rPr>
              <a:t>1. It may be used to describe the </a:t>
            </a:r>
            <a:r>
              <a:rPr lang="en-US" sz="2800" dirty="0">
                <a:solidFill>
                  <a:srgbClr val="FF0000"/>
                </a:solidFill>
                <a:latin typeface="Cambria" panose="02040503050406030204" pitchFamily="18" charset="0"/>
                <a:ea typeface="Cambria" panose="02040503050406030204" pitchFamily="18" charset="0"/>
              </a:rPr>
              <a:t>physical form </a:t>
            </a:r>
            <a:r>
              <a:rPr lang="en-US" sz="2800" dirty="0">
                <a:latin typeface="Cambria" panose="02040503050406030204" pitchFamily="18" charset="0"/>
                <a:ea typeface="Cambria" panose="02040503050406030204" pitchFamily="18" charset="0"/>
              </a:rPr>
              <a:t>of a material, that is, a dry substance composed of </a:t>
            </a:r>
            <a:r>
              <a:rPr lang="en-US" sz="2800" dirty="0">
                <a:solidFill>
                  <a:srgbClr val="0070C0"/>
                </a:solidFill>
                <a:latin typeface="Cambria" panose="02040503050406030204" pitchFamily="18" charset="0"/>
                <a:ea typeface="Cambria" panose="02040503050406030204" pitchFamily="18" charset="0"/>
              </a:rPr>
              <a:t>finely divided particles.</a:t>
            </a:r>
          </a:p>
          <a:p>
            <a:pPr algn="just"/>
            <a:r>
              <a:rPr lang="en-US" sz="2800" dirty="0">
                <a:latin typeface="Cambria" panose="02040503050406030204" pitchFamily="18" charset="0"/>
                <a:ea typeface="Cambria" panose="02040503050406030204" pitchFamily="18" charset="0"/>
              </a:rPr>
              <a:t>2. It may be used to describe a </a:t>
            </a:r>
            <a:r>
              <a:rPr lang="en-US" sz="2800" dirty="0">
                <a:solidFill>
                  <a:srgbClr val="FF0000"/>
                </a:solidFill>
                <a:latin typeface="Cambria" panose="02040503050406030204" pitchFamily="18" charset="0"/>
                <a:ea typeface="Cambria" panose="02040503050406030204" pitchFamily="18" charset="0"/>
              </a:rPr>
              <a:t>type</a:t>
            </a:r>
            <a:r>
              <a:rPr lang="en-US" sz="2800" dirty="0">
                <a:latin typeface="Cambria" panose="02040503050406030204" pitchFamily="18" charset="0"/>
                <a:ea typeface="Cambria" panose="02040503050406030204" pitchFamily="18" charset="0"/>
              </a:rPr>
              <a:t> of pharmaceutical preparation, that is, a medicated powder intended for internal (i.e., oral powder) or external (i.e., topical powder) use.</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85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F35A33-EC45-4DE6-902A-A5C122EE47AD}"/>
              </a:ext>
            </a:extLst>
          </p:cNvPr>
          <p:cNvSpPr>
            <a:spLocks noGrp="1"/>
          </p:cNvSpPr>
          <p:nvPr>
            <p:ph type="sldNum" sz="quarter" idx="12"/>
          </p:nvPr>
        </p:nvSpPr>
        <p:spPr/>
        <p:txBody>
          <a:bodyPr/>
          <a:lstStyle/>
          <a:p>
            <a:fld id="{8796C193-3722-42E9-B33A-7C17DAD0F260}" type="slidenum">
              <a:rPr lang="ar-IQ" smtClean="0"/>
              <a:pPr/>
              <a:t>20</a:t>
            </a:fld>
            <a:endParaRPr lang="ar-IQ"/>
          </a:p>
        </p:txBody>
      </p:sp>
      <p:sp>
        <p:nvSpPr>
          <p:cNvPr id="4" name="TextBox 3">
            <a:extLst>
              <a:ext uri="{FF2B5EF4-FFF2-40B4-BE49-F238E27FC236}">
                <a16:creationId xmlns:a16="http://schemas.microsoft.com/office/drawing/2014/main" id="{0163A225-91EF-4C30-9FFC-6C23DE27F6FE}"/>
              </a:ext>
            </a:extLst>
          </p:cNvPr>
          <p:cNvSpPr txBox="1"/>
          <p:nvPr/>
        </p:nvSpPr>
        <p:spPr>
          <a:xfrm>
            <a:off x="208860" y="27089"/>
            <a:ext cx="11575772" cy="3108543"/>
          </a:xfrm>
          <a:prstGeom prst="rect">
            <a:avLst/>
          </a:prstGeom>
          <a:noFill/>
        </p:spPr>
        <p:txBody>
          <a:bodyPr wrap="square">
            <a:spAutoFit/>
          </a:bodyPr>
          <a:lstStyle/>
          <a:p>
            <a:pPr algn="ctr"/>
            <a:r>
              <a:rPr lang="en-US" sz="3600" b="1" dirty="0">
                <a:solidFill>
                  <a:srgbClr val="FF0000"/>
                </a:solidFill>
                <a:latin typeface="Cambria" panose="02040503050406030204" pitchFamily="18" charset="0"/>
                <a:ea typeface="Cambria" panose="02040503050406030204" pitchFamily="18" charset="0"/>
              </a:rPr>
              <a:t>Comminution of drugs</a:t>
            </a:r>
          </a:p>
          <a:p>
            <a:pPr marL="514350" indent="-514350" algn="just">
              <a:buFont typeface="+mj-lt"/>
              <a:buAutoNum type="alphaUcPeriod"/>
            </a:pPr>
            <a:r>
              <a:rPr lang="en-US" sz="2800" b="1" dirty="0">
                <a:solidFill>
                  <a:srgbClr val="0070C0"/>
                </a:solidFill>
                <a:latin typeface="Cambria" panose="02040503050406030204" pitchFamily="18" charset="0"/>
                <a:ea typeface="Cambria" panose="02040503050406030204" pitchFamily="18" charset="0"/>
              </a:rPr>
              <a:t>On a small scale, (a mortar and pestle or slab and spatula)</a:t>
            </a:r>
          </a:p>
          <a:p>
            <a:pPr algn="just"/>
            <a:r>
              <a:rPr lang="en-US" sz="2800" dirty="0">
                <a:latin typeface="Cambria" panose="02040503050406030204" pitchFamily="18" charset="0"/>
                <a:ea typeface="Cambria" panose="02040503050406030204" pitchFamily="18" charset="0"/>
              </a:rPr>
              <a:t>• </a:t>
            </a:r>
            <a:r>
              <a:rPr lang="en-US" sz="2600" dirty="0">
                <a:solidFill>
                  <a:srgbClr val="FF0000"/>
                </a:solidFill>
                <a:latin typeface="Cambria" panose="02040503050406030204" pitchFamily="18" charset="0"/>
                <a:ea typeface="Cambria" panose="02040503050406030204" pitchFamily="18" charset="0"/>
              </a:rPr>
              <a:t>Trituration or comminution</a:t>
            </a:r>
          </a:p>
          <a:p>
            <a:pPr algn="just"/>
            <a:r>
              <a:rPr lang="en-US" sz="2600" dirty="0">
                <a:latin typeface="Cambria" panose="02040503050406030204" pitchFamily="18" charset="0"/>
                <a:ea typeface="Cambria" panose="02040503050406030204" pitchFamily="18" charset="0"/>
              </a:rPr>
              <a:t>• The pharmacist reduces the size of chemical substances by grinding with a mortar and pestle (as a result of pressure and attrition). A finer grinding action is accomplished by using a mortar </a:t>
            </a:r>
            <a:r>
              <a:rPr lang="en-US" sz="2600" dirty="0">
                <a:solidFill>
                  <a:srgbClr val="0070C0"/>
                </a:solidFill>
                <a:latin typeface="Cambria" panose="02040503050406030204" pitchFamily="18" charset="0"/>
                <a:ea typeface="Cambria" panose="02040503050406030204" pitchFamily="18" charset="0"/>
              </a:rPr>
              <a:t>with a rough surface (as a porcelain mortar) </a:t>
            </a:r>
            <a:r>
              <a:rPr lang="en-US" sz="2600" dirty="0">
                <a:latin typeface="Cambria" panose="02040503050406030204" pitchFamily="18" charset="0"/>
                <a:ea typeface="Cambria" panose="02040503050406030204" pitchFamily="18" charset="0"/>
              </a:rPr>
              <a:t>than one with a smooth surface (as a glass mortar). </a:t>
            </a:r>
            <a:endParaRPr lang="ar-IQ" sz="26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CED5C75-B0C5-4AA3-A4CE-1E579412B8DA}"/>
              </a:ext>
            </a:extLst>
          </p:cNvPr>
          <p:cNvSpPr txBox="1"/>
          <p:nvPr/>
        </p:nvSpPr>
        <p:spPr>
          <a:xfrm>
            <a:off x="208619" y="3003518"/>
            <a:ext cx="11713748" cy="3693319"/>
          </a:xfrm>
          <a:prstGeom prst="rect">
            <a:avLst/>
          </a:prstGeom>
          <a:noFill/>
        </p:spPr>
        <p:txBody>
          <a:bodyPr wrap="square">
            <a:spAutoFit/>
          </a:bodyPr>
          <a:lstStyle/>
          <a:p>
            <a:pPr algn="just"/>
            <a:r>
              <a:rPr lang="en-US" sz="2600" dirty="0" err="1">
                <a:solidFill>
                  <a:srgbClr val="FF0000"/>
                </a:solidFill>
                <a:latin typeface="Cambria" panose="02040503050406030204" pitchFamily="18" charset="0"/>
                <a:ea typeface="Cambria" panose="02040503050406030204" pitchFamily="18" charset="0"/>
              </a:rPr>
              <a:t>Levigation</a:t>
            </a:r>
            <a:endParaRPr lang="en-US" sz="2600" dirty="0">
              <a:solidFill>
                <a:srgbClr val="FF0000"/>
              </a:solidFill>
              <a:latin typeface="Cambria" panose="02040503050406030204" pitchFamily="18" charset="0"/>
              <a:ea typeface="Cambria" panose="02040503050406030204" pitchFamily="18" charset="0"/>
            </a:endParaRPr>
          </a:p>
          <a:p>
            <a:pPr algn="just"/>
            <a:r>
              <a:rPr lang="en-US" sz="2600" dirty="0">
                <a:latin typeface="Cambria" panose="02040503050406030204" pitchFamily="18" charset="0"/>
                <a:ea typeface="Cambria" panose="02040503050406030204" pitchFamily="18" charset="0"/>
              </a:rPr>
              <a:t>• Used in small-scale preparation of ointments and suspensions to reduce the particle size and grittiness of the added powders.</a:t>
            </a:r>
          </a:p>
          <a:p>
            <a:pPr algn="just"/>
            <a:r>
              <a:rPr lang="en-US" sz="2600" dirty="0">
                <a:latin typeface="Cambria" panose="02040503050406030204" pitchFamily="18" charset="0"/>
                <a:ea typeface="Cambria" panose="02040503050406030204" pitchFamily="18" charset="0"/>
              </a:rPr>
              <a:t>• A paste is formed by combining the powder and a </a:t>
            </a:r>
            <a:r>
              <a:rPr lang="en-US" sz="2600" dirty="0">
                <a:solidFill>
                  <a:srgbClr val="FF0000"/>
                </a:solidFill>
                <a:latin typeface="Cambria" panose="02040503050406030204" pitchFamily="18" charset="0"/>
                <a:ea typeface="Cambria" panose="02040503050406030204" pitchFamily="18" charset="0"/>
              </a:rPr>
              <a:t>small amount of liquid (the levigating agent) in which the powder is insoluble.</a:t>
            </a:r>
          </a:p>
          <a:p>
            <a:pPr algn="just"/>
            <a:r>
              <a:rPr lang="en-US" sz="2600" dirty="0">
                <a:latin typeface="Cambria" panose="02040503050406030204" pitchFamily="18" charset="0"/>
                <a:ea typeface="Cambria" panose="02040503050406030204" pitchFamily="18" charset="0"/>
              </a:rPr>
              <a:t>• The paste is then triturated, reducing the particle size. The levigated paste may then be added to the ointment base and the mixture made uniform and smooth by rubbing them together with a spatula on the ointment tile (slab).</a:t>
            </a:r>
          </a:p>
          <a:p>
            <a:pPr algn="just"/>
            <a:r>
              <a:rPr lang="en-US" sz="2600" dirty="0">
                <a:latin typeface="Cambria" panose="02040503050406030204" pitchFamily="18" charset="0"/>
                <a:ea typeface="Cambria" panose="02040503050406030204" pitchFamily="18" charset="0"/>
              </a:rPr>
              <a:t>• </a:t>
            </a:r>
            <a:r>
              <a:rPr lang="en-US" sz="2600" dirty="0">
                <a:solidFill>
                  <a:srgbClr val="FF0000"/>
                </a:solidFill>
                <a:latin typeface="Cambria" panose="02040503050406030204" pitchFamily="18" charset="0"/>
                <a:ea typeface="Cambria" panose="02040503050406030204" pitchFamily="18" charset="0"/>
              </a:rPr>
              <a:t>Water</a:t>
            </a:r>
            <a:r>
              <a:rPr lang="en-US" sz="2600" dirty="0">
                <a:latin typeface="Cambria" panose="02040503050406030204" pitchFamily="18" charset="0"/>
                <a:ea typeface="Cambria" panose="02040503050406030204" pitchFamily="18" charset="0"/>
              </a:rPr>
              <a:t>, </a:t>
            </a:r>
            <a:r>
              <a:rPr lang="en-US" sz="2600" dirty="0">
                <a:solidFill>
                  <a:srgbClr val="FF0000"/>
                </a:solidFill>
                <a:latin typeface="Cambria" panose="02040503050406030204" pitchFamily="18" charset="0"/>
                <a:ea typeface="Cambria" panose="02040503050406030204" pitchFamily="18" charset="0"/>
              </a:rPr>
              <a:t>mineral oil </a:t>
            </a:r>
            <a:r>
              <a:rPr lang="en-US" sz="2600" dirty="0">
                <a:latin typeface="Cambria" panose="02040503050406030204" pitchFamily="18" charset="0"/>
                <a:ea typeface="Cambria" panose="02040503050406030204" pitchFamily="18" charset="0"/>
              </a:rPr>
              <a:t>and </a:t>
            </a:r>
            <a:r>
              <a:rPr lang="en-US" sz="2600" dirty="0">
                <a:solidFill>
                  <a:srgbClr val="FF0000"/>
                </a:solidFill>
                <a:latin typeface="Cambria" panose="02040503050406030204" pitchFamily="18" charset="0"/>
                <a:ea typeface="Cambria" panose="02040503050406030204" pitchFamily="18" charset="0"/>
              </a:rPr>
              <a:t>glycerin</a:t>
            </a:r>
            <a:r>
              <a:rPr lang="en-US" sz="2600" dirty="0">
                <a:latin typeface="Cambria" panose="02040503050406030204" pitchFamily="18" charset="0"/>
                <a:ea typeface="Cambria" panose="02040503050406030204" pitchFamily="18" charset="0"/>
              </a:rPr>
              <a:t> are commonly used levigating agents</a:t>
            </a:r>
            <a:endParaRPr lang="ar-IQ"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36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470ED6-2794-4177-AAAE-44DD412452E7}"/>
              </a:ext>
            </a:extLst>
          </p:cNvPr>
          <p:cNvSpPr>
            <a:spLocks noGrp="1"/>
          </p:cNvSpPr>
          <p:nvPr>
            <p:ph type="sldNum" sz="quarter" idx="12"/>
          </p:nvPr>
        </p:nvSpPr>
        <p:spPr/>
        <p:txBody>
          <a:bodyPr/>
          <a:lstStyle/>
          <a:p>
            <a:fld id="{8796C193-3722-42E9-B33A-7C17DAD0F260}" type="slidenum">
              <a:rPr lang="ar-IQ" smtClean="0"/>
              <a:pPr/>
              <a:t>21</a:t>
            </a:fld>
            <a:endParaRPr lang="ar-IQ"/>
          </a:p>
        </p:txBody>
      </p:sp>
      <p:sp>
        <p:nvSpPr>
          <p:cNvPr id="4" name="TextBox 3">
            <a:extLst>
              <a:ext uri="{FF2B5EF4-FFF2-40B4-BE49-F238E27FC236}">
                <a16:creationId xmlns:a16="http://schemas.microsoft.com/office/drawing/2014/main" id="{38A699BB-60A3-428D-8CB9-280C6045E139}"/>
              </a:ext>
            </a:extLst>
          </p:cNvPr>
          <p:cNvSpPr txBox="1"/>
          <p:nvPr/>
        </p:nvSpPr>
        <p:spPr>
          <a:xfrm>
            <a:off x="240792" y="0"/>
            <a:ext cx="11471832" cy="3724096"/>
          </a:xfrm>
          <a:prstGeom prst="rect">
            <a:avLst/>
          </a:prstGeom>
          <a:noFill/>
        </p:spPr>
        <p:txBody>
          <a:bodyPr wrap="square">
            <a:spAutoFit/>
          </a:bodyPr>
          <a:lstStyle/>
          <a:p>
            <a:pPr marL="514350" indent="-514350" algn="just">
              <a:buFont typeface="+mj-lt"/>
              <a:buAutoNum type="alphaUcPeriod" startAt="2"/>
            </a:pPr>
            <a:r>
              <a:rPr lang="en-US" sz="2800" b="1" dirty="0">
                <a:solidFill>
                  <a:srgbClr val="0070C0"/>
                </a:solidFill>
                <a:latin typeface="Cambria" panose="02040503050406030204" pitchFamily="18" charset="0"/>
                <a:ea typeface="Cambria" panose="02040503050406030204" pitchFamily="18" charset="0"/>
              </a:rPr>
              <a:t>On a large scale</a:t>
            </a:r>
          </a:p>
          <a:p>
            <a:pPr algn="just"/>
            <a:r>
              <a:rPr lang="en-US" sz="2600" dirty="0">
                <a:latin typeface="Cambria" panose="02040503050406030204" pitchFamily="18" charset="0"/>
                <a:ea typeface="Cambria" panose="02040503050406030204" pitchFamily="18" charset="0"/>
              </a:rPr>
              <a:t>Various types of </a:t>
            </a:r>
            <a:r>
              <a:rPr lang="en-US" sz="2600" dirty="0">
                <a:solidFill>
                  <a:srgbClr val="FF0000"/>
                </a:solidFill>
                <a:latin typeface="Cambria" panose="02040503050406030204" pitchFamily="18" charset="0"/>
                <a:ea typeface="Cambria" panose="02040503050406030204" pitchFamily="18" charset="0"/>
              </a:rPr>
              <a:t>mills</a:t>
            </a:r>
            <a:r>
              <a:rPr lang="en-US" sz="2600" dirty="0">
                <a:latin typeface="Cambria" panose="02040503050406030204" pitchFamily="18" charset="0"/>
                <a:ea typeface="Cambria" panose="02040503050406030204" pitchFamily="18" charset="0"/>
              </a:rPr>
              <a:t> and </a:t>
            </a:r>
            <a:r>
              <a:rPr lang="en-US" sz="2600" dirty="0" err="1">
                <a:solidFill>
                  <a:srgbClr val="FF0000"/>
                </a:solidFill>
                <a:latin typeface="Cambria" panose="02040503050406030204" pitchFamily="18" charset="0"/>
                <a:ea typeface="Cambria" panose="02040503050406030204" pitchFamily="18" charset="0"/>
              </a:rPr>
              <a:t>pulverizers</a:t>
            </a:r>
            <a:r>
              <a:rPr lang="en-US" sz="2600" dirty="0">
                <a:latin typeface="Cambria" panose="02040503050406030204" pitchFamily="18" charset="0"/>
                <a:ea typeface="Cambria" panose="02040503050406030204" pitchFamily="18" charset="0"/>
              </a:rPr>
              <a:t> may be used to reduce particle size. </a:t>
            </a:r>
          </a:p>
          <a:p>
            <a:pPr algn="just"/>
            <a:r>
              <a:rPr lang="en-US" sz="2600" dirty="0">
                <a:solidFill>
                  <a:srgbClr val="0070C0"/>
                </a:solidFill>
                <a:latin typeface="Cambria" panose="02040503050406030204" pitchFamily="18" charset="0"/>
                <a:ea typeface="Cambria" panose="02040503050406030204" pitchFamily="18" charset="0"/>
              </a:rPr>
              <a:t>Fitz Mill </a:t>
            </a:r>
            <a:r>
              <a:rPr lang="en-US" sz="2600" dirty="0">
                <a:latin typeface="Cambria" panose="02040503050406030204" pitchFamily="18" charset="0"/>
                <a:ea typeface="Cambria" panose="02040503050406030204" pitchFamily="18" charset="0"/>
              </a:rPr>
              <a:t>comminuting machine with a product containment system. Through the grinding action of rapidly moving blades in the comminuting chamber, particles are reduced in size and passed through a screen of desired dimension to the collection container. The collection and containment system used to:</a:t>
            </a:r>
          </a:p>
          <a:p>
            <a:pPr marL="457200" indent="-457200" algn="just">
              <a:buFont typeface="Arial" panose="020B0604020202020204" pitchFamily="34" charset="0"/>
              <a:buChar char="•"/>
            </a:pPr>
            <a:r>
              <a:rPr lang="en-US" sz="2600" dirty="0">
                <a:solidFill>
                  <a:srgbClr val="0070C0"/>
                </a:solidFill>
                <a:latin typeface="Cambria" panose="02040503050406030204" pitchFamily="18" charset="0"/>
                <a:ea typeface="Cambria" panose="02040503050406030204" pitchFamily="18" charset="0"/>
              </a:rPr>
              <a:t>Protects  the environment from chemical dust</a:t>
            </a:r>
            <a:r>
              <a:rPr lang="en-US" sz="2600"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2600" dirty="0">
                <a:solidFill>
                  <a:srgbClr val="FF0000"/>
                </a:solidFill>
                <a:latin typeface="Cambria" panose="02040503050406030204" pitchFamily="18" charset="0"/>
                <a:ea typeface="Cambria" panose="02040503050406030204" pitchFamily="18" charset="0"/>
              </a:rPr>
              <a:t>Reduces product loss,</a:t>
            </a:r>
          </a:p>
          <a:p>
            <a:pPr marL="457200" indent="-457200" algn="just">
              <a:buFont typeface="Arial" panose="020B0604020202020204" pitchFamily="34" charset="0"/>
              <a:buChar char="•"/>
            </a:pPr>
            <a:r>
              <a:rPr lang="en-US" sz="2600" dirty="0">
                <a:solidFill>
                  <a:srgbClr val="00B050"/>
                </a:solidFill>
                <a:latin typeface="Cambria" panose="02040503050406030204" pitchFamily="18" charset="0"/>
                <a:ea typeface="Cambria" panose="02040503050406030204" pitchFamily="18" charset="0"/>
              </a:rPr>
              <a:t>Prevents product contamination</a:t>
            </a:r>
            <a:r>
              <a:rPr lang="en-US" sz="2600" dirty="0">
                <a:latin typeface="Cambria" panose="02040503050406030204" pitchFamily="18" charset="0"/>
                <a:ea typeface="Cambria" panose="02040503050406030204" pitchFamily="18" charset="0"/>
              </a:rPr>
              <a:t>.</a:t>
            </a:r>
            <a:endParaRPr lang="ar-IQ" sz="26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107783C-AC78-4A5E-BD53-47112245C000}"/>
              </a:ext>
            </a:extLst>
          </p:cNvPr>
          <p:cNvSpPr txBox="1"/>
          <p:nvPr/>
        </p:nvSpPr>
        <p:spPr>
          <a:xfrm>
            <a:off x="208860" y="4149080"/>
            <a:ext cx="11647780" cy="2492990"/>
          </a:xfrm>
          <a:prstGeom prst="rect">
            <a:avLst/>
          </a:prstGeom>
          <a:noFill/>
        </p:spPr>
        <p:txBody>
          <a:bodyPr wrap="square">
            <a:spAutoFit/>
          </a:bodyPr>
          <a:lstStyle/>
          <a:p>
            <a:r>
              <a:rPr lang="en-US" sz="2600" b="1" dirty="0">
                <a:solidFill>
                  <a:srgbClr val="FF0000"/>
                </a:solidFill>
                <a:latin typeface="Cambria" panose="02040503050406030204" pitchFamily="18" charset="0"/>
                <a:ea typeface="Cambria" panose="02040503050406030204" pitchFamily="18" charset="0"/>
              </a:rPr>
              <a:t>Pulverization by intervention</a:t>
            </a:r>
          </a:p>
          <a:p>
            <a:r>
              <a:rPr lang="en-US" sz="2600" dirty="0">
                <a:latin typeface="Cambria" panose="02040503050406030204" pitchFamily="18" charset="0"/>
                <a:ea typeface="Cambria" panose="02040503050406030204" pitchFamily="18" charset="0"/>
              </a:rPr>
              <a:t>It is reduction of particle size </a:t>
            </a:r>
            <a:r>
              <a:rPr lang="en-US" sz="2600" dirty="0">
                <a:solidFill>
                  <a:srgbClr val="0070C0"/>
                </a:solidFill>
                <a:latin typeface="Cambria" panose="02040503050406030204" pitchFamily="18" charset="0"/>
                <a:ea typeface="Cambria" panose="02040503050406030204" pitchFamily="18" charset="0"/>
              </a:rPr>
              <a:t>with the aid of a second agent which can be readily removed from the pulverized product</a:t>
            </a:r>
            <a:r>
              <a:rPr lang="en-US" sz="2600" dirty="0">
                <a:latin typeface="Cambria" panose="02040503050406030204" pitchFamily="18" charset="0"/>
                <a:ea typeface="Cambria" panose="02040503050406030204" pitchFamily="18" charset="0"/>
              </a:rPr>
              <a:t>. This term applies to particle size reduction of </a:t>
            </a:r>
            <a:r>
              <a:rPr lang="en-US" sz="2600" dirty="0">
                <a:solidFill>
                  <a:srgbClr val="FF0000"/>
                </a:solidFill>
                <a:latin typeface="Cambria" panose="02040503050406030204" pitchFamily="18" charset="0"/>
                <a:ea typeface="Cambria" panose="02040503050406030204" pitchFamily="18" charset="0"/>
              </a:rPr>
              <a:t>camphor</a:t>
            </a:r>
            <a:r>
              <a:rPr lang="en-US" sz="2600" dirty="0">
                <a:latin typeface="Cambria" panose="02040503050406030204" pitchFamily="18" charset="0"/>
                <a:ea typeface="Cambria" panose="02040503050406030204" pitchFamily="18" charset="0"/>
              </a:rPr>
              <a:t>, which is otherwise difficult to triturate. It may be readily triturated when a few drops of </a:t>
            </a:r>
            <a:r>
              <a:rPr lang="en-US" sz="2600" dirty="0">
                <a:solidFill>
                  <a:srgbClr val="FF0000"/>
                </a:solidFill>
                <a:latin typeface="Cambria" panose="02040503050406030204" pitchFamily="18" charset="0"/>
                <a:ea typeface="Cambria" panose="02040503050406030204" pitchFamily="18" charset="0"/>
              </a:rPr>
              <a:t>alcohol</a:t>
            </a:r>
            <a:r>
              <a:rPr lang="en-US" sz="2600" dirty="0">
                <a:latin typeface="Cambria" panose="02040503050406030204" pitchFamily="18" charset="0"/>
                <a:ea typeface="Cambria" panose="02040503050406030204" pitchFamily="18" charset="0"/>
              </a:rPr>
              <a:t> or other </a:t>
            </a:r>
            <a:r>
              <a:rPr lang="en-US" sz="2600" dirty="0">
                <a:solidFill>
                  <a:srgbClr val="FF0000"/>
                </a:solidFill>
                <a:latin typeface="Cambria" panose="02040503050406030204" pitchFamily="18" charset="0"/>
                <a:ea typeface="Cambria" panose="02040503050406030204" pitchFamily="18" charset="0"/>
              </a:rPr>
              <a:t>volatile solvent </a:t>
            </a:r>
            <a:r>
              <a:rPr lang="en-US" sz="2600" dirty="0">
                <a:latin typeface="Cambria" panose="02040503050406030204" pitchFamily="18" charset="0"/>
                <a:ea typeface="Cambria" panose="02040503050406030204" pitchFamily="18" charset="0"/>
              </a:rPr>
              <a:t>are added. The pulverized camphor is readily recovered as the solvent evaporates.</a:t>
            </a:r>
            <a:endParaRPr lang="ar-IQ"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128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E33341-0E6D-4B8A-B7B6-1C614FD7A5B1}"/>
              </a:ext>
            </a:extLst>
          </p:cNvPr>
          <p:cNvSpPr>
            <a:spLocks noGrp="1"/>
          </p:cNvSpPr>
          <p:nvPr>
            <p:ph type="sldNum" sz="quarter" idx="12"/>
          </p:nvPr>
        </p:nvSpPr>
        <p:spPr/>
        <p:txBody>
          <a:bodyPr/>
          <a:lstStyle/>
          <a:p>
            <a:fld id="{8796C193-3722-42E9-B33A-7C17DAD0F260}" type="slidenum">
              <a:rPr lang="ar-IQ" smtClean="0"/>
              <a:pPr/>
              <a:t>22</a:t>
            </a:fld>
            <a:endParaRPr lang="ar-IQ"/>
          </a:p>
        </p:txBody>
      </p:sp>
      <p:sp>
        <p:nvSpPr>
          <p:cNvPr id="4" name="TextBox 3">
            <a:extLst>
              <a:ext uri="{FF2B5EF4-FFF2-40B4-BE49-F238E27FC236}">
                <a16:creationId xmlns:a16="http://schemas.microsoft.com/office/drawing/2014/main" id="{33E0985B-9DC1-476D-B985-AEB1E1561D24}"/>
              </a:ext>
            </a:extLst>
          </p:cNvPr>
          <p:cNvSpPr txBox="1"/>
          <p:nvPr/>
        </p:nvSpPr>
        <p:spPr>
          <a:xfrm>
            <a:off x="252072" y="0"/>
            <a:ext cx="11233248" cy="1508105"/>
          </a:xfrm>
          <a:prstGeom prst="rect">
            <a:avLst/>
          </a:prstGeom>
          <a:noFill/>
        </p:spPr>
        <p:txBody>
          <a:bodyPr wrap="square">
            <a:spAutoFit/>
          </a:bodyPr>
          <a:lstStyle/>
          <a:p>
            <a:pPr algn="ctr"/>
            <a:r>
              <a:rPr lang="en-US" sz="3600" b="1" dirty="0">
                <a:solidFill>
                  <a:srgbClr val="FF0000"/>
                </a:solidFill>
                <a:latin typeface="Cambria" panose="02040503050406030204" pitchFamily="18" charset="0"/>
                <a:ea typeface="Cambria" panose="02040503050406030204" pitchFamily="18" charset="0"/>
              </a:rPr>
              <a:t>Drying processes</a:t>
            </a:r>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 These processes may be used to prepare powders for dosage forms include sublimation, freeze drying and spray drying.</a:t>
            </a:r>
          </a:p>
        </p:txBody>
      </p:sp>
      <p:sp>
        <p:nvSpPr>
          <p:cNvPr id="6" name="TextBox 5">
            <a:extLst>
              <a:ext uri="{FF2B5EF4-FFF2-40B4-BE49-F238E27FC236}">
                <a16:creationId xmlns:a16="http://schemas.microsoft.com/office/drawing/2014/main" id="{8EDC0141-8A72-47EF-AFBB-50CD917A8179}"/>
              </a:ext>
            </a:extLst>
          </p:cNvPr>
          <p:cNvSpPr txBox="1"/>
          <p:nvPr/>
        </p:nvSpPr>
        <p:spPr>
          <a:xfrm>
            <a:off x="252072" y="1416833"/>
            <a:ext cx="8148184" cy="5386090"/>
          </a:xfrm>
          <a:prstGeom prst="rect">
            <a:avLst/>
          </a:prstGeom>
          <a:noFill/>
        </p:spPr>
        <p:txBody>
          <a:bodyPr wrap="square">
            <a:spAutoFit/>
          </a:bodyPr>
          <a:lstStyle/>
          <a:p>
            <a:pPr algn="just"/>
            <a:r>
              <a:rPr lang="en-US" sz="3200" b="1" dirty="0">
                <a:solidFill>
                  <a:srgbClr val="FF0000"/>
                </a:solidFill>
                <a:latin typeface="Cambria" panose="02040503050406030204" pitchFamily="18" charset="0"/>
                <a:ea typeface="Cambria" panose="02040503050406030204" pitchFamily="18" charset="0"/>
              </a:rPr>
              <a:t>Spray drying:</a:t>
            </a:r>
          </a:p>
          <a:p>
            <a:pPr algn="just"/>
            <a:r>
              <a:rPr lang="en-US" sz="2600" dirty="0">
                <a:latin typeface="Cambria" panose="02040503050406030204" pitchFamily="18" charset="0"/>
                <a:ea typeface="Cambria" panose="02040503050406030204" pitchFamily="18" charset="0"/>
              </a:rPr>
              <a:t>• Is a process for converting </a:t>
            </a:r>
            <a:r>
              <a:rPr lang="en-US" sz="2600" dirty="0">
                <a:solidFill>
                  <a:srgbClr val="0070C0"/>
                </a:solidFill>
                <a:latin typeface="Cambria" panose="02040503050406030204" pitchFamily="18" charset="0"/>
                <a:ea typeface="Cambria" panose="02040503050406030204" pitchFamily="18" charset="0"/>
              </a:rPr>
              <a:t>solution or suspensions </a:t>
            </a:r>
            <a:r>
              <a:rPr lang="en-US" sz="2600" dirty="0">
                <a:latin typeface="Cambria" panose="02040503050406030204" pitchFamily="18" charset="0"/>
                <a:ea typeface="Cambria" panose="02040503050406030204" pitchFamily="18" charset="0"/>
              </a:rPr>
              <a:t>into dry, free-flowing powders in a single drying step. The solution or suspension is </a:t>
            </a:r>
            <a:r>
              <a:rPr lang="en-US" sz="2600" dirty="0">
                <a:solidFill>
                  <a:srgbClr val="FF0000"/>
                </a:solidFill>
                <a:latin typeface="Cambria" panose="02040503050406030204" pitchFamily="18" charset="0"/>
                <a:ea typeface="Cambria" panose="02040503050406030204" pitchFamily="18" charset="0"/>
              </a:rPr>
              <a:t>atomized or sprayed </a:t>
            </a:r>
            <a:r>
              <a:rPr lang="en-US" sz="2600" dirty="0">
                <a:latin typeface="Cambria" panose="02040503050406030204" pitchFamily="18" charset="0"/>
                <a:ea typeface="Cambria" panose="02040503050406030204" pitchFamily="18" charset="0"/>
              </a:rPr>
              <a:t>into an enclosed chamber into which </a:t>
            </a:r>
            <a:r>
              <a:rPr lang="en-US" sz="2600" dirty="0">
                <a:solidFill>
                  <a:srgbClr val="FF0000"/>
                </a:solidFill>
                <a:latin typeface="Cambria" panose="02040503050406030204" pitchFamily="18" charset="0"/>
                <a:ea typeface="Cambria" panose="02040503050406030204" pitchFamily="18" charset="0"/>
              </a:rPr>
              <a:t>heated air </a:t>
            </a:r>
            <a:r>
              <a:rPr lang="en-US" sz="2600" dirty="0">
                <a:latin typeface="Cambria" panose="02040503050406030204" pitchFamily="18" charset="0"/>
                <a:ea typeface="Cambria" panose="02040503050406030204" pitchFamily="18" charset="0"/>
              </a:rPr>
              <a:t>is also introduced. The atomization process produces very fine, </a:t>
            </a:r>
            <a:r>
              <a:rPr lang="en-US" sz="2600" dirty="0">
                <a:solidFill>
                  <a:srgbClr val="0070C0"/>
                </a:solidFill>
                <a:latin typeface="Cambria" panose="02040503050406030204" pitchFamily="18" charset="0"/>
                <a:ea typeface="Cambria" panose="02040503050406030204" pitchFamily="18" charset="0"/>
              </a:rPr>
              <a:t>generally spherical droplets </a:t>
            </a:r>
            <a:r>
              <a:rPr lang="en-US" sz="2600" dirty="0">
                <a:latin typeface="Cambria" panose="02040503050406030204" pitchFamily="18" charset="0"/>
                <a:ea typeface="Cambria" panose="02040503050406030204" pitchFamily="18" charset="0"/>
              </a:rPr>
              <a:t>with large surface areas that dry almost instantaneously.</a:t>
            </a:r>
          </a:p>
          <a:p>
            <a:pPr algn="just"/>
            <a:r>
              <a:rPr lang="en-US" sz="2600" dirty="0">
                <a:latin typeface="Cambria" panose="02040503050406030204" pitchFamily="18" charset="0"/>
                <a:ea typeface="Cambria" panose="02040503050406030204" pitchFamily="18" charset="0"/>
              </a:rPr>
              <a:t>• Materials sensitive to heat and/or oxidation can be spray dried without degradation. These include heat-sensitive materials such as pepsin and vitamins A and D, and easily oxidized materials such as epinephrine and ascorbic acid.</a:t>
            </a:r>
            <a:endParaRPr lang="ar-IQ"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0975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80D20A-6B4D-461D-A98F-B58E0F4A96A7}"/>
              </a:ext>
            </a:extLst>
          </p:cNvPr>
          <p:cNvSpPr>
            <a:spLocks noGrp="1"/>
          </p:cNvSpPr>
          <p:nvPr>
            <p:ph type="sldNum" sz="quarter" idx="12"/>
          </p:nvPr>
        </p:nvSpPr>
        <p:spPr/>
        <p:txBody>
          <a:bodyPr/>
          <a:lstStyle/>
          <a:p>
            <a:fld id="{8796C193-3722-42E9-B33A-7C17DAD0F260}" type="slidenum">
              <a:rPr lang="ar-IQ" smtClean="0"/>
              <a:pPr/>
              <a:t>23</a:t>
            </a:fld>
            <a:endParaRPr lang="ar-IQ"/>
          </a:p>
        </p:txBody>
      </p:sp>
      <p:sp>
        <p:nvSpPr>
          <p:cNvPr id="4" name="TextBox 3">
            <a:extLst>
              <a:ext uri="{FF2B5EF4-FFF2-40B4-BE49-F238E27FC236}">
                <a16:creationId xmlns:a16="http://schemas.microsoft.com/office/drawing/2014/main" id="{949881A8-1324-406F-B7D5-8C7D819E19B2}"/>
              </a:ext>
            </a:extLst>
          </p:cNvPr>
          <p:cNvSpPr txBox="1"/>
          <p:nvPr/>
        </p:nvSpPr>
        <p:spPr>
          <a:xfrm>
            <a:off x="263352" y="188640"/>
            <a:ext cx="11687856" cy="360098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Cambria" panose="02040503050406030204" pitchFamily="18" charset="0"/>
                <a:ea typeface="Cambria" panose="02040503050406030204" pitchFamily="18" charset="0"/>
              </a:rPr>
              <a:t>Freeze Drying: (Drying by sublimation, </a:t>
            </a:r>
            <a:r>
              <a:rPr lang="en-US" sz="3200" b="1" dirty="0" err="1">
                <a:solidFill>
                  <a:srgbClr val="FF0000"/>
                </a:solidFill>
                <a:latin typeface="Cambria" panose="02040503050406030204" pitchFamily="18" charset="0"/>
                <a:ea typeface="Cambria" panose="02040503050406030204" pitchFamily="18" charset="0"/>
              </a:rPr>
              <a:t>lyophillization</a:t>
            </a:r>
            <a:r>
              <a:rPr lang="en-US" sz="3200" b="1" dirty="0">
                <a:solidFill>
                  <a:srgbClr val="FF0000"/>
                </a:solidFill>
                <a:latin typeface="Cambria" panose="02040503050406030204" pitchFamily="18" charset="0"/>
                <a:ea typeface="Cambria" panose="02040503050406030204" pitchFamily="18"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It refers to the removal of water by sublimation from frozen products at low temperatures. It is time consuming method.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Freeze drying is usually carried out in temperature range of </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–10 to –40ºC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It is used to dry </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biological products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such as blood serum, plasma, certain antibiotics such as penicillin, and other substances that are heat-labile and cannot be dried by the usual application of heat.</a:t>
            </a:r>
            <a:endParaRPr kumimoji="0" lang="ar-IQ"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2AD790A-5C43-450D-B026-7BBA587D3820}"/>
              </a:ext>
            </a:extLst>
          </p:cNvPr>
          <p:cNvPicPr>
            <a:picLocks noChangeAspect="1"/>
          </p:cNvPicPr>
          <p:nvPr/>
        </p:nvPicPr>
        <p:blipFill>
          <a:blip r:embed="rId2"/>
          <a:stretch>
            <a:fillRect/>
          </a:stretch>
        </p:blipFill>
        <p:spPr>
          <a:xfrm>
            <a:off x="818031" y="3728070"/>
            <a:ext cx="4747520" cy="3111171"/>
          </a:xfrm>
          <a:prstGeom prst="rect">
            <a:avLst/>
          </a:prstGeom>
        </p:spPr>
      </p:pic>
    </p:spTree>
    <p:extLst>
      <p:ext uri="{BB962C8B-B14F-4D97-AF65-F5344CB8AC3E}">
        <p14:creationId xmlns:p14="http://schemas.microsoft.com/office/powerpoint/2010/main" val="3233269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605D51-3D1C-4ADF-AD3A-9245F56C1101}"/>
              </a:ext>
            </a:extLst>
          </p:cNvPr>
          <p:cNvSpPr>
            <a:spLocks noGrp="1"/>
          </p:cNvSpPr>
          <p:nvPr>
            <p:ph type="sldNum" sz="quarter" idx="12"/>
          </p:nvPr>
        </p:nvSpPr>
        <p:spPr/>
        <p:txBody>
          <a:bodyPr/>
          <a:lstStyle/>
          <a:p>
            <a:fld id="{8796C193-3722-42E9-B33A-7C17DAD0F260}" type="slidenum">
              <a:rPr lang="ar-IQ" smtClean="0"/>
              <a:pPr/>
              <a:t>24</a:t>
            </a:fld>
            <a:endParaRPr lang="ar-IQ"/>
          </a:p>
        </p:txBody>
      </p:sp>
      <p:sp>
        <p:nvSpPr>
          <p:cNvPr id="4" name="TextBox 3">
            <a:extLst>
              <a:ext uri="{FF2B5EF4-FFF2-40B4-BE49-F238E27FC236}">
                <a16:creationId xmlns:a16="http://schemas.microsoft.com/office/drawing/2014/main" id="{DA072AB7-5F5B-42DF-8954-01546D112576}"/>
              </a:ext>
            </a:extLst>
          </p:cNvPr>
          <p:cNvSpPr txBox="1"/>
          <p:nvPr/>
        </p:nvSpPr>
        <p:spPr>
          <a:xfrm>
            <a:off x="407368" y="89624"/>
            <a:ext cx="11377264" cy="5386090"/>
          </a:xfrm>
          <a:prstGeom prst="rect">
            <a:avLst/>
          </a:prstGeom>
          <a:noFill/>
        </p:spPr>
        <p:txBody>
          <a:bodyPr wrap="square">
            <a:spAutoFit/>
          </a:bodyPr>
          <a:lstStyle/>
          <a:p>
            <a:pPr algn="ctr"/>
            <a:r>
              <a:rPr lang="en-US" sz="3600" b="1" dirty="0">
                <a:solidFill>
                  <a:srgbClr val="FF0000"/>
                </a:solidFill>
                <a:latin typeface="Cambria" panose="02040503050406030204" pitchFamily="18" charset="0"/>
                <a:ea typeface="Cambria" panose="02040503050406030204" pitchFamily="18" charset="0"/>
              </a:rPr>
              <a:t>Blending of powders</a:t>
            </a:r>
          </a:p>
          <a:p>
            <a:pPr algn="just"/>
            <a:endParaRPr lang="en-US" sz="2800" dirty="0">
              <a:solidFill>
                <a:prstClr val="black"/>
              </a:solidFill>
              <a:latin typeface="Cambria" panose="02040503050406030204" pitchFamily="18" charset="0"/>
              <a:ea typeface="Cambria" panose="02040503050406030204" pitchFamily="18" charset="0"/>
            </a:endParaRPr>
          </a:p>
          <a:p>
            <a:pPr algn="just"/>
            <a:r>
              <a:rPr lang="en-US" sz="2800" dirty="0">
                <a:solidFill>
                  <a:prstClr val="black"/>
                </a:solidFill>
                <a:latin typeface="Cambria" panose="02040503050406030204" pitchFamily="18" charset="0"/>
                <a:ea typeface="Cambria" panose="02040503050406030204" pitchFamily="18" charset="0"/>
              </a:rPr>
              <a:t>• When two or more powdered substances are to be combined to form a uniform mixture, it is best to reduce the particle size of each powder individually before weighing and blending.</a:t>
            </a:r>
          </a:p>
          <a:p>
            <a:pPr algn="just"/>
            <a:r>
              <a:rPr lang="en-US" sz="2800" dirty="0">
                <a:solidFill>
                  <a:prstClr val="black"/>
                </a:solidFill>
                <a:latin typeface="Cambria" panose="02040503050406030204" pitchFamily="18" charset="0"/>
                <a:ea typeface="Cambria" panose="02040503050406030204" pitchFamily="18" charset="0"/>
              </a:rPr>
              <a:t>• Depending on the </a:t>
            </a:r>
            <a:r>
              <a:rPr lang="en-US" sz="2800" dirty="0">
                <a:solidFill>
                  <a:srgbClr val="FF0000"/>
                </a:solidFill>
                <a:latin typeface="Cambria" panose="02040503050406030204" pitchFamily="18" charset="0"/>
                <a:ea typeface="Cambria" panose="02040503050406030204" pitchFamily="18" charset="0"/>
              </a:rPr>
              <a:t>nature of the ingredients</a:t>
            </a:r>
            <a:r>
              <a:rPr lang="en-US" sz="2800" dirty="0">
                <a:solidFill>
                  <a:prstClr val="black"/>
                </a:solidFill>
                <a:latin typeface="Cambria" panose="02040503050406030204" pitchFamily="18" charset="0"/>
                <a:ea typeface="Cambria" panose="02040503050406030204" pitchFamily="18" charset="0"/>
              </a:rPr>
              <a:t>, the </a:t>
            </a:r>
            <a:r>
              <a:rPr lang="en-US" sz="2800" dirty="0">
                <a:solidFill>
                  <a:srgbClr val="0070C0"/>
                </a:solidFill>
                <a:latin typeface="Cambria" panose="02040503050406030204" pitchFamily="18" charset="0"/>
                <a:ea typeface="Cambria" panose="02040503050406030204" pitchFamily="18" charset="0"/>
              </a:rPr>
              <a:t>amount of powder</a:t>
            </a:r>
            <a:r>
              <a:rPr lang="en-US" sz="2800" dirty="0">
                <a:solidFill>
                  <a:prstClr val="black"/>
                </a:solidFill>
                <a:latin typeface="Cambria" panose="02040503050406030204" pitchFamily="18" charset="0"/>
                <a:ea typeface="Cambria" panose="02040503050406030204" pitchFamily="18" charset="0"/>
              </a:rPr>
              <a:t>, and the </a:t>
            </a:r>
            <a:r>
              <a:rPr lang="en-US" sz="2800" dirty="0">
                <a:solidFill>
                  <a:srgbClr val="00B050"/>
                </a:solidFill>
                <a:latin typeface="Cambria" panose="02040503050406030204" pitchFamily="18" charset="0"/>
                <a:ea typeface="Cambria" panose="02040503050406030204" pitchFamily="18" charset="0"/>
              </a:rPr>
              <a:t>equipment</a:t>
            </a:r>
            <a:r>
              <a:rPr lang="en-US" sz="2800" dirty="0">
                <a:solidFill>
                  <a:prstClr val="black"/>
                </a:solidFill>
                <a:latin typeface="Cambria" panose="02040503050406030204" pitchFamily="18" charset="0"/>
                <a:ea typeface="Cambria" panose="02040503050406030204" pitchFamily="18" charset="0"/>
              </a:rPr>
              <a:t>, powders may be blended by:</a:t>
            </a:r>
          </a:p>
          <a:p>
            <a:pPr algn="just"/>
            <a:endParaRPr lang="en-US" sz="2800" dirty="0">
              <a:solidFill>
                <a:prstClr val="black"/>
              </a:solidFill>
              <a:latin typeface="Cambria" panose="02040503050406030204" pitchFamily="18" charset="0"/>
              <a:ea typeface="Cambria" panose="02040503050406030204" pitchFamily="18" charset="0"/>
            </a:endParaRPr>
          </a:p>
          <a:p>
            <a:pPr algn="just"/>
            <a:r>
              <a:rPr lang="en-US" sz="2800" dirty="0">
                <a:solidFill>
                  <a:prstClr val="black"/>
                </a:solidFill>
                <a:latin typeface="Cambria" panose="02040503050406030204" pitchFamily="18" charset="0"/>
                <a:ea typeface="Cambria" panose="02040503050406030204" pitchFamily="18" charset="0"/>
              </a:rPr>
              <a:t>a) Spatulation ,</a:t>
            </a:r>
          </a:p>
          <a:p>
            <a:pPr algn="just"/>
            <a:r>
              <a:rPr lang="en-US" sz="2800" dirty="0">
                <a:solidFill>
                  <a:prstClr val="black"/>
                </a:solidFill>
                <a:latin typeface="Cambria" panose="02040503050406030204" pitchFamily="18" charset="0"/>
                <a:ea typeface="Cambria" panose="02040503050406030204" pitchFamily="18" charset="0"/>
              </a:rPr>
              <a:t>b) Trituration ,</a:t>
            </a:r>
          </a:p>
          <a:p>
            <a:pPr algn="just"/>
            <a:r>
              <a:rPr lang="en-US" sz="2800" dirty="0">
                <a:solidFill>
                  <a:prstClr val="black"/>
                </a:solidFill>
                <a:latin typeface="Cambria" panose="02040503050406030204" pitchFamily="18" charset="0"/>
                <a:ea typeface="Cambria" panose="02040503050406030204" pitchFamily="18" charset="0"/>
              </a:rPr>
              <a:t>c) Sifting, </a:t>
            </a:r>
          </a:p>
          <a:p>
            <a:pPr algn="just"/>
            <a:r>
              <a:rPr lang="en-US" sz="2800" dirty="0">
                <a:solidFill>
                  <a:prstClr val="black"/>
                </a:solidFill>
                <a:latin typeface="Cambria" panose="02040503050406030204" pitchFamily="18" charset="0"/>
                <a:ea typeface="Cambria" panose="02040503050406030204" pitchFamily="18" charset="0"/>
              </a:rPr>
              <a:t>d) Tumbling.</a:t>
            </a:r>
            <a:endParaRPr lang="ar-IQ"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713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75F7F6-75C6-4403-9FD8-C7621CC5C070}"/>
              </a:ext>
            </a:extLst>
          </p:cNvPr>
          <p:cNvSpPr>
            <a:spLocks noGrp="1"/>
          </p:cNvSpPr>
          <p:nvPr>
            <p:ph type="sldNum" sz="quarter" idx="12"/>
          </p:nvPr>
        </p:nvSpPr>
        <p:spPr/>
        <p:txBody>
          <a:bodyPr/>
          <a:lstStyle/>
          <a:p>
            <a:fld id="{8796C193-3722-42E9-B33A-7C17DAD0F260}" type="slidenum">
              <a:rPr lang="ar-IQ" smtClean="0"/>
              <a:pPr/>
              <a:t>25</a:t>
            </a:fld>
            <a:endParaRPr lang="ar-IQ"/>
          </a:p>
        </p:txBody>
      </p:sp>
      <p:sp>
        <p:nvSpPr>
          <p:cNvPr id="4" name="TextBox 3">
            <a:extLst>
              <a:ext uri="{FF2B5EF4-FFF2-40B4-BE49-F238E27FC236}">
                <a16:creationId xmlns:a16="http://schemas.microsoft.com/office/drawing/2014/main" id="{35461407-F515-402B-95DD-DF8058DC6628}"/>
              </a:ext>
            </a:extLst>
          </p:cNvPr>
          <p:cNvSpPr txBox="1"/>
          <p:nvPr/>
        </p:nvSpPr>
        <p:spPr>
          <a:xfrm>
            <a:off x="274086" y="0"/>
            <a:ext cx="9422313" cy="6617196"/>
          </a:xfrm>
          <a:prstGeom prst="rect">
            <a:avLst/>
          </a:prstGeom>
          <a:noFill/>
        </p:spPr>
        <p:txBody>
          <a:bodyPr wrap="square">
            <a:spAutoFit/>
          </a:bodyPr>
          <a:lstStyle/>
          <a:p>
            <a:pPr algn="just"/>
            <a:r>
              <a:rPr lang="en-US" sz="3400" b="1" dirty="0">
                <a:solidFill>
                  <a:srgbClr val="FF0000"/>
                </a:solidFill>
                <a:latin typeface="Cambria" panose="02040503050406030204" pitchFamily="18" charset="0"/>
                <a:ea typeface="Cambria" panose="02040503050406030204" pitchFamily="18" charset="0"/>
              </a:rPr>
              <a:t>A- Spatulation</a:t>
            </a:r>
          </a:p>
          <a:p>
            <a:pPr algn="just"/>
            <a:r>
              <a:rPr lang="en-US" sz="2600" dirty="0">
                <a:solidFill>
                  <a:prstClr val="black"/>
                </a:solidFill>
                <a:latin typeface="Cambria" panose="02040503050406030204" pitchFamily="18" charset="0"/>
                <a:ea typeface="Cambria" panose="02040503050406030204" pitchFamily="18" charset="0"/>
              </a:rPr>
              <a:t>• Spatulation is blending small amounts of powders by movement of a </a:t>
            </a:r>
            <a:r>
              <a:rPr lang="en-US" sz="2600" dirty="0">
                <a:solidFill>
                  <a:srgbClr val="0070C0"/>
                </a:solidFill>
                <a:latin typeface="Cambria" panose="02040503050406030204" pitchFamily="18" charset="0"/>
                <a:ea typeface="Cambria" panose="02040503050406030204" pitchFamily="18" charset="0"/>
              </a:rPr>
              <a:t>spatula</a:t>
            </a:r>
            <a:r>
              <a:rPr lang="en-US" sz="2600" dirty="0">
                <a:solidFill>
                  <a:prstClr val="black"/>
                </a:solidFill>
                <a:latin typeface="Cambria" panose="02040503050406030204" pitchFamily="18" charset="0"/>
                <a:ea typeface="Cambria" panose="02040503050406030204" pitchFamily="18" charset="0"/>
              </a:rPr>
              <a:t> through them on a sheet of paper or an ointment </a:t>
            </a:r>
            <a:r>
              <a:rPr lang="en-US" sz="2600" dirty="0">
                <a:solidFill>
                  <a:srgbClr val="0070C0"/>
                </a:solidFill>
                <a:latin typeface="Cambria" panose="02040503050406030204" pitchFamily="18" charset="0"/>
                <a:ea typeface="Cambria" panose="02040503050406030204" pitchFamily="18" charset="0"/>
              </a:rPr>
              <a:t>tile</a:t>
            </a:r>
            <a:r>
              <a:rPr lang="en-US" sz="2600" dirty="0">
                <a:solidFill>
                  <a:prstClr val="black"/>
                </a:solidFill>
                <a:latin typeface="Cambria" panose="02040503050406030204" pitchFamily="18" charset="0"/>
                <a:ea typeface="Cambria" panose="02040503050406030204" pitchFamily="18" charset="0"/>
              </a:rPr>
              <a:t>.</a:t>
            </a:r>
          </a:p>
          <a:p>
            <a:pPr algn="just"/>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FF0000"/>
                </a:solidFill>
                <a:latin typeface="Cambria" panose="02040503050406030204" pitchFamily="18" charset="0"/>
                <a:ea typeface="Cambria" panose="02040503050406030204" pitchFamily="18" charset="0"/>
              </a:rPr>
              <a:t>It is not suitable for large quantities </a:t>
            </a:r>
            <a:r>
              <a:rPr lang="en-US" sz="2600" dirty="0">
                <a:solidFill>
                  <a:prstClr val="black"/>
                </a:solidFill>
                <a:latin typeface="Cambria" panose="02040503050406030204" pitchFamily="18" charset="0"/>
                <a:ea typeface="Cambria" panose="02040503050406030204" pitchFamily="18" charset="0"/>
              </a:rPr>
              <a:t>of powders or for powders containing potent substances, because </a:t>
            </a:r>
            <a:r>
              <a:rPr lang="en-US" sz="2600" dirty="0">
                <a:solidFill>
                  <a:srgbClr val="0070C0"/>
                </a:solidFill>
                <a:latin typeface="Cambria" panose="02040503050406030204" pitchFamily="18" charset="0"/>
                <a:ea typeface="Cambria" panose="02040503050406030204" pitchFamily="18" charset="0"/>
              </a:rPr>
              <a:t>homogeneous blending is not as certain as other methods.</a:t>
            </a:r>
          </a:p>
          <a:p>
            <a:pPr algn="just"/>
            <a:r>
              <a:rPr lang="en-US" sz="2600" dirty="0">
                <a:solidFill>
                  <a:prstClr val="black"/>
                </a:solidFill>
                <a:latin typeface="Cambria" panose="02040503050406030204" pitchFamily="18" charset="0"/>
                <a:ea typeface="Cambria" panose="02040503050406030204" pitchFamily="18" charset="0"/>
              </a:rPr>
              <a:t>• Very little compression or compacting of the powder results from spatulation, which is especially suited to mixing solid substances that form </a:t>
            </a:r>
            <a:r>
              <a:rPr lang="en-US" sz="2600" dirty="0">
                <a:solidFill>
                  <a:srgbClr val="0070C0"/>
                </a:solidFill>
                <a:latin typeface="Cambria" panose="02040503050406030204" pitchFamily="18" charset="0"/>
                <a:ea typeface="Cambria" panose="02040503050406030204" pitchFamily="18" charset="0"/>
              </a:rPr>
              <a:t>eutectic mixtures </a:t>
            </a:r>
            <a:r>
              <a:rPr lang="en-US" sz="2600" dirty="0">
                <a:solidFill>
                  <a:prstClr val="black"/>
                </a:solidFill>
                <a:latin typeface="Cambria" panose="02040503050406030204" pitchFamily="18" charset="0"/>
                <a:ea typeface="Cambria" panose="02040503050406030204" pitchFamily="18" charset="0"/>
              </a:rPr>
              <a:t>(or liquefy) when in close and prolonged contact with one another.</a:t>
            </a:r>
          </a:p>
          <a:p>
            <a:pPr algn="just"/>
            <a:r>
              <a:rPr lang="en-US" sz="2600" dirty="0">
                <a:solidFill>
                  <a:prstClr val="black"/>
                </a:solidFill>
                <a:latin typeface="Cambria" panose="02040503050406030204" pitchFamily="18" charset="0"/>
                <a:ea typeface="Cambria" panose="02040503050406030204" pitchFamily="18" charset="0"/>
              </a:rPr>
              <a:t>• Substances that form eutectic mixtures when combined include </a:t>
            </a:r>
            <a:r>
              <a:rPr lang="en-US" sz="2600" dirty="0">
                <a:solidFill>
                  <a:srgbClr val="0070C0"/>
                </a:solidFill>
                <a:latin typeface="Cambria" panose="02040503050406030204" pitchFamily="18" charset="0"/>
                <a:ea typeface="Cambria" panose="02040503050406030204" pitchFamily="18" charset="0"/>
              </a:rPr>
              <a:t>phenol</a:t>
            </a:r>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0070C0"/>
                </a:solidFill>
                <a:latin typeface="Cambria" panose="02040503050406030204" pitchFamily="18" charset="0"/>
                <a:ea typeface="Cambria" panose="02040503050406030204" pitchFamily="18" charset="0"/>
              </a:rPr>
              <a:t>camphor</a:t>
            </a:r>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0070C0"/>
                </a:solidFill>
                <a:latin typeface="Cambria" panose="02040503050406030204" pitchFamily="18" charset="0"/>
                <a:ea typeface="Cambria" panose="02040503050406030204" pitchFamily="18" charset="0"/>
              </a:rPr>
              <a:t>menthol</a:t>
            </a:r>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0070C0"/>
                </a:solidFill>
                <a:latin typeface="Cambria" panose="02040503050406030204" pitchFamily="18" charset="0"/>
                <a:ea typeface="Cambria" panose="02040503050406030204" pitchFamily="18" charset="0"/>
              </a:rPr>
              <a:t>thymol</a:t>
            </a:r>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0070C0"/>
                </a:solidFill>
                <a:latin typeface="Cambria" panose="02040503050406030204" pitchFamily="18" charset="0"/>
                <a:ea typeface="Cambria" panose="02040503050406030204" pitchFamily="18" charset="0"/>
              </a:rPr>
              <a:t>aspirin</a:t>
            </a:r>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0070C0"/>
                </a:solidFill>
                <a:latin typeface="Cambria" panose="02040503050406030204" pitchFamily="18" charset="0"/>
                <a:ea typeface="Cambria" panose="02040503050406030204" pitchFamily="18" charset="0"/>
              </a:rPr>
              <a:t>phenyl salicylate</a:t>
            </a:r>
            <a:r>
              <a:rPr lang="en-US" sz="2600" dirty="0">
                <a:solidFill>
                  <a:prstClr val="black"/>
                </a:solidFill>
                <a:latin typeface="Cambria" panose="02040503050406030204" pitchFamily="18" charset="0"/>
                <a:ea typeface="Cambria" panose="02040503050406030204" pitchFamily="18" charset="0"/>
              </a:rPr>
              <a:t>, and other similar chemicals. To diminish contact, a powder prepared from such substances is commonly mixed in the presence of an </a:t>
            </a:r>
            <a:r>
              <a:rPr lang="en-US" sz="2600" dirty="0">
                <a:solidFill>
                  <a:srgbClr val="0070C0"/>
                </a:solidFill>
                <a:latin typeface="Cambria" panose="02040503050406030204" pitchFamily="18" charset="0"/>
                <a:ea typeface="Cambria" panose="02040503050406030204" pitchFamily="18" charset="0"/>
              </a:rPr>
              <a:t>inert diluent, such as light magnesium oxide or magnesium carbonate</a:t>
            </a:r>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FF0000"/>
                </a:solidFill>
                <a:latin typeface="Cambria" panose="02040503050406030204" pitchFamily="18" charset="0"/>
                <a:ea typeface="Cambria" panose="02040503050406030204" pitchFamily="18" charset="0"/>
              </a:rPr>
              <a:t>to separate the troublesome agents physically</a:t>
            </a:r>
            <a:r>
              <a:rPr lang="en-US" sz="2600" dirty="0">
                <a:solidFill>
                  <a:prstClr val="black"/>
                </a:solidFill>
                <a:latin typeface="Cambria" panose="02040503050406030204" pitchFamily="18" charset="0"/>
                <a:ea typeface="Cambria" panose="02040503050406030204" pitchFamily="18" charset="0"/>
              </a:rPr>
              <a:t>.</a:t>
            </a:r>
            <a:endParaRPr lang="ar-IQ"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4931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364866-261C-47DD-9F40-CB18A26ADEDE}"/>
              </a:ext>
            </a:extLst>
          </p:cNvPr>
          <p:cNvSpPr>
            <a:spLocks noGrp="1"/>
          </p:cNvSpPr>
          <p:nvPr>
            <p:ph type="sldNum" sz="quarter" idx="12"/>
          </p:nvPr>
        </p:nvSpPr>
        <p:spPr/>
        <p:txBody>
          <a:bodyPr/>
          <a:lstStyle/>
          <a:p>
            <a:fld id="{8796C193-3722-42E9-B33A-7C17DAD0F260}" type="slidenum">
              <a:rPr lang="ar-IQ" smtClean="0"/>
              <a:pPr/>
              <a:t>26</a:t>
            </a:fld>
            <a:endParaRPr lang="ar-IQ"/>
          </a:p>
        </p:txBody>
      </p:sp>
      <p:sp>
        <p:nvSpPr>
          <p:cNvPr id="4" name="TextBox 3">
            <a:extLst>
              <a:ext uri="{FF2B5EF4-FFF2-40B4-BE49-F238E27FC236}">
                <a16:creationId xmlns:a16="http://schemas.microsoft.com/office/drawing/2014/main" id="{D2F872D7-9F4F-4704-AE67-934EF950AE31}"/>
              </a:ext>
            </a:extLst>
          </p:cNvPr>
          <p:cNvSpPr txBox="1"/>
          <p:nvPr/>
        </p:nvSpPr>
        <p:spPr>
          <a:xfrm>
            <a:off x="240792" y="116632"/>
            <a:ext cx="11710416" cy="6617196"/>
          </a:xfrm>
          <a:prstGeom prst="rect">
            <a:avLst/>
          </a:prstGeom>
          <a:noFill/>
        </p:spPr>
        <p:txBody>
          <a:bodyPr wrap="square">
            <a:spAutoFit/>
          </a:bodyPr>
          <a:lstStyle/>
          <a:p>
            <a:pPr algn="just"/>
            <a:r>
              <a:rPr lang="en-US" sz="3400" b="1" dirty="0">
                <a:solidFill>
                  <a:srgbClr val="FF0000"/>
                </a:solidFill>
                <a:latin typeface="Cambria" panose="02040503050406030204" pitchFamily="18" charset="0"/>
                <a:ea typeface="Cambria" panose="02040503050406030204" pitchFamily="18" charset="0"/>
              </a:rPr>
              <a:t>B- Trituration</a:t>
            </a:r>
          </a:p>
          <a:p>
            <a:pPr algn="just"/>
            <a:r>
              <a:rPr lang="en-US" sz="2600" dirty="0">
                <a:solidFill>
                  <a:prstClr val="black"/>
                </a:solidFill>
                <a:latin typeface="Cambria" panose="02040503050406030204" pitchFamily="18" charset="0"/>
                <a:ea typeface="Cambria" panose="02040503050406030204" pitchFamily="18" charset="0"/>
              </a:rPr>
              <a:t>• Trituration may be employed both </a:t>
            </a:r>
            <a:r>
              <a:rPr lang="en-US" sz="2600" dirty="0">
                <a:solidFill>
                  <a:srgbClr val="0070C0"/>
                </a:solidFill>
                <a:latin typeface="Cambria" panose="02040503050406030204" pitchFamily="18" charset="0"/>
                <a:ea typeface="Cambria" panose="02040503050406030204" pitchFamily="18" charset="0"/>
              </a:rPr>
              <a:t>to comminute and to mix powders</a:t>
            </a:r>
            <a:r>
              <a:rPr lang="en-US" sz="2600" dirty="0">
                <a:solidFill>
                  <a:prstClr val="black"/>
                </a:solidFill>
                <a:latin typeface="Cambria" panose="02040503050406030204" pitchFamily="18" charset="0"/>
                <a:ea typeface="Cambria" panose="02040503050406030204" pitchFamily="18" charset="0"/>
              </a:rPr>
              <a:t>.</a:t>
            </a:r>
          </a:p>
          <a:p>
            <a:pPr algn="just"/>
            <a:r>
              <a:rPr lang="en-US" sz="2600" dirty="0">
                <a:solidFill>
                  <a:prstClr val="black"/>
                </a:solidFill>
                <a:latin typeface="Cambria" panose="02040503050406030204" pitchFamily="18" charset="0"/>
                <a:ea typeface="Cambria" panose="02040503050406030204" pitchFamily="18" charset="0"/>
              </a:rPr>
              <a:t>• If simple admixture is desired without the special need for comminution, the glass </a:t>
            </a:r>
            <a:r>
              <a:rPr lang="en-US" sz="2600" dirty="0">
                <a:solidFill>
                  <a:srgbClr val="FF0000"/>
                </a:solidFill>
                <a:latin typeface="Cambria" panose="02040503050406030204" pitchFamily="18" charset="0"/>
                <a:ea typeface="Cambria" panose="02040503050406030204" pitchFamily="18" charset="0"/>
              </a:rPr>
              <a:t>mortar</a:t>
            </a:r>
            <a:r>
              <a:rPr lang="en-US" sz="2600" dirty="0">
                <a:solidFill>
                  <a:prstClr val="black"/>
                </a:solidFill>
                <a:latin typeface="Cambria" panose="02040503050406030204" pitchFamily="18" charset="0"/>
                <a:ea typeface="Cambria" panose="02040503050406030204" pitchFamily="18" charset="0"/>
              </a:rPr>
              <a:t> is usually preferred.</a:t>
            </a:r>
          </a:p>
          <a:p>
            <a:pPr algn="just"/>
            <a:r>
              <a:rPr lang="en-US" sz="2600" dirty="0">
                <a:solidFill>
                  <a:prstClr val="black"/>
                </a:solidFill>
                <a:latin typeface="Cambria" panose="02040503050406030204" pitchFamily="18" charset="0"/>
                <a:ea typeface="Cambria" panose="02040503050406030204" pitchFamily="18" charset="0"/>
              </a:rPr>
              <a:t>• When a </a:t>
            </a:r>
            <a:r>
              <a:rPr lang="en-US" sz="2600" dirty="0">
                <a:solidFill>
                  <a:srgbClr val="FF0000"/>
                </a:solidFill>
                <a:latin typeface="Cambria" panose="02040503050406030204" pitchFamily="18" charset="0"/>
                <a:ea typeface="Cambria" panose="02040503050406030204" pitchFamily="18" charset="0"/>
              </a:rPr>
              <a:t>small amount of a potent </a:t>
            </a:r>
            <a:r>
              <a:rPr lang="en-US" sz="2600" dirty="0">
                <a:solidFill>
                  <a:prstClr val="black"/>
                </a:solidFill>
                <a:latin typeface="Cambria" panose="02040503050406030204" pitchFamily="18" charset="0"/>
                <a:ea typeface="Cambria" panose="02040503050406030204" pitchFamily="18" charset="0"/>
              </a:rPr>
              <a:t>substance is to be mixed </a:t>
            </a:r>
            <a:r>
              <a:rPr lang="en-US" sz="2600" dirty="0">
                <a:solidFill>
                  <a:srgbClr val="FF0000"/>
                </a:solidFill>
                <a:latin typeface="Cambria" panose="02040503050406030204" pitchFamily="18" charset="0"/>
                <a:ea typeface="Cambria" panose="02040503050406030204" pitchFamily="18" charset="0"/>
              </a:rPr>
              <a:t>with a large amount of diluent</a:t>
            </a:r>
            <a:r>
              <a:rPr lang="en-US" sz="2600" dirty="0">
                <a:solidFill>
                  <a:prstClr val="black"/>
                </a:solidFill>
                <a:latin typeface="Cambria" panose="02040503050406030204" pitchFamily="18" charset="0"/>
                <a:ea typeface="Cambria" panose="02040503050406030204" pitchFamily="18" charset="0"/>
              </a:rPr>
              <a:t>, the </a:t>
            </a:r>
            <a:r>
              <a:rPr lang="en-US" sz="2600" dirty="0">
                <a:solidFill>
                  <a:srgbClr val="0070C0"/>
                </a:solidFill>
                <a:latin typeface="Cambria" panose="02040503050406030204" pitchFamily="18" charset="0"/>
                <a:ea typeface="Cambria" panose="02040503050406030204" pitchFamily="18" charset="0"/>
              </a:rPr>
              <a:t>geometric dilution </a:t>
            </a:r>
            <a:r>
              <a:rPr lang="en-US" sz="2600" dirty="0">
                <a:solidFill>
                  <a:prstClr val="black"/>
                </a:solidFill>
                <a:latin typeface="Cambria" panose="02040503050406030204" pitchFamily="18" charset="0"/>
                <a:ea typeface="Cambria" panose="02040503050406030204" pitchFamily="18" charset="0"/>
              </a:rPr>
              <a:t>method is used to ensure the uniform distribution of the potent drug. This method is especially indicated when the potent substance and other ingredients are the same color and a visible sign of mixing is lacking. By this method, the potent drug is placed with an approximately equal volume of the diluent in a mortar and is mixed thoroughly by trituration. Then, a second portion of diluent equal in volume to the mixture is added and the trituration repeated. This process is continued by adding an equal volume of diluent to the powder mixture and repeating this until all of the diluent is incorporated. Some pharmacists add an </a:t>
            </a:r>
            <a:r>
              <a:rPr lang="en-US" sz="2600" dirty="0">
                <a:solidFill>
                  <a:srgbClr val="0070C0"/>
                </a:solidFill>
                <a:latin typeface="Cambria" panose="02040503050406030204" pitchFamily="18" charset="0"/>
                <a:ea typeface="Cambria" panose="02040503050406030204" pitchFamily="18" charset="0"/>
              </a:rPr>
              <a:t>inert colored powder </a:t>
            </a:r>
            <a:r>
              <a:rPr lang="en-US" sz="2600" dirty="0">
                <a:solidFill>
                  <a:prstClr val="black"/>
                </a:solidFill>
                <a:latin typeface="Cambria" panose="02040503050406030204" pitchFamily="18" charset="0"/>
                <a:ea typeface="Cambria" panose="02040503050406030204" pitchFamily="18" charset="0"/>
              </a:rPr>
              <a:t>to the diluent before mixing to permit visual inspection of the mixing process. (to ensure uniform distribution).</a:t>
            </a:r>
            <a:endParaRPr lang="ar-IQ"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1893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7D6CA-F210-41B5-B8AE-A90D46AAA52C}"/>
              </a:ext>
            </a:extLst>
          </p:cNvPr>
          <p:cNvSpPr>
            <a:spLocks noGrp="1"/>
          </p:cNvSpPr>
          <p:nvPr>
            <p:ph type="sldNum" sz="quarter" idx="12"/>
          </p:nvPr>
        </p:nvSpPr>
        <p:spPr/>
        <p:txBody>
          <a:bodyPr/>
          <a:lstStyle/>
          <a:p>
            <a:fld id="{8796C193-3722-42E9-B33A-7C17DAD0F260}" type="slidenum">
              <a:rPr lang="ar-IQ" smtClean="0"/>
              <a:pPr/>
              <a:t>27</a:t>
            </a:fld>
            <a:endParaRPr lang="ar-IQ"/>
          </a:p>
        </p:txBody>
      </p:sp>
      <p:sp>
        <p:nvSpPr>
          <p:cNvPr id="4" name="TextBox 3">
            <a:extLst>
              <a:ext uri="{FF2B5EF4-FFF2-40B4-BE49-F238E27FC236}">
                <a16:creationId xmlns:a16="http://schemas.microsoft.com/office/drawing/2014/main" id="{06B42847-3F43-42B9-B573-DBD58F340798}"/>
              </a:ext>
            </a:extLst>
          </p:cNvPr>
          <p:cNvSpPr txBox="1"/>
          <p:nvPr/>
        </p:nvSpPr>
        <p:spPr>
          <a:xfrm>
            <a:off x="191344" y="116632"/>
            <a:ext cx="7992888" cy="2616101"/>
          </a:xfrm>
          <a:prstGeom prst="rect">
            <a:avLst/>
          </a:prstGeom>
          <a:noFill/>
        </p:spPr>
        <p:txBody>
          <a:bodyPr wrap="square">
            <a:spAutoFit/>
          </a:bodyPr>
          <a:lstStyle/>
          <a:p>
            <a:pPr algn="just"/>
            <a:r>
              <a:rPr lang="en-US" sz="3400" b="1" dirty="0">
                <a:solidFill>
                  <a:srgbClr val="FF0000"/>
                </a:solidFill>
                <a:latin typeface="Cambria" panose="02040503050406030204" pitchFamily="18" charset="0"/>
                <a:ea typeface="Cambria" panose="02040503050406030204" pitchFamily="18" charset="0"/>
              </a:rPr>
              <a:t>C- Sifting </a:t>
            </a:r>
          </a:p>
          <a:p>
            <a:pPr algn="just"/>
            <a:r>
              <a:rPr lang="en-US" sz="2600" dirty="0">
                <a:solidFill>
                  <a:prstClr val="black"/>
                </a:solidFill>
                <a:latin typeface="Cambria" panose="02040503050406030204" pitchFamily="18" charset="0"/>
                <a:ea typeface="Cambria" panose="02040503050406030204" pitchFamily="18" charset="0"/>
              </a:rPr>
              <a:t>• Powders may also be mixed by passing them through sifters like those used in the kitchen to sift flour.</a:t>
            </a:r>
          </a:p>
          <a:p>
            <a:pPr algn="just"/>
            <a:r>
              <a:rPr lang="en-US" sz="2600" dirty="0">
                <a:solidFill>
                  <a:prstClr val="black"/>
                </a:solidFill>
                <a:latin typeface="Cambria" panose="02040503050406030204" pitchFamily="18" charset="0"/>
                <a:ea typeface="Cambria" panose="02040503050406030204" pitchFamily="18" charset="0"/>
              </a:rPr>
              <a:t>• Sifting (sieving) </a:t>
            </a:r>
            <a:r>
              <a:rPr lang="en-US" sz="2600" dirty="0">
                <a:solidFill>
                  <a:srgbClr val="FF0000"/>
                </a:solidFill>
                <a:latin typeface="Cambria" panose="02040503050406030204" pitchFamily="18" charset="0"/>
                <a:ea typeface="Cambria" panose="02040503050406030204" pitchFamily="18" charset="0"/>
              </a:rPr>
              <a:t>results in a light, fluffy product</a:t>
            </a:r>
            <a:r>
              <a:rPr lang="en-US" sz="2600" dirty="0">
                <a:solidFill>
                  <a:prstClr val="black"/>
                </a:solidFill>
                <a:latin typeface="Cambria" panose="02040503050406030204" pitchFamily="18" charset="0"/>
                <a:ea typeface="Cambria" panose="02040503050406030204" pitchFamily="18" charset="0"/>
              </a:rPr>
              <a:t>.</a:t>
            </a:r>
          </a:p>
          <a:p>
            <a:pPr algn="just"/>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0070C0"/>
                </a:solidFill>
                <a:latin typeface="Cambria" panose="02040503050406030204" pitchFamily="18" charset="0"/>
                <a:ea typeface="Cambria" panose="02040503050406030204" pitchFamily="18" charset="0"/>
              </a:rPr>
              <a:t>This process is not acceptable for the incorporation of potent drugs into a diluent powder.</a:t>
            </a:r>
            <a:endParaRPr lang="ar-IQ" sz="2600" dirty="0">
              <a:solidFill>
                <a:srgbClr val="0070C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E026B3AC-70C1-4A2A-B676-D5C38D712595}"/>
              </a:ext>
            </a:extLst>
          </p:cNvPr>
          <p:cNvSpPr txBox="1"/>
          <p:nvPr/>
        </p:nvSpPr>
        <p:spPr>
          <a:xfrm>
            <a:off x="191344" y="2832606"/>
            <a:ext cx="8136904" cy="3816429"/>
          </a:xfrm>
          <a:prstGeom prst="rect">
            <a:avLst/>
          </a:prstGeom>
          <a:noFill/>
        </p:spPr>
        <p:txBody>
          <a:bodyPr wrap="square">
            <a:spAutoFit/>
          </a:bodyPr>
          <a:lstStyle/>
          <a:p>
            <a:pPr algn="just"/>
            <a:r>
              <a:rPr lang="en-US" sz="3400" b="1" dirty="0">
                <a:solidFill>
                  <a:srgbClr val="FF0000"/>
                </a:solidFill>
                <a:latin typeface="Cambria" panose="02040503050406030204" pitchFamily="18" charset="0"/>
                <a:ea typeface="Cambria" panose="02040503050406030204" pitchFamily="18" charset="0"/>
              </a:rPr>
              <a:t>D- Tumbling</a:t>
            </a:r>
          </a:p>
          <a:p>
            <a:pPr algn="just"/>
            <a:r>
              <a:rPr lang="en-US" sz="2600" dirty="0">
                <a:solidFill>
                  <a:prstClr val="black"/>
                </a:solidFill>
                <a:latin typeface="Cambria" panose="02040503050406030204" pitchFamily="18" charset="0"/>
                <a:ea typeface="Cambria" panose="02040503050406030204" pitchFamily="18" charset="0"/>
              </a:rPr>
              <a:t>• Another method of mixing powders is tumbling the powder in a </a:t>
            </a:r>
            <a:r>
              <a:rPr lang="en-US" sz="2600" dirty="0">
                <a:solidFill>
                  <a:srgbClr val="0070C0"/>
                </a:solidFill>
                <a:latin typeface="Cambria" panose="02040503050406030204" pitchFamily="18" charset="0"/>
                <a:ea typeface="Cambria" panose="02040503050406030204" pitchFamily="18" charset="0"/>
              </a:rPr>
              <a:t>rotating chamber</a:t>
            </a:r>
            <a:r>
              <a:rPr lang="en-US" sz="2600" dirty="0">
                <a:solidFill>
                  <a:prstClr val="black"/>
                </a:solidFill>
                <a:latin typeface="Cambria" panose="02040503050406030204" pitchFamily="18" charset="0"/>
                <a:ea typeface="Cambria" panose="02040503050406030204" pitchFamily="18" charset="0"/>
              </a:rPr>
              <a:t>.</a:t>
            </a:r>
          </a:p>
          <a:p>
            <a:pPr algn="just"/>
            <a:r>
              <a:rPr lang="en-US" sz="2600" dirty="0">
                <a:solidFill>
                  <a:prstClr val="black"/>
                </a:solidFill>
                <a:latin typeface="Cambria" panose="02040503050406030204" pitchFamily="18" charset="0"/>
                <a:ea typeface="Cambria" panose="02040503050406030204" pitchFamily="18" charset="0"/>
              </a:rPr>
              <a:t>• Special small-scale and large-scale motorized powder blenders mix powders by tumbling them</a:t>
            </a:r>
          </a:p>
          <a:p>
            <a:pPr algn="just"/>
            <a:r>
              <a:rPr lang="en-US" sz="2600" dirty="0">
                <a:solidFill>
                  <a:prstClr val="black"/>
                </a:solidFill>
                <a:latin typeface="Cambria" panose="02040503050406030204" pitchFamily="18" charset="0"/>
                <a:ea typeface="Cambria" panose="02040503050406030204" pitchFamily="18" charset="0"/>
              </a:rPr>
              <a:t>• Mixing by this process is thorough but time consuming. Such blenders are widely employed in industry, as are mixers that use motorized blades to blend powders in a large vessel.</a:t>
            </a:r>
            <a:endParaRPr lang="ar-IQ"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251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06F23D-4397-41BA-872F-5126F5730331}"/>
              </a:ext>
            </a:extLst>
          </p:cNvPr>
          <p:cNvSpPr>
            <a:spLocks noGrp="1"/>
          </p:cNvSpPr>
          <p:nvPr>
            <p:ph type="sldNum" sz="quarter" idx="12"/>
          </p:nvPr>
        </p:nvSpPr>
        <p:spPr/>
        <p:txBody>
          <a:bodyPr/>
          <a:lstStyle/>
          <a:p>
            <a:fld id="{8796C193-3722-42E9-B33A-7C17DAD0F260}" type="slidenum">
              <a:rPr lang="ar-IQ" smtClean="0"/>
              <a:pPr/>
              <a:t>28</a:t>
            </a:fld>
            <a:endParaRPr lang="ar-IQ"/>
          </a:p>
        </p:txBody>
      </p:sp>
      <p:sp>
        <p:nvSpPr>
          <p:cNvPr id="4" name="TextBox 3">
            <a:extLst>
              <a:ext uri="{FF2B5EF4-FFF2-40B4-BE49-F238E27FC236}">
                <a16:creationId xmlns:a16="http://schemas.microsoft.com/office/drawing/2014/main" id="{D29A8392-D480-44E7-BEDA-5FD8E854AF36}"/>
              </a:ext>
            </a:extLst>
          </p:cNvPr>
          <p:cNvSpPr txBox="1"/>
          <p:nvPr/>
        </p:nvSpPr>
        <p:spPr>
          <a:xfrm>
            <a:off x="240792" y="116632"/>
            <a:ext cx="10031672" cy="6617196"/>
          </a:xfrm>
          <a:prstGeom prst="rect">
            <a:avLst/>
          </a:prstGeom>
          <a:noFill/>
        </p:spPr>
        <p:txBody>
          <a:bodyPr wrap="square">
            <a:spAutoFit/>
          </a:bodyPr>
          <a:lstStyle/>
          <a:p>
            <a:pPr algn="just"/>
            <a:r>
              <a:rPr lang="en-US" sz="3400" b="1" dirty="0">
                <a:solidFill>
                  <a:srgbClr val="FF0000"/>
                </a:solidFill>
                <a:latin typeface="Cambria" panose="02040503050406030204" pitchFamily="18" charset="0"/>
                <a:ea typeface="Cambria" panose="02040503050406030204" pitchFamily="18" charset="0"/>
              </a:rPr>
              <a:t>Problems associated with particle size reduction</a:t>
            </a:r>
          </a:p>
          <a:p>
            <a:pPr algn="just"/>
            <a:r>
              <a:rPr lang="en-US" sz="2600" b="1" dirty="0">
                <a:solidFill>
                  <a:srgbClr val="0070C0"/>
                </a:solidFill>
                <a:latin typeface="Cambria" panose="02040503050406030204" pitchFamily="18" charset="0"/>
                <a:ea typeface="Cambria" panose="02040503050406030204" pitchFamily="18" charset="0"/>
              </a:rPr>
              <a:t>Segregation</a:t>
            </a:r>
            <a:r>
              <a:rPr lang="en-US" sz="2600" dirty="0">
                <a:solidFill>
                  <a:prstClr val="black"/>
                </a:solidFill>
                <a:latin typeface="Cambria" panose="02040503050406030204" pitchFamily="18" charset="0"/>
                <a:ea typeface="Cambria" panose="02040503050406030204" pitchFamily="18" charset="0"/>
              </a:rPr>
              <a:t>: is an undesirable separation of the different components of the powder mixture (blend) </a:t>
            </a:r>
            <a:r>
              <a:rPr lang="en-US" sz="2600" dirty="0">
                <a:solidFill>
                  <a:srgbClr val="0070C0"/>
                </a:solidFill>
                <a:latin typeface="Cambria" panose="02040503050406030204" pitchFamily="18" charset="0"/>
                <a:ea typeface="Cambria" panose="02040503050406030204" pitchFamily="18" charset="0"/>
              </a:rPr>
              <a:t>due to differences in density and size</a:t>
            </a:r>
            <a:r>
              <a:rPr lang="en-US" sz="2600" dirty="0">
                <a:solidFill>
                  <a:prstClr val="black"/>
                </a:solidFill>
                <a:latin typeface="Cambria" panose="02040503050406030204" pitchFamily="18" charset="0"/>
                <a:ea typeface="Cambria" panose="02040503050406030204" pitchFamily="18" charset="0"/>
              </a:rPr>
              <a:t>.</a:t>
            </a:r>
          </a:p>
          <a:p>
            <a:pPr algn="just"/>
            <a:r>
              <a:rPr lang="en-US" sz="2600" dirty="0">
                <a:solidFill>
                  <a:prstClr val="black"/>
                </a:solidFill>
                <a:latin typeface="Cambria" panose="02040503050406030204" pitchFamily="18" charset="0"/>
                <a:ea typeface="Cambria" panose="02040503050406030204" pitchFamily="18" charset="0"/>
              </a:rPr>
              <a:t>• Segregation may occur by:</a:t>
            </a:r>
          </a:p>
          <a:p>
            <a:pPr algn="just"/>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FF0000"/>
                </a:solidFill>
                <a:latin typeface="Cambria" panose="02040503050406030204" pitchFamily="18" charset="0"/>
                <a:ea typeface="Cambria" panose="02040503050406030204" pitchFamily="18" charset="0"/>
              </a:rPr>
              <a:t>Sifting or percolation</a:t>
            </a:r>
          </a:p>
          <a:p>
            <a:pPr algn="just"/>
            <a:r>
              <a:rPr lang="en-US" sz="2600" dirty="0">
                <a:solidFill>
                  <a:prstClr val="black"/>
                </a:solidFill>
                <a:latin typeface="Cambria" panose="02040503050406030204" pitchFamily="18" charset="0"/>
                <a:ea typeface="Cambria" panose="02040503050406030204" pitchFamily="18" charset="0"/>
              </a:rPr>
              <a:t>Fine particles tend to sift or percolate through coarse particles and end up at the bottom of the container and actually “lift” the larger particles to the surface.</a:t>
            </a:r>
          </a:p>
          <a:p>
            <a:pPr algn="just"/>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FF0000"/>
                </a:solidFill>
                <a:latin typeface="Cambria" panose="02040503050406030204" pitchFamily="18" charset="0"/>
                <a:ea typeface="Cambria" panose="02040503050406030204" pitchFamily="18" charset="0"/>
              </a:rPr>
              <a:t>Air entrapment (fluidization),</a:t>
            </a:r>
          </a:p>
          <a:p>
            <a:pPr algn="just"/>
            <a:r>
              <a:rPr lang="en-US" sz="2600" dirty="0">
                <a:solidFill>
                  <a:prstClr val="black"/>
                </a:solidFill>
                <a:latin typeface="Cambria" panose="02040503050406030204" pitchFamily="18" charset="0"/>
                <a:ea typeface="Cambria" panose="02040503050406030204" pitchFamily="18" charset="0"/>
              </a:rPr>
              <a:t>Fine, aerated powders with differences in particle size or density may result in a striation pattern and may occur during powder transfer.</a:t>
            </a:r>
          </a:p>
          <a:p>
            <a:pPr algn="just"/>
            <a:r>
              <a:rPr lang="en-US" sz="2600" dirty="0">
                <a:solidFill>
                  <a:prstClr val="black"/>
                </a:solidFill>
                <a:latin typeface="Cambria" panose="02040503050406030204" pitchFamily="18" charset="0"/>
                <a:ea typeface="Cambria" panose="02040503050406030204" pitchFamily="18" charset="0"/>
              </a:rPr>
              <a:t>• </a:t>
            </a:r>
            <a:r>
              <a:rPr lang="en-US" sz="2600" dirty="0">
                <a:solidFill>
                  <a:srgbClr val="FF0000"/>
                </a:solidFill>
                <a:latin typeface="Cambria" panose="02040503050406030204" pitchFamily="18" charset="0"/>
                <a:ea typeface="Cambria" panose="02040503050406030204" pitchFamily="18" charset="0"/>
              </a:rPr>
              <a:t>Particle entrapment (dusting)</a:t>
            </a:r>
          </a:p>
          <a:p>
            <a:pPr algn="just"/>
            <a:r>
              <a:rPr lang="en-US" sz="2600" dirty="0">
                <a:solidFill>
                  <a:prstClr val="black"/>
                </a:solidFill>
                <a:latin typeface="Cambria" panose="02040503050406030204" pitchFamily="18" charset="0"/>
                <a:ea typeface="Cambria" panose="02040503050406030204" pitchFamily="18" charset="0"/>
              </a:rPr>
              <a:t>Dusting occurs when the finer, lighter particles remain suspended in air longer and do not settle as quickly as the larger or denser particles.</a:t>
            </a:r>
            <a:endParaRPr lang="ar-IQ"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10403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7CC076-2A25-437B-9852-A9E89E61A4E0}"/>
              </a:ext>
            </a:extLst>
          </p:cNvPr>
          <p:cNvSpPr>
            <a:spLocks noGrp="1"/>
          </p:cNvSpPr>
          <p:nvPr>
            <p:ph type="sldNum" sz="quarter" idx="12"/>
          </p:nvPr>
        </p:nvSpPr>
        <p:spPr/>
        <p:txBody>
          <a:bodyPr/>
          <a:lstStyle/>
          <a:p>
            <a:fld id="{8796C193-3722-42E9-B33A-7C17DAD0F260}" type="slidenum">
              <a:rPr lang="ar-IQ" smtClean="0"/>
              <a:pPr/>
              <a:t>29</a:t>
            </a:fld>
            <a:endParaRPr lang="ar-IQ"/>
          </a:p>
        </p:txBody>
      </p:sp>
      <p:sp>
        <p:nvSpPr>
          <p:cNvPr id="4" name="TextBox 3">
            <a:extLst>
              <a:ext uri="{FF2B5EF4-FFF2-40B4-BE49-F238E27FC236}">
                <a16:creationId xmlns:a16="http://schemas.microsoft.com/office/drawing/2014/main" id="{FF14CD7F-2348-4525-8410-38351945C6BA}"/>
              </a:ext>
            </a:extLst>
          </p:cNvPr>
          <p:cNvSpPr txBox="1"/>
          <p:nvPr/>
        </p:nvSpPr>
        <p:spPr>
          <a:xfrm>
            <a:off x="244062" y="0"/>
            <a:ext cx="11468562" cy="6617196"/>
          </a:xfrm>
          <a:prstGeom prst="rect">
            <a:avLst/>
          </a:prstGeom>
          <a:noFill/>
        </p:spPr>
        <p:txBody>
          <a:bodyPr wrap="square">
            <a:spAutoFit/>
          </a:bodyPr>
          <a:lstStyle/>
          <a:p>
            <a:pPr algn="ctr"/>
            <a:r>
              <a:rPr lang="en-US" sz="3400" b="1" dirty="0">
                <a:solidFill>
                  <a:srgbClr val="FF0000"/>
                </a:solidFill>
                <a:latin typeface="Cambria" panose="02040503050406030204" pitchFamily="18" charset="0"/>
                <a:ea typeface="Cambria" panose="02040503050406030204" pitchFamily="18" charset="0"/>
              </a:rPr>
              <a:t>MEDICATED POWDERS</a:t>
            </a:r>
          </a:p>
          <a:p>
            <a:pPr algn="just"/>
            <a:endParaRPr lang="en-US" sz="2600" dirty="0">
              <a:solidFill>
                <a:prstClr val="black"/>
              </a:solidFill>
              <a:latin typeface="Cambria" panose="02040503050406030204" pitchFamily="18" charset="0"/>
              <a:ea typeface="Cambria" panose="02040503050406030204" pitchFamily="18" charset="0"/>
            </a:endParaRPr>
          </a:p>
          <a:p>
            <a:pPr algn="just"/>
            <a:r>
              <a:rPr lang="en-US" sz="2600" dirty="0">
                <a:solidFill>
                  <a:prstClr val="black"/>
                </a:solidFill>
                <a:latin typeface="Cambria" panose="02040503050406030204" pitchFamily="18" charset="0"/>
                <a:ea typeface="Cambria" panose="02040503050406030204" pitchFamily="18" charset="0"/>
              </a:rPr>
              <a:t>• Some medicated powders are intended to be used</a:t>
            </a:r>
          </a:p>
          <a:p>
            <a:pPr algn="just"/>
            <a:r>
              <a:rPr lang="en-US" sz="2600" dirty="0">
                <a:solidFill>
                  <a:prstClr val="black"/>
                </a:solidFill>
                <a:latin typeface="Cambria" panose="02040503050406030204" pitchFamily="18" charset="0"/>
                <a:ea typeface="Cambria" panose="02040503050406030204" pitchFamily="18" charset="0"/>
              </a:rPr>
              <a:t>1- </a:t>
            </a:r>
            <a:r>
              <a:rPr lang="en-US" sz="2600" dirty="0">
                <a:solidFill>
                  <a:srgbClr val="FF0000"/>
                </a:solidFill>
                <a:latin typeface="Cambria" panose="02040503050406030204" pitchFamily="18" charset="0"/>
                <a:ea typeface="Cambria" panose="02040503050406030204" pitchFamily="18" charset="0"/>
              </a:rPr>
              <a:t>Internally</a:t>
            </a:r>
            <a:r>
              <a:rPr lang="en-US" sz="2600" dirty="0">
                <a:solidFill>
                  <a:prstClr val="black"/>
                </a:solidFill>
                <a:latin typeface="Cambria" panose="02040503050406030204" pitchFamily="18" charset="0"/>
                <a:ea typeface="Cambria" panose="02040503050406030204" pitchFamily="18" charset="0"/>
              </a:rPr>
              <a:t>.</a:t>
            </a:r>
          </a:p>
          <a:p>
            <a:pPr marL="457200" indent="-457200" algn="just">
              <a:buFont typeface="Wingdings" panose="05000000000000000000" pitchFamily="2" charset="2"/>
              <a:buChar char="ü"/>
            </a:pPr>
            <a:r>
              <a:rPr lang="en-US" sz="2600" dirty="0">
                <a:solidFill>
                  <a:prstClr val="black"/>
                </a:solidFill>
                <a:latin typeface="Cambria" panose="02040503050406030204" pitchFamily="18" charset="0"/>
                <a:ea typeface="Cambria" panose="02040503050406030204" pitchFamily="18" charset="0"/>
              </a:rPr>
              <a:t>Some powders are intended to be </a:t>
            </a:r>
            <a:r>
              <a:rPr lang="en-US" sz="2600" dirty="0">
                <a:solidFill>
                  <a:srgbClr val="0070C0"/>
                </a:solidFill>
                <a:latin typeface="Cambria" panose="02040503050406030204" pitchFamily="18" charset="0"/>
                <a:ea typeface="Cambria" panose="02040503050406030204" pitchFamily="18" charset="0"/>
              </a:rPr>
              <a:t>inhaled</a:t>
            </a:r>
            <a:r>
              <a:rPr lang="en-US" sz="2600" dirty="0">
                <a:solidFill>
                  <a:prstClr val="black"/>
                </a:solidFill>
                <a:latin typeface="Cambria" panose="02040503050406030204" pitchFamily="18" charset="0"/>
                <a:ea typeface="Cambria" panose="02040503050406030204" pitchFamily="18" charset="0"/>
              </a:rPr>
              <a:t> for </a:t>
            </a:r>
            <a:r>
              <a:rPr lang="en-US" sz="2600" dirty="0">
                <a:solidFill>
                  <a:srgbClr val="FF0000"/>
                </a:solidFill>
                <a:latin typeface="Cambria" panose="02040503050406030204" pitchFamily="18" charset="0"/>
                <a:ea typeface="Cambria" panose="02040503050406030204" pitchFamily="18" charset="0"/>
              </a:rPr>
              <a:t>local</a:t>
            </a:r>
            <a:r>
              <a:rPr lang="en-US" sz="2600" dirty="0">
                <a:solidFill>
                  <a:prstClr val="black"/>
                </a:solidFill>
                <a:latin typeface="Cambria" panose="02040503050406030204" pitchFamily="18" charset="0"/>
                <a:ea typeface="Cambria" panose="02040503050406030204" pitchFamily="18" charset="0"/>
              </a:rPr>
              <a:t> and </a:t>
            </a:r>
            <a:r>
              <a:rPr lang="en-US" sz="2600" dirty="0">
                <a:solidFill>
                  <a:srgbClr val="FF0000"/>
                </a:solidFill>
                <a:latin typeface="Cambria" panose="02040503050406030204" pitchFamily="18" charset="0"/>
                <a:ea typeface="Cambria" panose="02040503050406030204" pitchFamily="18" charset="0"/>
              </a:rPr>
              <a:t>systemic</a:t>
            </a:r>
            <a:r>
              <a:rPr lang="en-US" sz="2600" dirty="0">
                <a:solidFill>
                  <a:prstClr val="black"/>
                </a:solidFill>
                <a:latin typeface="Cambria" panose="02040503050406030204" pitchFamily="18" charset="0"/>
                <a:ea typeface="Cambria" panose="02040503050406030204" pitchFamily="18" charset="0"/>
              </a:rPr>
              <a:t> effects.</a:t>
            </a:r>
          </a:p>
          <a:p>
            <a:pPr marL="457200" indent="-457200" algn="just">
              <a:buFont typeface="Wingdings" panose="05000000000000000000" pitchFamily="2" charset="2"/>
              <a:buChar char="ü"/>
            </a:pPr>
            <a:r>
              <a:rPr lang="en-US" sz="2600" dirty="0">
                <a:solidFill>
                  <a:prstClr val="black"/>
                </a:solidFill>
                <a:latin typeface="Cambria" panose="02040503050406030204" pitchFamily="18" charset="0"/>
                <a:ea typeface="Cambria" panose="02040503050406030204" pitchFamily="18" charset="0"/>
              </a:rPr>
              <a:t>Other dry powders are commercially packaged for </a:t>
            </a:r>
            <a:r>
              <a:rPr lang="en-US" sz="2600" dirty="0">
                <a:solidFill>
                  <a:srgbClr val="0070C0"/>
                </a:solidFill>
                <a:latin typeface="Cambria" panose="02040503050406030204" pitchFamily="18" charset="0"/>
                <a:ea typeface="Cambria" panose="02040503050406030204" pitchFamily="18" charset="0"/>
              </a:rPr>
              <a:t>constitution with a liquid </a:t>
            </a:r>
            <a:r>
              <a:rPr lang="en-US" sz="2600" dirty="0">
                <a:solidFill>
                  <a:prstClr val="black"/>
                </a:solidFill>
                <a:latin typeface="Cambria" panose="02040503050406030204" pitchFamily="18" charset="0"/>
                <a:ea typeface="Cambria" panose="02040503050406030204" pitchFamily="18" charset="0"/>
              </a:rPr>
              <a:t>solvent or vehicle,</a:t>
            </a:r>
          </a:p>
          <a:p>
            <a:pPr algn="just"/>
            <a:r>
              <a:rPr lang="en-US" sz="2600" dirty="0">
                <a:solidFill>
                  <a:prstClr val="black"/>
                </a:solidFill>
                <a:latin typeface="Cambria" panose="02040503050406030204" pitchFamily="18" charset="0"/>
                <a:ea typeface="Cambria" panose="02040503050406030204" pitchFamily="18" charset="0"/>
              </a:rPr>
              <a:t>Some for administration </a:t>
            </a:r>
            <a:r>
              <a:rPr lang="en-US" sz="2600" dirty="0">
                <a:solidFill>
                  <a:srgbClr val="0070C0"/>
                </a:solidFill>
                <a:latin typeface="Cambria" panose="02040503050406030204" pitchFamily="18" charset="0"/>
                <a:ea typeface="Cambria" panose="02040503050406030204" pitchFamily="18" charset="0"/>
              </a:rPr>
              <a:t>orally</a:t>
            </a:r>
            <a:r>
              <a:rPr lang="en-US" sz="2600" dirty="0">
                <a:solidFill>
                  <a:prstClr val="black"/>
                </a:solidFill>
                <a:latin typeface="Cambria" panose="02040503050406030204" pitchFamily="18" charset="0"/>
                <a:ea typeface="Cambria" panose="02040503050406030204" pitchFamily="18" charset="0"/>
              </a:rPr>
              <a:t>, are taken orally after mixing with water or in the case of infants in their infant formulas, others for use as an </a:t>
            </a:r>
            <a:r>
              <a:rPr lang="en-US" sz="2600" dirty="0">
                <a:solidFill>
                  <a:srgbClr val="0070C0"/>
                </a:solidFill>
                <a:latin typeface="Cambria" panose="02040503050406030204" pitchFamily="18" charset="0"/>
                <a:ea typeface="Cambria" panose="02040503050406030204" pitchFamily="18" charset="0"/>
              </a:rPr>
              <a:t>injection</a:t>
            </a:r>
            <a:r>
              <a:rPr lang="en-US" sz="2600" dirty="0">
                <a:solidFill>
                  <a:prstClr val="black"/>
                </a:solidFill>
                <a:latin typeface="Cambria" panose="02040503050406030204" pitchFamily="18" charset="0"/>
                <a:ea typeface="Cambria" panose="02040503050406030204" pitchFamily="18" charset="0"/>
              </a:rPr>
              <a:t>, others for use as a </a:t>
            </a:r>
            <a:r>
              <a:rPr lang="en-US" sz="2600" dirty="0">
                <a:solidFill>
                  <a:srgbClr val="0070C0"/>
                </a:solidFill>
                <a:latin typeface="Cambria" panose="02040503050406030204" pitchFamily="18" charset="0"/>
                <a:ea typeface="Cambria" panose="02040503050406030204" pitchFamily="18" charset="0"/>
              </a:rPr>
              <a:t>vaginal douche</a:t>
            </a:r>
            <a:r>
              <a:rPr lang="en-US" sz="2600" dirty="0">
                <a:solidFill>
                  <a:prstClr val="black"/>
                </a:solidFill>
                <a:latin typeface="Cambria" panose="02040503050406030204" pitchFamily="18" charset="0"/>
                <a:ea typeface="Cambria" panose="02040503050406030204" pitchFamily="18" charset="0"/>
              </a:rPr>
              <a:t>,</a:t>
            </a:r>
          </a:p>
          <a:p>
            <a:pPr algn="just"/>
            <a:endParaRPr lang="en-US" sz="2600" dirty="0">
              <a:solidFill>
                <a:prstClr val="black"/>
              </a:solidFill>
              <a:latin typeface="Cambria" panose="02040503050406030204" pitchFamily="18" charset="0"/>
              <a:ea typeface="Cambria" panose="02040503050406030204" pitchFamily="18" charset="0"/>
            </a:endParaRPr>
          </a:p>
          <a:p>
            <a:pPr algn="just"/>
            <a:r>
              <a:rPr lang="en-US" sz="2600" dirty="0">
                <a:solidFill>
                  <a:prstClr val="black"/>
                </a:solidFill>
                <a:latin typeface="Cambria" panose="02040503050406030204" pitchFamily="18" charset="0"/>
                <a:ea typeface="Cambria" panose="02040503050406030204" pitchFamily="18" charset="0"/>
              </a:rPr>
              <a:t>2- </a:t>
            </a:r>
            <a:r>
              <a:rPr lang="en-US" sz="2600" dirty="0">
                <a:solidFill>
                  <a:srgbClr val="FF0000"/>
                </a:solidFill>
                <a:latin typeface="Cambria" panose="02040503050406030204" pitchFamily="18" charset="0"/>
                <a:ea typeface="Cambria" panose="02040503050406030204" pitchFamily="18" charset="0"/>
              </a:rPr>
              <a:t>Externally</a:t>
            </a:r>
          </a:p>
          <a:p>
            <a:pPr algn="just"/>
            <a:r>
              <a:rPr lang="en-US" sz="2600" dirty="0">
                <a:solidFill>
                  <a:prstClr val="black"/>
                </a:solidFill>
                <a:latin typeface="Cambria" panose="02040503050406030204" pitchFamily="18" charset="0"/>
                <a:ea typeface="Cambria" panose="02040503050406030204" pitchFamily="18" charset="0"/>
              </a:rPr>
              <a:t>Medicated powders for external use are </a:t>
            </a:r>
            <a:r>
              <a:rPr lang="en-US" sz="2600" dirty="0">
                <a:solidFill>
                  <a:srgbClr val="0070C0"/>
                </a:solidFill>
                <a:latin typeface="Cambria" panose="02040503050406030204" pitchFamily="18" charset="0"/>
                <a:ea typeface="Cambria" panose="02040503050406030204" pitchFamily="18" charset="0"/>
              </a:rPr>
              <a:t>dusted on the affected area </a:t>
            </a:r>
            <a:r>
              <a:rPr lang="en-US" sz="2600" dirty="0">
                <a:solidFill>
                  <a:prstClr val="black"/>
                </a:solidFill>
                <a:latin typeface="Cambria" panose="02040503050406030204" pitchFamily="18" charset="0"/>
                <a:ea typeface="Cambria" panose="02040503050406030204" pitchFamily="18" charset="0"/>
              </a:rPr>
              <a:t>from a sifter-type container or applied from a powder aerosol. Powders intended for external use should bear a label marked </a:t>
            </a:r>
            <a:r>
              <a:rPr lang="en-US" sz="2600" dirty="0">
                <a:solidFill>
                  <a:srgbClr val="C00000"/>
                </a:solidFill>
                <a:latin typeface="Cambria" panose="02040503050406030204" pitchFamily="18" charset="0"/>
                <a:ea typeface="Cambria" panose="02040503050406030204" pitchFamily="18" charset="0"/>
              </a:rPr>
              <a:t>EXTERNAL USE ONLY </a:t>
            </a:r>
            <a:r>
              <a:rPr lang="en-US" sz="2600" dirty="0">
                <a:solidFill>
                  <a:prstClr val="black"/>
                </a:solidFill>
                <a:latin typeface="Cambria" panose="02040503050406030204" pitchFamily="18" charset="0"/>
                <a:ea typeface="Cambria" panose="02040503050406030204" pitchFamily="18" charset="0"/>
              </a:rPr>
              <a:t>or a similar label.</a:t>
            </a:r>
          </a:p>
          <a:p>
            <a:pPr algn="just"/>
            <a:r>
              <a:rPr lang="en-US" sz="2600" dirty="0">
                <a:solidFill>
                  <a:prstClr val="black"/>
                </a:solidFill>
                <a:latin typeface="Cambria" panose="02040503050406030204" pitchFamily="18" charset="0"/>
                <a:ea typeface="Cambria" panose="02040503050406030204" pitchFamily="18" charset="0"/>
              </a:rPr>
              <a:t>Examples, antifungal and antibacterial topical powder.</a:t>
            </a:r>
            <a:endParaRPr lang="ar-IQ"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856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DD7CB-228F-4AA0-8428-EB592A903CC1}"/>
              </a:ext>
            </a:extLst>
          </p:cNvPr>
          <p:cNvSpPr>
            <a:spLocks noGrp="1"/>
          </p:cNvSpPr>
          <p:nvPr>
            <p:ph type="sldNum" sz="quarter" idx="12"/>
          </p:nvPr>
        </p:nvSpPr>
        <p:spPr/>
        <p:txBody>
          <a:bodyPr/>
          <a:lstStyle/>
          <a:p>
            <a:fld id="{8796C193-3722-42E9-B33A-7C17DAD0F260}" type="slidenum">
              <a:rPr lang="ar-IQ" smtClean="0"/>
              <a:pPr/>
              <a:t>3</a:t>
            </a:fld>
            <a:endParaRPr lang="ar-IQ"/>
          </a:p>
        </p:txBody>
      </p:sp>
      <p:sp>
        <p:nvSpPr>
          <p:cNvPr id="4" name="TextBox 3">
            <a:extLst>
              <a:ext uri="{FF2B5EF4-FFF2-40B4-BE49-F238E27FC236}">
                <a16:creationId xmlns:a16="http://schemas.microsoft.com/office/drawing/2014/main" id="{0BAB344F-1822-4B6D-A974-A4C8951056CD}"/>
              </a:ext>
            </a:extLst>
          </p:cNvPr>
          <p:cNvSpPr txBox="1"/>
          <p:nvPr/>
        </p:nvSpPr>
        <p:spPr>
          <a:xfrm>
            <a:off x="551384" y="404664"/>
            <a:ext cx="11233248" cy="3724096"/>
          </a:xfrm>
          <a:prstGeom prst="rect">
            <a:avLst/>
          </a:prstGeom>
          <a:noFill/>
        </p:spPr>
        <p:txBody>
          <a:bodyPr wrap="square">
            <a:spAutoFit/>
          </a:bodyPr>
          <a:lstStyle/>
          <a:p>
            <a:r>
              <a:rPr lang="en-US" sz="4000" b="1" dirty="0">
                <a:solidFill>
                  <a:srgbClr val="FF0000"/>
                </a:solidFill>
                <a:latin typeface="Calisto MT" panose="02040603050505030304" pitchFamily="18" charset="0"/>
              </a:rPr>
              <a:t>Powders and granules</a:t>
            </a:r>
          </a:p>
          <a:p>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 </a:t>
            </a:r>
            <a:r>
              <a:rPr lang="en-US" sz="2800" dirty="0">
                <a:solidFill>
                  <a:srgbClr val="FF0000"/>
                </a:solidFill>
                <a:latin typeface="Cambria" panose="02040503050406030204" pitchFamily="18" charset="0"/>
                <a:ea typeface="Cambria" panose="02040503050406030204" pitchFamily="18" charset="0"/>
              </a:rPr>
              <a:t>Powders</a:t>
            </a:r>
            <a:r>
              <a:rPr lang="en-US" sz="2800" dirty="0">
                <a:latin typeface="Cambria" panose="02040503050406030204" pitchFamily="18" charset="0"/>
                <a:ea typeface="Cambria" panose="02040503050406030204" pitchFamily="18" charset="0"/>
              </a:rPr>
              <a:t> (as a dosage form) are mixtures of dry, </a:t>
            </a:r>
            <a:r>
              <a:rPr lang="en-US" sz="2800" dirty="0">
                <a:solidFill>
                  <a:srgbClr val="0070C0"/>
                </a:solidFill>
                <a:latin typeface="Cambria" panose="02040503050406030204" pitchFamily="18" charset="0"/>
                <a:ea typeface="Cambria" panose="02040503050406030204" pitchFamily="18" charset="0"/>
              </a:rPr>
              <a:t>finely divided </a:t>
            </a:r>
            <a:r>
              <a:rPr lang="en-US" sz="2800" dirty="0">
                <a:latin typeface="Cambria" panose="02040503050406030204" pitchFamily="18" charset="0"/>
                <a:ea typeface="Cambria" panose="02040503050406030204" pitchFamily="18" charset="0"/>
              </a:rPr>
              <a:t>drugs and/or chemicals that may be intended for internal or external use.</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 </a:t>
            </a:r>
            <a:r>
              <a:rPr lang="en-US" sz="2800" dirty="0">
                <a:solidFill>
                  <a:srgbClr val="FF0000"/>
                </a:solidFill>
                <a:latin typeface="Cambria" panose="02040503050406030204" pitchFamily="18" charset="0"/>
                <a:ea typeface="Cambria" panose="02040503050406030204" pitchFamily="18" charset="0"/>
              </a:rPr>
              <a:t>Granules</a:t>
            </a:r>
            <a:r>
              <a:rPr lang="en-US" sz="2800" dirty="0">
                <a:latin typeface="Cambria" panose="02040503050406030204" pitchFamily="18" charset="0"/>
                <a:ea typeface="Cambria" panose="02040503050406030204" pitchFamily="18" charset="0"/>
              </a:rPr>
              <a:t>, which are prepared </a:t>
            </a:r>
            <a:r>
              <a:rPr lang="en-US" sz="2800" dirty="0">
                <a:solidFill>
                  <a:srgbClr val="0070C0"/>
                </a:solidFill>
                <a:latin typeface="Cambria" panose="02040503050406030204" pitchFamily="18" charset="0"/>
                <a:ea typeface="Cambria" panose="02040503050406030204" pitchFamily="18" charset="0"/>
              </a:rPr>
              <a:t>agglomerates of powdered </a:t>
            </a:r>
            <a:r>
              <a:rPr lang="en-US" sz="2800" dirty="0">
                <a:latin typeface="Cambria" panose="02040503050406030204" pitchFamily="18" charset="0"/>
                <a:ea typeface="Cambria" panose="02040503050406030204" pitchFamily="18" charset="0"/>
              </a:rPr>
              <a:t>materials, may be used per se for the medicinal value of their content, or they may be used for pharmaceutical purposes, as in making tablets</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339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8DEB-3936-4A09-B9D6-836A87BC69EB}"/>
              </a:ext>
            </a:extLst>
          </p:cNvPr>
          <p:cNvSpPr>
            <a:spLocks noGrp="1"/>
          </p:cNvSpPr>
          <p:nvPr>
            <p:ph type="sldNum" sz="quarter" idx="12"/>
          </p:nvPr>
        </p:nvSpPr>
        <p:spPr/>
        <p:txBody>
          <a:bodyPr/>
          <a:lstStyle/>
          <a:p>
            <a:fld id="{8796C193-3722-42E9-B33A-7C17DAD0F260}" type="slidenum">
              <a:rPr lang="ar-IQ" smtClean="0"/>
              <a:pPr/>
              <a:t>30</a:t>
            </a:fld>
            <a:endParaRPr lang="ar-IQ"/>
          </a:p>
        </p:txBody>
      </p:sp>
      <p:sp>
        <p:nvSpPr>
          <p:cNvPr id="4" name="TextBox 3">
            <a:extLst>
              <a:ext uri="{FF2B5EF4-FFF2-40B4-BE49-F238E27FC236}">
                <a16:creationId xmlns:a16="http://schemas.microsoft.com/office/drawing/2014/main" id="{C6E871A9-E238-4531-B96F-823374612BA7}"/>
              </a:ext>
            </a:extLst>
          </p:cNvPr>
          <p:cNvSpPr txBox="1"/>
          <p:nvPr/>
        </p:nvSpPr>
        <p:spPr>
          <a:xfrm>
            <a:off x="240792" y="116632"/>
            <a:ext cx="11471832" cy="5816977"/>
          </a:xfrm>
          <a:prstGeom prst="rect">
            <a:avLst/>
          </a:prstGeom>
          <a:noFill/>
        </p:spPr>
        <p:txBody>
          <a:bodyPr wrap="square">
            <a:spAutoFit/>
          </a:bodyPr>
          <a:lstStyle/>
          <a:p>
            <a:pPr algn="just"/>
            <a:r>
              <a:rPr lang="en-US" sz="3400" b="1" dirty="0">
                <a:solidFill>
                  <a:srgbClr val="FF0000"/>
                </a:solidFill>
                <a:latin typeface="Cambria" panose="02040503050406030204" pitchFamily="18" charset="0"/>
                <a:ea typeface="Cambria" panose="02040503050406030204" pitchFamily="18" charset="0"/>
              </a:rPr>
              <a:t>Medicated powders for oral use</a:t>
            </a:r>
          </a:p>
          <a:p>
            <a:pPr algn="just"/>
            <a:endParaRPr lang="en-US" sz="2600" dirty="0">
              <a:solidFill>
                <a:prstClr val="black"/>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Medicated powders for oral use may be intended for local effects (e.g., </a:t>
            </a:r>
            <a:r>
              <a:rPr lang="en-US" sz="2600" dirty="0">
                <a:solidFill>
                  <a:srgbClr val="0070C0"/>
                </a:solidFill>
                <a:latin typeface="Cambria" panose="02040503050406030204" pitchFamily="18" charset="0"/>
                <a:ea typeface="Cambria" panose="02040503050406030204" pitchFamily="18" charset="0"/>
              </a:rPr>
              <a:t>laxatives</a:t>
            </a:r>
            <a:r>
              <a:rPr lang="en-US" sz="2600" dirty="0">
                <a:solidFill>
                  <a:prstClr val="black"/>
                </a:solidFill>
                <a:latin typeface="Cambria" panose="02040503050406030204" pitchFamily="18" charset="0"/>
                <a:ea typeface="Cambria" panose="02040503050406030204" pitchFamily="18" charset="0"/>
              </a:rPr>
              <a:t>) or systemic effects (e.g., </a:t>
            </a:r>
            <a:r>
              <a:rPr lang="en-US" sz="2600" dirty="0">
                <a:solidFill>
                  <a:srgbClr val="0070C0"/>
                </a:solidFill>
                <a:latin typeface="Cambria" panose="02040503050406030204" pitchFamily="18" charset="0"/>
                <a:ea typeface="Cambria" panose="02040503050406030204" pitchFamily="18" charset="0"/>
              </a:rPr>
              <a:t>analgesics</a:t>
            </a:r>
            <a:r>
              <a:rPr lang="en-US" sz="2600" dirty="0">
                <a:solidFill>
                  <a:prstClr val="black"/>
                </a:solidFill>
                <a:latin typeface="Cambria" panose="02040503050406030204" pitchFamily="18" charset="0"/>
                <a:ea typeface="Cambria" panose="02040503050406030204" pitchFamily="18" charset="0"/>
              </a:rPr>
              <a:t>), and may be preferred to counterpart tablets and capsules by patients who have </a:t>
            </a:r>
            <a:r>
              <a:rPr lang="en-US" sz="2600" dirty="0">
                <a:solidFill>
                  <a:srgbClr val="C00000"/>
                </a:solidFill>
                <a:latin typeface="Cambria" panose="02040503050406030204" pitchFamily="18" charset="0"/>
                <a:ea typeface="Cambria" panose="02040503050406030204" pitchFamily="18" charset="0"/>
              </a:rPr>
              <a:t>difficulty swallowing </a:t>
            </a:r>
            <a:r>
              <a:rPr lang="en-US" sz="2600" dirty="0">
                <a:solidFill>
                  <a:prstClr val="black"/>
                </a:solidFill>
                <a:latin typeface="Cambria" panose="02040503050406030204" pitchFamily="18" charset="0"/>
                <a:ea typeface="Cambria" panose="02040503050406030204" pitchFamily="18" charset="0"/>
              </a:rPr>
              <a:t>solid dosage forms.</a:t>
            </a: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The doses of some drugs are </a:t>
            </a:r>
            <a:r>
              <a:rPr lang="en-US" sz="2600" dirty="0">
                <a:solidFill>
                  <a:srgbClr val="C00000"/>
                </a:solidFill>
                <a:latin typeface="Cambria" panose="02040503050406030204" pitchFamily="18" charset="0"/>
                <a:ea typeface="Cambria" panose="02040503050406030204" pitchFamily="18" charset="0"/>
              </a:rPr>
              <a:t>too bulky </a:t>
            </a:r>
            <a:r>
              <a:rPr lang="en-US" sz="2600" dirty="0">
                <a:solidFill>
                  <a:prstClr val="black"/>
                </a:solidFill>
                <a:latin typeface="Cambria" panose="02040503050406030204" pitchFamily="18" charset="0"/>
                <a:ea typeface="Cambria" panose="02040503050406030204" pitchFamily="18" charset="0"/>
              </a:rPr>
              <a:t>to be formed into tablets or capsules of convenient size, so they may be administered as powders. For administration, they can be mixed with a liquid or soft food.</a:t>
            </a: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Powders taken orally for systemic use may be expected to result in </a:t>
            </a:r>
            <a:r>
              <a:rPr lang="en-US" sz="2600" dirty="0">
                <a:solidFill>
                  <a:srgbClr val="FF0000"/>
                </a:solidFill>
                <a:latin typeface="Cambria" panose="02040503050406030204" pitchFamily="18" charset="0"/>
                <a:ea typeface="Cambria" panose="02040503050406030204" pitchFamily="18" charset="0"/>
              </a:rPr>
              <a:t>faster rates of dissolution and absorption</a:t>
            </a:r>
            <a:r>
              <a:rPr lang="en-US" sz="2600" dirty="0">
                <a:solidFill>
                  <a:prstClr val="black"/>
                </a:solidFill>
                <a:latin typeface="Cambria" panose="02040503050406030204" pitchFamily="18" charset="0"/>
                <a:ea typeface="Cambria" panose="02040503050406030204" pitchFamily="18" charset="0"/>
              </a:rPr>
              <a:t> than solid dosage forms, because there is immediate contact with the gastric fluids; however, the actual advantage in terms of therapeutic response may be negligible or only minimal, depending on the drug release characteristics of the counterpart products.</a:t>
            </a:r>
            <a:endParaRPr lang="ar-IQ"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7512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188D-6252-4BC7-A51A-EA17E776A3EA}"/>
              </a:ext>
            </a:extLst>
          </p:cNvPr>
          <p:cNvSpPr>
            <a:spLocks noGrp="1"/>
          </p:cNvSpPr>
          <p:nvPr>
            <p:ph type="sldNum" sz="quarter" idx="12"/>
          </p:nvPr>
        </p:nvSpPr>
        <p:spPr/>
        <p:txBody>
          <a:bodyPr/>
          <a:lstStyle/>
          <a:p>
            <a:fld id="{8796C193-3722-42E9-B33A-7C17DAD0F260}" type="slidenum">
              <a:rPr lang="ar-IQ" smtClean="0"/>
              <a:pPr/>
              <a:t>31</a:t>
            </a:fld>
            <a:endParaRPr lang="ar-IQ"/>
          </a:p>
        </p:txBody>
      </p:sp>
      <p:sp>
        <p:nvSpPr>
          <p:cNvPr id="11" name="TextBox 10">
            <a:extLst>
              <a:ext uri="{FF2B5EF4-FFF2-40B4-BE49-F238E27FC236}">
                <a16:creationId xmlns:a16="http://schemas.microsoft.com/office/drawing/2014/main" id="{229C5AA4-8341-47E8-A36A-B9D14104707C}"/>
              </a:ext>
            </a:extLst>
          </p:cNvPr>
          <p:cNvSpPr txBox="1"/>
          <p:nvPr/>
        </p:nvSpPr>
        <p:spPr>
          <a:xfrm>
            <a:off x="240792" y="106221"/>
            <a:ext cx="11710416" cy="3293209"/>
          </a:xfrm>
          <a:prstGeom prst="rect">
            <a:avLst/>
          </a:prstGeom>
          <a:noFill/>
        </p:spPr>
        <p:txBody>
          <a:bodyPr wrap="square">
            <a:spAutoFit/>
          </a:bodyPr>
          <a:lstStyle/>
          <a:p>
            <a:pPr marL="457200" indent="-457200" algn="just">
              <a:buFont typeface="Wingdings" panose="05000000000000000000" pitchFamily="2" charset="2"/>
              <a:buChar char="ü"/>
            </a:pPr>
            <a:r>
              <a:rPr lang="en-US" sz="2600" dirty="0">
                <a:solidFill>
                  <a:prstClr val="black"/>
                </a:solidFill>
                <a:latin typeface="Cambria" panose="02040503050406030204" pitchFamily="18" charset="0"/>
                <a:ea typeface="Cambria" panose="02040503050406030204" pitchFamily="18" charset="0"/>
              </a:rPr>
              <a:t>Some medications, notably antibiotics for children, are intended for oral administration as liquids but are </a:t>
            </a:r>
            <a:r>
              <a:rPr lang="en-US" sz="2600" dirty="0">
                <a:solidFill>
                  <a:srgbClr val="C00000"/>
                </a:solidFill>
                <a:latin typeface="Cambria" panose="02040503050406030204" pitchFamily="18" charset="0"/>
                <a:ea typeface="Cambria" panose="02040503050406030204" pitchFamily="18" charset="0"/>
              </a:rPr>
              <a:t>relatively unstable in liquid form</a:t>
            </a:r>
            <a:r>
              <a:rPr lang="en-US" sz="2600" dirty="0">
                <a:solidFill>
                  <a:prstClr val="black"/>
                </a:solidFill>
                <a:latin typeface="Cambria" panose="02040503050406030204" pitchFamily="18" charset="0"/>
                <a:ea typeface="Cambria" panose="02040503050406030204" pitchFamily="18" charset="0"/>
              </a:rPr>
              <a:t>. They are provided to the pharmacist by the manufacturer as a dry powder or granule for constitution with a specified quantity of purified water at the time of dispensing. Under labeled conditions of storage, the resultant product remains stable for the prescribed period of use, </a:t>
            </a:r>
            <a:r>
              <a:rPr lang="en-US" sz="2600" dirty="0">
                <a:solidFill>
                  <a:srgbClr val="C00000"/>
                </a:solidFill>
                <a:latin typeface="Cambria" panose="02040503050406030204" pitchFamily="18" charset="0"/>
                <a:ea typeface="Cambria" panose="02040503050406030204" pitchFamily="18" charset="0"/>
              </a:rPr>
              <a:t>generally up to 2 weeks</a:t>
            </a:r>
            <a:r>
              <a:rPr lang="en-US" sz="2600" dirty="0">
                <a:solidFill>
                  <a:prstClr val="black"/>
                </a:solidFill>
                <a:latin typeface="Cambria" panose="02040503050406030204" pitchFamily="18" charset="0"/>
                <a:ea typeface="Cambria" panose="02040503050406030204" pitchFamily="18" charset="0"/>
              </a:rPr>
              <a:t>.</a:t>
            </a:r>
          </a:p>
          <a:p>
            <a:pPr algn="just"/>
            <a:r>
              <a:rPr lang="en-US" sz="2600" dirty="0">
                <a:solidFill>
                  <a:prstClr val="black"/>
                </a:solidFill>
                <a:latin typeface="Cambria" panose="02040503050406030204" pitchFamily="18" charset="0"/>
                <a:ea typeface="Cambria" panose="02040503050406030204" pitchFamily="18" charset="0"/>
              </a:rPr>
              <a:t>A primary disadvantage of the use of oral powders is the undesirable taste of the drug.</a:t>
            </a:r>
            <a:endParaRPr lang="ar-IQ"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392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E69AE7-3532-4F3C-81DF-75D71157C1AE}"/>
              </a:ext>
            </a:extLst>
          </p:cNvPr>
          <p:cNvSpPr>
            <a:spLocks noGrp="1"/>
          </p:cNvSpPr>
          <p:nvPr>
            <p:ph type="sldNum" sz="quarter" idx="12"/>
          </p:nvPr>
        </p:nvSpPr>
        <p:spPr/>
        <p:txBody>
          <a:bodyPr/>
          <a:lstStyle/>
          <a:p>
            <a:fld id="{8796C193-3722-42E9-B33A-7C17DAD0F260}" type="slidenum">
              <a:rPr lang="ar-IQ" smtClean="0"/>
              <a:pPr/>
              <a:t>32</a:t>
            </a:fld>
            <a:endParaRPr lang="ar-IQ"/>
          </a:p>
        </p:txBody>
      </p:sp>
      <p:sp>
        <p:nvSpPr>
          <p:cNvPr id="8" name="TextBox 7">
            <a:extLst>
              <a:ext uri="{FF2B5EF4-FFF2-40B4-BE49-F238E27FC236}">
                <a16:creationId xmlns:a16="http://schemas.microsoft.com/office/drawing/2014/main" id="{92A7EA52-4140-49FD-8CD3-142642E1F02B}"/>
              </a:ext>
            </a:extLst>
          </p:cNvPr>
          <p:cNvSpPr txBox="1"/>
          <p:nvPr/>
        </p:nvSpPr>
        <p:spPr>
          <a:xfrm>
            <a:off x="263352" y="29879"/>
            <a:ext cx="11521280" cy="3416320"/>
          </a:xfrm>
          <a:prstGeom prst="rect">
            <a:avLst/>
          </a:prstGeom>
          <a:noFill/>
        </p:spPr>
        <p:txBody>
          <a:bodyPr wrap="square">
            <a:spAutoFit/>
          </a:bodyPr>
          <a:lstStyle/>
          <a:p>
            <a:pPr algn="just"/>
            <a:r>
              <a:rPr lang="en-US" sz="3400" b="1" dirty="0">
                <a:solidFill>
                  <a:srgbClr val="FF0000"/>
                </a:solidFill>
                <a:latin typeface="Cambria" panose="02040503050406030204" pitchFamily="18" charset="0"/>
                <a:ea typeface="Cambria" panose="02040503050406030204" pitchFamily="18" charset="0"/>
              </a:rPr>
              <a:t>Aerosol powders</a:t>
            </a: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Some medicated powders are administered by inhalation with the aid of dry-powder </a:t>
            </a:r>
            <a:r>
              <a:rPr lang="en-US" sz="2600" dirty="0">
                <a:solidFill>
                  <a:srgbClr val="0070C0"/>
                </a:solidFill>
                <a:latin typeface="Cambria" panose="02040503050406030204" pitchFamily="18" charset="0"/>
                <a:ea typeface="Cambria" panose="02040503050406030204" pitchFamily="18" charset="0"/>
              </a:rPr>
              <a:t>inhalers</a:t>
            </a:r>
            <a:r>
              <a:rPr lang="en-US" sz="2600" dirty="0">
                <a:solidFill>
                  <a:prstClr val="black"/>
                </a:solidFill>
                <a:latin typeface="Cambria" panose="02040503050406030204" pitchFamily="18" charset="0"/>
                <a:ea typeface="Cambria" panose="02040503050406030204" pitchFamily="18" charset="0"/>
              </a:rPr>
              <a:t>, which deliver micronized particles of medication in metered quantities</a:t>
            </a: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Most of these products are used in the treatment of </a:t>
            </a:r>
            <a:r>
              <a:rPr lang="en-US" sz="2600" dirty="0">
                <a:solidFill>
                  <a:srgbClr val="FF0000"/>
                </a:solidFill>
                <a:latin typeface="Cambria" panose="02040503050406030204" pitchFamily="18" charset="0"/>
                <a:ea typeface="Cambria" panose="02040503050406030204" pitchFamily="18" charset="0"/>
              </a:rPr>
              <a:t>asthma</a:t>
            </a:r>
            <a:r>
              <a:rPr lang="en-US" sz="2600" dirty="0">
                <a:solidFill>
                  <a:prstClr val="black"/>
                </a:solidFill>
                <a:latin typeface="Cambria" panose="02040503050406030204" pitchFamily="18" charset="0"/>
                <a:ea typeface="Cambria" panose="02040503050406030204" pitchFamily="18" charset="0"/>
              </a:rPr>
              <a:t> and other bronchial disorders that require distribution of medication deep in the lung. To accomplish this, the particle size of the micronized medication is prepared in the range of </a:t>
            </a:r>
            <a:r>
              <a:rPr lang="en-US" sz="2600" dirty="0">
                <a:solidFill>
                  <a:srgbClr val="0070C0"/>
                </a:solidFill>
                <a:latin typeface="Cambria" panose="02040503050406030204" pitchFamily="18" charset="0"/>
                <a:ea typeface="Cambria" panose="02040503050406030204" pitchFamily="18" charset="0"/>
              </a:rPr>
              <a:t>1 to 6μm in diameter</a:t>
            </a:r>
            <a:r>
              <a:rPr lang="en-US" sz="2600" dirty="0">
                <a:solidFill>
                  <a:prstClr val="black"/>
                </a:solidFill>
                <a:latin typeface="Cambria" panose="02040503050406030204" pitchFamily="18" charset="0"/>
                <a:ea typeface="Cambria" panose="02040503050406030204" pitchFamily="18" charset="0"/>
              </a:rPr>
              <a:t>.</a:t>
            </a:r>
            <a:endParaRPr lang="ar-IQ" sz="2600" dirty="0">
              <a:solidFill>
                <a:prstClr val="black"/>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0E64C32A-D20D-4708-A41E-56C36930B358}"/>
              </a:ext>
            </a:extLst>
          </p:cNvPr>
          <p:cNvSpPr txBox="1"/>
          <p:nvPr/>
        </p:nvSpPr>
        <p:spPr>
          <a:xfrm>
            <a:off x="263352" y="3429000"/>
            <a:ext cx="11521280" cy="2893100"/>
          </a:xfrm>
          <a:prstGeom prst="rect">
            <a:avLst/>
          </a:prstGeom>
          <a:noFill/>
        </p:spPr>
        <p:txBody>
          <a:bodyPr wrap="square">
            <a:spAutoFit/>
          </a:bodyPr>
          <a:lstStyle/>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In addition to the therapeutic agent, these products contain </a:t>
            </a:r>
            <a:r>
              <a:rPr lang="en-US" sz="2600" dirty="0">
                <a:solidFill>
                  <a:srgbClr val="0070C0"/>
                </a:solidFill>
                <a:latin typeface="Cambria" panose="02040503050406030204" pitchFamily="18" charset="0"/>
                <a:ea typeface="Cambria" panose="02040503050406030204" pitchFamily="18" charset="0"/>
              </a:rPr>
              <a:t>inert propellants </a:t>
            </a:r>
            <a:r>
              <a:rPr lang="en-US" sz="2600" dirty="0">
                <a:solidFill>
                  <a:prstClr val="black"/>
                </a:solidFill>
                <a:latin typeface="Cambria" panose="02040503050406030204" pitchFamily="18" charset="0"/>
                <a:ea typeface="Cambria" panose="02040503050406030204" pitchFamily="18" charset="0"/>
              </a:rPr>
              <a:t>and pharmaceutical </a:t>
            </a:r>
            <a:r>
              <a:rPr lang="en-US" sz="2600" dirty="0">
                <a:solidFill>
                  <a:srgbClr val="0070C0"/>
                </a:solidFill>
                <a:latin typeface="Cambria" panose="02040503050406030204" pitchFamily="18" charset="0"/>
                <a:ea typeface="Cambria" panose="02040503050406030204" pitchFamily="18" charset="0"/>
              </a:rPr>
              <a:t>diluents</a:t>
            </a:r>
            <a:r>
              <a:rPr lang="en-US" sz="2600" dirty="0">
                <a:solidFill>
                  <a:prstClr val="black"/>
                </a:solidFill>
                <a:latin typeface="Cambria" panose="02040503050406030204" pitchFamily="18" charset="0"/>
                <a:ea typeface="Cambria" panose="02040503050406030204" pitchFamily="18" charset="0"/>
              </a:rPr>
              <a:t>, such as crystalline alpha-lactose monohydrate, to aid the formulation's </a:t>
            </a:r>
            <a:r>
              <a:rPr lang="en-US" sz="2600" dirty="0">
                <a:solidFill>
                  <a:srgbClr val="FF0000"/>
                </a:solidFill>
                <a:latin typeface="Cambria" panose="02040503050406030204" pitchFamily="18" charset="0"/>
                <a:ea typeface="Cambria" panose="02040503050406030204" pitchFamily="18" charset="0"/>
              </a:rPr>
              <a:t>flow properties </a:t>
            </a:r>
            <a:r>
              <a:rPr lang="en-US" sz="2600" dirty="0">
                <a:solidFill>
                  <a:prstClr val="black"/>
                </a:solidFill>
                <a:latin typeface="Cambria" panose="02040503050406030204" pitchFamily="18" charset="0"/>
                <a:ea typeface="Cambria" panose="02040503050406030204" pitchFamily="18" charset="0"/>
              </a:rPr>
              <a:t>and </a:t>
            </a:r>
            <a:r>
              <a:rPr lang="en-US" sz="2600" dirty="0">
                <a:solidFill>
                  <a:srgbClr val="FF0000"/>
                </a:solidFill>
                <a:latin typeface="Cambria" panose="02040503050406030204" pitchFamily="18" charset="0"/>
                <a:ea typeface="Cambria" panose="02040503050406030204" pitchFamily="18" charset="0"/>
              </a:rPr>
              <a:t>metering uniformity </a:t>
            </a:r>
            <a:r>
              <a:rPr lang="en-US" sz="2600" dirty="0">
                <a:solidFill>
                  <a:prstClr val="black"/>
                </a:solidFill>
                <a:latin typeface="Cambria" panose="02040503050406030204" pitchFamily="18" charset="0"/>
                <a:ea typeface="Cambria" panose="02040503050406030204" pitchFamily="18" charset="0"/>
              </a:rPr>
              <a:t>and to </a:t>
            </a:r>
            <a:r>
              <a:rPr lang="en-US" sz="2600" dirty="0">
                <a:solidFill>
                  <a:srgbClr val="FF0000"/>
                </a:solidFill>
                <a:latin typeface="Cambria" panose="02040503050406030204" pitchFamily="18" charset="0"/>
                <a:ea typeface="Cambria" panose="02040503050406030204" pitchFamily="18" charset="0"/>
              </a:rPr>
              <a:t>protect the powder from humidity</a:t>
            </a:r>
            <a:r>
              <a:rPr lang="en-US" sz="2600" dirty="0">
                <a:solidFill>
                  <a:prstClr val="black"/>
                </a:solidFill>
                <a:latin typeface="Cambria" panose="02040503050406030204" pitchFamily="18" charset="0"/>
                <a:ea typeface="Cambria" panose="02040503050406030204" pitchFamily="18" charset="0"/>
              </a:rPr>
              <a:t>.</a:t>
            </a: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They administered in a </a:t>
            </a:r>
            <a:r>
              <a:rPr lang="en-US" sz="2600" dirty="0">
                <a:solidFill>
                  <a:srgbClr val="FF0000"/>
                </a:solidFill>
                <a:latin typeface="Cambria" panose="02040503050406030204" pitchFamily="18" charset="0"/>
                <a:ea typeface="Cambria" panose="02040503050406030204" pitchFamily="18" charset="0"/>
              </a:rPr>
              <a:t>metered-valve container </a:t>
            </a:r>
            <a:r>
              <a:rPr lang="en-US" sz="2600" dirty="0">
                <a:solidFill>
                  <a:prstClr val="black"/>
                </a:solidFill>
                <a:latin typeface="Cambria" panose="02040503050406030204" pitchFamily="18" charset="0"/>
                <a:ea typeface="Cambria" panose="02040503050406030204" pitchFamily="18" charset="0"/>
              </a:rPr>
              <a:t>that apply a specific dose (Each dose is delivered through the mouthpiece upon activation of the aerosol unit's valve) or can use a powder </a:t>
            </a:r>
            <a:r>
              <a:rPr lang="en-US" sz="2600" dirty="0">
                <a:solidFill>
                  <a:srgbClr val="FF0000"/>
                </a:solidFill>
                <a:latin typeface="Cambria" panose="02040503050406030204" pitchFamily="18" charset="0"/>
                <a:ea typeface="Cambria" panose="02040503050406030204" pitchFamily="18" charset="0"/>
              </a:rPr>
              <a:t>blowers</a:t>
            </a:r>
            <a:r>
              <a:rPr lang="en-US" sz="2600" dirty="0">
                <a:solidFill>
                  <a:prstClr val="black"/>
                </a:solidFill>
                <a:latin typeface="Cambria" panose="02040503050406030204" pitchFamily="18" charset="0"/>
                <a:ea typeface="Cambria" panose="02040503050406030204" pitchFamily="18" charset="0"/>
              </a:rPr>
              <a:t> or </a:t>
            </a:r>
            <a:r>
              <a:rPr lang="en-US" sz="2600" dirty="0">
                <a:solidFill>
                  <a:srgbClr val="FF0000"/>
                </a:solidFill>
                <a:latin typeface="Cambria" panose="02040503050406030204" pitchFamily="18" charset="0"/>
                <a:ea typeface="Cambria" panose="02040503050406030204" pitchFamily="18" charset="0"/>
              </a:rPr>
              <a:t>insufflators</a:t>
            </a:r>
            <a:endParaRPr lang="ar-IQ" sz="2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5185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98EDD0-168B-4D28-A123-4AB61294E4EF}"/>
              </a:ext>
            </a:extLst>
          </p:cNvPr>
          <p:cNvSpPr>
            <a:spLocks noGrp="1"/>
          </p:cNvSpPr>
          <p:nvPr>
            <p:ph type="sldNum" sz="quarter" idx="12"/>
          </p:nvPr>
        </p:nvSpPr>
        <p:spPr/>
        <p:txBody>
          <a:bodyPr/>
          <a:lstStyle/>
          <a:p>
            <a:fld id="{8796C193-3722-42E9-B33A-7C17DAD0F260}" type="slidenum">
              <a:rPr lang="ar-IQ" smtClean="0"/>
              <a:pPr/>
              <a:t>33</a:t>
            </a:fld>
            <a:endParaRPr lang="ar-IQ"/>
          </a:p>
        </p:txBody>
      </p:sp>
      <p:sp>
        <p:nvSpPr>
          <p:cNvPr id="4" name="TextBox 3">
            <a:extLst>
              <a:ext uri="{FF2B5EF4-FFF2-40B4-BE49-F238E27FC236}">
                <a16:creationId xmlns:a16="http://schemas.microsoft.com/office/drawing/2014/main" id="{51E6D218-6390-4D9C-9F98-5E1A24BC5932}"/>
              </a:ext>
            </a:extLst>
          </p:cNvPr>
          <p:cNvSpPr txBox="1"/>
          <p:nvPr/>
        </p:nvSpPr>
        <p:spPr>
          <a:xfrm>
            <a:off x="407368" y="332656"/>
            <a:ext cx="11305256" cy="892552"/>
          </a:xfrm>
          <a:prstGeom prst="rect">
            <a:avLst/>
          </a:prstGeom>
          <a:noFill/>
        </p:spPr>
        <p:txBody>
          <a:bodyPr wrap="square">
            <a:spAutoFit/>
          </a:bodyPr>
          <a:lstStyle/>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Powder blowers or insufflators may be used to deliver dry powders to various parts of the body, e.g., nose, throat, lung, vagina.</a:t>
            </a:r>
            <a:endParaRPr lang="ar-IQ"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43278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0844E-954B-4B0C-8D10-23A29930AF52}"/>
              </a:ext>
            </a:extLst>
          </p:cNvPr>
          <p:cNvSpPr>
            <a:spLocks noGrp="1"/>
          </p:cNvSpPr>
          <p:nvPr>
            <p:ph type="sldNum" sz="quarter" idx="12"/>
          </p:nvPr>
        </p:nvSpPr>
        <p:spPr/>
        <p:txBody>
          <a:bodyPr/>
          <a:lstStyle/>
          <a:p>
            <a:fld id="{8796C193-3722-42E9-B33A-7C17DAD0F260}" type="slidenum">
              <a:rPr lang="ar-IQ" smtClean="0"/>
              <a:pPr/>
              <a:t>34</a:t>
            </a:fld>
            <a:endParaRPr lang="ar-IQ"/>
          </a:p>
        </p:txBody>
      </p:sp>
      <p:sp>
        <p:nvSpPr>
          <p:cNvPr id="4" name="TextBox 3">
            <a:extLst>
              <a:ext uri="{FF2B5EF4-FFF2-40B4-BE49-F238E27FC236}">
                <a16:creationId xmlns:a16="http://schemas.microsoft.com/office/drawing/2014/main" id="{26BAB77C-CDA6-46D5-8DDE-F2C78234C4E4}"/>
              </a:ext>
            </a:extLst>
          </p:cNvPr>
          <p:cNvSpPr txBox="1"/>
          <p:nvPr/>
        </p:nvSpPr>
        <p:spPr>
          <a:xfrm>
            <a:off x="2375756" y="260648"/>
            <a:ext cx="7440488" cy="1446550"/>
          </a:xfrm>
          <a:prstGeom prst="rect">
            <a:avLst/>
          </a:prstGeom>
          <a:noFill/>
        </p:spPr>
        <p:txBody>
          <a:bodyPr wrap="square">
            <a:spAutoFit/>
          </a:bodyPr>
          <a:lstStyle/>
          <a:p>
            <a:pPr algn="ctr"/>
            <a:r>
              <a:rPr lang="en-US" sz="4400" b="1" dirty="0">
                <a:solidFill>
                  <a:srgbClr val="FF0000"/>
                </a:solidFill>
                <a:latin typeface="Cambria" panose="02040503050406030204" pitchFamily="18" charset="0"/>
                <a:ea typeface="Cambria" panose="02040503050406030204" pitchFamily="18" charset="0"/>
              </a:rPr>
              <a:t>Dispensing of powders </a:t>
            </a:r>
          </a:p>
          <a:p>
            <a:pPr algn="ctr"/>
            <a:r>
              <a:rPr lang="en-US" sz="4400" b="1" dirty="0">
                <a:solidFill>
                  <a:srgbClr val="FF0000"/>
                </a:solidFill>
                <a:latin typeface="Cambria" panose="02040503050406030204" pitchFamily="18" charset="0"/>
                <a:ea typeface="Cambria" panose="02040503050406030204" pitchFamily="18" charset="0"/>
              </a:rPr>
              <a:t>(Bulk and divided powders)</a:t>
            </a:r>
            <a:endParaRPr lang="ar-IQ" sz="4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889125C-1E1B-4194-AD47-D464BF87AE96}"/>
              </a:ext>
            </a:extLst>
          </p:cNvPr>
          <p:cNvSpPr txBox="1"/>
          <p:nvPr/>
        </p:nvSpPr>
        <p:spPr>
          <a:xfrm>
            <a:off x="479376" y="2996952"/>
            <a:ext cx="7800528" cy="2677656"/>
          </a:xfrm>
          <a:prstGeom prst="rect">
            <a:avLst/>
          </a:prstGeom>
          <a:noFill/>
        </p:spPr>
        <p:txBody>
          <a:bodyPr wrap="square">
            <a:spAutoFit/>
          </a:bodyPr>
          <a:lstStyle/>
          <a:p>
            <a:pPr marL="457200" indent="-457200" algn="just">
              <a:buFont typeface="Wingdings" panose="05000000000000000000" pitchFamily="2" charset="2"/>
              <a:buChar char="q"/>
            </a:pPr>
            <a:r>
              <a:rPr lang="en-US" sz="2800" dirty="0">
                <a:solidFill>
                  <a:prstClr val="black"/>
                </a:solidFill>
                <a:latin typeface="Cambria" panose="02040503050406030204" pitchFamily="18" charset="0"/>
                <a:ea typeface="Cambria" panose="02040503050406030204" pitchFamily="18" charset="0"/>
              </a:rPr>
              <a:t>Medicated powders may be provided to the patient in bulk or may be divided into unit-of-use packages.</a:t>
            </a:r>
          </a:p>
          <a:p>
            <a:pPr marL="457200" indent="-457200" algn="just">
              <a:buFont typeface="Wingdings" panose="05000000000000000000" pitchFamily="2" charset="2"/>
              <a:buChar char="q"/>
            </a:pPr>
            <a:r>
              <a:rPr lang="en-US" sz="2800" dirty="0">
                <a:solidFill>
                  <a:prstClr val="black"/>
                </a:solidFill>
                <a:latin typeface="Cambria" panose="02040503050406030204" pitchFamily="18" charset="0"/>
                <a:ea typeface="Cambria" panose="02040503050406030204" pitchFamily="18" charset="0"/>
              </a:rPr>
              <a:t>Some powders are packaged by manufacturers, whereas others are prepared and packaged by the pharmacist.</a:t>
            </a:r>
            <a:endParaRPr lang="ar-IQ"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3488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F396CD-DCEF-4CC2-832C-3C387A509057}"/>
              </a:ext>
            </a:extLst>
          </p:cNvPr>
          <p:cNvSpPr>
            <a:spLocks noGrp="1"/>
          </p:cNvSpPr>
          <p:nvPr>
            <p:ph type="sldNum" sz="quarter" idx="12"/>
          </p:nvPr>
        </p:nvSpPr>
        <p:spPr/>
        <p:txBody>
          <a:bodyPr/>
          <a:lstStyle/>
          <a:p>
            <a:fld id="{8796C193-3722-42E9-B33A-7C17DAD0F260}" type="slidenum">
              <a:rPr lang="ar-IQ" smtClean="0"/>
              <a:pPr/>
              <a:t>35</a:t>
            </a:fld>
            <a:endParaRPr lang="ar-IQ"/>
          </a:p>
        </p:txBody>
      </p:sp>
      <p:sp>
        <p:nvSpPr>
          <p:cNvPr id="4" name="TextBox 3">
            <a:extLst>
              <a:ext uri="{FF2B5EF4-FFF2-40B4-BE49-F238E27FC236}">
                <a16:creationId xmlns:a16="http://schemas.microsoft.com/office/drawing/2014/main" id="{A2D0F299-8E0C-45F7-8FAD-92E7D733D859}"/>
              </a:ext>
            </a:extLst>
          </p:cNvPr>
          <p:cNvSpPr txBox="1"/>
          <p:nvPr/>
        </p:nvSpPr>
        <p:spPr>
          <a:xfrm>
            <a:off x="240792" y="93394"/>
            <a:ext cx="10103680" cy="6647974"/>
          </a:xfrm>
          <a:prstGeom prst="rect">
            <a:avLst/>
          </a:prstGeom>
          <a:noFill/>
        </p:spPr>
        <p:txBody>
          <a:bodyPr wrap="square">
            <a:spAutoFit/>
          </a:bodyPr>
          <a:lstStyle/>
          <a:p>
            <a:r>
              <a:rPr lang="en-US" sz="3400" b="1" dirty="0">
                <a:solidFill>
                  <a:srgbClr val="FF0000"/>
                </a:solidFill>
                <a:latin typeface="Cambria" panose="02040503050406030204" pitchFamily="18" charset="0"/>
                <a:ea typeface="Cambria" panose="02040503050406030204" pitchFamily="18" charset="0"/>
              </a:rPr>
              <a:t>Bulk powder</a:t>
            </a:r>
          </a:p>
          <a:p>
            <a:endParaRPr lang="en-US" sz="2800" dirty="0">
              <a:solidFill>
                <a:prstClr val="black"/>
              </a:solidFill>
              <a:latin typeface="Cambria" panose="02040503050406030204" pitchFamily="18" charset="0"/>
              <a:ea typeface="Cambria" panose="02040503050406030204" pitchFamily="18" charset="0"/>
            </a:endParaRPr>
          </a:p>
          <a:p>
            <a:pPr algn="just"/>
            <a:r>
              <a:rPr lang="en-US" sz="2800" dirty="0">
                <a:solidFill>
                  <a:prstClr val="black"/>
                </a:solidFill>
                <a:latin typeface="Cambria" panose="02040503050406030204" pitchFamily="18" charset="0"/>
                <a:ea typeface="Cambria" panose="02040503050406030204" pitchFamily="18" charset="0"/>
              </a:rPr>
              <a:t>1. Dispensing powder medication in bulk quantities is limited to </a:t>
            </a:r>
            <a:r>
              <a:rPr lang="en-US" sz="2800" dirty="0">
                <a:solidFill>
                  <a:srgbClr val="FF0000"/>
                </a:solidFill>
                <a:latin typeface="Cambria" panose="02040503050406030204" pitchFamily="18" charset="0"/>
                <a:ea typeface="Cambria" panose="02040503050406030204" pitchFamily="18" charset="0"/>
              </a:rPr>
              <a:t>non-potent substances.</a:t>
            </a:r>
          </a:p>
          <a:p>
            <a:pPr algn="just"/>
            <a:r>
              <a:rPr lang="en-US" sz="2800" dirty="0">
                <a:solidFill>
                  <a:prstClr val="black"/>
                </a:solidFill>
                <a:latin typeface="Cambria" panose="02040503050406030204" pitchFamily="18" charset="0"/>
                <a:ea typeface="Cambria" panose="02040503050406030204" pitchFamily="18" charset="0"/>
              </a:rPr>
              <a:t>2. </a:t>
            </a:r>
            <a:r>
              <a:rPr lang="en-US" sz="2800" dirty="0">
                <a:solidFill>
                  <a:srgbClr val="FF0000"/>
                </a:solidFill>
                <a:latin typeface="Cambria" panose="02040503050406030204" pitchFamily="18" charset="0"/>
                <a:ea typeface="Cambria" panose="02040503050406030204" pitchFamily="18" charset="0"/>
              </a:rPr>
              <a:t>Patients should be educated </a:t>
            </a:r>
            <a:r>
              <a:rPr lang="en-US" sz="2800" dirty="0">
                <a:solidFill>
                  <a:prstClr val="black"/>
                </a:solidFill>
                <a:latin typeface="Cambria" panose="02040503050406030204" pitchFamily="18" charset="0"/>
                <a:ea typeface="Cambria" panose="02040503050406030204" pitchFamily="18" charset="0"/>
              </a:rPr>
              <a:t>about appropriate handling, storage, measurement, and preparation of bulk powder prescription and nonprescription products in addition to the customary counseling at the time of dispensing or purchase. Generally, these products are stored at room temperature in a clean, dry place. These products should be kept out of the reach of children.</a:t>
            </a:r>
          </a:p>
          <a:p>
            <a:pPr algn="just"/>
            <a:r>
              <a:rPr lang="en-US" sz="2800" dirty="0">
                <a:solidFill>
                  <a:prstClr val="black"/>
                </a:solidFill>
                <a:latin typeface="Cambria" panose="02040503050406030204" pitchFamily="18" charset="0"/>
                <a:ea typeface="Cambria" panose="02040503050406030204" pitchFamily="18" charset="0"/>
              </a:rPr>
              <a:t>3. Patients should be instructed how to measure the appropriate amount of the powder and be told the type and volume of liquid or vehicle to use to deliver the medication consistent with package and/or physician instructions.</a:t>
            </a:r>
            <a:endParaRPr lang="ar-IQ"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4781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E751DF-44FB-41A4-A6B3-61FF6DEAC73B}"/>
              </a:ext>
            </a:extLst>
          </p:cNvPr>
          <p:cNvSpPr>
            <a:spLocks noGrp="1"/>
          </p:cNvSpPr>
          <p:nvPr>
            <p:ph type="sldNum" sz="quarter" idx="12"/>
          </p:nvPr>
        </p:nvSpPr>
        <p:spPr/>
        <p:txBody>
          <a:bodyPr/>
          <a:lstStyle/>
          <a:p>
            <a:fld id="{8796C193-3722-42E9-B33A-7C17DAD0F260}" type="slidenum">
              <a:rPr lang="ar-IQ" smtClean="0"/>
              <a:pPr/>
              <a:t>36</a:t>
            </a:fld>
            <a:endParaRPr lang="ar-IQ"/>
          </a:p>
        </p:txBody>
      </p:sp>
      <p:sp>
        <p:nvSpPr>
          <p:cNvPr id="4" name="TextBox 3">
            <a:extLst>
              <a:ext uri="{FF2B5EF4-FFF2-40B4-BE49-F238E27FC236}">
                <a16:creationId xmlns:a16="http://schemas.microsoft.com/office/drawing/2014/main" id="{38E6FA06-004D-4AAB-A4C8-468E86520D53}"/>
              </a:ext>
            </a:extLst>
          </p:cNvPr>
          <p:cNvSpPr txBox="1"/>
          <p:nvPr/>
        </p:nvSpPr>
        <p:spPr>
          <a:xfrm>
            <a:off x="247824" y="116632"/>
            <a:ext cx="11320784" cy="3631763"/>
          </a:xfrm>
          <a:prstGeom prst="rect">
            <a:avLst/>
          </a:prstGeom>
          <a:noFill/>
        </p:spPr>
        <p:txBody>
          <a:bodyPr wrap="square">
            <a:spAutoFit/>
          </a:bodyPr>
          <a:lstStyle/>
          <a:p>
            <a:pPr algn="just"/>
            <a:r>
              <a:rPr lang="en-US" sz="3400" b="1" dirty="0">
                <a:solidFill>
                  <a:srgbClr val="FF0000"/>
                </a:solidFill>
                <a:latin typeface="Cambria" panose="02040503050406030204" pitchFamily="18" charset="0"/>
                <a:ea typeface="Cambria" panose="02040503050406030204" pitchFamily="18" charset="0"/>
              </a:rPr>
              <a:t>Divided Powders</a:t>
            </a:r>
          </a:p>
          <a:p>
            <a:pPr algn="just"/>
            <a:endParaRPr lang="en-US" sz="2800" dirty="0">
              <a:solidFill>
                <a:prstClr val="black"/>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Ø"/>
            </a:pPr>
            <a:r>
              <a:rPr lang="en-US" sz="2800" dirty="0">
                <a:solidFill>
                  <a:prstClr val="black"/>
                </a:solidFill>
                <a:latin typeface="Cambria" panose="02040503050406030204" pitchFamily="18" charset="0"/>
                <a:ea typeface="Cambria" panose="02040503050406030204" pitchFamily="18" charset="0"/>
              </a:rPr>
              <a:t>After a powder has been properly blended, it may be divided into individual dosing units based on the amount to be taken or used at a single time.</a:t>
            </a:r>
          </a:p>
          <a:p>
            <a:pPr marL="457200" indent="-457200" algn="just">
              <a:buFont typeface="Wingdings" panose="05000000000000000000" pitchFamily="2" charset="2"/>
              <a:buChar char="Ø"/>
            </a:pPr>
            <a:r>
              <a:rPr lang="en-US" sz="2800" dirty="0">
                <a:solidFill>
                  <a:prstClr val="black"/>
                </a:solidFill>
                <a:latin typeface="Cambria" panose="02040503050406030204" pitchFamily="18" charset="0"/>
                <a:ea typeface="Cambria" panose="02040503050406030204" pitchFamily="18" charset="0"/>
              </a:rPr>
              <a:t>Each divided portion of powder may be placed on a small piece of paper (Latin chartula; abbrev. chart.; powder paper) that is folded to enclose the medication.</a:t>
            </a:r>
          </a:p>
        </p:txBody>
      </p:sp>
      <p:sp>
        <p:nvSpPr>
          <p:cNvPr id="6" name="TextBox 5">
            <a:extLst>
              <a:ext uri="{FF2B5EF4-FFF2-40B4-BE49-F238E27FC236}">
                <a16:creationId xmlns:a16="http://schemas.microsoft.com/office/drawing/2014/main" id="{C33F0A93-40A2-4855-B6F3-48D0861ED6D0}"/>
              </a:ext>
            </a:extLst>
          </p:cNvPr>
          <p:cNvSpPr txBox="1"/>
          <p:nvPr/>
        </p:nvSpPr>
        <p:spPr>
          <a:xfrm>
            <a:off x="247824" y="3918510"/>
            <a:ext cx="11320784" cy="1384995"/>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prstClr val="black"/>
                </a:solidFill>
                <a:latin typeface="Cambria" panose="02040503050406030204" pitchFamily="18" charset="0"/>
                <a:ea typeface="Cambria" panose="02040503050406030204" pitchFamily="18" charset="0"/>
              </a:rPr>
              <a:t>Examples, headache powders (e.g., </a:t>
            </a:r>
            <a:r>
              <a:rPr lang="en-US" sz="2800" dirty="0" err="1">
                <a:solidFill>
                  <a:prstClr val="black"/>
                </a:solidFill>
                <a:latin typeface="Cambria" panose="02040503050406030204" pitchFamily="18" charset="0"/>
                <a:ea typeface="Cambria" panose="02040503050406030204" pitchFamily="18" charset="0"/>
              </a:rPr>
              <a:t>Aspegic</a:t>
            </a:r>
            <a:r>
              <a:rPr lang="en-US" sz="2800" dirty="0">
                <a:solidFill>
                  <a:prstClr val="black"/>
                </a:solidFill>
                <a:latin typeface="Cambria" panose="02040503050406030204" pitchFamily="18" charset="0"/>
                <a:ea typeface="Cambria" panose="02040503050406030204" pitchFamily="18" charset="0"/>
              </a:rPr>
              <a:t> powders), powdered laxatives (e.g., psyllium </a:t>
            </a:r>
            <a:r>
              <a:rPr lang="en-US" sz="2800" dirty="0" err="1">
                <a:solidFill>
                  <a:prstClr val="black"/>
                </a:solidFill>
                <a:latin typeface="Cambria" panose="02040503050406030204" pitchFamily="18" charset="0"/>
                <a:ea typeface="Cambria" panose="02040503050406030204" pitchFamily="18" charset="0"/>
              </a:rPr>
              <a:t>mucilloid</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Fybrogel</a:t>
            </a:r>
            <a:r>
              <a:rPr lang="en-US" sz="2800" dirty="0">
                <a:solidFill>
                  <a:prstClr val="black"/>
                </a:solidFill>
                <a:latin typeface="Cambria" panose="02040503050406030204" pitchFamily="18" charset="0"/>
                <a:ea typeface="Cambria" panose="02040503050406030204" pitchFamily="18" charset="0"/>
              </a:rPr>
              <a:t> ), douche powders (e.g., Massengill powder packets).</a:t>
            </a:r>
            <a:endParaRPr lang="ar-IQ"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2738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16C13-EC59-4824-9CF8-88C5E88C1C49}"/>
              </a:ext>
            </a:extLst>
          </p:cNvPr>
          <p:cNvSpPr>
            <a:spLocks noGrp="1"/>
          </p:cNvSpPr>
          <p:nvPr>
            <p:ph type="sldNum" sz="quarter" idx="12"/>
          </p:nvPr>
        </p:nvSpPr>
        <p:spPr/>
        <p:txBody>
          <a:bodyPr/>
          <a:lstStyle/>
          <a:p>
            <a:fld id="{8796C193-3722-42E9-B33A-7C17DAD0F260}" type="slidenum">
              <a:rPr lang="ar-IQ" smtClean="0"/>
              <a:pPr/>
              <a:t>37</a:t>
            </a:fld>
            <a:endParaRPr lang="ar-IQ"/>
          </a:p>
        </p:txBody>
      </p:sp>
      <p:sp>
        <p:nvSpPr>
          <p:cNvPr id="4" name="TextBox 3">
            <a:extLst>
              <a:ext uri="{FF2B5EF4-FFF2-40B4-BE49-F238E27FC236}">
                <a16:creationId xmlns:a16="http://schemas.microsoft.com/office/drawing/2014/main" id="{2E9E7CD3-285B-4207-BB40-0A0BA06CE60F}"/>
              </a:ext>
            </a:extLst>
          </p:cNvPr>
          <p:cNvSpPr txBox="1"/>
          <p:nvPr/>
        </p:nvSpPr>
        <p:spPr>
          <a:xfrm>
            <a:off x="191344" y="36101"/>
            <a:ext cx="11826261" cy="5416868"/>
          </a:xfrm>
          <a:prstGeom prst="rect">
            <a:avLst/>
          </a:prstGeom>
          <a:noFill/>
        </p:spPr>
        <p:txBody>
          <a:bodyPr wrap="square">
            <a:spAutoFit/>
          </a:bodyPr>
          <a:lstStyle/>
          <a:p>
            <a:pPr algn="just"/>
            <a:r>
              <a:rPr lang="en-US" sz="3400" b="1" dirty="0">
                <a:solidFill>
                  <a:srgbClr val="FF0000"/>
                </a:solidFill>
                <a:latin typeface="Cambria" panose="02040503050406030204" pitchFamily="18" charset="0"/>
                <a:ea typeface="Cambria" panose="02040503050406030204" pitchFamily="18" charset="0"/>
              </a:rPr>
              <a:t>Divided powders may be prepared by the pharmacist</a:t>
            </a:r>
          </a:p>
          <a:p>
            <a:pPr algn="just"/>
            <a:r>
              <a:rPr lang="en-US" sz="2600" dirty="0">
                <a:solidFill>
                  <a:prstClr val="black"/>
                </a:solidFill>
                <a:latin typeface="Cambria" panose="02040503050406030204" pitchFamily="18" charset="0"/>
                <a:ea typeface="Cambria" panose="02040503050406030204" pitchFamily="18" charset="0"/>
              </a:rPr>
              <a:t>There are two main methods according to the </a:t>
            </a:r>
            <a:r>
              <a:rPr lang="en-US" sz="2600" dirty="0">
                <a:solidFill>
                  <a:srgbClr val="0070C0"/>
                </a:solidFill>
                <a:latin typeface="Cambria" panose="02040503050406030204" pitchFamily="18" charset="0"/>
                <a:ea typeface="Cambria" panose="02040503050406030204" pitchFamily="18" charset="0"/>
              </a:rPr>
              <a:t>drug potency</a:t>
            </a:r>
            <a:r>
              <a:rPr lang="en-US" sz="2600" dirty="0">
                <a:solidFill>
                  <a:prstClr val="black"/>
                </a:solidFill>
                <a:latin typeface="Cambria" panose="02040503050406030204" pitchFamily="18" charset="0"/>
                <a:ea typeface="Cambria" panose="02040503050406030204" pitchFamily="18" charset="0"/>
              </a:rPr>
              <a:t>:</a:t>
            </a:r>
          </a:p>
          <a:p>
            <a:pPr algn="just"/>
            <a:r>
              <a:rPr lang="en-US" sz="2600" dirty="0">
                <a:solidFill>
                  <a:prstClr val="black"/>
                </a:solidFill>
                <a:latin typeface="Cambria" panose="02040503050406030204" pitchFamily="18" charset="0"/>
                <a:ea typeface="Cambria" panose="02040503050406030204" pitchFamily="18" charset="0"/>
              </a:rPr>
              <a:t>• </a:t>
            </a:r>
            <a:r>
              <a:rPr lang="en-US" sz="2600" b="1" dirty="0">
                <a:solidFill>
                  <a:srgbClr val="0070C0"/>
                </a:solidFill>
                <a:latin typeface="Cambria" panose="02040503050406030204" pitchFamily="18" charset="0"/>
                <a:ea typeface="Cambria" panose="02040503050406030204" pitchFamily="18" charset="0"/>
              </a:rPr>
              <a:t>Weighting method: </a:t>
            </a:r>
            <a:r>
              <a:rPr lang="en-US" sz="2600" dirty="0">
                <a:solidFill>
                  <a:prstClr val="black"/>
                </a:solidFill>
                <a:latin typeface="Cambria" panose="02040503050406030204" pitchFamily="18" charset="0"/>
                <a:ea typeface="Cambria" panose="02040503050406030204" pitchFamily="18" charset="0"/>
              </a:rPr>
              <a:t>weigh each portion of powder separately before enfolding in a paper (for </a:t>
            </a:r>
            <a:r>
              <a:rPr lang="en-US" sz="2600" dirty="0">
                <a:solidFill>
                  <a:srgbClr val="C00000"/>
                </a:solidFill>
                <a:latin typeface="Cambria" panose="02040503050406030204" pitchFamily="18" charset="0"/>
                <a:ea typeface="Cambria" panose="02040503050406030204" pitchFamily="18" charset="0"/>
              </a:rPr>
              <a:t>potent</a:t>
            </a:r>
            <a:r>
              <a:rPr lang="en-US" sz="2600" dirty="0">
                <a:solidFill>
                  <a:prstClr val="black"/>
                </a:solidFill>
                <a:latin typeface="Cambria" panose="02040503050406030204" pitchFamily="18" charset="0"/>
                <a:ea typeface="Cambria" panose="02040503050406030204" pitchFamily="18" charset="0"/>
              </a:rPr>
              <a:t> drugs) (The smallest amount of powders in a packet is 100mg).</a:t>
            </a:r>
          </a:p>
          <a:p>
            <a:pPr algn="just"/>
            <a:r>
              <a:rPr lang="en-US" sz="2600" dirty="0">
                <a:solidFill>
                  <a:prstClr val="black"/>
                </a:solidFill>
                <a:latin typeface="Cambria" panose="02040503050406030204" pitchFamily="18" charset="0"/>
                <a:ea typeface="Cambria" panose="02040503050406030204" pitchFamily="18" charset="0"/>
              </a:rPr>
              <a:t>• </a:t>
            </a:r>
            <a:r>
              <a:rPr lang="en-US" sz="2600" b="1" dirty="0">
                <a:solidFill>
                  <a:srgbClr val="0070C0"/>
                </a:solidFill>
                <a:latin typeface="Cambria" panose="02040503050406030204" pitchFamily="18" charset="0"/>
                <a:ea typeface="Cambria" panose="02040503050406030204" pitchFamily="18" charset="0"/>
              </a:rPr>
              <a:t>Block-and-divide method</a:t>
            </a:r>
            <a:r>
              <a:rPr lang="en-US" sz="2600" dirty="0">
                <a:solidFill>
                  <a:prstClr val="black"/>
                </a:solidFill>
                <a:latin typeface="Cambria" panose="02040503050406030204" pitchFamily="18" charset="0"/>
                <a:ea typeface="Cambria" panose="02040503050406030204" pitchFamily="18" charset="0"/>
              </a:rPr>
              <a:t>: approximate method, used only for n</a:t>
            </a:r>
            <a:r>
              <a:rPr lang="en-US" sz="2600" dirty="0">
                <a:solidFill>
                  <a:srgbClr val="C00000"/>
                </a:solidFill>
                <a:latin typeface="Cambria" panose="02040503050406030204" pitchFamily="18" charset="0"/>
                <a:ea typeface="Cambria" panose="02040503050406030204" pitchFamily="18" charset="0"/>
              </a:rPr>
              <a:t>on-potent</a:t>
            </a:r>
            <a:r>
              <a:rPr lang="en-US" sz="2600" dirty="0">
                <a:solidFill>
                  <a:prstClr val="black"/>
                </a:solidFill>
                <a:latin typeface="Cambria" panose="02040503050406030204" pitchFamily="18" charset="0"/>
                <a:ea typeface="Cambria" panose="02040503050406030204" pitchFamily="18" charset="0"/>
              </a:rPr>
              <a:t> drugs, the pharmacist places the entire amount of the prepared powder on a flat surface such as a porcelain or glass plate, pill tile, or large sheet of paper and, with a large spatula (or ruler), forms a rectangular or square block of the powder having a uniform depth. Then, using the spatula, the pharmacist cuts into the powder lengthwise and crosswise to delineate the appropriate number of smaller, uniform blocks, each representing a dose or unit of medication. Each of the smaller blocks is separated from the main block with the spatula, transferred to a powder paper, and wrapped.</a:t>
            </a:r>
            <a:endParaRPr lang="ar-IQ"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7328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FC0B26-CA6C-4AAD-9479-463AAD0C462D}"/>
              </a:ext>
            </a:extLst>
          </p:cNvPr>
          <p:cNvSpPr>
            <a:spLocks noGrp="1"/>
          </p:cNvSpPr>
          <p:nvPr>
            <p:ph type="sldNum" sz="quarter" idx="12"/>
          </p:nvPr>
        </p:nvSpPr>
        <p:spPr/>
        <p:txBody>
          <a:bodyPr/>
          <a:lstStyle/>
          <a:p>
            <a:fld id="{8796C193-3722-42E9-B33A-7C17DAD0F260}" type="slidenum">
              <a:rPr lang="ar-IQ" smtClean="0"/>
              <a:pPr/>
              <a:t>38</a:t>
            </a:fld>
            <a:endParaRPr lang="ar-IQ"/>
          </a:p>
        </p:txBody>
      </p:sp>
      <p:sp>
        <p:nvSpPr>
          <p:cNvPr id="4" name="TextBox 3">
            <a:extLst>
              <a:ext uri="{FF2B5EF4-FFF2-40B4-BE49-F238E27FC236}">
                <a16:creationId xmlns:a16="http://schemas.microsoft.com/office/drawing/2014/main" id="{065F6ECD-2DFC-4ADE-BF21-CEF6693511B7}"/>
              </a:ext>
            </a:extLst>
          </p:cNvPr>
          <p:cNvSpPr txBox="1"/>
          <p:nvPr/>
        </p:nvSpPr>
        <p:spPr>
          <a:xfrm>
            <a:off x="347700" y="208462"/>
            <a:ext cx="11496600" cy="5416868"/>
          </a:xfrm>
          <a:prstGeom prst="rect">
            <a:avLst/>
          </a:prstGeom>
          <a:noFill/>
        </p:spPr>
        <p:txBody>
          <a:bodyPr wrap="square">
            <a:spAutoFit/>
          </a:bodyPr>
          <a:lstStyle/>
          <a:p>
            <a:pPr algn="just"/>
            <a:r>
              <a:rPr lang="en-US" sz="3400" b="1" dirty="0">
                <a:solidFill>
                  <a:srgbClr val="FF0000"/>
                </a:solidFill>
                <a:latin typeface="Cambria" panose="02040503050406030204" pitchFamily="18" charset="0"/>
                <a:ea typeface="Cambria" panose="02040503050406030204" pitchFamily="18" charset="0"/>
              </a:rPr>
              <a:t>Powder paper</a:t>
            </a:r>
          </a:p>
          <a:p>
            <a:pPr algn="just"/>
            <a:r>
              <a:rPr lang="en-US" sz="2600" dirty="0">
                <a:solidFill>
                  <a:prstClr val="black"/>
                </a:solidFill>
                <a:latin typeface="Cambria" panose="02040503050406030204" pitchFamily="18" charset="0"/>
                <a:ea typeface="Cambria" panose="02040503050406030204" pitchFamily="18" charset="0"/>
              </a:rPr>
              <a:t>The powder papers may be of any size convenient to hold the amount of powder required, but the most popular commercially available sizes are 2.75 × 3.75 in., 3 × 4.5 in., 3.75 × 5 in., and 4.5 × 6 in..</a:t>
            </a:r>
          </a:p>
          <a:p>
            <a:pPr algn="just"/>
            <a:endParaRPr lang="en-US" sz="2600" dirty="0">
              <a:solidFill>
                <a:prstClr val="black"/>
              </a:solidFill>
              <a:latin typeface="Cambria" panose="02040503050406030204" pitchFamily="18" charset="0"/>
              <a:ea typeface="Cambria" panose="02040503050406030204" pitchFamily="18" charset="0"/>
            </a:endParaRPr>
          </a:p>
          <a:p>
            <a:pPr algn="just"/>
            <a:r>
              <a:rPr lang="en-US" sz="2600" dirty="0">
                <a:solidFill>
                  <a:prstClr val="black"/>
                </a:solidFill>
                <a:latin typeface="Cambria" panose="02040503050406030204" pitchFamily="18" charset="0"/>
                <a:ea typeface="Cambria" panose="02040503050406030204" pitchFamily="18" charset="0"/>
              </a:rPr>
              <a:t>The papers are:</a:t>
            </a:r>
          </a:p>
          <a:p>
            <a:pPr algn="just"/>
            <a:r>
              <a:rPr lang="en-US" sz="2600" dirty="0">
                <a:solidFill>
                  <a:prstClr val="black"/>
                </a:solidFill>
                <a:latin typeface="Cambria" panose="02040503050406030204" pitchFamily="18" charset="0"/>
                <a:ea typeface="Cambria" panose="02040503050406030204" pitchFamily="18" charset="0"/>
              </a:rPr>
              <a:t>(a) </a:t>
            </a:r>
            <a:r>
              <a:rPr lang="en-US" sz="2600" dirty="0">
                <a:solidFill>
                  <a:srgbClr val="C00000"/>
                </a:solidFill>
                <a:latin typeface="Cambria" panose="02040503050406030204" pitchFamily="18" charset="0"/>
                <a:ea typeface="Cambria" panose="02040503050406030204" pitchFamily="18" charset="0"/>
              </a:rPr>
              <a:t>Simple bond paper</a:t>
            </a:r>
            <a:r>
              <a:rPr lang="en-US" sz="2600" dirty="0">
                <a:solidFill>
                  <a:prstClr val="black"/>
                </a:solidFill>
                <a:latin typeface="Cambria" panose="02040503050406030204" pitchFamily="18" charset="0"/>
                <a:ea typeface="Cambria" panose="02040503050406030204" pitchFamily="18" charset="0"/>
              </a:rPr>
              <a:t>;</a:t>
            </a:r>
          </a:p>
          <a:p>
            <a:pPr algn="just"/>
            <a:r>
              <a:rPr lang="en-US" sz="2600" dirty="0">
                <a:solidFill>
                  <a:prstClr val="black"/>
                </a:solidFill>
                <a:latin typeface="Cambria" panose="02040503050406030204" pitchFamily="18" charset="0"/>
                <a:ea typeface="Cambria" panose="02040503050406030204" pitchFamily="18" charset="0"/>
              </a:rPr>
              <a:t>(b) </a:t>
            </a:r>
            <a:r>
              <a:rPr lang="en-US" sz="2600" dirty="0">
                <a:solidFill>
                  <a:srgbClr val="0070C0"/>
                </a:solidFill>
                <a:latin typeface="Cambria" panose="02040503050406030204" pitchFamily="18" charset="0"/>
                <a:ea typeface="Cambria" panose="02040503050406030204" pitchFamily="18" charset="0"/>
              </a:rPr>
              <a:t>Vegetable parchment</a:t>
            </a:r>
            <a:r>
              <a:rPr lang="en-US" sz="2600" dirty="0">
                <a:solidFill>
                  <a:prstClr val="black"/>
                </a:solidFill>
                <a:latin typeface="Cambria" panose="02040503050406030204" pitchFamily="18" charset="0"/>
                <a:ea typeface="Cambria" panose="02040503050406030204" pitchFamily="18" charset="0"/>
              </a:rPr>
              <a:t>, a thin, </a:t>
            </a:r>
            <a:r>
              <a:rPr lang="en-US" sz="2600" dirty="0">
                <a:solidFill>
                  <a:srgbClr val="FF0000"/>
                </a:solidFill>
                <a:latin typeface="Cambria" panose="02040503050406030204" pitchFamily="18" charset="0"/>
                <a:ea typeface="Cambria" panose="02040503050406030204" pitchFamily="18" charset="0"/>
              </a:rPr>
              <a:t>semi-opaque</a:t>
            </a:r>
            <a:r>
              <a:rPr lang="en-US" sz="2600" dirty="0">
                <a:solidFill>
                  <a:prstClr val="black"/>
                </a:solidFill>
                <a:latin typeface="Cambria" panose="02040503050406030204" pitchFamily="18" charset="0"/>
                <a:ea typeface="Cambria" panose="02040503050406030204" pitchFamily="18" charset="0"/>
              </a:rPr>
              <a:t> paper with limited moisture resistance; is a </a:t>
            </a:r>
            <a:r>
              <a:rPr lang="en-US" sz="2600" dirty="0">
                <a:solidFill>
                  <a:srgbClr val="FF0000"/>
                </a:solidFill>
                <a:latin typeface="Cambria" panose="02040503050406030204" pitchFamily="18" charset="0"/>
                <a:ea typeface="Cambria" panose="02040503050406030204" pitchFamily="18" charset="0"/>
              </a:rPr>
              <a:t>cellulose-based composite </a:t>
            </a:r>
            <a:r>
              <a:rPr lang="en-US" sz="2600" dirty="0">
                <a:solidFill>
                  <a:prstClr val="black"/>
                </a:solidFill>
                <a:latin typeface="Cambria" panose="02040503050406030204" pitchFamily="18" charset="0"/>
                <a:ea typeface="Cambria" panose="02040503050406030204" pitchFamily="18" charset="0"/>
              </a:rPr>
              <a:t>that has been processed to give it additional properties like </a:t>
            </a:r>
            <a:r>
              <a:rPr lang="en-US" sz="2600" dirty="0">
                <a:solidFill>
                  <a:srgbClr val="0070C0"/>
                </a:solidFill>
                <a:latin typeface="Cambria" panose="02040503050406030204" pitchFamily="18" charset="0"/>
                <a:ea typeface="Cambria" panose="02040503050406030204" pitchFamily="18" charset="0"/>
              </a:rPr>
              <a:t>non-stickiness, grease resistance, and resistance to humidity.</a:t>
            </a:r>
          </a:p>
          <a:p>
            <a:pPr algn="just"/>
            <a:r>
              <a:rPr lang="en-US" sz="2600" dirty="0">
                <a:solidFill>
                  <a:prstClr val="black"/>
                </a:solidFill>
                <a:latin typeface="Cambria" panose="02040503050406030204" pitchFamily="18" charset="0"/>
                <a:ea typeface="Cambria" panose="02040503050406030204" pitchFamily="18" charset="0"/>
              </a:rPr>
              <a:t>(c) </a:t>
            </a:r>
            <a:r>
              <a:rPr lang="en-US" sz="2600" dirty="0">
                <a:solidFill>
                  <a:srgbClr val="00B050"/>
                </a:solidFill>
                <a:latin typeface="Cambria" panose="02040503050406030204" pitchFamily="18" charset="0"/>
                <a:ea typeface="Cambria" panose="02040503050406030204" pitchFamily="18" charset="0"/>
              </a:rPr>
              <a:t>Glassine</a:t>
            </a:r>
            <a:r>
              <a:rPr lang="en-US" sz="2600" dirty="0">
                <a:solidFill>
                  <a:prstClr val="black"/>
                </a:solidFill>
                <a:latin typeface="Cambria" panose="02040503050406030204" pitchFamily="18" charset="0"/>
                <a:ea typeface="Cambria" panose="02040503050406030204" pitchFamily="18" charset="0"/>
              </a:rPr>
              <a:t>, a glazed, </a:t>
            </a:r>
            <a:r>
              <a:rPr lang="en-US" sz="2600" dirty="0">
                <a:solidFill>
                  <a:srgbClr val="0070C0"/>
                </a:solidFill>
                <a:latin typeface="Cambria" panose="02040503050406030204" pitchFamily="18" charset="0"/>
                <a:ea typeface="Cambria" panose="02040503050406030204" pitchFamily="18" charset="0"/>
              </a:rPr>
              <a:t>transparent</a:t>
            </a:r>
            <a:r>
              <a:rPr lang="en-US" sz="2600" dirty="0">
                <a:solidFill>
                  <a:prstClr val="black"/>
                </a:solidFill>
                <a:latin typeface="Cambria" panose="02040503050406030204" pitchFamily="18" charset="0"/>
                <a:ea typeface="Cambria" panose="02040503050406030204" pitchFamily="18" charset="0"/>
              </a:rPr>
              <a:t> paper, also with limited moisture resistance;</a:t>
            </a:r>
          </a:p>
          <a:p>
            <a:pPr algn="just"/>
            <a:r>
              <a:rPr lang="en-US" sz="2600" dirty="0">
                <a:solidFill>
                  <a:prstClr val="black"/>
                </a:solidFill>
                <a:latin typeface="Cambria" panose="02040503050406030204" pitchFamily="18" charset="0"/>
                <a:ea typeface="Cambria" panose="02040503050406030204" pitchFamily="18" charset="0"/>
              </a:rPr>
              <a:t>(d) </a:t>
            </a:r>
            <a:r>
              <a:rPr lang="en-US" sz="2600" dirty="0">
                <a:solidFill>
                  <a:srgbClr val="FF0000"/>
                </a:solidFill>
                <a:latin typeface="Cambria" panose="02040503050406030204" pitchFamily="18" charset="0"/>
                <a:ea typeface="Cambria" panose="02040503050406030204" pitchFamily="18" charset="0"/>
              </a:rPr>
              <a:t>Waxed paper</a:t>
            </a:r>
            <a:r>
              <a:rPr lang="en-US" sz="2600" dirty="0">
                <a:solidFill>
                  <a:prstClr val="black"/>
                </a:solidFill>
                <a:latin typeface="Cambria" panose="02040503050406030204" pitchFamily="18" charset="0"/>
                <a:ea typeface="Cambria" panose="02040503050406030204" pitchFamily="18" charset="0"/>
              </a:rPr>
              <a:t>, a transparent </a:t>
            </a:r>
            <a:r>
              <a:rPr lang="en-US" sz="2600" dirty="0">
                <a:solidFill>
                  <a:srgbClr val="0070C0"/>
                </a:solidFill>
                <a:latin typeface="Cambria" panose="02040503050406030204" pitchFamily="18" charset="0"/>
                <a:ea typeface="Cambria" panose="02040503050406030204" pitchFamily="18" charset="0"/>
              </a:rPr>
              <a:t>waterproof</a:t>
            </a:r>
            <a:r>
              <a:rPr lang="en-US" sz="2600" dirty="0">
                <a:solidFill>
                  <a:prstClr val="black"/>
                </a:solidFill>
                <a:latin typeface="Cambria" panose="02040503050406030204" pitchFamily="18" charset="0"/>
                <a:ea typeface="Cambria" panose="02040503050406030204" pitchFamily="18" charset="0"/>
              </a:rPr>
              <a:t> paper.</a:t>
            </a:r>
          </a:p>
        </p:txBody>
      </p:sp>
    </p:spTree>
    <p:extLst>
      <p:ext uri="{BB962C8B-B14F-4D97-AF65-F5344CB8AC3E}">
        <p14:creationId xmlns:p14="http://schemas.microsoft.com/office/powerpoint/2010/main" val="3411535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4BBCE3-D3DE-4B58-AF1F-0DB07369BF8D}"/>
              </a:ext>
            </a:extLst>
          </p:cNvPr>
          <p:cNvSpPr>
            <a:spLocks noGrp="1"/>
          </p:cNvSpPr>
          <p:nvPr>
            <p:ph type="sldNum" sz="quarter" idx="12"/>
          </p:nvPr>
        </p:nvSpPr>
        <p:spPr/>
        <p:txBody>
          <a:bodyPr/>
          <a:lstStyle/>
          <a:p>
            <a:fld id="{8796C193-3722-42E9-B33A-7C17DAD0F260}" type="slidenum">
              <a:rPr lang="ar-IQ" smtClean="0"/>
              <a:pPr/>
              <a:t>39</a:t>
            </a:fld>
            <a:endParaRPr lang="ar-IQ"/>
          </a:p>
        </p:txBody>
      </p:sp>
      <p:sp>
        <p:nvSpPr>
          <p:cNvPr id="6" name="TextBox 5">
            <a:extLst>
              <a:ext uri="{FF2B5EF4-FFF2-40B4-BE49-F238E27FC236}">
                <a16:creationId xmlns:a16="http://schemas.microsoft.com/office/drawing/2014/main" id="{F1C3E41F-52E7-404C-84D7-F7C8849FF080}"/>
              </a:ext>
            </a:extLst>
          </p:cNvPr>
          <p:cNvSpPr txBox="1"/>
          <p:nvPr/>
        </p:nvSpPr>
        <p:spPr>
          <a:xfrm>
            <a:off x="240792" y="116632"/>
            <a:ext cx="11615848" cy="449353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selection of the type of paper is based primarily on the nature of the powder. If the powder contains </a:t>
            </a:r>
            <a:r>
              <a:rPr kumimoji="0" lang="en-US" sz="2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hygroscopic</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or </a:t>
            </a:r>
            <a:r>
              <a:rPr kumimoji="0" lang="en-US" sz="2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deliquescent</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materials, waterproof or waxed paper should be used.</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In practice, such powders are double wrapped in waxed paper, and then for aesthetic appeal they are wrapped in bond paper.</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Glassine and vegetable parchment papers may be used when only a limited barrier against moisture is necessary.</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Powders containing </a:t>
            </a:r>
            <a:r>
              <a:rPr kumimoji="0" lang="en-US" sz="2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volatile</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components should be wrapped in waxed or glassine papers. Powders containing neither volatile components nor ingredients adversely affected by air or moisture are usually wrapped in a white bond paper.</a:t>
            </a:r>
            <a:endParaRPr kumimoji="0" lang="ar-IQ"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7979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994988-20FD-44A1-8931-717B9050EF9F}"/>
              </a:ext>
            </a:extLst>
          </p:cNvPr>
          <p:cNvSpPr>
            <a:spLocks noGrp="1"/>
          </p:cNvSpPr>
          <p:nvPr>
            <p:ph type="sldNum" sz="quarter" idx="12"/>
          </p:nvPr>
        </p:nvSpPr>
        <p:spPr/>
        <p:txBody>
          <a:bodyPr/>
          <a:lstStyle/>
          <a:p>
            <a:fld id="{8796C193-3722-42E9-B33A-7C17DAD0F260}" type="slidenum">
              <a:rPr lang="ar-IQ" smtClean="0"/>
              <a:pPr/>
              <a:t>4</a:t>
            </a:fld>
            <a:endParaRPr lang="ar-IQ"/>
          </a:p>
        </p:txBody>
      </p:sp>
      <p:sp>
        <p:nvSpPr>
          <p:cNvPr id="4" name="TextBox 3">
            <a:extLst>
              <a:ext uri="{FF2B5EF4-FFF2-40B4-BE49-F238E27FC236}">
                <a16:creationId xmlns:a16="http://schemas.microsoft.com/office/drawing/2014/main" id="{632C26CC-AF82-4D71-858B-EB3D4F324D9C}"/>
              </a:ext>
            </a:extLst>
          </p:cNvPr>
          <p:cNvSpPr txBox="1"/>
          <p:nvPr/>
        </p:nvSpPr>
        <p:spPr>
          <a:xfrm>
            <a:off x="407368" y="116632"/>
            <a:ext cx="9001000" cy="5878532"/>
          </a:xfrm>
          <a:prstGeom prst="rect">
            <a:avLst/>
          </a:prstGeom>
          <a:noFill/>
        </p:spPr>
        <p:txBody>
          <a:bodyPr wrap="square">
            <a:spAutoFit/>
          </a:bodyPr>
          <a:lstStyle/>
          <a:p>
            <a:pPr algn="just"/>
            <a:r>
              <a:rPr lang="en-US" sz="4000" b="1" dirty="0">
                <a:solidFill>
                  <a:srgbClr val="FF0000"/>
                </a:solidFill>
                <a:latin typeface="Calisto MT" panose="02040603050505030304" pitchFamily="18" charset="0"/>
              </a:rPr>
              <a:t>The use of powders</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a) </a:t>
            </a:r>
            <a:r>
              <a:rPr lang="en-US" sz="2800" dirty="0">
                <a:solidFill>
                  <a:srgbClr val="FF0000"/>
                </a:solidFill>
                <a:latin typeface="Cambria" panose="02040503050406030204" pitchFamily="18" charset="0"/>
                <a:ea typeface="Cambria" panose="02040503050406030204" pitchFamily="18" charset="0"/>
              </a:rPr>
              <a:t>Medicated powders </a:t>
            </a:r>
            <a:r>
              <a:rPr lang="en-US" sz="2800" dirty="0">
                <a:latin typeface="Cambria" panose="02040503050406030204" pitchFamily="18" charset="0"/>
                <a:ea typeface="Cambria" panose="02040503050406030204" pitchFamily="18" charset="0"/>
              </a:rPr>
              <a:t>for therapeutic effect (limited),</a:t>
            </a:r>
          </a:p>
          <a:p>
            <a:pPr algn="just"/>
            <a:r>
              <a:rPr lang="en-US" sz="2800" dirty="0">
                <a:latin typeface="Cambria" panose="02040503050406030204" pitchFamily="18" charset="0"/>
                <a:ea typeface="Cambria" panose="02040503050406030204" pitchFamily="18" charset="0"/>
              </a:rPr>
              <a:t>b) The use of powdered substances in the </a:t>
            </a:r>
            <a:r>
              <a:rPr lang="en-US" sz="2800" dirty="0">
                <a:solidFill>
                  <a:srgbClr val="FF0000"/>
                </a:solidFill>
                <a:latin typeface="Cambria" panose="02040503050406030204" pitchFamily="18" charset="0"/>
                <a:ea typeface="Cambria" panose="02040503050406030204" pitchFamily="18" charset="0"/>
              </a:rPr>
              <a:t>preparation of other dosage </a:t>
            </a:r>
            <a:r>
              <a:rPr lang="en-US" sz="2800" dirty="0">
                <a:latin typeface="Cambria" panose="02040503050406030204" pitchFamily="18" charset="0"/>
                <a:ea typeface="Cambria" panose="02040503050406030204" pitchFamily="18" charset="0"/>
              </a:rPr>
              <a:t>forms is extensive. For example, powdered drugs may be blended with powdered fillers and other pharmaceutical ingredients to fabricate</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1- solid dosage forms as </a:t>
            </a:r>
            <a:r>
              <a:rPr lang="en-US" sz="2800" dirty="0">
                <a:solidFill>
                  <a:srgbClr val="00B0F0"/>
                </a:solidFill>
                <a:latin typeface="Cambria" panose="02040503050406030204" pitchFamily="18" charset="0"/>
                <a:ea typeface="Cambria" panose="02040503050406030204" pitchFamily="18" charset="0"/>
              </a:rPr>
              <a:t>tablets</a:t>
            </a:r>
            <a:r>
              <a:rPr lang="en-US" sz="2800" dirty="0">
                <a:latin typeface="Cambria" panose="02040503050406030204" pitchFamily="18" charset="0"/>
                <a:ea typeface="Cambria" panose="02040503050406030204" pitchFamily="18" charset="0"/>
              </a:rPr>
              <a:t> and </a:t>
            </a:r>
            <a:r>
              <a:rPr lang="en-US" sz="2800" dirty="0">
                <a:solidFill>
                  <a:srgbClr val="00B0F0"/>
                </a:solidFill>
                <a:latin typeface="Cambria" panose="02040503050406030204" pitchFamily="18" charset="0"/>
                <a:ea typeface="Cambria" panose="02040503050406030204" pitchFamily="18" charset="0"/>
              </a:rPr>
              <a:t>capsules</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2- they may be dissolved or suspended in solvents or liquid vehicles to make various </a:t>
            </a:r>
            <a:r>
              <a:rPr lang="en-US" sz="2800" dirty="0">
                <a:solidFill>
                  <a:srgbClr val="00B0F0"/>
                </a:solidFill>
                <a:latin typeface="Cambria" panose="02040503050406030204" pitchFamily="18" charset="0"/>
                <a:ea typeface="Cambria" panose="02040503050406030204" pitchFamily="18" charset="0"/>
              </a:rPr>
              <a:t>liquid</a:t>
            </a:r>
            <a:r>
              <a:rPr lang="en-US" sz="2800" dirty="0">
                <a:latin typeface="Cambria" panose="02040503050406030204" pitchFamily="18" charset="0"/>
                <a:ea typeface="Cambria" panose="02040503050406030204" pitchFamily="18" charset="0"/>
              </a:rPr>
              <a:t> dosage forms;</a:t>
            </a:r>
          </a:p>
          <a:p>
            <a:pPr algn="just"/>
            <a:r>
              <a:rPr lang="en-US" sz="2800" dirty="0">
                <a:latin typeface="Cambria" panose="02040503050406030204" pitchFamily="18" charset="0"/>
                <a:ea typeface="Cambria" panose="02040503050406030204" pitchFamily="18" charset="0"/>
              </a:rPr>
              <a:t>3- they may be incorporated into </a:t>
            </a:r>
            <a:r>
              <a:rPr lang="en-US" sz="2800" dirty="0">
                <a:solidFill>
                  <a:srgbClr val="00B0F0"/>
                </a:solidFill>
                <a:latin typeface="Cambria" panose="02040503050406030204" pitchFamily="18" charset="0"/>
                <a:ea typeface="Cambria" panose="02040503050406030204" pitchFamily="18" charset="0"/>
              </a:rPr>
              <a:t>semisolid</a:t>
            </a:r>
            <a:r>
              <a:rPr lang="en-US" sz="2800" dirty="0">
                <a:latin typeface="Cambria" panose="02040503050406030204" pitchFamily="18" charset="0"/>
                <a:ea typeface="Cambria" panose="02040503050406030204" pitchFamily="18" charset="0"/>
              </a:rPr>
              <a:t> bases in the preparation of medicated ointments and creams.</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531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0AF0B-A3DC-4342-AE7F-459DB8CC0723}"/>
              </a:ext>
            </a:extLst>
          </p:cNvPr>
          <p:cNvSpPr>
            <a:spLocks noGrp="1"/>
          </p:cNvSpPr>
          <p:nvPr>
            <p:ph type="sldNum" sz="quarter" idx="12"/>
          </p:nvPr>
        </p:nvSpPr>
        <p:spPr/>
        <p:txBody>
          <a:bodyPr/>
          <a:lstStyle/>
          <a:p>
            <a:fld id="{8796C193-3722-42E9-B33A-7C17DAD0F260}" type="slidenum">
              <a:rPr lang="ar-IQ" smtClean="0"/>
              <a:pPr/>
              <a:t>40</a:t>
            </a:fld>
            <a:endParaRPr lang="ar-IQ"/>
          </a:p>
        </p:txBody>
      </p:sp>
      <p:sp>
        <p:nvSpPr>
          <p:cNvPr id="4" name="TextBox 3">
            <a:extLst>
              <a:ext uri="{FF2B5EF4-FFF2-40B4-BE49-F238E27FC236}">
                <a16:creationId xmlns:a16="http://schemas.microsoft.com/office/drawing/2014/main" id="{0862D6D8-B883-4DAE-A3EB-C6E5B67970EA}"/>
              </a:ext>
            </a:extLst>
          </p:cNvPr>
          <p:cNvSpPr txBox="1"/>
          <p:nvPr/>
        </p:nvSpPr>
        <p:spPr>
          <a:xfrm>
            <a:off x="240792" y="62617"/>
            <a:ext cx="11710416" cy="6678751"/>
          </a:xfrm>
          <a:prstGeom prst="rect">
            <a:avLst/>
          </a:prstGeom>
          <a:noFill/>
        </p:spPr>
        <p:txBody>
          <a:bodyPr wrap="square">
            <a:spAutoFit/>
          </a:bodyPr>
          <a:lstStyle/>
          <a:p>
            <a:pPr algn="just"/>
            <a:r>
              <a:rPr lang="en-US" sz="3200" dirty="0">
                <a:solidFill>
                  <a:srgbClr val="FF0000"/>
                </a:solidFill>
                <a:latin typeface="Cambria" panose="02040503050406030204" pitchFamily="18" charset="0"/>
                <a:ea typeface="Cambria" panose="02040503050406030204" pitchFamily="18" charset="0"/>
              </a:rPr>
              <a:t>Paper folding</a:t>
            </a:r>
          </a:p>
          <a:p>
            <a:pPr algn="just"/>
            <a:endParaRPr lang="en-US" sz="2200" dirty="0">
              <a:solidFill>
                <a:prstClr val="black"/>
              </a:solidFill>
              <a:latin typeface="Cambria" panose="02040503050406030204" pitchFamily="18" charset="0"/>
              <a:ea typeface="Cambria" panose="02040503050406030204" pitchFamily="18" charset="0"/>
            </a:endParaRPr>
          </a:p>
          <a:p>
            <a:pPr algn="just"/>
            <a:r>
              <a:rPr lang="en-US" sz="2200" dirty="0">
                <a:solidFill>
                  <a:prstClr val="black"/>
                </a:solidFill>
                <a:latin typeface="Cambria" panose="02040503050406030204" pitchFamily="18" charset="0"/>
                <a:ea typeface="Cambria" panose="02040503050406030204" pitchFamily="18" charset="0"/>
              </a:rPr>
              <a:t>1. Place the paper flat on a hard surface and fold toward you a uniform flap of about 0.5 in. of the long side of the paper. To ensure uniformity of all of the papers, this step should be performed on all the required papers concurrently, using the first folded paper as the guide (A).</a:t>
            </a:r>
          </a:p>
          <a:p>
            <a:pPr algn="just"/>
            <a:r>
              <a:rPr lang="en-US" sz="2200" dirty="0">
                <a:solidFill>
                  <a:prstClr val="black"/>
                </a:solidFill>
                <a:latin typeface="Cambria" panose="02040503050406030204" pitchFamily="18" charset="0"/>
                <a:ea typeface="Cambria" panose="02040503050406030204" pitchFamily="18" charset="0"/>
              </a:rPr>
              <a:t>2. With the flap of each paper away and on top, place the weighed or divided powder in the center of each paper.</a:t>
            </a:r>
          </a:p>
          <a:p>
            <a:pPr algn="just"/>
            <a:r>
              <a:rPr lang="en-US" sz="2200" dirty="0">
                <a:solidFill>
                  <a:prstClr val="black"/>
                </a:solidFill>
                <a:latin typeface="Cambria" panose="02040503050406030204" pitchFamily="18" charset="0"/>
                <a:ea typeface="Cambria" panose="02040503050406030204" pitchFamily="18" charset="0"/>
              </a:rPr>
              <a:t>3. Being careful not to disturb the powder excessively, bring the lower edge of the paper upward and tuck it into the crease of the flap (B)</a:t>
            </a:r>
          </a:p>
          <a:p>
            <a:pPr algn="just"/>
            <a:r>
              <a:rPr lang="en-US" sz="2200" dirty="0">
                <a:solidFill>
                  <a:prstClr val="black"/>
                </a:solidFill>
                <a:latin typeface="Cambria" panose="02040503050406030204" pitchFamily="18" charset="0"/>
                <a:ea typeface="Cambria" panose="02040503050406030204" pitchFamily="18" charset="0"/>
              </a:rPr>
              <a:t>4. Grasp the flap, press it down upon the tucked-in bottom edge of the paper, and fold again with an amount of paper equal to the size of the original flap (0.5 in.) (C).</a:t>
            </a:r>
          </a:p>
          <a:p>
            <a:pPr algn="just"/>
            <a:r>
              <a:rPr lang="en-US" sz="2200" dirty="0">
                <a:solidFill>
                  <a:prstClr val="black"/>
                </a:solidFill>
                <a:latin typeface="Cambria" panose="02040503050406030204" pitchFamily="18" charset="0"/>
                <a:ea typeface="Cambria" panose="02040503050406030204" pitchFamily="18" charset="0"/>
              </a:rPr>
              <a:t>5. Pick up the paper with the flap on top, being careful not to disturb the position of the powder, and place the partially folded paper over the open powder box (to serve as the container) so that the ends of the paper extend equally beyond the sides (lengthwise) of the open container. Then, press the sides of the box slightly inward and the ends of the paper gently down along the sides of the box to form a crease on each end of the paper. Lift the paper from the box and fold the ends of the paper along each crease sharply so that the powder cannot escape (D).</a:t>
            </a:r>
          </a:p>
          <a:p>
            <a:pPr algn="just"/>
            <a:r>
              <a:rPr lang="en-US" sz="2200" dirty="0">
                <a:solidFill>
                  <a:prstClr val="black"/>
                </a:solidFill>
                <a:latin typeface="Cambria" panose="02040503050406030204" pitchFamily="18" charset="0"/>
                <a:ea typeface="Cambria" panose="02040503050406030204" pitchFamily="18" charset="0"/>
              </a:rPr>
              <a:t>6.Place the folded paper in the box so that the double-folded flaps are at the top, facing you, and the ends are folded away from you (E).</a:t>
            </a:r>
            <a:endParaRPr lang="ar-IQ" sz="2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078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B589F7-3DB5-4CA3-B0B5-6468EFBA9308}"/>
              </a:ext>
            </a:extLst>
          </p:cNvPr>
          <p:cNvSpPr>
            <a:spLocks noGrp="1"/>
          </p:cNvSpPr>
          <p:nvPr>
            <p:ph type="sldNum" sz="quarter" idx="12"/>
          </p:nvPr>
        </p:nvSpPr>
        <p:spPr/>
        <p:txBody>
          <a:bodyPr/>
          <a:lstStyle/>
          <a:p>
            <a:fld id="{8796C193-3722-42E9-B33A-7C17DAD0F260}" type="slidenum">
              <a:rPr lang="ar-IQ" smtClean="0"/>
              <a:pPr/>
              <a:t>41</a:t>
            </a:fld>
            <a:endParaRPr lang="ar-IQ"/>
          </a:p>
        </p:txBody>
      </p:sp>
      <p:sp>
        <p:nvSpPr>
          <p:cNvPr id="4" name="TextBox 3">
            <a:extLst>
              <a:ext uri="{FF2B5EF4-FFF2-40B4-BE49-F238E27FC236}">
                <a16:creationId xmlns:a16="http://schemas.microsoft.com/office/drawing/2014/main" id="{1316E1EC-6106-4B1A-8F32-3B1421D637E0}"/>
              </a:ext>
            </a:extLst>
          </p:cNvPr>
          <p:cNvSpPr txBox="1"/>
          <p:nvPr/>
        </p:nvSpPr>
        <p:spPr>
          <a:xfrm>
            <a:off x="335360" y="116632"/>
            <a:ext cx="11543840" cy="6678751"/>
          </a:xfrm>
          <a:prstGeom prst="rect">
            <a:avLst/>
          </a:prstGeom>
          <a:noFill/>
        </p:spPr>
        <p:txBody>
          <a:bodyPr wrap="square">
            <a:spAutoFit/>
          </a:bodyPr>
          <a:lstStyle/>
          <a:p>
            <a:pPr algn="ctr"/>
            <a:r>
              <a:rPr lang="en-US" sz="3600" b="1" dirty="0">
                <a:solidFill>
                  <a:srgbClr val="FF0000"/>
                </a:solidFill>
                <a:latin typeface="Cambria" panose="02040503050406030204" pitchFamily="18" charset="0"/>
                <a:ea typeface="Cambria" panose="02040503050406030204" pitchFamily="18" charset="0"/>
              </a:rPr>
              <a:t>Granules</a:t>
            </a:r>
            <a:endParaRPr lang="en-US" sz="3400" b="1" dirty="0">
              <a:solidFill>
                <a:srgbClr val="FF0000"/>
              </a:solidFill>
              <a:latin typeface="Cambria" panose="02040503050406030204" pitchFamily="18" charset="0"/>
              <a:ea typeface="Cambria" panose="02040503050406030204" pitchFamily="18" charset="0"/>
            </a:endParaRPr>
          </a:p>
          <a:p>
            <a:pPr algn="just"/>
            <a:r>
              <a:rPr lang="en-US" sz="2800" dirty="0">
                <a:solidFill>
                  <a:prstClr val="black"/>
                </a:solidFill>
                <a:latin typeface="Cambria" panose="02040503050406030204" pitchFamily="18" charset="0"/>
                <a:ea typeface="Cambria" panose="02040503050406030204" pitchFamily="18" charset="0"/>
              </a:rPr>
              <a:t>Granules are prepared </a:t>
            </a:r>
            <a:r>
              <a:rPr lang="en-US" sz="2800" dirty="0">
                <a:solidFill>
                  <a:srgbClr val="FF0000"/>
                </a:solidFill>
                <a:latin typeface="Cambria" panose="02040503050406030204" pitchFamily="18" charset="0"/>
                <a:ea typeface="Cambria" panose="02040503050406030204" pitchFamily="18" charset="0"/>
              </a:rPr>
              <a:t>agglomerates of smaller particles of powder</a:t>
            </a:r>
            <a:r>
              <a:rPr lang="en-US" sz="2800" dirty="0">
                <a:solidFill>
                  <a:prstClr val="black"/>
                </a:solidFill>
                <a:latin typeface="Cambria" panose="02040503050406030204" pitchFamily="18" charset="0"/>
                <a:ea typeface="Cambria" panose="02040503050406030204" pitchFamily="18" charset="0"/>
              </a:rPr>
              <a:t>. They are irregularly shaped but may be prepared to be spherical. They are usually in the </a:t>
            </a:r>
            <a:r>
              <a:rPr lang="en-US" sz="2800" dirty="0">
                <a:solidFill>
                  <a:srgbClr val="FF0000"/>
                </a:solidFill>
                <a:latin typeface="Cambria" panose="02040503050406030204" pitchFamily="18" charset="0"/>
                <a:ea typeface="Cambria" panose="02040503050406030204" pitchFamily="18" charset="0"/>
              </a:rPr>
              <a:t>4- to 12-mesh sieve size range</a:t>
            </a:r>
            <a:r>
              <a:rPr lang="en-US" sz="2800" dirty="0">
                <a:solidFill>
                  <a:prstClr val="black"/>
                </a:solidFill>
                <a:latin typeface="Cambria" panose="02040503050406030204" pitchFamily="18" charset="0"/>
                <a:ea typeface="Cambria" panose="02040503050406030204" pitchFamily="18" charset="0"/>
              </a:rPr>
              <a:t>, although granules of various mesh sizes may be prepared depending upon their application.</a:t>
            </a:r>
          </a:p>
          <a:p>
            <a:pPr algn="just"/>
            <a:endParaRPr lang="en-US" sz="2800" dirty="0">
              <a:solidFill>
                <a:srgbClr val="FF0000"/>
              </a:solidFill>
              <a:latin typeface="Cambria" panose="02040503050406030204" pitchFamily="18" charset="0"/>
              <a:ea typeface="Cambria" panose="02040503050406030204" pitchFamily="18" charset="0"/>
            </a:endParaRPr>
          </a:p>
          <a:p>
            <a:pPr algn="just"/>
            <a:r>
              <a:rPr lang="en-US" sz="2800" dirty="0">
                <a:solidFill>
                  <a:srgbClr val="FF0000"/>
                </a:solidFill>
                <a:latin typeface="Cambria" panose="02040503050406030204" pitchFamily="18" charset="0"/>
                <a:ea typeface="Cambria" panose="02040503050406030204" pitchFamily="18" charset="0"/>
              </a:rPr>
              <a:t>Examples</a:t>
            </a:r>
          </a:p>
          <a:p>
            <a:pPr algn="just"/>
            <a:r>
              <a:rPr lang="en-US" sz="2800" dirty="0">
                <a:solidFill>
                  <a:prstClr val="black"/>
                </a:solidFill>
                <a:latin typeface="Cambria" panose="02040503050406030204" pitchFamily="18" charset="0"/>
                <a:ea typeface="Cambria" panose="02040503050406030204" pitchFamily="18" charset="0"/>
              </a:rPr>
              <a:t>• KLACID granules for oral suspension (clarithromycin),</a:t>
            </a:r>
          </a:p>
          <a:p>
            <a:pPr algn="just"/>
            <a:r>
              <a:rPr lang="en-US" sz="2800" dirty="0">
                <a:solidFill>
                  <a:prstClr val="black"/>
                </a:solidFill>
                <a:latin typeface="Cambria" panose="02040503050406030204" pitchFamily="18" charset="0"/>
                <a:ea typeface="Cambria" panose="02040503050406030204" pitchFamily="18" charset="0"/>
              </a:rPr>
              <a:t>• Augmentin ES-600 (amoxicillin/ clavulanate potassium)</a:t>
            </a:r>
          </a:p>
          <a:p>
            <a:pPr algn="just"/>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Uricol</a:t>
            </a:r>
            <a:r>
              <a:rPr lang="en-US" sz="2800" dirty="0">
                <a:solidFill>
                  <a:prstClr val="black"/>
                </a:solidFill>
                <a:latin typeface="Cambria" panose="02040503050406030204" pitchFamily="18" charset="0"/>
                <a:ea typeface="Cambria" panose="02040503050406030204" pitchFamily="18" charset="0"/>
              </a:rPr>
              <a:t> granules.</a:t>
            </a:r>
          </a:p>
          <a:p>
            <a:pPr algn="just"/>
            <a:r>
              <a:rPr lang="en-US" sz="2800" dirty="0">
                <a:solidFill>
                  <a:prstClr val="black"/>
                </a:solidFill>
                <a:latin typeface="Cambria" panose="02040503050406030204" pitchFamily="18" charset="0"/>
                <a:ea typeface="Cambria" panose="02040503050406030204" pitchFamily="18" charset="0"/>
              </a:rPr>
              <a:t>• The granules are measured and mixed with water or other beverages, sprinkled on food, or eaten plain.</a:t>
            </a:r>
          </a:p>
          <a:p>
            <a:pPr algn="just"/>
            <a:r>
              <a:rPr lang="en-US" sz="2800" dirty="0">
                <a:solidFill>
                  <a:prstClr val="black"/>
                </a:solidFill>
                <a:latin typeface="Cambria" panose="02040503050406030204" pitchFamily="18" charset="0"/>
                <a:ea typeface="Cambria" panose="02040503050406030204" pitchFamily="18" charset="0"/>
              </a:rPr>
              <a:t>• Granulations of effervescent products may be compressed into tablet form, as Zantac EFFER dose tablets. Also (Multivitamins) effervescent granules and tablets are dissolved in water before use.</a:t>
            </a:r>
            <a:endParaRPr lang="ar-IQ"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2225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F4D083-270C-4A48-AA0D-B76CA141D7E1}"/>
              </a:ext>
            </a:extLst>
          </p:cNvPr>
          <p:cNvSpPr>
            <a:spLocks noGrp="1"/>
          </p:cNvSpPr>
          <p:nvPr>
            <p:ph type="sldNum" sz="quarter" idx="12"/>
          </p:nvPr>
        </p:nvSpPr>
        <p:spPr/>
        <p:txBody>
          <a:bodyPr/>
          <a:lstStyle/>
          <a:p>
            <a:fld id="{8796C193-3722-42E9-B33A-7C17DAD0F260}" type="slidenum">
              <a:rPr lang="ar-IQ" smtClean="0"/>
              <a:pPr/>
              <a:t>42</a:t>
            </a:fld>
            <a:endParaRPr lang="ar-IQ"/>
          </a:p>
        </p:txBody>
      </p:sp>
      <p:sp>
        <p:nvSpPr>
          <p:cNvPr id="4" name="TextBox 3">
            <a:extLst>
              <a:ext uri="{FF2B5EF4-FFF2-40B4-BE49-F238E27FC236}">
                <a16:creationId xmlns:a16="http://schemas.microsoft.com/office/drawing/2014/main" id="{5F70C740-F856-4C3D-8419-D0F50F658F88}"/>
              </a:ext>
            </a:extLst>
          </p:cNvPr>
          <p:cNvSpPr txBox="1"/>
          <p:nvPr/>
        </p:nvSpPr>
        <p:spPr>
          <a:xfrm>
            <a:off x="407368" y="188640"/>
            <a:ext cx="11089232" cy="6370975"/>
          </a:xfrm>
          <a:prstGeom prst="rect">
            <a:avLst/>
          </a:prstGeom>
          <a:noFill/>
        </p:spPr>
        <p:txBody>
          <a:bodyPr wrap="square">
            <a:spAutoFit/>
          </a:bodyPr>
          <a:lstStyle/>
          <a:p>
            <a:pPr algn="just"/>
            <a:r>
              <a:rPr lang="en-US" sz="3600" b="1" dirty="0">
                <a:solidFill>
                  <a:srgbClr val="FF0000"/>
                </a:solidFill>
                <a:latin typeface="Cambria" panose="02040503050406030204" pitchFamily="18" charset="0"/>
                <a:ea typeface="Cambria" panose="02040503050406030204" pitchFamily="18" charset="0"/>
              </a:rPr>
              <a:t>Preparation of granules</a:t>
            </a:r>
          </a:p>
          <a:p>
            <a:pPr algn="just"/>
            <a:r>
              <a:rPr lang="en-US" sz="3600" b="1" i="1" dirty="0">
                <a:solidFill>
                  <a:srgbClr val="FF0000"/>
                </a:solidFill>
                <a:latin typeface="Cambria" panose="02040503050406030204" pitchFamily="18" charset="0"/>
                <a:ea typeface="Cambria" panose="02040503050406030204" pitchFamily="18" charset="0"/>
              </a:rPr>
              <a:t>Wet method</a:t>
            </a:r>
          </a:p>
          <a:p>
            <a:pPr marL="457200" indent="-457200" algn="just">
              <a:buFont typeface="Wingdings" panose="05000000000000000000" pitchFamily="2" charset="2"/>
              <a:buChar char="Ø"/>
            </a:pPr>
            <a:endParaRPr lang="en-US" sz="2800" dirty="0">
              <a:solidFill>
                <a:prstClr val="black"/>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Ø"/>
            </a:pPr>
            <a:r>
              <a:rPr lang="en-US" sz="2800" dirty="0">
                <a:solidFill>
                  <a:prstClr val="black"/>
                </a:solidFill>
                <a:latin typeface="Cambria" panose="02040503050406030204" pitchFamily="18" charset="0"/>
                <a:ea typeface="Cambria" panose="02040503050406030204" pitchFamily="18" charset="0"/>
              </a:rPr>
              <a:t>Wet method is to </a:t>
            </a:r>
            <a:r>
              <a:rPr lang="en-US" sz="2800" dirty="0">
                <a:solidFill>
                  <a:srgbClr val="0070C0"/>
                </a:solidFill>
                <a:latin typeface="Cambria" panose="02040503050406030204" pitchFamily="18" charset="0"/>
                <a:ea typeface="Cambria" panose="02040503050406030204" pitchFamily="18" charset="0"/>
              </a:rPr>
              <a:t>moisten the powder </a:t>
            </a:r>
            <a:r>
              <a:rPr lang="en-US" sz="2800" dirty="0">
                <a:solidFill>
                  <a:prstClr val="black"/>
                </a:solidFill>
                <a:latin typeface="Cambria" panose="02040503050406030204" pitchFamily="18" charset="0"/>
                <a:ea typeface="Cambria" panose="02040503050406030204" pitchFamily="18" charset="0"/>
              </a:rPr>
              <a:t>or powder mixture and then pass the resulting paste through a screen of the </a:t>
            </a:r>
            <a:r>
              <a:rPr lang="en-US" sz="2800" dirty="0">
                <a:solidFill>
                  <a:srgbClr val="0070C0"/>
                </a:solidFill>
                <a:latin typeface="Cambria" panose="02040503050406030204" pitchFamily="18" charset="0"/>
                <a:ea typeface="Cambria" panose="02040503050406030204" pitchFamily="18" charset="0"/>
              </a:rPr>
              <a:t>mesh size </a:t>
            </a:r>
            <a:r>
              <a:rPr lang="en-US" sz="2800" dirty="0">
                <a:solidFill>
                  <a:prstClr val="black"/>
                </a:solidFill>
                <a:latin typeface="Cambria" panose="02040503050406030204" pitchFamily="18" charset="0"/>
                <a:ea typeface="Cambria" panose="02040503050406030204" pitchFamily="18" charset="0"/>
              </a:rPr>
              <a:t>to produce the desired size of granules.</a:t>
            </a:r>
          </a:p>
          <a:p>
            <a:pPr marL="457200" indent="-457200" algn="just">
              <a:buFont typeface="Wingdings" panose="05000000000000000000" pitchFamily="2" charset="2"/>
              <a:buChar char="Ø"/>
            </a:pPr>
            <a:r>
              <a:rPr lang="en-US" sz="2800" dirty="0">
                <a:solidFill>
                  <a:prstClr val="black"/>
                </a:solidFill>
                <a:latin typeface="Cambria" panose="02040503050406030204" pitchFamily="18" charset="0"/>
                <a:ea typeface="Cambria" panose="02040503050406030204" pitchFamily="18" charset="0"/>
              </a:rPr>
              <a:t>The granules are placed on </a:t>
            </a:r>
            <a:r>
              <a:rPr lang="en-US" sz="2800" dirty="0">
                <a:solidFill>
                  <a:srgbClr val="0070C0"/>
                </a:solidFill>
                <a:latin typeface="Cambria" panose="02040503050406030204" pitchFamily="18" charset="0"/>
                <a:ea typeface="Cambria" panose="02040503050406030204" pitchFamily="18" charset="0"/>
              </a:rPr>
              <a:t>drying trays </a:t>
            </a:r>
            <a:r>
              <a:rPr lang="en-US" sz="2800" dirty="0">
                <a:solidFill>
                  <a:prstClr val="black"/>
                </a:solidFill>
                <a:latin typeface="Cambria" panose="02040503050406030204" pitchFamily="18" charset="0"/>
                <a:ea typeface="Cambria" panose="02040503050406030204" pitchFamily="18" charset="0"/>
              </a:rPr>
              <a:t>and are dried by air or under heat. The granules are periodically moved about on the drying trays to prevent adhesion into a large mass.</a:t>
            </a:r>
          </a:p>
          <a:p>
            <a:pPr marL="457200" indent="-457200" algn="just">
              <a:buFont typeface="Wingdings" panose="05000000000000000000" pitchFamily="2" charset="2"/>
              <a:buChar char="Ø"/>
            </a:pPr>
            <a:r>
              <a:rPr lang="en-US" sz="2800" dirty="0">
                <a:solidFill>
                  <a:prstClr val="black"/>
                </a:solidFill>
                <a:latin typeface="Cambria" panose="02040503050406030204" pitchFamily="18" charset="0"/>
                <a:ea typeface="Cambria" panose="02040503050406030204" pitchFamily="18" charset="0"/>
              </a:rPr>
              <a:t>Another type of wet method is </a:t>
            </a:r>
            <a:r>
              <a:rPr lang="en-US" sz="2800" dirty="0">
                <a:solidFill>
                  <a:srgbClr val="0070C0"/>
                </a:solidFill>
                <a:latin typeface="Cambria" panose="02040503050406030204" pitchFamily="18" charset="0"/>
                <a:ea typeface="Cambria" panose="02040503050406030204" pitchFamily="18" charset="0"/>
              </a:rPr>
              <a:t>fluid bed </a:t>
            </a:r>
            <a:r>
              <a:rPr lang="en-US" sz="2800" dirty="0">
                <a:solidFill>
                  <a:prstClr val="black"/>
                </a:solidFill>
                <a:latin typeface="Cambria" panose="02040503050406030204" pitchFamily="18" charset="0"/>
                <a:ea typeface="Cambria" panose="02040503050406030204" pitchFamily="18" charset="0"/>
              </a:rPr>
              <a:t>processing, in which particles are placed in a conical piece of equipment and are vigorously dispersed and suspended while a liquid excipient is sprayed on the particles and the product dried, forming granules or pellets of defined particle size</a:t>
            </a:r>
            <a:endParaRPr lang="ar-IQ"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9310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F0A0FB-9A77-4558-B5BD-D0F222EBEE10}"/>
              </a:ext>
            </a:extLst>
          </p:cNvPr>
          <p:cNvSpPr>
            <a:spLocks noGrp="1"/>
          </p:cNvSpPr>
          <p:nvPr>
            <p:ph type="sldNum" sz="quarter" idx="12"/>
          </p:nvPr>
        </p:nvSpPr>
        <p:spPr/>
        <p:txBody>
          <a:bodyPr/>
          <a:lstStyle/>
          <a:p>
            <a:fld id="{8796C193-3722-42E9-B33A-7C17DAD0F260}" type="slidenum">
              <a:rPr lang="ar-IQ" smtClean="0"/>
              <a:pPr/>
              <a:t>43</a:t>
            </a:fld>
            <a:endParaRPr lang="ar-IQ"/>
          </a:p>
        </p:txBody>
      </p:sp>
      <p:sp>
        <p:nvSpPr>
          <p:cNvPr id="5" name="TextBox 4">
            <a:extLst>
              <a:ext uri="{FF2B5EF4-FFF2-40B4-BE49-F238E27FC236}">
                <a16:creationId xmlns:a16="http://schemas.microsoft.com/office/drawing/2014/main" id="{A9860C83-EFA8-42E8-9551-B4A2C7377859}"/>
              </a:ext>
            </a:extLst>
          </p:cNvPr>
          <p:cNvSpPr txBox="1"/>
          <p:nvPr/>
        </p:nvSpPr>
        <p:spPr>
          <a:xfrm>
            <a:off x="220846" y="220091"/>
            <a:ext cx="11710416" cy="6247864"/>
          </a:xfrm>
          <a:prstGeom prst="rect">
            <a:avLst/>
          </a:prstGeom>
          <a:noFill/>
        </p:spPr>
        <p:txBody>
          <a:bodyPr wrap="square">
            <a:spAutoFit/>
          </a:bodyPr>
          <a:lstStyle/>
          <a:p>
            <a:r>
              <a:rPr lang="en-US" sz="3600" b="1" i="1" dirty="0">
                <a:solidFill>
                  <a:srgbClr val="FF0000"/>
                </a:solidFill>
                <a:latin typeface="Cambria" panose="02040503050406030204" pitchFamily="18" charset="0"/>
                <a:ea typeface="Cambria" panose="02040503050406030204" pitchFamily="18" charset="0"/>
              </a:rPr>
              <a:t>Dry method for granulation</a:t>
            </a:r>
          </a:p>
          <a:p>
            <a:endParaRPr lang="en-US" sz="2800" dirty="0">
              <a:solidFill>
                <a:prstClr val="black"/>
              </a:solidFill>
              <a:latin typeface="Cambria" panose="02040503050406030204" pitchFamily="18" charset="0"/>
              <a:ea typeface="Cambria" panose="02040503050406030204" pitchFamily="18" charset="0"/>
            </a:endParaRPr>
          </a:p>
          <a:p>
            <a:pPr algn="just"/>
            <a:r>
              <a:rPr lang="en-US" sz="2800" dirty="0">
                <a:solidFill>
                  <a:prstClr val="black"/>
                </a:solidFill>
                <a:latin typeface="Cambria" panose="02040503050406030204" pitchFamily="18" charset="0"/>
                <a:ea typeface="Cambria" panose="02040503050406030204" pitchFamily="18" charset="0"/>
              </a:rPr>
              <a:t>• The dry granulation method may be performed in a couple of ways. By one method, the dry powder is passed through a </a:t>
            </a:r>
            <a:r>
              <a:rPr lang="en-US" sz="2800" dirty="0">
                <a:solidFill>
                  <a:srgbClr val="0070C0"/>
                </a:solidFill>
                <a:latin typeface="Cambria" panose="02040503050406030204" pitchFamily="18" charset="0"/>
                <a:ea typeface="Cambria" panose="02040503050406030204" pitchFamily="18" charset="0"/>
              </a:rPr>
              <a:t>roll compactor </a:t>
            </a:r>
            <a:r>
              <a:rPr lang="en-US" sz="2800" dirty="0">
                <a:solidFill>
                  <a:prstClr val="black"/>
                </a:solidFill>
                <a:latin typeface="Cambria" panose="02040503050406030204" pitchFamily="18" charset="0"/>
                <a:ea typeface="Cambria" panose="02040503050406030204" pitchFamily="18" charset="0"/>
              </a:rPr>
              <a:t>and then through a </a:t>
            </a:r>
            <a:r>
              <a:rPr lang="en-US" sz="2800" dirty="0">
                <a:solidFill>
                  <a:srgbClr val="0070C0"/>
                </a:solidFill>
                <a:latin typeface="Cambria" panose="02040503050406030204" pitchFamily="18" charset="0"/>
                <a:ea typeface="Cambria" panose="02040503050406030204" pitchFamily="18" charset="0"/>
              </a:rPr>
              <a:t>granulating machine</a:t>
            </a:r>
            <a:r>
              <a:rPr lang="en-US" sz="2800" dirty="0">
                <a:solidFill>
                  <a:prstClr val="black"/>
                </a:solidFill>
                <a:latin typeface="Cambria" panose="02040503050406030204" pitchFamily="18" charset="0"/>
                <a:ea typeface="Cambria" panose="02040503050406030204" pitchFamily="18" charset="0"/>
              </a:rPr>
              <a:t>.</a:t>
            </a:r>
          </a:p>
          <a:p>
            <a:pPr algn="just"/>
            <a:r>
              <a:rPr lang="en-US" sz="2800" dirty="0">
                <a:solidFill>
                  <a:prstClr val="black"/>
                </a:solidFill>
                <a:latin typeface="Cambria" panose="02040503050406030204" pitchFamily="18" charset="0"/>
                <a:ea typeface="Cambria" panose="02040503050406030204" pitchFamily="18" charset="0"/>
              </a:rPr>
              <a:t>• An alternative dry method, termed </a:t>
            </a:r>
            <a:r>
              <a:rPr lang="en-US" sz="2800" dirty="0">
                <a:solidFill>
                  <a:srgbClr val="0070C0"/>
                </a:solidFill>
                <a:latin typeface="Cambria" panose="02040503050406030204" pitchFamily="18" charset="0"/>
                <a:ea typeface="Cambria" panose="02040503050406030204" pitchFamily="18" charset="0"/>
              </a:rPr>
              <a:t>slugging</a:t>
            </a:r>
            <a:r>
              <a:rPr lang="en-US" sz="2800" dirty="0">
                <a:solidFill>
                  <a:prstClr val="black"/>
                </a:solidFill>
                <a:latin typeface="Cambria" panose="02040503050406030204" pitchFamily="18" charset="0"/>
                <a:ea typeface="Cambria" panose="02040503050406030204" pitchFamily="18" charset="0"/>
              </a:rPr>
              <a:t>, is the </a:t>
            </a:r>
            <a:r>
              <a:rPr lang="en-US" sz="2800" dirty="0">
                <a:solidFill>
                  <a:srgbClr val="FF0000"/>
                </a:solidFill>
                <a:latin typeface="Cambria" panose="02040503050406030204" pitchFamily="18" charset="0"/>
                <a:ea typeface="Cambria" panose="02040503050406030204" pitchFamily="18" charset="0"/>
              </a:rPr>
              <a:t>compression of a powder or powder mixture into large tablets or slugs on a compressing machine </a:t>
            </a:r>
            <a:r>
              <a:rPr lang="en-US" sz="2800" dirty="0">
                <a:solidFill>
                  <a:prstClr val="black"/>
                </a:solidFill>
                <a:latin typeface="Cambria" panose="02040503050406030204" pitchFamily="18" charset="0"/>
                <a:ea typeface="Cambria" panose="02040503050406030204" pitchFamily="18" charset="0"/>
              </a:rPr>
              <a:t>under 8,000 to 12,000 </a:t>
            </a:r>
            <a:r>
              <a:rPr lang="en-US" sz="2800" dirty="0" err="1">
                <a:solidFill>
                  <a:prstClr val="black"/>
                </a:solidFill>
                <a:latin typeface="Cambria" panose="02040503050406030204" pitchFamily="18" charset="0"/>
                <a:ea typeface="Cambria" panose="02040503050406030204" pitchFamily="18" charset="0"/>
              </a:rPr>
              <a:t>lb</a:t>
            </a:r>
            <a:r>
              <a:rPr lang="en-US" sz="2800" dirty="0">
                <a:solidFill>
                  <a:prstClr val="black"/>
                </a:solidFill>
                <a:latin typeface="Cambria" panose="02040503050406030204" pitchFamily="18" charset="0"/>
                <a:ea typeface="Cambria" panose="02040503050406030204" pitchFamily="18" charset="0"/>
              </a:rPr>
              <a:t> of pressure, depending on the physical characteristics of the powder. The slugs are generally flat-faced and are about 2.5 cm (1 in.) in diameter . The slugs are granulated into the desired particle size, </a:t>
            </a:r>
            <a:r>
              <a:rPr lang="en-US" sz="2800" dirty="0">
                <a:solidFill>
                  <a:srgbClr val="FF0000"/>
                </a:solidFill>
                <a:latin typeface="Cambria" panose="02040503050406030204" pitchFamily="18" charset="0"/>
                <a:ea typeface="Cambria" panose="02040503050406030204" pitchFamily="18" charset="0"/>
              </a:rPr>
              <a:t>generally for use in the production of tablets</a:t>
            </a:r>
            <a:r>
              <a:rPr lang="en-US" sz="2800" dirty="0">
                <a:solidFill>
                  <a:prstClr val="black"/>
                </a:solidFill>
                <a:latin typeface="Cambria" panose="02040503050406030204" pitchFamily="18" charset="0"/>
                <a:ea typeface="Cambria" panose="02040503050406030204" pitchFamily="18" charset="0"/>
              </a:rPr>
              <a:t>.</a:t>
            </a:r>
          </a:p>
          <a:p>
            <a:pPr algn="just"/>
            <a:r>
              <a:rPr lang="en-US" sz="2800" dirty="0">
                <a:solidFill>
                  <a:prstClr val="black"/>
                </a:solidFill>
                <a:latin typeface="Cambria" panose="02040503050406030204" pitchFamily="18" charset="0"/>
                <a:ea typeface="Cambria" panose="02040503050406030204" pitchFamily="18" charset="0"/>
              </a:rPr>
              <a:t>• The dry process often results in the production of fines, that is, powder that has not agglomerated into granules. These fines are separated, collected, and reprocessed</a:t>
            </a:r>
            <a:endParaRPr lang="ar-IQ"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1669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EEC21A-1BA3-47B2-8F11-BAB0598FB8A0}"/>
              </a:ext>
            </a:extLst>
          </p:cNvPr>
          <p:cNvSpPr>
            <a:spLocks noGrp="1"/>
          </p:cNvSpPr>
          <p:nvPr>
            <p:ph type="sldNum" sz="quarter" idx="12"/>
          </p:nvPr>
        </p:nvSpPr>
        <p:spPr/>
        <p:txBody>
          <a:bodyPr/>
          <a:lstStyle/>
          <a:p>
            <a:fld id="{8796C193-3722-42E9-B33A-7C17DAD0F260}" type="slidenum">
              <a:rPr lang="ar-IQ" smtClean="0"/>
              <a:pPr/>
              <a:t>44</a:t>
            </a:fld>
            <a:endParaRPr lang="ar-IQ"/>
          </a:p>
        </p:txBody>
      </p:sp>
      <p:sp>
        <p:nvSpPr>
          <p:cNvPr id="4" name="TextBox 3">
            <a:extLst>
              <a:ext uri="{FF2B5EF4-FFF2-40B4-BE49-F238E27FC236}">
                <a16:creationId xmlns:a16="http://schemas.microsoft.com/office/drawing/2014/main" id="{ED56942B-8694-4B0A-B5A8-C47D9E0CB432}"/>
              </a:ext>
            </a:extLst>
          </p:cNvPr>
          <p:cNvSpPr txBox="1"/>
          <p:nvPr/>
        </p:nvSpPr>
        <p:spPr>
          <a:xfrm>
            <a:off x="324080" y="151179"/>
            <a:ext cx="11543840" cy="3231654"/>
          </a:xfrm>
          <a:prstGeom prst="rect">
            <a:avLst/>
          </a:prstGeom>
          <a:noFill/>
        </p:spPr>
        <p:txBody>
          <a:bodyPr wrap="square">
            <a:spAutoFit/>
          </a:bodyPr>
          <a:lstStyle/>
          <a:p>
            <a:r>
              <a:rPr lang="en-US" sz="3600" b="1" dirty="0">
                <a:solidFill>
                  <a:srgbClr val="FF0000"/>
                </a:solidFill>
                <a:latin typeface="Cambria" panose="02040503050406030204" pitchFamily="18" charset="0"/>
                <a:ea typeface="Cambria" panose="02040503050406030204" pitchFamily="18" charset="0"/>
              </a:rPr>
              <a:t>Effervescent granulated salts</a:t>
            </a:r>
          </a:p>
          <a:p>
            <a:pPr algn="just"/>
            <a:r>
              <a:rPr lang="en-US" sz="2800" dirty="0">
                <a:solidFill>
                  <a:prstClr val="black"/>
                </a:solidFill>
                <a:latin typeface="Cambria" panose="02040503050406030204" pitchFamily="18" charset="0"/>
                <a:ea typeface="Cambria" panose="02040503050406030204" pitchFamily="18" charset="0"/>
              </a:rPr>
              <a:t>• Effervescent salts are granules or </a:t>
            </a:r>
            <a:r>
              <a:rPr lang="en-US" sz="2800" dirty="0">
                <a:solidFill>
                  <a:srgbClr val="FF0000"/>
                </a:solidFill>
                <a:latin typeface="Cambria" panose="02040503050406030204" pitchFamily="18" charset="0"/>
                <a:ea typeface="Cambria" panose="02040503050406030204" pitchFamily="18" charset="0"/>
              </a:rPr>
              <a:t>coarse to very coarse </a:t>
            </a:r>
            <a:r>
              <a:rPr lang="en-US" sz="2800" dirty="0">
                <a:solidFill>
                  <a:prstClr val="black"/>
                </a:solidFill>
                <a:latin typeface="Cambria" panose="02040503050406030204" pitchFamily="18" charset="0"/>
                <a:ea typeface="Cambria" panose="02040503050406030204" pitchFamily="18" charset="0"/>
              </a:rPr>
              <a:t>powders containing a medicinal agent in a dry mixture usually composed of </a:t>
            </a:r>
            <a:r>
              <a:rPr lang="en-US" sz="2800" dirty="0">
                <a:solidFill>
                  <a:srgbClr val="0070C0"/>
                </a:solidFill>
                <a:latin typeface="Cambria" panose="02040503050406030204" pitchFamily="18" charset="0"/>
                <a:ea typeface="Cambria" panose="02040503050406030204" pitchFamily="18" charset="0"/>
              </a:rPr>
              <a:t>sodium bicarbonate, citric acid, and tartaric acid</a:t>
            </a:r>
            <a:r>
              <a:rPr lang="en-US" sz="2800" dirty="0">
                <a:solidFill>
                  <a:prstClr val="black"/>
                </a:solidFill>
                <a:latin typeface="Cambria" panose="02040503050406030204" pitchFamily="18" charset="0"/>
                <a:ea typeface="Cambria" panose="02040503050406030204" pitchFamily="18" charset="0"/>
              </a:rPr>
              <a:t>. </a:t>
            </a:r>
            <a:r>
              <a:rPr lang="en-US" sz="2800" dirty="0">
                <a:solidFill>
                  <a:srgbClr val="FF0000"/>
                </a:solidFill>
                <a:latin typeface="Cambria" panose="02040503050406030204" pitchFamily="18" charset="0"/>
                <a:ea typeface="Cambria" panose="02040503050406030204" pitchFamily="18" charset="0"/>
              </a:rPr>
              <a:t>When added to water, the acids and the base react to liberate carbon dioxide, resulting in effervescence</a:t>
            </a:r>
            <a:r>
              <a:rPr lang="en-US" sz="2800" dirty="0">
                <a:solidFill>
                  <a:prstClr val="black"/>
                </a:solidFill>
                <a:latin typeface="Cambria" panose="02040503050406030204" pitchFamily="18" charset="0"/>
                <a:ea typeface="Cambria" panose="02040503050406030204" pitchFamily="18" charset="0"/>
              </a:rPr>
              <a:t>.</a:t>
            </a:r>
          </a:p>
          <a:p>
            <a:pPr algn="just"/>
            <a:r>
              <a:rPr lang="en-US" sz="2800" dirty="0">
                <a:solidFill>
                  <a:prstClr val="black"/>
                </a:solidFill>
                <a:latin typeface="Cambria" panose="02040503050406030204" pitchFamily="18" charset="0"/>
                <a:ea typeface="Cambria" panose="02040503050406030204" pitchFamily="18" charset="0"/>
              </a:rPr>
              <a:t>• </a:t>
            </a:r>
            <a:r>
              <a:rPr lang="en-US" sz="2800" dirty="0">
                <a:solidFill>
                  <a:srgbClr val="0070C0"/>
                </a:solidFill>
                <a:latin typeface="Cambria" panose="02040503050406030204" pitchFamily="18" charset="0"/>
                <a:ea typeface="Cambria" panose="02040503050406030204" pitchFamily="18" charset="0"/>
              </a:rPr>
              <a:t>The resulting carbonated solution masks undesirable taste of any medicinal agent</a:t>
            </a:r>
            <a:r>
              <a:rPr lang="en-US" sz="2800" dirty="0">
                <a:solidFill>
                  <a:prstClr val="black"/>
                </a:solidFill>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708BD3A1-C3EB-4FBF-8DA7-75F95F79F492}"/>
              </a:ext>
            </a:extLst>
          </p:cNvPr>
          <p:cNvSpPr txBox="1"/>
          <p:nvPr/>
        </p:nvSpPr>
        <p:spPr>
          <a:xfrm>
            <a:off x="294348" y="5157192"/>
            <a:ext cx="9092892" cy="584775"/>
          </a:xfrm>
          <a:prstGeom prst="rect">
            <a:avLst/>
          </a:prstGeom>
          <a:noFill/>
        </p:spPr>
        <p:txBody>
          <a:bodyPr wrap="square">
            <a:spAutoFit/>
          </a:bodyPr>
          <a:lstStyle/>
          <a:p>
            <a:pPr algn="l"/>
            <a:r>
              <a:rPr lang="en-US" sz="3200" b="1" i="0" dirty="0">
                <a:solidFill>
                  <a:srgbClr val="202124"/>
                </a:solidFill>
                <a:effectLst/>
                <a:latin typeface="arial" panose="020B0604020202020204" pitchFamily="34" charset="0"/>
              </a:rPr>
              <a:t>Acids + S</a:t>
            </a:r>
            <a:r>
              <a:rPr lang="en-US" sz="3200" b="1" dirty="0">
                <a:solidFill>
                  <a:srgbClr val="202124"/>
                </a:solidFill>
                <a:latin typeface="arial" panose="020B0604020202020204" pitchFamily="34" charset="0"/>
              </a:rPr>
              <a:t>od bicarb ------H</a:t>
            </a:r>
            <a:r>
              <a:rPr lang="en-US" sz="3200" b="1" baseline="-25000" dirty="0">
                <a:solidFill>
                  <a:srgbClr val="202124"/>
                </a:solidFill>
                <a:latin typeface="arial" panose="020B0604020202020204" pitchFamily="34" charset="0"/>
              </a:rPr>
              <a:t>2</a:t>
            </a:r>
            <a:r>
              <a:rPr lang="en-US" sz="3200" b="1" dirty="0">
                <a:solidFill>
                  <a:srgbClr val="202124"/>
                </a:solidFill>
                <a:latin typeface="arial" panose="020B0604020202020204" pitchFamily="34" charset="0"/>
              </a:rPr>
              <a:t>O-------</a:t>
            </a:r>
            <a:r>
              <a:rPr lang="en-US" sz="3200" b="1" i="0" dirty="0">
                <a:solidFill>
                  <a:srgbClr val="202124"/>
                </a:solidFill>
                <a:effectLst/>
                <a:latin typeface="arial" panose="020B0604020202020204" pitchFamily="34" charset="0"/>
              </a:rPr>
              <a:t>&gt; Salt + CO</a:t>
            </a:r>
            <a:r>
              <a:rPr lang="en-US" sz="3200" b="1" i="0" baseline="-25000" dirty="0">
                <a:solidFill>
                  <a:srgbClr val="202124"/>
                </a:solidFill>
                <a:effectLst/>
                <a:latin typeface="arial" panose="020B0604020202020204" pitchFamily="34" charset="0"/>
              </a:rPr>
              <a:t>2</a:t>
            </a:r>
          </a:p>
        </p:txBody>
      </p:sp>
    </p:spTree>
    <p:extLst>
      <p:ext uri="{BB962C8B-B14F-4D97-AF65-F5344CB8AC3E}">
        <p14:creationId xmlns:p14="http://schemas.microsoft.com/office/powerpoint/2010/main" val="726609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6F9CE9-6324-4587-BF69-A8DFEB39A9F6}"/>
              </a:ext>
            </a:extLst>
          </p:cNvPr>
          <p:cNvSpPr>
            <a:spLocks noGrp="1"/>
          </p:cNvSpPr>
          <p:nvPr>
            <p:ph type="sldNum" sz="quarter" idx="12"/>
          </p:nvPr>
        </p:nvSpPr>
        <p:spPr/>
        <p:txBody>
          <a:bodyPr/>
          <a:lstStyle/>
          <a:p>
            <a:fld id="{8796C193-3722-42E9-B33A-7C17DAD0F260}" type="slidenum">
              <a:rPr lang="ar-IQ" smtClean="0"/>
              <a:pPr/>
              <a:t>45</a:t>
            </a:fld>
            <a:endParaRPr lang="ar-IQ"/>
          </a:p>
        </p:txBody>
      </p:sp>
      <p:sp>
        <p:nvSpPr>
          <p:cNvPr id="4" name="TextBox 3">
            <a:extLst>
              <a:ext uri="{FF2B5EF4-FFF2-40B4-BE49-F238E27FC236}">
                <a16:creationId xmlns:a16="http://schemas.microsoft.com/office/drawing/2014/main" id="{4076E75B-F1AB-4AC1-B292-3BD346B65B5B}"/>
              </a:ext>
            </a:extLst>
          </p:cNvPr>
          <p:cNvSpPr txBox="1"/>
          <p:nvPr/>
        </p:nvSpPr>
        <p:spPr>
          <a:xfrm>
            <a:off x="479376" y="113719"/>
            <a:ext cx="11070336" cy="655564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highlight>
                  <a:srgbClr val="FFFF00"/>
                </a:highlight>
                <a:latin typeface="Cambria" panose="02040503050406030204" pitchFamily="18" charset="0"/>
                <a:ea typeface="Cambria" panose="02040503050406030204" pitchFamily="18" charset="0"/>
              </a:rPr>
              <a:t>Q: why using granules rather than fine particles?</a:t>
            </a:r>
            <a:endParaRPr kumimoji="0" lang="en-US" sz="2800" b="0" i="0" u="none" strike="noStrike" kern="1200" cap="none" spc="0" normalizeH="0" baseline="0" noProof="0" dirty="0">
              <a:ln>
                <a:noFill/>
              </a:ln>
              <a:solidFill>
                <a:prstClr val="black"/>
              </a:solidFill>
              <a:effectLst/>
              <a:highlight>
                <a:srgbClr val="FFFF00"/>
              </a:highlight>
              <a:uLnTx/>
              <a:uFillTx/>
              <a:latin typeface="Cambria" panose="02040503050406030204" pitchFamily="18" charset="0"/>
              <a:ea typeface="Cambria" panose="02040503050406030204" pitchFamily="18"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Using granules or coarse particles of the mixed powders rather than small powder particles </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decreases the rate of solution and prevents violent and uncontrollable effervescence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Sudden and rapid effervescence could </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overflow the glass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 leave little residual carbonation in the solution.</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just" defTabSz="457200" rtl="0" eaLnBrk="1" fontAlgn="auto" latinLnBrk="0" hangingPunct="1">
              <a:lnSpc>
                <a:spcPct val="100000"/>
              </a:lnSpc>
              <a:spcBef>
                <a:spcPts val="0"/>
              </a:spcBef>
              <a:spcAft>
                <a:spcPts val="0"/>
              </a:spcAft>
              <a:buClrTx/>
              <a:buSzTx/>
              <a:tabLst/>
              <a:defRPr/>
            </a:pPr>
            <a:r>
              <a:rPr lang="en-US" sz="2800" dirty="0">
                <a:solidFill>
                  <a:prstClr val="black"/>
                </a:solidFill>
                <a:highlight>
                  <a:srgbClr val="FFFF00"/>
                </a:highlight>
                <a:latin typeface="Cambria" panose="02040503050406030204" pitchFamily="18" charset="0"/>
                <a:ea typeface="Cambria" panose="02040503050406030204" pitchFamily="18" charset="0"/>
              </a:rPr>
              <a:t>Q: why both citric and tartaric acid used and not one of them?</a:t>
            </a:r>
          </a:p>
          <a:p>
            <a:pPr marR="0" lvl="0" algn="just"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highlight>
                <a:srgbClr val="FFFF00"/>
              </a:highlight>
              <a:uLnTx/>
              <a:uFillTx/>
              <a:latin typeface="Cambria" panose="02040503050406030204" pitchFamily="18" charset="0"/>
              <a:ea typeface="Cambria" panose="02040503050406030204" pitchFamily="18" charset="0"/>
              <a:cs typeface="+mn-cs"/>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Using a combination of citric and tartaric acids rather than either acid alone avoids certain difficulties. </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When tartaric acid is used as the sole acid, the resulting granules readily lose their </a:t>
            </a:r>
            <a:r>
              <a:rPr kumimoji="0" lang="en-US"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firmness</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and crumble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Citric acid alone results in a </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sticky</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mixture difficult to granulate.</a:t>
            </a:r>
            <a:endParaRPr kumimoji="0" lang="ar-IQ"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35761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BDBCD5-7278-4157-8879-93700AAE70EE}"/>
              </a:ext>
            </a:extLst>
          </p:cNvPr>
          <p:cNvSpPr>
            <a:spLocks noGrp="1"/>
          </p:cNvSpPr>
          <p:nvPr>
            <p:ph type="sldNum" sz="quarter" idx="12"/>
          </p:nvPr>
        </p:nvSpPr>
        <p:spPr/>
        <p:txBody>
          <a:bodyPr/>
          <a:lstStyle/>
          <a:p>
            <a:fld id="{8796C193-3722-42E9-B33A-7C17DAD0F260}" type="slidenum">
              <a:rPr lang="ar-IQ" smtClean="0"/>
              <a:pPr/>
              <a:t>46</a:t>
            </a:fld>
            <a:endParaRPr lang="ar-IQ"/>
          </a:p>
        </p:txBody>
      </p:sp>
      <p:sp>
        <p:nvSpPr>
          <p:cNvPr id="4" name="TextBox 3">
            <a:extLst>
              <a:ext uri="{FF2B5EF4-FFF2-40B4-BE49-F238E27FC236}">
                <a16:creationId xmlns:a16="http://schemas.microsoft.com/office/drawing/2014/main" id="{54068B47-7EAC-4AA7-B278-403C5322DB89}"/>
              </a:ext>
            </a:extLst>
          </p:cNvPr>
          <p:cNvSpPr txBox="1"/>
          <p:nvPr/>
        </p:nvSpPr>
        <p:spPr>
          <a:xfrm>
            <a:off x="119336" y="93394"/>
            <a:ext cx="11709267" cy="6647974"/>
          </a:xfrm>
          <a:prstGeom prst="rect">
            <a:avLst/>
          </a:prstGeom>
          <a:noFill/>
        </p:spPr>
        <p:txBody>
          <a:bodyPr wrap="square">
            <a:spAutoFit/>
          </a:bodyPr>
          <a:lstStyle/>
          <a:p>
            <a:pPr algn="just"/>
            <a:r>
              <a:rPr lang="en-US" sz="3600" b="1" dirty="0">
                <a:solidFill>
                  <a:srgbClr val="FF0000"/>
                </a:solidFill>
                <a:latin typeface="Cambria" panose="02040503050406030204" pitchFamily="18" charset="0"/>
                <a:ea typeface="Cambria" panose="02040503050406030204" pitchFamily="18" charset="0"/>
              </a:rPr>
              <a:t>Fusion or dry method</a:t>
            </a:r>
          </a:p>
          <a:p>
            <a:pPr algn="just"/>
            <a:endParaRPr lang="en-US" sz="2600" dirty="0">
              <a:solidFill>
                <a:prstClr val="black"/>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In the fusion method, the one </a:t>
            </a:r>
            <a:r>
              <a:rPr lang="en-US" sz="2600" dirty="0">
                <a:solidFill>
                  <a:srgbClr val="FF0000"/>
                </a:solidFill>
                <a:latin typeface="Cambria" panose="02040503050406030204" pitchFamily="18" charset="0"/>
                <a:ea typeface="Cambria" panose="02040503050406030204" pitchFamily="18" charset="0"/>
              </a:rPr>
              <a:t>molecule of water </a:t>
            </a:r>
            <a:r>
              <a:rPr lang="en-US" sz="2600" dirty="0">
                <a:solidFill>
                  <a:prstClr val="black"/>
                </a:solidFill>
                <a:latin typeface="Cambria" panose="02040503050406030204" pitchFamily="18" charset="0"/>
                <a:ea typeface="Cambria" panose="02040503050406030204" pitchFamily="18" charset="0"/>
              </a:rPr>
              <a:t>present in each molecule of </a:t>
            </a:r>
            <a:r>
              <a:rPr lang="en-US" sz="2600" dirty="0">
                <a:solidFill>
                  <a:srgbClr val="0070C0"/>
                </a:solidFill>
                <a:latin typeface="Cambria" panose="02040503050406030204" pitchFamily="18" charset="0"/>
                <a:ea typeface="Cambria" panose="02040503050406030204" pitchFamily="18" charset="0"/>
              </a:rPr>
              <a:t>citric acid </a:t>
            </a:r>
            <a:r>
              <a:rPr lang="en-US" sz="2600" dirty="0">
                <a:solidFill>
                  <a:prstClr val="black"/>
                </a:solidFill>
                <a:latin typeface="Cambria" panose="02040503050406030204" pitchFamily="18" charset="0"/>
                <a:ea typeface="Cambria" panose="02040503050406030204" pitchFamily="18" charset="0"/>
              </a:rPr>
              <a:t>acts as the </a:t>
            </a:r>
            <a:r>
              <a:rPr lang="en-US" sz="2600" dirty="0">
                <a:solidFill>
                  <a:srgbClr val="FF0000"/>
                </a:solidFill>
                <a:latin typeface="Cambria" panose="02040503050406030204" pitchFamily="18" charset="0"/>
                <a:ea typeface="Cambria" panose="02040503050406030204" pitchFamily="18" charset="0"/>
              </a:rPr>
              <a:t>binding agent </a:t>
            </a:r>
            <a:r>
              <a:rPr lang="en-US" sz="2600" dirty="0">
                <a:solidFill>
                  <a:prstClr val="black"/>
                </a:solidFill>
                <a:latin typeface="Cambria" panose="02040503050406030204" pitchFamily="18" charset="0"/>
                <a:ea typeface="Cambria" panose="02040503050406030204" pitchFamily="18" charset="0"/>
              </a:rPr>
              <a:t>for the powder mixture. Before mixing the powders, the citric acid crystals are powdered and then mixed with the other powders of the same sieve size to ensure uniformity of the mixture.</a:t>
            </a: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The sieves and the mixing equipment should be made of </a:t>
            </a:r>
            <a:r>
              <a:rPr lang="en-US" sz="2600" dirty="0">
                <a:solidFill>
                  <a:srgbClr val="0070C0"/>
                </a:solidFill>
                <a:latin typeface="Cambria" panose="02040503050406030204" pitchFamily="18" charset="0"/>
                <a:ea typeface="Cambria" panose="02040503050406030204" pitchFamily="18" charset="0"/>
              </a:rPr>
              <a:t>stainless steel </a:t>
            </a:r>
            <a:r>
              <a:rPr lang="en-US" sz="2600" dirty="0">
                <a:solidFill>
                  <a:prstClr val="black"/>
                </a:solidFill>
                <a:latin typeface="Cambria" panose="02040503050406030204" pitchFamily="18" charset="0"/>
                <a:ea typeface="Cambria" panose="02040503050406030204" pitchFamily="18" charset="0"/>
              </a:rPr>
              <a:t>or other material resistant to the effect of the acids.</a:t>
            </a: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The mixing of the powders is performed as rapidly as is practical, preferably in </a:t>
            </a:r>
            <a:r>
              <a:rPr lang="en-US" sz="2600" dirty="0">
                <a:solidFill>
                  <a:srgbClr val="0070C0"/>
                </a:solidFill>
                <a:latin typeface="Cambria" panose="02040503050406030204" pitchFamily="18" charset="0"/>
                <a:ea typeface="Cambria" panose="02040503050406030204" pitchFamily="18" charset="0"/>
              </a:rPr>
              <a:t>an environment of low humidity to avoid absorption of moisture </a:t>
            </a:r>
            <a:r>
              <a:rPr lang="en-US" sz="2600" dirty="0">
                <a:solidFill>
                  <a:prstClr val="black"/>
                </a:solidFill>
                <a:latin typeface="Cambria" panose="02040503050406030204" pitchFamily="18" charset="0"/>
                <a:ea typeface="Cambria" panose="02040503050406030204" pitchFamily="18" charset="0"/>
              </a:rPr>
              <a:t>and a premature chemical reaction.</a:t>
            </a:r>
          </a:p>
          <a:p>
            <a:pPr marL="457200" indent="-457200" algn="just">
              <a:buFont typeface="Wingdings" panose="05000000000000000000" pitchFamily="2" charset="2"/>
              <a:buChar char="Ø"/>
            </a:pPr>
            <a:r>
              <a:rPr lang="en-US" sz="2600" dirty="0">
                <a:solidFill>
                  <a:srgbClr val="FF0000"/>
                </a:solidFill>
                <a:latin typeface="Cambria" panose="02040503050406030204" pitchFamily="18" charset="0"/>
                <a:ea typeface="Cambria" panose="02040503050406030204" pitchFamily="18" charset="0"/>
              </a:rPr>
              <a:t>After mixing, the powder is placed on a suitable dish in an oven at 34°C to 40°C. </a:t>
            </a:r>
            <a:r>
              <a:rPr lang="en-US" sz="2600" dirty="0">
                <a:latin typeface="Cambria" panose="02040503050406030204" pitchFamily="18" charset="0"/>
                <a:ea typeface="Cambria" panose="02040503050406030204" pitchFamily="18" charset="0"/>
              </a:rPr>
              <a:t>During the heating process, an acid-resistant spatula is used to turn the powder. </a:t>
            </a:r>
            <a:r>
              <a:rPr lang="en-US" sz="2600" dirty="0">
                <a:solidFill>
                  <a:srgbClr val="FF0000"/>
                </a:solidFill>
                <a:latin typeface="Cambria" panose="02040503050406030204" pitchFamily="18" charset="0"/>
                <a:ea typeface="Cambria" panose="02040503050406030204" pitchFamily="18" charset="0"/>
              </a:rPr>
              <a:t>The heat releases the water of crystallization from the citric acid, which in turn dissolves a portion of the powder mixture, setting the chemical reaction and consequently releasing some carbon dioxide.</a:t>
            </a:r>
            <a:endParaRPr lang="ar-IQ" sz="2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3882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D6A205-FDDA-427F-9547-6F193B4CD73C}"/>
              </a:ext>
            </a:extLst>
          </p:cNvPr>
          <p:cNvSpPr>
            <a:spLocks noGrp="1"/>
          </p:cNvSpPr>
          <p:nvPr>
            <p:ph type="sldNum" sz="quarter" idx="12"/>
          </p:nvPr>
        </p:nvSpPr>
        <p:spPr/>
        <p:txBody>
          <a:bodyPr/>
          <a:lstStyle/>
          <a:p>
            <a:fld id="{8796C193-3722-42E9-B33A-7C17DAD0F260}" type="slidenum">
              <a:rPr lang="ar-IQ" smtClean="0"/>
              <a:pPr/>
              <a:t>47</a:t>
            </a:fld>
            <a:endParaRPr lang="ar-IQ"/>
          </a:p>
        </p:txBody>
      </p:sp>
      <p:sp>
        <p:nvSpPr>
          <p:cNvPr id="4" name="TextBox 3">
            <a:extLst>
              <a:ext uri="{FF2B5EF4-FFF2-40B4-BE49-F238E27FC236}">
                <a16:creationId xmlns:a16="http://schemas.microsoft.com/office/drawing/2014/main" id="{BA18587B-D7CF-41D4-AA1D-47C2FD60D77A}"/>
              </a:ext>
            </a:extLst>
          </p:cNvPr>
          <p:cNvSpPr txBox="1"/>
          <p:nvPr/>
        </p:nvSpPr>
        <p:spPr>
          <a:xfrm>
            <a:off x="335360" y="116632"/>
            <a:ext cx="11449272" cy="6494085"/>
          </a:xfrm>
          <a:prstGeom prst="rect">
            <a:avLst/>
          </a:prstGeom>
          <a:noFill/>
        </p:spPr>
        <p:txBody>
          <a:bodyPr wrap="square">
            <a:spAutoFit/>
          </a:bodyPr>
          <a:lstStyle/>
          <a:p>
            <a:pPr marL="457200" indent="-457200" algn="just">
              <a:buFont typeface="Wingdings" panose="05000000000000000000" pitchFamily="2" charset="2"/>
              <a:buChar char="q"/>
            </a:pPr>
            <a:r>
              <a:rPr lang="en-US" sz="2600" dirty="0">
                <a:solidFill>
                  <a:prstClr val="black"/>
                </a:solidFill>
                <a:latin typeface="Cambria" panose="02040503050406030204" pitchFamily="18" charset="0"/>
                <a:ea typeface="Cambria" panose="02040503050406030204" pitchFamily="18" charset="0"/>
              </a:rPr>
              <a:t>This causes the softened mass of powder to become somewhat </a:t>
            </a:r>
            <a:r>
              <a:rPr lang="en-US" sz="2600" dirty="0">
                <a:solidFill>
                  <a:srgbClr val="FF0000"/>
                </a:solidFill>
                <a:latin typeface="Cambria" panose="02040503050406030204" pitchFamily="18" charset="0"/>
                <a:ea typeface="Cambria" panose="02040503050406030204" pitchFamily="18" charset="0"/>
              </a:rPr>
              <a:t>spongy</a:t>
            </a:r>
            <a:r>
              <a:rPr lang="en-US" sz="2600" dirty="0">
                <a:solidFill>
                  <a:prstClr val="black"/>
                </a:solidFill>
                <a:latin typeface="Cambria" panose="02040503050406030204" pitchFamily="18" charset="0"/>
                <a:ea typeface="Cambria" panose="02040503050406030204" pitchFamily="18" charset="0"/>
              </a:rPr>
              <a:t>, and when it has reached the proper consistency (as bread dough), it is removed from the oven and </a:t>
            </a:r>
            <a:r>
              <a:rPr lang="en-US" sz="2600" dirty="0">
                <a:solidFill>
                  <a:srgbClr val="FF0000"/>
                </a:solidFill>
                <a:latin typeface="Cambria" panose="02040503050406030204" pitchFamily="18" charset="0"/>
                <a:ea typeface="Cambria" panose="02040503050406030204" pitchFamily="18" charset="0"/>
              </a:rPr>
              <a:t>rubbed through a sieve </a:t>
            </a:r>
            <a:r>
              <a:rPr lang="en-US" sz="2600" dirty="0">
                <a:solidFill>
                  <a:prstClr val="black"/>
                </a:solidFill>
                <a:latin typeface="Cambria" panose="02040503050406030204" pitchFamily="18" charset="0"/>
                <a:ea typeface="Cambria" panose="02040503050406030204" pitchFamily="18" charset="0"/>
              </a:rPr>
              <a:t>to produce granules of the desired size (Screening).</a:t>
            </a:r>
          </a:p>
          <a:p>
            <a:pPr algn="just"/>
            <a:r>
              <a:rPr lang="en-US" sz="2600" dirty="0">
                <a:solidFill>
                  <a:prstClr val="black"/>
                </a:solidFill>
                <a:latin typeface="Cambria" panose="02040503050406030204" pitchFamily="18" charset="0"/>
                <a:ea typeface="Cambria" panose="02040503050406030204" pitchFamily="18" charset="0"/>
              </a:rPr>
              <a:t>•a No. 4 sieve produces large granules,</a:t>
            </a:r>
          </a:p>
          <a:p>
            <a:pPr algn="just"/>
            <a:r>
              <a:rPr lang="en-US" sz="2600" dirty="0">
                <a:solidFill>
                  <a:prstClr val="black"/>
                </a:solidFill>
                <a:latin typeface="Cambria" panose="02040503050406030204" pitchFamily="18" charset="0"/>
                <a:ea typeface="Cambria" panose="02040503050406030204" pitchFamily="18" charset="0"/>
              </a:rPr>
              <a:t>•a No. 8 sieve prepares medium size granules, and</a:t>
            </a:r>
          </a:p>
          <a:p>
            <a:pPr algn="just"/>
            <a:r>
              <a:rPr lang="en-US" sz="2600" dirty="0">
                <a:solidFill>
                  <a:prstClr val="black"/>
                </a:solidFill>
                <a:latin typeface="Cambria" panose="02040503050406030204" pitchFamily="18" charset="0"/>
                <a:ea typeface="Cambria" panose="02040503050406030204" pitchFamily="18" charset="0"/>
              </a:rPr>
              <a:t>•a No. 10 sieve prepares small granules.</a:t>
            </a:r>
          </a:p>
          <a:p>
            <a:pPr algn="just"/>
            <a:r>
              <a:rPr lang="en-US" sz="2600" dirty="0">
                <a:solidFill>
                  <a:prstClr val="black"/>
                </a:solidFill>
                <a:latin typeface="Cambria" panose="02040503050406030204" pitchFamily="18" charset="0"/>
                <a:ea typeface="Cambria" panose="02040503050406030204" pitchFamily="18" charset="0"/>
              </a:rPr>
              <a:t>• The granules are dried at a temperature not exceeding 54°C and are immediately placed in containers and tightly sealed.</a:t>
            </a:r>
          </a:p>
          <a:p>
            <a:pPr algn="just"/>
            <a:r>
              <a:rPr lang="en-US" sz="2600" b="1" dirty="0">
                <a:solidFill>
                  <a:srgbClr val="FF0000"/>
                </a:solidFill>
                <a:latin typeface="Cambria" panose="02040503050406030204" pitchFamily="18" charset="0"/>
                <a:ea typeface="Cambria" panose="02040503050406030204" pitchFamily="18" charset="0"/>
              </a:rPr>
              <a:t>Preparation steps</a:t>
            </a:r>
          </a:p>
          <a:p>
            <a:pPr marL="457200" indent="-457200" algn="just">
              <a:buFont typeface="Wingdings" panose="05000000000000000000" pitchFamily="2" charset="2"/>
              <a:buChar char="ü"/>
            </a:pPr>
            <a:r>
              <a:rPr lang="en-US" sz="2600" i="1" dirty="0">
                <a:solidFill>
                  <a:prstClr val="black"/>
                </a:solidFill>
                <a:latin typeface="Cambria" panose="02040503050406030204" pitchFamily="18" charset="0"/>
                <a:ea typeface="Cambria" panose="02040503050406030204" pitchFamily="18" charset="0"/>
              </a:rPr>
              <a:t>Citric acid powdering </a:t>
            </a:r>
          </a:p>
          <a:p>
            <a:pPr marL="457200" indent="-457200" algn="just">
              <a:buFont typeface="Wingdings" panose="05000000000000000000" pitchFamily="2" charset="2"/>
              <a:buChar char="ü"/>
            </a:pPr>
            <a:r>
              <a:rPr lang="en-US" sz="2600" i="1" dirty="0">
                <a:solidFill>
                  <a:prstClr val="black"/>
                </a:solidFill>
                <a:latin typeface="Cambria" panose="02040503050406030204" pitchFamily="18" charset="0"/>
                <a:ea typeface="Cambria" panose="02040503050406030204" pitchFamily="18" charset="0"/>
              </a:rPr>
              <a:t>Powders with citric acid mixing and sieving</a:t>
            </a:r>
          </a:p>
          <a:p>
            <a:pPr marL="457200" indent="-457200" algn="just">
              <a:buFont typeface="Wingdings" panose="05000000000000000000" pitchFamily="2" charset="2"/>
              <a:buChar char="ü"/>
            </a:pPr>
            <a:r>
              <a:rPr lang="en-US" sz="2600" i="1" dirty="0">
                <a:solidFill>
                  <a:prstClr val="black"/>
                </a:solidFill>
                <a:latin typeface="Cambria" panose="02040503050406030204" pitchFamily="18" charset="0"/>
                <a:ea typeface="Cambria" panose="02040503050406030204" pitchFamily="18" charset="0"/>
              </a:rPr>
              <a:t>Heating in oven (make spongy mass)</a:t>
            </a:r>
          </a:p>
          <a:p>
            <a:pPr marL="457200" indent="-457200" algn="just">
              <a:buFont typeface="Wingdings" panose="05000000000000000000" pitchFamily="2" charset="2"/>
              <a:buChar char="ü"/>
            </a:pPr>
            <a:r>
              <a:rPr lang="en-US" sz="2600" i="1" dirty="0">
                <a:solidFill>
                  <a:prstClr val="black"/>
                </a:solidFill>
                <a:latin typeface="Cambria" panose="02040503050406030204" pitchFamily="18" charset="0"/>
                <a:ea typeface="Cambria" panose="02040503050406030204" pitchFamily="18" charset="0"/>
              </a:rPr>
              <a:t>Screening in specified sieve</a:t>
            </a:r>
          </a:p>
          <a:p>
            <a:pPr marL="457200" indent="-457200" algn="just">
              <a:buFont typeface="Wingdings" panose="05000000000000000000" pitchFamily="2" charset="2"/>
              <a:buChar char="ü"/>
            </a:pPr>
            <a:r>
              <a:rPr lang="en-US" sz="2600" i="1" dirty="0">
                <a:solidFill>
                  <a:prstClr val="black"/>
                </a:solidFill>
                <a:latin typeface="Cambria" panose="02040503050406030204" pitchFamily="18" charset="0"/>
                <a:ea typeface="Cambria" panose="02040503050406030204" pitchFamily="18" charset="0"/>
              </a:rPr>
              <a:t>Drying </a:t>
            </a:r>
          </a:p>
          <a:p>
            <a:pPr marL="457200" indent="-457200" algn="just">
              <a:buFont typeface="Wingdings" panose="05000000000000000000" pitchFamily="2" charset="2"/>
              <a:buChar char="ü"/>
            </a:pPr>
            <a:r>
              <a:rPr lang="en-US" sz="2600" i="1" dirty="0">
                <a:solidFill>
                  <a:prstClr val="black"/>
                </a:solidFill>
                <a:latin typeface="Cambria" panose="02040503050406030204" pitchFamily="18" charset="0"/>
                <a:ea typeface="Cambria" panose="02040503050406030204" pitchFamily="18" charset="0"/>
              </a:rPr>
              <a:t>Packaging </a:t>
            </a:r>
            <a:endParaRPr lang="ar-IQ" sz="2600" i="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0280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4B7188-118E-4197-A20A-4150966D2680}"/>
              </a:ext>
            </a:extLst>
          </p:cNvPr>
          <p:cNvSpPr>
            <a:spLocks noGrp="1"/>
          </p:cNvSpPr>
          <p:nvPr>
            <p:ph type="sldNum" sz="quarter" idx="12"/>
          </p:nvPr>
        </p:nvSpPr>
        <p:spPr/>
        <p:txBody>
          <a:bodyPr/>
          <a:lstStyle/>
          <a:p>
            <a:fld id="{8796C193-3722-42E9-B33A-7C17DAD0F260}" type="slidenum">
              <a:rPr lang="ar-IQ" smtClean="0"/>
              <a:pPr/>
              <a:t>48</a:t>
            </a:fld>
            <a:endParaRPr lang="ar-IQ"/>
          </a:p>
        </p:txBody>
      </p:sp>
      <p:sp>
        <p:nvSpPr>
          <p:cNvPr id="4" name="TextBox 3">
            <a:extLst>
              <a:ext uri="{FF2B5EF4-FFF2-40B4-BE49-F238E27FC236}">
                <a16:creationId xmlns:a16="http://schemas.microsoft.com/office/drawing/2014/main" id="{DDB2B2B4-88CD-4CB4-8B5D-14AD958B2531}"/>
              </a:ext>
            </a:extLst>
          </p:cNvPr>
          <p:cNvSpPr txBox="1"/>
          <p:nvPr/>
        </p:nvSpPr>
        <p:spPr>
          <a:xfrm>
            <a:off x="479376" y="188640"/>
            <a:ext cx="11089232" cy="4647426"/>
          </a:xfrm>
          <a:prstGeom prst="rect">
            <a:avLst/>
          </a:prstGeom>
          <a:noFill/>
        </p:spPr>
        <p:txBody>
          <a:bodyPr wrap="square">
            <a:spAutoFit/>
          </a:bodyPr>
          <a:lstStyle/>
          <a:p>
            <a:r>
              <a:rPr lang="en-US" sz="3600" b="1" dirty="0">
                <a:solidFill>
                  <a:srgbClr val="FF0000"/>
                </a:solidFill>
                <a:latin typeface="Cambria" panose="02040503050406030204" pitchFamily="18" charset="0"/>
                <a:ea typeface="Cambria" panose="02040503050406030204" pitchFamily="18" charset="0"/>
              </a:rPr>
              <a:t>Wet Method</a:t>
            </a:r>
          </a:p>
          <a:p>
            <a:pPr algn="just"/>
            <a:endParaRPr lang="en-US" sz="2600" dirty="0">
              <a:solidFill>
                <a:prstClr val="black"/>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The wet method differs from the fusion method in that the source of binding agent is not the water of crystallization from the citric acid but the </a:t>
            </a:r>
            <a:r>
              <a:rPr lang="en-US" sz="2600" dirty="0">
                <a:solidFill>
                  <a:srgbClr val="FF0000"/>
                </a:solidFill>
                <a:latin typeface="Cambria" panose="02040503050406030204" pitchFamily="18" charset="0"/>
                <a:ea typeface="Cambria" panose="02040503050406030204" pitchFamily="18" charset="0"/>
              </a:rPr>
              <a:t>water added to alcohol as the moistening agent</a:t>
            </a:r>
            <a:r>
              <a:rPr lang="en-US" sz="2600" dirty="0">
                <a:solidFill>
                  <a:prstClr val="black"/>
                </a:solidFill>
                <a:latin typeface="Cambria" panose="02040503050406030204" pitchFamily="18" charset="0"/>
                <a:ea typeface="Cambria" panose="02040503050406030204" pitchFamily="18" charset="0"/>
              </a:rPr>
              <a:t>, forming the pliable mass for granulation.</a:t>
            </a:r>
          </a:p>
          <a:p>
            <a:pPr marL="457200" indent="-457200" algn="just">
              <a:buFont typeface="Wingdings" panose="05000000000000000000" pitchFamily="2" charset="2"/>
              <a:buChar char="Ø"/>
            </a:pPr>
            <a:endParaRPr lang="en-US" sz="2600" dirty="0">
              <a:solidFill>
                <a:prstClr val="black"/>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Ø"/>
            </a:pPr>
            <a:r>
              <a:rPr lang="en-US" sz="2600" dirty="0">
                <a:solidFill>
                  <a:prstClr val="black"/>
                </a:solidFill>
                <a:latin typeface="Cambria" panose="02040503050406030204" pitchFamily="18" charset="0"/>
                <a:ea typeface="Cambria" panose="02040503050406030204" pitchFamily="18" charset="0"/>
              </a:rPr>
              <a:t>In this method, all of the powders may be anhydrous as long as water is added to the moistening liquid. Just enough liquid is added (in portions) to prepare a mass of proper consistency; then the granules are prepared and dried in the same manner as described.</a:t>
            </a:r>
            <a:endParaRPr lang="ar-IQ"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577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EF3722-AA44-4705-BA36-4D057CEFC226}"/>
              </a:ext>
            </a:extLst>
          </p:cNvPr>
          <p:cNvSpPr>
            <a:spLocks noGrp="1"/>
          </p:cNvSpPr>
          <p:nvPr>
            <p:ph type="sldNum" sz="quarter" idx="12"/>
          </p:nvPr>
        </p:nvSpPr>
        <p:spPr/>
        <p:txBody>
          <a:bodyPr/>
          <a:lstStyle/>
          <a:p>
            <a:fld id="{8796C193-3722-42E9-B33A-7C17DAD0F260}" type="slidenum">
              <a:rPr lang="ar-IQ" smtClean="0"/>
              <a:pPr/>
              <a:t>5</a:t>
            </a:fld>
            <a:endParaRPr lang="ar-IQ"/>
          </a:p>
        </p:txBody>
      </p:sp>
      <p:sp>
        <p:nvSpPr>
          <p:cNvPr id="4" name="TextBox 3">
            <a:extLst>
              <a:ext uri="{FF2B5EF4-FFF2-40B4-BE49-F238E27FC236}">
                <a16:creationId xmlns:a16="http://schemas.microsoft.com/office/drawing/2014/main" id="{BAB955B3-6F24-4066-9E8E-943B09C363DF}"/>
              </a:ext>
            </a:extLst>
          </p:cNvPr>
          <p:cNvSpPr txBox="1"/>
          <p:nvPr/>
        </p:nvSpPr>
        <p:spPr>
          <a:xfrm>
            <a:off x="335360" y="116632"/>
            <a:ext cx="11233248" cy="6309420"/>
          </a:xfrm>
          <a:prstGeom prst="rect">
            <a:avLst/>
          </a:prstGeom>
          <a:noFill/>
        </p:spPr>
        <p:txBody>
          <a:bodyPr wrap="square">
            <a:spAutoFit/>
          </a:bodyPr>
          <a:lstStyle/>
          <a:p>
            <a:pPr algn="just"/>
            <a:r>
              <a:rPr lang="en-US" sz="4000" b="1" dirty="0">
                <a:solidFill>
                  <a:srgbClr val="FF0000"/>
                </a:solidFill>
                <a:latin typeface="Calisto MT" panose="02040603050505030304" pitchFamily="18" charset="0"/>
              </a:rPr>
              <a:t>Characterization of powders</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 Before their use in the preparation of pharmaceutical products, solid materials first are characterized to determine their chemical and physical features, including:</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1. Morphology </a:t>
            </a:r>
          </a:p>
          <a:p>
            <a:pPr algn="just"/>
            <a:r>
              <a:rPr lang="en-US" sz="2800" dirty="0">
                <a:latin typeface="Cambria" panose="02040503050406030204" pitchFamily="18" charset="0"/>
                <a:ea typeface="Cambria" panose="02040503050406030204" pitchFamily="18" charset="0"/>
              </a:rPr>
              <a:t>2. Purity </a:t>
            </a:r>
          </a:p>
          <a:p>
            <a:pPr algn="just"/>
            <a:r>
              <a:rPr lang="en-US" sz="2800" dirty="0">
                <a:latin typeface="Cambria" panose="02040503050406030204" pitchFamily="18" charset="0"/>
                <a:ea typeface="Cambria" panose="02040503050406030204" pitchFamily="18" charset="0"/>
              </a:rPr>
              <a:t>3. Solubility </a:t>
            </a:r>
          </a:p>
          <a:p>
            <a:pPr algn="just"/>
            <a:r>
              <a:rPr lang="en-US" sz="2800" dirty="0">
                <a:latin typeface="Cambria" panose="02040503050406030204" pitchFamily="18" charset="0"/>
                <a:ea typeface="Cambria" panose="02040503050406030204" pitchFamily="18" charset="0"/>
              </a:rPr>
              <a:t>4. Flowability</a:t>
            </a:r>
          </a:p>
          <a:p>
            <a:pPr algn="just"/>
            <a:r>
              <a:rPr lang="en-US" sz="2800" dirty="0">
                <a:latin typeface="Cambria" panose="02040503050406030204" pitchFamily="18" charset="0"/>
                <a:ea typeface="Cambria" panose="02040503050406030204" pitchFamily="18" charset="0"/>
              </a:rPr>
              <a:t>5. Stability </a:t>
            </a:r>
          </a:p>
          <a:p>
            <a:pPr algn="just"/>
            <a:r>
              <a:rPr lang="en-US" sz="2800" dirty="0">
                <a:latin typeface="Cambria" panose="02040503050406030204" pitchFamily="18" charset="0"/>
                <a:ea typeface="Cambria" panose="02040503050406030204" pitchFamily="18" charset="0"/>
              </a:rPr>
              <a:t>6. Particle size</a:t>
            </a:r>
          </a:p>
          <a:p>
            <a:pPr algn="just"/>
            <a:r>
              <a:rPr lang="en-US" sz="2800" dirty="0">
                <a:latin typeface="Cambria" panose="02040503050406030204" pitchFamily="18" charset="0"/>
                <a:ea typeface="Cambria" panose="02040503050406030204" pitchFamily="18" charset="0"/>
              </a:rPr>
              <a:t>7. Uniformity </a:t>
            </a:r>
          </a:p>
          <a:p>
            <a:pPr algn="just"/>
            <a:r>
              <a:rPr lang="en-US" sz="2800" dirty="0">
                <a:latin typeface="Cambria" panose="02040503050406030204" pitchFamily="18" charset="0"/>
                <a:ea typeface="Cambria" panose="02040503050406030204" pitchFamily="18" charset="0"/>
              </a:rPr>
              <a:t>8. Compatibility with any other formulation components</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2050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BBA8CC-8C61-4C67-A72A-882FE4126555}"/>
              </a:ext>
            </a:extLst>
          </p:cNvPr>
          <p:cNvSpPr>
            <a:spLocks noGrp="1"/>
          </p:cNvSpPr>
          <p:nvPr>
            <p:ph type="sldNum" sz="quarter" idx="12"/>
          </p:nvPr>
        </p:nvSpPr>
        <p:spPr/>
        <p:txBody>
          <a:bodyPr/>
          <a:lstStyle/>
          <a:p>
            <a:fld id="{8796C193-3722-42E9-B33A-7C17DAD0F260}" type="slidenum">
              <a:rPr lang="ar-IQ" smtClean="0"/>
              <a:pPr/>
              <a:t>6</a:t>
            </a:fld>
            <a:endParaRPr lang="ar-IQ"/>
          </a:p>
        </p:txBody>
      </p:sp>
      <p:sp>
        <p:nvSpPr>
          <p:cNvPr id="4" name="TextBox 3">
            <a:extLst>
              <a:ext uri="{FF2B5EF4-FFF2-40B4-BE49-F238E27FC236}">
                <a16:creationId xmlns:a16="http://schemas.microsoft.com/office/drawing/2014/main" id="{3DE0013E-AC90-4FE0-8EE4-B7F13B7B4DD8}"/>
              </a:ext>
            </a:extLst>
          </p:cNvPr>
          <p:cNvSpPr txBox="1"/>
          <p:nvPr/>
        </p:nvSpPr>
        <p:spPr>
          <a:xfrm>
            <a:off x="271622" y="0"/>
            <a:ext cx="8559140" cy="6740307"/>
          </a:xfrm>
          <a:prstGeom prst="rect">
            <a:avLst/>
          </a:prstGeom>
          <a:noFill/>
        </p:spPr>
        <p:txBody>
          <a:bodyPr wrap="square">
            <a:spAutoFit/>
          </a:bodyPr>
          <a:lstStyle/>
          <a:p>
            <a:pPr algn="just"/>
            <a:r>
              <a:rPr lang="en-US" sz="4000" b="1" dirty="0">
                <a:solidFill>
                  <a:srgbClr val="FF0000"/>
                </a:solidFill>
                <a:latin typeface="Calisto MT" panose="02040603050505030304" pitchFamily="18" charset="0"/>
              </a:rPr>
              <a:t>Particle size</a:t>
            </a:r>
          </a:p>
          <a:p>
            <a:pPr algn="just"/>
            <a:r>
              <a:rPr lang="en-US" sz="2800" dirty="0">
                <a:latin typeface="Cambria" panose="02040503050406030204" pitchFamily="18" charset="0"/>
                <a:ea typeface="Cambria" panose="02040503050406030204" pitchFamily="18" charset="0"/>
              </a:rPr>
              <a:t>• The adjustment and control of a drug and other materials powder's particle size; enable both the efficient </a:t>
            </a:r>
            <a:r>
              <a:rPr lang="en-US" sz="2800" dirty="0">
                <a:solidFill>
                  <a:srgbClr val="0070C0"/>
                </a:solidFill>
                <a:latin typeface="Cambria" panose="02040503050406030204" pitchFamily="18" charset="0"/>
                <a:ea typeface="Cambria" panose="02040503050406030204" pitchFamily="18" charset="0"/>
              </a:rPr>
              <a:t>production</a:t>
            </a:r>
            <a:r>
              <a:rPr lang="en-US" sz="2800" dirty="0">
                <a:latin typeface="Cambria" panose="02040503050406030204" pitchFamily="18" charset="0"/>
                <a:ea typeface="Cambria" panose="02040503050406030204" pitchFamily="18" charset="0"/>
              </a:rPr>
              <a:t> of a finished dosage form and the optimum </a:t>
            </a:r>
            <a:r>
              <a:rPr lang="en-US" sz="2800" dirty="0">
                <a:solidFill>
                  <a:srgbClr val="0070C0"/>
                </a:solidFill>
                <a:latin typeface="Cambria" panose="02040503050406030204" pitchFamily="18" charset="0"/>
                <a:ea typeface="Cambria" panose="02040503050406030204" pitchFamily="18" charset="0"/>
              </a:rPr>
              <a:t>therapeutic</a:t>
            </a:r>
            <a:r>
              <a:rPr lang="en-US" sz="2800" dirty="0">
                <a:latin typeface="Cambria" panose="02040503050406030204" pitchFamily="18" charset="0"/>
                <a:ea typeface="Cambria" panose="02040503050406030204" pitchFamily="18" charset="0"/>
              </a:rPr>
              <a:t> efficacy.</a:t>
            </a:r>
          </a:p>
          <a:p>
            <a:pPr algn="just"/>
            <a:r>
              <a:rPr lang="en-US" sz="2800" dirty="0">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United States Pharmacopeia (USP) </a:t>
            </a:r>
            <a:r>
              <a:rPr lang="en-US" sz="2800" dirty="0">
                <a:latin typeface="Cambria" panose="02040503050406030204" pitchFamily="18" charset="0"/>
                <a:ea typeface="Cambria" panose="02040503050406030204" pitchFamily="18" charset="0"/>
              </a:rPr>
              <a:t>uses these terms: </a:t>
            </a:r>
            <a:r>
              <a:rPr lang="en-US" sz="2800" dirty="0">
                <a:solidFill>
                  <a:srgbClr val="00B0F0"/>
                </a:solidFill>
                <a:latin typeface="Cambria" panose="02040503050406030204" pitchFamily="18" charset="0"/>
                <a:ea typeface="Cambria" panose="02040503050406030204" pitchFamily="18" charset="0"/>
              </a:rPr>
              <a:t>very coarse</a:t>
            </a:r>
            <a:r>
              <a:rPr lang="en-US" sz="2800" dirty="0">
                <a:latin typeface="Cambria" panose="02040503050406030204" pitchFamily="18" charset="0"/>
                <a:ea typeface="Cambria" panose="02040503050406030204" pitchFamily="18" charset="0"/>
              </a:rPr>
              <a:t>, </a:t>
            </a:r>
            <a:r>
              <a:rPr lang="en-US" sz="2800" dirty="0">
                <a:solidFill>
                  <a:srgbClr val="FF0000"/>
                </a:solidFill>
                <a:latin typeface="Cambria" panose="02040503050406030204" pitchFamily="18" charset="0"/>
                <a:ea typeface="Cambria" panose="02040503050406030204" pitchFamily="18" charset="0"/>
              </a:rPr>
              <a:t>coarse</a:t>
            </a:r>
            <a:r>
              <a:rPr lang="en-US" sz="2800" dirty="0">
                <a:latin typeface="Cambria" panose="02040503050406030204" pitchFamily="18" charset="0"/>
                <a:ea typeface="Cambria" panose="02040503050406030204" pitchFamily="18" charset="0"/>
              </a:rPr>
              <a:t>, </a:t>
            </a:r>
            <a:r>
              <a:rPr lang="en-US" sz="2800" dirty="0">
                <a:solidFill>
                  <a:srgbClr val="0070C0"/>
                </a:solidFill>
                <a:latin typeface="Cambria" panose="02040503050406030204" pitchFamily="18" charset="0"/>
                <a:ea typeface="Cambria" panose="02040503050406030204" pitchFamily="18" charset="0"/>
              </a:rPr>
              <a:t>moderately coarse</a:t>
            </a:r>
            <a:r>
              <a:rPr lang="en-US" sz="2800" dirty="0">
                <a:latin typeface="Cambria" panose="02040503050406030204" pitchFamily="18" charset="0"/>
                <a:ea typeface="Cambria" panose="02040503050406030204" pitchFamily="18" charset="0"/>
              </a:rPr>
              <a:t>, </a:t>
            </a:r>
            <a:r>
              <a:rPr lang="en-US" sz="2800" dirty="0">
                <a:solidFill>
                  <a:srgbClr val="C00000"/>
                </a:solidFill>
                <a:latin typeface="Cambria" panose="02040503050406030204" pitchFamily="18" charset="0"/>
                <a:ea typeface="Cambria" panose="02040503050406030204" pitchFamily="18" charset="0"/>
              </a:rPr>
              <a:t>fine</a:t>
            </a:r>
            <a:r>
              <a:rPr lang="en-US" sz="2800" dirty="0">
                <a:latin typeface="Cambria" panose="02040503050406030204" pitchFamily="18" charset="0"/>
                <a:ea typeface="Cambria" panose="02040503050406030204" pitchFamily="18" charset="0"/>
              </a:rPr>
              <a:t>, and </a:t>
            </a:r>
            <a:r>
              <a:rPr lang="en-US" sz="2800" dirty="0">
                <a:solidFill>
                  <a:srgbClr val="00B050"/>
                </a:solidFill>
                <a:latin typeface="Cambria" panose="02040503050406030204" pitchFamily="18" charset="0"/>
                <a:ea typeface="Cambria" panose="02040503050406030204" pitchFamily="18" charset="0"/>
              </a:rPr>
              <a:t>very fine</a:t>
            </a:r>
            <a:r>
              <a:rPr lang="en-US" sz="2800" dirty="0">
                <a:latin typeface="Cambria" panose="02040503050406030204" pitchFamily="18" charset="0"/>
                <a:ea typeface="Cambria" panose="02040503050406030204" pitchFamily="18" charset="0"/>
              </a:rPr>
              <a:t>, which are related to the proportion of powder that is capable of passing through the openings of </a:t>
            </a:r>
            <a:r>
              <a:rPr lang="en-US" sz="2800" dirty="0">
                <a:solidFill>
                  <a:srgbClr val="7030A0"/>
                </a:solidFill>
                <a:latin typeface="Cambria" panose="02040503050406030204" pitchFamily="18" charset="0"/>
                <a:ea typeface="Cambria" panose="02040503050406030204" pitchFamily="18" charset="0"/>
              </a:rPr>
              <a:t>standard sieves </a:t>
            </a:r>
            <a:r>
              <a:rPr lang="en-US" sz="2800" dirty="0">
                <a:latin typeface="Cambria" panose="02040503050406030204" pitchFamily="18" charset="0"/>
                <a:ea typeface="Cambria" panose="02040503050406030204" pitchFamily="18" charset="0"/>
              </a:rPr>
              <a:t>of varying fineness in a specified period while being shaken, generally in a mechanical sieve shaker</a:t>
            </a:r>
          </a:p>
          <a:p>
            <a:pPr algn="just"/>
            <a:r>
              <a:rPr lang="en-US" sz="2800" dirty="0">
                <a:latin typeface="Cambria" panose="02040503050406030204" pitchFamily="18" charset="0"/>
                <a:ea typeface="Cambria" panose="02040503050406030204" pitchFamily="18" charset="0"/>
              </a:rPr>
              <a:t>• Sieves can be referred to either by their </a:t>
            </a:r>
            <a:r>
              <a:rPr lang="en-US" sz="2800" dirty="0">
                <a:solidFill>
                  <a:srgbClr val="0070C0"/>
                </a:solidFill>
                <a:latin typeface="Cambria" panose="02040503050406030204" pitchFamily="18" charset="0"/>
                <a:ea typeface="Cambria" panose="02040503050406030204" pitchFamily="18" charset="0"/>
              </a:rPr>
              <a:t>aperture size </a:t>
            </a:r>
            <a:r>
              <a:rPr lang="en-US" sz="2800" dirty="0">
                <a:latin typeface="Cambria" panose="02040503050406030204" pitchFamily="18" charset="0"/>
                <a:ea typeface="Cambria" panose="02040503050406030204" pitchFamily="18" charset="0"/>
              </a:rPr>
              <a:t>or by their </a:t>
            </a:r>
            <a:r>
              <a:rPr lang="en-US" sz="2800" dirty="0">
                <a:solidFill>
                  <a:srgbClr val="0070C0"/>
                </a:solidFill>
                <a:latin typeface="Cambria" panose="02040503050406030204" pitchFamily="18" charset="0"/>
                <a:ea typeface="Cambria" panose="02040503050406030204" pitchFamily="18" charset="0"/>
              </a:rPr>
              <a:t>mesh size </a:t>
            </a:r>
            <a:r>
              <a:rPr lang="en-US" sz="2800" dirty="0">
                <a:latin typeface="Cambria" panose="02040503050406030204" pitchFamily="18" charset="0"/>
                <a:ea typeface="Cambria" panose="02040503050406030204" pitchFamily="18" charset="0"/>
              </a:rPr>
              <a:t>(or sieve number).</a:t>
            </a:r>
          </a:p>
          <a:p>
            <a:pPr algn="just"/>
            <a:r>
              <a:rPr lang="en-US" sz="2800" dirty="0">
                <a:latin typeface="Cambria" panose="02040503050406030204" pitchFamily="18" charset="0"/>
                <a:ea typeface="Cambria" panose="02040503050406030204" pitchFamily="18" charset="0"/>
              </a:rPr>
              <a:t>• The mesh size is the number of wires per linear inch</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757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237505-51DB-492E-B13E-CC8F870715D4}"/>
              </a:ext>
            </a:extLst>
          </p:cNvPr>
          <p:cNvSpPr>
            <a:spLocks noGrp="1"/>
          </p:cNvSpPr>
          <p:nvPr>
            <p:ph type="sldNum" sz="quarter" idx="12"/>
          </p:nvPr>
        </p:nvSpPr>
        <p:spPr/>
        <p:txBody>
          <a:bodyPr/>
          <a:lstStyle/>
          <a:p>
            <a:fld id="{8796C193-3722-42E9-B33A-7C17DAD0F260}" type="slidenum">
              <a:rPr lang="ar-IQ" smtClean="0"/>
              <a:pPr/>
              <a:t>7</a:t>
            </a:fld>
            <a:endParaRPr lang="ar-IQ"/>
          </a:p>
        </p:txBody>
      </p:sp>
      <p:sp>
        <p:nvSpPr>
          <p:cNvPr id="4" name="TextBox 3">
            <a:extLst>
              <a:ext uri="{FF2B5EF4-FFF2-40B4-BE49-F238E27FC236}">
                <a16:creationId xmlns:a16="http://schemas.microsoft.com/office/drawing/2014/main" id="{30B032D8-DCD2-4877-8EDE-F09C79349A78}"/>
              </a:ext>
            </a:extLst>
          </p:cNvPr>
          <p:cNvSpPr txBox="1"/>
          <p:nvPr/>
        </p:nvSpPr>
        <p:spPr>
          <a:xfrm>
            <a:off x="551384" y="335845"/>
            <a:ext cx="10573389" cy="6186309"/>
          </a:xfrm>
          <a:prstGeom prst="rect">
            <a:avLst/>
          </a:prstGeom>
          <a:noFill/>
        </p:spPr>
        <p:txBody>
          <a:bodyPr wrap="square">
            <a:spAutoFit/>
          </a:bodyPr>
          <a:lstStyle/>
          <a:p>
            <a:r>
              <a:rPr lang="en-US" sz="4000" b="1" dirty="0">
                <a:solidFill>
                  <a:srgbClr val="FF0000"/>
                </a:solidFill>
                <a:latin typeface="Calisto MT" panose="02040603050505030304" pitchFamily="18" charset="0"/>
              </a:rPr>
              <a:t>Terminology of powders</a:t>
            </a:r>
          </a:p>
          <a:p>
            <a:r>
              <a:rPr lang="en-US" sz="2800" b="1" dirty="0">
                <a:solidFill>
                  <a:srgbClr val="0070C0"/>
                </a:solidFill>
                <a:latin typeface="Cambria" panose="02040503050406030204" pitchFamily="18" charset="0"/>
                <a:ea typeface="Cambria" panose="02040503050406030204" pitchFamily="18" charset="0"/>
              </a:rPr>
              <a:t>Very coarse (No. 8):</a:t>
            </a:r>
          </a:p>
          <a:p>
            <a:r>
              <a:rPr lang="en-US" sz="2400" dirty="0">
                <a:latin typeface="Cambria" panose="02040503050406030204" pitchFamily="18" charset="0"/>
                <a:ea typeface="Cambria" panose="02040503050406030204" pitchFamily="18" charset="0"/>
              </a:rPr>
              <a:t>All particles pass through a No. 8 sieve and not more than 20% pass through a No. 60 sieve.</a:t>
            </a:r>
          </a:p>
          <a:p>
            <a:r>
              <a:rPr lang="en-US" sz="2800" b="1" dirty="0">
                <a:solidFill>
                  <a:srgbClr val="0070C0"/>
                </a:solidFill>
                <a:latin typeface="Cambria" panose="02040503050406030204" pitchFamily="18" charset="0"/>
                <a:ea typeface="Cambria" panose="02040503050406030204" pitchFamily="18" charset="0"/>
              </a:rPr>
              <a:t>Coarse (No. 20):</a:t>
            </a:r>
          </a:p>
          <a:p>
            <a:r>
              <a:rPr lang="en-US" sz="2400" dirty="0">
                <a:latin typeface="Cambria" panose="02040503050406030204" pitchFamily="18" charset="0"/>
                <a:ea typeface="Cambria" panose="02040503050406030204" pitchFamily="18" charset="0"/>
              </a:rPr>
              <a:t>All particles pass through a No. 20 sieve and not more than 40% pass through a No. 60 sieve.</a:t>
            </a:r>
          </a:p>
          <a:p>
            <a:r>
              <a:rPr lang="en-US" sz="2800" b="1" dirty="0">
                <a:solidFill>
                  <a:srgbClr val="0070C0"/>
                </a:solidFill>
                <a:latin typeface="Cambria" panose="02040503050406030204" pitchFamily="18" charset="0"/>
                <a:ea typeface="Cambria" panose="02040503050406030204" pitchFamily="18" charset="0"/>
              </a:rPr>
              <a:t>Moderately coarse (No. 40):</a:t>
            </a:r>
          </a:p>
          <a:p>
            <a:r>
              <a:rPr lang="en-US" sz="2400" dirty="0">
                <a:latin typeface="Cambria" panose="02040503050406030204" pitchFamily="18" charset="0"/>
                <a:ea typeface="Cambria" panose="02040503050406030204" pitchFamily="18" charset="0"/>
              </a:rPr>
              <a:t>All particles pass through a No. 40 sieve and not more than 40% pass through a No. 80 sieve.</a:t>
            </a:r>
          </a:p>
          <a:p>
            <a:r>
              <a:rPr lang="en-US" sz="2800" b="1" dirty="0">
                <a:solidFill>
                  <a:srgbClr val="0070C0"/>
                </a:solidFill>
                <a:latin typeface="Cambria" panose="02040503050406030204" pitchFamily="18" charset="0"/>
                <a:ea typeface="Cambria" panose="02040503050406030204" pitchFamily="18" charset="0"/>
              </a:rPr>
              <a:t>Fine (No. 60):</a:t>
            </a:r>
          </a:p>
          <a:p>
            <a:r>
              <a:rPr lang="en-US" sz="2400" dirty="0">
                <a:latin typeface="Cambria" panose="02040503050406030204" pitchFamily="18" charset="0"/>
                <a:ea typeface="Cambria" panose="02040503050406030204" pitchFamily="18" charset="0"/>
              </a:rPr>
              <a:t>All particles pass through a No. 60 sieve and not more than 40% pass through a No. 100 sieve.</a:t>
            </a:r>
          </a:p>
          <a:p>
            <a:r>
              <a:rPr lang="en-US" sz="2800" b="1" dirty="0">
                <a:solidFill>
                  <a:srgbClr val="0070C0"/>
                </a:solidFill>
                <a:latin typeface="Cambria" panose="02040503050406030204" pitchFamily="18" charset="0"/>
                <a:ea typeface="Cambria" panose="02040503050406030204" pitchFamily="18" charset="0"/>
              </a:rPr>
              <a:t>Very fine (No. 80):</a:t>
            </a:r>
          </a:p>
          <a:p>
            <a:r>
              <a:rPr lang="en-US" sz="2400" dirty="0">
                <a:latin typeface="Cambria" panose="02040503050406030204" pitchFamily="18" charset="0"/>
                <a:ea typeface="Cambria" panose="02040503050406030204" pitchFamily="18" charset="0"/>
              </a:rPr>
              <a:t>All particles pass through a No. 80 sieve. There is no limit to greater fineness.</a:t>
            </a:r>
            <a:endParaRPr lang="ar-IQ"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488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038421-7A65-495C-8BE7-19D4ED0CECF6}"/>
              </a:ext>
            </a:extLst>
          </p:cNvPr>
          <p:cNvSpPr>
            <a:spLocks noGrp="1"/>
          </p:cNvSpPr>
          <p:nvPr>
            <p:ph type="sldNum" sz="quarter" idx="12"/>
          </p:nvPr>
        </p:nvSpPr>
        <p:spPr/>
        <p:txBody>
          <a:bodyPr/>
          <a:lstStyle/>
          <a:p>
            <a:fld id="{8796C193-3722-42E9-B33A-7C17DAD0F260}" type="slidenum">
              <a:rPr lang="ar-IQ" smtClean="0"/>
              <a:pPr/>
              <a:t>8</a:t>
            </a:fld>
            <a:endParaRPr lang="ar-IQ"/>
          </a:p>
        </p:txBody>
      </p:sp>
      <p:sp>
        <p:nvSpPr>
          <p:cNvPr id="4" name="TextBox 3">
            <a:extLst>
              <a:ext uri="{FF2B5EF4-FFF2-40B4-BE49-F238E27FC236}">
                <a16:creationId xmlns:a16="http://schemas.microsoft.com/office/drawing/2014/main" id="{863B1C49-058C-4400-ACE2-2B3D09E58442}"/>
              </a:ext>
            </a:extLst>
          </p:cNvPr>
          <p:cNvSpPr txBox="1"/>
          <p:nvPr/>
        </p:nvSpPr>
        <p:spPr>
          <a:xfrm>
            <a:off x="240792" y="116632"/>
            <a:ext cx="11471832" cy="6494085"/>
          </a:xfrm>
          <a:prstGeom prst="rect">
            <a:avLst/>
          </a:prstGeom>
          <a:noFill/>
        </p:spPr>
        <p:txBody>
          <a:bodyPr wrap="square">
            <a:spAutoFit/>
          </a:bodyPr>
          <a:lstStyle/>
          <a:p>
            <a:pPr algn="just"/>
            <a:r>
              <a:rPr lang="en-US" sz="4000" b="1" dirty="0">
                <a:solidFill>
                  <a:srgbClr val="FF0000"/>
                </a:solidFill>
                <a:latin typeface="Calisto MT" panose="02040603050505030304" pitchFamily="18" charset="0"/>
              </a:rPr>
              <a:t>Particle size can influence a variety of important factors</a:t>
            </a:r>
          </a:p>
          <a:p>
            <a:pPr algn="just"/>
            <a:endParaRPr lang="en-US" sz="2800" dirty="0">
              <a:latin typeface="Cambria" panose="02040503050406030204" pitchFamily="18" charset="0"/>
              <a:ea typeface="Cambria" panose="02040503050406030204" pitchFamily="18" charset="0"/>
            </a:endParaRPr>
          </a:p>
          <a:p>
            <a:pPr algn="just"/>
            <a:r>
              <a:rPr lang="en-US" sz="2800" dirty="0">
                <a:latin typeface="Cambria" panose="02040503050406030204" pitchFamily="18" charset="0"/>
                <a:ea typeface="Cambria" panose="02040503050406030204" pitchFamily="18" charset="0"/>
              </a:rPr>
              <a:t>1. </a:t>
            </a:r>
            <a:r>
              <a:rPr lang="en-US" sz="2800" dirty="0">
                <a:solidFill>
                  <a:srgbClr val="0070C0"/>
                </a:solidFill>
                <a:latin typeface="Cambria" panose="02040503050406030204" pitchFamily="18" charset="0"/>
                <a:ea typeface="Cambria" panose="02040503050406030204" pitchFamily="18" charset="0"/>
              </a:rPr>
              <a:t>Dissolution rate </a:t>
            </a:r>
            <a:r>
              <a:rPr lang="en-US" sz="2800" dirty="0">
                <a:latin typeface="Cambria" panose="02040503050406030204" pitchFamily="18" charset="0"/>
                <a:ea typeface="Cambria" panose="02040503050406030204" pitchFamily="18" charset="0"/>
              </a:rPr>
              <a:t>of particles intended to dissolve; drug </a:t>
            </a:r>
            <a:r>
              <a:rPr lang="en-US" sz="2800" dirty="0" err="1">
                <a:latin typeface="Cambria" panose="02040503050406030204" pitchFamily="18" charset="0"/>
                <a:ea typeface="Cambria" panose="02040503050406030204" pitchFamily="18" charset="0"/>
              </a:rPr>
              <a:t>micronization</a:t>
            </a:r>
            <a:r>
              <a:rPr lang="en-US" sz="2800" dirty="0">
                <a:latin typeface="Cambria" panose="02040503050406030204" pitchFamily="18" charset="0"/>
                <a:ea typeface="Cambria" panose="02040503050406030204" pitchFamily="18" charset="0"/>
              </a:rPr>
              <a:t> can increase the rate of drug dissolution and its bioavailability</a:t>
            </a:r>
          </a:p>
          <a:p>
            <a:pPr algn="just"/>
            <a:r>
              <a:rPr lang="en-US" sz="2800" dirty="0">
                <a:latin typeface="Cambria" panose="02040503050406030204" pitchFamily="18" charset="0"/>
                <a:ea typeface="Cambria" panose="02040503050406030204" pitchFamily="18" charset="0"/>
              </a:rPr>
              <a:t>2. </a:t>
            </a:r>
            <a:r>
              <a:rPr lang="en-US" sz="2800" dirty="0" err="1">
                <a:solidFill>
                  <a:srgbClr val="0070C0"/>
                </a:solidFill>
                <a:latin typeface="Cambria" panose="02040503050406030204" pitchFamily="18" charset="0"/>
                <a:ea typeface="Cambria" panose="02040503050406030204" pitchFamily="18" charset="0"/>
              </a:rPr>
              <a:t>Suspendability</a:t>
            </a:r>
            <a:r>
              <a:rPr lang="en-US" sz="2800" dirty="0">
                <a:latin typeface="Cambria" panose="02040503050406030204" pitchFamily="18" charset="0"/>
                <a:ea typeface="Cambria" panose="02040503050406030204" pitchFamily="18" charset="0"/>
              </a:rPr>
              <a:t> of particles intended to remain un-dissolved but uniformly dispersed in a liquid vehicle (e.g., </a:t>
            </a:r>
            <a:r>
              <a:rPr lang="en-US" sz="2800" dirty="0">
                <a:solidFill>
                  <a:srgbClr val="FF0000"/>
                </a:solidFill>
                <a:latin typeface="Cambria" panose="02040503050406030204" pitchFamily="18" charset="0"/>
                <a:ea typeface="Cambria" panose="02040503050406030204" pitchFamily="18" charset="0"/>
              </a:rPr>
              <a:t>fine dispersions </a:t>
            </a:r>
            <a:r>
              <a:rPr lang="en-US" sz="2800" dirty="0">
                <a:latin typeface="Cambria" panose="02040503050406030204" pitchFamily="18" charset="0"/>
                <a:ea typeface="Cambria" panose="02040503050406030204" pitchFamily="18" charset="0"/>
              </a:rPr>
              <a:t>have particles approximately 0.5 to 10μm)</a:t>
            </a:r>
          </a:p>
          <a:p>
            <a:pPr algn="just"/>
            <a:r>
              <a:rPr lang="en-US" sz="2800" dirty="0">
                <a:latin typeface="Cambria" panose="02040503050406030204" pitchFamily="18" charset="0"/>
                <a:ea typeface="Cambria" panose="02040503050406030204" pitchFamily="18" charset="0"/>
              </a:rPr>
              <a:t>3. Uniform </a:t>
            </a:r>
            <a:r>
              <a:rPr lang="en-US" sz="2800" dirty="0">
                <a:solidFill>
                  <a:srgbClr val="0070C0"/>
                </a:solidFill>
                <a:latin typeface="Cambria" panose="02040503050406030204" pitchFamily="18" charset="0"/>
                <a:ea typeface="Cambria" panose="02040503050406030204" pitchFamily="18" charset="0"/>
              </a:rPr>
              <a:t>distribution</a:t>
            </a:r>
            <a:r>
              <a:rPr lang="en-US" sz="2800" dirty="0">
                <a:latin typeface="Cambria" panose="02040503050406030204" pitchFamily="18" charset="0"/>
                <a:ea typeface="Cambria" panose="02040503050406030204" pitchFamily="18" charset="0"/>
              </a:rPr>
              <a:t> of a drug substance in a powder mixture or solid dosage form to ensure dose-to-dose </a:t>
            </a:r>
            <a:r>
              <a:rPr lang="en-US" sz="2800" i="1" dirty="0">
                <a:solidFill>
                  <a:srgbClr val="7030A0"/>
                </a:solidFill>
                <a:latin typeface="Cambria" panose="02040503050406030204" pitchFamily="18" charset="0"/>
                <a:ea typeface="Cambria" panose="02040503050406030204" pitchFamily="18" charset="0"/>
              </a:rPr>
              <a:t>content uniformity</a:t>
            </a:r>
          </a:p>
          <a:p>
            <a:pPr algn="just"/>
            <a:r>
              <a:rPr lang="en-US" sz="2800" dirty="0">
                <a:latin typeface="Cambria" panose="02040503050406030204" pitchFamily="18" charset="0"/>
                <a:ea typeface="Cambria" panose="02040503050406030204" pitchFamily="18" charset="0"/>
              </a:rPr>
              <a:t>4. </a:t>
            </a:r>
            <a:r>
              <a:rPr lang="en-US" sz="2800" dirty="0">
                <a:solidFill>
                  <a:srgbClr val="0070C0"/>
                </a:solidFill>
                <a:latin typeface="Cambria" panose="02040503050406030204" pitchFamily="18" charset="0"/>
                <a:ea typeface="Cambria" panose="02040503050406030204" pitchFamily="18" charset="0"/>
              </a:rPr>
              <a:t>Penetrability</a:t>
            </a:r>
            <a:r>
              <a:rPr lang="en-US" sz="2800" dirty="0">
                <a:latin typeface="Cambria" panose="02040503050406030204" pitchFamily="18" charset="0"/>
                <a:ea typeface="Cambria" panose="02040503050406030204" pitchFamily="18" charset="0"/>
              </a:rPr>
              <a:t> of particles intended to be </a:t>
            </a:r>
            <a:r>
              <a:rPr lang="en-US" sz="2800" i="1" dirty="0">
                <a:solidFill>
                  <a:srgbClr val="7030A0"/>
                </a:solidFill>
                <a:latin typeface="Cambria" panose="02040503050406030204" pitchFamily="18" charset="0"/>
                <a:ea typeface="Cambria" panose="02040503050406030204" pitchFamily="18" charset="0"/>
              </a:rPr>
              <a:t>inhaled</a:t>
            </a:r>
            <a:r>
              <a:rPr lang="en-US" sz="2800" dirty="0">
                <a:latin typeface="Cambria" panose="02040503050406030204" pitchFamily="18" charset="0"/>
                <a:ea typeface="Cambria" panose="02040503050406030204" pitchFamily="18" charset="0"/>
              </a:rPr>
              <a:t> for deposition deep in the respiratory tract (e.g., 1 to 5 </a:t>
            </a:r>
            <a:r>
              <a:rPr lang="en-US" sz="2800" dirty="0" err="1">
                <a:latin typeface="Cambria" panose="02040503050406030204" pitchFamily="18" charset="0"/>
                <a:ea typeface="Cambria" panose="02040503050406030204" pitchFamily="18" charset="0"/>
              </a:rPr>
              <a:t>μm</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5. </a:t>
            </a:r>
            <a:r>
              <a:rPr lang="en-US" sz="2800" dirty="0">
                <a:solidFill>
                  <a:srgbClr val="0070C0"/>
                </a:solidFill>
                <a:latin typeface="Cambria" panose="02040503050406030204" pitchFamily="18" charset="0"/>
                <a:ea typeface="Cambria" panose="02040503050406030204" pitchFamily="18" charset="0"/>
              </a:rPr>
              <a:t>Lack of grittiness </a:t>
            </a:r>
            <a:r>
              <a:rPr lang="en-US" sz="2800" dirty="0">
                <a:latin typeface="Cambria" panose="02040503050406030204" pitchFamily="18" charset="0"/>
                <a:ea typeface="Cambria" panose="02040503050406030204" pitchFamily="18" charset="0"/>
              </a:rPr>
              <a:t>of solid particles in dermal ointments, creams, and ophthalmic preparations (e.g., fine powders may be 50 to 100 </a:t>
            </a:r>
            <a:r>
              <a:rPr lang="en-US" sz="2800" dirty="0" err="1">
                <a:latin typeface="Cambria" panose="02040503050406030204" pitchFamily="18" charset="0"/>
                <a:ea typeface="Cambria" panose="02040503050406030204" pitchFamily="18" charset="0"/>
              </a:rPr>
              <a:t>μm</a:t>
            </a:r>
            <a:r>
              <a:rPr lang="en-US" sz="2800" dirty="0">
                <a:latin typeface="Cambria" panose="02040503050406030204" pitchFamily="18" charset="0"/>
                <a:ea typeface="Cambria" panose="02040503050406030204" pitchFamily="18" charset="0"/>
              </a:rPr>
              <a:t> in size)</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6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4A0C6C-DCDE-4B0F-B1C7-39505C8DECFC}"/>
              </a:ext>
            </a:extLst>
          </p:cNvPr>
          <p:cNvSpPr>
            <a:spLocks noGrp="1"/>
          </p:cNvSpPr>
          <p:nvPr>
            <p:ph type="sldNum" sz="quarter" idx="12"/>
          </p:nvPr>
        </p:nvSpPr>
        <p:spPr/>
        <p:txBody>
          <a:bodyPr/>
          <a:lstStyle/>
          <a:p>
            <a:fld id="{8796C193-3722-42E9-B33A-7C17DAD0F260}" type="slidenum">
              <a:rPr lang="ar-IQ" smtClean="0"/>
              <a:pPr/>
              <a:t>9</a:t>
            </a:fld>
            <a:endParaRPr lang="ar-IQ"/>
          </a:p>
        </p:txBody>
      </p:sp>
      <p:sp>
        <p:nvSpPr>
          <p:cNvPr id="5" name="TextBox 4">
            <a:extLst>
              <a:ext uri="{FF2B5EF4-FFF2-40B4-BE49-F238E27FC236}">
                <a16:creationId xmlns:a16="http://schemas.microsoft.com/office/drawing/2014/main" id="{9B53D760-08ED-4B79-94A9-1C4E72608532}"/>
              </a:ext>
            </a:extLst>
          </p:cNvPr>
          <p:cNvSpPr txBox="1"/>
          <p:nvPr/>
        </p:nvSpPr>
        <p:spPr>
          <a:xfrm>
            <a:off x="335360" y="116632"/>
            <a:ext cx="8784976" cy="5878532"/>
          </a:xfrm>
          <a:prstGeom prst="rect">
            <a:avLst/>
          </a:prstGeom>
          <a:noFill/>
        </p:spPr>
        <p:txBody>
          <a:bodyPr wrap="square">
            <a:spAutoFit/>
          </a:bodyPr>
          <a:lstStyle/>
          <a:p>
            <a:r>
              <a:rPr lang="en-US" sz="4000" b="1" dirty="0">
                <a:solidFill>
                  <a:srgbClr val="FF0000"/>
                </a:solidFill>
                <a:latin typeface="Calisto MT" panose="02040603050505030304" pitchFamily="18" charset="0"/>
              </a:rPr>
              <a:t>Micromeritics</a:t>
            </a:r>
          </a:p>
          <a:p>
            <a:endParaRPr lang="en-US" sz="2800" dirty="0">
              <a:solidFill>
                <a:srgbClr val="0070C0"/>
              </a:solidFill>
              <a:latin typeface="Cambria" panose="02040503050406030204" pitchFamily="18" charset="0"/>
              <a:ea typeface="Cambria" panose="02040503050406030204" pitchFamily="18" charset="0"/>
            </a:endParaRPr>
          </a:p>
          <a:p>
            <a:r>
              <a:rPr lang="en-US" sz="2800" dirty="0">
                <a:solidFill>
                  <a:srgbClr val="0070C0"/>
                </a:solidFill>
                <a:latin typeface="Cambria" panose="02040503050406030204" pitchFamily="18" charset="0"/>
                <a:ea typeface="Cambria" panose="02040503050406030204" pitchFamily="18" charset="0"/>
              </a:rPr>
              <a:t>Micromeritics</a:t>
            </a:r>
            <a:r>
              <a:rPr lang="en-US" sz="2800" dirty="0">
                <a:latin typeface="Cambria" panose="02040503050406030204" pitchFamily="18" charset="0"/>
                <a:ea typeface="Cambria" panose="02040503050406030204" pitchFamily="18" charset="0"/>
              </a:rPr>
              <a:t> is the science of small particles.</a:t>
            </a:r>
          </a:p>
          <a:p>
            <a:r>
              <a:rPr lang="en-US" sz="2800" dirty="0">
                <a:latin typeface="Cambria" panose="02040503050406030204" pitchFamily="18" charset="0"/>
                <a:ea typeface="Cambria" panose="02040503050406030204" pitchFamily="18" charset="0"/>
              </a:rPr>
              <a:t>It is the study of a number of characteristics, including:</a:t>
            </a:r>
          </a:p>
          <a:p>
            <a:endParaRPr lang="en-US" sz="2800" dirty="0">
              <a:latin typeface="Cambria" panose="02040503050406030204" pitchFamily="18" charset="0"/>
              <a:ea typeface="Cambria" panose="02040503050406030204" pitchFamily="18" charset="0"/>
            </a:endParaRPr>
          </a:p>
          <a:p>
            <a:pPr marL="457200" indent="-457200">
              <a:buFont typeface="Wingdings" panose="05000000000000000000" pitchFamily="2" charset="2"/>
              <a:buChar char="Ø"/>
            </a:pPr>
            <a:r>
              <a:rPr lang="en-US" sz="2800" dirty="0">
                <a:latin typeface="Cambria" panose="02040503050406030204" pitchFamily="18" charset="0"/>
                <a:ea typeface="Cambria" panose="02040503050406030204" pitchFamily="18" charset="0"/>
              </a:rPr>
              <a:t>Particle size and size distribution,</a:t>
            </a:r>
          </a:p>
          <a:p>
            <a:pPr marL="457200" indent="-457200">
              <a:buFont typeface="Wingdings" panose="05000000000000000000" pitchFamily="2" charset="2"/>
              <a:buChar char="Ø"/>
            </a:pPr>
            <a:r>
              <a:rPr lang="en-US" sz="2800" dirty="0">
                <a:latin typeface="Cambria" panose="02040503050406030204" pitchFamily="18" charset="0"/>
                <a:ea typeface="Cambria" panose="02040503050406030204" pitchFamily="18" charset="0"/>
              </a:rPr>
              <a:t>Shape </a:t>
            </a:r>
          </a:p>
          <a:p>
            <a:pPr marL="457200" indent="-457200">
              <a:buFont typeface="Wingdings" panose="05000000000000000000" pitchFamily="2" charset="2"/>
              <a:buChar char="Ø"/>
            </a:pPr>
            <a:r>
              <a:rPr lang="en-US" sz="2800" dirty="0">
                <a:latin typeface="Cambria" panose="02040503050406030204" pitchFamily="18" charset="0"/>
                <a:ea typeface="Cambria" panose="02040503050406030204" pitchFamily="18" charset="0"/>
              </a:rPr>
              <a:t>Angle of repose,</a:t>
            </a:r>
          </a:p>
          <a:p>
            <a:pPr marL="457200" indent="-457200">
              <a:buFont typeface="Wingdings" panose="05000000000000000000" pitchFamily="2" charset="2"/>
              <a:buChar char="Ø"/>
            </a:pPr>
            <a:r>
              <a:rPr lang="en-US" sz="2800" dirty="0">
                <a:latin typeface="Cambria" panose="02040503050406030204" pitchFamily="18" charset="0"/>
                <a:ea typeface="Cambria" panose="02040503050406030204" pitchFamily="18" charset="0"/>
              </a:rPr>
              <a:t>Porosity </a:t>
            </a:r>
          </a:p>
          <a:p>
            <a:pPr marL="457200" indent="-457200">
              <a:buFont typeface="Wingdings" panose="05000000000000000000" pitchFamily="2" charset="2"/>
              <a:buChar char="Ø"/>
            </a:pPr>
            <a:r>
              <a:rPr lang="en-US" sz="2800" dirty="0">
                <a:latin typeface="Cambria" panose="02040503050406030204" pitchFamily="18" charset="0"/>
                <a:ea typeface="Cambria" panose="02040503050406030204" pitchFamily="18" charset="0"/>
              </a:rPr>
              <a:t>True volume,</a:t>
            </a:r>
          </a:p>
          <a:p>
            <a:pPr marL="457200" indent="-457200">
              <a:buFont typeface="Wingdings" panose="05000000000000000000" pitchFamily="2" charset="2"/>
              <a:buChar char="Ø"/>
            </a:pPr>
            <a:r>
              <a:rPr lang="en-US" sz="2800" dirty="0">
                <a:latin typeface="Cambria" panose="02040503050406030204" pitchFamily="18" charset="0"/>
                <a:ea typeface="Cambria" panose="02040503050406030204" pitchFamily="18" charset="0"/>
              </a:rPr>
              <a:t>Bulk volume,</a:t>
            </a:r>
          </a:p>
          <a:p>
            <a:pPr marL="457200" indent="-457200">
              <a:buFont typeface="Wingdings" panose="05000000000000000000" pitchFamily="2" charset="2"/>
              <a:buChar char="Ø"/>
            </a:pPr>
            <a:r>
              <a:rPr lang="en-US" sz="2800" dirty="0">
                <a:latin typeface="Cambria" panose="02040503050406030204" pitchFamily="18" charset="0"/>
                <a:ea typeface="Cambria" panose="02040503050406030204" pitchFamily="18" charset="0"/>
              </a:rPr>
              <a:t>Apparent density,</a:t>
            </a:r>
          </a:p>
          <a:p>
            <a:pPr marL="457200" indent="-457200">
              <a:buFont typeface="Wingdings" panose="05000000000000000000" pitchFamily="2" charset="2"/>
              <a:buChar char="Ø"/>
            </a:pPr>
            <a:r>
              <a:rPr lang="en-US" sz="2800" dirty="0">
                <a:latin typeface="Cambria" panose="02040503050406030204" pitchFamily="18" charset="0"/>
                <a:ea typeface="Cambria" panose="02040503050406030204" pitchFamily="18" charset="0"/>
              </a:rPr>
              <a:t>Bulkiness </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8479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4218</TotalTime>
  <Words>5852</Words>
  <Application>Microsoft Office PowerPoint</Application>
  <PresentationFormat>Widescreen</PresentationFormat>
  <Paragraphs>381</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Algerian</vt:lpstr>
      <vt:lpstr>Arial</vt:lpstr>
      <vt:lpstr>Arial</vt:lpstr>
      <vt:lpstr>Calibri</vt:lpstr>
      <vt:lpstr>Calisto MT</vt:lpstr>
      <vt:lpstr>Cambria</vt:lpstr>
      <vt:lpstr>Rockwell</vt:lpstr>
      <vt:lpstr>Rockwell Condensed</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technology</dc:title>
  <dc:creator>king</dc:creator>
  <cp:lastModifiedBy>ameer pharmacist</cp:lastModifiedBy>
  <cp:revision>119</cp:revision>
  <dcterms:created xsi:type="dcterms:W3CDTF">2017-02-23T16:27:46Z</dcterms:created>
  <dcterms:modified xsi:type="dcterms:W3CDTF">2022-05-20T06:45:18Z</dcterms:modified>
</cp:coreProperties>
</file>