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77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6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018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6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9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29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5C9782-3C30-441F-B9DE-115B24A4020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DE0092-B34A-4856-9567-5B68E65EA9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 Hip Joint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 Zaid Saad Al-Nasrawi</a:t>
            </a:r>
          </a:p>
          <a:p>
            <a:r>
              <a:rPr lang="de-DE" dirty="0" smtClean="0"/>
              <a:t>Trauma and Orthopedics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0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</p:spPr>
        <p:txBody>
          <a:bodyPr/>
          <a:lstStyle/>
          <a:p>
            <a:r>
              <a:rPr lang="de-DE" dirty="0" smtClean="0"/>
              <a:t>CT Images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10337"/>
            <a:ext cx="5181600" cy="47199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0850" y="1364343"/>
            <a:ext cx="4729379" cy="47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resonance imaging of the hip ( MRI)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MR </a:t>
            </a:r>
            <a:r>
              <a:rPr lang="en-US" dirty="0"/>
              <a:t>imaging of the hip may be performed using the body coil and wide 25 – 30 cm </a:t>
            </a:r>
            <a:r>
              <a:rPr lang="en-US" dirty="0" smtClean="0"/>
              <a:t>field </a:t>
            </a:r>
            <a:r>
              <a:rPr lang="en-US" dirty="0"/>
              <a:t>of view, allowing simultaneous visualization of both hips and comparison of the normal and abnormal sides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3806" y="2930525"/>
            <a:ext cx="4086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4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7" y="452698"/>
            <a:ext cx="10515600" cy="112984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acetabular</a:t>
            </a:r>
            <a:r>
              <a:rPr lang="en-US" dirty="0" smtClean="0"/>
              <a:t> labrum.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69143"/>
            <a:ext cx="5098143" cy="4978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acetabular</a:t>
            </a:r>
            <a:r>
              <a:rPr lang="en-US" dirty="0"/>
              <a:t> labrum represents a discontinuous semilunar ring </a:t>
            </a:r>
            <a:r>
              <a:rPr lang="en-US" dirty="0" smtClean="0"/>
              <a:t>of fibrocartilage </a:t>
            </a:r>
            <a:r>
              <a:rPr lang="en-US" dirty="0" err="1"/>
              <a:t>marginating</a:t>
            </a:r>
            <a:r>
              <a:rPr lang="en-US" dirty="0"/>
              <a:t> </a:t>
            </a:r>
            <a:r>
              <a:rPr lang="en-US" b="1" dirty="0"/>
              <a:t>the anterior, </a:t>
            </a:r>
            <a:r>
              <a:rPr lang="en-US" b="1" dirty="0" err="1"/>
              <a:t>superolateral</a:t>
            </a:r>
            <a:r>
              <a:rPr lang="en-US" b="1" dirty="0"/>
              <a:t> and posterior columns of the </a:t>
            </a:r>
            <a:r>
              <a:rPr lang="en-US" b="1" dirty="0" smtClean="0"/>
              <a:t>acetabulum</a:t>
            </a:r>
          </a:p>
          <a:p>
            <a:r>
              <a:rPr lang="en-US" dirty="0" smtClean="0"/>
              <a:t> </a:t>
            </a:r>
            <a:r>
              <a:rPr lang="en-US" b="1" dirty="0"/>
              <a:t>The inferior margins </a:t>
            </a:r>
            <a:r>
              <a:rPr lang="en-US" dirty="0"/>
              <a:t>of the acetabulum are bridged by the transverse </a:t>
            </a:r>
            <a:r>
              <a:rPr lang="en-US" dirty="0" err="1"/>
              <a:t>acetabular</a:t>
            </a:r>
            <a:r>
              <a:rPr lang="en-US" dirty="0"/>
              <a:t> </a:t>
            </a:r>
            <a:r>
              <a:rPr lang="en-US" dirty="0" smtClean="0"/>
              <a:t>ligament.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fibrocartilaginous</a:t>
            </a:r>
            <a:r>
              <a:rPr lang="en-US" dirty="0" smtClean="0"/>
              <a:t> </a:t>
            </a:r>
            <a:r>
              <a:rPr lang="en-US" dirty="0"/>
              <a:t>labrum is triangular in </a:t>
            </a:r>
            <a:r>
              <a:rPr lang="en-US" dirty="0" smtClean="0"/>
              <a:t>cross-section.</a:t>
            </a:r>
          </a:p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most frequently inverted in orientation, and is usually thicker </a:t>
            </a:r>
            <a:r>
              <a:rPr lang="en-US" dirty="0" err="1"/>
              <a:t>posterosuperiorly</a:t>
            </a:r>
            <a:r>
              <a:rPr lang="en-US" dirty="0"/>
              <a:t> than </a:t>
            </a:r>
            <a:r>
              <a:rPr lang="en-US" dirty="0" err="1"/>
              <a:t>anteroinferiorly</a:t>
            </a:r>
            <a:r>
              <a:rPr lang="en-US" dirty="0"/>
              <a:t>, </a:t>
            </a:r>
            <a:r>
              <a:rPr lang="en-US" dirty="0" smtClean="0"/>
              <a:t>reflecting </a:t>
            </a:r>
            <a:r>
              <a:rPr lang="en-US" dirty="0"/>
              <a:t>its function to provide stability and prevent subluxation The </a:t>
            </a:r>
            <a:r>
              <a:rPr lang="en-US" dirty="0" err="1"/>
              <a:t>synovium</a:t>
            </a:r>
            <a:r>
              <a:rPr lang="en-US" dirty="0"/>
              <a:t>-lined capsule of the hip joint arises from bone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9543" y="205469"/>
            <a:ext cx="3274786" cy="3232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3" y="3512408"/>
            <a:ext cx="5196114" cy="31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20" y="466726"/>
            <a:ext cx="10515600" cy="984703"/>
          </a:xfrm>
        </p:spPr>
        <p:txBody>
          <a:bodyPr/>
          <a:lstStyle/>
          <a:p>
            <a:r>
              <a:rPr lang="en-US" dirty="0"/>
              <a:t>Magnetic resonance imaging of the 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943" y="1451429"/>
            <a:ext cx="5080000" cy="47255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 Rectus </a:t>
            </a:r>
            <a:r>
              <a:rPr lang="en-US" dirty="0" err="1"/>
              <a:t>femoris</a:t>
            </a:r>
            <a:r>
              <a:rPr lang="en-US" dirty="0"/>
              <a:t> insertion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Gluteus </a:t>
            </a:r>
            <a:r>
              <a:rPr lang="en-US" dirty="0" err="1"/>
              <a:t>medius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Iliacus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Iliopsoas</a:t>
            </a:r>
            <a:r>
              <a:rPr lang="en-US" dirty="0"/>
              <a:t> muscle </a:t>
            </a:r>
            <a:r>
              <a:rPr lang="en-US" dirty="0" smtClean="0"/>
              <a:t>belly</a:t>
            </a:r>
          </a:p>
          <a:p>
            <a:r>
              <a:rPr lang="en-US" dirty="0" smtClean="0"/>
              <a:t>5</a:t>
            </a:r>
            <a:r>
              <a:rPr lang="en-US" dirty="0"/>
              <a:t>. Tensor fascia </a:t>
            </a:r>
            <a:r>
              <a:rPr lang="en-US" dirty="0" err="1"/>
              <a:t>lata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Femoral vessels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Conjoined insertion of </a:t>
            </a:r>
            <a:r>
              <a:rPr lang="en-US" dirty="0" err="1"/>
              <a:t>gracilis</a:t>
            </a:r>
            <a:r>
              <a:rPr lang="en-US" dirty="0"/>
              <a:t> and adductor </a:t>
            </a:r>
            <a:r>
              <a:rPr lang="en-US" dirty="0" err="1"/>
              <a:t>longus</a:t>
            </a:r>
            <a:r>
              <a:rPr lang="en-US" dirty="0"/>
              <a:t> muscles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Adductor </a:t>
            </a:r>
            <a:r>
              <a:rPr lang="en-US" dirty="0" err="1"/>
              <a:t>longus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dirty="0"/>
              <a:t>. Pubic </a:t>
            </a:r>
            <a:r>
              <a:rPr lang="en-US" dirty="0" err="1"/>
              <a:t>symphysis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/>
              <a:t>. </a:t>
            </a:r>
            <a:r>
              <a:rPr lang="en-US" dirty="0" err="1"/>
              <a:t>Pectineus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11</a:t>
            </a:r>
            <a:r>
              <a:rPr lang="en-US" dirty="0"/>
              <a:t>. Bladder </a:t>
            </a:r>
            <a:endParaRPr lang="en-US" dirty="0" smtClean="0"/>
          </a:p>
          <a:p>
            <a:r>
              <a:rPr lang="en-US" dirty="0" smtClean="0"/>
              <a:t>12</a:t>
            </a:r>
            <a:r>
              <a:rPr lang="en-US" dirty="0"/>
              <a:t>. Uterus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2420" y="1451429"/>
            <a:ext cx="5772085" cy="50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7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125"/>
            <a:ext cx="10515600" cy="955675"/>
          </a:xfrm>
        </p:spPr>
        <p:txBody>
          <a:bodyPr/>
          <a:lstStyle/>
          <a:p>
            <a:r>
              <a:rPr lang="en-US" dirty="0"/>
              <a:t>Magnetic resonance imaging of the 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0800"/>
            <a:ext cx="5181600" cy="4856163"/>
          </a:xfrm>
        </p:spPr>
        <p:txBody>
          <a:bodyPr/>
          <a:lstStyle/>
          <a:p>
            <a:r>
              <a:rPr lang="en-US" dirty="0"/>
              <a:t>13. Gluteus </a:t>
            </a:r>
            <a:r>
              <a:rPr lang="en-US" dirty="0" err="1"/>
              <a:t>minimus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14</a:t>
            </a:r>
            <a:r>
              <a:rPr lang="en-US" dirty="0"/>
              <a:t>. Capsule (</a:t>
            </a:r>
            <a:r>
              <a:rPr lang="en-US" dirty="0" err="1"/>
              <a:t>ileofemoral</a:t>
            </a:r>
            <a:r>
              <a:rPr lang="en-US" dirty="0"/>
              <a:t> ligament) 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dirty="0"/>
              <a:t>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 </a:t>
            </a:r>
            <a:r>
              <a:rPr lang="en-US" dirty="0" smtClean="0"/>
              <a:t>muscle</a:t>
            </a:r>
          </a:p>
          <a:p>
            <a:r>
              <a:rPr lang="en-US" dirty="0" smtClean="0"/>
              <a:t>16. </a:t>
            </a:r>
            <a:r>
              <a:rPr lang="en-US" dirty="0" err="1" smtClean="0"/>
              <a:t>Obturator</a:t>
            </a:r>
            <a:r>
              <a:rPr lang="en-US" dirty="0" smtClean="0"/>
              <a:t> </a:t>
            </a:r>
            <a:r>
              <a:rPr lang="en-US" dirty="0" err="1" smtClean="0"/>
              <a:t>internus</a:t>
            </a:r>
            <a:r>
              <a:rPr lang="en-US" dirty="0" smtClean="0"/>
              <a:t> muscle</a:t>
            </a:r>
          </a:p>
          <a:p>
            <a:r>
              <a:rPr lang="en-US" dirty="0" smtClean="0"/>
              <a:t>17. </a:t>
            </a:r>
            <a:r>
              <a:rPr lang="en-US" dirty="0" err="1" smtClean="0"/>
              <a:t>Obturator</a:t>
            </a:r>
            <a:r>
              <a:rPr lang="en-US" dirty="0" smtClean="0"/>
              <a:t> </a:t>
            </a:r>
            <a:r>
              <a:rPr lang="en-US" dirty="0" err="1" smtClean="0"/>
              <a:t>externus</a:t>
            </a:r>
            <a:r>
              <a:rPr lang="en-US" dirty="0" smtClean="0"/>
              <a:t> muscle</a:t>
            </a:r>
          </a:p>
          <a:p>
            <a:r>
              <a:rPr lang="en-US" dirty="0" smtClean="0"/>
              <a:t>18. Adductor </a:t>
            </a:r>
            <a:r>
              <a:rPr lang="en-US" dirty="0" err="1" smtClean="0"/>
              <a:t>brevis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19. Adductor </a:t>
            </a:r>
            <a:r>
              <a:rPr lang="en-US" dirty="0" err="1" smtClean="0"/>
              <a:t>longus</a:t>
            </a:r>
            <a:r>
              <a:rPr lang="en-US" dirty="0" smtClean="0"/>
              <a:t> muscle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1724" y="1320799"/>
            <a:ext cx="5515968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/>
          <a:lstStyle/>
          <a:p>
            <a:r>
              <a:rPr lang="en-US" dirty="0" smtClean="0"/>
              <a:t>Magnetic resonance imaging of the 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857" y="1277257"/>
            <a:ext cx="5181600" cy="48416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20. </a:t>
            </a:r>
            <a:r>
              <a:rPr lang="en-US" dirty="0" err="1" smtClean="0"/>
              <a:t>Piriformis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21. Gluteus </a:t>
            </a:r>
            <a:r>
              <a:rPr lang="en-US" dirty="0" err="1" smtClean="0"/>
              <a:t>maximus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22. Greater trochanter</a:t>
            </a:r>
          </a:p>
          <a:p>
            <a:r>
              <a:rPr lang="en-US" dirty="0" smtClean="0"/>
              <a:t>23. Ischium </a:t>
            </a:r>
          </a:p>
          <a:p>
            <a:r>
              <a:rPr lang="en-US" dirty="0" smtClean="0"/>
              <a:t>24. Conjoined tendon of long head of semimembranosus and long</a:t>
            </a:r>
          </a:p>
          <a:p>
            <a:r>
              <a:rPr lang="en-US" dirty="0" smtClean="0"/>
              <a:t>head of biceps </a:t>
            </a:r>
            <a:r>
              <a:rPr lang="en-US" dirty="0" err="1" smtClean="0"/>
              <a:t>femoris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25. Adductor </a:t>
            </a:r>
            <a:r>
              <a:rPr lang="en-US" dirty="0" err="1" smtClean="0"/>
              <a:t>magnus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26. Semitendinosus muscle </a:t>
            </a:r>
          </a:p>
          <a:p>
            <a:r>
              <a:rPr lang="en-US" dirty="0" smtClean="0"/>
              <a:t>27. Inferior </a:t>
            </a:r>
            <a:r>
              <a:rPr lang="en-US" dirty="0" err="1" smtClean="0"/>
              <a:t>gemellus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28. </a:t>
            </a:r>
            <a:r>
              <a:rPr lang="en-US" dirty="0" err="1" smtClean="0"/>
              <a:t>Quadratus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muscle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4457" y="1664093"/>
            <a:ext cx="5978072" cy="44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Hip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084832"/>
            <a:ext cx="4951693" cy="4224528"/>
          </a:xfrm>
        </p:spPr>
        <p:txBody>
          <a:bodyPr>
            <a:normAutofit/>
          </a:bodyPr>
          <a:lstStyle/>
          <a:p>
            <a:r>
              <a:rPr lang="en-US" sz="2400" dirty="0"/>
              <a:t>The hip joint is a synovial ball-and-socket joint, the femoral head functioning as a ball with the </a:t>
            </a:r>
            <a:r>
              <a:rPr lang="en-US" sz="2400" dirty="0" err="1"/>
              <a:t>acetabular</a:t>
            </a:r>
            <a:r>
              <a:rPr lang="en-US" sz="2400" dirty="0"/>
              <a:t> cavity or </a:t>
            </a:r>
            <a:r>
              <a:rPr lang="en-US" sz="2400" dirty="0" smtClean="0"/>
              <a:t>socket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normal acetabulum is obliquely </a:t>
            </a:r>
            <a:r>
              <a:rPr lang="en-US" sz="2400" dirty="0" smtClean="0"/>
              <a:t>oriented, is </a:t>
            </a:r>
            <a:r>
              <a:rPr lang="en-US" sz="2400" dirty="0"/>
              <a:t>inclined such that the outer margin of the roof is lateral to the outer margin of the </a:t>
            </a:r>
            <a:r>
              <a:rPr lang="en-US" sz="2400" dirty="0" smtClean="0"/>
              <a:t>floor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2434" y="1930400"/>
            <a:ext cx="6029308" cy="36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4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acetabulum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43" y="1886857"/>
            <a:ext cx="4980295" cy="4407989"/>
          </a:xfrm>
        </p:spPr>
        <p:txBody>
          <a:bodyPr>
            <a:normAutofit/>
          </a:bodyPr>
          <a:lstStyle/>
          <a:p>
            <a:r>
              <a:rPr lang="en-US" dirty="0"/>
              <a:t>Loss of normal </a:t>
            </a:r>
            <a:r>
              <a:rPr lang="en-US" dirty="0" err="1"/>
              <a:t>acetabular</a:t>
            </a:r>
            <a:r>
              <a:rPr lang="en-US" dirty="0"/>
              <a:t> obliquity and inclination in </a:t>
            </a:r>
            <a:r>
              <a:rPr lang="en-US" dirty="0" err="1"/>
              <a:t>acetabular</a:t>
            </a:r>
            <a:r>
              <a:rPr lang="en-US" dirty="0"/>
              <a:t> </a:t>
            </a:r>
            <a:r>
              <a:rPr lang="en-US" dirty="0" smtClean="0"/>
              <a:t>dysplasia </a:t>
            </a:r>
            <a:r>
              <a:rPr lang="en-US" dirty="0"/>
              <a:t>predisposes to repeated subluxation and abnormal stress on the </a:t>
            </a:r>
            <a:r>
              <a:rPr lang="en-US" dirty="0" err="1"/>
              <a:t>acetabular</a:t>
            </a:r>
            <a:r>
              <a:rPr lang="en-US" dirty="0"/>
              <a:t> labrum which becomes degenerate and </a:t>
            </a:r>
            <a:r>
              <a:rPr lang="en-US" dirty="0" smtClean="0"/>
              <a:t>torn.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femoral neck is </a:t>
            </a:r>
            <a:r>
              <a:rPr lang="en-US" dirty="0" err="1"/>
              <a:t>anteverted</a:t>
            </a:r>
            <a:r>
              <a:rPr lang="en-US" dirty="0"/>
              <a:t> to 10 ° relative to the shaft, which decreases the likelihood of posterior hip subluxation and leads to further stability at the hip joint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6807" y="2867991"/>
            <a:ext cx="2948768" cy="3133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96" y="2867991"/>
            <a:ext cx="2967002" cy="31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7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043" y="294931"/>
            <a:ext cx="9720072" cy="1499616"/>
          </a:xfrm>
        </p:spPr>
        <p:txBody>
          <a:bodyPr/>
          <a:lstStyle/>
          <a:p>
            <a:r>
              <a:rPr lang="en-US" dirty="0" smtClean="0"/>
              <a:t>Articular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318" y="1743725"/>
            <a:ext cx="4566313" cy="4902816"/>
          </a:xfrm>
        </p:spPr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the head of the femur apart from the fovea, which is a horseshoe-shaped articular surface on the acetabulum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articular surface is</a:t>
            </a:r>
            <a:r>
              <a:rPr lang="en-US" b="1" dirty="0"/>
              <a:t> deepened </a:t>
            </a:r>
            <a:r>
              <a:rPr lang="en-US" dirty="0"/>
              <a:t>by a </a:t>
            </a:r>
            <a:r>
              <a:rPr lang="en-US" dirty="0" err="1" smtClean="0"/>
              <a:t>fibrocartilaginous</a:t>
            </a:r>
            <a:r>
              <a:rPr lang="en-US" dirty="0" smtClean="0"/>
              <a:t> </a:t>
            </a:r>
            <a:r>
              <a:rPr lang="en-US" dirty="0"/>
              <a:t>ring, the </a:t>
            </a:r>
            <a:r>
              <a:rPr lang="en-US" dirty="0" err="1"/>
              <a:t>acetabular</a:t>
            </a:r>
            <a:r>
              <a:rPr lang="en-US" dirty="0"/>
              <a:t> </a:t>
            </a:r>
            <a:r>
              <a:rPr lang="en-US" dirty="0" smtClean="0"/>
              <a:t>labrum</a:t>
            </a:r>
          </a:p>
          <a:p>
            <a:r>
              <a:rPr lang="en-US" dirty="0" smtClean="0"/>
              <a:t>The </a:t>
            </a:r>
            <a:r>
              <a:rPr lang="en-US" dirty="0"/>
              <a:t>acetabulum has a </a:t>
            </a:r>
            <a:r>
              <a:rPr lang="en-US" b="1" dirty="0"/>
              <a:t>central non-articular area for a fat pad </a:t>
            </a:r>
            <a:r>
              <a:rPr lang="en-US" dirty="0"/>
              <a:t>and the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an inferior notch </a:t>
            </a:r>
            <a:r>
              <a:rPr lang="en-US" b="1" dirty="0" smtClean="0"/>
              <a:t>bridged </a:t>
            </a:r>
            <a:r>
              <a:rPr lang="en-US" dirty="0" smtClean="0"/>
              <a:t>by the transverse </a:t>
            </a:r>
            <a:r>
              <a:rPr lang="en-US" dirty="0" err="1" smtClean="0"/>
              <a:t>acetabular</a:t>
            </a:r>
            <a:r>
              <a:rPr lang="en-US" dirty="0" smtClean="0"/>
              <a:t> ligament, from which this ligament arises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1433" y="1607168"/>
            <a:ext cx="7056697" cy="43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5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r>
              <a:rPr lang="en-US" dirty="0" smtClean="0"/>
              <a:t>Capsule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638" y="1540890"/>
            <a:ext cx="5799161" cy="5145206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b="1" dirty="0"/>
              <a:t>attached</a:t>
            </a:r>
            <a:r>
              <a:rPr lang="en-US" dirty="0"/>
              <a:t> to the edge of the acetabulum and its labrum and the transverse </a:t>
            </a:r>
            <a:r>
              <a:rPr lang="en-US" dirty="0" err="1"/>
              <a:t>acetabular</a:t>
            </a:r>
            <a:r>
              <a:rPr lang="en-US" dirty="0"/>
              <a:t> ligament</a:t>
            </a:r>
            <a:r>
              <a:rPr lang="en-US" dirty="0" smtClean="0"/>
              <a:t>;</a:t>
            </a:r>
          </a:p>
          <a:p>
            <a:r>
              <a:rPr lang="en-US" b="1" u="sng" dirty="0" smtClean="0"/>
              <a:t>At </a:t>
            </a:r>
            <a:r>
              <a:rPr lang="en-US" b="1" u="sng" dirty="0"/>
              <a:t>the femoral neck </a:t>
            </a:r>
            <a:endParaRPr lang="en-US" b="1" u="sng" dirty="0" smtClean="0"/>
          </a:p>
          <a:p>
            <a:r>
              <a:rPr lang="en-US" b="1" dirty="0"/>
              <a:t>A</a:t>
            </a:r>
            <a:r>
              <a:rPr lang="en-US" b="1" dirty="0" smtClean="0"/>
              <a:t>nteriorly</a:t>
            </a:r>
            <a:r>
              <a:rPr lang="en-US" dirty="0" smtClean="0"/>
              <a:t> it </a:t>
            </a:r>
            <a:r>
              <a:rPr lang="en-US" dirty="0"/>
              <a:t>is attached to the trochanters and the intertrochanteric </a:t>
            </a:r>
            <a:r>
              <a:rPr lang="en-US" dirty="0" smtClean="0"/>
              <a:t>line.</a:t>
            </a:r>
          </a:p>
          <a:p>
            <a:r>
              <a:rPr lang="en-US" b="1" dirty="0"/>
              <a:t>P</a:t>
            </a:r>
            <a:r>
              <a:rPr lang="en-US" b="1" dirty="0" smtClean="0"/>
              <a:t>osteriorly</a:t>
            </a:r>
            <a:r>
              <a:rPr lang="en-US" dirty="0" smtClean="0"/>
              <a:t> </a:t>
            </a:r>
            <a:r>
              <a:rPr lang="en-US" dirty="0"/>
              <a:t>it is attached more proximally on the neck at the junction of its medial two-thirds and its lateral </a:t>
            </a:r>
            <a:r>
              <a:rPr lang="en-US" dirty="0" smtClean="0"/>
              <a:t>third.</a:t>
            </a:r>
          </a:p>
          <a:p>
            <a:r>
              <a:rPr lang="en-US" b="1" dirty="0" err="1" smtClean="0"/>
              <a:t>Synovium</a:t>
            </a:r>
            <a:r>
              <a:rPr lang="en-US" dirty="0" smtClean="0"/>
              <a:t> </a:t>
            </a:r>
            <a:r>
              <a:rPr lang="en-US" dirty="0"/>
              <a:t>lines the capsule and occasionally </a:t>
            </a:r>
            <a:r>
              <a:rPr lang="en-US" b="1" dirty="0"/>
              <a:t>bulges </a:t>
            </a:r>
            <a:r>
              <a:rPr lang="en-US" dirty="0"/>
              <a:t>out </a:t>
            </a:r>
            <a:r>
              <a:rPr lang="en-US" dirty="0" smtClean="0"/>
              <a:t>anteriorly </a:t>
            </a:r>
            <a:r>
              <a:rPr lang="en-US" dirty="0"/>
              <a:t>as a bursa in front of the psoas muscle where this muscle passes in front of the hip joint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24134" y="2663371"/>
            <a:ext cx="3467866" cy="402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24" y="329357"/>
            <a:ext cx="3557241" cy="38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645" y="704153"/>
            <a:ext cx="10515600" cy="931412"/>
          </a:xfrm>
        </p:spPr>
        <p:txBody>
          <a:bodyPr/>
          <a:lstStyle/>
          <a:p>
            <a:r>
              <a:rPr lang="en-US" dirty="0" smtClean="0"/>
              <a:t>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718" y="1766268"/>
            <a:ext cx="4498075" cy="48617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as follows: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</a:t>
            </a:r>
            <a:r>
              <a:rPr lang="en-US" b="1" dirty="0" err="1"/>
              <a:t>iliofemoral</a:t>
            </a:r>
            <a:r>
              <a:rPr lang="en-US" b="1" dirty="0"/>
              <a:t> ligament </a:t>
            </a:r>
            <a:r>
              <a:rPr lang="en-US" dirty="0"/>
              <a:t>(Y-shaped ligament of Bigelow) is an </a:t>
            </a:r>
            <a:r>
              <a:rPr lang="en-US" b="1" dirty="0"/>
              <a:t>anterior thickening of the capsule </a:t>
            </a:r>
            <a:r>
              <a:rPr lang="en-US" dirty="0"/>
              <a:t>between the </a:t>
            </a:r>
            <a:r>
              <a:rPr lang="en-US" dirty="0" err="1"/>
              <a:t>anteroinferior</a:t>
            </a:r>
            <a:r>
              <a:rPr lang="en-US" dirty="0"/>
              <a:t> iliac spine and the neck of the femur to the intertrochanteric </a:t>
            </a:r>
            <a:r>
              <a:rPr lang="en-US" dirty="0" smtClean="0"/>
              <a:t>line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</a:t>
            </a:r>
            <a:r>
              <a:rPr lang="en-US" b="1" dirty="0" err="1"/>
              <a:t>ischiofemoral</a:t>
            </a:r>
            <a:r>
              <a:rPr lang="en-US" b="1" dirty="0"/>
              <a:t> ligament </a:t>
            </a:r>
            <a:r>
              <a:rPr lang="en-US" dirty="0"/>
              <a:t>is a posterior thickening of the capsule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</a:t>
            </a:r>
            <a:r>
              <a:rPr lang="en-US" b="1" dirty="0" err="1"/>
              <a:t>pubofemoral</a:t>
            </a:r>
            <a:r>
              <a:rPr lang="en-US" b="1" dirty="0"/>
              <a:t> ligament </a:t>
            </a:r>
            <a:r>
              <a:rPr lang="en-US" dirty="0"/>
              <a:t>is a thickening of the capsule inferiorly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</a:t>
            </a:r>
            <a:r>
              <a:rPr lang="en-US" b="1" dirty="0"/>
              <a:t>transverse </a:t>
            </a:r>
            <a:r>
              <a:rPr lang="en-US" b="1" dirty="0" err="1"/>
              <a:t>acetabular</a:t>
            </a:r>
            <a:r>
              <a:rPr lang="en-US" b="1" dirty="0"/>
              <a:t> ligament </a:t>
            </a:r>
            <a:r>
              <a:rPr lang="en-US" dirty="0"/>
              <a:t>bridges the </a:t>
            </a:r>
            <a:r>
              <a:rPr lang="en-US" dirty="0" err="1"/>
              <a:t>acetabular</a:t>
            </a:r>
            <a:r>
              <a:rPr lang="en-US" dirty="0"/>
              <a:t> notch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</a:t>
            </a:r>
            <a:r>
              <a:rPr lang="en-US" b="1" dirty="0" err="1"/>
              <a:t>ligamentum</a:t>
            </a:r>
            <a:r>
              <a:rPr lang="en-US" b="1" dirty="0"/>
              <a:t> </a:t>
            </a:r>
            <a:r>
              <a:rPr lang="en-US" b="1" dirty="0" err="1"/>
              <a:t>teres</a:t>
            </a:r>
            <a:r>
              <a:rPr lang="en-US" b="1" dirty="0"/>
              <a:t> </a:t>
            </a:r>
            <a:r>
              <a:rPr lang="en-US" dirty="0"/>
              <a:t>lies between the central non- articular part of the acetabulum and the fovea of the head of the femur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8899" y="1955647"/>
            <a:ext cx="6554416" cy="39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108" y="180996"/>
            <a:ext cx="6209730" cy="64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28"/>
            <a:ext cx="10515600" cy="876821"/>
          </a:xfrm>
        </p:spPr>
        <p:txBody>
          <a:bodyPr/>
          <a:lstStyle/>
          <a:p>
            <a:r>
              <a:rPr lang="en-US" dirty="0" smtClean="0"/>
              <a:t>Arthrography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1" y="1862920"/>
            <a:ext cx="4586352" cy="4764033"/>
          </a:xfrm>
        </p:spPr>
        <p:txBody>
          <a:bodyPr>
            <a:normAutofit/>
          </a:bodyPr>
          <a:lstStyle/>
          <a:p>
            <a:r>
              <a:rPr lang="en-US" dirty="0" smtClean="0"/>
              <a:t>Arthrography </a:t>
            </a:r>
            <a:r>
              <a:rPr lang="en-US" dirty="0"/>
              <a:t>of the hip joint is achieved by injection of </a:t>
            </a:r>
            <a:r>
              <a:rPr lang="en-US" dirty="0" smtClean="0"/>
              <a:t>contrast </a:t>
            </a:r>
            <a:r>
              <a:rPr lang="en-US" dirty="0"/>
              <a:t>anteriorly just below the head of the </a:t>
            </a:r>
            <a:r>
              <a:rPr lang="en-US" dirty="0" smtClean="0"/>
              <a:t>femur</a:t>
            </a:r>
          </a:p>
          <a:p>
            <a:r>
              <a:rPr lang="en-US" dirty="0" smtClean="0"/>
              <a:t>The </a:t>
            </a:r>
            <a:r>
              <a:rPr lang="en-US" dirty="0"/>
              <a:t>synovial cavity, </a:t>
            </a:r>
            <a:r>
              <a:rPr lang="en-US" dirty="0" smtClean="0"/>
              <a:t>is </a:t>
            </a:r>
            <a:r>
              <a:rPr lang="en-US" dirty="0"/>
              <a:t>outlined The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teres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/>
              <a:t> seen as a </a:t>
            </a:r>
            <a:r>
              <a:rPr lang="en-US" dirty="0" smtClean="0"/>
              <a:t>filling </a:t>
            </a:r>
            <a:r>
              <a:rPr lang="en-US" dirty="0"/>
              <a:t>defect within the </a:t>
            </a:r>
            <a:r>
              <a:rPr lang="en-US" dirty="0" smtClean="0"/>
              <a:t>joint.</a:t>
            </a:r>
          </a:p>
          <a:p>
            <a:r>
              <a:rPr lang="en-US" dirty="0" smtClean="0"/>
              <a:t>the </a:t>
            </a:r>
            <a:r>
              <a:rPr lang="en-US" dirty="0"/>
              <a:t>transverse </a:t>
            </a:r>
            <a:r>
              <a:rPr lang="en-US" dirty="0" smtClean="0"/>
              <a:t>ligament </a:t>
            </a:r>
            <a:r>
              <a:rPr lang="en-US" dirty="0"/>
              <a:t>of the acetabulum is seen as a defect near the inferior part of the </a:t>
            </a:r>
            <a:r>
              <a:rPr lang="en-US" dirty="0" smtClean="0"/>
              <a:t>acetabulum.</a:t>
            </a:r>
          </a:p>
          <a:p>
            <a:r>
              <a:rPr lang="en-US" dirty="0" smtClean="0"/>
              <a:t>The </a:t>
            </a:r>
            <a:r>
              <a:rPr lang="en-US" dirty="0"/>
              <a:t>labrum is visible as a triangular </a:t>
            </a:r>
            <a:r>
              <a:rPr lang="en-US" dirty="0" smtClean="0"/>
              <a:t>filling </a:t>
            </a:r>
            <a:r>
              <a:rPr lang="en-US" dirty="0"/>
              <a:t>defect around the </a:t>
            </a:r>
            <a:r>
              <a:rPr lang="en-US" dirty="0" err="1"/>
              <a:t>acetabular</a:t>
            </a:r>
            <a:r>
              <a:rPr lang="en-US" dirty="0"/>
              <a:t> </a:t>
            </a:r>
            <a:r>
              <a:rPr lang="en-US" dirty="0" smtClean="0"/>
              <a:t>rim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072" y="419716"/>
            <a:ext cx="4179426" cy="3089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510" y="3696962"/>
            <a:ext cx="3292920" cy="2974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056" y="3741863"/>
            <a:ext cx="2865008" cy="28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9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829582"/>
            <a:ext cx="10515600" cy="835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of the hip joint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886" y="1930400"/>
            <a:ext cx="5207000" cy="4601029"/>
          </a:xfrm>
        </p:spPr>
        <p:txBody>
          <a:bodyPr>
            <a:normAutofit/>
          </a:bodyPr>
          <a:lstStyle/>
          <a:p>
            <a:r>
              <a:rPr lang="en-US" dirty="0" smtClean="0"/>
              <a:t>In the axial plane, CT allows direct visualization of the margins of the acetabulum CT scanning allows the evaluation of the anterior and posterior walls of the acetabulum.</a:t>
            </a:r>
          </a:p>
          <a:p>
            <a:r>
              <a:rPr lang="en-US" dirty="0"/>
              <a:t>Axial images are routinely employed to determine the axis of the neck of the femur relative to the shaft (normally </a:t>
            </a:r>
            <a:r>
              <a:rPr lang="en-US" dirty="0" err="1"/>
              <a:t>anteverted</a:t>
            </a:r>
            <a:r>
              <a:rPr lang="en-US" dirty="0"/>
              <a:t> to 10 ° 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5550" y="1814286"/>
            <a:ext cx="5609674" cy="38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0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996</TotalTime>
  <Words>784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 Cen MT</vt:lpstr>
      <vt:lpstr>Tw Cen MT Condensed</vt:lpstr>
      <vt:lpstr>Wingdings 3</vt:lpstr>
      <vt:lpstr>Integral</vt:lpstr>
      <vt:lpstr>The Hip Joint</vt:lpstr>
      <vt:lpstr>The Hip joint</vt:lpstr>
      <vt:lpstr>The acetabulum</vt:lpstr>
      <vt:lpstr>Articular surfaces</vt:lpstr>
      <vt:lpstr>Capsule</vt:lpstr>
      <vt:lpstr>Ligaments</vt:lpstr>
      <vt:lpstr>PowerPoint Presentation</vt:lpstr>
      <vt:lpstr>Arthrography</vt:lpstr>
      <vt:lpstr>CT of the hip joint </vt:lpstr>
      <vt:lpstr>CT Images</vt:lpstr>
      <vt:lpstr>Magnetic resonance imaging of the hip ( MRI)</vt:lpstr>
      <vt:lpstr>The acetabular labrum. </vt:lpstr>
      <vt:lpstr>Magnetic resonance imaging of the hip</vt:lpstr>
      <vt:lpstr>Magnetic resonance imaging of the hip</vt:lpstr>
      <vt:lpstr>Magnetic resonance imaging of the hip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48</cp:revision>
  <dcterms:created xsi:type="dcterms:W3CDTF">2022-03-28T17:57:26Z</dcterms:created>
  <dcterms:modified xsi:type="dcterms:W3CDTF">2022-04-16T09:26:40Z</dcterms:modified>
</cp:coreProperties>
</file>