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194"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3D6A0F-3A89-4CAF-92B0-68DBB85AD60B}" type="datetimeFigureOut">
              <a:rPr lang="en-US" smtClean="0"/>
              <a:t>5/20/2022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E0AD81-0F08-4E24-AF88-9B6887332BDC}" type="slidenum">
              <a:rPr lang="en-US" smtClean="0"/>
              <a:t>‹#›</a:t>
            </a:fld>
            <a:endParaRPr lang="en-US"/>
          </a:p>
        </p:txBody>
      </p:sp>
    </p:spTree>
    <p:extLst>
      <p:ext uri="{BB962C8B-B14F-4D97-AF65-F5344CB8AC3E}">
        <p14:creationId xmlns:p14="http://schemas.microsoft.com/office/powerpoint/2010/main" val="1569573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0E0AD81-0F08-4E24-AF88-9B6887332BDC}" type="slidenum">
              <a:rPr lang="en-US" smtClean="0"/>
              <a:t>5</a:t>
            </a:fld>
            <a:endParaRPr lang="en-US"/>
          </a:p>
        </p:txBody>
      </p:sp>
    </p:spTree>
    <p:extLst>
      <p:ext uri="{BB962C8B-B14F-4D97-AF65-F5344CB8AC3E}">
        <p14:creationId xmlns:p14="http://schemas.microsoft.com/office/powerpoint/2010/main" val="1221732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19/10/1443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19/10/1443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19/10/1443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19/10/1443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19/10/1443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19/10/1443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19/10/1443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19/10/1443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19/10/1443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19/10/1443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19/10/1443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19/10/1443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9512" y="260649"/>
            <a:ext cx="8856984" cy="1080119"/>
          </a:xfrm>
        </p:spPr>
        <p:txBody>
          <a:bodyPr>
            <a:noAutofit/>
          </a:bodyPr>
          <a:lstStyle/>
          <a:p>
            <a:pPr algn="l" rtl="0"/>
            <a:r>
              <a:rPr lang="en-US" sz="2800" b="1" dirty="0" smtClean="0">
                <a:solidFill>
                  <a:srgbClr val="FF0000"/>
                </a:solidFill>
                <a:latin typeface="Times New Roman" pitchFamily="18" charset="0"/>
                <a:cs typeface="Times New Roman" pitchFamily="18" charset="0"/>
              </a:rPr>
              <a:t/>
            </a:r>
            <a:br>
              <a:rPr lang="en-US" sz="2800" b="1" dirty="0" smtClean="0">
                <a:solidFill>
                  <a:srgbClr val="FF0000"/>
                </a:solidFill>
                <a:latin typeface="Times New Roman" pitchFamily="18" charset="0"/>
                <a:cs typeface="Times New Roman" pitchFamily="18" charset="0"/>
              </a:rPr>
            </a:br>
            <a:r>
              <a:rPr lang="en-US" sz="2800" b="1" dirty="0" smtClean="0">
                <a:solidFill>
                  <a:srgbClr val="FF0000"/>
                </a:solidFill>
                <a:latin typeface="Times New Roman" pitchFamily="18" charset="0"/>
                <a:cs typeface="Times New Roman" pitchFamily="18" charset="0"/>
              </a:rPr>
              <a:t>Lecture  </a:t>
            </a:r>
            <a:r>
              <a:rPr lang="en-US" sz="2800" b="1" dirty="0">
                <a:solidFill>
                  <a:srgbClr val="FF0000"/>
                </a:solidFill>
                <a:latin typeface="Times New Roman" pitchFamily="18" charset="0"/>
                <a:cs typeface="Times New Roman" pitchFamily="18" charset="0"/>
              </a:rPr>
              <a:t>-</a:t>
            </a:r>
            <a:r>
              <a:rPr lang="en-US" sz="2800" b="1" dirty="0" smtClean="0">
                <a:solidFill>
                  <a:srgbClr val="FF0000"/>
                </a:solidFill>
                <a:latin typeface="Times New Roman" pitchFamily="18" charset="0"/>
                <a:cs typeface="Times New Roman" pitchFamily="18" charset="0"/>
              </a:rPr>
              <a:t>11                 </a:t>
            </a:r>
            <a:r>
              <a:rPr lang="en-US" sz="2800" b="1" dirty="0">
                <a:solidFill>
                  <a:srgbClr val="FF0000"/>
                </a:solidFill>
                <a:latin typeface="Times New Roman" pitchFamily="18" charset="0"/>
                <a:cs typeface="Times New Roman" pitchFamily="18" charset="0"/>
              </a:rPr>
              <a:t>Fungi</a:t>
            </a:r>
            <a:r>
              <a:rPr lang="en-US" sz="2800" dirty="0">
                <a:solidFill>
                  <a:srgbClr val="FF0000"/>
                </a:solidFill>
                <a:latin typeface="Times New Roman" pitchFamily="18" charset="0"/>
                <a:cs typeface="Times New Roman" pitchFamily="18" charset="0"/>
              </a:rPr>
              <a:t/>
            </a:r>
            <a:br>
              <a:rPr lang="en-US" sz="2800" dirty="0">
                <a:solidFill>
                  <a:srgbClr val="FF0000"/>
                </a:solidFill>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sp>
        <p:nvSpPr>
          <p:cNvPr id="3" name="عنوان فرعي 2"/>
          <p:cNvSpPr>
            <a:spLocks noGrp="1"/>
          </p:cNvSpPr>
          <p:nvPr>
            <p:ph type="subTitle" idx="1"/>
          </p:nvPr>
        </p:nvSpPr>
        <p:spPr>
          <a:xfrm>
            <a:off x="179512" y="1124744"/>
            <a:ext cx="8856984" cy="5544616"/>
          </a:xfrm>
        </p:spPr>
        <p:txBody>
          <a:bodyPr>
            <a:normAutofit/>
          </a:bodyPr>
          <a:lstStyle/>
          <a:p>
            <a:pPr algn="l" rtl="0"/>
            <a:r>
              <a:rPr lang="en-US" sz="2800" b="1" dirty="0">
                <a:solidFill>
                  <a:srgbClr val="C00000"/>
                </a:solidFill>
                <a:latin typeface="Times New Roman" pitchFamily="18" charset="0"/>
                <a:cs typeface="Times New Roman" pitchFamily="18" charset="0"/>
              </a:rPr>
              <a:t>Fungus</a:t>
            </a:r>
            <a:r>
              <a:rPr lang="en-US" sz="2800" dirty="0">
                <a:solidFill>
                  <a:schemeClr val="tx1"/>
                </a:solidFill>
                <a:latin typeface="Times New Roman" pitchFamily="18" charset="0"/>
                <a:cs typeface="Times New Roman" pitchFamily="18" charset="0"/>
              </a:rPr>
              <a:t>: </a:t>
            </a:r>
            <a:r>
              <a:rPr lang="en-US" sz="2800" b="1" dirty="0">
                <a:solidFill>
                  <a:srgbClr val="0070C0"/>
                </a:solidFill>
                <a:latin typeface="Times New Roman" pitchFamily="18" charset="0"/>
                <a:cs typeface="Times New Roman" pitchFamily="18" charset="0"/>
              </a:rPr>
              <a:t>is a member of a large group of eukaryotic organisms, filamentous, heterotrophs with </a:t>
            </a:r>
            <a:r>
              <a:rPr lang="en-US" sz="2800" b="1" dirty="0" smtClean="0">
                <a:solidFill>
                  <a:srgbClr val="0070C0"/>
                </a:solidFill>
                <a:latin typeface="Times New Roman" pitchFamily="18" charset="0"/>
                <a:cs typeface="Times New Roman" pitchFamily="18" charset="0"/>
              </a:rPr>
              <a:t>cell </a:t>
            </a:r>
            <a:r>
              <a:rPr lang="en-US" sz="2800" b="1" dirty="0">
                <a:solidFill>
                  <a:srgbClr val="0070C0"/>
                </a:solidFill>
                <a:latin typeface="Times New Roman" pitchFamily="18" charset="0"/>
                <a:cs typeface="Times New Roman" pitchFamily="18" charset="0"/>
              </a:rPr>
              <a:t>walls made of chitin that includes microorganisms such as yeasts (unicellular) and molds (multicellular), as well as mushrooms.</a:t>
            </a:r>
            <a:r>
              <a:rPr lang="en-US" sz="2800" b="1" dirty="0">
                <a:solidFill>
                  <a:schemeClr val="tx1"/>
                </a:solidFill>
                <a:latin typeface="Times New Roman" pitchFamily="18" charset="0"/>
                <a:cs typeface="Times New Roman" pitchFamily="18" charset="0"/>
              </a:rPr>
              <a:t> </a:t>
            </a:r>
            <a:r>
              <a:rPr lang="en-US" sz="2800" b="1" dirty="0">
                <a:solidFill>
                  <a:srgbClr val="7030A0"/>
                </a:solidFill>
                <a:latin typeface="Times New Roman" pitchFamily="18" charset="0"/>
                <a:cs typeface="Times New Roman" pitchFamily="18" charset="0"/>
              </a:rPr>
              <a:t>These organisms are classified as a kingdom Fungi.</a:t>
            </a:r>
          </a:p>
          <a:p>
            <a:pPr algn="l" rtl="0">
              <a:lnSpc>
                <a:spcPct val="150000"/>
              </a:lnSpc>
              <a:spcBef>
                <a:spcPts val="0"/>
              </a:spcBef>
              <a:tabLst>
                <a:tab pos="5492750" algn="l"/>
              </a:tabLst>
            </a:pPr>
            <a:r>
              <a:rPr lang="en-US" sz="2800" b="1" dirty="0">
                <a:solidFill>
                  <a:srgbClr val="FF0000"/>
                </a:solidFill>
                <a:latin typeface="Times New Roman"/>
                <a:ea typeface="Times New Roman"/>
                <a:cs typeface="Times New Roman"/>
              </a:rPr>
              <a:t>Why Study Fungi?  </a:t>
            </a:r>
            <a:endParaRPr lang="en-US" sz="2000" b="1" dirty="0">
              <a:solidFill>
                <a:srgbClr val="FF0000"/>
              </a:solidFill>
              <a:latin typeface="Times New Roman"/>
              <a:ea typeface="Times New Roman"/>
            </a:endParaRPr>
          </a:p>
          <a:p>
            <a:pPr marL="342900" marR="0" lvl="0" indent="-342900" algn="l" rtl="0">
              <a:lnSpc>
                <a:spcPct val="150000"/>
              </a:lnSpc>
              <a:spcBef>
                <a:spcPts val="0"/>
              </a:spcBef>
              <a:spcAft>
                <a:spcPts val="0"/>
              </a:spcAft>
              <a:buFont typeface="Wingdings"/>
              <a:buChar char=""/>
              <a:tabLst>
                <a:tab pos="5492750" algn="l"/>
              </a:tabLst>
            </a:pPr>
            <a:r>
              <a:rPr lang="en-US" sz="2800" b="1" dirty="0">
                <a:solidFill>
                  <a:srgbClr val="FF0000"/>
                </a:solidFill>
                <a:latin typeface="Times New Roman"/>
                <a:ea typeface="Times New Roman"/>
                <a:cs typeface="Times New Roman"/>
              </a:rPr>
              <a:t>Are microorganisms can cause human disease directly or by toxins.</a:t>
            </a:r>
            <a:endParaRPr lang="en-US" sz="2000" b="1" dirty="0">
              <a:solidFill>
                <a:srgbClr val="FF0000"/>
              </a:solidFill>
              <a:latin typeface="Times New Roman"/>
              <a:ea typeface="Times New Roman"/>
            </a:endParaRPr>
          </a:p>
          <a:p>
            <a:pPr marL="342900" marR="0" lvl="0" indent="-342900" algn="l" rtl="0">
              <a:lnSpc>
                <a:spcPct val="150000"/>
              </a:lnSpc>
              <a:spcBef>
                <a:spcPts val="0"/>
              </a:spcBef>
              <a:spcAft>
                <a:spcPts val="0"/>
              </a:spcAft>
              <a:buFont typeface="Wingdings"/>
              <a:buChar char=""/>
              <a:tabLst>
                <a:tab pos="5492750" algn="l"/>
              </a:tabLst>
            </a:pPr>
            <a:r>
              <a:rPr lang="en-US" sz="2800" b="1" dirty="0">
                <a:solidFill>
                  <a:srgbClr val="FF0000"/>
                </a:solidFill>
                <a:latin typeface="Times New Roman"/>
                <a:ea typeface="Times New Roman"/>
                <a:cs typeface="Times New Roman"/>
              </a:rPr>
              <a:t>Can affect plants we eat.</a:t>
            </a:r>
            <a:endParaRPr lang="en-US" sz="2000" b="1" dirty="0">
              <a:solidFill>
                <a:srgbClr val="FF0000"/>
              </a:solidFill>
              <a:latin typeface="Times New Roman"/>
              <a:ea typeface="Times New Roman"/>
            </a:endParaRPr>
          </a:p>
          <a:p>
            <a:pPr algn="l" rtl="0"/>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34421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72722"/>
            <a:ext cx="8856984" cy="6668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901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856984" cy="792088"/>
          </a:xfrm>
        </p:spPr>
        <p:txBody>
          <a:bodyPr>
            <a:noAutofit/>
          </a:bodyPr>
          <a:lstStyle/>
          <a:p>
            <a:pPr algn="l" rtl="0"/>
            <a:r>
              <a:rPr lang="en-US" sz="2400" b="1" dirty="0" smtClean="0">
                <a:solidFill>
                  <a:srgbClr val="FF00FF"/>
                </a:solidFill>
                <a:latin typeface="Times New Roman" pitchFamily="18" charset="0"/>
                <a:cs typeface="Times New Roman" pitchFamily="18" charset="0"/>
              </a:rPr>
              <a:t/>
            </a:r>
            <a:br>
              <a:rPr lang="en-US" sz="2400" b="1" dirty="0" smtClean="0">
                <a:solidFill>
                  <a:srgbClr val="FF00FF"/>
                </a:solidFill>
                <a:latin typeface="Times New Roman" pitchFamily="18" charset="0"/>
                <a:cs typeface="Times New Roman" pitchFamily="18" charset="0"/>
              </a:rPr>
            </a:br>
            <a:r>
              <a:rPr lang="en-US" sz="2400" b="1" dirty="0" smtClean="0">
                <a:solidFill>
                  <a:srgbClr val="FF00FF"/>
                </a:solidFill>
                <a:latin typeface="Times New Roman" pitchFamily="18" charset="0"/>
                <a:cs typeface="Times New Roman" pitchFamily="18" charset="0"/>
              </a:rPr>
              <a:t>Fungi </a:t>
            </a:r>
            <a:r>
              <a:rPr lang="en-US" sz="2400" b="1" dirty="0">
                <a:solidFill>
                  <a:srgbClr val="FF00FF"/>
                </a:solidFill>
                <a:latin typeface="Times New Roman" pitchFamily="18" charset="0"/>
                <a:cs typeface="Times New Roman" pitchFamily="18" charset="0"/>
              </a:rPr>
              <a:t>form two key mutualistic symbiotic associations</a:t>
            </a:r>
            <a:r>
              <a:rPr lang="ar-IQ" sz="2400" b="1" dirty="0" smtClean="0">
                <a:solidFill>
                  <a:srgbClr val="FF00FF"/>
                </a:solidFill>
                <a:latin typeface="Times New Roman" pitchFamily="18" charset="0"/>
                <a:cs typeface="Times New Roman" pitchFamily="18" charset="0"/>
              </a:rPr>
              <a:t>:</a:t>
            </a:r>
            <a:r>
              <a:rPr lang="en-US" sz="2400" b="1" dirty="0" smtClean="0">
                <a:solidFill>
                  <a:srgbClr val="FF00FF"/>
                </a:solidFill>
                <a:latin typeface="Times New Roman" pitchFamily="18" charset="0"/>
                <a:cs typeface="Times New Roman" pitchFamily="18" charset="0"/>
              </a:rPr>
              <a:t/>
            </a:r>
            <a:br>
              <a:rPr lang="en-US" sz="2400" b="1" dirty="0" smtClean="0">
                <a:solidFill>
                  <a:srgbClr val="FF00FF"/>
                </a:solidFill>
                <a:latin typeface="Times New Roman" pitchFamily="18" charset="0"/>
                <a:cs typeface="Times New Roman" pitchFamily="18" charset="0"/>
              </a:rPr>
            </a:br>
            <a:r>
              <a:rPr lang="en-US" sz="2400" b="1" dirty="0" smtClean="0">
                <a:solidFill>
                  <a:srgbClr val="FF00FF"/>
                </a:solidFill>
                <a:latin typeface="Times New Roman" pitchFamily="18" charset="0"/>
                <a:cs typeface="Times New Roman" pitchFamily="18" charset="0"/>
              </a:rPr>
              <a:t>                   </a:t>
            </a:r>
            <a:r>
              <a:rPr lang="ar-IQ" sz="2400" dirty="0" smtClean="0"/>
              <a:t>تشكل </a:t>
            </a:r>
            <a:r>
              <a:rPr lang="ar-IQ" sz="2400" dirty="0"/>
              <a:t>الفطريات نوعين من </a:t>
            </a:r>
            <a:r>
              <a:rPr lang="ar-IQ" sz="2400" dirty="0" smtClean="0"/>
              <a:t>العلاقات </a:t>
            </a:r>
            <a:r>
              <a:rPr lang="ar-IQ" sz="2400" dirty="0"/>
              <a:t>التكافلية الرئيسية:</a:t>
            </a:r>
            <a:r>
              <a:rPr lang="en-US" sz="2400" b="1" dirty="0">
                <a:solidFill>
                  <a:srgbClr val="FF00FF"/>
                </a:solidFill>
                <a:latin typeface="Times New Roman" pitchFamily="18" charset="0"/>
                <a:cs typeface="Times New Roman" pitchFamily="18" charset="0"/>
              </a:rPr>
              <a:t/>
            </a:r>
            <a:br>
              <a:rPr lang="en-US" sz="2400" b="1" dirty="0">
                <a:solidFill>
                  <a:srgbClr val="FF00FF"/>
                </a:solidFill>
                <a:latin typeface="Times New Roman" pitchFamily="18" charset="0"/>
                <a:cs typeface="Times New Roman" pitchFamily="18" charset="0"/>
              </a:rPr>
            </a:br>
            <a:endParaRPr lang="en-US" sz="2400" b="1" dirty="0">
              <a:solidFill>
                <a:srgbClr val="FF00FF"/>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179512" y="1052736"/>
            <a:ext cx="8856984" cy="5688632"/>
          </a:xfrm>
        </p:spPr>
        <p:txBody>
          <a:bodyPr>
            <a:normAutofit lnSpcReduction="10000"/>
          </a:bodyPr>
          <a:lstStyle/>
          <a:p>
            <a:pPr marL="0" marR="0" indent="0" algn="l" rtl="0">
              <a:lnSpc>
                <a:spcPct val="150000"/>
              </a:lnSpc>
              <a:spcBef>
                <a:spcPts val="0"/>
              </a:spcBef>
              <a:spcAft>
                <a:spcPts val="0"/>
              </a:spcAft>
              <a:buNone/>
              <a:tabLst>
                <a:tab pos="5492750" algn="l"/>
              </a:tabLst>
            </a:pPr>
            <a:r>
              <a:rPr lang="en-US" sz="2400" b="1" dirty="0" smtClean="0">
                <a:solidFill>
                  <a:srgbClr val="FF0000"/>
                </a:solidFill>
                <a:latin typeface="Times New Roman"/>
                <a:ea typeface="Times New Roman"/>
                <a:cs typeface="Times New Roman"/>
              </a:rPr>
              <a:t>1- </a:t>
            </a:r>
            <a:r>
              <a:rPr lang="en-US" sz="2400" b="1" dirty="0">
                <a:solidFill>
                  <a:srgbClr val="FF0000"/>
                </a:solidFill>
                <a:latin typeface="Times New Roman"/>
                <a:ea typeface="Times New Roman"/>
                <a:cs typeface="Times New Roman"/>
              </a:rPr>
              <a:t>Lichens</a:t>
            </a:r>
            <a:r>
              <a:rPr lang="en-US" sz="2400" b="1" dirty="0" smtClean="0">
                <a:solidFill>
                  <a:srgbClr val="FF0000"/>
                </a:solidFill>
                <a:latin typeface="Times New Roman"/>
                <a:ea typeface="Times New Roman"/>
                <a:cs typeface="Times New Roman"/>
              </a:rPr>
              <a:t>:</a:t>
            </a:r>
            <a:r>
              <a:rPr lang="ar-IQ" sz="2400" b="1" dirty="0"/>
              <a:t> </a:t>
            </a:r>
            <a:r>
              <a:rPr lang="ar-IQ" sz="2400" b="1" dirty="0" err="1" smtClean="0"/>
              <a:t>الأشنات</a:t>
            </a:r>
            <a:r>
              <a:rPr lang="ar-IQ" sz="2400" b="1" dirty="0" smtClean="0"/>
              <a:t> </a:t>
            </a:r>
            <a:r>
              <a:rPr lang="en-US" sz="2400" b="1" dirty="0" smtClean="0"/>
              <a:t> </a:t>
            </a:r>
            <a:r>
              <a:rPr lang="en-US" sz="2400" b="1" dirty="0" smtClean="0">
                <a:solidFill>
                  <a:srgbClr val="FF0000"/>
                </a:solidFill>
                <a:latin typeface="Times New Roman"/>
                <a:ea typeface="Times New Roman"/>
                <a:cs typeface="Times New Roman"/>
              </a:rPr>
              <a:t> </a:t>
            </a:r>
            <a:r>
              <a:rPr lang="en-US" sz="2400" b="1" dirty="0">
                <a:latin typeface="Times New Roman"/>
                <a:ea typeface="Times New Roman"/>
                <a:cs typeface="Times New Roman"/>
              </a:rPr>
              <a:t>A lichen is a mutualistic symbiotic association between a fungus and a photosynthetic algae or </a:t>
            </a:r>
            <a:r>
              <a:rPr lang="en-US" sz="2400" b="1" dirty="0" err="1">
                <a:latin typeface="Times New Roman"/>
                <a:ea typeface="Times New Roman"/>
                <a:cs typeface="Times New Roman"/>
              </a:rPr>
              <a:t>cyanobacterium</a:t>
            </a:r>
            <a:r>
              <a:rPr lang="ar-IQ" sz="2400" b="1" dirty="0">
                <a:latin typeface="Times New Roman"/>
                <a:ea typeface="Times New Roman"/>
                <a:cs typeface="Times New Roman"/>
              </a:rPr>
              <a:t>.</a:t>
            </a:r>
            <a:endParaRPr lang="en-US" sz="1800" b="1" dirty="0">
              <a:latin typeface="Times New Roman"/>
              <a:ea typeface="Times New Roman"/>
            </a:endParaRPr>
          </a:p>
          <a:p>
            <a:pPr marL="0" marR="0" indent="0" algn="l" rtl="0">
              <a:lnSpc>
                <a:spcPct val="150000"/>
              </a:lnSpc>
              <a:spcBef>
                <a:spcPts val="0"/>
              </a:spcBef>
              <a:spcAft>
                <a:spcPts val="0"/>
              </a:spcAft>
              <a:buNone/>
              <a:tabLst>
                <a:tab pos="5492750" algn="l"/>
              </a:tabLst>
            </a:pPr>
            <a:r>
              <a:rPr lang="en-US" sz="2400" b="1" dirty="0" smtClean="0">
                <a:solidFill>
                  <a:srgbClr val="FF0000"/>
                </a:solidFill>
                <a:latin typeface="Times New Roman"/>
                <a:ea typeface="Times New Roman"/>
                <a:cs typeface="Times New Roman"/>
              </a:rPr>
              <a:t>2-</a:t>
            </a:r>
            <a:r>
              <a:rPr lang="ar-IQ" sz="2400" b="1" dirty="0" smtClean="0">
                <a:solidFill>
                  <a:srgbClr val="FF0000"/>
                </a:solidFill>
                <a:latin typeface="Times New Roman"/>
                <a:ea typeface="Times New Roman"/>
                <a:cs typeface="Times New Roman"/>
              </a:rPr>
              <a:t> </a:t>
            </a:r>
            <a:r>
              <a:rPr lang="en-US" sz="2400" b="1" dirty="0" err="1" smtClean="0">
                <a:solidFill>
                  <a:srgbClr val="FF0000"/>
                </a:solidFill>
                <a:latin typeface="Times New Roman"/>
                <a:ea typeface="Times New Roman"/>
                <a:cs typeface="Times New Roman"/>
              </a:rPr>
              <a:t>Mycorrhizae</a:t>
            </a:r>
            <a:r>
              <a:rPr lang="en-US" sz="2400" b="1" dirty="0">
                <a:solidFill>
                  <a:srgbClr val="FF0000"/>
                </a:solidFill>
                <a:latin typeface="Times New Roman"/>
                <a:ea typeface="Times New Roman"/>
                <a:cs typeface="Times New Roman"/>
              </a:rPr>
              <a:t>: </a:t>
            </a:r>
            <a:r>
              <a:rPr lang="ar-IQ" sz="2400" b="1" dirty="0" smtClean="0">
                <a:solidFill>
                  <a:srgbClr val="FF0000"/>
                </a:solidFill>
                <a:latin typeface="Times New Roman"/>
                <a:ea typeface="Times New Roman"/>
                <a:cs typeface="Times New Roman"/>
              </a:rPr>
              <a:t> </a:t>
            </a:r>
            <a:r>
              <a:rPr lang="ar-IQ" sz="2400" b="1" dirty="0" smtClean="0"/>
              <a:t>الفطريات </a:t>
            </a:r>
            <a:r>
              <a:rPr lang="en-US" sz="2400" b="1" dirty="0" err="1" smtClean="0">
                <a:latin typeface="Times New Roman"/>
                <a:ea typeface="Times New Roman"/>
                <a:cs typeface="Times New Roman"/>
              </a:rPr>
              <a:t>Mycorrhizae</a:t>
            </a:r>
            <a:r>
              <a:rPr lang="en-US" sz="2400" b="1" dirty="0" smtClean="0">
                <a:latin typeface="Times New Roman"/>
                <a:ea typeface="Times New Roman"/>
                <a:cs typeface="Times New Roman"/>
              </a:rPr>
              <a:t> </a:t>
            </a:r>
            <a:r>
              <a:rPr lang="en-US" sz="2400" b="1" dirty="0">
                <a:latin typeface="Times New Roman"/>
                <a:ea typeface="Times New Roman"/>
                <a:cs typeface="Times New Roman"/>
              </a:rPr>
              <a:t>are mutualistic symbiotic associations between fungi and the roots of plants.</a:t>
            </a:r>
            <a:endParaRPr lang="en-US" sz="1800" b="1" dirty="0">
              <a:latin typeface="Times New Roman"/>
              <a:ea typeface="Times New Roman"/>
            </a:endParaRPr>
          </a:p>
          <a:p>
            <a:pPr marL="0" indent="0" algn="l" rtl="0">
              <a:buNone/>
            </a:pPr>
            <a:r>
              <a:rPr lang="ar-IQ" sz="2400" b="1" dirty="0" smtClean="0"/>
              <a:t> </a:t>
            </a:r>
            <a:r>
              <a:rPr lang="en-US" sz="2400" b="1" u="sng" dirty="0">
                <a:solidFill>
                  <a:schemeClr val="accent2"/>
                </a:solidFill>
              </a:rPr>
              <a:t>Classification of fungi</a:t>
            </a:r>
          </a:p>
          <a:p>
            <a:pPr algn="l" rtl="0">
              <a:buFontTx/>
              <a:buChar char="-"/>
            </a:pPr>
            <a:r>
              <a:rPr lang="en-US" sz="2400" b="1" dirty="0" smtClean="0"/>
              <a:t>Depending </a:t>
            </a:r>
            <a:r>
              <a:rPr lang="en-US" sz="2400" b="1" dirty="0"/>
              <a:t>on Morphology </a:t>
            </a:r>
            <a:endParaRPr lang="en-US" sz="2400" b="1" dirty="0" smtClean="0"/>
          </a:p>
          <a:p>
            <a:pPr marL="0" lvl="0" indent="0" algn="l" rtl="0">
              <a:buNone/>
            </a:pPr>
            <a:r>
              <a:rPr lang="en-US" sz="2400" b="1" dirty="0" smtClean="0">
                <a:solidFill>
                  <a:srgbClr val="FF00FF"/>
                </a:solidFill>
              </a:rPr>
              <a:t>    1 -  Yeasts </a:t>
            </a:r>
            <a:endParaRPr lang="en-US" sz="2400" b="1" dirty="0">
              <a:solidFill>
                <a:srgbClr val="FF00FF"/>
              </a:solidFill>
            </a:endParaRPr>
          </a:p>
          <a:p>
            <a:pPr marL="0" indent="0" algn="l" rtl="0">
              <a:buNone/>
            </a:pPr>
            <a:r>
              <a:rPr lang="en-US" sz="2400" b="1" dirty="0"/>
              <a:t>- Unicellular fungi, </a:t>
            </a:r>
            <a:r>
              <a:rPr lang="en-US" sz="2400" b="1" dirty="0" err="1"/>
              <a:t>nonfilamentous</a:t>
            </a:r>
            <a:r>
              <a:rPr lang="en-US" sz="2400" b="1" dirty="0"/>
              <a:t>, typically oval or spherical cells. Reproduce by mitosis: </a:t>
            </a:r>
          </a:p>
          <a:p>
            <a:pPr marL="0" indent="0" algn="l" rtl="0">
              <a:buNone/>
            </a:pPr>
            <a:r>
              <a:rPr lang="en-US" sz="2400" b="1" dirty="0"/>
              <a:t>- Yeasts are facultative anaerobes, which allows them to grow in a variety of environments. When oxygen is available, they carry out aerobic respiration, when oxygen is not available, they ferment carbohydrates to produce ethanol and carbon dioxide.</a:t>
            </a:r>
          </a:p>
          <a:p>
            <a:pPr algn="l" rtl="0">
              <a:buFontTx/>
              <a:buChar char="-"/>
            </a:pPr>
            <a:endParaRPr lang="en-US" sz="2400" b="1" dirty="0"/>
          </a:p>
        </p:txBody>
      </p:sp>
    </p:spTree>
    <p:extLst>
      <p:ext uri="{BB962C8B-B14F-4D97-AF65-F5344CB8AC3E}">
        <p14:creationId xmlns:p14="http://schemas.microsoft.com/office/powerpoint/2010/main" val="1828963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84976" cy="2664296"/>
          </a:xfrm>
        </p:spPr>
        <p:txBody>
          <a:bodyPr>
            <a:normAutofit fontScale="90000"/>
          </a:bodyPr>
          <a:lstStyle/>
          <a:p>
            <a:pPr marR="0" lvl="0" algn="l" rtl="0">
              <a:lnSpc>
                <a:spcPct val="150000"/>
              </a:lnSpc>
              <a:spcBef>
                <a:spcPts val="0"/>
              </a:spcBef>
              <a:spcAft>
                <a:spcPts val="0"/>
              </a:spcAft>
            </a:pPr>
            <a:r>
              <a:rPr lang="en-US" sz="2400" b="1" dirty="0" smtClean="0">
                <a:solidFill>
                  <a:srgbClr val="FF00FF"/>
                </a:solidFill>
                <a:latin typeface="Times New Roman"/>
                <a:ea typeface="Calibri"/>
                <a:cs typeface="Cambria"/>
              </a:rPr>
              <a:t>2 - Molds</a:t>
            </a:r>
            <a:r>
              <a:rPr lang="en-US" sz="2000" b="1" dirty="0">
                <a:solidFill>
                  <a:srgbClr val="000000"/>
                </a:solidFill>
                <a:latin typeface="Cambria"/>
                <a:ea typeface="Calibri"/>
                <a:cs typeface="Cambria"/>
              </a:rPr>
              <a:t/>
            </a:r>
            <a:br>
              <a:rPr lang="en-US" sz="2000" b="1" dirty="0">
                <a:solidFill>
                  <a:srgbClr val="000000"/>
                </a:solidFill>
                <a:latin typeface="Cambria"/>
                <a:ea typeface="Calibri"/>
                <a:cs typeface="Cambria"/>
              </a:rPr>
            </a:br>
            <a:r>
              <a:rPr lang="en-US" sz="2400" b="1" dirty="0">
                <a:solidFill>
                  <a:srgbClr val="000000"/>
                </a:solidFill>
                <a:latin typeface="Times New Roman"/>
                <a:ea typeface="Calibri"/>
                <a:cs typeface="Cambria"/>
              </a:rPr>
              <a:t>The molds form large multicellular aggregates of long branching </a:t>
            </a:r>
            <a:r>
              <a:rPr lang="en-US" sz="2000" b="1" dirty="0">
                <a:solidFill>
                  <a:srgbClr val="000000"/>
                </a:solidFill>
                <a:latin typeface="Cambria"/>
                <a:ea typeface="Calibri"/>
                <a:cs typeface="Cambria"/>
              </a:rPr>
              <a:t/>
            </a:r>
            <a:br>
              <a:rPr lang="en-US" sz="2000" b="1" dirty="0">
                <a:solidFill>
                  <a:srgbClr val="000000"/>
                </a:solidFill>
                <a:latin typeface="Cambria"/>
                <a:ea typeface="Calibri"/>
                <a:cs typeface="Cambria"/>
              </a:rPr>
            </a:br>
            <a:r>
              <a:rPr lang="en-US" sz="2400" b="1" dirty="0">
                <a:solidFill>
                  <a:srgbClr val="000000"/>
                </a:solidFill>
                <a:latin typeface="Times New Roman"/>
                <a:ea typeface="Calibri"/>
                <a:cs typeface="Cambria"/>
              </a:rPr>
              <a:t>filaments, called hyphae. There are vegetative hyphae and reproductive hyphae. Spores are borne on the reproductive hyphae. Spore size, shape and structure are used in the classification and identification of fungi. </a:t>
            </a:r>
            <a:endParaRPr lang="en-US" sz="2400" b="1" dirty="0"/>
          </a:p>
        </p:txBody>
      </p:sp>
      <p:pic>
        <p:nvPicPr>
          <p:cNvPr id="4" name="Content Placeholder 3" descr="Fungal Antigens - Creative Diagnostic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636838"/>
            <a:ext cx="5688632" cy="4032250"/>
          </a:xfrm>
          <a:prstGeom prst="rect">
            <a:avLst/>
          </a:prstGeom>
          <a:noFill/>
          <a:ln>
            <a:noFill/>
          </a:ln>
        </p:spPr>
      </p:pic>
    </p:spTree>
    <p:extLst>
      <p:ext uri="{BB962C8B-B14F-4D97-AF65-F5344CB8AC3E}">
        <p14:creationId xmlns:p14="http://schemas.microsoft.com/office/powerpoint/2010/main" val="1117791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84976" cy="1656184"/>
          </a:xfrm>
        </p:spPr>
        <p:txBody>
          <a:bodyPr>
            <a:normAutofit/>
          </a:bodyPr>
          <a:lstStyle/>
          <a:p>
            <a:pPr lvl="0" algn="l" rtl="0"/>
            <a:r>
              <a:rPr lang="en-US" sz="2400" b="1" dirty="0" smtClean="0">
                <a:solidFill>
                  <a:srgbClr val="FF00FF"/>
                </a:solidFill>
                <a:latin typeface="Times New Roman" pitchFamily="18" charset="0"/>
                <a:cs typeface="Times New Roman" pitchFamily="18" charset="0"/>
              </a:rPr>
              <a:t> 3 - Yeast </a:t>
            </a:r>
            <a:r>
              <a:rPr lang="en-US" sz="2400" b="1" dirty="0">
                <a:solidFill>
                  <a:srgbClr val="FF00FF"/>
                </a:solidFill>
                <a:latin typeface="Times New Roman" pitchFamily="18" charset="0"/>
                <a:cs typeface="Times New Roman" pitchFamily="18" charset="0"/>
              </a:rPr>
              <a:t>like fungi </a:t>
            </a: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Grow partly as yeasts and partly as elongated cells resembling hyphae which are called pseudo hyphae . e.g. </a:t>
            </a:r>
            <a:r>
              <a:rPr lang="en-US" sz="2400" b="1" i="1" dirty="0">
                <a:latin typeface="Times New Roman" pitchFamily="18" charset="0"/>
                <a:cs typeface="Times New Roman" pitchFamily="18" charset="0"/>
              </a:rPr>
              <a:t>Candida </a:t>
            </a:r>
            <a:r>
              <a:rPr lang="en-US" sz="2400" b="1" i="1" dirty="0" err="1">
                <a:latin typeface="Times New Roman" pitchFamily="18" charset="0"/>
                <a:cs typeface="Times New Roman" pitchFamily="18" charset="0"/>
              </a:rPr>
              <a:t>albicans</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endParaRPr lang="en-US" sz="2400" b="1" dirty="0">
              <a:latin typeface="Times New Roman" pitchFamily="18" charset="0"/>
              <a:cs typeface="Times New Roman" pitchFamily="18" charset="0"/>
            </a:endParaRPr>
          </a:p>
        </p:txBody>
      </p:sp>
      <p:sp>
        <p:nvSpPr>
          <p:cNvPr id="3" name="عنصر نائب للمحتوى 2"/>
          <p:cNvSpPr>
            <a:spLocks noGrp="1"/>
          </p:cNvSpPr>
          <p:nvPr>
            <p:ph idx="1"/>
          </p:nvPr>
        </p:nvSpPr>
        <p:spPr>
          <a:xfrm>
            <a:off x="179512" y="1628800"/>
            <a:ext cx="8784976" cy="4968552"/>
          </a:xfrm>
        </p:spPr>
        <p:txBody>
          <a:bodyPr>
            <a:normAutofit/>
          </a:bodyPr>
          <a:lstStyle/>
          <a:p>
            <a:pPr marL="0" lvl="0" indent="0" algn="l" rtl="0">
              <a:buNone/>
            </a:pPr>
            <a:r>
              <a:rPr lang="en-US" sz="2400" b="1" dirty="0" smtClean="0">
                <a:solidFill>
                  <a:srgbClr val="FF00FF"/>
                </a:solidFill>
                <a:latin typeface="Times New Roman" pitchFamily="18" charset="0"/>
                <a:cs typeface="Times New Roman" pitchFamily="18" charset="0"/>
              </a:rPr>
              <a:t>4 - Dimorphic </a:t>
            </a:r>
            <a:r>
              <a:rPr lang="en-US" sz="2400" b="1" dirty="0">
                <a:solidFill>
                  <a:srgbClr val="FF00FF"/>
                </a:solidFill>
                <a:latin typeface="Times New Roman" pitchFamily="18" charset="0"/>
                <a:cs typeface="Times New Roman" pitchFamily="18" charset="0"/>
              </a:rPr>
              <a:t>fungi </a:t>
            </a:r>
          </a:p>
          <a:p>
            <a:pPr marL="0" indent="0" algn="l" rtl="0">
              <a:buNone/>
            </a:pPr>
            <a:r>
              <a:rPr lang="en-US" sz="2400" b="1" dirty="0">
                <a:latin typeface="Times New Roman" pitchFamily="18" charset="0"/>
                <a:cs typeface="Times New Roman" pitchFamily="18" charset="0"/>
              </a:rPr>
              <a:t>Most fungi causing systemic infections are dimorphic: </a:t>
            </a:r>
          </a:p>
          <a:p>
            <a:pPr marL="0" lvl="0" indent="0" algn="l" rtl="0">
              <a:buNone/>
            </a:pPr>
            <a:r>
              <a:rPr lang="en-US" sz="2400" b="1" dirty="0" smtClean="0">
                <a:latin typeface="Times New Roman" pitchFamily="18" charset="0"/>
                <a:cs typeface="Times New Roman" pitchFamily="18" charset="0"/>
              </a:rPr>
              <a:t>     Dimorphism </a:t>
            </a:r>
            <a:r>
              <a:rPr lang="en-US" sz="2400" b="1" dirty="0">
                <a:latin typeface="Times New Roman" pitchFamily="18" charset="0"/>
                <a:cs typeface="Times New Roman" pitchFamily="18" charset="0"/>
              </a:rPr>
              <a:t>in pathogenic fungi typically depends on </a:t>
            </a:r>
            <a:r>
              <a:rPr lang="en-US" sz="2400" b="1" dirty="0" smtClean="0">
                <a:latin typeface="Times New Roman" pitchFamily="18" charset="0"/>
                <a:cs typeface="Times New Roman" pitchFamily="18" charset="0"/>
              </a:rPr>
              <a:t> </a:t>
            </a:r>
          </a:p>
          <a:p>
            <a:pPr marL="0" lvl="0" indent="0" algn="l" rtl="0">
              <a:buNone/>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temperature</a:t>
            </a:r>
            <a:r>
              <a:rPr lang="en-US" sz="2400" b="1" dirty="0">
                <a:latin typeface="Times New Roman" pitchFamily="18" charset="0"/>
                <a:cs typeface="Times New Roman" pitchFamily="18" charset="0"/>
              </a:rPr>
              <a:t>: </a:t>
            </a:r>
          </a:p>
          <a:p>
            <a:pPr lvl="0" algn="l" rtl="0"/>
            <a:r>
              <a:rPr lang="en-US" sz="2400" b="1" dirty="0">
                <a:solidFill>
                  <a:srgbClr val="C00000"/>
                </a:solidFill>
                <a:latin typeface="Times New Roman" pitchFamily="18" charset="0"/>
                <a:cs typeface="Times New Roman" pitchFamily="18" charset="0"/>
              </a:rPr>
              <a:t>At 37</a:t>
            </a:r>
            <a:r>
              <a:rPr lang="en-US" sz="2400" b="1" baseline="30000" dirty="0">
                <a:solidFill>
                  <a:srgbClr val="C00000"/>
                </a:solidFill>
                <a:latin typeface="Times New Roman" pitchFamily="18" charset="0"/>
                <a:cs typeface="Times New Roman" pitchFamily="18" charset="0"/>
              </a:rPr>
              <a:t>o</a:t>
            </a:r>
            <a:r>
              <a:rPr lang="en-US" sz="2400" b="1" dirty="0">
                <a:solidFill>
                  <a:srgbClr val="C00000"/>
                </a:solidFill>
                <a:latin typeface="Times New Roman" pitchFamily="18" charset="0"/>
                <a:cs typeface="Times New Roman" pitchFamily="18" charset="0"/>
              </a:rPr>
              <a:t>C: Yeast form. </a:t>
            </a:r>
          </a:p>
          <a:p>
            <a:pPr lvl="0" algn="l" rtl="0"/>
            <a:r>
              <a:rPr lang="en-US" sz="2400" b="1" dirty="0">
                <a:solidFill>
                  <a:srgbClr val="C00000"/>
                </a:solidFill>
                <a:latin typeface="Times New Roman" pitchFamily="18" charset="0"/>
                <a:cs typeface="Times New Roman" pitchFamily="18" charset="0"/>
              </a:rPr>
              <a:t>At 25</a:t>
            </a:r>
            <a:r>
              <a:rPr lang="en-US" sz="2400" b="1" baseline="30000" dirty="0">
                <a:solidFill>
                  <a:srgbClr val="C00000"/>
                </a:solidFill>
                <a:latin typeface="Times New Roman" pitchFamily="18" charset="0"/>
                <a:cs typeface="Times New Roman" pitchFamily="18" charset="0"/>
              </a:rPr>
              <a:t>o</a:t>
            </a:r>
            <a:r>
              <a:rPr lang="en-US" sz="2400" b="1" dirty="0">
                <a:solidFill>
                  <a:srgbClr val="C00000"/>
                </a:solidFill>
                <a:latin typeface="Times New Roman" pitchFamily="18" charset="0"/>
                <a:cs typeface="Times New Roman" pitchFamily="18" charset="0"/>
              </a:rPr>
              <a:t>C: Mold form.</a:t>
            </a:r>
          </a:p>
          <a:p>
            <a:pPr marL="0" indent="0" algn="l" rtl="0">
              <a:buNone/>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551225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332656"/>
            <a:ext cx="8784976" cy="1143000"/>
          </a:xfrm>
        </p:spPr>
        <p:txBody>
          <a:bodyPr>
            <a:normAutofit fontScale="90000"/>
          </a:bodyPr>
          <a:lstStyle/>
          <a:p>
            <a:pPr algn="l" rtl="0"/>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a:solidFill>
                  <a:srgbClr val="0070C0"/>
                </a:solidFill>
                <a:latin typeface="Times New Roman" pitchFamily="18" charset="0"/>
                <a:cs typeface="Times New Roman" pitchFamily="18" charset="0"/>
              </a:rPr>
              <a:t>Dimorphism in nonpathogenic fungi may depend on other factors: Carbon dioxide concentration.</a:t>
            </a:r>
            <a:br>
              <a:rPr lang="en-US" sz="2400" b="1" dirty="0">
                <a:solidFill>
                  <a:srgbClr val="0070C0"/>
                </a:solidFill>
                <a:latin typeface="Times New Roman" pitchFamily="18" charset="0"/>
                <a:cs typeface="Times New Roman" pitchFamily="18" charset="0"/>
              </a:rPr>
            </a:br>
            <a:endParaRPr lang="en-US" sz="2400" b="1" dirty="0">
              <a:solidFill>
                <a:srgbClr val="0070C0"/>
              </a:solidFill>
              <a:latin typeface="Times New Roman" pitchFamily="18" charset="0"/>
              <a:cs typeface="Times New Roman" pitchFamily="18" charset="0"/>
            </a:endParaRPr>
          </a:p>
        </p:txBody>
      </p:sp>
      <p:pic>
        <p:nvPicPr>
          <p:cNvPr id="4" name="Picture 6" descr="What is Dimorphic Fungi? Dimorphic Life Cycle, Examples &amp; Transmission -  Biology Reade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340768"/>
            <a:ext cx="6840760" cy="5184576"/>
          </a:xfrm>
          <a:prstGeom prst="rect">
            <a:avLst/>
          </a:prstGeom>
          <a:noFill/>
          <a:ln>
            <a:noFill/>
          </a:ln>
        </p:spPr>
      </p:pic>
    </p:spTree>
    <p:extLst>
      <p:ext uri="{BB962C8B-B14F-4D97-AF65-F5344CB8AC3E}">
        <p14:creationId xmlns:p14="http://schemas.microsoft.com/office/powerpoint/2010/main" val="1693231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84976" cy="3024336"/>
          </a:xfrm>
        </p:spPr>
        <p:txBody>
          <a:bodyPr>
            <a:normAutofit/>
          </a:bodyPr>
          <a:lstStyle/>
          <a:p>
            <a:pPr algn="l" rtl="0"/>
            <a:r>
              <a:rPr lang="en-US" sz="2400" b="1" dirty="0">
                <a:solidFill>
                  <a:srgbClr val="FF0000"/>
                </a:solidFill>
                <a:latin typeface="Times New Roman" pitchFamily="18" charset="0"/>
                <a:cs typeface="Times New Roman" pitchFamily="18" charset="0"/>
              </a:rPr>
              <a:t>Modes of nutrition </a:t>
            </a: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a:solidFill>
                  <a:srgbClr val="0070C0"/>
                </a:solidFill>
                <a:latin typeface="Times New Roman" pitchFamily="18" charset="0"/>
                <a:cs typeface="Times New Roman" pitchFamily="18" charset="0"/>
              </a:rPr>
              <a:t>All fungi are heterotrophs</a:t>
            </a:r>
            <a:r>
              <a:rPr lang="en-US" sz="2400" b="1" dirty="0" smtClean="0">
                <a:solidFill>
                  <a:srgbClr val="0070C0"/>
                </a:solidFill>
                <a:latin typeface="Times New Roman" pitchFamily="18" charset="0"/>
                <a:cs typeface="Times New Roman" pitchFamily="18" charset="0"/>
              </a:rPr>
              <a:t>;</a:t>
            </a:r>
            <a:r>
              <a:rPr lang="ar-IQ" sz="2400" dirty="0"/>
              <a:t> غيرية التغذية</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are not able to ingest their food like animals do, nor can they manufacture their own food the way plants do. Instead, </a:t>
            </a:r>
            <a:r>
              <a:rPr lang="en-US" sz="2400" dirty="0">
                <a:solidFill>
                  <a:srgbClr val="C00000"/>
                </a:solidFill>
                <a:latin typeface="Times New Roman" pitchFamily="18" charset="0"/>
                <a:cs typeface="Times New Roman" pitchFamily="18" charset="0"/>
              </a:rPr>
              <a:t>fungi feed by </a:t>
            </a:r>
            <a:r>
              <a:rPr lang="en-US" sz="2400" b="1" dirty="0">
                <a:solidFill>
                  <a:srgbClr val="C00000"/>
                </a:solidFill>
                <a:latin typeface="Times New Roman" pitchFamily="18" charset="0"/>
                <a:cs typeface="Times New Roman" pitchFamily="18" charset="0"/>
              </a:rPr>
              <a:t>absorption </a:t>
            </a:r>
            <a:r>
              <a:rPr lang="en-US" sz="2400" dirty="0">
                <a:solidFill>
                  <a:srgbClr val="C00000"/>
                </a:solidFill>
                <a:latin typeface="Times New Roman" pitchFamily="18" charset="0"/>
                <a:cs typeface="Times New Roman" pitchFamily="18" charset="0"/>
              </a:rPr>
              <a:t>of nutrients from the environment around them. </a:t>
            </a:r>
            <a:r>
              <a:rPr lang="en-US" sz="2400" dirty="0">
                <a:latin typeface="Times New Roman" pitchFamily="18" charset="0"/>
                <a:cs typeface="Times New Roman" pitchFamily="18" charset="0"/>
              </a:rPr>
              <a:t>They accomplish this by growing through and within the </a:t>
            </a:r>
            <a:r>
              <a:rPr lang="en-US" sz="2400" b="1" dirty="0">
                <a:latin typeface="Times New Roman" pitchFamily="18" charset="0"/>
                <a:cs typeface="Times New Roman" pitchFamily="18" charset="0"/>
              </a:rPr>
              <a:t>substrate </a:t>
            </a:r>
            <a:r>
              <a:rPr lang="en-US" sz="2400" dirty="0">
                <a:latin typeface="Times New Roman" pitchFamily="18" charset="0"/>
                <a:cs typeface="Times New Roman" pitchFamily="18" charset="0"/>
              </a:rPr>
              <a:t>on which they are feeding. Most fungi are </a:t>
            </a:r>
            <a:r>
              <a:rPr lang="en-US" sz="2400" b="1" dirty="0">
                <a:latin typeface="Times New Roman" pitchFamily="18" charset="0"/>
                <a:cs typeface="Times New Roman" pitchFamily="18" charset="0"/>
              </a:rPr>
              <a:t>saprophytes</a:t>
            </a:r>
            <a:r>
              <a:rPr lang="en-US" sz="2400" dirty="0" smtClean="0">
                <a:latin typeface="Times New Roman" pitchFamily="18" charset="0"/>
                <a:cs typeface="Times New Roman" pitchFamily="18" charset="0"/>
              </a:rPr>
              <a:t>,</a:t>
            </a:r>
            <a:r>
              <a:rPr lang="ar-IQ" sz="2400" dirty="0"/>
              <a:t> رمية</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feeding on dead or decaying material</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b="1" dirty="0">
              <a:latin typeface="Times New Roman" pitchFamily="18" charset="0"/>
              <a:cs typeface="Times New Roman" pitchFamily="18" charset="0"/>
            </a:endParaRPr>
          </a:p>
        </p:txBody>
      </p:sp>
      <p:sp>
        <p:nvSpPr>
          <p:cNvPr id="3" name="عنصر نائب للمحتوى 2"/>
          <p:cNvSpPr>
            <a:spLocks noGrp="1"/>
          </p:cNvSpPr>
          <p:nvPr>
            <p:ph idx="1"/>
          </p:nvPr>
        </p:nvSpPr>
        <p:spPr>
          <a:xfrm>
            <a:off x="179512" y="3068960"/>
            <a:ext cx="8784976" cy="3600400"/>
          </a:xfrm>
        </p:spPr>
        <p:txBody>
          <a:bodyPr>
            <a:normAutofit lnSpcReduction="10000"/>
          </a:bodyPr>
          <a:lstStyle/>
          <a:p>
            <a:pPr marL="0" lvl="0" indent="0" algn="l" rtl="0">
              <a:buNone/>
            </a:pPr>
            <a:r>
              <a:rPr lang="en-US" sz="2400" b="1" dirty="0">
                <a:solidFill>
                  <a:srgbClr val="C00000"/>
                </a:solidFill>
                <a:latin typeface="Times New Roman" pitchFamily="18" charset="0"/>
                <a:cs typeface="Times New Roman" pitchFamily="18" charset="0"/>
              </a:rPr>
              <a:t>Fungi=absorptive heterotrophs </a:t>
            </a:r>
          </a:p>
          <a:p>
            <a:pPr marL="0" lvl="0" indent="0" algn="l" rtl="0">
              <a:buNone/>
            </a:pPr>
            <a:r>
              <a:rPr lang="en-US" sz="2400" b="1" dirty="0">
                <a:solidFill>
                  <a:srgbClr val="7030A0"/>
                </a:solidFill>
                <a:latin typeface="Times New Roman" pitchFamily="18" charset="0"/>
                <a:cs typeface="Times New Roman" pitchFamily="18" charset="0"/>
              </a:rPr>
              <a:t>Heterotroph (chemo-</a:t>
            </a:r>
            <a:r>
              <a:rPr lang="en-US" sz="2400" b="1" dirty="0" err="1">
                <a:solidFill>
                  <a:srgbClr val="7030A0"/>
                </a:solidFill>
                <a:latin typeface="Times New Roman" pitchFamily="18" charset="0"/>
                <a:cs typeface="Times New Roman" pitchFamily="18" charset="0"/>
              </a:rPr>
              <a:t>organotrophs</a:t>
            </a:r>
            <a:r>
              <a:rPr lang="en-US" sz="2400" b="1" dirty="0">
                <a:solidFill>
                  <a:srgbClr val="7030A0"/>
                </a:solidFill>
                <a:latin typeface="Times New Roman" pitchFamily="18" charset="0"/>
                <a:cs typeface="Times New Roman" pitchFamily="18" charset="0"/>
              </a:rPr>
              <a:t>): </a:t>
            </a:r>
            <a:r>
              <a:rPr lang="en-US" sz="2400" b="1" dirty="0">
                <a:latin typeface="Times New Roman" pitchFamily="18" charset="0"/>
                <a:cs typeface="Times New Roman" pitchFamily="18" charset="0"/>
              </a:rPr>
              <a:t>an organism incapable of synthesizing carbohydrates from inorganic sources; requires preformed organic carbon source for growth. </a:t>
            </a:r>
          </a:p>
          <a:p>
            <a:pPr marL="0" indent="0" algn="l" rtl="0">
              <a:buNone/>
            </a:pPr>
            <a:r>
              <a:rPr lang="en-US" sz="2400" b="1" dirty="0" smtClean="0">
                <a:solidFill>
                  <a:srgbClr val="FF0000"/>
                </a:solidFill>
                <a:latin typeface="Times New Roman" pitchFamily="18" charset="0"/>
                <a:cs typeface="Times New Roman" pitchFamily="18" charset="0"/>
              </a:rPr>
              <a:t>**</a:t>
            </a:r>
            <a:r>
              <a:rPr lang="en-US" sz="2400" b="1" dirty="0">
                <a:latin typeface="Times New Roman" pitchFamily="18" charset="0"/>
                <a:cs typeface="Times New Roman" pitchFamily="18" charset="0"/>
              </a:rPr>
              <a:t>The body of a fungus (</a:t>
            </a:r>
            <a:r>
              <a:rPr lang="en-US" sz="2400" b="1" dirty="0" err="1">
                <a:latin typeface="Times New Roman" pitchFamily="18" charset="0"/>
                <a:cs typeface="Times New Roman" pitchFamily="18" charset="0"/>
              </a:rPr>
              <a:t>thallus</a:t>
            </a:r>
            <a:r>
              <a:rPr lang="en-US" sz="2400" b="1" dirty="0">
                <a:latin typeface="Times New Roman" pitchFamily="18" charset="0"/>
                <a:cs typeface="Times New Roman" pitchFamily="18" charset="0"/>
              </a:rPr>
              <a:t> ) consists largely of filamentous chains of cells called </a:t>
            </a:r>
            <a:r>
              <a:rPr lang="en-US" sz="2400" b="1" dirty="0">
                <a:solidFill>
                  <a:srgbClr val="FF0000"/>
                </a:solidFill>
                <a:latin typeface="Times New Roman" pitchFamily="18" charset="0"/>
                <a:cs typeface="Times New Roman" pitchFamily="18" charset="0"/>
              </a:rPr>
              <a:t>hyphae</a:t>
            </a:r>
            <a:r>
              <a:rPr lang="en-US" sz="2400" b="1" dirty="0">
                <a:latin typeface="Times New Roman" pitchFamily="18" charset="0"/>
                <a:cs typeface="Times New Roman" pitchFamily="18" charset="0"/>
              </a:rPr>
              <a:t> , some hyphae have septa (</a:t>
            </a:r>
            <a:r>
              <a:rPr lang="en-US" sz="2400" b="1" dirty="0" err="1">
                <a:solidFill>
                  <a:srgbClr val="FF0000"/>
                </a:solidFill>
                <a:latin typeface="Times New Roman" pitchFamily="18" charset="0"/>
                <a:cs typeface="Times New Roman" pitchFamily="18" charset="0"/>
              </a:rPr>
              <a:t>septate</a:t>
            </a:r>
            <a:r>
              <a:rPr lang="en-US" sz="2400" b="1" dirty="0">
                <a:latin typeface="Times New Roman" pitchFamily="18" charset="0"/>
                <a:cs typeface="Times New Roman" pitchFamily="18" charset="0"/>
              </a:rPr>
              <a:t>), some don’t (</a:t>
            </a:r>
            <a:r>
              <a:rPr lang="en-US" sz="2400" b="1" dirty="0" err="1">
                <a:solidFill>
                  <a:srgbClr val="FF0000"/>
                </a:solidFill>
                <a:latin typeface="Times New Roman" pitchFamily="18" charset="0"/>
                <a:cs typeface="Times New Roman" pitchFamily="18" charset="0"/>
              </a:rPr>
              <a:t>aseptate</a:t>
            </a:r>
            <a:r>
              <a:rPr lang="en-US" sz="2400" b="1" dirty="0">
                <a:solidFill>
                  <a:srgbClr val="FF0000"/>
                </a:solidFill>
                <a:latin typeface="Times New Roman" pitchFamily="18" charset="0"/>
                <a:cs typeface="Times New Roman" pitchFamily="18" charset="0"/>
              </a:rPr>
              <a:t> </a:t>
            </a:r>
            <a:r>
              <a:rPr lang="en-US" sz="2400" b="1" dirty="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marL="0" indent="0" algn="r">
              <a:buNone/>
            </a:pPr>
            <a:r>
              <a:rPr lang="ar-IQ" sz="2400" b="1" dirty="0"/>
              <a:t>يتكون جسم الفطر (</a:t>
            </a:r>
            <a:r>
              <a:rPr lang="ar-IQ" sz="2400" b="1" dirty="0" err="1"/>
              <a:t>ثالوس</a:t>
            </a:r>
            <a:r>
              <a:rPr lang="ar-IQ" sz="2400" b="1" dirty="0"/>
              <a:t>) إلى حد كبير من سلاسل خيطية من الخلايا تسمى خيوط ، وبعضها بها حاجز (مقسم) ، والبعض الآخر لا (مقسم)</a:t>
            </a:r>
            <a:r>
              <a:rPr lang="ar-IQ" sz="2400" dirty="0"/>
              <a: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024931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856984" cy="2376264"/>
          </a:xfrm>
        </p:spPr>
        <p:txBody>
          <a:bodyPr>
            <a:noAutofit/>
          </a:bodyPr>
          <a:lstStyle/>
          <a:p>
            <a:pPr algn="l" rtl="0"/>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smtClean="0">
                <a:solidFill>
                  <a:srgbClr val="00B050"/>
                </a:solidFill>
                <a:latin typeface="Times New Roman" pitchFamily="18" charset="0"/>
                <a:cs typeface="Times New Roman" pitchFamily="18" charset="0"/>
              </a:rPr>
              <a:t>The </a:t>
            </a:r>
            <a:r>
              <a:rPr lang="en-US" sz="2400" b="1" dirty="0">
                <a:solidFill>
                  <a:srgbClr val="7030A0"/>
                </a:solidFill>
                <a:latin typeface="Times New Roman" pitchFamily="18" charset="0"/>
                <a:cs typeface="Times New Roman" pitchFamily="18" charset="0"/>
              </a:rPr>
              <a:t>hyphae secrete digestive enzymes </a:t>
            </a:r>
            <a:r>
              <a:rPr lang="en-US" sz="2400" b="1" dirty="0">
                <a:solidFill>
                  <a:srgbClr val="00B050"/>
                </a:solidFill>
                <a:latin typeface="Times New Roman" pitchFamily="18" charset="0"/>
                <a:cs typeface="Times New Roman" pitchFamily="18" charset="0"/>
              </a:rPr>
              <a:t>which break down the substrate, making it easier for the </a:t>
            </a:r>
            <a:r>
              <a:rPr lang="en-US" sz="2400" b="1" dirty="0" smtClean="0">
                <a:solidFill>
                  <a:srgbClr val="00B050"/>
                </a:solidFill>
                <a:latin typeface="Times New Roman" pitchFamily="18" charset="0"/>
                <a:cs typeface="Times New Roman" pitchFamily="18" charset="0"/>
              </a:rPr>
              <a:t>fungus </a:t>
            </a:r>
            <a:r>
              <a:rPr lang="en-US" sz="2400" b="1" dirty="0">
                <a:solidFill>
                  <a:srgbClr val="00B050"/>
                </a:solidFill>
                <a:latin typeface="Times New Roman" pitchFamily="18" charset="0"/>
                <a:cs typeface="Times New Roman" pitchFamily="18" charset="0"/>
              </a:rPr>
              <a:t>to absorb the nutrients which the substrate contains. </a:t>
            </a:r>
            <a:r>
              <a:rPr lang="en-US" sz="2400" dirty="0"/>
              <a:t> </a:t>
            </a:r>
            <a:br>
              <a:rPr lang="en-US" sz="2400" dirty="0"/>
            </a:br>
            <a:r>
              <a:rPr lang="en-US" sz="2400" b="1" dirty="0">
                <a:latin typeface="Times New Roman" pitchFamily="18" charset="0"/>
                <a:cs typeface="Times New Roman" pitchFamily="18" charset="0"/>
              </a:rPr>
              <a:t>Therefore, the natural habitat of almost all fungi  is  soil  or  water containing   decaying   organic   matter</a:t>
            </a:r>
            <a:r>
              <a:rPr lang="en-US" sz="2400" dirty="0" smtClean="0">
                <a:latin typeface="Times New Roman" pitchFamily="18" charset="0"/>
                <a:cs typeface="Times New Roman" pitchFamily="18" charset="0"/>
              </a:rPr>
              <a:t>. </a:t>
            </a:r>
            <a:r>
              <a:rPr lang="ar-IQ" sz="1800" dirty="0"/>
              <a:t>لذلك ، فإن الموائل الطبيعية </a:t>
            </a:r>
            <a:r>
              <a:rPr lang="ar-IQ" sz="1800" dirty="0" smtClean="0"/>
              <a:t>لجميع.</a:t>
            </a:r>
            <a:r>
              <a:rPr lang="en-US" sz="1800" dirty="0"/>
              <a:t/>
            </a:r>
            <a:br>
              <a:rPr lang="en-US" sz="1800" dirty="0"/>
            </a:br>
            <a:r>
              <a:rPr lang="en-US" sz="1800" dirty="0" smtClean="0"/>
              <a:t>                   </a:t>
            </a:r>
            <a:r>
              <a:rPr lang="ar-IQ" sz="1800" dirty="0"/>
              <a:t>الفطريات تقريبًا هي التربة أو الماء الذي يحتوي على مواد عضوية </a:t>
            </a:r>
            <a:r>
              <a:rPr lang="ar-IQ" sz="1800" dirty="0" smtClean="0"/>
              <a:t>متحللة</a:t>
            </a:r>
            <a:r>
              <a:rPr lang="en-US" sz="1800" dirty="0" smtClean="0"/>
              <a:t> </a:t>
            </a:r>
            <a:r>
              <a:rPr lang="en-US" sz="2400" b="1" dirty="0">
                <a:solidFill>
                  <a:srgbClr val="00B050"/>
                </a:solidFill>
                <a:latin typeface="Times New Roman" pitchFamily="18" charset="0"/>
                <a:cs typeface="Times New Roman" pitchFamily="18" charset="0"/>
              </a:rPr>
              <a:t/>
            </a:r>
            <a:br>
              <a:rPr lang="en-US" sz="2400" b="1" dirty="0">
                <a:solidFill>
                  <a:srgbClr val="00B050"/>
                </a:solidFill>
                <a:latin typeface="Times New Roman" pitchFamily="18" charset="0"/>
                <a:cs typeface="Times New Roman" pitchFamily="18" charset="0"/>
              </a:rPr>
            </a:br>
            <a:endParaRPr lang="en-US" sz="2400" b="1" dirty="0">
              <a:solidFill>
                <a:srgbClr val="00B05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179512" y="2348880"/>
            <a:ext cx="8856984" cy="4509120"/>
          </a:xfrm>
        </p:spPr>
        <p:txBody>
          <a:bodyPr>
            <a:noAutofit/>
          </a:bodyPr>
          <a:lstStyle/>
          <a:p>
            <a:pPr marL="0" indent="0" algn="l" rtl="0">
              <a:buNone/>
            </a:pPr>
            <a:r>
              <a:rPr lang="en-US" sz="2400" b="1" dirty="0" smtClean="0">
                <a:solidFill>
                  <a:srgbClr val="FF00FF"/>
                </a:solidFill>
                <a:latin typeface="Times New Roman" pitchFamily="18" charset="0"/>
                <a:cs typeface="Times New Roman" pitchFamily="18" charset="0"/>
              </a:rPr>
              <a:t>General </a:t>
            </a:r>
            <a:r>
              <a:rPr lang="en-US" sz="2400" b="1" dirty="0">
                <a:solidFill>
                  <a:srgbClr val="FF00FF"/>
                </a:solidFill>
                <a:latin typeface="Times New Roman" pitchFamily="18" charset="0"/>
                <a:cs typeface="Times New Roman" pitchFamily="18" charset="0"/>
              </a:rPr>
              <a:t>Properties of Fungi:</a:t>
            </a:r>
          </a:p>
          <a:p>
            <a:pPr marL="0" lvl="0" indent="0" algn="l" rtl="0">
              <a:buNone/>
            </a:pPr>
            <a:r>
              <a:rPr lang="en-US" sz="2400" b="1" dirty="0" smtClean="0">
                <a:latin typeface="Times New Roman" pitchFamily="18" charset="0"/>
                <a:cs typeface="Times New Roman" pitchFamily="18" charset="0"/>
              </a:rPr>
              <a:t>1- Fungus </a:t>
            </a:r>
            <a:r>
              <a:rPr lang="en-US" sz="2400" b="1" dirty="0">
                <a:latin typeface="Times New Roman" pitchFamily="18" charset="0"/>
                <a:cs typeface="Times New Roman" pitchFamily="18" charset="0"/>
              </a:rPr>
              <a:t>is a member of eukaryotic organisms which includes yeasts and Molds.</a:t>
            </a:r>
          </a:p>
          <a:p>
            <a:pPr marL="0" lvl="0" indent="0" algn="l" rtl="0">
              <a:buNone/>
            </a:pPr>
            <a:r>
              <a:rPr lang="en-US" sz="2400" b="1" dirty="0" smtClean="0">
                <a:latin typeface="Times New Roman" pitchFamily="18" charset="0"/>
                <a:cs typeface="Times New Roman" pitchFamily="18" charset="0"/>
              </a:rPr>
              <a:t>2- Fungi </a:t>
            </a:r>
            <a:r>
              <a:rPr lang="en-US" sz="2400" b="1" dirty="0">
                <a:latin typeface="Times New Roman" pitchFamily="18" charset="0"/>
                <a:cs typeface="Times New Roman" pitchFamily="18" charset="0"/>
              </a:rPr>
              <a:t>feed by absorption of nutrients from environment. Hyphae secrets digestive enzymes which breaks down the substrate and makes it easier for fungus to absorb the nutrients</a:t>
            </a:r>
          </a:p>
          <a:p>
            <a:pPr marL="0" lvl="0" indent="0" algn="l" rtl="0">
              <a:buNone/>
            </a:pPr>
            <a:r>
              <a:rPr lang="en-US" sz="2400" b="1" dirty="0" smtClean="0">
                <a:latin typeface="Times New Roman" pitchFamily="18" charset="0"/>
                <a:cs typeface="Times New Roman" pitchFamily="18" charset="0"/>
              </a:rPr>
              <a:t>3- Fungi </a:t>
            </a:r>
            <a:r>
              <a:rPr lang="en-US" sz="2400" b="1" dirty="0">
                <a:latin typeface="Times New Roman" pitchFamily="18" charset="0"/>
                <a:cs typeface="Times New Roman" pitchFamily="18" charset="0"/>
              </a:rPr>
              <a:t>vary widely in size &amp; shape from unicellular microscopic organism to multicellular organism.</a:t>
            </a:r>
          </a:p>
          <a:p>
            <a:pPr marL="0" lvl="0" indent="0" algn="l" rtl="0">
              <a:buNone/>
            </a:pPr>
            <a:r>
              <a:rPr lang="en-US" sz="2400" b="1" dirty="0" smtClean="0">
                <a:latin typeface="Times New Roman" pitchFamily="18" charset="0"/>
                <a:cs typeface="Times New Roman" pitchFamily="18" charset="0"/>
              </a:rPr>
              <a:t>4- Spore </a:t>
            </a:r>
            <a:r>
              <a:rPr lang="en-US" sz="2400" b="1" dirty="0">
                <a:latin typeface="Times New Roman" pitchFamily="18" charset="0"/>
                <a:cs typeface="Times New Roman" pitchFamily="18" charset="0"/>
              </a:rPr>
              <a:t>size, shape &amp; structure are used in the classification &amp; </a:t>
            </a:r>
            <a:r>
              <a:rPr lang="en-US" sz="2400" b="1" dirty="0" smtClean="0">
                <a:latin typeface="Times New Roman" pitchFamily="18" charset="0"/>
                <a:cs typeface="Times New Roman" pitchFamily="18" charset="0"/>
              </a:rPr>
              <a:t>identification of </a:t>
            </a:r>
            <a:r>
              <a:rPr lang="en-US" sz="2400" b="1" dirty="0">
                <a:latin typeface="Times New Roman" pitchFamily="18" charset="0"/>
                <a:cs typeface="Times New Roman" pitchFamily="18" charset="0"/>
              </a:rPr>
              <a:t>fungi</a:t>
            </a:r>
            <a:r>
              <a:rPr lang="en-US" sz="2400" b="1" dirty="0" smtClean="0">
                <a:latin typeface="Times New Roman" pitchFamily="18" charset="0"/>
                <a:cs typeface="Times New Roman" pitchFamily="18" charset="0"/>
              </a:rPr>
              <a:t>.</a:t>
            </a:r>
            <a:r>
              <a:rPr lang="ar-IQ" sz="2400" dirty="0"/>
              <a:t> </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27089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856984" cy="3384376"/>
          </a:xfrm>
        </p:spPr>
        <p:txBody>
          <a:bodyPr>
            <a:normAutofit fontScale="90000"/>
          </a:bodyPr>
          <a:lstStyle/>
          <a:p>
            <a:pPr algn="l" rtl="0"/>
            <a:r>
              <a:rPr lang="en-US" sz="2400" b="1" dirty="0" smtClean="0"/>
              <a:t/>
            </a:r>
            <a:br>
              <a:rPr lang="en-US" sz="2400" b="1" dirty="0" smtClean="0"/>
            </a:br>
            <a:r>
              <a:rPr lang="en-US" sz="2400" b="1" dirty="0" smtClean="0"/>
              <a:t>5- </a:t>
            </a:r>
            <a:r>
              <a:rPr lang="en-US" sz="2400" b="1" dirty="0">
                <a:solidFill>
                  <a:srgbClr val="7030A0"/>
                </a:solidFill>
                <a:latin typeface="Times New Roman" pitchFamily="18" charset="0"/>
                <a:cs typeface="Times New Roman" pitchFamily="18" charset="0"/>
              </a:rPr>
              <a:t>hyphae </a:t>
            </a:r>
            <a:r>
              <a:rPr lang="en-US" sz="2400" b="1" dirty="0" smtClean="0">
                <a:latin typeface="Times New Roman" pitchFamily="18" charset="0"/>
                <a:cs typeface="Times New Roman" pitchFamily="18" charset="0"/>
              </a:rPr>
              <a:t>and </a:t>
            </a:r>
            <a:r>
              <a:rPr lang="en-US" sz="2400" b="1" dirty="0">
                <a:latin typeface="Times New Roman" pitchFamily="18" charset="0"/>
                <a:cs typeface="Times New Roman" pitchFamily="18" charset="0"/>
              </a:rPr>
              <a:t>other structures form mycelium</a:t>
            </a:r>
            <a:r>
              <a:rPr lang="en-US" sz="2400" b="1" dirty="0" smtClean="0">
                <a:latin typeface="Times New Roman" pitchFamily="18" charset="0"/>
                <a:cs typeface="Times New Roman" pitchFamily="18" charset="0"/>
              </a:rPr>
              <a:t>.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6- Fungi </a:t>
            </a:r>
            <a:r>
              <a:rPr lang="en-US" sz="2400" b="1" dirty="0">
                <a:latin typeface="Times New Roman" pitchFamily="18" charset="0"/>
                <a:cs typeface="Times New Roman" pitchFamily="18" charset="0"/>
              </a:rPr>
              <a:t>reproduces sexually and asexually.</a:t>
            </a:r>
            <a:br>
              <a:rPr lang="en-US" sz="2400" b="1" dirty="0">
                <a:latin typeface="Times New Roman" pitchFamily="18" charset="0"/>
                <a:cs typeface="Times New Roman" pitchFamily="18" charset="0"/>
              </a:rPr>
            </a:br>
            <a:r>
              <a:rPr lang="en-US" sz="2400" b="1" dirty="0" smtClean="0">
                <a:latin typeface="Times New Roman" pitchFamily="18" charset="0"/>
                <a:cs typeface="Times New Roman" pitchFamily="18" charset="0"/>
              </a:rPr>
              <a:t>7- Fungi </a:t>
            </a:r>
            <a:r>
              <a:rPr lang="en-US" sz="2400" b="1" dirty="0">
                <a:latin typeface="Times New Roman" pitchFamily="18" charset="0"/>
                <a:cs typeface="Times New Roman" pitchFamily="18" charset="0"/>
              </a:rPr>
              <a:t>are classified based upon </a:t>
            </a:r>
            <a:r>
              <a:rPr lang="en-US" sz="2400" b="1" dirty="0">
                <a:solidFill>
                  <a:srgbClr val="7030A0"/>
                </a:solidFill>
                <a:latin typeface="Times New Roman" pitchFamily="18" charset="0"/>
                <a:cs typeface="Times New Roman" pitchFamily="18" charset="0"/>
              </a:rPr>
              <a:t>hyphae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spore and reproduction.</a:t>
            </a:r>
            <a:br>
              <a:rPr lang="en-US" sz="2400" b="1" dirty="0">
                <a:latin typeface="Times New Roman" pitchFamily="18" charset="0"/>
                <a:cs typeface="Times New Roman" pitchFamily="18" charset="0"/>
              </a:rPr>
            </a:br>
            <a:r>
              <a:rPr lang="en-US" sz="2400" b="1" dirty="0" smtClean="0">
                <a:latin typeface="Times New Roman" pitchFamily="18" charset="0"/>
                <a:cs typeface="Times New Roman" pitchFamily="18" charset="0"/>
              </a:rPr>
              <a:t>8- Fungal </a:t>
            </a:r>
            <a:r>
              <a:rPr lang="en-US" sz="2400" b="1" dirty="0">
                <a:latin typeface="Times New Roman" pitchFamily="18" charset="0"/>
                <a:cs typeface="Times New Roman" pitchFamily="18" charset="0"/>
              </a:rPr>
              <a:t>infections are </a:t>
            </a:r>
            <a:r>
              <a:rPr lang="en-US" sz="2400" b="1" dirty="0" smtClean="0">
                <a:latin typeface="Times New Roman" pitchFamily="18" charset="0"/>
                <a:cs typeface="Times New Roman" pitchFamily="18" charset="0"/>
              </a:rPr>
              <a:t>localized </a:t>
            </a:r>
            <a:r>
              <a:rPr lang="en-US" sz="2400" b="1" dirty="0">
                <a:latin typeface="Times New Roman" pitchFamily="18" charset="0"/>
                <a:cs typeface="Times New Roman" pitchFamily="18" charset="0"/>
              </a:rPr>
              <a:t>skin infections and systemic infections.</a:t>
            </a:r>
            <a:br>
              <a:rPr lang="en-US" sz="2400" b="1" dirty="0">
                <a:latin typeface="Times New Roman" pitchFamily="18" charset="0"/>
                <a:cs typeface="Times New Roman" pitchFamily="18" charset="0"/>
              </a:rPr>
            </a:br>
            <a:r>
              <a:rPr lang="en-US" sz="2400" b="1" dirty="0" smtClean="0">
                <a:latin typeface="Times New Roman" pitchFamily="18" charset="0"/>
                <a:cs typeface="Times New Roman" pitchFamily="18" charset="0"/>
              </a:rPr>
              <a:t>9- </a:t>
            </a:r>
            <a:r>
              <a:rPr lang="en-US" sz="2400" b="1" dirty="0">
                <a:latin typeface="Times New Roman" pitchFamily="18" charset="0"/>
                <a:cs typeface="Times New Roman" pitchFamily="18" charset="0"/>
              </a:rPr>
              <a:t>Mycoses are diseases caused by fungi.</a:t>
            </a:r>
            <a:br>
              <a:rPr lang="en-US" sz="2400" b="1" dirty="0">
                <a:latin typeface="Times New Roman" pitchFamily="18" charset="0"/>
                <a:cs typeface="Times New Roman" pitchFamily="18" charset="0"/>
              </a:rPr>
            </a:br>
            <a:r>
              <a:rPr lang="en-US" sz="2400" b="1" dirty="0" smtClean="0">
                <a:latin typeface="Times New Roman" pitchFamily="18" charset="0"/>
                <a:cs typeface="Times New Roman" pitchFamily="18" charset="0"/>
              </a:rPr>
              <a:t>10- Many </a:t>
            </a:r>
            <a:r>
              <a:rPr lang="en-US" sz="2400" b="1" dirty="0">
                <a:latin typeface="Times New Roman" pitchFamily="18" charset="0"/>
                <a:cs typeface="Times New Roman" pitchFamily="18" charset="0"/>
              </a:rPr>
              <a:t>are ecologically important saprophytes (consume dead and decaying matter). </a:t>
            </a:r>
            <a:r>
              <a:rPr lang="ar-IQ" sz="2000" b="1" dirty="0"/>
              <a:t>5- تشكل الخيوط والتراكيب الأخرى الفطريات. 6- تتكاثر الفطريات عن طريق الاتصال الجنسي </a:t>
            </a:r>
            <a:r>
              <a:rPr lang="ar-IQ" sz="2000" b="1" dirty="0" err="1" smtClean="0"/>
              <a:t>واللا</a:t>
            </a:r>
            <a:r>
              <a:rPr lang="en-US" sz="2000" b="1" dirty="0" smtClean="0"/>
              <a:t> </a:t>
            </a:r>
            <a:r>
              <a:rPr lang="ar-IQ" sz="2000" b="1" dirty="0" smtClean="0"/>
              <a:t>جنسي</a:t>
            </a:r>
            <a:r>
              <a:rPr lang="ar-IQ" sz="2000" b="1" dirty="0"/>
              <a:t>. 7- تصنف الفطريات على أساس الخيوط والجراثيم والتكاثر. 8- الالتهابات الفطرية هي التهابات الجلد الموضعية والتهابات جهازية. </a:t>
            </a:r>
            <a:r>
              <a:rPr lang="en-US" sz="2000" b="1" dirty="0" smtClean="0"/>
              <a:t> </a:t>
            </a:r>
            <a:r>
              <a:rPr lang="ar-IQ" sz="2000" b="1" dirty="0" smtClean="0"/>
              <a:t>9- الامراض الفطرية </a:t>
            </a:r>
            <a:r>
              <a:rPr lang="ar-IQ" sz="2000" b="1" dirty="0"/>
              <a:t>هي أمراض تسببها الفطريات. </a:t>
            </a:r>
            <a:r>
              <a:rPr lang="en-US" sz="2000" b="1" dirty="0" smtClean="0"/>
              <a:t>      </a:t>
            </a:r>
            <a:r>
              <a:rPr lang="ar-IQ" sz="2000" b="1" dirty="0" smtClean="0"/>
              <a:t>10- </a:t>
            </a:r>
            <a:r>
              <a:rPr lang="ar-IQ" sz="2000" b="1" dirty="0"/>
              <a:t>العديد من  </a:t>
            </a:r>
            <a:r>
              <a:rPr lang="ar-IQ" sz="2000" b="1" dirty="0" smtClean="0"/>
              <a:t>الفطريات</a:t>
            </a:r>
            <a:r>
              <a:rPr lang="en-US" sz="2000" b="1" dirty="0" smtClean="0"/>
              <a:t> </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t>
            </a:r>
            <a:r>
              <a:rPr lang="ar-IQ" sz="2400" b="1" dirty="0" smtClean="0"/>
              <a:t>بيئيًا(تستهلك </a:t>
            </a:r>
            <a:r>
              <a:rPr lang="ar-IQ" sz="2400" b="1" dirty="0"/>
              <a:t>المواد الميتة والمتحللة</a:t>
            </a:r>
            <a:r>
              <a:rPr lang="ar-IQ" sz="2400" b="1" dirty="0" smtClean="0"/>
              <a:t>).</a:t>
            </a:r>
            <a:r>
              <a:rPr lang="en-US" sz="2400" b="1" dirty="0" smtClean="0"/>
              <a:t> </a:t>
            </a:r>
            <a:r>
              <a:rPr lang="ar-IQ" sz="2400" b="1" dirty="0"/>
              <a:t>المهمة</a:t>
            </a:r>
            <a:r>
              <a:rPr lang="en-US" sz="2400" b="1" dirty="0"/>
              <a:t> </a:t>
            </a:r>
            <a:r>
              <a:rPr lang="ar-IQ" sz="2800" b="1" dirty="0"/>
              <a:t>الرخامية</a:t>
            </a: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عنصر نائب للمحتوى 2"/>
          <p:cNvSpPr>
            <a:spLocks noGrp="1"/>
          </p:cNvSpPr>
          <p:nvPr>
            <p:ph idx="1"/>
          </p:nvPr>
        </p:nvSpPr>
        <p:spPr>
          <a:xfrm>
            <a:off x="179512" y="3429000"/>
            <a:ext cx="8856984" cy="3312368"/>
          </a:xfrm>
        </p:spPr>
        <p:txBody>
          <a:bodyPr>
            <a:normAutofit/>
          </a:bodyPr>
          <a:lstStyle/>
          <a:p>
            <a:pPr marL="0" indent="0" algn="l" rtl="0">
              <a:buNone/>
            </a:pPr>
            <a:r>
              <a:rPr lang="en-US" sz="2400" b="1" u="sng" dirty="0" smtClean="0">
                <a:solidFill>
                  <a:srgbClr val="FF0000"/>
                </a:solidFill>
                <a:latin typeface="Times New Roman" pitchFamily="18" charset="0"/>
                <a:cs typeface="Times New Roman" pitchFamily="18" charset="0"/>
              </a:rPr>
              <a:t> Basic </a:t>
            </a:r>
            <a:r>
              <a:rPr lang="en-US" sz="2400" b="1" u="sng" dirty="0">
                <a:solidFill>
                  <a:srgbClr val="FF0000"/>
                </a:solidFill>
                <a:latin typeface="Times New Roman" pitchFamily="18" charset="0"/>
                <a:cs typeface="Times New Roman" pitchFamily="18" charset="0"/>
              </a:rPr>
              <a:t>Structures </a:t>
            </a:r>
            <a:r>
              <a:rPr lang="ar-IQ" sz="2400" dirty="0"/>
              <a:t>الهياكل الأساسية </a:t>
            </a:r>
            <a:endParaRPr lang="en-US" sz="2400" b="1" u="sng" dirty="0">
              <a:solidFill>
                <a:srgbClr val="FF0000"/>
              </a:solidFill>
              <a:latin typeface="Times New Roman" pitchFamily="18" charset="0"/>
              <a:cs typeface="Times New Roman" pitchFamily="18" charset="0"/>
            </a:endParaRPr>
          </a:p>
          <a:p>
            <a:pPr marL="0" indent="0" algn="l" rtl="0">
              <a:buNone/>
            </a:pPr>
            <a:r>
              <a:rPr lang="en-US" sz="2400" b="1" dirty="0">
                <a:latin typeface="Times New Roman" pitchFamily="18" charset="0"/>
                <a:cs typeface="Times New Roman" pitchFamily="18" charset="0"/>
              </a:rPr>
              <a:t> </a:t>
            </a:r>
            <a:r>
              <a:rPr lang="en-US" sz="2400" b="1" dirty="0">
                <a:solidFill>
                  <a:srgbClr val="7030A0"/>
                </a:solidFill>
                <a:latin typeface="Times New Roman" pitchFamily="18" charset="0"/>
                <a:cs typeface="Times New Roman" pitchFamily="18" charset="0"/>
              </a:rPr>
              <a:t>Hypha</a:t>
            </a:r>
            <a:r>
              <a:rPr lang="en-US" sz="2400" b="1" dirty="0">
                <a:latin typeface="Times New Roman" pitchFamily="18" charset="0"/>
                <a:cs typeface="Times New Roman" pitchFamily="18" charset="0"/>
              </a:rPr>
              <a:t>: fundamental tube-like structural units of fungi </a:t>
            </a:r>
          </a:p>
          <a:p>
            <a:pPr marL="0" lvl="0" indent="0" algn="l" rtl="0">
              <a:buNone/>
            </a:pPr>
            <a:r>
              <a:rPr lang="en-US" sz="2400" b="1" dirty="0" smtClean="0">
                <a:latin typeface="Times New Roman" pitchFamily="18" charset="0"/>
                <a:cs typeface="Times New Roman" pitchFamily="18" charset="0"/>
              </a:rPr>
              <a:t>       a-  </a:t>
            </a:r>
            <a:r>
              <a:rPr lang="en-US" sz="2400" b="1" dirty="0" err="1" smtClean="0">
                <a:latin typeface="Times New Roman" pitchFamily="18" charset="0"/>
                <a:cs typeface="Times New Roman" pitchFamily="18" charset="0"/>
              </a:rPr>
              <a:t>Septate</a:t>
            </a:r>
            <a:r>
              <a:rPr lang="en-US" sz="2400" b="1" dirty="0">
                <a:latin typeface="Times New Roman" pitchFamily="18" charset="0"/>
                <a:cs typeface="Times New Roman" pitchFamily="18" charset="0"/>
              </a:rPr>
              <a:t>: divided by cross walls. </a:t>
            </a:r>
          </a:p>
          <a:p>
            <a:pPr marL="0" lvl="0" indent="0" algn="l" rtl="0">
              <a:buNone/>
            </a:pPr>
            <a:r>
              <a:rPr lang="en-US" sz="2400" b="1" dirty="0" smtClean="0">
                <a:latin typeface="Times New Roman" pitchFamily="18" charset="0"/>
                <a:cs typeface="Times New Roman" pitchFamily="18" charset="0"/>
              </a:rPr>
              <a:t>       b-  </a:t>
            </a:r>
            <a:r>
              <a:rPr lang="en-US" sz="2400" b="1" dirty="0" err="1">
                <a:latin typeface="Times New Roman" pitchFamily="18" charset="0"/>
                <a:cs typeface="Times New Roman" pitchFamily="18" charset="0"/>
              </a:rPr>
              <a:t>Aseptate</a:t>
            </a:r>
            <a:r>
              <a:rPr lang="en-US" sz="2400" b="1" dirty="0">
                <a:latin typeface="Times New Roman" pitchFamily="18" charset="0"/>
                <a:cs typeface="Times New Roman" pitchFamily="18" charset="0"/>
              </a:rPr>
              <a:t>: lacking cross walls.</a:t>
            </a:r>
          </a:p>
          <a:p>
            <a:pPr marL="0" indent="0" algn="l" rtl="0">
              <a:buNone/>
            </a:pPr>
            <a:r>
              <a:rPr lang="en-US" sz="2400" dirty="0" smtClean="0"/>
              <a:t>:                         </a:t>
            </a:r>
            <a:r>
              <a:rPr lang="ar-IQ" sz="2400" dirty="0" smtClean="0"/>
              <a:t>وحدات </a:t>
            </a:r>
            <a:r>
              <a:rPr lang="ar-IQ" sz="2400" dirty="0"/>
              <a:t>هيكلية أساسية تشبه الأنبوب من الفطريات أ- مقسمة: </a:t>
            </a:r>
            <a:r>
              <a:rPr lang="en-US" sz="2400" dirty="0"/>
              <a:t>Hypha</a:t>
            </a:r>
            <a:endParaRPr lang="en-US" sz="2400" dirty="0" smtClean="0"/>
          </a:p>
          <a:p>
            <a:pPr marL="0" indent="0" algn="l" rtl="0">
              <a:buNone/>
            </a:pPr>
            <a:r>
              <a:rPr lang="ar-IQ" sz="2400" dirty="0" smtClean="0"/>
              <a:t>                 </a:t>
            </a:r>
            <a:r>
              <a:rPr lang="en-US" sz="2400" dirty="0" smtClean="0"/>
              <a:t> </a:t>
            </a:r>
            <a:r>
              <a:rPr lang="ar-IQ" sz="2400" dirty="0"/>
              <a:t>المتقاطعة</a:t>
            </a:r>
            <a:r>
              <a:rPr lang="en-US" sz="2400" dirty="0" smtClean="0"/>
              <a:t> </a:t>
            </a:r>
            <a:r>
              <a:rPr lang="ar-IQ" sz="2400" dirty="0" smtClean="0"/>
              <a:t>مقسمة </a:t>
            </a:r>
            <a:r>
              <a:rPr lang="ar-IQ" sz="2400" dirty="0"/>
              <a:t>بجدران متقاطعة. ب- </a:t>
            </a:r>
            <a:r>
              <a:rPr lang="ar-IQ" sz="2400" dirty="0" smtClean="0"/>
              <a:t>غير مقسمة: يفتقر   </a:t>
            </a:r>
            <a:r>
              <a:rPr lang="ar-IQ" sz="2400" dirty="0"/>
              <a:t>إلى </a:t>
            </a:r>
            <a:r>
              <a:rPr lang="ar-IQ" sz="2400" dirty="0" smtClean="0"/>
              <a:t>الجدران.</a:t>
            </a:r>
            <a:endParaRPr lang="en-US" sz="2400" dirty="0"/>
          </a:p>
        </p:txBody>
      </p:sp>
    </p:spTree>
    <p:extLst>
      <p:ext uri="{BB962C8B-B14F-4D97-AF65-F5344CB8AC3E}">
        <p14:creationId xmlns:p14="http://schemas.microsoft.com/office/powerpoint/2010/main" val="865794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84976" cy="2952328"/>
          </a:xfrm>
        </p:spPr>
        <p:txBody>
          <a:bodyPr>
            <a:normAutofit fontScale="90000"/>
          </a:bodyPr>
          <a:lstStyle/>
          <a:p>
            <a:pPr algn="l" rtl="0"/>
            <a:r>
              <a:rPr lang="en-US" sz="2400" b="1" dirty="0">
                <a:latin typeface="Times New Roman" pitchFamily="18" charset="0"/>
                <a:cs typeface="Times New Roman" pitchFamily="18" charset="0"/>
              </a:rPr>
              <a:t>Mycelium</a:t>
            </a:r>
            <a:r>
              <a:rPr lang="en-US" sz="2400" dirty="0">
                <a:latin typeface="Times New Roman" pitchFamily="18" charset="0"/>
                <a:cs typeface="Times New Roman" pitchFamily="18" charset="0"/>
              </a:rPr>
              <a:t> : a mass of hyphae forming the </a:t>
            </a:r>
            <a:r>
              <a:rPr lang="en-US" sz="2400" dirty="0" err="1">
                <a:latin typeface="Times New Roman" pitchFamily="18" charset="0"/>
                <a:cs typeface="Times New Roman" pitchFamily="18" charset="0"/>
              </a:rPr>
              <a:t>vegative</a:t>
            </a:r>
            <a:r>
              <a:rPr lang="en-US" sz="2400" dirty="0">
                <a:latin typeface="Times New Roman" pitchFamily="18" charset="0"/>
                <a:cs typeface="Times New Roman" pitchFamily="18" charset="0"/>
              </a:rPr>
              <a:t> portion of the Fungus </a:t>
            </a:r>
            <a:br>
              <a:rPr lang="en-US" sz="2400" dirty="0">
                <a:latin typeface="Times New Roman" pitchFamily="18" charset="0"/>
                <a:cs typeface="Times New Roman" pitchFamily="18" charset="0"/>
              </a:rPr>
            </a:br>
            <a:r>
              <a:rPr lang="en-US" sz="2400" dirty="0" smtClean="0">
                <a:latin typeface="Times New Roman" pitchFamily="18" charset="0"/>
                <a:cs typeface="Times New Roman" pitchFamily="18" charset="0"/>
              </a:rPr>
              <a:t>a - </a:t>
            </a:r>
            <a:r>
              <a:rPr lang="en-US" sz="2400" b="1" dirty="0" smtClean="0">
                <a:latin typeface="Times New Roman" pitchFamily="18" charset="0"/>
                <a:cs typeface="Times New Roman" pitchFamily="18" charset="0"/>
              </a:rPr>
              <a:t>Aerial </a:t>
            </a:r>
            <a:r>
              <a:rPr lang="en-US" sz="2400" b="1" dirty="0">
                <a:latin typeface="Times New Roman" pitchFamily="18" charset="0"/>
                <a:cs typeface="Times New Roman" pitchFamily="18" charset="0"/>
              </a:rPr>
              <a:t>-</a:t>
            </a:r>
            <a:r>
              <a:rPr lang="en-US" sz="2400" dirty="0">
                <a:latin typeface="Times New Roman" pitchFamily="18" charset="0"/>
                <a:cs typeface="Times New Roman" pitchFamily="18" charset="0"/>
              </a:rPr>
              <a:t> growing or existing in the air</a:t>
            </a:r>
            <a:r>
              <a:rPr lang="ar-IQ" sz="2400" dirty="0">
                <a:latin typeface="Times New Roman" pitchFamily="18" charset="0"/>
                <a:cs typeface="Times New Roman" pitchFamily="18" charset="0"/>
              </a:rPr>
              <a:t>  </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smtClean="0">
                <a:latin typeface="Times New Roman" pitchFamily="18" charset="0"/>
                <a:cs typeface="Times New Roman" pitchFamily="18" charset="0"/>
              </a:rPr>
              <a:t>b - </a:t>
            </a:r>
            <a:r>
              <a:rPr lang="en-US" sz="2400" b="1" dirty="0" smtClean="0">
                <a:latin typeface="Times New Roman" pitchFamily="18" charset="0"/>
                <a:cs typeface="Times New Roman" pitchFamily="18" charset="0"/>
              </a:rPr>
              <a:t>Vegetative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absorbs nutrients </a:t>
            </a:r>
            <a:br>
              <a:rPr lang="en-US" sz="2400" dirty="0">
                <a:latin typeface="Times New Roman" pitchFamily="18" charset="0"/>
                <a:cs typeface="Times New Roman" pitchFamily="18" charset="0"/>
              </a:rPr>
            </a:br>
            <a:r>
              <a:rPr lang="en-US" sz="2400" dirty="0" smtClean="0">
                <a:latin typeface="Times New Roman" pitchFamily="18" charset="0"/>
                <a:cs typeface="Times New Roman" pitchFamily="18" charset="0"/>
              </a:rPr>
              <a:t>c - </a:t>
            </a:r>
            <a:r>
              <a:rPr lang="en-US" sz="2400" b="1" dirty="0" smtClean="0">
                <a:latin typeface="Times New Roman" pitchFamily="18" charset="0"/>
                <a:cs typeface="Times New Roman" pitchFamily="18" charset="0"/>
              </a:rPr>
              <a:t>Fertile  </a:t>
            </a:r>
            <a:r>
              <a:rPr lang="en-US" sz="2400" dirty="0">
                <a:latin typeface="Times New Roman" pitchFamily="18" charset="0"/>
                <a:cs typeface="Times New Roman" pitchFamily="18" charset="0"/>
              </a:rPr>
              <a:t>- bears conidia or spores for reproduction</a:t>
            </a:r>
            <a:r>
              <a:rPr lang="en-US" sz="2400" dirty="0" smtClean="0">
                <a:latin typeface="Times New Roman" pitchFamily="18" charset="0"/>
                <a:cs typeface="Times New Roman" pitchFamily="18" charset="0"/>
              </a:rPr>
              <a:t>.</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r>
              <a:rPr lang="ar-IQ" sz="2400" dirty="0" smtClean="0"/>
              <a:t>الفطريات</a:t>
            </a:r>
            <a:r>
              <a:rPr lang="ar-IQ" sz="2400" dirty="0"/>
              <a:t>: كتلة من الخيوط تشكل الجزء النباتي من الفطريات أ- هوائي - ينمو أو موجود في </a:t>
            </a:r>
            <a:r>
              <a:rPr lang="ar-IQ" sz="2400" dirty="0" smtClean="0"/>
              <a:t>الهواء</a:t>
            </a:r>
            <a:r>
              <a:rPr lang="en-US" sz="2400" dirty="0" smtClean="0"/>
              <a:t/>
            </a:r>
            <a:br>
              <a:rPr lang="en-US" sz="2400" dirty="0" smtClean="0"/>
            </a:br>
            <a:r>
              <a:rPr lang="en-US" sz="2400" dirty="0" smtClean="0"/>
              <a:t>                         </a:t>
            </a:r>
            <a:r>
              <a:rPr lang="ar-IQ" sz="2400" dirty="0" smtClean="0"/>
              <a:t>- ب- </a:t>
            </a:r>
            <a:r>
              <a:rPr lang="ar-IQ" sz="2400" dirty="0"/>
              <a:t>نباتي - يمتص العناصر </a:t>
            </a:r>
            <a:r>
              <a:rPr lang="ar-IQ" sz="2400" dirty="0" smtClean="0"/>
              <a:t>الغذائية </a:t>
            </a:r>
            <a:r>
              <a:rPr lang="ar-IQ" sz="2400" dirty="0"/>
              <a:t>ج- </a:t>
            </a:r>
            <a:r>
              <a:rPr lang="ar-IQ" sz="2400" dirty="0" smtClean="0"/>
              <a:t>تكاثري تحمل </a:t>
            </a:r>
            <a:r>
              <a:rPr lang="ar-IQ" sz="2400" dirty="0" err="1" smtClean="0"/>
              <a:t>كونيديا</a:t>
            </a:r>
            <a:r>
              <a:rPr lang="ar-IQ" sz="2400" dirty="0" smtClean="0"/>
              <a:t> أو ابواغ للتكاثر.</a:t>
            </a:r>
            <a:endParaRPr lang="en-US" sz="2400" dirty="0">
              <a:latin typeface="Times New Roman" pitchFamily="18" charset="0"/>
              <a:cs typeface="Times New Roman" pitchFamily="18" charset="0"/>
            </a:endParaRPr>
          </a:p>
        </p:txBody>
      </p:sp>
      <p:sp>
        <p:nvSpPr>
          <p:cNvPr id="3" name="عنصر نائب للمحتوى 2"/>
          <p:cNvSpPr>
            <a:spLocks noGrp="1"/>
          </p:cNvSpPr>
          <p:nvPr>
            <p:ph idx="1"/>
          </p:nvPr>
        </p:nvSpPr>
        <p:spPr>
          <a:xfrm>
            <a:off x="179512" y="2564904"/>
            <a:ext cx="8784976" cy="4104456"/>
          </a:xfrm>
        </p:spPr>
        <p:txBody>
          <a:bodyPr>
            <a:normAutofit/>
          </a:bodyPr>
          <a:lstStyle/>
          <a:p>
            <a:pPr marL="0" indent="0" algn="l" rtl="0">
              <a:buNone/>
            </a:pPr>
            <a:r>
              <a:rPr lang="en-US" sz="2400" b="1" dirty="0">
                <a:solidFill>
                  <a:schemeClr val="accent2"/>
                </a:solidFill>
                <a:latin typeface="Times New Roman" pitchFamily="18" charset="0"/>
                <a:cs typeface="Times New Roman" pitchFamily="18" charset="0"/>
              </a:rPr>
              <a:t>Spores </a:t>
            </a:r>
            <a:endParaRPr lang="en-US" sz="2400" dirty="0">
              <a:solidFill>
                <a:schemeClr val="accent2"/>
              </a:solidFill>
              <a:latin typeface="Times New Roman" pitchFamily="18" charset="0"/>
              <a:cs typeface="Times New Roman" pitchFamily="18" charset="0"/>
            </a:endParaRPr>
          </a:p>
          <a:p>
            <a:pPr marL="0" indent="0" algn="l" rtl="0">
              <a:buNone/>
            </a:pPr>
            <a:r>
              <a:rPr lang="en-US" sz="2400" b="1" dirty="0">
                <a:solidFill>
                  <a:schemeClr val="accent2"/>
                </a:solidFill>
                <a:latin typeface="Times New Roman" pitchFamily="18" charset="0"/>
                <a:cs typeface="Times New Roman" pitchFamily="18" charset="0"/>
              </a:rPr>
              <a:t>Sporulation &amp; Spores </a:t>
            </a:r>
            <a:r>
              <a:rPr lang="en-US" sz="2400" dirty="0">
                <a:latin typeface="Times New Roman" pitchFamily="18" charset="0"/>
                <a:cs typeface="Times New Roman" pitchFamily="18" charset="0"/>
              </a:rPr>
              <a:t>- Fusion of nuclear material. </a:t>
            </a:r>
          </a:p>
          <a:p>
            <a:pPr marL="0" indent="0" algn="l" rtl="0">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63608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555"/>
          <a:stretch/>
        </p:blipFill>
        <p:spPr bwMode="auto">
          <a:xfrm>
            <a:off x="107504" y="188640"/>
            <a:ext cx="8928992"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026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84976" cy="1143000"/>
          </a:xfrm>
        </p:spPr>
        <p:txBody>
          <a:bodyPr>
            <a:normAutofit/>
          </a:bodyPr>
          <a:lstStyle/>
          <a:p>
            <a:pPr algn="l" rtl="0"/>
            <a:endParaRPr lang="en-US" sz="24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12967"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589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idx="1"/>
          </p:nvPr>
        </p:nvSpPr>
        <p:spPr>
          <a:xfrm>
            <a:off x="107504" y="260350"/>
            <a:ext cx="8856984" cy="6408738"/>
          </a:xfrm>
        </p:spPr>
        <p:txBody>
          <a:bodyPr>
            <a:normAutofit fontScale="92500"/>
          </a:bodyPr>
          <a:lstStyle/>
          <a:p>
            <a:pPr marL="0" indent="0" algn="l" rtl="0">
              <a:buNone/>
            </a:pPr>
            <a:r>
              <a:rPr lang="en-US" sz="2400" b="1" dirty="0">
                <a:solidFill>
                  <a:srgbClr val="FF00FF"/>
                </a:solidFill>
                <a:latin typeface="Times New Roman" pitchFamily="18" charset="0"/>
                <a:cs typeface="Times New Roman" pitchFamily="18" charset="0"/>
              </a:rPr>
              <a:t>Fungi Reproduction</a:t>
            </a:r>
          </a:p>
          <a:p>
            <a:pPr marL="0" lvl="0" indent="0" algn="l" rtl="0">
              <a:buNone/>
            </a:pPr>
            <a:r>
              <a:rPr lang="en-US" sz="2400" b="1" dirty="0" smtClean="0">
                <a:latin typeface="Times New Roman" pitchFamily="18" charset="0"/>
                <a:cs typeface="Times New Roman" pitchFamily="18" charset="0"/>
              </a:rPr>
              <a:t>   </a:t>
            </a:r>
            <a:r>
              <a:rPr lang="en-US" sz="2400" b="1" dirty="0" smtClean="0">
                <a:solidFill>
                  <a:srgbClr val="FF00FF"/>
                </a:solidFill>
                <a:latin typeface="Times New Roman" pitchFamily="18" charset="0"/>
                <a:cs typeface="Times New Roman" pitchFamily="18" charset="0"/>
              </a:rPr>
              <a:t>1 - Sexual </a:t>
            </a:r>
            <a:r>
              <a:rPr lang="en-US" sz="2400" b="1" dirty="0">
                <a:solidFill>
                  <a:srgbClr val="FF00FF"/>
                </a:solidFill>
                <a:latin typeface="Times New Roman" pitchFamily="18" charset="0"/>
                <a:cs typeface="Times New Roman" pitchFamily="18" charset="0"/>
              </a:rPr>
              <a:t>Reproduction</a:t>
            </a:r>
          </a:p>
          <a:p>
            <a:pPr marL="0" lvl="0" indent="0" algn="l" rtl="0">
              <a:buNone/>
            </a:pPr>
            <a:r>
              <a:rPr lang="en-US" sz="2400" b="1" dirty="0" smtClean="0">
                <a:solidFill>
                  <a:srgbClr val="FF00FF"/>
                </a:solidFill>
                <a:latin typeface="Times New Roman" pitchFamily="18" charset="0"/>
                <a:cs typeface="Times New Roman" pitchFamily="18" charset="0"/>
              </a:rPr>
              <a:t>   2 - Asexual </a:t>
            </a:r>
            <a:r>
              <a:rPr lang="en-US" sz="2400" b="1" dirty="0">
                <a:solidFill>
                  <a:srgbClr val="FF00FF"/>
                </a:solidFill>
                <a:latin typeface="Times New Roman" pitchFamily="18" charset="0"/>
                <a:cs typeface="Times New Roman" pitchFamily="18" charset="0"/>
              </a:rPr>
              <a:t>Reproduction</a:t>
            </a:r>
          </a:p>
          <a:p>
            <a:pPr marL="0" indent="0" algn="l" rtl="0">
              <a:buNone/>
            </a:pPr>
            <a:r>
              <a:rPr lang="en-US" sz="2400" b="1" dirty="0" smtClean="0">
                <a:latin typeface="Times New Roman" pitchFamily="18" charset="0"/>
                <a:cs typeface="Times New Roman" pitchFamily="18" charset="0"/>
              </a:rPr>
              <a:t> It </a:t>
            </a:r>
            <a:r>
              <a:rPr lang="en-US" sz="2400" b="1" dirty="0">
                <a:latin typeface="Times New Roman" pitchFamily="18" charset="0"/>
                <a:cs typeface="Times New Roman" pitchFamily="18" charset="0"/>
              </a:rPr>
              <a:t>occurs by the following methods. </a:t>
            </a:r>
          </a:p>
          <a:p>
            <a:pPr marL="0" lvl="0" indent="0" algn="l" rtl="0">
              <a:buNone/>
            </a:pPr>
            <a:r>
              <a:rPr lang="en-US" sz="2400" b="1" dirty="0" smtClean="0">
                <a:latin typeface="Times New Roman" pitchFamily="18" charset="0"/>
                <a:cs typeface="Times New Roman" pitchFamily="18" charset="0"/>
              </a:rPr>
              <a:t>     </a:t>
            </a:r>
            <a:r>
              <a:rPr lang="en-US" sz="2400" b="1" dirty="0" smtClean="0">
                <a:solidFill>
                  <a:srgbClr val="7030A0"/>
                </a:solidFill>
                <a:latin typeface="Times New Roman" pitchFamily="18" charset="0"/>
                <a:cs typeface="Times New Roman" pitchFamily="18" charset="0"/>
              </a:rPr>
              <a:t>1 - Fragmentation</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In this process, the mycelium breaks into two </a:t>
            </a:r>
            <a:r>
              <a:rPr lang="en-US" sz="2400" b="1" dirty="0" smtClean="0">
                <a:latin typeface="Times New Roman" pitchFamily="18" charset="0"/>
                <a:cs typeface="Times New Roman" pitchFamily="18" charset="0"/>
              </a:rPr>
              <a:t>or</a:t>
            </a:r>
          </a:p>
          <a:p>
            <a:pPr marL="0" lvl="0" indent="0" algn="l" rtl="0">
              <a:buNone/>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more </a:t>
            </a:r>
            <a:r>
              <a:rPr lang="en-US" sz="2400" b="1" dirty="0">
                <a:latin typeface="Times New Roman" pitchFamily="18" charset="0"/>
                <a:cs typeface="Times New Roman" pitchFamily="18" charset="0"/>
              </a:rPr>
              <a:t>similar fragments. Each fragment grows into a new </a:t>
            </a:r>
            <a:r>
              <a:rPr lang="en-US" sz="2400" b="1" dirty="0" smtClean="0">
                <a:latin typeface="Times New Roman" pitchFamily="18" charset="0"/>
                <a:cs typeface="Times New Roman" pitchFamily="18" charset="0"/>
              </a:rPr>
              <a:t> </a:t>
            </a:r>
          </a:p>
          <a:p>
            <a:pPr marL="0" lvl="0" indent="0" algn="l" rtl="0">
              <a:buNone/>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mycelium</a:t>
            </a:r>
            <a:r>
              <a:rPr lang="en-US" sz="2400" b="1" dirty="0">
                <a:latin typeface="Times New Roman" pitchFamily="18" charset="0"/>
                <a:cs typeface="Times New Roman" pitchFamily="18" charset="0"/>
              </a:rPr>
              <a:t>. </a:t>
            </a:r>
          </a:p>
          <a:p>
            <a:pPr marL="0" lvl="0" indent="0" algn="l" rtl="0">
              <a:buNone/>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en-US" sz="2400" b="1" dirty="0" smtClean="0">
                <a:solidFill>
                  <a:srgbClr val="7030A0"/>
                </a:solidFill>
                <a:latin typeface="Times New Roman" pitchFamily="18" charset="0"/>
                <a:cs typeface="Times New Roman" pitchFamily="18" charset="0"/>
              </a:rPr>
              <a:t>2 - Budding</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The parent cell produces one or more projections </a:t>
            </a:r>
            <a:r>
              <a:rPr lang="en-US" sz="2400" b="1" dirty="0" smtClean="0">
                <a:latin typeface="Times New Roman" pitchFamily="18" charset="0"/>
                <a:cs typeface="Times New Roman" pitchFamily="18" charset="0"/>
              </a:rPr>
              <a:t>called</a:t>
            </a:r>
          </a:p>
          <a:p>
            <a:pPr marL="0" lvl="0" indent="0" algn="l" rtl="0">
              <a:buNone/>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buds</a:t>
            </a:r>
            <a:r>
              <a:rPr lang="en-US" sz="2400" b="1" dirty="0">
                <a:latin typeface="Times New Roman" pitchFamily="18" charset="0"/>
                <a:cs typeface="Times New Roman" pitchFamily="18" charset="0"/>
              </a:rPr>
              <a:t>, which later develop necessary structures and detach to </a:t>
            </a:r>
            <a:r>
              <a:rPr lang="en-US" sz="2400" b="1" dirty="0" smtClean="0">
                <a:latin typeface="Times New Roman" pitchFamily="18" charset="0"/>
                <a:cs typeface="Times New Roman" pitchFamily="18" charset="0"/>
              </a:rPr>
              <a:t>grow</a:t>
            </a:r>
          </a:p>
          <a:p>
            <a:pPr marL="0" lvl="0" indent="0" algn="l" rtl="0">
              <a:buNone/>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into new individuals. </a:t>
            </a:r>
            <a:r>
              <a:rPr lang="en-US" sz="2400" b="1" dirty="0">
                <a:solidFill>
                  <a:srgbClr val="FF0000"/>
                </a:solidFill>
                <a:latin typeface="Times New Roman" pitchFamily="18" charset="0"/>
                <a:cs typeface="Times New Roman" pitchFamily="18" charset="0"/>
              </a:rPr>
              <a:t>Budding is common in unicellular forms </a:t>
            </a:r>
            <a:r>
              <a:rPr lang="en-US" sz="2400" b="1" dirty="0" smtClean="0">
                <a:solidFill>
                  <a:srgbClr val="FF0000"/>
                </a:solidFill>
                <a:latin typeface="Times New Roman" pitchFamily="18" charset="0"/>
                <a:cs typeface="Times New Roman" pitchFamily="18" charset="0"/>
              </a:rPr>
              <a:t>like</a:t>
            </a:r>
          </a:p>
          <a:p>
            <a:pPr marL="0" lvl="0" indent="0" algn="l" rtl="0">
              <a:buNone/>
            </a:pP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yeast.</a:t>
            </a:r>
          </a:p>
          <a:p>
            <a:pPr marL="0" lvl="0" indent="0" algn="l" rtl="0">
              <a:buNone/>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en-US" sz="2400" b="1" dirty="0" smtClean="0">
                <a:solidFill>
                  <a:srgbClr val="7030A0"/>
                </a:solidFill>
                <a:latin typeface="Times New Roman" pitchFamily="18" charset="0"/>
                <a:cs typeface="Times New Roman" pitchFamily="18" charset="0"/>
              </a:rPr>
              <a:t>3 - Fission </a:t>
            </a:r>
            <a:r>
              <a:rPr lang="en-US" sz="2400" b="1" dirty="0">
                <a:latin typeface="Times New Roman" pitchFamily="18" charset="0"/>
                <a:cs typeface="Times New Roman" pitchFamily="18" charset="0"/>
              </a:rPr>
              <a:t>In this process, the parent cell splits into two equal </a:t>
            </a:r>
            <a:endParaRPr lang="en-US" sz="2400" b="1" dirty="0" smtClean="0">
              <a:latin typeface="Times New Roman" pitchFamily="18" charset="0"/>
              <a:cs typeface="Times New Roman" pitchFamily="18" charset="0"/>
            </a:endParaRPr>
          </a:p>
          <a:p>
            <a:pPr marL="0" lvl="0" indent="0" algn="l" rtl="0">
              <a:buNone/>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halves</a:t>
            </a:r>
            <a:r>
              <a:rPr lang="en-US" sz="2400" b="1" dirty="0">
                <a:latin typeface="Times New Roman" pitchFamily="18" charset="0"/>
                <a:cs typeface="Times New Roman" pitchFamily="18" charset="0"/>
              </a:rPr>
              <a:t>, each of which develop into a new individual. </a:t>
            </a:r>
            <a:r>
              <a:rPr lang="en-US" sz="2400" b="1" dirty="0">
                <a:solidFill>
                  <a:srgbClr val="FF0000"/>
                </a:solidFill>
                <a:latin typeface="Times New Roman" pitchFamily="18" charset="0"/>
                <a:cs typeface="Times New Roman" pitchFamily="18" charset="0"/>
              </a:rPr>
              <a:t>Fission is also </a:t>
            </a:r>
            <a:endParaRPr lang="en-US" sz="2400" b="1" dirty="0" smtClean="0">
              <a:solidFill>
                <a:srgbClr val="FF0000"/>
              </a:solidFill>
              <a:latin typeface="Times New Roman" pitchFamily="18" charset="0"/>
              <a:cs typeface="Times New Roman" pitchFamily="18" charset="0"/>
            </a:endParaRPr>
          </a:p>
          <a:p>
            <a:pPr marL="0" lvl="0" indent="0" algn="l" rtl="0">
              <a:buNone/>
            </a:pP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    common </a:t>
            </a:r>
            <a:r>
              <a:rPr lang="en-US" sz="2400" b="1" dirty="0">
                <a:solidFill>
                  <a:srgbClr val="FF0000"/>
                </a:solidFill>
                <a:latin typeface="Times New Roman" pitchFamily="18" charset="0"/>
                <a:cs typeface="Times New Roman" pitchFamily="18" charset="0"/>
              </a:rPr>
              <a:t>in yeast.</a:t>
            </a:r>
          </a:p>
          <a:p>
            <a:pPr marL="0" indent="0" algn="l" rtl="0">
              <a:buNone/>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230941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84976" cy="3168352"/>
          </a:xfrm>
        </p:spPr>
        <p:txBody>
          <a:bodyPr>
            <a:normAutofit fontScale="90000"/>
          </a:bodyPr>
          <a:lstStyle/>
          <a:p>
            <a:pPr algn="l" rtl="0"/>
            <a:r>
              <a:rPr lang="en-US" sz="2400" b="1" dirty="0">
                <a:solidFill>
                  <a:srgbClr val="C00000"/>
                </a:solidFill>
                <a:latin typeface="Times New Roman" pitchFamily="18" charset="0"/>
                <a:cs typeface="Times New Roman" pitchFamily="18" charset="0"/>
              </a:rPr>
              <a:t>SPORES</a:t>
            </a: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smtClean="0">
                <a:latin typeface="Times New Roman" pitchFamily="18" charset="0"/>
                <a:cs typeface="Times New Roman" pitchFamily="18" charset="0"/>
              </a:rPr>
              <a:t>      </a:t>
            </a:r>
            <a:r>
              <a:rPr lang="en-US" sz="2400" b="1" dirty="0" smtClean="0">
                <a:solidFill>
                  <a:srgbClr val="FF00FF"/>
                </a:solidFill>
                <a:latin typeface="Times New Roman" pitchFamily="18" charset="0"/>
                <a:cs typeface="Times New Roman" pitchFamily="18" charset="0"/>
              </a:rPr>
              <a:t>Asexual </a:t>
            </a:r>
            <a:r>
              <a:rPr lang="en-US" sz="2400" b="1" dirty="0">
                <a:solidFill>
                  <a:srgbClr val="FF00FF"/>
                </a:solidFill>
                <a:latin typeface="Times New Roman" pitchFamily="18" charset="0"/>
                <a:cs typeface="Times New Roman" pitchFamily="18" charset="0"/>
              </a:rPr>
              <a:t>spores</a:t>
            </a:r>
            <a:br>
              <a:rPr lang="en-US" sz="2400" b="1" dirty="0">
                <a:solidFill>
                  <a:srgbClr val="FF00FF"/>
                </a:solidFill>
                <a:latin typeface="Times New Roman" pitchFamily="18" charset="0"/>
                <a:cs typeface="Times New Roman" pitchFamily="18" charset="0"/>
              </a:rPr>
            </a:br>
            <a:r>
              <a:rPr lang="en-US" sz="2400" b="1" dirty="0" smtClean="0">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a:t>
            </a:r>
            <a:r>
              <a:rPr lang="en-US" sz="2400" b="1" dirty="0" err="1" smtClean="0">
                <a:solidFill>
                  <a:srgbClr val="0070C0"/>
                </a:solidFill>
                <a:latin typeface="Times New Roman" pitchFamily="18" charset="0"/>
                <a:cs typeface="Times New Roman" pitchFamily="18" charset="0"/>
              </a:rPr>
              <a:t>Arthrospore</a:t>
            </a:r>
            <a:r>
              <a:rPr lang="en-US" sz="2400" b="1" dirty="0">
                <a:solidFill>
                  <a:srgbClr val="0070C0"/>
                </a:solidFill>
                <a:latin typeface="Times New Roman" pitchFamily="18" charset="0"/>
                <a:cs typeface="Times New Roman" pitchFamily="18" charset="0"/>
              </a:rPr>
              <a:t/>
            </a:r>
            <a:br>
              <a:rPr lang="en-US" sz="2400" b="1" dirty="0">
                <a:solidFill>
                  <a:srgbClr val="0070C0"/>
                </a:solidFill>
                <a:latin typeface="Times New Roman" pitchFamily="18" charset="0"/>
                <a:cs typeface="Times New Roman" pitchFamily="18" charset="0"/>
              </a:rPr>
            </a:b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Blastospore</a:t>
            </a:r>
            <a:r>
              <a:rPr lang="en-US" sz="2400" b="1" dirty="0">
                <a:solidFill>
                  <a:srgbClr val="0070C0"/>
                </a:solidFill>
                <a:latin typeface="Times New Roman" pitchFamily="18" charset="0"/>
                <a:cs typeface="Times New Roman" pitchFamily="18" charset="0"/>
              </a:rPr>
              <a:t/>
            </a:r>
            <a:br>
              <a:rPr lang="en-US" sz="2400" b="1" dirty="0">
                <a:solidFill>
                  <a:srgbClr val="0070C0"/>
                </a:solidFill>
                <a:latin typeface="Times New Roman" pitchFamily="18" charset="0"/>
                <a:cs typeface="Times New Roman" pitchFamily="18" charset="0"/>
              </a:rPr>
            </a:b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Chlamydospore</a:t>
            </a:r>
            <a:r>
              <a:rPr lang="en-US" sz="2400" b="1" dirty="0">
                <a:solidFill>
                  <a:srgbClr val="0070C0"/>
                </a:solidFill>
                <a:latin typeface="Times New Roman" pitchFamily="18" charset="0"/>
                <a:cs typeface="Times New Roman" pitchFamily="18" charset="0"/>
              </a:rPr>
              <a:t/>
            </a:r>
            <a:br>
              <a:rPr lang="en-US" sz="2400" b="1" dirty="0">
                <a:solidFill>
                  <a:srgbClr val="0070C0"/>
                </a:solidFill>
                <a:latin typeface="Times New Roman" pitchFamily="18" charset="0"/>
                <a:cs typeface="Times New Roman" pitchFamily="18" charset="0"/>
              </a:rPr>
            </a:br>
            <a:r>
              <a:rPr lang="en-US" sz="2400" b="1" dirty="0" smtClean="0">
                <a:solidFill>
                  <a:srgbClr val="0070C0"/>
                </a:solidFill>
                <a:latin typeface="Times New Roman" pitchFamily="18" charset="0"/>
                <a:cs typeface="Times New Roman" pitchFamily="18" charset="0"/>
              </a:rPr>
              <a:t>          -Conidia</a:t>
            </a: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smtClean="0">
                <a:latin typeface="Times New Roman" pitchFamily="18" charset="0"/>
                <a:cs typeface="Times New Roman" pitchFamily="18" charset="0"/>
              </a:rPr>
              <a:t>               </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Microconidia</a:t>
            </a:r>
            <a:r>
              <a:rPr lang="en-US" sz="2400" b="1" dirty="0">
                <a:solidFill>
                  <a:srgbClr val="7030A0"/>
                </a:solidFill>
                <a:latin typeface="Times New Roman" pitchFamily="18" charset="0"/>
                <a:cs typeface="Times New Roman" pitchFamily="18" charset="0"/>
              </a:rPr>
              <a:t/>
            </a:r>
            <a:br>
              <a:rPr lang="en-US" sz="2400" b="1" dirty="0">
                <a:solidFill>
                  <a:srgbClr val="7030A0"/>
                </a:solidFill>
                <a:latin typeface="Times New Roman" pitchFamily="18" charset="0"/>
                <a:cs typeface="Times New Roman" pitchFamily="18" charset="0"/>
              </a:rPr>
            </a:br>
            <a:r>
              <a:rPr lang="en-US" sz="2400" b="1" dirty="0" smtClean="0">
                <a:solidFill>
                  <a:srgbClr val="7030A0"/>
                </a:solidFill>
                <a:latin typeface="Times New Roman" pitchFamily="18" charset="0"/>
                <a:cs typeface="Times New Roman" pitchFamily="18" charset="0"/>
              </a:rPr>
              <a:t>               * </a:t>
            </a:r>
            <a:r>
              <a:rPr lang="en-US" sz="2400" b="1" dirty="0" err="1" smtClean="0">
                <a:solidFill>
                  <a:srgbClr val="7030A0"/>
                </a:solidFill>
                <a:latin typeface="Times New Roman" pitchFamily="18" charset="0"/>
                <a:cs typeface="Times New Roman" pitchFamily="18" charset="0"/>
              </a:rPr>
              <a:t>Macroconidia</a:t>
            </a:r>
            <a:r>
              <a:rPr lang="en-US" sz="2400" dirty="0"/>
              <a:t/>
            </a:r>
            <a:br>
              <a:rPr lang="en-US" sz="2400" dirty="0"/>
            </a:br>
            <a:endParaRPr lang="en-US" sz="2400" dirty="0"/>
          </a:p>
        </p:txBody>
      </p:sp>
      <p:sp>
        <p:nvSpPr>
          <p:cNvPr id="3" name="عنصر نائب للمحتوى 2"/>
          <p:cNvSpPr>
            <a:spLocks noGrp="1"/>
          </p:cNvSpPr>
          <p:nvPr>
            <p:ph idx="1"/>
          </p:nvPr>
        </p:nvSpPr>
        <p:spPr>
          <a:xfrm>
            <a:off x="179512" y="3501008"/>
            <a:ext cx="8784976" cy="3168352"/>
          </a:xfrm>
        </p:spPr>
        <p:txBody>
          <a:bodyPr>
            <a:normAutofit/>
          </a:bodyPr>
          <a:lstStyle/>
          <a:p>
            <a:pPr marL="0" indent="0" algn="l" rtl="0">
              <a:buNone/>
            </a:pPr>
            <a:r>
              <a:rPr lang="en-US" b="1" dirty="0" smtClean="0">
                <a:solidFill>
                  <a:srgbClr val="FF00FF"/>
                </a:solidFill>
                <a:latin typeface="Times New Roman" pitchFamily="18" charset="0"/>
                <a:cs typeface="Times New Roman" pitchFamily="18" charset="0"/>
              </a:rPr>
              <a:t>    Sexual </a:t>
            </a:r>
            <a:r>
              <a:rPr lang="en-US" b="1" dirty="0">
                <a:solidFill>
                  <a:srgbClr val="FF00FF"/>
                </a:solidFill>
                <a:latin typeface="Times New Roman" pitchFamily="18" charset="0"/>
                <a:cs typeface="Times New Roman" pitchFamily="18" charset="0"/>
              </a:rPr>
              <a:t>spores</a:t>
            </a:r>
            <a:endParaRPr lang="en-US" sz="2800" dirty="0">
              <a:solidFill>
                <a:srgbClr val="FF00FF"/>
              </a:solidFill>
              <a:latin typeface="Times New Roman" pitchFamily="18" charset="0"/>
              <a:cs typeface="Times New Roman" pitchFamily="18" charset="0"/>
            </a:endParaRPr>
          </a:p>
          <a:p>
            <a:pPr marL="0" indent="0" algn="l" rtl="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sexual reproduction is NOT common in fungi.</a:t>
            </a:r>
            <a:endParaRPr lang="en-US" sz="2800" dirty="0">
              <a:latin typeface="Times New Roman" pitchFamily="18" charset="0"/>
              <a:cs typeface="Times New Roman" pitchFamily="18" charset="0"/>
            </a:endParaRPr>
          </a:p>
          <a:p>
            <a:pPr lvl="1" algn="l" rtl="0"/>
            <a:r>
              <a:rPr lang="en-US" b="1" dirty="0" err="1">
                <a:latin typeface="Times New Roman" pitchFamily="18" charset="0"/>
                <a:cs typeface="Times New Roman" pitchFamily="18" charset="0"/>
              </a:rPr>
              <a:t>Ascospore</a:t>
            </a:r>
            <a:r>
              <a:rPr lang="en-US"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lvl="1" algn="l" rtl="0"/>
            <a:r>
              <a:rPr lang="en-US" b="1" dirty="0" err="1">
                <a:latin typeface="Times New Roman" pitchFamily="18" charset="0"/>
                <a:cs typeface="Times New Roman" pitchFamily="18" charset="0"/>
              </a:rPr>
              <a:t>Basidiospore</a:t>
            </a:r>
            <a:r>
              <a:rPr lang="en-US"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lvl="1" algn="l" rtl="0"/>
            <a:r>
              <a:rPr lang="en-US" b="1" dirty="0" err="1">
                <a:latin typeface="Times New Roman" pitchFamily="18" charset="0"/>
                <a:cs typeface="Times New Roman" pitchFamily="18" charset="0"/>
              </a:rPr>
              <a:t>Zygospore</a:t>
            </a:r>
            <a:r>
              <a:rPr lang="en-US"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marL="0" indent="0" algn="l" rtl="0">
              <a:buNone/>
            </a:pPr>
            <a:endParaRPr lang="en-US" sz="2400" dirty="0"/>
          </a:p>
        </p:txBody>
      </p:sp>
    </p:spTree>
    <p:extLst>
      <p:ext uri="{BB962C8B-B14F-4D97-AF65-F5344CB8AC3E}">
        <p14:creationId xmlns:p14="http://schemas.microsoft.com/office/powerpoint/2010/main" val="3658271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614</Words>
  <Application>Microsoft Office PowerPoint</Application>
  <PresentationFormat>On-screen Show (4:3)</PresentationFormat>
  <Paragraphs>64</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سمة Office</vt:lpstr>
      <vt:lpstr> Lecture  -11                 Fungi </vt:lpstr>
      <vt:lpstr>Modes of nutrition  All fungi are heterotrophs; غيرية التغذية are not able to ingest their food like animals do, nor can they manufacture their own food the way plants do. Instead, fungi feed by absorption of nutrients from the environment around them. They accomplish this by growing through and within the substrate on which they are feeding. Most fungi are saprophytes, رمية feeding on dead or decaying material.  </vt:lpstr>
      <vt:lpstr> The hyphae secrete digestive enzymes which break down the substrate, making it easier for the fungus to absorb the nutrients which the substrate contains.   Therefore, the natural habitat of almost all fungi  is  soil  or  water containing   decaying   organic   matter. لذلك ، فإن الموائل الطبيعية لجميع.                    الفطريات تقريبًا هي التربة أو الماء الذي يحتوي على مواد عضوية متحللة  </vt:lpstr>
      <vt:lpstr> 5- hyphae and other structures form mycelium.  6- Fungi reproduces sexually and asexually. 7- Fungi are classified based upon hyphae , spore and reproduction. 8- Fungal infections are localized skin infections and systemic infections. 9- Mycoses are diseases caused by fungi. 10- Many are ecologically important saprophytes (consume dead and decaying matter). 5- تشكل الخيوط والتراكيب الأخرى الفطريات. 6- تتكاثر الفطريات عن طريق الاتصال الجنسي واللا جنسي. 7- تصنف الفطريات على أساس الخيوط والجراثيم والتكاثر. 8- الالتهابات الفطرية هي التهابات الجلد الموضعية والتهابات جهازية.  9- الامراض الفطرية هي أمراض تسببها الفطريات.       10- العديد من  الفطريات                                                      بيئيًا(تستهلك المواد الميتة والمتحللة). المهمة الرخامية </vt:lpstr>
      <vt:lpstr>Mycelium : a mass of hyphae forming the vegative portion of the Fungus  a - Aerial - growing or existing in the air   b - Vegetative - absorbs nutrients  c - Fertile  - bears conidia or spores for reproduction.  الفطريات: كتلة من الخيوط تشكل الجزء النباتي من الفطريات أ- هوائي - ينمو أو موجود في الهواء                          - ب- نباتي - يمتص العناصر الغذائية ج- تكاثري تحمل كونيديا أو ابواغ للتكاثر.</vt:lpstr>
      <vt:lpstr>PowerPoint Presentation</vt:lpstr>
      <vt:lpstr>PowerPoint Presentation</vt:lpstr>
      <vt:lpstr>PowerPoint Presentation</vt:lpstr>
      <vt:lpstr>SPORES       Asexual spores           -Arthrospore           -Blastospore           -Chlamydospore           -Conidia                * Microconidia                * Macroconidia </vt:lpstr>
      <vt:lpstr>PowerPoint Presentation</vt:lpstr>
      <vt:lpstr> Fungi form two key mutualistic symbiotic associations:                    تشكل الفطريات نوعين من العلاقات التكافلية الرئيسية: </vt:lpstr>
      <vt:lpstr>2 - Molds The molds form large multicellular aggregates of long branching  filaments, called hyphae. There are vegetative hyphae and reproductive hyphae. Spores are borne on the reproductive hyphae. Spore size, shape and structure are used in the classification and identification of fungi. </vt:lpstr>
      <vt:lpstr> 3 - Yeast like fungi  Grow partly as yeasts and partly as elongated cells resembling hyphae which are called pseudo hyphae . e.g. Candida albicans  </vt:lpstr>
      <vt:lpstr> Dimorphism in nonpathogenic fungi may depend on other factors: Carbon dioxide concentration.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-11                 Fungi</dc:title>
  <dc:creator>AL_faris</dc:creator>
  <cp:lastModifiedBy>Maher</cp:lastModifiedBy>
  <cp:revision>28</cp:revision>
  <dcterms:created xsi:type="dcterms:W3CDTF">2022-05-06T13:42:48Z</dcterms:created>
  <dcterms:modified xsi:type="dcterms:W3CDTF">2022-05-20T08:10:58Z</dcterms:modified>
</cp:coreProperties>
</file>