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9" r:id="rId1"/>
  </p:sldMasterIdLst>
  <p:notesMasterIdLst>
    <p:notesMasterId r:id="rId43"/>
  </p:notesMasterIdLst>
  <p:sldIdLst>
    <p:sldId id="331" r:id="rId2"/>
    <p:sldId id="332" r:id="rId3"/>
    <p:sldId id="333" r:id="rId4"/>
    <p:sldId id="334" r:id="rId5"/>
    <p:sldId id="335" r:id="rId6"/>
    <p:sldId id="336" r:id="rId7"/>
    <p:sldId id="338" r:id="rId8"/>
    <p:sldId id="340" r:id="rId9"/>
    <p:sldId id="341" r:id="rId10"/>
    <p:sldId id="342" r:id="rId11"/>
    <p:sldId id="345" r:id="rId12"/>
    <p:sldId id="344" r:id="rId13"/>
    <p:sldId id="346" r:id="rId14"/>
    <p:sldId id="349" r:id="rId15"/>
    <p:sldId id="350" r:id="rId16"/>
    <p:sldId id="352" r:id="rId17"/>
    <p:sldId id="354" r:id="rId18"/>
    <p:sldId id="356" r:id="rId19"/>
    <p:sldId id="357" r:id="rId20"/>
    <p:sldId id="358" r:id="rId21"/>
    <p:sldId id="359" r:id="rId22"/>
    <p:sldId id="361" r:id="rId23"/>
    <p:sldId id="362" r:id="rId24"/>
    <p:sldId id="364" r:id="rId25"/>
    <p:sldId id="365" r:id="rId26"/>
    <p:sldId id="366" r:id="rId27"/>
    <p:sldId id="367" r:id="rId28"/>
    <p:sldId id="369" r:id="rId29"/>
    <p:sldId id="370" r:id="rId30"/>
    <p:sldId id="372" r:id="rId31"/>
    <p:sldId id="373" r:id="rId32"/>
    <p:sldId id="375" r:id="rId33"/>
    <p:sldId id="376" r:id="rId34"/>
    <p:sldId id="378" r:id="rId35"/>
    <p:sldId id="379" r:id="rId36"/>
    <p:sldId id="380" r:id="rId37"/>
    <p:sldId id="382" r:id="rId38"/>
    <p:sldId id="383" r:id="rId39"/>
    <p:sldId id="384" r:id="rId40"/>
    <p:sldId id="385" r:id="rId41"/>
    <p:sldId id="387"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eer" initials="AS" lastIdx="1" clrIdx="0">
    <p:extLst>
      <p:ext uri="{19B8F6BF-5375-455C-9EA6-DF929625EA0E}">
        <p15:presenceInfo xmlns:p15="http://schemas.microsoft.com/office/powerpoint/2012/main" userId="ame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29" autoAdjust="0"/>
  </p:normalViewPr>
  <p:slideViewPr>
    <p:cSldViewPr>
      <p:cViewPr varScale="1">
        <p:scale>
          <a:sx n="69" d="100"/>
          <a:sy n="69" d="100"/>
        </p:scale>
        <p:origin x="780" y="60"/>
      </p:cViewPr>
      <p:guideLst>
        <p:guide orient="horz" pos="2160"/>
        <p:guide pos="3840"/>
      </p:guideLst>
    </p:cSldViewPr>
  </p:slideViewPr>
  <p:outlineViewPr>
    <p:cViewPr>
      <p:scale>
        <a:sx n="33" d="100"/>
        <a:sy n="33" d="100"/>
      </p:scale>
      <p:origin x="12" y="937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AA1CD34-1301-450E-BECF-49A7A5C2E96E}" type="datetimeFigureOut">
              <a:rPr lang="ar-IQ" smtClean="0"/>
              <a:pPr/>
              <a:t>19/10/1443</a:t>
            </a:fld>
            <a:endParaRPr lang="ar-IQ"/>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4A5C49C-C489-4FA3-AEA6-8B24AED71F36}" type="slidenum">
              <a:rPr lang="ar-IQ" smtClean="0"/>
              <a:pPr/>
              <a:t>‹#›</a:t>
            </a:fld>
            <a:endParaRPr lang="ar-IQ"/>
          </a:p>
        </p:txBody>
      </p:sp>
    </p:spTree>
    <p:extLst>
      <p:ext uri="{BB962C8B-B14F-4D97-AF65-F5344CB8AC3E}">
        <p14:creationId xmlns:p14="http://schemas.microsoft.com/office/powerpoint/2010/main" val="99700631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62E4DA-EFDF-4C48-835E-902C5B4441F2}" type="datetime1">
              <a:rPr lang="en-US" smtClean="0"/>
              <a:pPr/>
              <a:t>5/20/2022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796C193-3722-42E9-B33A-7C17DAD0F260}" type="slidenum">
              <a:rPr lang="ar-IQ" smtClean="0"/>
              <a:pPr/>
              <a:t>‹#›</a:t>
            </a:fld>
            <a:endParaRPr lang="ar-IQ"/>
          </a:p>
        </p:txBody>
      </p:sp>
    </p:spTree>
    <p:extLst>
      <p:ext uri="{BB962C8B-B14F-4D97-AF65-F5344CB8AC3E}">
        <p14:creationId xmlns:p14="http://schemas.microsoft.com/office/powerpoint/2010/main" val="298200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5F751F-FD9B-4B14-8A14-984413FF2AE0}" type="datetime1">
              <a:rPr lang="en-US" smtClean="0"/>
              <a:pPr/>
              <a:t>5/20/2022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96C193-3722-42E9-B33A-7C17DAD0F260}" type="slidenum">
              <a:rPr lang="ar-IQ" smtClean="0"/>
              <a:pPr/>
              <a:t>‹#›</a:t>
            </a:fld>
            <a:endParaRPr lang="ar-IQ"/>
          </a:p>
        </p:txBody>
      </p:sp>
    </p:spTree>
    <p:extLst>
      <p:ext uri="{BB962C8B-B14F-4D97-AF65-F5344CB8AC3E}">
        <p14:creationId xmlns:p14="http://schemas.microsoft.com/office/powerpoint/2010/main" val="1227242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4C0F26-F21E-4BE5-A407-FF09E36FECCC}" type="datetime1">
              <a:rPr lang="en-US" smtClean="0"/>
              <a:pPr/>
              <a:t>5/20/2022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96C193-3722-42E9-B33A-7C17DAD0F260}" type="slidenum">
              <a:rPr lang="ar-IQ" smtClean="0"/>
              <a:pPr/>
              <a:t>‹#›</a:t>
            </a:fld>
            <a:endParaRPr lang="ar-IQ"/>
          </a:p>
        </p:txBody>
      </p:sp>
    </p:spTree>
    <p:extLst>
      <p:ext uri="{BB962C8B-B14F-4D97-AF65-F5344CB8AC3E}">
        <p14:creationId xmlns:p14="http://schemas.microsoft.com/office/powerpoint/2010/main" val="3661488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B9F4A7-D328-4AF1-84BD-109838EBABA3}" type="datetime1">
              <a:rPr lang="en-US" smtClean="0"/>
              <a:pPr/>
              <a:t>5/20/2022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796C193-3722-42E9-B33A-7C17DAD0F260}" type="slidenum">
              <a:rPr lang="ar-IQ" smtClean="0"/>
              <a:pPr/>
              <a:t>‹#›</a:t>
            </a:fld>
            <a:endParaRPr lang="ar-IQ"/>
          </a:p>
        </p:txBody>
      </p:sp>
    </p:spTree>
    <p:extLst>
      <p:ext uri="{BB962C8B-B14F-4D97-AF65-F5344CB8AC3E}">
        <p14:creationId xmlns:p14="http://schemas.microsoft.com/office/powerpoint/2010/main" val="1290221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FD0CBA3-CCF5-4550-8404-A6DBA8E346AA}" type="datetime1">
              <a:rPr lang="en-US" smtClean="0"/>
              <a:pPr/>
              <a:t>5/20/2022</a:t>
            </a:fld>
            <a:endParaRPr lang="ar-IQ"/>
          </a:p>
        </p:txBody>
      </p:sp>
      <p:sp>
        <p:nvSpPr>
          <p:cNvPr id="5" name="Footer Placeholder 4"/>
          <p:cNvSpPr>
            <a:spLocks noGrp="1"/>
          </p:cNvSpPr>
          <p:nvPr>
            <p:ph type="ftr" sz="quarter" idx="11"/>
          </p:nvPr>
        </p:nvSpPr>
        <p:spPr>
          <a:xfrm>
            <a:off x="2182708" y="6272784"/>
            <a:ext cx="6327648" cy="365125"/>
          </a:xfrm>
        </p:spPr>
        <p:txBody>
          <a:bodyPr/>
          <a:lstStyle/>
          <a:p>
            <a:endParaRPr lang="ar-IQ"/>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796C193-3722-42E9-B33A-7C17DAD0F260}" type="slidenum">
              <a:rPr lang="ar-IQ" smtClean="0"/>
              <a:pPr/>
              <a:t>‹#›</a:t>
            </a:fld>
            <a:endParaRPr lang="ar-IQ"/>
          </a:p>
        </p:txBody>
      </p:sp>
    </p:spTree>
    <p:extLst>
      <p:ext uri="{BB962C8B-B14F-4D97-AF65-F5344CB8AC3E}">
        <p14:creationId xmlns:p14="http://schemas.microsoft.com/office/powerpoint/2010/main" val="2959173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4B1F04-50A6-4AFE-BC4E-0BEB2F42256E}" type="datetime1">
              <a:rPr lang="en-US" smtClean="0"/>
              <a:pPr/>
              <a:t>5/20/2022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796C193-3722-42E9-B33A-7C17DAD0F260}" type="slidenum">
              <a:rPr lang="ar-IQ" smtClean="0"/>
              <a:pPr/>
              <a:t>‹#›</a:t>
            </a:fld>
            <a:endParaRPr lang="ar-IQ"/>
          </a:p>
        </p:txBody>
      </p:sp>
    </p:spTree>
    <p:extLst>
      <p:ext uri="{BB962C8B-B14F-4D97-AF65-F5344CB8AC3E}">
        <p14:creationId xmlns:p14="http://schemas.microsoft.com/office/powerpoint/2010/main" val="601847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24390A-047F-4082-AD37-F9F1E1946304}" type="datetime1">
              <a:rPr lang="en-US" smtClean="0"/>
              <a:pPr/>
              <a:t>5/20/2022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796C193-3722-42E9-B33A-7C17DAD0F260}" type="slidenum">
              <a:rPr lang="ar-IQ" smtClean="0"/>
              <a:pPr/>
              <a:t>‹#›</a:t>
            </a:fld>
            <a:endParaRPr lang="ar-IQ"/>
          </a:p>
        </p:txBody>
      </p:sp>
    </p:spTree>
    <p:extLst>
      <p:ext uri="{BB962C8B-B14F-4D97-AF65-F5344CB8AC3E}">
        <p14:creationId xmlns:p14="http://schemas.microsoft.com/office/powerpoint/2010/main" val="3185506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4B3047-91C0-4234-8712-795F1F95618D}" type="datetime1">
              <a:rPr lang="en-US" smtClean="0"/>
              <a:pPr/>
              <a:t>5/20/2022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796C193-3722-42E9-B33A-7C17DAD0F260}" type="slidenum">
              <a:rPr lang="ar-IQ" smtClean="0"/>
              <a:pPr/>
              <a:t>‹#›</a:t>
            </a:fld>
            <a:endParaRPr lang="ar-IQ"/>
          </a:p>
        </p:txBody>
      </p:sp>
    </p:spTree>
    <p:extLst>
      <p:ext uri="{BB962C8B-B14F-4D97-AF65-F5344CB8AC3E}">
        <p14:creationId xmlns:p14="http://schemas.microsoft.com/office/powerpoint/2010/main" val="1807754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78BE86-4AB2-41F9-B3E1-15CE8A16C0E2}" type="datetime1">
              <a:rPr lang="en-US" smtClean="0"/>
              <a:pPr/>
              <a:t>5/20/2022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796C193-3722-42E9-B33A-7C17DAD0F260}" type="slidenum">
              <a:rPr lang="ar-IQ" smtClean="0"/>
              <a:pPr/>
              <a:t>‹#›</a:t>
            </a:fld>
            <a:endParaRPr lang="ar-IQ"/>
          </a:p>
        </p:txBody>
      </p:sp>
    </p:spTree>
    <p:extLst>
      <p:ext uri="{BB962C8B-B14F-4D97-AF65-F5344CB8AC3E}">
        <p14:creationId xmlns:p14="http://schemas.microsoft.com/office/powerpoint/2010/main" val="4235586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92F6B3-A35A-4D9E-8A37-363B605A3BE4}" type="datetime1">
              <a:rPr lang="en-US" smtClean="0"/>
              <a:pPr/>
              <a:t>5/20/2022</a:t>
            </a:fld>
            <a:endParaRPr lang="ar-IQ"/>
          </a:p>
        </p:txBody>
      </p:sp>
      <p:sp>
        <p:nvSpPr>
          <p:cNvPr id="6" name="Footer Placeholder 5"/>
          <p:cNvSpPr>
            <a:spLocks noGrp="1"/>
          </p:cNvSpPr>
          <p:nvPr>
            <p:ph type="ftr" sz="quarter" idx="11"/>
          </p:nvPr>
        </p:nvSpPr>
        <p:spPr/>
        <p:txBody>
          <a:bodyPr/>
          <a:lstStyle/>
          <a:p>
            <a:endParaRPr lang="ar-IQ"/>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796C193-3722-42E9-B33A-7C17DAD0F260}" type="slidenum">
              <a:rPr lang="ar-IQ" smtClean="0"/>
              <a:pPr/>
              <a:t>‹#›</a:t>
            </a:fld>
            <a:endParaRPr lang="ar-IQ"/>
          </a:p>
        </p:txBody>
      </p:sp>
    </p:spTree>
    <p:extLst>
      <p:ext uri="{BB962C8B-B14F-4D97-AF65-F5344CB8AC3E}">
        <p14:creationId xmlns:p14="http://schemas.microsoft.com/office/powerpoint/2010/main" val="389438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694C0E3-22BD-418E-AEDD-65D92AF9D4DD}" type="datetime1">
              <a:rPr lang="en-US" smtClean="0"/>
              <a:pPr/>
              <a:t>5/20/2022</a:t>
            </a:fld>
            <a:endParaRPr lang="ar-IQ"/>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796C193-3722-42E9-B33A-7C17DAD0F260}" type="slidenum">
              <a:rPr lang="ar-IQ" smtClean="0"/>
              <a:pPr/>
              <a:t>‹#›</a:t>
            </a:fld>
            <a:endParaRPr lang="ar-IQ"/>
          </a:p>
        </p:txBody>
      </p:sp>
    </p:spTree>
    <p:extLst>
      <p:ext uri="{BB962C8B-B14F-4D97-AF65-F5344CB8AC3E}">
        <p14:creationId xmlns:p14="http://schemas.microsoft.com/office/powerpoint/2010/main" val="2565181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14AC64F-DB29-4742-9B3C-19C1E7797752}" type="datetime1">
              <a:rPr lang="en-US" smtClean="0"/>
              <a:pPr/>
              <a:t>5/20/2022</a:t>
            </a:fld>
            <a:endParaRPr lang="ar-IQ"/>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ar-IQ"/>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796C193-3722-42E9-B33A-7C17DAD0F260}" type="slidenum">
              <a:rPr lang="ar-IQ" smtClean="0"/>
              <a:pPr/>
              <a:t>‹#›</a:t>
            </a:fld>
            <a:endParaRPr lang="ar-IQ"/>
          </a:p>
        </p:txBody>
      </p:sp>
    </p:spTree>
    <p:extLst>
      <p:ext uri="{BB962C8B-B14F-4D97-AF65-F5344CB8AC3E}">
        <p14:creationId xmlns:p14="http://schemas.microsoft.com/office/powerpoint/2010/main" val="1922351874"/>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hf hdr="0" ftr="0" dt="0"/>
  <p:txStyles>
    <p:titleStyle>
      <a:lvl1pPr algn="l" defTabSz="914400" rtl="1"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r" defTabSz="914400" rtl="1"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r" defTabSz="914400" rtl="1"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youtu.be/4FfhSWE8i0o" TargetMode="External"/><Relationship Id="rId2" Type="http://schemas.openxmlformats.org/officeDocument/2006/relationships/hyperlink" Target="https://youtu.be/sXFgxDugkb0"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s://youtu.be/VuPBOy0POkE"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s://youtu.be/SXEduweiViw" TargetMode="Externa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hyperlink" Target="https://youtu.be/vs8SK9RL9gs" TargetMode="Externa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EA2E5F4-AB9F-44D4-8C5E-AEA7004F1CA2}"/>
              </a:ext>
            </a:extLst>
          </p:cNvPr>
          <p:cNvSpPr>
            <a:spLocks noGrp="1"/>
          </p:cNvSpPr>
          <p:nvPr>
            <p:ph type="sldNum" sz="quarter" idx="12"/>
          </p:nvPr>
        </p:nvSpPr>
        <p:spPr/>
        <p:txBody>
          <a:bodyPr/>
          <a:lstStyle/>
          <a:p>
            <a:fld id="{8796C193-3722-42E9-B33A-7C17DAD0F260}" type="slidenum">
              <a:rPr lang="ar-IQ" smtClean="0"/>
              <a:pPr/>
              <a:t>1</a:t>
            </a:fld>
            <a:endParaRPr lang="ar-IQ"/>
          </a:p>
        </p:txBody>
      </p:sp>
      <p:sp>
        <p:nvSpPr>
          <p:cNvPr id="4" name="Title 1">
            <a:extLst>
              <a:ext uri="{FF2B5EF4-FFF2-40B4-BE49-F238E27FC236}">
                <a16:creationId xmlns:a16="http://schemas.microsoft.com/office/drawing/2014/main" id="{000F478D-5CB1-4962-97B5-D1952E5194D6}"/>
              </a:ext>
            </a:extLst>
          </p:cNvPr>
          <p:cNvSpPr txBox="1">
            <a:spLocks/>
          </p:cNvSpPr>
          <p:nvPr/>
        </p:nvSpPr>
        <p:spPr>
          <a:xfrm>
            <a:off x="1524000" y="1937979"/>
            <a:ext cx="9144000" cy="217777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err="1">
                <a:latin typeface="Algerian" panose="04020705040A02060702" pitchFamily="82" charset="0"/>
              </a:rPr>
              <a:t>lec</a:t>
            </a:r>
            <a:r>
              <a:rPr lang="en-US" sz="3600" dirty="0">
                <a:latin typeface="Algerian" panose="04020705040A02060702" pitchFamily="82" charset="0"/>
              </a:rPr>
              <a:t> 6</a:t>
            </a:r>
            <a:br>
              <a:rPr lang="en-US" sz="3600" dirty="0">
                <a:latin typeface="Algerian" panose="04020705040A02060702" pitchFamily="82" charset="0"/>
              </a:rPr>
            </a:br>
            <a:r>
              <a:rPr lang="en-US" sz="2800" dirty="0">
                <a:latin typeface="Algerian" panose="04020705040A02060702" pitchFamily="82" charset="0"/>
              </a:rPr>
              <a:t>Pharmaceutical Technology II</a:t>
            </a:r>
          </a:p>
          <a:p>
            <a:br>
              <a:rPr lang="en-US" sz="4000" dirty="0">
                <a:latin typeface="Algerian" panose="04020705040A02060702" pitchFamily="82" charset="0"/>
              </a:rPr>
            </a:br>
            <a:r>
              <a:rPr lang="en-US" sz="4000" dirty="0">
                <a:solidFill>
                  <a:srgbClr val="FF0000"/>
                </a:solidFill>
                <a:latin typeface="Algerian" panose="04020705040A02060702" pitchFamily="82" charset="0"/>
              </a:rPr>
              <a:t>capsules</a:t>
            </a:r>
            <a:endParaRPr lang="ar-IQ" sz="4000" dirty="0">
              <a:solidFill>
                <a:srgbClr val="FF0000"/>
              </a:solidFill>
              <a:latin typeface="Algerian" panose="04020705040A02060702" pitchFamily="82" charset="0"/>
            </a:endParaRPr>
          </a:p>
        </p:txBody>
      </p:sp>
      <p:sp>
        <p:nvSpPr>
          <p:cNvPr id="5" name="Subtitle 2">
            <a:extLst>
              <a:ext uri="{FF2B5EF4-FFF2-40B4-BE49-F238E27FC236}">
                <a16:creationId xmlns:a16="http://schemas.microsoft.com/office/drawing/2014/main" id="{DBED8DFC-333C-4E2D-B1CD-0E9C918E1F27}"/>
              </a:ext>
            </a:extLst>
          </p:cNvPr>
          <p:cNvSpPr txBox="1">
            <a:spLocks/>
          </p:cNvSpPr>
          <p:nvPr/>
        </p:nvSpPr>
        <p:spPr>
          <a:xfrm>
            <a:off x="1528462" y="5382402"/>
            <a:ext cx="9144000" cy="827898"/>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Text" lastClr="000000"/>
                </a:solidFill>
                <a:effectLst/>
                <a:uLnTx/>
                <a:uFillTx/>
                <a:latin typeface="Comic Sans MS" panose="030F0702030302020204" pitchFamily="66" charset="0"/>
              </a:rPr>
              <a:t>3</a:t>
            </a:r>
            <a:r>
              <a:rPr kumimoji="0" lang="en-US" sz="2400" b="0" i="0" u="none" strike="noStrike" kern="1200" cap="none" spc="0" normalizeH="0" baseline="30000" noProof="0" dirty="0">
                <a:ln>
                  <a:noFill/>
                </a:ln>
                <a:solidFill>
                  <a:sysClr val="windowText" lastClr="000000"/>
                </a:solidFill>
                <a:effectLst/>
                <a:uLnTx/>
                <a:uFillTx/>
                <a:latin typeface="Comic Sans MS" panose="030F0702030302020204" pitchFamily="66" charset="0"/>
              </a:rPr>
              <a:t>rd</a:t>
            </a:r>
            <a:r>
              <a:rPr kumimoji="0" lang="en-US" sz="2400" b="0" i="0" u="none" strike="noStrike" kern="1200" cap="none" spc="0" normalizeH="0" baseline="0" noProof="0" dirty="0">
                <a:ln>
                  <a:noFill/>
                </a:ln>
                <a:solidFill>
                  <a:sysClr val="windowText" lastClr="000000"/>
                </a:solidFill>
                <a:effectLst/>
                <a:uLnTx/>
                <a:uFillTx/>
                <a:latin typeface="Comic Sans MS" panose="030F0702030302020204" pitchFamily="66" charset="0"/>
              </a:rPr>
              <a:t> stage / 2</a:t>
            </a:r>
            <a:r>
              <a:rPr kumimoji="0" lang="en-US" sz="2400" b="0" i="0" u="none" strike="noStrike" kern="1200" cap="none" spc="0" normalizeH="0" baseline="30000" noProof="0" dirty="0">
                <a:ln>
                  <a:noFill/>
                </a:ln>
                <a:solidFill>
                  <a:sysClr val="windowText" lastClr="000000"/>
                </a:solidFill>
                <a:effectLst/>
                <a:uLnTx/>
                <a:uFillTx/>
                <a:latin typeface="Comic Sans MS" panose="030F0702030302020204" pitchFamily="66" charset="0"/>
              </a:rPr>
              <a:t>nd</a:t>
            </a:r>
            <a:r>
              <a:rPr kumimoji="0" lang="en-US" sz="2400" b="0" i="0" u="none" strike="noStrike" kern="1200" cap="none" spc="0" normalizeH="0" baseline="0" noProof="0" dirty="0">
                <a:ln>
                  <a:noFill/>
                </a:ln>
                <a:solidFill>
                  <a:sysClr val="windowText" lastClr="000000"/>
                </a:solidFill>
                <a:effectLst/>
                <a:uLnTx/>
                <a:uFillTx/>
                <a:latin typeface="Comic Sans MS" panose="030F0702030302020204" pitchFamily="66" charset="0"/>
              </a:rPr>
              <a:t> course</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0" i="0" u="none" strike="noStrike" kern="1200" cap="none" spc="0" normalizeH="0" baseline="0" noProof="0" dirty="0">
                <a:ln>
                  <a:noFill/>
                </a:ln>
                <a:solidFill>
                  <a:sysClr val="windowText" lastClr="000000"/>
                </a:solidFill>
                <a:effectLst/>
                <a:uLnTx/>
                <a:uFillTx/>
                <a:latin typeface="Comic Sans MS" panose="030F0702030302020204" pitchFamily="66" charset="0"/>
              </a:rPr>
              <a:t>Dr. Ameer S. Sahib</a:t>
            </a:r>
            <a:endParaRPr kumimoji="0" lang="ar-IQ" sz="2400" b="0" i="0" u="none" strike="noStrike" kern="1200" cap="none" spc="0" normalizeH="0" baseline="0" noProof="0" dirty="0">
              <a:ln>
                <a:noFill/>
              </a:ln>
              <a:solidFill>
                <a:sysClr val="windowText" lastClr="000000"/>
              </a:solidFill>
              <a:effectLst/>
              <a:uLnTx/>
              <a:uFillTx/>
              <a:latin typeface="Comic Sans MS" panose="030F0702030302020204" pitchFamily="66" charset="0"/>
              <a:cs typeface="Times New Roman" panose="02020603050405020304" pitchFamily="18" charset="0"/>
            </a:endParaRPr>
          </a:p>
        </p:txBody>
      </p:sp>
      <p:pic>
        <p:nvPicPr>
          <p:cNvPr id="6" name="Picture 5">
            <a:extLst>
              <a:ext uri="{FF2B5EF4-FFF2-40B4-BE49-F238E27FC236}">
                <a16:creationId xmlns:a16="http://schemas.microsoft.com/office/drawing/2014/main" id="{D2153808-ED54-4BCA-A5E0-608E7AFC8426}"/>
              </a:ext>
            </a:extLst>
          </p:cNvPr>
          <p:cNvPicPr>
            <a:picLocks noChangeAspect="1"/>
          </p:cNvPicPr>
          <p:nvPr/>
        </p:nvPicPr>
        <p:blipFill>
          <a:blip r:embed="rId2"/>
          <a:stretch>
            <a:fillRect/>
          </a:stretch>
        </p:blipFill>
        <p:spPr>
          <a:xfrm>
            <a:off x="618653" y="700863"/>
            <a:ext cx="1810693" cy="1810693"/>
          </a:xfrm>
          <a:prstGeom prst="rect">
            <a:avLst/>
          </a:prstGeom>
        </p:spPr>
      </p:pic>
      <p:pic>
        <p:nvPicPr>
          <p:cNvPr id="7" name="Picture 6">
            <a:extLst>
              <a:ext uri="{FF2B5EF4-FFF2-40B4-BE49-F238E27FC236}">
                <a16:creationId xmlns:a16="http://schemas.microsoft.com/office/drawing/2014/main" id="{5B8611B5-5CAD-4560-A33A-E92E4DF8E65F}"/>
              </a:ext>
            </a:extLst>
          </p:cNvPr>
          <p:cNvPicPr>
            <a:picLocks noChangeAspect="1"/>
          </p:cNvPicPr>
          <p:nvPr/>
        </p:nvPicPr>
        <p:blipFill>
          <a:blip r:embed="rId3"/>
          <a:stretch>
            <a:fillRect/>
          </a:stretch>
        </p:blipFill>
        <p:spPr>
          <a:xfrm>
            <a:off x="9500959" y="671336"/>
            <a:ext cx="2334079" cy="2177779"/>
          </a:xfrm>
          <a:prstGeom prst="rect">
            <a:avLst/>
          </a:prstGeom>
        </p:spPr>
      </p:pic>
    </p:spTree>
    <p:extLst>
      <p:ext uri="{BB962C8B-B14F-4D97-AF65-F5344CB8AC3E}">
        <p14:creationId xmlns:p14="http://schemas.microsoft.com/office/powerpoint/2010/main" val="3760476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C1ACD90-A551-D789-EE7A-53F199E526C4}"/>
              </a:ext>
            </a:extLst>
          </p:cNvPr>
          <p:cNvSpPr>
            <a:spLocks noGrp="1"/>
          </p:cNvSpPr>
          <p:nvPr>
            <p:ph type="sldNum" sz="quarter" idx="12"/>
          </p:nvPr>
        </p:nvSpPr>
        <p:spPr/>
        <p:txBody>
          <a:bodyPr/>
          <a:lstStyle/>
          <a:p>
            <a:fld id="{8796C193-3722-42E9-B33A-7C17DAD0F260}" type="slidenum">
              <a:rPr lang="ar-IQ" smtClean="0"/>
              <a:pPr/>
              <a:t>10</a:t>
            </a:fld>
            <a:endParaRPr lang="ar-IQ"/>
          </a:p>
        </p:txBody>
      </p:sp>
      <p:sp>
        <p:nvSpPr>
          <p:cNvPr id="4" name="TextBox 3">
            <a:extLst>
              <a:ext uri="{FF2B5EF4-FFF2-40B4-BE49-F238E27FC236}">
                <a16:creationId xmlns:a16="http://schemas.microsoft.com/office/drawing/2014/main" id="{D88808FE-97DD-1A71-8164-D62E4B7C102F}"/>
              </a:ext>
            </a:extLst>
          </p:cNvPr>
          <p:cNvSpPr txBox="1"/>
          <p:nvPr/>
        </p:nvSpPr>
        <p:spPr>
          <a:xfrm>
            <a:off x="119336" y="119555"/>
            <a:ext cx="11831872" cy="6621813"/>
          </a:xfrm>
          <a:prstGeom prst="rect">
            <a:avLst/>
          </a:prstGeom>
          <a:noFill/>
        </p:spPr>
        <p:txBody>
          <a:bodyPr wrap="square">
            <a:spAutoFit/>
          </a:bodyPr>
          <a:lstStyle/>
          <a:p>
            <a:pPr marL="342900" indent="-342900" algn="just">
              <a:lnSpc>
                <a:spcPct val="150000"/>
              </a:lnSpc>
              <a:buFont typeface="Arial" panose="020B0604020202020204" pitchFamily="34" charset="0"/>
              <a:buChar char="•"/>
            </a:pPr>
            <a:r>
              <a:rPr lang="en-US" sz="2600" dirty="0">
                <a:latin typeface="Cambria" panose="02040503050406030204" pitchFamily="18" charset="0"/>
                <a:ea typeface="Cambria" panose="02040503050406030204" pitchFamily="18" charset="0"/>
              </a:rPr>
              <a:t>The shells are produced industrially by the mechanical </a:t>
            </a:r>
            <a:r>
              <a:rPr lang="en-US" sz="2600" dirty="0">
                <a:solidFill>
                  <a:srgbClr val="FF0000"/>
                </a:solidFill>
                <a:latin typeface="Cambria" panose="02040503050406030204" pitchFamily="18" charset="0"/>
                <a:ea typeface="Cambria" panose="02040503050406030204" pitchFamily="18" charset="0"/>
              </a:rPr>
              <a:t>dipping of pins or pegs </a:t>
            </a:r>
            <a:r>
              <a:rPr lang="en-US" sz="2600" dirty="0">
                <a:latin typeface="Cambria" panose="02040503050406030204" pitchFamily="18" charset="0"/>
                <a:ea typeface="Cambria" panose="02040503050406030204" pitchFamily="18" charset="0"/>
              </a:rPr>
              <a:t>of the desired shape and diameter into a </a:t>
            </a:r>
            <a:r>
              <a:rPr lang="en-US" sz="2600" dirty="0">
                <a:solidFill>
                  <a:srgbClr val="0070C0"/>
                </a:solidFill>
                <a:latin typeface="Cambria" panose="02040503050406030204" pitchFamily="18" charset="0"/>
                <a:ea typeface="Cambria" panose="02040503050406030204" pitchFamily="18" charset="0"/>
              </a:rPr>
              <a:t>temperature-controlled reservoir of melted gelatin mixture.</a:t>
            </a:r>
          </a:p>
          <a:p>
            <a:pPr marL="342900" indent="-342900" algn="just">
              <a:lnSpc>
                <a:spcPct val="150000"/>
              </a:lnSpc>
              <a:buFont typeface="Arial" panose="020B0604020202020204" pitchFamily="34" charset="0"/>
              <a:buChar char="•"/>
            </a:pPr>
            <a:r>
              <a:rPr lang="en-US" sz="2600" dirty="0">
                <a:latin typeface="Cambria" panose="02040503050406030204" pitchFamily="18" charset="0"/>
                <a:ea typeface="Cambria" panose="02040503050406030204" pitchFamily="18" charset="0"/>
              </a:rPr>
              <a:t>The pegs, made of manganese </a:t>
            </a:r>
            <a:r>
              <a:rPr lang="en-US" sz="2600" dirty="0">
                <a:solidFill>
                  <a:srgbClr val="C00000"/>
                </a:solidFill>
                <a:latin typeface="Cambria" panose="02040503050406030204" pitchFamily="18" charset="0"/>
                <a:ea typeface="Cambria" panose="02040503050406030204" pitchFamily="18" charset="0"/>
              </a:rPr>
              <a:t>bronze</a:t>
            </a:r>
            <a:r>
              <a:rPr lang="en-US" sz="2600" dirty="0">
                <a:latin typeface="Cambria" panose="02040503050406030204" pitchFamily="18" charset="0"/>
                <a:ea typeface="Cambria" panose="02040503050406030204" pitchFamily="18" charset="0"/>
              </a:rPr>
              <a:t>, are affixed to plates, each capable of holding up to about </a:t>
            </a:r>
            <a:r>
              <a:rPr lang="en-US" sz="2600" dirty="0">
                <a:solidFill>
                  <a:srgbClr val="FF0000"/>
                </a:solidFill>
                <a:latin typeface="Cambria" panose="02040503050406030204" pitchFamily="18" charset="0"/>
                <a:ea typeface="Cambria" panose="02040503050406030204" pitchFamily="18" charset="0"/>
              </a:rPr>
              <a:t>500 pegs</a:t>
            </a:r>
            <a:r>
              <a:rPr lang="en-US" sz="2600" dirty="0">
                <a:latin typeface="Cambria" panose="02040503050406030204" pitchFamily="18" charset="0"/>
                <a:ea typeface="Cambria" panose="02040503050406030204" pitchFamily="18" charset="0"/>
              </a:rPr>
              <a:t>. Each plate is mechanically lowered to the gelatin bath, the pegs submerged to the desired depth and maintained for the desired </a:t>
            </a:r>
            <a:r>
              <a:rPr lang="en-US" sz="2600" dirty="0">
                <a:solidFill>
                  <a:srgbClr val="FF0000"/>
                </a:solidFill>
                <a:latin typeface="Cambria" panose="02040503050406030204" pitchFamily="18" charset="0"/>
                <a:ea typeface="Cambria" panose="02040503050406030204" pitchFamily="18" charset="0"/>
              </a:rPr>
              <a:t>period</a:t>
            </a:r>
            <a:r>
              <a:rPr lang="en-US" sz="2600" dirty="0">
                <a:latin typeface="Cambria" panose="02040503050406030204" pitchFamily="18" charset="0"/>
                <a:ea typeface="Cambria" panose="02040503050406030204" pitchFamily="18" charset="0"/>
              </a:rPr>
              <a:t> to achieve the proper </a:t>
            </a:r>
            <a:r>
              <a:rPr lang="en-US" sz="2600" dirty="0">
                <a:solidFill>
                  <a:srgbClr val="0070C0"/>
                </a:solidFill>
                <a:latin typeface="Cambria" panose="02040503050406030204" pitchFamily="18" charset="0"/>
                <a:ea typeface="Cambria" panose="02040503050406030204" pitchFamily="18" charset="0"/>
              </a:rPr>
              <a:t>length</a:t>
            </a:r>
            <a:r>
              <a:rPr lang="en-US" sz="2600" dirty="0">
                <a:latin typeface="Cambria" panose="02040503050406030204" pitchFamily="18" charset="0"/>
                <a:ea typeface="Cambria" panose="02040503050406030204" pitchFamily="18" charset="0"/>
              </a:rPr>
              <a:t> and </a:t>
            </a:r>
            <a:r>
              <a:rPr lang="en-US" sz="2600" dirty="0">
                <a:solidFill>
                  <a:srgbClr val="0070C0"/>
                </a:solidFill>
                <a:latin typeface="Cambria" panose="02040503050406030204" pitchFamily="18" charset="0"/>
                <a:ea typeface="Cambria" panose="02040503050406030204" pitchFamily="18" charset="0"/>
              </a:rPr>
              <a:t>thickness</a:t>
            </a:r>
            <a:r>
              <a:rPr lang="en-US" sz="2600" dirty="0">
                <a:latin typeface="Cambria" panose="02040503050406030204" pitchFamily="18" charset="0"/>
                <a:ea typeface="Cambria" panose="02040503050406030204" pitchFamily="18" charset="0"/>
              </a:rPr>
              <a:t> of coating.</a:t>
            </a:r>
          </a:p>
          <a:p>
            <a:pPr marL="342900" indent="-342900" algn="just">
              <a:lnSpc>
                <a:spcPct val="150000"/>
              </a:lnSpc>
              <a:buFont typeface="Arial" panose="020B0604020202020204" pitchFamily="34" charset="0"/>
              <a:buChar char="•"/>
            </a:pPr>
            <a:r>
              <a:rPr lang="en-US" sz="2600" dirty="0">
                <a:latin typeface="Cambria" panose="02040503050406030204" pitchFamily="18" charset="0"/>
                <a:ea typeface="Cambria" panose="02040503050406030204" pitchFamily="18" charset="0"/>
              </a:rPr>
              <a:t>Then the plate and the pegs are slowly lifted from the bath and the gelatin is </a:t>
            </a:r>
            <a:r>
              <a:rPr lang="en-US" sz="2600" dirty="0">
                <a:solidFill>
                  <a:srgbClr val="FF0000"/>
                </a:solidFill>
                <a:latin typeface="Cambria" panose="02040503050406030204" pitchFamily="18" charset="0"/>
                <a:ea typeface="Cambria" panose="02040503050406030204" pitchFamily="18" charset="0"/>
              </a:rPr>
              <a:t>dried</a:t>
            </a:r>
            <a:r>
              <a:rPr lang="en-US" sz="2600" dirty="0">
                <a:latin typeface="Cambria" panose="02040503050406030204" pitchFamily="18" charset="0"/>
                <a:ea typeface="Cambria" panose="02040503050406030204" pitchFamily="18" charset="0"/>
              </a:rPr>
              <a:t> by a gentle flow of temperature- and humidity-controlled air.</a:t>
            </a:r>
          </a:p>
          <a:p>
            <a:pPr marL="342900" indent="-342900" algn="just">
              <a:lnSpc>
                <a:spcPct val="150000"/>
              </a:lnSpc>
              <a:buFont typeface="Arial" panose="020B0604020202020204" pitchFamily="34" charset="0"/>
              <a:buChar char="•"/>
            </a:pPr>
            <a:r>
              <a:rPr lang="en-US" sz="2600" dirty="0">
                <a:latin typeface="Cambria" panose="02040503050406030204" pitchFamily="18" charset="0"/>
                <a:ea typeface="Cambria" panose="02040503050406030204" pitchFamily="18" charset="0"/>
              </a:rPr>
              <a:t>When dried, each capsule part is </a:t>
            </a:r>
            <a:r>
              <a:rPr lang="en-US" sz="2600" dirty="0">
                <a:solidFill>
                  <a:srgbClr val="FF0000"/>
                </a:solidFill>
                <a:latin typeface="Cambria" panose="02040503050406030204" pitchFamily="18" charset="0"/>
                <a:ea typeface="Cambria" panose="02040503050406030204" pitchFamily="18" charset="0"/>
              </a:rPr>
              <a:t>trimmed</a:t>
            </a:r>
            <a:r>
              <a:rPr lang="en-US" sz="2600" dirty="0">
                <a:latin typeface="Cambria" panose="02040503050406030204" pitchFamily="18" charset="0"/>
                <a:ea typeface="Cambria" panose="02040503050406030204" pitchFamily="18" charset="0"/>
              </a:rPr>
              <a:t> mechanically to the proper length and removed from the pegs, and the capsule bodies and caps are joined together.</a:t>
            </a:r>
            <a:endParaRPr lang="ar-IQ"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489140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F6E0AE-9045-0681-A41C-F59CABAF2166}"/>
              </a:ext>
            </a:extLst>
          </p:cNvPr>
          <p:cNvSpPr>
            <a:spLocks noGrp="1"/>
          </p:cNvSpPr>
          <p:nvPr>
            <p:ph type="sldNum" sz="quarter" idx="12"/>
          </p:nvPr>
        </p:nvSpPr>
        <p:spPr/>
        <p:txBody>
          <a:bodyPr/>
          <a:lstStyle/>
          <a:p>
            <a:fld id="{8796C193-3722-42E9-B33A-7C17DAD0F260}" type="slidenum">
              <a:rPr lang="ar-IQ" smtClean="0"/>
              <a:pPr/>
              <a:t>11</a:t>
            </a:fld>
            <a:endParaRPr lang="ar-IQ"/>
          </a:p>
        </p:txBody>
      </p:sp>
      <p:sp>
        <p:nvSpPr>
          <p:cNvPr id="4" name="TextBox 3">
            <a:extLst>
              <a:ext uri="{FF2B5EF4-FFF2-40B4-BE49-F238E27FC236}">
                <a16:creationId xmlns:a16="http://schemas.microsoft.com/office/drawing/2014/main" id="{89B78FCC-FCE1-9D6C-9625-2DF86B72C879}"/>
              </a:ext>
            </a:extLst>
          </p:cNvPr>
          <p:cNvSpPr txBox="1"/>
          <p:nvPr/>
        </p:nvSpPr>
        <p:spPr>
          <a:xfrm>
            <a:off x="168784" y="44624"/>
            <a:ext cx="9599624" cy="6760312"/>
          </a:xfrm>
          <a:prstGeom prst="rect">
            <a:avLst/>
          </a:prstGeom>
          <a:noFill/>
        </p:spPr>
        <p:txBody>
          <a:bodyPr wrap="square">
            <a:spAutoFit/>
          </a:bodyPr>
          <a:lstStyle/>
          <a:p>
            <a:pPr algn="just">
              <a:lnSpc>
                <a:spcPct val="150000"/>
              </a:lnSpc>
            </a:pPr>
            <a:r>
              <a:rPr lang="en-US" sz="2800" b="1" dirty="0">
                <a:solidFill>
                  <a:srgbClr val="FF0000"/>
                </a:solidFill>
                <a:latin typeface="Arial" panose="020B0604020202020204" pitchFamily="34" charset="0"/>
              </a:rPr>
              <a:t>Capsule shapes</a:t>
            </a:r>
          </a:p>
          <a:p>
            <a:pPr algn="just">
              <a:lnSpc>
                <a:spcPct val="150000"/>
              </a:lnSpc>
            </a:pPr>
            <a:r>
              <a:rPr lang="en-US" sz="2600" dirty="0">
                <a:latin typeface="Cambria" panose="02040503050406030204" pitchFamily="18" charset="0"/>
                <a:ea typeface="Cambria" panose="02040503050406030204" pitchFamily="18" charset="0"/>
              </a:rPr>
              <a:t>• A manufacturer also may prepare distinctive-looking capsules by altering the usual rounded shape of the capsule-making pegs.</a:t>
            </a:r>
          </a:p>
          <a:p>
            <a:pPr algn="just">
              <a:lnSpc>
                <a:spcPct val="150000"/>
              </a:lnSpc>
            </a:pPr>
            <a:r>
              <a:rPr lang="en-US" sz="2600" dirty="0">
                <a:latin typeface="Cambria" panose="02040503050406030204" pitchFamily="18" charset="0"/>
                <a:ea typeface="Cambria" panose="02040503050406030204" pitchFamily="18" charset="0"/>
              </a:rPr>
              <a:t> By </a:t>
            </a:r>
            <a:r>
              <a:rPr lang="en-US" sz="2600" dirty="0">
                <a:solidFill>
                  <a:srgbClr val="0070C0"/>
                </a:solidFill>
                <a:latin typeface="Cambria" panose="02040503050406030204" pitchFamily="18" charset="0"/>
                <a:ea typeface="Cambria" panose="02040503050406030204" pitchFamily="18" charset="0"/>
              </a:rPr>
              <a:t>tapering the end </a:t>
            </a:r>
            <a:r>
              <a:rPr lang="en-US" sz="2600" dirty="0">
                <a:latin typeface="Cambria" panose="02040503050406030204" pitchFamily="18" charset="0"/>
                <a:ea typeface="Cambria" panose="02040503050406030204" pitchFamily="18" charset="0"/>
              </a:rPr>
              <a:t>of the body-producing peg while leaving the cap-making peg rounded, one manufacturer prepares capsules differentiated from those of other manufacturers (</a:t>
            </a:r>
            <a:r>
              <a:rPr lang="en-US" sz="2600" dirty="0" err="1">
                <a:solidFill>
                  <a:srgbClr val="FF0000"/>
                </a:solidFill>
                <a:latin typeface="Cambria" panose="02040503050406030204" pitchFamily="18" charset="0"/>
                <a:ea typeface="Cambria" panose="02040503050406030204" pitchFamily="18" charset="0"/>
              </a:rPr>
              <a:t>Pulvules</a:t>
            </a:r>
            <a:r>
              <a:rPr lang="en-US" sz="2600" dirty="0">
                <a:latin typeface="Cambria" panose="02040503050406030204" pitchFamily="18" charset="0"/>
                <a:ea typeface="Cambria" panose="02040503050406030204" pitchFamily="18" charset="0"/>
              </a:rPr>
              <a:t>, </a:t>
            </a:r>
            <a:r>
              <a:rPr lang="en-US" sz="2600" dirty="0">
                <a:solidFill>
                  <a:srgbClr val="0070C0"/>
                </a:solidFill>
                <a:latin typeface="Cambria" panose="02040503050406030204" pitchFamily="18" charset="0"/>
                <a:ea typeface="Cambria" panose="02040503050406030204" pitchFamily="18" charset="0"/>
              </a:rPr>
              <a:t>Eli Lilly</a:t>
            </a:r>
            <a:r>
              <a:rPr lang="en-US" sz="2600" dirty="0">
                <a:latin typeface="Cambria" panose="02040503050406030204" pitchFamily="18" charset="0"/>
                <a:ea typeface="Cambria" panose="02040503050406030204" pitchFamily="18" charset="0"/>
              </a:rPr>
              <a:t>) </a:t>
            </a:r>
            <a:r>
              <a:rPr lang="en-US" sz="2000" dirty="0">
                <a:latin typeface="Cambria" panose="02040503050406030204" pitchFamily="18" charset="0"/>
                <a:ea typeface="Cambria" panose="02040503050406030204" pitchFamily="18" charset="0"/>
              </a:rPr>
              <a:t>(The Lilly company was founded by Eli Lilly in 1876 to produce medicinal drugs and products)</a:t>
            </a:r>
            <a:r>
              <a:rPr lang="en-US" sz="2600" dirty="0">
                <a:latin typeface="Cambria" panose="02040503050406030204" pitchFamily="18" charset="0"/>
                <a:ea typeface="Cambria" panose="02040503050406030204" pitchFamily="18" charset="0"/>
              </a:rPr>
              <a:t>.</a:t>
            </a:r>
          </a:p>
          <a:p>
            <a:pPr algn="just">
              <a:lnSpc>
                <a:spcPct val="150000"/>
              </a:lnSpc>
            </a:pPr>
            <a:r>
              <a:rPr lang="en-US" sz="2600" dirty="0">
                <a:latin typeface="Cambria" panose="02040503050406030204" pitchFamily="18" charset="0"/>
                <a:ea typeface="Cambria" panose="02040503050406030204" pitchFamily="18" charset="0"/>
              </a:rPr>
              <a:t> Another manufacturer uses capsules with the ends of both the bodies and caps highly tapered (</a:t>
            </a:r>
            <a:r>
              <a:rPr lang="en-US" sz="2600" dirty="0" err="1">
                <a:solidFill>
                  <a:srgbClr val="FF0000"/>
                </a:solidFill>
                <a:latin typeface="Cambria" panose="02040503050406030204" pitchFamily="18" charset="0"/>
                <a:ea typeface="Cambria" panose="02040503050406030204" pitchFamily="18" charset="0"/>
              </a:rPr>
              <a:t>Spansule</a:t>
            </a:r>
            <a:r>
              <a:rPr lang="en-US" sz="2600" dirty="0">
                <a:latin typeface="Cambria" panose="02040503050406030204" pitchFamily="18" charset="0"/>
                <a:ea typeface="Cambria" panose="02040503050406030204" pitchFamily="18" charset="0"/>
              </a:rPr>
              <a:t> Capsules, </a:t>
            </a:r>
            <a:r>
              <a:rPr lang="en-US" sz="2600" dirty="0">
                <a:solidFill>
                  <a:srgbClr val="0070C0"/>
                </a:solidFill>
                <a:latin typeface="Cambria" panose="02040503050406030204" pitchFamily="18" charset="0"/>
                <a:ea typeface="Cambria" panose="02040503050406030204" pitchFamily="18" charset="0"/>
              </a:rPr>
              <a:t>SmithKline Beecham</a:t>
            </a:r>
            <a:r>
              <a:rPr lang="en-US" sz="2600" dirty="0">
                <a:latin typeface="Cambria" panose="02040503050406030204" pitchFamily="18" charset="0"/>
                <a:ea typeface="Cambria" panose="02040503050406030204" pitchFamily="18" charset="0"/>
              </a:rPr>
              <a:t>).</a:t>
            </a:r>
            <a:endParaRPr lang="ar-IQ"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59272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84A8738-5F0B-D333-2686-06DD5E7DEDB5}"/>
              </a:ext>
            </a:extLst>
          </p:cNvPr>
          <p:cNvSpPr>
            <a:spLocks noGrp="1"/>
          </p:cNvSpPr>
          <p:nvPr>
            <p:ph type="sldNum" sz="quarter" idx="12"/>
          </p:nvPr>
        </p:nvSpPr>
        <p:spPr/>
        <p:txBody>
          <a:bodyPr/>
          <a:lstStyle/>
          <a:p>
            <a:fld id="{8796C193-3722-42E9-B33A-7C17DAD0F260}" type="slidenum">
              <a:rPr lang="ar-IQ" smtClean="0"/>
              <a:pPr/>
              <a:t>12</a:t>
            </a:fld>
            <a:endParaRPr lang="ar-IQ"/>
          </a:p>
        </p:txBody>
      </p:sp>
      <p:sp>
        <p:nvSpPr>
          <p:cNvPr id="4" name="TextBox 3">
            <a:extLst>
              <a:ext uri="{FF2B5EF4-FFF2-40B4-BE49-F238E27FC236}">
                <a16:creationId xmlns:a16="http://schemas.microsoft.com/office/drawing/2014/main" id="{897CABF1-72E6-46FD-454F-4ACCE44C1565}"/>
              </a:ext>
            </a:extLst>
          </p:cNvPr>
          <p:cNvSpPr txBox="1"/>
          <p:nvPr/>
        </p:nvSpPr>
        <p:spPr>
          <a:xfrm>
            <a:off x="407368" y="332656"/>
            <a:ext cx="11089232" cy="3349507"/>
          </a:xfrm>
          <a:prstGeom prst="rect">
            <a:avLst/>
          </a:prstGeom>
          <a:noFill/>
        </p:spPr>
        <p:txBody>
          <a:bodyPr wrap="square">
            <a:spAutoFit/>
          </a:bodyPr>
          <a:lstStyle/>
          <a:p>
            <a:pPr algn="just">
              <a:lnSpc>
                <a:spcPct val="150000"/>
              </a:lnSpc>
            </a:pPr>
            <a:r>
              <a:rPr lang="en-US" sz="2400" b="1" dirty="0">
                <a:latin typeface="Cambria" panose="02040503050406030204" pitchFamily="18" charset="0"/>
                <a:ea typeface="Cambria" panose="02040503050406030204" pitchFamily="18" charset="0"/>
              </a:rPr>
              <a:t> Another innovation in capsule shell design is the </a:t>
            </a:r>
            <a:r>
              <a:rPr lang="en-US" sz="2400" b="1" dirty="0">
                <a:solidFill>
                  <a:srgbClr val="FF0000"/>
                </a:solidFill>
                <a:latin typeface="Cambria" panose="02040503050406030204" pitchFamily="18" charset="0"/>
                <a:ea typeface="Cambria" panose="02040503050406030204" pitchFamily="18" charset="0"/>
              </a:rPr>
              <a:t>Snap-fit</a:t>
            </a:r>
            <a:r>
              <a:rPr lang="en-US" sz="2400" b="1" dirty="0">
                <a:latin typeface="Cambria" panose="02040503050406030204" pitchFamily="18" charset="0"/>
                <a:ea typeface="Cambria" panose="02040503050406030204" pitchFamily="18" charset="0"/>
              </a:rPr>
              <a:t>, </a:t>
            </a:r>
            <a:r>
              <a:rPr lang="en-US" sz="2400" b="1" dirty="0">
                <a:solidFill>
                  <a:srgbClr val="0070C0"/>
                </a:solidFill>
                <a:latin typeface="Cambria" panose="02040503050406030204" pitchFamily="18" charset="0"/>
                <a:ea typeface="Cambria" panose="02040503050406030204" pitchFamily="18" charset="0"/>
              </a:rPr>
              <a:t>Coni-snap</a:t>
            </a:r>
            <a:r>
              <a:rPr lang="en-US" sz="2400" b="1" dirty="0">
                <a:latin typeface="Cambria" panose="02040503050406030204" pitchFamily="18" charset="0"/>
                <a:ea typeface="Cambria" panose="02040503050406030204" pitchFamily="18" charset="0"/>
              </a:rPr>
              <a:t> and </a:t>
            </a:r>
            <a:r>
              <a:rPr lang="en-US" sz="2400" b="1" dirty="0">
                <a:solidFill>
                  <a:srgbClr val="C00000"/>
                </a:solidFill>
                <a:latin typeface="Cambria" panose="02040503050406030204" pitchFamily="18" charset="0"/>
                <a:ea typeface="Cambria" panose="02040503050406030204" pitchFamily="18" charset="0"/>
              </a:rPr>
              <a:t>Coni-snap </a:t>
            </a:r>
            <a:r>
              <a:rPr lang="en-US" sz="2400" b="1" dirty="0" err="1">
                <a:solidFill>
                  <a:srgbClr val="C00000"/>
                </a:solidFill>
                <a:latin typeface="Cambria" panose="02040503050406030204" pitchFamily="18" charset="0"/>
                <a:ea typeface="Cambria" panose="02040503050406030204" pitchFamily="18" charset="0"/>
              </a:rPr>
              <a:t>Supro</a:t>
            </a:r>
            <a:r>
              <a:rPr lang="en-US" sz="2400" b="1" dirty="0">
                <a:solidFill>
                  <a:srgbClr val="C00000"/>
                </a:solidFill>
                <a:latin typeface="Cambria" panose="02040503050406030204" pitchFamily="18" charset="0"/>
                <a:ea typeface="Cambria" panose="02040503050406030204" pitchFamily="18" charset="0"/>
              </a:rPr>
              <a:t> </a:t>
            </a:r>
            <a:r>
              <a:rPr lang="en-US" sz="2400" b="1" dirty="0">
                <a:latin typeface="Cambria" panose="02040503050406030204" pitchFamily="18" charset="0"/>
                <a:ea typeface="Cambria" panose="02040503050406030204" pitchFamily="18" charset="0"/>
              </a:rPr>
              <a:t>hard gelatin capsules</a:t>
            </a:r>
          </a:p>
          <a:p>
            <a:pPr algn="just">
              <a:lnSpc>
                <a:spcPct val="150000"/>
              </a:lnSpc>
            </a:pPr>
            <a:r>
              <a:rPr lang="en-US" sz="2400" b="1" dirty="0">
                <a:latin typeface="Cambria" panose="02040503050406030204" pitchFamily="18" charset="0"/>
                <a:ea typeface="Cambria" panose="02040503050406030204" pitchFamily="18" charset="0"/>
              </a:rPr>
              <a:t> </a:t>
            </a:r>
            <a:r>
              <a:rPr lang="en-US" sz="2400" b="1" dirty="0">
                <a:highlight>
                  <a:srgbClr val="FFFF00"/>
                </a:highlight>
                <a:latin typeface="Cambria" panose="02040503050406030204" pitchFamily="18" charset="0"/>
                <a:ea typeface="Cambria" panose="02040503050406030204" pitchFamily="18" charset="0"/>
              </a:rPr>
              <a:t>Snap-fit </a:t>
            </a:r>
            <a:r>
              <a:rPr lang="en-US" sz="2400" b="1" dirty="0">
                <a:latin typeface="Cambria" panose="02040503050406030204" pitchFamily="18" charset="0"/>
                <a:ea typeface="Cambria" panose="02040503050406030204" pitchFamily="18" charset="0"/>
              </a:rPr>
              <a:t>. The original Snap-fit construction enables the two halves of the capsule shells to be positively joined through locking </a:t>
            </a:r>
            <a:r>
              <a:rPr lang="en-US" sz="2400" b="1" dirty="0">
                <a:solidFill>
                  <a:srgbClr val="C00000"/>
                </a:solidFill>
                <a:latin typeface="Cambria" panose="02040503050406030204" pitchFamily="18" charset="0"/>
                <a:ea typeface="Cambria" panose="02040503050406030204" pitchFamily="18" charset="0"/>
              </a:rPr>
              <a:t>grooves</a:t>
            </a:r>
            <a:r>
              <a:rPr lang="en-US" sz="2400" b="1" dirty="0">
                <a:latin typeface="Cambria" panose="02040503050406030204" pitchFamily="18" charset="0"/>
                <a:ea typeface="Cambria" panose="02040503050406030204" pitchFamily="18" charset="0"/>
              </a:rPr>
              <a:t> in the shell walls. The two grooves fit into each other and thus ensure reliable closing of the filled capsule.</a:t>
            </a:r>
            <a:endParaRPr lang="ar-IQ" sz="24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00380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47EAB3D-8192-D6AF-54AD-A6BD7F9F23F8}"/>
              </a:ext>
            </a:extLst>
          </p:cNvPr>
          <p:cNvSpPr>
            <a:spLocks noGrp="1"/>
          </p:cNvSpPr>
          <p:nvPr>
            <p:ph type="sldNum" sz="quarter" idx="12"/>
          </p:nvPr>
        </p:nvSpPr>
        <p:spPr/>
        <p:txBody>
          <a:bodyPr/>
          <a:lstStyle/>
          <a:p>
            <a:fld id="{8796C193-3722-42E9-B33A-7C17DAD0F260}" type="slidenum">
              <a:rPr lang="ar-IQ" smtClean="0"/>
              <a:pPr/>
              <a:t>13</a:t>
            </a:fld>
            <a:endParaRPr lang="ar-IQ"/>
          </a:p>
        </p:txBody>
      </p:sp>
      <p:sp>
        <p:nvSpPr>
          <p:cNvPr id="4" name="TextBox 3">
            <a:extLst>
              <a:ext uri="{FF2B5EF4-FFF2-40B4-BE49-F238E27FC236}">
                <a16:creationId xmlns:a16="http://schemas.microsoft.com/office/drawing/2014/main" id="{B8A5BF2B-72CF-E59C-9FC8-0AFEF41F5ACC}"/>
              </a:ext>
            </a:extLst>
          </p:cNvPr>
          <p:cNvSpPr txBox="1"/>
          <p:nvPr/>
        </p:nvSpPr>
        <p:spPr>
          <a:xfrm>
            <a:off x="269816" y="476672"/>
            <a:ext cx="11327816" cy="5565498"/>
          </a:xfrm>
          <a:prstGeom prst="rect">
            <a:avLst/>
          </a:prstGeom>
          <a:noFill/>
        </p:spPr>
        <p:txBody>
          <a:bodyPr wrap="square">
            <a:spAutoFit/>
          </a:bodyPr>
          <a:lstStyle/>
          <a:p>
            <a:pPr algn="just">
              <a:lnSpc>
                <a:spcPct val="150000"/>
              </a:lnSpc>
            </a:pPr>
            <a:r>
              <a:rPr lang="en-US" sz="2400" b="1" dirty="0">
                <a:latin typeface="Cambria" panose="02040503050406030204" pitchFamily="18" charset="0"/>
                <a:ea typeface="Cambria" panose="02040503050406030204" pitchFamily="18" charset="0"/>
              </a:rPr>
              <a:t>• With the high-capacity </a:t>
            </a:r>
            <a:r>
              <a:rPr lang="en-US" sz="2400" b="1" dirty="0">
                <a:solidFill>
                  <a:srgbClr val="0070C0"/>
                </a:solidFill>
                <a:latin typeface="Cambria" panose="02040503050406030204" pitchFamily="18" charset="0"/>
                <a:ea typeface="Cambria" panose="02040503050406030204" pitchFamily="18" charset="0"/>
              </a:rPr>
              <a:t>filling rates </a:t>
            </a:r>
            <a:r>
              <a:rPr lang="en-US" sz="2400" b="1" dirty="0">
                <a:latin typeface="Cambria" panose="02040503050406030204" pitchFamily="18" charset="0"/>
                <a:ea typeface="Cambria" panose="02040503050406030204" pitchFamily="18" charset="0"/>
              </a:rPr>
              <a:t>of the modern capsule filling machines (more than 180,000 capsules per hour), splitting (</a:t>
            </a:r>
            <a:r>
              <a:rPr lang="en-US" sz="2400" b="1" dirty="0">
                <a:solidFill>
                  <a:srgbClr val="C00000"/>
                </a:solidFill>
                <a:latin typeface="Cambria" panose="02040503050406030204" pitchFamily="18" charset="0"/>
                <a:ea typeface="Cambria" panose="02040503050406030204" pitchFamily="18" charset="0"/>
              </a:rPr>
              <a:t>telescoping</a:t>
            </a:r>
            <a:r>
              <a:rPr lang="en-US" sz="2400" b="1" dirty="0">
                <a:latin typeface="Cambria" panose="02040503050406030204" pitchFamily="18" charset="0"/>
                <a:ea typeface="Cambria" panose="02040503050406030204" pitchFamily="18" charset="0"/>
              </a:rPr>
              <a:t>) and/or </a:t>
            </a:r>
            <a:r>
              <a:rPr lang="en-US" sz="2400" b="1" dirty="0">
                <a:solidFill>
                  <a:srgbClr val="C00000"/>
                </a:solidFill>
                <a:latin typeface="Cambria" panose="02040503050406030204" pitchFamily="18" charset="0"/>
                <a:ea typeface="Cambria" panose="02040503050406030204" pitchFamily="18" charset="0"/>
              </a:rPr>
              <a:t>denting</a:t>
            </a:r>
            <a:r>
              <a:rPr lang="en-US" sz="2400" b="1" dirty="0">
                <a:latin typeface="Cambria" panose="02040503050406030204" pitchFamily="18" charset="0"/>
                <a:ea typeface="Cambria" panose="02040503050406030204" pitchFamily="18" charset="0"/>
              </a:rPr>
              <a:t> of the capsule shell occur with the slightest contact between the two rims when they are joined.</a:t>
            </a:r>
          </a:p>
          <a:p>
            <a:pPr algn="just">
              <a:lnSpc>
                <a:spcPct val="150000"/>
              </a:lnSpc>
            </a:pPr>
            <a:r>
              <a:rPr lang="en-US" sz="2400" b="1" dirty="0">
                <a:latin typeface="Cambria" panose="02040503050406030204" pitchFamily="18" charset="0"/>
                <a:ea typeface="Cambria" panose="02040503050406030204" pitchFamily="18" charset="0"/>
              </a:rPr>
              <a:t>• This problem [splitting (telescoping) and/or denting of the capsule shell] which exists primarily with straight-walled capsule shells, led to the development of the </a:t>
            </a:r>
            <a:r>
              <a:rPr lang="en-US" sz="2400" b="1" dirty="0">
                <a:solidFill>
                  <a:srgbClr val="FF0000"/>
                </a:solidFill>
                <a:latin typeface="Cambria" panose="02040503050406030204" pitchFamily="18" charset="0"/>
                <a:ea typeface="Cambria" panose="02040503050406030204" pitchFamily="18" charset="0"/>
              </a:rPr>
              <a:t>Coni-snap capsule</a:t>
            </a:r>
            <a:r>
              <a:rPr lang="en-US" sz="2400" b="1" dirty="0">
                <a:latin typeface="Cambria" panose="02040503050406030204" pitchFamily="18" charset="0"/>
                <a:ea typeface="Cambria" panose="02040503050406030204" pitchFamily="18" charset="0"/>
              </a:rPr>
              <a:t>, in which the </a:t>
            </a:r>
            <a:r>
              <a:rPr lang="en-US" sz="2400" b="1" dirty="0">
                <a:solidFill>
                  <a:srgbClr val="0070C0"/>
                </a:solidFill>
                <a:latin typeface="Cambria" panose="02040503050406030204" pitchFamily="18" charset="0"/>
                <a:ea typeface="Cambria" panose="02040503050406030204" pitchFamily="18" charset="0"/>
              </a:rPr>
              <a:t>rim</a:t>
            </a:r>
            <a:r>
              <a:rPr lang="en-US" sz="2400" b="1" dirty="0">
                <a:latin typeface="Cambria" panose="02040503050406030204" pitchFamily="18" charset="0"/>
                <a:ea typeface="Cambria" panose="02040503050406030204" pitchFamily="18" charset="0"/>
              </a:rPr>
              <a:t> of the capsule body is not straight but </a:t>
            </a:r>
            <a:r>
              <a:rPr lang="en-US" sz="2400" b="1" dirty="0">
                <a:solidFill>
                  <a:srgbClr val="0070C0"/>
                </a:solidFill>
                <a:latin typeface="Cambria" panose="02040503050406030204" pitchFamily="18" charset="0"/>
                <a:ea typeface="Cambria" panose="02040503050406030204" pitchFamily="18" charset="0"/>
              </a:rPr>
              <a:t>tapered slightly</a:t>
            </a:r>
            <a:r>
              <a:rPr lang="en-US" sz="2400" b="1" dirty="0">
                <a:latin typeface="Cambria" panose="02040503050406030204" pitchFamily="18" charset="0"/>
                <a:ea typeface="Cambria" panose="02040503050406030204" pitchFamily="18" charset="0"/>
              </a:rPr>
              <a:t>.</a:t>
            </a:r>
          </a:p>
          <a:p>
            <a:pPr algn="just">
              <a:lnSpc>
                <a:spcPct val="150000"/>
              </a:lnSpc>
            </a:pPr>
            <a:r>
              <a:rPr lang="en-US" sz="2400" b="1" dirty="0">
                <a:latin typeface="Cambria" panose="02040503050406030204" pitchFamily="18" charset="0"/>
                <a:ea typeface="Cambria" panose="02040503050406030204" pitchFamily="18" charset="0"/>
              </a:rPr>
              <a:t>• This reduces the risk of the capsule rims touching on joining and essentially eliminates the problem of splitting during large-scale filling operations.</a:t>
            </a:r>
            <a:endParaRPr lang="ar-IQ" sz="2400" b="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75194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A91BBD8-F3CA-99CC-2754-55AA1475F54F}"/>
              </a:ext>
            </a:extLst>
          </p:cNvPr>
          <p:cNvSpPr>
            <a:spLocks noGrp="1"/>
          </p:cNvSpPr>
          <p:nvPr>
            <p:ph type="sldNum" sz="quarter" idx="12"/>
          </p:nvPr>
        </p:nvSpPr>
        <p:spPr/>
        <p:txBody>
          <a:bodyPr/>
          <a:lstStyle/>
          <a:p>
            <a:fld id="{8796C193-3722-42E9-B33A-7C17DAD0F260}" type="slidenum">
              <a:rPr lang="ar-IQ" smtClean="0"/>
              <a:pPr/>
              <a:t>14</a:t>
            </a:fld>
            <a:endParaRPr lang="ar-IQ"/>
          </a:p>
        </p:txBody>
      </p:sp>
      <p:sp>
        <p:nvSpPr>
          <p:cNvPr id="4" name="TextBox 3">
            <a:extLst>
              <a:ext uri="{FF2B5EF4-FFF2-40B4-BE49-F238E27FC236}">
                <a16:creationId xmlns:a16="http://schemas.microsoft.com/office/drawing/2014/main" id="{025D0395-6886-5DFA-CE4F-D1CC037888F3}"/>
              </a:ext>
            </a:extLst>
          </p:cNvPr>
          <p:cNvSpPr txBox="1"/>
          <p:nvPr/>
        </p:nvSpPr>
        <p:spPr>
          <a:xfrm>
            <a:off x="191344" y="332656"/>
            <a:ext cx="6408712" cy="6056273"/>
          </a:xfrm>
          <a:prstGeom prst="rect">
            <a:avLst/>
          </a:prstGeom>
          <a:noFill/>
        </p:spPr>
        <p:txBody>
          <a:bodyPr wrap="square">
            <a:spAutoFit/>
          </a:bodyPr>
          <a:lstStyle/>
          <a:p>
            <a:r>
              <a:rPr lang="en-US" sz="2800" b="1" dirty="0">
                <a:solidFill>
                  <a:srgbClr val="FF0000"/>
                </a:solidFill>
                <a:latin typeface="PalatinoLTStd-Roman"/>
              </a:rPr>
              <a:t>Coni-snap, and Coni-snap </a:t>
            </a:r>
            <a:r>
              <a:rPr lang="en-US" sz="2800" b="1" dirty="0" err="1">
                <a:solidFill>
                  <a:srgbClr val="FF0000"/>
                </a:solidFill>
                <a:latin typeface="PalatinoLTStd-Roman"/>
              </a:rPr>
              <a:t>Supro</a:t>
            </a:r>
            <a:r>
              <a:rPr lang="en-US" sz="2800" b="1" dirty="0">
                <a:solidFill>
                  <a:srgbClr val="FF0000"/>
                </a:solidFill>
                <a:latin typeface="PalatinoLTStd-Roman"/>
              </a:rPr>
              <a:t> hard gelatin capsules</a:t>
            </a:r>
          </a:p>
          <a:p>
            <a:pPr algn="just">
              <a:lnSpc>
                <a:spcPct val="150000"/>
              </a:lnSpc>
            </a:pPr>
            <a:r>
              <a:rPr lang="en-US" sz="2800" dirty="0">
                <a:solidFill>
                  <a:srgbClr val="000000"/>
                </a:solidFill>
                <a:latin typeface="PalatinoLTStd-Roman"/>
              </a:rPr>
              <a:t>• Line drawings of the Coni-snap and Coni-snap </a:t>
            </a:r>
            <a:r>
              <a:rPr lang="en-US" sz="2800" dirty="0" err="1">
                <a:solidFill>
                  <a:srgbClr val="000000"/>
                </a:solidFill>
                <a:latin typeface="PalatinoLTStd-Roman"/>
              </a:rPr>
              <a:t>supro</a:t>
            </a:r>
            <a:r>
              <a:rPr lang="en-US" sz="2800" dirty="0">
                <a:solidFill>
                  <a:srgbClr val="000000"/>
                </a:solidFill>
                <a:latin typeface="PalatinoLTStd-Roman"/>
              </a:rPr>
              <a:t> (right) capsules. The latter is designed to be smaller and to have the lower portion of the capsule shell concealed except for the rounded end. </a:t>
            </a:r>
            <a:r>
              <a:rPr lang="en-US" sz="2800" dirty="0">
                <a:solidFill>
                  <a:srgbClr val="0070C0"/>
                </a:solidFill>
                <a:latin typeface="PalatinoLTStd-Roman"/>
              </a:rPr>
              <a:t>This makes separation of the two parts more difficult and contributes to capsule integrity</a:t>
            </a:r>
            <a:r>
              <a:rPr lang="en-US" sz="2800" dirty="0">
                <a:solidFill>
                  <a:srgbClr val="000000"/>
                </a:solidFill>
                <a:latin typeface="PalatinoLTStd-Roman"/>
              </a:rPr>
              <a:t>.</a:t>
            </a:r>
            <a:endParaRPr lang="ar-IQ" sz="2800" dirty="0">
              <a:solidFill>
                <a:srgbClr val="000000"/>
              </a:solidFill>
              <a:latin typeface="PalatinoLTStd-Roman"/>
            </a:endParaRPr>
          </a:p>
        </p:txBody>
      </p:sp>
    </p:spTree>
    <p:extLst>
      <p:ext uri="{BB962C8B-B14F-4D97-AF65-F5344CB8AC3E}">
        <p14:creationId xmlns:p14="http://schemas.microsoft.com/office/powerpoint/2010/main" val="1263380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9E60DDA-BCF3-A3AF-3FB7-8D7F6D67668B}"/>
              </a:ext>
            </a:extLst>
          </p:cNvPr>
          <p:cNvSpPr>
            <a:spLocks noGrp="1"/>
          </p:cNvSpPr>
          <p:nvPr>
            <p:ph type="sldNum" sz="quarter" idx="12"/>
          </p:nvPr>
        </p:nvSpPr>
        <p:spPr/>
        <p:txBody>
          <a:bodyPr/>
          <a:lstStyle/>
          <a:p>
            <a:fld id="{8796C193-3722-42E9-B33A-7C17DAD0F260}" type="slidenum">
              <a:rPr lang="ar-IQ" smtClean="0"/>
              <a:pPr/>
              <a:t>15</a:t>
            </a:fld>
            <a:endParaRPr lang="ar-IQ"/>
          </a:p>
        </p:txBody>
      </p:sp>
      <p:sp>
        <p:nvSpPr>
          <p:cNvPr id="4" name="TextBox 3">
            <a:extLst>
              <a:ext uri="{FF2B5EF4-FFF2-40B4-BE49-F238E27FC236}">
                <a16:creationId xmlns:a16="http://schemas.microsoft.com/office/drawing/2014/main" id="{FC6649E4-7827-0093-3EB3-DA88A67724F2}"/>
              </a:ext>
            </a:extLst>
          </p:cNvPr>
          <p:cNvSpPr txBox="1"/>
          <p:nvPr/>
        </p:nvSpPr>
        <p:spPr>
          <a:xfrm>
            <a:off x="469928" y="332656"/>
            <a:ext cx="10841200" cy="5840830"/>
          </a:xfrm>
          <a:prstGeom prst="rect">
            <a:avLst/>
          </a:prstGeom>
          <a:noFill/>
        </p:spPr>
        <p:txBody>
          <a:bodyPr wrap="square">
            <a:spAutoFit/>
          </a:bodyPr>
          <a:lstStyle/>
          <a:p>
            <a:pPr algn="just">
              <a:lnSpc>
                <a:spcPct val="150000"/>
              </a:lnSpc>
            </a:pPr>
            <a:r>
              <a:rPr lang="en-US" sz="2800" dirty="0">
                <a:solidFill>
                  <a:srgbClr val="000000"/>
                </a:solidFill>
                <a:latin typeface="PalatinoLTStd-Roman"/>
              </a:rPr>
              <a:t>• In the Coni-snap </a:t>
            </a:r>
            <a:r>
              <a:rPr lang="en-US" sz="2800" dirty="0" err="1">
                <a:solidFill>
                  <a:srgbClr val="000000"/>
                </a:solidFill>
                <a:latin typeface="PalatinoLTStd-Roman"/>
              </a:rPr>
              <a:t>Supro</a:t>
            </a:r>
            <a:r>
              <a:rPr lang="en-US" sz="2800" dirty="0">
                <a:solidFill>
                  <a:srgbClr val="000000"/>
                </a:solidFill>
                <a:latin typeface="PalatinoLTStd-Roman"/>
              </a:rPr>
              <a:t> capsules, the upper capsule part extends so far over the lower part that only the rounded edge of the latter is visible.</a:t>
            </a:r>
          </a:p>
          <a:p>
            <a:pPr algn="just">
              <a:lnSpc>
                <a:spcPct val="150000"/>
              </a:lnSpc>
            </a:pPr>
            <a:r>
              <a:rPr lang="en-US" sz="2800" dirty="0">
                <a:solidFill>
                  <a:srgbClr val="000000"/>
                </a:solidFill>
                <a:latin typeface="PalatinoLTStd-Roman"/>
              </a:rPr>
              <a:t>• Opening of such a filled capsule is difficult because the lower surface offers less gripping surface to pull the two halves apart. This increases the </a:t>
            </a:r>
            <a:r>
              <a:rPr lang="en-US" sz="2800" dirty="0">
                <a:solidFill>
                  <a:srgbClr val="0070C0"/>
                </a:solidFill>
                <a:latin typeface="PalatinoLTStd-Roman"/>
              </a:rPr>
              <a:t>security</a:t>
            </a:r>
            <a:r>
              <a:rPr lang="en-US" sz="2800" dirty="0">
                <a:solidFill>
                  <a:srgbClr val="000000"/>
                </a:solidFill>
                <a:latin typeface="PalatinoLTStd-Roman"/>
              </a:rPr>
              <a:t> of the contents and the </a:t>
            </a:r>
            <a:r>
              <a:rPr lang="en-US" sz="2800" dirty="0">
                <a:solidFill>
                  <a:srgbClr val="0070C0"/>
                </a:solidFill>
                <a:latin typeface="PalatinoLTStd-Roman"/>
              </a:rPr>
              <a:t>integrity</a:t>
            </a:r>
            <a:r>
              <a:rPr lang="en-US" sz="2800" dirty="0">
                <a:solidFill>
                  <a:srgbClr val="000000"/>
                </a:solidFill>
                <a:latin typeface="PalatinoLTStd-Roman"/>
              </a:rPr>
              <a:t> of the capsule.</a:t>
            </a:r>
          </a:p>
          <a:p>
            <a:pPr algn="just">
              <a:lnSpc>
                <a:spcPct val="150000"/>
              </a:lnSpc>
            </a:pPr>
            <a:r>
              <a:rPr lang="en-US" sz="2800" dirty="0">
                <a:solidFill>
                  <a:srgbClr val="000000"/>
                </a:solidFill>
                <a:latin typeface="PalatinoLTStd-Roman"/>
              </a:rPr>
              <a:t>• After filling, some manufacturers render their capsules tamper evident through various sealing techniques.</a:t>
            </a:r>
            <a:endParaRPr lang="ar-IQ" sz="2800" dirty="0">
              <a:solidFill>
                <a:srgbClr val="000000"/>
              </a:solidFill>
              <a:latin typeface="PalatinoLTStd-Roman"/>
            </a:endParaRPr>
          </a:p>
        </p:txBody>
      </p:sp>
    </p:spTree>
    <p:extLst>
      <p:ext uri="{BB962C8B-B14F-4D97-AF65-F5344CB8AC3E}">
        <p14:creationId xmlns:p14="http://schemas.microsoft.com/office/powerpoint/2010/main" val="3859368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9ED26B-404B-78A8-9679-53D0A393A92B}"/>
              </a:ext>
            </a:extLst>
          </p:cNvPr>
          <p:cNvSpPr>
            <a:spLocks noGrp="1"/>
          </p:cNvSpPr>
          <p:nvPr>
            <p:ph type="sldNum" sz="quarter" idx="12"/>
          </p:nvPr>
        </p:nvSpPr>
        <p:spPr/>
        <p:txBody>
          <a:bodyPr/>
          <a:lstStyle/>
          <a:p>
            <a:fld id="{8796C193-3722-42E9-B33A-7C17DAD0F260}" type="slidenum">
              <a:rPr lang="ar-IQ" smtClean="0"/>
              <a:pPr/>
              <a:t>16</a:t>
            </a:fld>
            <a:endParaRPr lang="ar-IQ"/>
          </a:p>
        </p:txBody>
      </p:sp>
      <p:sp>
        <p:nvSpPr>
          <p:cNvPr id="4" name="TextBox 3">
            <a:extLst>
              <a:ext uri="{FF2B5EF4-FFF2-40B4-BE49-F238E27FC236}">
                <a16:creationId xmlns:a16="http://schemas.microsoft.com/office/drawing/2014/main" id="{C2E38429-1362-D8C1-A054-A1348C70ABB4}"/>
              </a:ext>
            </a:extLst>
          </p:cNvPr>
          <p:cNvSpPr txBox="1"/>
          <p:nvPr/>
        </p:nvSpPr>
        <p:spPr>
          <a:xfrm>
            <a:off x="407368" y="181957"/>
            <a:ext cx="11305256" cy="5861092"/>
          </a:xfrm>
          <a:prstGeom prst="rect">
            <a:avLst/>
          </a:prstGeom>
          <a:noFill/>
        </p:spPr>
        <p:txBody>
          <a:bodyPr wrap="square">
            <a:spAutoFit/>
          </a:bodyPr>
          <a:lstStyle/>
          <a:p>
            <a:r>
              <a:rPr lang="en-US" sz="2800" b="1" dirty="0">
                <a:solidFill>
                  <a:srgbClr val="FF0000"/>
                </a:solidFill>
                <a:latin typeface="PalatinoLTStd-Roman"/>
              </a:rPr>
              <a:t>Capsule sizes</a:t>
            </a:r>
          </a:p>
          <a:p>
            <a:pPr algn="just">
              <a:lnSpc>
                <a:spcPct val="150000"/>
              </a:lnSpc>
            </a:pPr>
            <a:endParaRPr lang="en-US" sz="2600" dirty="0">
              <a:solidFill>
                <a:srgbClr val="000000"/>
              </a:solidFill>
              <a:latin typeface="PalatinoLTStd-Roman"/>
            </a:endParaRPr>
          </a:p>
          <a:p>
            <a:pPr algn="just">
              <a:lnSpc>
                <a:spcPct val="150000"/>
              </a:lnSpc>
            </a:pPr>
            <a:r>
              <a:rPr lang="en-US" sz="2600" dirty="0">
                <a:solidFill>
                  <a:srgbClr val="000000"/>
                </a:solidFill>
                <a:latin typeface="PalatinoLTStd-Roman"/>
              </a:rPr>
              <a:t>• For human use, empty capsules ranging in size from 000 (the largest) to 5 (the smallest) are commercially available</a:t>
            </a:r>
          </a:p>
          <a:p>
            <a:pPr algn="just">
              <a:lnSpc>
                <a:spcPct val="150000"/>
              </a:lnSpc>
            </a:pPr>
            <a:r>
              <a:rPr lang="en-US" sz="2600" dirty="0">
                <a:solidFill>
                  <a:srgbClr val="000000"/>
                </a:solidFill>
                <a:latin typeface="PalatinoLTStd-Roman"/>
              </a:rPr>
              <a:t>• </a:t>
            </a:r>
            <a:r>
              <a:rPr lang="en-US" sz="2600" dirty="0">
                <a:solidFill>
                  <a:srgbClr val="0070C0"/>
                </a:solidFill>
                <a:latin typeface="PalatinoLTStd-Roman"/>
              </a:rPr>
              <a:t>Larger</a:t>
            </a:r>
            <a:r>
              <a:rPr lang="en-US" sz="2600" dirty="0">
                <a:solidFill>
                  <a:srgbClr val="000000"/>
                </a:solidFill>
                <a:latin typeface="PalatinoLTStd-Roman"/>
              </a:rPr>
              <a:t> capsules are available for </a:t>
            </a:r>
            <a:r>
              <a:rPr lang="en-US" sz="2600" dirty="0">
                <a:solidFill>
                  <a:srgbClr val="0070C0"/>
                </a:solidFill>
                <a:latin typeface="PalatinoLTStd-Roman"/>
              </a:rPr>
              <a:t>veterinary</a:t>
            </a:r>
            <a:r>
              <a:rPr lang="en-US" sz="2600" dirty="0">
                <a:solidFill>
                  <a:srgbClr val="000000"/>
                </a:solidFill>
                <a:latin typeface="PalatinoLTStd-Roman"/>
              </a:rPr>
              <a:t> use.</a:t>
            </a:r>
          </a:p>
          <a:p>
            <a:pPr algn="just">
              <a:lnSpc>
                <a:spcPct val="150000"/>
              </a:lnSpc>
            </a:pPr>
            <a:r>
              <a:rPr lang="en-US" sz="2600" dirty="0">
                <a:solidFill>
                  <a:srgbClr val="000000"/>
                </a:solidFill>
                <a:latin typeface="PalatinoLTStd-Roman"/>
              </a:rPr>
              <a:t>• For prescriptions requiring extemporaneous compounding, hard gelatin capsules permit a wide number of options for the physician.</a:t>
            </a:r>
          </a:p>
          <a:p>
            <a:pPr algn="just">
              <a:lnSpc>
                <a:spcPct val="150000"/>
              </a:lnSpc>
            </a:pPr>
            <a:r>
              <a:rPr lang="en-US" sz="2600" dirty="0">
                <a:solidFill>
                  <a:srgbClr val="000000"/>
                </a:solidFill>
                <a:latin typeface="PalatinoLTStd-Roman"/>
              </a:rPr>
              <a:t>• The pharmacist may compound capsules of a single medicinal agent or combination of agents at the precise dosage prescribed for the individual patient</a:t>
            </a:r>
            <a:endParaRPr lang="ar-IQ" sz="2600" dirty="0">
              <a:solidFill>
                <a:srgbClr val="000000"/>
              </a:solidFill>
              <a:latin typeface="PalatinoLTStd-Roman"/>
            </a:endParaRPr>
          </a:p>
        </p:txBody>
      </p:sp>
    </p:spTree>
    <p:extLst>
      <p:ext uri="{BB962C8B-B14F-4D97-AF65-F5344CB8AC3E}">
        <p14:creationId xmlns:p14="http://schemas.microsoft.com/office/powerpoint/2010/main" val="3794393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11AB4F0-FE26-427A-7824-6747E9C807D5}"/>
              </a:ext>
            </a:extLst>
          </p:cNvPr>
          <p:cNvSpPr>
            <a:spLocks noGrp="1"/>
          </p:cNvSpPr>
          <p:nvPr>
            <p:ph type="sldNum" sz="quarter" idx="12"/>
          </p:nvPr>
        </p:nvSpPr>
        <p:spPr/>
        <p:txBody>
          <a:bodyPr/>
          <a:lstStyle/>
          <a:p>
            <a:fld id="{8796C193-3722-42E9-B33A-7C17DAD0F260}" type="slidenum">
              <a:rPr lang="ar-IQ" smtClean="0"/>
              <a:pPr/>
              <a:t>17</a:t>
            </a:fld>
            <a:endParaRPr lang="ar-IQ"/>
          </a:p>
        </p:txBody>
      </p:sp>
      <p:sp>
        <p:nvSpPr>
          <p:cNvPr id="4" name="TextBox 3">
            <a:extLst>
              <a:ext uri="{FF2B5EF4-FFF2-40B4-BE49-F238E27FC236}">
                <a16:creationId xmlns:a16="http://schemas.microsoft.com/office/drawing/2014/main" id="{EFFEEAD9-E61B-752B-7D91-0566054E7709}"/>
              </a:ext>
            </a:extLst>
          </p:cNvPr>
          <p:cNvSpPr txBox="1"/>
          <p:nvPr/>
        </p:nvSpPr>
        <p:spPr>
          <a:xfrm>
            <a:off x="479376" y="332656"/>
            <a:ext cx="11305256" cy="5210914"/>
          </a:xfrm>
          <a:prstGeom prst="rect">
            <a:avLst/>
          </a:prstGeom>
          <a:noFill/>
        </p:spPr>
        <p:txBody>
          <a:bodyPr wrap="square">
            <a:spAutoFit/>
          </a:bodyPr>
          <a:lstStyle/>
          <a:p>
            <a:r>
              <a:rPr lang="en-US" sz="2800" b="1" dirty="0">
                <a:solidFill>
                  <a:srgbClr val="FF0000"/>
                </a:solidFill>
                <a:latin typeface="PalatinoLTStd-Roman"/>
              </a:rPr>
              <a:t>Preparation of filled hard gelatin capsules</a:t>
            </a:r>
          </a:p>
          <a:p>
            <a:pPr algn="just">
              <a:lnSpc>
                <a:spcPct val="200000"/>
              </a:lnSpc>
            </a:pPr>
            <a:r>
              <a:rPr lang="en-US" sz="2600" dirty="0">
                <a:solidFill>
                  <a:srgbClr val="000000"/>
                </a:solidFill>
                <a:latin typeface="PalatinoLTStd-Roman"/>
              </a:rPr>
              <a:t>• The large-scale or small-scale preparation of filled hard gelatin capsules is divided into the following general steps.</a:t>
            </a:r>
          </a:p>
          <a:p>
            <a:pPr algn="just">
              <a:lnSpc>
                <a:spcPct val="200000"/>
              </a:lnSpc>
            </a:pPr>
            <a:r>
              <a:rPr lang="en-US" sz="2600" dirty="0">
                <a:solidFill>
                  <a:srgbClr val="000000"/>
                </a:solidFill>
                <a:latin typeface="PalatinoLTStd-Roman"/>
              </a:rPr>
              <a:t>1. Developing and preparing the formulation and selecting the capsule size</a:t>
            </a:r>
          </a:p>
          <a:p>
            <a:pPr algn="just">
              <a:lnSpc>
                <a:spcPct val="200000"/>
              </a:lnSpc>
            </a:pPr>
            <a:r>
              <a:rPr lang="en-US" sz="2600" dirty="0">
                <a:solidFill>
                  <a:srgbClr val="000000"/>
                </a:solidFill>
                <a:latin typeface="PalatinoLTStd-Roman"/>
              </a:rPr>
              <a:t>2. Filling the capsule shells</a:t>
            </a:r>
          </a:p>
          <a:p>
            <a:pPr algn="just">
              <a:lnSpc>
                <a:spcPct val="200000"/>
              </a:lnSpc>
            </a:pPr>
            <a:r>
              <a:rPr lang="en-US" sz="2600" dirty="0">
                <a:solidFill>
                  <a:srgbClr val="000000"/>
                </a:solidFill>
                <a:latin typeface="PalatinoLTStd-Roman"/>
              </a:rPr>
              <a:t>3. Capsule sealing (optional)</a:t>
            </a:r>
          </a:p>
          <a:p>
            <a:pPr algn="just">
              <a:lnSpc>
                <a:spcPct val="200000"/>
              </a:lnSpc>
            </a:pPr>
            <a:r>
              <a:rPr lang="en-US" sz="2600" dirty="0">
                <a:solidFill>
                  <a:srgbClr val="000000"/>
                </a:solidFill>
                <a:latin typeface="PalatinoLTStd-Roman"/>
              </a:rPr>
              <a:t>4. Cleaning and polishing the filled capsules</a:t>
            </a:r>
            <a:endParaRPr lang="ar-IQ" sz="2600" dirty="0">
              <a:solidFill>
                <a:srgbClr val="000000"/>
              </a:solidFill>
              <a:latin typeface="PalatinoLTStd-Roman"/>
            </a:endParaRPr>
          </a:p>
        </p:txBody>
      </p:sp>
    </p:spTree>
    <p:extLst>
      <p:ext uri="{BB962C8B-B14F-4D97-AF65-F5344CB8AC3E}">
        <p14:creationId xmlns:p14="http://schemas.microsoft.com/office/powerpoint/2010/main" val="4258412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9EF07A3-3B46-5EA8-BF2E-B52C26FD1766}"/>
              </a:ext>
            </a:extLst>
          </p:cNvPr>
          <p:cNvSpPr>
            <a:spLocks noGrp="1"/>
          </p:cNvSpPr>
          <p:nvPr>
            <p:ph type="sldNum" sz="quarter" idx="12"/>
          </p:nvPr>
        </p:nvSpPr>
        <p:spPr/>
        <p:txBody>
          <a:bodyPr/>
          <a:lstStyle/>
          <a:p>
            <a:fld id="{8796C193-3722-42E9-B33A-7C17DAD0F260}" type="slidenum">
              <a:rPr lang="ar-IQ" smtClean="0"/>
              <a:pPr/>
              <a:t>18</a:t>
            </a:fld>
            <a:endParaRPr lang="ar-IQ"/>
          </a:p>
        </p:txBody>
      </p:sp>
      <p:sp>
        <p:nvSpPr>
          <p:cNvPr id="4" name="TextBox 3">
            <a:extLst>
              <a:ext uri="{FF2B5EF4-FFF2-40B4-BE49-F238E27FC236}">
                <a16:creationId xmlns:a16="http://schemas.microsoft.com/office/drawing/2014/main" id="{CD604E23-4996-F81C-6BA2-E5271009F1A4}"/>
              </a:ext>
            </a:extLst>
          </p:cNvPr>
          <p:cNvSpPr txBox="1"/>
          <p:nvPr/>
        </p:nvSpPr>
        <p:spPr>
          <a:xfrm>
            <a:off x="479376" y="548680"/>
            <a:ext cx="11161240" cy="5060873"/>
          </a:xfrm>
          <a:prstGeom prst="rect">
            <a:avLst/>
          </a:prstGeom>
          <a:noFill/>
        </p:spPr>
        <p:txBody>
          <a:bodyPr wrap="square">
            <a:spAutoFit/>
          </a:bodyPr>
          <a:lstStyle/>
          <a:p>
            <a:r>
              <a:rPr lang="en-US" sz="2800" b="1" dirty="0">
                <a:solidFill>
                  <a:srgbClr val="FF0000"/>
                </a:solidFill>
                <a:latin typeface="PalatinoLTStd-Roman"/>
              </a:rPr>
              <a:t>Developing the capsule formulation</a:t>
            </a:r>
          </a:p>
          <a:p>
            <a:endParaRPr lang="en-US" sz="2600" dirty="0">
              <a:solidFill>
                <a:srgbClr val="000000"/>
              </a:solidFill>
              <a:latin typeface="PalatinoLTStd-Roman"/>
            </a:endParaRPr>
          </a:p>
          <a:p>
            <a:pPr algn="just">
              <a:lnSpc>
                <a:spcPct val="150000"/>
              </a:lnSpc>
            </a:pPr>
            <a:r>
              <a:rPr lang="en-US" sz="2600" dirty="0">
                <a:solidFill>
                  <a:srgbClr val="000000"/>
                </a:solidFill>
                <a:latin typeface="PalatinoLTStd-Roman"/>
              </a:rPr>
              <a:t>• In developing a capsule formulation, the goal is to prepare a capsule with;</a:t>
            </a:r>
          </a:p>
          <a:p>
            <a:pPr algn="just">
              <a:lnSpc>
                <a:spcPct val="150000"/>
              </a:lnSpc>
            </a:pPr>
            <a:r>
              <a:rPr lang="en-US" sz="2600" dirty="0">
                <a:solidFill>
                  <a:srgbClr val="000000"/>
                </a:solidFill>
                <a:latin typeface="PalatinoLTStd-Roman"/>
              </a:rPr>
              <a:t>1. Accurate dosage,</a:t>
            </a:r>
          </a:p>
          <a:p>
            <a:pPr algn="just">
              <a:lnSpc>
                <a:spcPct val="150000"/>
              </a:lnSpc>
            </a:pPr>
            <a:r>
              <a:rPr lang="en-US" sz="2600" dirty="0">
                <a:solidFill>
                  <a:srgbClr val="000000"/>
                </a:solidFill>
                <a:latin typeface="PalatinoLTStd-Roman"/>
              </a:rPr>
              <a:t>2. Good bioavailability,</a:t>
            </a:r>
          </a:p>
          <a:p>
            <a:pPr algn="just">
              <a:lnSpc>
                <a:spcPct val="150000"/>
              </a:lnSpc>
            </a:pPr>
            <a:r>
              <a:rPr lang="en-US" sz="2600" dirty="0">
                <a:solidFill>
                  <a:srgbClr val="000000"/>
                </a:solidFill>
                <a:latin typeface="PalatinoLTStd-Roman"/>
              </a:rPr>
              <a:t>3. Ease of filling and production,</a:t>
            </a:r>
          </a:p>
          <a:p>
            <a:pPr algn="just">
              <a:lnSpc>
                <a:spcPct val="150000"/>
              </a:lnSpc>
            </a:pPr>
            <a:r>
              <a:rPr lang="en-US" sz="2600" dirty="0">
                <a:solidFill>
                  <a:srgbClr val="000000"/>
                </a:solidFill>
                <a:latin typeface="PalatinoLTStd-Roman"/>
              </a:rPr>
              <a:t>4. Stability, and</a:t>
            </a:r>
          </a:p>
          <a:p>
            <a:pPr algn="just">
              <a:lnSpc>
                <a:spcPct val="150000"/>
              </a:lnSpc>
            </a:pPr>
            <a:r>
              <a:rPr lang="en-US" sz="2600" dirty="0">
                <a:solidFill>
                  <a:srgbClr val="000000"/>
                </a:solidFill>
                <a:latin typeface="PalatinoLTStd-Roman"/>
              </a:rPr>
              <a:t>5. Elegance.</a:t>
            </a:r>
            <a:endParaRPr lang="ar-IQ" sz="2600" dirty="0">
              <a:solidFill>
                <a:srgbClr val="000000"/>
              </a:solidFill>
              <a:latin typeface="PalatinoLTStd-Roman"/>
            </a:endParaRPr>
          </a:p>
        </p:txBody>
      </p:sp>
    </p:spTree>
    <p:extLst>
      <p:ext uri="{BB962C8B-B14F-4D97-AF65-F5344CB8AC3E}">
        <p14:creationId xmlns:p14="http://schemas.microsoft.com/office/powerpoint/2010/main" val="30600795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4C29310-C4D6-8E15-F03A-5184D5E32C3B}"/>
              </a:ext>
            </a:extLst>
          </p:cNvPr>
          <p:cNvSpPr>
            <a:spLocks noGrp="1"/>
          </p:cNvSpPr>
          <p:nvPr>
            <p:ph type="sldNum" sz="quarter" idx="12"/>
          </p:nvPr>
        </p:nvSpPr>
        <p:spPr/>
        <p:txBody>
          <a:bodyPr/>
          <a:lstStyle/>
          <a:p>
            <a:fld id="{8796C193-3722-42E9-B33A-7C17DAD0F260}" type="slidenum">
              <a:rPr lang="ar-IQ" smtClean="0"/>
              <a:pPr/>
              <a:t>19</a:t>
            </a:fld>
            <a:endParaRPr lang="ar-IQ"/>
          </a:p>
        </p:txBody>
      </p:sp>
      <p:sp>
        <p:nvSpPr>
          <p:cNvPr id="4" name="TextBox 3">
            <a:extLst>
              <a:ext uri="{FF2B5EF4-FFF2-40B4-BE49-F238E27FC236}">
                <a16:creationId xmlns:a16="http://schemas.microsoft.com/office/drawing/2014/main" id="{F05D2CDA-3D4D-9B5C-58C5-599EE2FF1A5C}"/>
              </a:ext>
            </a:extLst>
          </p:cNvPr>
          <p:cNvSpPr txBox="1"/>
          <p:nvPr/>
        </p:nvSpPr>
        <p:spPr>
          <a:xfrm>
            <a:off x="239458" y="404664"/>
            <a:ext cx="11399824" cy="5663345"/>
          </a:xfrm>
          <a:prstGeom prst="rect">
            <a:avLst/>
          </a:prstGeom>
          <a:noFill/>
        </p:spPr>
        <p:txBody>
          <a:bodyPr wrap="square">
            <a:spAutoFit/>
          </a:bodyPr>
          <a:lstStyle/>
          <a:p>
            <a:r>
              <a:rPr lang="en-US" sz="2800" b="1" dirty="0">
                <a:solidFill>
                  <a:srgbClr val="FF0000"/>
                </a:solidFill>
                <a:latin typeface="PalatinoLTStd-Roman"/>
              </a:rPr>
              <a:t>Developing the capsule formulation</a:t>
            </a:r>
          </a:p>
          <a:p>
            <a:endParaRPr lang="en-US" sz="2600" dirty="0">
              <a:solidFill>
                <a:srgbClr val="000000"/>
              </a:solidFill>
              <a:latin typeface="PalatinoLTStd-Roman"/>
            </a:endParaRPr>
          </a:p>
          <a:p>
            <a:pPr algn="just">
              <a:lnSpc>
                <a:spcPct val="150000"/>
              </a:lnSpc>
            </a:pPr>
            <a:r>
              <a:rPr lang="en-US" sz="2600" dirty="0">
                <a:solidFill>
                  <a:srgbClr val="000000"/>
                </a:solidFill>
                <a:latin typeface="PalatinoLTStd-Roman"/>
              </a:rPr>
              <a:t> In dry formulations, the active and inactive components must be </a:t>
            </a:r>
            <a:r>
              <a:rPr lang="en-US" sz="2600" dirty="0">
                <a:solidFill>
                  <a:srgbClr val="0070C0"/>
                </a:solidFill>
                <a:latin typeface="PalatinoLTStd-Roman"/>
              </a:rPr>
              <a:t>blended</a:t>
            </a:r>
            <a:r>
              <a:rPr lang="en-US" sz="2600" dirty="0">
                <a:solidFill>
                  <a:srgbClr val="000000"/>
                </a:solidFill>
                <a:latin typeface="PalatinoLTStd-Roman"/>
              </a:rPr>
              <a:t> thoroughly to ensure a </a:t>
            </a:r>
            <a:r>
              <a:rPr lang="en-US" sz="2600" dirty="0">
                <a:solidFill>
                  <a:srgbClr val="0070C0"/>
                </a:solidFill>
                <a:latin typeface="PalatinoLTStd-Roman"/>
              </a:rPr>
              <a:t>uniform powder mix</a:t>
            </a:r>
            <a:r>
              <a:rPr lang="en-US" sz="2600" dirty="0">
                <a:solidFill>
                  <a:srgbClr val="000000"/>
                </a:solidFill>
                <a:latin typeface="PalatinoLTStd-Roman"/>
              </a:rPr>
              <a:t> for the fill.</a:t>
            </a:r>
          </a:p>
          <a:p>
            <a:pPr algn="just">
              <a:lnSpc>
                <a:spcPct val="150000"/>
              </a:lnSpc>
            </a:pPr>
            <a:r>
              <a:rPr lang="en-US" sz="2600" dirty="0">
                <a:solidFill>
                  <a:srgbClr val="000000"/>
                </a:solidFill>
                <a:latin typeface="PalatinoLTStd-Roman"/>
              </a:rPr>
              <a:t> </a:t>
            </a:r>
            <a:r>
              <a:rPr lang="en-US" sz="2600" dirty="0">
                <a:solidFill>
                  <a:srgbClr val="FF0000"/>
                </a:solidFill>
                <a:latin typeface="PalatinoLTStd-Roman"/>
              </a:rPr>
              <a:t>Care</a:t>
            </a:r>
            <a:r>
              <a:rPr lang="en-US" sz="2600" dirty="0">
                <a:solidFill>
                  <a:srgbClr val="000000"/>
                </a:solidFill>
                <a:latin typeface="PalatinoLTStd-Roman"/>
              </a:rPr>
              <a:t> in blending is especially important for </a:t>
            </a:r>
            <a:r>
              <a:rPr lang="en-US" sz="2600" dirty="0">
                <a:solidFill>
                  <a:srgbClr val="FF0000"/>
                </a:solidFill>
                <a:latin typeface="PalatinoLTStd-Roman"/>
              </a:rPr>
              <a:t>low-dose drugs, </a:t>
            </a:r>
            <a:r>
              <a:rPr lang="en-US" sz="2600" dirty="0">
                <a:solidFill>
                  <a:srgbClr val="000000"/>
                </a:solidFill>
                <a:latin typeface="PalatinoLTStd-Roman"/>
              </a:rPr>
              <a:t>since lack of homogeneity in blending may result in significant therapeutic consequences.</a:t>
            </a:r>
          </a:p>
          <a:p>
            <a:pPr algn="just">
              <a:lnSpc>
                <a:spcPct val="150000"/>
              </a:lnSpc>
            </a:pPr>
            <a:r>
              <a:rPr lang="en-US" sz="2600" dirty="0">
                <a:solidFill>
                  <a:srgbClr val="000000"/>
                </a:solidFill>
                <a:latin typeface="PalatinoLTStd-Roman"/>
              </a:rPr>
              <a:t> </a:t>
            </a:r>
            <a:r>
              <a:rPr lang="en-US" sz="2600" dirty="0" err="1">
                <a:solidFill>
                  <a:srgbClr val="000000"/>
                </a:solidFill>
                <a:latin typeface="PalatinoLTStd-Roman"/>
              </a:rPr>
              <a:t>Preformulation</a:t>
            </a:r>
            <a:r>
              <a:rPr lang="en-US" sz="2600" dirty="0">
                <a:solidFill>
                  <a:srgbClr val="000000"/>
                </a:solidFill>
                <a:latin typeface="PalatinoLTStd-Roman"/>
              </a:rPr>
              <a:t> studies are performed to determine whether all of the formulation's bulk powders may be effectively blended together as such or require </a:t>
            </a:r>
            <a:r>
              <a:rPr lang="en-US" sz="2600" i="1" dirty="0">
                <a:solidFill>
                  <a:srgbClr val="000000"/>
                </a:solidFill>
                <a:latin typeface="PalatinoLTStd-Roman"/>
              </a:rPr>
              <a:t>reduction of particle size </a:t>
            </a:r>
            <a:r>
              <a:rPr lang="en-US" sz="2600" dirty="0">
                <a:solidFill>
                  <a:srgbClr val="000000"/>
                </a:solidFill>
                <a:latin typeface="PalatinoLTStd-Roman"/>
              </a:rPr>
              <a:t>or any other processing to achieve </a:t>
            </a:r>
            <a:r>
              <a:rPr lang="en-US" sz="2600" dirty="0">
                <a:solidFill>
                  <a:srgbClr val="FF0000"/>
                </a:solidFill>
                <a:latin typeface="PalatinoLTStd-Roman"/>
              </a:rPr>
              <a:t>homogeneity</a:t>
            </a:r>
            <a:r>
              <a:rPr lang="en-US" sz="2600" dirty="0">
                <a:solidFill>
                  <a:srgbClr val="000000"/>
                </a:solidFill>
                <a:latin typeface="PalatinoLTStd-Roman"/>
              </a:rPr>
              <a:t>.</a:t>
            </a:r>
          </a:p>
        </p:txBody>
      </p:sp>
    </p:spTree>
    <p:extLst>
      <p:ext uri="{BB962C8B-B14F-4D97-AF65-F5344CB8AC3E}">
        <p14:creationId xmlns:p14="http://schemas.microsoft.com/office/powerpoint/2010/main" val="2695694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65D582B-E18A-4255-A9E5-70996D4F6316}"/>
              </a:ext>
            </a:extLst>
          </p:cNvPr>
          <p:cNvSpPr>
            <a:spLocks noGrp="1"/>
          </p:cNvSpPr>
          <p:nvPr>
            <p:ph type="sldNum" sz="quarter" idx="12"/>
          </p:nvPr>
        </p:nvSpPr>
        <p:spPr/>
        <p:txBody>
          <a:bodyPr/>
          <a:lstStyle/>
          <a:p>
            <a:fld id="{8796C193-3722-42E9-B33A-7C17DAD0F260}" type="slidenum">
              <a:rPr lang="ar-IQ" smtClean="0"/>
              <a:pPr/>
              <a:t>2</a:t>
            </a:fld>
            <a:endParaRPr lang="ar-IQ"/>
          </a:p>
        </p:txBody>
      </p:sp>
      <p:sp>
        <p:nvSpPr>
          <p:cNvPr id="4" name="TextBox 3">
            <a:extLst>
              <a:ext uri="{FF2B5EF4-FFF2-40B4-BE49-F238E27FC236}">
                <a16:creationId xmlns:a16="http://schemas.microsoft.com/office/drawing/2014/main" id="{4D75EC5C-23B0-4EA1-80CE-19AD5F34D406}"/>
              </a:ext>
            </a:extLst>
          </p:cNvPr>
          <p:cNvSpPr txBox="1"/>
          <p:nvPr/>
        </p:nvSpPr>
        <p:spPr>
          <a:xfrm>
            <a:off x="551384" y="188640"/>
            <a:ext cx="11089232" cy="3213380"/>
          </a:xfrm>
          <a:prstGeom prst="rect">
            <a:avLst/>
          </a:prstGeom>
          <a:noFill/>
        </p:spPr>
        <p:txBody>
          <a:bodyPr wrap="square">
            <a:spAutoFit/>
          </a:bodyPr>
          <a:lstStyle/>
          <a:p>
            <a:r>
              <a:rPr lang="en-US" sz="4000" b="1" i="0" u="none" strike="noStrike" baseline="0" dirty="0">
                <a:solidFill>
                  <a:srgbClr val="FF0000"/>
                </a:solidFill>
                <a:latin typeface="Arial" panose="020B0604020202020204" pitchFamily="34" charset="0"/>
              </a:rPr>
              <a:t>Capsules </a:t>
            </a:r>
            <a:endParaRPr lang="en-US" sz="4000" b="0" i="0" u="none" strike="noStrike" baseline="0" dirty="0">
              <a:solidFill>
                <a:srgbClr val="FF0000"/>
              </a:solidFill>
              <a:latin typeface="Arial" panose="020B0604020202020204" pitchFamily="34" charset="0"/>
            </a:endParaRPr>
          </a:p>
          <a:p>
            <a:pPr algn="just">
              <a:lnSpc>
                <a:spcPct val="150000"/>
              </a:lnSpc>
            </a:pPr>
            <a:r>
              <a:rPr lang="en-US" sz="2800" b="1" i="0" u="none" strike="noStrike" baseline="0" dirty="0">
                <a:latin typeface="Arial" panose="020B0604020202020204" pitchFamily="34" charset="0"/>
              </a:rPr>
              <a:t>Capsules are solid dosage form in which medicinal agents and/or inert substances are enclosed in a small </a:t>
            </a:r>
            <a:r>
              <a:rPr lang="en-US" sz="2800" b="1" i="0" u="none" strike="noStrike" baseline="0" dirty="0">
                <a:solidFill>
                  <a:srgbClr val="FF0000"/>
                </a:solidFill>
                <a:latin typeface="Arial" panose="020B0604020202020204" pitchFamily="34" charset="0"/>
              </a:rPr>
              <a:t>shell of gelatin</a:t>
            </a:r>
            <a:r>
              <a:rPr lang="en-US" sz="2800" b="1" i="0" u="none" strike="noStrike" baseline="0" dirty="0">
                <a:latin typeface="Arial" panose="020B0604020202020204" pitchFamily="34" charset="0"/>
              </a:rPr>
              <a:t>. Gelatin capsule shells may be hard or soft, depending on their composition. </a:t>
            </a:r>
            <a:endParaRPr lang="en-US" sz="2800" b="0" i="0" u="none" strike="noStrike" baseline="0" dirty="0">
              <a:latin typeface="Arial" panose="020B0604020202020204" pitchFamily="34" charset="0"/>
            </a:endParaRPr>
          </a:p>
        </p:txBody>
      </p:sp>
    </p:spTree>
    <p:extLst>
      <p:ext uri="{BB962C8B-B14F-4D97-AF65-F5344CB8AC3E}">
        <p14:creationId xmlns:p14="http://schemas.microsoft.com/office/powerpoint/2010/main" val="2751634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EC44B90-A08A-F716-F906-7D5A9B070116}"/>
              </a:ext>
            </a:extLst>
          </p:cNvPr>
          <p:cNvSpPr>
            <a:spLocks noGrp="1"/>
          </p:cNvSpPr>
          <p:nvPr>
            <p:ph type="sldNum" sz="quarter" idx="12"/>
          </p:nvPr>
        </p:nvSpPr>
        <p:spPr/>
        <p:txBody>
          <a:bodyPr/>
          <a:lstStyle/>
          <a:p>
            <a:fld id="{8796C193-3722-42E9-B33A-7C17DAD0F260}" type="slidenum">
              <a:rPr lang="ar-IQ" smtClean="0"/>
              <a:pPr/>
              <a:t>20</a:t>
            </a:fld>
            <a:endParaRPr lang="ar-IQ"/>
          </a:p>
        </p:txBody>
      </p:sp>
      <p:sp>
        <p:nvSpPr>
          <p:cNvPr id="4" name="TextBox 3">
            <a:extLst>
              <a:ext uri="{FF2B5EF4-FFF2-40B4-BE49-F238E27FC236}">
                <a16:creationId xmlns:a16="http://schemas.microsoft.com/office/drawing/2014/main" id="{7DBD85A9-8EB4-C9D5-836A-6475048B6780}"/>
              </a:ext>
            </a:extLst>
          </p:cNvPr>
          <p:cNvSpPr txBox="1"/>
          <p:nvPr/>
        </p:nvSpPr>
        <p:spPr>
          <a:xfrm>
            <a:off x="469928" y="476672"/>
            <a:ext cx="11161240" cy="6030369"/>
          </a:xfrm>
          <a:prstGeom prst="rect">
            <a:avLst/>
          </a:prstGeom>
          <a:noFill/>
        </p:spPr>
        <p:txBody>
          <a:bodyPr wrap="square">
            <a:spAutoFit/>
          </a:bodyPr>
          <a:lstStyle/>
          <a:p>
            <a:pPr algn="just">
              <a:lnSpc>
                <a:spcPct val="150000"/>
              </a:lnSpc>
            </a:pPr>
            <a:r>
              <a:rPr lang="en-US" sz="2600" dirty="0">
                <a:solidFill>
                  <a:srgbClr val="000000"/>
                </a:solidFill>
                <a:latin typeface="PalatinoLTStd-Roman"/>
              </a:rPr>
              <a:t>•A </a:t>
            </a:r>
            <a:r>
              <a:rPr lang="en-US" sz="2600" dirty="0">
                <a:solidFill>
                  <a:srgbClr val="FF0000"/>
                </a:solidFill>
                <a:highlight>
                  <a:srgbClr val="FFFF00"/>
                </a:highlight>
                <a:latin typeface="PalatinoLTStd-Roman"/>
              </a:rPr>
              <a:t>diluent</a:t>
            </a:r>
            <a:r>
              <a:rPr lang="en-US" sz="2600" dirty="0">
                <a:solidFill>
                  <a:srgbClr val="000000"/>
                </a:solidFill>
                <a:latin typeface="PalatinoLTStd-Roman"/>
              </a:rPr>
              <a:t> or </a:t>
            </a:r>
            <a:r>
              <a:rPr lang="en-US" sz="2600" dirty="0">
                <a:solidFill>
                  <a:srgbClr val="FF0000"/>
                </a:solidFill>
                <a:latin typeface="PalatinoLTStd-Roman"/>
              </a:rPr>
              <a:t>filler</a:t>
            </a:r>
            <a:r>
              <a:rPr lang="en-US" sz="2600" dirty="0">
                <a:solidFill>
                  <a:srgbClr val="000000"/>
                </a:solidFill>
                <a:latin typeface="PalatinoLTStd-Roman"/>
              </a:rPr>
              <a:t> may be added to the formulation to produce the proper capsule fill volume. </a:t>
            </a:r>
            <a:r>
              <a:rPr lang="en-US" sz="2600" dirty="0">
                <a:solidFill>
                  <a:srgbClr val="0070C0"/>
                </a:solidFill>
                <a:latin typeface="PalatinoLTStd-Roman"/>
              </a:rPr>
              <a:t>Lactose</a:t>
            </a:r>
            <a:r>
              <a:rPr lang="en-US" sz="2600" dirty="0">
                <a:solidFill>
                  <a:srgbClr val="000000"/>
                </a:solidFill>
                <a:latin typeface="PalatinoLTStd-Roman"/>
              </a:rPr>
              <a:t>, </a:t>
            </a:r>
            <a:r>
              <a:rPr lang="en-US" sz="2600" dirty="0">
                <a:solidFill>
                  <a:srgbClr val="0070C0"/>
                </a:solidFill>
                <a:latin typeface="PalatinoLTStd-Roman"/>
              </a:rPr>
              <a:t>microcrystalline cellulose MCC</a:t>
            </a:r>
            <a:r>
              <a:rPr lang="en-US" sz="2600" dirty="0">
                <a:solidFill>
                  <a:srgbClr val="000000"/>
                </a:solidFill>
                <a:latin typeface="PalatinoLTStd-Roman"/>
              </a:rPr>
              <a:t>, and </a:t>
            </a:r>
            <a:r>
              <a:rPr lang="en-US" sz="2600" dirty="0">
                <a:solidFill>
                  <a:srgbClr val="0070C0"/>
                </a:solidFill>
                <a:latin typeface="PalatinoLTStd-Roman"/>
              </a:rPr>
              <a:t>starch</a:t>
            </a:r>
            <a:r>
              <a:rPr lang="en-US" sz="2600" dirty="0">
                <a:solidFill>
                  <a:srgbClr val="000000"/>
                </a:solidFill>
                <a:latin typeface="PalatinoLTStd-Roman"/>
              </a:rPr>
              <a:t> are commonly used for this purpose. In addition to providing bulk, these materials often provide </a:t>
            </a:r>
            <a:r>
              <a:rPr lang="en-US" sz="2600" dirty="0">
                <a:solidFill>
                  <a:srgbClr val="FF0000"/>
                </a:solidFill>
                <a:latin typeface="PalatinoLTStd-Roman"/>
              </a:rPr>
              <a:t>cohesion</a:t>
            </a:r>
            <a:r>
              <a:rPr lang="en-US" sz="2600" dirty="0">
                <a:solidFill>
                  <a:srgbClr val="000000"/>
                </a:solidFill>
                <a:latin typeface="PalatinoLTStd-Roman"/>
              </a:rPr>
              <a:t> to the powders, which is beneficial in the transfer of the powder blend into capsule shells.</a:t>
            </a:r>
          </a:p>
          <a:p>
            <a:pPr algn="just">
              <a:lnSpc>
                <a:spcPct val="150000"/>
              </a:lnSpc>
            </a:pPr>
            <a:endParaRPr lang="en-US" sz="2600" dirty="0">
              <a:solidFill>
                <a:srgbClr val="000000"/>
              </a:solidFill>
              <a:latin typeface="PalatinoLTStd-Roman"/>
            </a:endParaRPr>
          </a:p>
          <a:p>
            <a:pPr algn="just">
              <a:lnSpc>
                <a:spcPct val="150000"/>
              </a:lnSpc>
            </a:pPr>
            <a:r>
              <a:rPr lang="en-US" sz="2600" dirty="0">
                <a:solidFill>
                  <a:srgbClr val="000000"/>
                </a:solidFill>
                <a:latin typeface="PalatinoLTStd-Roman"/>
              </a:rPr>
              <a:t>• </a:t>
            </a:r>
            <a:r>
              <a:rPr lang="en-US" sz="2600" dirty="0">
                <a:solidFill>
                  <a:srgbClr val="FF0000"/>
                </a:solidFill>
                <a:highlight>
                  <a:srgbClr val="FFFF00"/>
                </a:highlight>
                <a:latin typeface="PalatinoLTStd-Roman"/>
              </a:rPr>
              <a:t>Disintegrants</a:t>
            </a:r>
            <a:r>
              <a:rPr lang="en-US" sz="2600" dirty="0">
                <a:solidFill>
                  <a:srgbClr val="000000"/>
                </a:solidFill>
                <a:latin typeface="PalatinoLTStd-Roman"/>
              </a:rPr>
              <a:t> are frequently included in a capsule formulation to assist the breakup and </a:t>
            </a:r>
            <a:r>
              <a:rPr lang="en-US" sz="2600" dirty="0">
                <a:solidFill>
                  <a:srgbClr val="0070C0"/>
                </a:solidFill>
                <a:latin typeface="PalatinoLTStd-Roman"/>
              </a:rPr>
              <a:t>distribution</a:t>
            </a:r>
            <a:r>
              <a:rPr lang="en-US" sz="2600" dirty="0">
                <a:solidFill>
                  <a:srgbClr val="000000"/>
                </a:solidFill>
                <a:latin typeface="PalatinoLTStd-Roman"/>
              </a:rPr>
              <a:t> of the capsule's contents in the </a:t>
            </a:r>
            <a:r>
              <a:rPr lang="en-US" sz="2600" dirty="0">
                <a:solidFill>
                  <a:srgbClr val="0070C0"/>
                </a:solidFill>
                <a:latin typeface="PalatinoLTStd-Roman"/>
              </a:rPr>
              <a:t>stomach</a:t>
            </a:r>
            <a:r>
              <a:rPr lang="en-US" sz="2600" dirty="0">
                <a:solidFill>
                  <a:srgbClr val="000000"/>
                </a:solidFill>
                <a:latin typeface="PalatinoLTStd-Roman"/>
              </a:rPr>
              <a:t>. Among the disintegrants used are </a:t>
            </a:r>
            <a:r>
              <a:rPr lang="en-US" sz="2600" dirty="0">
                <a:solidFill>
                  <a:srgbClr val="0070C0"/>
                </a:solidFill>
                <a:latin typeface="PalatinoLTStd-Roman"/>
              </a:rPr>
              <a:t>pregelatinized starch</a:t>
            </a:r>
            <a:r>
              <a:rPr lang="en-US" sz="2600" dirty="0">
                <a:solidFill>
                  <a:srgbClr val="000000"/>
                </a:solidFill>
                <a:latin typeface="PalatinoLTStd-Roman"/>
              </a:rPr>
              <a:t>, </a:t>
            </a:r>
            <a:r>
              <a:rPr lang="en-US" sz="2600" dirty="0">
                <a:solidFill>
                  <a:srgbClr val="C00000"/>
                </a:solidFill>
                <a:latin typeface="PalatinoLTStd-Roman"/>
              </a:rPr>
              <a:t>croscarmellose</a:t>
            </a:r>
            <a:r>
              <a:rPr lang="en-US" sz="2600" dirty="0">
                <a:solidFill>
                  <a:srgbClr val="000000"/>
                </a:solidFill>
                <a:latin typeface="PalatinoLTStd-Roman"/>
              </a:rPr>
              <a:t>, and </a:t>
            </a:r>
            <a:r>
              <a:rPr lang="en-US" sz="2600" dirty="0">
                <a:solidFill>
                  <a:srgbClr val="00B050"/>
                </a:solidFill>
                <a:latin typeface="PalatinoLTStd-Roman"/>
              </a:rPr>
              <a:t>sodium starch glycolate</a:t>
            </a:r>
            <a:r>
              <a:rPr lang="en-US" sz="2600" dirty="0">
                <a:solidFill>
                  <a:srgbClr val="000000"/>
                </a:solidFill>
                <a:latin typeface="PalatinoLTStd-Roman"/>
              </a:rPr>
              <a:t>.</a:t>
            </a:r>
            <a:endParaRPr lang="ar-IQ" sz="2600" dirty="0">
              <a:solidFill>
                <a:srgbClr val="000000"/>
              </a:solidFill>
              <a:latin typeface="PalatinoLTStd-Roman"/>
            </a:endParaRPr>
          </a:p>
        </p:txBody>
      </p:sp>
    </p:spTree>
    <p:extLst>
      <p:ext uri="{BB962C8B-B14F-4D97-AF65-F5344CB8AC3E}">
        <p14:creationId xmlns:p14="http://schemas.microsoft.com/office/powerpoint/2010/main" val="1714392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9A6E49-119F-62F8-CFF5-C7896B42EE39}"/>
              </a:ext>
            </a:extLst>
          </p:cNvPr>
          <p:cNvSpPr>
            <a:spLocks noGrp="1"/>
          </p:cNvSpPr>
          <p:nvPr>
            <p:ph type="sldNum" sz="quarter" idx="12"/>
          </p:nvPr>
        </p:nvSpPr>
        <p:spPr/>
        <p:txBody>
          <a:bodyPr/>
          <a:lstStyle/>
          <a:p>
            <a:fld id="{8796C193-3722-42E9-B33A-7C17DAD0F260}" type="slidenum">
              <a:rPr lang="ar-IQ" smtClean="0"/>
              <a:pPr/>
              <a:t>21</a:t>
            </a:fld>
            <a:endParaRPr lang="ar-IQ"/>
          </a:p>
        </p:txBody>
      </p:sp>
      <p:sp>
        <p:nvSpPr>
          <p:cNvPr id="4" name="TextBox 3">
            <a:extLst>
              <a:ext uri="{FF2B5EF4-FFF2-40B4-BE49-F238E27FC236}">
                <a16:creationId xmlns:a16="http://schemas.microsoft.com/office/drawing/2014/main" id="{D1D7648A-BDF2-C17E-18B4-1303D77B3213}"/>
              </a:ext>
            </a:extLst>
          </p:cNvPr>
          <p:cNvSpPr txBox="1"/>
          <p:nvPr/>
        </p:nvSpPr>
        <p:spPr>
          <a:xfrm>
            <a:off x="479376" y="188640"/>
            <a:ext cx="11233247" cy="6379119"/>
          </a:xfrm>
          <a:prstGeom prst="rect">
            <a:avLst/>
          </a:prstGeom>
          <a:noFill/>
        </p:spPr>
        <p:txBody>
          <a:bodyPr wrap="square">
            <a:spAutoFit/>
          </a:bodyPr>
          <a:lstStyle/>
          <a:p>
            <a:pPr algn="just">
              <a:lnSpc>
                <a:spcPct val="150000"/>
              </a:lnSpc>
            </a:pPr>
            <a:r>
              <a:rPr lang="en-US" sz="2500" dirty="0">
                <a:solidFill>
                  <a:srgbClr val="000000"/>
                </a:solidFill>
                <a:latin typeface="PalatinoLTStd-Roman"/>
              </a:rPr>
              <a:t> In preparing capsules on an industrial scale using high-speed automated equipment, the powder mix or granules must be </a:t>
            </a:r>
            <a:r>
              <a:rPr lang="en-US" sz="2500" dirty="0">
                <a:solidFill>
                  <a:srgbClr val="0070C0"/>
                </a:solidFill>
                <a:latin typeface="PalatinoLTStd-Roman"/>
              </a:rPr>
              <a:t>free-flowing</a:t>
            </a:r>
            <a:r>
              <a:rPr lang="en-US" sz="2500" dirty="0">
                <a:solidFill>
                  <a:srgbClr val="000000"/>
                </a:solidFill>
                <a:latin typeface="PalatinoLTStd-Roman"/>
              </a:rPr>
              <a:t> to allow steady passage of the capsule fill from the hopper through the encapsulating equipment and into the capsule shells. The addition of a </a:t>
            </a:r>
            <a:r>
              <a:rPr lang="en-US" sz="2500" dirty="0">
                <a:solidFill>
                  <a:srgbClr val="0070C0"/>
                </a:solidFill>
                <a:highlight>
                  <a:srgbClr val="FFFF00"/>
                </a:highlight>
                <a:latin typeface="PalatinoLTStd-Roman"/>
              </a:rPr>
              <a:t>lubricant</a:t>
            </a:r>
            <a:r>
              <a:rPr lang="en-US" sz="2500" dirty="0">
                <a:solidFill>
                  <a:srgbClr val="000000"/>
                </a:solidFill>
                <a:latin typeface="PalatinoLTStd-Roman"/>
              </a:rPr>
              <a:t> or </a:t>
            </a:r>
            <a:r>
              <a:rPr lang="en-US" sz="2500" dirty="0">
                <a:solidFill>
                  <a:srgbClr val="0070C0"/>
                </a:solidFill>
                <a:latin typeface="PalatinoLTStd-Roman"/>
              </a:rPr>
              <a:t>glidant</a:t>
            </a:r>
            <a:r>
              <a:rPr lang="en-US" sz="2500" dirty="0">
                <a:solidFill>
                  <a:srgbClr val="000000"/>
                </a:solidFill>
                <a:latin typeface="PalatinoLTStd-Roman"/>
              </a:rPr>
              <a:t> such as fumed </a:t>
            </a:r>
            <a:r>
              <a:rPr lang="en-US" sz="2500" dirty="0">
                <a:solidFill>
                  <a:srgbClr val="FF0000"/>
                </a:solidFill>
                <a:latin typeface="PalatinoLTStd-Roman"/>
              </a:rPr>
              <a:t>silicon dioxide</a:t>
            </a:r>
            <a:r>
              <a:rPr lang="en-US" sz="2500" dirty="0">
                <a:solidFill>
                  <a:srgbClr val="000000"/>
                </a:solidFill>
                <a:latin typeface="PalatinoLTStd-Roman"/>
              </a:rPr>
              <a:t>, </a:t>
            </a:r>
            <a:r>
              <a:rPr lang="en-US" sz="2500" dirty="0">
                <a:solidFill>
                  <a:srgbClr val="FF0000"/>
                </a:solidFill>
                <a:latin typeface="PalatinoLTStd-Roman"/>
              </a:rPr>
              <a:t>magnesium stearate</a:t>
            </a:r>
            <a:r>
              <a:rPr lang="en-US" sz="2500" dirty="0">
                <a:solidFill>
                  <a:srgbClr val="000000"/>
                </a:solidFill>
                <a:latin typeface="PalatinoLTStd-Roman"/>
              </a:rPr>
              <a:t>, </a:t>
            </a:r>
            <a:r>
              <a:rPr lang="en-US" sz="2500" dirty="0">
                <a:solidFill>
                  <a:srgbClr val="FF0000"/>
                </a:solidFill>
                <a:latin typeface="PalatinoLTStd-Roman"/>
              </a:rPr>
              <a:t>calcium stearate</a:t>
            </a:r>
            <a:r>
              <a:rPr lang="en-US" sz="2500" dirty="0">
                <a:solidFill>
                  <a:srgbClr val="000000"/>
                </a:solidFill>
                <a:latin typeface="PalatinoLTStd-Roman"/>
              </a:rPr>
              <a:t>, </a:t>
            </a:r>
            <a:r>
              <a:rPr lang="en-US" sz="2500" dirty="0">
                <a:solidFill>
                  <a:srgbClr val="FF0000"/>
                </a:solidFill>
                <a:latin typeface="PalatinoLTStd-Roman"/>
              </a:rPr>
              <a:t>stearic acid</a:t>
            </a:r>
            <a:r>
              <a:rPr lang="en-US" sz="2500" dirty="0">
                <a:solidFill>
                  <a:srgbClr val="000000"/>
                </a:solidFill>
                <a:latin typeface="PalatinoLTStd-Roman"/>
              </a:rPr>
              <a:t>, or </a:t>
            </a:r>
            <a:r>
              <a:rPr lang="en-US" sz="2500" dirty="0">
                <a:solidFill>
                  <a:srgbClr val="FF0000"/>
                </a:solidFill>
                <a:latin typeface="PalatinoLTStd-Roman"/>
              </a:rPr>
              <a:t>talc</a:t>
            </a:r>
            <a:r>
              <a:rPr lang="en-US" sz="2500" dirty="0">
                <a:solidFill>
                  <a:srgbClr val="000000"/>
                </a:solidFill>
                <a:latin typeface="PalatinoLTStd-Roman"/>
              </a:rPr>
              <a:t> (about 0.25% to 1%) to the powder mix enhances flow properties.</a:t>
            </a:r>
          </a:p>
          <a:p>
            <a:pPr algn="just">
              <a:lnSpc>
                <a:spcPct val="150000"/>
              </a:lnSpc>
            </a:pPr>
            <a:r>
              <a:rPr lang="en-US" sz="2500" dirty="0">
                <a:solidFill>
                  <a:srgbClr val="000000"/>
                </a:solidFill>
                <a:latin typeface="PalatinoLTStd-Roman"/>
              </a:rPr>
              <a:t> When magnesium stearate is used as the lubricant, the </a:t>
            </a:r>
            <a:r>
              <a:rPr lang="en-US" sz="2500" dirty="0">
                <a:solidFill>
                  <a:srgbClr val="00B0F0"/>
                </a:solidFill>
                <a:latin typeface="PalatinoLTStd-Roman"/>
              </a:rPr>
              <a:t>waterproofing characteristics</a:t>
            </a:r>
            <a:r>
              <a:rPr lang="en-US" sz="2500" dirty="0">
                <a:solidFill>
                  <a:srgbClr val="000000"/>
                </a:solidFill>
                <a:latin typeface="PalatinoLTStd-Roman"/>
              </a:rPr>
              <a:t> of this water-insoluble material can retard penetration by the gastrointestinal fluids and </a:t>
            </a:r>
            <a:r>
              <a:rPr lang="en-US" sz="2500" dirty="0">
                <a:solidFill>
                  <a:srgbClr val="C00000"/>
                </a:solidFill>
                <a:latin typeface="PalatinoLTStd-Roman"/>
              </a:rPr>
              <a:t>delay drug dissolution and absorption</a:t>
            </a:r>
            <a:r>
              <a:rPr lang="en-US" sz="2500" dirty="0">
                <a:solidFill>
                  <a:srgbClr val="000000"/>
                </a:solidFill>
                <a:latin typeface="PalatinoLTStd-Roman"/>
              </a:rPr>
              <a:t>. A </a:t>
            </a:r>
            <a:r>
              <a:rPr lang="en-US" sz="2500" dirty="0">
                <a:solidFill>
                  <a:srgbClr val="0070C0"/>
                </a:solidFill>
                <a:highlight>
                  <a:srgbClr val="FFFF00"/>
                </a:highlight>
                <a:latin typeface="PalatinoLTStd-Roman"/>
              </a:rPr>
              <a:t>surface-active agent</a:t>
            </a:r>
            <a:r>
              <a:rPr lang="en-US" sz="2500" dirty="0">
                <a:solidFill>
                  <a:srgbClr val="000000"/>
                </a:solidFill>
                <a:latin typeface="PalatinoLTStd-Roman"/>
              </a:rPr>
              <a:t>, such as </a:t>
            </a:r>
            <a:r>
              <a:rPr lang="en-US" sz="2500" dirty="0">
                <a:solidFill>
                  <a:srgbClr val="00B050"/>
                </a:solidFill>
                <a:latin typeface="PalatinoLTStd-Roman"/>
              </a:rPr>
              <a:t>sodium lauryl sulfate</a:t>
            </a:r>
            <a:r>
              <a:rPr lang="en-US" sz="2500" dirty="0">
                <a:solidFill>
                  <a:srgbClr val="000000"/>
                </a:solidFill>
                <a:latin typeface="PalatinoLTStd-Roman"/>
              </a:rPr>
              <a:t>, is used to facilitate wetting by the gastrointestinal fluids to overcome the problem.</a:t>
            </a:r>
            <a:endParaRPr lang="ar-IQ" sz="2500" dirty="0">
              <a:solidFill>
                <a:srgbClr val="000000"/>
              </a:solidFill>
              <a:latin typeface="PalatinoLTStd-Roman"/>
            </a:endParaRPr>
          </a:p>
        </p:txBody>
      </p:sp>
    </p:spTree>
    <p:extLst>
      <p:ext uri="{BB962C8B-B14F-4D97-AF65-F5344CB8AC3E}">
        <p14:creationId xmlns:p14="http://schemas.microsoft.com/office/powerpoint/2010/main" val="14934927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276849A-C163-B275-B8AF-C6D56F153577}"/>
              </a:ext>
            </a:extLst>
          </p:cNvPr>
          <p:cNvSpPr>
            <a:spLocks noGrp="1"/>
          </p:cNvSpPr>
          <p:nvPr>
            <p:ph type="sldNum" sz="quarter" idx="12"/>
          </p:nvPr>
        </p:nvSpPr>
        <p:spPr/>
        <p:txBody>
          <a:bodyPr/>
          <a:lstStyle/>
          <a:p>
            <a:fld id="{8796C193-3722-42E9-B33A-7C17DAD0F260}" type="slidenum">
              <a:rPr lang="ar-IQ" smtClean="0"/>
              <a:pPr/>
              <a:t>22</a:t>
            </a:fld>
            <a:endParaRPr lang="ar-IQ"/>
          </a:p>
        </p:txBody>
      </p:sp>
      <p:sp>
        <p:nvSpPr>
          <p:cNvPr id="4" name="TextBox 3">
            <a:extLst>
              <a:ext uri="{FF2B5EF4-FFF2-40B4-BE49-F238E27FC236}">
                <a16:creationId xmlns:a16="http://schemas.microsoft.com/office/drawing/2014/main" id="{DD96AD2F-B432-668E-2550-CF083B668300}"/>
              </a:ext>
            </a:extLst>
          </p:cNvPr>
          <p:cNvSpPr txBox="1"/>
          <p:nvPr/>
        </p:nvSpPr>
        <p:spPr>
          <a:xfrm>
            <a:off x="551384" y="332656"/>
            <a:ext cx="10873208" cy="6379119"/>
          </a:xfrm>
          <a:prstGeom prst="rect">
            <a:avLst/>
          </a:prstGeom>
          <a:noFill/>
        </p:spPr>
        <p:txBody>
          <a:bodyPr wrap="square">
            <a:spAutoFit/>
          </a:bodyPr>
          <a:lstStyle/>
          <a:p>
            <a:pPr algn="just">
              <a:lnSpc>
                <a:spcPct val="150000"/>
              </a:lnSpc>
            </a:pPr>
            <a:r>
              <a:rPr lang="en-US" sz="2500" dirty="0">
                <a:solidFill>
                  <a:srgbClr val="000000"/>
                </a:solidFill>
                <a:latin typeface="Cambria" panose="02040503050406030204" pitchFamily="18" charset="0"/>
                <a:ea typeface="Cambria" panose="02040503050406030204" pitchFamily="18" charset="0"/>
              </a:rPr>
              <a:t>• To achieve </a:t>
            </a:r>
            <a:r>
              <a:rPr lang="en-US" sz="2500" dirty="0">
                <a:solidFill>
                  <a:srgbClr val="FF0000"/>
                </a:solidFill>
                <a:latin typeface="Cambria" panose="02040503050406030204" pitchFamily="18" charset="0"/>
                <a:ea typeface="Cambria" panose="02040503050406030204" pitchFamily="18" charset="0"/>
              </a:rPr>
              <a:t>uniform drug distribution</a:t>
            </a:r>
            <a:r>
              <a:rPr lang="en-US" sz="2500" dirty="0">
                <a:solidFill>
                  <a:srgbClr val="000000"/>
                </a:solidFill>
                <a:latin typeface="Cambria" panose="02040503050406030204" pitchFamily="18" charset="0"/>
                <a:ea typeface="Cambria" panose="02040503050406030204" pitchFamily="18" charset="0"/>
              </a:rPr>
              <a:t>, it is advantageous if the </a:t>
            </a:r>
            <a:r>
              <a:rPr lang="en-US" sz="2500" dirty="0">
                <a:solidFill>
                  <a:srgbClr val="0070C0"/>
                </a:solidFill>
                <a:latin typeface="Cambria" panose="02040503050406030204" pitchFamily="18" charset="0"/>
                <a:ea typeface="Cambria" panose="02040503050406030204" pitchFamily="18" charset="0"/>
              </a:rPr>
              <a:t>density</a:t>
            </a:r>
            <a:r>
              <a:rPr lang="en-US" sz="2500" dirty="0">
                <a:solidFill>
                  <a:srgbClr val="000000"/>
                </a:solidFill>
                <a:latin typeface="Cambria" panose="02040503050406030204" pitchFamily="18" charset="0"/>
                <a:ea typeface="Cambria" panose="02040503050406030204" pitchFamily="18" charset="0"/>
              </a:rPr>
              <a:t> and </a:t>
            </a:r>
            <a:r>
              <a:rPr lang="en-US" sz="2500" dirty="0">
                <a:solidFill>
                  <a:srgbClr val="0070C0"/>
                </a:solidFill>
                <a:latin typeface="Cambria" panose="02040503050406030204" pitchFamily="18" charset="0"/>
                <a:ea typeface="Cambria" panose="02040503050406030204" pitchFamily="18" charset="0"/>
              </a:rPr>
              <a:t>particle size </a:t>
            </a:r>
            <a:r>
              <a:rPr lang="en-US" sz="2500" dirty="0">
                <a:solidFill>
                  <a:srgbClr val="000000"/>
                </a:solidFill>
                <a:latin typeface="Cambria" panose="02040503050406030204" pitchFamily="18" charset="0"/>
                <a:ea typeface="Cambria" panose="02040503050406030204" pitchFamily="18" charset="0"/>
              </a:rPr>
              <a:t>of the drug and nondrug components are similar.</a:t>
            </a:r>
          </a:p>
          <a:p>
            <a:pPr algn="just">
              <a:lnSpc>
                <a:spcPct val="150000"/>
              </a:lnSpc>
            </a:pPr>
            <a:r>
              <a:rPr lang="en-US" sz="2500" dirty="0">
                <a:solidFill>
                  <a:srgbClr val="000000"/>
                </a:solidFill>
                <a:latin typeface="Cambria" panose="02040503050406030204" pitchFamily="18" charset="0"/>
                <a:ea typeface="Cambria" panose="02040503050406030204" pitchFamily="18" charset="0"/>
              </a:rPr>
              <a:t>• This is particularly important when a drug of </a:t>
            </a:r>
            <a:r>
              <a:rPr lang="en-US" sz="2500" dirty="0">
                <a:solidFill>
                  <a:srgbClr val="0070C0"/>
                </a:solidFill>
                <a:latin typeface="Cambria" panose="02040503050406030204" pitchFamily="18" charset="0"/>
                <a:ea typeface="Cambria" panose="02040503050406030204" pitchFamily="18" charset="0"/>
              </a:rPr>
              <a:t>low dosage </a:t>
            </a:r>
            <a:r>
              <a:rPr lang="en-US" sz="2500" dirty="0">
                <a:solidFill>
                  <a:srgbClr val="000000"/>
                </a:solidFill>
                <a:latin typeface="Cambria" panose="02040503050406030204" pitchFamily="18" charset="0"/>
                <a:ea typeface="Cambria" panose="02040503050406030204" pitchFamily="18" charset="0"/>
              </a:rPr>
              <a:t>is blended with other drugs or nondrug fill .</a:t>
            </a:r>
          </a:p>
          <a:p>
            <a:pPr algn="just">
              <a:lnSpc>
                <a:spcPct val="150000"/>
              </a:lnSpc>
            </a:pPr>
            <a:r>
              <a:rPr lang="en-US" sz="2500" dirty="0">
                <a:solidFill>
                  <a:srgbClr val="000000"/>
                </a:solidFill>
                <a:latin typeface="Cambria" panose="02040503050406030204" pitchFamily="18" charset="0"/>
                <a:ea typeface="Cambria" panose="02040503050406030204" pitchFamily="18" charset="0"/>
              </a:rPr>
              <a:t>• When necessary, particle size may be reduced by </a:t>
            </a:r>
            <a:r>
              <a:rPr lang="en-US" sz="2500" dirty="0">
                <a:solidFill>
                  <a:srgbClr val="0070C0"/>
                </a:solidFill>
                <a:latin typeface="Cambria" panose="02040503050406030204" pitchFamily="18" charset="0"/>
                <a:ea typeface="Cambria" panose="02040503050406030204" pitchFamily="18" charset="0"/>
              </a:rPr>
              <a:t>milling</a:t>
            </a:r>
            <a:r>
              <a:rPr lang="en-US" sz="2500" dirty="0">
                <a:solidFill>
                  <a:srgbClr val="000000"/>
                </a:solidFill>
                <a:latin typeface="Cambria" panose="02040503050406030204" pitchFamily="18" charset="0"/>
                <a:ea typeface="Cambria" panose="02040503050406030204" pitchFamily="18" charset="0"/>
              </a:rPr>
              <a:t> to produce particles ranging from about 50 to 1,000 </a:t>
            </a:r>
            <a:r>
              <a:rPr lang="en-US" sz="2500" dirty="0" err="1">
                <a:solidFill>
                  <a:srgbClr val="000000"/>
                </a:solidFill>
                <a:latin typeface="Cambria" panose="02040503050406030204" pitchFamily="18" charset="0"/>
                <a:ea typeface="Cambria" panose="02040503050406030204" pitchFamily="18" charset="0"/>
              </a:rPr>
              <a:t>μm</a:t>
            </a:r>
            <a:r>
              <a:rPr lang="en-US" sz="2500" dirty="0">
                <a:solidFill>
                  <a:srgbClr val="000000"/>
                </a:solidFill>
                <a:latin typeface="Cambria" panose="02040503050406030204" pitchFamily="18" charset="0"/>
                <a:ea typeface="Cambria" panose="02040503050406030204" pitchFamily="18" charset="0"/>
              </a:rPr>
              <a:t>.</a:t>
            </a:r>
          </a:p>
          <a:p>
            <a:pPr algn="just">
              <a:lnSpc>
                <a:spcPct val="150000"/>
              </a:lnSpc>
            </a:pPr>
            <a:r>
              <a:rPr lang="en-US" sz="2500" dirty="0">
                <a:solidFill>
                  <a:srgbClr val="000000"/>
                </a:solidFill>
                <a:latin typeface="Cambria" panose="02040503050406030204" pitchFamily="18" charset="0"/>
                <a:ea typeface="Cambria" panose="02040503050406030204" pitchFamily="18" charset="0"/>
              </a:rPr>
              <a:t>• Milled powders may be </a:t>
            </a:r>
            <a:r>
              <a:rPr lang="en-US" sz="2500" dirty="0">
                <a:solidFill>
                  <a:srgbClr val="0070C0"/>
                </a:solidFill>
                <a:latin typeface="Cambria" panose="02040503050406030204" pitchFamily="18" charset="0"/>
                <a:ea typeface="Cambria" panose="02040503050406030204" pitchFamily="18" charset="0"/>
              </a:rPr>
              <a:t>blended</a:t>
            </a:r>
            <a:r>
              <a:rPr lang="en-US" sz="2500" dirty="0">
                <a:solidFill>
                  <a:srgbClr val="000000"/>
                </a:solidFill>
                <a:latin typeface="Cambria" panose="02040503050406030204" pitchFamily="18" charset="0"/>
                <a:ea typeface="Cambria" panose="02040503050406030204" pitchFamily="18" charset="0"/>
              </a:rPr>
              <a:t> effectively for uniform distribution throughout a powder mix when the drug's dosage is 10 mg or greater.</a:t>
            </a:r>
          </a:p>
          <a:p>
            <a:pPr algn="just">
              <a:lnSpc>
                <a:spcPct val="150000"/>
              </a:lnSpc>
            </a:pPr>
            <a:r>
              <a:rPr lang="en-US" sz="2500" dirty="0">
                <a:solidFill>
                  <a:srgbClr val="000000"/>
                </a:solidFill>
                <a:latin typeface="Cambria" panose="02040503050406030204" pitchFamily="18" charset="0"/>
                <a:ea typeface="Cambria" panose="02040503050406030204" pitchFamily="18" charset="0"/>
              </a:rPr>
              <a:t>• For drugs of lower dose or when smaller particles are required, </a:t>
            </a:r>
            <a:r>
              <a:rPr lang="en-US" sz="2500" dirty="0" err="1">
                <a:solidFill>
                  <a:srgbClr val="000000"/>
                </a:solidFill>
                <a:latin typeface="Cambria" panose="02040503050406030204" pitchFamily="18" charset="0"/>
                <a:ea typeface="Cambria" panose="02040503050406030204" pitchFamily="18" charset="0"/>
              </a:rPr>
              <a:t>micronization</a:t>
            </a:r>
            <a:r>
              <a:rPr lang="en-US" sz="2500" dirty="0">
                <a:solidFill>
                  <a:srgbClr val="000000"/>
                </a:solidFill>
                <a:latin typeface="Cambria" panose="02040503050406030204" pitchFamily="18" charset="0"/>
                <a:ea typeface="Cambria" panose="02040503050406030204" pitchFamily="18" charset="0"/>
              </a:rPr>
              <a:t> is employed. Depending on the materials and equipment used, </a:t>
            </a:r>
            <a:r>
              <a:rPr lang="en-US" sz="2500" dirty="0" err="1">
                <a:solidFill>
                  <a:srgbClr val="000000"/>
                </a:solidFill>
                <a:latin typeface="Cambria" panose="02040503050406030204" pitchFamily="18" charset="0"/>
                <a:ea typeface="Cambria" panose="02040503050406030204" pitchFamily="18" charset="0"/>
              </a:rPr>
              <a:t>micronization</a:t>
            </a:r>
            <a:r>
              <a:rPr lang="en-US" sz="2500" dirty="0">
                <a:solidFill>
                  <a:srgbClr val="000000"/>
                </a:solidFill>
                <a:latin typeface="Cambria" panose="02040503050406030204" pitchFamily="18" charset="0"/>
                <a:ea typeface="Cambria" panose="02040503050406030204" pitchFamily="18" charset="0"/>
              </a:rPr>
              <a:t> produces particles ranging from about 1 to 20 </a:t>
            </a:r>
            <a:r>
              <a:rPr lang="en-US" sz="2500" dirty="0" err="1">
                <a:solidFill>
                  <a:srgbClr val="000000"/>
                </a:solidFill>
                <a:latin typeface="Cambria" panose="02040503050406030204" pitchFamily="18" charset="0"/>
                <a:ea typeface="Cambria" panose="02040503050406030204" pitchFamily="18" charset="0"/>
              </a:rPr>
              <a:t>μm</a:t>
            </a:r>
            <a:r>
              <a:rPr lang="en-US" sz="2500" dirty="0">
                <a:solidFill>
                  <a:srgbClr val="000000"/>
                </a:solidFill>
                <a:latin typeface="Cambria" panose="02040503050406030204" pitchFamily="18" charset="0"/>
                <a:ea typeface="Cambria" panose="02040503050406030204" pitchFamily="18" charset="0"/>
              </a:rPr>
              <a:t>.</a:t>
            </a:r>
            <a:endParaRPr lang="ar-IQ" sz="25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30792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5CBD68D-155F-BBB9-E225-60DAC9CD7479}"/>
              </a:ext>
            </a:extLst>
          </p:cNvPr>
          <p:cNvSpPr>
            <a:spLocks noGrp="1"/>
          </p:cNvSpPr>
          <p:nvPr>
            <p:ph type="sldNum" sz="quarter" idx="12"/>
          </p:nvPr>
        </p:nvSpPr>
        <p:spPr/>
        <p:txBody>
          <a:bodyPr/>
          <a:lstStyle/>
          <a:p>
            <a:fld id="{8796C193-3722-42E9-B33A-7C17DAD0F260}" type="slidenum">
              <a:rPr lang="ar-IQ" smtClean="0"/>
              <a:pPr/>
              <a:t>23</a:t>
            </a:fld>
            <a:endParaRPr lang="ar-IQ"/>
          </a:p>
        </p:txBody>
      </p:sp>
      <p:sp>
        <p:nvSpPr>
          <p:cNvPr id="4" name="TextBox 3">
            <a:extLst>
              <a:ext uri="{FF2B5EF4-FFF2-40B4-BE49-F238E27FC236}">
                <a16:creationId xmlns:a16="http://schemas.microsoft.com/office/drawing/2014/main" id="{5E3C7025-09A1-51F5-8FCA-EC2650615772}"/>
              </a:ext>
            </a:extLst>
          </p:cNvPr>
          <p:cNvSpPr txBox="1"/>
          <p:nvPr/>
        </p:nvSpPr>
        <p:spPr>
          <a:xfrm>
            <a:off x="240792" y="195264"/>
            <a:ext cx="11543840" cy="6307048"/>
          </a:xfrm>
          <a:prstGeom prst="rect">
            <a:avLst/>
          </a:prstGeom>
          <a:noFill/>
        </p:spPr>
        <p:txBody>
          <a:bodyPr wrap="square">
            <a:spAutoFit/>
          </a:bodyPr>
          <a:lstStyle/>
          <a:p>
            <a:r>
              <a:rPr lang="en-US" sz="2800" b="1" dirty="0">
                <a:solidFill>
                  <a:srgbClr val="FF0000"/>
                </a:solidFill>
                <a:latin typeface="PalatinoLTStd-Roman"/>
              </a:rPr>
              <a:t>Encapsulation of different ingredients</a:t>
            </a:r>
          </a:p>
          <a:p>
            <a:pPr algn="just">
              <a:lnSpc>
                <a:spcPct val="150000"/>
              </a:lnSpc>
            </a:pPr>
            <a:r>
              <a:rPr lang="en-US" sz="2300" dirty="0">
                <a:solidFill>
                  <a:srgbClr val="000000"/>
                </a:solidFill>
                <a:latin typeface="PalatinoLTStd-Roman"/>
              </a:rPr>
              <a:t>1. Inserting </a:t>
            </a:r>
            <a:r>
              <a:rPr lang="en-US" sz="2300" dirty="0">
                <a:solidFill>
                  <a:srgbClr val="0070C0"/>
                </a:solidFill>
                <a:latin typeface="PalatinoLTStd-Roman"/>
              </a:rPr>
              <a:t>tablets</a:t>
            </a:r>
            <a:r>
              <a:rPr lang="en-US" sz="2300" dirty="0">
                <a:solidFill>
                  <a:srgbClr val="000000"/>
                </a:solidFill>
                <a:latin typeface="PalatinoLTStd-Roman"/>
              </a:rPr>
              <a:t> or small </a:t>
            </a:r>
            <a:r>
              <a:rPr lang="en-US" sz="2300" dirty="0">
                <a:solidFill>
                  <a:srgbClr val="0070C0"/>
                </a:solidFill>
                <a:latin typeface="PalatinoLTStd-Roman"/>
              </a:rPr>
              <a:t>capsules</a:t>
            </a:r>
            <a:r>
              <a:rPr lang="en-US" sz="2300" dirty="0">
                <a:solidFill>
                  <a:srgbClr val="000000"/>
                </a:solidFill>
                <a:latin typeface="PalatinoLTStd-Roman"/>
              </a:rPr>
              <a:t> into capsules is sometimes useful in the commercial production of capsules and in a pharmacist's extemporaneous preparation of capsules. This may be done to </a:t>
            </a:r>
            <a:r>
              <a:rPr lang="en-US" sz="2300" dirty="0">
                <a:solidFill>
                  <a:srgbClr val="C00000"/>
                </a:solidFill>
                <a:latin typeface="PalatinoLTStd-Roman"/>
              </a:rPr>
              <a:t>separate</a:t>
            </a:r>
            <a:r>
              <a:rPr lang="en-US" sz="2300" dirty="0">
                <a:solidFill>
                  <a:srgbClr val="000000"/>
                </a:solidFill>
                <a:latin typeface="PalatinoLTStd-Roman"/>
              </a:rPr>
              <a:t> chemically incompatible agents or to add premeasured amounts of </a:t>
            </a:r>
            <a:r>
              <a:rPr lang="en-US" sz="2300" dirty="0">
                <a:solidFill>
                  <a:srgbClr val="C00000"/>
                </a:solidFill>
                <a:latin typeface="PalatinoLTStd-Roman"/>
              </a:rPr>
              <a:t>potent</a:t>
            </a:r>
            <a:r>
              <a:rPr lang="en-US" sz="2300" dirty="0">
                <a:solidFill>
                  <a:srgbClr val="000000"/>
                </a:solidFill>
                <a:latin typeface="PalatinoLTStd-Roman"/>
              </a:rPr>
              <a:t> drug substances. Rather than weighing a potent drug, a pharmacist may choose to insert a prefabricated tablet of the desired strength in each capsule. Other less potent agents and diluents may then be weighed and added.</a:t>
            </a:r>
          </a:p>
          <a:p>
            <a:pPr algn="just">
              <a:lnSpc>
                <a:spcPct val="150000"/>
              </a:lnSpc>
            </a:pPr>
            <a:r>
              <a:rPr lang="en-US" sz="2300" dirty="0">
                <a:solidFill>
                  <a:srgbClr val="000000"/>
                </a:solidFill>
                <a:latin typeface="PalatinoLTStd-Roman"/>
              </a:rPr>
              <a:t>2. On an industrial scale, coated </a:t>
            </a:r>
            <a:r>
              <a:rPr lang="en-US" sz="2300" dirty="0">
                <a:solidFill>
                  <a:srgbClr val="0070C0"/>
                </a:solidFill>
                <a:latin typeface="PalatinoLTStd-Roman"/>
              </a:rPr>
              <a:t>pellets</a:t>
            </a:r>
            <a:r>
              <a:rPr lang="en-US" sz="2300" dirty="0">
                <a:solidFill>
                  <a:srgbClr val="000000"/>
                </a:solidFill>
                <a:latin typeface="PalatinoLTStd-Roman"/>
              </a:rPr>
              <a:t> designed for </a:t>
            </a:r>
            <a:r>
              <a:rPr lang="en-US" sz="2300" dirty="0">
                <a:solidFill>
                  <a:srgbClr val="C00000"/>
                </a:solidFill>
                <a:latin typeface="PalatinoLTStd-Roman"/>
              </a:rPr>
              <a:t>modified-release</a:t>
            </a:r>
            <a:r>
              <a:rPr lang="en-US" sz="2300" dirty="0">
                <a:solidFill>
                  <a:srgbClr val="000000"/>
                </a:solidFill>
                <a:latin typeface="PalatinoLTStd-Roman"/>
              </a:rPr>
              <a:t> drug delivery are also commonly placed in capsule shells.</a:t>
            </a:r>
          </a:p>
          <a:p>
            <a:pPr algn="just">
              <a:lnSpc>
                <a:spcPct val="150000"/>
              </a:lnSpc>
            </a:pPr>
            <a:r>
              <a:rPr lang="en-US" sz="2300" dirty="0">
                <a:solidFill>
                  <a:srgbClr val="000000"/>
                </a:solidFill>
                <a:latin typeface="PalatinoLTStd-Roman"/>
              </a:rPr>
              <a:t>Examples of fill in hard gelatin capsules.</a:t>
            </a:r>
          </a:p>
          <a:p>
            <a:pPr algn="just">
              <a:lnSpc>
                <a:spcPct val="150000"/>
              </a:lnSpc>
            </a:pPr>
            <a:r>
              <a:rPr lang="en-US" sz="2300" dirty="0">
                <a:solidFill>
                  <a:srgbClr val="000000"/>
                </a:solidFill>
                <a:highlight>
                  <a:srgbClr val="FFFF00"/>
                </a:highlight>
                <a:latin typeface="PalatinoLTStd-Roman"/>
              </a:rPr>
              <a:t>1, powder or granulate; 2, pellet mixture; 3, paste; 4, capsule; and</a:t>
            </a:r>
          </a:p>
          <a:p>
            <a:pPr algn="just">
              <a:lnSpc>
                <a:spcPct val="150000"/>
              </a:lnSpc>
            </a:pPr>
            <a:r>
              <a:rPr lang="en-US" sz="2300" dirty="0">
                <a:solidFill>
                  <a:srgbClr val="000000"/>
                </a:solidFill>
                <a:highlight>
                  <a:srgbClr val="FFFF00"/>
                </a:highlight>
                <a:latin typeface="PalatinoLTStd-Roman"/>
              </a:rPr>
              <a:t>5, tablet</a:t>
            </a:r>
            <a:endParaRPr lang="ar-IQ" sz="2300" dirty="0">
              <a:solidFill>
                <a:srgbClr val="000000"/>
              </a:solidFill>
              <a:highlight>
                <a:srgbClr val="FFFF00"/>
              </a:highlight>
              <a:latin typeface="PalatinoLTStd-Roman"/>
            </a:endParaRPr>
          </a:p>
        </p:txBody>
      </p:sp>
    </p:spTree>
    <p:extLst>
      <p:ext uri="{BB962C8B-B14F-4D97-AF65-F5344CB8AC3E}">
        <p14:creationId xmlns:p14="http://schemas.microsoft.com/office/powerpoint/2010/main" val="1600401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4B71953-411B-7948-6BF8-5B6778014804}"/>
              </a:ext>
            </a:extLst>
          </p:cNvPr>
          <p:cNvSpPr>
            <a:spLocks noGrp="1"/>
          </p:cNvSpPr>
          <p:nvPr>
            <p:ph type="sldNum" sz="quarter" idx="12"/>
          </p:nvPr>
        </p:nvSpPr>
        <p:spPr/>
        <p:txBody>
          <a:bodyPr/>
          <a:lstStyle/>
          <a:p>
            <a:fld id="{8796C193-3722-42E9-B33A-7C17DAD0F260}" type="slidenum">
              <a:rPr lang="ar-IQ" smtClean="0"/>
              <a:pPr/>
              <a:t>24</a:t>
            </a:fld>
            <a:endParaRPr lang="ar-IQ"/>
          </a:p>
        </p:txBody>
      </p:sp>
      <p:sp>
        <p:nvSpPr>
          <p:cNvPr id="4" name="TextBox 3">
            <a:extLst>
              <a:ext uri="{FF2B5EF4-FFF2-40B4-BE49-F238E27FC236}">
                <a16:creationId xmlns:a16="http://schemas.microsoft.com/office/drawing/2014/main" id="{EE95DCEC-B285-AE45-E1A4-F38FDD13B186}"/>
              </a:ext>
            </a:extLst>
          </p:cNvPr>
          <p:cNvSpPr txBox="1"/>
          <p:nvPr/>
        </p:nvSpPr>
        <p:spPr>
          <a:xfrm>
            <a:off x="407368" y="116632"/>
            <a:ext cx="11305256" cy="6709529"/>
          </a:xfrm>
          <a:prstGeom prst="rect">
            <a:avLst/>
          </a:prstGeom>
          <a:noFill/>
        </p:spPr>
        <p:txBody>
          <a:bodyPr wrap="square">
            <a:spAutoFit/>
          </a:bodyPr>
          <a:lstStyle/>
          <a:p>
            <a:pPr algn="just"/>
            <a:r>
              <a:rPr lang="en-US" sz="2800" b="1" dirty="0">
                <a:solidFill>
                  <a:srgbClr val="FF0000"/>
                </a:solidFill>
                <a:latin typeface="PalatinoLTStd-Roman"/>
              </a:rPr>
              <a:t>Liquid fill</a:t>
            </a:r>
          </a:p>
          <a:p>
            <a:pPr algn="just"/>
            <a:endParaRPr lang="en-US" sz="2300" dirty="0">
              <a:solidFill>
                <a:srgbClr val="000000"/>
              </a:solidFill>
              <a:latin typeface="PalatinoLTStd-Roman"/>
            </a:endParaRPr>
          </a:p>
          <a:p>
            <a:pPr algn="just"/>
            <a:r>
              <a:rPr lang="en-US" sz="2500" dirty="0">
                <a:solidFill>
                  <a:srgbClr val="000000"/>
                </a:solidFill>
                <a:latin typeface="Cambria" panose="02040503050406030204" pitchFamily="18" charset="0"/>
                <a:ea typeface="Cambria" panose="02040503050406030204" pitchFamily="18" charset="0"/>
              </a:rPr>
              <a:t>• Gelatin capsules are </a:t>
            </a:r>
            <a:r>
              <a:rPr lang="en-US" sz="2500" dirty="0">
                <a:solidFill>
                  <a:srgbClr val="0070C0"/>
                </a:solidFill>
                <a:latin typeface="Cambria" panose="02040503050406030204" pitchFamily="18" charset="0"/>
                <a:ea typeface="Cambria" panose="02040503050406030204" pitchFamily="18" charset="0"/>
              </a:rPr>
              <a:t>unsuitable for aqueous liquids </a:t>
            </a:r>
            <a:r>
              <a:rPr lang="en-US" sz="2500" dirty="0">
                <a:solidFill>
                  <a:srgbClr val="000000"/>
                </a:solidFill>
                <a:latin typeface="Cambria" panose="02040503050406030204" pitchFamily="18" charset="0"/>
                <a:ea typeface="Cambria" panose="02040503050406030204" pitchFamily="18" charset="0"/>
              </a:rPr>
              <a:t>because water softens gelatin and distorts the capsules, resulting in leakage of the contents.</a:t>
            </a:r>
          </a:p>
          <a:p>
            <a:pPr algn="just"/>
            <a:r>
              <a:rPr lang="en-US" sz="2500" dirty="0">
                <a:solidFill>
                  <a:srgbClr val="000000"/>
                </a:solidFill>
                <a:latin typeface="Cambria" panose="02040503050406030204" pitchFamily="18" charset="0"/>
                <a:ea typeface="Cambria" panose="02040503050406030204" pitchFamily="18" charset="0"/>
              </a:rPr>
              <a:t>• However, some liquids, such as </a:t>
            </a:r>
            <a:r>
              <a:rPr lang="en-US" sz="2500" dirty="0">
                <a:solidFill>
                  <a:srgbClr val="C00000"/>
                </a:solidFill>
                <a:latin typeface="Cambria" panose="02040503050406030204" pitchFamily="18" charset="0"/>
                <a:ea typeface="Cambria" panose="02040503050406030204" pitchFamily="18" charset="0"/>
              </a:rPr>
              <a:t>fixed or volatile </a:t>
            </a:r>
            <a:r>
              <a:rPr lang="en-US" sz="2500" dirty="0">
                <a:solidFill>
                  <a:srgbClr val="C00000"/>
                </a:solidFill>
                <a:highlight>
                  <a:srgbClr val="FFFF00"/>
                </a:highlight>
                <a:latin typeface="Cambria" panose="02040503050406030204" pitchFamily="18" charset="0"/>
                <a:ea typeface="Cambria" panose="02040503050406030204" pitchFamily="18" charset="0"/>
              </a:rPr>
              <a:t>oils</a:t>
            </a:r>
            <a:r>
              <a:rPr lang="en-US" sz="2500" dirty="0">
                <a:solidFill>
                  <a:srgbClr val="000000"/>
                </a:solidFill>
                <a:latin typeface="Cambria" panose="02040503050406030204" pitchFamily="18" charset="0"/>
                <a:ea typeface="Cambria" panose="02040503050406030204" pitchFamily="18" charset="0"/>
              </a:rPr>
              <a:t>, that do not interfere with the stability of the gelatin shells may be placed in locking gelatin capsules (</a:t>
            </a:r>
            <a:r>
              <a:rPr lang="en-US" sz="2500" i="1" dirty="0">
                <a:solidFill>
                  <a:srgbClr val="000000"/>
                </a:solidFill>
                <a:latin typeface="Cambria" panose="02040503050406030204" pitchFamily="18" charset="0"/>
                <a:ea typeface="Cambria" panose="02040503050406030204" pitchFamily="18" charset="0"/>
              </a:rPr>
              <a:t>or the capsules may be sealed with a solution of gelatin thinly coating the interface of the cap and body</a:t>
            </a:r>
            <a:r>
              <a:rPr lang="en-US" sz="2500" dirty="0">
                <a:solidFill>
                  <a:srgbClr val="000000"/>
                </a:solidFill>
                <a:latin typeface="Cambria" panose="02040503050406030204" pitchFamily="18" charset="0"/>
                <a:ea typeface="Cambria" panose="02040503050406030204" pitchFamily="18" charset="0"/>
              </a:rPr>
              <a:t>) to ensure retention of the liquid.</a:t>
            </a:r>
          </a:p>
          <a:p>
            <a:pPr algn="just"/>
            <a:r>
              <a:rPr lang="en-US" sz="2500" dirty="0">
                <a:solidFill>
                  <a:srgbClr val="000000"/>
                </a:solidFill>
                <a:latin typeface="Cambria" panose="02040503050406030204" pitchFamily="18" charset="0"/>
                <a:ea typeface="Cambria" panose="02040503050406030204" pitchFamily="18" charset="0"/>
              </a:rPr>
              <a:t>• Rather than placing a liquid as such in a capsule, </a:t>
            </a:r>
            <a:r>
              <a:rPr lang="en-US" sz="2500" dirty="0">
                <a:solidFill>
                  <a:srgbClr val="C00000"/>
                </a:solidFill>
                <a:latin typeface="Cambria" panose="02040503050406030204" pitchFamily="18" charset="0"/>
                <a:ea typeface="Cambria" panose="02040503050406030204" pitchFamily="18" charset="0"/>
              </a:rPr>
              <a:t>the liquid may be mixed with an inert powder to make a wet mass or </a:t>
            </a:r>
            <a:r>
              <a:rPr lang="en-US" sz="2500" dirty="0">
                <a:solidFill>
                  <a:srgbClr val="C00000"/>
                </a:solidFill>
                <a:highlight>
                  <a:srgbClr val="FFFF00"/>
                </a:highlight>
                <a:latin typeface="Cambria" panose="02040503050406030204" pitchFamily="18" charset="0"/>
                <a:ea typeface="Cambria" panose="02040503050406030204" pitchFamily="18" charset="0"/>
              </a:rPr>
              <a:t>paste</a:t>
            </a:r>
            <a:r>
              <a:rPr lang="en-US" sz="2500" dirty="0">
                <a:solidFill>
                  <a:srgbClr val="000000"/>
                </a:solidFill>
                <a:latin typeface="Cambria" panose="02040503050406030204" pitchFamily="18" charset="0"/>
                <a:ea typeface="Cambria" panose="02040503050406030204" pitchFamily="18" charset="0"/>
              </a:rPr>
              <a:t>, which may then be placed in capsules in the usual manner.</a:t>
            </a:r>
          </a:p>
          <a:p>
            <a:r>
              <a:rPr lang="en-US" sz="2500" dirty="0">
                <a:solidFill>
                  <a:srgbClr val="000000"/>
                </a:solidFill>
                <a:latin typeface="Cambria" panose="02040503050406030204" pitchFamily="18" charset="0"/>
                <a:ea typeface="Cambria" panose="02040503050406030204" pitchFamily="18" charset="0"/>
              </a:rPr>
              <a:t>• </a:t>
            </a:r>
            <a:r>
              <a:rPr lang="en-US" sz="2500" dirty="0">
                <a:solidFill>
                  <a:srgbClr val="000000"/>
                </a:solidFill>
                <a:highlight>
                  <a:srgbClr val="FFFF00"/>
                </a:highlight>
                <a:latin typeface="Cambria" panose="02040503050406030204" pitchFamily="18" charset="0"/>
                <a:ea typeface="Cambria" panose="02040503050406030204" pitchFamily="18" charset="0"/>
              </a:rPr>
              <a:t>Eutectic mixtures </a:t>
            </a:r>
            <a:r>
              <a:rPr lang="en-US" sz="2500" dirty="0">
                <a:solidFill>
                  <a:srgbClr val="000000"/>
                </a:solidFill>
                <a:latin typeface="Cambria" panose="02040503050406030204" pitchFamily="18" charset="0"/>
                <a:ea typeface="Cambria" panose="02040503050406030204" pitchFamily="18" charset="0"/>
              </a:rPr>
              <a:t>of drugs, or mixtures of agents that have a propensity to liquefy when admixed, may be mixed with a diluent or </a:t>
            </a:r>
            <a:r>
              <a:rPr lang="en-US" sz="2500" dirty="0">
                <a:solidFill>
                  <a:srgbClr val="FF0000"/>
                </a:solidFill>
                <a:latin typeface="Cambria" panose="02040503050406030204" pitchFamily="18" charset="0"/>
                <a:ea typeface="Cambria" panose="02040503050406030204" pitchFamily="18" charset="0"/>
              </a:rPr>
              <a:t>absorbent</a:t>
            </a:r>
            <a:r>
              <a:rPr lang="en-US" sz="2500" dirty="0">
                <a:solidFill>
                  <a:srgbClr val="000000"/>
                </a:solidFill>
                <a:latin typeface="Cambria" panose="02040503050406030204" pitchFamily="18" charset="0"/>
                <a:ea typeface="Cambria" panose="02040503050406030204" pitchFamily="18" charset="0"/>
              </a:rPr>
              <a:t> such as </a:t>
            </a:r>
            <a:r>
              <a:rPr lang="en-US" sz="2500" dirty="0">
                <a:solidFill>
                  <a:srgbClr val="C00000"/>
                </a:solidFill>
                <a:latin typeface="Cambria" panose="02040503050406030204" pitchFamily="18" charset="0"/>
                <a:ea typeface="Cambria" panose="02040503050406030204" pitchFamily="18" charset="0"/>
              </a:rPr>
              <a:t>magnesium carbonate</a:t>
            </a:r>
            <a:r>
              <a:rPr lang="en-US" sz="2500" dirty="0">
                <a:solidFill>
                  <a:srgbClr val="000000"/>
                </a:solidFill>
                <a:latin typeface="Cambria" panose="02040503050406030204" pitchFamily="18" charset="0"/>
                <a:ea typeface="Cambria" panose="02040503050406030204" pitchFamily="18" charset="0"/>
              </a:rPr>
              <a:t>, </a:t>
            </a:r>
            <a:r>
              <a:rPr lang="en-US" sz="2500" dirty="0">
                <a:solidFill>
                  <a:srgbClr val="0070C0"/>
                </a:solidFill>
                <a:latin typeface="Cambria" panose="02040503050406030204" pitchFamily="18" charset="0"/>
                <a:ea typeface="Cambria" panose="02040503050406030204" pitchFamily="18" charset="0"/>
              </a:rPr>
              <a:t>kaolin</a:t>
            </a:r>
            <a:r>
              <a:rPr lang="en-US" sz="2500" dirty="0">
                <a:solidFill>
                  <a:srgbClr val="000000"/>
                </a:solidFill>
                <a:latin typeface="Cambria" panose="02040503050406030204" pitchFamily="18" charset="0"/>
                <a:ea typeface="Cambria" panose="02040503050406030204" pitchFamily="18" charset="0"/>
              </a:rPr>
              <a:t>, or </a:t>
            </a:r>
            <a:r>
              <a:rPr lang="en-US" sz="2500" dirty="0">
                <a:solidFill>
                  <a:srgbClr val="00B050"/>
                </a:solidFill>
                <a:latin typeface="Cambria" panose="02040503050406030204" pitchFamily="18" charset="0"/>
                <a:ea typeface="Cambria" panose="02040503050406030204" pitchFamily="18" charset="0"/>
              </a:rPr>
              <a:t>light magnesium oxide </a:t>
            </a:r>
            <a:r>
              <a:rPr lang="en-US" sz="2500" dirty="0">
                <a:solidFill>
                  <a:srgbClr val="000000"/>
                </a:solidFill>
                <a:latin typeface="Cambria" panose="02040503050406030204" pitchFamily="18" charset="0"/>
                <a:ea typeface="Cambria" panose="02040503050406030204" pitchFamily="18" charset="0"/>
              </a:rPr>
              <a:t>to separate the interacting agents and to </a:t>
            </a:r>
            <a:r>
              <a:rPr lang="en-US" sz="2500" dirty="0">
                <a:solidFill>
                  <a:srgbClr val="FF0000"/>
                </a:solidFill>
                <a:latin typeface="Cambria" panose="02040503050406030204" pitchFamily="18" charset="0"/>
                <a:ea typeface="Cambria" panose="02040503050406030204" pitchFamily="18" charset="0"/>
              </a:rPr>
              <a:t>absorb any liquefied material </a:t>
            </a:r>
            <a:r>
              <a:rPr lang="en-US" sz="2500" dirty="0">
                <a:solidFill>
                  <a:srgbClr val="000000"/>
                </a:solidFill>
                <a:latin typeface="Cambria" panose="02040503050406030204" pitchFamily="18" charset="0"/>
                <a:ea typeface="Cambria" panose="02040503050406030204" pitchFamily="18" charset="0"/>
              </a:rPr>
              <a:t>that may form.</a:t>
            </a:r>
          </a:p>
          <a:p>
            <a:r>
              <a:rPr lang="en-US" sz="2500" dirty="0">
                <a:solidFill>
                  <a:srgbClr val="000000"/>
                </a:solidFill>
                <a:latin typeface="Cambria" panose="02040503050406030204" pitchFamily="18" charset="0"/>
                <a:ea typeface="Cambria" panose="02040503050406030204" pitchFamily="18" charset="0"/>
              </a:rPr>
              <a:t></a:t>
            </a:r>
            <a:r>
              <a:rPr lang="en-US" sz="2500" i="1" dirty="0">
                <a:solidFill>
                  <a:srgbClr val="000000"/>
                </a:solidFill>
                <a:latin typeface="Cambria" panose="02040503050406030204" pitchFamily="18" charset="0"/>
                <a:ea typeface="Cambria" panose="02040503050406030204" pitchFamily="18" charset="0"/>
              </a:rPr>
              <a:t>In large-scale capsule production, liquids are placed in soft gelatin capsules that are sealed during filling and manufacturing.</a:t>
            </a:r>
            <a:endParaRPr lang="ar-IQ" sz="2500" i="1"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38919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BC20F0F-76EA-D45B-E734-CA813CD13C7C}"/>
              </a:ext>
            </a:extLst>
          </p:cNvPr>
          <p:cNvSpPr>
            <a:spLocks noGrp="1"/>
          </p:cNvSpPr>
          <p:nvPr>
            <p:ph type="sldNum" sz="quarter" idx="12"/>
          </p:nvPr>
        </p:nvSpPr>
        <p:spPr/>
        <p:txBody>
          <a:bodyPr/>
          <a:lstStyle/>
          <a:p>
            <a:fld id="{8796C193-3722-42E9-B33A-7C17DAD0F260}" type="slidenum">
              <a:rPr lang="ar-IQ" smtClean="0"/>
              <a:pPr/>
              <a:t>25</a:t>
            </a:fld>
            <a:endParaRPr lang="ar-IQ"/>
          </a:p>
        </p:txBody>
      </p:sp>
      <p:sp>
        <p:nvSpPr>
          <p:cNvPr id="4" name="TextBox 3">
            <a:extLst>
              <a:ext uri="{FF2B5EF4-FFF2-40B4-BE49-F238E27FC236}">
                <a16:creationId xmlns:a16="http://schemas.microsoft.com/office/drawing/2014/main" id="{8CE7A947-8B9A-E872-B344-ABF9969EE198}"/>
              </a:ext>
            </a:extLst>
          </p:cNvPr>
          <p:cNvSpPr txBox="1"/>
          <p:nvPr/>
        </p:nvSpPr>
        <p:spPr>
          <a:xfrm>
            <a:off x="551384" y="404664"/>
            <a:ext cx="11161240" cy="4929747"/>
          </a:xfrm>
          <a:prstGeom prst="rect">
            <a:avLst/>
          </a:prstGeom>
          <a:noFill/>
        </p:spPr>
        <p:txBody>
          <a:bodyPr wrap="square">
            <a:spAutoFit/>
          </a:bodyPr>
          <a:lstStyle/>
          <a:p>
            <a:pPr algn="just">
              <a:lnSpc>
                <a:spcPct val="150000"/>
              </a:lnSpc>
            </a:pPr>
            <a:r>
              <a:rPr lang="en-US" sz="2800" dirty="0">
                <a:solidFill>
                  <a:srgbClr val="FF0000"/>
                </a:solidFill>
                <a:latin typeface="PalatinoLTStd-Roman"/>
              </a:rPr>
              <a:t>Extemporaneous compounding of prescriptions</a:t>
            </a:r>
          </a:p>
          <a:p>
            <a:pPr algn="just">
              <a:lnSpc>
                <a:spcPct val="150000"/>
              </a:lnSpc>
            </a:pPr>
            <a:endParaRPr lang="en-US" sz="2300" dirty="0">
              <a:solidFill>
                <a:srgbClr val="000000"/>
              </a:solidFill>
              <a:latin typeface="PalatinoLTStd-Roman"/>
            </a:endParaRPr>
          </a:p>
          <a:p>
            <a:pPr algn="just">
              <a:lnSpc>
                <a:spcPct val="150000"/>
              </a:lnSpc>
            </a:pPr>
            <a:r>
              <a:rPr lang="en-US" sz="2300" dirty="0">
                <a:solidFill>
                  <a:srgbClr val="000000"/>
                </a:solidFill>
                <a:latin typeface="PalatinoLTStd-Roman"/>
              </a:rPr>
              <a:t>1. Calculate for the preparation of </a:t>
            </a:r>
            <a:r>
              <a:rPr lang="en-US" sz="2300" dirty="0">
                <a:solidFill>
                  <a:srgbClr val="0070C0"/>
                </a:solidFill>
                <a:latin typeface="PalatinoLTStd-Roman"/>
              </a:rPr>
              <a:t>one or two more capsules </a:t>
            </a:r>
            <a:r>
              <a:rPr lang="en-US" sz="2300" dirty="0">
                <a:solidFill>
                  <a:srgbClr val="000000"/>
                </a:solidFill>
                <a:latin typeface="PalatinoLTStd-Roman"/>
              </a:rPr>
              <a:t>than required to fill the prescription, to compensate a slight loss of powder</a:t>
            </a:r>
          </a:p>
          <a:p>
            <a:pPr algn="just">
              <a:lnSpc>
                <a:spcPct val="150000"/>
              </a:lnSpc>
            </a:pPr>
            <a:r>
              <a:rPr lang="en-US" sz="2300" dirty="0">
                <a:solidFill>
                  <a:srgbClr val="000000"/>
                </a:solidFill>
                <a:latin typeface="PalatinoLTStd-Roman"/>
              </a:rPr>
              <a:t>2. </a:t>
            </a:r>
            <a:r>
              <a:rPr lang="en-US" sz="2300" dirty="0">
                <a:solidFill>
                  <a:srgbClr val="0070C0"/>
                </a:solidFill>
                <a:latin typeface="PalatinoLTStd-Roman"/>
              </a:rPr>
              <a:t>Selection of the capsule size</a:t>
            </a:r>
            <a:r>
              <a:rPr lang="en-US" sz="2300" dirty="0">
                <a:solidFill>
                  <a:srgbClr val="000000"/>
                </a:solidFill>
                <a:latin typeface="PalatinoLTStd-Roman"/>
              </a:rPr>
              <a:t>. If the dose of the drug is inadequate to fill the volume of the capsule body, a </a:t>
            </a:r>
            <a:r>
              <a:rPr lang="en-US" sz="2300" dirty="0">
                <a:solidFill>
                  <a:srgbClr val="0070C0"/>
                </a:solidFill>
                <a:latin typeface="PalatinoLTStd-Roman"/>
              </a:rPr>
              <a:t>diluent</a:t>
            </a:r>
            <a:r>
              <a:rPr lang="en-US" sz="2300" dirty="0">
                <a:solidFill>
                  <a:srgbClr val="000000"/>
                </a:solidFill>
                <a:latin typeface="PalatinoLTStd-Roman"/>
              </a:rPr>
              <a:t> is added.</a:t>
            </a:r>
          </a:p>
          <a:p>
            <a:pPr algn="just">
              <a:lnSpc>
                <a:spcPct val="150000"/>
              </a:lnSpc>
            </a:pPr>
            <a:r>
              <a:rPr lang="en-US" sz="2300" dirty="0">
                <a:solidFill>
                  <a:srgbClr val="000000"/>
                </a:solidFill>
                <a:latin typeface="PalatinoLTStd-Roman"/>
              </a:rPr>
              <a:t>3. A properly filled capsule should have its </a:t>
            </a:r>
            <a:r>
              <a:rPr lang="en-US" sz="2300" dirty="0">
                <a:solidFill>
                  <a:srgbClr val="0070C0"/>
                </a:solidFill>
                <a:latin typeface="PalatinoLTStd-Roman"/>
              </a:rPr>
              <a:t>body filled </a:t>
            </a:r>
            <a:r>
              <a:rPr lang="en-US" sz="2300" dirty="0">
                <a:solidFill>
                  <a:srgbClr val="000000"/>
                </a:solidFill>
                <a:latin typeface="PalatinoLTStd-Roman"/>
              </a:rPr>
              <a:t>with the drug mixture, not the cap.</a:t>
            </a:r>
          </a:p>
          <a:p>
            <a:pPr algn="just">
              <a:lnSpc>
                <a:spcPct val="150000"/>
              </a:lnSpc>
            </a:pPr>
            <a:r>
              <a:rPr lang="en-US" sz="2300" dirty="0">
                <a:solidFill>
                  <a:srgbClr val="000000"/>
                </a:solidFill>
                <a:latin typeface="PalatinoLTStd-Roman"/>
              </a:rPr>
              <a:t>4. The cap is intended to </a:t>
            </a:r>
            <a:r>
              <a:rPr lang="en-US" sz="2300" dirty="0">
                <a:solidFill>
                  <a:srgbClr val="0070C0"/>
                </a:solidFill>
                <a:latin typeface="PalatinoLTStd-Roman"/>
              </a:rPr>
              <a:t>fit snugly </a:t>
            </a:r>
            <a:r>
              <a:rPr lang="en-US" sz="2300" dirty="0">
                <a:solidFill>
                  <a:srgbClr val="000000"/>
                </a:solidFill>
                <a:latin typeface="PalatinoLTStd-Roman"/>
              </a:rPr>
              <a:t>over the body to retain the contents.</a:t>
            </a:r>
            <a:endParaRPr lang="ar-IQ" sz="2300" dirty="0">
              <a:solidFill>
                <a:srgbClr val="000000"/>
              </a:solidFill>
              <a:latin typeface="PalatinoLTStd-Roman"/>
            </a:endParaRPr>
          </a:p>
        </p:txBody>
      </p:sp>
    </p:spTree>
    <p:extLst>
      <p:ext uri="{BB962C8B-B14F-4D97-AF65-F5344CB8AC3E}">
        <p14:creationId xmlns:p14="http://schemas.microsoft.com/office/powerpoint/2010/main" val="2966815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2D801ED-29C8-7ED1-B8D7-FC40CD7ACD1E}"/>
              </a:ext>
            </a:extLst>
          </p:cNvPr>
          <p:cNvSpPr>
            <a:spLocks noGrp="1"/>
          </p:cNvSpPr>
          <p:nvPr>
            <p:ph type="sldNum" sz="quarter" idx="12"/>
          </p:nvPr>
        </p:nvSpPr>
        <p:spPr/>
        <p:txBody>
          <a:bodyPr/>
          <a:lstStyle/>
          <a:p>
            <a:fld id="{8796C193-3722-42E9-B33A-7C17DAD0F260}" type="slidenum">
              <a:rPr lang="ar-IQ" smtClean="0"/>
              <a:pPr/>
              <a:t>26</a:t>
            </a:fld>
            <a:endParaRPr lang="ar-IQ"/>
          </a:p>
        </p:txBody>
      </p:sp>
      <p:sp>
        <p:nvSpPr>
          <p:cNvPr id="4" name="TextBox 3">
            <a:extLst>
              <a:ext uri="{FF2B5EF4-FFF2-40B4-BE49-F238E27FC236}">
                <a16:creationId xmlns:a16="http://schemas.microsoft.com/office/drawing/2014/main" id="{5EA86A08-1D56-DDB4-7B14-9830661CD99E}"/>
              </a:ext>
            </a:extLst>
          </p:cNvPr>
          <p:cNvSpPr txBox="1"/>
          <p:nvPr/>
        </p:nvSpPr>
        <p:spPr>
          <a:xfrm>
            <a:off x="407368" y="119508"/>
            <a:ext cx="11543840" cy="6393738"/>
          </a:xfrm>
          <a:prstGeom prst="rect">
            <a:avLst/>
          </a:prstGeom>
          <a:noFill/>
        </p:spPr>
        <p:txBody>
          <a:bodyPr wrap="square">
            <a:spAutoFit/>
          </a:bodyPr>
          <a:lstStyle/>
          <a:p>
            <a:pPr algn="just">
              <a:lnSpc>
                <a:spcPct val="150000"/>
              </a:lnSpc>
            </a:pPr>
            <a:r>
              <a:rPr lang="en-US" sz="2800" dirty="0">
                <a:solidFill>
                  <a:srgbClr val="FF0000"/>
                </a:solidFill>
                <a:latin typeface="PalatinoLTStd-Roman"/>
              </a:rPr>
              <a:t>Capsule size selection</a:t>
            </a:r>
          </a:p>
          <a:p>
            <a:pPr algn="just">
              <a:lnSpc>
                <a:spcPct val="150000"/>
              </a:lnSpc>
            </a:pPr>
            <a:endParaRPr lang="en-US" sz="2300" dirty="0">
              <a:solidFill>
                <a:srgbClr val="000000"/>
              </a:solidFill>
              <a:latin typeface="PalatinoLTStd-Roman"/>
            </a:endParaRPr>
          </a:p>
          <a:p>
            <a:pPr algn="just">
              <a:lnSpc>
                <a:spcPct val="150000"/>
              </a:lnSpc>
            </a:pPr>
            <a:r>
              <a:rPr lang="en-US" sz="2500" dirty="0">
                <a:solidFill>
                  <a:srgbClr val="000000"/>
                </a:solidFill>
                <a:latin typeface="Cambria" panose="02040503050406030204" pitchFamily="18" charset="0"/>
                <a:ea typeface="Cambria" panose="02040503050406030204" pitchFamily="18" charset="0"/>
              </a:rPr>
              <a:t>• In most instances, the amount of drug in a capsule is a single dose. When the usual </a:t>
            </a:r>
            <a:r>
              <a:rPr lang="en-US" sz="2500" dirty="0">
                <a:solidFill>
                  <a:srgbClr val="0070C0"/>
                </a:solidFill>
                <a:latin typeface="Cambria" panose="02040503050406030204" pitchFamily="18" charset="0"/>
                <a:ea typeface="Cambria" panose="02040503050406030204" pitchFamily="18" charset="0"/>
              </a:rPr>
              <a:t>dose of the drug is too large </a:t>
            </a:r>
            <a:r>
              <a:rPr lang="en-US" sz="2500" dirty="0">
                <a:solidFill>
                  <a:srgbClr val="000000"/>
                </a:solidFill>
                <a:latin typeface="Cambria" panose="02040503050406030204" pitchFamily="18" charset="0"/>
                <a:ea typeface="Cambria" panose="02040503050406030204" pitchFamily="18" charset="0"/>
              </a:rPr>
              <a:t>for a single capsule, two or more capsules may be required, in this case, tells the patient to </a:t>
            </a:r>
            <a:r>
              <a:rPr lang="en-US" sz="2500" dirty="0">
                <a:solidFill>
                  <a:srgbClr val="FF0000"/>
                </a:solidFill>
                <a:latin typeface="Cambria" panose="02040503050406030204" pitchFamily="18" charset="0"/>
                <a:ea typeface="Cambria" panose="02040503050406030204" pitchFamily="18" charset="0"/>
              </a:rPr>
              <a:t>take two or more </a:t>
            </a:r>
            <a:r>
              <a:rPr lang="en-US" sz="2500" dirty="0">
                <a:solidFill>
                  <a:srgbClr val="000000"/>
                </a:solidFill>
                <a:latin typeface="Cambria" panose="02040503050406030204" pitchFamily="18" charset="0"/>
                <a:ea typeface="Cambria" panose="02040503050406030204" pitchFamily="18" charset="0"/>
              </a:rPr>
              <a:t>capsules instead of one.</a:t>
            </a:r>
          </a:p>
          <a:p>
            <a:pPr algn="just">
              <a:lnSpc>
                <a:spcPct val="150000"/>
              </a:lnSpc>
            </a:pPr>
            <a:r>
              <a:rPr lang="en-US" sz="2500" dirty="0">
                <a:solidFill>
                  <a:srgbClr val="000000"/>
                </a:solidFill>
                <a:latin typeface="Cambria" panose="02040503050406030204" pitchFamily="18" charset="0"/>
                <a:ea typeface="Cambria" panose="02040503050406030204" pitchFamily="18" charset="0"/>
              </a:rPr>
              <a:t> An easy method to select the proper capsule is to </a:t>
            </a:r>
            <a:r>
              <a:rPr lang="en-US" sz="2500" dirty="0">
                <a:solidFill>
                  <a:srgbClr val="0070C0"/>
                </a:solidFill>
                <a:latin typeface="Cambria" panose="02040503050406030204" pitchFamily="18" charset="0"/>
                <a:ea typeface="Cambria" panose="02040503050406030204" pitchFamily="18" charset="0"/>
              </a:rPr>
              <a:t>weigh the ingredients </a:t>
            </a:r>
            <a:r>
              <a:rPr lang="en-US" sz="2500" dirty="0">
                <a:solidFill>
                  <a:srgbClr val="000000"/>
                </a:solidFill>
                <a:latin typeface="Cambria" panose="02040503050406030204" pitchFamily="18" charset="0"/>
                <a:ea typeface="Cambria" panose="02040503050406030204" pitchFamily="18" charset="0"/>
              </a:rPr>
              <a:t>for the required number of capsules to be prepared. Place the powders in a </a:t>
            </a:r>
            <a:r>
              <a:rPr lang="en-US" sz="2500" dirty="0">
                <a:solidFill>
                  <a:srgbClr val="0070C0"/>
                </a:solidFill>
                <a:latin typeface="Cambria" panose="02040503050406030204" pitchFamily="18" charset="0"/>
                <a:ea typeface="Cambria" panose="02040503050406030204" pitchFamily="18" charset="0"/>
              </a:rPr>
              <a:t>graduated cylinder</a:t>
            </a:r>
            <a:r>
              <a:rPr lang="en-US" sz="2500" dirty="0">
                <a:solidFill>
                  <a:srgbClr val="000000"/>
                </a:solidFill>
                <a:latin typeface="Cambria" panose="02040503050406030204" pitchFamily="18" charset="0"/>
                <a:ea typeface="Cambria" panose="02040503050406030204" pitchFamily="18" charset="0"/>
              </a:rPr>
              <a:t> and obtain the volume occupied by the powders. </a:t>
            </a:r>
            <a:r>
              <a:rPr lang="en-US" sz="2500" dirty="0">
                <a:solidFill>
                  <a:srgbClr val="0070C0"/>
                </a:solidFill>
                <a:latin typeface="Cambria" panose="02040503050406030204" pitchFamily="18" charset="0"/>
                <a:ea typeface="Cambria" panose="02040503050406030204" pitchFamily="18" charset="0"/>
              </a:rPr>
              <a:t>Divide the volume by the number of capsules</a:t>
            </a:r>
            <a:r>
              <a:rPr lang="en-US" sz="2500" dirty="0">
                <a:solidFill>
                  <a:srgbClr val="000000"/>
                </a:solidFill>
                <a:latin typeface="Cambria" panose="02040503050406030204" pitchFamily="18" charset="0"/>
                <a:ea typeface="Cambria" panose="02040503050406030204" pitchFamily="18" charset="0"/>
              </a:rPr>
              <a:t> to be prepared and this provides the volume that will be occupied by the powder for each capsule. Compare this volume (in </a:t>
            </a:r>
            <a:r>
              <a:rPr lang="en-US" sz="2500" dirty="0" err="1">
                <a:solidFill>
                  <a:srgbClr val="000000"/>
                </a:solidFill>
                <a:latin typeface="Cambria" panose="02040503050406030204" pitchFamily="18" charset="0"/>
                <a:ea typeface="Cambria" panose="02040503050406030204" pitchFamily="18" charset="0"/>
              </a:rPr>
              <a:t>mls</a:t>
            </a:r>
            <a:r>
              <a:rPr lang="en-US" sz="2500" dirty="0">
                <a:solidFill>
                  <a:srgbClr val="000000"/>
                </a:solidFill>
                <a:latin typeface="Cambria" panose="02040503050406030204" pitchFamily="18" charset="0"/>
                <a:ea typeface="Cambria" panose="02040503050406030204" pitchFamily="18" charset="0"/>
              </a:rPr>
              <a:t>) with the appropriate line of Table 7.1 and select the size that will accommodate the powder.</a:t>
            </a:r>
            <a:endParaRPr lang="ar-IQ" sz="25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409434929"/>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704882F-7AED-4945-A26F-8EFD586FADC8}"/>
              </a:ext>
            </a:extLst>
          </p:cNvPr>
          <p:cNvSpPr>
            <a:spLocks noGrp="1"/>
          </p:cNvSpPr>
          <p:nvPr>
            <p:ph type="sldNum" sz="quarter" idx="12"/>
          </p:nvPr>
        </p:nvSpPr>
        <p:spPr/>
        <p:txBody>
          <a:bodyPr/>
          <a:lstStyle/>
          <a:p>
            <a:fld id="{8796C193-3722-42E9-B33A-7C17DAD0F260}" type="slidenum">
              <a:rPr lang="ar-IQ" smtClean="0"/>
              <a:pPr/>
              <a:t>27</a:t>
            </a:fld>
            <a:endParaRPr lang="ar-IQ"/>
          </a:p>
        </p:txBody>
      </p:sp>
      <p:sp>
        <p:nvSpPr>
          <p:cNvPr id="4" name="TextBox 3">
            <a:extLst>
              <a:ext uri="{FF2B5EF4-FFF2-40B4-BE49-F238E27FC236}">
                <a16:creationId xmlns:a16="http://schemas.microsoft.com/office/drawing/2014/main" id="{26B0D747-1176-80FE-77DD-4AFFD6655B5C}"/>
              </a:ext>
            </a:extLst>
          </p:cNvPr>
          <p:cNvSpPr txBox="1"/>
          <p:nvPr/>
        </p:nvSpPr>
        <p:spPr>
          <a:xfrm>
            <a:off x="240792" y="230285"/>
            <a:ext cx="11377264" cy="6432530"/>
          </a:xfrm>
          <a:prstGeom prst="rect">
            <a:avLst/>
          </a:prstGeom>
          <a:noFill/>
        </p:spPr>
        <p:txBody>
          <a:bodyPr wrap="square">
            <a:spAutoFit/>
          </a:bodyPr>
          <a:lstStyle/>
          <a:p>
            <a:r>
              <a:rPr lang="en-US" sz="2800" b="1" dirty="0">
                <a:solidFill>
                  <a:srgbClr val="FF0000"/>
                </a:solidFill>
                <a:latin typeface="Cambria" panose="02040503050406030204" pitchFamily="18" charset="0"/>
                <a:ea typeface="Cambria" panose="02040503050406030204" pitchFamily="18" charset="0"/>
              </a:rPr>
              <a:t>Filling hard capsule shells</a:t>
            </a:r>
          </a:p>
          <a:p>
            <a:pPr algn="just"/>
            <a:r>
              <a:rPr lang="en-US" sz="2400" dirty="0">
                <a:solidFill>
                  <a:srgbClr val="000000"/>
                </a:solidFill>
                <a:latin typeface="Cambria" panose="02040503050406030204" pitchFamily="18" charset="0"/>
                <a:ea typeface="Cambria" panose="02040503050406030204" pitchFamily="18" charset="0"/>
              </a:rPr>
              <a:t>• When filling a small number of capsules in the pharmacy, the pharmacist may use the </a:t>
            </a:r>
            <a:r>
              <a:rPr lang="en-US" sz="2400" dirty="0">
                <a:solidFill>
                  <a:srgbClr val="0070C0"/>
                </a:solidFill>
                <a:latin typeface="Cambria" panose="02040503050406030204" pitchFamily="18" charset="0"/>
                <a:ea typeface="Cambria" panose="02040503050406030204" pitchFamily="18" charset="0"/>
              </a:rPr>
              <a:t>punch method</a:t>
            </a:r>
            <a:r>
              <a:rPr lang="en-US" sz="2400" dirty="0">
                <a:solidFill>
                  <a:srgbClr val="000000"/>
                </a:solidFill>
                <a:latin typeface="Cambria" panose="02040503050406030204" pitchFamily="18" charset="0"/>
                <a:ea typeface="Cambria" panose="02040503050406030204" pitchFamily="18" charset="0"/>
              </a:rPr>
              <a:t>.</a:t>
            </a:r>
          </a:p>
          <a:p>
            <a:pPr algn="just"/>
            <a:r>
              <a:rPr lang="en-US" sz="2400" dirty="0">
                <a:solidFill>
                  <a:srgbClr val="000000"/>
                </a:solidFill>
                <a:latin typeface="Cambria" panose="02040503050406030204" pitchFamily="18" charset="0"/>
                <a:ea typeface="Cambria" panose="02040503050406030204" pitchFamily="18" charset="0"/>
              </a:rPr>
              <a:t>• The pharmacist takes the precise number of empty capsules to be filled from the stock container. By counting the capsules as the initial step rather than taking a capsule from stock as each one is filled,</a:t>
            </a:r>
          </a:p>
          <a:p>
            <a:pPr algn="just"/>
            <a:r>
              <a:rPr lang="en-US" sz="2400" dirty="0">
                <a:solidFill>
                  <a:srgbClr val="000000"/>
                </a:solidFill>
                <a:latin typeface="Cambria" panose="02040503050406030204" pitchFamily="18" charset="0"/>
                <a:ea typeface="Cambria" panose="02040503050406030204" pitchFamily="18" charset="0"/>
              </a:rPr>
              <a:t>1. the pharmacist guards against filling the </a:t>
            </a:r>
            <a:r>
              <a:rPr lang="en-US" sz="2400" dirty="0">
                <a:solidFill>
                  <a:srgbClr val="FF0000"/>
                </a:solidFill>
                <a:latin typeface="Cambria" panose="02040503050406030204" pitchFamily="18" charset="0"/>
                <a:ea typeface="Cambria" panose="02040503050406030204" pitchFamily="18" charset="0"/>
              </a:rPr>
              <a:t>wrong number </a:t>
            </a:r>
            <a:r>
              <a:rPr lang="en-US" sz="2400" dirty="0">
                <a:solidFill>
                  <a:srgbClr val="000000"/>
                </a:solidFill>
                <a:latin typeface="Cambria" panose="02040503050406030204" pitchFamily="18" charset="0"/>
                <a:ea typeface="Cambria" panose="02040503050406030204" pitchFamily="18" charset="0"/>
              </a:rPr>
              <a:t>of capsules and</a:t>
            </a:r>
          </a:p>
          <a:p>
            <a:pPr algn="just"/>
            <a:r>
              <a:rPr lang="en-US" sz="2400" dirty="0">
                <a:solidFill>
                  <a:srgbClr val="000000"/>
                </a:solidFill>
                <a:latin typeface="Cambria" panose="02040503050406030204" pitchFamily="18" charset="0"/>
                <a:ea typeface="Cambria" panose="02040503050406030204" pitchFamily="18" charset="0"/>
              </a:rPr>
              <a:t>2. avoids </a:t>
            </a:r>
            <a:r>
              <a:rPr lang="en-US" sz="2400" dirty="0">
                <a:solidFill>
                  <a:srgbClr val="FF0000"/>
                </a:solidFill>
                <a:latin typeface="Cambria" panose="02040503050406030204" pitchFamily="18" charset="0"/>
                <a:ea typeface="Cambria" panose="02040503050406030204" pitchFamily="18" charset="0"/>
              </a:rPr>
              <a:t>contaminating</a:t>
            </a:r>
            <a:r>
              <a:rPr lang="en-US" sz="2400" dirty="0">
                <a:solidFill>
                  <a:srgbClr val="000000"/>
                </a:solidFill>
                <a:latin typeface="Cambria" panose="02040503050406030204" pitchFamily="18" charset="0"/>
                <a:ea typeface="Cambria" panose="02040503050406030204" pitchFamily="18" charset="0"/>
              </a:rPr>
              <a:t> the stock container with drug powder.</a:t>
            </a:r>
          </a:p>
          <a:p>
            <a:pPr algn="just"/>
            <a:r>
              <a:rPr lang="en-US" sz="2400" dirty="0">
                <a:solidFill>
                  <a:srgbClr val="000000"/>
                </a:solidFill>
                <a:latin typeface="Cambria" panose="02040503050406030204" pitchFamily="18" charset="0"/>
                <a:ea typeface="Cambria" panose="02040503050406030204" pitchFamily="18" charset="0"/>
              </a:rPr>
              <a:t>The powder to be encapsulated is placed on a </a:t>
            </a:r>
            <a:r>
              <a:rPr lang="en-US" sz="2400" dirty="0">
                <a:solidFill>
                  <a:srgbClr val="0070C0"/>
                </a:solidFill>
                <a:latin typeface="Cambria" panose="02040503050406030204" pitchFamily="18" charset="0"/>
                <a:ea typeface="Cambria" panose="02040503050406030204" pitchFamily="18" charset="0"/>
              </a:rPr>
              <a:t>sheet of clean paper or on a glass </a:t>
            </a:r>
            <a:r>
              <a:rPr lang="en-US" sz="2400" dirty="0">
                <a:solidFill>
                  <a:srgbClr val="000000"/>
                </a:solidFill>
                <a:latin typeface="Cambria" panose="02040503050406030204" pitchFamily="18" charset="0"/>
                <a:ea typeface="Cambria" panose="02040503050406030204" pitchFamily="18" charset="0"/>
              </a:rPr>
              <a:t>or porcelain plate. Using the spatula, the powder mix is formed into a cake having a depth of approximately one-fourth to one-third the length of the capsule body.</a:t>
            </a:r>
          </a:p>
          <a:p>
            <a:pPr algn="just"/>
            <a:r>
              <a:rPr lang="en-US" sz="2400" dirty="0">
                <a:solidFill>
                  <a:srgbClr val="000000"/>
                </a:solidFill>
                <a:latin typeface="Cambria" panose="02040503050406030204" pitchFamily="18" charset="0"/>
                <a:ea typeface="Cambria" panose="02040503050406030204" pitchFamily="18" charset="0"/>
              </a:rPr>
              <a:t>Then an empty capsule body is held between the thumb and forefinger and </a:t>
            </a:r>
            <a:r>
              <a:rPr lang="en-US" sz="2400" dirty="0">
                <a:solidFill>
                  <a:srgbClr val="C00000"/>
                </a:solidFill>
                <a:latin typeface="Cambria" panose="02040503050406030204" pitchFamily="18" charset="0"/>
                <a:ea typeface="Cambria" panose="02040503050406030204" pitchFamily="18" charset="0"/>
              </a:rPr>
              <a:t>punched vertically</a:t>
            </a:r>
            <a:r>
              <a:rPr lang="en-US" sz="2400" dirty="0">
                <a:solidFill>
                  <a:srgbClr val="000000"/>
                </a:solidFill>
                <a:latin typeface="Cambria" panose="02040503050406030204" pitchFamily="18" charset="0"/>
                <a:ea typeface="Cambria" panose="02040503050406030204" pitchFamily="18" charset="0"/>
              </a:rPr>
              <a:t> into the powder cake repeatedly until filled. Some pharmacists wear surgical gloves or latex finger cots to avoid handling the capsules with bare fingers.</a:t>
            </a:r>
          </a:p>
          <a:p>
            <a:pPr algn="just"/>
            <a:r>
              <a:rPr lang="en-US" sz="2400" dirty="0">
                <a:solidFill>
                  <a:srgbClr val="0070C0"/>
                </a:solidFill>
                <a:latin typeface="Cambria" panose="02040503050406030204" pitchFamily="18" charset="0"/>
                <a:ea typeface="Cambria" panose="02040503050406030204" pitchFamily="18" charset="0"/>
              </a:rPr>
              <a:t>Because the amount of powder packed into a capsule depends on the degree of compression, the pharmacist should punch each capsule in the same manner and weigh the product after capping</a:t>
            </a:r>
            <a:r>
              <a:rPr lang="en-US" sz="2400" dirty="0">
                <a:solidFill>
                  <a:srgbClr val="000000"/>
                </a:solidFill>
                <a:latin typeface="Cambria" panose="02040503050406030204" pitchFamily="18" charset="0"/>
                <a:ea typeface="Cambria" panose="02040503050406030204" pitchFamily="18" charset="0"/>
              </a:rPr>
              <a:t>.</a:t>
            </a:r>
            <a:endParaRPr lang="ar-IQ" sz="24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48923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3C70F1F-C1D9-17A4-FC29-508E86D5000F}"/>
              </a:ext>
            </a:extLst>
          </p:cNvPr>
          <p:cNvSpPr>
            <a:spLocks noGrp="1"/>
          </p:cNvSpPr>
          <p:nvPr>
            <p:ph type="sldNum" sz="quarter" idx="12"/>
          </p:nvPr>
        </p:nvSpPr>
        <p:spPr/>
        <p:txBody>
          <a:bodyPr/>
          <a:lstStyle/>
          <a:p>
            <a:fld id="{8796C193-3722-42E9-B33A-7C17DAD0F260}" type="slidenum">
              <a:rPr lang="ar-IQ" smtClean="0"/>
              <a:pPr/>
              <a:t>28</a:t>
            </a:fld>
            <a:endParaRPr lang="ar-IQ"/>
          </a:p>
        </p:txBody>
      </p:sp>
      <p:sp>
        <p:nvSpPr>
          <p:cNvPr id="4" name="TextBox 3">
            <a:extLst>
              <a:ext uri="{FF2B5EF4-FFF2-40B4-BE49-F238E27FC236}">
                <a16:creationId xmlns:a16="http://schemas.microsoft.com/office/drawing/2014/main" id="{CC352542-0917-EC90-4DD4-09783F31A0F7}"/>
              </a:ext>
            </a:extLst>
          </p:cNvPr>
          <p:cNvSpPr txBox="1"/>
          <p:nvPr/>
        </p:nvSpPr>
        <p:spPr>
          <a:xfrm>
            <a:off x="407368" y="188640"/>
            <a:ext cx="11161240" cy="6186309"/>
          </a:xfrm>
          <a:prstGeom prst="rect">
            <a:avLst/>
          </a:prstGeom>
          <a:noFill/>
        </p:spPr>
        <p:txBody>
          <a:bodyPr wrap="square">
            <a:spAutoFit/>
          </a:bodyPr>
          <a:lstStyle/>
          <a:p>
            <a:r>
              <a:rPr lang="en-US" sz="2800" b="1" dirty="0">
                <a:solidFill>
                  <a:srgbClr val="FF0000"/>
                </a:solidFill>
                <a:latin typeface="PalatinoLTStd-Roman"/>
              </a:rPr>
              <a:t>Filling of capsules</a:t>
            </a:r>
          </a:p>
          <a:p>
            <a:endParaRPr lang="en-US" sz="2300" dirty="0">
              <a:solidFill>
                <a:srgbClr val="000000"/>
              </a:solidFill>
              <a:latin typeface="PalatinoLTStd-Roman"/>
            </a:endParaRPr>
          </a:p>
          <a:p>
            <a:pPr algn="just"/>
            <a:r>
              <a:rPr lang="en-US" sz="2300" dirty="0">
                <a:solidFill>
                  <a:srgbClr val="000000"/>
                </a:solidFill>
                <a:latin typeface="PalatinoLTStd-Roman"/>
              </a:rPr>
              <a:t>• When </a:t>
            </a:r>
            <a:r>
              <a:rPr lang="en-US" sz="2300" dirty="0">
                <a:solidFill>
                  <a:srgbClr val="FF0000"/>
                </a:solidFill>
                <a:latin typeface="PalatinoLTStd-Roman"/>
              </a:rPr>
              <a:t>non-potent materials </a:t>
            </a:r>
            <a:r>
              <a:rPr lang="en-US" sz="2300" dirty="0">
                <a:solidFill>
                  <a:srgbClr val="000000"/>
                </a:solidFill>
                <a:latin typeface="PalatinoLTStd-Roman"/>
              </a:rPr>
              <a:t>are placed in capsules, the </a:t>
            </a:r>
            <a:r>
              <a:rPr lang="en-US" sz="2300" dirty="0">
                <a:solidFill>
                  <a:srgbClr val="0070C0"/>
                </a:solidFill>
                <a:latin typeface="PalatinoLTStd-Roman"/>
              </a:rPr>
              <a:t>first filled capsule should be weighed</a:t>
            </a:r>
            <a:r>
              <a:rPr lang="en-US" sz="2300" dirty="0">
                <a:solidFill>
                  <a:srgbClr val="000000"/>
                </a:solidFill>
                <a:latin typeface="PalatinoLTStd-Roman"/>
              </a:rPr>
              <a:t> (using an empty capsule of the same size on the opposite balance pan to counter the weight of the shell) </a:t>
            </a:r>
            <a:r>
              <a:rPr lang="en-US" sz="2300" dirty="0">
                <a:solidFill>
                  <a:srgbClr val="0070C0"/>
                </a:solidFill>
                <a:latin typeface="PalatinoLTStd-Roman"/>
              </a:rPr>
              <a:t>to determine the capsule size </a:t>
            </a:r>
            <a:r>
              <a:rPr lang="en-US" sz="2300" dirty="0">
                <a:solidFill>
                  <a:srgbClr val="000000"/>
                </a:solidFill>
                <a:latin typeface="PalatinoLTStd-Roman"/>
              </a:rPr>
              <a:t>to use and the degree of compaction to be used. After this determination, the other capsules should be prepared and weighed periodically to check the </a:t>
            </a:r>
            <a:r>
              <a:rPr lang="en-US" sz="2300" dirty="0">
                <a:solidFill>
                  <a:srgbClr val="C00000"/>
                </a:solidFill>
                <a:latin typeface="PalatinoLTStd-Roman"/>
              </a:rPr>
              <a:t>uniformity of the process</a:t>
            </a:r>
            <a:r>
              <a:rPr lang="en-US" sz="2300" dirty="0">
                <a:solidFill>
                  <a:srgbClr val="000000"/>
                </a:solidFill>
                <a:latin typeface="PalatinoLTStd-Roman"/>
              </a:rPr>
              <a:t>.</a:t>
            </a:r>
          </a:p>
          <a:p>
            <a:pPr algn="just"/>
            <a:endParaRPr lang="en-US" sz="2300" dirty="0">
              <a:solidFill>
                <a:srgbClr val="000000"/>
              </a:solidFill>
              <a:latin typeface="PalatinoLTStd-Roman"/>
            </a:endParaRPr>
          </a:p>
          <a:p>
            <a:pPr algn="just"/>
            <a:r>
              <a:rPr lang="en-US" sz="2300" dirty="0">
                <a:solidFill>
                  <a:srgbClr val="000000"/>
                </a:solidFill>
                <a:latin typeface="PalatinoLTStd-Roman"/>
              </a:rPr>
              <a:t>• When </a:t>
            </a:r>
            <a:r>
              <a:rPr lang="en-US" sz="2300" dirty="0">
                <a:solidFill>
                  <a:srgbClr val="FF0000"/>
                </a:solidFill>
                <a:latin typeface="PalatinoLTStd-Roman"/>
              </a:rPr>
              <a:t>potent drugs </a:t>
            </a:r>
            <a:r>
              <a:rPr lang="en-US" sz="2300" dirty="0">
                <a:solidFill>
                  <a:srgbClr val="000000"/>
                </a:solidFill>
                <a:latin typeface="PalatinoLTStd-Roman"/>
              </a:rPr>
              <a:t>are being used, </a:t>
            </a:r>
            <a:r>
              <a:rPr lang="en-US" sz="2300" dirty="0">
                <a:solidFill>
                  <a:srgbClr val="0070C0"/>
                </a:solidFill>
                <a:latin typeface="PalatinoLTStd-Roman"/>
              </a:rPr>
              <a:t>each capsule should be weighed </a:t>
            </a:r>
            <a:r>
              <a:rPr lang="en-US" sz="2300" dirty="0">
                <a:solidFill>
                  <a:srgbClr val="000000"/>
                </a:solidFill>
                <a:latin typeface="PalatinoLTStd-Roman"/>
              </a:rPr>
              <a:t>after filling to ensure accuracy. Such </a:t>
            </a:r>
            <a:r>
              <a:rPr lang="en-US" sz="2300" dirty="0" err="1">
                <a:solidFill>
                  <a:srgbClr val="000000"/>
                </a:solidFill>
                <a:latin typeface="PalatinoLTStd-Roman"/>
              </a:rPr>
              <a:t>weighings</a:t>
            </a:r>
            <a:r>
              <a:rPr lang="en-US" sz="2300" dirty="0">
                <a:solidFill>
                  <a:srgbClr val="000000"/>
                </a:solidFill>
                <a:latin typeface="PalatinoLTStd-Roman"/>
              </a:rPr>
              <a:t> protect against uneven filling of capsules and premature exhaustion or underuse of the powder. After the body of a capsule has been filled and the cap placed on the body, the body may be squeezed or tapped gently to distribute some powder to the cap end to give the capsule a full appearance.</a:t>
            </a:r>
          </a:p>
          <a:p>
            <a:pPr algn="just"/>
            <a:endParaRPr lang="en-US" sz="2300" dirty="0">
              <a:solidFill>
                <a:srgbClr val="000000"/>
              </a:solidFill>
              <a:latin typeface="PalatinoLTStd-Roman"/>
            </a:endParaRPr>
          </a:p>
          <a:p>
            <a:pPr algn="just"/>
            <a:r>
              <a:rPr lang="en-US" sz="2300" dirty="0">
                <a:solidFill>
                  <a:srgbClr val="000000"/>
                </a:solidFill>
                <a:latin typeface="PalatinoLTStd-Roman"/>
              </a:rPr>
              <a:t>• </a:t>
            </a:r>
            <a:r>
              <a:rPr lang="en-US" sz="2300" dirty="0">
                <a:solidFill>
                  <a:srgbClr val="FF0000"/>
                </a:solidFill>
                <a:latin typeface="PalatinoLTStd-Roman"/>
              </a:rPr>
              <a:t>Granular material </a:t>
            </a:r>
            <a:r>
              <a:rPr lang="en-US" sz="2300" dirty="0">
                <a:solidFill>
                  <a:srgbClr val="000000"/>
                </a:solidFill>
                <a:latin typeface="PalatinoLTStd-Roman"/>
              </a:rPr>
              <a:t>that does not lend itself to the punch method of filling capsules may be </a:t>
            </a:r>
            <a:r>
              <a:rPr lang="en-US" sz="2300" dirty="0">
                <a:solidFill>
                  <a:srgbClr val="0070C0"/>
                </a:solidFill>
                <a:latin typeface="PalatinoLTStd-Roman"/>
              </a:rPr>
              <a:t>poured</a:t>
            </a:r>
            <a:r>
              <a:rPr lang="en-US" sz="2300" dirty="0">
                <a:solidFill>
                  <a:srgbClr val="000000"/>
                </a:solidFill>
                <a:latin typeface="PalatinoLTStd-Roman"/>
              </a:rPr>
              <a:t> into each capsule from the powder paper on which it is weighed.</a:t>
            </a:r>
            <a:endParaRPr lang="ar-IQ" sz="2300" dirty="0">
              <a:solidFill>
                <a:srgbClr val="000000"/>
              </a:solidFill>
              <a:latin typeface="PalatinoLTStd-Roman"/>
            </a:endParaRPr>
          </a:p>
        </p:txBody>
      </p:sp>
    </p:spTree>
    <p:extLst>
      <p:ext uri="{BB962C8B-B14F-4D97-AF65-F5344CB8AC3E}">
        <p14:creationId xmlns:p14="http://schemas.microsoft.com/office/powerpoint/2010/main" val="40055760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A9EF560-C94C-FDF2-A8B5-F53A2878FAB5}"/>
              </a:ext>
            </a:extLst>
          </p:cNvPr>
          <p:cNvSpPr>
            <a:spLocks noGrp="1"/>
          </p:cNvSpPr>
          <p:nvPr>
            <p:ph type="sldNum" sz="quarter" idx="12"/>
          </p:nvPr>
        </p:nvSpPr>
        <p:spPr/>
        <p:txBody>
          <a:bodyPr/>
          <a:lstStyle/>
          <a:p>
            <a:fld id="{8796C193-3722-42E9-B33A-7C17DAD0F260}" type="slidenum">
              <a:rPr lang="ar-IQ" smtClean="0"/>
              <a:pPr/>
              <a:t>29</a:t>
            </a:fld>
            <a:endParaRPr lang="ar-IQ"/>
          </a:p>
        </p:txBody>
      </p:sp>
      <p:sp>
        <p:nvSpPr>
          <p:cNvPr id="4" name="TextBox 3">
            <a:extLst>
              <a:ext uri="{FF2B5EF4-FFF2-40B4-BE49-F238E27FC236}">
                <a16:creationId xmlns:a16="http://schemas.microsoft.com/office/drawing/2014/main" id="{430A3C19-FB73-0223-40A2-C5D79AD7103C}"/>
              </a:ext>
            </a:extLst>
          </p:cNvPr>
          <p:cNvSpPr txBox="1"/>
          <p:nvPr/>
        </p:nvSpPr>
        <p:spPr>
          <a:xfrm>
            <a:off x="335360" y="332656"/>
            <a:ext cx="10975768" cy="6211829"/>
          </a:xfrm>
          <a:prstGeom prst="rect">
            <a:avLst/>
          </a:prstGeom>
          <a:noFill/>
        </p:spPr>
        <p:txBody>
          <a:bodyPr wrap="square">
            <a:spAutoFit/>
          </a:bodyPr>
          <a:lstStyle/>
          <a:p>
            <a:pPr algn="just">
              <a:lnSpc>
                <a:spcPct val="150000"/>
              </a:lnSpc>
            </a:pPr>
            <a:r>
              <a:rPr lang="en-US" sz="2800" b="1" dirty="0">
                <a:solidFill>
                  <a:srgbClr val="FF0000"/>
                </a:solidFill>
                <a:latin typeface="Cambria" panose="02040503050406030204" pitchFamily="18" charset="0"/>
                <a:ea typeface="Cambria" panose="02040503050406030204" pitchFamily="18" charset="0"/>
              </a:rPr>
              <a:t>Filling of capsules by hand-operating filling machine</a:t>
            </a:r>
            <a:endParaRPr lang="en-US" sz="2400" dirty="0">
              <a:solidFill>
                <a:srgbClr val="000000"/>
              </a:solidFill>
              <a:latin typeface="Cambria" panose="02040503050406030204" pitchFamily="18" charset="0"/>
              <a:ea typeface="Cambria" panose="02040503050406030204" pitchFamily="18" charset="0"/>
            </a:endParaRPr>
          </a:p>
          <a:p>
            <a:pPr algn="just">
              <a:lnSpc>
                <a:spcPct val="150000"/>
              </a:lnSpc>
            </a:pPr>
            <a:endParaRPr lang="en-US" sz="2400" dirty="0">
              <a:solidFill>
                <a:srgbClr val="000000"/>
              </a:solidFill>
              <a:latin typeface="Cambria" panose="02040503050406030204" pitchFamily="18" charset="0"/>
              <a:ea typeface="Cambria" panose="02040503050406030204" pitchFamily="18" charset="0"/>
            </a:endParaRPr>
          </a:p>
          <a:p>
            <a:pPr algn="just">
              <a:lnSpc>
                <a:spcPct val="150000"/>
              </a:lnSpc>
            </a:pPr>
            <a:r>
              <a:rPr lang="en-US" sz="2400" dirty="0">
                <a:solidFill>
                  <a:srgbClr val="000000"/>
                </a:solidFill>
                <a:latin typeface="Cambria" panose="02040503050406030204" pitchFamily="18" charset="0"/>
                <a:ea typeface="Cambria" panose="02040503050406030204" pitchFamily="18" charset="0"/>
              </a:rPr>
              <a:t>• Pharmacists who prepare capsules on a regular or extensive basis may use a hand-operated filling machine. The various types of machines have capacities ranging from 24 to 300 capsules.</a:t>
            </a:r>
          </a:p>
          <a:p>
            <a:pPr algn="just">
              <a:lnSpc>
                <a:spcPct val="150000"/>
              </a:lnSpc>
            </a:pPr>
            <a:endParaRPr lang="en-US" sz="2400" dirty="0">
              <a:solidFill>
                <a:srgbClr val="000000"/>
              </a:solidFill>
              <a:latin typeface="Cambria" panose="02040503050406030204" pitchFamily="18" charset="0"/>
              <a:ea typeface="Cambria" panose="02040503050406030204" pitchFamily="18" charset="0"/>
            </a:endParaRPr>
          </a:p>
          <a:p>
            <a:pPr algn="just">
              <a:lnSpc>
                <a:spcPct val="150000"/>
              </a:lnSpc>
            </a:pPr>
            <a:r>
              <a:rPr lang="en-US" sz="2400" dirty="0">
                <a:solidFill>
                  <a:srgbClr val="000000"/>
                </a:solidFill>
                <a:latin typeface="Cambria" panose="02040503050406030204" pitchFamily="18" charset="0"/>
                <a:ea typeface="Cambria" panose="02040503050406030204" pitchFamily="18" charset="0"/>
              </a:rPr>
              <a:t>The </a:t>
            </a:r>
            <a:r>
              <a:rPr lang="en-US" sz="2400" dirty="0" err="1">
                <a:solidFill>
                  <a:srgbClr val="0070C0"/>
                </a:solidFill>
                <a:latin typeface="Cambria" panose="02040503050406030204" pitchFamily="18" charset="0"/>
                <a:ea typeface="Cambria" panose="02040503050406030204" pitchFamily="18" charset="0"/>
              </a:rPr>
              <a:t>Feton</a:t>
            </a:r>
            <a:r>
              <a:rPr lang="en-US" sz="2400" dirty="0">
                <a:solidFill>
                  <a:srgbClr val="0070C0"/>
                </a:solidFill>
                <a:latin typeface="Cambria" panose="02040503050406030204" pitchFamily="18" charset="0"/>
                <a:ea typeface="Cambria" panose="02040503050406030204" pitchFamily="18" charset="0"/>
              </a:rPr>
              <a:t> capsule-filling machine </a:t>
            </a:r>
            <a:r>
              <a:rPr lang="en-US" sz="2400" dirty="0">
                <a:solidFill>
                  <a:srgbClr val="000000"/>
                </a:solidFill>
                <a:latin typeface="Cambria" panose="02040503050406030204" pitchFamily="18" charset="0"/>
                <a:ea typeface="Cambria" panose="02040503050406030204" pitchFamily="18" charset="0"/>
              </a:rPr>
              <a:t>A. With empty capsules in the </a:t>
            </a:r>
            <a:r>
              <a:rPr lang="en-US" sz="2400" dirty="0">
                <a:solidFill>
                  <a:srgbClr val="FF0000"/>
                </a:solidFill>
                <a:latin typeface="Cambria" panose="02040503050406030204" pitchFamily="18" charset="0"/>
                <a:ea typeface="Cambria" panose="02040503050406030204" pitchFamily="18" charset="0"/>
              </a:rPr>
              <a:t>loader tray</a:t>
            </a:r>
            <a:r>
              <a:rPr lang="en-US" sz="2400" dirty="0">
                <a:solidFill>
                  <a:srgbClr val="000000"/>
                </a:solidFill>
                <a:latin typeface="Cambria" panose="02040503050406030204" pitchFamily="18" charset="0"/>
                <a:ea typeface="Cambria" panose="02040503050406030204" pitchFamily="18" charset="0"/>
              </a:rPr>
              <a:t>, the tray placed on top of the </a:t>
            </a:r>
            <a:r>
              <a:rPr lang="en-US" sz="2400" dirty="0">
                <a:solidFill>
                  <a:srgbClr val="FF0000"/>
                </a:solidFill>
                <a:latin typeface="Cambria" panose="02040503050406030204" pitchFamily="18" charset="0"/>
                <a:ea typeface="Cambria" panose="02040503050406030204" pitchFamily="18" charset="0"/>
              </a:rPr>
              <a:t>filler unit</a:t>
            </a:r>
            <a:r>
              <a:rPr lang="en-US" sz="2400" dirty="0">
                <a:solidFill>
                  <a:srgbClr val="000000"/>
                </a:solidFill>
                <a:latin typeface="Cambria" panose="02040503050406030204" pitchFamily="18" charset="0"/>
                <a:ea typeface="Cambria" panose="02040503050406030204" pitchFamily="18" charset="0"/>
              </a:rPr>
              <a:t>. B. The loader inserts the capsules into the filling unit and is removed, and the </a:t>
            </a:r>
            <a:r>
              <a:rPr lang="en-US" sz="2400" dirty="0">
                <a:solidFill>
                  <a:srgbClr val="0070C0"/>
                </a:solidFill>
                <a:latin typeface="Cambria" panose="02040503050406030204" pitchFamily="18" charset="0"/>
                <a:ea typeface="Cambria" panose="02040503050406030204" pitchFamily="18" charset="0"/>
              </a:rPr>
              <a:t>top plate is lifted to separate the caps from the bodies</a:t>
            </a:r>
            <a:r>
              <a:rPr lang="en-US" sz="2400" dirty="0">
                <a:solidFill>
                  <a:srgbClr val="000000"/>
                </a:solidFill>
                <a:latin typeface="Cambria" panose="02040503050406030204" pitchFamily="18" charset="0"/>
                <a:ea typeface="Cambria" panose="02040503050406030204" pitchFamily="18" charset="0"/>
              </a:rPr>
              <a:t>. C. The powder is placed on the unit and the capsule bodies are filled. D. The top plate is returned to the unit and the caps are placed on filled capsule bodies.</a:t>
            </a:r>
            <a:endParaRPr lang="ar-IQ" sz="24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0731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1BB555E-AE4E-45F2-B55C-BF95CA2CFC24}"/>
              </a:ext>
            </a:extLst>
          </p:cNvPr>
          <p:cNvSpPr>
            <a:spLocks noGrp="1"/>
          </p:cNvSpPr>
          <p:nvPr>
            <p:ph type="sldNum" sz="quarter" idx="12"/>
          </p:nvPr>
        </p:nvSpPr>
        <p:spPr/>
        <p:txBody>
          <a:bodyPr/>
          <a:lstStyle/>
          <a:p>
            <a:fld id="{8796C193-3722-42E9-B33A-7C17DAD0F260}" type="slidenum">
              <a:rPr lang="ar-IQ" smtClean="0"/>
              <a:pPr/>
              <a:t>3</a:t>
            </a:fld>
            <a:endParaRPr lang="ar-IQ"/>
          </a:p>
        </p:txBody>
      </p:sp>
      <p:sp>
        <p:nvSpPr>
          <p:cNvPr id="4" name="TextBox 3">
            <a:extLst>
              <a:ext uri="{FF2B5EF4-FFF2-40B4-BE49-F238E27FC236}">
                <a16:creationId xmlns:a16="http://schemas.microsoft.com/office/drawing/2014/main" id="{6AE0AB8B-4272-4612-9752-DC5E86290DF3}"/>
              </a:ext>
            </a:extLst>
          </p:cNvPr>
          <p:cNvSpPr txBox="1"/>
          <p:nvPr/>
        </p:nvSpPr>
        <p:spPr>
          <a:xfrm>
            <a:off x="263352" y="260648"/>
            <a:ext cx="11305256" cy="6370975"/>
          </a:xfrm>
          <a:prstGeom prst="rect">
            <a:avLst/>
          </a:prstGeom>
          <a:noFill/>
        </p:spPr>
        <p:txBody>
          <a:bodyPr wrap="square">
            <a:spAutoFit/>
          </a:bodyPr>
          <a:lstStyle/>
          <a:p>
            <a:r>
              <a:rPr lang="en-US" sz="3600" b="1" i="0" u="none" strike="noStrike" baseline="0" dirty="0">
                <a:solidFill>
                  <a:srgbClr val="FF0000"/>
                </a:solidFill>
                <a:latin typeface="Arial" panose="020B0604020202020204" pitchFamily="34" charset="0"/>
              </a:rPr>
              <a:t>Advantages of capsules </a:t>
            </a:r>
          </a:p>
          <a:p>
            <a:endParaRPr lang="en-US" sz="3600" b="1" dirty="0">
              <a:latin typeface="Arial" panose="020B0604020202020204" pitchFamily="34" charset="0"/>
            </a:endParaRPr>
          </a:p>
          <a:p>
            <a:pPr marL="457200" indent="-457200" algn="just">
              <a:buFont typeface="Wingdings" panose="05000000000000000000" pitchFamily="2" charset="2"/>
              <a:buChar char="Ø"/>
            </a:pPr>
            <a:r>
              <a:rPr lang="en-US" sz="2800" dirty="0">
                <a:solidFill>
                  <a:srgbClr val="FF0000"/>
                </a:solidFill>
                <a:latin typeface="Arial" panose="020B0604020202020204" pitchFamily="34" charset="0"/>
              </a:rPr>
              <a:t>Elegant</a:t>
            </a:r>
            <a:r>
              <a:rPr lang="en-US" sz="2800" dirty="0">
                <a:latin typeface="Arial" panose="020B0604020202020204" pitchFamily="34" charset="0"/>
              </a:rPr>
              <a:t> and conveniently carried, readily </a:t>
            </a:r>
            <a:r>
              <a:rPr lang="en-US" sz="2800" dirty="0">
                <a:solidFill>
                  <a:srgbClr val="FF0000"/>
                </a:solidFill>
                <a:latin typeface="Arial" panose="020B0604020202020204" pitchFamily="34" charset="0"/>
              </a:rPr>
              <a:t>identified</a:t>
            </a:r>
            <a:r>
              <a:rPr lang="en-US" sz="2800" dirty="0">
                <a:latin typeface="Arial" panose="020B0604020202020204" pitchFamily="34" charset="0"/>
              </a:rPr>
              <a:t>, and easily </a:t>
            </a:r>
            <a:r>
              <a:rPr lang="en-US" sz="2800" dirty="0">
                <a:solidFill>
                  <a:srgbClr val="FF0000"/>
                </a:solidFill>
                <a:latin typeface="Arial" panose="020B0604020202020204" pitchFamily="34" charset="0"/>
              </a:rPr>
              <a:t>taken</a:t>
            </a:r>
            <a:r>
              <a:rPr lang="en-US" sz="2800" dirty="0">
                <a:latin typeface="Arial" panose="020B0604020202020204" pitchFamily="34" charset="0"/>
              </a:rPr>
              <a:t>. </a:t>
            </a:r>
            <a:endParaRPr lang="ar-IQ" sz="2800" dirty="0"/>
          </a:p>
          <a:p>
            <a:pPr marL="457200" indent="-457200" algn="just">
              <a:buFont typeface="Wingdings" panose="05000000000000000000" pitchFamily="2" charset="2"/>
              <a:buChar char="Ø"/>
            </a:pPr>
            <a:r>
              <a:rPr lang="en-US" sz="2800" dirty="0">
                <a:solidFill>
                  <a:srgbClr val="FF0000"/>
                </a:solidFill>
                <a:latin typeface="Arial" panose="020B0604020202020204" pitchFamily="34" charset="0"/>
              </a:rPr>
              <a:t>Easily swallowed</a:t>
            </a:r>
            <a:r>
              <a:rPr lang="en-US" sz="2800" dirty="0">
                <a:latin typeface="Arial" panose="020B0604020202020204" pitchFamily="34" charset="0"/>
              </a:rPr>
              <a:t>, so, there is no need for spoons or other measuring devices.</a:t>
            </a:r>
          </a:p>
          <a:p>
            <a:pPr marL="457200" indent="-457200" algn="just">
              <a:buFont typeface="Wingdings" panose="05000000000000000000" pitchFamily="2" charset="2"/>
              <a:buChar char="Ø"/>
            </a:pPr>
            <a:r>
              <a:rPr lang="en-US" sz="2800" dirty="0">
                <a:latin typeface="Arial" panose="020B0604020202020204" pitchFamily="34" charset="0"/>
              </a:rPr>
              <a:t>It is tasteless and odorless when swallowed </a:t>
            </a:r>
          </a:p>
          <a:p>
            <a:pPr marL="457200" indent="-457200" algn="just">
              <a:buFont typeface="Wingdings" panose="05000000000000000000" pitchFamily="2" charset="2"/>
              <a:buChar char="Ø"/>
            </a:pPr>
            <a:r>
              <a:rPr lang="en-US" sz="2800" dirty="0">
                <a:latin typeface="Arial" panose="020B0604020202020204" pitchFamily="34" charset="0"/>
              </a:rPr>
              <a:t>They are packaged and </a:t>
            </a:r>
            <a:r>
              <a:rPr lang="en-US" sz="2800" dirty="0">
                <a:solidFill>
                  <a:srgbClr val="FF0000"/>
                </a:solidFill>
                <a:latin typeface="Arial" panose="020B0604020202020204" pitchFamily="34" charset="0"/>
              </a:rPr>
              <a:t>shipped</a:t>
            </a:r>
            <a:r>
              <a:rPr lang="en-US" sz="2800" dirty="0">
                <a:latin typeface="Arial" panose="020B0604020202020204" pitchFamily="34" charset="0"/>
              </a:rPr>
              <a:t> by manufacturers at </a:t>
            </a:r>
            <a:r>
              <a:rPr lang="en-US" sz="2800" dirty="0">
                <a:solidFill>
                  <a:srgbClr val="FF0000"/>
                </a:solidFill>
                <a:latin typeface="Arial" panose="020B0604020202020204" pitchFamily="34" charset="0"/>
              </a:rPr>
              <a:t>lower cost </a:t>
            </a:r>
            <a:r>
              <a:rPr lang="en-US" sz="2800" dirty="0">
                <a:latin typeface="Arial" panose="020B0604020202020204" pitchFamily="34" charset="0"/>
              </a:rPr>
              <a:t>and with less breakage.</a:t>
            </a:r>
          </a:p>
          <a:p>
            <a:pPr marL="457200" indent="-457200" algn="just">
              <a:buFont typeface="Wingdings" panose="05000000000000000000" pitchFamily="2" charset="2"/>
              <a:buChar char="Ø"/>
            </a:pPr>
            <a:r>
              <a:rPr lang="en-US" sz="2800" dirty="0">
                <a:latin typeface="Arial" panose="020B0604020202020204" pitchFamily="34" charset="0"/>
              </a:rPr>
              <a:t>It is available for many medications in a variety of dosage strengths, providing </a:t>
            </a:r>
            <a:r>
              <a:rPr lang="en-US" sz="2800" dirty="0">
                <a:solidFill>
                  <a:srgbClr val="FF0000"/>
                </a:solidFill>
                <a:latin typeface="Arial" panose="020B0604020202020204" pitchFamily="34" charset="0"/>
              </a:rPr>
              <a:t>flexibility</a:t>
            </a:r>
            <a:r>
              <a:rPr lang="en-US" sz="2800" dirty="0">
                <a:latin typeface="Arial" panose="020B0604020202020204" pitchFamily="34" charset="0"/>
              </a:rPr>
              <a:t> to the prescriber and accurate individualized dosage for the patient. </a:t>
            </a:r>
          </a:p>
          <a:p>
            <a:pPr marL="457200" indent="-457200" algn="just">
              <a:buFont typeface="Wingdings" panose="05000000000000000000" pitchFamily="2" charset="2"/>
              <a:buChar char="Ø"/>
            </a:pPr>
            <a:r>
              <a:rPr lang="en-US" sz="2800" i="0" u="none" strike="noStrike" baseline="0" dirty="0">
                <a:latin typeface="Arial" panose="020B0604020202020204" pitchFamily="34" charset="0"/>
              </a:rPr>
              <a:t>They are also more </a:t>
            </a:r>
            <a:r>
              <a:rPr lang="en-US" sz="2800" i="0" u="none" strike="noStrike" baseline="0" dirty="0">
                <a:solidFill>
                  <a:srgbClr val="FF0000"/>
                </a:solidFill>
                <a:latin typeface="Arial" panose="020B0604020202020204" pitchFamily="34" charset="0"/>
              </a:rPr>
              <a:t>stable</a:t>
            </a:r>
            <a:r>
              <a:rPr lang="en-US" sz="2800" i="0" u="none" strike="noStrike" baseline="0" dirty="0">
                <a:latin typeface="Arial" panose="020B0604020202020204" pitchFamily="34" charset="0"/>
              </a:rPr>
              <a:t> and have a longer shelf life than their liquid counterparts. </a:t>
            </a:r>
          </a:p>
        </p:txBody>
      </p:sp>
    </p:spTree>
    <p:extLst>
      <p:ext uri="{BB962C8B-B14F-4D97-AF65-F5344CB8AC3E}">
        <p14:creationId xmlns:p14="http://schemas.microsoft.com/office/powerpoint/2010/main" val="7959045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7BA69E2-E5FF-BA82-86E3-ECCB29ED9098}"/>
              </a:ext>
            </a:extLst>
          </p:cNvPr>
          <p:cNvSpPr>
            <a:spLocks noGrp="1"/>
          </p:cNvSpPr>
          <p:nvPr>
            <p:ph type="sldNum" sz="quarter" idx="12"/>
          </p:nvPr>
        </p:nvSpPr>
        <p:spPr/>
        <p:txBody>
          <a:bodyPr/>
          <a:lstStyle/>
          <a:p>
            <a:fld id="{8796C193-3722-42E9-B33A-7C17DAD0F260}" type="slidenum">
              <a:rPr lang="ar-IQ" smtClean="0"/>
              <a:pPr/>
              <a:t>30</a:t>
            </a:fld>
            <a:endParaRPr lang="ar-IQ"/>
          </a:p>
        </p:txBody>
      </p:sp>
      <p:sp>
        <p:nvSpPr>
          <p:cNvPr id="4" name="TextBox 3">
            <a:extLst>
              <a:ext uri="{FF2B5EF4-FFF2-40B4-BE49-F238E27FC236}">
                <a16:creationId xmlns:a16="http://schemas.microsoft.com/office/drawing/2014/main" id="{C5EBA332-B9CE-3407-A164-E72109813A59}"/>
              </a:ext>
            </a:extLst>
          </p:cNvPr>
          <p:cNvSpPr txBox="1"/>
          <p:nvPr/>
        </p:nvSpPr>
        <p:spPr>
          <a:xfrm>
            <a:off x="479375" y="316800"/>
            <a:ext cx="7488831" cy="6373861"/>
          </a:xfrm>
          <a:prstGeom prst="rect">
            <a:avLst/>
          </a:prstGeom>
          <a:noFill/>
        </p:spPr>
        <p:txBody>
          <a:bodyPr wrap="square">
            <a:spAutoFit/>
          </a:bodyPr>
          <a:lstStyle/>
          <a:p>
            <a:r>
              <a:rPr lang="en-US" sz="2800" b="1" dirty="0">
                <a:solidFill>
                  <a:srgbClr val="FF0000"/>
                </a:solidFill>
                <a:latin typeface="PalatinoLTStd-Roman"/>
              </a:rPr>
              <a:t>Filling of capsules in large scale</a:t>
            </a:r>
          </a:p>
          <a:p>
            <a:endParaRPr lang="en-US" sz="2400" dirty="0">
              <a:solidFill>
                <a:srgbClr val="000000"/>
              </a:solidFill>
              <a:latin typeface="PalatinoLTStd-Roman"/>
            </a:endParaRPr>
          </a:p>
          <a:p>
            <a:pPr algn="just">
              <a:lnSpc>
                <a:spcPct val="150000"/>
              </a:lnSpc>
            </a:pPr>
            <a:r>
              <a:rPr lang="en-US" sz="2400" dirty="0">
                <a:solidFill>
                  <a:srgbClr val="000000"/>
                </a:solidFill>
                <a:latin typeface="PalatinoLTStd-Roman"/>
              </a:rPr>
              <a:t>• Machines developed for industrial use automatically (</a:t>
            </a:r>
            <a:r>
              <a:rPr lang="en-US" sz="2400" dirty="0">
                <a:solidFill>
                  <a:srgbClr val="000000"/>
                </a:solidFill>
                <a:latin typeface="PalatinoLTStd-Roman"/>
                <a:hlinkClick r:id="rId2"/>
              </a:rPr>
              <a:t>https://youtu.be/sXFgxDugkb0</a:t>
            </a:r>
            <a:r>
              <a:rPr lang="en-US" sz="2400" dirty="0">
                <a:solidFill>
                  <a:srgbClr val="000000"/>
                </a:solidFill>
                <a:latin typeface="PalatinoLTStd-Roman"/>
              </a:rPr>
              <a:t>) and (</a:t>
            </a:r>
            <a:r>
              <a:rPr lang="en-US" sz="2400" dirty="0">
                <a:solidFill>
                  <a:srgbClr val="000000"/>
                </a:solidFill>
                <a:latin typeface="PalatinoLTStd-Roman"/>
                <a:hlinkClick r:id="rId3"/>
              </a:rPr>
              <a:t>https://youtu.be/4FfhSWE8i0o</a:t>
            </a:r>
            <a:r>
              <a:rPr lang="en-US" sz="2400" dirty="0">
                <a:solidFill>
                  <a:srgbClr val="000000"/>
                </a:solidFill>
                <a:latin typeface="PalatinoLTStd-Roman"/>
              </a:rPr>
              <a:t>). </a:t>
            </a:r>
          </a:p>
          <a:p>
            <a:pPr algn="just">
              <a:lnSpc>
                <a:spcPct val="150000"/>
              </a:lnSpc>
            </a:pPr>
            <a:r>
              <a:rPr lang="en-US" sz="2400" dirty="0">
                <a:solidFill>
                  <a:srgbClr val="000000"/>
                </a:solidFill>
                <a:latin typeface="PalatinoLTStd-Roman"/>
              </a:rPr>
              <a:t>1- separate the caps from empty capsules, </a:t>
            </a:r>
          </a:p>
          <a:p>
            <a:pPr algn="just">
              <a:lnSpc>
                <a:spcPct val="150000"/>
              </a:lnSpc>
            </a:pPr>
            <a:r>
              <a:rPr lang="en-US" sz="2400" dirty="0">
                <a:solidFill>
                  <a:srgbClr val="000000"/>
                </a:solidFill>
                <a:latin typeface="PalatinoLTStd-Roman"/>
              </a:rPr>
              <a:t>2- fill the bodies, </a:t>
            </a:r>
          </a:p>
          <a:p>
            <a:pPr algn="just">
              <a:lnSpc>
                <a:spcPct val="150000"/>
              </a:lnSpc>
            </a:pPr>
            <a:r>
              <a:rPr lang="en-US" sz="2400" dirty="0">
                <a:solidFill>
                  <a:srgbClr val="000000"/>
                </a:solidFill>
                <a:latin typeface="PalatinoLTStd-Roman"/>
              </a:rPr>
              <a:t>3- scrape off the excess powder, </a:t>
            </a:r>
          </a:p>
          <a:p>
            <a:pPr algn="just">
              <a:lnSpc>
                <a:spcPct val="150000"/>
              </a:lnSpc>
            </a:pPr>
            <a:r>
              <a:rPr lang="en-US" sz="2400" dirty="0">
                <a:solidFill>
                  <a:srgbClr val="000000"/>
                </a:solidFill>
                <a:latin typeface="PalatinoLTStd-Roman"/>
              </a:rPr>
              <a:t>4- replace the caps, </a:t>
            </a:r>
          </a:p>
          <a:p>
            <a:pPr algn="just">
              <a:lnSpc>
                <a:spcPct val="150000"/>
              </a:lnSpc>
            </a:pPr>
            <a:r>
              <a:rPr lang="en-US" sz="2400" dirty="0">
                <a:solidFill>
                  <a:srgbClr val="000000"/>
                </a:solidFill>
                <a:latin typeface="PalatinoLTStd-Roman"/>
              </a:rPr>
              <a:t>5- seal the capsules as desired,</a:t>
            </a:r>
          </a:p>
          <a:p>
            <a:pPr algn="just">
              <a:lnSpc>
                <a:spcPct val="150000"/>
              </a:lnSpc>
            </a:pPr>
            <a:r>
              <a:rPr lang="en-US" sz="2400" dirty="0">
                <a:solidFill>
                  <a:srgbClr val="000000"/>
                </a:solidFill>
                <a:latin typeface="PalatinoLTStd-Roman"/>
              </a:rPr>
              <a:t>6- clean the outside of the filled capsules at up to 165,000 capsules per hour.</a:t>
            </a:r>
            <a:endParaRPr lang="ar-IQ" sz="2400" dirty="0">
              <a:solidFill>
                <a:srgbClr val="000000"/>
              </a:solidFill>
              <a:latin typeface="PalatinoLTStd-Roman"/>
            </a:endParaRPr>
          </a:p>
        </p:txBody>
      </p:sp>
    </p:spTree>
    <p:extLst>
      <p:ext uri="{BB962C8B-B14F-4D97-AF65-F5344CB8AC3E}">
        <p14:creationId xmlns:p14="http://schemas.microsoft.com/office/powerpoint/2010/main" val="36981962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DDC3B94-4EC5-E1C9-9049-E84923EEBE79}"/>
              </a:ext>
            </a:extLst>
          </p:cNvPr>
          <p:cNvSpPr>
            <a:spLocks noGrp="1"/>
          </p:cNvSpPr>
          <p:nvPr>
            <p:ph type="sldNum" sz="quarter" idx="12"/>
          </p:nvPr>
        </p:nvSpPr>
        <p:spPr/>
        <p:txBody>
          <a:bodyPr/>
          <a:lstStyle/>
          <a:p>
            <a:fld id="{8796C193-3722-42E9-B33A-7C17DAD0F260}" type="slidenum">
              <a:rPr lang="ar-IQ" smtClean="0"/>
              <a:pPr/>
              <a:t>31</a:t>
            </a:fld>
            <a:endParaRPr lang="ar-IQ"/>
          </a:p>
        </p:txBody>
      </p:sp>
      <p:sp>
        <p:nvSpPr>
          <p:cNvPr id="4" name="TextBox 3">
            <a:extLst>
              <a:ext uri="{FF2B5EF4-FFF2-40B4-BE49-F238E27FC236}">
                <a16:creationId xmlns:a16="http://schemas.microsoft.com/office/drawing/2014/main" id="{ED9F92A0-7C81-4933-A9AF-3B050D1CB5D6}"/>
              </a:ext>
            </a:extLst>
          </p:cNvPr>
          <p:cNvSpPr txBox="1"/>
          <p:nvPr/>
        </p:nvSpPr>
        <p:spPr>
          <a:xfrm>
            <a:off x="206837" y="0"/>
            <a:ext cx="11759864" cy="6460871"/>
          </a:xfrm>
          <a:prstGeom prst="rect">
            <a:avLst/>
          </a:prstGeom>
          <a:noFill/>
        </p:spPr>
        <p:txBody>
          <a:bodyPr wrap="square">
            <a:spAutoFit/>
          </a:bodyPr>
          <a:lstStyle/>
          <a:p>
            <a:r>
              <a:rPr lang="en-US" sz="2800" dirty="0">
                <a:solidFill>
                  <a:srgbClr val="FF0000"/>
                </a:solidFill>
                <a:latin typeface="Cambria" panose="02040503050406030204" pitchFamily="18" charset="0"/>
                <a:ea typeface="Cambria" panose="02040503050406030204" pitchFamily="18" charset="0"/>
              </a:rPr>
              <a:t>Capsule sealing</a:t>
            </a:r>
          </a:p>
          <a:p>
            <a:pPr algn="just">
              <a:lnSpc>
                <a:spcPct val="150000"/>
              </a:lnSpc>
            </a:pPr>
            <a:r>
              <a:rPr lang="en-US" sz="2400" dirty="0">
                <a:solidFill>
                  <a:srgbClr val="000000"/>
                </a:solidFill>
                <a:latin typeface="Cambria" panose="02040503050406030204" pitchFamily="18" charset="0"/>
                <a:ea typeface="Cambria" panose="02040503050406030204" pitchFamily="18" charset="0"/>
              </a:rPr>
              <a:t>• Some manufacturers make </a:t>
            </a:r>
            <a:r>
              <a:rPr lang="en-US" sz="2400" dirty="0">
                <a:solidFill>
                  <a:srgbClr val="FF0000"/>
                </a:solidFill>
                <a:latin typeface="Cambria" panose="02040503050406030204" pitchFamily="18" charset="0"/>
                <a:ea typeface="Cambria" panose="02040503050406030204" pitchFamily="18" charset="0"/>
              </a:rPr>
              <a:t>tamper-evident capsules </a:t>
            </a:r>
            <a:r>
              <a:rPr lang="en-US" sz="2400" dirty="0">
                <a:solidFill>
                  <a:srgbClr val="000000"/>
                </a:solidFill>
                <a:latin typeface="Cambria" panose="02040503050406030204" pitchFamily="18" charset="0"/>
                <a:ea typeface="Cambria" panose="02040503050406030204" pitchFamily="18" charset="0"/>
              </a:rPr>
              <a:t>by sealing the joint between the two capsule parts. One manufacturer makes distinctive-looking capsules by sealing them with a </a:t>
            </a:r>
            <a:r>
              <a:rPr lang="en-US" sz="2400" dirty="0">
                <a:solidFill>
                  <a:srgbClr val="FF0000"/>
                </a:solidFill>
                <a:highlight>
                  <a:srgbClr val="FFFF00"/>
                </a:highlight>
                <a:latin typeface="Cambria" panose="02040503050406030204" pitchFamily="18" charset="0"/>
                <a:ea typeface="Cambria" panose="02040503050406030204" pitchFamily="18" charset="0"/>
              </a:rPr>
              <a:t>colored band of gelatin </a:t>
            </a:r>
            <a:r>
              <a:rPr lang="en-US" sz="2400" dirty="0">
                <a:solidFill>
                  <a:srgbClr val="000000"/>
                </a:solidFill>
                <a:latin typeface="Cambria" panose="02040503050406030204" pitchFamily="18" charset="0"/>
                <a:ea typeface="Cambria" panose="02040503050406030204" pitchFamily="18" charset="0"/>
              </a:rPr>
              <a:t>(</a:t>
            </a:r>
            <a:r>
              <a:rPr lang="en-US" sz="2400" dirty="0" err="1">
                <a:solidFill>
                  <a:srgbClr val="0070C0"/>
                </a:solidFill>
                <a:latin typeface="Cambria" panose="02040503050406030204" pitchFamily="18" charset="0"/>
                <a:ea typeface="Cambria" panose="02040503050406030204" pitchFamily="18" charset="0"/>
              </a:rPr>
              <a:t>Kapseals</a:t>
            </a:r>
            <a:r>
              <a:rPr lang="en-US" sz="2400" dirty="0">
                <a:solidFill>
                  <a:srgbClr val="000000"/>
                </a:solidFill>
                <a:latin typeface="Cambria" panose="02040503050406030204" pitchFamily="18" charset="0"/>
                <a:ea typeface="Cambria" panose="02040503050406030204" pitchFamily="18" charset="0"/>
              </a:rPr>
              <a:t>, Parke-Davis). If removed, the band cannot be restored without expert resealing with gelatin.</a:t>
            </a:r>
          </a:p>
          <a:p>
            <a:pPr algn="just">
              <a:lnSpc>
                <a:spcPct val="150000"/>
              </a:lnSpc>
            </a:pPr>
            <a:r>
              <a:rPr lang="en-US" sz="2400" dirty="0">
                <a:solidFill>
                  <a:srgbClr val="000000"/>
                </a:solidFill>
                <a:latin typeface="Cambria" panose="02040503050406030204" pitchFamily="18" charset="0"/>
                <a:ea typeface="Cambria" panose="02040503050406030204" pitchFamily="18" charset="0"/>
              </a:rPr>
              <a:t>• Capsules may also be sealed through a </a:t>
            </a:r>
            <a:r>
              <a:rPr lang="en-US" sz="2400" dirty="0">
                <a:solidFill>
                  <a:srgbClr val="FF0000"/>
                </a:solidFill>
                <a:highlight>
                  <a:srgbClr val="FFFF00"/>
                </a:highlight>
                <a:latin typeface="Cambria" panose="02040503050406030204" pitchFamily="18" charset="0"/>
                <a:ea typeface="Cambria" panose="02040503050406030204" pitchFamily="18" charset="0"/>
              </a:rPr>
              <a:t>heat-welding process </a:t>
            </a:r>
            <a:r>
              <a:rPr lang="en-US" sz="2400" dirty="0">
                <a:solidFill>
                  <a:srgbClr val="000000"/>
                </a:solidFill>
                <a:latin typeface="Cambria" panose="02040503050406030204" pitchFamily="18" charset="0"/>
                <a:ea typeface="Cambria" panose="02040503050406030204" pitchFamily="18" charset="0"/>
              </a:rPr>
              <a:t>that fuses the capsule cap to the body through the </a:t>
            </a:r>
            <a:r>
              <a:rPr lang="en-US" sz="2400" dirty="0">
                <a:solidFill>
                  <a:srgbClr val="FF0000"/>
                </a:solidFill>
                <a:latin typeface="Cambria" panose="02040503050406030204" pitchFamily="18" charset="0"/>
                <a:ea typeface="Cambria" panose="02040503050406030204" pitchFamily="18" charset="0"/>
              </a:rPr>
              <a:t>double wall </a:t>
            </a:r>
            <a:r>
              <a:rPr lang="en-US" sz="2400" dirty="0">
                <a:solidFill>
                  <a:srgbClr val="000000"/>
                </a:solidFill>
                <a:latin typeface="Cambria" panose="02040503050406030204" pitchFamily="18" charset="0"/>
                <a:ea typeface="Cambria" panose="02040503050406030204" pitchFamily="18" charset="0"/>
              </a:rPr>
              <a:t>thickness at their juncture . The process results in a distinctive ring around the capsule where heat welded.</a:t>
            </a:r>
          </a:p>
          <a:p>
            <a:pPr algn="just">
              <a:lnSpc>
                <a:spcPct val="150000"/>
              </a:lnSpc>
            </a:pPr>
            <a:r>
              <a:rPr lang="en-US" sz="2300" dirty="0">
                <a:solidFill>
                  <a:srgbClr val="000000"/>
                </a:solidFill>
                <a:latin typeface="Cambria" panose="02040503050406030204" pitchFamily="18" charset="0"/>
                <a:ea typeface="Cambria" panose="02040503050406030204" pitchFamily="18" charset="0"/>
              </a:rPr>
              <a:t>• Still another process uses a </a:t>
            </a:r>
            <a:r>
              <a:rPr lang="en-US" sz="2300" dirty="0">
                <a:solidFill>
                  <a:srgbClr val="FF0000"/>
                </a:solidFill>
                <a:highlight>
                  <a:srgbClr val="FFFF00"/>
                </a:highlight>
                <a:latin typeface="Cambria" panose="02040503050406030204" pitchFamily="18" charset="0"/>
                <a:ea typeface="Cambria" panose="02040503050406030204" pitchFamily="18" charset="0"/>
              </a:rPr>
              <a:t>liquid wetting agent</a:t>
            </a:r>
            <a:r>
              <a:rPr lang="en-US" sz="2300" dirty="0">
                <a:solidFill>
                  <a:srgbClr val="000000"/>
                </a:solidFill>
                <a:highlight>
                  <a:srgbClr val="FFFF00"/>
                </a:highlight>
                <a:latin typeface="Cambria" panose="02040503050406030204" pitchFamily="18" charset="0"/>
                <a:ea typeface="Cambria" panose="02040503050406030204" pitchFamily="18" charset="0"/>
              </a:rPr>
              <a:t> </a:t>
            </a:r>
            <a:r>
              <a:rPr lang="en-US" sz="2300" dirty="0">
                <a:solidFill>
                  <a:srgbClr val="000000"/>
                </a:solidFill>
                <a:latin typeface="Cambria" panose="02040503050406030204" pitchFamily="18" charset="0"/>
                <a:ea typeface="Cambria" panose="02040503050406030204" pitchFamily="18" charset="0"/>
              </a:rPr>
              <a:t>that </a:t>
            </a:r>
            <a:r>
              <a:rPr lang="en-US" sz="2300" dirty="0">
                <a:solidFill>
                  <a:srgbClr val="00B0F0"/>
                </a:solidFill>
                <a:latin typeface="Cambria" panose="02040503050406030204" pitchFamily="18" charset="0"/>
                <a:ea typeface="Cambria" panose="02040503050406030204" pitchFamily="18" charset="0"/>
              </a:rPr>
              <a:t>lowers the melting point </a:t>
            </a:r>
            <a:r>
              <a:rPr lang="en-US" sz="2300" dirty="0">
                <a:solidFill>
                  <a:srgbClr val="000000"/>
                </a:solidFill>
                <a:latin typeface="Cambria" panose="02040503050406030204" pitchFamily="18" charset="0"/>
                <a:ea typeface="Cambria" panose="02040503050406030204" pitchFamily="18" charset="0"/>
              </a:rPr>
              <a:t>in the contact areas of the capsule's cap and body and </a:t>
            </a:r>
            <a:r>
              <a:rPr lang="en-US" sz="2300" dirty="0">
                <a:solidFill>
                  <a:srgbClr val="00B0F0"/>
                </a:solidFill>
                <a:latin typeface="Cambria" panose="02040503050406030204" pitchFamily="18" charset="0"/>
                <a:ea typeface="Cambria" panose="02040503050406030204" pitchFamily="18" charset="0"/>
              </a:rPr>
              <a:t>then thermally bonds </a:t>
            </a:r>
            <a:r>
              <a:rPr lang="en-US" sz="2300" dirty="0">
                <a:solidFill>
                  <a:srgbClr val="000000"/>
                </a:solidFill>
                <a:latin typeface="Cambria" panose="02040503050406030204" pitchFamily="18" charset="0"/>
                <a:ea typeface="Cambria" panose="02040503050406030204" pitchFamily="18" charset="0"/>
              </a:rPr>
              <a:t>the two parts using low temperatures (40°C-45°C). Industrial capsule sealing machines are capable of producing 60,000 to 150,000 gelatin-banded, heat-welded, or thermally coupled capsules per hour</a:t>
            </a:r>
            <a:endParaRPr lang="ar-IQ" sz="23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082045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A400F45-FCE9-3044-9F08-4519B20153D4}"/>
              </a:ext>
            </a:extLst>
          </p:cNvPr>
          <p:cNvSpPr>
            <a:spLocks noGrp="1"/>
          </p:cNvSpPr>
          <p:nvPr>
            <p:ph type="sldNum" sz="quarter" idx="12"/>
          </p:nvPr>
        </p:nvSpPr>
        <p:spPr/>
        <p:txBody>
          <a:bodyPr/>
          <a:lstStyle/>
          <a:p>
            <a:fld id="{8796C193-3722-42E9-B33A-7C17DAD0F260}" type="slidenum">
              <a:rPr lang="ar-IQ" smtClean="0"/>
              <a:pPr/>
              <a:t>32</a:t>
            </a:fld>
            <a:endParaRPr lang="ar-IQ"/>
          </a:p>
        </p:txBody>
      </p:sp>
      <p:sp>
        <p:nvSpPr>
          <p:cNvPr id="4" name="TextBox 3">
            <a:extLst>
              <a:ext uri="{FF2B5EF4-FFF2-40B4-BE49-F238E27FC236}">
                <a16:creationId xmlns:a16="http://schemas.microsoft.com/office/drawing/2014/main" id="{A2448D73-9AB1-5C22-8E41-2B395A4E345C}"/>
              </a:ext>
            </a:extLst>
          </p:cNvPr>
          <p:cNvSpPr txBox="1"/>
          <p:nvPr/>
        </p:nvSpPr>
        <p:spPr>
          <a:xfrm>
            <a:off x="335360" y="260648"/>
            <a:ext cx="11233248" cy="2980175"/>
          </a:xfrm>
          <a:prstGeom prst="rect">
            <a:avLst/>
          </a:prstGeom>
          <a:noFill/>
        </p:spPr>
        <p:txBody>
          <a:bodyPr wrap="square">
            <a:spAutoFit/>
          </a:bodyPr>
          <a:lstStyle/>
          <a:p>
            <a:pPr algn="just">
              <a:lnSpc>
                <a:spcPct val="150000"/>
              </a:lnSpc>
            </a:pPr>
            <a:r>
              <a:rPr lang="en-US" sz="3200" b="1" dirty="0">
                <a:solidFill>
                  <a:srgbClr val="FF0000"/>
                </a:solidFill>
                <a:latin typeface="Cambria" panose="02040503050406030204" pitchFamily="18" charset="0"/>
                <a:ea typeface="Cambria" panose="02040503050406030204" pitchFamily="18" charset="0"/>
              </a:rPr>
              <a:t>Capsule identification</a:t>
            </a:r>
          </a:p>
          <a:p>
            <a:pPr algn="just">
              <a:lnSpc>
                <a:spcPct val="150000"/>
              </a:lnSpc>
            </a:pPr>
            <a:r>
              <a:rPr lang="en-US" sz="2400" dirty="0">
                <a:solidFill>
                  <a:srgbClr val="000000"/>
                </a:solidFill>
                <a:latin typeface="Cambria" panose="02040503050406030204" pitchFamily="18" charset="0"/>
                <a:ea typeface="Cambria" panose="02040503050406030204" pitchFamily="18" charset="0"/>
              </a:rPr>
              <a:t>• Capsules and tablets also may be </a:t>
            </a:r>
            <a:r>
              <a:rPr lang="en-US" sz="2400" dirty="0">
                <a:solidFill>
                  <a:srgbClr val="00B0F0"/>
                </a:solidFill>
                <a:latin typeface="Cambria" panose="02040503050406030204" pitchFamily="18" charset="0"/>
                <a:ea typeface="Cambria" panose="02040503050406030204" pitchFamily="18" charset="0"/>
              </a:rPr>
              <a:t>imprinted</a:t>
            </a:r>
            <a:r>
              <a:rPr lang="en-US" sz="2400" dirty="0">
                <a:solidFill>
                  <a:srgbClr val="000000"/>
                </a:solidFill>
                <a:latin typeface="Cambria" panose="02040503050406030204" pitchFamily="18" charset="0"/>
                <a:ea typeface="Cambria" panose="02040503050406030204" pitchFamily="18" charset="0"/>
              </a:rPr>
              <a:t> with the </a:t>
            </a:r>
            <a:r>
              <a:rPr lang="en-US" sz="2400" dirty="0">
                <a:solidFill>
                  <a:srgbClr val="C00000"/>
                </a:solidFill>
                <a:latin typeface="Cambria" panose="02040503050406030204" pitchFamily="18" charset="0"/>
                <a:ea typeface="Cambria" panose="02040503050406030204" pitchFamily="18" charset="0"/>
              </a:rPr>
              <a:t>names</a:t>
            </a:r>
            <a:r>
              <a:rPr lang="en-US" sz="2400" dirty="0">
                <a:solidFill>
                  <a:srgbClr val="000000"/>
                </a:solidFill>
                <a:latin typeface="Cambria" panose="02040503050406030204" pitchFamily="18" charset="0"/>
                <a:ea typeface="Cambria" panose="02040503050406030204" pitchFamily="18" charset="0"/>
              </a:rPr>
              <a:t> or </a:t>
            </a:r>
            <a:r>
              <a:rPr lang="en-US" sz="2400" dirty="0">
                <a:solidFill>
                  <a:srgbClr val="C00000"/>
                </a:solidFill>
                <a:latin typeface="Cambria" panose="02040503050406030204" pitchFamily="18" charset="0"/>
                <a:ea typeface="Cambria" panose="02040503050406030204" pitchFamily="18" charset="0"/>
              </a:rPr>
              <a:t>monograms</a:t>
            </a:r>
            <a:r>
              <a:rPr lang="en-US" sz="2400" dirty="0">
                <a:solidFill>
                  <a:srgbClr val="000000"/>
                </a:solidFill>
                <a:latin typeface="Cambria" panose="02040503050406030204" pitchFamily="18" charset="0"/>
                <a:ea typeface="Cambria" panose="02040503050406030204" pitchFamily="18" charset="0"/>
              </a:rPr>
              <a:t> of the manufacturer, the assigned national drug </a:t>
            </a:r>
            <a:r>
              <a:rPr lang="en-US" sz="2400" dirty="0">
                <a:solidFill>
                  <a:srgbClr val="C00000"/>
                </a:solidFill>
                <a:latin typeface="Cambria" panose="02040503050406030204" pitchFamily="18" charset="0"/>
                <a:ea typeface="Cambria" panose="02040503050406030204" pitchFamily="18" charset="0"/>
              </a:rPr>
              <a:t>code</a:t>
            </a:r>
            <a:r>
              <a:rPr lang="en-US" sz="2400" dirty="0">
                <a:solidFill>
                  <a:srgbClr val="000000"/>
                </a:solidFill>
                <a:latin typeface="Cambria" panose="02040503050406030204" pitchFamily="18" charset="0"/>
                <a:ea typeface="Cambria" panose="02040503050406030204" pitchFamily="18" charset="0"/>
              </a:rPr>
              <a:t> number, and other markings making the product identifiable and distinguishable from other products (</a:t>
            </a:r>
            <a:r>
              <a:rPr lang="en-US" sz="2400" dirty="0">
                <a:solidFill>
                  <a:srgbClr val="000000"/>
                </a:solidFill>
                <a:latin typeface="Cambria" panose="02040503050406030204" pitchFamily="18" charset="0"/>
                <a:ea typeface="Cambria" panose="02040503050406030204" pitchFamily="18" charset="0"/>
                <a:hlinkClick r:id="rId2"/>
              </a:rPr>
              <a:t>https://youtu.be/VuPBOy0POkE</a:t>
            </a:r>
            <a:r>
              <a:rPr lang="en-US" sz="2400" dirty="0">
                <a:solidFill>
                  <a:srgbClr val="000000"/>
                </a:solidFill>
                <a:latin typeface="Cambria" panose="02040503050406030204" pitchFamily="18" charset="0"/>
                <a:ea typeface="Cambria" panose="02040503050406030204" pitchFamily="18" charset="0"/>
              </a:rPr>
              <a:t>). </a:t>
            </a:r>
            <a:endParaRPr lang="ar-IQ" sz="24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724995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3EC724A-5D2A-810D-6128-E580C163E378}"/>
              </a:ext>
            </a:extLst>
          </p:cNvPr>
          <p:cNvSpPr>
            <a:spLocks noGrp="1"/>
          </p:cNvSpPr>
          <p:nvPr>
            <p:ph type="sldNum" sz="quarter" idx="12"/>
          </p:nvPr>
        </p:nvSpPr>
        <p:spPr/>
        <p:txBody>
          <a:bodyPr/>
          <a:lstStyle/>
          <a:p>
            <a:fld id="{8796C193-3722-42E9-B33A-7C17DAD0F260}" type="slidenum">
              <a:rPr lang="ar-IQ" smtClean="0"/>
              <a:pPr/>
              <a:t>33</a:t>
            </a:fld>
            <a:endParaRPr lang="ar-IQ"/>
          </a:p>
        </p:txBody>
      </p:sp>
      <p:sp>
        <p:nvSpPr>
          <p:cNvPr id="4" name="TextBox 3">
            <a:extLst>
              <a:ext uri="{FF2B5EF4-FFF2-40B4-BE49-F238E27FC236}">
                <a16:creationId xmlns:a16="http://schemas.microsoft.com/office/drawing/2014/main" id="{573CFBEC-126F-7F60-57B8-7CD3B12DDD74}"/>
              </a:ext>
            </a:extLst>
          </p:cNvPr>
          <p:cNvSpPr txBox="1"/>
          <p:nvPr/>
        </p:nvSpPr>
        <p:spPr>
          <a:xfrm>
            <a:off x="623392" y="332656"/>
            <a:ext cx="10945216" cy="5657831"/>
          </a:xfrm>
          <a:prstGeom prst="rect">
            <a:avLst/>
          </a:prstGeom>
          <a:noFill/>
        </p:spPr>
        <p:txBody>
          <a:bodyPr wrap="square">
            <a:spAutoFit/>
          </a:bodyPr>
          <a:lstStyle/>
          <a:p>
            <a:pPr algn="just">
              <a:lnSpc>
                <a:spcPct val="150000"/>
              </a:lnSpc>
            </a:pPr>
            <a:r>
              <a:rPr lang="en-US" sz="2800" b="1" dirty="0">
                <a:solidFill>
                  <a:srgbClr val="FF0000"/>
                </a:solidFill>
                <a:latin typeface="Cambria" panose="02040503050406030204" pitchFamily="18" charset="0"/>
                <a:ea typeface="Cambria" panose="02040503050406030204" pitchFamily="18" charset="0"/>
              </a:rPr>
              <a:t>Cleaning and polishing capsules</a:t>
            </a:r>
          </a:p>
          <a:p>
            <a:pPr algn="just">
              <a:lnSpc>
                <a:spcPct val="150000"/>
              </a:lnSpc>
            </a:pPr>
            <a:endParaRPr lang="en-US" sz="2400" dirty="0">
              <a:solidFill>
                <a:srgbClr val="000000"/>
              </a:solidFill>
              <a:latin typeface="Cambria" panose="02040503050406030204" pitchFamily="18" charset="0"/>
              <a:ea typeface="Cambria" panose="02040503050406030204" pitchFamily="18" charset="0"/>
            </a:endParaRPr>
          </a:p>
          <a:p>
            <a:pPr algn="just">
              <a:lnSpc>
                <a:spcPct val="150000"/>
              </a:lnSpc>
            </a:pPr>
            <a:r>
              <a:rPr lang="en-US" sz="2400" dirty="0">
                <a:solidFill>
                  <a:srgbClr val="000000"/>
                </a:solidFill>
                <a:latin typeface="Cambria" panose="02040503050406030204" pitchFamily="18" charset="0"/>
                <a:ea typeface="Cambria" panose="02040503050406030204" pitchFamily="18" charset="0"/>
              </a:rPr>
              <a:t>• Small amounts of powder may adhere to the outside of capsules after filling. The powder may be bitter or otherwise unpalatable and should be removed before packaging or dispensing.</a:t>
            </a:r>
          </a:p>
          <a:p>
            <a:pPr algn="just">
              <a:lnSpc>
                <a:spcPct val="150000"/>
              </a:lnSpc>
            </a:pPr>
            <a:r>
              <a:rPr lang="en-US" sz="2400" dirty="0">
                <a:solidFill>
                  <a:srgbClr val="000000"/>
                </a:solidFill>
                <a:latin typeface="Cambria" panose="02040503050406030204" pitchFamily="18" charset="0"/>
                <a:ea typeface="Cambria" panose="02040503050406030204" pitchFamily="18" charset="0"/>
              </a:rPr>
              <a:t>• </a:t>
            </a:r>
            <a:r>
              <a:rPr lang="en-US" sz="2400" dirty="0">
                <a:solidFill>
                  <a:srgbClr val="0070C0"/>
                </a:solidFill>
                <a:latin typeface="Cambria" panose="02040503050406030204" pitchFamily="18" charset="0"/>
                <a:ea typeface="Cambria" panose="02040503050406030204" pitchFamily="18" charset="0"/>
              </a:rPr>
              <a:t>On a small scale</a:t>
            </a:r>
            <a:r>
              <a:rPr lang="en-US" sz="2400" dirty="0">
                <a:solidFill>
                  <a:srgbClr val="000000"/>
                </a:solidFill>
                <a:latin typeface="Cambria" panose="02040503050406030204" pitchFamily="18" charset="0"/>
                <a:ea typeface="Cambria" panose="02040503050406030204" pitchFamily="18" charset="0"/>
              </a:rPr>
              <a:t>, capsules may be cleaned individually or in small numbers by rubbing them with a </a:t>
            </a:r>
            <a:r>
              <a:rPr lang="en-US" sz="2400" dirty="0">
                <a:solidFill>
                  <a:srgbClr val="C00000"/>
                </a:solidFill>
                <a:latin typeface="Cambria" panose="02040503050406030204" pitchFamily="18" charset="0"/>
                <a:ea typeface="Cambria" panose="02040503050406030204" pitchFamily="18" charset="0"/>
              </a:rPr>
              <a:t>clean gauze or cloth</a:t>
            </a:r>
            <a:r>
              <a:rPr lang="en-US" sz="2400" dirty="0">
                <a:solidFill>
                  <a:srgbClr val="000000"/>
                </a:solidFill>
                <a:latin typeface="Cambria" panose="02040503050406030204" pitchFamily="18" charset="0"/>
                <a:ea typeface="Cambria" panose="02040503050406030204" pitchFamily="18" charset="0"/>
              </a:rPr>
              <a:t>.</a:t>
            </a:r>
          </a:p>
          <a:p>
            <a:pPr algn="just">
              <a:lnSpc>
                <a:spcPct val="150000"/>
              </a:lnSpc>
            </a:pPr>
            <a:r>
              <a:rPr lang="en-US" sz="2400" dirty="0">
                <a:solidFill>
                  <a:srgbClr val="000000"/>
                </a:solidFill>
                <a:latin typeface="Cambria" panose="02040503050406030204" pitchFamily="18" charset="0"/>
                <a:ea typeface="Cambria" panose="02040503050406030204" pitchFamily="18" charset="0"/>
              </a:rPr>
              <a:t>• </a:t>
            </a:r>
            <a:r>
              <a:rPr lang="en-US" sz="2400" dirty="0">
                <a:solidFill>
                  <a:srgbClr val="0070C0"/>
                </a:solidFill>
                <a:latin typeface="Cambria" panose="02040503050406030204" pitchFamily="18" charset="0"/>
                <a:ea typeface="Cambria" panose="02040503050406030204" pitchFamily="18" charset="0"/>
              </a:rPr>
              <a:t>On a large scale</a:t>
            </a:r>
            <a:r>
              <a:rPr lang="en-US" sz="2400" dirty="0">
                <a:solidFill>
                  <a:srgbClr val="000000"/>
                </a:solidFill>
                <a:latin typeface="Cambria" panose="02040503050406030204" pitchFamily="18" charset="0"/>
                <a:ea typeface="Cambria" panose="02040503050406030204" pitchFamily="18" charset="0"/>
              </a:rPr>
              <a:t>, many capsule-filling machines are affixed with a cleaning </a:t>
            </a:r>
            <a:r>
              <a:rPr lang="en-US" sz="2400" dirty="0">
                <a:solidFill>
                  <a:srgbClr val="C00000"/>
                </a:solidFill>
                <a:latin typeface="Cambria" panose="02040503050406030204" pitchFamily="18" charset="0"/>
                <a:ea typeface="Cambria" panose="02040503050406030204" pitchFamily="18" charset="0"/>
              </a:rPr>
              <a:t>vacuum</a:t>
            </a:r>
            <a:r>
              <a:rPr lang="en-US" sz="2400" dirty="0">
                <a:solidFill>
                  <a:srgbClr val="000000"/>
                </a:solidFill>
                <a:latin typeface="Cambria" panose="02040503050406030204" pitchFamily="18" charset="0"/>
                <a:ea typeface="Cambria" panose="02040503050406030204" pitchFamily="18" charset="0"/>
              </a:rPr>
              <a:t> that removes any extraneous material from the capsules as they exit the equipment, using the </a:t>
            </a:r>
            <a:r>
              <a:rPr lang="en-US" sz="2400" dirty="0">
                <a:solidFill>
                  <a:srgbClr val="000000"/>
                </a:solidFill>
                <a:highlight>
                  <a:srgbClr val="FFFF00"/>
                </a:highlight>
                <a:latin typeface="Cambria" panose="02040503050406030204" pitchFamily="18" charset="0"/>
                <a:ea typeface="Cambria" panose="02040503050406030204" pitchFamily="18" charset="0"/>
              </a:rPr>
              <a:t>Accela-Cota apparatus </a:t>
            </a:r>
            <a:r>
              <a:rPr lang="en-US" sz="2400" dirty="0">
                <a:solidFill>
                  <a:srgbClr val="000000"/>
                </a:solidFill>
                <a:latin typeface="Cambria" panose="02040503050406030204" pitchFamily="18" charset="0"/>
                <a:ea typeface="Cambria" panose="02040503050406030204" pitchFamily="18" charset="0"/>
              </a:rPr>
              <a:t>(</a:t>
            </a:r>
            <a:r>
              <a:rPr lang="en-US" sz="2400" dirty="0">
                <a:solidFill>
                  <a:srgbClr val="000000"/>
                </a:solidFill>
                <a:latin typeface="Cambria" panose="02040503050406030204" pitchFamily="18" charset="0"/>
                <a:ea typeface="Cambria" panose="02040503050406030204" pitchFamily="18" charset="0"/>
                <a:hlinkClick r:id="rId2"/>
              </a:rPr>
              <a:t>https://youtu.be/SXEduweiViw</a:t>
            </a:r>
            <a:r>
              <a:rPr lang="en-US" sz="2400" dirty="0">
                <a:solidFill>
                  <a:srgbClr val="000000"/>
                </a:solidFill>
                <a:latin typeface="Cambria" panose="02040503050406030204" pitchFamily="18" charset="0"/>
                <a:ea typeface="Cambria" panose="02040503050406030204" pitchFamily="18" charset="0"/>
              </a:rPr>
              <a:t>). </a:t>
            </a:r>
            <a:endParaRPr lang="ar-IQ" sz="24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6639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75E0DA3-84BD-BC7D-41F5-A0539D5CA4F4}"/>
              </a:ext>
            </a:extLst>
          </p:cNvPr>
          <p:cNvSpPr>
            <a:spLocks noGrp="1"/>
          </p:cNvSpPr>
          <p:nvPr>
            <p:ph type="sldNum" sz="quarter" idx="12"/>
          </p:nvPr>
        </p:nvSpPr>
        <p:spPr/>
        <p:txBody>
          <a:bodyPr/>
          <a:lstStyle/>
          <a:p>
            <a:fld id="{8796C193-3722-42E9-B33A-7C17DAD0F260}" type="slidenum">
              <a:rPr lang="ar-IQ" smtClean="0"/>
              <a:pPr/>
              <a:t>34</a:t>
            </a:fld>
            <a:endParaRPr lang="ar-IQ"/>
          </a:p>
        </p:txBody>
      </p:sp>
      <p:sp>
        <p:nvSpPr>
          <p:cNvPr id="4" name="TextBox 3">
            <a:extLst>
              <a:ext uri="{FF2B5EF4-FFF2-40B4-BE49-F238E27FC236}">
                <a16:creationId xmlns:a16="http://schemas.microsoft.com/office/drawing/2014/main" id="{F441E646-CD6B-024D-9F46-BC8687D6CBB3}"/>
              </a:ext>
            </a:extLst>
          </p:cNvPr>
          <p:cNvSpPr txBox="1"/>
          <p:nvPr/>
        </p:nvSpPr>
        <p:spPr>
          <a:xfrm>
            <a:off x="240792" y="0"/>
            <a:ext cx="9690283" cy="6863417"/>
          </a:xfrm>
          <a:prstGeom prst="rect">
            <a:avLst/>
          </a:prstGeom>
          <a:noFill/>
        </p:spPr>
        <p:txBody>
          <a:bodyPr wrap="square">
            <a:spAutoFit/>
          </a:bodyPr>
          <a:lstStyle/>
          <a:p>
            <a:pPr algn="just"/>
            <a:r>
              <a:rPr lang="en-US" sz="3200" b="1" dirty="0">
                <a:solidFill>
                  <a:srgbClr val="FF0000"/>
                </a:solidFill>
                <a:latin typeface="Cambria" panose="02040503050406030204" pitchFamily="18" charset="0"/>
                <a:ea typeface="Cambria" panose="02040503050406030204" pitchFamily="18" charset="0"/>
              </a:rPr>
              <a:t>Soft gelatin capsules</a:t>
            </a:r>
          </a:p>
          <a:p>
            <a:pPr algn="just"/>
            <a:endParaRPr lang="en-US" sz="2400" dirty="0">
              <a:solidFill>
                <a:srgbClr val="000000"/>
              </a:solidFill>
              <a:latin typeface="Cambria" panose="02040503050406030204" pitchFamily="18" charset="0"/>
              <a:ea typeface="Cambria" panose="02040503050406030204" pitchFamily="18" charset="0"/>
            </a:endParaRPr>
          </a:p>
          <a:p>
            <a:pPr algn="just"/>
            <a:r>
              <a:rPr lang="en-US" sz="2400" dirty="0">
                <a:solidFill>
                  <a:srgbClr val="000000"/>
                </a:solidFill>
                <a:latin typeface="Cambria" panose="02040503050406030204" pitchFamily="18" charset="0"/>
                <a:ea typeface="Cambria" panose="02040503050406030204" pitchFamily="18" charset="0"/>
              </a:rPr>
              <a:t>• Soft gelatin capsules are made of </a:t>
            </a:r>
            <a:r>
              <a:rPr lang="en-US" sz="2400" dirty="0">
                <a:solidFill>
                  <a:srgbClr val="0070C0"/>
                </a:solidFill>
                <a:highlight>
                  <a:srgbClr val="FFFF00"/>
                </a:highlight>
                <a:latin typeface="Cambria" panose="02040503050406030204" pitchFamily="18" charset="0"/>
                <a:ea typeface="Cambria" panose="02040503050406030204" pitchFamily="18" charset="0"/>
              </a:rPr>
              <a:t>gelatin</a:t>
            </a:r>
            <a:r>
              <a:rPr lang="en-US" sz="2400" dirty="0">
                <a:solidFill>
                  <a:srgbClr val="000000"/>
                </a:solidFill>
                <a:latin typeface="Cambria" panose="02040503050406030204" pitchFamily="18" charset="0"/>
                <a:ea typeface="Cambria" panose="02040503050406030204" pitchFamily="18" charset="0"/>
              </a:rPr>
              <a:t> to which </a:t>
            </a:r>
            <a:r>
              <a:rPr lang="en-US" sz="2400" dirty="0">
                <a:solidFill>
                  <a:srgbClr val="0070C0"/>
                </a:solidFill>
                <a:highlight>
                  <a:srgbClr val="FFFF00"/>
                </a:highlight>
                <a:latin typeface="Cambria" panose="02040503050406030204" pitchFamily="18" charset="0"/>
                <a:ea typeface="Cambria" panose="02040503050406030204" pitchFamily="18" charset="0"/>
              </a:rPr>
              <a:t>glycerin</a:t>
            </a:r>
            <a:r>
              <a:rPr lang="en-US" sz="2400" dirty="0">
                <a:solidFill>
                  <a:srgbClr val="000000"/>
                </a:solidFill>
                <a:latin typeface="Cambria" panose="02040503050406030204" pitchFamily="18" charset="0"/>
                <a:ea typeface="Cambria" panose="02040503050406030204" pitchFamily="18" charset="0"/>
              </a:rPr>
              <a:t> </a:t>
            </a:r>
            <a:r>
              <a:rPr lang="en-US" sz="2400" dirty="0">
                <a:solidFill>
                  <a:srgbClr val="FF0000"/>
                </a:solidFill>
                <a:latin typeface="Cambria" panose="02040503050406030204" pitchFamily="18" charset="0"/>
                <a:ea typeface="Cambria" panose="02040503050406030204" pitchFamily="18" charset="0"/>
              </a:rPr>
              <a:t>or</a:t>
            </a:r>
            <a:r>
              <a:rPr lang="en-US" sz="2400" dirty="0">
                <a:solidFill>
                  <a:srgbClr val="000000"/>
                </a:solidFill>
                <a:latin typeface="Cambria" panose="02040503050406030204" pitchFamily="18" charset="0"/>
                <a:ea typeface="Cambria" panose="02040503050406030204" pitchFamily="18" charset="0"/>
              </a:rPr>
              <a:t> a polyhydric alcohol such as </a:t>
            </a:r>
            <a:r>
              <a:rPr lang="en-US" sz="2400" dirty="0">
                <a:solidFill>
                  <a:srgbClr val="0070C0"/>
                </a:solidFill>
                <a:latin typeface="Cambria" panose="02040503050406030204" pitchFamily="18" charset="0"/>
                <a:ea typeface="Cambria" panose="02040503050406030204" pitchFamily="18" charset="0"/>
              </a:rPr>
              <a:t>sorbitol</a:t>
            </a:r>
            <a:r>
              <a:rPr lang="en-US" sz="2400" dirty="0">
                <a:solidFill>
                  <a:srgbClr val="000000"/>
                </a:solidFill>
                <a:latin typeface="Cambria" panose="02040503050406030204" pitchFamily="18" charset="0"/>
                <a:ea typeface="Cambria" panose="02040503050406030204" pitchFamily="18" charset="0"/>
              </a:rPr>
              <a:t> has been added as </a:t>
            </a:r>
            <a:r>
              <a:rPr lang="en-US" sz="2400" dirty="0">
                <a:solidFill>
                  <a:srgbClr val="FF0000"/>
                </a:solidFill>
                <a:highlight>
                  <a:srgbClr val="FFFF00"/>
                </a:highlight>
                <a:latin typeface="Cambria" panose="02040503050406030204" pitchFamily="18" charset="0"/>
                <a:ea typeface="Cambria" panose="02040503050406030204" pitchFamily="18" charset="0"/>
              </a:rPr>
              <a:t>plasticizers</a:t>
            </a:r>
            <a:r>
              <a:rPr lang="en-US" sz="2400" dirty="0">
                <a:solidFill>
                  <a:srgbClr val="000000"/>
                </a:solidFill>
                <a:latin typeface="Cambria" panose="02040503050406030204" pitchFamily="18" charset="0"/>
                <a:ea typeface="Cambria" panose="02040503050406030204" pitchFamily="18" charset="0"/>
              </a:rPr>
              <a:t> (plastic property).</a:t>
            </a:r>
          </a:p>
          <a:p>
            <a:pPr algn="just"/>
            <a:r>
              <a:rPr lang="en-US" sz="2400" dirty="0">
                <a:solidFill>
                  <a:srgbClr val="000000"/>
                </a:solidFill>
                <a:latin typeface="Cambria" panose="02040503050406030204" pitchFamily="18" charset="0"/>
                <a:ea typeface="Cambria" panose="02040503050406030204" pitchFamily="18" charset="0"/>
              </a:rPr>
              <a:t>• Soft gelatin capsules, which </a:t>
            </a:r>
            <a:r>
              <a:rPr lang="en-US" sz="2400" dirty="0">
                <a:solidFill>
                  <a:srgbClr val="C00000"/>
                </a:solidFill>
                <a:latin typeface="Cambria" panose="02040503050406030204" pitchFamily="18" charset="0"/>
                <a:ea typeface="Cambria" panose="02040503050406030204" pitchFamily="18" charset="0"/>
              </a:rPr>
              <a:t>contain more moisture than hard capsules</a:t>
            </a:r>
            <a:r>
              <a:rPr lang="en-US" sz="2400" dirty="0">
                <a:solidFill>
                  <a:srgbClr val="000000"/>
                </a:solidFill>
                <a:latin typeface="Cambria" panose="02040503050406030204" pitchFamily="18" charset="0"/>
                <a:ea typeface="Cambria" panose="02040503050406030204" pitchFamily="18" charset="0"/>
              </a:rPr>
              <a:t>, may have a </a:t>
            </a:r>
            <a:r>
              <a:rPr lang="en-US" sz="2400" dirty="0">
                <a:solidFill>
                  <a:srgbClr val="0070C0"/>
                </a:solidFill>
                <a:highlight>
                  <a:srgbClr val="FFFF00"/>
                </a:highlight>
                <a:latin typeface="Cambria" panose="02040503050406030204" pitchFamily="18" charset="0"/>
                <a:ea typeface="Cambria" panose="02040503050406030204" pitchFamily="18" charset="0"/>
              </a:rPr>
              <a:t>preservative</a:t>
            </a:r>
            <a:r>
              <a:rPr lang="en-US" sz="2400" dirty="0">
                <a:solidFill>
                  <a:srgbClr val="000000"/>
                </a:solidFill>
                <a:latin typeface="Cambria" panose="02040503050406030204" pitchFamily="18" charset="0"/>
                <a:ea typeface="Cambria" panose="02040503050406030204" pitchFamily="18" charset="0"/>
              </a:rPr>
              <a:t>, such as methylparaben and/or propylparaben to retard microbial growth.</a:t>
            </a:r>
          </a:p>
          <a:p>
            <a:pPr algn="just"/>
            <a:r>
              <a:rPr lang="en-US" sz="2400" dirty="0">
                <a:solidFill>
                  <a:srgbClr val="000000"/>
                </a:solidFill>
                <a:latin typeface="Cambria" panose="02040503050406030204" pitchFamily="18" charset="0"/>
                <a:ea typeface="Cambria" panose="02040503050406030204" pitchFamily="18" charset="0"/>
              </a:rPr>
              <a:t>• Soft gelatin capsules may be </a:t>
            </a:r>
            <a:r>
              <a:rPr lang="en-US" sz="2400" dirty="0">
                <a:solidFill>
                  <a:srgbClr val="0070C0"/>
                </a:solidFill>
                <a:latin typeface="Cambria" panose="02040503050406030204" pitchFamily="18" charset="0"/>
                <a:ea typeface="Cambria" panose="02040503050406030204" pitchFamily="18" charset="0"/>
              </a:rPr>
              <a:t>oblong</a:t>
            </a:r>
            <a:r>
              <a:rPr lang="en-US" sz="2400" dirty="0">
                <a:solidFill>
                  <a:srgbClr val="000000"/>
                </a:solidFill>
                <a:latin typeface="Cambria" panose="02040503050406030204" pitchFamily="18" charset="0"/>
                <a:ea typeface="Cambria" panose="02040503050406030204" pitchFamily="18" charset="0"/>
              </a:rPr>
              <a:t>, </a:t>
            </a:r>
            <a:r>
              <a:rPr lang="en-US" sz="2400" dirty="0">
                <a:solidFill>
                  <a:srgbClr val="00B050"/>
                </a:solidFill>
                <a:latin typeface="Cambria" panose="02040503050406030204" pitchFamily="18" charset="0"/>
                <a:ea typeface="Cambria" panose="02040503050406030204" pitchFamily="18" charset="0"/>
              </a:rPr>
              <a:t>oval</a:t>
            </a:r>
            <a:r>
              <a:rPr lang="en-US" sz="2400" dirty="0">
                <a:solidFill>
                  <a:srgbClr val="000000"/>
                </a:solidFill>
                <a:latin typeface="Cambria" panose="02040503050406030204" pitchFamily="18" charset="0"/>
                <a:ea typeface="Cambria" panose="02040503050406030204" pitchFamily="18" charset="0"/>
              </a:rPr>
              <a:t>, or </a:t>
            </a:r>
            <a:r>
              <a:rPr lang="en-US" sz="2400" dirty="0">
                <a:solidFill>
                  <a:srgbClr val="C00000"/>
                </a:solidFill>
                <a:latin typeface="Cambria" panose="02040503050406030204" pitchFamily="18" charset="0"/>
                <a:ea typeface="Cambria" panose="02040503050406030204" pitchFamily="18" charset="0"/>
              </a:rPr>
              <a:t>round</a:t>
            </a:r>
            <a:r>
              <a:rPr lang="en-US" sz="2400" dirty="0">
                <a:solidFill>
                  <a:srgbClr val="000000"/>
                </a:solidFill>
                <a:latin typeface="Cambria" panose="02040503050406030204" pitchFamily="18" charset="0"/>
                <a:ea typeface="Cambria" panose="02040503050406030204" pitchFamily="18" charset="0"/>
              </a:rPr>
              <a:t>.</a:t>
            </a:r>
          </a:p>
          <a:p>
            <a:pPr algn="just"/>
            <a:r>
              <a:rPr lang="en-US" sz="2400" dirty="0">
                <a:solidFill>
                  <a:srgbClr val="000000"/>
                </a:solidFill>
                <a:latin typeface="Cambria" panose="02040503050406030204" pitchFamily="18" charset="0"/>
                <a:ea typeface="Cambria" panose="02040503050406030204" pitchFamily="18" charset="0"/>
              </a:rPr>
              <a:t>• They may be single colored or two-toned and may be imprinted with identifying markings.</a:t>
            </a:r>
          </a:p>
          <a:p>
            <a:pPr algn="just"/>
            <a:r>
              <a:rPr lang="en-US" sz="2400" dirty="0">
                <a:solidFill>
                  <a:srgbClr val="000000"/>
                </a:solidFill>
                <a:latin typeface="Cambria" panose="02040503050406030204" pitchFamily="18" charset="0"/>
                <a:ea typeface="Cambria" panose="02040503050406030204" pitchFamily="18" charset="0"/>
              </a:rPr>
              <a:t>• As with hard gelatin capsules, they may be prepared with </a:t>
            </a:r>
            <a:r>
              <a:rPr lang="en-US" sz="2400" dirty="0" err="1">
                <a:solidFill>
                  <a:srgbClr val="FF0000"/>
                </a:solidFill>
                <a:highlight>
                  <a:srgbClr val="FFFF00"/>
                </a:highlight>
                <a:latin typeface="Cambria" panose="02040503050406030204" pitchFamily="18" charset="0"/>
                <a:ea typeface="Cambria" panose="02040503050406030204" pitchFamily="18" charset="0"/>
              </a:rPr>
              <a:t>opaquants</a:t>
            </a:r>
            <a:r>
              <a:rPr lang="en-US" sz="2400" dirty="0">
                <a:solidFill>
                  <a:srgbClr val="000000"/>
                </a:solidFill>
                <a:latin typeface="Cambria" panose="02040503050406030204" pitchFamily="18" charset="0"/>
                <a:ea typeface="Cambria" panose="02040503050406030204" pitchFamily="18" charset="0"/>
              </a:rPr>
              <a:t> to reduce transparency and render characteristic features to the capsule shell.</a:t>
            </a:r>
          </a:p>
          <a:p>
            <a:pPr algn="just"/>
            <a:r>
              <a:rPr lang="en-US" sz="2400" dirty="0">
                <a:solidFill>
                  <a:srgbClr val="000000"/>
                </a:solidFill>
                <a:latin typeface="Cambria" panose="02040503050406030204" pitchFamily="18" charset="0"/>
                <a:ea typeface="Cambria" panose="02040503050406030204" pitchFamily="18" charset="0"/>
              </a:rPr>
              <a:t>• Soft gelatin capsules are used to encapsulate and hermetically seal </a:t>
            </a:r>
            <a:r>
              <a:rPr lang="en-US" sz="2400" dirty="0">
                <a:solidFill>
                  <a:srgbClr val="0070C0"/>
                </a:solidFill>
                <a:latin typeface="Cambria" panose="02040503050406030204" pitchFamily="18" charset="0"/>
                <a:ea typeface="Cambria" panose="02040503050406030204" pitchFamily="18" charset="0"/>
              </a:rPr>
              <a:t>liquids</a:t>
            </a:r>
            <a:r>
              <a:rPr lang="en-US" sz="2400" dirty="0">
                <a:solidFill>
                  <a:srgbClr val="000000"/>
                </a:solidFill>
                <a:latin typeface="Cambria" panose="02040503050406030204" pitchFamily="18" charset="0"/>
                <a:ea typeface="Cambria" panose="02040503050406030204" pitchFamily="18" charset="0"/>
              </a:rPr>
              <a:t>, </a:t>
            </a:r>
            <a:r>
              <a:rPr lang="en-US" sz="2400" dirty="0">
                <a:solidFill>
                  <a:srgbClr val="C00000"/>
                </a:solidFill>
                <a:latin typeface="Cambria" panose="02040503050406030204" pitchFamily="18" charset="0"/>
                <a:ea typeface="Cambria" panose="02040503050406030204" pitchFamily="18" charset="0"/>
              </a:rPr>
              <a:t>suspensions</a:t>
            </a:r>
            <a:r>
              <a:rPr lang="en-US" sz="2400" dirty="0">
                <a:solidFill>
                  <a:srgbClr val="000000"/>
                </a:solidFill>
                <a:latin typeface="Cambria" panose="02040503050406030204" pitchFamily="18" charset="0"/>
                <a:ea typeface="Cambria" panose="02040503050406030204" pitchFamily="18" charset="0"/>
              </a:rPr>
              <a:t>, </a:t>
            </a:r>
            <a:r>
              <a:rPr lang="en-US" sz="2400" dirty="0">
                <a:solidFill>
                  <a:srgbClr val="00B050"/>
                </a:solidFill>
                <a:latin typeface="Cambria" panose="02040503050406030204" pitchFamily="18" charset="0"/>
                <a:ea typeface="Cambria" panose="02040503050406030204" pitchFamily="18" charset="0"/>
              </a:rPr>
              <a:t>pasty</a:t>
            </a:r>
            <a:r>
              <a:rPr lang="en-US" sz="2400" dirty="0">
                <a:solidFill>
                  <a:srgbClr val="000000"/>
                </a:solidFill>
                <a:latin typeface="Cambria" panose="02040503050406030204" pitchFamily="18" charset="0"/>
                <a:ea typeface="Cambria" panose="02040503050406030204" pitchFamily="18" charset="0"/>
              </a:rPr>
              <a:t> materials, dry </a:t>
            </a:r>
            <a:r>
              <a:rPr lang="en-US" sz="2400" dirty="0">
                <a:solidFill>
                  <a:srgbClr val="FF0000"/>
                </a:solidFill>
                <a:latin typeface="Cambria" panose="02040503050406030204" pitchFamily="18" charset="0"/>
                <a:ea typeface="Cambria" panose="02040503050406030204" pitchFamily="18" charset="0"/>
              </a:rPr>
              <a:t>powders</a:t>
            </a:r>
            <a:r>
              <a:rPr lang="en-US" sz="2400" dirty="0">
                <a:solidFill>
                  <a:srgbClr val="000000"/>
                </a:solidFill>
                <a:latin typeface="Cambria" panose="02040503050406030204" pitchFamily="18" charset="0"/>
                <a:ea typeface="Cambria" panose="02040503050406030204" pitchFamily="18" charset="0"/>
              </a:rPr>
              <a:t>, and even preformed </a:t>
            </a:r>
            <a:r>
              <a:rPr lang="en-US" sz="2400" dirty="0">
                <a:solidFill>
                  <a:srgbClr val="C00000"/>
                </a:solidFill>
                <a:latin typeface="Cambria" panose="02040503050406030204" pitchFamily="18" charset="0"/>
                <a:ea typeface="Cambria" panose="02040503050406030204" pitchFamily="18" charset="0"/>
              </a:rPr>
              <a:t>tablets</a:t>
            </a:r>
            <a:r>
              <a:rPr lang="en-US" sz="2400" dirty="0">
                <a:solidFill>
                  <a:srgbClr val="000000"/>
                </a:solidFill>
                <a:latin typeface="Cambria" panose="02040503050406030204" pitchFamily="18" charset="0"/>
                <a:ea typeface="Cambria" panose="02040503050406030204" pitchFamily="18" charset="0"/>
              </a:rPr>
              <a:t>. Soft gelatin capsules are pharmaceutically elegant and are easily swallowed.</a:t>
            </a:r>
            <a:endParaRPr lang="ar-IQ" sz="24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463028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E657FE-4A5B-9DE1-65AE-883D59DFB25E}"/>
              </a:ext>
            </a:extLst>
          </p:cNvPr>
          <p:cNvSpPr>
            <a:spLocks noGrp="1"/>
          </p:cNvSpPr>
          <p:nvPr>
            <p:ph type="sldNum" sz="quarter" idx="12"/>
          </p:nvPr>
        </p:nvSpPr>
        <p:spPr/>
        <p:txBody>
          <a:bodyPr/>
          <a:lstStyle/>
          <a:p>
            <a:fld id="{8796C193-3722-42E9-B33A-7C17DAD0F260}" type="slidenum">
              <a:rPr lang="ar-IQ" smtClean="0"/>
              <a:pPr/>
              <a:t>35</a:t>
            </a:fld>
            <a:endParaRPr lang="ar-IQ"/>
          </a:p>
        </p:txBody>
      </p:sp>
      <p:sp>
        <p:nvSpPr>
          <p:cNvPr id="6" name="TextBox 5">
            <a:extLst>
              <a:ext uri="{FF2B5EF4-FFF2-40B4-BE49-F238E27FC236}">
                <a16:creationId xmlns:a16="http://schemas.microsoft.com/office/drawing/2014/main" id="{5D12413E-3AE4-036F-C6FD-BB1704C76AF2}"/>
              </a:ext>
            </a:extLst>
          </p:cNvPr>
          <p:cNvSpPr txBox="1"/>
          <p:nvPr/>
        </p:nvSpPr>
        <p:spPr>
          <a:xfrm>
            <a:off x="263352" y="188640"/>
            <a:ext cx="11377264" cy="6119496"/>
          </a:xfrm>
          <a:prstGeom prst="rect">
            <a:avLst/>
          </a:prstGeom>
          <a:noFill/>
        </p:spPr>
        <p:txBody>
          <a:bodyPr wrap="square">
            <a:spAutoFit/>
          </a:bodyPr>
          <a:lstStyle/>
          <a:p>
            <a:pPr algn="just">
              <a:lnSpc>
                <a:spcPct val="150000"/>
              </a:lnSpc>
            </a:pPr>
            <a:r>
              <a:rPr lang="en-US" sz="2400" b="1" dirty="0">
                <a:solidFill>
                  <a:srgbClr val="FF0000"/>
                </a:solidFill>
                <a:latin typeface="Cambria" panose="02040503050406030204" pitchFamily="18" charset="0"/>
                <a:ea typeface="Cambria" panose="02040503050406030204" pitchFamily="18" charset="0"/>
              </a:rPr>
              <a:t>Preparation of soft gelatin capsules</a:t>
            </a:r>
          </a:p>
          <a:p>
            <a:pPr algn="just">
              <a:lnSpc>
                <a:spcPct val="150000"/>
              </a:lnSpc>
            </a:pPr>
            <a:r>
              <a:rPr lang="en-US" sz="2400" dirty="0">
                <a:solidFill>
                  <a:srgbClr val="000000"/>
                </a:solidFill>
                <a:latin typeface="Cambria" panose="02040503050406030204" pitchFamily="18" charset="0"/>
                <a:ea typeface="Cambria" panose="02040503050406030204" pitchFamily="18" charset="0"/>
              </a:rPr>
              <a:t>Soft gelatin capsules may be prepared by the </a:t>
            </a:r>
            <a:r>
              <a:rPr lang="en-US" sz="2400" dirty="0">
                <a:solidFill>
                  <a:srgbClr val="0070C0"/>
                </a:solidFill>
                <a:latin typeface="Cambria" panose="02040503050406030204" pitchFamily="18" charset="0"/>
                <a:ea typeface="Cambria" panose="02040503050406030204" pitchFamily="18" charset="0"/>
              </a:rPr>
              <a:t>plate process</a:t>
            </a:r>
            <a:r>
              <a:rPr lang="en-US" sz="2400" dirty="0">
                <a:solidFill>
                  <a:srgbClr val="000000"/>
                </a:solidFill>
                <a:latin typeface="Cambria" panose="02040503050406030204" pitchFamily="18" charset="0"/>
                <a:ea typeface="Cambria" panose="02040503050406030204" pitchFamily="18" charset="0"/>
              </a:rPr>
              <a:t>, using a set of molds to form the capsules, or by the more efficient and productive </a:t>
            </a:r>
            <a:r>
              <a:rPr lang="en-US" sz="2400" dirty="0">
                <a:solidFill>
                  <a:srgbClr val="0070C0"/>
                </a:solidFill>
                <a:latin typeface="Cambria" panose="02040503050406030204" pitchFamily="18" charset="0"/>
                <a:ea typeface="Cambria" panose="02040503050406030204" pitchFamily="18" charset="0"/>
              </a:rPr>
              <a:t>rotary or reciprocating die processes</a:t>
            </a:r>
            <a:r>
              <a:rPr lang="en-US" sz="2400" dirty="0">
                <a:solidFill>
                  <a:srgbClr val="000000"/>
                </a:solidFill>
                <a:latin typeface="Cambria" panose="02040503050406030204" pitchFamily="18" charset="0"/>
                <a:ea typeface="Cambria" panose="02040503050406030204" pitchFamily="18" charset="0"/>
              </a:rPr>
              <a:t> by which they are produced, filled, and sealed in a continuous operation.</a:t>
            </a:r>
          </a:p>
          <a:p>
            <a:pPr algn="just">
              <a:lnSpc>
                <a:spcPct val="150000"/>
              </a:lnSpc>
            </a:pPr>
            <a:r>
              <a:rPr lang="en-US" sz="2400" b="1" dirty="0">
                <a:solidFill>
                  <a:srgbClr val="FF0000"/>
                </a:solidFill>
                <a:latin typeface="Cambria" panose="02040503050406030204" pitchFamily="18" charset="0"/>
                <a:ea typeface="Cambria" panose="02040503050406030204" pitchFamily="18" charset="0"/>
              </a:rPr>
              <a:t>A - Plate Process</a:t>
            </a:r>
          </a:p>
          <a:p>
            <a:pPr algn="just">
              <a:lnSpc>
                <a:spcPct val="150000"/>
              </a:lnSpc>
            </a:pPr>
            <a:r>
              <a:rPr lang="en-US" sz="2400" dirty="0">
                <a:solidFill>
                  <a:srgbClr val="000000"/>
                </a:solidFill>
                <a:latin typeface="Cambria" panose="02040503050406030204" pitchFamily="18" charset="0"/>
                <a:ea typeface="Cambria" panose="02040503050406030204" pitchFamily="18" charset="0"/>
              </a:rPr>
              <a:t>• By the plate process, a warm sheet of plain or colored </a:t>
            </a:r>
            <a:r>
              <a:rPr lang="en-US" sz="2400" dirty="0">
                <a:solidFill>
                  <a:srgbClr val="0070C0"/>
                </a:solidFill>
                <a:latin typeface="Cambria" panose="02040503050406030204" pitchFamily="18" charset="0"/>
                <a:ea typeface="Cambria" panose="02040503050406030204" pitchFamily="18" charset="0"/>
              </a:rPr>
              <a:t>gelatin</a:t>
            </a:r>
            <a:r>
              <a:rPr lang="en-US" sz="2400" dirty="0">
                <a:solidFill>
                  <a:srgbClr val="000000"/>
                </a:solidFill>
                <a:latin typeface="Cambria" panose="02040503050406030204" pitchFamily="18" charset="0"/>
                <a:ea typeface="Cambria" panose="02040503050406030204" pitchFamily="18" charset="0"/>
              </a:rPr>
              <a:t> is placed on the </a:t>
            </a:r>
            <a:r>
              <a:rPr lang="en-US" sz="2400" dirty="0">
                <a:solidFill>
                  <a:srgbClr val="0070C0"/>
                </a:solidFill>
                <a:latin typeface="Cambria" panose="02040503050406030204" pitchFamily="18" charset="0"/>
                <a:ea typeface="Cambria" panose="02040503050406030204" pitchFamily="18" charset="0"/>
              </a:rPr>
              <a:t>bottom plate</a:t>
            </a:r>
            <a:r>
              <a:rPr lang="en-US" sz="2400" dirty="0">
                <a:solidFill>
                  <a:srgbClr val="000000"/>
                </a:solidFill>
                <a:latin typeface="Cambria" panose="02040503050406030204" pitchFamily="18" charset="0"/>
                <a:ea typeface="Cambria" panose="02040503050406030204" pitchFamily="18" charset="0"/>
              </a:rPr>
              <a:t> of the mold and the medication-containing </a:t>
            </a:r>
            <a:r>
              <a:rPr lang="en-US" sz="2400" dirty="0">
                <a:solidFill>
                  <a:srgbClr val="0070C0"/>
                </a:solidFill>
                <a:latin typeface="Cambria" panose="02040503050406030204" pitchFamily="18" charset="0"/>
                <a:ea typeface="Cambria" panose="02040503050406030204" pitchFamily="18" charset="0"/>
              </a:rPr>
              <a:t>liquid is evenly poured on it</a:t>
            </a:r>
            <a:r>
              <a:rPr lang="en-US" sz="2400" dirty="0">
                <a:solidFill>
                  <a:srgbClr val="000000"/>
                </a:solidFill>
                <a:latin typeface="Cambria" panose="02040503050406030204" pitchFamily="18" charset="0"/>
                <a:ea typeface="Cambria" panose="02040503050406030204" pitchFamily="18" charset="0"/>
              </a:rPr>
              <a:t>. Then a </a:t>
            </a:r>
            <a:r>
              <a:rPr lang="en-US" sz="2400" dirty="0">
                <a:solidFill>
                  <a:srgbClr val="0070C0"/>
                </a:solidFill>
                <a:latin typeface="Cambria" panose="02040503050406030204" pitchFamily="18" charset="0"/>
                <a:ea typeface="Cambria" panose="02040503050406030204" pitchFamily="18" charset="0"/>
              </a:rPr>
              <a:t>second sheet of gelatin </a:t>
            </a:r>
            <a:r>
              <a:rPr lang="en-US" sz="2400" dirty="0">
                <a:solidFill>
                  <a:srgbClr val="000000"/>
                </a:solidFill>
                <a:latin typeface="Cambria" panose="02040503050406030204" pitchFamily="18" charset="0"/>
                <a:ea typeface="Cambria" panose="02040503050406030204" pitchFamily="18" charset="0"/>
              </a:rPr>
              <a:t>is carefully placed on top of the medication and the </a:t>
            </a:r>
            <a:r>
              <a:rPr lang="en-US" sz="2400" dirty="0">
                <a:solidFill>
                  <a:srgbClr val="0070C0"/>
                </a:solidFill>
                <a:latin typeface="Cambria" panose="02040503050406030204" pitchFamily="18" charset="0"/>
                <a:ea typeface="Cambria" panose="02040503050406030204" pitchFamily="18" charset="0"/>
              </a:rPr>
              <a:t>top plate </a:t>
            </a:r>
            <a:r>
              <a:rPr lang="en-US" sz="2400" dirty="0">
                <a:solidFill>
                  <a:srgbClr val="000000"/>
                </a:solidFill>
                <a:latin typeface="Cambria" panose="02040503050406030204" pitchFamily="18" charset="0"/>
                <a:ea typeface="Cambria" panose="02040503050406030204" pitchFamily="18" charset="0"/>
              </a:rPr>
              <a:t>of the mold is put into place. </a:t>
            </a:r>
            <a:r>
              <a:rPr lang="en-US" sz="2400" dirty="0">
                <a:solidFill>
                  <a:srgbClr val="0070C0"/>
                </a:solidFill>
                <a:latin typeface="Cambria" panose="02040503050406030204" pitchFamily="18" charset="0"/>
                <a:ea typeface="Cambria" panose="02040503050406030204" pitchFamily="18" charset="0"/>
              </a:rPr>
              <a:t>Pressure</a:t>
            </a:r>
            <a:r>
              <a:rPr lang="en-US" sz="2400" dirty="0">
                <a:solidFill>
                  <a:srgbClr val="000000"/>
                </a:solidFill>
                <a:latin typeface="Cambria" panose="02040503050406030204" pitchFamily="18" charset="0"/>
                <a:ea typeface="Cambria" panose="02040503050406030204" pitchFamily="18" charset="0"/>
              </a:rPr>
              <a:t> is then applied to the mold to form, fill, and seal the capsules simultaneously. The capsules are removed and washed with a solvent harmless to the capsules.</a:t>
            </a:r>
            <a:endParaRPr lang="ar-IQ" sz="24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817353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24DAB42-5E54-E2F0-C8AA-8BC36F93B67F}"/>
              </a:ext>
            </a:extLst>
          </p:cNvPr>
          <p:cNvSpPr>
            <a:spLocks noGrp="1"/>
          </p:cNvSpPr>
          <p:nvPr>
            <p:ph type="sldNum" sz="quarter" idx="12"/>
          </p:nvPr>
        </p:nvSpPr>
        <p:spPr/>
        <p:txBody>
          <a:bodyPr/>
          <a:lstStyle/>
          <a:p>
            <a:fld id="{8796C193-3722-42E9-B33A-7C17DAD0F260}" type="slidenum">
              <a:rPr lang="ar-IQ" smtClean="0"/>
              <a:pPr/>
              <a:t>36</a:t>
            </a:fld>
            <a:endParaRPr lang="ar-IQ"/>
          </a:p>
        </p:txBody>
      </p:sp>
      <p:sp>
        <p:nvSpPr>
          <p:cNvPr id="4" name="TextBox 3">
            <a:extLst>
              <a:ext uri="{FF2B5EF4-FFF2-40B4-BE49-F238E27FC236}">
                <a16:creationId xmlns:a16="http://schemas.microsoft.com/office/drawing/2014/main" id="{8482E520-4632-0268-D920-46C5C0509B45}"/>
              </a:ext>
            </a:extLst>
          </p:cNvPr>
          <p:cNvSpPr txBox="1"/>
          <p:nvPr/>
        </p:nvSpPr>
        <p:spPr>
          <a:xfrm>
            <a:off x="240792" y="116632"/>
            <a:ext cx="11543840" cy="6001643"/>
          </a:xfrm>
          <a:prstGeom prst="rect">
            <a:avLst/>
          </a:prstGeom>
          <a:noFill/>
        </p:spPr>
        <p:txBody>
          <a:bodyPr wrap="square">
            <a:spAutoFit/>
          </a:bodyPr>
          <a:lstStyle/>
          <a:p>
            <a:pPr algn="just"/>
            <a:r>
              <a:rPr lang="en-US" sz="2400" b="1" dirty="0">
                <a:solidFill>
                  <a:srgbClr val="FF0000"/>
                </a:solidFill>
                <a:latin typeface="Cambria" panose="02040503050406030204" pitchFamily="18" charset="0"/>
                <a:ea typeface="Cambria" panose="02040503050406030204" pitchFamily="18" charset="0"/>
              </a:rPr>
              <a:t>B- Rotatory Die Process</a:t>
            </a:r>
          </a:p>
          <a:p>
            <a:pPr algn="just"/>
            <a:endParaRPr lang="en-US" sz="2400" dirty="0">
              <a:solidFill>
                <a:srgbClr val="000000"/>
              </a:solidFill>
              <a:latin typeface="Cambria" panose="02040503050406030204" pitchFamily="18" charset="0"/>
              <a:ea typeface="Cambria" panose="02040503050406030204" pitchFamily="18" charset="0"/>
            </a:endParaRPr>
          </a:p>
          <a:p>
            <a:pPr algn="just"/>
            <a:r>
              <a:rPr lang="en-US" sz="2400" dirty="0">
                <a:solidFill>
                  <a:srgbClr val="000000"/>
                </a:solidFill>
                <a:latin typeface="Cambria" panose="02040503050406030204" pitchFamily="18" charset="0"/>
                <a:ea typeface="Cambria" panose="02040503050406030204" pitchFamily="18" charset="0"/>
              </a:rPr>
              <a:t>• By this method, </a:t>
            </a:r>
            <a:r>
              <a:rPr lang="en-US" sz="2400" dirty="0">
                <a:solidFill>
                  <a:srgbClr val="0070C0"/>
                </a:solidFill>
                <a:latin typeface="Cambria" panose="02040503050406030204" pitchFamily="18" charset="0"/>
                <a:ea typeface="Cambria" panose="02040503050406030204" pitchFamily="18" charset="0"/>
              </a:rPr>
              <a:t>liquid gelatin </a:t>
            </a:r>
            <a:r>
              <a:rPr lang="en-US" sz="2400" dirty="0">
                <a:solidFill>
                  <a:srgbClr val="000000"/>
                </a:solidFill>
                <a:latin typeface="Cambria" panose="02040503050406030204" pitchFamily="18" charset="0"/>
                <a:ea typeface="Cambria" panose="02040503050406030204" pitchFamily="18" charset="0"/>
              </a:rPr>
              <a:t>flowing from an overhead </a:t>
            </a:r>
            <a:r>
              <a:rPr lang="en-US" sz="2400" dirty="0">
                <a:solidFill>
                  <a:srgbClr val="0070C0"/>
                </a:solidFill>
                <a:latin typeface="Cambria" panose="02040503050406030204" pitchFamily="18" charset="0"/>
                <a:ea typeface="Cambria" panose="02040503050406030204" pitchFamily="18" charset="0"/>
              </a:rPr>
              <a:t>tank</a:t>
            </a:r>
            <a:r>
              <a:rPr lang="en-US" sz="2400" dirty="0">
                <a:solidFill>
                  <a:srgbClr val="000000"/>
                </a:solidFill>
                <a:latin typeface="Cambria" panose="02040503050406030204" pitchFamily="18" charset="0"/>
                <a:ea typeface="Cambria" panose="02040503050406030204" pitchFamily="18" charset="0"/>
              </a:rPr>
              <a:t> is formed into </a:t>
            </a:r>
            <a:r>
              <a:rPr lang="en-US" sz="2400" dirty="0">
                <a:solidFill>
                  <a:srgbClr val="0070C0"/>
                </a:solidFill>
                <a:latin typeface="Cambria" panose="02040503050406030204" pitchFamily="18" charset="0"/>
                <a:ea typeface="Cambria" panose="02040503050406030204" pitchFamily="18" charset="0"/>
              </a:rPr>
              <a:t>two continuous ribbons </a:t>
            </a:r>
            <a:r>
              <a:rPr lang="en-US" sz="2400" dirty="0">
                <a:solidFill>
                  <a:srgbClr val="000000"/>
                </a:solidFill>
                <a:latin typeface="Cambria" panose="02040503050406030204" pitchFamily="18" charset="0"/>
                <a:ea typeface="Cambria" panose="02040503050406030204" pitchFamily="18" charset="0"/>
              </a:rPr>
              <a:t>by the rotary die machine and brought together between twin rotating dies (</a:t>
            </a:r>
            <a:r>
              <a:rPr lang="en-US" sz="2400" dirty="0">
                <a:solidFill>
                  <a:srgbClr val="000000"/>
                </a:solidFill>
                <a:latin typeface="Cambria" panose="02040503050406030204" pitchFamily="18" charset="0"/>
                <a:ea typeface="Cambria" panose="02040503050406030204" pitchFamily="18" charset="0"/>
                <a:hlinkClick r:id="rId2"/>
              </a:rPr>
              <a:t>https://youtu.be/vs8SK9RL9gs</a:t>
            </a:r>
            <a:r>
              <a:rPr lang="en-US" sz="2400" dirty="0">
                <a:solidFill>
                  <a:srgbClr val="000000"/>
                </a:solidFill>
                <a:latin typeface="Cambria" panose="02040503050406030204" pitchFamily="18" charset="0"/>
                <a:ea typeface="Cambria" panose="02040503050406030204" pitchFamily="18" charset="0"/>
              </a:rPr>
              <a:t>). </a:t>
            </a:r>
          </a:p>
          <a:p>
            <a:pPr algn="just"/>
            <a:r>
              <a:rPr lang="en-US" sz="2400" dirty="0">
                <a:solidFill>
                  <a:srgbClr val="000000"/>
                </a:solidFill>
                <a:latin typeface="Cambria" panose="02040503050406030204" pitchFamily="18" charset="0"/>
                <a:ea typeface="Cambria" panose="02040503050406030204" pitchFamily="18" charset="0"/>
              </a:rPr>
              <a:t>• At the same time, </a:t>
            </a:r>
            <a:r>
              <a:rPr lang="en-US" sz="2400" dirty="0">
                <a:solidFill>
                  <a:srgbClr val="0070C0"/>
                </a:solidFill>
                <a:latin typeface="Cambria" panose="02040503050406030204" pitchFamily="18" charset="0"/>
                <a:ea typeface="Cambria" panose="02040503050406030204" pitchFamily="18" charset="0"/>
              </a:rPr>
              <a:t>metered fill material </a:t>
            </a:r>
            <a:r>
              <a:rPr lang="en-US" sz="2400" dirty="0">
                <a:solidFill>
                  <a:srgbClr val="000000"/>
                </a:solidFill>
                <a:latin typeface="Cambria" panose="02040503050406030204" pitchFamily="18" charset="0"/>
                <a:ea typeface="Cambria" panose="02040503050406030204" pitchFamily="18" charset="0"/>
              </a:rPr>
              <a:t>is injected between the ribbons precisely at the moment that the dies form pockets of the gelatin ribbons. These pockets of fill-containing gelatin are </a:t>
            </a:r>
            <a:r>
              <a:rPr lang="en-US" sz="2400" dirty="0">
                <a:solidFill>
                  <a:srgbClr val="0070C0"/>
                </a:solidFill>
                <a:latin typeface="Cambria" panose="02040503050406030204" pitchFamily="18" charset="0"/>
                <a:ea typeface="Cambria" panose="02040503050406030204" pitchFamily="18" charset="0"/>
              </a:rPr>
              <a:t>sealed by pressure </a:t>
            </a:r>
            <a:r>
              <a:rPr lang="en-US" sz="2400" dirty="0">
                <a:solidFill>
                  <a:srgbClr val="000000"/>
                </a:solidFill>
                <a:latin typeface="Cambria" panose="02040503050406030204" pitchFamily="18" charset="0"/>
                <a:ea typeface="Cambria" panose="02040503050406030204" pitchFamily="18" charset="0"/>
              </a:rPr>
              <a:t>and </a:t>
            </a:r>
            <a:r>
              <a:rPr lang="en-US" sz="2400" dirty="0">
                <a:solidFill>
                  <a:srgbClr val="0070C0"/>
                </a:solidFill>
                <a:latin typeface="Cambria" panose="02040503050406030204" pitchFamily="18" charset="0"/>
                <a:ea typeface="Cambria" panose="02040503050406030204" pitchFamily="18" charset="0"/>
              </a:rPr>
              <a:t>heat</a:t>
            </a:r>
            <a:r>
              <a:rPr lang="en-US" sz="2400" dirty="0">
                <a:solidFill>
                  <a:srgbClr val="000000"/>
                </a:solidFill>
                <a:latin typeface="Cambria" panose="02040503050406030204" pitchFamily="18" charset="0"/>
                <a:ea typeface="Cambria" panose="02040503050406030204" pitchFamily="18" charset="0"/>
              </a:rPr>
              <a:t> and then severed from the ribbon. Use of ribbons of two different colors results in bicolored capsules.</a:t>
            </a:r>
          </a:p>
          <a:p>
            <a:pPr algn="just"/>
            <a:r>
              <a:rPr lang="en-US" sz="2400" dirty="0">
                <a:solidFill>
                  <a:srgbClr val="000000"/>
                </a:solidFill>
                <a:latin typeface="Cambria" panose="02040503050406030204" pitchFamily="18" charset="0"/>
                <a:ea typeface="Cambria" panose="02040503050406030204" pitchFamily="18" charset="0"/>
              </a:rPr>
              <a:t>• The reciprocating die process is similar to the rotary process in that ribbons of gelatin are formed and used to encapsulate the fill, but it differs in the actual encapsulating process. The gelatin ribbons are fed between a set of </a:t>
            </a:r>
            <a:r>
              <a:rPr lang="en-US" sz="2400" dirty="0">
                <a:solidFill>
                  <a:srgbClr val="0070C0"/>
                </a:solidFill>
                <a:latin typeface="Cambria" panose="02040503050406030204" pitchFamily="18" charset="0"/>
                <a:ea typeface="Cambria" panose="02040503050406030204" pitchFamily="18" charset="0"/>
              </a:rPr>
              <a:t>vertical dies </a:t>
            </a:r>
            <a:r>
              <a:rPr lang="en-US" sz="2400" dirty="0">
                <a:solidFill>
                  <a:srgbClr val="000000"/>
                </a:solidFill>
                <a:latin typeface="Cambria" panose="02040503050406030204" pitchFamily="18" charset="0"/>
                <a:ea typeface="Cambria" panose="02040503050406030204" pitchFamily="18" charset="0"/>
              </a:rPr>
              <a:t>that continually open and close to form rows of pockets in the gelatin ribbons. These pockets are filled with the medication and are sealed, shaped, and cut out of the film as they progress through the machinery. As the capsules are cut from the ribbons, they fall into refrigerated tanks that prevent the capsules from adhering to one another.</a:t>
            </a:r>
            <a:endParaRPr lang="ar-IQ" sz="24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7101586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5EC7376-A16F-E19F-15BC-6B14D4DBD9B2}"/>
              </a:ext>
            </a:extLst>
          </p:cNvPr>
          <p:cNvSpPr>
            <a:spLocks noGrp="1"/>
          </p:cNvSpPr>
          <p:nvPr>
            <p:ph type="sldNum" sz="quarter" idx="12"/>
          </p:nvPr>
        </p:nvSpPr>
        <p:spPr/>
        <p:txBody>
          <a:bodyPr/>
          <a:lstStyle/>
          <a:p>
            <a:fld id="{8796C193-3722-42E9-B33A-7C17DAD0F260}" type="slidenum">
              <a:rPr lang="ar-IQ" smtClean="0"/>
              <a:pPr/>
              <a:t>37</a:t>
            </a:fld>
            <a:endParaRPr lang="ar-IQ"/>
          </a:p>
        </p:txBody>
      </p:sp>
      <p:sp>
        <p:nvSpPr>
          <p:cNvPr id="4" name="TextBox 3">
            <a:extLst>
              <a:ext uri="{FF2B5EF4-FFF2-40B4-BE49-F238E27FC236}">
                <a16:creationId xmlns:a16="http://schemas.microsoft.com/office/drawing/2014/main" id="{559D2A3D-6D66-9882-EC15-D28EF9CC0F01}"/>
              </a:ext>
            </a:extLst>
          </p:cNvPr>
          <p:cNvSpPr txBox="1"/>
          <p:nvPr/>
        </p:nvSpPr>
        <p:spPr>
          <a:xfrm>
            <a:off x="119336" y="239429"/>
            <a:ext cx="11953328" cy="5324535"/>
          </a:xfrm>
          <a:prstGeom prst="rect">
            <a:avLst/>
          </a:prstGeom>
          <a:noFill/>
        </p:spPr>
        <p:txBody>
          <a:bodyPr wrap="square">
            <a:spAutoFit/>
          </a:bodyPr>
          <a:lstStyle/>
          <a:p>
            <a:pPr algn="just"/>
            <a:r>
              <a:rPr lang="en-US" sz="2800" b="1" dirty="0">
                <a:solidFill>
                  <a:srgbClr val="FF0000"/>
                </a:solidFill>
                <a:latin typeface="Cambria" panose="02040503050406030204" pitchFamily="18" charset="0"/>
                <a:ea typeface="Cambria" panose="02040503050406030204" pitchFamily="18" charset="0"/>
              </a:rPr>
              <a:t>Use of soft gelatin capsules</a:t>
            </a:r>
          </a:p>
          <a:p>
            <a:pPr algn="just"/>
            <a:endParaRPr lang="en-US" sz="2400" dirty="0">
              <a:solidFill>
                <a:srgbClr val="000000"/>
              </a:solidFill>
              <a:latin typeface="Cambria" panose="02040503050406030204" pitchFamily="18" charset="0"/>
              <a:ea typeface="Cambria" panose="02040503050406030204" pitchFamily="18" charset="0"/>
            </a:endParaRPr>
          </a:p>
          <a:p>
            <a:pPr algn="just"/>
            <a:r>
              <a:rPr lang="en-US" sz="2400" dirty="0">
                <a:solidFill>
                  <a:srgbClr val="000000"/>
                </a:solidFill>
                <a:latin typeface="Cambria" panose="02040503050406030204" pitchFamily="18" charset="0"/>
                <a:ea typeface="Cambria" panose="02040503050406030204" pitchFamily="18" charset="0"/>
              </a:rPr>
              <a:t>• Soft gelatin capsules are prepared to contain a variety of liquid, paste, and dry fills. Liquids that may be encapsulated into soft gelatin capsules include the following</a:t>
            </a:r>
          </a:p>
          <a:p>
            <a:pPr algn="just"/>
            <a:r>
              <a:rPr lang="en-US" sz="2400" dirty="0">
                <a:solidFill>
                  <a:srgbClr val="000000"/>
                </a:solidFill>
                <a:latin typeface="Cambria" panose="02040503050406030204" pitchFamily="18" charset="0"/>
                <a:ea typeface="Cambria" panose="02040503050406030204" pitchFamily="18" charset="0"/>
              </a:rPr>
              <a:t>1. </a:t>
            </a:r>
            <a:r>
              <a:rPr lang="en-US" sz="2400" dirty="0">
                <a:solidFill>
                  <a:srgbClr val="0070C0"/>
                </a:solidFill>
                <a:latin typeface="Cambria" panose="02040503050406030204" pitchFamily="18" charset="0"/>
                <a:ea typeface="Cambria" panose="02040503050406030204" pitchFamily="18" charset="0"/>
              </a:rPr>
              <a:t>Water-immiscible volatile and nonvolatile liquids </a:t>
            </a:r>
            <a:r>
              <a:rPr lang="en-US" sz="2400" dirty="0">
                <a:solidFill>
                  <a:srgbClr val="000000"/>
                </a:solidFill>
                <a:latin typeface="Cambria" panose="02040503050406030204" pitchFamily="18" charset="0"/>
                <a:ea typeface="Cambria" panose="02040503050406030204" pitchFamily="18" charset="0"/>
              </a:rPr>
              <a:t>such as vegetable and aromatic oils, aromatic and aliphatic hydrocarbons, chlorinated hydrocarbons, ethers, esters, alcohols, and organic acids.</a:t>
            </a:r>
          </a:p>
          <a:p>
            <a:pPr algn="just"/>
            <a:r>
              <a:rPr lang="en-US" sz="2400" dirty="0">
                <a:solidFill>
                  <a:srgbClr val="000000"/>
                </a:solidFill>
                <a:latin typeface="Cambria" panose="02040503050406030204" pitchFamily="18" charset="0"/>
                <a:ea typeface="Cambria" panose="02040503050406030204" pitchFamily="18" charset="0"/>
              </a:rPr>
              <a:t>2. </a:t>
            </a:r>
            <a:r>
              <a:rPr lang="en-US" sz="2400" dirty="0">
                <a:solidFill>
                  <a:srgbClr val="0070C0"/>
                </a:solidFill>
                <a:latin typeface="Cambria" panose="02040503050406030204" pitchFamily="18" charset="0"/>
                <a:ea typeface="Cambria" panose="02040503050406030204" pitchFamily="18" charset="0"/>
              </a:rPr>
              <a:t>Water-miscible nonvolatile liquids</a:t>
            </a:r>
            <a:r>
              <a:rPr lang="en-US" sz="2400" dirty="0">
                <a:solidFill>
                  <a:srgbClr val="000000"/>
                </a:solidFill>
                <a:latin typeface="Cambria" panose="02040503050406030204" pitchFamily="18" charset="0"/>
                <a:ea typeface="Cambria" panose="02040503050406030204" pitchFamily="18" charset="0"/>
              </a:rPr>
              <a:t>, such as polyethylene glycols, and nonionic surface active agents, such as polysorbate 80.</a:t>
            </a:r>
          </a:p>
          <a:p>
            <a:pPr algn="just"/>
            <a:r>
              <a:rPr lang="en-US" sz="2400" dirty="0">
                <a:solidFill>
                  <a:srgbClr val="000000"/>
                </a:solidFill>
                <a:latin typeface="Cambria" panose="02040503050406030204" pitchFamily="18" charset="0"/>
                <a:ea typeface="Cambria" panose="02040503050406030204" pitchFamily="18" charset="0"/>
              </a:rPr>
              <a:t>3. </a:t>
            </a:r>
            <a:r>
              <a:rPr lang="en-US" sz="2400" dirty="0">
                <a:solidFill>
                  <a:srgbClr val="0070C0"/>
                </a:solidFill>
                <a:latin typeface="Cambria" panose="02040503050406030204" pitchFamily="18" charset="0"/>
                <a:ea typeface="Cambria" panose="02040503050406030204" pitchFamily="18" charset="0"/>
              </a:rPr>
              <a:t>Water-miscible and relatively nonvolatile </a:t>
            </a:r>
            <a:r>
              <a:rPr lang="en-US" sz="2400" dirty="0">
                <a:solidFill>
                  <a:srgbClr val="000000"/>
                </a:solidFill>
                <a:latin typeface="Cambria" panose="02040503050406030204" pitchFamily="18" charset="0"/>
                <a:ea typeface="Cambria" panose="02040503050406030204" pitchFamily="18" charset="0"/>
              </a:rPr>
              <a:t>compounds such as propylene glycol and isopropyl alcohol, depending on factors such as concentration used and packaging conditions.</a:t>
            </a:r>
          </a:p>
          <a:p>
            <a:pPr algn="just"/>
            <a:r>
              <a:rPr lang="en-US" sz="2400" dirty="0">
                <a:solidFill>
                  <a:srgbClr val="000000"/>
                </a:solidFill>
                <a:latin typeface="Cambria" panose="02040503050406030204" pitchFamily="18" charset="0"/>
                <a:ea typeface="Cambria" panose="02040503050406030204" pitchFamily="18" charset="0"/>
              </a:rPr>
              <a:t>4. </a:t>
            </a:r>
            <a:r>
              <a:rPr lang="en-US" sz="2400" dirty="0">
                <a:solidFill>
                  <a:srgbClr val="0070C0"/>
                </a:solidFill>
                <a:latin typeface="Cambria" panose="02040503050406030204" pitchFamily="18" charset="0"/>
                <a:ea typeface="Cambria" panose="02040503050406030204" pitchFamily="18" charset="0"/>
              </a:rPr>
              <a:t>Drugs</a:t>
            </a:r>
            <a:r>
              <a:rPr lang="en-US" sz="2400" dirty="0">
                <a:solidFill>
                  <a:srgbClr val="000000"/>
                </a:solidFill>
                <a:latin typeface="Cambria" panose="02040503050406030204" pitchFamily="18" charset="0"/>
                <a:ea typeface="Cambria" panose="02040503050406030204" pitchFamily="18" charset="0"/>
              </a:rPr>
              <a:t> may be encapsulated into soft gelatin capsules as solutions in a suitable liquid solvent, suspensions, dry powders, granules, pellets, or small tablets.</a:t>
            </a:r>
          </a:p>
        </p:txBody>
      </p:sp>
    </p:spTree>
    <p:extLst>
      <p:ext uri="{BB962C8B-B14F-4D97-AF65-F5344CB8AC3E}">
        <p14:creationId xmlns:p14="http://schemas.microsoft.com/office/powerpoint/2010/main" val="11776869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087C7CA-AEE0-D7C5-2397-F9D0838B62F3}"/>
              </a:ext>
            </a:extLst>
          </p:cNvPr>
          <p:cNvSpPr>
            <a:spLocks noGrp="1"/>
          </p:cNvSpPr>
          <p:nvPr>
            <p:ph type="sldNum" sz="quarter" idx="12"/>
          </p:nvPr>
        </p:nvSpPr>
        <p:spPr/>
        <p:txBody>
          <a:bodyPr/>
          <a:lstStyle/>
          <a:p>
            <a:fld id="{8796C193-3722-42E9-B33A-7C17DAD0F260}" type="slidenum">
              <a:rPr lang="ar-IQ" smtClean="0"/>
              <a:pPr/>
              <a:t>38</a:t>
            </a:fld>
            <a:endParaRPr lang="ar-IQ"/>
          </a:p>
        </p:txBody>
      </p:sp>
      <p:sp>
        <p:nvSpPr>
          <p:cNvPr id="4" name="TextBox 3">
            <a:extLst>
              <a:ext uri="{FF2B5EF4-FFF2-40B4-BE49-F238E27FC236}">
                <a16:creationId xmlns:a16="http://schemas.microsoft.com/office/drawing/2014/main" id="{744AD5D8-89C7-1A02-0115-18D7FDFB31A4}"/>
              </a:ext>
            </a:extLst>
          </p:cNvPr>
          <p:cNvSpPr txBox="1"/>
          <p:nvPr/>
        </p:nvSpPr>
        <p:spPr>
          <a:xfrm>
            <a:off x="269036" y="220091"/>
            <a:ext cx="11682172" cy="6494085"/>
          </a:xfrm>
          <a:prstGeom prst="rect">
            <a:avLst/>
          </a:prstGeom>
          <a:noFill/>
        </p:spPr>
        <p:txBody>
          <a:bodyPr wrap="square">
            <a:spAutoFit/>
          </a:bodyPr>
          <a:lstStyle/>
          <a:p>
            <a:pPr algn="just"/>
            <a:r>
              <a:rPr lang="en-US" sz="2600" b="1" dirty="0">
                <a:solidFill>
                  <a:srgbClr val="FF0000"/>
                </a:solidFill>
                <a:latin typeface="Cambria" panose="02040503050406030204" pitchFamily="18" charset="0"/>
                <a:ea typeface="Cambria" panose="02040503050406030204" pitchFamily="18" charset="0"/>
              </a:rPr>
              <a:t>Soft gelatin capsule contents contraindication</a:t>
            </a:r>
          </a:p>
          <a:p>
            <a:pPr algn="just"/>
            <a:r>
              <a:rPr lang="en-US" sz="2600" dirty="0">
                <a:solidFill>
                  <a:srgbClr val="000000"/>
                </a:solidFill>
                <a:latin typeface="Cambria" panose="02040503050406030204" pitchFamily="18" charset="0"/>
                <a:ea typeface="Cambria" panose="02040503050406030204" pitchFamily="18" charset="0"/>
              </a:rPr>
              <a:t>Liquids that can </a:t>
            </a:r>
            <a:r>
              <a:rPr lang="en-US" sz="2600" dirty="0">
                <a:solidFill>
                  <a:srgbClr val="0070C0"/>
                </a:solidFill>
                <a:latin typeface="Cambria" panose="02040503050406030204" pitchFamily="18" charset="0"/>
                <a:ea typeface="Cambria" panose="02040503050406030204" pitchFamily="18" charset="0"/>
              </a:rPr>
              <a:t>easily migrate through the capsule shell </a:t>
            </a:r>
            <a:r>
              <a:rPr lang="en-US" sz="2600" dirty="0">
                <a:solidFill>
                  <a:srgbClr val="000000"/>
                </a:solidFill>
                <a:latin typeface="Cambria" panose="02040503050406030204" pitchFamily="18" charset="0"/>
                <a:ea typeface="Cambria" panose="02040503050406030204" pitchFamily="18" charset="0"/>
              </a:rPr>
              <a:t>are not suitable for soft gelatin capsules.</a:t>
            </a:r>
          </a:p>
          <a:p>
            <a:pPr algn="just"/>
            <a:r>
              <a:rPr lang="en-US" sz="2600" dirty="0">
                <a:solidFill>
                  <a:srgbClr val="000000"/>
                </a:solidFill>
                <a:latin typeface="Cambria" panose="02040503050406030204" pitchFamily="18" charset="0"/>
                <a:ea typeface="Cambria" panose="02040503050406030204" pitchFamily="18" charset="0"/>
              </a:rPr>
              <a:t>These materials include</a:t>
            </a:r>
          </a:p>
          <a:p>
            <a:pPr marL="457200" indent="-457200" algn="just">
              <a:buFont typeface="Arial" panose="020B0604020202020204" pitchFamily="34" charset="0"/>
              <a:buChar char="•"/>
            </a:pPr>
            <a:r>
              <a:rPr lang="en-US" sz="2600" dirty="0">
                <a:solidFill>
                  <a:srgbClr val="0070C0"/>
                </a:solidFill>
                <a:latin typeface="Cambria" panose="02040503050406030204" pitchFamily="18" charset="0"/>
                <a:ea typeface="Cambria" panose="02040503050406030204" pitchFamily="18" charset="0"/>
              </a:rPr>
              <a:t>water above 5% </a:t>
            </a:r>
            <a:endParaRPr lang="en-US" sz="2600" dirty="0">
              <a:solidFill>
                <a:srgbClr val="000000"/>
              </a:solidFill>
              <a:latin typeface="Cambria" panose="02040503050406030204" pitchFamily="18" charset="0"/>
              <a:ea typeface="Cambria" panose="02040503050406030204" pitchFamily="18" charset="0"/>
            </a:endParaRPr>
          </a:p>
          <a:p>
            <a:pPr marL="457200" indent="-457200" algn="just">
              <a:buFont typeface="Arial" panose="020B0604020202020204" pitchFamily="34" charset="0"/>
              <a:buChar char="•"/>
            </a:pPr>
            <a:r>
              <a:rPr lang="en-US" sz="2600" dirty="0">
                <a:solidFill>
                  <a:srgbClr val="0070C0"/>
                </a:solidFill>
                <a:latin typeface="Cambria" panose="02040503050406030204" pitchFamily="18" charset="0"/>
                <a:ea typeface="Cambria" panose="02040503050406030204" pitchFamily="18" charset="0"/>
              </a:rPr>
              <a:t>low-molecular-weight water-soluble </a:t>
            </a:r>
            <a:r>
              <a:rPr lang="en-US" sz="2600" dirty="0">
                <a:solidFill>
                  <a:srgbClr val="000000"/>
                </a:solidFill>
                <a:latin typeface="Cambria" panose="02040503050406030204" pitchFamily="18" charset="0"/>
                <a:ea typeface="Cambria" panose="02040503050406030204" pitchFamily="18" charset="0"/>
              </a:rPr>
              <a:t>and</a:t>
            </a:r>
          </a:p>
          <a:p>
            <a:pPr marL="457200" indent="-457200" algn="just">
              <a:buFont typeface="Arial" panose="020B0604020202020204" pitchFamily="34" charset="0"/>
              <a:buChar char="•"/>
            </a:pPr>
            <a:r>
              <a:rPr lang="en-US" sz="2600" dirty="0">
                <a:solidFill>
                  <a:srgbClr val="0070C0"/>
                </a:solidFill>
                <a:latin typeface="Cambria" panose="02040503050406030204" pitchFamily="18" charset="0"/>
                <a:ea typeface="Cambria" panose="02040503050406030204" pitchFamily="18" charset="0"/>
              </a:rPr>
              <a:t>volatile organic compounds </a:t>
            </a:r>
            <a:r>
              <a:rPr lang="en-US" sz="2600" dirty="0">
                <a:solidFill>
                  <a:srgbClr val="000000"/>
                </a:solidFill>
                <a:latin typeface="Cambria" panose="02040503050406030204" pitchFamily="18" charset="0"/>
                <a:ea typeface="Cambria" panose="02040503050406030204" pitchFamily="18" charset="0"/>
              </a:rPr>
              <a:t>such as alcohols, ketones, acids, amines, and esters.</a:t>
            </a:r>
          </a:p>
          <a:p>
            <a:pPr algn="just"/>
            <a:r>
              <a:rPr lang="en-US" sz="2600" b="1" dirty="0">
                <a:solidFill>
                  <a:srgbClr val="FF0000"/>
                </a:solidFill>
                <a:latin typeface="Cambria" panose="02040503050406030204" pitchFamily="18" charset="0"/>
                <a:ea typeface="Cambria" panose="02040503050406030204" pitchFamily="18" charset="0"/>
              </a:rPr>
              <a:t>Compendial requirements for capsules added substances</a:t>
            </a:r>
          </a:p>
          <a:p>
            <a:pPr algn="just"/>
            <a:r>
              <a:rPr lang="en-US" sz="2600" dirty="0">
                <a:solidFill>
                  <a:srgbClr val="000000"/>
                </a:solidFill>
                <a:latin typeface="Cambria" panose="02040503050406030204" pitchFamily="18" charset="0"/>
                <a:ea typeface="Cambria" panose="02040503050406030204" pitchFamily="18" charset="0"/>
              </a:rPr>
              <a:t>• Substances added to official preparations, including capsules, to enhance their stability, usefulness, or elegance or to facilitate their manufacture may be used only if they</a:t>
            </a:r>
          </a:p>
          <a:p>
            <a:pPr algn="just"/>
            <a:r>
              <a:rPr lang="en-US" sz="2600" dirty="0">
                <a:solidFill>
                  <a:srgbClr val="000000"/>
                </a:solidFill>
                <a:latin typeface="Cambria" panose="02040503050406030204" pitchFamily="18" charset="0"/>
                <a:ea typeface="Cambria" panose="02040503050406030204" pitchFamily="18" charset="0"/>
              </a:rPr>
              <a:t>1. Are harmless in the quantities used</a:t>
            </a:r>
          </a:p>
          <a:p>
            <a:pPr algn="just"/>
            <a:r>
              <a:rPr lang="en-US" sz="2600" dirty="0">
                <a:solidFill>
                  <a:srgbClr val="000000"/>
                </a:solidFill>
                <a:latin typeface="Cambria" panose="02040503050406030204" pitchFamily="18" charset="0"/>
                <a:ea typeface="Cambria" panose="02040503050406030204" pitchFamily="18" charset="0"/>
              </a:rPr>
              <a:t>2. Do not exceed the minimum amounts required to provide their intended effect</a:t>
            </a:r>
          </a:p>
          <a:p>
            <a:pPr algn="just"/>
            <a:r>
              <a:rPr lang="en-US" sz="2600" dirty="0">
                <a:solidFill>
                  <a:srgbClr val="000000"/>
                </a:solidFill>
                <a:latin typeface="Cambria" panose="02040503050406030204" pitchFamily="18" charset="0"/>
                <a:ea typeface="Cambria" panose="02040503050406030204" pitchFamily="18" charset="0"/>
              </a:rPr>
              <a:t>3. Do not impair the product's bioavailability, therapeutic efficacy, or safety</a:t>
            </a:r>
          </a:p>
          <a:p>
            <a:pPr algn="just"/>
            <a:r>
              <a:rPr lang="en-US" sz="2600" dirty="0">
                <a:solidFill>
                  <a:srgbClr val="000000"/>
                </a:solidFill>
                <a:latin typeface="Cambria" panose="02040503050406030204" pitchFamily="18" charset="0"/>
                <a:ea typeface="Cambria" panose="02040503050406030204" pitchFamily="18" charset="0"/>
              </a:rPr>
              <a:t>4. Do not interfere with requisite compendial assays and tests</a:t>
            </a:r>
            <a:endParaRPr lang="ar-IQ" sz="26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9898147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F3B9DBC-645F-D5A9-AB17-5224CA56284E}"/>
              </a:ext>
            </a:extLst>
          </p:cNvPr>
          <p:cNvSpPr>
            <a:spLocks noGrp="1"/>
          </p:cNvSpPr>
          <p:nvPr>
            <p:ph type="sldNum" sz="quarter" idx="12"/>
          </p:nvPr>
        </p:nvSpPr>
        <p:spPr/>
        <p:txBody>
          <a:bodyPr/>
          <a:lstStyle/>
          <a:p>
            <a:fld id="{8796C193-3722-42E9-B33A-7C17DAD0F260}" type="slidenum">
              <a:rPr lang="ar-IQ" smtClean="0"/>
              <a:pPr/>
              <a:t>39</a:t>
            </a:fld>
            <a:endParaRPr lang="ar-IQ"/>
          </a:p>
        </p:txBody>
      </p:sp>
      <p:sp>
        <p:nvSpPr>
          <p:cNvPr id="4" name="TextBox 3">
            <a:extLst>
              <a:ext uri="{FF2B5EF4-FFF2-40B4-BE49-F238E27FC236}">
                <a16:creationId xmlns:a16="http://schemas.microsoft.com/office/drawing/2014/main" id="{2C5E236F-5DFE-0097-4DB5-2581EA1704D8}"/>
              </a:ext>
            </a:extLst>
          </p:cNvPr>
          <p:cNvSpPr txBox="1"/>
          <p:nvPr/>
        </p:nvSpPr>
        <p:spPr>
          <a:xfrm>
            <a:off x="515380" y="258330"/>
            <a:ext cx="9469052" cy="6494085"/>
          </a:xfrm>
          <a:prstGeom prst="rect">
            <a:avLst/>
          </a:prstGeom>
          <a:noFill/>
        </p:spPr>
        <p:txBody>
          <a:bodyPr wrap="square">
            <a:spAutoFit/>
          </a:bodyPr>
          <a:lstStyle/>
          <a:p>
            <a:pPr algn="just"/>
            <a:r>
              <a:rPr lang="en-US" sz="2600" b="1" dirty="0">
                <a:solidFill>
                  <a:srgbClr val="FF0000"/>
                </a:solidFill>
                <a:latin typeface="Cambria" panose="02040503050406030204" pitchFamily="18" charset="0"/>
                <a:ea typeface="Cambria" panose="02040503050406030204" pitchFamily="18" charset="0"/>
              </a:rPr>
              <a:t>Enteric coated capsules</a:t>
            </a:r>
          </a:p>
          <a:p>
            <a:pPr algn="just"/>
            <a:endParaRPr lang="en-US" sz="2600" dirty="0">
              <a:solidFill>
                <a:srgbClr val="000000"/>
              </a:solidFill>
              <a:latin typeface="Cambria" panose="02040503050406030204" pitchFamily="18" charset="0"/>
              <a:ea typeface="Cambria" panose="02040503050406030204" pitchFamily="18" charset="0"/>
            </a:endParaRPr>
          </a:p>
          <a:p>
            <a:pPr algn="just"/>
            <a:r>
              <a:rPr lang="en-US" sz="2600" dirty="0">
                <a:solidFill>
                  <a:srgbClr val="000000"/>
                </a:solidFill>
                <a:latin typeface="Cambria" panose="02040503050406030204" pitchFamily="18" charset="0"/>
                <a:ea typeface="Cambria" panose="02040503050406030204" pitchFamily="18" charset="0"/>
              </a:rPr>
              <a:t>• Capsules that have been coated or otherwise treated </a:t>
            </a:r>
            <a:r>
              <a:rPr lang="en-US" sz="2600" dirty="0">
                <a:solidFill>
                  <a:srgbClr val="0070C0"/>
                </a:solidFill>
                <a:latin typeface="Cambria" panose="02040503050406030204" pitchFamily="18" charset="0"/>
                <a:ea typeface="Cambria" panose="02040503050406030204" pitchFamily="18" charset="0"/>
              </a:rPr>
              <a:t>to resist dissolution in gastric fluids but release their contents in the intestine </a:t>
            </a:r>
            <a:r>
              <a:rPr lang="en-US" sz="2600" dirty="0">
                <a:solidFill>
                  <a:srgbClr val="000000"/>
                </a:solidFill>
                <a:latin typeface="Cambria" panose="02040503050406030204" pitchFamily="18" charset="0"/>
                <a:ea typeface="Cambria" panose="02040503050406030204" pitchFamily="18" charset="0"/>
              </a:rPr>
              <a:t>are said to be </a:t>
            </a:r>
            <a:r>
              <a:rPr lang="en-US" sz="2600" dirty="0">
                <a:solidFill>
                  <a:srgbClr val="FF0000"/>
                </a:solidFill>
                <a:latin typeface="Cambria" panose="02040503050406030204" pitchFamily="18" charset="0"/>
                <a:ea typeface="Cambria" panose="02040503050406030204" pitchFamily="18" charset="0"/>
              </a:rPr>
              <a:t>enteric</a:t>
            </a:r>
            <a:r>
              <a:rPr lang="en-US" sz="2600" dirty="0">
                <a:solidFill>
                  <a:srgbClr val="000000"/>
                </a:solidFill>
                <a:latin typeface="Cambria" panose="02040503050406030204" pitchFamily="18" charset="0"/>
                <a:ea typeface="Cambria" panose="02040503050406030204" pitchFamily="18" charset="0"/>
              </a:rPr>
              <a:t>. Such delayed release of medication may be desired if the drug is </a:t>
            </a:r>
            <a:r>
              <a:rPr lang="en-US" sz="2600" dirty="0">
                <a:solidFill>
                  <a:srgbClr val="C00000"/>
                </a:solidFill>
                <a:latin typeface="Cambria" panose="02040503050406030204" pitchFamily="18" charset="0"/>
                <a:ea typeface="Cambria" panose="02040503050406030204" pitchFamily="18" charset="0"/>
              </a:rPr>
              <a:t>inactivated</a:t>
            </a:r>
            <a:r>
              <a:rPr lang="en-US" sz="2600" dirty="0">
                <a:solidFill>
                  <a:srgbClr val="000000"/>
                </a:solidFill>
                <a:latin typeface="Cambria" panose="02040503050406030204" pitchFamily="18" charset="0"/>
                <a:ea typeface="Cambria" panose="02040503050406030204" pitchFamily="18" charset="0"/>
              </a:rPr>
              <a:t> in gastric fluids or if the drug is </a:t>
            </a:r>
            <a:r>
              <a:rPr lang="en-US" sz="2600" dirty="0">
                <a:solidFill>
                  <a:srgbClr val="C00000"/>
                </a:solidFill>
                <a:latin typeface="Cambria" panose="02040503050406030204" pitchFamily="18" charset="0"/>
                <a:ea typeface="Cambria" panose="02040503050406030204" pitchFamily="18" charset="0"/>
              </a:rPr>
              <a:t>irritating</a:t>
            </a:r>
            <a:r>
              <a:rPr lang="en-US" sz="2600" dirty="0">
                <a:solidFill>
                  <a:srgbClr val="000000"/>
                </a:solidFill>
                <a:latin typeface="Cambria" panose="02040503050406030204" pitchFamily="18" charset="0"/>
                <a:ea typeface="Cambria" panose="02040503050406030204" pitchFamily="18" charset="0"/>
              </a:rPr>
              <a:t> to the gastric mucosa. In other instances, a high local concentration of the drug may be especially </a:t>
            </a:r>
            <a:r>
              <a:rPr lang="en-US" sz="2600" dirty="0">
                <a:solidFill>
                  <a:srgbClr val="C00000"/>
                </a:solidFill>
                <a:latin typeface="Cambria" panose="02040503050406030204" pitchFamily="18" charset="0"/>
                <a:ea typeface="Cambria" panose="02040503050406030204" pitchFamily="18" charset="0"/>
              </a:rPr>
              <a:t>desirable in the intestine</a:t>
            </a:r>
            <a:r>
              <a:rPr lang="en-US" sz="2600" dirty="0">
                <a:solidFill>
                  <a:srgbClr val="000000"/>
                </a:solidFill>
                <a:latin typeface="Cambria" panose="02040503050406030204" pitchFamily="18" charset="0"/>
                <a:ea typeface="Cambria" panose="02040503050406030204" pitchFamily="18" charset="0"/>
              </a:rPr>
              <a:t>, as in the case of </a:t>
            </a:r>
            <a:r>
              <a:rPr lang="en-US" sz="2600" dirty="0" err="1">
                <a:solidFill>
                  <a:srgbClr val="000000"/>
                </a:solidFill>
                <a:latin typeface="Cambria" panose="02040503050406030204" pitchFamily="18" charset="0"/>
                <a:ea typeface="Cambria" panose="02040503050406030204" pitchFamily="18" charset="0"/>
              </a:rPr>
              <a:t>anthelmentices</a:t>
            </a:r>
            <a:r>
              <a:rPr lang="en-US" sz="2600" dirty="0">
                <a:solidFill>
                  <a:srgbClr val="000000"/>
                </a:solidFill>
                <a:latin typeface="Cambria" panose="02040503050406030204" pitchFamily="18" charset="0"/>
                <a:ea typeface="Cambria" panose="02040503050406030204" pitchFamily="18" charset="0"/>
              </a:rPr>
              <a:t>.</a:t>
            </a:r>
          </a:p>
          <a:p>
            <a:pPr algn="just"/>
            <a:r>
              <a:rPr lang="en-US" sz="2600" dirty="0">
                <a:solidFill>
                  <a:srgbClr val="000000"/>
                </a:solidFill>
                <a:latin typeface="Cambria" panose="02040503050406030204" pitchFamily="18" charset="0"/>
                <a:ea typeface="Cambria" panose="02040503050406030204" pitchFamily="18" charset="0"/>
              </a:rPr>
              <a:t>• Typical of materials used for enteric coating are </a:t>
            </a:r>
            <a:r>
              <a:rPr lang="en-US" sz="2600" dirty="0">
                <a:solidFill>
                  <a:srgbClr val="FF0000"/>
                </a:solidFill>
                <a:highlight>
                  <a:srgbClr val="FFFF00"/>
                </a:highlight>
                <a:latin typeface="Cambria" panose="02040503050406030204" pitchFamily="18" charset="0"/>
                <a:ea typeface="Cambria" panose="02040503050406030204" pitchFamily="18" charset="0"/>
              </a:rPr>
              <a:t>shellac</a:t>
            </a:r>
            <a:r>
              <a:rPr lang="en-US" sz="2600" dirty="0">
                <a:solidFill>
                  <a:srgbClr val="000000"/>
                </a:solidFill>
                <a:latin typeface="Cambria" panose="02040503050406030204" pitchFamily="18" charset="0"/>
                <a:ea typeface="Cambria" panose="02040503050406030204" pitchFamily="18" charset="0"/>
              </a:rPr>
              <a:t>, </a:t>
            </a:r>
            <a:r>
              <a:rPr lang="en-US" sz="2600" dirty="0">
                <a:solidFill>
                  <a:srgbClr val="FF0000"/>
                </a:solidFill>
                <a:latin typeface="Cambria" panose="02040503050406030204" pitchFamily="18" charset="0"/>
                <a:ea typeface="Cambria" panose="02040503050406030204" pitchFamily="18" charset="0"/>
              </a:rPr>
              <a:t>cellulose acetate phthalate</a:t>
            </a:r>
            <a:r>
              <a:rPr lang="en-US" sz="2600" dirty="0">
                <a:solidFill>
                  <a:srgbClr val="000000"/>
                </a:solidFill>
                <a:latin typeface="Cambria" panose="02040503050406030204" pitchFamily="18" charset="0"/>
                <a:ea typeface="Cambria" panose="02040503050406030204" pitchFamily="18" charset="0"/>
              </a:rPr>
              <a:t>, and </a:t>
            </a:r>
            <a:r>
              <a:rPr lang="en-US" sz="2600" dirty="0">
                <a:solidFill>
                  <a:srgbClr val="FF0000"/>
                </a:solidFill>
                <a:latin typeface="Cambria" panose="02040503050406030204" pitchFamily="18" charset="0"/>
                <a:ea typeface="Cambria" panose="02040503050406030204" pitchFamily="18" charset="0"/>
              </a:rPr>
              <a:t>fatty waxy </a:t>
            </a:r>
            <a:r>
              <a:rPr lang="en-US" sz="2600" dirty="0">
                <a:solidFill>
                  <a:srgbClr val="000000"/>
                </a:solidFill>
                <a:latin typeface="Cambria" panose="02040503050406030204" pitchFamily="18" charset="0"/>
                <a:ea typeface="Cambria" panose="02040503050406030204" pitchFamily="18" charset="0"/>
              </a:rPr>
              <a:t>materials such as bees wax, carnauba wax and stearic acid.</a:t>
            </a:r>
          </a:p>
          <a:p>
            <a:pPr algn="just"/>
            <a:r>
              <a:rPr lang="en-US" sz="2600" dirty="0">
                <a:solidFill>
                  <a:srgbClr val="000000"/>
                </a:solidFill>
                <a:latin typeface="Cambria" panose="02040503050406030204" pitchFamily="18" charset="0"/>
                <a:ea typeface="Cambria" panose="02040503050406030204" pitchFamily="18" charset="0"/>
              </a:rPr>
              <a:t>• One approach for rendering gelatin capsules enteric that has met with only limited success is </a:t>
            </a:r>
            <a:r>
              <a:rPr lang="en-US" sz="2600" dirty="0">
                <a:solidFill>
                  <a:srgbClr val="FF0000"/>
                </a:solidFill>
                <a:highlight>
                  <a:srgbClr val="FFFF00"/>
                </a:highlight>
                <a:latin typeface="Cambria" panose="02040503050406030204" pitchFamily="18" charset="0"/>
                <a:ea typeface="Cambria" panose="02040503050406030204" pitchFamily="18" charset="0"/>
              </a:rPr>
              <a:t>treatment with formaldehyde</a:t>
            </a:r>
            <a:r>
              <a:rPr lang="en-US" sz="2600" dirty="0">
                <a:solidFill>
                  <a:srgbClr val="000000"/>
                </a:solidFill>
                <a:latin typeface="Cambria" panose="02040503050406030204" pitchFamily="18" charset="0"/>
                <a:ea typeface="Cambria" panose="02040503050406030204" pitchFamily="18" charset="0"/>
              </a:rPr>
              <a:t>. </a:t>
            </a:r>
            <a:r>
              <a:rPr lang="en-US" sz="2600" dirty="0">
                <a:solidFill>
                  <a:srgbClr val="0070C0"/>
                </a:solidFill>
                <a:latin typeface="Cambria" panose="02040503050406030204" pitchFamily="18" charset="0"/>
                <a:ea typeface="Cambria" panose="02040503050406030204" pitchFamily="18" charset="0"/>
              </a:rPr>
              <a:t>The gelatin is hardened as the formaldehyde reacts with the gelatin to form methylene bridges and cross links.</a:t>
            </a:r>
          </a:p>
        </p:txBody>
      </p:sp>
    </p:spTree>
    <p:extLst>
      <p:ext uri="{BB962C8B-B14F-4D97-AF65-F5344CB8AC3E}">
        <p14:creationId xmlns:p14="http://schemas.microsoft.com/office/powerpoint/2010/main" val="3793515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0E8C651-3F08-4DBB-8C5E-456A0AA6366E}"/>
              </a:ext>
            </a:extLst>
          </p:cNvPr>
          <p:cNvSpPr>
            <a:spLocks noGrp="1"/>
          </p:cNvSpPr>
          <p:nvPr>
            <p:ph type="sldNum" sz="quarter" idx="12"/>
          </p:nvPr>
        </p:nvSpPr>
        <p:spPr/>
        <p:txBody>
          <a:bodyPr/>
          <a:lstStyle/>
          <a:p>
            <a:fld id="{8796C193-3722-42E9-B33A-7C17DAD0F260}" type="slidenum">
              <a:rPr lang="ar-IQ" smtClean="0"/>
              <a:pPr/>
              <a:t>4</a:t>
            </a:fld>
            <a:endParaRPr lang="ar-IQ"/>
          </a:p>
        </p:txBody>
      </p:sp>
      <p:sp>
        <p:nvSpPr>
          <p:cNvPr id="4" name="TextBox 3">
            <a:extLst>
              <a:ext uri="{FF2B5EF4-FFF2-40B4-BE49-F238E27FC236}">
                <a16:creationId xmlns:a16="http://schemas.microsoft.com/office/drawing/2014/main" id="{2AFBDD29-075F-4376-B2D4-85517F8FDA63}"/>
              </a:ext>
            </a:extLst>
          </p:cNvPr>
          <p:cNvSpPr txBox="1"/>
          <p:nvPr/>
        </p:nvSpPr>
        <p:spPr>
          <a:xfrm>
            <a:off x="407368" y="404664"/>
            <a:ext cx="11017224" cy="5460149"/>
          </a:xfrm>
          <a:prstGeom prst="rect">
            <a:avLst/>
          </a:prstGeom>
          <a:noFill/>
        </p:spPr>
        <p:txBody>
          <a:bodyPr wrap="square">
            <a:spAutoFit/>
          </a:bodyPr>
          <a:lstStyle/>
          <a:p>
            <a:pPr algn="just">
              <a:lnSpc>
                <a:spcPct val="150000"/>
              </a:lnSpc>
            </a:pPr>
            <a:r>
              <a:rPr lang="en-US" sz="4000" b="1" i="0" u="none" strike="noStrike" baseline="0" dirty="0">
                <a:solidFill>
                  <a:srgbClr val="FF0000"/>
                </a:solidFill>
                <a:latin typeface="Arial" panose="020B0604020202020204" pitchFamily="34" charset="0"/>
              </a:rPr>
              <a:t>Hard gelatin capsules </a:t>
            </a:r>
            <a:endParaRPr lang="en-US" sz="4000" b="0" i="0" u="none" strike="noStrike" baseline="0" dirty="0">
              <a:solidFill>
                <a:srgbClr val="FF0000"/>
              </a:solidFill>
              <a:latin typeface="Arial" panose="020B0604020202020204" pitchFamily="34" charset="0"/>
            </a:endParaRPr>
          </a:p>
          <a:p>
            <a:pPr marL="342900" indent="-342900" algn="just">
              <a:lnSpc>
                <a:spcPct val="150000"/>
              </a:lnSpc>
              <a:buFont typeface="Wingdings" panose="05000000000000000000" pitchFamily="2" charset="2"/>
              <a:buChar char="Ø"/>
            </a:pPr>
            <a:r>
              <a:rPr lang="en-US" sz="2800" b="1" i="0" u="none" strike="noStrike" baseline="0" dirty="0">
                <a:latin typeface="Arial" panose="020B0604020202020204" pitchFamily="34" charset="0"/>
              </a:rPr>
              <a:t>Hard gelatin capsule shells are used in most commercial </a:t>
            </a:r>
            <a:r>
              <a:rPr lang="en-US" sz="2800" b="1" i="0" u="none" strike="noStrike" baseline="0" dirty="0">
                <a:solidFill>
                  <a:srgbClr val="FF0000"/>
                </a:solidFill>
                <a:latin typeface="Arial" panose="020B0604020202020204" pitchFamily="34" charset="0"/>
              </a:rPr>
              <a:t>medicated capsules</a:t>
            </a:r>
            <a:r>
              <a:rPr lang="en-US" sz="2800" b="1" i="0" u="none" strike="noStrike" baseline="0" dirty="0">
                <a:latin typeface="Arial" panose="020B0604020202020204" pitchFamily="34" charset="0"/>
              </a:rPr>
              <a:t>. </a:t>
            </a:r>
            <a:endParaRPr lang="en-US" sz="2800" b="0" i="0" u="none" strike="noStrike" baseline="0" dirty="0">
              <a:latin typeface="Arial" panose="020B0604020202020204" pitchFamily="34" charset="0"/>
            </a:endParaRPr>
          </a:p>
          <a:p>
            <a:pPr marL="342900" indent="-342900" algn="just">
              <a:lnSpc>
                <a:spcPct val="150000"/>
              </a:lnSpc>
              <a:buFont typeface="Wingdings" panose="05000000000000000000" pitchFamily="2" charset="2"/>
              <a:buChar char="Ø"/>
            </a:pPr>
            <a:r>
              <a:rPr lang="en-US" sz="2800" b="1" i="0" u="none" strike="noStrike" baseline="0" dirty="0">
                <a:latin typeface="Arial" panose="020B0604020202020204" pitchFamily="34" charset="0"/>
              </a:rPr>
              <a:t>They are also commonly employed in </a:t>
            </a:r>
            <a:r>
              <a:rPr lang="en-US" sz="2800" b="1" i="0" u="none" strike="noStrike" baseline="0" dirty="0">
                <a:solidFill>
                  <a:srgbClr val="FF0000"/>
                </a:solidFill>
                <a:latin typeface="Arial" panose="020B0604020202020204" pitchFamily="34" charset="0"/>
              </a:rPr>
              <a:t>clinical drug trials </a:t>
            </a:r>
            <a:r>
              <a:rPr lang="en-US" sz="2800" b="1" i="0" u="none" strike="noStrike" baseline="0" dirty="0">
                <a:latin typeface="Arial" panose="020B0604020202020204" pitchFamily="34" charset="0"/>
              </a:rPr>
              <a:t>to compare the effects of an investigational drug with those of another drug product or placebo. </a:t>
            </a:r>
            <a:endParaRPr lang="en-US" sz="2800" b="0" i="0" u="none" strike="noStrike" baseline="0" dirty="0">
              <a:latin typeface="Arial" panose="020B0604020202020204" pitchFamily="34" charset="0"/>
            </a:endParaRPr>
          </a:p>
          <a:p>
            <a:pPr marL="342900" indent="-342900" algn="just">
              <a:lnSpc>
                <a:spcPct val="150000"/>
              </a:lnSpc>
              <a:buFont typeface="Wingdings" panose="05000000000000000000" pitchFamily="2" charset="2"/>
              <a:buChar char="Ø"/>
            </a:pPr>
            <a:r>
              <a:rPr lang="en-US" sz="2800" b="1" i="0" u="none" strike="noStrike" baseline="0" dirty="0">
                <a:latin typeface="Arial" panose="020B0604020202020204" pitchFamily="34" charset="0"/>
              </a:rPr>
              <a:t>The community pharmacist also uses hard gelatin capsules in the </a:t>
            </a:r>
            <a:r>
              <a:rPr lang="en-US" sz="2800" b="1" i="0" u="none" strike="noStrike" baseline="0" dirty="0">
                <a:solidFill>
                  <a:srgbClr val="FF0000"/>
                </a:solidFill>
                <a:latin typeface="Arial" panose="020B0604020202020204" pitchFamily="34" charset="0"/>
              </a:rPr>
              <a:t>extemporaneous</a:t>
            </a:r>
            <a:r>
              <a:rPr lang="en-US" sz="2800" b="1" i="0" u="none" strike="noStrike" baseline="0" dirty="0">
                <a:latin typeface="Arial" panose="020B0604020202020204" pitchFamily="34" charset="0"/>
              </a:rPr>
              <a:t> compounding of prescriptions. </a:t>
            </a:r>
            <a:endParaRPr lang="en-US" sz="2800" b="0" i="0" u="none" strike="noStrike" baseline="0" dirty="0">
              <a:latin typeface="Arial" panose="020B0604020202020204" pitchFamily="34" charset="0"/>
            </a:endParaRPr>
          </a:p>
        </p:txBody>
      </p:sp>
    </p:spTree>
    <p:extLst>
      <p:ext uri="{BB962C8B-B14F-4D97-AF65-F5344CB8AC3E}">
        <p14:creationId xmlns:p14="http://schemas.microsoft.com/office/powerpoint/2010/main" val="19591343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E096421-67C0-FEA2-FA71-129BD763778D}"/>
              </a:ext>
            </a:extLst>
          </p:cNvPr>
          <p:cNvSpPr>
            <a:spLocks noGrp="1"/>
          </p:cNvSpPr>
          <p:nvPr>
            <p:ph type="sldNum" sz="quarter" idx="12"/>
          </p:nvPr>
        </p:nvSpPr>
        <p:spPr/>
        <p:txBody>
          <a:bodyPr/>
          <a:lstStyle/>
          <a:p>
            <a:fld id="{8796C193-3722-42E9-B33A-7C17DAD0F260}" type="slidenum">
              <a:rPr lang="ar-IQ" smtClean="0"/>
              <a:pPr/>
              <a:t>40</a:t>
            </a:fld>
            <a:endParaRPr lang="ar-IQ"/>
          </a:p>
        </p:txBody>
      </p:sp>
      <p:sp>
        <p:nvSpPr>
          <p:cNvPr id="4" name="TextBox 3">
            <a:extLst>
              <a:ext uri="{FF2B5EF4-FFF2-40B4-BE49-F238E27FC236}">
                <a16:creationId xmlns:a16="http://schemas.microsoft.com/office/drawing/2014/main" id="{466031AB-BD1D-1805-67FF-95F922BA20B3}"/>
              </a:ext>
            </a:extLst>
          </p:cNvPr>
          <p:cNvSpPr txBox="1"/>
          <p:nvPr/>
        </p:nvSpPr>
        <p:spPr>
          <a:xfrm>
            <a:off x="407368" y="188640"/>
            <a:ext cx="11233248" cy="6494085"/>
          </a:xfrm>
          <a:prstGeom prst="rect">
            <a:avLst/>
          </a:prstGeom>
          <a:noFill/>
        </p:spPr>
        <p:txBody>
          <a:bodyPr wrap="square">
            <a:spAutoFit/>
          </a:bodyPr>
          <a:lstStyle/>
          <a:p>
            <a:pPr algn="just"/>
            <a:r>
              <a:rPr lang="en-US" sz="2600" b="1" dirty="0">
                <a:solidFill>
                  <a:srgbClr val="FF0000"/>
                </a:solidFill>
                <a:latin typeface="Cambria" panose="02040503050406030204" pitchFamily="18" charset="0"/>
                <a:ea typeface="Cambria" panose="02040503050406030204" pitchFamily="18" charset="0"/>
              </a:rPr>
              <a:t>Counting capsules</a:t>
            </a:r>
          </a:p>
          <a:p>
            <a:pPr algn="just"/>
            <a:r>
              <a:rPr lang="en-US" sz="2600" dirty="0">
                <a:solidFill>
                  <a:srgbClr val="000000"/>
                </a:solidFill>
                <a:latin typeface="Cambria" panose="02040503050406030204" pitchFamily="18" charset="0"/>
                <a:ea typeface="Cambria" panose="02040503050406030204" pitchFamily="18" charset="0"/>
              </a:rPr>
              <a:t>• In the pharmacy, capsules may be counted </a:t>
            </a:r>
            <a:r>
              <a:rPr lang="en-US" sz="2600" dirty="0">
                <a:solidFill>
                  <a:srgbClr val="0070C0"/>
                </a:solidFill>
                <a:latin typeface="Cambria" panose="02040503050406030204" pitchFamily="18" charset="0"/>
                <a:ea typeface="Cambria" panose="02040503050406030204" pitchFamily="18" charset="0"/>
              </a:rPr>
              <a:t>manually</a:t>
            </a:r>
            <a:r>
              <a:rPr lang="en-US" sz="2600" dirty="0">
                <a:solidFill>
                  <a:srgbClr val="000000"/>
                </a:solidFill>
                <a:latin typeface="Cambria" panose="02040503050406030204" pitchFamily="18" charset="0"/>
                <a:ea typeface="Cambria" panose="02040503050406030204" pitchFamily="18" charset="0"/>
              </a:rPr>
              <a:t> or by </a:t>
            </a:r>
            <a:r>
              <a:rPr lang="en-US" sz="2600" dirty="0">
                <a:solidFill>
                  <a:srgbClr val="0070C0"/>
                </a:solidFill>
                <a:latin typeface="Cambria" panose="02040503050406030204" pitchFamily="18" charset="0"/>
                <a:ea typeface="Cambria" panose="02040503050406030204" pitchFamily="18" charset="0"/>
              </a:rPr>
              <a:t>automated</a:t>
            </a:r>
            <a:r>
              <a:rPr lang="en-US" sz="2600" dirty="0">
                <a:solidFill>
                  <a:srgbClr val="000000"/>
                </a:solidFill>
                <a:latin typeface="Cambria" panose="02040503050406030204" pitchFamily="18" charset="0"/>
                <a:ea typeface="Cambria" panose="02040503050406030204" pitchFamily="18" charset="0"/>
              </a:rPr>
              <a:t> equipment. Specially </a:t>
            </a:r>
            <a:r>
              <a:rPr lang="en-US" sz="2600" dirty="0">
                <a:solidFill>
                  <a:srgbClr val="FF0000"/>
                </a:solidFill>
                <a:latin typeface="Cambria" panose="02040503050406030204" pitchFamily="18" charset="0"/>
                <a:ea typeface="Cambria" panose="02040503050406030204" pitchFamily="18" charset="0"/>
              </a:rPr>
              <a:t>designed trays </a:t>
            </a:r>
            <a:r>
              <a:rPr lang="en-US" sz="2600" dirty="0">
                <a:solidFill>
                  <a:srgbClr val="0070C0"/>
                </a:solidFill>
                <a:latin typeface="Cambria" panose="02040503050406030204" pitchFamily="18" charset="0"/>
                <a:ea typeface="Cambria" panose="02040503050406030204" pitchFamily="18" charset="0"/>
              </a:rPr>
              <a:t>(for small scale) </a:t>
            </a:r>
            <a:r>
              <a:rPr lang="en-US" sz="2600" dirty="0">
                <a:solidFill>
                  <a:srgbClr val="000000"/>
                </a:solidFill>
                <a:latin typeface="Cambria" panose="02040503050406030204" pitchFamily="18" charset="0"/>
                <a:ea typeface="Cambria" panose="02040503050406030204" pitchFamily="18" charset="0"/>
              </a:rPr>
              <a:t>are used for counting small numbers of solid dosage units.</a:t>
            </a:r>
          </a:p>
          <a:p>
            <a:pPr algn="just"/>
            <a:r>
              <a:rPr lang="en-US" sz="2600" dirty="0">
                <a:solidFill>
                  <a:srgbClr val="000000"/>
                </a:solidFill>
                <a:latin typeface="Cambria" panose="02040503050406030204" pitchFamily="18" charset="0"/>
                <a:ea typeface="Cambria" panose="02040503050406030204" pitchFamily="18" charset="0"/>
              </a:rPr>
              <a:t>• In using this tray, the pharmacist pours a supply of capsules or tablets from the bulk source onto the clean tray .</a:t>
            </a:r>
          </a:p>
          <a:p>
            <a:pPr algn="just"/>
            <a:r>
              <a:rPr lang="en-US" sz="2600" dirty="0">
                <a:solidFill>
                  <a:srgbClr val="000000"/>
                </a:solidFill>
                <a:latin typeface="Cambria" panose="02040503050406030204" pitchFamily="18" charset="0"/>
                <a:ea typeface="Cambria" panose="02040503050406030204" pitchFamily="18" charset="0"/>
              </a:rPr>
              <a:t>• Using the spatula, counts and sweeps the dosage units into the trough until the desired number is reached.</a:t>
            </a:r>
          </a:p>
          <a:p>
            <a:pPr algn="just"/>
            <a:r>
              <a:rPr lang="en-US" sz="2600" dirty="0">
                <a:solidFill>
                  <a:srgbClr val="000000"/>
                </a:solidFill>
                <a:latin typeface="Cambria" panose="02040503050406030204" pitchFamily="18" charset="0"/>
                <a:ea typeface="Cambria" panose="02040503050406030204" pitchFamily="18" charset="0"/>
              </a:rPr>
              <a:t>• Then the pharmacist closes the trough cover, picks up the tray, returns the uncounted dosage units to the bulk container by means of the lip at the back of the tray.</a:t>
            </a:r>
          </a:p>
          <a:p>
            <a:pPr algn="just"/>
            <a:r>
              <a:rPr lang="en-US" sz="2600" dirty="0">
                <a:solidFill>
                  <a:srgbClr val="000000"/>
                </a:solidFill>
                <a:latin typeface="Cambria" panose="02040503050406030204" pitchFamily="18" charset="0"/>
                <a:ea typeface="Cambria" panose="02040503050406030204" pitchFamily="18" charset="0"/>
              </a:rPr>
              <a:t>• Places the prescription container at the opening of the trough, and carefully transfers the capsules or tablets into the container.</a:t>
            </a:r>
          </a:p>
          <a:p>
            <a:pPr algn="just"/>
            <a:r>
              <a:rPr lang="en-US" sz="2600" dirty="0">
                <a:solidFill>
                  <a:srgbClr val="000000"/>
                </a:solidFill>
                <a:latin typeface="Cambria" panose="02040503050406030204" pitchFamily="18" charset="0"/>
                <a:ea typeface="Cambria" panose="02040503050406030204" pitchFamily="18" charset="0"/>
              </a:rPr>
              <a:t>• </a:t>
            </a:r>
            <a:r>
              <a:rPr lang="en-US" sz="2600" dirty="0">
                <a:solidFill>
                  <a:srgbClr val="FF0000"/>
                </a:solidFill>
                <a:latin typeface="Cambria" panose="02040503050406030204" pitchFamily="18" charset="0"/>
                <a:ea typeface="Cambria" panose="02040503050406030204" pitchFamily="18" charset="0"/>
              </a:rPr>
              <a:t>With this method, the dosage units remain untouched by the pharmacist</a:t>
            </a:r>
            <a:r>
              <a:rPr lang="en-US" sz="2600" dirty="0">
                <a:solidFill>
                  <a:srgbClr val="000000"/>
                </a:solidFill>
                <a:latin typeface="Cambria" panose="02040503050406030204" pitchFamily="18" charset="0"/>
                <a:ea typeface="Cambria" panose="02040503050406030204" pitchFamily="18" charset="0"/>
              </a:rPr>
              <a:t>. To </a:t>
            </a:r>
            <a:r>
              <a:rPr lang="en-US" sz="2600" dirty="0">
                <a:solidFill>
                  <a:srgbClr val="0070C0"/>
                </a:solidFill>
                <a:latin typeface="Cambria" panose="02040503050406030204" pitchFamily="18" charset="0"/>
                <a:ea typeface="Cambria" panose="02040503050406030204" pitchFamily="18" charset="0"/>
              </a:rPr>
              <a:t>prevent batch-to-batch contamination</a:t>
            </a:r>
            <a:r>
              <a:rPr lang="en-US" sz="2600" dirty="0">
                <a:solidFill>
                  <a:srgbClr val="000000"/>
                </a:solidFill>
                <a:latin typeface="Cambria" panose="02040503050406030204" pitchFamily="18" charset="0"/>
                <a:ea typeface="Cambria" panose="02040503050406030204" pitchFamily="18" charset="0"/>
              </a:rPr>
              <a:t>, the tray must be wiped clean after each use because powder, particularly from uncoated tablets, may remain</a:t>
            </a:r>
            <a:endParaRPr lang="ar-IQ" sz="2600" dirty="0">
              <a:solidFill>
                <a:srgbClr val="00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47030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770A273-8520-E1F3-6D93-44FE9AB25269}"/>
              </a:ext>
            </a:extLst>
          </p:cNvPr>
          <p:cNvSpPr>
            <a:spLocks noGrp="1"/>
          </p:cNvSpPr>
          <p:nvPr>
            <p:ph type="sldNum" sz="quarter" idx="12"/>
          </p:nvPr>
        </p:nvSpPr>
        <p:spPr/>
        <p:txBody>
          <a:bodyPr/>
          <a:lstStyle/>
          <a:p>
            <a:fld id="{8796C193-3722-42E9-B33A-7C17DAD0F260}" type="slidenum">
              <a:rPr lang="ar-IQ" smtClean="0"/>
              <a:pPr/>
              <a:t>41</a:t>
            </a:fld>
            <a:endParaRPr lang="ar-IQ"/>
          </a:p>
        </p:txBody>
      </p:sp>
      <p:sp>
        <p:nvSpPr>
          <p:cNvPr id="4" name="TextBox 3">
            <a:extLst>
              <a:ext uri="{FF2B5EF4-FFF2-40B4-BE49-F238E27FC236}">
                <a16:creationId xmlns:a16="http://schemas.microsoft.com/office/drawing/2014/main" id="{E2C2361B-3EBA-8D0A-9E7D-F94EF79170BC}"/>
              </a:ext>
            </a:extLst>
          </p:cNvPr>
          <p:cNvSpPr txBox="1"/>
          <p:nvPr/>
        </p:nvSpPr>
        <p:spPr>
          <a:xfrm>
            <a:off x="335360" y="260648"/>
            <a:ext cx="10975768" cy="4819396"/>
          </a:xfrm>
          <a:prstGeom prst="rect">
            <a:avLst/>
          </a:prstGeom>
          <a:noFill/>
        </p:spPr>
        <p:txBody>
          <a:bodyPr wrap="square">
            <a:spAutoFit/>
          </a:bodyPr>
          <a:lstStyle/>
          <a:p>
            <a:pPr algn="just">
              <a:lnSpc>
                <a:spcPct val="150000"/>
              </a:lnSpc>
            </a:pPr>
            <a:r>
              <a:rPr lang="en-US" sz="2600" b="1" dirty="0">
                <a:solidFill>
                  <a:srgbClr val="FF0000"/>
                </a:solidFill>
                <a:latin typeface="Cambria" panose="02040503050406030204" pitchFamily="18" charset="0"/>
                <a:ea typeface="Cambria" panose="02040503050406030204" pitchFamily="18" charset="0"/>
              </a:rPr>
              <a:t>Storage of capsules</a:t>
            </a:r>
          </a:p>
          <a:p>
            <a:pPr algn="just">
              <a:lnSpc>
                <a:spcPct val="150000"/>
              </a:lnSpc>
            </a:pPr>
            <a:endParaRPr lang="en-US" sz="2600" dirty="0">
              <a:solidFill>
                <a:srgbClr val="000000"/>
              </a:solidFill>
              <a:latin typeface="Cambria" panose="02040503050406030204" pitchFamily="18" charset="0"/>
              <a:ea typeface="Cambria" panose="02040503050406030204" pitchFamily="18" charset="0"/>
            </a:endParaRPr>
          </a:p>
          <a:p>
            <a:pPr algn="just">
              <a:lnSpc>
                <a:spcPct val="150000"/>
              </a:lnSpc>
            </a:pPr>
            <a:r>
              <a:rPr lang="en-US" sz="2600" dirty="0">
                <a:solidFill>
                  <a:srgbClr val="000000"/>
                </a:solidFill>
                <a:latin typeface="Cambria" panose="02040503050406030204" pitchFamily="18" charset="0"/>
                <a:ea typeface="Cambria" panose="02040503050406030204" pitchFamily="18" charset="0"/>
              </a:rPr>
              <a:t>• Capsules should be stored in tightly closed containers protected from </a:t>
            </a:r>
            <a:r>
              <a:rPr lang="en-US" sz="2600" dirty="0">
                <a:solidFill>
                  <a:srgbClr val="0070C0"/>
                </a:solidFill>
                <a:latin typeface="Cambria" panose="02040503050406030204" pitchFamily="18" charset="0"/>
                <a:ea typeface="Cambria" panose="02040503050406030204" pitchFamily="18" charset="0"/>
              </a:rPr>
              <a:t>dust</a:t>
            </a:r>
            <a:r>
              <a:rPr lang="en-US" sz="2600" dirty="0">
                <a:solidFill>
                  <a:srgbClr val="000000"/>
                </a:solidFill>
                <a:latin typeface="Cambria" panose="02040503050406030204" pitchFamily="18" charset="0"/>
                <a:ea typeface="Cambria" panose="02040503050406030204" pitchFamily="18" charset="0"/>
              </a:rPr>
              <a:t> and extremes of </a:t>
            </a:r>
            <a:r>
              <a:rPr lang="en-US" sz="2600" dirty="0">
                <a:solidFill>
                  <a:srgbClr val="0070C0"/>
                </a:solidFill>
                <a:latin typeface="Cambria" panose="02040503050406030204" pitchFamily="18" charset="0"/>
                <a:ea typeface="Cambria" panose="02040503050406030204" pitchFamily="18" charset="0"/>
              </a:rPr>
              <a:t>humidity</a:t>
            </a:r>
            <a:r>
              <a:rPr lang="en-US" sz="2600" dirty="0">
                <a:solidFill>
                  <a:srgbClr val="000000"/>
                </a:solidFill>
                <a:latin typeface="Cambria" panose="02040503050406030204" pitchFamily="18" charset="0"/>
                <a:ea typeface="Cambria" panose="02040503050406030204" pitchFamily="18" charset="0"/>
              </a:rPr>
              <a:t> and </a:t>
            </a:r>
            <a:r>
              <a:rPr lang="en-US" sz="2600" dirty="0">
                <a:solidFill>
                  <a:srgbClr val="0070C0"/>
                </a:solidFill>
                <a:latin typeface="Cambria" panose="02040503050406030204" pitchFamily="18" charset="0"/>
                <a:ea typeface="Cambria" panose="02040503050406030204" pitchFamily="18" charset="0"/>
              </a:rPr>
              <a:t>temperature</a:t>
            </a:r>
            <a:r>
              <a:rPr lang="en-US" sz="2600" dirty="0">
                <a:solidFill>
                  <a:srgbClr val="000000"/>
                </a:solidFill>
                <a:latin typeface="Cambria" panose="02040503050406030204" pitchFamily="18" charset="0"/>
                <a:ea typeface="Cambria" panose="02040503050406030204" pitchFamily="18" charset="0"/>
              </a:rPr>
              <a:t>. Capsules normally contain from 10 to 15% of moisture. However, when, stored under conditions of high humidity, sufficient moisture may be absorbed to soften the gelatin and make it tacky. On the other hand, when stored under conditions of low humidity, the capsules may dehydrate and become brittle.</a:t>
            </a:r>
          </a:p>
        </p:txBody>
      </p:sp>
    </p:spTree>
    <p:extLst>
      <p:ext uri="{BB962C8B-B14F-4D97-AF65-F5344CB8AC3E}">
        <p14:creationId xmlns:p14="http://schemas.microsoft.com/office/powerpoint/2010/main" val="3112997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A52F45E-9435-F660-F5DF-D4E9DD01208F}"/>
              </a:ext>
            </a:extLst>
          </p:cNvPr>
          <p:cNvSpPr>
            <a:spLocks noGrp="1"/>
          </p:cNvSpPr>
          <p:nvPr>
            <p:ph type="sldNum" sz="quarter" idx="12"/>
          </p:nvPr>
        </p:nvSpPr>
        <p:spPr/>
        <p:txBody>
          <a:bodyPr/>
          <a:lstStyle/>
          <a:p>
            <a:fld id="{8796C193-3722-42E9-B33A-7C17DAD0F260}" type="slidenum">
              <a:rPr lang="ar-IQ" smtClean="0"/>
              <a:pPr/>
              <a:t>5</a:t>
            </a:fld>
            <a:endParaRPr lang="ar-IQ"/>
          </a:p>
        </p:txBody>
      </p:sp>
      <p:sp>
        <p:nvSpPr>
          <p:cNvPr id="4" name="TextBox 3">
            <a:extLst>
              <a:ext uri="{FF2B5EF4-FFF2-40B4-BE49-F238E27FC236}">
                <a16:creationId xmlns:a16="http://schemas.microsoft.com/office/drawing/2014/main" id="{CE5B0BEE-C4BF-C494-5DF9-6964AE490784}"/>
              </a:ext>
            </a:extLst>
          </p:cNvPr>
          <p:cNvSpPr txBox="1"/>
          <p:nvPr/>
        </p:nvSpPr>
        <p:spPr>
          <a:xfrm>
            <a:off x="240792" y="335786"/>
            <a:ext cx="8856772" cy="6119560"/>
          </a:xfrm>
          <a:prstGeom prst="rect">
            <a:avLst/>
          </a:prstGeom>
          <a:noFill/>
        </p:spPr>
        <p:txBody>
          <a:bodyPr wrap="square">
            <a:spAutoFit/>
          </a:bodyPr>
          <a:lstStyle/>
          <a:p>
            <a:pPr algn="just">
              <a:lnSpc>
                <a:spcPct val="150000"/>
              </a:lnSpc>
            </a:pPr>
            <a:r>
              <a:rPr lang="en-US" sz="4000" b="1" dirty="0">
                <a:solidFill>
                  <a:srgbClr val="FF0000"/>
                </a:solidFill>
                <a:latin typeface="Arial" panose="020B0604020202020204" pitchFamily="34" charset="0"/>
              </a:rPr>
              <a:t>Hard Gelatin</a:t>
            </a:r>
          </a:p>
          <a:p>
            <a:pPr algn="just">
              <a:lnSpc>
                <a:spcPct val="150000"/>
              </a:lnSpc>
            </a:pPr>
            <a:endParaRPr lang="en-US" sz="2800" b="1" dirty="0">
              <a:latin typeface="Arial" panose="020B0604020202020204" pitchFamily="34" charset="0"/>
            </a:endParaRPr>
          </a:p>
          <a:p>
            <a:pPr algn="just">
              <a:lnSpc>
                <a:spcPct val="150000"/>
              </a:lnSpc>
            </a:pPr>
            <a:r>
              <a:rPr lang="en-US" sz="2800" b="1" dirty="0">
                <a:latin typeface="Arial" panose="020B0604020202020204" pitchFamily="34" charset="0"/>
              </a:rPr>
              <a:t>• </a:t>
            </a:r>
            <a:r>
              <a:rPr lang="en-US" sz="2400" b="1" dirty="0">
                <a:latin typeface="Arial" panose="020B0604020202020204" pitchFamily="34" charset="0"/>
              </a:rPr>
              <a:t>The empty capsule shells are made of </a:t>
            </a:r>
            <a:r>
              <a:rPr lang="en-US" sz="2400" b="1" dirty="0">
                <a:solidFill>
                  <a:srgbClr val="FF0000"/>
                </a:solidFill>
                <a:latin typeface="Arial" panose="020B0604020202020204" pitchFamily="34" charset="0"/>
              </a:rPr>
              <a:t>gelatin</a:t>
            </a:r>
            <a:r>
              <a:rPr lang="en-US" sz="2400" b="1" dirty="0">
                <a:latin typeface="Arial" panose="020B0604020202020204" pitchFamily="34" charset="0"/>
              </a:rPr>
              <a:t>, </a:t>
            </a:r>
            <a:r>
              <a:rPr lang="en-US" sz="2400" b="1" dirty="0">
                <a:solidFill>
                  <a:srgbClr val="C00000"/>
                </a:solidFill>
                <a:latin typeface="Arial" panose="020B0604020202020204" pitchFamily="34" charset="0"/>
              </a:rPr>
              <a:t>sugar</a:t>
            </a:r>
            <a:r>
              <a:rPr lang="en-US" sz="2400" b="1" dirty="0">
                <a:latin typeface="Arial" panose="020B0604020202020204" pitchFamily="34" charset="0"/>
              </a:rPr>
              <a:t>, and </a:t>
            </a:r>
            <a:r>
              <a:rPr lang="en-US" sz="2400" b="1" dirty="0">
                <a:solidFill>
                  <a:srgbClr val="0070C0"/>
                </a:solidFill>
                <a:latin typeface="Arial" panose="020B0604020202020204" pitchFamily="34" charset="0"/>
              </a:rPr>
              <a:t>water</a:t>
            </a:r>
            <a:r>
              <a:rPr lang="en-US" sz="2400" b="1" dirty="0">
                <a:latin typeface="Arial" panose="020B0604020202020204" pitchFamily="34" charset="0"/>
              </a:rPr>
              <a:t>. As such, they can be </a:t>
            </a:r>
            <a:r>
              <a:rPr lang="en-US" sz="2400" b="1" dirty="0">
                <a:solidFill>
                  <a:srgbClr val="FF0000"/>
                </a:solidFill>
                <a:latin typeface="Arial" panose="020B0604020202020204" pitchFamily="34" charset="0"/>
              </a:rPr>
              <a:t>clear</a:t>
            </a:r>
            <a:r>
              <a:rPr lang="en-US" sz="2400" b="1" dirty="0">
                <a:latin typeface="Arial" panose="020B0604020202020204" pitchFamily="34" charset="0"/>
              </a:rPr>
              <a:t>, </a:t>
            </a:r>
            <a:r>
              <a:rPr lang="en-US" sz="2400" b="1" dirty="0">
                <a:solidFill>
                  <a:srgbClr val="FF0000"/>
                </a:solidFill>
                <a:latin typeface="Arial" panose="020B0604020202020204" pitchFamily="34" charset="0"/>
              </a:rPr>
              <a:t>colorless</a:t>
            </a:r>
            <a:r>
              <a:rPr lang="en-US" sz="2400" b="1" dirty="0">
                <a:latin typeface="Arial" panose="020B0604020202020204" pitchFamily="34" charset="0"/>
              </a:rPr>
              <a:t>, and </a:t>
            </a:r>
            <a:r>
              <a:rPr lang="en-US" sz="2400" b="1" dirty="0">
                <a:solidFill>
                  <a:srgbClr val="FF0000"/>
                </a:solidFill>
                <a:latin typeface="Arial" panose="020B0604020202020204" pitchFamily="34" charset="0"/>
              </a:rPr>
              <a:t>essentially tasteless</a:t>
            </a:r>
            <a:r>
              <a:rPr lang="en-US" sz="2400" b="1" dirty="0">
                <a:latin typeface="Arial" panose="020B0604020202020204" pitchFamily="34" charset="0"/>
              </a:rPr>
              <a:t>.</a:t>
            </a:r>
          </a:p>
          <a:p>
            <a:pPr algn="just">
              <a:lnSpc>
                <a:spcPct val="150000"/>
              </a:lnSpc>
            </a:pPr>
            <a:r>
              <a:rPr lang="en-US" sz="2400" b="1" dirty="0">
                <a:latin typeface="Arial" panose="020B0604020202020204" pitchFamily="34" charset="0"/>
              </a:rPr>
              <a:t>• They may be colored with various dyes and made opaque by adding agents such as </a:t>
            </a:r>
            <a:r>
              <a:rPr lang="en-US" sz="2400" b="1" dirty="0">
                <a:solidFill>
                  <a:srgbClr val="0070C0"/>
                </a:solidFill>
                <a:latin typeface="Arial" panose="020B0604020202020204" pitchFamily="34" charset="0"/>
              </a:rPr>
              <a:t>titanium dioxide </a:t>
            </a:r>
            <a:r>
              <a:rPr lang="en-US" sz="2400" b="1" dirty="0">
                <a:latin typeface="Arial" panose="020B0604020202020204" pitchFamily="34" charset="0"/>
              </a:rPr>
              <a:t>(</a:t>
            </a:r>
            <a:r>
              <a:rPr lang="en-US" sz="2400" b="1" dirty="0" err="1">
                <a:solidFill>
                  <a:srgbClr val="FF0000"/>
                </a:solidFill>
                <a:latin typeface="Arial" panose="020B0604020202020204" pitchFamily="34" charset="0"/>
              </a:rPr>
              <a:t>opaquant</a:t>
            </a:r>
            <a:r>
              <a:rPr lang="en-US" sz="2400" b="1" dirty="0">
                <a:latin typeface="Arial" panose="020B0604020202020204" pitchFamily="34" charset="0"/>
              </a:rPr>
              <a:t>).</a:t>
            </a:r>
          </a:p>
          <a:p>
            <a:pPr algn="just">
              <a:lnSpc>
                <a:spcPct val="150000"/>
              </a:lnSpc>
            </a:pPr>
            <a:r>
              <a:rPr lang="en-US" sz="2400" b="1" dirty="0">
                <a:latin typeface="Arial" panose="020B0604020202020204" pitchFamily="34" charset="0"/>
              </a:rPr>
              <a:t>• Most commercially available medicated capsules contain combinations of </a:t>
            </a:r>
            <a:r>
              <a:rPr lang="en-US" sz="2400" b="1" dirty="0">
                <a:solidFill>
                  <a:srgbClr val="FF0000"/>
                </a:solidFill>
                <a:latin typeface="Arial" panose="020B0604020202020204" pitchFamily="34" charset="0"/>
              </a:rPr>
              <a:t>colorants</a:t>
            </a:r>
            <a:r>
              <a:rPr lang="en-US" sz="2400" b="1" dirty="0">
                <a:latin typeface="Arial" panose="020B0604020202020204" pitchFamily="34" charset="0"/>
              </a:rPr>
              <a:t> and </a:t>
            </a:r>
            <a:r>
              <a:rPr lang="en-US" sz="2400" b="1" dirty="0" err="1">
                <a:latin typeface="Arial" panose="020B0604020202020204" pitchFamily="34" charset="0"/>
              </a:rPr>
              <a:t>opaquants</a:t>
            </a:r>
            <a:r>
              <a:rPr lang="en-US" sz="2400" b="1" dirty="0">
                <a:latin typeface="Arial" panose="020B0604020202020204" pitchFamily="34" charset="0"/>
              </a:rPr>
              <a:t> to make them distinctive, many with caps and bodies of different colors</a:t>
            </a:r>
            <a:endParaRPr lang="ar-IQ" sz="2400" b="1" dirty="0">
              <a:latin typeface="Arial" panose="020B0604020202020204" pitchFamily="34" charset="0"/>
            </a:endParaRPr>
          </a:p>
        </p:txBody>
      </p:sp>
    </p:spTree>
    <p:extLst>
      <p:ext uri="{BB962C8B-B14F-4D97-AF65-F5344CB8AC3E}">
        <p14:creationId xmlns:p14="http://schemas.microsoft.com/office/powerpoint/2010/main" val="285612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19434F2-98E8-D19D-3499-4AD912EC5716}"/>
              </a:ext>
            </a:extLst>
          </p:cNvPr>
          <p:cNvSpPr>
            <a:spLocks noGrp="1"/>
          </p:cNvSpPr>
          <p:nvPr>
            <p:ph type="sldNum" sz="quarter" idx="12"/>
          </p:nvPr>
        </p:nvSpPr>
        <p:spPr/>
        <p:txBody>
          <a:bodyPr/>
          <a:lstStyle/>
          <a:p>
            <a:fld id="{8796C193-3722-42E9-B33A-7C17DAD0F260}" type="slidenum">
              <a:rPr lang="ar-IQ" smtClean="0"/>
              <a:pPr/>
              <a:t>6</a:t>
            </a:fld>
            <a:endParaRPr lang="ar-IQ"/>
          </a:p>
        </p:txBody>
      </p:sp>
      <p:sp>
        <p:nvSpPr>
          <p:cNvPr id="4" name="TextBox 3">
            <a:extLst>
              <a:ext uri="{FF2B5EF4-FFF2-40B4-BE49-F238E27FC236}">
                <a16:creationId xmlns:a16="http://schemas.microsoft.com/office/drawing/2014/main" id="{B89D71EE-46F9-DA86-2CFF-90D995DDF8B7}"/>
              </a:ext>
            </a:extLst>
          </p:cNvPr>
          <p:cNvSpPr txBox="1"/>
          <p:nvPr/>
        </p:nvSpPr>
        <p:spPr>
          <a:xfrm>
            <a:off x="263352" y="44624"/>
            <a:ext cx="11521280" cy="6678751"/>
          </a:xfrm>
          <a:prstGeom prst="rect">
            <a:avLst/>
          </a:prstGeom>
          <a:noFill/>
        </p:spPr>
        <p:txBody>
          <a:bodyPr wrap="square">
            <a:spAutoFit/>
          </a:bodyPr>
          <a:lstStyle/>
          <a:p>
            <a:r>
              <a:rPr lang="en-US" sz="4000" b="1" dirty="0">
                <a:solidFill>
                  <a:srgbClr val="FF0000"/>
                </a:solidFill>
                <a:latin typeface="Cambria" panose="02040503050406030204" pitchFamily="18" charset="0"/>
                <a:ea typeface="Cambria" panose="02040503050406030204" pitchFamily="18" charset="0"/>
              </a:rPr>
              <a:t>Gelatin</a:t>
            </a:r>
          </a:p>
          <a:p>
            <a:pPr algn="just"/>
            <a:endParaRPr lang="en-US" sz="2400" dirty="0">
              <a:latin typeface="Cambria" panose="02040503050406030204" pitchFamily="18" charset="0"/>
              <a:ea typeface="Cambria" panose="02040503050406030204" pitchFamily="18" charset="0"/>
            </a:endParaRPr>
          </a:p>
          <a:p>
            <a:pPr algn="just"/>
            <a:r>
              <a:rPr lang="en-US" sz="2600" dirty="0">
                <a:latin typeface="Cambria" panose="02040503050406030204" pitchFamily="18" charset="0"/>
                <a:ea typeface="Cambria" panose="02040503050406030204" pitchFamily="18" charset="0"/>
              </a:rPr>
              <a:t>• Gelatin is obtained by the </a:t>
            </a:r>
            <a:r>
              <a:rPr lang="en-US" sz="2600" dirty="0">
                <a:solidFill>
                  <a:srgbClr val="FF0000"/>
                </a:solidFill>
                <a:latin typeface="Cambria" panose="02040503050406030204" pitchFamily="18" charset="0"/>
                <a:ea typeface="Cambria" panose="02040503050406030204" pitchFamily="18" charset="0"/>
              </a:rPr>
              <a:t>partial hydrolysis of collagen </a:t>
            </a:r>
            <a:r>
              <a:rPr lang="en-US" sz="2600" dirty="0">
                <a:latin typeface="Cambria" panose="02040503050406030204" pitchFamily="18" charset="0"/>
                <a:ea typeface="Cambria" panose="02040503050406030204" pitchFamily="18" charset="0"/>
              </a:rPr>
              <a:t>obtained from the </a:t>
            </a:r>
            <a:r>
              <a:rPr lang="en-US" sz="2600" dirty="0">
                <a:solidFill>
                  <a:srgbClr val="FF0000"/>
                </a:solidFill>
                <a:latin typeface="Cambria" panose="02040503050406030204" pitchFamily="18" charset="0"/>
                <a:ea typeface="Cambria" panose="02040503050406030204" pitchFamily="18" charset="0"/>
              </a:rPr>
              <a:t>skin</a:t>
            </a:r>
            <a:r>
              <a:rPr lang="en-US" sz="2600" dirty="0">
                <a:latin typeface="Cambria" panose="02040503050406030204" pitchFamily="18" charset="0"/>
                <a:ea typeface="Cambria" panose="02040503050406030204" pitchFamily="18" charset="0"/>
              </a:rPr>
              <a:t>, </a:t>
            </a:r>
            <a:r>
              <a:rPr lang="en-US" sz="2600" dirty="0">
                <a:solidFill>
                  <a:srgbClr val="FF0000"/>
                </a:solidFill>
                <a:latin typeface="Cambria" panose="02040503050406030204" pitchFamily="18" charset="0"/>
                <a:ea typeface="Cambria" panose="02040503050406030204" pitchFamily="18" charset="0"/>
              </a:rPr>
              <a:t>white connective tissue</a:t>
            </a:r>
            <a:r>
              <a:rPr lang="en-US" sz="2600" dirty="0">
                <a:latin typeface="Cambria" panose="02040503050406030204" pitchFamily="18" charset="0"/>
                <a:ea typeface="Cambria" panose="02040503050406030204" pitchFamily="18" charset="0"/>
              </a:rPr>
              <a:t>, and </a:t>
            </a:r>
            <a:r>
              <a:rPr lang="en-US" sz="2600" dirty="0">
                <a:solidFill>
                  <a:srgbClr val="FF0000"/>
                </a:solidFill>
                <a:latin typeface="Cambria" panose="02040503050406030204" pitchFamily="18" charset="0"/>
                <a:ea typeface="Cambria" panose="02040503050406030204" pitchFamily="18" charset="0"/>
              </a:rPr>
              <a:t>bones</a:t>
            </a:r>
            <a:r>
              <a:rPr lang="en-US" sz="2600" dirty="0">
                <a:latin typeface="Cambria" panose="02040503050406030204" pitchFamily="18" charset="0"/>
                <a:ea typeface="Cambria" panose="02040503050406030204" pitchFamily="18" charset="0"/>
              </a:rPr>
              <a:t> of animals.</a:t>
            </a:r>
          </a:p>
          <a:p>
            <a:pPr algn="just"/>
            <a:r>
              <a:rPr lang="en-US" sz="2600" dirty="0">
                <a:latin typeface="Cambria" panose="02040503050406030204" pitchFamily="18" charset="0"/>
                <a:ea typeface="Cambria" panose="02040503050406030204" pitchFamily="18" charset="0"/>
              </a:rPr>
              <a:t>• It is available in the form of a </a:t>
            </a:r>
            <a:r>
              <a:rPr lang="en-US" sz="2600" dirty="0">
                <a:solidFill>
                  <a:srgbClr val="0070C0"/>
                </a:solidFill>
                <a:latin typeface="Cambria" panose="02040503050406030204" pitchFamily="18" charset="0"/>
                <a:ea typeface="Cambria" panose="02040503050406030204" pitchFamily="18" charset="0"/>
              </a:rPr>
              <a:t>fine powder</a:t>
            </a:r>
            <a:r>
              <a:rPr lang="en-US" sz="2600" dirty="0">
                <a:latin typeface="Cambria" panose="02040503050406030204" pitchFamily="18" charset="0"/>
                <a:ea typeface="Cambria" panose="02040503050406030204" pitchFamily="18" charset="0"/>
              </a:rPr>
              <a:t>, a coarse powder, </a:t>
            </a:r>
            <a:r>
              <a:rPr lang="en-US" sz="2600" dirty="0">
                <a:solidFill>
                  <a:srgbClr val="0070C0"/>
                </a:solidFill>
                <a:latin typeface="Cambria" panose="02040503050406030204" pitchFamily="18" charset="0"/>
                <a:ea typeface="Cambria" panose="02040503050406030204" pitchFamily="18" charset="0"/>
              </a:rPr>
              <a:t>shreds</a:t>
            </a:r>
            <a:r>
              <a:rPr lang="en-US" sz="2600" dirty="0">
                <a:latin typeface="Cambria" panose="02040503050406030204" pitchFamily="18" charset="0"/>
                <a:ea typeface="Cambria" panose="02040503050406030204" pitchFamily="18" charset="0"/>
              </a:rPr>
              <a:t>, </a:t>
            </a:r>
            <a:r>
              <a:rPr lang="en-US" sz="2600" dirty="0">
                <a:solidFill>
                  <a:srgbClr val="0070C0"/>
                </a:solidFill>
                <a:latin typeface="Cambria" panose="02040503050406030204" pitchFamily="18" charset="0"/>
                <a:ea typeface="Cambria" panose="02040503050406030204" pitchFamily="18" charset="0"/>
              </a:rPr>
              <a:t>flakes</a:t>
            </a:r>
            <a:r>
              <a:rPr lang="en-US" sz="2600" dirty="0">
                <a:latin typeface="Cambria" panose="02040503050406030204" pitchFamily="18" charset="0"/>
                <a:ea typeface="Cambria" panose="02040503050406030204" pitchFamily="18" charset="0"/>
              </a:rPr>
              <a:t>, or </a:t>
            </a:r>
            <a:r>
              <a:rPr lang="en-US" sz="2600" dirty="0">
                <a:solidFill>
                  <a:srgbClr val="0070C0"/>
                </a:solidFill>
                <a:latin typeface="Cambria" panose="02040503050406030204" pitchFamily="18" charset="0"/>
                <a:ea typeface="Cambria" panose="02040503050406030204" pitchFamily="18" charset="0"/>
              </a:rPr>
              <a:t>sheets</a:t>
            </a:r>
            <a:r>
              <a:rPr lang="en-US" sz="2600" dirty="0">
                <a:latin typeface="Cambria" panose="02040503050406030204" pitchFamily="18" charset="0"/>
                <a:ea typeface="Cambria" panose="02040503050406030204" pitchFamily="18" charset="0"/>
              </a:rPr>
              <a:t>.</a:t>
            </a:r>
          </a:p>
          <a:p>
            <a:pPr algn="just"/>
            <a:r>
              <a:rPr lang="en-US" sz="2600" dirty="0">
                <a:latin typeface="Cambria" panose="02040503050406030204" pitchFamily="18" charset="0"/>
                <a:ea typeface="Cambria" panose="02040503050406030204" pitchFamily="18" charset="0"/>
              </a:rPr>
              <a:t>• Gelatin is stable in air when dry but is subject to microbial decomposition when it becomes moist. Normally, hard gelatin capsules contain </a:t>
            </a:r>
            <a:r>
              <a:rPr lang="en-US" sz="2600" dirty="0">
                <a:solidFill>
                  <a:srgbClr val="FF0000"/>
                </a:solidFill>
                <a:latin typeface="Cambria" panose="02040503050406030204" pitchFamily="18" charset="0"/>
                <a:ea typeface="Cambria" panose="02040503050406030204" pitchFamily="18" charset="0"/>
              </a:rPr>
              <a:t>13% to 16% </a:t>
            </a:r>
            <a:r>
              <a:rPr lang="en-US" sz="2600" dirty="0">
                <a:latin typeface="Cambria" panose="02040503050406030204" pitchFamily="18" charset="0"/>
                <a:ea typeface="Cambria" panose="02040503050406030204" pitchFamily="18" charset="0"/>
              </a:rPr>
              <a:t>of moisture.</a:t>
            </a:r>
          </a:p>
          <a:p>
            <a:pPr algn="just"/>
            <a:r>
              <a:rPr lang="en-US" sz="2600" dirty="0">
                <a:latin typeface="Cambria" panose="02040503050406030204" pitchFamily="18" charset="0"/>
                <a:ea typeface="Cambria" panose="02040503050406030204" pitchFamily="18" charset="0"/>
              </a:rPr>
              <a:t>• However, if stored in an environment of </a:t>
            </a:r>
            <a:r>
              <a:rPr lang="en-US" sz="2600" dirty="0">
                <a:solidFill>
                  <a:srgbClr val="FF0000"/>
                </a:solidFill>
                <a:latin typeface="Cambria" panose="02040503050406030204" pitchFamily="18" charset="0"/>
                <a:ea typeface="Cambria" panose="02040503050406030204" pitchFamily="18" charset="0"/>
              </a:rPr>
              <a:t>high</a:t>
            </a:r>
            <a:r>
              <a:rPr lang="en-US" sz="2600" dirty="0">
                <a:latin typeface="Cambria" panose="02040503050406030204" pitchFamily="18" charset="0"/>
                <a:ea typeface="Cambria" panose="02040503050406030204" pitchFamily="18" charset="0"/>
              </a:rPr>
              <a:t> </a:t>
            </a:r>
            <a:r>
              <a:rPr lang="en-US" sz="2600" dirty="0">
                <a:solidFill>
                  <a:srgbClr val="FF0000"/>
                </a:solidFill>
                <a:latin typeface="Cambria" panose="02040503050406030204" pitchFamily="18" charset="0"/>
                <a:ea typeface="Cambria" panose="02040503050406030204" pitchFamily="18" charset="0"/>
              </a:rPr>
              <a:t>humidity</a:t>
            </a:r>
            <a:r>
              <a:rPr lang="en-US" sz="2600" dirty="0">
                <a:latin typeface="Cambria" panose="02040503050406030204" pitchFamily="18" charset="0"/>
                <a:ea typeface="Cambria" panose="02040503050406030204" pitchFamily="18" charset="0"/>
              </a:rPr>
              <a:t>, additional moisture is absorbed by the capsules, and they may become distorted and lose their rigid shape. In an environment of </a:t>
            </a:r>
            <a:r>
              <a:rPr lang="en-US" sz="2600" dirty="0">
                <a:solidFill>
                  <a:srgbClr val="FF0000"/>
                </a:solidFill>
                <a:latin typeface="Cambria" panose="02040503050406030204" pitchFamily="18" charset="0"/>
                <a:ea typeface="Cambria" panose="02040503050406030204" pitchFamily="18" charset="0"/>
              </a:rPr>
              <a:t>extreme dryness</a:t>
            </a:r>
            <a:r>
              <a:rPr lang="en-US" sz="2600" dirty="0">
                <a:latin typeface="Cambria" panose="02040503050406030204" pitchFamily="18" charset="0"/>
                <a:ea typeface="Cambria" panose="02040503050406030204" pitchFamily="18" charset="0"/>
              </a:rPr>
              <a:t>, some of the moisture normally present in the gelatin capsules is lost, and the capsules may become </a:t>
            </a:r>
            <a:r>
              <a:rPr lang="en-US" sz="2600" dirty="0">
                <a:solidFill>
                  <a:srgbClr val="0070C0"/>
                </a:solidFill>
                <a:latin typeface="Cambria" panose="02040503050406030204" pitchFamily="18" charset="0"/>
                <a:ea typeface="Cambria" panose="02040503050406030204" pitchFamily="18" charset="0"/>
              </a:rPr>
              <a:t>brittle</a:t>
            </a:r>
            <a:r>
              <a:rPr lang="en-US" sz="2600" dirty="0">
                <a:latin typeface="Cambria" panose="02040503050406030204" pitchFamily="18" charset="0"/>
                <a:ea typeface="Cambria" panose="02040503050406030204" pitchFamily="18" charset="0"/>
              </a:rPr>
              <a:t> and </a:t>
            </a:r>
            <a:r>
              <a:rPr lang="en-US" sz="2600" dirty="0">
                <a:solidFill>
                  <a:srgbClr val="0070C0"/>
                </a:solidFill>
                <a:latin typeface="Cambria" panose="02040503050406030204" pitchFamily="18" charset="0"/>
                <a:ea typeface="Cambria" panose="02040503050406030204" pitchFamily="18" charset="0"/>
              </a:rPr>
              <a:t>crumble</a:t>
            </a:r>
            <a:r>
              <a:rPr lang="en-US" sz="2600" dirty="0">
                <a:latin typeface="Cambria" panose="02040503050406030204" pitchFamily="18" charset="0"/>
                <a:ea typeface="Cambria" panose="02040503050406030204" pitchFamily="18" charset="0"/>
              </a:rPr>
              <a:t> when handled.</a:t>
            </a:r>
          </a:p>
          <a:p>
            <a:pPr algn="just"/>
            <a:r>
              <a:rPr lang="en-US" sz="2600" dirty="0">
                <a:latin typeface="Cambria" panose="02040503050406030204" pitchFamily="18" charset="0"/>
                <a:ea typeface="Cambria" panose="02040503050406030204" pitchFamily="18" charset="0"/>
              </a:rPr>
              <a:t>• Therefore, it is desirable to maintain hard gelatin capsules in an environment free from excessive humidity or dryness.</a:t>
            </a:r>
            <a:endParaRPr lang="ar-IQ"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942014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B1A2A3F-2EEE-CE39-BB94-F0DF532CB98D}"/>
              </a:ext>
            </a:extLst>
          </p:cNvPr>
          <p:cNvSpPr>
            <a:spLocks noGrp="1"/>
          </p:cNvSpPr>
          <p:nvPr>
            <p:ph type="sldNum" sz="quarter" idx="12"/>
          </p:nvPr>
        </p:nvSpPr>
        <p:spPr/>
        <p:txBody>
          <a:bodyPr/>
          <a:lstStyle/>
          <a:p>
            <a:fld id="{8796C193-3722-42E9-B33A-7C17DAD0F260}" type="slidenum">
              <a:rPr lang="ar-IQ" smtClean="0"/>
              <a:pPr/>
              <a:t>7</a:t>
            </a:fld>
            <a:endParaRPr lang="ar-IQ"/>
          </a:p>
        </p:txBody>
      </p:sp>
      <p:sp>
        <p:nvSpPr>
          <p:cNvPr id="4" name="TextBox 3">
            <a:extLst>
              <a:ext uri="{FF2B5EF4-FFF2-40B4-BE49-F238E27FC236}">
                <a16:creationId xmlns:a16="http://schemas.microsoft.com/office/drawing/2014/main" id="{530522C1-87EC-F76F-C351-14C1909DC676}"/>
              </a:ext>
            </a:extLst>
          </p:cNvPr>
          <p:cNvSpPr txBox="1"/>
          <p:nvPr/>
        </p:nvSpPr>
        <p:spPr>
          <a:xfrm>
            <a:off x="191344" y="188640"/>
            <a:ext cx="11718087" cy="6452536"/>
          </a:xfrm>
          <a:prstGeom prst="rect">
            <a:avLst/>
          </a:prstGeom>
          <a:noFill/>
        </p:spPr>
        <p:txBody>
          <a:bodyPr wrap="square">
            <a:spAutoFit/>
          </a:bodyPr>
          <a:lstStyle/>
          <a:p>
            <a:r>
              <a:rPr lang="en-US" sz="2800" b="1" dirty="0">
                <a:solidFill>
                  <a:srgbClr val="FF0000"/>
                </a:solidFill>
                <a:latin typeface="Cambria" panose="02040503050406030204" pitchFamily="18" charset="0"/>
                <a:ea typeface="Cambria" panose="02040503050406030204" pitchFamily="18" charset="0"/>
              </a:rPr>
              <a:t>Effect of moisture on gelatin</a:t>
            </a:r>
          </a:p>
          <a:p>
            <a:pPr algn="just">
              <a:lnSpc>
                <a:spcPct val="150000"/>
              </a:lnSpc>
            </a:pPr>
            <a:r>
              <a:rPr lang="en-US" sz="2600" dirty="0">
                <a:latin typeface="Cambria" panose="02040503050406030204" pitchFamily="18" charset="0"/>
                <a:ea typeface="Cambria" panose="02040503050406030204" pitchFamily="18" charset="0"/>
              </a:rPr>
              <a:t>• </a:t>
            </a:r>
            <a:r>
              <a:rPr lang="en-US" sz="2600" dirty="0">
                <a:solidFill>
                  <a:srgbClr val="0070C0"/>
                </a:solidFill>
                <a:latin typeface="Cambria" panose="02040503050406030204" pitchFamily="18" charset="0"/>
                <a:ea typeface="Cambria" panose="02040503050406030204" pitchFamily="18" charset="0"/>
              </a:rPr>
              <a:t>Because moisture </a:t>
            </a:r>
            <a:r>
              <a:rPr lang="en-US" sz="2600" dirty="0">
                <a:latin typeface="Cambria" panose="02040503050406030204" pitchFamily="18" charset="0"/>
                <a:ea typeface="Cambria" panose="02040503050406030204" pitchFamily="18" charset="0"/>
              </a:rPr>
              <a:t>may be absorbed by gelatin capsules and may affect hygroscopic agents within, many capsules are packaged along with a small packet of a </a:t>
            </a:r>
            <a:r>
              <a:rPr lang="en-US" sz="2600" dirty="0">
                <a:solidFill>
                  <a:srgbClr val="FF0000"/>
                </a:solidFill>
                <a:latin typeface="Cambria" panose="02040503050406030204" pitchFamily="18" charset="0"/>
                <a:ea typeface="Cambria" panose="02040503050406030204" pitchFamily="18" charset="0"/>
              </a:rPr>
              <a:t>desiccant</a:t>
            </a:r>
            <a:r>
              <a:rPr lang="en-US" sz="2600" dirty="0">
                <a:latin typeface="Cambria" panose="02040503050406030204" pitchFamily="18" charset="0"/>
                <a:ea typeface="Cambria" panose="02040503050406030204" pitchFamily="18" charset="0"/>
              </a:rPr>
              <a:t> material to protect against the absorption of atmospheric moisture.</a:t>
            </a:r>
          </a:p>
          <a:p>
            <a:pPr algn="just">
              <a:lnSpc>
                <a:spcPct val="150000"/>
              </a:lnSpc>
            </a:pPr>
            <a:r>
              <a:rPr lang="en-US" sz="2600" dirty="0">
                <a:latin typeface="Cambria" panose="02040503050406030204" pitchFamily="18" charset="0"/>
                <a:ea typeface="Cambria" panose="02040503050406030204" pitchFamily="18" charset="0"/>
              </a:rPr>
              <a:t>• The desiccant materials most often used are dried </a:t>
            </a:r>
            <a:r>
              <a:rPr lang="en-US" sz="2600" dirty="0">
                <a:solidFill>
                  <a:srgbClr val="0070C0"/>
                </a:solidFill>
                <a:latin typeface="Cambria" panose="02040503050406030204" pitchFamily="18" charset="0"/>
                <a:ea typeface="Cambria" panose="02040503050406030204" pitchFamily="18" charset="0"/>
              </a:rPr>
              <a:t>silica gel</a:t>
            </a:r>
            <a:r>
              <a:rPr lang="en-US" sz="2600" dirty="0">
                <a:latin typeface="Cambria" panose="02040503050406030204" pitchFamily="18" charset="0"/>
                <a:ea typeface="Cambria" panose="02040503050406030204" pitchFamily="18" charset="0"/>
              </a:rPr>
              <a:t>, </a:t>
            </a:r>
            <a:r>
              <a:rPr lang="en-US" sz="2600" dirty="0">
                <a:solidFill>
                  <a:srgbClr val="0070C0"/>
                </a:solidFill>
                <a:latin typeface="Cambria" panose="02040503050406030204" pitchFamily="18" charset="0"/>
                <a:ea typeface="Cambria" panose="02040503050406030204" pitchFamily="18" charset="0"/>
              </a:rPr>
              <a:t>clay</a:t>
            </a:r>
            <a:r>
              <a:rPr lang="en-US" sz="2600" dirty="0">
                <a:latin typeface="Cambria" panose="02040503050406030204" pitchFamily="18" charset="0"/>
                <a:ea typeface="Cambria" panose="02040503050406030204" pitchFamily="18" charset="0"/>
              </a:rPr>
              <a:t>, and </a:t>
            </a:r>
            <a:r>
              <a:rPr lang="en-US" sz="2600" dirty="0">
                <a:solidFill>
                  <a:srgbClr val="0070C0"/>
                </a:solidFill>
                <a:latin typeface="Cambria" panose="02040503050406030204" pitchFamily="18" charset="0"/>
                <a:ea typeface="Cambria" panose="02040503050406030204" pitchFamily="18" charset="0"/>
              </a:rPr>
              <a:t>activated charcoal.</a:t>
            </a:r>
          </a:p>
          <a:p>
            <a:pPr algn="just">
              <a:lnSpc>
                <a:spcPct val="150000"/>
              </a:lnSpc>
            </a:pPr>
            <a:r>
              <a:rPr lang="en-US" sz="2600" dirty="0">
                <a:latin typeface="Cambria" panose="02040503050406030204" pitchFamily="18" charset="0"/>
                <a:ea typeface="Cambria" panose="02040503050406030204" pitchFamily="18" charset="0"/>
              </a:rPr>
              <a:t>• Prolonged exposure to high humidity can affect </a:t>
            </a:r>
            <a:r>
              <a:rPr lang="en-US" sz="2600" dirty="0">
                <a:solidFill>
                  <a:srgbClr val="FF0000"/>
                </a:solidFill>
                <a:latin typeface="Cambria" panose="02040503050406030204" pitchFamily="18" charset="0"/>
                <a:ea typeface="Cambria" panose="02040503050406030204" pitchFamily="18" charset="0"/>
              </a:rPr>
              <a:t>in- vitro capsule dissolution</a:t>
            </a:r>
            <a:r>
              <a:rPr lang="en-US" sz="2600" dirty="0">
                <a:latin typeface="Cambria" panose="02040503050406030204" pitchFamily="18" charset="0"/>
                <a:ea typeface="Cambria" panose="02040503050406030204" pitchFamily="18" charset="0"/>
              </a:rPr>
              <a:t>. Such changes have been observed in capsules containing tetracycline, chloramphenicol, and nitrofurantoin. Because such changes could forewarn of possible changes in bioavailability, capsules subjected to such stress conditions must be evaluated case by case.</a:t>
            </a:r>
            <a:endParaRPr lang="ar-IQ"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77274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3473822-F3CE-49C1-7F31-34A97A69A3BA}"/>
              </a:ext>
            </a:extLst>
          </p:cNvPr>
          <p:cNvSpPr>
            <a:spLocks noGrp="1"/>
          </p:cNvSpPr>
          <p:nvPr>
            <p:ph type="sldNum" sz="quarter" idx="12"/>
          </p:nvPr>
        </p:nvSpPr>
        <p:spPr/>
        <p:txBody>
          <a:bodyPr/>
          <a:lstStyle/>
          <a:p>
            <a:fld id="{8796C193-3722-42E9-B33A-7C17DAD0F260}" type="slidenum">
              <a:rPr lang="ar-IQ" smtClean="0"/>
              <a:pPr/>
              <a:t>8</a:t>
            </a:fld>
            <a:endParaRPr lang="ar-IQ"/>
          </a:p>
        </p:txBody>
      </p:sp>
      <p:sp>
        <p:nvSpPr>
          <p:cNvPr id="4" name="TextBox 3">
            <a:extLst>
              <a:ext uri="{FF2B5EF4-FFF2-40B4-BE49-F238E27FC236}">
                <a16:creationId xmlns:a16="http://schemas.microsoft.com/office/drawing/2014/main" id="{F31C5688-6935-263C-0A91-690287BA0437}"/>
              </a:ext>
            </a:extLst>
          </p:cNvPr>
          <p:cNvSpPr txBox="1"/>
          <p:nvPr/>
        </p:nvSpPr>
        <p:spPr>
          <a:xfrm>
            <a:off x="335360" y="188640"/>
            <a:ext cx="11449272" cy="5052152"/>
          </a:xfrm>
          <a:prstGeom prst="rect">
            <a:avLst/>
          </a:prstGeom>
          <a:noFill/>
        </p:spPr>
        <p:txBody>
          <a:bodyPr wrap="square">
            <a:spAutoFit/>
          </a:bodyPr>
          <a:lstStyle/>
          <a:p>
            <a:r>
              <a:rPr lang="en-US" sz="2800" b="1" dirty="0">
                <a:solidFill>
                  <a:srgbClr val="FF0000"/>
                </a:solidFill>
                <a:latin typeface="Cambria" panose="02040503050406030204" pitchFamily="18" charset="0"/>
                <a:ea typeface="Cambria" panose="02040503050406030204" pitchFamily="18" charset="0"/>
              </a:rPr>
              <a:t>Gelatin administration</a:t>
            </a:r>
          </a:p>
          <a:p>
            <a:endParaRPr lang="en-US" sz="2600" dirty="0">
              <a:latin typeface="Cambria" panose="02040503050406030204" pitchFamily="18" charset="0"/>
              <a:ea typeface="Cambria" panose="02040503050406030204" pitchFamily="18" charset="0"/>
            </a:endParaRPr>
          </a:p>
          <a:p>
            <a:pPr algn="just">
              <a:lnSpc>
                <a:spcPct val="150000"/>
              </a:lnSpc>
            </a:pPr>
            <a:r>
              <a:rPr lang="en-US" sz="2600" dirty="0">
                <a:latin typeface="Cambria" panose="02040503050406030204" pitchFamily="18" charset="0"/>
                <a:ea typeface="Cambria" panose="02040503050406030204" pitchFamily="18" charset="0"/>
              </a:rPr>
              <a:t>• Although gelatin is insoluble, it does </a:t>
            </a:r>
            <a:r>
              <a:rPr lang="en-US" sz="2600" dirty="0">
                <a:solidFill>
                  <a:srgbClr val="FF0000"/>
                </a:solidFill>
                <a:latin typeface="Cambria" panose="02040503050406030204" pitchFamily="18" charset="0"/>
                <a:ea typeface="Cambria" panose="02040503050406030204" pitchFamily="18" charset="0"/>
              </a:rPr>
              <a:t>soften</a:t>
            </a:r>
            <a:r>
              <a:rPr lang="en-US" sz="2600" dirty="0">
                <a:latin typeface="Cambria" panose="02040503050406030204" pitchFamily="18" charset="0"/>
                <a:ea typeface="Cambria" panose="02040503050406030204" pitchFamily="18" charset="0"/>
              </a:rPr>
              <a:t> in cold water through the </a:t>
            </a:r>
            <a:r>
              <a:rPr lang="en-US" sz="2600" dirty="0">
                <a:solidFill>
                  <a:srgbClr val="FF0000"/>
                </a:solidFill>
                <a:latin typeface="Cambria" panose="02040503050406030204" pitchFamily="18" charset="0"/>
                <a:ea typeface="Cambria" panose="02040503050406030204" pitchFamily="18" charset="0"/>
              </a:rPr>
              <a:t>absorption of water up to 10 times </a:t>
            </a:r>
            <a:r>
              <a:rPr lang="en-US" sz="2600" dirty="0">
                <a:latin typeface="Cambria" panose="02040503050406030204" pitchFamily="18" charset="0"/>
                <a:ea typeface="Cambria" panose="02040503050406030204" pitchFamily="18" charset="0"/>
              </a:rPr>
              <a:t>its weight of water.</a:t>
            </a:r>
          </a:p>
          <a:p>
            <a:pPr algn="just">
              <a:lnSpc>
                <a:spcPct val="150000"/>
              </a:lnSpc>
            </a:pPr>
            <a:r>
              <a:rPr lang="en-US" sz="2600" dirty="0">
                <a:latin typeface="Cambria" panose="02040503050406030204" pitchFamily="18" charset="0"/>
                <a:ea typeface="Cambria" panose="02040503050406030204" pitchFamily="18" charset="0"/>
              </a:rPr>
              <a:t>• Some patients prefer to swallow a capsule wetted with water or saliva because a wetted capsule slides down the throat more readily than a dry capsule.</a:t>
            </a:r>
          </a:p>
          <a:p>
            <a:pPr algn="just">
              <a:lnSpc>
                <a:spcPct val="150000"/>
              </a:lnSpc>
            </a:pPr>
            <a:r>
              <a:rPr lang="en-US" sz="2600" dirty="0">
                <a:latin typeface="Cambria" panose="02040503050406030204" pitchFamily="18" charset="0"/>
                <a:ea typeface="Cambria" panose="02040503050406030204" pitchFamily="18" charset="0"/>
              </a:rPr>
              <a:t>• Gelatin is </a:t>
            </a:r>
            <a:r>
              <a:rPr lang="en-US" sz="2600" dirty="0">
                <a:solidFill>
                  <a:srgbClr val="FF0000"/>
                </a:solidFill>
                <a:latin typeface="Cambria" panose="02040503050406030204" pitchFamily="18" charset="0"/>
                <a:ea typeface="Cambria" panose="02040503050406030204" pitchFamily="18" charset="0"/>
              </a:rPr>
              <a:t>soluble in hot water </a:t>
            </a:r>
            <a:r>
              <a:rPr lang="en-US" sz="2600" dirty="0">
                <a:latin typeface="Cambria" panose="02040503050406030204" pitchFamily="18" charset="0"/>
                <a:ea typeface="Cambria" panose="02040503050406030204" pitchFamily="18" charset="0"/>
              </a:rPr>
              <a:t>and in warm gastric fluid; a gelatin capsule rapidly dissolves and exposes its contents.</a:t>
            </a:r>
          </a:p>
          <a:p>
            <a:pPr algn="just">
              <a:lnSpc>
                <a:spcPct val="150000"/>
              </a:lnSpc>
            </a:pPr>
            <a:r>
              <a:rPr lang="en-US" sz="2600" dirty="0">
                <a:latin typeface="Cambria" panose="02040503050406030204" pitchFamily="18" charset="0"/>
                <a:ea typeface="Cambria" panose="02040503050406030204" pitchFamily="18" charset="0"/>
              </a:rPr>
              <a:t>• Gelatin, being a protein, is </a:t>
            </a:r>
            <a:r>
              <a:rPr lang="en-US" sz="2600" dirty="0">
                <a:solidFill>
                  <a:srgbClr val="FF0000"/>
                </a:solidFill>
                <a:latin typeface="Cambria" panose="02040503050406030204" pitchFamily="18" charset="0"/>
                <a:ea typeface="Cambria" panose="02040503050406030204" pitchFamily="18" charset="0"/>
              </a:rPr>
              <a:t>digested by proteolytic enzymes and absorbed</a:t>
            </a:r>
            <a:r>
              <a:rPr lang="en-US" sz="2600" dirty="0">
                <a:latin typeface="Cambria" panose="02040503050406030204" pitchFamily="18" charset="0"/>
                <a:ea typeface="Cambria" panose="02040503050406030204" pitchFamily="18" charset="0"/>
              </a:rPr>
              <a:t>.</a:t>
            </a:r>
            <a:endParaRPr lang="ar-IQ" sz="26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37941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CBAB4B1-1BB4-58AF-C594-633A3C632006}"/>
              </a:ext>
            </a:extLst>
          </p:cNvPr>
          <p:cNvSpPr>
            <a:spLocks noGrp="1"/>
          </p:cNvSpPr>
          <p:nvPr>
            <p:ph type="sldNum" sz="quarter" idx="12"/>
          </p:nvPr>
        </p:nvSpPr>
        <p:spPr/>
        <p:txBody>
          <a:bodyPr/>
          <a:lstStyle/>
          <a:p>
            <a:fld id="{8796C193-3722-42E9-B33A-7C17DAD0F260}" type="slidenum">
              <a:rPr lang="ar-IQ" smtClean="0"/>
              <a:pPr/>
              <a:t>9</a:t>
            </a:fld>
            <a:endParaRPr lang="ar-IQ"/>
          </a:p>
        </p:txBody>
      </p:sp>
      <p:sp>
        <p:nvSpPr>
          <p:cNvPr id="4" name="TextBox 3">
            <a:extLst>
              <a:ext uri="{FF2B5EF4-FFF2-40B4-BE49-F238E27FC236}">
                <a16:creationId xmlns:a16="http://schemas.microsoft.com/office/drawing/2014/main" id="{569C7A9F-52DA-EBA0-745A-0077D54B6119}"/>
              </a:ext>
            </a:extLst>
          </p:cNvPr>
          <p:cNvSpPr txBox="1"/>
          <p:nvPr/>
        </p:nvSpPr>
        <p:spPr>
          <a:xfrm>
            <a:off x="839416" y="404664"/>
            <a:ext cx="10297144" cy="2800767"/>
          </a:xfrm>
          <a:prstGeom prst="rect">
            <a:avLst/>
          </a:prstGeom>
          <a:noFill/>
        </p:spPr>
        <p:txBody>
          <a:bodyPr wrap="square">
            <a:spAutoFit/>
          </a:bodyPr>
          <a:lstStyle/>
          <a:p>
            <a:r>
              <a:rPr lang="en-US" sz="4000" b="1" dirty="0">
                <a:solidFill>
                  <a:srgbClr val="FF0000"/>
                </a:solidFill>
                <a:latin typeface="Arial" panose="020B0604020202020204" pitchFamily="34" charset="0"/>
              </a:rPr>
              <a:t>The manufacture of hard gelatin capsule shells</a:t>
            </a:r>
          </a:p>
          <a:p>
            <a:r>
              <a:rPr lang="en-US" sz="2400" dirty="0">
                <a:latin typeface="Cambria" panose="02040503050406030204" pitchFamily="18" charset="0"/>
                <a:ea typeface="Cambria" panose="02040503050406030204" pitchFamily="18" charset="0"/>
              </a:rPr>
              <a:t>• Hard gelatin capsule shells are manufactured in two sections, the capsule </a:t>
            </a:r>
            <a:r>
              <a:rPr lang="en-US" sz="2400" dirty="0">
                <a:solidFill>
                  <a:srgbClr val="FF0000"/>
                </a:solidFill>
                <a:latin typeface="Cambria" panose="02040503050406030204" pitchFamily="18" charset="0"/>
                <a:ea typeface="Cambria" panose="02040503050406030204" pitchFamily="18" charset="0"/>
              </a:rPr>
              <a:t>body</a:t>
            </a:r>
            <a:r>
              <a:rPr lang="en-US" sz="2400" dirty="0">
                <a:latin typeface="Cambria" panose="02040503050406030204" pitchFamily="18" charset="0"/>
                <a:ea typeface="Cambria" panose="02040503050406030204" pitchFamily="18" charset="0"/>
              </a:rPr>
              <a:t> and a shorter </a:t>
            </a:r>
            <a:r>
              <a:rPr lang="en-US" sz="2400" dirty="0">
                <a:solidFill>
                  <a:srgbClr val="FF0000"/>
                </a:solidFill>
                <a:latin typeface="Cambria" panose="02040503050406030204" pitchFamily="18" charset="0"/>
                <a:ea typeface="Cambria" panose="02040503050406030204" pitchFamily="18" charset="0"/>
              </a:rPr>
              <a:t>cap</a:t>
            </a:r>
            <a:r>
              <a:rPr lang="en-US" sz="2400" dirty="0">
                <a:latin typeface="Cambria" panose="02040503050406030204" pitchFamily="18" charset="0"/>
                <a:ea typeface="Cambria" panose="02040503050406030204" pitchFamily="18" charset="0"/>
              </a:rPr>
              <a:t>.</a:t>
            </a:r>
          </a:p>
          <a:p>
            <a:r>
              <a:rPr lang="en-US" sz="2400" dirty="0">
                <a:latin typeface="Cambria" panose="02040503050406030204" pitchFamily="18" charset="0"/>
                <a:ea typeface="Cambria" panose="02040503050406030204" pitchFamily="18" charset="0"/>
              </a:rPr>
              <a:t>• The two parts overlap when joined, with the cap fitting snugly over the open end of the capsule body.</a:t>
            </a:r>
            <a:endParaRPr lang="ar-IQ"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0250802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themeOverride>
</file>

<file path=docProps/app.xml><?xml version="1.0" encoding="utf-8"?>
<Properties xmlns="http://schemas.openxmlformats.org/officeDocument/2006/extended-properties" xmlns:vt="http://schemas.openxmlformats.org/officeDocument/2006/docPropsVTypes">
  <Template/>
  <TotalTime>6890</TotalTime>
  <Words>4633</Words>
  <Application>Microsoft Office PowerPoint</Application>
  <PresentationFormat>Widescreen</PresentationFormat>
  <Paragraphs>251</Paragraphs>
  <Slides>41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41</vt:i4>
      </vt:variant>
    </vt:vector>
  </HeadingPairs>
  <TitlesOfParts>
    <vt:vector size="51" baseType="lpstr">
      <vt:lpstr>Algerian</vt:lpstr>
      <vt:lpstr>Arial</vt:lpstr>
      <vt:lpstr>Calibri</vt:lpstr>
      <vt:lpstr>Cambria</vt:lpstr>
      <vt:lpstr>Comic Sans MS</vt:lpstr>
      <vt:lpstr>PalatinoLTStd-Roman</vt:lpstr>
      <vt:lpstr>Rockwell</vt:lpstr>
      <vt:lpstr>Rockwell Condensed</vt:lpstr>
      <vt:lpstr>Wingdings</vt:lpstr>
      <vt:lpstr>Wood Type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Pharmaceutical technology</dc:title>
  <dc:creator>king</dc:creator>
  <cp:lastModifiedBy>ameer pharmacist</cp:lastModifiedBy>
  <cp:revision>131</cp:revision>
  <dcterms:created xsi:type="dcterms:W3CDTF">2017-02-23T16:27:46Z</dcterms:created>
  <dcterms:modified xsi:type="dcterms:W3CDTF">2022-05-20T06:49:10Z</dcterms:modified>
</cp:coreProperties>
</file>