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34"/>
  </p:notesMasterIdLst>
  <p:sldIdLst>
    <p:sldId id="331" r:id="rId2"/>
    <p:sldId id="332" r:id="rId3"/>
    <p:sldId id="333" r:id="rId4"/>
    <p:sldId id="361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6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3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er" initials="AS" lastIdx="1" clrIdx="0">
    <p:extLst>
      <p:ext uri="{19B8F6BF-5375-455C-9EA6-DF929625EA0E}">
        <p15:presenceInfo xmlns:p15="http://schemas.microsoft.com/office/powerpoint/2012/main" userId="ame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" y="93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7T12:29:02.852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A1CD34-1301-450E-BECF-49A7A5C2E96E}" type="datetimeFigureOut">
              <a:rPr lang="ar-IQ" smtClean="0"/>
              <a:pPr/>
              <a:t>12/09/1443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A5C49C-C489-4FA3-AEA6-8B24AED71F3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700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E4DA-EFDF-4C48-835E-902C5B4441F2}" type="datetime1">
              <a:rPr lang="en-US" smtClean="0"/>
              <a:pPr/>
              <a:t>4/13/2022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796C193-3722-42E9-B33A-7C17DAD0F26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200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751F-FD9B-4B14-8A14-984413FF2AE0}" type="datetime1">
              <a:rPr lang="en-US" smtClean="0"/>
              <a:pPr/>
              <a:t>4/13/2022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724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0F26-F21E-4BE5-A407-FF09E36FECCC}" type="datetime1">
              <a:rPr lang="en-US" smtClean="0"/>
              <a:pPr/>
              <a:t>4/13/2022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148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F4A7-D328-4AF1-84BD-109838EBABA3}" type="datetime1">
              <a:rPr lang="en-US" smtClean="0"/>
              <a:pPr/>
              <a:t>4/13/2022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022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FD0CBA3-CCF5-4550-8404-A6DBA8E346AA}" type="datetime1">
              <a:rPr lang="en-US" smtClean="0"/>
              <a:pPr/>
              <a:t>4/13/2022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ar-IQ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796C193-3722-42E9-B33A-7C17DAD0F26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91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1F04-50A6-4AFE-BC4E-0BEB2F42256E}" type="datetime1">
              <a:rPr lang="en-US" smtClean="0"/>
              <a:pPr/>
              <a:t>4/13/2022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184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390A-047F-4082-AD37-F9F1E1946304}" type="datetime1">
              <a:rPr lang="en-US" smtClean="0"/>
              <a:pPr/>
              <a:t>4/13/2022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8550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3047-91C0-4234-8712-795F1F95618D}" type="datetime1">
              <a:rPr lang="en-US" smtClean="0"/>
              <a:pPr/>
              <a:t>4/13/2022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775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BE86-4AB2-41F9-B3E1-15CE8A16C0E2}" type="datetime1">
              <a:rPr lang="en-US" smtClean="0"/>
              <a:pPr/>
              <a:t>4/13/2022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558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F6B3-A35A-4D9E-8A37-363B605A3BE4}" type="datetime1">
              <a:rPr lang="en-US" smtClean="0"/>
              <a:pPr/>
              <a:t>4/13/2022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438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C0E3-22BD-418E-AEDD-65D92AF9D4DD}" type="datetime1">
              <a:rPr lang="en-US" smtClean="0"/>
              <a:pPr/>
              <a:t>4/13/2022</a:t>
            </a:fld>
            <a:endParaRPr lang="ar-IQ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518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14AC64F-DB29-4742-9B3C-19C1E7797752}" type="datetime1">
              <a:rPr lang="en-US" smtClean="0"/>
              <a:pPr/>
              <a:t>4/13/2022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796C193-3722-42E9-B33A-7C17DAD0F26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235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A2E5F4-AB9F-44D4-8C5E-AEA7004F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1</a:t>
            </a:fld>
            <a:endParaRPr lang="ar-IQ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0F478D-5CB1-4962-97B5-D1952E5194D6}"/>
              </a:ext>
            </a:extLst>
          </p:cNvPr>
          <p:cNvSpPr txBox="1">
            <a:spLocks/>
          </p:cNvSpPr>
          <p:nvPr/>
        </p:nvSpPr>
        <p:spPr>
          <a:xfrm>
            <a:off x="1524000" y="1937979"/>
            <a:ext cx="9144000" cy="2177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Algerian" panose="04020705040A02060702" pitchFamily="82" charset="0"/>
              </a:rPr>
              <a:t>lec</a:t>
            </a:r>
            <a:r>
              <a:rPr lang="en-US" sz="3600" dirty="0">
                <a:latin typeface="Algerian" panose="04020705040A02060702" pitchFamily="82" charset="0"/>
              </a:rPr>
              <a:t> 5</a:t>
            </a:r>
            <a:br>
              <a:rPr lang="en-US" sz="3600" dirty="0">
                <a:latin typeface="Algerian" panose="04020705040A02060702" pitchFamily="82" charset="0"/>
              </a:rPr>
            </a:br>
            <a:r>
              <a:rPr lang="en-US" sz="2800" dirty="0">
                <a:latin typeface="Algerian" panose="04020705040A02060702" pitchFamily="82" charset="0"/>
              </a:rPr>
              <a:t>Pharmaceutical Technology II</a:t>
            </a:r>
          </a:p>
          <a:p>
            <a:br>
              <a:rPr lang="en-US" sz="4000" dirty="0">
                <a:latin typeface="Algerian" panose="04020705040A02060702" pitchFamily="82" charset="0"/>
              </a:rPr>
            </a:br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</a:rPr>
              <a:t>aerosols and foams</a:t>
            </a:r>
            <a:endParaRPr lang="ar-IQ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BED8DFC-333C-4E2D-B1CD-0E9C918E1F27}"/>
              </a:ext>
            </a:extLst>
          </p:cNvPr>
          <p:cNvSpPr txBox="1">
            <a:spLocks/>
          </p:cNvSpPr>
          <p:nvPr/>
        </p:nvSpPr>
        <p:spPr>
          <a:xfrm>
            <a:off x="1528462" y="5382402"/>
            <a:ext cx="9144000" cy="8278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rush Script MT" panose="03060802040406070304" pitchFamily="66" charset="0"/>
              </a:rPr>
              <a:t>Stage: 3/ 1st course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rush Script MT" panose="03060802040406070304" pitchFamily="66" charset="0"/>
              </a:rPr>
              <a:t>Dr. Ameer S. Sahib</a:t>
            </a:r>
            <a:endParaRPr kumimoji="0" lang="ar-IQ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rush Script MT" panose="030608020404060703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53808-ED54-4BCA-A5E0-608E7AFC8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53" y="700863"/>
            <a:ext cx="1810693" cy="1810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8611B5-5CAD-4560-A33A-E92E4DF8E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959" y="671336"/>
            <a:ext cx="2334079" cy="217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7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898B28-1257-4D07-B984-C409D72C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10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0B4DB-F607-41EE-AE90-9B678F7A0D0C}"/>
              </a:ext>
            </a:extLst>
          </p:cNvPr>
          <p:cNvSpPr txBox="1"/>
          <p:nvPr/>
        </p:nvSpPr>
        <p:spPr>
          <a:xfrm>
            <a:off x="587388" y="209119"/>
            <a:ext cx="11017224" cy="4636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i="1" u="sng" dirty="0">
                <a:latin typeface="PalatinoLTStd-Roman"/>
              </a:rPr>
              <a:t>The propellant</a:t>
            </a:r>
            <a:r>
              <a:rPr lang="en-US" sz="2800" dirty="0">
                <a:latin typeface="PalatinoLTStd-Roman"/>
              </a:rPr>
              <a:t> provides the force that expels the product concentrate from the container and additionally is responsible for the delivery of the formulation in the proper form.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It </a:t>
            </a:r>
            <a:r>
              <a:rPr lang="en-GB" sz="2800" dirty="0">
                <a:solidFill>
                  <a:srgbClr val="0070C0"/>
                </a:solidFill>
                <a:latin typeface="PalatinoLTStd-Roman"/>
              </a:rPr>
              <a:t>must be inflammable, nontoxic.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PalatinoLTStd-Roman"/>
              </a:rPr>
              <a:t>In certain aerosol systems, compressed gases—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carbon dioxide</a:t>
            </a:r>
            <a:r>
              <a:rPr lang="en-US" sz="2800" dirty="0">
                <a:latin typeface="PalatinoLTStd-Roman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nitrogen</a:t>
            </a:r>
            <a:r>
              <a:rPr lang="en-US" sz="2800" dirty="0">
                <a:latin typeface="PalatinoLTStd-Roman"/>
              </a:rPr>
              <a:t>, and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nitrous oxide</a:t>
            </a:r>
            <a:r>
              <a:rPr lang="en-US" sz="2800" dirty="0">
                <a:latin typeface="PalatinoLTStd-Roman"/>
              </a:rPr>
              <a:t>—are employed as the propellant.</a:t>
            </a:r>
            <a:endParaRPr lang="en-GB" sz="2800" dirty="0">
              <a:latin typeface="PalatinoLTStd-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dirty="0">
              <a:latin typeface="PalatinoLTStd-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88241-BAE0-4C2A-AA61-E74E75AA9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4066632"/>
            <a:ext cx="4824536" cy="25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7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17F05-DDA6-42FE-9B9A-C9596C44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11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EBEA9-DF0B-42C1-9EF8-70966B53DBA8}"/>
              </a:ext>
            </a:extLst>
          </p:cNvPr>
          <p:cNvSpPr txBox="1"/>
          <p:nvPr/>
        </p:nvSpPr>
        <p:spPr>
          <a:xfrm>
            <a:off x="378447" y="220091"/>
            <a:ext cx="1123324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Propellant types</a:t>
            </a:r>
          </a:p>
          <a:p>
            <a:pPr marL="0" indent="0" algn="just">
              <a:buNone/>
            </a:pPr>
            <a:endParaRPr lang="en-US" sz="2800" dirty="0">
              <a:solidFill>
                <a:srgbClr val="FF0000"/>
              </a:solidFill>
              <a:latin typeface="PalatinoLTStd-Roman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Type I - Propellent A: Liquified gas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a- Oral and Inhalation  (fluorinated HC)  Cl₃ F C,  Cl₂ F₂C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b- Topical Pharmaceutical Aerosol ( HC ) propane, butane (why?)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PalatinoLTStd-Roman"/>
              </a:rPr>
              <a:t>When the propellant is a liquefied gas or a mixture of liquefied gases, it can also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serve as the solvent </a:t>
            </a:r>
            <a:r>
              <a:rPr lang="en-US" sz="2800" dirty="0">
                <a:latin typeface="PalatinoLTStd-Roman"/>
              </a:rPr>
              <a:t>or vehicle for the product concentrate.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PalatinoLTStd-Roman"/>
              </a:rPr>
              <a:t>They are </a:t>
            </a:r>
            <a:r>
              <a:rPr lang="en-GB" sz="2800" dirty="0">
                <a:solidFill>
                  <a:srgbClr val="0070C0"/>
                </a:solidFill>
                <a:latin typeface="PalatinoLTStd-Roman"/>
              </a:rPr>
              <a:t>immiscible with water </a:t>
            </a:r>
            <a:r>
              <a:rPr lang="en-GB" sz="2800" dirty="0">
                <a:latin typeface="PalatinoLTStd-Roman"/>
              </a:rPr>
              <a:t>and have a density less than 1. (?)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PalatinoLTStd-Roman"/>
              </a:rPr>
              <a:t>When the propellant is in the external phase, foams are not created but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sprays</a:t>
            </a:r>
            <a:r>
              <a:rPr lang="en-US" sz="2800" dirty="0">
                <a:latin typeface="PalatinoLTStd-Roman"/>
              </a:rPr>
              <a:t> or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wet streams result</a:t>
            </a:r>
            <a:r>
              <a:rPr lang="en-US" sz="2800" dirty="0">
                <a:latin typeface="PalatinoLTStd-Roman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solidFill>
                  <a:srgbClr val="FF0000"/>
                </a:solidFill>
                <a:latin typeface="PalatinoLTStd-Roman"/>
              </a:rPr>
              <a:t>Fluorinated hydrocarbon gases may be liquefied </a:t>
            </a:r>
            <a:r>
              <a:rPr lang="en-US" sz="2800" b="0" i="0" u="none" strike="noStrike" baseline="0" dirty="0">
                <a:latin typeface="PalatinoLTStd-Roman"/>
              </a:rPr>
              <a:t>by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cooling</a:t>
            </a:r>
            <a:r>
              <a:rPr lang="en-US" sz="2800" b="0" i="0" u="none" strike="noStrike" baseline="0" dirty="0">
                <a:latin typeface="PalatinoLTStd-Roman"/>
              </a:rPr>
              <a:t> below their boiling point or by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compressing the gas </a:t>
            </a:r>
            <a:r>
              <a:rPr lang="en-US" sz="2800" b="0" i="0" u="none" strike="noStrike" baseline="0" dirty="0">
                <a:latin typeface="PalatinoLTStd-Roman"/>
              </a:rPr>
              <a:t>at room temperature</a:t>
            </a:r>
            <a:endParaRPr lang="en-US" sz="2800" dirty="0">
              <a:latin typeface="PalatinoLTStd-Roman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Type II Propellent B: Compressed gas N₂ , CO₂</a:t>
            </a:r>
            <a:endParaRPr lang="ar-IQ" sz="2800" dirty="0">
              <a:solidFill>
                <a:srgbClr val="FF0000"/>
              </a:solidFill>
              <a:latin typeface="PalatinoLTStd-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20185-B16E-43CD-8BF0-CD4907CA5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3" t="8289" r="16270" b="13613"/>
          <a:stretch/>
        </p:blipFill>
        <p:spPr>
          <a:xfrm>
            <a:off x="10344472" y="93635"/>
            <a:ext cx="1758744" cy="20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70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54FB07-3E5C-4D77-8708-E7404A20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12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5E7AD-E4A8-4573-9CA1-2D735C936A68}"/>
              </a:ext>
            </a:extLst>
          </p:cNvPr>
          <p:cNvSpPr txBox="1"/>
          <p:nvPr/>
        </p:nvSpPr>
        <p:spPr>
          <a:xfrm>
            <a:off x="325912" y="72489"/>
            <a:ext cx="1130525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PalatinoLTStd-Roman"/>
              </a:rPr>
              <a:t>Chlorofluorocarbons (CFCs)</a:t>
            </a:r>
          </a:p>
          <a:p>
            <a:pPr algn="just"/>
            <a:r>
              <a:rPr lang="en-US" sz="2800" dirty="0">
                <a:latin typeface="PalatinoLTStd-Roman"/>
              </a:rPr>
              <a:t>CFCs propellants are being phased out and will be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prohibited for nonessential use </a:t>
            </a:r>
            <a:r>
              <a:rPr lang="en-US" sz="2800" dirty="0">
                <a:latin typeface="PalatinoLTStd-Roman"/>
              </a:rPr>
              <a:t>under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federal</a:t>
            </a:r>
            <a:r>
              <a:rPr lang="en-US" sz="2800" dirty="0">
                <a:latin typeface="PalatinoLTStd-Roman"/>
              </a:rPr>
              <a:t> regulations following recognition that they reduce the amount of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ozone</a:t>
            </a:r>
            <a:r>
              <a:rPr lang="en-US" sz="2800" dirty="0">
                <a:latin typeface="PalatinoLTStd-Roman"/>
              </a:rPr>
              <a:t> in the stratosphere, which results in an increase in the amount of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ultraviolet</a:t>
            </a:r>
            <a:r>
              <a:rPr lang="en-US" sz="2800" dirty="0">
                <a:latin typeface="PalatinoLTStd-Roman"/>
              </a:rPr>
              <a:t> radiation reaching the earth, an increase in the incidence of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skin cancer</a:t>
            </a:r>
            <a:r>
              <a:rPr lang="en-US" sz="2800" dirty="0">
                <a:latin typeface="PalatinoLTStd-Roman"/>
              </a:rPr>
              <a:t>, and other adverse environmental effects.</a:t>
            </a:r>
          </a:p>
          <a:p>
            <a:pPr algn="just"/>
            <a:r>
              <a:rPr lang="en-US" sz="2800" b="0" i="0" u="none" strike="noStrike" baseline="0" dirty="0">
                <a:latin typeface="PalatinoLTStd-Roman"/>
              </a:rPr>
              <a:t>Under the law, the FDA has the authority to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exempt</a:t>
            </a:r>
            <a:r>
              <a:rPr lang="en-US" sz="2800" b="0" i="0" u="none" strike="noStrike" baseline="0" dirty="0">
                <a:latin typeface="PalatinoLTStd-Roman"/>
              </a:rPr>
              <a:t> from the prohibition specific products under the agency’s jurisdiction when there is sufficient evidence showing that (</a:t>
            </a:r>
            <a:r>
              <a:rPr lang="en-US" sz="2800" b="0" i="1" u="none" strike="noStrike" baseline="0" dirty="0">
                <a:latin typeface="PalatinoLTStd-Italic"/>
              </a:rPr>
              <a:t>a</a:t>
            </a:r>
            <a:r>
              <a:rPr lang="en-US" sz="2800" b="0" i="0" u="none" strike="noStrike" baseline="0" dirty="0">
                <a:latin typeface="PalatinoLTStd-Roman"/>
              </a:rPr>
              <a:t>) there are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no</a:t>
            </a:r>
            <a:r>
              <a:rPr lang="en-US" sz="2800" b="0" i="0" u="none" strike="noStrike" baseline="0" dirty="0">
                <a:latin typeface="PalatinoLTStd-Roman"/>
              </a:rPr>
              <a:t> technically feasible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alternatives</a:t>
            </a:r>
            <a:r>
              <a:rPr lang="en-US" sz="2800" b="0" i="0" u="none" strike="noStrike" baseline="0" dirty="0">
                <a:latin typeface="PalatinoLTStd-Roman"/>
              </a:rPr>
              <a:t> to the use of a CFC propellant in the product, (</a:t>
            </a:r>
            <a:r>
              <a:rPr lang="en-US" sz="2800" b="0" i="1" u="none" strike="noStrike" baseline="0" dirty="0">
                <a:latin typeface="PalatinoLTStd-Italic"/>
              </a:rPr>
              <a:t>b</a:t>
            </a:r>
            <a:r>
              <a:rPr lang="en-US" sz="2800" b="0" i="0" u="none" strike="noStrike" baseline="0" dirty="0">
                <a:latin typeface="PalatinoLTStd-Roman"/>
              </a:rPr>
              <a:t>) the product provides a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substantial health </a:t>
            </a:r>
            <a:r>
              <a:rPr lang="en-US" sz="2800" b="0" i="0" u="none" strike="noStrike" baseline="0" dirty="0">
                <a:latin typeface="PalatinoLTStd-Roman"/>
              </a:rPr>
              <a:t>or other public benefit unobtainable without the use of the CFC, and (</a:t>
            </a:r>
            <a:r>
              <a:rPr lang="en-US" sz="2800" b="0" i="1" u="none" strike="noStrike" baseline="0" dirty="0">
                <a:latin typeface="PalatinoLTStd-Italic"/>
              </a:rPr>
              <a:t>c</a:t>
            </a:r>
            <a:r>
              <a:rPr lang="en-US" sz="2800" b="0" i="0" u="none" strike="noStrike" baseline="0" dirty="0">
                <a:latin typeface="PalatinoLTStd-Roman"/>
              </a:rPr>
              <a:t>) the use does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not involve a significant release of CFCs </a:t>
            </a:r>
            <a:r>
              <a:rPr lang="en-US" sz="2800" b="0" i="0" u="none" strike="noStrike" baseline="0" dirty="0">
                <a:latin typeface="PalatinoLTStd-Roman"/>
              </a:rPr>
              <a:t>into the atmosphere.</a:t>
            </a:r>
            <a:endParaRPr lang="en-US" sz="2800" dirty="0">
              <a:latin typeface="PalatinoLTStd-Roman"/>
            </a:endParaRPr>
          </a:p>
        </p:txBody>
      </p:sp>
    </p:spTree>
    <p:extLst>
      <p:ext uri="{BB962C8B-B14F-4D97-AF65-F5344CB8AC3E}">
        <p14:creationId xmlns:p14="http://schemas.microsoft.com/office/powerpoint/2010/main" val="332282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CC89B-FCF3-47F0-BA67-787DD3A1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13</a:t>
            </a:fld>
            <a:endParaRPr lang="ar-IQ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28EE8-17AF-45FB-8B7A-901D653F9353}"/>
              </a:ext>
            </a:extLst>
          </p:cNvPr>
          <p:cNvSpPr txBox="1"/>
          <p:nvPr/>
        </p:nvSpPr>
        <p:spPr>
          <a:xfrm>
            <a:off x="325912" y="199487"/>
            <a:ext cx="9010448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PalatinoLTStd-Roman"/>
              </a:rPr>
              <a:t>Liquified gas propellant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800" b="0" i="0" u="none" strike="noStrike" baseline="0" dirty="0">
              <a:latin typeface="PalatinoLTStd-Roman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PalatinoLTStd-Roman"/>
              </a:rPr>
              <a:t>This propellant </a:t>
            </a:r>
            <a:r>
              <a:rPr lang="en-US" sz="2800" dirty="0">
                <a:latin typeface="PalatinoLTStd-Roman"/>
              </a:rPr>
              <a:t>is established an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equilibrium</a:t>
            </a:r>
            <a:r>
              <a:rPr lang="en-US" sz="2800" dirty="0">
                <a:latin typeface="PalatinoLTStd-Roman"/>
              </a:rPr>
              <a:t> </a:t>
            </a:r>
            <a:r>
              <a:rPr lang="en-US" sz="2800" b="0" i="0" u="none" strike="noStrike" baseline="0" dirty="0">
                <a:latin typeface="PalatinoLTStd-Roman"/>
              </a:rPr>
              <a:t>quickly between the portion of propellant that remains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liquefied</a:t>
            </a:r>
            <a:r>
              <a:rPr lang="en-US" sz="2800" b="0" i="0" u="none" strike="noStrike" baseline="0" dirty="0">
                <a:latin typeface="PalatinoLTStd-Roman"/>
              </a:rPr>
              <a:t> and that which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vaporizes</a:t>
            </a:r>
            <a:r>
              <a:rPr lang="en-US" sz="2800" b="0" i="0" u="none" strike="noStrike" baseline="0" dirty="0">
                <a:latin typeface="PalatinoLTStd-Roman"/>
              </a:rPr>
              <a:t> and occupies the upper portion of the aerosol container.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PalatinoLTStd-Roman"/>
              </a:rPr>
              <a:t>The vapor phase exerts pressure in all directions, which upon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actuation</a:t>
            </a:r>
            <a:r>
              <a:rPr lang="en-US" sz="2800" b="0" i="0" u="none" strike="noStrike" baseline="0" dirty="0">
                <a:latin typeface="PalatinoLTStd-Roman"/>
              </a:rPr>
              <a:t> of the aerosol valve,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forces the liquid phase up </a:t>
            </a:r>
            <a:r>
              <a:rPr lang="en-US" sz="2800" b="0" i="0" u="none" strike="noStrike" baseline="0" dirty="0">
                <a:latin typeface="PalatinoLTStd-Roman"/>
              </a:rPr>
              <a:t>the dip tube and out of the orifice of the valve into the atmosphere.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PalatinoLTStd-Roman"/>
              </a:rPr>
              <a:t>As the propellant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PalatinoLTStd-Roman"/>
              </a:rPr>
              <a:t>meets the air</a:t>
            </a:r>
            <a:r>
              <a:rPr lang="en-US" sz="2800" b="0" i="0" u="none" strike="noStrike" baseline="0" dirty="0">
                <a:latin typeface="PalatinoLTStd-Roman"/>
              </a:rPr>
              <a:t>, it expands and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PalatinoLTStd-Roman"/>
              </a:rPr>
              <a:t>evaporates</a:t>
            </a:r>
            <a:r>
              <a:rPr lang="en-US" sz="2800" b="0" i="0" u="none" strike="noStrike" baseline="0" dirty="0">
                <a:latin typeface="PalatinoLTStd-Roman"/>
              </a:rPr>
              <a:t> because of the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PalatinoLTStd-Roman"/>
              </a:rPr>
              <a:t>drop in pressure</a:t>
            </a:r>
            <a:r>
              <a:rPr lang="en-US" sz="2800" b="0" i="0" u="none" strike="noStrike" baseline="0" dirty="0">
                <a:latin typeface="PalatinoLTStd-Roman"/>
              </a:rPr>
              <a:t>, leaving the product concentrate as airborne liquid droplets or dry particles, depending upon the formulation.</a:t>
            </a:r>
            <a:endParaRPr lang="en-US" sz="2800" dirty="0">
              <a:latin typeface="PalatinoLTStd-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42AB6-1AFA-464C-9988-85803BA8A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7"/>
          <a:stretch/>
        </p:blipFill>
        <p:spPr>
          <a:xfrm>
            <a:off x="9412088" y="1916832"/>
            <a:ext cx="2769745" cy="35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94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3954D0-D94A-45DA-A7BD-EABD5FBD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14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EB5B3-8136-418A-AC5F-6A02A241EC6A}"/>
              </a:ext>
            </a:extLst>
          </p:cNvPr>
          <p:cNvSpPr txBox="1"/>
          <p:nvPr/>
        </p:nvSpPr>
        <p:spPr>
          <a:xfrm>
            <a:off x="407368" y="260648"/>
            <a:ext cx="6624736" cy="584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As the liquid phase is removed </a:t>
            </a:r>
            <a:r>
              <a:rPr lang="en-US" sz="2800" dirty="0">
                <a:latin typeface="PalatinoLTStd-Roman"/>
              </a:rPr>
              <a:t>from the container,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equilibrium</a:t>
            </a:r>
            <a:r>
              <a:rPr lang="en-US" sz="2800" dirty="0">
                <a:latin typeface="PalatinoLTStd-Roman"/>
              </a:rPr>
              <a:t> between the propellant remaining liquefied and that in the vapor state is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reestablished</a:t>
            </a:r>
            <a:r>
              <a:rPr lang="en-US" sz="2800" dirty="0">
                <a:latin typeface="PalatinoLTStd-Roman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0" i="0" u="none" strike="noStrike" baseline="0" dirty="0">
                <a:latin typeface="PalatinoLTStd-Roman"/>
              </a:rPr>
              <a:t>However, when the liquid reservoir is depleted, the pressure may not be maintained, and the gas may be expelled from the container with diminishing pressure until it is exhausted.</a:t>
            </a:r>
            <a:endParaRPr lang="ar-IQ" sz="2800" dirty="0">
              <a:latin typeface="PalatinoLTStd-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ED9DE-285C-4755-B173-A9A3C9EFF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720" y="1196752"/>
            <a:ext cx="3832448" cy="38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8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F5BD98-B03C-4545-9B6C-00DAD27B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15</a:t>
            </a:fld>
            <a:endParaRPr lang="ar-IQ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8C558-8F12-4C68-A7DD-740730C32C2F}"/>
              </a:ext>
            </a:extLst>
          </p:cNvPr>
          <p:cNvSpPr txBox="1"/>
          <p:nvPr/>
        </p:nvSpPr>
        <p:spPr>
          <a:xfrm>
            <a:off x="275950" y="3110"/>
            <a:ext cx="1167525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PalatinoLTStd-Roman"/>
              </a:rPr>
              <a:t>Compressed gas propellant</a:t>
            </a:r>
            <a:endParaRPr lang="en-US" sz="2800" b="0" i="0" u="none" strike="noStrike" baseline="0" dirty="0">
              <a:latin typeface="PalatinoLTStd-Roman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PalatinoLTStd-Roman"/>
              </a:rPr>
              <a:t>Compressed gas propellants occupy the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head space </a:t>
            </a:r>
            <a:r>
              <a:rPr lang="en-US" sz="2800" b="0" i="0" u="none" strike="noStrike" baseline="0" dirty="0">
                <a:latin typeface="PalatinoLTStd-Roman"/>
              </a:rPr>
              <a:t>above the liquid in the can.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PalatinoLTStd-Roman"/>
              </a:rPr>
              <a:t>When the aerosol valve is opened the gas pushes the liquid out of the can.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PalatinoLTStd-Roman"/>
              </a:rPr>
              <a:t>The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amount of the gas </a:t>
            </a:r>
            <a:r>
              <a:rPr lang="en-US" sz="2800" b="0" i="0" u="none" strike="noStrike" baseline="0" dirty="0">
                <a:latin typeface="PalatinoLTStd-Roman"/>
              </a:rPr>
              <a:t>in the headspace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remains the same </a:t>
            </a:r>
            <a:r>
              <a:rPr lang="en-US" sz="2800" b="0" i="0" u="none" strike="noStrike" baseline="0" dirty="0">
                <a:latin typeface="PalatinoLTStd-Roman"/>
              </a:rPr>
              <a:t>but it has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PalatinoLTStd-Roman"/>
              </a:rPr>
              <a:t>more space </a:t>
            </a:r>
            <a:r>
              <a:rPr lang="en-US" sz="2800" b="0" i="0" u="none" strike="noStrike" baseline="0" dirty="0">
                <a:latin typeface="PalatinoLTStd-Roman"/>
              </a:rPr>
              <a:t>and as a result the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PalatinoLTStd-Roman"/>
              </a:rPr>
              <a:t>pressure will drop </a:t>
            </a:r>
            <a:r>
              <a:rPr lang="en-US" sz="2800" b="0" i="0" u="none" strike="noStrike" baseline="0" dirty="0">
                <a:latin typeface="PalatinoLTStd-Roman"/>
              </a:rPr>
              <a:t>during the life of the can.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PalatinoLTStd-Roman"/>
              </a:rPr>
              <a:t>Spray performance is maintained however by careful choice of the aerosol valve and actuator.</a:t>
            </a:r>
            <a:endParaRPr lang="en-US" sz="2800" b="0" i="0" u="none" strike="noStrike" baseline="0" dirty="0">
              <a:latin typeface="PalatinoLTStd-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3742A-69B9-41A3-8671-3B4919A0F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5" y="4308795"/>
            <a:ext cx="5110403" cy="2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7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CFFA43-6629-462B-A078-A3ACAA03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16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D5C89-B9CB-47EB-94D1-324F435F041E}"/>
              </a:ext>
            </a:extLst>
          </p:cNvPr>
          <p:cNvSpPr txBox="1"/>
          <p:nvPr/>
        </p:nvSpPr>
        <p:spPr>
          <a:xfrm>
            <a:off x="1871700" y="24949"/>
            <a:ext cx="8448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Actuator and Valve Assembly</a:t>
            </a:r>
            <a:endParaRPr lang="ar-IQ" sz="4400" b="1" dirty="0">
              <a:solidFill>
                <a:srgbClr val="FF0000"/>
              </a:solidFill>
              <a:latin typeface="Arial Rounded MT Bold" panose="020F0704030504030204" pitchFamily="34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4A38C2-E630-4E9F-A916-DE5CE8606C59}"/>
              </a:ext>
            </a:extLst>
          </p:cNvPr>
          <p:cNvGrpSpPr/>
          <p:nvPr/>
        </p:nvGrpSpPr>
        <p:grpSpPr>
          <a:xfrm>
            <a:off x="125828" y="777825"/>
            <a:ext cx="6048672" cy="4723391"/>
            <a:chOff x="5087888" y="1643261"/>
            <a:chExt cx="6538855" cy="29070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BB207D7-71F0-49AD-9DA9-AE95805D6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6268" y="1643261"/>
              <a:ext cx="3800475" cy="2419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6D790C-6B5C-4FC8-BA75-CD17ECCBC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" t="521" r="35765" b="17567"/>
            <a:stretch/>
          </p:blipFill>
          <p:spPr>
            <a:xfrm>
              <a:off x="5087888" y="1672035"/>
              <a:ext cx="3602210" cy="287831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76DE7-A0AE-47FF-815B-CF47F50A8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121" y="1003375"/>
            <a:ext cx="3103302" cy="4081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E2D972-D101-456E-9996-B8330C6A0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621" y="2638490"/>
            <a:ext cx="2400891" cy="397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0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9AF5D-D09C-42D9-A0CE-3C641919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17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09876-B9FC-44DD-936C-7FB7D089D5E7}"/>
              </a:ext>
            </a:extLst>
          </p:cNvPr>
          <p:cNvSpPr txBox="1"/>
          <p:nvPr/>
        </p:nvSpPr>
        <p:spPr>
          <a:xfrm>
            <a:off x="206075" y="464652"/>
            <a:ext cx="1172931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1" u="none" strike="noStrike" baseline="0" dirty="0">
                <a:solidFill>
                  <a:srgbClr val="FF0000"/>
                </a:solidFill>
                <a:latin typeface="PalatinoLTStd-Italic"/>
              </a:rPr>
              <a:t>Actuator</a:t>
            </a:r>
            <a:r>
              <a:rPr lang="en-US" sz="2800" b="0" i="0" u="none" strike="noStrike" baseline="0" dirty="0">
                <a:latin typeface="PalatinoLTStd-Roman"/>
              </a:rPr>
              <a:t>: The actuator permits easy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opening and closing of the valve </a:t>
            </a:r>
            <a:r>
              <a:rPr lang="en-US" sz="2800" dirty="0">
                <a:latin typeface="PalatinoLTStd-Roman"/>
              </a:rPr>
              <a:t>The design of the inner chamber and size of the </a:t>
            </a:r>
            <a:r>
              <a:rPr lang="en-US" sz="2800" dirty="0">
                <a:solidFill>
                  <a:srgbClr val="00B050"/>
                </a:solidFill>
                <a:latin typeface="PalatinoLTStd-Roman"/>
              </a:rPr>
              <a:t>emission orifice </a:t>
            </a:r>
            <a:r>
              <a:rPr lang="en-US" sz="2800" dirty="0">
                <a:latin typeface="PalatinoLTStd-Roman"/>
              </a:rPr>
              <a:t>of the actuator contribute to the physical form (mist, coarse spray, solid stream, or foam) in which the product is discharged. </a:t>
            </a:r>
            <a:r>
              <a:rPr lang="en-US" sz="2800" dirty="0">
                <a:highlight>
                  <a:srgbClr val="FFFF00"/>
                </a:highlight>
                <a:latin typeface="PalatinoLTStd-Roman"/>
              </a:rPr>
              <a:t>The type and quantity of propellant used and the actuator design and dimensions control the particle size of the emitted product</a:t>
            </a:r>
            <a:r>
              <a:rPr lang="en-US" sz="2800" dirty="0">
                <a:latin typeface="PalatinoLTStd-Roman"/>
              </a:rPr>
              <a:t>. Larger orifices (and less propellant) are used for products to be emitted as foams and solid streams than for those intended to be sprays or mists.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800" dirty="0">
              <a:latin typeface="PalatinoLTStd-Roman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1" u="none" strike="noStrike" baseline="0" dirty="0">
                <a:solidFill>
                  <a:srgbClr val="FF0000"/>
                </a:solidFill>
                <a:latin typeface="PalatinoLTStd-Italic"/>
              </a:rPr>
              <a:t>Stem</a:t>
            </a:r>
            <a:r>
              <a:rPr lang="en-US" sz="2800" b="0" i="0" u="none" strike="noStrike" baseline="0" dirty="0">
                <a:latin typeface="PalatinoLTStd-Roman"/>
              </a:rPr>
              <a:t>: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supports the actuator </a:t>
            </a:r>
            <a:r>
              <a:rPr lang="en-US" sz="2800" b="0" i="0" u="none" strike="noStrike" baseline="0" dirty="0">
                <a:latin typeface="PalatinoLTStd-Roman"/>
              </a:rPr>
              <a:t>and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delivers</a:t>
            </a:r>
            <a:r>
              <a:rPr lang="en-US" sz="2800" b="0" i="0" u="none" strike="noStrike" baseline="0" dirty="0">
                <a:latin typeface="PalatinoLTStd-Roman"/>
              </a:rPr>
              <a:t> the formulation in the proper form to the chamber of the actuator.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800" b="0" i="0" u="none" strike="noStrike" baseline="0" dirty="0">
              <a:latin typeface="PalatinoLTStd-Roman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0" i="1" u="none" strike="noStrike" baseline="0" dirty="0">
                <a:solidFill>
                  <a:srgbClr val="FF0000"/>
                </a:solidFill>
                <a:latin typeface="PalatinoLTStd-Italic"/>
              </a:rPr>
              <a:t>Gasket</a:t>
            </a:r>
            <a:r>
              <a:rPr lang="en-US" sz="2800" b="0" i="0" u="none" strike="noStrike" baseline="0" dirty="0">
                <a:latin typeface="PalatinoLTStd-Roman"/>
              </a:rPr>
              <a:t>: placed with the stem and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prevents leakage </a:t>
            </a:r>
            <a:r>
              <a:rPr lang="en-US" sz="2800" b="0" i="0" u="none" strike="noStrike" baseline="0" dirty="0">
                <a:latin typeface="PalatinoLTStd-Roman"/>
              </a:rPr>
              <a:t>of the formulation when the valve is closed. </a:t>
            </a:r>
          </a:p>
        </p:txBody>
      </p:sp>
    </p:spTree>
    <p:extLst>
      <p:ext uri="{BB962C8B-B14F-4D97-AF65-F5344CB8AC3E}">
        <p14:creationId xmlns:p14="http://schemas.microsoft.com/office/powerpoint/2010/main" val="1767506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84405-C2AF-4239-BCB9-C3C3621D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18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B368B-2789-402C-A7B8-577F5BA563B8}"/>
              </a:ext>
            </a:extLst>
          </p:cNvPr>
          <p:cNvSpPr txBox="1"/>
          <p:nvPr/>
        </p:nvSpPr>
        <p:spPr>
          <a:xfrm>
            <a:off x="407368" y="797510"/>
            <a:ext cx="1108923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LTStd-Italic"/>
                <a:ea typeface="+mn-ea"/>
                <a:cs typeface="+mn-cs"/>
              </a:rPr>
              <a:t>Spring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TStd-Roman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LTStd-Roman"/>
                <a:ea typeface="+mn-ea"/>
                <a:cs typeface="+mn-cs"/>
              </a:rPr>
              <a:t>holds the gasket in place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TStd-Roman"/>
                <a:ea typeface="+mn-ea"/>
                <a:cs typeface="+mn-cs"/>
              </a:rPr>
              <a:t>and is the mechanism by which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LTStd-Roman"/>
                <a:ea typeface="+mn-ea"/>
                <a:cs typeface="+mn-cs"/>
              </a:rPr>
              <a:t>actuator retracts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TStd-Roman"/>
                <a:ea typeface="+mn-ea"/>
                <a:cs typeface="+mn-cs"/>
              </a:rPr>
              <a:t>when pressure is released, returning the valve to the closed position.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TStd-Roman"/>
              <a:ea typeface="+mn-ea"/>
              <a:cs typeface="+mn-cs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LTStd-Italic"/>
                <a:ea typeface="+mn-ea"/>
                <a:cs typeface="+mn-cs"/>
              </a:rPr>
              <a:t>Mounting cup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TStd-Roman"/>
                <a:ea typeface="+mn-ea"/>
                <a:cs typeface="+mn-cs"/>
              </a:rPr>
              <a:t>: attached to the aerosol can or container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LTStd-Roman"/>
                <a:ea typeface="+mn-ea"/>
                <a:cs typeface="+mn-cs"/>
              </a:rPr>
              <a:t>holds the valve in place.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TStd-Roman"/>
              <a:ea typeface="+mn-ea"/>
              <a:cs typeface="+mn-cs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LTStd-Italic"/>
                <a:ea typeface="+mn-ea"/>
                <a:cs typeface="+mn-cs"/>
              </a:rPr>
              <a:t>Housing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TStd-Roman"/>
                <a:ea typeface="+mn-ea"/>
                <a:cs typeface="+mn-cs"/>
              </a:rPr>
              <a:t>: Directly below the mounting cup, the housing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LTStd-Roman"/>
                <a:ea typeface="+mn-ea"/>
                <a:cs typeface="+mn-cs"/>
              </a:rPr>
              <a:t>links the dip tube and the stem and actuator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TStd-Roman"/>
                <a:ea typeface="+mn-ea"/>
                <a:cs typeface="+mn-cs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TStd-Roman"/>
              <a:ea typeface="+mn-ea"/>
              <a:cs typeface="+mn-cs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LTStd-Italic"/>
                <a:ea typeface="+mn-ea"/>
                <a:cs typeface="+mn-cs"/>
              </a:rPr>
              <a:t>Dip tube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TStd-Roman"/>
                <a:ea typeface="+mn-ea"/>
                <a:cs typeface="+mn-cs"/>
              </a:rPr>
              <a:t>: extends from the housing down into the product;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LTStd-Roman"/>
                <a:ea typeface="+mn-ea"/>
                <a:cs typeface="+mn-cs"/>
              </a:rPr>
              <a:t>brings the formulation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TStd-Roman"/>
                <a:ea typeface="+mn-ea"/>
                <a:cs typeface="+mn-cs"/>
              </a:rPr>
              <a:t> from the container to the valve</a:t>
            </a:r>
            <a:endParaRPr kumimoji="0" lang="ar-IQ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TStd-Roman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09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509BE9-DDCB-4A60-BCF8-6803D77F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19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01CAE-9EB1-4503-A76D-D26A104E8250}"/>
              </a:ext>
            </a:extLst>
          </p:cNvPr>
          <p:cNvSpPr txBox="1"/>
          <p:nvPr/>
        </p:nvSpPr>
        <p:spPr>
          <a:xfrm>
            <a:off x="3048000" y="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Spray types </a:t>
            </a:r>
            <a:endParaRPr lang="ar-IQ" sz="4400" b="1" dirty="0">
              <a:solidFill>
                <a:srgbClr val="FF0000"/>
              </a:solidFill>
              <a:latin typeface="Arial Rounded MT Bold" panose="020F0704030504030204" pitchFamily="34" charset="0"/>
              <a:ea typeface="Cambria" panose="02040503050406030204" pitchFamily="18" charset="0"/>
            </a:endParaRP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E06A6EF8-5CC5-4C53-BFDD-C54FF7DE3195}"/>
              </a:ext>
            </a:extLst>
          </p:cNvPr>
          <p:cNvSpPr txBox="1">
            <a:spLocks/>
          </p:cNvSpPr>
          <p:nvPr/>
        </p:nvSpPr>
        <p:spPr>
          <a:xfrm>
            <a:off x="457200" y="1066801"/>
            <a:ext cx="4485648" cy="1138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Metered dose inhaler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(MDI)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for potent medications </a:t>
            </a:r>
            <a:r>
              <a:rPr lang="en-GB" dirty="0">
                <a:solidFill>
                  <a:sysClr val="windowText" lastClr="000000"/>
                </a:solidFill>
                <a:latin typeface="Calibri"/>
              </a:rPr>
              <a:t>(pulmonary route)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8D0F7-9F0A-4B7C-B3D7-9DB8C1F113DD}"/>
              </a:ext>
            </a:extLst>
          </p:cNvPr>
          <p:cNvSpPr txBox="1"/>
          <p:nvPr/>
        </p:nvSpPr>
        <p:spPr>
          <a:xfrm>
            <a:off x="5510471" y="1112613"/>
            <a:ext cx="6672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Continuous (Used for topical application)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4F3E66-A549-4ACC-AFD3-60648F49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2204865"/>
            <a:ext cx="4448175" cy="3676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567156-C4A1-4C6C-B9D3-2CDD6741C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470" y="2492896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8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CBEDDD-B86F-472F-A092-7D8CED75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2</a:t>
            </a:fld>
            <a:endParaRPr lang="ar-IQ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994D2-9700-4D7E-AA2B-A0042CA2638A}"/>
              </a:ext>
            </a:extLst>
          </p:cNvPr>
          <p:cNvSpPr txBox="1"/>
          <p:nvPr/>
        </p:nvSpPr>
        <p:spPr>
          <a:xfrm>
            <a:off x="407368" y="1128709"/>
            <a:ext cx="770485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Aerosols are the pressurized systems,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(containing one or more active ingredients)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which act by releasing either 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continuous or metered 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dose of 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fine mist spray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(a fine dispersion of liquid and/or solid materials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in a gaseous medium) 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after a proper activation of its valve system 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upon valve actuation). </a:t>
            </a:r>
          </a:p>
          <a:p>
            <a:pPr algn="just"/>
            <a:r>
              <a:rPr lang="en-US" sz="3200" b="0" i="0" u="none" strike="noStrike" baseline="0" dirty="0">
                <a:latin typeface="PalatinoLTStd-Roman"/>
              </a:rPr>
              <a:t>The term </a:t>
            </a:r>
            <a:r>
              <a:rPr lang="en-US" sz="3200" b="0" i="1" u="none" strike="noStrike" baseline="0" dirty="0">
                <a:solidFill>
                  <a:srgbClr val="0070C0"/>
                </a:solidFill>
                <a:latin typeface="PalatinoLTStd-Italic"/>
              </a:rPr>
              <a:t>pressurized package </a:t>
            </a:r>
            <a:r>
              <a:rPr lang="en-US" sz="3200" b="0" i="0" u="none" strike="noStrike" baseline="0" dirty="0">
                <a:latin typeface="PalatinoLTStd-Roman"/>
              </a:rPr>
              <a:t>is commonly</a:t>
            </a:r>
          </a:p>
          <a:p>
            <a:pPr algn="just"/>
            <a:r>
              <a:rPr lang="en-US" sz="3200" b="0" i="0" u="none" strike="noStrike" baseline="0" dirty="0">
                <a:latin typeface="PalatinoLTStd-Roman"/>
              </a:rPr>
              <a:t>used when referring to the aerosol container or completed product</a:t>
            </a:r>
            <a:endParaRPr lang="ar-IQ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E7ED8-DF23-43DA-A21A-766BCB1DFA3A}"/>
              </a:ext>
            </a:extLst>
          </p:cNvPr>
          <p:cNvSpPr txBox="1"/>
          <p:nvPr/>
        </p:nvSpPr>
        <p:spPr>
          <a:xfrm>
            <a:off x="407368" y="336134"/>
            <a:ext cx="27363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Cambria" panose="02040503050406030204" pitchFamily="18" charset="0"/>
              </a:rPr>
              <a:t>Aerosols</a:t>
            </a:r>
            <a:endParaRPr lang="ar-IQ" sz="44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4B9F4E-8558-4C9A-A2C9-1796F7A53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846033"/>
            <a:ext cx="3299202" cy="47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88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11416-4A10-4C9F-826F-265B589D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20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CC49F-1AFD-4E6B-9C1F-527E51BC95CF}"/>
              </a:ext>
            </a:extLst>
          </p:cNvPr>
          <p:cNvSpPr txBox="1"/>
          <p:nvPr/>
        </p:nvSpPr>
        <p:spPr>
          <a:xfrm>
            <a:off x="3048000" y="30696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Filling Operations</a:t>
            </a:r>
            <a:endParaRPr lang="ar-IQ" sz="4400" b="1" dirty="0">
              <a:solidFill>
                <a:srgbClr val="FF0000"/>
              </a:solidFill>
              <a:latin typeface="Arial Rounded MT Bold" panose="020F0704030504030204" pitchFamily="34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ED618-51D2-4EA1-B663-ACF6DC21274E}"/>
              </a:ext>
            </a:extLst>
          </p:cNvPr>
          <p:cNvSpPr txBox="1"/>
          <p:nvPr/>
        </p:nvSpPr>
        <p:spPr>
          <a:xfrm>
            <a:off x="240792" y="922044"/>
            <a:ext cx="631390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Cold Filling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PalatinoLTStd-Roman"/>
              </a:rPr>
              <a:t>In the cold method, both the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product concentrate and the propellant </a:t>
            </a:r>
            <a:r>
              <a:rPr lang="en-US" sz="2800" dirty="0">
                <a:solidFill>
                  <a:prstClr val="black"/>
                </a:solidFill>
                <a:latin typeface="PalatinoLTStd-Roman"/>
              </a:rPr>
              <a:t>must be cooled to −34.5°C to −40°C (−30°F to 40°F). This </a:t>
            </a:r>
            <a:r>
              <a:rPr lang="en-US" sz="2800" b="0" i="0" u="none" strike="noStrike" baseline="0" dirty="0">
                <a:latin typeface="PalatinoLTStd-Roman"/>
              </a:rPr>
              <a:t>temperature is necessary </a:t>
            </a:r>
            <a:r>
              <a:rPr lang="en-US" sz="2800" b="0" i="1" u="none" strike="noStrike" baseline="0" dirty="0">
                <a:latin typeface="PalatinoLTStd-Roman"/>
              </a:rPr>
              <a:t>to liquefy the propellant gas</a:t>
            </a:r>
            <a:r>
              <a:rPr lang="en-US" sz="2800" b="0" i="0" u="none" strike="noStrike" baseline="0" dirty="0">
                <a:latin typeface="PalatinoLTStd-Roman"/>
              </a:rPr>
              <a:t>. The cooling system may be a mixture of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PalatinoLTStd-Roman"/>
              </a:rPr>
              <a:t>dry ice </a:t>
            </a:r>
            <a:r>
              <a:rPr lang="en-US" sz="2800" b="0" i="0" u="none" strike="noStrike" baseline="0" dirty="0">
                <a:latin typeface="PalatinoLTStd-Roman"/>
              </a:rPr>
              <a:t>and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PalatinoLTStd-Roman"/>
              </a:rPr>
              <a:t>acetone</a:t>
            </a:r>
            <a:r>
              <a:rPr lang="en-US" sz="2800" b="0" i="0" u="none" strike="noStrike" baseline="0" dirty="0">
                <a:latin typeface="PalatinoLTStd-Roman"/>
              </a:rPr>
              <a:t> or a more elaborate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PalatinoLTStd-Roman"/>
              </a:rPr>
              <a:t>refrigeration system</a:t>
            </a:r>
            <a:r>
              <a:rPr lang="en-US" sz="2800" b="0" i="0" u="none" strike="noStrike" baseline="0" dirty="0">
                <a:latin typeface="PalatinoLTStd-Roman"/>
              </a:rPr>
              <a:t>.</a:t>
            </a:r>
          </a:p>
          <a:p>
            <a:pPr algn="just"/>
            <a:r>
              <a:rPr lang="en-US" sz="2800" b="0" i="0" u="none" strike="noStrike" baseline="0" dirty="0">
                <a:latin typeface="PalatinoLTStd-Roman"/>
              </a:rPr>
              <a:t>Because of the low temperatures required,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aqueous systems cannot be filled by this process</a:t>
            </a:r>
            <a:r>
              <a:rPr lang="en-US" sz="2800" b="0" i="0" u="none" strike="noStrike" baseline="0" dirty="0">
                <a:latin typeface="PalatinoLTStd-Roman"/>
              </a:rPr>
              <a:t>, because the water turns to ice.</a:t>
            </a:r>
            <a:endParaRPr lang="ar-IQ" sz="2800" dirty="0">
              <a:solidFill>
                <a:prstClr val="black"/>
              </a:solidFill>
              <a:latin typeface="PalatinoLTStd-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EEFF7-4CE5-4948-BA89-E91778D5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660097"/>
            <a:ext cx="4031688" cy="35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08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D9A22E-9A11-49B0-B87D-61BC5055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21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9D274B-A048-4C8E-94E7-E369049058FF}"/>
              </a:ext>
            </a:extLst>
          </p:cNvPr>
          <p:cNvSpPr txBox="1"/>
          <p:nvPr/>
        </p:nvSpPr>
        <p:spPr>
          <a:xfrm>
            <a:off x="263352" y="260648"/>
            <a:ext cx="828092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Pressure Filling</a:t>
            </a:r>
          </a:p>
          <a:p>
            <a:pPr algn="just"/>
            <a:endParaRPr lang="en-US" sz="2800" dirty="0">
              <a:latin typeface="PalatinoLTStd-Roman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PalatinoLTStd-Roman"/>
              </a:rPr>
              <a:t>By the pressure method, the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product concentrate </a:t>
            </a:r>
            <a:r>
              <a:rPr lang="en-US" sz="2800" dirty="0">
                <a:latin typeface="PalatinoLTStd-Roman"/>
              </a:rPr>
              <a:t>is quantitatively placed in the aerosol container, the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valve assembly is inserted </a:t>
            </a:r>
            <a:r>
              <a:rPr lang="en-US" sz="2800" dirty="0">
                <a:latin typeface="PalatinoLTStd-Roman"/>
              </a:rPr>
              <a:t>and crimped into place, and the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liquefied gas, under pressure</a:t>
            </a:r>
            <a:r>
              <a:rPr lang="en-US" sz="2800" dirty="0">
                <a:latin typeface="PalatinoLTStd-Roman"/>
              </a:rPr>
              <a:t>, is metered into the valve stem from a pressure burette.</a:t>
            </a:r>
          </a:p>
          <a:p>
            <a:pPr algn="just"/>
            <a:r>
              <a:rPr lang="en-US" sz="2800" b="0" i="0" u="none" strike="noStrike" baseline="0" dirty="0">
                <a:latin typeface="PalatinoLTStd-Roman"/>
              </a:rPr>
              <a:t>Pressure filling is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PalatinoLTStd-Roman"/>
              </a:rPr>
              <a:t>used for most pharmaceutical aerosols.</a:t>
            </a:r>
            <a:r>
              <a:rPr lang="en-US" sz="2800" b="0" i="0" u="none" strike="noStrike" baseline="0" dirty="0">
                <a:latin typeface="PalatinoLTStd-Roman"/>
              </a:rPr>
              <a:t> It has two advantages over cold filling: There is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PalatinoLTStd-Roman"/>
              </a:rPr>
              <a:t>less danger of moisture contamination </a:t>
            </a:r>
            <a:r>
              <a:rPr lang="en-US" sz="2800" b="0" i="0" u="none" strike="noStrike" baseline="0" dirty="0">
                <a:latin typeface="PalatinoLTStd-Roman"/>
              </a:rPr>
              <a:t>of the product, and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PalatinoLTStd-Roman"/>
              </a:rPr>
              <a:t>less propellant is lost </a:t>
            </a:r>
            <a:r>
              <a:rPr lang="en-US" sz="2800" b="0" i="0" u="none" strike="noStrike" baseline="0" dirty="0">
                <a:latin typeface="PalatinoLTStd-Roman"/>
              </a:rPr>
              <a:t>in the process.</a:t>
            </a:r>
            <a:endParaRPr lang="ar-IQ" sz="2800" dirty="0">
              <a:latin typeface="PalatinoLTStd-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72B48-1E7B-480B-B506-5A291C25F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614" y="568126"/>
            <a:ext cx="3621386" cy="2888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63A170-D610-4188-B78C-C5B9406DA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1" b="12201"/>
          <a:stretch/>
        </p:blipFill>
        <p:spPr>
          <a:xfrm>
            <a:off x="8596722" y="3694762"/>
            <a:ext cx="3595278" cy="20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73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676EE6-22C3-40F4-AA4E-C84AC5DF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22</a:t>
            </a:fld>
            <a:endParaRPr lang="ar-IQ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948B9B9F-0A2B-4C95-B84C-609DE0EB98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999210"/>
              </p:ext>
            </p:extLst>
          </p:nvPr>
        </p:nvGraphicFramePr>
        <p:xfrm>
          <a:off x="304800" y="1143000"/>
          <a:ext cx="8686800" cy="5259504"/>
        </p:xfrm>
        <a:graphic>
          <a:graphicData uri="http://schemas.openxmlformats.org/drawingml/2006/table">
            <a:tbl>
              <a:tblPr firstRow="1" bandRow="1"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514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en-US" sz="2400" dirty="0"/>
                        <a:t>Class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en-US" sz="2400" dirty="0"/>
                        <a:t>Examples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14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en-US" sz="2400" dirty="0"/>
                        <a:t>Anti-infective agents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en-US" sz="2400" dirty="0"/>
                        <a:t>Povidone iodine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Tolnaftate</a:t>
                      </a:r>
                      <a:endParaRPr lang="en-US" sz="2400" dirty="0"/>
                    </a:p>
                    <a:p>
                      <a:pPr algn="ctr" rtl="0"/>
                      <a:r>
                        <a:rPr lang="en-US" sz="2400" dirty="0" err="1"/>
                        <a:t>Terbinafine</a:t>
                      </a:r>
                      <a:r>
                        <a:rPr lang="en-US" sz="2400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endParaRPr lang="en-US" dirty="0"/>
                    </a:p>
                    <a:p>
                      <a:pPr algn="ctr" rtl="0"/>
                      <a:endParaRPr lang="en-US" dirty="0"/>
                    </a:p>
                    <a:p>
                      <a:pPr algn="ctr" rtl="0"/>
                      <a:r>
                        <a:rPr lang="en-US" sz="2400" dirty="0">
                          <a:latin typeface="+mn-lt"/>
                        </a:rPr>
                        <a:t>Lamisil</a:t>
                      </a:r>
                      <a:r>
                        <a:rPr lang="en-US" sz="2400" baseline="30000" dirty="0">
                          <a:latin typeface="+mn-lt"/>
                          <a:cs typeface="Times New Roman"/>
                        </a:rPr>
                        <a:t>®</a:t>
                      </a:r>
                      <a:endParaRPr lang="en-US" sz="2400" baseline="30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14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en-US" sz="2400" dirty="0"/>
                        <a:t>Adrenocortical steroids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en-US" sz="2400" dirty="0"/>
                        <a:t>Betamethasone dipropionate and valerate, </a:t>
                      </a:r>
                    </a:p>
                    <a:p>
                      <a:pPr algn="ctr" rtl="0"/>
                      <a:r>
                        <a:rPr lang="en-US" sz="2400" dirty="0"/>
                        <a:t>Dexamethasone, and Triamcinolone acetonide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01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en-US" sz="2400" dirty="0"/>
                        <a:t>Local anesthetic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Dibucaine</a:t>
                      </a:r>
                      <a:r>
                        <a:rPr lang="en-US" sz="2400" dirty="0"/>
                        <a:t> hydrochloride.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14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en-US" sz="2400" dirty="0"/>
                        <a:t>Hair growth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en-US" sz="2400" dirty="0"/>
                        <a:t>Minoxidil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Rogaine</a:t>
                      </a:r>
                      <a:r>
                        <a:rPr lang="en-US" sz="1800" baseline="30000" dirty="0">
                          <a:latin typeface="+mn-lt"/>
                          <a:cs typeface="Times New Roman"/>
                        </a:rPr>
                        <a:t>®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BD0254D-863E-4986-B03A-B2690DC16953}"/>
              </a:ext>
            </a:extLst>
          </p:cNvPr>
          <p:cNvSpPr txBox="1">
            <a:spLocks/>
          </p:cNvSpPr>
          <p:nvPr/>
        </p:nvSpPr>
        <p:spPr>
          <a:xfrm>
            <a:off x="1981200" y="18864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Topical aerosols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CE378-A612-40A2-9E63-7E0084821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478" y="489629"/>
            <a:ext cx="1336649" cy="3299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B592CD-CAB8-4796-8311-EA03B5270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19551" r="30050"/>
          <a:stretch/>
        </p:blipFill>
        <p:spPr>
          <a:xfrm>
            <a:off x="9974477" y="3424174"/>
            <a:ext cx="1336648" cy="33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83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48F45-FFF3-4492-B6C3-1EDCEDD9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23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FBF82-6222-4AE8-9F1D-D72EFCDC38DB}"/>
              </a:ext>
            </a:extLst>
          </p:cNvPr>
          <p:cNvSpPr txBox="1"/>
          <p:nvPr/>
        </p:nvSpPr>
        <p:spPr>
          <a:xfrm>
            <a:off x="3048000" y="2709038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Cambria" panose="02040503050406030204" pitchFamily="18" charset="0"/>
              </a:rPr>
              <a:t>Pharmaceutical Foams </a:t>
            </a:r>
            <a:endParaRPr kumimoji="0" lang="ar-IQ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0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A5EFF-EECA-4F64-9010-D0790C07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24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F8402-CEC3-4667-B8F7-7FF3C457E0DC}"/>
              </a:ext>
            </a:extLst>
          </p:cNvPr>
          <p:cNvSpPr txBox="1"/>
          <p:nvPr/>
        </p:nvSpPr>
        <p:spPr>
          <a:xfrm>
            <a:off x="2591780" y="116632"/>
            <a:ext cx="70084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Pharmaceutical Foams </a:t>
            </a:r>
            <a:endParaRPr lang="ar-IQ" sz="4400" b="1" dirty="0">
              <a:solidFill>
                <a:srgbClr val="FF0000"/>
              </a:solidFill>
              <a:latin typeface="Arial Rounded MT Bold" panose="020F0704030504030204" pitchFamily="34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178B1-2796-441B-A858-5D48435366B7}"/>
              </a:ext>
            </a:extLst>
          </p:cNvPr>
          <p:cNvSpPr txBox="1"/>
          <p:nvPr/>
        </p:nvSpPr>
        <p:spPr>
          <a:xfrm>
            <a:off x="695400" y="1124744"/>
            <a:ext cx="10801200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PalatinoLTStd-Roman"/>
              </a:rPr>
              <a:t>A foam is an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emulsion</a:t>
            </a:r>
            <a:r>
              <a:rPr lang="en-US" sz="2800" dirty="0">
                <a:latin typeface="PalatinoLTStd-Roman"/>
              </a:rPr>
              <a:t> dosage form containing dispersed gas bubbles, it is a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gas in liquid </a:t>
            </a:r>
            <a:r>
              <a:rPr lang="en-US" sz="2800" dirty="0">
                <a:latin typeface="PalatinoLTStd-Roman"/>
              </a:rPr>
              <a:t>dispersion. When dispensed, it has a fluffy, semisolid consistency.</a:t>
            </a:r>
            <a:endParaRPr lang="ar-IQ" sz="2800" dirty="0">
              <a:latin typeface="PalatinoLTStd-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F543F-4975-4CCD-A6C1-E3D8A032279C}"/>
              </a:ext>
            </a:extLst>
          </p:cNvPr>
          <p:cNvSpPr txBox="1"/>
          <p:nvPr/>
        </p:nvSpPr>
        <p:spPr>
          <a:xfrm>
            <a:off x="695400" y="3773061"/>
            <a:ext cx="6096000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PalatinoLTStd-Roman"/>
              </a:rPr>
              <a:t>Medicated foams are emulsions containing a dispersed phase of gas bubbles in a liquid continuous phase containing the active pharmaceutical ingredient.</a:t>
            </a:r>
            <a:endParaRPr lang="ar-IQ" sz="2800" dirty="0">
              <a:latin typeface="PalatinoLTStd-Roman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95A787-29BE-4D96-90F8-120B395B823E}"/>
              </a:ext>
            </a:extLst>
          </p:cNvPr>
          <p:cNvGrpSpPr/>
          <p:nvPr/>
        </p:nvGrpSpPr>
        <p:grpSpPr>
          <a:xfrm>
            <a:off x="8470838" y="2636912"/>
            <a:ext cx="2639766" cy="4032031"/>
            <a:chOff x="8470838" y="2636912"/>
            <a:chExt cx="2639766" cy="40320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336EEA-34E9-4F39-94E8-9D7C74E3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70838" y="2636912"/>
              <a:ext cx="2639766" cy="16723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4D64B7-B919-459F-9DA0-C8E78D5F0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511" t="6950" b="54983"/>
            <a:stretch/>
          </p:blipFill>
          <p:spPr>
            <a:xfrm>
              <a:off x="8472264" y="4388849"/>
              <a:ext cx="2638340" cy="2280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102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8135D3-45B5-4F34-842C-027BDA346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25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04B11-3C01-4BC9-B085-C6DD13CE26A5}"/>
              </a:ext>
            </a:extLst>
          </p:cNvPr>
          <p:cNvSpPr txBox="1"/>
          <p:nvPr/>
        </p:nvSpPr>
        <p:spPr>
          <a:xfrm>
            <a:off x="479376" y="1038054"/>
            <a:ext cx="777686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PalatinoLTStd-Roman"/>
              </a:rPr>
              <a:t>Medicated foams are packaged in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pressurized containers </a:t>
            </a:r>
            <a:r>
              <a:rPr lang="en-US" sz="2800" dirty="0">
                <a:latin typeface="PalatinoLTStd-Roman"/>
              </a:rPr>
              <a:t>or special dispensing devices and are intended for application to the skin or mucous membranes.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PalatinoLTStd-Roman"/>
              </a:rPr>
              <a:t>The medicated foam is formed at the time of application.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Surfactants</a:t>
            </a:r>
            <a:r>
              <a:rPr lang="en-US" sz="2800" dirty="0">
                <a:latin typeface="PalatinoLTStd-Roman"/>
              </a:rPr>
              <a:t> are used to ensure the dispersion of the gas and the two phases. Medicated foams have a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fluffy</a:t>
            </a:r>
            <a:r>
              <a:rPr lang="en-US" sz="2800" dirty="0">
                <a:latin typeface="PalatinoLTStd-Roman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semisolid</a:t>
            </a:r>
            <a:r>
              <a:rPr lang="en-US" sz="2800" dirty="0">
                <a:latin typeface="PalatinoLTStd-Roman"/>
              </a:rPr>
              <a:t> consistency and can be formulated to break to a liquid quickly or to remain as foam to ensure prolonged contact.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PalatinoLTStd-Roman"/>
              </a:rPr>
              <a:t>Medicated foams intended to treat severely injured skin or open wounds must be sterile.</a:t>
            </a:r>
            <a:endParaRPr lang="ar-IQ" sz="2800" dirty="0">
              <a:latin typeface="PalatinoLTStd-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3EEC6-E272-4228-9DA3-CBDAEEA2EC64}"/>
              </a:ext>
            </a:extLst>
          </p:cNvPr>
          <p:cNvSpPr txBox="1"/>
          <p:nvPr/>
        </p:nvSpPr>
        <p:spPr>
          <a:xfrm>
            <a:off x="407368" y="1082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Medicated foams </a:t>
            </a:r>
            <a:endParaRPr lang="ar-IQ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411DEF-5E77-4CB4-8071-ECFD7A5E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30" y="1988840"/>
            <a:ext cx="1598717" cy="3239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ECF431-50DF-486E-B1DA-993160F278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67" t="21651" r="7998"/>
          <a:stretch/>
        </p:blipFill>
        <p:spPr>
          <a:xfrm>
            <a:off x="8465680" y="1137239"/>
            <a:ext cx="187220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93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2D6EC-C8AB-42F0-B2C9-013A5D61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26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1A6F7-36F9-4389-B667-68FFB57F1403}"/>
              </a:ext>
            </a:extLst>
          </p:cNvPr>
          <p:cNvSpPr txBox="1"/>
          <p:nvPr/>
        </p:nvSpPr>
        <p:spPr>
          <a:xfrm>
            <a:off x="11832" y="1166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Preparation of Foams</a:t>
            </a:r>
            <a:endParaRPr lang="ar-IQ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587A4-B26F-4ACB-8A57-61EEE3EEBD4F}"/>
              </a:ext>
            </a:extLst>
          </p:cNvPr>
          <p:cNvSpPr txBox="1"/>
          <p:nvPr/>
        </p:nvSpPr>
        <p:spPr>
          <a:xfrm>
            <a:off x="271150" y="1052736"/>
            <a:ext cx="810818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PalatinoLTStd-Roman"/>
              </a:rPr>
              <a:t>A foam may contain one or more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active</a:t>
            </a:r>
            <a:r>
              <a:rPr lang="en-US" sz="2800" dirty="0">
                <a:latin typeface="PalatinoLTStd-Roman"/>
              </a:rPr>
              <a:t> pharmaceutical ingredients,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surfactants</a:t>
            </a:r>
            <a:r>
              <a:rPr lang="en-US" sz="2800" dirty="0">
                <a:latin typeface="PalatinoLTStd-Roman"/>
              </a:rPr>
              <a:t>, aqueous or nonaqueous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liquids</a:t>
            </a:r>
            <a:r>
              <a:rPr lang="en-US" sz="2800" dirty="0">
                <a:latin typeface="PalatinoLTStd-Roman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propellants</a:t>
            </a:r>
            <a:r>
              <a:rPr lang="en-US" sz="2800" dirty="0">
                <a:latin typeface="PalatinoLTStd-Roman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PalatinoLTStd-Roman"/>
              </a:rPr>
              <a:t>If the propellant is in the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internal</a:t>
            </a:r>
            <a:r>
              <a:rPr lang="en-US" sz="2800" dirty="0">
                <a:latin typeface="PalatinoLTStd-Roman"/>
              </a:rPr>
              <a:t>, or discontinuous, phase, a stable foam is discharged (O/W type).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PalatinoLTStd-Roman"/>
              </a:rPr>
              <a:t>If the propellant is in the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external</a:t>
            </a:r>
            <a:r>
              <a:rPr lang="en-US" sz="2800" dirty="0">
                <a:latin typeface="PalatinoLTStd-Roman"/>
              </a:rPr>
              <a:t>, or continuous, phase, a spray or a quick-breaking foam is discharged (W/O type).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Quick-breaking foams </a:t>
            </a:r>
            <a:r>
              <a:rPr lang="en-US" sz="2800" dirty="0">
                <a:latin typeface="PalatinoLTStd-Roman"/>
              </a:rPr>
              <a:t>formulated with alcohol create a cooling sensation when applied to the skin and may have disinfectant properties.</a:t>
            </a:r>
            <a:endParaRPr lang="ar-IQ" sz="2800" dirty="0">
              <a:latin typeface="PalatinoLTStd-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4287E9-E8DA-4070-BD66-B7F64D8A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83" y="1815027"/>
            <a:ext cx="3056767" cy="32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21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30F572-8BBC-4387-AC6C-CA56B5D2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27</a:t>
            </a:fld>
            <a:endParaRPr lang="ar-IQ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0B809-E52B-46C5-800E-80E9DD43F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710" y="1385613"/>
            <a:ext cx="5220580" cy="5139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3D888C-F139-4911-8840-B50A87FA7239}"/>
              </a:ext>
            </a:extLst>
          </p:cNvPr>
          <p:cNvSpPr txBox="1"/>
          <p:nvPr/>
        </p:nvSpPr>
        <p:spPr>
          <a:xfrm>
            <a:off x="335360" y="332656"/>
            <a:ext cx="109757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Quick breaking foams</a:t>
            </a:r>
            <a:r>
              <a:rPr lang="en-US" sz="2800" dirty="0">
                <a:latin typeface="PalatinoLTStd-Roman"/>
              </a:rPr>
              <a:t> are thermally unstable and collapse upon exposure to skin temperature.</a:t>
            </a:r>
            <a:endParaRPr lang="ar-IQ" sz="2800" dirty="0">
              <a:latin typeface="PalatinoLTStd-Roman"/>
            </a:endParaRPr>
          </a:p>
        </p:txBody>
      </p:sp>
    </p:spTree>
    <p:extLst>
      <p:ext uri="{BB962C8B-B14F-4D97-AF65-F5344CB8AC3E}">
        <p14:creationId xmlns:p14="http://schemas.microsoft.com/office/powerpoint/2010/main" val="3614083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AB7A9-A78C-49DD-90C0-13591B14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28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6D233-8D9E-46C7-8B07-6D7C6D6521D4}"/>
              </a:ext>
            </a:extLst>
          </p:cNvPr>
          <p:cNvSpPr txBox="1"/>
          <p:nvPr/>
        </p:nvSpPr>
        <p:spPr>
          <a:xfrm>
            <a:off x="119336" y="26064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Advantage of foams</a:t>
            </a:r>
            <a:endParaRPr lang="ar-IQ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972B3-915A-46F4-9A51-A5CC8DC9AB44}"/>
              </a:ext>
            </a:extLst>
          </p:cNvPr>
          <p:cNvSpPr txBox="1"/>
          <p:nvPr/>
        </p:nvSpPr>
        <p:spPr>
          <a:xfrm>
            <a:off x="788512" y="1268760"/>
            <a:ext cx="7539736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PalatinoLTStd-Roman"/>
              </a:rPr>
              <a:t>It is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easy to be used </a:t>
            </a:r>
            <a:r>
              <a:rPr lang="en-US" sz="2800" dirty="0">
                <a:latin typeface="PalatinoLTStd-Roman"/>
              </a:rPr>
              <a:t>the patient.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PalatinoLTStd-Roman"/>
              </a:rPr>
              <a:t> It is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easy to be applied </a:t>
            </a:r>
            <a:r>
              <a:rPr lang="en-US" sz="2800" dirty="0">
                <a:latin typeface="PalatinoLTStd-Roman"/>
              </a:rPr>
              <a:t>and spread topically than other semisolid dosage forms.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Used</a:t>
            </a:r>
            <a:r>
              <a:rPr lang="en-US" sz="2800" dirty="0">
                <a:latin typeface="PalatinoLTStd-Roman"/>
              </a:rPr>
              <a:t> for vaginal, rectal route, and for burn dressing.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PalatinoLTStd-Roman"/>
              </a:rPr>
              <a:t>Foams may be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formulated</a:t>
            </a:r>
            <a:r>
              <a:rPr lang="en-US" sz="2800" dirty="0">
                <a:latin typeface="PalatinoLTStd-Roman"/>
              </a:rPr>
              <a:t> in various ways to provide emollient or drying functions to the skin, depending on the formulation constituents.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DA2C2-499E-485C-9517-CD024BF0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310" y="906979"/>
            <a:ext cx="3340898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3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FA879E-1876-42FF-87E7-8CD19CCF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29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E8064-F4AA-4ED5-89CA-711F7536B876}"/>
              </a:ext>
            </a:extLst>
          </p:cNvPr>
          <p:cNvSpPr txBox="1"/>
          <p:nvPr/>
        </p:nvSpPr>
        <p:spPr>
          <a:xfrm>
            <a:off x="335360" y="40466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Surfactants used</a:t>
            </a:r>
            <a:endParaRPr lang="ar-IQ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077E8-B929-47AC-9BE8-4A56B482D01B}"/>
              </a:ext>
            </a:extLst>
          </p:cNvPr>
          <p:cNvSpPr txBox="1"/>
          <p:nvPr/>
        </p:nvSpPr>
        <p:spPr>
          <a:xfrm>
            <a:off x="767408" y="1268760"/>
            <a:ext cx="10657184" cy="4723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latin typeface="PalatinoLTStd-Roman"/>
              </a:rPr>
              <a:t>Anionic surfactants: Fatty acids saponified with triethanolamine,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latin typeface="PalatinoLTStd-Roman"/>
              </a:rPr>
              <a:t>Nonionic surfactants: such as the </a:t>
            </a:r>
            <a:r>
              <a:rPr lang="en-US" sz="2800" dirty="0" err="1">
                <a:latin typeface="PalatinoLTStd-Roman"/>
              </a:rPr>
              <a:t>polyoxyethylene</a:t>
            </a:r>
            <a:r>
              <a:rPr lang="en-US" sz="2800" dirty="0">
                <a:latin typeface="PalatinoLTStd-Roman"/>
              </a:rPr>
              <a:t> fatty esters, </a:t>
            </a:r>
            <a:r>
              <a:rPr lang="en-US" sz="2800" dirty="0" err="1">
                <a:latin typeface="PalatinoLTStd-Roman"/>
              </a:rPr>
              <a:t>polyoxyethylene</a:t>
            </a:r>
            <a:r>
              <a:rPr lang="en-US" sz="2800" dirty="0">
                <a:latin typeface="PalatinoLTStd-Roman"/>
              </a:rPr>
              <a:t> </a:t>
            </a:r>
            <a:r>
              <a:rPr lang="en-US" sz="2800" dirty="0" err="1">
                <a:latin typeface="PalatinoLTStd-Roman"/>
              </a:rPr>
              <a:t>sorbitan</a:t>
            </a:r>
            <a:r>
              <a:rPr lang="en-US" sz="2800" dirty="0">
                <a:latin typeface="PalatinoLTStd-Roman"/>
              </a:rPr>
              <a:t> esters, alkyl phenoxy </a:t>
            </a:r>
            <a:r>
              <a:rPr lang="en-US" sz="2800" dirty="0" err="1">
                <a:latin typeface="PalatinoLTStd-Roman"/>
              </a:rPr>
              <a:t>ethanols</a:t>
            </a:r>
            <a:r>
              <a:rPr lang="en-US" sz="2800" dirty="0">
                <a:latin typeface="PalatinoLTStd-Roman"/>
              </a:rPr>
              <a:t>, and </a:t>
            </a:r>
            <a:r>
              <a:rPr lang="en-US" sz="2800" dirty="0" err="1">
                <a:latin typeface="PalatinoLTStd-Roman"/>
              </a:rPr>
              <a:t>alkanolamides</a:t>
            </a:r>
            <a:r>
              <a:rPr lang="en-US" sz="2800" dirty="0">
                <a:latin typeface="PalatinoLTStd-Roman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>
                <a:latin typeface="PalatinoLTStd-Roman"/>
              </a:rPr>
              <a:t>The nonionic surfactants are present fewer compatibility problems because they charge no electronic charge</a:t>
            </a:r>
          </a:p>
        </p:txBody>
      </p:sp>
    </p:spTree>
    <p:extLst>
      <p:ext uri="{BB962C8B-B14F-4D97-AF65-F5344CB8AC3E}">
        <p14:creationId xmlns:p14="http://schemas.microsoft.com/office/powerpoint/2010/main" val="65942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D8A5F5-F504-4DD9-AEFC-9A58AB20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3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D9C91-2A3F-4081-AACF-66835714E317}"/>
              </a:ext>
            </a:extLst>
          </p:cNvPr>
          <p:cNvSpPr txBox="1"/>
          <p:nvPr/>
        </p:nvSpPr>
        <p:spPr>
          <a:xfrm>
            <a:off x="230206" y="88181"/>
            <a:ext cx="11482417" cy="668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Pressure is applied to the aerosol system through the use of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one or more liquefied or gaseous propellants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Upon activation of the valve assembly of the aerosol, the pressure exerted by the propellant forces the contents of the package out through the opening of the valve.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physical form in which the contents are emitted depends on the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formulation of the product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and the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 of valve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Aerosol products may be designed to expel their contents as a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fine mist; a coarse, wet, or dry spray; a steady stream; or a stable or a fast-breaking foam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aerosol for inhalation therapy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as in the treatment of asthma or emphysema, must present particles in the form of a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fine liquid mist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or as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finely divided solid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particles. Particles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&lt;6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μm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will reach the respiratory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bronchioles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and those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&lt;2 </a:t>
            </a:r>
            <a:r>
              <a:rPr lang="en-US" sz="2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μm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will reach the alveolar ducts and 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alveoli</a:t>
            </a:r>
            <a:endParaRPr lang="ar-IQ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96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6609CC-F839-4196-A7EF-65FD6BF4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30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42ED3-453D-4251-BEF6-0D3BB8D50A09}"/>
              </a:ext>
            </a:extLst>
          </p:cNvPr>
          <p:cNvSpPr txBox="1"/>
          <p:nvPr/>
        </p:nvSpPr>
        <p:spPr>
          <a:xfrm>
            <a:off x="407368" y="332656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Foam types  1 -Breaking Foam </a:t>
            </a:r>
            <a:endParaRPr lang="ar-IQ" sz="14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585A8-EBAA-479D-8E67-80492CBB69BF}"/>
              </a:ext>
            </a:extLst>
          </p:cNvPr>
          <p:cNvSpPr txBox="1"/>
          <p:nvPr/>
        </p:nvSpPr>
        <p:spPr>
          <a:xfrm>
            <a:off x="407368" y="978987"/>
            <a:ext cx="11089232" cy="3990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PalatinoLTStd-Roman"/>
              </a:rPr>
              <a:t>A quick breaking foam creates a foam when emitted from the container but the foam collapses in a relatively short time.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PalatinoLTStd-Roman"/>
              </a:rPr>
              <a:t>This type of foam is used to apply the product concentrate to a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large area </a:t>
            </a:r>
            <a:r>
              <a:rPr lang="en-US" sz="2800" dirty="0">
                <a:latin typeface="PalatinoLTStd-Roman"/>
              </a:rPr>
              <a:t>without having to manually rub or spread the product. Also, the active drug is more rapidly available because the foam quickly collapses.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047D83-F0F5-4A39-A8D0-DAF8CD16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37" y="4365104"/>
            <a:ext cx="5650142" cy="22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95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02797D-906B-424B-8664-68C85676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31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58425-4AE8-401C-A5A6-13B7F6AB58D1}"/>
              </a:ext>
            </a:extLst>
          </p:cNvPr>
          <p:cNvSpPr txBox="1"/>
          <p:nvPr/>
        </p:nvSpPr>
        <p:spPr>
          <a:xfrm>
            <a:off x="335360" y="18864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Foam type  2 -Stable foams </a:t>
            </a:r>
            <a:endParaRPr lang="ar-IQ" sz="36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C9A34-C34E-49BB-A83C-05B63B421836}"/>
              </a:ext>
            </a:extLst>
          </p:cNvPr>
          <p:cNvSpPr txBox="1"/>
          <p:nvPr/>
        </p:nvSpPr>
        <p:spPr>
          <a:xfrm>
            <a:off x="579173" y="1238907"/>
            <a:ext cx="10759744" cy="521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PalatinoLTStd-Roman"/>
              </a:rPr>
              <a:t>Depending on the components, the emitted product can be a stable foam (shaving cream type)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PalatinoLTStd-Roman"/>
              </a:rPr>
              <a:t>Stable foams are produced when surfactants are used that have limited solubility in both the organic and aqueous phases.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PalatinoLTStd-Roman"/>
              </a:rPr>
              <a:t> Surfactants concentrate at the interface between the propellant and the aqueous phase forming a thin film referred to as the "lamella." It is the specific composition of this lamella that dictates the structural strength and general characteristics of the foam.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PalatinoLTStd-Roman"/>
              </a:rPr>
              <a:t> Thick and tightly layered lamellae produce very structured foams which are capable of supporting their own weight</a:t>
            </a:r>
          </a:p>
        </p:txBody>
      </p:sp>
    </p:spTree>
    <p:extLst>
      <p:ext uri="{BB962C8B-B14F-4D97-AF65-F5344CB8AC3E}">
        <p14:creationId xmlns:p14="http://schemas.microsoft.com/office/powerpoint/2010/main" val="1925912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32</a:t>
            </a:fld>
            <a:endParaRPr lang="ar-IQ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2EAAC-65D1-4AAF-A56C-0869FC40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6B6274-50A4-4716-BD45-1D90F86D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4</a:t>
            </a:fld>
            <a:endParaRPr lang="ar-IQ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4D206-E3C0-45BB-8E09-092CBCB4D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277" y="1484783"/>
            <a:ext cx="5888651" cy="3312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34807-C060-4657-A2AA-6CB6A345F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7" y="2156822"/>
            <a:ext cx="3958971" cy="264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F73D0-DF2D-48A2-9F23-5ABBD678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5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6535C-FE74-44ED-9583-E58A931CF7B6}"/>
              </a:ext>
            </a:extLst>
          </p:cNvPr>
          <p:cNvSpPr txBox="1"/>
          <p:nvPr/>
        </p:nvSpPr>
        <p:spPr>
          <a:xfrm>
            <a:off x="191343" y="260648"/>
            <a:ext cx="7560841" cy="6302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Calisto MT" panose="02040603050505030304" pitchFamily="18" charset="0"/>
                <a:ea typeface="Cambria" panose="02040503050406030204" pitchFamily="18" charset="0"/>
              </a:rPr>
              <a:t>Types of Aerosols</a:t>
            </a:r>
          </a:p>
          <a:p>
            <a:pPr algn="l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Inhalation aerosols, commonly known as metered-dose inhalers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MDIs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), are intended to produce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fine particles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droplets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for inhalation through the mouth and deposition in the pulmonary tree.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PalatinoLTStd-Roman"/>
              </a:rPr>
              <a:t>Each actuation of the valve releases measured mass and appropriate quality of the active substance.</a:t>
            </a:r>
            <a:endParaRPr lang="ar-IQ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E113E-AAEC-4C85-949F-026DB8322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0" r="19200" b="14269"/>
          <a:stretch/>
        </p:blipFill>
        <p:spPr>
          <a:xfrm>
            <a:off x="8328248" y="0"/>
            <a:ext cx="3434340" cy="37399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30853F-A5B5-4819-B654-90F47A068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121" y="3647736"/>
            <a:ext cx="3622960" cy="27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5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886E44-22D5-4E14-829A-ED9F812F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6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23FDE-85DE-41F9-9D76-2B954CF26CB9}"/>
              </a:ext>
            </a:extLst>
          </p:cNvPr>
          <p:cNvSpPr txBox="1"/>
          <p:nvPr/>
        </p:nvSpPr>
        <p:spPr>
          <a:xfrm>
            <a:off x="345348" y="111547"/>
            <a:ext cx="7766876" cy="648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Types of aerosols including: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Inhalation aerosol (pulmonary tree)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Nasal aerosols (</a:t>
            </a:r>
            <a:r>
              <a:rPr lang="en-US" sz="2800" b="0" i="0" u="none" strike="noStrike" baseline="0" dirty="0">
                <a:latin typeface="PalatinoLTStd-Roman"/>
              </a:rPr>
              <a:t>nasal vestibule)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PalatinoLTStd-Roman"/>
                <a:ea typeface="Cambria" panose="02040503050406030204" pitchFamily="18" charset="0"/>
              </a:rPr>
              <a:t>Lingual aerosols (</a:t>
            </a:r>
            <a:r>
              <a:rPr lang="en-US" sz="2800" b="0" i="0" u="none" strike="noStrike" baseline="0" dirty="0">
                <a:latin typeface="PalatinoLTStd-Roman"/>
              </a:rPr>
              <a:t>surface of the tongue)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PalatinoLTStd-Roman"/>
                <a:ea typeface="Cambria" panose="02040503050406030204" pitchFamily="18" charset="0"/>
              </a:rPr>
              <a:t>Topical aerosols (skin).</a:t>
            </a:r>
          </a:p>
          <a:p>
            <a:pPr algn="just">
              <a:lnSpc>
                <a:spcPct val="150000"/>
              </a:lnSpc>
            </a:pPr>
            <a:r>
              <a:rPr lang="en-US" sz="2800" b="0" i="0" u="none" strike="noStrike" baseline="0" dirty="0">
                <a:latin typeface="PalatinoLTStd-Roman"/>
              </a:rPr>
              <a:t>Topical aerosol drug products may be designed, as needed, to deliver a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PalatinoLTStd-Roman"/>
              </a:rPr>
              <a:t>metered amount </a:t>
            </a:r>
            <a:r>
              <a:rPr lang="en-US" sz="2800" b="0" i="0" u="none" strike="noStrike" baseline="0" dirty="0">
                <a:latin typeface="PalatinoLTStd-Roman"/>
              </a:rPr>
              <a:t>of formulation upon actuation of the designed valve or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PalatinoLTStd-Roman"/>
              </a:rPr>
              <a:t>continuous</a:t>
            </a:r>
            <a:r>
              <a:rPr lang="en-US" sz="2800" b="0" i="0" u="none" strike="noStrike" baseline="0" dirty="0">
                <a:latin typeface="PalatinoLTStd-Roman"/>
              </a:rPr>
              <a:t> release of formulation during depressed status of the valve.</a:t>
            </a:r>
            <a:endParaRPr lang="en-US" sz="2800" dirty="0">
              <a:latin typeface="PalatinoLTStd-Roman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34174-D177-4018-B370-74688F41B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54" t="16909" r="24546" b="16725"/>
          <a:stretch/>
        </p:blipFill>
        <p:spPr>
          <a:xfrm>
            <a:off x="10898237" y="517756"/>
            <a:ext cx="976542" cy="1543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54E5B5-BEFF-4B1E-9731-BF7EA68D4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r="23750" b="3210"/>
          <a:stretch/>
        </p:blipFill>
        <p:spPr>
          <a:xfrm>
            <a:off x="9839132" y="314643"/>
            <a:ext cx="960476" cy="1770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652DDB-214D-43E9-9DDB-469B5E176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41" r="15981"/>
          <a:stretch/>
        </p:blipFill>
        <p:spPr>
          <a:xfrm>
            <a:off x="8557604" y="357242"/>
            <a:ext cx="1154071" cy="17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0C7386-8A5A-41D9-99D4-3D22035D1D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25" r="35825"/>
          <a:stretch/>
        </p:blipFill>
        <p:spPr>
          <a:xfrm>
            <a:off x="7703578" y="163268"/>
            <a:ext cx="726569" cy="1922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85C31E-327E-418B-9D0C-F4322860D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224" y="2564904"/>
            <a:ext cx="38100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0804A-7FBA-4578-94EC-EDB56ACF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7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981EC-3CD8-4C0A-B394-4C7FF7C52BF9}"/>
              </a:ext>
            </a:extLst>
          </p:cNvPr>
          <p:cNvSpPr txBox="1"/>
          <p:nvPr/>
        </p:nvSpPr>
        <p:spPr>
          <a:xfrm>
            <a:off x="407368" y="332656"/>
            <a:ext cx="10903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Calisto MT" panose="02040603050505030304" pitchFamily="18" charset="0"/>
                <a:ea typeface="Cambria" panose="02040503050406030204" pitchFamily="18" charset="0"/>
              </a:rPr>
              <a:t>Advantages of the Aerosol Dosage Form</a:t>
            </a:r>
            <a:endParaRPr lang="ar-IQ" sz="4000" b="1" dirty="0">
              <a:solidFill>
                <a:srgbClr val="00B0F0"/>
              </a:solidFill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F53F4-C957-4326-95A7-E17E0C5C4B5D}"/>
              </a:ext>
            </a:extLst>
          </p:cNvPr>
          <p:cNvSpPr txBox="1"/>
          <p:nvPr/>
        </p:nvSpPr>
        <p:spPr>
          <a:xfrm>
            <a:off x="408080" y="1125403"/>
            <a:ext cx="11232535" cy="5194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PalatinoLTStd-Roman"/>
              </a:rPr>
              <a:t>1. A portion of medication may be easily withdrawn from the package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without contamination </a:t>
            </a:r>
            <a:r>
              <a:rPr lang="en-US" sz="2800" dirty="0">
                <a:latin typeface="PalatinoLTStd-Roman"/>
              </a:rPr>
              <a:t>or exposure to the remaining material.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PalatinoLTStd-Roman"/>
              </a:rPr>
              <a:t>2. By virtue of its hermetic character, the aerosol container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protects</a:t>
            </a:r>
            <a:r>
              <a:rPr lang="en-US" sz="2800" dirty="0">
                <a:latin typeface="PalatinoLTStd-Roman"/>
              </a:rPr>
              <a:t> medicinal agents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from atmospheric oxygen, light, and moisture</a:t>
            </a:r>
            <a:r>
              <a:rPr lang="en-US" sz="2800" dirty="0">
                <a:latin typeface="PalatinoLTStd-Roman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PalatinoLTStd-Roman"/>
              </a:rPr>
              <a:t>3. Topical medication may be applied in a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uniform thin layer </a:t>
            </a:r>
            <a:r>
              <a:rPr lang="en-US" sz="2800" dirty="0">
                <a:latin typeface="PalatinoLTStd-Roman"/>
              </a:rPr>
              <a:t>to the skin without anything else touching the affected area (fingertip application sometimes causes irritation).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The rapid volatilization of the propellant also provides a cooling, refreshing effect.</a:t>
            </a:r>
            <a:endParaRPr lang="ar-IQ" sz="2800" dirty="0">
              <a:solidFill>
                <a:srgbClr val="0070C0"/>
              </a:solidFill>
              <a:latin typeface="PalatinoLTStd-Roman"/>
            </a:endParaRPr>
          </a:p>
        </p:txBody>
      </p:sp>
    </p:spTree>
    <p:extLst>
      <p:ext uri="{BB962C8B-B14F-4D97-AF65-F5344CB8AC3E}">
        <p14:creationId xmlns:p14="http://schemas.microsoft.com/office/powerpoint/2010/main" val="338208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EC6E19-57D8-4B9E-8D9C-9F353022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8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5630C-D5E2-428D-88AD-5360CCD5BB19}"/>
              </a:ext>
            </a:extLst>
          </p:cNvPr>
          <p:cNvSpPr txBox="1"/>
          <p:nvPr/>
        </p:nvSpPr>
        <p:spPr>
          <a:xfrm>
            <a:off x="407368" y="332656"/>
            <a:ext cx="11017224" cy="4636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PalatinoLTStd-Roman"/>
              </a:rPr>
              <a:t>4.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By proper formulation and valve control</a:t>
            </a:r>
            <a:r>
              <a:rPr lang="en-US" sz="2800" dirty="0">
                <a:latin typeface="PalatinoLTStd-Roman"/>
              </a:rPr>
              <a:t>, the physical form and the particle size of the emitted product may be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controlled</a:t>
            </a:r>
            <a:r>
              <a:rPr lang="en-US" sz="2800" dirty="0">
                <a:latin typeface="PalatinoLTStd-Roman"/>
              </a:rPr>
              <a:t>, which may contribute to the efficacy of a drug, as with the fine controlled mist of an inhalant aerosol.</a:t>
            </a:r>
          </a:p>
          <a:p>
            <a:pPr algn="just">
              <a:lnSpc>
                <a:spcPct val="150000"/>
              </a:lnSpc>
            </a:pPr>
            <a:r>
              <a:rPr lang="en-US" sz="2800" b="0" i="0" u="none" strike="noStrike" baseline="0" dirty="0">
                <a:latin typeface="PalatinoLTStd-Roman"/>
              </a:rPr>
              <a:t>5. Aerosol application is a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PalatinoLTStd-Roman"/>
              </a:rPr>
              <a:t>clean process</a:t>
            </a:r>
            <a:r>
              <a:rPr lang="en-US" sz="2800" b="0" i="0" u="none" strike="noStrike" baseline="0" dirty="0">
                <a:latin typeface="PalatinoLTStd-Roman"/>
              </a:rPr>
              <a:t>, requiring little or no </a:t>
            </a:r>
            <a:r>
              <a:rPr lang="en-US" sz="2800" dirty="0">
                <a:latin typeface="PalatinoLTStd-Roman"/>
              </a:rPr>
              <a:t>washup by the user.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PalatinoLTStd-Roman"/>
              </a:rPr>
              <a:t>6. </a:t>
            </a:r>
            <a:r>
              <a:rPr lang="en-US" sz="2800" dirty="0">
                <a:solidFill>
                  <a:srgbClr val="FF0000"/>
                </a:solidFill>
                <a:latin typeface="PalatinoLTStd-Roman"/>
              </a:rPr>
              <a:t>Aerosols used for large surfaces</a:t>
            </a:r>
            <a:r>
              <a:rPr lang="en-US" sz="2800" dirty="0">
                <a:latin typeface="PalatinoLTStd-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12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2D6634-B836-49A4-BDF2-36962EE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C193-3722-42E9-B33A-7C17DAD0F260}" type="slidenum">
              <a:rPr lang="ar-IQ" smtClean="0"/>
              <a:pPr/>
              <a:t>9</a:t>
            </a:fld>
            <a:endParaRPr lang="ar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0E10D-1899-448B-A48C-2F14F325AF8B}"/>
              </a:ext>
            </a:extLst>
          </p:cNvPr>
          <p:cNvSpPr txBox="1"/>
          <p:nvPr/>
        </p:nvSpPr>
        <p:spPr>
          <a:xfrm>
            <a:off x="3048000" y="116632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The Aerosol Principle</a:t>
            </a:r>
            <a:endParaRPr lang="ar-IQ" sz="4400" b="1" dirty="0">
              <a:solidFill>
                <a:srgbClr val="FF0000"/>
              </a:solidFill>
              <a:latin typeface="Arial Rounded MT Bold" panose="020F0704030504030204" pitchFamily="34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5589E-342C-4AC8-B86C-75F7E5E65226}"/>
              </a:ext>
            </a:extLst>
          </p:cNvPr>
          <p:cNvSpPr txBox="1"/>
          <p:nvPr/>
        </p:nvSpPr>
        <p:spPr>
          <a:xfrm>
            <a:off x="407368" y="1047502"/>
            <a:ext cx="11089232" cy="5193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PalatinoLTStd-Roman"/>
              </a:rPr>
              <a:t>An aerosol formulation consists of two component parts: the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product concentrate</a:t>
            </a:r>
            <a:r>
              <a:rPr lang="en-US" sz="2800" dirty="0">
                <a:latin typeface="PalatinoLTStd-Roman"/>
              </a:rPr>
              <a:t> and the </a:t>
            </a:r>
            <a:r>
              <a:rPr lang="en-US" sz="2800" dirty="0">
                <a:solidFill>
                  <a:srgbClr val="0070C0"/>
                </a:solidFill>
                <a:latin typeface="PalatinoLTStd-Roman"/>
              </a:rPr>
              <a:t>propellant</a:t>
            </a:r>
            <a:r>
              <a:rPr lang="en-US" sz="2800" dirty="0">
                <a:latin typeface="PalatinoLTStd-Roman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i="1" u="sng" dirty="0">
                <a:latin typeface="PalatinoLTStd-Roman"/>
              </a:rPr>
              <a:t>The product concentrate </a:t>
            </a:r>
            <a:r>
              <a:rPr lang="en-US" sz="2800" dirty="0">
                <a:latin typeface="PalatinoLTStd-Roman"/>
              </a:rPr>
              <a:t>is the active ingredient of the aerosol combined with the required adjuncts, such as antioxidants, surface-active agents, and solvents, to prepare a stable and efficacious product.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PalatinoLTStd-Roman"/>
              </a:rPr>
              <a:t>The concentrate can be a solution, suspension, emulsion, semisolid, or powder.</a:t>
            </a:r>
            <a:endParaRPr lang="ar-IQ" sz="2800" dirty="0">
              <a:latin typeface="PalatinoLTStd-Roman"/>
            </a:endParaRPr>
          </a:p>
        </p:txBody>
      </p:sp>
    </p:spTree>
    <p:extLst>
      <p:ext uri="{BB962C8B-B14F-4D97-AF65-F5344CB8AC3E}">
        <p14:creationId xmlns:p14="http://schemas.microsoft.com/office/powerpoint/2010/main" val="3040431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4962</TotalTime>
  <Words>2227</Words>
  <Application>Microsoft Office PowerPoint</Application>
  <PresentationFormat>Widescreen</PresentationFormat>
  <Paragraphs>164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Algerian</vt:lpstr>
      <vt:lpstr>Andalus</vt:lpstr>
      <vt:lpstr>Arial</vt:lpstr>
      <vt:lpstr>Arial Rounded MT Bold</vt:lpstr>
      <vt:lpstr>Book Antiqua</vt:lpstr>
      <vt:lpstr>Brush Script MT</vt:lpstr>
      <vt:lpstr>Calibri</vt:lpstr>
      <vt:lpstr>Calisto MT</vt:lpstr>
      <vt:lpstr>Cambria</vt:lpstr>
      <vt:lpstr>PalatinoLTStd-Italic</vt:lpstr>
      <vt:lpstr>PalatinoLTStd-Roman</vt:lpstr>
      <vt:lpstr>Rockwell</vt:lpstr>
      <vt:lpstr>Rockwell Condensed</vt:lpstr>
      <vt:lpstr>Verdana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technology</dc:title>
  <dc:creator>king</dc:creator>
  <cp:lastModifiedBy>ameer</cp:lastModifiedBy>
  <cp:revision>120</cp:revision>
  <dcterms:created xsi:type="dcterms:W3CDTF">2017-02-23T16:27:46Z</dcterms:created>
  <dcterms:modified xsi:type="dcterms:W3CDTF">2022-04-13T22:52:55Z</dcterms:modified>
</cp:coreProperties>
</file>