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194"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3D4A22E-5766-4398-A2A2-C8F197495AC0}" type="datetimeFigureOut">
              <a:rPr lang="ar-IQ" smtClean="0"/>
              <a:t>19/10/1443</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6C6F6E7-65C9-401D-A02F-35EF8556C7D5}" type="slidenum">
              <a:rPr lang="ar-IQ" smtClean="0"/>
              <a:t>‹#›</a:t>
            </a:fld>
            <a:endParaRPr lang="ar-IQ"/>
          </a:p>
        </p:txBody>
      </p:sp>
    </p:spTree>
    <p:extLst>
      <p:ext uri="{BB962C8B-B14F-4D97-AF65-F5344CB8AC3E}">
        <p14:creationId xmlns:p14="http://schemas.microsoft.com/office/powerpoint/2010/main" val="426513318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D6C6F6E7-65C9-401D-A02F-35EF8556C7D5}" type="slidenum">
              <a:rPr lang="ar-IQ" smtClean="0"/>
              <a:t>7</a:t>
            </a:fld>
            <a:endParaRPr lang="ar-IQ"/>
          </a:p>
        </p:txBody>
      </p:sp>
    </p:spTree>
    <p:extLst>
      <p:ext uri="{BB962C8B-B14F-4D97-AF65-F5344CB8AC3E}">
        <p14:creationId xmlns:p14="http://schemas.microsoft.com/office/powerpoint/2010/main" val="3665913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19/10/1443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4141793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19/10/1443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3166822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19/10/1443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1930784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19/10/1443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4160538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60A1C38-D1DB-4091-94F5-CB6E44E403EC}" type="datetimeFigureOut">
              <a:rPr lang="ar-IQ" smtClean="0"/>
              <a:t>19/10/1443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414789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60A1C38-D1DB-4091-94F5-CB6E44E403EC}" type="datetimeFigureOut">
              <a:rPr lang="ar-IQ" smtClean="0"/>
              <a:t>19/10/1443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267419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60A1C38-D1DB-4091-94F5-CB6E44E403EC}" type="datetimeFigureOut">
              <a:rPr lang="ar-IQ" smtClean="0"/>
              <a:t>19/10/1443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1486172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60A1C38-D1DB-4091-94F5-CB6E44E403EC}" type="datetimeFigureOut">
              <a:rPr lang="ar-IQ" smtClean="0"/>
              <a:t>19/10/1443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1245919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60A1C38-D1DB-4091-94F5-CB6E44E403EC}" type="datetimeFigureOut">
              <a:rPr lang="ar-IQ" smtClean="0"/>
              <a:t>19/10/1443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80017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60A1C38-D1DB-4091-94F5-CB6E44E403EC}" type="datetimeFigureOut">
              <a:rPr lang="ar-IQ" smtClean="0"/>
              <a:t>19/10/1443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2236358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60A1C38-D1DB-4091-94F5-CB6E44E403EC}" type="datetimeFigureOut">
              <a:rPr lang="ar-IQ" smtClean="0"/>
              <a:t>19/10/1443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3312657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60A1C38-D1DB-4091-94F5-CB6E44E403EC}" type="datetimeFigureOut">
              <a:rPr lang="ar-IQ" smtClean="0"/>
              <a:t>19/10/1443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F484B17-1469-4679-AB9D-745BA0C96A33}" type="slidenum">
              <a:rPr lang="ar-IQ" smtClean="0"/>
              <a:t>‹#›</a:t>
            </a:fld>
            <a:endParaRPr lang="ar-IQ"/>
          </a:p>
        </p:txBody>
      </p:sp>
    </p:spTree>
    <p:extLst>
      <p:ext uri="{BB962C8B-B14F-4D97-AF65-F5344CB8AC3E}">
        <p14:creationId xmlns:p14="http://schemas.microsoft.com/office/powerpoint/2010/main" val="2346021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6336704"/>
          </a:xfrm>
        </p:spPr>
        <p:txBody>
          <a:bodyPr>
            <a:normAutofit fontScale="90000"/>
          </a:bodyPr>
          <a:lstStyle/>
          <a:p>
            <a:pPr algn="l" rtl="0">
              <a:lnSpc>
                <a:spcPct val="150000"/>
              </a:lnSpc>
              <a:spcAft>
                <a:spcPts val="0"/>
              </a:spcAft>
            </a:pPr>
            <a:r>
              <a:rPr lang="en-US" sz="4000" b="1" dirty="0" smtClean="0">
                <a:effectLst/>
                <a:latin typeface="Times New Roman"/>
                <a:ea typeface="Times New Roman"/>
                <a:cs typeface="Times New Roman"/>
              </a:rPr>
              <a:t>Cell cycle</a:t>
            </a:r>
            <a:r>
              <a:rPr lang="en-US" sz="1800" dirty="0" smtClean="0">
                <a:effectLst/>
                <a:latin typeface="Times New Roman"/>
                <a:ea typeface="Times New Roman"/>
              </a:rPr>
              <a:t/>
            </a:r>
            <a:br>
              <a:rPr lang="en-US" sz="1800" dirty="0" smtClean="0">
                <a:effectLst/>
                <a:latin typeface="Times New Roman"/>
                <a:ea typeface="Times New Roman"/>
              </a:rPr>
            </a:br>
            <a:r>
              <a:rPr lang="en-US" sz="2700" b="1" dirty="0" smtClean="0">
                <a:solidFill>
                  <a:srgbClr val="FF0000"/>
                </a:solidFill>
                <a:effectLst/>
                <a:latin typeface="Times New Roman"/>
                <a:ea typeface="Times New Roman"/>
              </a:rPr>
              <a:t>Cell division in prokaryotes</a:t>
            </a:r>
            <a:r>
              <a:rPr lang="en-US" sz="2700" b="1" dirty="0" smtClean="0">
                <a:effectLst/>
                <a:latin typeface="Times New Roman"/>
                <a:ea typeface="Times New Roman"/>
              </a:rPr>
              <a:t/>
            </a:r>
            <a:br>
              <a:rPr lang="en-US" sz="2700" b="1" dirty="0" smtClean="0">
                <a:effectLst/>
                <a:latin typeface="Times New Roman"/>
                <a:ea typeface="Times New Roman"/>
              </a:rPr>
            </a:br>
            <a:r>
              <a:rPr lang="en-US" sz="2400" dirty="0" smtClean="0">
                <a:effectLst/>
                <a:latin typeface="Times New Roman"/>
                <a:ea typeface="Times New Roman"/>
              </a:rPr>
              <a:t>typically, </a:t>
            </a:r>
            <a:r>
              <a:rPr lang="en-US" sz="2400" b="1" dirty="0" smtClean="0">
                <a:effectLst/>
                <a:latin typeface="Times New Roman"/>
                <a:ea typeface="Times New Roman"/>
              </a:rPr>
              <a:t>a prokaryotic cell divides by binary fission, splitting into two nearly equal halves</a:t>
            </a:r>
            <a:r>
              <a:rPr lang="en-US" sz="1800" dirty="0" smtClean="0">
                <a:effectLst/>
                <a:latin typeface="Times New Roman"/>
                <a:ea typeface="Times New Roman"/>
              </a:rPr>
              <a:t/>
            </a:r>
            <a:br>
              <a:rPr lang="en-US" sz="1800" dirty="0" smtClean="0">
                <a:effectLst/>
                <a:latin typeface="Times New Roman"/>
                <a:ea typeface="Times New Roman"/>
              </a:rPr>
            </a:br>
            <a:r>
              <a:rPr lang="en-US" sz="2400" dirty="0" smtClean="0">
                <a:effectLst/>
                <a:latin typeface="Times New Roman"/>
                <a:ea typeface="Times New Roman"/>
              </a:rPr>
              <a:t>the main circular DNA molecule of the cell is replicated</a:t>
            </a:r>
            <a:r>
              <a:rPr lang="en-US" sz="1800" dirty="0" smtClean="0">
                <a:effectLst/>
                <a:latin typeface="Times New Roman"/>
                <a:ea typeface="Times New Roman"/>
              </a:rPr>
              <a:t/>
            </a:r>
            <a:br>
              <a:rPr lang="en-US" sz="1800" dirty="0" smtClean="0">
                <a:effectLst/>
                <a:latin typeface="Times New Roman"/>
                <a:ea typeface="Times New Roman"/>
              </a:rPr>
            </a:br>
            <a:r>
              <a:rPr lang="en-US" sz="2400" dirty="0" smtClean="0">
                <a:effectLst/>
                <a:latin typeface="Times New Roman"/>
                <a:ea typeface="Times New Roman"/>
              </a:rPr>
              <a:t>new plasma membrane and cell wall materials are laid down between the two DNA circles, eventually separating the daughter cells</a:t>
            </a:r>
            <a:r>
              <a:rPr lang="en-US" sz="1800" dirty="0" smtClean="0">
                <a:effectLst/>
                <a:latin typeface="Times New Roman"/>
                <a:ea typeface="Times New Roman"/>
              </a:rPr>
              <a:t/>
            </a:r>
            <a:br>
              <a:rPr lang="en-US" sz="1800" dirty="0" smtClean="0">
                <a:effectLst/>
                <a:latin typeface="Times New Roman"/>
                <a:ea typeface="Times New Roman"/>
              </a:rPr>
            </a:br>
            <a:r>
              <a:rPr lang="en-US" sz="2400" dirty="0" smtClean="0">
                <a:effectLst/>
                <a:latin typeface="Times New Roman"/>
                <a:ea typeface="Times New Roman"/>
              </a:rPr>
              <a:t>prokaryotic cells can have a </a:t>
            </a:r>
            <a:r>
              <a:rPr lang="en-US" sz="2400" b="1" dirty="0" smtClean="0">
                <a:effectLst/>
                <a:latin typeface="Times New Roman"/>
                <a:ea typeface="Times New Roman"/>
              </a:rPr>
              <a:t>generation time (general term for the period from the start of one cell division to the start of the next cell division) as short as 20 minutes</a:t>
            </a:r>
            <a:r>
              <a:rPr lang="en-US" sz="1800" dirty="0" smtClean="0">
                <a:effectLst/>
                <a:latin typeface="Times New Roman"/>
                <a:ea typeface="Times New Roman"/>
              </a:rPr>
              <a:t/>
            </a:r>
            <a:br>
              <a:rPr lang="en-US" sz="1800" dirty="0" smtClean="0">
                <a:effectLst/>
                <a:latin typeface="Times New Roman"/>
                <a:ea typeface="Times New Roman"/>
              </a:rPr>
            </a:br>
            <a:endParaRPr lang="ar-IQ" sz="2400" dirty="0"/>
          </a:p>
        </p:txBody>
      </p:sp>
      <p:sp>
        <p:nvSpPr>
          <p:cNvPr id="3" name="عنوان فرعي 2"/>
          <p:cNvSpPr>
            <a:spLocks noGrp="1"/>
          </p:cNvSpPr>
          <p:nvPr>
            <p:ph type="subTitle" idx="1"/>
          </p:nvPr>
        </p:nvSpPr>
        <p:spPr>
          <a:xfrm>
            <a:off x="107504" y="7029400"/>
            <a:ext cx="8784976" cy="216024"/>
          </a:xfrm>
        </p:spPr>
        <p:txBody>
          <a:bodyPr>
            <a:normAutofit fontScale="40000" lnSpcReduction="20000"/>
          </a:bodyPr>
          <a:lstStyle/>
          <a:p>
            <a:pPr algn="l" rtl="0"/>
            <a:endParaRPr lang="ar-IQ" sz="2400" dirty="0"/>
          </a:p>
        </p:txBody>
      </p:sp>
    </p:spTree>
    <p:extLst>
      <p:ext uri="{BB962C8B-B14F-4D97-AF65-F5344CB8AC3E}">
        <p14:creationId xmlns:p14="http://schemas.microsoft.com/office/powerpoint/2010/main" val="683745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l" rtl="0"/>
            <a:r>
              <a:rPr lang="en-US" b="1" dirty="0">
                <a:solidFill>
                  <a:srgbClr val="FF0000"/>
                </a:solidFill>
                <a:latin typeface="Times New Roman"/>
                <a:ea typeface="Calibri"/>
                <a:cs typeface="+mn-cs"/>
              </a:rPr>
              <a:t>THE </a:t>
            </a:r>
            <a:br>
              <a:rPr lang="en-US" b="1" dirty="0">
                <a:solidFill>
                  <a:srgbClr val="FF0000"/>
                </a:solidFill>
                <a:latin typeface="Times New Roman"/>
                <a:ea typeface="Calibri"/>
                <a:cs typeface="+mn-cs"/>
              </a:rPr>
            </a:br>
            <a:r>
              <a:rPr lang="en-US" b="1" dirty="0">
                <a:solidFill>
                  <a:srgbClr val="FF0000"/>
                </a:solidFill>
                <a:latin typeface="Times New Roman"/>
                <a:ea typeface="Calibri"/>
                <a:cs typeface="+mn-cs"/>
              </a:rPr>
              <a:t>          END</a:t>
            </a:r>
            <a:endParaRPr lang="ar-IQ" b="1" dirty="0">
              <a:solidFill>
                <a:srgbClr val="FF0000"/>
              </a:solidFill>
              <a:latin typeface="Times New Roman"/>
              <a:ea typeface="Calibri"/>
              <a:cs typeface="+mn-cs"/>
            </a:endParaRPr>
          </a:p>
        </p:txBody>
      </p:sp>
      <p:sp>
        <p:nvSpPr>
          <p:cNvPr id="3" name="عنصر نائب للمحتوى 2"/>
          <p:cNvSpPr>
            <a:spLocks noGrp="1"/>
          </p:cNvSpPr>
          <p:nvPr>
            <p:ph idx="1"/>
          </p:nvPr>
        </p:nvSpPr>
        <p:spPr/>
        <p:txBody>
          <a:bodyPr>
            <a:normAutofit/>
          </a:bodyPr>
          <a:lstStyle/>
          <a:p>
            <a:pPr marL="0" indent="0" algn="l" rtl="0">
              <a:buNone/>
            </a:pPr>
            <a:r>
              <a:rPr lang="en-US" dirty="0" smtClean="0"/>
              <a:t>                        </a:t>
            </a:r>
          </a:p>
          <a:p>
            <a:pPr marL="0" indent="0" algn="l" rtl="0">
              <a:buNone/>
            </a:pPr>
            <a:endParaRPr lang="en-US" dirty="0"/>
          </a:p>
          <a:p>
            <a:pPr marL="0" indent="0" algn="l" rtl="0">
              <a:buNone/>
            </a:pPr>
            <a:r>
              <a:rPr lang="en-US" sz="4400" b="1" dirty="0">
                <a:solidFill>
                  <a:srgbClr val="FF0000"/>
                </a:solidFill>
                <a:latin typeface="Times New Roman"/>
                <a:ea typeface="Calibri"/>
              </a:rPr>
              <a:t>THANK</a:t>
            </a:r>
            <a:r>
              <a:rPr lang="en-US" sz="4400" b="1" dirty="0" smtClean="0"/>
              <a:t> </a:t>
            </a:r>
          </a:p>
          <a:p>
            <a:pPr marL="0" indent="0" algn="l" rtl="0">
              <a:buNone/>
            </a:pPr>
            <a:r>
              <a:rPr lang="en-US" sz="4400" b="1" dirty="0"/>
              <a:t> </a:t>
            </a:r>
            <a:r>
              <a:rPr lang="en-US" sz="4400" b="1" dirty="0" smtClean="0"/>
              <a:t>              </a:t>
            </a:r>
            <a:r>
              <a:rPr lang="en-US" sz="4400" b="1" dirty="0">
                <a:solidFill>
                  <a:srgbClr val="FF0000"/>
                </a:solidFill>
                <a:latin typeface="Times New Roman"/>
                <a:ea typeface="Calibri"/>
              </a:rPr>
              <a:t>YOU </a:t>
            </a:r>
          </a:p>
          <a:p>
            <a:pPr marL="0" indent="0" algn="l" rtl="0">
              <a:buNone/>
            </a:pPr>
            <a:r>
              <a:rPr lang="en-US" sz="4400" b="1" dirty="0">
                <a:solidFill>
                  <a:srgbClr val="FF0000"/>
                </a:solidFill>
                <a:latin typeface="Times New Roman"/>
                <a:ea typeface="Calibri"/>
              </a:rPr>
              <a:t>                        FOR </a:t>
            </a:r>
          </a:p>
          <a:p>
            <a:pPr marL="0" indent="0" algn="l" rtl="0">
              <a:buNone/>
            </a:pPr>
            <a:r>
              <a:rPr lang="en-US" sz="4400" b="1" dirty="0">
                <a:solidFill>
                  <a:srgbClr val="FF0000"/>
                </a:solidFill>
                <a:latin typeface="Times New Roman"/>
                <a:ea typeface="Calibri"/>
              </a:rPr>
              <a:t>                                 LECENING </a:t>
            </a:r>
          </a:p>
        </p:txBody>
      </p:sp>
    </p:spTree>
    <p:extLst>
      <p:ext uri="{BB962C8B-B14F-4D97-AF65-F5344CB8AC3E}">
        <p14:creationId xmlns:p14="http://schemas.microsoft.com/office/powerpoint/2010/main" val="89295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84976" cy="3010346"/>
          </a:xfrm>
        </p:spPr>
        <p:txBody>
          <a:bodyPr>
            <a:normAutofit/>
          </a:bodyPr>
          <a:lstStyle/>
          <a:p>
            <a:pPr lvl="0" algn="l" rtl="0"/>
            <a:r>
              <a:rPr lang="en-US" sz="2400" b="1" dirty="0">
                <a:solidFill>
                  <a:srgbClr val="FF0000"/>
                </a:solidFill>
              </a:rPr>
              <a:t>Cell division in eukaryotic cell </a:t>
            </a:r>
            <a:r>
              <a:rPr lang="en-US" sz="2400" dirty="0"/>
              <a:t/>
            </a:r>
            <a:br>
              <a:rPr lang="en-US" sz="2400" dirty="0"/>
            </a:br>
            <a:r>
              <a:rPr lang="en-US" sz="2400" b="1" dirty="0"/>
              <a:t>        </a:t>
            </a:r>
            <a:r>
              <a:rPr lang="en-US" sz="2400" b="1" dirty="0" err="1"/>
              <a:t>Cell</a:t>
            </a:r>
            <a:r>
              <a:rPr lang="en-US" sz="2400" b="1" dirty="0"/>
              <a:t> division is a very important process in all living organisms. </a:t>
            </a:r>
            <a:r>
              <a:rPr lang="en-US" sz="2400" dirty="0"/>
              <a:t>The division cycle of most cells consists of four coordinated processes: </a:t>
            </a:r>
            <a:br>
              <a:rPr lang="en-US" sz="2400" dirty="0"/>
            </a:br>
            <a:r>
              <a:rPr lang="en-US" sz="2400" b="1" dirty="0"/>
              <a:t>cell growth, DNA replication, distribution of the duplicated chromosomes to daughter cells, and cell division.</a:t>
            </a:r>
            <a:r>
              <a:rPr lang="en-US" sz="2400" dirty="0"/>
              <a:t/>
            </a:r>
            <a:br>
              <a:rPr lang="en-US" sz="2400" dirty="0"/>
            </a:br>
            <a:endParaRPr lang="ar-IQ" sz="2400" dirty="0"/>
          </a:p>
        </p:txBody>
      </p:sp>
      <p:sp>
        <p:nvSpPr>
          <p:cNvPr id="3" name="عنصر نائب للمحتوى 2"/>
          <p:cNvSpPr>
            <a:spLocks noGrp="1"/>
          </p:cNvSpPr>
          <p:nvPr>
            <p:ph idx="1"/>
          </p:nvPr>
        </p:nvSpPr>
        <p:spPr>
          <a:xfrm>
            <a:off x="179512" y="2852936"/>
            <a:ext cx="8784976" cy="3816424"/>
          </a:xfrm>
        </p:spPr>
        <p:txBody>
          <a:bodyPr>
            <a:normAutofit fontScale="85000" lnSpcReduction="10000"/>
          </a:bodyPr>
          <a:lstStyle/>
          <a:p>
            <a:pPr algn="l" rtl="0"/>
            <a:r>
              <a:rPr lang="en-US" b="1" dirty="0"/>
              <a:t>Eukaryotic DNA molecules are organized in chromosomes</a:t>
            </a:r>
            <a:endParaRPr lang="en-US" sz="2400" b="1" dirty="0"/>
          </a:p>
          <a:p>
            <a:pPr lvl="1" algn="l" rtl="0"/>
            <a:r>
              <a:rPr lang="en-US" b="1" dirty="0"/>
              <a:t>each chromosome is made of chromatin, a long DNA molecule with associated proteins</a:t>
            </a:r>
            <a:endParaRPr lang="en-US" sz="2000" b="1" dirty="0"/>
          </a:p>
          <a:p>
            <a:pPr lvl="1" algn="l" rtl="0"/>
            <a:r>
              <a:rPr lang="en-US" b="1" dirty="0"/>
              <a:t>each chromosome contains hundreds to thousands of genes</a:t>
            </a:r>
            <a:endParaRPr lang="en-US" sz="2000" b="1" dirty="0"/>
          </a:p>
          <a:p>
            <a:pPr lvl="1" algn="l" rtl="0"/>
            <a:r>
              <a:rPr lang="en-US" b="1" dirty="0"/>
              <a:t>each species has a characteristic number of chromosomes</a:t>
            </a:r>
            <a:endParaRPr lang="en-US" sz="2000" b="1" dirty="0"/>
          </a:p>
          <a:p>
            <a:pPr lvl="1" algn="l" rtl="0"/>
            <a:r>
              <a:rPr lang="en-US" b="1" dirty="0"/>
              <a:t>chromosomes carry the genetic information of a cell from one cell generation to the next.</a:t>
            </a:r>
            <a:endParaRPr lang="en-US" sz="2000" b="1" dirty="0"/>
          </a:p>
          <a:p>
            <a:pPr algn="l" rtl="0"/>
            <a:r>
              <a:rPr lang="en-US" b="1" dirty="0"/>
              <a:t>Chromosome consists of two chromatids or sister chromatids  join</a:t>
            </a:r>
            <a:endParaRPr lang="ar-IQ" sz="4800" b="1" dirty="0"/>
          </a:p>
        </p:txBody>
      </p:sp>
    </p:spTree>
    <p:extLst>
      <p:ext uri="{BB962C8B-B14F-4D97-AF65-F5344CB8AC3E}">
        <p14:creationId xmlns:p14="http://schemas.microsoft.com/office/powerpoint/2010/main" val="444606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88640"/>
            <a:ext cx="8856984" cy="6480720"/>
          </a:xfrm>
        </p:spPr>
        <p:txBody>
          <a:bodyPr>
            <a:normAutofit fontScale="90000"/>
          </a:bodyPr>
          <a:lstStyle/>
          <a:p>
            <a:pPr algn="l" rtl="0">
              <a:lnSpc>
                <a:spcPct val="150000"/>
              </a:lnSpc>
              <a:spcAft>
                <a:spcPts val="0"/>
              </a:spcAft>
            </a:pPr>
            <a:r>
              <a:rPr lang="en-US" sz="2400" b="1" dirty="0" smtClean="0">
                <a:effectLst/>
                <a:latin typeface="Times New Roman"/>
                <a:ea typeface="Times New Roman"/>
              </a:rPr>
              <a:t>Each species has a characteristic chromosome number; for instance, human cells contain 46 chromosomes, corn has 20 chromosomes.</a:t>
            </a:r>
            <a:r>
              <a:rPr lang="en-US" sz="1800" b="1" dirty="0" smtClean="0">
                <a:effectLst/>
                <a:latin typeface="Times New Roman"/>
                <a:ea typeface="Times New Roman"/>
              </a:rPr>
              <a:t/>
            </a:r>
            <a:br>
              <a:rPr lang="en-US" sz="1800" b="1" dirty="0" smtClean="0">
                <a:effectLst/>
                <a:latin typeface="Times New Roman"/>
                <a:ea typeface="Times New Roman"/>
              </a:rPr>
            </a:br>
            <a:r>
              <a:rPr lang="en-US" sz="2400" b="1" dirty="0" smtClean="0">
                <a:effectLst/>
                <a:latin typeface="Times New Roman"/>
                <a:ea typeface="Times New Roman"/>
              </a:rPr>
              <a:t> </a:t>
            </a:r>
            <a:r>
              <a:rPr lang="en-US" sz="1800" b="1" dirty="0" smtClean="0">
                <a:effectLst/>
                <a:latin typeface="Times New Roman"/>
                <a:ea typeface="Times New Roman"/>
              </a:rPr>
              <a:t/>
            </a:r>
            <a:br>
              <a:rPr lang="en-US" sz="1800" b="1" dirty="0" smtClean="0">
                <a:effectLst/>
                <a:latin typeface="Times New Roman"/>
                <a:ea typeface="Times New Roman"/>
              </a:rPr>
            </a:br>
            <a:r>
              <a:rPr lang="en-US" sz="2400" b="1" dirty="0" smtClean="0">
                <a:effectLst/>
                <a:latin typeface="Times New Roman"/>
                <a:ea typeface="Times New Roman"/>
              </a:rPr>
              <a:t>The full number or called </a:t>
            </a:r>
            <a:r>
              <a:rPr lang="en-US" sz="2400" b="1" dirty="0" smtClean="0">
                <a:solidFill>
                  <a:srgbClr val="0070C0"/>
                </a:solidFill>
                <a:effectLst/>
                <a:latin typeface="Times New Roman"/>
                <a:ea typeface="Times New Roman"/>
              </a:rPr>
              <a:t>diploid (2n) </a:t>
            </a:r>
            <a:r>
              <a:rPr lang="en-US" sz="2400" b="1" dirty="0" smtClean="0">
                <a:effectLst/>
                <a:latin typeface="Times New Roman"/>
                <a:ea typeface="Times New Roman"/>
              </a:rPr>
              <a:t>number of a chromosome that occurs in all cells of the body. The diploid number includes two chromosomes of each kind. </a:t>
            </a:r>
            <a:r>
              <a:rPr lang="en-US" sz="1800" b="1" dirty="0" smtClean="0">
                <a:effectLst/>
                <a:latin typeface="Times New Roman"/>
                <a:ea typeface="Times New Roman"/>
              </a:rPr>
              <a:t/>
            </a:r>
            <a:br>
              <a:rPr lang="en-US" sz="1800" b="1" dirty="0" smtClean="0">
                <a:effectLst/>
                <a:latin typeface="Times New Roman"/>
                <a:ea typeface="Times New Roman"/>
              </a:rPr>
            </a:br>
            <a:r>
              <a:rPr lang="en-US" sz="2400" b="1" dirty="0" smtClean="0">
                <a:effectLst/>
                <a:latin typeface="Times New Roman"/>
                <a:ea typeface="Times New Roman"/>
              </a:rPr>
              <a:t>Half the diploid number is called the </a:t>
            </a:r>
            <a:r>
              <a:rPr lang="en-US" sz="2400" b="1" dirty="0" smtClean="0">
                <a:solidFill>
                  <a:srgbClr val="0070C0"/>
                </a:solidFill>
                <a:effectLst/>
                <a:latin typeface="Times New Roman"/>
                <a:ea typeface="Times New Roman"/>
              </a:rPr>
              <a:t>haploid (n)</a:t>
            </a:r>
            <a:r>
              <a:rPr lang="en-US" sz="2400" b="1" dirty="0" smtClean="0">
                <a:effectLst/>
                <a:latin typeface="Times New Roman"/>
                <a:ea typeface="Times New Roman"/>
              </a:rPr>
              <a:t> number of chromosomes, representing only one of each kind of chromosome. In the life cycle of many animals, </a:t>
            </a:r>
            <a:r>
              <a:rPr lang="en-US" sz="2400" b="1" dirty="0" smtClean="0">
                <a:solidFill>
                  <a:schemeClr val="accent2"/>
                </a:solidFill>
                <a:effectLst/>
                <a:latin typeface="Times New Roman"/>
                <a:ea typeface="Times New Roman"/>
              </a:rPr>
              <a:t>only sperm and eggs have the haploid number of chromosomes.</a:t>
            </a:r>
            <a:r>
              <a:rPr lang="en-US" sz="1800" b="1" dirty="0" smtClean="0">
                <a:effectLst/>
                <a:latin typeface="Times New Roman"/>
                <a:ea typeface="Times New Roman"/>
              </a:rPr>
              <a:t/>
            </a:r>
            <a:br>
              <a:rPr lang="en-US" sz="1800" b="1" dirty="0" smtClean="0">
                <a:effectLst/>
                <a:latin typeface="Times New Roman"/>
                <a:ea typeface="Times New Roman"/>
              </a:rPr>
            </a:br>
            <a:r>
              <a:rPr lang="en-US" sz="2400" b="1" dirty="0" smtClean="0">
                <a:effectLst/>
                <a:latin typeface="Times New Roman"/>
                <a:ea typeface="Times New Roman"/>
              </a:rPr>
              <a:t> </a:t>
            </a:r>
            <a:r>
              <a:rPr lang="en-US" sz="1800" b="1" dirty="0" smtClean="0">
                <a:effectLst/>
                <a:latin typeface="Times New Roman"/>
                <a:ea typeface="Times New Roman"/>
              </a:rPr>
              <a:t/>
            </a:r>
            <a:br>
              <a:rPr lang="en-US" sz="1800" b="1" dirty="0" smtClean="0">
                <a:effectLst/>
                <a:latin typeface="Times New Roman"/>
                <a:ea typeface="Times New Roman"/>
              </a:rPr>
            </a:br>
            <a:r>
              <a:rPr lang="en-US" sz="2400" b="1" dirty="0" smtClean="0">
                <a:effectLst/>
                <a:latin typeface="Times New Roman"/>
                <a:ea typeface="Times New Roman"/>
              </a:rPr>
              <a:t>Cell cycle has two main phases interphase and cell division (mitosis + cytokinesis)</a:t>
            </a:r>
            <a:endParaRPr lang="en-US" sz="1800" b="1" dirty="0">
              <a:effectLst/>
              <a:latin typeface="Times New Roman"/>
              <a:ea typeface="Times New Roman"/>
            </a:endParaRPr>
          </a:p>
        </p:txBody>
      </p:sp>
      <p:sp>
        <p:nvSpPr>
          <p:cNvPr id="3" name="عنصر نائب للمحتوى 2"/>
          <p:cNvSpPr>
            <a:spLocks noGrp="1"/>
          </p:cNvSpPr>
          <p:nvPr>
            <p:ph idx="1"/>
          </p:nvPr>
        </p:nvSpPr>
        <p:spPr>
          <a:xfrm flipV="1">
            <a:off x="179512" y="6812280"/>
            <a:ext cx="8856984" cy="45719"/>
          </a:xfrm>
        </p:spPr>
        <p:txBody>
          <a:bodyPr>
            <a:normAutofit fontScale="25000" lnSpcReduction="20000"/>
          </a:bodyPr>
          <a:lstStyle/>
          <a:p>
            <a:pPr marL="0" indent="0" algn="l" rtl="0">
              <a:buNone/>
            </a:pPr>
            <a:endParaRPr lang="ar-IQ" sz="2400" dirty="0"/>
          </a:p>
        </p:txBody>
      </p:sp>
    </p:spTree>
    <p:extLst>
      <p:ext uri="{BB962C8B-B14F-4D97-AF65-F5344CB8AC3E}">
        <p14:creationId xmlns:p14="http://schemas.microsoft.com/office/powerpoint/2010/main" val="4084206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274638"/>
            <a:ext cx="8856984" cy="778098"/>
          </a:xfrm>
        </p:spPr>
        <p:txBody>
          <a:bodyPr>
            <a:normAutofit fontScale="90000"/>
          </a:bodyPr>
          <a:lstStyle/>
          <a:p>
            <a:pPr algn="l" rtl="0">
              <a:lnSpc>
                <a:spcPct val="150000"/>
              </a:lnSpc>
              <a:spcAft>
                <a:spcPts val="0"/>
              </a:spcAft>
            </a:pPr>
            <a:r>
              <a:rPr lang="en-US" sz="2400" b="1" dirty="0" smtClean="0">
                <a:solidFill>
                  <a:srgbClr val="7030A0"/>
                </a:solidFill>
                <a:effectLst/>
                <a:latin typeface="Times New Roman"/>
                <a:ea typeface="Times New Roman"/>
              </a:rPr>
              <a:t/>
            </a:r>
            <a:br>
              <a:rPr lang="en-US" sz="2400" b="1" dirty="0" smtClean="0">
                <a:solidFill>
                  <a:srgbClr val="7030A0"/>
                </a:solidFill>
                <a:effectLst/>
                <a:latin typeface="Times New Roman"/>
                <a:ea typeface="Times New Roman"/>
              </a:rPr>
            </a:br>
            <a:r>
              <a:rPr lang="en-US" sz="2400" b="1" dirty="0" smtClean="0">
                <a:solidFill>
                  <a:srgbClr val="7030A0"/>
                </a:solidFill>
                <a:effectLst/>
                <a:latin typeface="Times New Roman"/>
                <a:ea typeface="Times New Roman"/>
              </a:rPr>
              <a:t>Cell cycle has two main phases</a:t>
            </a:r>
            <a:r>
              <a:rPr lang="en-US" sz="2400" b="1" dirty="0" smtClean="0">
                <a:effectLst/>
                <a:latin typeface="Times New Roman"/>
                <a:ea typeface="Times New Roman"/>
              </a:rPr>
              <a:t> </a:t>
            </a:r>
            <a:r>
              <a:rPr lang="en-US" sz="2400" dirty="0" smtClean="0">
                <a:effectLst/>
                <a:latin typeface="Times New Roman"/>
                <a:ea typeface="Times New Roman"/>
              </a:rPr>
              <a:t>interphase and cell division </a:t>
            </a:r>
            <a:r>
              <a:rPr lang="en-US" sz="2400" b="1" dirty="0" smtClean="0">
                <a:solidFill>
                  <a:srgbClr val="00B0F0"/>
                </a:solidFill>
                <a:effectLst/>
                <a:latin typeface="Times New Roman"/>
                <a:ea typeface="Times New Roman"/>
              </a:rPr>
              <a:t>(mitosis + cytokinesis)</a:t>
            </a:r>
            <a:r>
              <a:rPr lang="en-US" sz="1800" dirty="0" smtClean="0">
                <a:effectLst/>
                <a:latin typeface="Times New Roman"/>
                <a:ea typeface="Times New Roman"/>
              </a:rPr>
              <a:t/>
            </a:r>
            <a:br>
              <a:rPr lang="en-US" sz="1800" dirty="0" smtClean="0">
                <a:effectLst/>
                <a:latin typeface="Times New Roman"/>
                <a:ea typeface="Times New Roman"/>
              </a:rPr>
            </a:br>
            <a:endParaRPr lang="ar-IQ" sz="2400" dirty="0"/>
          </a:p>
        </p:txBody>
      </p:sp>
      <p:sp>
        <p:nvSpPr>
          <p:cNvPr id="3" name="عنصر نائب للمحتوى 2"/>
          <p:cNvSpPr>
            <a:spLocks noGrp="1"/>
          </p:cNvSpPr>
          <p:nvPr>
            <p:ph idx="1"/>
          </p:nvPr>
        </p:nvSpPr>
        <p:spPr>
          <a:xfrm>
            <a:off x="107504" y="980728"/>
            <a:ext cx="8856984" cy="5616624"/>
          </a:xfrm>
        </p:spPr>
        <p:txBody>
          <a:bodyPr>
            <a:normAutofit fontScale="85000" lnSpcReduction="20000"/>
          </a:bodyPr>
          <a:lstStyle/>
          <a:p>
            <a:pPr lvl="0" algn="just" rtl="0">
              <a:lnSpc>
                <a:spcPct val="150000"/>
              </a:lnSpc>
              <a:buFont typeface="Wingdings"/>
              <a:buChar char=""/>
            </a:pPr>
            <a:r>
              <a:rPr lang="en-US" sz="2400" b="1" dirty="0" smtClean="0">
                <a:solidFill>
                  <a:srgbClr val="FF0000"/>
                </a:solidFill>
                <a:effectLst/>
                <a:latin typeface="Times New Roman"/>
                <a:ea typeface="Times New Roman"/>
              </a:rPr>
              <a:t>Interphase</a:t>
            </a:r>
            <a:r>
              <a:rPr lang="en-US" sz="2400" b="1" dirty="0" smtClean="0">
                <a:effectLst/>
                <a:latin typeface="Times New Roman"/>
                <a:ea typeface="Times New Roman"/>
              </a:rPr>
              <a:t> </a:t>
            </a:r>
            <a:r>
              <a:rPr lang="en-US" sz="2400" b="1" dirty="0" smtClean="0">
                <a:solidFill>
                  <a:srgbClr val="C00000"/>
                </a:solidFill>
                <a:effectLst/>
                <a:latin typeface="Times New Roman"/>
                <a:ea typeface="Times New Roman"/>
              </a:rPr>
              <a:t>is the longest stage in the eukaryote </a:t>
            </a:r>
            <a:r>
              <a:rPr lang="en-US" sz="2400" b="1" i="1" dirty="0" smtClean="0">
                <a:solidFill>
                  <a:srgbClr val="C00000"/>
                </a:solidFill>
                <a:effectLst/>
                <a:latin typeface="Times New Roman"/>
                <a:ea typeface="Times New Roman"/>
              </a:rPr>
              <a:t>cell cycle</a:t>
            </a:r>
            <a:r>
              <a:rPr lang="en-US" sz="2400" b="1" dirty="0" smtClean="0">
                <a:solidFill>
                  <a:srgbClr val="C00000"/>
                </a:solidFill>
                <a:effectLst/>
                <a:latin typeface="Times New Roman"/>
                <a:ea typeface="Times New Roman"/>
              </a:rPr>
              <a:t>. During interphase</a:t>
            </a:r>
            <a:r>
              <a:rPr lang="en-US" sz="2400" b="1" dirty="0" smtClean="0">
                <a:effectLst/>
                <a:latin typeface="Times New Roman"/>
                <a:ea typeface="Times New Roman"/>
              </a:rPr>
              <a:t>, the cell acquires nutrients, creates and uses proteins and other molecules, and starts the process of cell division by replicating the DNA. Interphase is divided into three distinct stages, </a:t>
            </a:r>
            <a:r>
              <a:rPr lang="en-US" sz="2400" b="1" i="1" dirty="0" smtClean="0">
                <a:effectLst/>
                <a:latin typeface="Times New Roman"/>
                <a:ea typeface="Times New Roman"/>
              </a:rPr>
              <a:t>Gap 1</a:t>
            </a:r>
            <a:r>
              <a:rPr lang="en-US" sz="2400" b="1" dirty="0" smtClean="0">
                <a:effectLst/>
                <a:latin typeface="Times New Roman"/>
                <a:ea typeface="Times New Roman"/>
              </a:rPr>
              <a:t>, </a:t>
            </a:r>
            <a:r>
              <a:rPr lang="en-US" sz="2400" b="1" i="1" dirty="0" smtClean="0">
                <a:effectLst/>
                <a:latin typeface="Times New Roman"/>
                <a:ea typeface="Times New Roman"/>
              </a:rPr>
              <a:t>S</a:t>
            </a:r>
            <a:r>
              <a:rPr lang="en-US" sz="2400" b="1" dirty="0" smtClean="0">
                <a:effectLst/>
                <a:latin typeface="Times New Roman"/>
                <a:ea typeface="Times New Roman"/>
              </a:rPr>
              <a:t>, and </a:t>
            </a:r>
            <a:r>
              <a:rPr lang="en-US" sz="2400" b="1" i="1" dirty="0" smtClean="0">
                <a:effectLst/>
                <a:latin typeface="Times New Roman"/>
                <a:ea typeface="Times New Roman"/>
              </a:rPr>
              <a:t>Gap 2</a:t>
            </a:r>
            <a:r>
              <a:rPr lang="en-US" sz="2400" b="1" dirty="0" smtClean="0">
                <a:effectLst/>
                <a:latin typeface="Times New Roman"/>
                <a:ea typeface="Times New Roman"/>
              </a:rPr>
              <a:t>. The purpose of interphase in all cell types is </a:t>
            </a:r>
            <a:r>
              <a:rPr lang="en-US" sz="2400" b="1" dirty="0" smtClean="0">
                <a:solidFill>
                  <a:srgbClr val="C00000"/>
                </a:solidFill>
                <a:effectLst/>
                <a:latin typeface="Times New Roman"/>
                <a:ea typeface="Times New Roman"/>
              </a:rPr>
              <a:t>to prepare for cell division, which happens in a different stage of the cell cycle.</a:t>
            </a:r>
            <a:endParaRPr lang="en-US" sz="1800" b="1" dirty="0" smtClean="0">
              <a:solidFill>
                <a:srgbClr val="C00000"/>
              </a:solidFill>
              <a:effectLst/>
              <a:latin typeface="Times New Roman"/>
              <a:ea typeface="Times New Roman"/>
            </a:endParaRPr>
          </a:p>
          <a:p>
            <a:pPr lvl="0" algn="l" rtl="0">
              <a:lnSpc>
                <a:spcPct val="150000"/>
              </a:lnSpc>
              <a:buFont typeface="Symbol"/>
              <a:buChar char=""/>
            </a:pPr>
            <a:r>
              <a:rPr lang="en-US" sz="2800" b="1" dirty="0" smtClean="0">
                <a:solidFill>
                  <a:srgbClr val="0070C0"/>
                </a:solidFill>
                <a:effectLst/>
              </a:rPr>
              <a:t>G</a:t>
            </a:r>
            <a:r>
              <a:rPr lang="en-US" sz="2800" b="1" baseline="-25000" dirty="0" smtClean="0">
                <a:solidFill>
                  <a:srgbClr val="0070C0"/>
                </a:solidFill>
                <a:effectLst/>
              </a:rPr>
              <a:t>1</a:t>
            </a:r>
            <a:r>
              <a:rPr lang="en-US" sz="2800" b="1" dirty="0" smtClean="0">
                <a:solidFill>
                  <a:srgbClr val="0070C0"/>
                </a:solidFill>
                <a:effectLst/>
              </a:rPr>
              <a:t> phase  </a:t>
            </a:r>
          </a:p>
          <a:p>
            <a:pPr marL="0" lvl="0" indent="0" algn="just" rtl="0">
              <a:lnSpc>
                <a:spcPct val="150000"/>
              </a:lnSpc>
              <a:buNone/>
            </a:pPr>
            <a:r>
              <a:rPr lang="en-US" sz="2400" b="1" dirty="0" smtClean="0">
                <a:effectLst/>
                <a:latin typeface="Times New Roman"/>
                <a:ea typeface="Calibri"/>
              </a:rPr>
              <a:t>   It is the post mitotic phase and first phase within interphase. </a:t>
            </a:r>
            <a:r>
              <a:rPr lang="en-US" sz="2400" b="1" dirty="0" smtClean="0">
                <a:effectLst/>
                <a:latin typeface="Times New Roman"/>
                <a:ea typeface="Times New Roman"/>
              </a:rPr>
              <a:t> After cells have finished dividing their chromosomes, and </a:t>
            </a:r>
            <a:r>
              <a:rPr lang="en-US" sz="2400" b="1" i="1" dirty="0" smtClean="0">
                <a:effectLst/>
                <a:latin typeface="Times New Roman"/>
                <a:ea typeface="Times New Roman"/>
              </a:rPr>
              <a:t>cytokinesis</a:t>
            </a:r>
            <a:r>
              <a:rPr lang="en-US" sz="2400" b="1" dirty="0" smtClean="0">
                <a:effectLst/>
                <a:latin typeface="Times New Roman"/>
                <a:ea typeface="Times New Roman"/>
              </a:rPr>
              <a:t> has divided the cell membrane, the two new cells enter the first stage of interphase, Gap 1 or G</a:t>
            </a:r>
            <a:r>
              <a:rPr lang="en-US" sz="2400" b="1" baseline="-25000" dirty="0" smtClean="0">
                <a:effectLst/>
                <a:latin typeface="Times New Roman"/>
                <a:ea typeface="Times New Roman"/>
              </a:rPr>
              <a:t>1</a:t>
            </a:r>
            <a:r>
              <a:rPr lang="en-US" sz="2400" b="1" dirty="0" smtClean="0">
                <a:effectLst/>
                <a:latin typeface="Times New Roman"/>
                <a:ea typeface="Times New Roman"/>
              </a:rPr>
              <a:t>. During this stage, the cell performs its normal functions, and grows in size, the cell replicates organelles as necessary, cells double in organelles, accumulates materials needed for DNA synthesis and cell division</a:t>
            </a:r>
            <a:endParaRPr lang="en-US" sz="1800" b="1" dirty="0" smtClean="0">
              <a:effectLst/>
              <a:latin typeface="Times New Roman"/>
              <a:ea typeface="Times New Roman"/>
            </a:endParaRPr>
          </a:p>
          <a:p>
            <a:pPr marL="0" indent="0" algn="l" rtl="0">
              <a:buNone/>
            </a:pPr>
            <a:endParaRPr lang="ar-IQ" sz="2400" dirty="0"/>
          </a:p>
        </p:txBody>
      </p:sp>
    </p:spTree>
    <p:extLst>
      <p:ext uri="{BB962C8B-B14F-4D97-AF65-F5344CB8AC3E}">
        <p14:creationId xmlns:p14="http://schemas.microsoft.com/office/powerpoint/2010/main" val="2845381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88640"/>
            <a:ext cx="8856984" cy="2664296"/>
          </a:xfrm>
        </p:spPr>
        <p:txBody>
          <a:bodyPr>
            <a:normAutofit fontScale="90000"/>
          </a:bodyPr>
          <a:lstStyle/>
          <a:p>
            <a:pPr marL="342900" lvl="0" indent="-342900" algn="l" rtl="0">
              <a:lnSpc>
                <a:spcPct val="150000"/>
              </a:lnSpc>
              <a:buFont typeface="Symbol"/>
              <a:buChar char=""/>
            </a:pPr>
            <a:r>
              <a:rPr lang="en-US" sz="3100" b="1" dirty="0" smtClean="0">
                <a:solidFill>
                  <a:srgbClr val="0070C0"/>
                </a:solidFill>
                <a:effectLst/>
              </a:rPr>
              <a:t>S phase </a:t>
            </a:r>
            <a:r>
              <a:rPr lang="en-US" sz="2400" b="1" dirty="0" smtClean="0">
                <a:effectLst/>
              </a:rPr>
              <a:t/>
            </a:r>
            <a:br>
              <a:rPr lang="en-US" sz="2400" b="1" dirty="0" smtClean="0">
                <a:effectLst/>
              </a:rPr>
            </a:br>
            <a:r>
              <a:rPr lang="en-US" sz="2400" b="1" dirty="0" smtClean="0">
                <a:effectLst/>
                <a:latin typeface="Times New Roman"/>
                <a:ea typeface="Calibri"/>
              </a:rPr>
              <a:t>It is the synthesis phase during this phase duplication of DNA and centriole takes places. The duplication of DNA results in the duplication of chromosomes. Thus, during this phase, the amount of DNA in the cell has effectively doubled</a:t>
            </a:r>
            <a:r>
              <a:rPr lang="en-US" sz="1800" dirty="0" smtClean="0">
                <a:effectLst/>
                <a:latin typeface="Times New Roman"/>
                <a:ea typeface="Times New Roman"/>
              </a:rPr>
              <a:t/>
            </a:r>
            <a:br>
              <a:rPr lang="en-US" sz="1800" dirty="0" smtClean="0">
                <a:effectLst/>
                <a:latin typeface="Times New Roman"/>
                <a:ea typeface="Times New Roman"/>
              </a:rPr>
            </a:br>
            <a:endParaRPr lang="ar-IQ" sz="2400" dirty="0"/>
          </a:p>
        </p:txBody>
      </p:sp>
      <p:sp>
        <p:nvSpPr>
          <p:cNvPr id="3" name="عنصر نائب للمحتوى 2"/>
          <p:cNvSpPr>
            <a:spLocks noGrp="1"/>
          </p:cNvSpPr>
          <p:nvPr>
            <p:ph idx="1"/>
          </p:nvPr>
        </p:nvSpPr>
        <p:spPr>
          <a:xfrm>
            <a:off x="179512" y="2564904"/>
            <a:ext cx="8856984" cy="4104456"/>
          </a:xfrm>
        </p:spPr>
        <p:txBody>
          <a:bodyPr>
            <a:normAutofit/>
          </a:bodyPr>
          <a:lstStyle/>
          <a:p>
            <a:pPr lvl="0" algn="l" rtl="0">
              <a:lnSpc>
                <a:spcPct val="150000"/>
              </a:lnSpc>
              <a:spcAft>
                <a:spcPts val="1000"/>
              </a:spcAft>
              <a:buFont typeface="Symbol"/>
              <a:buChar char=""/>
            </a:pPr>
            <a:r>
              <a:rPr lang="en-US" sz="2800" b="1" dirty="0" smtClean="0">
                <a:solidFill>
                  <a:srgbClr val="0070C0"/>
                </a:solidFill>
                <a:effectLst/>
                <a:ea typeface="Calibri"/>
              </a:rPr>
              <a:t>G2 phase </a:t>
            </a:r>
            <a:endParaRPr lang="en-US" sz="2400" b="1" dirty="0">
              <a:solidFill>
                <a:srgbClr val="0070C0"/>
              </a:solidFill>
            </a:endParaRPr>
          </a:p>
          <a:p>
            <a:pPr marL="0" lvl="0" indent="0" algn="l" rtl="0">
              <a:lnSpc>
                <a:spcPct val="150000"/>
              </a:lnSpc>
              <a:spcAft>
                <a:spcPts val="1000"/>
              </a:spcAft>
              <a:buNone/>
            </a:pPr>
            <a:r>
              <a:rPr lang="en-US" sz="2400" b="1" dirty="0" smtClean="0">
                <a:solidFill>
                  <a:srgbClr val="0070C0"/>
                </a:solidFill>
                <a:effectLst/>
                <a:latin typeface="Times New Roman"/>
                <a:ea typeface="Calibri"/>
              </a:rPr>
              <a:t>    </a:t>
            </a:r>
            <a:r>
              <a:rPr lang="en-US" sz="2400" b="1" dirty="0" smtClean="0">
                <a:effectLst/>
                <a:latin typeface="Times New Roman"/>
                <a:ea typeface="Calibri"/>
              </a:rPr>
              <a:t>It is the pre- mitotic phase (invisible phase) the synthesis of   RNA and protein continues in this phase. The formation of macro molecules for spindle formation takes place and the cell prepare itself to go into the mitotic phase.</a:t>
            </a:r>
            <a:r>
              <a:rPr lang="en-US" sz="2800" b="1" dirty="0" smtClean="0">
                <a:effectLst/>
                <a:latin typeface="Times New Roman"/>
                <a:ea typeface="Calibri"/>
              </a:rPr>
              <a:t> </a:t>
            </a:r>
            <a:endParaRPr lang="en-US" sz="1800" b="1" dirty="0" smtClean="0">
              <a:effectLst/>
              <a:latin typeface="Times New Roman"/>
              <a:ea typeface="Times New Roman"/>
            </a:endParaRPr>
          </a:p>
          <a:p>
            <a:pPr marL="0" indent="0" algn="l" rtl="0">
              <a:buNone/>
            </a:pPr>
            <a:endParaRPr lang="ar-IQ" sz="2400" b="1" dirty="0"/>
          </a:p>
        </p:txBody>
      </p:sp>
    </p:spTree>
    <p:extLst>
      <p:ext uri="{BB962C8B-B14F-4D97-AF65-F5344CB8AC3E}">
        <p14:creationId xmlns:p14="http://schemas.microsoft.com/office/powerpoint/2010/main" val="3954327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260648"/>
            <a:ext cx="8928992" cy="864096"/>
          </a:xfrm>
        </p:spPr>
        <p:txBody>
          <a:bodyPr>
            <a:normAutofit fontScale="90000"/>
          </a:bodyPr>
          <a:lstStyle/>
          <a:p>
            <a:pPr marL="342900" lvl="0" indent="-342900" algn="l" rtl="0">
              <a:lnSpc>
                <a:spcPct val="150000"/>
              </a:lnSpc>
              <a:spcAft>
                <a:spcPts val="1000"/>
              </a:spcAft>
              <a:buFont typeface="Wingdings"/>
              <a:buChar char=""/>
            </a:pPr>
            <a:r>
              <a:rPr lang="en-US" sz="3100" b="1" dirty="0" smtClean="0">
                <a:solidFill>
                  <a:srgbClr val="FF0000"/>
                </a:solidFill>
                <a:effectLst/>
                <a:latin typeface="Times New Roman"/>
                <a:ea typeface="Calibri"/>
              </a:rPr>
              <a:t>M phase or Mitotic phas</a:t>
            </a:r>
            <a:r>
              <a:rPr lang="en-US" sz="2400" b="1" dirty="0" smtClean="0">
                <a:solidFill>
                  <a:srgbClr val="FF0000"/>
                </a:solidFill>
                <a:effectLst/>
                <a:latin typeface="Times New Roman"/>
                <a:ea typeface="Calibri"/>
              </a:rPr>
              <a:t>e</a:t>
            </a:r>
            <a:r>
              <a:rPr lang="en-US" sz="1600" dirty="0" smtClean="0">
                <a:effectLst/>
                <a:latin typeface="Times New Roman"/>
                <a:ea typeface="Times New Roman"/>
              </a:rPr>
              <a:t/>
            </a:r>
            <a:br>
              <a:rPr lang="en-US" sz="1600" dirty="0" smtClean="0">
                <a:effectLst/>
                <a:latin typeface="Times New Roman"/>
                <a:ea typeface="Times New Roman"/>
              </a:rPr>
            </a:br>
            <a:endParaRPr lang="ar-IQ" sz="2400" dirty="0"/>
          </a:p>
        </p:txBody>
      </p:sp>
      <p:sp>
        <p:nvSpPr>
          <p:cNvPr id="3" name="عنصر نائب للمحتوى 2"/>
          <p:cNvSpPr>
            <a:spLocks noGrp="1"/>
          </p:cNvSpPr>
          <p:nvPr>
            <p:ph idx="1"/>
          </p:nvPr>
        </p:nvSpPr>
        <p:spPr>
          <a:xfrm>
            <a:off x="179512" y="764704"/>
            <a:ext cx="8856984" cy="5904656"/>
          </a:xfrm>
        </p:spPr>
        <p:txBody>
          <a:bodyPr>
            <a:normAutofit fontScale="70000" lnSpcReduction="20000"/>
          </a:bodyPr>
          <a:lstStyle/>
          <a:p>
            <a:pPr algn="l" rtl="0">
              <a:lnSpc>
                <a:spcPct val="150000"/>
              </a:lnSpc>
              <a:spcAft>
                <a:spcPts val="0"/>
              </a:spcAft>
            </a:pPr>
            <a:r>
              <a:rPr lang="en-US" b="1" dirty="0" smtClean="0">
                <a:effectLst/>
                <a:latin typeface="Times New Roman"/>
                <a:ea typeface="Calibri"/>
              </a:rPr>
              <a:t>During the mitotic (M) phase, the cell divides its copied DNA and cytoplasm to make two new cells. M phase involves: mitosis and cytokinesis.</a:t>
            </a:r>
            <a:endParaRPr lang="en-US" sz="2400" b="1" dirty="0" smtClean="0">
              <a:effectLst/>
              <a:latin typeface="Times New Roman"/>
              <a:ea typeface="Times New Roman"/>
            </a:endParaRPr>
          </a:p>
          <a:p>
            <a:pPr lvl="2" algn="l" rtl="0">
              <a:lnSpc>
                <a:spcPct val="150000"/>
              </a:lnSpc>
              <a:spcAft>
                <a:spcPts val="1000"/>
              </a:spcAft>
              <a:buFont typeface="+mj-lt"/>
              <a:buAutoNum type="arabicPeriod"/>
              <a:tabLst>
                <a:tab pos="685800" algn="l"/>
              </a:tabLst>
            </a:pPr>
            <a:r>
              <a:rPr lang="en-US" b="1" dirty="0" smtClean="0">
                <a:effectLst/>
                <a:latin typeface="Times New Roman"/>
                <a:ea typeface="Calibri"/>
              </a:rPr>
              <a:t>mitosis is the process that distributes a complete copy of the duplicated genetic information to each daughter cell</a:t>
            </a:r>
            <a:endParaRPr lang="en-US" sz="1800" b="1" dirty="0" smtClean="0">
              <a:effectLst/>
              <a:latin typeface="Times New Roman"/>
              <a:ea typeface="Times New Roman"/>
            </a:endParaRPr>
          </a:p>
          <a:p>
            <a:pPr lvl="2" algn="l" rtl="0">
              <a:lnSpc>
                <a:spcPct val="150000"/>
              </a:lnSpc>
              <a:spcAft>
                <a:spcPts val="1000"/>
              </a:spcAft>
              <a:buFont typeface="+mj-lt"/>
              <a:buAutoNum type="arabicPeriod"/>
              <a:tabLst>
                <a:tab pos="685800" algn="l"/>
              </a:tabLst>
            </a:pPr>
            <a:r>
              <a:rPr lang="en-US" b="1" dirty="0" smtClean="0">
                <a:effectLst/>
                <a:latin typeface="Times New Roman"/>
                <a:ea typeface="Calibri"/>
              </a:rPr>
              <a:t>cytokinesis is the process of dividing the cytoplasm into two separate cells</a:t>
            </a:r>
            <a:endParaRPr lang="en-US" sz="1800" b="1" dirty="0" smtClean="0">
              <a:effectLst/>
              <a:latin typeface="Times New Roman"/>
              <a:ea typeface="Times New Roman"/>
            </a:endParaRPr>
          </a:p>
          <a:p>
            <a:pPr lvl="0" algn="l" rtl="0">
              <a:lnSpc>
                <a:spcPct val="150000"/>
              </a:lnSpc>
              <a:spcAft>
                <a:spcPts val="1000"/>
              </a:spcAft>
              <a:buFont typeface="Times New Roman"/>
              <a:buChar char="-"/>
            </a:pPr>
            <a:r>
              <a:rPr lang="en-US" b="1" dirty="0" smtClean="0">
                <a:effectLst/>
                <a:latin typeface="Times New Roman"/>
                <a:ea typeface="Calibri"/>
              </a:rPr>
              <a:t>some cells can have mitosis without cytokinesis (most common in fungi and slime molds)</a:t>
            </a:r>
            <a:endParaRPr lang="en-US" sz="2400" b="1" dirty="0" smtClean="0">
              <a:effectLst/>
              <a:latin typeface="Times New Roman"/>
              <a:ea typeface="Calibri"/>
            </a:endParaRPr>
          </a:p>
          <a:p>
            <a:pPr algn="l" rtl="0">
              <a:lnSpc>
                <a:spcPct val="150000"/>
              </a:lnSpc>
              <a:spcAft>
                <a:spcPts val="0"/>
              </a:spcAft>
            </a:pPr>
            <a:r>
              <a:rPr lang="en-US" b="1" dirty="0" smtClean="0">
                <a:effectLst/>
                <a:latin typeface="Times New Roman"/>
                <a:ea typeface="Calibri"/>
              </a:rPr>
              <a:t>Mitosis is nuclear division that produces two daughter nuclei, each with the same number and kinds of chromosomes as the parental nucleus. </a:t>
            </a:r>
            <a:endParaRPr lang="en-US" sz="2400" b="1" dirty="0" smtClean="0">
              <a:effectLst/>
              <a:latin typeface="Times New Roman"/>
              <a:ea typeface="Times New Roman"/>
            </a:endParaRPr>
          </a:p>
          <a:p>
            <a:pPr marL="0" indent="0" algn="l" rtl="0">
              <a:buNone/>
            </a:pPr>
            <a:endParaRPr lang="ar-IQ" sz="2400" dirty="0"/>
          </a:p>
        </p:txBody>
      </p:sp>
    </p:spTree>
    <p:extLst>
      <p:ext uri="{BB962C8B-B14F-4D97-AF65-F5344CB8AC3E}">
        <p14:creationId xmlns:p14="http://schemas.microsoft.com/office/powerpoint/2010/main" val="1590775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274638"/>
            <a:ext cx="8856984" cy="1210146"/>
          </a:xfrm>
        </p:spPr>
        <p:txBody>
          <a:bodyPr>
            <a:noAutofit/>
          </a:bodyPr>
          <a:lstStyle/>
          <a:p>
            <a:pPr algn="l">
              <a:lnSpc>
                <a:spcPct val="150000"/>
              </a:lnSpc>
              <a:spcAft>
                <a:spcPts val="0"/>
              </a:spcAft>
            </a:pPr>
            <a:r>
              <a:rPr lang="en-US" sz="2400" b="1" dirty="0" smtClean="0">
                <a:solidFill>
                  <a:schemeClr val="accent6">
                    <a:lumMod val="50000"/>
                  </a:schemeClr>
                </a:solidFill>
                <a:effectLst/>
                <a:latin typeface="Times New Roman"/>
                <a:ea typeface="Calibri"/>
              </a:rPr>
              <a:t>M phase is divided into four phases. These phases are; </a:t>
            </a:r>
            <a:r>
              <a:rPr lang="en-US" sz="2400" b="1" dirty="0" smtClean="0">
                <a:solidFill>
                  <a:srgbClr val="C00000"/>
                </a:solidFill>
                <a:effectLst/>
                <a:latin typeface="Times New Roman"/>
                <a:ea typeface="Calibri"/>
              </a:rPr>
              <a:t>prophase</a:t>
            </a:r>
            <a:r>
              <a:rPr lang="en-US" sz="2400" b="1" dirty="0" smtClean="0">
                <a:solidFill>
                  <a:schemeClr val="accent6">
                    <a:lumMod val="50000"/>
                  </a:schemeClr>
                </a:solidFill>
                <a:effectLst/>
                <a:latin typeface="Times New Roman"/>
                <a:ea typeface="Calibri"/>
              </a:rPr>
              <a:t>, </a:t>
            </a:r>
            <a:r>
              <a:rPr lang="en-US" sz="2400" b="1" dirty="0" smtClean="0">
                <a:solidFill>
                  <a:srgbClr val="C00000"/>
                </a:solidFill>
                <a:effectLst/>
                <a:latin typeface="Times New Roman"/>
                <a:ea typeface="Calibri"/>
              </a:rPr>
              <a:t>metaphase</a:t>
            </a:r>
            <a:r>
              <a:rPr lang="en-US" sz="2400" b="1" dirty="0" smtClean="0">
                <a:solidFill>
                  <a:schemeClr val="accent6">
                    <a:lumMod val="50000"/>
                  </a:schemeClr>
                </a:solidFill>
                <a:effectLst/>
                <a:latin typeface="Times New Roman"/>
                <a:ea typeface="Calibri"/>
              </a:rPr>
              <a:t>, </a:t>
            </a:r>
            <a:r>
              <a:rPr lang="en-US" sz="2400" b="1" dirty="0" smtClean="0">
                <a:solidFill>
                  <a:srgbClr val="C00000"/>
                </a:solidFill>
                <a:effectLst/>
                <a:latin typeface="Times New Roman"/>
                <a:ea typeface="Calibri"/>
              </a:rPr>
              <a:t>anaphase</a:t>
            </a:r>
            <a:r>
              <a:rPr lang="en-US" sz="2400" b="1" dirty="0" smtClean="0">
                <a:solidFill>
                  <a:schemeClr val="accent6">
                    <a:lumMod val="50000"/>
                  </a:schemeClr>
                </a:solidFill>
                <a:effectLst/>
                <a:latin typeface="Times New Roman"/>
                <a:ea typeface="Calibri"/>
              </a:rPr>
              <a:t>, and </a:t>
            </a:r>
            <a:r>
              <a:rPr lang="en-US" sz="2400" b="1" dirty="0" err="1" smtClean="0">
                <a:solidFill>
                  <a:srgbClr val="C00000"/>
                </a:solidFill>
                <a:effectLst/>
                <a:latin typeface="Times New Roman"/>
                <a:ea typeface="Calibri"/>
              </a:rPr>
              <a:t>telophase</a:t>
            </a:r>
            <a:r>
              <a:rPr lang="en-US" sz="2400" b="1" dirty="0" smtClean="0">
                <a:solidFill>
                  <a:schemeClr val="accent6">
                    <a:lumMod val="50000"/>
                  </a:schemeClr>
                </a:solidFill>
                <a:effectLst/>
                <a:latin typeface="Times New Roman"/>
                <a:ea typeface="Calibri"/>
              </a:rPr>
              <a:t>. </a:t>
            </a:r>
            <a:r>
              <a:rPr lang="en-US" sz="2400" b="1" dirty="0" smtClean="0">
                <a:solidFill>
                  <a:schemeClr val="accent6">
                    <a:lumMod val="50000"/>
                  </a:schemeClr>
                </a:solidFill>
                <a:effectLst/>
                <a:latin typeface="Times New Roman"/>
                <a:ea typeface="Times New Roman"/>
              </a:rPr>
              <a:t/>
            </a:r>
            <a:br>
              <a:rPr lang="en-US" sz="2400" b="1" dirty="0" smtClean="0">
                <a:solidFill>
                  <a:schemeClr val="accent6">
                    <a:lumMod val="50000"/>
                  </a:schemeClr>
                </a:solidFill>
                <a:effectLst/>
                <a:latin typeface="Times New Roman"/>
                <a:ea typeface="Times New Roman"/>
              </a:rPr>
            </a:br>
            <a:endParaRPr lang="ar-IQ" sz="2400" b="1" dirty="0">
              <a:solidFill>
                <a:schemeClr val="accent6">
                  <a:lumMod val="50000"/>
                </a:schemeClr>
              </a:solidFill>
            </a:endParaRPr>
          </a:p>
        </p:txBody>
      </p:sp>
      <p:sp>
        <p:nvSpPr>
          <p:cNvPr id="3" name="عنصر نائب للمحتوى 2"/>
          <p:cNvSpPr>
            <a:spLocks noGrp="1"/>
          </p:cNvSpPr>
          <p:nvPr>
            <p:ph idx="1"/>
          </p:nvPr>
        </p:nvSpPr>
        <p:spPr>
          <a:xfrm>
            <a:off x="107504" y="1124744"/>
            <a:ext cx="8856984" cy="5616624"/>
          </a:xfrm>
        </p:spPr>
        <p:txBody>
          <a:bodyPr>
            <a:normAutofit fontScale="92500" lnSpcReduction="10000"/>
          </a:bodyPr>
          <a:lstStyle/>
          <a:p>
            <a:pPr marL="0" indent="0" algn="l" rtl="0">
              <a:lnSpc>
                <a:spcPct val="150000"/>
              </a:lnSpc>
              <a:spcAft>
                <a:spcPts val="1000"/>
              </a:spcAft>
              <a:buNone/>
            </a:pPr>
            <a:r>
              <a:rPr lang="en-US" sz="2400" b="1" dirty="0" smtClean="0">
                <a:solidFill>
                  <a:srgbClr val="0070C0"/>
                </a:solidFill>
                <a:effectLst/>
                <a:latin typeface="Times New Roman"/>
                <a:ea typeface="Calibri"/>
              </a:rPr>
              <a:t>Prophase</a:t>
            </a:r>
            <a:endParaRPr lang="en-US" sz="1800" dirty="0" smtClean="0">
              <a:solidFill>
                <a:srgbClr val="0070C0"/>
              </a:solidFill>
              <a:effectLst/>
              <a:latin typeface="Times New Roman"/>
              <a:ea typeface="Times New Roman"/>
            </a:endParaRPr>
          </a:p>
          <a:p>
            <a:pPr marL="0" indent="0" algn="just" rtl="0">
              <a:buNone/>
            </a:pPr>
            <a:r>
              <a:rPr lang="en-US" sz="2400" b="1" dirty="0" smtClean="0">
                <a:solidFill>
                  <a:srgbClr val="FF0000"/>
                </a:solidFill>
                <a:effectLst/>
                <a:latin typeface="Times New Roman"/>
                <a:ea typeface="Calibri"/>
              </a:rPr>
              <a:t>During prophase</a:t>
            </a:r>
            <a:r>
              <a:rPr lang="en-US" sz="2400" b="1" dirty="0" smtClean="0">
                <a:effectLst/>
                <a:latin typeface="Times New Roman"/>
                <a:ea typeface="Calibri"/>
              </a:rPr>
              <a:t>, the chromosomes supercoil and the fibers of the mitotic spindle begin to form between centrosomes located at the pole of the cells. The nuclear membrane also disintegrates at this time, freeing the chromosomes into the surrounding cytoplasm.</a:t>
            </a:r>
          </a:p>
          <a:p>
            <a:pPr marL="0" indent="0" algn="l" rtl="0">
              <a:lnSpc>
                <a:spcPct val="150000"/>
              </a:lnSpc>
              <a:spcAft>
                <a:spcPts val="1000"/>
              </a:spcAft>
              <a:buNone/>
            </a:pPr>
            <a:r>
              <a:rPr lang="en-US" sz="2400" b="1" dirty="0" err="1" smtClean="0">
                <a:solidFill>
                  <a:srgbClr val="0070C0"/>
                </a:solidFill>
                <a:effectLst/>
                <a:latin typeface="Times New Roman"/>
                <a:ea typeface="Calibri"/>
              </a:rPr>
              <a:t>Prometaphase</a:t>
            </a:r>
            <a:endParaRPr lang="en-US" sz="1800" b="1" dirty="0" smtClean="0">
              <a:solidFill>
                <a:srgbClr val="0070C0"/>
              </a:solidFill>
              <a:effectLst/>
              <a:latin typeface="Times New Roman"/>
              <a:ea typeface="Times New Roman"/>
            </a:endParaRPr>
          </a:p>
          <a:p>
            <a:pPr marL="0" indent="0" algn="l" rtl="0">
              <a:lnSpc>
                <a:spcPct val="150000"/>
              </a:lnSpc>
              <a:spcAft>
                <a:spcPts val="1000"/>
              </a:spcAft>
              <a:buNone/>
            </a:pPr>
            <a:r>
              <a:rPr lang="en-US" sz="2400" b="1" dirty="0" smtClean="0">
                <a:solidFill>
                  <a:srgbClr val="FF0000"/>
                </a:solidFill>
                <a:effectLst/>
                <a:latin typeface="Times New Roman"/>
                <a:ea typeface="Calibri"/>
              </a:rPr>
              <a:t>During </a:t>
            </a:r>
            <a:r>
              <a:rPr lang="en-US" sz="2400" b="1" dirty="0" err="1" smtClean="0">
                <a:solidFill>
                  <a:srgbClr val="FF0000"/>
                </a:solidFill>
                <a:effectLst/>
                <a:latin typeface="Times New Roman"/>
                <a:ea typeface="Calibri"/>
              </a:rPr>
              <a:t>prometaphase</a:t>
            </a:r>
            <a:r>
              <a:rPr lang="en-US" sz="2400" b="1" dirty="0" smtClean="0">
                <a:effectLst/>
                <a:latin typeface="Times New Roman"/>
                <a:ea typeface="Calibri"/>
              </a:rPr>
              <a:t>, some of the fibers attach to the centromere of each pair of sister chromatids and they begin to move toward the center</a:t>
            </a:r>
            <a:r>
              <a:rPr lang="en-US" sz="2400" dirty="0" smtClean="0">
                <a:effectLst/>
                <a:latin typeface="Times New Roman"/>
                <a:ea typeface="Calibri"/>
              </a:rPr>
              <a:t> </a:t>
            </a:r>
            <a:r>
              <a:rPr lang="en-US" sz="2400" b="1" dirty="0" smtClean="0">
                <a:effectLst/>
                <a:latin typeface="Times New Roman"/>
                <a:ea typeface="Calibri"/>
              </a:rPr>
              <a:t>of the cell</a:t>
            </a:r>
            <a:r>
              <a:rPr lang="en-US" sz="2400" dirty="0" smtClean="0">
                <a:effectLst/>
                <a:latin typeface="Times New Roman"/>
                <a:ea typeface="Calibri"/>
              </a:rPr>
              <a:t>.</a:t>
            </a:r>
            <a:endParaRPr lang="en-US" sz="1800" dirty="0" smtClean="0">
              <a:effectLst/>
              <a:latin typeface="Times New Roman"/>
              <a:ea typeface="Times New Roman"/>
            </a:endParaRPr>
          </a:p>
          <a:p>
            <a:pPr marL="0" indent="0" algn="l" rtl="0">
              <a:lnSpc>
                <a:spcPct val="150000"/>
              </a:lnSpc>
              <a:spcAft>
                <a:spcPts val="1000"/>
              </a:spcAft>
              <a:buNone/>
            </a:pPr>
            <a:r>
              <a:rPr lang="en-US" sz="2400" b="1" dirty="0" smtClean="0">
                <a:solidFill>
                  <a:srgbClr val="0070C0"/>
                </a:solidFill>
                <a:effectLst/>
                <a:latin typeface="Times New Roman"/>
                <a:ea typeface="Calibri"/>
              </a:rPr>
              <a:t>Metaphase</a:t>
            </a:r>
            <a:endParaRPr lang="en-US" sz="1800" dirty="0" smtClean="0">
              <a:solidFill>
                <a:srgbClr val="0070C0"/>
              </a:solidFill>
              <a:effectLst/>
              <a:latin typeface="Times New Roman"/>
              <a:ea typeface="Times New Roman"/>
            </a:endParaRPr>
          </a:p>
          <a:p>
            <a:pPr marL="0" indent="0" algn="l" rtl="0">
              <a:lnSpc>
                <a:spcPct val="150000"/>
              </a:lnSpc>
              <a:spcAft>
                <a:spcPts val="1000"/>
              </a:spcAft>
              <a:buNone/>
            </a:pPr>
            <a:r>
              <a:rPr lang="en-US" sz="2400" b="1" dirty="0" smtClean="0">
                <a:solidFill>
                  <a:srgbClr val="FF0000"/>
                </a:solidFill>
                <a:effectLst/>
                <a:latin typeface="Times New Roman"/>
                <a:ea typeface="Calibri"/>
              </a:rPr>
              <a:t>At metaphase </a:t>
            </a:r>
            <a:r>
              <a:rPr lang="en-US" sz="2400" b="1" dirty="0" smtClean="0">
                <a:effectLst/>
                <a:latin typeface="Times New Roman"/>
                <a:ea typeface="Calibri"/>
              </a:rPr>
              <a:t>the chromosomes align along  the center plane of the cell.</a:t>
            </a:r>
            <a:endParaRPr lang="en-US" sz="1800" b="1" dirty="0" smtClean="0">
              <a:effectLst/>
              <a:latin typeface="Times New Roman"/>
              <a:ea typeface="Times New Roman"/>
            </a:endParaRPr>
          </a:p>
          <a:p>
            <a:pPr marL="0" indent="0" algn="just" rtl="0">
              <a:buNone/>
            </a:pPr>
            <a:endParaRPr lang="ar-IQ" sz="2400" b="1" dirty="0"/>
          </a:p>
        </p:txBody>
      </p:sp>
    </p:spTree>
    <p:extLst>
      <p:ext uri="{BB962C8B-B14F-4D97-AF65-F5344CB8AC3E}">
        <p14:creationId xmlns:p14="http://schemas.microsoft.com/office/powerpoint/2010/main" val="2405850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84976" cy="1714202"/>
          </a:xfrm>
        </p:spPr>
        <p:txBody>
          <a:bodyPr>
            <a:normAutofit fontScale="90000"/>
          </a:bodyPr>
          <a:lstStyle/>
          <a:p>
            <a:pPr algn="l" rtl="0">
              <a:lnSpc>
                <a:spcPct val="150000"/>
              </a:lnSpc>
              <a:spcAft>
                <a:spcPts val="1000"/>
              </a:spcAft>
            </a:pPr>
            <a:r>
              <a:rPr lang="en-US" sz="2800" b="1" dirty="0" smtClean="0">
                <a:solidFill>
                  <a:srgbClr val="0070C0"/>
                </a:solidFill>
                <a:effectLst/>
                <a:latin typeface="Times New Roman"/>
                <a:ea typeface="Calibri"/>
              </a:rPr>
              <a:t>Anaphase</a:t>
            </a:r>
            <a:r>
              <a:rPr lang="en-US" sz="2400" b="1" dirty="0" smtClean="0">
                <a:effectLst/>
                <a:latin typeface="Times New Roman"/>
                <a:ea typeface="Calibri"/>
              </a:rPr>
              <a:t> </a:t>
            </a:r>
            <a:r>
              <a:rPr lang="en-US" sz="1800" dirty="0" smtClean="0">
                <a:effectLst/>
                <a:latin typeface="Times New Roman"/>
                <a:ea typeface="Times New Roman"/>
              </a:rPr>
              <a:t/>
            </a:r>
            <a:br>
              <a:rPr lang="en-US" sz="1800" dirty="0" smtClean="0">
                <a:effectLst/>
                <a:latin typeface="Times New Roman"/>
                <a:ea typeface="Times New Roman"/>
              </a:rPr>
            </a:br>
            <a:r>
              <a:rPr lang="en-US" sz="2400" b="1" dirty="0" smtClean="0">
                <a:solidFill>
                  <a:srgbClr val="FF0000"/>
                </a:solidFill>
                <a:effectLst/>
                <a:latin typeface="Times New Roman"/>
                <a:ea typeface="Calibri"/>
              </a:rPr>
              <a:t>During anaphase</a:t>
            </a:r>
            <a:r>
              <a:rPr lang="en-US" sz="2400" b="1" dirty="0" smtClean="0">
                <a:effectLst/>
                <a:latin typeface="Times New Roman"/>
                <a:ea typeface="Calibri"/>
              </a:rPr>
              <a:t>, the centromeres split and the sister chromatids begin to migrate toward the opposite poles of the cell</a:t>
            </a:r>
            <a:endParaRPr lang="ar-IQ" sz="2400" b="1" dirty="0"/>
          </a:p>
        </p:txBody>
      </p:sp>
      <p:sp>
        <p:nvSpPr>
          <p:cNvPr id="3" name="عنصر نائب للمحتوى 2"/>
          <p:cNvSpPr>
            <a:spLocks noGrp="1"/>
          </p:cNvSpPr>
          <p:nvPr>
            <p:ph idx="1"/>
          </p:nvPr>
        </p:nvSpPr>
        <p:spPr>
          <a:xfrm>
            <a:off x="179512" y="2060848"/>
            <a:ext cx="8784976" cy="4608512"/>
          </a:xfrm>
        </p:spPr>
        <p:txBody>
          <a:bodyPr>
            <a:normAutofit/>
          </a:bodyPr>
          <a:lstStyle/>
          <a:p>
            <a:pPr marL="0" indent="0" algn="l" rtl="0">
              <a:lnSpc>
                <a:spcPct val="150000"/>
              </a:lnSpc>
              <a:spcAft>
                <a:spcPts val="1000"/>
              </a:spcAft>
              <a:buNone/>
            </a:pPr>
            <a:r>
              <a:rPr lang="en-US" sz="2400" b="1" dirty="0" err="1" smtClean="0">
                <a:solidFill>
                  <a:srgbClr val="0070C0"/>
                </a:solidFill>
                <a:effectLst/>
                <a:latin typeface="Times New Roman"/>
                <a:ea typeface="Calibri"/>
              </a:rPr>
              <a:t>Telophase</a:t>
            </a:r>
            <a:endParaRPr lang="en-US" sz="1800" b="1" dirty="0" smtClean="0">
              <a:solidFill>
                <a:srgbClr val="0070C0"/>
              </a:solidFill>
              <a:effectLst/>
              <a:latin typeface="Times New Roman"/>
              <a:ea typeface="Times New Roman"/>
            </a:endParaRPr>
          </a:p>
          <a:p>
            <a:pPr marL="0" indent="0" algn="l" rtl="0">
              <a:buNone/>
            </a:pPr>
            <a:r>
              <a:rPr lang="en-US" sz="2400" b="1" dirty="0" smtClean="0">
                <a:solidFill>
                  <a:srgbClr val="FF0000"/>
                </a:solidFill>
                <a:effectLst/>
                <a:latin typeface="Times New Roman"/>
                <a:ea typeface="Calibri"/>
              </a:rPr>
              <a:t>During </a:t>
            </a:r>
            <a:r>
              <a:rPr lang="en-US" sz="2400" b="1" dirty="0" err="1" smtClean="0">
                <a:solidFill>
                  <a:srgbClr val="FF0000"/>
                </a:solidFill>
                <a:effectLst/>
                <a:latin typeface="Times New Roman"/>
                <a:ea typeface="Calibri"/>
              </a:rPr>
              <a:t>telophase</a:t>
            </a:r>
            <a:r>
              <a:rPr lang="en-US" sz="2400" b="1" dirty="0" smtClean="0">
                <a:effectLst/>
                <a:latin typeface="Times New Roman"/>
                <a:ea typeface="Calibri"/>
              </a:rPr>
              <a:t>, the chromosomes at either end of the cell begin to cluster together, which facilitates the formation of a new nuclear membrane. This also is when cytokinesis occurs, leading to two separate cells. One way to identify that </a:t>
            </a:r>
            <a:r>
              <a:rPr lang="en-US" sz="2400" b="1" dirty="0" err="1" smtClean="0">
                <a:effectLst/>
                <a:latin typeface="Times New Roman"/>
                <a:ea typeface="Calibri"/>
              </a:rPr>
              <a:t>telophase</a:t>
            </a:r>
            <a:r>
              <a:rPr lang="en-US" sz="2400" b="1" dirty="0" smtClean="0">
                <a:effectLst/>
                <a:latin typeface="Times New Roman"/>
                <a:ea typeface="Calibri"/>
              </a:rPr>
              <a:t> has begun is by looking for the formation of the cell plate, the new cell wall forming between the two cells</a:t>
            </a:r>
            <a:endParaRPr lang="ar-IQ" sz="2400" b="1" dirty="0"/>
          </a:p>
        </p:txBody>
      </p:sp>
    </p:spTree>
    <p:extLst>
      <p:ext uri="{BB962C8B-B14F-4D97-AF65-F5344CB8AC3E}">
        <p14:creationId xmlns:p14="http://schemas.microsoft.com/office/powerpoint/2010/main" val="2058501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rtl="0"/>
            <a:endParaRPr lang="ar-IQ" sz="2400" dirty="0"/>
          </a:p>
        </p:txBody>
      </p:sp>
      <p:pic>
        <p:nvPicPr>
          <p:cNvPr id="4" name="Picture 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8568952" cy="6264696"/>
          </a:xfrm>
          <a:prstGeom prst="rect">
            <a:avLst/>
          </a:prstGeom>
          <a:noFill/>
        </p:spPr>
      </p:pic>
    </p:spTree>
    <p:extLst>
      <p:ext uri="{BB962C8B-B14F-4D97-AF65-F5344CB8AC3E}">
        <p14:creationId xmlns:p14="http://schemas.microsoft.com/office/powerpoint/2010/main" val="168689894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440</Words>
  <Application>Microsoft Office PowerPoint</Application>
  <PresentationFormat>On-screen Show (4:3)</PresentationFormat>
  <Paragraphs>40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نسق Office</vt:lpstr>
      <vt:lpstr>Cell cycle Cell division in prokaryotes typically, a prokaryotic cell divides by binary fission, splitting into two nearly equal halves the main circular DNA molecule of the cell is replicated new plasma membrane and cell wall materials are laid down between the two DNA circles, eventually separating the daughter cells prokaryotic cells can have a generation time (general term for the period from the start of one cell division to the start of the next cell division) as short as 20 minutes </vt:lpstr>
      <vt:lpstr>Cell division in eukaryotic cell          Cell division is a very important process in all living organisms. The division cycle of most cells consists of four coordinated processes:  cell growth, DNA replication, distribution of the duplicated chromosomes to daughter cells, and cell division. </vt:lpstr>
      <vt:lpstr>Each species has a characteristic chromosome number; for instance, human cells contain 46 chromosomes, corn has 20 chromosomes.   The full number or called diploid (2n) number of a chromosome that occurs in all cells of the body. The diploid number includes two chromosomes of each kind.  Half the diploid number is called the haploid (n) number of chromosomes, representing only one of each kind of chromosome. In the life cycle of many animals, only sperm and eggs have the haploid number of chromosomes.   Cell cycle has two main phases interphase and cell division (mitosis + cytokinesis)</vt:lpstr>
      <vt:lpstr> Cell cycle has two main phases interphase and cell division (mitosis + cytokinesis) </vt:lpstr>
      <vt:lpstr>S phase  It is the synthesis phase during this phase duplication of DNA and centriole takes places. The duplication of DNA results in the duplication of chromosomes. Thus, during this phase, the amount of DNA in the cell has effectively doubled </vt:lpstr>
      <vt:lpstr>M phase or Mitotic phase </vt:lpstr>
      <vt:lpstr>M phase is divided into four phases. These phases are; prophase, metaphase, anaphase, and telophase.  </vt:lpstr>
      <vt:lpstr>Anaphase  During anaphase, the centromeres split and the sister chromatids begin to migrate toward the opposite poles of the cell</vt:lpstr>
      <vt:lpstr>PowerPoint Presentation</vt:lpstr>
      <vt:lpstr>THE            END</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cycle Cell division in prokaryotes typically, a prokaryotic cell divides by binary fission, splitting into two nearly equal halves the main circular DNA molecule of the cell is replicated new plasma membrane and cell wall materials are laid down between the two DNA circles, eventually separating the daughter cells prokaryotic cells can have a generation time (general term for the period from the start of one cell division to the start of the next cell division) as short as 20 minutes</dc:title>
  <dc:creator>Maher</dc:creator>
  <cp:lastModifiedBy>Maher</cp:lastModifiedBy>
  <cp:revision>14</cp:revision>
  <dcterms:created xsi:type="dcterms:W3CDTF">2022-02-04T07:06:14Z</dcterms:created>
  <dcterms:modified xsi:type="dcterms:W3CDTF">2022-05-20T08:12:26Z</dcterms:modified>
</cp:coreProperties>
</file>