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83" r:id="rId3"/>
    <p:sldId id="284" r:id="rId4"/>
    <p:sldId id="267" r:id="rId5"/>
    <p:sldId id="268" r:id="rId6"/>
    <p:sldId id="274" r:id="rId7"/>
    <p:sldId id="270" r:id="rId8"/>
    <p:sldId id="275" r:id="rId9"/>
    <p:sldId id="276" r:id="rId10"/>
    <p:sldId id="262" r:id="rId11"/>
    <p:sldId id="278" r:id="rId12"/>
    <p:sldId id="277" r:id="rId13"/>
    <p:sldId id="265" r:id="rId14"/>
    <p:sldId id="279" r:id="rId15"/>
    <p:sldId id="280" r:id="rId16"/>
    <p:sldId id="281" r:id="rId17"/>
    <p:sldId id="273" r:id="rId18"/>
    <p:sldId id="272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8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8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7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8FA6DD-BCC9-4E01-BB3C-7DB0FC59F456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4C3D33-0B46-49DD-82B6-7895303BC3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Leg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Dr.Zaid Saad Madhi</a:t>
            </a:r>
          </a:p>
          <a:p>
            <a:r>
              <a:rPr lang="de-DE" dirty="0" smtClean="0"/>
              <a:t>Trauma and Orthopedics surgery</a:t>
            </a:r>
          </a:p>
          <a:p>
            <a:r>
              <a:rPr lang="de-DE" smtClean="0"/>
              <a:t>Al-Mustaqbal university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Ossification of the fibula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0" y="1947104"/>
            <a:ext cx="10515600" cy="4351338"/>
          </a:xfrm>
        </p:spPr>
        <p:txBody>
          <a:bodyPr/>
          <a:lstStyle/>
          <a:p>
            <a:r>
              <a:rPr lang="en-US" dirty="0" smtClean="0"/>
              <a:t>Ossification </a:t>
            </a:r>
            <a:r>
              <a:rPr lang="en-US" dirty="0"/>
              <a:t>of the primary </a:t>
            </a:r>
            <a:r>
              <a:rPr lang="en-US" dirty="0" err="1"/>
              <a:t>centre</a:t>
            </a:r>
            <a:r>
              <a:rPr lang="en-US" dirty="0"/>
              <a:t> in the shaft begins in the eighth fetal </a:t>
            </a:r>
            <a:r>
              <a:rPr lang="en-US" dirty="0" smtClean="0"/>
              <a:t>week.</a:t>
            </a:r>
          </a:p>
          <a:p>
            <a:r>
              <a:rPr lang="en-US" dirty="0" smtClean="0"/>
              <a:t>in </a:t>
            </a:r>
            <a:r>
              <a:rPr lang="en-US" dirty="0"/>
              <a:t>the lower secondary </a:t>
            </a:r>
            <a:r>
              <a:rPr lang="en-US" dirty="0" err="1"/>
              <a:t>centre</a:t>
            </a:r>
            <a:r>
              <a:rPr lang="en-US" dirty="0"/>
              <a:t> in the </a:t>
            </a:r>
            <a:r>
              <a:rPr lang="en-US" dirty="0" smtClean="0"/>
              <a:t>first </a:t>
            </a:r>
            <a:r>
              <a:rPr lang="en-US" dirty="0"/>
              <a:t>year and in the upper at 3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 </a:t>
            </a:r>
            <a:r>
              <a:rPr lang="en-US" dirty="0"/>
              <a:t>The lower epiphysis fuses with the shaft at 16 years and the upper at 18 years</a:t>
            </a:r>
          </a:p>
        </p:txBody>
      </p:sp>
    </p:spTree>
    <p:extLst>
      <p:ext uri="{BB962C8B-B14F-4D97-AF65-F5344CB8AC3E}">
        <p14:creationId xmlns:p14="http://schemas.microsoft.com/office/powerpoint/2010/main" val="3012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Roman"/>
              </a:rPr>
              <a:t>The patella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1128"/>
            <a:ext cx="5181600" cy="4825835"/>
          </a:xfrm>
        </p:spPr>
        <p:txBody>
          <a:bodyPr>
            <a:normAutofit/>
          </a:bodyPr>
          <a:lstStyle/>
          <a:p>
            <a:r>
              <a:rPr lang="en-US" dirty="0" smtClean="0"/>
              <a:t>This is a </a:t>
            </a:r>
            <a:r>
              <a:rPr lang="en-US" dirty="0" err="1" smtClean="0"/>
              <a:t>sesamoid</a:t>
            </a:r>
            <a:r>
              <a:rPr lang="en-US" dirty="0" smtClean="0"/>
              <a:t> bone in the quadriceps tendon that continues at its apex as the </a:t>
            </a:r>
            <a:r>
              <a:rPr lang="en-US" dirty="0" err="1" smtClean="0"/>
              <a:t>ligamentum</a:t>
            </a:r>
            <a:r>
              <a:rPr lang="en-US" dirty="0" smtClean="0"/>
              <a:t> patellae.</a:t>
            </a:r>
          </a:p>
          <a:p>
            <a:r>
              <a:rPr lang="en-US" dirty="0" smtClean="0"/>
              <a:t>The upper two- thirds of the posterior surface is covered with articular cartilage and is entirely within the knee joint.</a:t>
            </a:r>
          </a:p>
          <a:p>
            <a:r>
              <a:rPr lang="en-US" dirty="0" smtClean="0"/>
              <a:t>The anterior surface is covered by the </a:t>
            </a:r>
            <a:r>
              <a:rPr lang="en-US" dirty="0" err="1" smtClean="0"/>
              <a:t>prepatellar</a:t>
            </a:r>
            <a:r>
              <a:rPr lang="en-US" dirty="0" smtClean="0"/>
              <a:t> bursa.</a:t>
            </a:r>
          </a:p>
          <a:p>
            <a:r>
              <a:rPr lang="en-US" dirty="0" smtClean="0"/>
              <a:t> The lateral articular surface is usually larger than the medial surface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1139" y="663897"/>
            <a:ext cx="5437215" cy="53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Roman"/>
              </a:rPr>
              <a:t>Radiological features of the patella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outer surface of the patella as seen on </a:t>
            </a:r>
            <a:r>
              <a:rPr lang="en-US" b="1" dirty="0" smtClean="0"/>
              <a:t>tangential (skyline) views </a:t>
            </a:r>
            <a:r>
              <a:rPr lang="en-US" dirty="0" smtClean="0"/>
              <a:t>is irregular owing to the entry of nutrient vessels 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8" y="1587234"/>
            <a:ext cx="4722126" cy="47221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22" y="3567230"/>
            <a:ext cx="5171866" cy="27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Ossification of the Patella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begins at 3 years and is complete by puberty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7" y="1690688"/>
            <a:ext cx="3153896" cy="509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52" y="2291685"/>
            <a:ext cx="4266063" cy="42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Dislocation of the patella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51" y="2059461"/>
            <a:ext cx="5057634" cy="4314043"/>
          </a:xfrm>
        </p:spPr>
        <p:txBody>
          <a:bodyPr>
            <a:normAutofit/>
          </a:bodyPr>
          <a:lstStyle/>
          <a:p>
            <a:r>
              <a:rPr lang="en-US" dirty="0"/>
              <a:t>Lateral dislocation of the patella is more common than medial </a:t>
            </a:r>
            <a:r>
              <a:rPr lang="en-US" dirty="0" smtClean="0"/>
              <a:t>dislocation.</a:t>
            </a:r>
          </a:p>
          <a:p>
            <a:r>
              <a:rPr lang="en-US" dirty="0" smtClean="0"/>
              <a:t>occurs </a:t>
            </a:r>
            <a:r>
              <a:rPr lang="en-US" dirty="0"/>
              <a:t>following valgus injury with associated imposed bowstringing of the extensor mechanism over the knee joint </a:t>
            </a:r>
            <a:endParaRPr lang="en-US" dirty="0" smtClean="0"/>
          </a:p>
          <a:p>
            <a:r>
              <a:rPr lang="en-US" dirty="0" smtClean="0"/>
              <a:t>Anatomical </a:t>
            </a:r>
            <a:r>
              <a:rPr lang="en-US" dirty="0"/>
              <a:t>structures have evolved to prevent dislocation, including relative hypertrophy of the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muscle and overgrowth of the lateral femoral condyle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5642" y="1158044"/>
            <a:ext cx="3848667" cy="54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en-US" dirty="0" smtClean="0"/>
              <a:t>What is the abnormality</a:t>
            </a:r>
            <a:r>
              <a:rPr lang="de-DE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15" y="1695719"/>
            <a:ext cx="5235338" cy="47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r>
              <a:rPr lang="de-DE" dirty="0" smtClean="0"/>
              <a:t>What is the abnormality?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410" y="1446663"/>
            <a:ext cx="6301300" cy="46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/>
          <a:lstStyle/>
          <a:p>
            <a:r>
              <a:rPr lang="en-US" dirty="0" smtClean="0"/>
              <a:t>Leg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Compartment</a:t>
            </a:r>
          </a:p>
          <a:p>
            <a:r>
              <a:rPr lang="en-US" dirty="0" smtClean="0"/>
              <a:t>Posterior Compartment</a:t>
            </a:r>
          </a:p>
          <a:p>
            <a:r>
              <a:rPr lang="en-US" dirty="0" smtClean="0"/>
              <a:t>Lateral Compartment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9" y="229099"/>
            <a:ext cx="4561816" cy="6224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606" y="229099"/>
            <a:ext cx="6030925" cy="61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Tibialis Anterior</a:t>
            </a:r>
          </a:p>
          <a:p>
            <a:r>
              <a:rPr lang="de-DE" dirty="0" smtClean="0"/>
              <a:t>Gastrocnemius </a:t>
            </a:r>
          </a:p>
          <a:p>
            <a:r>
              <a:rPr lang="de-DE" dirty="0" smtClean="0"/>
              <a:t>Soleus</a:t>
            </a:r>
          </a:p>
          <a:p>
            <a:r>
              <a:rPr lang="de-DE" dirty="0" smtClean="0"/>
              <a:t>Extensors!</a:t>
            </a:r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73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Diphyses</a:t>
            </a:r>
            <a:endParaRPr lang="en-US" dirty="0" smtClean="0"/>
          </a:p>
          <a:p>
            <a:r>
              <a:rPr lang="en-US" dirty="0" err="1" smtClean="0"/>
              <a:t>Metaphses</a:t>
            </a:r>
            <a:endParaRPr lang="en-US" dirty="0" smtClean="0"/>
          </a:p>
          <a:p>
            <a:r>
              <a:rPr lang="en-US" smtClean="0"/>
              <a:t>Epiphyses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7" y="764275"/>
            <a:ext cx="11237435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365126"/>
            <a:ext cx="10671412" cy="972356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The Tibia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446663"/>
            <a:ext cx="5542128" cy="4730300"/>
          </a:xfrm>
        </p:spPr>
        <p:txBody>
          <a:bodyPr>
            <a:normAutofit fontScale="47500" lnSpcReduction="20000"/>
          </a:bodyPr>
          <a:lstStyle/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upper end of the tibia is expanded as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plateau.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This has an articular surface with a large medial and a smaller lateral condyle, which articulate with the condyles of the femur.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condyles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intercondylar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eminence or the </a:t>
            </a:r>
            <a:r>
              <a:rPr lang="en-US" sz="3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spine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spine has medial and lateral projections – the medial and lateral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intercondylar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tubercles.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Anteriorly, at the upper end of the shaft of the tibia is the </a:t>
            </a:r>
            <a:r>
              <a:rPr lang="en-US" sz="3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tubercle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into which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ligamentum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patellae is inserted.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anteromedial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surface of the shaft of the tibia is subcutaneous.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posterior surface of the shaft has a prominent oblique ridge – the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soleal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line.</a:t>
            </a:r>
          </a:p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lower end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tibia has the medial malleolus medially and the fibular notch for the inferior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tibiofibular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joint laterally Its inferior surface is flattened and articulates with the talus in the ankle joint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4156" y="846161"/>
            <a:ext cx="5844220" cy="53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Neue-Roman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HelveticaNeue-Roman"/>
              </a:rPr>
            </a:br>
            <a:r>
              <a:rPr lang="en-US" dirty="0" smtClean="0">
                <a:solidFill>
                  <a:srgbClr val="000000"/>
                </a:solidFill>
                <a:latin typeface="HelveticaNeu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HelveticaNeue-Roman"/>
              </a:rPr>
              <a:t>fibula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934" y="1787857"/>
            <a:ext cx="5181600" cy="47848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Apart from its role in the ankle joint.</a:t>
            </a:r>
          </a:p>
          <a:p>
            <a:r>
              <a:rPr lang="en-US" dirty="0" smtClean="0"/>
              <a:t>the fibula is mainly a site of origin of muscles and has no </a:t>
            </a:r>
            <a:r>
              <a:rPr lang="en-US" dirty="0" err="1" smtClean="0"/>
              <a:t>weightbearing</a:t>
            </a:r>
            <a:r>
              <a:rPr lang="en-US" dirty="0" smtClean="0"/>
              <a:t> function.</a:t>
            </a:r>
          </a:p>
          <a:p>
            <a:r>
              <a:rPr lang="en-US" dirty="0" smtClean="0"/>
              <a:t> It has a head with a </a:t>
            </a:r>
            <a:r>
              <a:rPr lang="en-US" dirty="0" err="1" smtClean="0">
                <a:solidFill>
                  <a:srgbClr val="FF0000"/>
                </a:solidFill>
              </a:rPr>
              <a:t>styloid</a:t>
            </a:r>
            <a:r>
              <a:rPr lang="en-US" dirty="0" smtClean="0">
                <a:solidFill>
                  <a:srgbClr val="FF0000"/>
                </a:solidFill>
              </a:rPr>
              <a:t> process into which the biceps </a:t>
            </a:r>
            <a:r>
              <a:rPr lang="en-US" dirty="0" err="1" smtClean="0">
                <a:solidFill>
                  <a:srgbClr val="FF0000"/>
                </a:solidFill>
              </a:rPr>
              <a:t>femoris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inserted, a neck, a narrow shaft and a lower end expanded as the lateral malleolus.</a:t>
            </a:r>
          </a:p>
          <a:p>
            <a:r>
              <a:rPr lang="en-US" dirty="0" smtClean="0"/>
              <a:t> Proximal and distal </a:t>
            </a:r>
            <a:r>
              <a:rPr lang="en-US" dirty="0" err="1" smtClean="0"/>
              <a:t>tibiofibular</a:t>
            </a:r>
            <a:r>
              <a:rPr lang="en-US" dirty="0" smtClean="0"/>
              <a:t> joints unite it with the tibia and it articulates with the talus in the ankle joint.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The lateral malleolus </a:t>
            </a:r>
            <a:r>
              <a:rPr lang="en-US" dirty="0" smtClean="0"/>
              <a:t>is more distal than the medial malleolus The </a:t>
            </a:r>
            <a:r>
              <a:rPr lang="en-US" dirty="0" err="1" smtClean="0"/>
              <a:t>calcaneofibular</a:t>
            </a:r>
            <a:r>
              <a:rPr lang="en-US" dirty="0" smtClean="0"/>
              <a:t> ligament is attached to its tip This may be damaged in inversion injuries.</a:t>
            </a:r>
          </a:p>
          <a:p>
            <a:r>
              <a:rPr lang="en-US" dirty="0" smtClean="0"/>
              <a:t> The fibula is proportionately thicker in children than in adults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5534" y="310641"/>
            <a:ext cx="5438266" cy="58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1" y="666019"/>
            <a:ext cx="10807890" cy="986002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baseline="0" dirty="0" smtClean="0">
                <a:latin typeface="Amirsys-Medium"/>
              </a:rPr>
              <a:t>STANDARD RADIOGRAPHS OF LEG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018" y="1351128"/>
            <a:ext cx="5972782" cy="509061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9638" y="1652021"/>
            <a:ext cx="5807688" cy="4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19" y="556194"/>
            <a:ext cx="10515600" cy="9723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Neue-Roman"/>
              </a:rPr>
              <a:t>Radiological </a:t>
            </a:r>
            <a:r>
              <a:rPr lang="en-US" dirty="0">
                <a:solidFill>
                  <a:srgbClr val="000000"/>
                </a:solidFill>
                <a:latin typeface="HelveticaNeue-Roman"/>
              </a:rPr>
              <a:t>features of the tibia and fibula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842" y="2306472"/>
            <a:ext cx="5622877" cy="387914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tibial</a:t>
            </a:r>
            <a:r>
              <a:rPr lang="en-US" b="1" dirty="0" smtClean="0"/>
              <a:t> tuberosity </a:t>
            </a:r>
            <a:r>
              <a:rPr lang="en-US" dirty="0" smtClean="0"/>
              <a:t>is very variable in appearance, particularly during the growth period Asymmetry and irregularity on radiographs may be quite normal Some irregularity of the tibia at the upper part of the </a:t>
            </a:r>
            <a:r>
              <a:rPr lang="en-US" b="1" dirty="0" err="1" smtClean="0"/>
              <a:t>interosseous</a:t>
            </a:r>
            <a:r>
              <a:rPr lang="en-US" b="1" dirty="0" smtClean="0"/>
              <a:t> border </a:t>
            </a:r>
            <a:r>
              <a:rPr lang="en-US" dirty="0" smtClean="0"/>
              <a:t>may simulate a periosteal reaction here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4574" y="1638189"/>
            <a:ext cx="3889043" cy="45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Neue-Medium"/>
              </a:rPr>
              <a:t>Ossification of the tibia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910" y="1869742"/>
            <a:ext cx="5473890" cy="4648414"/>
          </a:xfrm>
        </p:spPr>
        <p:txBody>
          <a:bodyPr/>
          <a:lstStyle/>
          <a:p>
            <a:r>
              <a:rPr lang="en-US" dirty="0" smtClean="0"/>
              <a:t>The primary ossification </a:t>
            </a:r>
            <a:r>
              <a:rPr lang="en-US" dirty="0" err="1" smtClean="0"/>
              <a:t>centre</a:t>
            </a:r>
            <a:r>
              <a:rPr lang="en-US" dirty="0" smtClean="0"/>
              <a:t> for the shaft of the tibia appears in the seventh fetal week.</a:t>
            </a:r>
          </a:p>
          <a:p>
            <a:r>
              <a:rPr lang="en-US" dirty="0" smtClean="0"/>
              <a:t> A secondary ossification </a:t>
            </a:r>
            <a:r>
              <a:rPr lang="en-US" dirty="0" err="1" smtClean="0"/>
              <a:t>centre</a:t>
            </a:r>
            <a:r>
              <a:rPr lang="en-US" dirty="0" smtClean="0"/>
              <a:t> is present in the upper end at birth and in the lower end at 2 years.</a:t>
            </a:r>
          </a:p>
          <a:p>
            <a:r>
              <a:rPr lang="en-US" dirty="0" smtClean="0"/>
              <a:t> The upper </a:t>
            </a:r>
            <a:r>
              <a:rPr lang="en-US" dirty="0" err="1" smtClean="0"/>
              <a:t>centre</a:t>
            </a:r>
            <a:r>
              <a:rPr lang="en-US" dirty="0" smtClean="0"/>
              <a:t> fuses with the shaft at 20 years, the lower sooner at 18 years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680462"/>
            <a:ext cx="5717275" cy="48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806</TotalTime>
  <Words>647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Amirsys-Medium</vt:lpstr>
      <vt:lpstr>Arial</vt:lpstr>
      <vt:lpstr>HelveticaNeue-Medium</vt:lpstr>
      <vt:lpstr>HelveticaNeue-Roman</vt:lpstr>
      <vt:lpstr>Tw Cen MT</vt:lpstr>
      <vt:lpstr>Tw Cen MT Condensed</vt:lpstr>
      <vt:lpstr>Wingdings 3</vt:lpstr>
      <vt:lpstr>Integral</vt:lpstr>
      <vt:lpstr>Leg</vt:lpstr>
      <vt:lpstr>PowerPoint Presentation</vt:lpstr>
      <vt:lpstr>PowerPoint Presentation</vt:lpstr>
      <vt:lpstr>PowerPoint Presentation</vt:lpstr>
      <vt:lpstr>The Tibia</vt:lpstr>
      <vt:lpstr> The fibula</vt:lpstr>
      <vt:lpstr>STANDARD RADIOGRAPHS OF LEG</vt:lpstr>
      <vt:lpstr>Radiological features of the tibia and fibula</vt:lpstr>
      <vt:lpstr>Ossification of the tibia</vt:lpstr>
      <vt:lpstr>Ossification of the fibula</vt:lpstr>
      <vt:lpstr>The patella</vt:lpstr>
      <vt:lpstr>Radiological features of the patella</vt:lpstr>
      <vt:lpstr>Ossification of the Patella</vt:lpstr>
      <vt:lpstr>Dislocation of the patella </vt:lpstr>
      <vt:lpstr>What is the abnormality?</vt:lpstr>
      <vt:lpstr>What is the abnormality?</vt:lpstr>
      <vt:lpstr>Leg Muscles</vt:lpstr>
      <vt:lpstr>PowerPoint Presentation</vt:lpstr>
      <vt:lpstr>Main Muscles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</dc:title>
  <dc:creator>Microsoft account</dc:creator>
  <cp:lastModifiedBy>Microsoft account</cp:lastModifiedBy>
  <cp:revision>29</cp:revision>
  <dcterms:created xsi:type="dcterms:W3CDTF">2022-03-11T08:52:57Z</dcterms:created>
  <dcterms:modified xsi:type="dcterms:W3CDTF">2022-03-14T08:34:59Z</dcterms:modified>
</cp:coreProperties>
</file>