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24"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259D26E-2757-4AF2-9AEE-D151039FD0D7}" type="datetimeFigureOut">
              <a:rPr lang="ar-IQ" smtClean="0"/>
              <a:t>19/10/1443</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59C8F32-0C92-44E1-AAA2-54A21EF9EE04}" type="slidenum">
              <a:rPr lang="ar-IQ" smtClean="0"/>
              <a:t>‹#›</a:t>
            </a:fld>
            <a:endParaRPr lang="ar-IQ"/>
          </a:p>
        </p:txBody>
      </p:sp>
    </p:spTree>
    <p:extLst>
      <p:ext uri="{BB962C8B-B14F-4D97-AF65-F5344CB8AC3E}">
        <p14:creationId xmlns:p14="http://schemas.microsoft.com/office/powerpoint/2010/main" val="224667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5"/>
          </p:nvPr>
        </p:nvSpPr>
        <p:spPr/>
        <p:txBody>
          <a:bodyPr/>
          <a:lstStyle/>
          <a:p>
            <a:fld id="{659C8F32-0C92-44E1-AAA2-54A21EF9EE04}" type="slidenum">
              <a:rPr lang="ar-IQ" smtClean="0"/>
              <a:t>53</a:t>
            </a:fld>
            <a:endParaRPr lang="ar-IQ"/>
          </a:p>
        </p:txBody>
      </p:sp>
    </p:spTree>
    <p:extLst>
      <p:ext uri="{BB962C8B-B14F-4D97-AF65-F5344CB8AC3E}">
        <p14:creationId xmlns:p14="http://schemas.microsoft.com/office/powerpoint/2010/main" val="64660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89BE-24FC-41EB-A77C-7B5EE1180F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880851AF-F2F2-4AB4-804D-A8DF8941B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2944E105-1072-40CB-9178-14A77C4EB1F6}"/>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5" name="Footer Placeholder 4">
            <a:extLst>
              <a:ext uri="{FF2B5EF4-FFF2-40B4-BE49-F238E27FC236}">
                <a16:creationId xmlns:a16="http://schemas.microsoft.com/office/drawing/2014/main" id="{A31B256E-697F-473A-A5E8-4D58C4FBE69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5972E42-0BFD-461F-A82F-5F39EFE2007B}"/>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345801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093D-B476-4892-BC07-2430A2A9221C}"/>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621B7B55-6013-4BD5-BE1E-5A80CDA79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503A3F8-191D-4A0A-9DC0-F4F969421BCA}"/>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5" name="Footer Placeholder 4">
            <a:extLst>
              <a:ext uri="{FF2B5EF4-FFF2-40B4-BE49-F238E27FC236}">
                <a16:creationId xmlns:a16="http://schemas.microsoft.com/office/drawing/2014/main" id="{40A55961-8FCA-4FDD-ABBF-41A5DEF1D2E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42076DF2-C08F-4290-995F-0BF192ECA581}"/>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283133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C2540C-3669-4A0B-A8F8-CF5CE2F09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085CD098-7539-4362-BFAA-3396F92D85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DBAA995D-DFEB-4F9C-AE4B-9CB251AA0316}"/>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5" name="Footer Placeholder 4">
            <a:extLst>
              <a:ext uri="{FF2B5EF4-FFF2-40B4-BE49-F238E27FC236}">
                <a16:creationId xmlns:a16="http://schemas.microsoft.com/office/drawing/2014/main" id="{5A6E922F-40DD-4B75-AC59-842CB760AF96}"/>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05A2D3D-30BE-4ECF-AEBA-2A03ED00D310}"/>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273023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11B0-2E40-4F18-A61E-82161A2EB21B}"/>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C65D7E9B-0BA4-42FE-BAA8-4BD974313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AD8CD16F-7D12-4C27-A17C-76F71C812AEE}"/>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5" name="Footer Placeholder 4">
            <a:extLst>
              <a:ext uri="{FF2B5EF4-FFF2-40B4-BE49-F238E27FC236}">
                <a16:creationId xmlns:a16="http://schemas.microsoft.com/office/drawing/2014/main" id="{7F3F2AD7-1784-460A-9D77-A5F7563C589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55C1ABF-02DA-4FDF-8D6B-A18F4FA9F261}"/>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173109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DA2B-605E-4575-9E6D-C09F5B36B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B1A7C31A-DD3D-412A-B636-611BBC7DA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E2FF2-2E5D-49C0-A3A7-0D7E2BF293E7}"/>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5" name="Footer Placeholder 4">
            <a:extLst>
              <a:ext uri="{FF2B5EF4-FFF2-40B4-BE49-F238E27FC236}">
                <a16:creationId xmlns:a16="http://schemas.microsoft.com/office/drawing/2014/main" id="{AD4C2EC3-7B9F-40EE-86F5-21C0B8C2D1FD}"/>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35D9FF9-2D20-4179-BF32-0A784570AAA1}"/>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84363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FDBC-8A5B-46AE-8434-A8210F75E740}"/>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6BA95967-14EB-4933-91D8-C6D0EC2AD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62A9A64E-4A70-45FA-A97A-55877E90D1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718E16FE-1BAF-4CFF-B8C1-BD3292A464FC}"/>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6" name="Footer Placeholder 5">
            <a:extLst>
              <a:ext uri="{FF2B5EF4-FFF2-40B4-BE49-F238E27FC236}">
                <a16:creationId xmlns:a16="http://schemas.microsoft.com/office/drawing/2014/main" id="{719AB251-B490-4865-A561-D96214E25C30}"/>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1CB23121-556F-4363-905A-09AE7A1042CF}"/>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94699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8FE2-4A77-4ABB-B512-886755618A3C}"/>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DEABAD03-515E-4E94-8AF9-2B1D050DBB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930F4-CFBB-4FCD-84E5-DC7BA16D9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9556C146-8164-46D4-9522-66894FC93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A0FD-554F-4956-A2C6-8ACFA5E43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AE81D8CC-C88F-4926-A2FC-38C77E58E0BE}"/>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8" name="Footer Placeholder 7">
            <a:extLst>
              <a:ext uri="{FF2B5EF4-FFF2-40B4-BE49-F238E27FC236}">
                <a16:creationId xmlns:a16="http://schemas.microsoft.com/office/drawing/2014/main" id="{C48A09DB-E604-4AEE-B79F-2E1EB1024F26}"/>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F844F6F1-5F4C-4140-87C0-2A8EAE2DC785}"/>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307612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38C8-D23C-4C72-9543-D41B137BEAEB}"/>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9E28F22F-FC55-44EC-8F94-DA433FB9AF5A}"/>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4" name="Footer Placeholder 3">
            <a:extLst>
              <a:ext uri="{FF2B5EF4-FFF2-40B4-BE49-F238E27FC236}">
                <a16:creationId xmlns:a16="http://schemas.microsoft.com/office/drawing/2014/main" id="{BAC72166-BF10-4C3B-B6D4-90DE510C1C2B}"/>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615F8320-9A78-42D0-9E78-D5C37A791CEE}"/>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112224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BF763-010C-4D7C-999F-E03738A0B189}"/>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3" name="Footer Placeholder 2">
            <a:extLst>
              <a:ext uri="{FF2B5EF4-FFF2-40B4-BE49-F238E27FC236}">
                <a16:creationId xmlns:a16="http://schemas.microsoft.com/office/drawing/2014/main" id="{0FE6EAE9-A0B0-4626-807A-8F969BA68177}"/>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08826965-A8D6-4FF2-BC55-B07DD3511444}"/>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321541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48A9-EE68-482A-84CE-990C0DB01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65E1B699-9BDE-4AFC-AF65-5946EE6A4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3A7FF63C-F7E3-48CF-B5EF-F4C385308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53C29-6D5B-40AC-9B75-A6DD6E1E7FF9}"/>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6" name="Footer Placeholder 5">
            <a:extLst>
              <a:ext uri="{FF2B5EF4-FFF2-40B4-BE49-F238E27FC236}">
                <a16:creationId xmlns:a16="http://schemas.microsoft.com/office/drawing/2014/main" id="{0F39752B-0A35-4B86-8189-2CFC119F87C4}"/>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F6BD75B5-0FEA-4746-BBBE-D8411D9ECC99}"/>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259197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E34E-7353-47A4-B51A-772959F3B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5531B3B1-1BC4-4BD9-BCA5-F24C8A713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56FD560A-2E83-4C27-BCC9-3C4F153CC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AC462-151C-42D9-A2C6-97044D3FC71B}"/>
              </a:ext>
            </a:extLst>
          </p:cNvPr>
          <p:cNvSpPr>
            <a:spLocks noGrp="1"/>
          </p:cNvSpPr>
          <p:nvPr>
            <p:ph type="dt" sz="half" idx="10"/>
          </p:nvPr>
        </p:nvSpPr>
        <p:spPr/>
        <p:txBody>
          <a:bodyPr/>
          <a:lstStyle/>
          <a:p>
            <a:fld id="{93D5E3FE-708A-4C6E-8180-9E2E5280E725}" type="datetimeFigureOut">
              <a:rPr lang="ar-IQ" smtClean="0"/>
              <a:t>19/10/1443</a:t>
            </a:fld>
            <a:endParaRPr lang="ar-IQ"/>
          </a:p>
        </p:txBody>
      </p:sp>
      <p:sp>
        <p:nvSpPr>
          <p:cNvPr id="6" name="Footer Placeholder 5">
            <a:extLst>
              <a:ext uri="{FF2B5EF4-FFF2-40B4-BE49-F238E27FC236}">
                <a16:creationId xmlns:a16="http://schemas.microsoft.com/office/drawing/2014/main" id="{86230D6C-BEF1-4F7B-860C-ABE95227B782}"/>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8336FD80-67EE-4E15-9206-FBD2D0664F20}"/>
              </a:ext>
            </a:extLst>
          </p:cNvPr>
          <p:cNvSpPr>
            <a:spLocks noGrp="1"/>
          </p:cNvSpPr>
          <p:nvPr>
            <p:ph type="sldNum" sz="quarter" idx="12"/>
          </p:nvPr>
        </p:nvSpPr>
        <p:spPr/>
        <p:txBody>
          <a:bodyPr/>
          <a:lstStyle/>
          <a:p>
            <a:fld id="{F40220F4-8AFE-4F18-94DD-3CA93C952DCC}" type="slidenum">
              <a:rPr lang="ar-IQ" smtClean="0"/>
              <a:t>‹#›</a:t>
            </a:fld>
            <a:endParaRPr lang="ar-IQ"/>
          </a:p>
        </p:txBody>
      </p:sp>
    </p:spTree>
    <p:extLst>
      <p:ext uri="{BB962C8B-B14F-4D97-AF65-F5344CB8AC3E}">
        <p14:creationId xmlns:p14="http://schemas.microsoft.com/office/powerpoint/2010/main" val="388028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CF7C1-5E80-4D10-BEE3-D9EB0AE44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B5276BF8-4748-48E0-AC57-3E61E0BDEB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071A74F8-B42A-4B2F-895E-734E25311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5E3FE-708A-4C6E-8180-9E2E5280E725}" type="datetimeFigureOut">
              <a:rPr lang="ar-IQ" smtClean="0"/>
              <a:t>19/10/1443</a:t>
            </a:fld>
            <a:endParaRPr lang="ar-IQ"/>
          </a:p>
        </p:txBody>
      </p:sp>
      <p:sp>
        <p:nvSpPr>
          <p:cNvPr id="5" name="Footer Placeholder 4">
            <a:extLst>
              <a:ext uri="{FF2B5EF4-FFF2-40B4-BE49-F238E27FC236}">
                <a16:creationId xmlns:a16="http://schemas.microsoft.com/office/drawing/2014/main" id="{13197673-8E5A-4B52-83C6-DC6094FB7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5A42FF4D-B5F2-4F38-A107-FAF1346C1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220F4-8AFE-4F18-94DD-3CA93C952DCC}" type="slidenum">
              <a:rPr lang="ar-IQ" smtClean="0"/>
              <a:t>‹#›</a:t>
            </a:fld>
            <a:endParaRPr lang="ar-IQ"/>
          </a:p>
        </p:txBody>
      </p:sp>
    </p:spTree>
    <p:extLst>
      <p:ext uri="{BB962C8B-B14F-4D97-AF65-F5344CB8AC3E}">
        <p14:creationId xmlns:p14="http://schemas.microsoft.com/office/powerpoint/2010/main" val="143980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E13237-5CF3-4B32-96F0-09AF91356B7F}"/>
              </a:ext>
            </a:extLst>
          </p:cNvPr>
          <p:cNvSpPr txBox="1">
            <a:spLocks/>
          </p:cNvSpPr>
          <p:nvPr/>
        </p:nvSpPr>
        <p:spPr>
          <a:xfrm>
            <a:off x="1524000" y="1937979"/>
            <a:ext cx="9144000" cy="21777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latin typeface="Algerian" panose="04020705040A02060702" pitchFamily="82" charset="0"/>
              </a:rPr>
              <a:t>lec</a:t>
            </a:r>
            <a:r>
              <a:rPr lang="en-US" sz="4000" dirty="0">
                <a:latin typeface="Algerian" panose="04020705040A02060702" pitchFamily="82" charset="0"/>
              </a:rPr>
              <a:t> 3</a:t>
            </a:r>
            <a:br>
              <a:rPr lang="en-US" sz="4000" dirty="0">
                <a:latin typeface="Algerian" panose="04020705040A02060702" pitchFamily="82" charset="0"/>
              </a:rPr>
            </a:br>
            <a:r>
              <a:rPr lang="en-US" sz="4000" dirty="0">
                <a:latin typeface="Algerian" panose="04020705040A02060702" pitchFamily="82" charset="0"/>
              </a:rPr>
              <a:t>Pharmaceutical Technology II</a:t>
            </a:r>
            <a:br>
              <a:rPr lang="en-US" sz="4000" dirty="0">
                <a:latin typeface="Algerian" panose="04020705040A02060702" pitchFamily="82" charset="0"/>
              </a:rPr>
            </a:br>
            <a:r>
              <a:rPr lang="en-US" sz="4000" dirty="0">
                <a:solidFill>
                  <a:srgbClr val="FF0000"/>
                </a:solidFill>
                <a:latin typeface="Algerian" panose="04020705040A02060702" pitchFamily="82" charset="0"/>
              </a:rPr>
              <a:t>suppositories</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C9FB0022-0C2B-4BF3-B8CA-7C69CC12925B}"/>
              </a:ext>
            </a:extLst>
          </p:cNvPr>
          <p:cNvSpPr txBox="1">
            <a:spLocks/>
          </p:cNvSpPr>
          <p:nvPr/>
        </p:nvSpPr>
        <p:spPr>
          <a:xfrm>
            <a:off x="1528462" y="5382402"/>
            <a:ext cx="9144000" cy="82789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Stage: 3/ 1st course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Dr. Ameer S. Sahib</a:t>
            </a:r>
            <a:endParaRPr kumimoji="0" lang="ar-IQ"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FFEE7EBD-3E86-4A5A-8855-BECFBA5EEC67}"/>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9C72C135-19A6-491C-997A-987F013D9A5C}"/>
              </a:ext>
            </a:extLst>
          </p:cNvPr>
          <p:cNvPicPr>
            <a:picLocks noChangeAspect="1"/>
          </p:cNvPicPr>
          <p:nvPr/>
        </p:nvPicPr>
        <p:blipFill>
          <a:blip r:embed="rId3"/>
          <a:stretch>
            <a:fillRect/>
          </a:stretch>
        </p:blipFill>
        <p:spPr>
          <a:xfrm>
            <a:off x="9500960" y="517319"/>
            <a:ext cx="2334079" cy="2177779"/>
          </a:xfrm>
          <a:prstGeom prst="rect">
            <a:avLst/>
          </a:prstGeom>
        </p:spPr>
      </p:pic>
    </p:spTree>
    <p:extLst>
      <p:ext uri="{BB962C8B-B14F-4D97-AF65-F5344CB8AC3E}">
        <p14:creationId xmlns:p14="http://schemas.microsoft.com/office/powerpoint/2010/main" val="605862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9E51F6-DADF-43AA-8FBF-D19EFD98D08A}"/>
              </a:ext>
            </a:extLst>
          </p:cNvPr>
          <p:cNvSpPr txBox="1"/>
          <p:nvPr/>
        </p:nvSpPr>
        <p:spPr>
          <a:xfrm>
            <a:off x="228600" y="0"/>
            <a:ext cx="11643610" cy="5447645"/>
          </a:xfrm>
          <a:prstGeom prst="rect">
            <a:avLst/>
          </a:prstGeom>
          <a:noFill/>
        </p:spPr>
        <p:txBody>
          <a:bodyPr wrap="square">
            <a:spAutoFit/>
          </a:bodyPr>
          <a:lstStyle/>
          <a:p>
            <a:pPr algn="just"/>
            <a:r>
              <a:rPr lang="en-US" sz="3600" b="0" i="0" u="none" strike="noStrike" baseline="0" dirty="0">
                <a:solidFill>
                  <a:srgbClr val="FF0000"/>
                </a:solidFill>
                <a:latin typeface="Cambria" panose="02040503050406030204" pitchFamily="18" charset="0"/>
              </a:rPr>
              <a:t>Systemic effect of rectal suppositories </a:t>
            </a:r>
          </a:p>
          <a:p>
            <a:pPr algn="just"/>
            <a:r>
              <a:rPr lang="en-US" sz="2400" i="0" u="none" strike="noStrike" baseline="0" dirty="0">
                <a:latin typeface="Arial" panose="020B0604020202020204" pitchFamily="34" charset="0"/>
              </a:rPr>
              <a:t>• </a:t>
            </a:r>
            <a:r>
              <a:rPr lang="en-US" sz="2400" i="0" u="none" strike="noStrike" baseline="0" dirty="0">
                <a:latin typeface="Calibri" panose="020F0502020204030204" pitchFamily="34" charset="0"/>
              </a:rPr>
              <a:t>For systemic effects, the mucous membranes of the rectum and vagina permit the absorption of many soluble drugs. </a:t>
            </a:r>
          </a:p>
          <a:p>
            <a:pPr algn="just"/>
            <a:r>
              <a:rPr lang="en-US" sz="2400" i="0" u="none" strike="noStrike" baseline="0" dirty="0">
                <a:latin typeface="Arial" panose="020B0604020202020204" pitchFamily="34" charset="0"/>
              </a:rPr>
              <a:t>• </a:t>
            </a:r>
            <a:r>
              <a:rPr lang="en-US" sz="2400" i="0" u="none" strike="noStrike" baseline="0" dirty="0">
                <a:latin typeface="Calibri" panose="020F0502020204030204" pitchFamily="34" charset="0"/>
              </a:rPr>
              <a:t>Although the rectum is used frequently as the site for the systemic absorption of drugs, the </a:t>
            </a:r>
            <a:r>
              <a:rPr lang="en-US" sz="2400" i="0" u="none" strike="noStrike" baseline="0" dirty="0">
                <a:solidFill>
                  <a:srgbClr val="FF0000"/>
                </a:solidFill>
                <a:latin typeface="Calibri" panose="020F0502020204030204" pitchFamily="34" charset="0"/>
              </a:rPr>
              <a:t>vagina is not as frequently used for this purpose</a:t>
            </a:r>
            <a:r>
              <a:rPr lang="en-US" sz="2400" i="0" u="none" strike="noStrike" baseline="0" dirty="0">
                <a:latin typeface="Calibri" panose="020F0502020204030204" pitchFamily="34" charset="0"/>
              </a:rPr>
              <a:t>. </a:t>
            </a:r>
          </a:p>
          <a:p>
            <a:pPr algn="just"/>
            <a:r>
              <a:rPr lang="en-US" sz="2400" i="0" u="none" strike="noStrike" baseline="0" dirty="0">
                <a:latin typeface="Arial" panose="020B0604020202020204" pitchFamily="34" charset="0"/>
              </a:rPr>
              <a:t>• </a:t>
            </a:r>
            <a:r>
              <a:rPr lang="en-US" sz="2400" i="0" u="none" strike="noStrike" baseline="0" dirty="0">
                <a:latin typeface="Calibri" panose="020F0502020204030204" pitchFamily="34" charset="0"/>
              </a:rPr>
              <a:t>Among the advantages over oral therapy of the rectal route for systemic effects are these: </a:t>
            </a:r>
          </a:p>
          <a:p>
            <a:pPr algn="just"/>
            <a:r>
              <a:rPr lang="en-US" sz="2400" i="0" u="none" strike="noStrike" baseline="0" dirty="0">
                <a:latin typeface="Calibri" panose="020F0502020204030204" pitchFamily="34" charset="0"/>
              </a:rPr>
              <a:t>(a) Drugs destroyed or inactivated by the </a:t>
            </a:r>
            <a:r>
              <a:rPr lang="en-US" sz="2400" i="0" u="none" strike="noStrike" baseline="0" dirty="0">
                <a:solidFill>
                  <a:srgbClr val="FF0000"/>
                </a:solidFill>
                <a:latin typeface="Calibri" panose="020F0502020204030204" pitchFamily="34" charset="0"/>
              </a:rPr>
              <a:t>pH or enzymatic </a:t>
            </a:r>
            <a:r>
              <a:rPr lang="en-US" sz="2400" i="0" u="none" strike="noStrike" baseline="0" dirty="0">
                <a:latin typeface="Calibri" panose="020F0502020204030204" pitchFamily="34" charset="0"/>
              </a:rPr>
              <a:t>activity of the stomach or intestines need not be exposed to these destructive environment </a:t>
            </a:r>
          </a:p>
          <a:p>
            <a:pPr algn="just"/>
            <a:r>
              <a:rPr lang="en-US" sz="2400" i="0" u="none" strike="noStrike" baseline="0" dirty="0">
                <a:latin typeface="Calibri" panose="020F0502020204030204" pitchFamily="34" charset="0"/>
              </a:rPr>
              <a:t>(b) </a:t>
            </a:r>
            <a:r>
              <a:rPr lang="en-US" sz="2400" i="0" u="none" strike="noStrike" baseline="0" dirty="0">
                <a:solidFill>
                  <a:srgbClr val="FF0000"/>
                </a:solidFill>
                <a:latin typeface="Calibri" panose="020F0502020204030204" pitchFamily="34" charset="0"/>
              </a:rPr>
              <a:t>Drugs irritating </a:t>
            </a:r>
            <a:r>
              <a:rPr lang="en-US" sz="2400" i="0" u="none" strike="noStrike" baseline="0" dirty="0">
                <a:latin typeface="Calibri" panose="020F0502020204030204" pitchFamily="34" charset="0"/>
              </a:rPr>
              <a:t>to the stomach may be given without causing such irritation. </a:t>
            </a:r>
          </a:p>
          <a:p>
            <a:pPr algn="just"/>
            <a:r>
              <a:rPr lang="en-US" sz="2400" i="0" u="none" strike="noStrike" baseline="0" dirty="0">
                <a:latin typeface="Calibri" panose="020F0502020204030204" pitchFamily="34" charset="0"/>
              </a:rPr>
              <a:t>(c) Drugs destroyed by </a:t>
            </a:r>
            <a:r>
              <a:rPr lang="en-US" sz="2400" i="0" u="none" strike="noStrike" baseline="0" dirty="0">
                <a:solidFill>
                  <a:srgbClr val="FF0000"/>
                </a:solidFill>
                <a:latin typeface="Calibri" panose="020F0502020204030204" pitchFamily="34" charset="0"/>
              </a:rPr>
              <a:t>portal circulation </a:t>
            </a:r>
            <a:r>
              <a:rPr lang="en-US" sz="2400" i="0" u="none" strike="noStrike" baseline="0" dirty="0">
                <a:latin typeface="Calibri" panose="020F0502020204030204" pitchFamily="34" charset="0"/>
              </a:rPr>
              <a:t>may bypass the liver after rectal absorption (drugs enter the portal circulation after oral administration and absorption). </a:t>
            </a:r>
          </a:p>
          <a:p>
            <a:pPr algn="just"/>
            <a:r>
              <a:rPr lang="en-US" sz="2400" i="0" u="none" strike="noStrike" baseline="0" dirty="0">
                <a:latin typeface="Calibri" panose="020F0502020204030204" pitchFamily="34" charset="0"/>
              </a:rPr>
              <a:t>(d) The route is convenient for administration of drugs to patients who are unable or unwilling to </a:t>
            </a:r>
            <a:r>
              <a:rPr lang="en-US" sz="2400" i="0" u="none" strike="noStrike" baseline="0" dirty="0">
                <a:solidFill>
                  <a:srgbClr val="FF0000"/>
                </a:solidFill>
                <a:latin typeface="Calibri" panose="020F0502020204030204" pitchFamily="34" charset="0"/>
              </a:rPr>
              <a:t>swallow</a:t>
            </a:r>
            <a:r>
              <a:rPr lang="en-US" sz="2400" i="0" u="none" strike="noStrike" baseline="0" dirty="0">
                <a:latin typeface="Calibri" panose="020F0502020204030204" pitchFamily="34" charset="0"/>
              </a:rPr>
              <a:t> medication (e.g. comatose patient). </a:t>
            </a:r>
          </a:p>
          <a:p>
            <a:pPr algn="just"/>
            <a:r>
              <a:rPr lang="en-US" sz="2400" i="0" u="none" strike="noStrike" baseline="0" dirty="0">
                <a:latin typeface="Calibri" panose="020F0502020204030204" pitchFamily="34" charset="0"/>
              </a:rPr>
              <a:t>(e) It is an effective route in the treatment of patients with </a:t>
            </a:r>
            <a:r>
              <a:rPr lang="en-US" sz="2400" i="0" u="none" strike="noStrike" baseline="0" dirty="0">
                <a:solidFill>
                  <a:srgbClr val="FF0000"/>
                </a:solidFill>
                <a:latin typeface="Calibri" panose="020F0502020204030204" pitchFamily="34" charset="0"/>
              </a:rPr>
              <a:t>vomiting</a:t>
            </a:r>
            <a:r>
              <a:rPr lang="en-US" sz="2400" i="0" u="none" strike="noStrike" baseline="0" dirty="0">
                <a:latin typeface="Calibri" panose="020F0502020204030204" pitchFamily="34" charset="0"/>
              </a:rPr>
              <a:t>. </a:t>
            </a:r>
          </a:p>
        </p:txBody>
      </p:sp>
    </p:spTree>
    <p:extLst>
      <p:ext uri="{BB962C8B-B14F-4D97-AF65-F5344CB8AC3E}">
        <p14:creationId xmlns:p14="http://schemas.microsoft.com/office/powerpoint/2010/main" val="182914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60B7D-3888-4EE6-8913-31A570713A69}"/>
              </a:ext>
            </a:extLst>
          </p:cNvPr>
          <p:cNvSpPr txBox="1"/>
          <p:nvPr/>
        </p:nvSpPr>
        <p:spPr>
          <a:xfrm>
            <a:off x="468442" y="0"/>
            <a:ext cx="11433748" cy="5016758"/>
          </a:xfrm>
          <a:prstGeom prst="rect">
            <a:avLst/>
          </a:prstGeom>
          <a:noFill/>
        </p:spPr>
        <p:txBody>
          <a:bodyPr wrap="square">
            <a:spAutoFit/>
          </a:bodyPr>
          <a:lstStyle/>
          <a:p>
            <a:r>
              <a:rPr lang="en-US" sz="4800" b="0" i="0" u="none" strike="noStrike" baseline="0" dirty="0">
                <a:solidFill>
                  <a:srgbClr val="FF0000"/>
                </a:solidFill>
                <a:latin typeface="Cambria" panose="02040503050406030204" pitchFamily="18" charset="0"/>
              </a:rPr>
              <a:t>Examples of drugs administered rectally for systemic effect </a:t>
            </a:r>
          </a:p>
          <a:p>
            <a:endParaRPr lang="en-US" sz="2800" b="0" i="0" u="none" strike="noStrike" baseline="0" dirty="0">
              <a:latin typeface="Arial" panose="020B0604020202020204" pitchFamily="34" charset="0"/>
            </a:endParaRPr>
          </a:p>
          <a:p>
            <a:pPr algn="just"/>
            <a:r>
              <a:rPr lang="en-US" sz="2800" b="1" i="0" u="none" strike="noStrike" baseline="0" dirty="0">
                <a:latin typeface="Calibri" panose="020F0502020204030204" pitchFamily="34" charset="0"/>
              </a:rPr>
              <a:t>(a) </a:t>
            </a:r>
            <a:r>
              <a:rPr lang="en-US" sz="2800" b="1" i="0" u="none" strike="noStrike" baseline="0" dirty="0">
                <a:solidFill>
                  <a:srgbClr val="FF0000"/>
                </a:solidFill>
                <a:latin typeface="Calibri" panose="020F0502020204030204" pitchFamily="34" charset="0"/>
              </a:rPr>
              <a:t>Prochlorperazine</a:t>
            </a:r>
            <a:r>
              <a:rPr lang="en-US" sz="2800" b="1" i="0" u="none" strike="noStrike" baseline="0" dirty="0">
                <a:latin typeface="Calibri" panose="020F0502020204030204" pitchFamily="34" charset="0"/>
              </a:rPr>
              <a:t> and chlorpromazine for the relief of nausea and vomiting and as a tranquilizer; </a:t>
            </a:r>
            <a:endParaRPr lang="en-US" sz="2800" b="0" i="0" u="none" strike="noStrike" baseline="0" dirty="0">
              <a:latin typeface="Calibri" panose="020F0502020204030204" pitchFamily="34" charset="0"/>
            </a:endParaRPr>
          </a:p>
          <a:p>
            <a:pPr algn="just"/>
            <a:r>
              <a:rPr lang="en-US" sz="2800" b="1" i="0" u="none" strike="noStrike" baseline="0" dirty="0">
                <a:latin typeface="Calibri" panose="020F0502020204030204" pitchFamily="34" charset="0"/>
              </a:rPr>
              <a:t>(b) </a:t>
            </a:r>
            <a:r>
              <a:rPr lang="en-US" sz="2800" b="1" i="0" u="none" strike="noStrike" baseline="0" dirty="0">
                <a:solidFill>
                  <a:srgbClr val="FF0000"/>
                </a:solidFill>
                <a:latin typeface="Calibri" panose="020F0502020204030204" pitchFamily="34" charset="0"/>
              </a:rPr>
              <a:t>Oxymorphone</a:t>
            </a:r>
            <a:r>
              <a:rPr lang="en-US" sz="2800" b="1" i="0" u="none" strike="noStrike" baseline="0" dirty="0">
                <a:latin typeface="Calibri" panose="020F0502020204030204" pitchFamily="34" charset="0"/>
              </a:rPr>
              <a:t> HCl for opioid analgesia; </a:t>
            </a:r>
            <a:endParaRPr lang="en-US" sz="2800" b="0" i="0" u="none" strike="noStrike" baseline="0" dirty="0">
              <a:latin typeface="Calibri" panose="020F0502020204030204" pitchFamily="34" charset="0"/>
            </a:endParaRPr>
          </a:p>
          <a:p>
            <a:pPr algn="just"/>
            <a:r>
              <a:rPr lang="en-US" sz="2800" b="1" i="0" u="none" strike="noStrike" baseline="0" dirty="0">
                <a:latin typeface="Calibri" panose="020F0502020204030204" pitchFamily="34" charset="0"/>
              </a:rPr>
              <a:t>(c) </a:t>
            </a:r>
            <a:r>
              <a:rPr lang="en-US" sz="2800" b="1" i="0" u="none" strike="noStrike" baseline="0" dirty="0">
                <a:solidFill>
                  <a:srgbClr val="FF0000"/>
                </a:solidFill>
                <a:latin typeface="Calibri" panose="020F0502020204030204" pitchFamily="34" charset="0"/>
              </a:rPr>
              <a:t>Ergotamine</a:t>
            </a:r>
            <a:r>
              <a:rPr lang="en-US" sz="2800" b="1" i="0" u="none" strike="noStrike" baseline="0" dirty="0">
                <a:latin typeface="Calibri" panose="020F0502020204030204" pitchFamily="34" charset="0"/>
              </a:rPr>
              <a:t> tartrate for the relief of migraine syndrome; </a:t>
            </a:r>
            <a:endParaRPr lang="en-US" sz="2800" b="0" i="0" u="none" strike="noStrike" baseline="0" dirty="0">
              <a:latin typeface="Calibri" panose="020F0502020204030204" pitchFamily="34" charset="0"/>
            </a:endParaRPr>
          </a:p>
          <a:p>
            <a:pPr algn="just"/>
            <a:r>
              <a:rPr lang="en-US" sz="2800" b="1" i="0" u="none" strike="noStrike" baseline="0" dirty="0">
                <a:latin typeface="Calibri" panose="020F0502020204030204" pitchFamily="34" charset="0"/>
              </a:rPr>
              <a:t>(d) </a:t>
            </a:r>
            <a:r>
              <a:rPr lang="en-US" sz="2800" b="1" i="0" u="none" strike="noStrike" baseline="0" dirty="0">
                <a:solidFill>
                  <a:srgbClr val="FF0000"/>
                </a:solidFill>
                <a:latin typeface="Calibri" panose="020F0502020204030204" pitchFamily="34" charset="0"/>
              </a:rPr>
              <a:t>Indomethacin</a:t>
            </a:r>
            <a:r>
              <a:rPr lang="en-US" sz="2800" b="1" i="0" u="none" strike="noStrike" baseline="0" dirty="0">
                <a:latin typeface="Calibri" panose="020F0502020204030204" pitchFamily="34" charset="0"/>
              </a:rPr>
              <a:t>, a nonsteroidal anti-inflammatory analgesic and antipyretic; </a:t>
            </a:r>
            <a:endParaRPr lang="en-US" sz="2800" b="0" i="0" u="none" strike="noStrike" baseline="0" dirty="0">
              <a:latin typeface="Calibri" panose="020F0502020204030204" pitchFamily="34" charset="0"/>
            </a:endParaRPr>
          </a:p>
          <a:p>
            <a:pPr algn="just"/>
            <a:r>
              <a:rPr lang="en-US" sz="2800" b="1" i="0" u="none" strike="noStrike" baseline="0" dirty="0">
                <a:latin typeface="Calibri" panose="020F0502020204030204" pitchFamily="34" charset="0"/>
              </a:rPr>
              <a:t>(e) </a:t>
            </a:r>
            <a:r>
              <a:rPr lang="en-US" sz="2800" b="1" i="0" u="none" strike="noStrike" baseline="0" dirty="0">
                <a:solidFill>
                  <a:srgbClr val="FF0000"/>
                </a:solidFill>
                <a:latin typeface="Calibri" panose="020F0502020204030204" pitchFamily="34" charset="0"/>
              </a:rPr>
              <a:t>Ondansetron</a:t>
            </a:r>
            <a:r>
              <a:rPr lang="en-US" sz="2800" b="1" i="0" u="none" strike="noStrike" baseline="0" dirty="0">
                <a:latin typeface="Calibri" panose="020F0502020204030204" pitchFamily="34" charset="0"/>
              </a:rPr>
              <a:t> for the relief of nausea and vomiting </a:t>
            </a:r>
            <a:endParaRPr lang="en-US" sz="2800" b="0" i="0" u="none" strike="noStrike" baseline="0" dirty="0">
              <a:latin typeface="Calibri" panose="020F0502020204030204" pitchFamily="34" charset="0"/>
            </a:endParaRPr>
          </a:p>
        </p:txBody>
      </p:sp>
    </p:spTree>
    <p:extLst>
      <p:ext uri="{BB962C8B-B14F-4D97-AF65-F5344CB8AC3E}">
        <p14:creationId xmlns:p14="http://schemas.microsoft.com/office/powerpoint/2010/main" val="78412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A34F02-AC21-4AF2-92C5-2AB83A4232F8}"/>
              </a:ext>
            </a:extLst>
          </p:cNvPr>
          <p:cNvSpPr txBox="1"/>
          <p:nvPr/>
        </p:nvSpPr>
        <p:spPr>
          <a:xfrm>
            <a:off x="318539" y="108499"/>
            <a:ext cx="11463729" cy="5693866"/>
          </a:xfrm>
          <a:prstGeom prst="rect">
            <a:avLst/>
          </a:prstGeom>
          <a:noFill/>
        </p:spPr>
        <p:txBody>
          <a:bodyPr wrap="square">
            <a:spAutoFit/>
          </a:bodyPr>
          <a:lstStyle/>
          <a:p>
            <a:r>
              <a:rPr lang="en-US" sz="4000" b="0" i="0" u="none" strike="noStrike" baseline="0" dirty="0">
                <a:solidFill>
                  <a:srgbClr val="FF0000"/>
                </a:solidFill>
                <a:latin typeface="Cambria" panose="02040503050406030204" pitchFamily="18" charset="0"/>
              </a:rPr>
              <a:t>SOME FACTORS OF DRUG ABSORPTION FROM RECTAL SUPPOSITORIES </a:t>
            </a:r>
          </a:p>
          <a:p>
            <a:endParaRPr lang="en-US" sz="2800" b="0" i="0" u="none" strike="noStrike" baseline="0" dirty="0">
              <a:latin typeface="Arial" panose="020B0604020202020204" pitchFamily="34" charset="0"/>
            </a:endParaRPr>
          </a:p>
          <a:p>
            <a:pPr algn="just"/>
            <a:r>
              <a:rPr lang="en-US" sz="3200" i="0" u="none" strike="noStrike" baseline="0" dirty="0">
                <a:latin typeface="Calibri" panose="020F0502020204030204" pitchFamily="34" charset="0"/>
              </a:rPr>
              <a:t>The dose of a drug administered rectally may be greater than or less than the dose of the same drug given orally, depending on such factors as:</a:t>
            </a:r>
          </a:p>
          <a:p>
            <a:pPr algn="just"/>
            <a:endParaRPr lang="en-US" sz="3200" i="0" u="none" strike="noStrike" baseline="0" dirty="0">
              <a:latin typeface="Calibri" panose="020F0502020204030204" pitchFamily="34" charset="0"/>
            </a:endParaRPr>
          </a:p>
          <a:p>
            <a:pPr marL="457200" indent="-457200" algn="just">
              <a:buFont typeface="Arial" panose="020B0604020202020204" pitchFamily="34" charset="0"/>
              <a:buChar char="•"/>
            </a:pPr>
            <a:r>
              <a:rPr lang="en-US" sz="3200" i="0" u="none" strike="noStrike" baseline="0" dirty="0">
                <a:latin typeface="Calibri" panose="020F0502020204030204" pitchFamily="34" charset="0"/>
              </a:rPr>
              <a:t>The </a:t>
            </a:r>
            <a:r>
              <a:rPr lang="en-US" sz="3200" i="0" u="none" strike="noStrike" baseline="0" dirty="0">
                <a:solidFill>
                  <a:srgbClr val="FF0000"/>
                </a:solidFill>
                <a:latin typeface="Calibri" panose="020F0502020204030204" pitchFamily="34" charset="0"/>
              </a:rPr>
              <a:t>physicochemical</a:t>
            </a:r>
            <a:r>
              <a:rPr lang="en-US" sz="3200" i="0" u="none" strike="noStrike" baseline="0" dirty="0">
                <a:latin typeface="Calibri" panose="020F0502020204030204" pitchFamily="34" charset="0"/>
              </a:rPr>
              <a:t> nature of the drug and its ability to traverse the physiologic barriers to absorption,(drug factor) </a:t>
            </a:r>
          </a:p>
          <a:p>
            <a:pPr marL="457200" indent="-457200" algn="just">
              <a:buFont typeface="Arial" panose="020B0604020202020204" pitchFamily="34" charset="0"/>
              <a:buChar char="•"/>
            </a:pPr>
            <a:r>
              <a:rPr lang="en-US" sz="3200" i="0" u="none" strike="noStrike" baseline="0" dirty="0">
                <a:latin typeface="Calibri" panose="020F0502020204030204" pitchFamily="34" charset="0"/>
              </a:rPr>
              <a:t>The nature of the suppository </a:t>
            </a:r>
            <a:r>
              <a:rPr lang="en-US" sz="3200" i="0" u="none" strike="noStrike" baseline="0" dirty="0">
                <a:solidFill>
                  <a:srgbClr val="FF0000"/>
                </a:solidFill>
                <a:latin typeface="Calibri" panose="020F0502020204030204" pitchFamily="34" charset="0"/>
              </a:rPr>
              <a:t>vehicle</a:t>
            </a:r>
            <a:r>
              <a:rPr lang="en-US" sz="3200" i="0" u="none" strike="noStrike" baseline="0" dirty="0">
                <a:latin typeface="Calibri" panose="020F0502020204030204" pitchFamily="34" charset="0"/>
              </a:rPr>
              <a:t> and its capacity to release the drug and make it available for absorption (base factor).</a:t>
            </a:r>
          </a:p>
        </p:txBody>
      </p:sp>
    </p:spTree>
    <p:extLst>
      <p:ext uri="{BB962C8B-B14F-4D97-AF65-F5344CB8AC3E}">
        <p14:creationId xmlns:p14="http://schemas.microsoft.com/office/powerpoint/2010/main" val="147821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A2EF4-7566-45F5-B300-64F4DC10F1B5}"/>
              </a:ext>
            </a:extLst>
          </p:cNvPr>
          <p:cNvSpPr txBox="1"/>
          <p:nvPr/>
        </p:nvSpPr>
        <p:spPr>
          <a:xfrm>
            <a:off x="213610" y="181079"/>
            <a:ext cx="6093500" cy="6469784"/>
          </a:xfrm>
          <a:prstGeom prst="rect">
            <a:avLst/>
          </a:prstGeom>
          <a:noFill/>
        </p:spPr>
        <p:txBody>
          <a:bodyPr wrap="square">
            <a:spAutoFit/>
          </a:bodyPr>
          <a:lstStyle/>
          <a:p>
            <a:r>
              <a:rPr lang="en-US" sz="6000" b="0" i="0" u="none" strike="noStrike" baseline="0" dirty="0">
                <a:solidFill>
                  <a:srgbClr val="FF0000"/>
                </a:solidFill>
                <a:latin typeface="Cambria" panose="02040503050406030204" pitchFamily="18" charset="0"/>
              </a:rPr>
              <a:t>Rectal absorption </a:t>
            </a:r>
          </a:p>
          <a:p>
            <a:endParaRPr lang="en-US" sz="3600" b="0" i="0" u="none" strike="noStrike" baseline="0" dirty="0">
              <a:latin typeface="Arial" panose="020B0604020202020204" pitchFamily="34" charset="0"/>
            </a:endParaRPr>
          </a:p>
          <a:p>
            <a:pPr algn="just">
              <a:lnSpc>
                <a:spcPct val="150000"/>
              </a:lnSpc>
            </a:pPr>
            <a:r>
              <a:rPr lang="en-US" sz="3600" b="0" i="0" u="none" strike="noStrike" baseline="0" dirty="0">
                <a:latin typeface="Arial" panose="020B0604020202020204" pitchFamily="34" charset="0"/>
              </a:rPr>
              <a:t>• </a:t>
            </a:r>
            <a:r>
              <a:rPr lang="en-US" sz="3600" b="1" i="0" u="none" strike="noStrike" baseline="0" dirty="0">
                <a:latin typeface="Calibri" panose="020F0502020204030204" pitchFamily="34" charset="0"/>
              </a:rPr>
              <a:t>The factors that affect rectal absorption of a drug may be divided into two main groups: </a:t>
            </a:r>
            <a:endParaRPr lang="en-US" sz="3600" b="0" i="0" u="none" strike="noStrike" baseline="0" dirty="0">
              <a:latin typeface="Calibri" panose="020F0502020204030204" pitchFamily="34" charset="0"/>
            </a:endParaRPr>
          </a:p>
          <a:p>
            <a:pPr algn="just">
              <a:lnSpc>
                <a:spcPct val="150000"/>
              </a:lnSpc>
            </a:pPr>
            <a:r>
              <a:rPr lang="en-US" sz="3600" b="1" i="0" u="none" strike="noStrike" baseline="0" dirty="0">
                <a:latin typeface="Calibri" panose="020F0502020204030204" pitchFamily="34" charset="0"/>
              </a:rPr>
              <a:t>(a) </a:t>
            </a:r>
            <a:r>
              <a:rPr lang="en-US" sz="3600" b="1" i="0" u="none" strike="noStrike" baseline="0" dirty="0">
                <a:solidFill>
                  <a:srgbClr val="0070C0"/>
                </a:solidFill>
                <a:latin typeface="Calibri" panose="020F0502020204030204" pitchFamily="34" charset="0"/>
              </a:rPr>
              <a:t>physiologic</a:t>
            </a:r>
            <a:r>
              <a:rPr lang="en-US" sz="3600" b="1" i="0" u="none" strike="noStrike" baseline="0" dirty="0">
                <a:latin typeface="Calibri" panose="020F0502020204030204" pitchFamily="34" charset="0"/>
              </a:rPr>
              <a:t> factors and </a:t>
            </a:r>
            <a:endParaRPr lang="en-US" sz="3600" b="0" i="0" u="none" strike="noStrike" baseline="0" dirty="0">
              <a:latin typeface="Calibri" panose="020F0502020204030204" pitchFamily="34" charset="0"/>
            </a:endParaRPr>
          </a:p>
          <a:p>
            <a:pPr algn="just">
              <a:lnSpc>
                <a:spcPct val="150000"/>
              </a:lnSpc>
            </a:pPr>
            <a:r>
              <a:rPr lang="en-US" sz="3600" b="1" i="0" u="none" strike="noStrike" baseline="0" dirty="0">
                <a:latin typeface="Calibri" panose="020F0502020204030204" pitchFamily="34" charset="0"/>
              </a:rPr>
              <a:t>(b) </a:t>
            </a:r>
            <a:r>
              <a:rPr lang="en-US" sz="3600" b="1" i="0" u="none" strike="noStrike" baseline="0" dirty="0">
                <a:solidFill>
                  <a:srgbClr val="0070C0"/>
                </a:solidFill>
                <a:latin typeface="Calibri" panose="020F0502020204030204" pitchFamily="34" charset="0"/>
              </a:rPr>
              <a:t>physicochemical</a:t>
            </a:r>
            <a:r>
              <a:rPr lang="en-US" sz="3600" b="1" i="0" u="none" strike="noStrike" baseline="0" dirty="0">
                <a:latin typeface="Calibri" panose="020F0502020204030204" pitchFamily="34" charset="0"/>
              </a:rPr>
              <a:t> factors of the drug and the base </a:t>
            </a:r>
            <a:endParaRPr lang="en-US" sz="3600" b="0" i="0" u="none" strike="noStrike" baseline="0" dirty="0">
              <a:latin typeface="Calibri" panose="020F0502020204030204" pitchFamily="34" charset="0"/>
            </a:endParaRPr>
          </a:p>
        </p:txBody>
      </p:sp>
      <p:sp>
        <p:nvSpPr>
          <p:cNvPr id="8" name="Oval 7">
            <a:extLst>
              <a:ext uri="{FF2B5EF4-FFF2-40B4-BE49-F238E27FC236}">
                <a16:creationId xmlns:a16="http://schemas.microsoft.com/office/drawing/2014/main" id="{8858BEBB-743A-4CBF-85EE-897B62EC394D}"/>
              </a:ext>
            </a:extLst>
          </p:cNvPr>
          <p:cNvSpPr/>
          <p:nvPr/>
        </p:nvSpPr>
        <p:spPr>
          <a:xfrm>
            <a:off x="10223292" y="4991725"/>
            <a:ext cx="1648918" cy="5696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Oval 8">
            <a:extLst>
              <a:ext uri="{FF2B5EF4-FFF2-40B4-BE49-F238E27FC236}">
                <a16:creationId xmlns:a16="http://schemas.microsoft.com/office/drawing/2014/main" id="{BA74285A-7895-47DD-9A65-606B9C90F8FC}"/>
              </a:ext>
            </a:extLst>
          </p:cNvPr>
          <p:cNvSpPr/>
          <p:nvPr/>
        </p:nvSpPr>
        <p:spPr>
          <a:xfrm>
            <a:off x="10223292" y="3332587"/>
            <a:ext cx="1648918" cy="5696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Oval 9">
            <a:extLst>
              <a:ext uri="{FF2B5EF4-FFF2-40B4-BE49-F238E27FC236}">
                <a16:creationId xmlns:a16="http://schemas.microsoft.com/office/drawing/2014/main" id="{B727C4A9-A02A-4065-8B8D-A7F4AFB197A1}"/>
              </a:ext>
            </a:extLst>
          </p:cNvPr>
          <p:cNvSpPr/>
          <p:nvPr/>
        </p:nvSpPr>
        <p:spPr>
          <a:xfrm>
            <a:off x="10103370" y="1701162"/>
            <a:ext cx="1648918" cy="5696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29263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3098C1-D9FB-451A-A570-F72A9DCB341B}"/>
              </a:ext>
            </a:extLst>
          </p:cNvPr>
          <p:cNvSpPr txBox="1"/>
          <p:nvPr/>
        </p:nvSpPr>
        <p:spPr>
          <a:xfrm>
            <a:off x="318540" y="132900"/>
            <a:ext cx="11238875" cy="5663089"/>
          </a:xfrm>
          <a:prstGeom prst="rect">
            <a:avLst/>
          </a:prstGeom>
          <a:noFill/>
        </p:spPr>
        <p:txBody>
          <a:bodyPr wrap="square">
            <a:spAutoFit/>
          </a:bodyPr>
          <a:lstStyle/>
          <a:p>
            <a:r>
              <a:rPr lang="en-US" sz="5400" b="0" i="0" u="none" strike="noStrike" baseline="0" dirty="0">
                <a:solidFill>
                  <a:srgbClr val="FF0000"/>
                </a:solidFill>
                <a:latin typeface="Cambria" panose="02040503050406030204" pitchFamily="18" charset="0"/>
              </a:rPr>
              <a:t>PHYSIOLOGIC FACTORS </a:t>
            </a:r>
          </a:p>
          <a:p>
            <a:endParaRPr lang="en-US" sz="2800" b="0" i="0" u="none" strike="noStrike" baseline="0" dirty="0">
              <a:latin typeface="Arial" panose="020B0604020202020204" pitchFamily="34" charset="0"/>
            </a:endParaRPr>
          </a:p>
          <a:p>
            <a:r>
              <a:rPr lang="en-US" sz="2800" b="0" i="0" u="none" strike="noStrike" baseline="0" dirty="0">
                <a:latin typeface="Arial" panose="020B0604020202020204" pitchFamily="34" charset="0"/>
              </a:rPr>
              <a:t>There are three main factors affecting on the drug absorption from rectum cavity:</a:t>
            </a:r>
          </a:p>
          <a:p>
            <a:endParaRPr lang="en-US" sz="2800" b="0" i="0" u="none" strike="noStrike" baseline="0" dirty="0">
              <a:latin typeface="Arial" panose="020B0604020202020204" pitchFamily="34" charset="0"/>
            </a:endParaRPr>
          </a:p>
          <a:p>
            <a:pPr algn="just"/>
            <a:r>
              <a:rPr lang="en-US" sz="2800" i="0" u="none" strike="noStrike" baseline="0" dirty="0">
                <a:latin typeface="Calibri" panose="020F0502020204030204" pitchFamily="34" charset="0"/>
              </a:rPr>
              <a:t>The human rectum is approximately 15 to 20 cm long. </a:t>
            </a:r>
          </a:p>
          <a:p>
            <a:pPr algn="just"/>
            <a:endParaRPr lang="en-US" sz="2800" i="0" u="none" strike="noStrike" baseline="0" dirty="0">
              <a:latin typeface="Calibri" panose="020F0502020204030204" pitchFamily="34" charset="0"/>
            </a:endParaRPr>
          </a:p>
          <a:p>
            <a:pPr marL="457200" indent="-457200" algn="just">
              <a:buFont typeface="Wingdings" panose="05000000000000000000" pitchFamily="2" charset="2"/>
              <a:buChar char="Ø"/>
            </a:pPr>
            <a:r>
              <a:rPr lang="en-US" sz="2800" i="0" u="none" strike="noStrike" baseline="0" dirty="0">
                <a:latin typeface="Calibri" panose="020F0502020204030204" pitchFamily="34" charset="0"/>
              </a:rPr>
              <a:t>Colonic contents</a:t>
            </a:r>
          </a:p>
          <a:p>
            <a:pPr marL="457200" indent="-457200" algn="just">
              <a:buFont typeface="Wingdings" panose="05000000000000000000" pitchFamily="2" charset="2"/>
              <a:buChar char="Ø"/>
            </a:pPr>
            <a:endParaRPr lang="en-US" sz="2800" i="0" u="none" strike="noStrike" baseline="0" dirty="0">
              <a:latin typeface="Cambria" panose="02040503050406030204" pitchFamily="18" charset="0"/>
            </a:endParaRPr>
          </a:p>
          <a:p>
            <a:pPr marL="457200" indent="-457200" algn="just">
              <a:buFont typeface="Wingdings" panose="05000000000000000000" pitchFamily="2" charset="2"/>
              <a:buChar char="Ø"/>
            </a:pPr>
            <a:r>
              <a:rPr lang="en-US" sz="2800" i="0" u="none" strike="noStrike" baseline="0" dirty="0">
                <a:latin typeface="Calibri" panose="020F0502020204030204" pitchFamily="34" charset="0"/>
              </a:rPr>
              <a:t>Circulation route</a:t>
            </a:r>
          </a:p>
          <a:p>
            <a:pPr marL="457200" indent="-457200" algn="just">
              <a:buFont typeface="Wingdings" panose="05000000000000000000" pitchFamily="2" charset="2"/>
              <a:buChar char="Ø"/>
            </a:pPr>
            <a:endParaRPr lang="en-US" sz="2800" i="0" u="none" strike="noStrike" baseline="0" dirty="0">
              <a:latin typeface="Calibri" panose="020F0502020204030204" pitchFamily="34" charset="0"/>
            </a:endParaRPr>
          </a:p>
          <a:p>
            <a:pPr algn="just"/>
            <a:r>
              <a:rPr lang="en-US" sz="2800" i="0" u="none" strike="noStrike" baseline="0" dirty="0">
                <a:latin typeface="Wingdings" panose="05000000000000000000" pitchFamily="2" charset="2"/>
              </a:rPr>
              <a:t> </a:t>
            </a:r>
            <a:r>
              <a:rPr lang="en-US" sz="2800" i="0" u="none" strike="noStrike" baseline="0" dirty="0">
                <a:solidFill>
                  <a:srgbClr val="FF0000"/>
                </a:solidFill>
                <a:latin typeface="Calibri" panose="020F0502020204030204" pitchFamily="34" charset="0"/>
              </a:rPr>
              <a:t>pH and lack of buffering capacity </a:t>
            </a:r>
            <a:r>
              <a:rPr lang="en-US" sz="2800" i="0" u="none" strike="noStrike" baseline="0" dirty="0">
                <a:latin typeface="Calibri" panose="020F0502020204030204" pitchFamily="34" charset="0"/>
              </a:rPr>
              <a:t>of the rectal fluids. </a:t>
            </a:r>
          </a:p>
        </p:txBody>
      </p:sp>
    </p:spTree>
    <p:extLst>
      <p:ext uri="{BB962C8B-B14F-4D97-AF65-F5344CB8AC3E}">
        <p14:creationId xmlns:p14="http://schemas.microsoft.com/office/powerpoint/2010/main" val="27516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9E82AD-03ED-4B4A-881B-E8FAD479EDAC}"/>
              </a:ext>
            </a:extLst>
          </p:cNvPr>
          <p:cNvSpPr txBox="1"/>
          <p:nvPr/>
        </p:nvSpPr>
        <p:spPr>
          <a:xfrm>
            <a:off x="648324" y="204262"/>
            <a:ext cx="11014023" cy="6093976"/>
          </a:xfrm>
          <a:prstGeom prst="rect">
            <a:avLst/>
          </a:prstGeom>
          <a:noFill/>
        </p:spPr>
        <p:txBody>
          <a:bodyPr wrap="square">
            <a:spAutoFit/>
          </a:bodyPr>
          <a:lstStyle/>
          <a:p>
            <a:pPr algn="just"/>
            <a:r>
              <a:rPr lang="en-US" sz="5400" b="0" i="0" u="none" strike="noStrike" baseline="0" dirty="0">
                <a:solidFill>
                  <a:srgbClr val="FF0000"/>
                </a:solidFill>
                <a:latin typeface="Cambria" panose="02040503050406030204" pitchFamily="18" charset="0"/>
              </a:rPr>
              <a:t>Colonic Content </a:t>
            </a:r>
          </a:p>
          <a:p>
            <a:pPr algn="just"/>
            <a:endParaRPr lang="en-US" sz="2800" i="0" u="none" strike="noStrike" baseline="0" dirty="0">
              <a:latin typeface="Arial" panose="020B0604020202020204" pitchFamily="34" charset="0"/>
            </a:endParaRPr>
          </a:p>
          <a:p>
            <a:pPr marL="457200" indent="-457200" algn="just">
              <a:buFont typeface="Arial" panose="020B0604020202020204" pitchFamily="34" charset="0"/>
              <a:buChar char="•"/>
            </a:pPr>
            <a:r>
              <a:rPr lang="en-US" sz="2800" i="0" u="none" strike="noStrike" baseline="0" dirty="0">
                <a:latin typeface="Calibri" panose="020F0502020204030204" pitchFamily="34" charset="0"/>
              </a:rPr>
              <a:t>When systemic effects are desired, </a:t>
            </a:r>
            <a:r>
              <a:rPr lang="en-US" sz="2800" i="0" u="none" strike="noStrike" baseline="0" dirty="0">
                <a:solidFill>
                  <a:srgbClr val="FF0000"/>
                </a:solidFill>
                <a:latin typeface="Calibri" panose="020F0502020204030204" pitchFamily="34" charset="0"/>
              </a:rPr>
              <a:t>greater absorption </a:t>
            </a:r>
            <a:r>
              <a:rPr lang="en-US" sz="2800" i="0" u="none" strike="noStrike" baseline="0" dirty="0">
                <a:latin typeface="Calibri" panose="020F0502020204030204" pitchFamily="34" charset="0"/>
              </a:rPr>
              <a:t>may be expected from a rectum that is </a:t>
            </a:r>
            <a:r>
              <a:rPr lang="en-US" sz="2800" i="0" u="none" strike="noStrike" baseline="0" dirty="0">
                <a:solidFill>
                  <a:srgbClr val="FF0000"/>
                </a:solidFill>
                <a:latin typeface="Calibri" panose="020F0502020204030204" pitchFamily="34" charset="0"/>
              </a:rPr>
              <a:t>void</a:t>
            </a:r>
            <a:r>
              <a:rPr lang="en-US" sz="2800" i="0" u="none" strike="noStrike" baseline="0" dirty="0">
                <a:latin typeface="Calibri" panose="020F0502020204030204" pitchFamily="34" charset="0"/>
              </a:rPr>
              <a:t> than from one that is distended with fecal matter. </a:t>
            </a:r>
          </a:p>
          <a:p>
            <a:pPr marL="457200" indent="-457200" algn="just">
              <a:buFont typeface="Arial" panose="020B0604020202020204" pitchFamily="34" charset="0"/>
              <a:buChar char="•"/>
            </a:pPr>
            <a:r>
              <a:rPr lang="en-US" sz="2800" i="0" u="none" strike="noStrike" baseline="0" dirty="0">
                <a:latin typeface="Calibri" panose="020F0502020204030204" pitchFamily="34" charset="0"/>
              </a:rPr>
              <a:t>A drug will obviously have greater opportunity to make contact with the absorbing surface of the rectum and colon in an empty rectum. </a:t>
            </a:r>
          </a:p>
          <a:p>
            <a:pPr marL="457200" indent="-457200" algn="just">
              <a:buFont typeface="Arial" panose="020B0604020202020204" pitchFamily="34" charset="0"/>
              <a:buChar char="•"/>
            </a:pPr>
            <a:r>
              <a:rPr lang="en-US" sz="2800" i="0" u="none" strike="noStrike" baseline="0" dirty="0">
                <a:latin typeface="Calibri" panose="020F0502020204030204" pitchFamily="34" charset="0"/>
              </a:rPr>
              <a:t>Therefore, when deemed desirable, an </a:t>
            </a:r>
            <a:r>
              <a:rPr lang="en-US" sz="2800" i="0" u="none" strike="noStrike" baseline="0" dirty="0">
                <a:solidFill>
                  <a:srgbClr val="0070C0"/>
                </a:solidFill>
                <a:latin typeface="Calibri" panose="020F0502020204030204" pitchFamily="34" charset="0"/>
              </a:rPr>
              <a:t>evacuant enema </a:t>
            </a:r>
            <a:r>
              <a:rPr lang="en-US" sz="2800" i="0" u="none" strike="noStrike" baseline="0" dirty="0">
                <a:latin typeface="Calibri" panose="020F0502020204030204" pitchFamily="34" charset="0"/>
              </a:rPr>
              <a:t>may be administered and allowed to act before the administration of a suppository of a drug to be absorbed. </a:t>
            </a:r>
          </a:p>
          <a:p>
            <a:pPr marL="457200" indent="-457200" algn="just">
              <a:buFont typeface="Arial" panose="020B0604020202020204" pitchFamily="34" charset="0"/>
              <a:buChar char="•"/>
            </a:pPr>
            <a:r>
              <a:rPr lang="en-US" sz="2800" i="0" u="none" strike="noStrike" baseline="0" dirty="0">
                <a:latin typeface="Calibri" panose="020F0502020204030204" pitchFamily="34" charset="0"/>
              </a:rPr>
              <a:t>Other conditions, such as </a:t>
            </a:r>
            <a:r>
              <a:rPr lang="en-US" sz="2800" i="0" u="none" strike="noStrike" baseline="0" dirty="0">
                <a:solidFill>
                  <a:srgbClr val="FF0000"/>
                </a:solidFill>
                <a:latin typeface="Calibri" panose="020F0502020204030204" pitchFamily="34" charset="0"/>
              </a:rPr>
              <a:t>diarrhea</a:t>
            </a:r>
            <a:r>
              <a:rPr lang="en-US" sz="2800" i="0" u="none" strike="noStrike" baseline="0" dirty="0">
                <a:latin typeface="Calibri" panose="020F0502020204030204" pitchFamily="34" charset="0"/>
              </a:rPr>
              <a:t>, </a:t>
            </a:r>
            <a:r>
              <a:rPr lang="en-US" sz="2800" i="0" u="none" strike="noStrike" baseline="0" dirty="0">
                <a:solidFill>
                  <a:srgbClr val="FF0000"/>
                </a:solidFill>
                <a:latin typeface="Calibri" panose="020F0502020204030204" pitchFamily="34" charset="0"/>
              </a:rPr>
              <a:t>colonic obstruction </a:t>
            </a:r>
            <a:r>
              <a:rPr lang="en-US" sz="2800" i="0" u="none" strike="noStrike" baseline="0" dirty="0">
                <a:latin typeface="Calibri" panose="020F0502020204030204" pitchFamily="34" charset="0"/>
              </a:rPr>
              <a:t>due to tumorous growths, and </a:t>
            </a:r>
            <a:r>
              <a:rPr lang="en-US" sz="2800" i="0" u="none" strike="noStrike" baseline="0" dirty="0">
                <a:solidFill>
                  <a:srgbClr val="FF0000"/>
                </a:solidFill>
                <a:latin typeface="Calibri" panose="020F0502020204030204" pitchFamily="34" charset="0"/>
              </a:rPr>
              <a:t>tissue dehydration </a:t>
            </a:r>
            <a:r>
              <a:rPr lang="en-US" sz="2800" i="0" u="none" strike="noStrike" baseline="0" dirty="0">
                <a:latin typeface="Calibri" panose="020F0502020204030204" pitchFamily="34" charset="0"/>
              </a:rPr>
              <a:t>can all influence the rate and degree of drug absorption from the rectum </a:t>
            </a:r>
          </a:p>
        </p:txBody>
      </p:sp>
    </p:spTree>
    <p:extLst>
      <p:ext uri="{BB962C8B-B14F-4D97-AF65-F5344CB8AC3E}">
        <p14:creationId xmlns:p14="http://schemas.microsoft.com/office/powerpoint/2010/main" val="97993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56F12-DC94-47FA-B7CA-537C1BA3EADD}"/>
              </a:ext>
            </a:extLst>
          </p:cNvPr>
          <p:cNvSpPr txBox="1"/>
          <p:nvPr/>
        </p:nvSpPr>
        <p:spPr>
          <a:xfrm>
            <a:off x="404732" y="129729"/>
            <a:ext cx="11527436" cy="6365717"/>
          </a:xfrm>
          <a:prstGeom prst="rect">
            <a:avLst/>
          </a:prstGeom>
          <a:noFill/>
        </p:spPr>
        <p:txBody>
          <a:bodyPr wrap="square">
            <a:spAutoFit/>
          </a:bodyPr>
          <a:lstStyle/>
          <a:p>
            <a:r>
              <a:rPr lang="en-US" sz="4800" b="0" i="0" u="none" strike="noStrike" baseline="0" dirty="0">
                <a:solidFill>
                  <a:srgbClr val="FF0000"/>
                </a:solidFill>
                <a:latin typeface="Cambria" panose="02040503050406030204" pitchFamily="18" charset="0"/>
              </a:rPr>
              <a:t>Circulation Route </a:t>
            </a:r>
          </a:p>
          <a:p>
            <a:endParaRPr lang="en-US" sz="2800" b="0" i="0" u="none" strike="noStrike" baseline="0" dirty="0">
              <a:latin typeface="Arial" panose="020B0604020202020204" pitchFamily="34" charset="0"/>
            </a:endParaRPr>
          </a:p>
          <a:p>
            <a:pPr marL="457200" indent="-457200" algn="just">
              <a:lnSpc>
                <a:spcPct val="150000"/>
              </a:lnSpc>
              <a:buFont typeface="Arial" panose="020B0604020202020204" pitchFamily="34" charset="0"/>
              <a:buChar char="•"/>
            </a:pPr>
            <a:r>
              <a:rPr lang="en-US" sz="2800" i="0" u="none" strike="noStrike" baseline="0" dirty="0">
                <a:latin typeface="Calibri" panose="020F0502020204030204" pitchFamily="34" charset="0"/>
              </a:rPr>
              <a:t>Drugs absorbed rectally, unlike those absorbed after oral administration, </a:t>
            </a:r>
            <a:r>
              <a:rPr lang="en-US" sz="2800" i="0" u="none" strike="noStrike" baseline="0" dirty="0">
                <a:solidFill>
                  <a:srgbClr val="FF0000"/>
                </a:solidFill>
                <a:latin typeface="Calibri" panose="020F0502020204030204" pitchFamily="34" charset="0"/>
              </a:rPr>
              <a:t>bypass the portal circulation during their first pass</a:t>
            </a:r>
            <a:r>
              <a:rPr lang="en-US" sz="2800" i="0" u="none" strike="noStrike" baseline="0" dirty="0">
                <a:latin typeface="Calibri" panose="020F0502020204030204" pitchFamily="34" charset="0"/>
              </a:rPr>
              <a:t> into the general circulation, thereby enabling drugs otherwise destroyed in the liver to exert systemic effects. </a:t>
            </a:r>
          </a:p>
          <a:p>
            <a:pPr marL="457200" indent="-457200" algn="just">
              <a:lnSpc>
                <a:spcPct val="150000"/>
              </a:lnSpc>
              <a:buFont typeface="Arial" panose="020B0604020202020204" pitchFamily="34" charset="0"/>
              <a:buChar char="•"/>
            </a:pPr>
            <a:r>
              <a:rPr lang="en-US" sz="2800" i="0" u="none" strike="noStrike" baseline="0" dirty="0">
                <a:latin typeface="Calibri" panose="020F0502020204030204" pitchFamily="34" charset="0"/>
              </a:rPr>
              <a:t>The </a:t>
            </a:r>
            <a:r>
              <a:rPr lang="en-US" sz="2800" i="0" u="none" strike="noStrike" baseline="0" dirty="0">
                <a:solidFill>
                  <a:srgbClr val="FF0000"/>
                </a:solidFill>
                <a:latin typeface="Calibri" panose="020F0502020204030204" pitchFamily="34" charset="0"/>
              </a:rPr>
              <a:t>lower hemorrhoidal veins </a:t>
            </a:r>
            <a:r>
              <a:rPr lang="en-US" sz="2800" i="0" u="none" strike="noStrike" baseline="0" dirty="0">
                <a:latin typeface="Calibri" panose="020F0502020204030204" pitchFamily="34" charset="0"/>
              </a:rPr>
              <a:t>surrounding the colon receive the absorbed drug and initiate its circulation throughout the body, bypassing the liver. </a:t>
            </a:r>
          </a:p>
          <a:p>
            <a:pPr marL="457200" indent="-457200" algn="just">
              <a:lnSpc>
                <a:spcPct val="150000"/>
              </a:lnSpc>
              <a:buFont typeface="Arial" panose="020B0604020202020204" pitchFamily="34" charset="0"/>
              <a:buChar char="•"/>
            </a:pPr>
            <a:r>
              <a:rPr lang="en-US" sz="2800" i="0" u="none" strike="noStrike" baseline="0" dirty="0">
                <a:solidFill>
                  <a:srgbClr val="FF0000"/>
                </a:solidFill>
                <a:latin typeface="Calibri" panose="020F0502020204030204" pitchFamily="34" charset="0"/>
              </a:rPr>
              <a:t>Lymphatic circulation </a:t>
            </a:r>
            <a:r>
              <a:rPr lang="en-US" sz="2800" i="0" u="none" strike="noStrike" baseline="0" dirty="0">
                <a:latin typeface="Calibri" panose="020F0502020204030204" pitchFamily="34" charset="0"/>
              </a:rPr>
              <a:t>also assists in the absorption of rectally administered drugs </a:t>
            </a:r>
          </a:p>
        </p:txBody>
      </p:sp>
    </p:spTree>
    <p:extLst>
      <p:ext uri="{BB962C8B-B14F-4D97-AF65-F5344CB8AC3E}">
        <p14:creationId xmlns:p14="http://schemas.microsoft.com/office/powerpoint/2010/main" val="26991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C28DEB-7A97-4E8F-8A15-1F375707C42A}"/>
              </a:ext>
            </a:extLst>
          </p:cNvPr>
          <p:cNvSpPr txBox="1"/>
          <p:nvPr/>
        </p:nvSpPr>
        <p:spPr>
          <a:xfrm>
            <a:off x="239152" y="366623"/>
            <a:ext cx="11633058" cy="6048451"/>
          </a:xfrm>
          <a:prstGeom prst="rect">
            <a:avLst/>
          </a:prstGeom>
          <a:noFill/>
        </p:spPr>
        <p:txBody>
          <a:bodyPr wrap="square">
            <a:spAutoFit/>
          </a:bodyPr>
          <a:lstStyle/>
          <a:p>
            <a:r>
              <a:rPr lang="en-US" sz="2800" b="1" i="0" u="none" strike="noStrike" baseline="0" dirty="0">
                <a:solidFill>
                  <a:srgbClr val="FF0000"/>
                </a:solidFill>
                <a:latin typeface="Cambria" panose="02040503050406030204" pitchFamily="18" charset="0"/>
              </a:rPr>
              <a:t>pH and Lack of Buffering Capacity of the Rectal Fluids </a:t>
            </a:r>
            <a:endParaRPr lang="en-US" sz="28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lnSpc>
                <a:spcPct val="150000"/>
              </a:lnSpc>
            </a:pPr>
            <a:r>
              <a:rPr lang="en-US" sz="3200" i="0" u="none" strike="noStrike" baseline="0" dirty="0">
                <a:latin typeface="Arial" panose="020B0604020202020204" pitchFamily="34" charset="0"/>
              </a:rPr>
              <a:t>• </a:t>
            </a:r>
            <a:r>
              <a:rPr lang="en-US" sz="3200" i="0" u="none" strike="noStrike" baseline="0" dirty="0">
                <a:latin typeface="Calibri" panose="020F0502020204030204" pitchFamily="34" charset="0"/>
              </a:rPr>
              <a:t>Because rectal fluids are essentially neutral in </a:t>
            </a:r>
            <a:r>
              <a:rPr lang="en-US" sz="3200" i="0" u="none" strike="noStrike" baseline="0" dirty="0">
                <a:solidFill>
                  <a:srgbClr val="FF0000"/>
                </a:solidFill>
                <a:latin typeface="Calibri" panose="020F0502020204030204" pitchFamily="34" charset="0"/>
              </a:rPr>
              <a:t>pH (7-8)</a:t>
            </a:r>
            <a:r>
              <a:rPr lang="en-US" sz="3200" i="0" u="none" strike="noStrike" baseline="0" dirty="0">
                <a:latin typeface="Calibri" panose="020F0502020204030204" pitchFamily="34" charset="0"/>
              </a:rPr>
              <a:t> and have </a:t>
            </a:r>
            <a:r>
              <a:rPr lang="en-US" sz="3200" i="0" u="none" strike="noStrike" baseline="0" dirty="0">
                <a:solidFill>
                  <a:srgbClr val="FF0000"/>
                </a:solidFill>
                <a:latin typeface="Calibri" panose="020F0502020204030204" pitchFamily="34" charset="0"/>
              </a:rPr>
              <a:t>no effective buffer capacity</a:t>
            </a:r>
            <a:r>
              <a:rPr lang="en-US" sz="3200" i="0" u="none" strike="noStrike" baseline="0" dirty="0">
                <a:latin typeface="Calibri" panose="020F0502020204030204" pitchFamily="34" charset="0"/>
              </a:rPr>
              <a:t>, the form in which the drug is administered will </a:t>
            </a:r>
            <a:r>
              <a:rPr lang="en-US" sz="3200" i="0" u="none" strike="noStrike" baseline="0" dirty="0">
                <a:solidFill>
                  <a:srgbClr val="FF0000"/>
                </a:solidFill>
                <a:latin typeface="Calibri" panose="020F0502020204030204" pitchFamily="34" charset="0"/>
              </a:rPr>
              <a:t>not generally be chemically changed </a:t>
            </a:r>
            <a:r>
              <a:rPr lang="en-US" sz="3200" i="0" u="none" strike="noStrike" baseline="0" dirty="0">
                <a:latin typeface="Calibri" panose="020F0502020204030204" pitchFamily="34" charset="0"/>
              </a:rPr>
              <a:t>by the environment. </a:t>
            </a:r>
          </a:p>
          <a:p>
            <a:pPr algn="just">
              <a:lnSpc>
                <a:spcPct val="150000"/>
              </a:lnSpc>
            </a:pPr>
            <a:r>
              <a:rPr lang="en-US" sz="3200" i="0" u="none" strike="noStrike" baseline="0" dirty="0">
                <a:latin typeface="Arial" panose="020B0604020202020204" pitchFamily="34" charset="0"/>
              </a:rPr>
              <a:t>• </a:t>
            </a:r>
            <a:r>
              <a:rPr lang="en-US" sz="3200" i="0" u="none" strike="noStrike" baseline="0" dirty="0">
                <a:solidFill>
                  <a:srgbClr val="0070C0"/>
                </a:solidFill>
                <a:latin typeface="Calibri" panose="020F0502020204030204" pitchFamily="34" charset="0"/>
              </a:rPr>
              <a:t>The suppository base has a marked influence on the release of active constituents. While cocoa butter melts rapidly at body temperature, </a:t>
            </a:r>
            <a:r>
              <a:rPr lang="en-US" sz="3200" i="1" u="none" strike="noStrike" baseline="0" dirty="0">
                <a:solidFill>
                  <a:srgbClr val="FF0000"/>
                </a:solidFill>
                <a:latin typeface="Calibri" panose="020F0502020204030204" pitchFamily="34" charset="0"/>
              </a:rPr>
              <a:t>because of its immiscibility with fluids, it fails to release fat-soluble drugs readily. </a:t>
            </a:r>
          </a:p>
        </p:txBody>
      </p:sp>
    </p:spTree>
    <p:extLst>
      <p:ext uri="{BB962C8B-B14F-4D97-AF65-F5344CB8AC3E}">
        <p14:creationId xmlns:p14="http://schemas.microsoft.com/office/powerpoint/2010/main" val="71112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47A5B1-F070-4CE9-901D-F6BE3296DF38}"/>
              </a:ext>
            </a:extLst>
          </p:cNvPr>
          <p:cNvSpPr txBox="1"/>
          <p:nvPr/>
        </p:nvSpPr>
        <p:spPr>
          <a:xfrm>
            <a:off x="509666" y="56138"/>
            <a:ext cx="11452485" cy="6801862"/>
          </a:xfrm>
          <a:prstGeom prst="rect">
            <a:avLst/>
          </a:prstGeom>
          <a:noFill/>
        </p:spPr>
        <p:txBody>
          <a:bodyPr wrap="square">
            <a:spAutoFit/>
          </a:bodyPr>
          <a:lstStyle/>
          <a:p>
            <a:pPr algn="just"/>
            <a:r>
              <a:rPr lang="en-US" sz="3600" b="1" i="0" u="none" strike="noStrike" baseline="0" dirty="0">
                <a:solidFill>
                  <a:srgbClr val="FF0000"/>
                </a:solidFill>
                <a:latin typeface="Cambria" panose="02040503050406030204" pitchFamily="18" charset="0"/>
              </a:rPr>
              <a:t>PHYSICOCHEMICAL FACTORS OF THE DRUG AND SUPPOSITORY BASE </a:t>
            </a:r>
            <a:endParaRPr lang="en-US" sz="2800" b="0" i="0" u="none" strike="noStrike" baseline="0" dirty="0">
              <a:latin typeface="Arial" panose="020B0604020202020204" pitchFamily="34" charset="0"/>
            </a:endParaRPr>
          </a:p>
          <a:p>
            <a:pPr algn="just"/>
            <a:r>
              <a:rPr lang="en-US" sz="2800" i="0" u="none" strike="noStrike" baseline="0" dirty="0">
                <a:solidFill>
                  <a:schemeClr val="accent6">
                    <a:lumMod val="75000"/>
                  </a:schemeClr>
                </a:solidFill>
                <a:latin typeface="Calibri" panose="020F0502020204030204" pitchFamily="34" charset="0"/>
              </a:rPr>
              <a:t>Physicochemical factors of the </a:t>
            </a:r>
            <a:r>
              <a:rPr lang="en-US" sz="2800" i="0" u="none" strike="noStrike" baseline="0" dirty="0">
                <a:solidFill>
                  <a:srgbClr val="FF0000"/>
                </a:solidFill>
                <a:latin typeface="Calibri" panose="020F0502020204030204" pitchFamily="34" charset="0"/>
              </a:rPr>
              <a:t>drug</a:t>
            </a:r>
            <a:r>
              <a:rPr lang="en-US" sz="2800" i="0" u="none" strike="noStrike" baseline="0" dirty="0">
                <a:solidFill>
                  <a:schemeClr val="accent6">
                    <a:lumMod val="75000"/>
                  </a:schemeClr>
                </a:solidFill>
                <a:latin typeface="Calibri" panose="020F0502020204030204" pitchFamily="34" charset="0"/>
              </a:rPr>
              <a:t> include such properties as: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Calibri" panose="020F0502020204030204" pitchFamily="34" charset="0"/>
              </a:rPr>
              <a:t>1. the relative </a:t>
            </a:r>
            <a:r>
              <a:rPr lang="en-US" sz="2800" i="0" u="none" strike="noStrike" baseline="0" dirty="0">
                <a:solidFill>
                  <a:srgbClr val="0070C0"/>
                </a:solidFill>
                <a:latin typeface="Calibri" panose="020F0502020204030204" pitchFamily="34" charset="0"/>
              </a:rPr>
              <a:t>solubility</a:t>
            </a:r>
            <a:r>
              <a:rPr lang="en-US" sz="2800" i="0" u="none" strike="noStrike" baseline="0" dirty="0">
                <a:latin typeface="Calibri" panose="020F0502020204030204" pitchFamily="34" charset="0"/>
              </a:rPr>
              <a:t> of the drug in lipid and in water and (partition coefficient).</a:t>
            </a:r>
          </a:p>
          <a:p>
            <a:pPr algn="just"/>
            <a:r>
              <a:rPr lang="en-US" sz="2800" i="0" u="none" strike="noStrike" baseline="0" dirty="0">
                <a:latin typeface="Calibri" panose="020F0502020204030204" pitchFamily="34" charset="0"/>
              </a:rPr>
              <a:t>2. the </a:t>
            </a:r>
            <a:r>
              <a:rPr lang="en-US" sz="2800" i="0" u="none" strike="noStrike" baseline="0" dirty="0">
                <a:solidFill>
                  <a:srgbClr val="0070C0"/>
                </a:solidFill>
                <a:latin typeface="Calibri" panose="020F0502020204030204" pitchFamily="34" charset="0"/>
              </a:rPr>
              <a:t>particle size </a:t>
            </a:r>
            <a:r>
              <a:rPr lang="en-US" sz="2800" i="0" u="none" strike="noStrike" baseline="0" dirty="0">
                <a:latin typeface="Calibri" panose="020F0502020204030204" pitchFamily="34" charset="0"/>
              </a:rPr>
              <a:t>of a dispersed drug, and surface properties </a:t>
            </a:r>
          </a:p>
          <a:p>
            <a:pPr algn="just"/>
            <a:r>
              <a:rPr lang="en-US" sz="2800" i="0" u="none" strike="noStrike" baseline="0" dirty="0">
                <a:latin typeface="Calibri" panose="020F0502020204030204" pitchFamily="34" charset="0"/>
              </a:rPr>
              <a:t>3. </a:t>
            </a:r>
            <a:r>
              <a:rPr lang="en-US" sz="2800" i="0" u="none" strike="noStrike" baseline="0" dirty="0">
                <a:solidFill>
                  <a:srgbClr val="0070C0"/>
                </a:solidFill>
                <a:latin typeface="Calibri" panose="020F0502020204030204" pitchFamily="34" charset="0"/>
              </a:rPr>
              <a:t>Amount</a:t>
            </a:r>
            <a:r>
              <a:rPr lang="en-US" sz="2800" i="0" u="none" strike="noStrike" baseline="0" dirty="0">
                <a:latin typeface="Calibri" panose="020F0502020204030204" pitchFamily="34" charset="0"/>
              </a:rPr>
              <a:t> of drug </a:t>
            </a:r>
          </a:p>
          <a:p>
            <a:pPr algn="just"/>
            <a:r>
              <a:rPr lang="en-US" sz="2800" i="0" u="none" strike="noStrike" baseline="0" dirty="0">
                <a:latin typeface="Calibri" panose="020F0502020204030204" pitchFamily="34" charset="0"/>
              </a:rPr>
              <a:t>4. </a:t>
            </a:r>
            <a:r>
              <a:rPr lang="en-US" sz="2800" i="0" u="none" strike="noStrike" baseline="0" dirty="0" err="1">
                <a:solidFill>
                  <a:srgbClr val="0070C0"/>
                </a:solidFill>
                <a:latin typeface="Calibri" panose="020F0502020204030204" pitchFamily="34" charset="0"/>
              </a:rPr>
              <a:t>pKa</a:t>
            </a:r>
            <a:r>
              <a:rPr lang="en-US" sz="2800" i="0" u="none" strike="noStrike" baseline="0" dirty="0">
                <a:latin typeface="Calibri" panose="020F0502020204030204" pitchFamily="34" charset="0"/>
              </a:rPr>
              <a:t> of the drug (drug dissociation with pH value)</a:t>
            </a:r>
          </a:p>
          <a:p>
            <a:pPr algn="just"/>
            <a:endParaRPr lang="en-US" sz="2800" i="0" u="none" strike="noStrike" baseline="0" dirty="0">
              <a:latin typeface="Arial" panose="020B0604020202020204" pitchFamily="34" charset="0"/>
            </a:endParaRPr>
          </a:p>
          <a:p>
            <a:pPr algn="just"/>
            <a:r>
              <a:rPr lang="en-US" sz="2800" i="0" u="none" strike="noStrike" baseline="0" dirty="0">
                <a:solidFill>
                  <a:schemeClr val="accent6">
                    <a:lumMod val="75000"/>
                  </a:schemeClr>
                </a:solidFill>
                <a:latin typeface="Calibri" panose="020F0502020204030204" pitchFamily="34" charset="0"/>
              </a:rPr>
              <a:t>Physicochemical factors of the </a:t>
            </a:r>
            <a:r>
              <a:rPr lang="en-US" sz="2800" i="0" u="none" strike="noStrike" baseline="0" dirty="0">
                <a:solidFill>
                  <a:srgbClr val="FF0000"/>
                </a:solidFill>
                <a:latin typeface="Calibri" panose="020F0502020204030204" pitchFamily="34" charset="0"/>
              </a:rPr>
              <a:t>base</a:t>
            </a:r>
            <a:r>
              <a:rPr lang="en-US" sz="2800" i="0" u="none" strike="noStrike" baseline="0" dirty="0">
                <a:solidFill>
                  <a:schemeClr val="accent6">
                    <a:lumMod val="75000"/>
                  </a:schemeClr>
                </a:solidFill>
                <a:latin typeface="Calibri" panose="020F0502020204030204" pitchFamily="34" charset="0"/>
              </a:rPr>
              <a:t> include: </a:t>
            </a:r>
            <a:endParaRPr lang="en-US" sz="2800" i="0" u="none" strike="noStrike" baseline="0" dirty="0">
              <a:solidFill>
                <a:schemeClr val="accent6">
                  <a:lumMod val="75000"/>
                </a:schemeClr>
              </a:solidFill>
              <a:latin typeface="Cambria" panose="02040503050406030204" pitchFamily="18" charset="0"/>
            </a:endParaRPr>
          </a:p>
          <a:p>
            <a:pPr algn="just"/>
            <a:r>
              <a:rPr lang="en-US" sz="2800" i="0" u="none" strike="noStrike" baseline="0" dirty="0">
                <a:latin typeface="Calibri" panose="020F0502020204030204" pitchFamily="34" charset="0"/>
              </a:rPr>
              <a:t>1. its </a:t>
            </a:r>
            <a:r>
              <a:rPr lang="en-US" sz="2800" i="0" u="none" strike="noStrike" baseline="0" dirty="0">
                <a:solidFill>
                  <a:srgbClr val="0070C0"/>
                </a:solidFill>
                <a:latin typeface="Calibri" panose="020F0502020204030204" pitchFamily="34" charset="0"/>
              </a:rPr>
              <a:t>ability to melt, soften, or dissolve </a:t>
            </a:r>
            <a:r>
              <a:rPr lang="en-US" sz="2800" i="0" u="none" strike="noStrike" baseline="0" dirty="0">
                <a:latin typeface="Calibri" panose="020F0502020204030204" pitchFamily="34" charset="0"/>
              </a:rPr>
              <a:t>at body temperature, </a:t>
            </a:r>
          </a:p>
          <a:p>
            <a:pPr algn="just"/>
            <a:r>
              <a:rPr lang="en-US" sz="2800" i="0" u="none" strike="noStrike" baseline="0" dirty="0">
                <a:latin typeface="Calibri" panose="020F0502020204030204" pitchFamily="34" charset="0"/>
              </a:rPr>
              <a:t>2. its </a:t>
            </a:r>
            <a:r>
              <a:rPr lang="en-US" sz="2800" i="0" u="none" strike="noStrike" baseline="0" dirty="0">
                <a:solidFill>
                  <a:srgbClr val="0070C0"/>
                </a:solidFill>
                <a:latin typeface="Calibri" panose="020F0502020204030204" pitchFamily="34" charset="0"/>
              </a:rPr>
              <a:t>ability to release the drug </a:t>
            </a:r>
            <a:r>
              <a:rPr lang="en-US" sz="2800" i="0" u="none" strike="noStrike" baseline="0" dirty="0">
                <a:latin typeface="Calibri" panose="020F0502020204030204" pitchFamily="34" charset="0"/>
              </a:rPr>
              <a:t>substance, and </a:t>
            </a:r>
          </a:p>
          <a:p>
            <a:pPr algn="just"/>
            <a:r>
              <a:rPr lang="en-US" sz="2800" i="0" u="none" strike="noStrike" baseline="0" dirty="0">
                <a:latin typeface="Calibri" panose="020F0502020204030204" pitchFamily="34" charset="0"/>
              </a:rPr>
              <a:t>3. its </a:t>
            </a:r>
            <a:r>
              <a:rPr lang="en-US" sz="2800" i="0" u="none" strike="noStrike" baseline="0" dirty="0">
                <a:solidFill>
                  <a:srgbClr val="0070C0"/>
                </a:solidFill>
                <a:latin typeface="Calibri" panose="020F0502020204030204" pitchFamily="34" charset="0"/>
              </a:rPr>
              <a:t>hydrophilic or hydrophobic character </a:t>
            </a:r>
            <a:r>
              <a:rPr lang="en-US" sz="2800" i="0" u="none" strike="noStrike" baseline="0" dirty="0">
                <a:latin typeface="Calibri" panose="020F0502020204030204" pitchFamily="34" charset="0"/>
              </a:rPr>
              <a:t>(composition of the base) </a:t>
            </a:r>
          </a:p>
          <a:p>
            <a:pPr algn="just"/>
            <a:r>
              <a:rPr lang="en-US" sz="2800" i="0" u="none" strike="noStrike" baseline="0" dirty="0">
                <a:latin typeface="Calibri" panose="020F0502020204030204" pitchFamily="34" charset="0"/>
              </a:rPr>
              <a:t>4. </a:t>
            </a:r>
            <a:r>
              <a:rPr lang="en-US" sz="2800" i="0" u="none" strike="noStrike" baseline="0" dirty="0">
                <a:solidFill>
                  <a:srgbClr val="0070C0"/>
                </a:solidFill>
                <a:latin typeface="Calibri" panose="020F0502020204030204" pitchFamily="34" charset="0"/>
              </a:rPr>
              <a:t>Rheological</a:t>
            </a:r>
            <a:r>
              <a:rPr lang="en-US" sz="2800" i="0" u="none" strike="noStrike" baseline="0" dirty="0">
                <a:latin typeface="Calibri" panose="020F0502020204030204" pitchFamily="34" charset="0"/>
              </a:rPr>
              <a:t> properties </a:t>
            </a:r>
          </a:p>
        </p:txBody>
      </p:sp>
    </p:spTree>
    <p:extLst>
      <p:ext uri="{BB962C8B-B14F-4D97-AF65-F5344CB8AC3E}">
        <p14:creationId xmlns:p14="http://schemas.microsoft.com/office/powerpoint/2010/main" val="361690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4351F7-A717-4016-B9FD-39F24B32CE73}"/>
              </a:ext>
            </a:extLst>
          </p:cNvPr>
          <p:cNvSpPr txBox="1"/>
          <p:nvPr/>
        </p:nvSpPr>
        <p:spPr>
          <a:xfrm>
            <a:off x="288560" y="172308"/>
            <a:ext cx="11568659" cy="6334939"/>
          </a:xfrm>
          <a:prstGeom prst="rect">
            <a:avLst/>
          </a:prstGeom>
          <a:noFill/>
        </p:spPr>
        <p:txBody>
          <a:bodyPr wrap="square">
            <a:spAutoFit/>
          </a:bodyPr>
          <a:lstStyle/>
          <a:p>
            <a:r>
              <a:rPr lang="en-US" sz="1200" b="0" i="0" u="none" strike="noStrike" baseline="0" dirty="0">
                <a:solidFill>
                  <a:srgbClr val="FF0000"/>
                </a:solidFill>
                <a:latin typeface="Cambria" panose="02040503050406030204" pitchFamily="18" charset="0"/>
              </a:rPr>
              <a:t> </a:t>
            </a:r>
            <a:r>
              <a:rPr lang="en-US" sz="3200" b="1" i="0" u="none" strike="noStrike" baseline="0" dirty="0">
                <a:solidFill>
                  <a:srgbClr val="FF0000"/>
                </a:solidFill>
                <a:latin typeface="Cambria" panose="02040503050406030204" pitchFamily="18" charset="0"/>
              </a:rPr>
              <a:t>Lipid-Water Solubility of drug </a:t>
            </a:r>
            <a:endParaRPr lang="en-US" sz="3200" b="0" i="0" u="none" strike="noStrike" baseline="0" dirty="0">
              <a:solidFill>
                <a:srgbClr val="FF0000"/>
              </a:solidFill>
              <a:latin typeface="Cambria" panose="02040503050406030204" pitchFamily="18" charset="0"/>
            </a:endParaRPr>
          </a:p>
          <a:p>
            <a:pPr algn="just">
              <a:lnSpc>
                <a:spcPct val="150000"/>
              </a:lnSpc>
            </a:pPr>
            <a:endParaRPr lang="en-US" sz="2800" i="0" u="none" strike="noStrike" baseline="0" dirty="0">
              <a:latin typeface="Arial" panose="020B0604020202020204" pitchFamily="34" charset="0"/>
            </a:endParaRPr>
          </a:p>
          <a:p>
            <a:pPr algn="just">
              <a:lnSpc>
                <a:spcPct val="150000"/>
              </a:lnSpc>
            </a:pPr>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lipid-water </a:t>
            </a:r>
            <a:r>
              <a:rPr lang="en-US" sz="2800" i="0" u="none" strike="noStrike" baseline="0" dirty="0">
                <a:solidFill>
                  <a:srgbClr val="0070C0"/>
                </a:solidFill>
                <a:latin typeface="Calibri" panose="020F0502020204030204" pitchFamily="34" charset="0"/>
              </a:rPr>
              <a:t>partition coefficient </a:t>
            </a:r>
            <a:r>
              <a:rPr lang="en-US" sz="2800" i="0" u="none" strike="noStrike" baseline="0" dirty="0">
                <a:latin typeface="Calibri" panose="020F0502020204030204" pitchFamily="34" charset="0"/>
              </a:rPr>
              <a:t>of a drug is an important consideration in the selection of the suppository base and in anticipating drug release from that base. </a:t>
            </a:r>
          </a:p>
          <a:p>
            <a:pPr algn="just">
              <a:lnSpc>
                <a:spcPct val="150000"/>
              </a:lnSpc>
            </a:pPr>
            <a:r>
              <a:rPr lang="en-US" sz="2800" i="0" u="none" strike="noStrike" baseline="0" dirty="0">
                <a:latin typeface="Arial" panose="020B0604020202020204" pitchFamily="34" charset="0"/>
              </a:rPr>
              <a:t>• </a:t>
            </a:r>
            <a:r>
              <a:rPr lang="en-US" sz="2800" i="0" u="none" strike="noStrike" baseline="0" dirty="0">
                <a:solidFill>
                  <a:srgbClr val="0070C0"/>
                </a:solidFill>
                <a:latin typeface="Calibri" panose="020F0502020204030204" pitchFamily="34" charset="0"/>
              </a:rPr>
              <a:t>A </a:t>
            </a:r>
            <a:r>
              <a:rPr lang="en-US" sz="2800" i="0" u="none" strike="noStrike" baseline="0" dirty="0">
                <a:solidFill>
                  <a:srgbClr val="FF0000"/>
                </a:solidFill>
                <a:latin typeface="Calibri" panose="020F0502020204030204" pitchFamily="34" charset="0"/>
              </a:rPr>
              <a:t>lipophilic drug </a:t>
            </a:r>
            <a:r>
              <a:rPr lang="en-US" sz="2800" i="0" u="none" strike="noStrike" baseline="0" dirty="0">
                <a:solidFill>
                  <a:srgbClr val="0070C0"/>
                </a:solidFill>
                <a:latin typeface="Calibri" panose="020F0502020204030204" pitchFamily="34" charset="0"/>
              </a:rPr>
              <a:t>that is distributed in a </a:t>
            </a:r>
            <a:r>
              <a:rPr lang="en-US" sz="2800" i="0" u="none" strike="noStrike" baseline="0" dirty="0">
                <a:solidFill>
                  <a:srgbClr val="FF0000"/>
                </a:solidFill>
                <a:latin typeface="Calibri" panose="020F0502020204030204" pitchFamily="34" charset="0"/>
              </a:rPr>
              <a:t>fatty suppository base </a:t>
            </a:r>
            <a:r>
              <a:rPr lang="en-US" sz="2800" i="0" u="none" strike="noStrike" baseline="0" dirty="0">
                <a:solidFill>
                  <a:srgbClr val="0070C0"/>
                </a:solidFill>
                <a:latin typeface="Calibri" panose="020F0502020204030204" pitchFamily="34" charset="0"/>
              </a:rPr>
              <a:t>in low concentration has less tendency to escape to the surrounding aqueous fluids than a hydrophilic substance in a fatty base</a:t>
            </a:r>
            <a:r>
              <a:rPr lang="en-US" sz="2800" i="0" u="none" strike="noStrike" baseline="0" dirty="0">
                <a:latin typeface="Calibri" panose="020F0502020204030204" pitchFamily="34" charset="0"/>
              </a:rPr>
              <a:t>. </a:t>
            </a:r>
          </a:p>
          <a:p>
            <a:pPr algn="just">
              <a:lnSpc>
                <a:spcPct val="150000"/>
              </a:lnSpc>
            </a:pPr>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Water soluble bases—for example, polyethylene glycols—that dissolve in the anorectal fluids release for absorption water-soluble and oil-soluble drugs. </a:t>
            </a:r>
          </a:p>
        </p:txBody>
      </p:sp>
    </p:spTree>
    <p:extLst>
      <p:ext uri="{BB962C8B-B14F-4D97-AF65-F5344CB8AC3E}">
        <p14:creationId xmlns:p14="http://schemas.microsoft.com/office/powerpoint/2010/main" val="33952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5D312-F0C9-4D67-8859-AEA638B9BFA7}"/>
              </a:ext>
            </a:extLst>
          </p:cNvPr>
          <p:cNvSpPr txBox="1"/>
          <p:nvPr/>
        </p:nvSpPr>
        <p:spPr>
          <a:xfrm>
            <a:off x="497173" y="59960"/>
            <a:ext cx="11197653" cy="6617196"/>
          </a:xfrm>
          <a:prstGeom prst="rect">
            <a:avLst/>
          </a:prstGeom>
          <a:noFill/>
        </p:spPr>
        <p:txBody>
          <a:bodyPr wrap="square">
            <a:spAutoFit/>
          </a:bodyPr>
          <a:lstStyle/>
          <a:p>
            <a:pPr algn="just"/>
            <a:r>
              <a:rPr lang="en-US" sz="4000" b="1" dirty="0">
                <a:solidFill>
                  <a:srgbClr val="FF0000"/>
                </a:solidFill>
                <a:latin typeface="Calisto MT" panose="02040603050505030304" pitchFamily="18" charset="0"/>
              </a:rPr>
              <a:t>SUPPOSITORIES</a:t>
            </a:r>
            <a:endParaRPr lang="en-US" sz="3200" b="1" dirty="0">
              <a:solidFill>
                <a:srgbClr val="FF0000"/>
              </a:solidFill>
              <a:latin typeface="Calisto MT" panose="02040603050505030304" pitchFamily="18" charset="0"/>
            </a:endParaRPr>
          </a:p>
          <a:p>
            <a:pPr algn="just"/>
            <a:r>
              <a:rPr lang="en-US" sz="3200" dirty="0"/>
              <a:t>• Suppositories are solid dosage forms intended for insertion into body orifices where they </a:t>
            </a:r>
            <a:r>
              <a:rPr lang="en-US" sz="3200" dirty="0">
                <a:solidFill>
                  <a:srgbClr val="C00000"/>
                </a:solidFill>
              </a:rPr>
              <a:t>melt</a:t>
            </a:r>
            <a:r>
              <a:rPr lang="en-US" sz="3200" dirty="0"/>
              <a:t>, </a:t>
            </a:r>
            <a:r>
              <a:rPr lang="en-US" sz="3200" dirty="0">
                <a:solidFill>
                  <a:srgbClr val="C00000"/>
                </a:solidFill>
              </a:rPr>
              <a:t>soften</a:t>
            </a:r>
            <a:r>
              <a:rPr lang="en-US" sz="3200" dirty="0"/>
              <a:t>, or </a:t>
            </a:r>
            <a:r>
              <a:rPr lang="en-US" sz="3200" dirty="0">
                <a:solidFill>
                  <a:srgbClr val="C00000"/>
                </a:solidFill>
              </a:rPr>
              <a:t>dissolve</a:t>
            </a:r>
            <a:r>
              <a:rPr lang="en-US" sz="3200" dirty="0"/>
              <a:t> and exert local or systemic effects.</a:t>
            </a:r>
          </a:p>
          <a:p>
            <a:pPr algn="just"/>
            <a:r>
              <a:rPr lang="en-US" sz="3200" dirty="0"/>
              <a:t>• The derivation of the word suppository is from the </a:t>
            </a:r>
            <a:r>
              <a:rPr lang="en-US" sz="3200" dirty="0">
                <a:solidFill>
                  <a:srgbClr val="0070C0"/>
                </a:solidFill>
              </a:rPr>
              <a:t>Latin</a:t>
            </a:r>
            <a:r>
              <a:rPr lang="en-US" sz="3200" dirty="0"/>
              <a:t> </a:t>
            </a:r>
            <a:r>
              <a:rPr lang="en-US" sz="3200" dirty="0" err="1"/>
              <a:t>supponere</a:t>
            </a:r>
            <a:r>
              <a:rPr lang="en-US" sz="3200" dirty="0"/>
              <a:t>, meaning “to place under,” as derived from sub (under) and </a:t>
            </a:r>
            <a:r>
              <a:rPr lang="en-US" sz="3200" dirty="0" err="1"/>
              <a:t>ponere</a:t>
            </a:r>
            <a:r>
              <a:rPr lang="en-US" sz="3200" dirty="0"/>
              <a:t> (to place).</a:t>
            </a:r>
          </a:p>
          <a:p>
            <a:pPr algn="just"/>
            <a:r>
              <a:rPr lang="en-US" sz="3200" dirty="0"/>
              <a:t>• Thus, suppositories are meant both linguistically and therapeutically </a:t>
            </a:r>
            <a:r>
              <a:rPr lang="en-US" sz="3200" dirty="0">
                <a:solidFill>
                  <a:srgbClr val="C00000"/>
                </a:solidFill>
              </a:rPr>
              <a:t>to be placed under the body</a:t>
            </a:r>
            <a:r>
              <a:rPr lang="en-US" sz="3200" dirty="0"/>
              <a:t>, as into the rectum</a:t>
            </a:r>
          </a:p>
          <a:p>
            <a:pPr algn="just"/>
            <a:r>
              <a:rPr lang="en-US" sz="3200" dirty="0"/>
              <a:t>• Suppositories are commonly used </a:t>
            </a:r>
            <a:r>
              <a:rPr lang="en-US" sz="3200" dirty="0">
                <a:solidFill>
                  <a:srgbClr val="C00000"/>
                </a:solidFill>
              </a:rPr>
              <a:t>rectally</a:t>
            </a:r>
            <a:r>
              <a:rPr lang="en-US" sz="3200" dirty="0"/>
              <a:t> and </a:t>
            </a:r>
            <a:r>
              <a:rPr lang="en-US" sz="3200" dirty="0">
                <a:solidFill>
                  <a:srgbClr val="C00000"/>
                </a:solidFill>
              </a:rPr>
              <a:t>vaginally</a:t>
            </a:r>
            <a:r>
              <a:rPr lang="en-US" sz="3200" dirty="0"/>
              <a:t> and occasionally </a:t>
            </a:r>
            <a:r>
              <a:rPr lang="en-US" sz="3200" dirty="0" err="1">
                <a:solidFill>
                  <a:srgbClr val="C00000"/>
                </a:solidFill>
              </a:rPr>
              <a:t>urethraly</a:t>
            </a:r>
            <a:endParaRPr lang="en-US" sz="3200" dirty="0">
              <a:solidFill>
                <a:srgbClr val="C00000"/>
              </a:solidFill>
            </a:endParaRPr>
          </a:p>
          <a:p>
            <a:pPr algn="just"/>
            <a:r>
              <a:rPr lang="en-US" sz="3200" dirty="0"/>
              <a:t>• They are used to deliver both </a:t>
            </a:r>
            <a:r>
              <a:rPr lang="en-US" sz="3200" dirty="0">
                <a:solidFill>
                  <a:srgbClr val="C00000"/>
                </a:solidFill>
              </a:rPr>
              <a:t>systemically</a:t>
            </a:r>
            <a:r>
              <a:rPr lang="en-US" sz="3200" dirty="0"/>
              <a:t> and </a:t>
            </a:r>
            <a:r>
              <a:rPr lang="en-US" sz="3200" dirty="0">
                <a:solidFill>
                  <a:srgbClr val="C00000"/>
                </a:solidFill>
              </a:rPr>
              <a:t>locally</a:t>
            </a:r>
            <a:r>
              <a:rPr lang="en-US" sz="3200" dirty="0"/>
              <a:t> acting medications</a:t>
            </a:r>
            <a:endParaRPr lang="ar-IQ" sz="3200" dirty="0"/>
          </a:p>
        </p:txBody>
      </p:sp>
    </p:spTree>
    <p:extLst>
      <p:ext uri="{BB962C8B-B14F-4D97-AF65-F5344CB8AC3E}">
        <p14:creationId xmlns:p14="http://schemas.microsoft.com/office/powerpoint/2010/main" val="21763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539830-0000-4043-AC2D-D2AB67654952}"/>
              </a:ext>
            </a:extLst>
          </p:cNvPr>
          <p:cNvSpPr txBox="1"/>
          <p:nvPr/>
        </p:nvSpPr>
        <p:spPr>
          <a:xfrm>
            <a:off x="3451485" y="369968"/>
            <a:ext cx="6093500" cy="954107"/>
          </a:xfrm>
          <a:prstGeom prst="rect">
            <a:avLst/>
          </a:prstGeom>
          <a:noFill/>
        </p:spPr>
        <p:txBody>
          <a:bodyPr wrap="square">
            <a:spAutoFit/>
          </a:bodyPr>
          <a:lstStyle/>
          <a:p>
            <a:pPr algn="ctr"/>
            <a:r>
              <a:rPr lang="en-US" sz="2800" b="0" i="0" u="none" strike="noStrike" baseline="0" dirty="0">
                <a:solidFill>
                  <a:srgbClr val="FF0000"/>
                </a:solidFill>
                <a:latin typeface="Cambria" panose="02040503050406030204" pitchFamily="18" charset="0"/>
              </a:rPr>
              <a:t>Drug solubility and suppository formulation </a:t>
            </a:r>
            <a:endParaRPr lang="ar-IQ" sz="2800" dirty="0">
              <a:solidFill>
                <a:srgbClr val="FF0000"/>
              </a:solidFill>
            </a:endParaRPr>
          </a:p>
        </p:txBody>
      </p:sp>
      <p:sp>
        <p:nvSpPr>
          <p:cNvPr id="5" name="TextBox 4">
            <a:extLst>
              <a:ext uri="{FF2B5EF4-FFF2-40B4-BE49-F238E27FC236}">
                <a16:creationId xmlns:a16="http://schemas.microsoft.com/office/drawing/2014/main" id="{4FC9476F-5602-41E4-92CA-2F3F99383FEC}"/>
              </a:ext>
            </a:extLst>
          </p:cNvPr>
          <p:cNvSpPr txBox="1"/>
          <p:nvPr/>
        </p:nvSpPr>
        <p:spPr>
          <a:xfrm>
            <a:off x="2033665" y="2213282"/>
            <a:ext cx="8124669" cy="2923877"/>
          </a:xfrm>
          <a:prstGeom prst="rect">
            <a:avLst/>
          </a:prstGeom>
          <a:noFill/>
        </p:spPr>
        <p:txBody>
          <a:bodyPr wrap="square">
            <a:spAutoFit/>
          </a:bodyPr>
          <a:lstStyle/>
          <a:p>
            <a:r>
              <a:rPr lang="en-US" sz="2400" b="1" i="0" u="none" strike="noStrike" baseline="0" dirty="0">
                <a:solidFill>
                  <a:srgbClr val="000000"/>
                </a:solidFill>
                <a:latin typeface="Calibri" panose="020F0502020204030204" pitchFamily="34" charset="0"/>
              </a:rPr>
              <a:t>Solubility of drug in </a:t>
            </a:r>
            <a:r>
              <a:rPr lang="en-US" sz="2400" b="0" i="0" u="none" strike="noStrike" baseline="0" dirty="0">
                <a:solidFill>
                  <a:srgbClr val="000000"/>
                </a:solidFill>
                <a:latin typeface="Calibri" panose="020F0502020204030204" pitchFamily="34" charset="0"/>
              </a:rPr>
              <a:t>	</a:t>
            </a:r>
          </a:p>
          <a:p>
            <a:r>
              <a:rPr lang="en-US" sz="3200" b="0" i="0" u="none" strike="noStrike" baseline="0" dirty="0">
                <a:solidFill>
                  <a:srgbClr val="FF0000"/>
                </a:solidFill>
                <a:latin typeface="Calibri" panose="020F0502020204030204" pitchFamily="34" charset="0"/>
              </a:rPr>
              <a:t>Fat    Water 	Choice of base</a:t>
            </a:r>
            <a:endParaRPr lang="en-US" sz="3200" b="0" i="0" u="none" strike="noStrike" baseline="0" dirty="0">
              <a:solidFill>
                <a:srgbClr val="000000"/>
              </a:solidFill>
              <a:latin typeface="Calibri" panose="020F0502020204030204" pitchFamily="34" charset="0"/>
            </a:endParaRPr>
          </a:p>
          <a:p>
            <a:endParaRPr lang="en-US" sz="3200" b="0" i="0" u="none" strike="noStrike" baseline="0" dirty="0">
              <a:solidFill>
                <a:srgbClr val="0070C0"/>
              </a:solidFill>
              <a:latin typeface="Calibri" panose="020F0502020204030204" pitchFamily="34" charset="0"/>
            </a:endParaRPr>
          </a:p>
          <a:p>
            <a:r>
              <a:rPr lang="en-US" sz="3200" b="0" i="0" u="none" strike="noStrike" baseline="0" dirty="0">
                <a:solidFill>
                  <a:srgbClr val="0070C0"/>
                </a:solidFill>
                <a:latin typeface="Calibri" panose="020F0502020204030204" pitchFamily="34" charset="0"/>
              </a:rPr>
              <a:t>Low  	High 	          Fatty base</a:t>
            </a:r>
          </a:p>
          <a:p>
            <a:r>
              <a:rPr lang="en-US" sz="3200" b="0" i="0" u="none" strike="noStrike" baseline="0" dirty="0">
                <a:solidFill>
                  <a:srgbClr val="C00000"/>
                </a:solidFill>
                <a:latin typeface="Calibri" panose="020F0502020204030204" pitchFamily="34" charset="0"/>
              </a:rPr>
              <a:t>High 	Low 	          Aqueous base </a:t>
            </a:r>
            <a:r>
              <a:rPr lang="en-US" sz="3200" b="0" i="0" u="none" strike="noStrike" baseline="0" dirty="0">
                <a:solidFill>
                  <a:srgbClr val="000000"/>
                </a:solidFill>
                <a:latin typeface="Calibri" panose="020F0502020204030204" pitchFamily="34" charset="0"/>
              </a:rPr>
              <a:t>	</a:t>
            </a:r>
          </a:p>
          <a:p>
            <a:r>
              <a:rPr lang="en-US" sz="3200" b="0" i="0" u="none" strike="noStrike" baseline="0" dirty="0">
                <a:solidFill>
                  <a:schemeClr val="accent2"/>
                </a:solidFill>
                <a:latin typeface="Calibri" panose="020F0502020204030204" pitchFamily="34" charset="0"/>
              </a:rPr>
              <a:t>Low 	Low 	          Intermediate </a:t>
            </a:r>
            <a:endParaRPr lang="en-US" sz="3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5701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12DDA1-764B-4F02-B586-960DFDC9978B}"/>
              </a:ext>
            </a:extLst>
          </p:cNvPr>
          <p:cNvSpPr txBox="1"/>
          <p:nvPr/>
        </p:nvSpPr>
        <p:spPr>
          <a:xfrm>
            <a:off x="491552" y="286250"/>
            <a:ext cx="11208895" cy="6186309"/>
          </a:xfrm>
          <a:prstGeom prst="rect">
            <a:avLst/>
          </a:prstGeom>
          <a:noFill/>
        </p:spPr>
        <p:txBody>
          <a:bodyPr wrap="square">
            <a:spAutoFit/>
          </a:bodyPr>
          <a:lstStyle/>
          <a:p>
            <a:r>
              <a:rPr lang="en-US" sz="3200" b="1" i="0" u="none" strike="noStrike" baseline="0" dirty="0">
                <a:solidFill>
                  <a:schemeClr val="accent2"/>
                </a:solidFill>
                <a:latin typeface="Calibri" panose="020F0502020204030204" pitchFamily="34" charset="0"/>
              </a:rPr>
              <a:t>Amount of drug </a:t>
            </a:r>
            <a:endParaRPr lang="en-US" sz="3200" b="0" i="0" u="none" strike="noStrike" baseline="0" dirty="0">
              <a:solidFill>
                <a:schemeClr val="accent2"/>
              </a:solidFill>
              <a:latin typeface="Calibri" panose="020F0502020204030204" pitchFamily="34" charset="0"/>
            </a:endParaRPr>
          </a:p>
          <a:p>
            <a:pPr algn="just"/>
            <a:endParaRPr lang="en-US" sz="2400" i="0" u="none" strike="noStrike" baseline="0" dirty="0">
              <a:latin typeface="Arial" panose="020B0604020202020204" pitchFamily="34" charset="0"/>
            </a:endParaRPr>
          </a:p>
          <a:p>
            <a:pPr algn="just"/>
            <a:r>
              <a:rPr lang="en-US" sz="2400" i="0" u="none" strike="noStrike" baseline="0" dirty="0">
                <a:latin typeface="Arial" panose="020B0604020202020204" pitchFamily="34" charset="0"/>
              </a:rPr>
              <a:t>• </a:t>
            </a:r>
            <a:r>
              <a:rPr lang="en-US" sz="2800" i="0" u="none" strike="noStrike" baseline="0" dirty="0">
                <a:latin typeface="Calibri" panose="020F0502020204030204" pitchFamily="34" charset="0"/>
              </a:rPr>
              <a:t>Naturally, </a:t>
            </a:r>
            <a:r>
              <a:rPr lang="en-US" sz="2800" i="0" u="none" strike="noStrike" baseline="0" dirty="0">
                <a:solidFill>
                  <a:srgbClr val="0070C0"/>
                </a:solidFill>
                <a:latin typeface="Calibri" panose="020F0502020204030204" pitchFamily="34" charset="0"/>
              </a:rPr>
              <a:t>the more drug a base contains, the more drug will be available for absorption</a:t>
            </a:r>
            <a:r>
              <a:rPr lang="en-US" sz="2800" i="0" u="none" strike="noStrike" baseline="0" dirty="0">
                <a:latin typeface="Calibri" panose="020F0502020204030204" pitchFamily="34" charset="0"/>
              </a:rPr>
              <a:t>. However, if the concentration of a drug in the intestinal lumen is above a particular amount, which varies with the drug, </a:t>
            </a:r>
            <a:r>
              <a:rPr lang="en-US" sz="2800" i="0" u="none" strike="noStrike" baseline="0" dirty="0">
                <a:solidFill>
                  <a:srgbClr val="FF0000"/>
                </a:solidFill>
                <a:latin typeface="Calibri" panose="020F0502020204030204" pitchFamily="34" charset="0"/>
              </a:rPr>
              <a:t>the rate of absorption is not changed by a further increase in the concentration of the drug. </a:t>
            </a:r>
          </a:p>
          <a:p>
            <a:endParaRPr lang="ar-IQ" sz="2800" b="0" i="0" u="none" strike="noStrike" baseline="0" dirty="0">
              <a:latin typeface="Calibri" panose="020F0502020204030204" pitchFamily="34" charset="0"/>
            </a:endParaRPr>
          </a:p>
          <a:p>
            <a:r>
              <a:rPr lang="en-US" sz="3200" b="1" i="0" u="none" strike="noStrike" baseline="0" dirty="0">
                <a:solidFill>
                  <a:schemeClr val="accent2"/>
                </a:solidFill>
                <a:latin typeface="Cambria" panose="02040503050406030204" pitchFamily="18" charset="0"/>
              </a:rPr>
              <a:t>Particle Size </a:t>
            </a:r>
            <a:endParaRPr lang="en-US" sz="3200" b="0" i="0" u="none" strike="noStrike" baseline="0" dirty="0">
              <a:solidFill>
                <a:schemeClr val="accent2"/>
              </a:solidFill>
              <a:latin typeface="Calibri" panose="020F0502020204030204" pitchFamily="34" charset="0"/>
            </a:endParaRPr>
          </a:p>
          <a:p>
            <a:pPr algn="just"/>
            <a:endParaRPr lang="en-US" sz="280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For un-dissolved drugs in a suppository, the size of the drug particle will influence its rate of dissolution and its availability for absorption. </a:t>
            </a:r>
          </a:p>
          <a:p>
            <a:pPr algn="just"/>
            <a:r>
              <a:rPr lang="en-US" sz="2800" i="0" u="none" strike="noStrike" baseline="0" dirty="0">
                <a:latin typeface="Arial" panose="020B0604020202020204" pitchFamily="34" charset="0"/>
              </a:rPr>
              <a:t>• </a:t>
            </a:r>
            <a:r>
              <a:rPr lang="en-US" sz="2800" i="0" u="none" strike="noStrike" baseline="0" dirty="0">
                <a:solidFill>
                  <a:srgbClr val="0070C0"/>
                </a:solidFill>
                <a:latin typeface="Calibri" panose="020F0502020204030204" pitchFamily="34" charset="0"/>
              </a:rPr>
              <a:t>The smaller the particle, the greater the surface area, the more readily the dissolution of the particle and the greater the chance for rapid absorption. </a:t>
            </a:r>
          </a:p>
        </p:txBody>
      </p:sp>
    </p:spTree>
    <p:extLst>
      <p:ext uri="{BB962C8B-B14F-4D97-AF65-F5344CB8AC3E}">
        <p14:creationId xmlns:p14="http://schemas.microsoft.com/office/powerpoint/2010/main" val="128862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F031B-51EE-45CE-9673-23E9A52BADD1}"/>
              </a:ext>
            </a:extLst>
          </p:cNvPr>
          <p:cNvSpPr txBox="1"/>
          <p:nvPr/>
        </p:nvSpPr>
        <p:spPr>
          <a:xfrm>
            <a:off x="318541" y="154507"/>
            <a:ext cx="11328816" cy="6309420"/>
          </a:xfrm>
          <a:prstGeom prst="rect">
            <a:avLst/>
          </a:prstGeom>
          <a:noFill/>
        </p:spPr>
        <p:txBody>
          <a:bodyPr wrap="square">
            <a:spAutoFit/>
          </a:bodyPr>
          <a:lstStyle/>
          <a:p>
            <a:r>
              <a:rPr lang="en-US" sz="4000" b="1" i="0" u="none" strike="noStrike" baseline="0" dirty="0">
                <a:solidFill>
                  <a:schemeClr val="accent2"/>
                </a:solidFill>
                <a:latin typeface="Cambria" panose="02040503050406030204" pitchFamily="18" charset="0"/>
              </a:rPr>
              <a:t>Nature of the Base </a:t>
            </a:r>
            <a:endParaRPr lang="en-US" sz="4000" b="0" i="0" u="none" strike="noStrike" baseline="0" dirty="0">
              <a:solidFill>
                <a:schemeClr val="accent2"/>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base must be </a:t>
            </a:r>
            <a:r>
              <a:rPr lang="en-US" sz="2800" i="0" u="none" strike="noStrike" baseline="0" dirty="0">
                <a:solidFill>
                  <a:srgbClr val="0070C0"/>
                </a:solidFill>
                <a:latin typeface="Calibri" panose="020F0502020204030204" pitchFamily="34" charset="0"/>
              </a:rPr>
              <a:t>capable of melting, softening, or dissolving </a:t>
            </a:r>
            <a:r>
              <a:rPr lang="en-US" sz="2800" i="0" u="none" strike="noStrike" baseline="0" dirty="0">
                <a:latin typeface="Calibri" panose="020F0502020204030204" pitchFamily="34" charset="0"/>
              </a:rPr>
              <a:t>to release its drug for absorption. </a:t>
            </a:r>
            <a:r>
              <a:rPr lang="en-US" sz="2800" i="0" u="none" strike="noStrike" baseline="0" dirty="0">
                <a:solidFill>
                  <a:srgbClr val="0070C0"/>
                </a:solidFill>
                <a:latin typeface="Calibri" panose="020F0502020204030204" pitchFamily="34" charset="0"/>
              </a:rPr>
              <a:t>If the base interacts with the drug </a:t>
            </a:r>
            <a:r>
              <a:rPr lang="en-US" sz="2800" i="0" u="none" strike="noStrike" baseline="0" dirty="0">
                <a:solidFill>
                  <a:srgbClr val="FF0000"/>
                </a:solidFill>
                <a:latin typeface="Calibri" panose="020F0502020204030204" pitchFamily="34" charset="0"/>
              </a:rPr>
              <a:t>to inhibit its release</a:t>
            </a:r>
            <a:r>
              <a:rPr lang="en-US" sz="2800" i="0" u="none" strike="noStrike" baseline="0" dirty="0">
                <a:latin typeface="Calibri" panose="020F0502020204030204" pitchFamily="34" charset="0"/>
              </a:rPr>
              <a:t>, drug absorption will be impaired or even prevented.</a:t>
            </a:r>
          </a:p>
          <a:p>
            <a:pPr algn="just"/>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Also, if the base </a:t>
            </a:r>
            <a:r>
              <a:rPr lang="en-US" sz="2800" i="0" u="none" strike="noStrike" baseline="0" dirty="0">
                <a:solidFill>
                  <a:srgbClr val="0070C0"/>
                </a:solidFill>
                <a:latin typeface="Calibri" panose="020F0502020204030204" pitchFamily="34" charset="0"/>
              </a:rPr>
              <a:t>irritates</a:t>
            </a:r>
            <a:r>
              <a:rPr lang="en-US" sz="2800" i="0" u="none" strike="noStrike" baseline="0" dirty="0">
                <a:latin typeface="Calibri" panose="020F0502020204030204" pitchFamily="34" charset="0"/>
              </a:rPr>
              <a:t> the mucous membranes of the rectum, it may initiate a colonic response and prompt a </a:t>
            </a:r>
            <a:r>
              <a:rPr lang="en-US" sz="2800" i="0" u="none" strike="noStrike" baseline="0" dirty="0">
                <a:solidFill>
                  <a:srgbClr val="0070C0"/>
                </a:solidFill>
                <a:latin typeface="Calibri" panose="020F0502020204030204" pitchFamily="34" charset="0"/>
              </a:rPr>
              <a:t>bowel movement</a:t>
            </a:r>
            <a:r>
              <a:rPr lang="en-US" sz="2800" i="0" u="none" strike="noStrike" baseline="0" dirty="0">
                <a:latin typeface="Calibri" panose="020F0502020204030204" pitchFamily="34" charset="0"/>
              </a:rPr>
              <a:t>, eliminating the prospect of complete drug release and absorption.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Because of the possibility of </a:t>
            </a:r>
            <a:r>
              <a:rPr lang="en-US" sz="2800" i="0" u="none" strike="noStrike" baseline="0" dirty="0">
                <a:solidFill>
                  <a:srgbClr val="FF0000"/>
                </a:solidFill>
                <a:latin typeface="Calibri" panose="020F0502020204030204" pitchFamily="34" charset="0"/>
              </a:rPr>
              <a:t>chemical and/or physical interactions between the medicinal agent and the suppository base</a:t>
            </a:r>
            <a:r>
              <a:rPr lang="en-US" sz="2800" i="0" u="none" strike="noStrike" baseline="0" dirty="0">
                <a:latin typeface="Calibri" panose="020F0502020204030204" pitchFamily="34" charset="0"/>
              </a:rPr>
              <a:t>, which may affect the stability and/or bioavailability of the drug, the absence of any drug interaction between the two agents should be ascertained before or during formulation. </a:t>
            </a:r>
          </a:p>
        </p:txBody>
      </p:sp>
    </p:spTree>
    <p:extLst>
      <p:ext uri="{BB962C8B-B14F-4D97-AF65-F5344CB8AC3E}">
        <p14:creationId xmlns:p14="http://schemas.microsoft.com/office/powerpoint/2010/main" val="418207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2C332-56B4-4A00-9EA8-F07AA2BC1C86}"/>
              </a:ext>
            </a:extLst>
          </p:cNvPr>
          <p:cNvSpPr txBox="1"/>
          <p:nvPr/>
        </p:nvSpPr>
        <p:spPr>
          <a:xfrm>
            <a:off x="303550" y="89940"/>
            <a:ext cx="11583649" cy="6186309"/>
          </a:xfrm>
          <a:prstGeom prst="rect">
            <a:avLst/>
          </a:prstGeom>
          <a:noFill/>
        </p:spPr>
        <p:txBody>
          <a:bodyPr wrap="square">
            <a:spAutoFit/>
          </a:bodyPr>
          <a:lstStyle/>
          <a:p>
            <a:r>
              <a:rPr lang="en-US" sz="3200" b="1" i="0" u="none" strike="noStrike" baseline="0" dirty="0">
                <a:solidFill>
                  <a:srgbClr val="FF0000"/>
                </a:solidFill>
                <a:latin typeface="Cambria" panose="02040503050406030204" pitchFamily="18" charset="0"/>
              </a:rPr>
              <a:t>Properties of the ideal suppository base </a:t>
            </a:r>
            <a:endParaRPr lang="en-US" sz="3200" b="0" i="0" u="none" strike="noStrike" baseline="0" dirty="0">
              <a:solidFill>
                <a:srgbClr val="FF0000"/>
              </a:solidFill>
              <a:latin typeface="Cambria" panose="02040503050406030204" pitchFamily="18" charset="0"/>
            </a:endParaRPr>
          </a:p>
          <a:p>
            <a:endParaRPr lang="en-US" sz="2800" b="1" i="0" u="none" strike="noStrike" baseline="0" dirty="0">
              <a:latin typeface="Calibri" panose="020F0502020204030204" pitchFamily="34" charset="0"/>
            </a:endParaRP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Non-toxic</a:t>
            </a:r>
            <a:r>
              <a:rPr lang="en-US" sz="2800" i="0" u="none" strike="noStrike" baseline="0" dirty="0">
                <a:latin typeface="Calibri" panose="020F0502020204030204" pitchFamily="34" charset="0"/>
              </a:rPr>
              <a:t>, </a:t>
            </a:r>
            <a:r>
              <a:rPr lang="en-US" sz="2800" i="0" u="none" strike="noStrike" baseline="0" dirty="0">
                <a:solidFill>
                  <a:srgbClr val="FF0000"/>
                </a:solidFill>
                <a:latin typeface="Calibri" panose="020F0502020204030204" pitchFamily="34" charset="0"/>
              </a:rPr>
              <a:t>non- irritating </a:t>
            </a:r>
            <a:r>
              <a:rPr lang="en-US" sz="2800" i="0" u="none" strike="noStrike" baseline="0" dirty="0">
                <a:latin typeface="Calibri" panose="020F0502020204030204" pitchFamily="34" charset="0"/>
              </a:rPr>
              <a:t>to sensitive and inflamed tissues. </a:t>
            </a: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Inert</a:t>
            </a:r>
            <a:r>
              <a:rPr lang="en-US" sz="2800" i="0" u="none" strike="noStrike" baseline="0" dirty="0">
                <a:latin typeface="Calibri" panose="020F0502020204030204" pitchFamily="34" charset="0"/>
              </a:rPr>
              <a:t> and </a:t>
            </a:r>
            <a:r>
              <a:rPr lang="en-US" sz="2800" i="0" u="none" strike="noStrike" baseline="0" dirty="0">
                <a:solidFill>
                  <a:srgbClr val="FF0000"/>
                </a:solidFill>
                <a:latin typeface="Calibri" panose="020F0502020204030204" pitchFamily="34" charset="0"/>
              </a:rPr>
              <a:t>compatible</a:t>
            </a:r>
            <a:r>
              <a:rPr lang="en-US" sz="2800" i="0" u="none" strike="noStrike" baseline="0" dirty="0">
                <a:latin typeface="Calibri" panose="020F0502020204030204" pitchFamily="34" charset="0"/>
              </a:rPr>
              <a:t> with medicaments. </a:t>
            </a: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Easily manufactured </a:t>
            </a:r>
            <a:r>
              <a:rPr lang="en-US" sz="2800" i="0" u="none" strike="noStrike" baseline="0" dirty="0">
                <a:latin typeface="Calibri" panose="020F0502020204030204" pitchFamily="34" charset="0"/>
              </a:rPr>
              <a:t>by compression or molding. </a:t>
            </a: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Dissolve</a:t>
            </a:r>
            <a:r>
              <a:rPr lang="en-US" sz="2800" i="0" u="none" strike="noStrike" baseline="0" dirty="0">
                <a:latin typeface="Calibri" panose="020F0502020204030204" pitchFamily="34" charset="0"/>
              </a:rPr>
              <a:t> or </a:t>
            </a:r>
            <a:r>
              <a:rPr lang="en-US" sz="2800" i="0" u="none" strike="noStrike" baseline="0" dirty="0">
                <a:solidFill>
                  <a:srgbClr val="FF0000"/>
                </a:solidFill>
                <a:latin typeface="Calibri" panose="020F0502020204030204" pitchFamily="34" charset="0"/>
              </a:rPr>
              <a:t>disintegrate</a:t>
            </a:r>
            <a:r>
              <a:rPr lang="en-US" sz="2800" i="0" u="none" strike="noStrike" baseline="0" dirty="0">
                <a:latin typeface="Calibri" panose="020F0502020204030204" pitchFamily="34" charset="0"/>
              </a:rPr>
              <a:t> in mucous secretions or </a:t>
            </a:r>
            <a:r>
              <a:rPr lang="en-US" sz="2800" i="0" u="none" strike="noStrike" baseline="0" dirty="0">
                <a:solidFill>
                  <a:srgbClr val="FF0000"/>
                </a:solidFill>
                <a:latin typeface="Calibri" panose="020F0502020204030204" pitchFamily="34" charset="0"/>
              </a:rPr>
              <a:t>melt</a:t>
            </a:r>
            <a:r>
              <a:rPr lang="en-US" sz="2800" i="0" u="none" strike="noStrike" baseline="0" dirty="0">
                <a:latin typeface="Calibri" panose="020F0502020204030204" pitchFamily="34" charset="0"/>
              </a:rPr>
              <a:t> quickly at body temperature to allow the release of medicament. </a:t>
            </a:r>
          </a:p>
          <a:p>
            <a:pPr marL="514350" indent="-514350" algn="just">
              <a:buFont typeface="+mj-lt"/>
              <a:buAutoNum type="arabicPeriod"/>
            </a:pPr>
            <a:r>
              <a:rPr lang="en-US" sz="2800" i="0" u="none" strike="noStrike" baseline="0" dirty="0">
                <a:latin typeface="Calibri" panose="020F0502020204030204" pitchFamily="34" charset="0"/>
              </a:rPr>
              <a:t>Remain molten for a </a:t>
            </a:r>
            <a:r>
              <a:rPr lang="en-US" sz="2800" i="0" u="none" strike="noStrike" baseline="0" dirty="0">
                <a:solidFill>
                  <a:srgbClr val="FF0000"/>
                </a:solidFill>
                <a:latin typeface="Calibri" panose="020F0502020204030204" pitchFamily="34" charset="0"/>
              </a:rPr>
              <a:t>sufficient period of time </a:t>
            </a:r>
            <a:r>
              <a:rPr lang="en-US" sz="2800" i="0" u="none" strike="noStrike" baseline="0" dirty="0">
                <a:latin typeface="Calibri" panose="020F0502020204030204" pitchFamily="34" charset="0"/>
              </a:rPr>
              <a:t>to allow pouring into molds. </a:t>
            </a: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Solidify rapidly </a:t>
            </a:r>
            <a:r>
              <a:rPr lang="en-US" sz="2800" i="0" u="none" strike="noStrike" baseline="0" dirty="0">
                <a:latin typeface="Calibri" panose="020F0502020204030204" pitchFamily="34" charset="0"/>
              </a:rPr>
              <a:t>to minimize sedimentation of dispersed solids. </a:t>
            </a: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Contract on cooling </a:t>
            </a:r>
            <a:r>
              <a:rPr lang="en-US" sz="2800" i="0" u="none" strike="noStrike" baseline="0" dirty="0">
                <a:latin typeface="Calibri" panose="020F0502020204030204" pitchFamily="34" charset="0"/>
              </a:rPr>
              <a:t>to allow easy withdrawal of the suppository from the mold.</a:t>
            </a:r>
          </a:p>
          <a:p>
            <a:pPr marL="514350" indent="-514350" algn="just">
              <a:buFont typeface="+mj-lt"/>
              <a:buAutoNum type="arabicPeriod"/>
            </a:pPr>
            <a:r>
              <a:rPr lang="en-US" sz="2800" i="0" u="none" strike="noStrike" baseline="0" dirty="0">
                <a:latin typeface="Calibri" panose="020F0502020204030204" pitchFamily="34" charset="0"/>
              </a:rPr>
              <a:t>Has </a:t>
            </a:r>
            <a:r>
              <a:rPr lang="en-US" sz="2800" i="0" u="none" strike="noStrike" baseline="0" dirty="0">
                <a:solidFill>
                  <a:srgbClr val="FF0000"/>
                </a:solidFill>
                <a:latin typeface="Calibri" panose="020F0502020204030204" pitchFamily="34" charset="0"/>
              </a:rPr>
              <a:t>wetting</a:t>
            </a:r>
            <a:r>
              <a:rPr lang="en-US" sz="2800" i="0" u="none" strike="noStrike" baseline="0" dirty="0">
                <a:latin typeface="Calibri" panose="020F0502020204030204" pitchFamily="34" charset="0"/>
              </a:rPr>
              <a:t> and </a:t>
            </a:r>
            <a:r>
              <a:rPr lang="en-US" sz="2800" i="0" u="none" strike="noStrike" baseline="0" dirty="0">
                <a:solidFill>
                  <a:srgbClr val="FF0000"/>
                </a:solidFill>
                <a:latin typeface="Calibri" panose="020F0502020204030204" pitchFamily="34" charset="0"/>
              </a:rPr>
              <a:t>emulsifying</a:t>
            </a:r>
            <a:r>
              <a:rPr lang="en-US" sz="2800" i="0" u="none" strike="noStrike" baseline="0" dirty="0">
                <a:latin typeface="Calibri" panose="020F0502020204030204" pitchFamily="34" charset="0"/>
              </a:rPr>
              <a:t> properties. </a:t>
            </a:r>
          </a:p>
          <a:p>
            <a:pPr marL="514350" indent="-514350" algn="just">
              <a:buFont typeface="+mj-lt"/>
              <a:buAutoNum type="arabicPeriod"/>
            </a:pPr>
            <a:r>
              <a:rPr lang="en-US" sz="2800" i="0" u="none" strike="noStrike" baseline="0" dirty="0">
                <a:solidFill>
                  <a:srgbClr val="FF0000"/>
                </a:solidFill>
                <a:latin typeface="Calibri" panose="020F0502020204030204" pitchFamily="34" charset="0"/>
              </a:rPr>
              <a:t>Stable</a:t>
            </a:r>
            <a:r>
              <a:rPr lang="en-US" sz="2800" i="0" u="none" strike="noStrike" baseline="0" dirty="0">
                <a:latin typeface="Calibri" panose="020F0502020204030204" pitchFamily="34" charset="0"/>
              </a:rPr>
              <a:t> on storage, keeps its shape during storage or handle does not change color, odor and drug release pattern. </a:t>
            </a:r>
          </a:p>
        </p:txBody>
      </p:sp>
    </p:spTree>
    <p:extLst>
      <p:ext uri="{BB962C8B-B14F-4D97-AF65-F5344CB8AC3E}">
        <p14:creationId xmlns:p14="http://schemas.microsoft.com/office/powerpoint/2010/main" val="89700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CE54F3-E765-483D-9FA0-6831C8E239EF}"/>
              </a:ext>
            </a:extLst>
          </p:cNvPr>
          <p:cNvSpPr txBox="1"/>
          <p:nvPr/>
        </p:nvSpPr>
        <p:spPr>
          <a:xfrm>
            <a:off x="527154" y="1905506"/>
            <a:ext cx="11137691"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SUPPOSITORY BASES </a:t>
            </a:r>
            <a:endParaRPr kumimoji="0" lang="en-US" sz="96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37410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D0144-8EAA-4602-8C92-2702F564844B}"/>
              </a:ext>
            </a:extLst>
          </p:cNvPr>
          <p:cNvSpPr txBox="1"/>
          <p:nvPr/>
        </p:nvSpPr>
        <p:spPr>
          <a:xfrm>
            <a:off x="151775" y="74235"/>
            <a:ext cx="11888449" cy="6709529"/>
          </a:xfrm>
          <a:prstGeom prst="rect">
            <a:avLst/>
          </a:prstGeom>
          <a:noFill/>
        </p:spPr>
        <p:txBody>
          <a:bodyPr wrap="square">
            <a:spAutoFit/>
          </a:bodyPr>
          <a:lstStyle/>
          <a:p>
            <a:r>
              <a:rPr lang="en-US" sz="4000" b="1" i="0" u="none" strike="noStrike" baseline="0" dirty="0">
                <a:solidFill>
                  <a:schemeClr val="accent2"/>
                </a:solidFill>
                <a:latin typeface="Cambria" panose="02040503050406030204" pitchFamily="18" charset="0"/>
              </a:rPr>
              <a:t>SUPPOSITORY BASES </a:t>
            </a:r>
            <a:endParaRPr lang="en-US" sz="4000" b="0" i="0" u="none" strike="noStrike" baseline="0" dirty="0">
              <a:solidFill>
                <a:schemeClr val="accent2"/>
              </a:solidFill>
              <a:latin typeface="Cambria" panose="02040503050406030204" pitchFamily="18" charset="0"/>
            </a:endParaRPr>
          </a:p>
          <a:p>
            <a:pPr algn="just"/>
            <a:r>
              <a:rPr lang="en-US" sz="2600" i="0" u="none" strike="noStrike" baseline="0" dirty="0">
                <a:latin typeface="Calibri" panose="020F0502020204030204" pitchFamily="34" charset="0"/>
              </a:rPr>
              <a:t>Requisites for a suppository base is that it should remain solid at room temperature but soften, melt, or dissolve readily at body temperature so that the drug is fully available soon after insertion. </a:t>
            </a:r>
          </a:p>
          <a:p>
            <a:pPr algn="just"/>
            <a:r>
              <a:rPr lang="en-US" sz="2600" i="0" u="none" strike="noStrike" baseline="0" dirty="0">
                <a:latin typeface="Calibri" panose="020F0502020204030204" pitchFamily="34" charset="0"/>
              </a:rPr>
              <a:t>1. </a:t>
            </a:r>
            <a:r>
              <a:rPr lang="en-US" sz="2600" i="0" u="none" strike="noStrike" baseline="0" dirty="0">
                <a:solidFill>
                  <a:srgbClr val="FF0000"/>
                </a:solidFill>
                <a:latin typeface="Calibri" panose="020F0502020204030204" pitchFamily="34" charset="0"/>
              </a:rPr>
              <a:t>Fatty bases or oleaginous bases</a:t>
            </a:r>
            <a:r>
              <a:rPr lang="en-US" sz="2600" i="0" u="none" strike="noStrike" baseline="0" dirty="0">
                <a:latin typeface="Calibri" panose="020F0502020204030204" pitchFamily="34" charset="0"/>
              </a:rPr>
              <a:t>, Cocoa butter (</a:t>
            </a:r>
            <a:r>
              <a:rPr lang="en-US" sz="2600" i="0" u="none" strike="noStrike" baseline="0" dirty="0" err="1">
                <a:solidFill>
                  <a:srgbClr val="FF0000"/>
                </a:solidFill>
                <a:latin typeface="Calibri" panose="020F0502020204030204" pitchFamily="34" charset="0"/>
              </a:rPr>
              <a:t>theobroma</a:t>
            </a:r>
            <a:r>
              <a:rPr lang="en-US" sz="2600" i="0" u="none" strike="noStrike" baseline="0" dirty="0">
                <a:solidFill>
                  <a:srgbClr val="FF0000"/>
                </a:solidFill>
                <a:latin typeface="Calibri" panose="020F0502020204030204" pitchFamily="34" charset="0"/>
              </a:rPr>
              <a:t> oil</a:t>
            </a:r>
            <a:r>
              <a:rPr lang="en-US" sz="2600" i="0" u="none" strike="noStrike" baseline="0" dirty="0">
                <a:latin typeface="Calibri" panose="020F0502020204030204" pitchFamily="34" charset="0"/>
              </a:rPr>
              <a:t>) melts quickly at body temperature, but is immiscible with body fluids as for </a:t>
            </a:r>
            <a:r>
              <a:rPr lang="en-US" sz="2600" i="0" u="none" strike="noStrike" baseline="0" dirty="0">
                <a:solidFill>
                  <a:srgbClr val="0070C0"/>
                </a:solidFill>
                <a:latin typeface="Calibri" panose="020F0502020204030204" pitchFamily="34" charset="0"/>
              </a:rPr>
              <a:t>fat-soluble drugs tend to remain in the oil and have little tendency to enter the aqueous physiologic fluids. For water-soluble drugs in cocoa butter, the reverse is usually true and good release results</a:t>
            </a:r>
            <a:r>
              <a:rPr lang="en-US" sz="2600" i="0" u="none" strike="noStrike" baseline="0" dirty="0">
                <a:latin typeface="Calibri" panose="020F0502020204030204" pitchFamily="34" charset="0"/>
              </a:rPr>
              <a:t>. Also, when </a:t>
            </a:r>
            <a:r>
              <a:rPr lang="en-US" sz="2600" i="0" u="none" strike="noStrike" baseline="0" dirty="0">
                <a:solidFill>
                  <a:srgbClr val="FF0000"/>
                </a:solidFill>
                <a:latin typeface="Calibri" panose="020F0502020204030204" pitchFamily="34" charset="0"/>
              </a:rPr>
              <a:t>irritation or inflammation </a:t>
            </a:r>
            <a:r>
              <a:rPr lang="en-US" sz="2600" i="0" u="none" strike="noStrike" baseline="0" dirty="0">
                <a:latin typeface="Calibri" panose="020F0502020204030204" pitchFamily="34" charset="0"/>
              </a:rPr>
              <a:t>is to be relieved, as in the treatment of anorectal disorders, cocoa butter appears to be the superior base because of </a:t>
            </a:r>
            <a:r>
              <a:rPr lang="en-US" sz="2600" i="0" u="none" strike="noStrike" baseline="0" dirty="0">
                <a:solidFill>
                  <a:srgbClr val="FF0000"/>
                </a:solidFill>
                <a:latin typeface="Calibri" panose="020F0502020204030204" pitchFamily="34" charset="0"/>
              </a:rPr>
              <a:t>its emollient or soothing, spreading action </a:t>
            </a:r>
          </a:p>
          <a:p>
            <a:pPr algn="just"/>
            <a:r>
              <a:rPr lang="en-US" sz="2600" i="0" u="none" strike="noStrike" baseline="0" dirty="0">
                <a:latin typeface="Calibri" panose="020F0502020204030204" pitchFamily="34" charset="0"/>
              </a:rPr>
              <a:t>2. </a:t>
            </a:r>
            <a:r>
              <a:rPr lang="en-US" sz="2600" i="0" u="none" strike="noStrike" baseline="0" dirty="0">
                <a:solidFill>
                  <a:srgbClr val="FF0000"/>
                </a:solidFill>
                <a:latin typeface="Calibri" panose="020F0502020204030204" pitchFamily="34" charset="0"/>
              </a:rPr>
              <a:t>Water soluble or water miscible bases </a:t>
            </a:r>
            <a:r>
              <a:rPr lang="en-US" sz="2600" i="0" u="none" strike="noStrike" baseline="0" dirty="0">
                <a:solidFill>
                  <a:srgbClr val="0070C0"/>
                </a:solidFill>
                <a:latin typeface="Calibri" panose="020F0502020204030204" pitchFamily="34" charset="0"/>
              </a:rPr>
              <a:t>glycerinated gelatin </a:t>
            </a:r>
            <a:r>
              <a:rPr lang="en-US" sz="2600" i="0" u="none" strike="noStrike" baseline="0" dirty="0">
                <a:latin typeface="Calibri" panose="020F0502020204030204" pitchFamily="34" charset="0"/>
              </a:rPr>
              <a:t>or </a:t>
            </a:r>
            <a:r>
              <a:rPr lang="en-US" sz="2600" i="0" u="none" strike="noStrike" baseline="0" dirty="0">
                <a:solidFill>
                  <a:srgbClr val="0070C0"/>
                </a:solidFill>
                <a:latin typeface="Calibri" panose="020F0502020204030204" pitchFamily="34" charset="0"/>
              </a:rPr>
              <a:t>polyethylene glycol</a:t>
            </a:r>
            <a:r>
              <a:rPr lang="en-US" sz="2600" i="0" u="none" strike="noStrike" baseline="0" dirty="0">
                <a:latin typeface="Calibri" panose="020F0502020204030204" pitchFamily="34" charset="0"/>
              </a:rPr>
              <a:t>, </a:t>
            </a:r>
            <a:r>
              <a:rPr lang="en-US" sz="2600" i="0" u="none" strike="noStrike" baseline="0" dirty="0">
                <a:solidFill>
                  <a:srgbClr val="00B050"/>
                </a:solidFill>
                <a:latin typeface="Calibri" panose="020F0502020204030204" pitchFamily="34" charset="0"/>
              </a:rPr>
              <a:t>Fat-soluble drugs seem to be released more readily from these bases, but, both of which dissolve slowly in body fluids</a:t>
            </a:r>
            <a:r>
              <a:rPr lang="en-US" sz="2600" i="0" u="none" strike="noStrike" baseline="0" dirty="0">
                <a:latin typeface="Calibri" panose="020F0502020204030204" pitchFamily="34" charset="0"/>
              </a:rPr>
              <a:t>. </a:t>
            </a:r>
          </a:p>
          <a:p>
            <a:pPr algn="just"/>
            <a:r>
              <a:rPr lang="en-US" sz="2600" i="0" u="none" strike="noStrike" baseline="0" dirty="0">
                <a:latin typeface="Calibri" panose="020F0502020204030204" pitchFamily="34" charset="0"/>
              </a:rPr>
              <a:t>3. </a:t>
            </a:r>
            <a:r>
              <a:rPr lang="en-US" sz="2600" i="0" u="none" strike="noStrike" baseline="0" dirty="0">
                <a:solidFill>
                  <a:srgbClr val="FF0000"/>
                </a:solidFill>
                <a:latin typeface="Calibri" panose="020F0502020204030204" pitchFamily="34" charset="0"/>
              </a:rPr>
              <a:t>Miscellaneous</a:t>
            </a:r>
            <a:r>
              <a:rPr lang="en-US" sz="2600" i="0" u="none" strike="noStrike" baseline="0" dirty="0">
                <a:latin typeface="Calibri" panose="020F0502020204030204" pitchFamily="34" charset="0"/>
              </a:rPr>
              <a:t> bases, generally combinations of lipophilic and hydrophilic substances. </a:t>
            </a:r>
          </a:p>
        </p:txBody>
      </p:sp>
    </p:spTree>
    <p:extLst>
      <p:ext uri="{BB962C8B-B14F-4D97-AF65-F5344CB8AC3E}">
        <p14:creationId xmlns:p14="http://schemas.microsoft.com/office/powerpoint/2010/main" val="304200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9A83B9-3ED1-4CB2-9CD9-4737C850F591}"/>
              </a:ext>
            </a:extLst>
          </p:cNvPr>
          <p:cNvSpPr txBox="1"/>
          <p:nvPr/>
        </p:nvSpPr>
        <p:spPr>
          <a:xfrm>
            <a:off x="408481" y="166328"/>
            <a:ext cx="11373787" cy="6247864"/>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Fatty or Oleaginous Bases </a:t>
            </a:r>
            <a:endParaRPr lang="en-US" sz="3600" b="0" i="0" u="none" strike="noStrike" baseline="0" dirty="0">
              <a:solidFill>
                <a:srgbClr val="FF0000"/>
              </a:solidFill>
              <a:latin typeface="Cambria" panose="02040503050406030204" pitchFamily="18" charset="0"/>
            </a:endParaRPr>
          </a:p>
          <a:p>
            <a:endParaRPr lang="en-US" sz="2800" b="1" i="0" u="none" strike="noStrike" baseline="0" dirty="0">
              <a:latin typeface="Calibri" panose="020F0502020204030204" pitchFamily="34" charset="0"/>
            </a:endParaRPr>
          </a:p>
          <a:p>
            <a:endParaRPr lang="en-US" sz="2800" b="1" i="0" u="none" strike="noStrike" baseline="0" dirty="0">
              <a:latin typeface="Calibri" panose="020F0502020204030204" pitchFamily="34" charset="0"/>
            </a:endParaRPr>
          </a:p>
          <a:p>
            <a:pPr algn="just"/>
            <a:r>
              <a:rPr lang="en-US" sz="2800" i="0" u="none" strike="noStrike" baseline="0" dirty="0">
                <a:latin typeface="Calibri" panose="020F0502020204030204" pitchFamily="34" charset="0"/>
              </a:rPr>
              <a:t>1. </a:t>
            </a:r>
            <a:r>
              <a:rPr lang="en-US" sz="2800" i="0" u="none" strike="noStrike" baseline="0" dirty="0">
                <a:solidFill>
                  <a:srgbClr val="FF0000"/>
                </a:solidFill>
                <a:latin typeface="Calibri" panose="020F0502020204030204" pitchFamily="34" charset="0"/>
              </a:rPr>
              <a:t>Cocoa butter </a:t>
            </a:r>
          </a:p>
          <a:p>
            <a:pPr algn="just"/>
            <a:r>
              <a:rPr lang="en-US" sz="2800" i="0" u="none" strike="noStrike" baseline="0" dirty="0">
                <a:latin typeface="Calibri" panose="020F0502020204030204" pitchFamily="34" charset="0"/>
              </a:rPr>
              <a:t>2. </a:t>
            </a:r>
            <a:r>
              <a:rPr lang="en-US" sz="2800" i="0" u="none" strike="noStrike" baseline="0" dirty="0">
                <a:solidFill>
                  <a:srgbClr val="FF0000"/>
                </a:solidFill>
                <a:latin typeface="Calibri" panose="020F0502020204030204" pitchFamily="34" charset="0"/>
              </a:rPr>
              <a:t>Hydrogenated fatty acids of vegetable oils</a:t>
            </a:r>
            <a:r>
              <a:rPr lang="en-US" sz="2800" i="0" u="none" strike="noStrike" baseline="0" dirty="0">
                <a:latin typeface="Calibri" panose="020F0502020204030204" pitchFamily="34" charset="0"/>
              </a:rPr>
              <a:t>, such as palm kernel oil and cotton seed oil. </a:t>
            </a:r>
          </a:p>
          <a:p>
            <a:pPr algn="just"/>
            <a:r>
              <a:rPr lang="en-US" sz="2800" i="0" u="none" strike="noStrike" baseline="0" dirty="0">
                <a:latin typeface="Calibri" panose="020F0502020204030204" pitchFamily="34" charset="0"/>
              </a:rPr>
              <a:t>3. Fat -based compounds ,</a:t>
            </a:r>
            <a:r>
              <a:rPr lang="en-US" sz="2800" i="0" u="none" strike="noStrike" baseline="0" dirty="0">
                <a:solidFill>
                  <a:srgbClr val="0070C0"/>
                </a:solidFill>
                <a:latin typeface="Calibri" panose="020F0502020204030204" pitchFamily="34" charset="0"/>
              </a:rPr>
              <a:t>esters of glycerin with the higher-molecular-weight fatty acids, </a:t>
            </a:r>
            <a:r>
              <a:rPr lang="en-US" sz="2800" i="0" u="none" strike="noStrike" baseline="0" dirty="0">
                <a:latin typeface="Calibri" panose="020F0502020204030204" pitchFamily="34" charset="0"/>
              </a:rPr>
              <a:t>such as palmitic and stearic acids, such as </a:t>
            </a:r>
            <a:r>
              <a:rPr lang="en-US" sz="2800" i="0" u="none" strike="noStrike" baseline="0" dirty="0">
                <a:solidFill>
                  <a:srgbClr val="FF0000"/>
                </a:solidFill>
                <a:latin typeface="Calibri" panose="020F0502020204030204" pitchFamily="34" charset="0"/>
              </a:rPr>
              <a:t>glyceryl monostearate </a:t>
            </a:r>
            <a:r>
              <a:rPr lang="en-US" sz="2800" i="0" u="none" strike="noStrike" baseline="0" dirty="0">
                <a:latin typeface="Calibri" panose="020F0502020204030204" pitchFamily="34" charset="0"/>
              </a:rPr>
              <a:t>and </a:t>
            </a:r>
            <a:r>
              <a:rPr lang="en-US" sz="2800" i="0" u="none" strike="noStrike" baseline="0" dirty="0">
                <a:solidFill>
                  <a:srgbClr val="FF0000"/>
                </a:solidFill>
                <a:latin typeface="Calibri" panose="020F0502020204030204" pitchFamily="34" charset="0"/>
              </a:rPr>
              <a:t>glyceryl </a:t>
            </a:r>
            <a:r>
              <a:rPr lang="en-US" sz="2800" i="0" u="none" strike="noStrike" baseline="0" dirty="0" err="1">
                <a:solidFill>
                  <a:srgbClr val="FF0000"/>
                </a:solidFill>
                <a:latin typeface="Calibri" panose="020F0502020204030204" pitchFamily="34" charset="0"/>
              </a:rPr>
              <a:t>monopalmitate</a:t>
            </a:r>
            <a:r>
              <a:rPr lang="en-US" sz="2800" i="0" u="none" strike="noStrike" baseline="0" dirty="0">
                <a:latin typeface="Calibri" panose="020F0502020204030204" pitchFamily="34" charset="0"/>
              </a:rPr>
              <a:t>.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bases in many </a:t>
            </a:r>
            <a:r>
              <a:rPr lang="en-US" sz="2800" i="0" u="none" strike="noStrike" baseline="0" dirty="0">
                <a:solidFill>
                  <a:srgbClr val="0070C0"/>
                </a:solidFill>
                <a:latin typeface="Calibri" panose="020F0502020204030204" pitchFamily="34" charset="0"/>
              </a:rPr>
              <a:t>commercial</a:t>
            </a:r>
            <a:r>
              <a:rPr lang="en-US" sz="2800" i="0" u="none" strike="noStrike" baseline="0" dirty="0">
                <a:latin typeface="Calibri" panose="020F0502020204030204" pitchFamily="34" charset="0"/>
              </a:rPr>
              <a:t> products employ varied </a:t>
            </a:r>
            <a:r>
              <a:rPr lang="en-US" sz="2800" i="0" u="none" strike="noStrike" baseline="0" dirty="0">
                <a:solidFill>
                  <a:srgbClr val="0070C0"/>
                </a:solidFill>
                <a:latin typeface="Calibri" panose="020F0502020204030204" pitchFamily="34" charset="0"/>
              </a:rPr>
              <a:t>combinations</a:t>
            </a:r>
            <a:r>
              <a:rPr lang="en-US" sz="2800" i="0" u="none" strike="noStrike" baseline="0" dirty="0">
                <a:latin typeface="Calibri" panose="020F0502020204030204" pitchFamily="34" charset="0"/>
              </a:rPr>
              <a:t> of these types of materials to achieve the </a:t>
            </a:r>
            <a:r>
              <a:rPr lang="en-US" sz="2800" i="0" u="none" strike="noStrike" baseline="0" dirty="0">
                <a:solidFill>
                  <a:srgbClr val="0070C0"/>
                </a:solidFill>
                <a:latin typeface="Calibri" panose="020F0502020204030204" pitchFamily="34" charset="0"/>
              </a:rPr>
              <a:t>desired hardness </a:t>
            </a:r>
            <a:r>
              <a:rPr lang="en-US" sz="2800" i="0" u="none" strike="noStrike" baseline="0" dirty="0">
                <a:latin typeface="Calibri" panose="020F0502020204030204" pitchFamily="34" charset="0"/>
              </a:rPr>
              <a:t>under conditions of shipment and storage and the desired quality of submitting to the temperature of the body to release their medicaments. </a:t>
            </a:r>
          </a:p>
        </p:txBody>
      </p:sp>
      <p:pic>
        <p:nvPicPr>
          <p:cNvPr id="2" name="Picture 1">
            <a:extLst>
              <a:ext uri="{FF2B5EF4-FFF2-40B4-BE49-F238E27FC236}">
                <a16:creationId xmlns:a16="http://schemas.microsoft.com/office/drawing/2014/main" id="{D5FDED52-C470-41A7-BDB5-01BB820347BD}"/>
              </a:ext>
            </a:extLst>
          </p:cNvPr>
          <p:cNvPicPr>
            <a:picLocks noChangeAspect="1"/>
          </p:cNvPicPr>
          <p:nvPr/>
        </p:nvPicPr>
        <p:blipFill>
          <a:blip r:embed="rId2"/>
          <a:stretch>
            <a:fillRect/>
          </a:stretch>
        </p:blipFill>
        <p:spPr>
          <a:xfrm>
            <a:off x="6598828" y="590839"/>
            <a:ext cx="1855855" cy="1378635"/>
          </a:xfrm>
          <a:prstGeom prst="rect">
            <a:avLst/>
          </a:prstGeom>
        </p:spPr>
      </p:pic>
      <p:pic>
        <p:nvPicPr>
          <p:cNvPr id="4" name="Picture 3">
            <a:extLst>
              <a:ext uri="{FF2B5EF4-FFF2-40B4-BE49-F238E27FC236}">
                <a16:creationId xmlns:a16="http://schemas.microsoft.com/office/drawing/2014/main" id="{31080221-8D22-49B2-A434-BF878DF5EA12}"/>
              </a:ext>
            </a:extLst>
          </p:cNvPr>
          <p:cNvPicPr>
            <a:picLocks noChangeAspect="1"/>
          </p:cNvPicPr>
          <p:nvPr/>
        </p:nvPicPr>
        <p:blipFill rotWithShape="1">
          <a:blip r:embed="rId3"/>
          <a:srcRect l="5153" t="21261" r="7545" b="14246"/>
          <a:stretch/>
        </p:blipFill>
        <p:spPr>
          <a:xfrm>
            <a:off x="9003323" y="730966"/>
            <a:ext cx="2230305" cy="1098383"/>
          </a:xfrm>
          <a:prstGeom prst="rect">
            <a:avLst/>
          </a:prstGeom>
        </p:spPr>
      </p:pic>
    </p:spTree>
    <p:extLst>
      <p:ext uri="{BB962C8B-B14F-4D97-AF65-F5344CB8AC3E}">
        <p14:creationId xmlns:p14="http://schemas.microsoft.com/office/powerpoint/2010/main" val="126782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1D60AD-E6F0-4F12-B320-B2C404E112C5}"/>
              </a:ext>
            </a:extLst>
          </p:cNvPr>
          <p:cNvSpPr txBox="1"/>
          <p:nvPr/>
        </p:nvSpPr>
        <p:spPr>
          <a:xfrm>
            <a:off x="138659" y="0"/>
            <a:ext cx="11838481" cy="6955750"/>
          </a:xfrm>
          <a:prstGeom prst="rect">
            <a:avLst/>
          </a:prstGeom>
          <a:noFill/>
        </p:spPr>
        <p:txBody>
          <a:bodyPr wrap="square">
            <a:spAutoFit/>
          </a:bodyPr>
          <a:lstStyle/>
          <a:p>
            <a:r>
              <a:rPr lang="en-US" sz="5400" b="1" i="0" u="none" strike="noStrike" baseline="0" dirty="0">
                <a:solidFill>
                  <a:srgbClr val="FF0000"/>
                </a:solidFill>
                <a:latin typeface="Cambria" panose="02040503050406030204" pitchFamily="18" charset="0"/>
              </a:rPr>
              <a:t>Cocoa Butter, NF </a:t>
            </a:r>
            <a:endParaRPr lang="en-US" sz="5400" b="0" i="0" u="none" strike="noStrike" baseline="0" dirty="0">
              <a:solidFill>
                <a:srgbClr val="FF0000"/>
              </a:solidFill>
              <a:latin typeface="Cambria" panose="02040503050406030204" pitchFamily="18"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Fat obtained from the roasted seed of Theobroma cacao.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At room temperature, it is a </a:t>
            </a:r>
            <a:r>
              <a:rPr lang="en-US" sz="2800" i="0" u="none" strike="noStrike" baseline="0" dirty="0">
                <a:solidFill>
                  <a:srgbClr val="0070C0"/>
                </a:solidFill>
                <a:latin typeface="Calibri" panose="020F0502020204030204" pitchFamily="34" charset="0"/>
              </a:rPr>
              <a:t>yellowish-white</a:t>
            </a:r>
            <a:r>
              <a:rPr lang="en-US" sz="2800" i="0" u="none" strike="noStrike" baseline="0" dirty="0">
                <a:latin typeface="Calibri" panose="020F0502020204030204" pitchFamily="34" charset="0"/>
              </a:rPr>
              <a:t> solid having a faint, agreeable </a:t>
            </a:r>
            <a:r>
              <a:rPr lang="en-US" sz="2800" i="0" u="none" strike="noStrike" baseline="0" dirty="0">
                <a:solidFill>
                  <a:srgbClr val="0070C0"/>
                </a:solidFill>
                <a:latin typeface="Calibri" panose="020F0502020204030204" pitchFamily="34" charset="0"/>
              </a:rPr>
              <a:t>chocolate-like odor </a:t>
            </a:r>
            <a:r>
              <a:rPr lang="en-US" sz="2800" i="0" u="none" strike="noStrike" baseline="0" dirty="0">
                <a:latin typeface="Calibri" panose="020F0502020204030204" pitchFamily="34" charset="0"/>
              </a:rPr>
              <a:t>(naturally occurring comp.)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Chemically, the main constituent of cocoa butter is the </a:t>
            </a:r>
            <a:r>
              <a:rPr lang="en-US" sz="2800" i="0" u="none" strike="noStrike" baseline="0" dirty="0">
                <a:solidFill>
                  <a:srgbClr val="FF0000"/>
                </a:solidFill>
                <a:latin typeface="Calibri" panose="020F0502020204030204" pitchFamily="34" charset="0"/>
              </a:rPr>
              <a:t>triglyceride</a:t>
            </a:r>
            <a:r>
              <a:rPr lang="en-US" sz="2800" i="0" u="none" strike="noStrike" baseline="0" dirty="0">
                <a:latin typeface="Calibri" panose="020F0502020204030204" pitchFamily="34" charset="0"/>
              </a:rPr>
              <a:t> derived from </a:t>
            </a:r>
            <a:r>
              <a:rPr lang="en-US" sz="2800" i="0" u="none" strike="noStrike" baseline="0" dirty="0">
                <a:solidFill>
                  <a:srgbClr val="FF0000"/>
                </a:solidFill>
                <a:latin typeface="Calibri" panose="020F0502020204030204" pitchFamily="34" charset="0"/>
              </a:rPr>
              <a:t>palmitic acid, stearic acid, and oleic acid</a:t>
            </a:r>
            <a:r>
              <a:rPr lang="en-US" sz="2800" i="0" u="none" strike="noStrike" baseline="0" dirty="0">
                <a:latin typeface="Calibri" panose="020F0502020204030204" pitchFamily="34" charset="0"/>
              </a:rPr>
              <a:t>, primarily of oleo-</a:t>
            </a:r>
            <a:r>
              <a:rPr lang="en-US" sz="2800" i="0" u="none" strike="noStrike" baseline="0" dirty="0" err="1">
                <a:latin typeface="Calibri" panose="020F0502020204030204" pitchFamily="34" charset="0"/>
              </a:rPr>
              <a:t>palmito</a:t>
            </a:r>
            <a:r>
              <a:rPr lang="en-US" sz="2800" i="0" u="none" strike="noStrike" baseline="0" dirty="0">
                <a:latin typeface="Calibri" panose="020F0502020204030204" pitchFamily="34" charset="0"/>
              </a:rPr>
              <a:t>-stearin and oleo-</a:t>
            </a:r>
            <a:r>
              <a:rPr lang="en-US" sz="2800" i="0" u="none" strike="noStrike" baseline="0" dirty="0" err="1">
                <a:latin typeface="Calibri" panose="020F0502020204030204" pitchFamily="34" charset="0"/>
              </a:rPr>
              <a:t>distearin</a:t>
            </a:r>
            <a:r>
              <a:rPr lang="en-US" sz="2800" i="0" u="none" strike="noStrike" baseline="0" dirty="0">
                <a:latin typeface="Calibri" panose="020F0502020204030204" pitchFamily="34" charset="0"/>
              </a:rPr>
              <a:t> </a:t>
            </a:r>
          </a:p>
          <a:p>
            <a:pPr algn="just"/>
            <a:endParaRPr lang="en-US" sz="2800" i="0" u="none" strike="noStrike" baseline="0" dirty="0">
              <a:latin typeface="Calibri" panose="020F0502020204030204" pitchFamily="34" charset="0"/>
            </a:endParaRPr>
          </a:p>
          <a:p>
            <a:pPr algn="just"/>
            <a:endParaRPr lang="en-US" sz="2800" i="0" u="none" strike="noStrike" baseline="0" dirty="0">
              <a:latin typeface="Calibri" panose="020F0502020204030204" pitchFamily="34" charset="0"/>
            </a:endParaRPr>
          </a:p>
          <a:p>
            <a:pPr algn="just"/>
            <a:endParaRPr lang="ar-IQ"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Cocoa butter melts at </a:t>
            </a:r>
            <a:r>
              <a:rPr lang="en-US" sz="2800" i="0" u="none" strike="noStrike" baseline="0" dirty="0">
                <a:solidFill>
                  <a:srgbClr val="FF0000"/>
                </a:solidFill>
                <a:latin typeface="Calibri" panose="020F0502020204030204" pitchFamily="34" charset="0"/>
              </a:rPr>
              <a:t>30°C to 36°C, </a:t>
            </a:r>
            <a:r>
              <a:rPr lang="en-US" sz="2800" i="0" u="none" strike="noStrike" baseline="0" dirty="0">
                <a:latin typeface="Calibri" panose="020F0502020204030204" pitchFamily="34" charset="0"/>
              </a:rPr>
              <a:t>it is an </a:t>
            </a:r>
            <a:r>
              <a:rPr lang="en-US" sz="2800" i="0" u="none" strike="noStrike" baseline="0" dirty="0">
                <a:solidFill>
                  <a:srgbClr val="0070C0"/>
                </a:solidFill>
                <a:latin typeface="Calibri" panose="020F0502020204030204" pitchFamily="34" charset="0"/>
              </a:rPr>
              <a:t>ideal suppository </a:t>
            </a:r>
            <a:r>
              <a:rPr lang="en-US" sz="2800" i="0" u="none" strike="noStrike" baseline="0" dirty="0">
                <a:latin typeface="Calibri" panose="020F0502020204030204" pitchFamily="34" charset="0"/>
              </a:rPr>
              <a:t>base, melting just below body temperature and yet maintaining its solidity at usual room temperature.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However, because of its triglyceride content, cocoa butter exhibits marked </a:t>
            </a:r>
            <a:r>
              <a:rPr lang="en-US" sz="2800" i="0" u="none" strike="noStrike" baseline="0" dirty="0">
                <a:solidFill>
                  <a:srgbClr val="FF0000"/>
                </a:solidFill>
                <a:latin typeface="Calibri" panose="020F0502020204030204" pitchFamily="34" charset="0"/>
              </a:rPr>
              <a:t>polymorphism</a:t>
            </a:r>
            <a:r>
              <a:rPr lang="en-US" sz="2800" i="0" u="none" strike="noStrike" baseline="0" dirty="0">
                <a:latin typeface="Calibri" panose="020F0502020204030204" pitchFamily="34" charset="0"/>
              </a:rPr>
              <a:t>, or existence in several crystalline forms </a:t>
            </a:r>
          </a:p>
        </p:txBody>
      </p:sp>
      <p:pic>
        <p:nvPicPr>
          <p:cNvPr id="4" name="Picture 3">
            <a:extLst>
              <a:ext uri="{FF2B5EF4-FFF2-40B4-BE49-F238E27FC236}">
                <a16:creationId xmlns:a16="http://schemas.microsoft.com/office/drawing/2014/main" id="{791810E6-BE30-4873-A94C-0261FFE591DB}"/>
              </a:ext>
            </a:extLst>
          </p:cNvPr>
          <p:cNvPicPr>
            <a:picLocks noChangeAspect="1"/>
          </p:cNvPicPr>
          <p:nvPr/>
        </p:nvPicPr>
        <p:blipFill>
          <a:blip r:embed="rId2"/>
          <a:stretch>
            <a:fillRect/>
          </a:stretch>
        </p:blipFill>
        <p:spPr>
          <a:xfrm>
            <a:off x="2893101" y="3079955"/>
            <a:ext cx="4565191" cy="1626956"/>
          </a:xfrm>
          <a:prstGeom prst="rect">
            <a:avLst/>
          </a:prstGeom>
        </p:spPr>
      </p:pic>
    </p:spTree>
    <p:extLst>
      <p:ext uri="{BB962C8B-B14F-4D97-AF65-F5344CB8AC3E}">
        <p14:creationId xmlns:p14="http://schemas.microsoft.com/office/powerpoint/2010/main" val="82250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C2A469-8D0B-48FB-8ADE-3E8CD89597FE}"/>
              </a:ext>
            </a:extLst>
          </p:cNvPr>
          <p:cNvSpPr txBox="1"/>
          <p:nvPr/>
        </p:nvSpPr>
        <p:spPr>
          <a:xfrm>
            <a:off x="198620" y="117693"/>
            <a:ext cx="11463728" cy="6740307"/>
          </a:xfrm>
          <a:prstGeom prst="rect">
            <a:avLst/>
          </a:prstGeom>
          <a:noFill/>
        </p:spPr>
        <p:txBody>
          <a:bodyPr wrap="square">
            <a:spAutoFit/>
          </a:bodyPr>
          <a:lstStyle/>
          <a:p>
            <a:r>
              <a:rPr lang="en-US" sz="4000" b="1" i="0" u="none" strike="noStrike" baseline="0" dirty="0">
                <a:solidFill>
                  <a:srgbClr val="FF0000"/>
                </a:solidFill>
                <a:latin typeface="Cambria" panose="02040503050406030204" pitchFamily="18" charset="0"/>
              </a:rPr>
              <a:t>Cocoa Butter polymorphism </a:t>
            </a:r>
            <a:endParaRPr lang="en-US" sz="40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When cocoa butter is hastily or carelessly melted at a temperature greatly exceeding the minimum required temperature (about 35°C) and then </a:t>
            </a:r>
            <a:r>
              <a:rPr lang="en-US" sz="2800" i="0" u="none" strike="noStrike" baseline="0" dirty="0">
                <a:solidFill>
                  <a:srgbClr val="FF0000"/>
                </a:solidFill>
                <a:latin typeface="Calibri" panose="020F0502020204030204" pitchFamily="34" charset="0"/>
              </a:rPr>
              <a:t>quickly chilled</a:t>
            </a:r>
            <a:r>
              <a:rPr lang="en-US" sz="2800" i="0" u="none" strike="noStrike" baseline="0" dirty="0">
                <a:latin typeface="Calibri" panose="020F0502020204030204" pitchFamily="34" charset="0"/>
              </a:rPr>
              <a:t>, the result is a </a:t>
            </a:r>
            <a:r>
              <a:rPr lang="en-US" sz="2800" i="0" u="none" strike="noStrike" baseline="0" dirty="0">
                <a:solidFill>
                  <a:srgbClr val="0070C0"/>
                </a:solidFill>
                <a:latin typeface="Calibri" panose="020F0502020204030204" pitchFamily="34" charset="0"/>
              </a:rPr>
              <a:t>metastable</a:t>
            </a:r>
            <a:r>
              <a:rPr lang="en-US" sz="2800" i="0" u="none" strike="noStrike" baseline="0" dirty="0">
                <a:latin typeface="Calibri" panose="020F0502020204030204" pitchFamily="34" charset="0"/>
              </a:rPr>
              <a:t> crystalline form (</a:t>
            </a:r>
            <a:r>
              <a:rPr lang="en-US" sz="2800" i="0" u="none" strike="noStrike" baseline="0" dirty="0">
                <a:solidFill>
                  <a:srgbClr val="FF0000"/>
                </a:solidFill>
                <a:latin typeface="Calibri" panose="020F0502020204030204" pitchFamily="34" charset="0"/>
              </a:rPr>
              <a:t>alpha crystals</a:t>
            </a:r>
            <a:r>
              <a:rPr lang="en-US" sz="2800" i="0" u="none" strike="noStrike" baseline="0" dirty="0">
                <a:latin typeface="Calibri" panose="020F0502020204030204" pitchFamily="34" charset="0"/>
              </a:rPr>
              <a:t>) with a melting point much lower than that of the original cocoa butter. In fact, the melting point may be so low that the cocoa butter will not solidify at room temperature. (</a:t>
            </a:r>
            <a:r>
              <a:rPr lang="en-US" sz="2800" i="0" u="none" strike="noStrike" baseline="0" dirty="0">
                <a:solidFill>
                  <a:srgbClr val="FF0000"/>
                </a:solidFill>
                <a:latin typeface="Calibri" panose="020F0502020204030204" pitchFamily="34" charset="0"/>
              </a:rPr>
              <a:t>melts at 22°C</a:t>
            </a:r>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However, because the crystalline form is a metastable condition, there is a </a:t>
            </a:r>
            <a:r>
              <a:rPr lang="en-US" sz="2800" i="0" u="none" strike="noStrike" baseline="0" dirty="0">
                <a:solidFill>
                  <a:srgbClr val="FF0000"/>
                </a:solidFill>
                <a:latin typeface="Calibri" panose="020F0502020204030204" pitchFamily="34" charset="0"/>
              </a:rPr>
              <a:t>slow transition </a:t>
            </a:r>
            <a:r>
              <a:rPr lang="en-US" sz="2800" i="0" u="none" strike="noStrike" baseline="0" dirty="0">
                <a:latin typeface="Calibri" panose="020F0502020204030204" pitchFamily="34" charset="0"/>
              </a:rPr>
              <a:t>to the more stable beta form of crystals having the greater stability and a higher melting point. This transition may require </a:t>
            </a:r>
            <a:r>
              <a:rPr lang="en-US" sz="2800" i="0" u="none" strike="noStrike" baseline="0" dirty="0">
                <a:solidFill>
                  <a:srgbClr val="FF0000"/>
                </a:solidFill>
                <a:latin typeface="Calibri" panose="020F0502020204030204" pitchFamily="34" charset="0"/>
              </a:rPr>
              <a:t>several days. </a:t>
            </a:r>
          </a:p>
          <a:p>
            <a:pPr algn="just"/>
            <a:r>
              <a:rPr lang="en-US" sz="2800" i="0" u="none" strike="noStrike" baseline="0" dirty="0">
                <a:latin typeface="Arial" panose="020B0604020202020204" pitchFamily="34" charset="0"/>
              </a:rPr>
              <a:t>• </a:t>
            </a:r>
            <a:r>
              <a:rPr lang="en-US" sz="2800" i="0" u="none" strike="noStrike" baseline="0" dirty="0">
                <a:solidFill>
                  <a:srgbClr val="FF0000"/>
                </a:solidFill>
                <a:latin typeface="Calibri" panose="020F0502020204030204" pitchFamily="34" charset="0"/>
              </a:rPr>
              <a:t>Cocoa butter must be slowly and evenly melted</a:t>
            </a:r>
            <a:r>
              <a:rPr lang="en-US" sz="2800" i="0" u="none" strike="noStrike" baseline="0" dirty="0">
                <a:latin typeface="Calibri" panose="020F0502020204030204" pitchFamily="34" charset="0"/>
              </a:rPr>
              <a:t>, preferably over a bath of warm water, to avoid formation of the unstable crystalline form and ensure retention in the liquid of the </a:t>
            </a:r>
            <a:r>
              <a:rPr lang="en-US" sz="2800" i="0" u="none" strike="noStrike" baseline="0" dirty="0">
                <a:solidFill>
                  <a:srgbClr val="FF0000"/>
                </a:solidFill>
                <a:latin typeface="Calibri" panose="020F0502020204030204" pitchFamily="34" charset="0"/>
              </a:rPr>
              <a:t>more stable beta crystals </a:t>
            </a:r>
            <a:r>
              <a:rPr lang="en-US" sz="2800" i="0" u="none" strike="noStrike" baseline="0" dirty="0">
                <a:latin typeface="Calibri" panose="020F0502020204030204" pitchFamily="34" charset="0"/>
              </a:rPr>
              <a:t>that will constitute nuclei upon which the congealing may occur during chilling of the liquid. </a:t>
            </a:r>
          </a:p>
        </p:txBody>
      </p:sp>
    </p:spTree>
    <p:extLst>
      <p:ext uri="{BB962C8B-B14F-4D97-AF65-F5344CB8AC3E}">
        <p14:creationId xmlns:p14="http://schemas.microsoft.com/office/powerpoint/2010/main" val="164515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AB637-B4F3-42BE-B527-061AB353098D}"/>
              </a:ext>
            </a:extLst>
          </p:cNvPr>
          <p:cNvSpPr txBox="1"/>
          <p:nvPr/>
        </p:nvSpPr>
        <p:spPr>
          <a:xfrm>
            <a:off x="213610" y="314794"/>
            <a:ext cx="11493708" cy="6001643"/>
          </a:xfrm>
          <a:prstGeom prst="rect">
            <a:avLst/>
          </a:prstGeom>
          <a:noFill/>
        </p:spPr>
        <p:txBody>
          <a:bodyPr wrap="square">
            <a:spAutoFit/>
          </a:bodyPr>
          <a:lstStyle/>
          <a:p>
            <a:r>
              <a:rPr lang="en-US" sz="4800" b="1" i="0" u="none" strike="noStrike" baseline="0" dirty="0">
                <a:solidFill>
                  <a:srgbClr val="FF0000"/>
                </a:solidFill>
                <a:latin typeface="Cambria" panose="02040503050406030204" pitchFamily="18" charset="0"/>
              </a:rPr>
              <a:t>Melting point lowering </a:t>
            </a:r>
            <a:endParaRPr lang="en-US" sz="48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Substances such as </a:t>
            </a:r>
            <a:r>
              <a:rPr lang="en-US" sz="2800" i="0" u="none" strike="noStrike" baseline="0" dirty="0">
                <a:solidFill>
                  <a:srgbClr val="FF0000"/>
                </a:solidFill>
                <a:latin typeface="Calibri" panose="020F0502020204030204" pitchFamily="34" charset="0"/>
              </a:rPr>
              <a:t>phenol</a:t>
            </a:r>
            <a:r>
              <a:rPr lang="en-US" sz="2800" i="0" u="none" strike="noStrike" baseline="0" dirty="0">
                <a:latin typeface="Calibri" panose="020F0502020204030204" pitchFamily="34" charset="0"/>
              </a:rPr>
              <a:t> and </a:t>
            </a:r>
            <a:r>
              <a:rPr lang="en-US" sz="2800" i="0" u="none" strike="noStrike" baseline="0" dirty="0">
                <a:solidFill>
                  <a:srgbClr val="FF0000"/>
                </a:solidFill>
                <a:latin typeface="Calibri" panose="020F0502020204030204" pitchFamily="34" charset="0"/>
              </a:rPr>
              <a:t>chloral hydrate </a:t>
            </a:r>
            <a:r>
              <a:rPr lang="en-US" sz="2800" i="0" u="none" strike="noStrike" baseline="0" dirty="0">
                <a:latin typeface="Calibri" panose="020F0502020204030204" pitchFamily="34" charset="0"/>
              </a:rPr>
              <a:t>have a </a:t>
            </a:r>
            <a:r>
              <a:rPr lang="en-US" sz="2800" i="0" u="none" strike="noStrike" baseline="0" dirty="0">
                <a:solidFill>
                  <a:srgbClr val="0070C0"/>
                </a:solidFill>
                <a:latin typeface="Calibri" panose="020F0502020204030204" pitchFamily="34" charset="0"/>
              </a:rPr>
              <a:t>tendency to lower the melting point of cocoa butter</a:t>
            </a:r>
            <a:r>
              <a:rPr lang="en-US" sz="2800" i="0" u="none" strike="noStrike" baseline="0" dirty="0">
                <a:latin typeface="Calibri" panose="020F0502020204030204" pitchFamily="34" charset="0"/>
              </a:rPr>
              <a:t>. If the melting point is low enough that it is not feasible to prepare a solid suppository using cocoa butter alone as the base, </a:t>
            </a:r>
            <a:r>
              <a:rPr lang="en-US" sz="2800" i="0" u="none" strike="noStrike" baseline="0" dirty="0">
                <a:solidFill>
                  <a:srgbClr val="0070C0"/>
                </a:solidFill>
                <a:latin typeface="Calibri" panose="020F0502020204030204" pitchFamily="34" charset="0"/>
              </a:rPr>
              <a:t>solidifying agents </a:t>
            </a:r>
            <a:r>
              <a:rPr lang="en-US" sz="2800" i="0" u="none" strike="noStrike" baseline="0" dirty="0">
                <a:latin typeface="Calibri" panose="020F0502020204030204" pitchFamily="34" charset="0"/>
              </a:rPr>
              <a:t>like </a:t>
            </a:r>
            <a:r>
              <a:rPr lang="en-US" sz="2800" i="0" u="none" strike="noStrike" baseline="0" dirty="0" err="1">
                <a:solidFill>
                  <a:srgbClr val="FF0000"/>
                </a:solidFill>
                <a:latin typeface="Calibri" panose="020F0502020204030204" pitchFamily="34" charset="0"/>
              </a:rPr>
              <a:t>cetyl</a:t>
            </a:r>
            <a:r>
              <a:rPr lang="en-US" sz="2800" i="0" u="none" strike="noStrike" baseline="0" dirty="0">
                <a:solidFill>
                  <a:srgbClr val="FF0000"/>
                </a:solidFill>
                <a:latin typeface="Calibri" panose="020F0502020204030204" pitchFamily="34" charset="0"/>
              </a:rPr>
              <a:t> esters wax </a:t>
            </a:r>
            <a:r>
              <a:rPr lang="en-US" sz="2800" i="0" u="none" strike="noStrike" baseline="0" dirty="0">
                <a:latin typeface="Calibri" panose="020F0502020204030204" pitchFamily="34" charset="0"/>
              </a:rPr>
              <a:t>(about 20%) or </a:t>
            </a:r>
            <a:r>
              <a:rPr lang="en-US" sz="2800" i="0" u="none" strike="noStrike" baseline="0" dirty="0">
                <a:solidFill>
                  <a:srgbClr val="FF0000"/>
                </a:solidFill>
                <a:latin typeface="Calibri" panose="020F0502020204030204" pitchFamily="34" charset="0"/>
              </a:rPr>
              <a:t>beeswax</a:t>
            </a:r>
            <a:r>
              <a:rPr lang="en-US" sz="2800" i="0" u="none" strike="noStrike" baseline="0" dirty="0">
                <a:latin typeface="Calibri" panose="020F0502020204030204" pitchFamily="34" charset="0"/>
              </a:rPr>
              <a:t> (about 4%) may be melted with the cocoa butter to compensate for the softening effect of the added substance</a:t>
            </a:r>
            <a:r>
              <a:rPr lang="en-US" sz="2800" i="0" u="none" strike="noStrike" baseline="0" dirty="0">
                <a:highlight>
                  <a:srgbClr val="FFFF00"/>
                </a:highlight>
                <a:latin typeface="Calibri" panose="020F0502020204030204" pitchFamily="34" charset="0"/>
              </a:rPr>
              <a:t>. (</a:t>
            </a:r>
            <a:r>
              <a:rPr lang="en-US" sz="2800" i="0" u="none" strike="noStrike" baseline="0" dirty="0" err="1">
                <a:highlight>
                  <a:srgbClr val="FFFF00"/>
                </a:highlight>
                <a:latin typeface="Calibri" panose="020F0502020204030204" pitchFamily="34" charset="0"/>
              </a:rPr>
              <a:t>phenol+cocoa</a:t>
            </a:r>
            <a:r>
              <a:rPr lang="en-US" sz="2800" i="0" u="none" strike="noStrike" baseline="0" dirty="0">
                <a:highlight>
                  <a:srgbClr val="FFFF00"/>
                </a:highlight>
                <a:latin typeface="Calibri" panose="020F0502020204030204" pitchFamily="34" charset="0"/>
              </a:rPr>
              <a:t> </a:t>
            </a:r>
            <a:r>
              <a:rPr lang="en-US" sz="2800" i="0" u="none" strike="noStrike" baseline="0" dirty="0" err="1">
                <a:highlight>
                  <a:srgbClr val="FFFF00"/>
                </a:highlight>
                <a:latin typeface="Calibri" panose="020F0502020204030204" pitchFamily="34" charset="0"/>
              </a:rPr>
              <a:t>butter+wax</a:t>
            </a:r>
            <a:r>
              <a:rPr lang="en-US" sz="2800" i="0" u="none" strike="noStrike" baseline="0" dirty="0">
                <a:highlight>
                  <a:srgbClr val="FFFF00"/>
                </a:highlight>
                <a:latin typeface="Calibri" panose="020F0502020204030204" pitchFamily="34" charset="0"/>
              </a:rPr>
              <a:t>)</a:t>
            </a:r>
          </a:p>
          <a:p>
            <a:r>
              <a:rPr lang="en-US" sz="2800" i="0" u="none" strike="noStrike" baseline="0" dirty="0">
                <a:latin typeface="Calibri" panose="020F0502020204030204" pitchFamily="34" charset="0"/>
              </a:rPr>
              <a:t>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However, the addition of hardening agents must not be so excessive as to prevent the base from melting in the body, nor make the waxy material interfere with the therapeutic agent in any way so as to alter the efficacy of the product. </a:t>
            </a:r>
          </a:p>
        </p:txBody>
      </p:sp>
    </p:spTree>
    <p:extLst>
      <p:ext uri="{BB962C8B-B14F-4D97-AF65-F5344CB8AC3E}">
        <p14:creationId xmlns:p14="http://schemas.microsoft.com/office/powerpoint/2010/main" val="186004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F9D4FD-6D82-497F-93B7-E8300E9237AF}"/>
              </a:ext>
            </a:extLst>
          </p:cNvPr>
          <p:cNvSpPr txBox="1"/>
          <p:nvPr/>
        </p:nvSpPr>
        <p:spPr>
          <a:xfrm>
            <a:off x="198619" y="0"/>
            <a:ext cx="7597257" cy="6340197"/>
          </a:xfrm>
          <a:prstGeom prst="rect">
            <a:avLst/>
          </a:prstGeom>
          <a:noFill/>
        </p:spPr>
        <p:txBody>
          <a:bodyPr wrap="square">
            <a:spAutoFit/>
          </a:bodyPr>
          <a:lstStyle/>
          <a:p>
            <a:pPr algn="just"/>
            <a:r>
              <a:rPr lang="en-US" sz="4600" b="0" i="0" u="none" strike="noStrike" baseline="0" dirty="0">
                <a:solidFill>
                  <a:srgbClr val="FF0000"/>
                </a:solidFill>
                <a:latin typeface="Cambria" panose="02040503050406030204" pitchFamily="18" charset="0"/>
              </a:rPr>
              <a:t>SUPPOSITORIES SHAPES </a:t>
            </a:r>
          </a:p>
          <a:p>
            <a:pPr algn="just"/>
            <a:endParaRPr lang="en-US" sz="2400" b="0" i="0" u="none" strike="noStrike" baseline="0" dirty="0">
              <a:latin typeface="Arial" panose="020B0604020202020204" pitchFamily="34" charset="0"/>
            </a:endParaRPr>
          </a:p>
          <a:p>
            <a:pPr algn="just"/>
            <a:r>
              <a:rPr lang="en-US" sz="2800" b="0" i="0" u="none" strike="noStrike" baseline="0" dirty="0">
                <a:latin typeface="Arial" panose="020B0604020202020204" pitchFamily="34" charset="0"/>
              </a:rPr>
              <a:t>• </a:t>
            </a:r>
            <a:r>
              <a:rPr lang="en-US" sz="2800" i="0" u="none" strike="noStrike" baseline="0" dirty="0">
                <a:latin typeface="Calibri" panose="020F0502020204030204" pitchFamily="34" charset="0"/>
              </a:rPr>
              <a:t>Suppositories have various shapes and weights.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shape and size of a suppository must be such that it can be </a:t>
            </a:r>
            <a:r>
              <a:rPr lang="en-US" sz="2800" i="0" u="none" strike="noStrike" baseline="0" dirty="0">
                <a:solidFill>
                  <a:srgbClr val="FF0000"/>
                </a:solidFill>
                <a:latin typeface="Calibri" panose="020F0502020204030204" pitchFamily="34" charset="0"/>
              </a:rPr>
              <a:t>easily inserted </a:t>
            </a:r>
            <a:r>
              <a:rPr lang="en-US" sz="2800" i="0" u="none" strike="noStrike" baseline="0" dirty="0">
                <a:latin typeface="Calibri" panose="020F0502020204030204" pitchFamily="34" charset="0"/>
              </a:rPr>
              <a:t>into the intended orifice without causing undue distension, and </a:t>
            </a:r>
            <a:r>
              <a:rPr lang="en-US" sz="2800" i="0" u="none" strike="noStrike" baseline="0" dirty="0">
                <a:solidFill>
                  <a:srgbClr val="0070C0"/>
                </a:solidFill>
                <a:latin typeface="Calibri" panose="020F0502020204030204" pitchFamily="34" charset="0"/>
              </a:rPr>
              <a:t>once inserted, it must be retained for the appropriate period.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solidFill>
                  <a:srgbClr val="0070C0"/>
                </a:solidFill>
                <a:latin typeface="Calibri" panose="020F0502020204030204" pitchFamily="34" charset="0"/>
              </a:rPr>
              <a:t>Rectal</a:t>
            </a:r>
            <a:r>
              <a:rPr lang="en-US" sz="2800" i="0" u="none" strike="noStrike" baseline="0" dirty="0">
                <a:latin typeface="Calibri" panose="020F0502020204030204" pitchFamily="34" charset="0"/>
              </a:rPr>
              <a:t> suppositories are inserted with the </a:t>
            </a:r>
            <a:r>
              <a:rPr lang="en-US" sz="2800" i="0" u="none" strike="noStrike" baseline="0" dirty="0">
                <a:solidFill>
                  <a:srgbClr val="0070C0"/>
                </a:solidFill>
                <a:latin typeface="Calibri" panose="020F0502020204030204" pitchFamily="34" charset="0"/>
              </a:rPr>
              <a:t>fingers</a:t>
            </a:r>
            <a:r>
              <a:rPr lang="en-US" sz="2800" i="0" u="none" strike="noStrike" baseline="0" dirty="0">
                <a:latin typeface="Calibri" panose="020F0502020204030204" pitchFamily="34" charset="0"/>
              </a:rPr>
              <a:t>, but certain </a:t>
            </a:r>
            <a:r>
              <a:rPr lang="en-US" sz="2800" i="0" u="none" strike="noStrike" baseline="0" dirty="0">
                <a:solidFill>
                  <a:srgbClr val="0070C0"/>
                </a:solidFill>
                <a:latin typeface="Calibri" panose="020F0502020204030204" pitchFamily="34" charset="0"/>
              </a:rPr>
              <a:t>vaginal suppositories</a:t>
            </a:r>
            <a:r>
              <a:rPr lang="en-US" sz="2800" i="0" u="none" strike="noStrike" baseline="0" dirty="0">
                <a:latin typeface="Calibri" panose="020F0502020204030204" pitchFamily="34" charset="0"/>
              </a:rPr>
              <a:t>, particularly the inserts, or tablets prepared by compression, may be inserted high in the tract with the aid of an </a:t>
            </a:r>
            <a:r>
              <a:rPr lang="en-US" sz="2800" i="0" u="none" strike="noStrike" baseline="0" dirty="0">
                <a:solidFill>
                  <a:srgbClr val="FF0000"/>
                </a:solidFill>
                <a:latin typeface="Calibri" panose="020F0502020204030204" pitchFamily="34" charset="0"/>
              </a:rPr>
              <a:t>appliance (inserter)</a:t>
            </a:r>
            <a:r>
              <a:rPr lang="en-US" sz="2800" i="0" u="none" strike="noStrike" baseline="0" dirty="0">
                <a:latin typeface="Calibri" panose="020F0502020204030204" pitchFamily="34" charset="0"/>
              </a:rPr>
              <a:t>. </a:t>
            </a:r>
          </a:p>
        </p:txBody>
      </p:sp>
      <p:pic>
        <p:nvPicPr>
          <p:cNvPr id="7" name="Picture 6">
            <a:extLst>
              <a:ext uri="{FF2B5EF4-FFF2-40B4-BE49-F238E27FC236}">
                <a16:creationId xmlns:a16="http://schemas.microsoft.com/office/drawing/2014/main" id="{F5A0346B-FE5A-4667-8E12-B33BA2936A17}"/>
              </a:ext>
            </a:extLst>
          </p:cNvPr>
          <p:cNvPicPr>
            <a:picLocks noChangeAspect="1"/>
          </p:cNvPicPr>
          <p:nvPr/>
        </p:nvPicPr>
        <p:blipFill>
          <a:blip r:embed="rId2"/>
          <a:stretch>
            <a:fillRect/>
          </a:stretch>
        </p:blipFill>
        <p:spPr>
          <a:xfrm>
            <a:off x="8334532" y="269823"/>
            <a:ext cx="3452734" cy="3377752"/>
          </a:xfrm>
          <a:prstGeom prst="rect">
            <a:avLst/>
          </a:prstGeom>
        </p:spPr>
      </p:pic>
    </p:spTree>
    <p:extLst>
      <p:ext uri="{BB962C8B-B14F-4D97-AF65-F5344CB8AC3E}">
        <p14:creationId xmlns:p14="http://schemas.microsoft.com/office/powerpoint/2010/main" val="3711680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C2987-B598-4401-9936-5E1714306799}"/>
              </a:ext>
            </a:extLst>
          </p:cNvPr>
          <p:cNvSpPr txBox="1"/>
          <p:nvPr/>
        </p:nvSpPr>
        <p:spPr>
          <a:xfrm>
            <a:off x="288560" y="-83100"/>
            <a:ext cx="11433747" cy="7048083"/>
          </a:xfrm>
          <a:prstGeom prst="rect">
            <a:avLst/>
          </a:prstGeom>
          <a:noFill/>
        </p:spPr>
        <p:txBody>
          <a:bodyPr wrap="square">
            <a:spAutoFit/>
          </a:bodyPr>
          <a:lstStyle/>
          <a:p>
            <a:r>
              <a:rPr lang="en-US" sz="3200" b="1" i="0" u="none" strike="noStrike" baseline="0" dirty="0">
                <a:solidFill>
                  <a:srgbClr val="FF0000"/>
                </a:solidFill>
                <a:latin typeface="Cambria" panose="02040503050406030204" pitchFamily="18" charset="0"/>
              </a:rPr>
              <a:t>Disadvantages of </a:t>
            </a:r>
            <a:r>
              <a:rPr lang="en-US" sz="3200" b="1" i="0" u="none" strike="noStrike" baseline="0" dirty="0" err="1">
                <a:solidFill>
                  <a:srgbClr val="FF0000"/>
                </a:solidFill>
                <a:latin typeface="Cambria" panose="02040503050406030204" pitchFamily="18" charset="0"/>
              </a:rPr>
              <a:t>theobroma</a:t>
            </a:r>
            <a:r>
              <a:rPr lang="en-US" sz="3200" b="1" i="0" u="none" strike="noStrike" baseline="0" dirty="0">
                <a:solidFill>
                  <a:srgbClr val="FF0000"/>
                </a:solidFill>
                <a:latin typeface="Cambria" panose="02040503050406030204" pitchFamily="18" charset="0"/>
              </a:rPr>
              <a:t> oil: </a:t>
            </a:r>
            <a:endParaRPr lang="en-US" sz="3200" b="0" i="0" u="none" strike="noStrike" baseline="0" dirty="0">
              <a:solidFill>
                <a:srgbClr val="FF0000"/>
              </a:solidFill>
              <a:latin typeface="Cambria" panose="02040503050406030204" pitchFamily="18" charset="0"/>
            </a:endParaRPr>
          </a:p>
          <a:p>
            <a:pPr algn="just"/>
            <a:r>
              <a:rPr lang="en-US" sz="2800" i="0" u="none" strike="noStrike" baseline="0" dirty="0">
                <a:latin typeface="Calibri" panose="020F0502020204030204" pitchFamily="34" charset="0"/>
              </a:rPr>
              <a:t>1. </a:t>
            </a:r>
            <a:r>
              <a:rPr lang="en-US" sz="2800" i="0" u="none" strike="noStrike" baseline="0" dirty="0">
                <a:solidFill>
                  <a:srgbClr val="FF0000"/>
                </a:solidFill>
                <a:latin typeface="Calibri" panose="020F0502020204030204" pitchFamily="34" charset="0"/>
              </a:rPr>
              <a:t>Polymorphism</a:t>
            </a:r>
            <a:r>
              <a:rPr lang="en-US" sz="2800" i="0" u="none" strike="noStrike" baseline="0" dirty="0">
                <a:latin typeface="Calibri" panose="020F0502020204030204" pitchFamily="34" charset="0"/>
              </a:rPr>
              <a:t>: when melt &amp; solidify it form different crystal form depending on the temperature if its melt at low temp, not exceed 36 °C it will form </a:t>
            </a:r>
            <a:r>
              <a:rPr lang="en-US" sz="2800" i="0" u="none" strike="noStrike" baseline="0" dirty="0">
                <a:solidFill>
                  <a:srgbClr val="FF0000"/>
                </a:solidFill>
                <a:latin typeface="Calibri" panose="020F0502020204030204" pitchFamily="34" charset="0"/>
              </a:rPr>
              <a:t>β</a:t>
            </a:r>
            <a:r>
              <a:rPr lang="en-US" sz="2800" i="0" u="none" strike="noStrike" baseline="0" dirty="0">
                <a:latin typeface="Calibri" panose="020F0502020204030204" pitchFamily="34" charset="0"/>
              </a:rPr>
              <a:t>-polymorph form which is stable form, if melted suddenly &amp; quickly at high temperature then freezing or cooling it will form unstable </a:t>
            </a:r>
            <a:r>
              <a:rPr lang="en-US" sz="2800" i="0" u="none" strike="noStrike" baseline="0" dirty="0">
                <a:solidFill>
                  <a:srgbClr val="FF0000"/>
                </a:solidFill>
                <a:latin typeface="Calibri" panose="020F0502020204030204" pitchFamily="34" charset="0"/>
              </a:rPr>
              <a:t>γ</a:t>
            </a:r>
            <a:r>
              <a:rPr lang="en-US" sz="2800" i="0" u="none" strike="noStrike" baseline="0" dirty="0">
                <a:latin typeface="Calibri" panose="020F0502020204030204" pitchFamily="34" charset="0"/>
              </a:rPr>
              <a:t> form that melt at 15-18 °C, it may form </a:t>
            </a:r>
            <a:r>
              <a:rPr lang="en-US" sz="2800" i="0" u="none" strike="noStrike" baseline="0" dirty="0">
                <a:solidFill>
                  <a:srgbClr val="FF0000"/>
                </a:solidFill>
                <a:latin typeface="Calibri" panose="020F0502020204030204" pitchFamily="34" charset="0"/>
              </a:rPr>
              <a:t>α</a:t>
            </a:r>
            <a:r>
              <a:rPr lang="en-US" sz="2800" i="0" u="none" strike="noStrike" baseline="0" dirty="0">
                <a:latin typeface="Calibri" panose="020F0502020204030204" pitchFamily="34" charset="0"/>
              </a:rPr>
              <a:t> form that melt at 20-22 °C. </a:t>
            </a:r>
          </a:p>
          <a:p>
            <a:pPr algn="just"/>
            <a:r>
              <a:rPr lang="en-US" sz="2800" i="0" u="none" strike="noStrike" baseline="0" dirty="0">
                <a:latin typeface="Calibri" panose="020F0502020204030204" pitchFamily="34" charset="0"/>
              </a:rPr>
              <a:t>2. </a:t>
            </a:r>
            <a:r>
              <a:rPr lang="en-US" sz="2800" i="0" u="none" strike="noStrike" baseline="0" dirty="0">
                <a:solidFill>
                  <a:srgbClr val="FF0000"/>
                </a:solidFill>
                <a:latin typeface="Calibri" panose="020F0502020204030204" pitchFamily="34" charset="0"/>
              </a:rPr>
              <a:t>Adherence to the mold</a:t>
            </a:r>
            <a:r>
              <a:rPr lang="en-US" sz="2800" i="0" u="none" strike="noStrike" baseline="0" dirty="0">
                <a:latin typeface="Calibri" panose="020F0502020204030204" pitchFamily="34" charset="0"/>
              </a:rPr>
              <a:t>, this can be solved by using </a:t>
            </a:r>
            <a:r>
              <a:rPr lang="en-US" sz="2800" i="0" u="none" strike="noStrike" baseline="0" dirty="0">
                <a:solidFill>
                  <a:srgbClr val="FF0000"/>
                </a:solidFill>
                <a:latin typeface="Calibri" panose="020F0502020204030204" pitchFamily="34" charset="0"/>
              </a:rPr>
              <a:t>lubricant</a:t>
            </a:r>
            <a:r>
              <a:rPr lang="en-US" sz="2800" i="0" u="none" strike="noStrike" baseline="0" dirty="0">
                <a:latin typeface="Calibri" panose="020F0502020204030204" pitchFamily="34" charset="0"/>
              </a:rPr>
              <a:t> agent that is immiscible with the base. </a:t>
            </a:r>
          </a:p>
          <a:p>
            <a:pPr algn="just"/>
            <a:r>
              <a:rPr lang="en-US" sz="2800" i="0" u="none" strike="noStrike" baseline="0" dirty="0">
                <a:latin typeface="Calibri" panose="020F0502020204030204" pitchFamily="34" charset="0"/>
              </a:rPr>
              <a:t>3. </a:t>
            </a:r>
            <a:r>
              <a:rPr lang="en-US" sz="2800" i="0" u="none" strike="noStrike" baseline="0" dirty="0">
                <a:solidFill>
                  <a:srgbClr val="FF0000"/>
                </a:solidFill>
                <a:latin typeface="Calibri" panose="020F0502020204030204" pitchFamily="34" charset="0"/>
              </a:rPr>
              <a:t>Low </a:t>
            </a:r>
            <a:r>
              <a:rPr lang="en-US" sz="2800" i="0" u="none" strike="noStrike" baseline="0" dirty="0" err="1">
                <a:solidFill>
                  <a:srgbClr val="FF0000"/>
                </a:solidFill>
                <a:latin typeface="Calibri" panose="020F0502020204030204" pitchFamily="34" charset="0"/>
              </a:rPr>
              <a:t>m.p</a:t>
            </a:r>
            <a:r>
              <a:rPr lang="en-US" sz="2800" i="0" u="none" strike="noStrike" baseline="0" dirty="0">
                <a:latin typeface="Calibri" panose="020F0502020204030204" pitchFamily="34" charset="0"/>
              </a:rPr>
              <a:t>, this can be solved by added medication, adding white </a:t>
            </a:r>
            <a:r>
              <a:rPr lang="en-US" sz="2800" i="0" u="none" strike="noStrike" baseline="0" dirty="0">
                <a:solidFill>
                  <a:srgbClr val="0070C0"/>
                </a:solidFill>
                <a:latin typeface="Calibri" panose="020F0502020204030204" pitchFamily="34" charset="0"/>
              </a:rPr>
              <a:t>bees wax</a:t>
            </a:r>
            <a:r>
              <a:rPr lang="en-US" sz="2800" i="0" u="none" strike="noStrike" baseline="0" dirty="0">
                <a:latin typeface="Calibri" panose="020F0502020204030204" pitchFamily="34" charset="0"/>
              </a:rPr>
              <a:t>. </a:t>
            </a:r>
          </a:p>
          <a:p>
            <a:pPr algn="just"/>
            <a:r>
              <a:rPr lang="en-US" sz="2800" i="0" u="none" strike="noStrike" baseline="0" dirty="0">
                <a:latin typeface="Calibri" panose="020F0502020204030204" pitchFamily="34" charset="0"/>
              </a:rPr>
              <a:t>4. </a:t>
            </a:r>
            <a:r>
              <a:rPr lang="en-US" sz="2800" i="0" u="none" strike="noStrike" baseline="0" dirty="0">
                <a:solidFill>
                  <a:srgbClr val="FF0000"/>
                </a:solidFill>
                <a:latin typeface="Calibri" panose="020F0502020204030204" pitchFamily="34" charset="0"/>
              </a:rPr>
              <a:t>Low water absorbance </a:t>
            </a:r>
            <a:r>
              <a:rPr lang="en-US" sz="2800" i="0" u="none" strike="noStrike" baseline="0" dirty="0">
                <a:latin typeface="Calibri" panose="020F0502020204030204" pitchFamily="34" charset="0"/>
              </a:rPr>
              <a:t>(poor water-absorbing capacity), this can be solved by adding </a:t>
            </a:r>
            <a:r>
              <a:rPr lang="en-US" sz="2800" i="0" u="none" strike="noStrike" baseline="0" dirty="0">
                <a:solidFill>
                  <a:srgbClr val="FF0000"/>
                </a:solidFill>
                <a:latin typeface="Calibri" panose="020F0502020204030204" pitchFamily="34" charset="0"/>
              </a:rPr>
              <a:t>surface active agent </a:t>
            </a:r>
            <a:r>
              <a:rPr lang="en-US" sz="2800" i="0" u="none" strike="noStrike" baseline="0" dirty="0">
                <a:solidFill>
                  <a:srgbClr val="0070C0"/>
                </a:solidFill>
                <a:latin typeface="Calibri" panose="020F0502020204030204" pitchFamily="34" charset="0"/>
              </a:rPr>
              <a:t>(why). </a:t>
            </a:r>
          </a:p>
          <a:p>
            <a:pPr algn="just"/>
            <a:r>
              <a:rPr lang="en-US" sz="2800" i="0" u="none" strike="noStrike" baseline="0" dirty="0">
                <a:latin typeface="Calibri" panose="020F0502020204030204" pitchFamily="34" charset="0"/>
              </a:rPr>
              <a:t>5. </a:t>
            </a:r>
            <a:r>
              <a:rPr lang="en-US" sz="2800" i="0" u="none" strike="noStrike" baseline="0" dirty="0">
                <a:solidFill>
                  <a:srgbClr val="FF0000"/>
                </a:solidFill>
                <a:latin typeface="Calibri" panose="020F0502020204030204" pitchFamily="34" charset="0"/>
              </a:rPr>
              <a:t>Stability</a:t>
            </a:r>
            <a:r>
              <a:rPr lang="en-US" sz="2800" i="0" u="none" strike="noStrike" baseline="0" dirty="0">
                <a:latin typeface="Calibri" panose="020F0502020204030204" pitchFamily="34" charset="0"/>
              </a:rPr>
              <a:t> problem (slow deterioration during storage, chemical instability like oxidation problem in storage). </a:t>
            </a:r>
          </a:p>
          <a:p>
            <a:pPr algn="just"/>
            <a:r>
              <a:rPr lang="en-US" sz="2800" i="0" u="none" strike="noStrike" baseline="0" dirty="0">
                <a:latin typeface="Calibri" panose="020F0502020204030204" pitchFamily="34" charset="0"/>
              </a:rPr>
              <a:t>6. Not suitable for </a:t>
            </a:r>
            <a:r>
              <a:rPr lang="en-US" sz="2800" i="0" u="none" strike="noStrike" baseline="0" dirty="0">
                <a:solidFill>
                  <a:srgbClr val="FF0000"/>
                </a:solidFill>
                <a:latin typeface="Calibri" panose="020F0502020204030204" pitchFamily="34" charset="0"/>
              </a:rPr>
              <a:t>warm countries</a:t>
            </a:r>
            <a:r>
              <a:rPr lang="en-US" sz="2800" i="0" u="none" strike="noStrike" baseline="0" dirty="0">
                <a:latin typeface="Calibri" panose="020F0502020204030204" pitchFamily="34" charset="0"/>
              </a:rPr>
              <a:t>, </a:t>
            </a:r>
            <a:r>
              <a:rPr lang="en-US" sz="2800" i="0" u="none" strike="noStrike" baseline="0" dirty="0" err="1">
                <a:latin typeface="Calibri" panose="020F0502020204030204" pitchFamily="34" charset="0"/>
              </a:rPr>
              <a:t>m.p</a:t>
            </a:r>
            <a:r>
              <a:rPr lang="en-US" sz="2800" i="0" u="none" strike="noStrike" baseline="0" dirty="0">
                <a:latin typeface="Calibri" panose="020F0502020204030204" pitchFamily="34" charset="0"/>
              </a:rPr>
              <a:t> can be raised by adding </a:t>
            </a:r>
            <a:r>
              <a:rPr lang="en-US" sz="2800" i="0" u="none" strike="noStrike" baseline="0" dirty="0">
                <a:solidFill>
                  <a:srgbClr val="0070C0"/>
                </a:solidFill>
                <a:latin typeface="Calibri" panose="020F0502020204030204" pitchFamily="34" charset="0"/>
              </a:rPr>
              <a:t>white bees wax </a:t>
            </a:r>
            <a:r>
              <a:rPr lang="en-US" sz="2800" i="0" u="none" strike="noStrike" baseline="0" dirty="0">
                <a:latin typeface="Calibri" panose="020F0502020204030204" pitchFamily="34" charset="0"/>
              </a:rPr>
              <a:t>or a synthetic fatty base such as </a:t>
            </a:r>
            <a:r>
              <a:rPr lang="en-US" sz="2800" i="0" u="none" strike="noStrike" baseline="0" dirty="0" err="1">
                <a:solidFill>
                  <a:srgbClr val="0070C0"/>
                </a:solidFill>
                <a:latin typeface="Calibri" panose="020F0502020204030204" pitchFamily="34" charset="0"/>
              </a:rPr>
              <a:t>Witepsol</a:t>
            </a:r>
            <a:r>
              <a:rPr lang="en-US" sz="2800" i="0" u="none" strike="noStrike" baseline="0" dirty="0">
                <a:latin typeface="Calibri" panose="020F0502020204030204" pitchFamily="34" charset="0"/>
              </a:rPr>
              <a:t>. </a:t>
            </a:r>
          </a:p>
          <a:p>
            <a:pPr algn="just"/>
            <a:r>
              <a:rPr lang="en-US" sz="2800" i="0" u="none" strike="noStrike" baseline="0" dirty="0">
                <a:latin typeface="Calibri" panose="020F0502020204030204" pitchFamily="34" charset="0"/>
              </a:rPr>
              <a:t>7. Relatively high </a:t>
            </a:r>
            <a:r>
              <a:rPr lang="en-US" sz="2800" i="0" u="none" strike="noStrike" baseline="0" dirty="0">
                <a:solidFill>
                  <a:srgbClr val="FF0000"/>
                </a:solidFill>
                <a:latin typeface="Calibri" panose="020F0502020204030204" pitchFamily="34" charset="0"/>
              </a:rPr>
              <a:t>cost</a:t>
            </a:r>
            <a:r>
              <a:rPr lang="en-US" sz="2800" i="0" u="none" strike="noStrike" baseline="0" dirty="0">
                <a:latin typeface="Calibri" panose="020F0502020204030204" pitchFamily="34" charset="0"/>
              </a:rPr>
              <a:t>. </a:t>
            </a:r>
          </a:p>
        </p:txBody>
      </p:sp>
    </p:spTree>
    <p:extLst>
      <p:ext uri="{BB962C8B-B14F-4D97-AF65-F5344CB8AC3E}">
        <p14:creationId xmlns:p14="http://schemas.microsoft.com/office/powerpoint/2010/main" val="1705889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BF22B-D7C1-4A2F-AF6D-AB38C5D60868}"/>
              </a:ext>
            </a:extLst>
          </p:cNvPr>
          <p:cNvSpPr txBox="1"/>
          <p:nvPr/>
        </p:nvSpPr>
        <p:spPr>
          <a:xfrm>
            <a:off x="273570" y="198182"/>
            <a:ext cx="11583650" cy="3785652"/>
          </a:xfrm>
          <a:prstGeom prst="rect">
            <a:avLst/>
          </a:prstGeom>
          <a:noFill/>
        </p:spPr>
        <p:txBody>
          <a:bodyPr wrap="square">
            <a:spAutoFit/>
          </a:bodyPr>
          <a:lstStyle/>
          <a:p>
            <a:r>
              <a:rPr lang="en-US" sz="4400" b="1" i="0" u="none" strike="noStrike" baseline="0" dirty="0">
                <a:solidFill>
                  <a:srgbClr val="FF0000"/>
                </a:solidFill>
                <a:latin typeface="Cambria" panose="02040503050406030204" pitchFamily="18" charset="0"/>
              </a:rPr>
              <a:t>Other fatty bases </a:t>
            </a:r>
            <a:endParaRPr lang="en-US" sz="44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Other bases in this category include commercial products such as </a:t>
            </a:r>
          </a:p>
          <a:p>
            <a:pPr marL="457200" indent="-457200" algn="just">
              <a:buFont typeface="Arial" panose="020B0604020202020204" pitchFamily="34" charset="0"/>
              <a:buChar char="•"/>
            </a:pPr>
            <a:r>
              <a:rPr lang="en-US" sz="2800" b="1" i="0" u="none" strike="noStrike" baseline="0" dirty="0" err="1">
                <a:solidFill>
                  <a:srgbClr val="FF0000"/>
                </a:solidFill>
                <a:latin typeface="Calibri" panose="020F0502020204030204" pitchFamily="34" charset="0"/>
              </a:rPr>
              <a:t>Fattibase</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triglycerides</a:t>
            </a:r>
            <a:r>
              <a:rPr lang="en-US" sz="2800" i="0" u="none" strike="noStrike" baseline="0" dirty="0">
                <a:latin typeface="Calibri" panose="020F0502020204030204" pitchFamily="34" charset="0"/>
              </a:rPr>
              <a:t> from palm, palm kernel, and coconut oils with self-emulsifying glyceryl monostearate and </a:t>
            </a:r>
            <a:r>
              <a:rPr lang="en-US" sz="2800" i="0" u="none" strike="noStrike" baseline="0" dirty="0" err="1">
                <a:latin typeface="Calibri" panose="020F0502020204030204" pitchFamily="34" charset="0"/>
              </a:rPr>
              <a:t>polyoxyl</a:t>
            </a:r>
            <a:r>
              <a:rPr lang="en-US" sz="2800" i="0" u="none" strike="noStrike" baseline="0" dirty="0">
                <a:latin typeface="Calibri" panose="020F0502020204030204" pitchFamily="34" charset="0"/>
              </a:rPr>
              <a:t> stearate), </a:t>
            </a:r>
          </a:p>
          <a:p>
            <a:pPr marL="457200" indent="-457200" algn="just">
              <a:buFont typeface="Arial" panose="020B0604020202020204" pitchFamily="34" charset="0"/>
              <a:buChar char="•"/>
            </a:pPr>
            <a:r>
              <a:rPr lang="en-US" sz="2800" b="1" i="0" u="none" strike="noStrike" baseline="0" dirty="0" err="1">
                <a:solidFill>
                  <a:srgbClr val="FF0000"/>
                </a:solidFill>
                <a:latin typeface="Calibri" panose="020F0502020204030204" pitchFamily="34" charset="0"/>
              </a:rPr>
              <a:t>Wecobee</a:t>
            </a:r>
            <a:r>
              <a:rPr lang="en-US" sz="2800" b="1" i="0" u="none" strike="noStrike" baseline="0" dirty="0">
                <a:solidFill>
                  <a:srgbClr val="FF0000"/>
                </a:solidFill>
                <a:latin typeface="Calibri" panose="020F0502020204030204" pitchFamily="34" charset="0"/>
              </a:rPr>
              <a:t> bases </a:t>
            </a:r>
            <a:r>
              <a:rPr lang="en-US" sz="2800" i="0" u="none" strike="noStrike" baseline="0" dirty="0">
                <a:latin typeface="Calibri" panose="020F0502020204030204" pitchFamily="34" charset="0"/>
              </a:rPr>
              <a:t>(</a:t>
            </a:r>
            <a:r>
              <a:rPr lang="en-US" sz="2800" i="0" u="none" strike="noStrike" baseline="0" dirty="0">
                <a:solidFill>
                  <a:srgbClr val="0070C0"/>
                </a:solidFill>
                <a:latin typeface="Calibri" panose="020F0502020204030204" pitchFamily="34" charset="0"/>
              </a:rPr>
              <a:t>triglycerides</a:t>
            </a:r>
            <a:r>
              <a:rPr lang="en-US" sz="2800" i="0" u="none" strike="noStrike" baseline="0" dirty="0">
                <a:latin typeface="Calibri" panose="020F0502020204030204" pitchFamily="34" charset="0"/>
              </a:rPr>
              <a:t> derived from coconut oil) and</a:t>
            </a:r>
          </a:p>
          <a:p>
            <a:pPr marL="457200" indent="-457200" algn="just">
              <a:buFont typeface="Arial" panose="020B0604020202020204" pitchFamily="34" charset="0"/>
              <a:buChar char="•"/>
            </a:pPr>
            <a:r>
              <a:rPr lang="en-US" sz="2800" b="1" i="0" u="none" strike="noStrike" baseline="0" dirty="0" err="1">
                <a:solidFill>
                  <a:srgbClr val="FF0000"/>
                </a:solidFill>
                <a:latin typeface="Calibri" panose="020F0502020204030204" pitchFamily="34" charset="0"/>
              </a:rPr>
              <a:t>Witepsol</a:t>
            </a:r>
            <a:r>
              <a:rPr lang="en-US" sz="2800" i="0" u="none" strike="noStrike" baseline="0" dirty="0">
                <a:latin typeface="Calibri" panose="020F0502020204030204" pitchFamily="34" charset="0"/>
              </a:rPr>
              <a:t> bases (</a:t>
            </a:r>
            <a:r>
              <a:rPr lang="en-US" sz="2800" i="0" u="none" strike="noStrike" baseline="0" dirty="0">
                <a:solidFill>
                  <a:srgbClr val="0070C0"/>
                </a:solidFill>
                <a:latin typeface="Calibri" panose="020F0502020204030204" pitchFamily="34" charset="0"/>
              </a:rPr>
              <a:t>triglycerides</a:t>
            </a:r>
            <a:r>
              <a:rPr lang="en-US" sz="2800" i="0" u="none" strike="noStrike" baseline="0" dirty="0">
                <a:latin typeface="Calibri" panose="020F0502020204030204" pitchFamily="34" charset="0"/>
              </a:rPr>
              <a:t> of saturated fatty acids </a:t>
            </a:r>
            <a:r>
              <a:rPr lang="en-US" sz="2800" i="0" u="none" strike="noStrike" baseline="0" dirty="0">
                <a:solidFill>
                  <a:srgbClr val="0070C0"/>
                </a:solidFill>
                <a:latin typeface="Calibri" panose="020F0502020204030204" pitchFamily="34" charset="0"/>
              </a:rPr>
              <a:t>C12-C18</a:t>
            </a:r>
            <a:r>
              <a:rPr lang="en-US" sz="2800" i="0" u="none" strike="noStrike" baseline="0" dirty="0">
                <a:latin typeface="Calibri" panose="020F0502020204030204" pitchFamily="34" charset="0"/>
              </a:rPr>
              <a:t> with varied portions of the corresponding partial glycerides). </a:t>
            </a:r>
          </a:p>
        </p:txBody>
      </p:sp>
      <p:pic>
        <p:nvPicPr>
          <p:cNvPr id="5" name="Picture 4">
            <a:extLst>
              <a:ext uri="{FF2B5EF4-FFF2-40B4-BE49-F238E27FC236}">
                <a16:creationId xmlns:a16="http://schemas.microsoft.com/office/drawing/2014/main" id="{6C3DC178-EF95-435F-9D14-EA1A3E8766E2}"/>
              </a:ext>
            </a:extLst>
          </p:cNvPr>
          <p:cNvPicPr>
            <a:picLocks noChangeAspect="1"/>
          </p:cNvPicPr>
          <p:nvPr/>
        </p:nvPicPr>
        <p:blipFill rotWithShape="1">
          <a:blip r:embed="rId2"/>
          <a:srcRect r="6655" b="11902"/>
          <a:stretch/>
        </p:blipFill>
        <p:spPr>
          <a:xfrm>
            <a:off x="8124669" y="3983834"/>
            <a:ext cx="3186921" cy="2255863"/>
          </a:xfrm>
          <a:prstGeom prst="rect">
            <a:avLst/>
          </a:prstGeom>
        </p:spPr>
      </p:pic>
    </p:spTree>
    <p:extLst>
      <p:ext uri="{BB962C8B-B14F-4D97-AF65-F5344CB8AC3E}">
        <p14:creationId xmlns:p14="http://schemas.microsoft.com/office/powerpoint/2010/main" val="387085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945FB-A851-4568-8485-09568F8F851C}"/>
              </a:ext>
            </a:extLst>
          </p:cNvPr>
          <p:cNvSpPr txBox="1"/>
          <p:nvPr/>
        </p:nvSpPr>
        <p:spPr>
          <a:xfrm>
            <a:off x="318540" y="110752"/>
            <a:ext cx="11208895" cy="5324535"/>
          </a:xfrm>
          <a:prstGeom prst="rect">
            <a:avLst/>
          </a:prstGeom>
          <a:noFill/>
        </p:spPr>
        <p:txBody>
          <a:bodyPr wrap="square">
            <a:spAutoFit/>
          </a:bodyPr>
          <a:lstStyle/>
          <a:p>
            <a:pPr algn="just"/>
            <a:r>
              <a:rPr lang="en-US" sz="3200" b="1" i="0" u="none" strike="noStrike" baseline="0" dirty="0">
                <a:solidFill>
                  <a:srgbClr val="FF0000"/>
                </a:solidFill>
                <a:latin typeface="Cambria" panose="02040503050406030204" pitchFamily="18" charset="0"/>
              </a:rPr>
              <a:t>Water-Soluble and Water-Miscible Bases </a:t>
            </a:r>
            <a:endParaRPr lang="en-US" sz="3200" b="0" i="0" u="none" strike="noStrike" baseline="0" dirty="0">
              <a:solidFill>
                <a:srgbClr val="FF0000"/>
              </a:solidFill>
              <a:latin typeface="Cambria" panose="02040503050406030204" pitchFamily="18" charset="0"/>
            </a:endParaRPr>
          </a:p>
          <a:p>
            <a:pPr algn="just"/>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main members of this group are </a:t>
            </a:r>
            <a:r>
              <a:rPr lang="en-US" sz="2800" i="0" u="none" strike="noStrike" baseline="0" dirty="0">
                <a:solidFill>
                  <a:srgbClr val="FF0000"/>
                </a:solidFill>
                <a:latin typeface="Calibri" panose="020F0502020204030204" pitchFamily="34" charset="0"/>
              </a:rPr>
              <a:t>glycerinated gelatin </a:t>
            </a:r>
            <a:r>
              <a:rPr lang="en-US" sz="2800" i="0" u="none" strike="noStrike" baseline="0" dirty="0">
                <a:latin typeface="Calibri" panose="020F0502020204030204" pitchFamily="34" charset="0"/>
              </a:rPr>
              <a:t>and </a:t>
            </a:r>
            <a:r>
              <a:rPr lang="en-US" sz="2800" i="0" u="none" strike="noStrike" baseline="0" dirty="0">
                <a:solidFill>
                  <a:srgbClr val="FF0000"/>
                </a:solidFill>
                <a:latin typeface="Calibri" panose="020F0502020204030204" pitchFamily="34" charset="0"/>
              </a:rPr>
              <a:t>polyethylene glycols.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Glycerinated gelatin suppositories may be prepared by dissolving granular gelatin up to (20%) in glycerin (70%) and </a:t>
            </a:r>
            <a:r>
              <a:rPr lang="en-US" sz="2800" i="0" u="none" strike="noStrike" baseline="0" dirty="0">
                <a:solidFill>
                  <a:srgbClr val="0070C0"/>
                </a:solidFill>
                <a:latin typeface="Calibri" panose="020F0502020204030204" pitchFamily="34" charset="0"/>
              </a:rPr>
              <a:t>adding water or a solution or suspension of the medication (10%).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A glycerinated gelatin base is most frequently used in preparation of </a:t>
            </a:r>
            <a:r>
              <a:rPr lang="en-US" sz="2800" i="0" u="none" strike="noStrike" baseline="0" dirty="0">
                <a:solidFill>
                  <a:srgbClr val="0070C0"/>
                </a:solidFill>
                <a:latin typeface="Calibri" panose="020F0502020204030204" pitchFamily="34" charset="0"/>
              </a:rPr>
              <a:t>vaginal</a:t>
            </a:r>
            <a:r>
              <a:rPr lang="en-US" sz="2800" i="0" u="none" strike="noStrike" baseline="0" dirty="0">
                <a:latin typeface="Calibri" panose="020F0502020204030204" pitchFamily="34" charset="0"/>
              </a:rPr>
              <a:t> suppositories, with which </a:t>
            </a:r>
            <a:r>
              <a:rPr lang="en-US" sz="2800" i="0" u="none" strike="noStrike" baseline="0" dirty="0">
                <a:solidFill>
                  <a:srgbClr val="FF0000"/>
                </a:solidFill>
                <a:latin typeface="Calibri" panose="020F0502020204030204" pitchFamily="34" charset="0"/>
              </a:rPr>
              <a:t>prolonged local action </a:t>
            </a:r>
            <a:r>
              <a:rPr lang="en-US" sz="2800" i="0" u="none" strike="noStrike" baseline="0" dirty="0">
                <a:latin typeface="Calibri" panose="020F0502020204030204" pitchFamily="34" charset="0"/>
              </a:rPr>
              <a:t>of the medicinal agent is usually desired. </a:t>
            </a:r>
            <a:r>
              <a:rPr lang="en-US" sz="2800" i="0" u="none" strike="noStrike" baseline="0" dirty="0">
                <a:solidFill>
                  <a:srgbClr val="0070C0"/>
                </a:solidFill>
                <a:latin typeface="Calibri" panose="020F0502020204030204" pitchFamily="34" charset="0"/>
              </a:rPr>
              <a:t>The glycerinated gelatin base is slower to soften and mix with the physiologic fluids than is cocoa butter and therefore provides a slower release. </a:t>
            </a:r>
          </a:p>
        </p:txBody>
      </p:sp>
    </p:spTree>
    <p:extLst>
      <p:ext uri="{BB962C8B-B14F-4D97-AF65-F5344CB8AC3E}">
        <p14:creationId xmlns:p14="http://schemas.microsoft.com/office/powerpoint/2010/main" val="897741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246C82-C879-4A5D-B562-26A6E124EEA8}"/>
              </a:ext>
            </a:extLst>
          </p:cNvPr>
          <p:cNvSpPr txBox="1"/>
          <p:nvPr/>
        </p:nvSpPr>
        <p:spPr>
          <a:xfrm>
            <a:off x="590843" y="201073"/>
            <a:ext cx="10789920" cy="6617196"/>
          </a:xfrm>
          <a:prstGeom prst="rect">
            <a:avLst/>
          </a:prstGeom>
          <a:noFill/>
        </p:spPr>
        <p:txBody>
          <a:bodyPr wrap="square">
            <a:spAutoFit/>
          </a:bodyPr>
          <a:lstStyle/>
          <a:p>
            <a:r>
              <a:rPr lang="en-US" sz="3200" b="1" i="0" u="none" strike="noStrike" baseline="0" dirty="0">
                <a:solidFill>
                  <a:srgbClr val="FF0000"/>
                </a:solidFill>
                <a:latin typeface="Cambria" panose="02040503050406030204" pitchFamily="18" charset="0"/>
              </a:rPr>
              <a:t>Glycerinated gelatin suppositories disadvantages </a:t>
            </a:r>
            <a:endParaRPr lang="en-US" sz="3200" b="0" i="0" u="none" strike="noStrike" baseline="0" dirty="0">
              <a:solidFill>
                <a:srgbClr val="FF0000"/>
              </a:solidFill>
              <a:latin typeface="Cambria" panose="02040503050406030204" pitchFamily="18" charset="0"/>
            </a:endParaRPr>
          </a:p>
          <a:p>
            <a:endParaRPr lang="en-US" sz="2800" b="1" i="0" u="none" strike="noStrike" baseline="0" dirty="0">
              <a:latin typeface="Calibri" panose="020F0502020204030204" pitchFamily="34" charset="0"/>
            </a:endParaRPr>
          </a:p>
          <a:p>
            <a:pPr marL="514350" indent="-514350" algn="just">
              <a:buAutoNum type="arabicPeriod"/>
            </a:pPr>
            <a:r>
              <a:rPr lang="en-US" sz="2800" i="0" u="none" strike="noStrike" baseline="0" dirty="0">
                <a:latin typeface="Calibri" panose="020F0502020204030204" pitchFamily="34" charset="0"/>
              </a:rPr>
              <a:t>Because glycerinated gelatin-based suppositories have a tendency to </a:t>
            </a:r>
            <a:r>
              <a:rPr lang="en-US" sz="2800" i="0" u="none" strike="noStrike" baseline="0" dirty="0">
                <a:solidFill>
                  <a:srgbClr val="FF0000"/>
                </a:solidFill>
                <a:latin typeface="Calibri" panose="020F0502020204030204" pitchFamily="34" charset="0"/>
              </a:rPr>
              <a:t>absorb moisture </a:t>
            </a:r>
            <a:r>
              <a:rPr lang="en-US" sz="2800" i="0" u="none" strike="noStrike" baseline="0" dirty="0">
                <a:latin typeface="Calibri" panose="020F0502020204030204" pitchFamily="34" charset="0"/>
              </a:rPr>
              <a:t>as a result of the </a:t>
            </a:r>
            <a:r>
              <a:rPr lang="en-US" sz="2800" i="0" u="none" strike="noStrike" baseline="0" dirty="0">
                <a:solidFill>
                  <a:srgbClr val="FF0000"/>
                </a:solidFill>
                <a:latin typeface="Calibri" panose="020F0502020204030204" pitchFamily="34" charset="0"/>
              </a:rPr>
              <a:t>hygroscopic nature of glycerin</a:t>
            </a:r>
            <a:r>
              <a:rPr lang="en-US" sz="2800" i="0" u="none" strike="noStrike" baseline="0" dirty="0">
                <a:latin typeface="Calibri" panose="020F0502020204030204" pitchFamily="34" charset="0"/>
              </a:rPr>
              <a:t>, they must be </a:t>
            </a:r>
            <a:r>
              <a:rPr lang="en-US" sz="2800" i="0" u="none" strike="noStrike" baseline="0" dirty="0">
                <a:solidFill>
                  <a:srgbClr val="0070C0"/>
                </a:solidFill>
                <a:latin typeface="Calibri" panose="020F0502020204030204" pitchFamily="34" charset="0"/>
              </a:rPr>
              <a:t>protected from atmospheric moisture </a:t>
            </a:r>
            <a:r>
              <a:rPr lang="en-US" sz="2800" i="0" u="none" strike="noStrike" baseline="0" dirty="0">
                <a:latin typeface="Calibri" panose="020F0502020204030204" pitchFamily="34" charset="0"/>
              </a:rPr>
              <a:t>if they are to maintain their shape and consistency, </a:t>
            </a:r>
            <a:r>
              <a:rPr lang="en-US" sz="2800" i="0" u="none" strike="noStrike" baseline="0" dirty="0">
                <a:solidFill>
                  <a:srgbClr val="FF0000"/>
                </a:solidFill>
                <a:latin typeface="Calibri" panose="020F0502020204030204" pitchFamily="34" charset="0"/>
              </a:rPr>
              <a:t>difficult to prepare and handle</a:t>
            </a:r>
            <a:r>
              <a:rPr lang="en-US" sz="2800" i="0" u="none" strike="noStrike" baseline="0" dirty="0">
                <a:latin typeface="Calibri" panose="020F0502020204030204" pitchFamily="34" charset="0"/>
              </a:rPr>
              <a:t>. </a:t>
            </a:r>
          </a:p>
          <a:p>
            <a:pPr marL="514350" indent="-514350" algn="just">
              <a:buAutoNum type="arabicPeriod"/>
            </a:pPr>
            <a:endParaRPr lang="en-US" sz="2800" i="0" u="none" strike="noStrike" baseline="0" dirty="0">
              <a:latin typeface="Calibri" panose="020F0502020204030204" pitchFamily="34" charset="0"/>
            </a:endParaRPr>
          </a:p>
          <a:p>
            <a:pPr marL="514350" indent="-514350" algn="just">
              <a:buFont typeface="+mj-lt"/>
              <a:buAutoNum type="arabicPeriod"/>
            </a:pPr>
            <a:r>
              <a:rPr lang="en-US" sz="2800" dirty="0">
                <a:latin typeface="Calibri" panose="020F0502020204030204" pitchFamily="34" charset="0"/>
              </a:rPr>
              <a:t>These</a:t>
            </a:r>
            <a:r>
              <a:rPr lang="en-US" sz="2800" i="0" u="none" strike="noStrike" baseline="0" dirty="0">
                <a:latin typeface="Calibri" panose="020F0502020204030204" pitchFamily="34" charset="0"/>
              </a:rPr>
              <a:t> suppositories may have a </a:t>
            </a:r>
            <a:r>
              <a:rPr lang="en-US" sz="2800" i="0" u="none" strike="noStrike" baseline="0" dirty="0">
                <a:solidFill>
                  <a:srgbClr val="0070C0"/>
                </a:solidFill>
                <a:latin typeface="Calibri" panose="020F0502020204030204" pitchFamily="34" charset="0"/>
              </a:rPr>
              <a:t>dehydrating effect and irritate the tissues upon insertion, exerting a laxative effect</a:t>
            </a:r>
            <a:r>
              <a:rPr lang="en-US" sz="2800" i="0" u="none" strike="noStrike" baseline="0" dirty="0">
                <a:latin typeface="Calibri" panose="020F0502020204030204" pitchFamily="34" charset="0"/>
              </a:rPr>
              <a:t>. The water in the formula for the suppositories minimizes this action; however, if necessary, </a:t>
            </a:r>
            <a:r>
              <a:rPr lang="en-US" sz="2800" i="0" u="none" strike="noStrike" baseline="0" dirty="0">
                <a:solidFill>
                  <a:srgbClr val="FF0000"/>
                </a:solidFill>
                <a:latin typeface="Calibri" panose="020F0502020204030204" pitchFamily="34" charset="0"/>
              </a:rPr>
              <a:t>the suppositories may be moistened with water prior to insertion to reduce the initial tendency of the base to draw water from the mucous membranes and irritate the tissues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Calibri" panose="020F0502020204030204" pitchFamily="34" charset="0"/>
              </a:rPr>
              <a:t>3. Gelatin is </a:t>
            </a:r>
            <a:r>
              <a:rPr lang="en-US" sz="2800" i="0" u="none" strike="noStrike" baseline="0" dirty="0">
                <a:solidFill>
                  <a:srgbClr val="0070C0"/>
                </a:solidFill>
                <a:latin typeface="Calibri" panose="020F0502020204030204" pitchFamily="34" charset="0"/>
              </a:rPr>
              <a:t>incompatible with protein precipitants </a:t>
            </a:r>
            <a:r>
              <a:rPr lang="en-US" sz="2800" i="0" u="none" strike="noStrike" baseline="0" dirty="0">
                <a:latin typeface="Calibri" panose="020F0502020204030204" pitchFamily="34" charset="0"/>
              </a:rPr>
              <a:t>such as tannic acid. </a:t>
            </a:r>
          </a:p>
        </p:txBody>
      </p:sp>
    </p:spTree>
    <p:extLst>
      <p:ext uri="{BB962C8B-B14F-4D97-AF65-F5344CB8AC3E}">
        <p14:creationId xmlns:p14="http://schemas.microsoft.com/office/powerpoint/2010/main" val="1857149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C309D-9CD1-425C-B32D-A693A9C46A41}"/>
              </a:ext>
            </a:extLst>
          </p:cNvPr>
          <p:cNvSpPr txBox="1"/>
          <p:nvPr/>
        </p:nvSpPr>
        <p:spPr>
          <a:xfrm>
            <a:off x="438461" y="234263"/>
            <a:ext cx="11193905" cy="4462760"/>
          </a:xfrm>
          <a:prstGeom prst="rect">
            <a:avLst/>
          </a:prstGeom>
          <a:noFill/>
        </p:spPr>
        <p:txBody>
          <a:bodyPr wrap="square">
            <a:spAutoFit/>
          </a:bodyPr>
          <a:lstStyle/>
          <a:p>
            <a:pPr algn="just"/>
            <a:r>
              <a:rPr lang="en-US" sz="3200" b="1" i="0" u="none" strike="noStrike" baseline="0" dirty="0">
                <a:solidFill>
                  <a:srgbClr val="FF0000"/>
                </a:solidFill>
                <a:latin typeface="Cambria" panose="02040503050406030204" pitchFamily="18" charset="0"/>
              </a:rPr>
              <a:t>Urethral Glycerinated gelatin suppositories </a:t>
            </a:r>
            <a:endParaRPr lang="en-US" sz="3200" b="0" i="0" u="none" strike="noStrike" baseline="0" dirty="0">
              <a:solidFill>
                <a:srgbClr val="FF0000"/>
              </a:solidFill>
              <a:latin typeface="Cambria" panose="02040503050406030204" pitchFamily="18" charset="0"/>
            </a:endParaRPr>
          </a:p>
          <a:p>
            <a:pPr algn="just"/>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Urethral suppositories may be prepared from a glycerinated gelatin base of a formula somewhat different from the one indicated earlier.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For urethral suppositories, it consist about </a:t>
            </a:r>
            <a:r>
              <a:rPr lang="en-US" sz="2800" i="0" u="none" strike="noStrike" baseline="0" dirty="0">
                <a:solidFill>
                  <a:srgbClr val="FF0000"/>
                </a:solidFill>
                <a:latin typeface="Calibri" panose="020F0502020204030204" pitchFamily="34" charset="0"/>
              </a:rPr>
              <a:t>gelatin 60% </a:t>
            </a:r>
            <a:r>
              <a:rPr lang="en-US" sz="2800" i="0" u="none" strike="noStrike" baseline="0" dirty="0">
                <a:latin typeface="Calibri" panose="020F0502020204030204" pitchFamily="34" charset="0"/>
              </a:rPr>
              <a:t>of the weight of the formula, the </a:t>
            </a:r>
            <a:r>
              <a:rPr lang="en-US" sz="2800" i="0" u="none" strike="noStrike" baseline="0" dirty="0">
                <a:solidFill>
                  <a:srgbClr val="FF0000"/>
                </a:solidFill>
                <a:latin typeface="Calibri" panose="020F0502020204030204" pitchFamily="34" charset="0"/>
              </a:rPr>
              <a:t>glycerin about 20%, </a:t>
            </a:r>
            <a:r>
              <a:rPr lang="en-US" sz="2800" i="0" u="none" strike="noStrike" baseline="0" dirty="0">
                <a:latin typeface="Calibri" panose="020F0502020204030204" pitchFamily="34" charset="0"/>
              </a:rPr>
              <a:t>and the medicated aqueous portion </a:t>
            </a:r>
            <a:r>
              <a:rPr lang="en-US" sz="2800" i="0" u="none" strike="noStrike" baseline="0" dirty="0">
                <a:solidFill>
                  <a:srgbClr val="FF0000"/>
                </a:solidFill>
                <a:latin typeface="Calibri" panose="020F0502020204030204" pitchFamily="34" charset="0"/>
              </a:rPr>
              <a:t>about 20%.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Urethral suppositories of </a:t>
            </a:r>
            <a:r>
              <a:rPr lang="en-US" sz="2800" i="0" u="none" strike="noStrike" baseline="0" dirty="0">
                <a:solidFill>
                  <a:srgbClr val="0070C0"/>
                </a:solidFill>
                <a:latin typeface="Calibri" panose="020F0502020204030204" pitchFamily="34" charset="0"/>
              </a:rPr>
              <a:t>glycerinated gelatin are much more easily inserted than those with a cocoa butter base owing to the brittleness of cocoa butter and its rapid softening at body temperature.</a:t>
            </a:r>
          </a:p>
        </p:txBody>
      </p:sp>
    </p:spTree>
    <p:extLst>
      <p:ext uri="{BB962C8B-B14F-4D97-AF65-F5344CB8AC3E}">
        <p14:creationId xmlns:p14="http://schemas.microsoft.com/office/powerpoint/2010/main" val="4209336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7F9-41C3-4C1C-B3D6-CC674423A1DC}"/>
              </a:ext>
            </a:extLst>
          </p:cNvPr>
          <p:cNvSpPr txBox="1"/>
          <p:nvPr/>
        </p:nvSpPr>
        <p:spPr>
          <a:xfrm>
            <a:off x="228601" y="191823"/>
            <a:ext cx="11523688" cy="3662541"/>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Polyethylene glycols (PEG)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Polyethylene glycols are polymers of ethylene oxide and water prepared to various chain lengths, molecular weights, and physical states, the most commonly used being polyethylene glycol 300, 400, 600, 1,000, 1,500, 1,540, 3,350, 4,000, 6,000, and 8,000. Various combinations of these polyethylene glycols may be combined by fusion, using two or more of the various types to achieve a suppository base of the desired consistency and characteristics </a:t>
            </a:r>
          </a:p>
        </p:txBody>
      </p:sp>
      <p:pic>
        <p:nvPicPr>
          <p:cNvPr id="5" name="Picture 4">
            <a:extLst>
              <a:ext uri="{FF2B5EF4-FFF2-40B4-BE49-F238E27FC236}">
                <a16:creationId xmlns:a16="http://schemas.microsoft.com/office/drawing/2014/main" id="{8031C17F-8A2C-4214-8303-A23C3726387D}"/>
              </a:ext>
            </a:extLst>
          </p:cNvPr>
          <p:cNvPicPr>
            <a:picLocks noChangeAspect="1"/>
          </p:cNvPicPr>
          <p:nvPr/>
        </p:nvPicPr>
        <p:blipFill>
          <a:blip r:embed="rId2"/>
          <a:stretch>
            <a:fillRect/>
          </a:stretch>
        </p:blipFill>
        <p:spPr>
          <a:xfrm>
            <a:off x="1121102" y="3854364"/>
            <a:ext cx="6320927" cy="2923429"/>
          </a:xfrm>
          <a:prstGeom prst="rect">
            <a:avLst/>
          </a:prstGeom>
        </p:spPr>
      </p:pic>
    </p:spTree>
    <p:extLst>
      <p:ext uri="{BB962C8B-B14F-4D97-AF65-F5344CB8AC3E}">
        <p14:creationId xmlns:p14="http://schemas.microsoft.com/office/powerpoint/2010/main" val="2638529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14E5FC-032A-4B05-88E8-B32606FCE269}"/>
              </a:ext>
            </a:extLst>
          </p:cNvPr>
          <p:cNvSpPr txBox="1"/>
          <p:nvPr/>
        </p:nvSpPr>
        <p:spPr>
          <a:xfrm>
            <a:off x="273570" y="128974"/>
            <a:ext cx="11643609" cy="6555641"/>
          </a:xfrm>
          <a:prstGeom prst="rect">
            <a:avLst/>
          </a:prstGeom>
          <a:noFill/>
        </p:spPr>
        <p:txBody>
          <a:bodyPr wrap="square">
            <a:spAutoFit/>
          </a:bodyPr>
          <a:lstStyle/>
          <a:p>
            <a:r>
              <a:rPr lang="en-US" sz="4000" b="0" i="0" u="none" strike="noStrike" baseline="0" dirty="0">
                <a:solidFill>
                  <a:srgbClr val="FF0000"/>
                </a:solidFill>
                <a:latin typeface="Cambria" panose="02040503050406030204" pitchFamily="18" charset="0"/>
              </a:rPr>
              <a:t>Polyethylene glycol suppositories </a:t>
            </a:r>
          </a:p>
          <a:p>
            <a:pPr algn="just"/>
            <a:endParaRPr lang="en-US" sz="2000" i="0" u="none" strike="noStrike" baseline="0" dirty="0">
              <a:latin typeface="Arial" panose="020B0604020202020204" pitchFamily="34" charset="0"/>
            </a:endParaRP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Polyethylene glycol suppositories do not melt at body temperature but rather </a:t>
            </a:r>
            <a:r>
              <a:rPr lang="en-US" sz="2400" i="0" u="none" strike="noStrike" baseline="0" dirty="0">
                <a:solidFill>
                  <a:srgbClr val="FF0000"/>
                </a:solidFill>
                <a:latin typeface="Calibri" panose="020F0502020204030204" pitchFamily="34" charset="0"/>
              </a:rPr>
              <a:t>dissolve</a:t>
            </a:r>
            <a:r>
              <a:rPr lang="en-US" sz="2400" i="0" u="none" strike="noStrike" baseline="0" dirty="0">
                <a:latin typeface="Calibri" panose="020F0502020204030204" pitchFamily="34" charset="0"/>
              </a:rPr>
              <a:t> slowly in the body's fluids. Therefore, the base need not be formulated to melt at body temperature.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Thus, </a:t>
            </a:r>
            <a:r>
              <a:rPr lang="en-US" sz="2400" i="0" u="none" strike="noStrike" baseline="0" dirty="0">
                <a:solidFill>
                  <a:srgbClr val="0070C0"/>
                </a:solidFill>
                <a:latin typeface="Calibri" panose="020F0502020204030204" pitchFamily="34" charset="0"/>
              </a:rPr>
              <a:t>it is possible</a:t>
            </a:r>
            <a:r>
              <a:rPr lang="en-US" sz="2400" i="0" u="none" strike="noStrike" baseline="0" dirty="0">
                <a:latin typeface="Calibri" panose="020F0502020204030204" pitchFamily="34" charset="0"/>
              </a:rPr>
              <a:t>, in fact routine, to prepare suppositories from polyethylene glycol mixtures </a:t>
            </a:r>
            <a:r>
              <a:rPr lang="en-US" sz="2400" i="0" u="none" strike="noStrike" baseline="0" dirty="0">
                <a:solidFill>
                  <a:srgbClr val="0070C0"/>
                </a:solidFill>
                <a:latin typeface="Calibri" panose="020F0502020204030204" pitchFamily="34" charset="0"/>
              </a:rPr>
              <a:t>having melting points considerably higher than body temperature</a:t>
            </a:r>
            <a:r>
              <a:rPr lang="en-US" sz="2400" i="0" u="none" strike="noStrike" baseline="0" dirty="0">
                <a:latin typeface="Calibri" panose="020F0502020204030204" pitchFamily="34" charset="0"/>
              </a:rPr>
              <a:t>.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This property permits a </a:t>
            </a:r>
            <a:r>
              <a:rPr lang="en-US" sz="2400" i="0" u="none" strike="noStrike" baseline="0" dirty="0">
                <a:solidFill>
                  <a:srgbClr val="FF0000"/>
                </a:solidFill>
                <a:latin typeface="Calibri" panose="020F0502020204030204" pitchFamily="34" charset="0"/>
              </a:rPr>
              <a:t>slower release of the medication from the base </a:t>
            </a:r>
            <a:r>
              <a:rPr lang="en-US" sz="2400" i="0" u="none" strike="noStrike" baseline="0" dirty="0">
                <a:latin typeface="Calibri" panose="020F0502020204030204" pitchFamily="34" charset="0"/>
              </a:rPr>
              <a:t>once the suppository has been inserted,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and </a:t>
            </a:r>
            <a:r>
              <a:rPr lang="en-US" sz="2400" i="0" u="none" strike="noStrike" baseline="0" dirty="0">
                <a:solidFill>
                  <a:srgbClr val="FF0000"/>
                </a:solidFill>
                <a:latin typeface="Calibri" panose="020F0502020204030204" pitchFamily="34" charset="0"/>
              </a:rPr>
              <a:t>permits convenient storage of these suppositories without need for refrigeration </a:t>
            </a:r>
            <a:r>
              <a:rPr lang="en-US" sz="2400" i="0" u="none" strike="noStrike" baseline="0" dirty="0">
                <a:latin typeface="Calibri" panose="020F0502020204030204" pitchFamily="34" charset="0"/>
              </a:rPr>
              <a:t>and </a:t>
            </a:r>
            <a:r>
              <a:rPr lang="en-US" sz="2400" i="0" u="none" strike="noStrike" baseline="0" dirty="0">
                <a:solidFill>
                  <a:srgbClr val="0070C0"/>
                </a:solidFill>
                <a:latin typeface="Calibri" panose="020F0502020204030204" pitchFamily="34" charset="0"/>
              </a:rPr>
              <a:t>without danger of their softening excessively in warm weather</a:t>
            </a:r>
            <a:r>
              <a:rPr lang="en-US" sz="2400" i="0" u="none" strike="noStrike" baseline="0" dirty="0">
                <a:latin typeface="Calibri" panose="020F0502020204030204" pitchFamily="34" charset="0"/>
              </a:rPr>
              <a:t>.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Further, their solid nature permits slow insertion </a:t>
            </a:r>
            <a:r>
              <a:rPr lang="en-US" sz="2400" i="0" u="none" strike="noStrike" baseline="0" dirty="0">
                <a:solidFill>
                  <a:srgbClr val="0070C0"/>
                </a:solidFill>
                <a:latin typeface="Calibri" panose="020F0502020204030204" pitchFamily="34" charset="0"/>
              </a:rPr>
              <a:t>without fear that they will melt in the fingertips </a:t>
            </a:r>
            <a:r>
              <a:rPr lang="en-US" sz="2400" i="0" u="none" strike="noStrike" baseline="0" dirty="0">
                <a:latin typeface="Calibri" panose="020F0502020204030204" pitchFamily="34" charset="0"/>
              </a:rPr>
              <a:t>(as cocoa butter suppositories sometimes do).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Polyethylene glycol suppositories that </a:t>
            </a:r>
            <a:r>
              <a:rPr lang="en-US" sz="2400" i="0" u="none" strike="noStrike" baseline="0" dirty="0">
                <a:solidFill>
                  <a:srgbClr val="0070C0"/>
                </a:solidFill>
                <a:latin typeface="Calibri" panose="020F0502020204030204" pitchFamily="34" charset="0"/>
              </a:rPr>
              <a:t>do not contain at least 20% water should be dipped in water </a:t>
            </a:r>
            <a:r>
              <a:rPr lang="en-US" sz="2400" i="0" u="none" strike="noStrike" baseline="0" dirty="0">
                <a:latin typeface="Calibri" panose="020F0502020204030204" pitchFamily="34" charset="0"/>
              </a:rPr>
              <a:t>just before use </a:t>
            </a:r>
            <a:r>
              <a:rPr lang="en-US" sz="2400" i="0" u="none" strike="noStrike" baseline="0" dirty="0">
                <a:solidFill>
                  <a:srgbClr val="FF0000"/>
                </a:solidFill>
                <a:latin typeface="Calibri" panose="020F0502020204030204" pitchFamily="34" charset="0"/>
              </a:rPr>
              <a:t>to avoid irritation </a:t>
            </a:r>
            <a:r>
              <a:rPr lang="en-US" sz="2400" i="0" u="none" strike="noStrike" baseline="0" dirty="0">
                <a:latin typeface="Calibri" panose="020F0502020204030204" pitchFamily="34" charset="0"/>
              </a:rPr>
              <a:t>of the mucous membranes after insertion. This procedure prevents moisture being drawn from the tissues after insertion and the stinging sensation </a:t>
            </a:r>
          </a:p>
        </p:txBody>
      </p:sp>
    </p:spTree>
    <p:extLst>
      <p:ext uri="{BB962C8B-B14F-4D97-AF65-F5344CB8AC3E}">
        <p14:creationId xmlns:p14="http://schemas.microsoft.com/office/powerpoint/2010/main" val="264235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B00E83-8E9A-40F5-9F0D-3601092ED512}"/>
              </a:ext>
            </a:extLst>
          </p:cNvPr>
          <p:cNvSpPr txBox="1"/>
          <p:nvPr/>
        </p:nvSpPr>
        <p:spPr>
          <a:xfrm>
            <a:off x="168639" y="117990"/>
            <a:ext cx="11628620" cy="4770537"/>
          </a:xfrm>
          <a:prstGeom prst="rect">
            <a:avLst/>
          </a:prstGeom>
          <a:noFill/>
        </p:spPr>
        <p:txBody>
          <a:bodyPr wrap="square">
            <a:spAutoFit/>
          </a:bodyPr>
          <a:lstStyle/>
          <a:p>
            <a:r>
              <a:rPr lang="en-US" sz="4000" b="1" i="0" u="none" strike="noStrike" baseline="0" dirty="0">
                <a:solidFill>
                  <a:srgbClr val="FF0000"/>
                </a:solidFill>
                <a:latin typeface="Cambria" panose="02040503050406030204" pitchFamily="18" charset="0"/>
              </a:rPr>
              <a:t>Miscellaneous Bases </a:t>
            </a:r>
            <a:endParaRPr lang="en-US" sz="4000" b="0" i="0" u="none" strike="noStrike" baseline="0" dirty="0">
              <a:solidFill>
                <a:srgbClr val="FF0000"/>
              </a:solidFill>
              <a:latin typeface="Cambria" panose="02040503050406030204" pitchFamily="18" charset="0"/>
            </a:endParaRPr>
          </a:p>
          <a:p>
            <a:endParaRPr lang="en-US" sz="2400" b="0" i="0" u="none" strike="noStrike" baseline="0" dirty="0">
              <a:latin typeface="Arial" panose="020B0604020202020204" pitchFamily="34" charset="0"/>
            </a:endParaRPr>
          </a:p>
          <a:p>
            <a:pPr marL="342900" indent="-342900" algn="just">
              <a:buFont typeface="Arial" panose="020B0604020202020204" pitchFamily="34" charset="0"/>
              <a:buChar char="•"/>
            </a:pPr>
            <a:r>
              <a:rPr lang="en-US" sz="2400" dirty="0">
                <a:latin typeface="Calibri" panose="020F0502020204030204" pitchFamily="34" charset="0"/>
              </a:rPr>
              <a:t>In the miscellaneous group of bases are </a:t>
            </a:r>
            <a:r>
              <a:rPr lang="en-US" sz="2400" dirty="0">
                <a:solidFill>
                  <a:srgbClr val="FF0000"/>
                </a:solidFill>
                <a:latin typeface="Calibri" panose="020F0502020204030204" pitchFamily="34" charset="0"/>
              </a:rPr>
              <a:t>mixtures of oleaginous and water-soluble </a:t>
            </a:r>
            <a:r>
              <a:rPr lang="en-US" sz="2400" dirty="0">
                <a:latin typeface="Calibri" panose="020F0502020204030204" pitchFamily="34" charset="0"/>
              </a:rPr>
              <a:t>or water-miscible materials. These materials may be chemical or physical mixtures. </a:t>
            </a:r>
          </a:p>
          <a:p>
            <a:pPr marL="342900" indent="-342900" algn="just">
              <a:buFont typeface="Arial" panose="020B0604020202020204" pitchFamily="34" charset="0"/>
              <a:buChar char="•"/>
            </a:pPr>
            <a:r>
              <a:rPr lang="en-US" sz="2400" dirty="0">
                <a:solidFill>
                  <a:srgbClr val="FF0000"/>
                </a:solidFill>
                <a:latin typeface="Calibri" panose="020F0502020204030204" pitchFamily="34" charset="0"/>
              </a:rPr>
              <a:t>Some are preformed emulsions</a:t>
            </a:r>
            <a:r>
              <a:rPr lang="en-US" sz="2400" dirty="0">
                <a:latin typeface="Calibri" panose="020F0502020204030204" pitchFamily="34" charset="0"/>
              </a:rPr>
              <a:t>, generally of the </a:t>
            </a:r>
            <a:r>
              <a:rPr lang="en-US" sz="2400" dirty="0">
                <a:solidFill>
                  <a:srgbClr val="0070C0"/>
                </a:solidFill>
                <a:latin typeface="Calibri" panose="020F0502020204030204" pitchFamily="34" charset="0"/>
              </a:rPr>
              <a:t>water-in-oil type</a:t>
            </a:r>
            <a:r>
              <a:rPr lang="en-US" sz="2400" dirty="0">
                <a:latin typeface="Calibri" panose="020F0502020204030204" pitchFamily="34" charset="0"/>
              </a:rPr>
              <a:t>, or they may be capable of dispersing in aqueous fluids, these emulsions prompt emulsification when the suppository makes contact with the aqueous body fluids.</a:t>
            </a:r>
          </a:p>
          <a:p>
            <a:pPr marL="342900" indent="-342900" algn="just">
              <a:buFont typeface="Arial" panose="020B0604020202020204" pitchFamily="34" charset="0"/>
              <a:buChar char="•"/>
            </a:pPr>
            <a:r>
              <a:rPr lang="en-US" sz="2400" dirty="0" err="1">
                <a:solidFill>
                  <a:srgbClr val="FF0000"/>
                </a:solidFill>
                <a:latin typeface="Calibri" panose="020F0502020204030204" pitchFamily="34" charset="0"/>
              </a:rPr>
              <a:t>Polyoxyl</a:t>
            </a:r>
            <a:r>
              <a:rPr lang="en-US" sz="2400" dirty="0">
                <a:solidFill>
                  <a:srgbClr val="FF0000"/>
                </a:solidFill>
                <a:latin typeface="Calibri" panose="020F0502020204030204" pitchFamily="34" charset="0"/>
              </a:rPr>
              <a:t> 40 stearate</a:t>
            </a:r>
            <a:r>
              <a:rPr lang="en-US" sz="2400" dirty="0">
                <a:latin typeface="Calibri" panose="020F0502020204030204" pitchFamily="34" charset="0"/>
              </a:rPr>
              <a:t>, a surface-active agent that is employed in a number of commercial suppository bases. </a:t>
            </a:r>
            <a:r>
              <a:rPr lang="en-US" sz="2400" dirty="0" err="1">
                <a:latin typeface="Calibri" panose="020F0502020204030204" pitchFamily="34" charset="0"/>
              </a:rPr>
              <a:t>Polyoxyl</a:t>
            </a:r>
            <a:r>
              <a:rPr lang="en-US" sz="2400" dirty="0">
                <a:latin typeface="Calibri" panose="020F0502020204030204" pitchFamily="34" charset="0"/>
              </a:rPr>
              <a:t> 40 stearate is a mixture of the monostearate and </a:t>
            </a:r>
            <a:r>
              <a:rPr lang="en-US" sz="2400" dirty="0" err="1">
                <a:latin typeface="Calibri" panose="020F0502020204030204" pitchFamily="34" charset="0"/>
              </a:rPr>
              <a:t>distearate</a:t>
            </a:r>
            <a:r>
              <a:rPr lang="en-US" sz="2400" dirty="0">
                <a:latin typeface="Calibri" panose="020F0502020204030204" pitchFamily="34" charset="0"/>
              </a:rPr>
              <a:t> esters of mixed </a:t>
            </a:r>
            <a:r>
              <a:rPr lang="en-US" sz="2400" dirty="0" err="1">
                <a:latin typeface="Calibri" panose="020F0502020204030204" pitchFamily="34" charset="0"/>
              </a:rPr>
              <a:t>polyoxyethylene</a:t>
            </a:r>
            <a:r>
              <a:rPr lang="en-US" sz="2400" dirty="0">
                <a:latin typeface="Calibri" panose="020F0502020204030204" pitchFamily="34" charset="0"/>
              </a:rPr>
              <a:t> diols and the free glycols, the average polymer length being equivalent to about </a:t>
            </a:r>
            <a:r>
              <a:rPr lang="en-US" sz="2400" dirty="0">
                <a:solidFill>
                  <a:srgbClr val="FF0000"/>
                </a:solidFill>
                <a:latin typeface="Calibri" panose="020F0502020204030204" pitchFamily="34" charset="0"/>
              </a:rPr>
              <a:t>40 oxyethylene units</a:t>
            </a:r>
            <a:r>
              <a:rPr lang="en-US" sz="2400" dirty="0">
                <a:latin typeface="Calibri" panose="020F0502020204030204" pitchFamily="34" charset="0"/>
              </a:rPr>
              <a:t>. The substance is a </a:t>
            </a:r>
            <a:r>
              <a:rPr lang="en-US" sz="2400" dirty="0">
                <a:solidFill>
                  <a:srgbClr val="FF0000"/>
                </a:solidFill>
                <a:latin typeface="Calibri" panose="020F0502020204030204" pitchFamily="34" charset="0"/>
              </a:rPr>
              <a:t>white to light tan waxy </a:t>
            </a:r>
            <a:r>
              <a:rPr lang="en-US" sz="2400" dirty="0">
                <a:latin typeface="Calibri" panose="020F0502020204030204" pitchFamily="34" charset="0"/>
              </a:rPr>
              <a:t>solid that is </a:t>
            </a:r>
            <a:r>
              <a:rPr lang="en-US" sz="2400" dirty="0">
                <a:solidFill>
                  <a:srgbClr val="0070C0"/>
                </a:solidFill>
                <a:latin typeface="Calibri" panose="020F0502020204030204" pitchFamily="34" charset="0"/>
              </a:rPr>
              <a:t>water soluble</a:t>
            </a:r>
            <a:r>
              <a:rPr lang="en-US" sz="2400" dirty="0">
                <a:latin typeface="Calibri" panose="020F0502020204030204" pitchFamily="34" charset="0"/>
              </a:rPr>
              <a:t>. Its melting point is generally </a:t>
            </a:r>
            <a:r>
              <a:rPr lang="en-US" sz="2400" dirty="0">
                <a:solidFill>
                  <a:srgbClr val="FF0000"/>
                </a:solidFill>
                <a:latin typeface="Calibri" panose="020F0502020204030204" pitchFamily="34" charset="0"/>
              </a:rPr>
              <a:t>39°C to 45°C. </a:t>
            </a:r>
          </a:p>
        </p:txBody>
      </p:sp>
      <p:pic>
        <p:nvPicPr>
          <p:cNvPr id="4" name="Picture 3">
            <a:extLst>
              <a:ext uri="{FF2B5EF4-FFF2-40B4-BE49-F238E27FC236}">
                <a16:creationId xmlns:a16="http://schemas.microsoft.com/office/drawing/2014/main" id="{2ECEB106-3891-455C-9C91-821CDB58576E}"/>
              </a:ext>
            </a:extLst>
          </p:cNvPr>
          <p:cNvPicPr>
            <a:picLocks noChangeAspect="1"/>
          </p:cNvPicPr>
          <p:nvPr/>
        </p:nvPicPr>
        <p:blipFill>
          <a:blip r:embed="rId2"/>
          <a:stretch>
            <a:fillRect/>
          </a:stretch>
        </p:blipFill>
        <p:spPr>
          <a:xfrm>
            <a:off x="1887512" y="4984950"/>
            <a:ext cx="6858000" cy="1504950"/>
          </a:xfrm>
          <a:prstGeom prst="rect">
            <a:avLst/>
          </a:prstGeom>
        </p:spPr>
      </p:pic>
    </p:spTree>
    <p:extLst>
      <p:ext uri="{BB962C8B-B14F-4D97-AF65-F5344CB8AC3E}">
        <p14:creationId xmlns:p14="http://schemas.microsoft.com/office/powerpoint/2010/main" val="1759506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74329-9C44-4866-8093-677453225172}"/>
              </a:ext>
            </a:extLst>
          </p:cNvPr>
          <p:cNvSpPr txBox="1"/>
          <p:nvPr/>
        </p:nvSpPr>
        <p:spPr>
          <a:xfrm>
            <a:off x="291905" y="228399"/>
            <a:ext cx="10807504" cy="3662541"/>
          </a:xfrm>
          <a:prstGeom prst="rect">
            <a:avLst/>
          </a:prstGeom>
          <a:noFill/>
        </p:spPr>
        <p:txBody>
          <a:bodyPr wrap="square">
            <a:spAutoFit/>
          </a:bodyPr>
          <a:lstStyle/>
          <a:p>
            <a:r>
              <a:rPr lang="en-US" sz="1000" b="0" i="0" u="none" strike="noStrike" baseline="0" dirty="0">
                <a:solidFill>
                  <a:srgbClr val="FF0000"/>
                </a:solidFill>
                <a:latin typeface="Cambria" panose="02040503050406030204" pitchFamily="18" charset="0"/>
              </a:rPr>
              <a:t> </a:t>
            </a:r>
            <a:r>
              <a:rPr lang="en-US" sz="3600" b="1" i="0" u="none" strike="noStrike" baseline="0" dirty="0">
                <a:solidFill>
                  <a:srgbClr val="FF0000"/>
                </a:solidFill>
                <a:latin typeface="Cambria" panose="02040503050406030204" pitchFamily="18" charset="0"/>
              </a:rPr>
              <a:t>PREPARATION OF SUPPOSITORIES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Suppositories are prepared by three methods: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(a) </a:t>
            </a:r>
            <a:r>
              <a:rPr lang="en-US" sz="2800" i="0" u="none" strike="noStrike" baseline="0" dirty="0">
                <a:solidFill>
                  <a:srgbClr val="0070C0"/>
                </a:solidFill>
                <a:latin typeface="Calibri" panose="020F0502020204030204" pitchFamily="34" charset="0"/>
              </a:rPr>
              <a:t>molding</a:t>
            </a:r>
            <a:r>
              <a:rPr lang="en-US" sz="2800" i="0" u="none" strike="noStrike" baseline="0" dirty="0">
                <a:latin typeface="Calibri" panose="020F0502020204030204" pitchFamily="34" charset="0"/>
              </a:rPr>
              <a:t> from a melt,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(b) </a:t>
            </a:r>
            <a:r>
              <a:rPr lang="en-US" sz="2800" i="0" u="none" strike="noStrike" baseline="0" dirty="0">
                <a:solidFill>
                  <a:srgbClr val="0070C0"/>
                </a:solidFill>
                <a:latin typeface="Calibri" panose="020F0502020204030204" pitchFamily="34" charset="0"/>
              </a:rPr>
              <a:t>compression</a:t>
            </a:r>
            <a:r>
              <a:rPr lang="en-US" sz="2800" i="0" u="none" strike="noStrike" baseline="0" dirty="0">
                <a:latin typeface="Calibri" panose="020F0502020204030204" pitchFamily="34" charset="0"/>
              </a:rPr>
              <a:t>, and hand rolling and shaping. </a:t>
            </a:r>
          </a:p>
          <a:p>
            <a:pPr algn="just"/>
            <a:endParaRPr lang="ar-IQ" sz="2800" i="0" u="none" strike="noStrike" baseline="0" dirty="0">
              <a:latin typeface="Calibri" panose="020F0502020204030204" pitchFamily="34" charset="0"/>
            </a:endParaRPr>
          </a:p>
          <a:p>
            <a:pPr algn="just"/>
            <a:r>
              <a:rPr lang="en-US" sz="2800" i="0" u="none" strike="noStrike" baseline="0" dirty="0">
                <a:latin typeface="Calibri" panose="020F0502020204030204" pitchFamily="34" charset="0"/>
              </a:rPr>
              <a:t>The method most frequently employed both on a small scale and on an industrial scale is molding. </a:t>
            </a:r>
            <a:endParaRPr lang="ar-IQ" sz="2800" dirty="0"/>
          </a:p>
        </p:txBody>
      </p:sp>
    </p:spTree>
    <p:extLst>
      <p:ext uri="{BB962C8B-B14F-4D97-AF65-F5344CB8AC3E}">
        <p14:creationId xmlns:p14="http://schemas.microsoft.com/office/powerpoint/2010/main" val="1713825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C7B165-F6D6-415D-9CD0-528E2E7460EB}"/>
              </a:ext>
            </a:extLst>
          </p:cNvPr>
          <p:cNvSpPr txBox="1"/>
          <p:nvPr/>
        </p:nvSpPr>
        <p:spPr>
          <a:xfrm>
            <a:off x="362242" y="152776"/>
            <a:ext cx="10596489" cy="5287794"/>
          </a:xfrm>
          <a:prstGeom prst="rect">
            <a:avLst/>
          </a:prstGeom>
          <a:noFill/>
        </p:spPr>
        <p:txBody>
          <a:bodyPr wrap="square">
            <a:spAutoFit/>
          </a:bodyPr>
          <a:lstStyle/>
          <a:p>
            <a:r>
              <a:rPr lang="en-US" sz="4400" b="1" i="0" u="none" strike="noStrike" baseline="-25000" dirty="0">
                <a:solidFill>
                  <a:srgbClr val="FF0000"/>
                </a:solidFill>
                <a:latin typeface="Cambria" panose="02040503050406030204" pitchFamily="18" charset="0"/>
              </a:rPr>
              <a:t>PREPARATION BY MOLDING </a:t>
            </a:r>
            <a:endParaRPr lang="en-US" sz="4400" b="0" i="0" u="none" strike="noStrike" baseline="-25000" dirty="0">
              <a:solidFill>
                <a:srgbClr val="FF0000"/>
              </a:solidFill>
              <a:latin typeface="Cambria" panose="02040503050406030204" pitchFamily="18" charset="0"/>
            </a:endParaRPr>
          </a:p>
          <a:p>
            <a:endParaRPr lang="en-US" sz="3600" b="0" i="0" u="none" strike="noStrike" baseline="-25000" dirty="0">
              <a:latin typeface="Arial" panose="020B0604020202020204" pitchFamily="34" charset="0"/>
            </a:endParaRPr>
          </a:p>
          <a:p>
            <a:pPr algn="just">
              <a:lnSpc>
                <a:spcPct val="150000"/>
              </a:lnSpc>
            </a:pPr>
            <a:r>
              <a:rPr lang="en-US" sz="3600" b="0" i="0" u="none" strike="noStrike" baseline="-25000" dirty="0">
                <a:latin typeface="Arial" panose="020B0604020202020204" pitchFamily="34" charset="0"/>
              </a:rPr>
              <a:t>•</a:t>
            </a:r>
            <a:r>
              <a:rPr lang="en-US" sz="3600" b="1" i="0" u="none" strike="noStrike" baseline="-25000" dirty="0">
                <a:latin typeface="Calibri" panose="020F0502020204030204" pitchFamily="34" charset="0"/>
              </a:rPr>
              <a:t>The steps in molding include </a:t>
            </a:r>
            <a:endParaRPr lang="en-US" sz="3600" b="0" i="0" u="none" strike="noStrike" baseline="-25000" dirty="0">
              <a:latin typeface="Calibri" panose="020F0502020204030204" pitchFamily="34" charset="0"/>
            </a:endParaRPr>
          </a:p>
          <a:p>
            <a:pPr algn="just">
              <a:lnSpc>
                <a:spcPct val="150000"/>
              </a:lnSpc>
            </a:pPr>
            <a:r>
              <a:rPr lang="en-US" sz="3600" b="0" i="0" u="none" strike="noStrike" baseline="-25000" dirty="0">
                <a:latin typeface="Arial" panose="020B0604020202020204" pitchFamily="34" charset="0"/>
              </a:rPr>
              <a:t>•</a:t>
            </a:r>
            <a:r>
              <a:rPr lang="en-US" sz="3600" b="1" i="0" u="none" strike="noStrike" baseline="-25000" dirty="0">
                <a:latin typeface="Calibri" panose="020F0502020204030204" pitchFamily="34" charset="0"/>
              </a:rPr>
              <a:t>(a) </a:t>
            </a:r>
            <a:r>
              <a:rPr lang="en-US" sz="3600" b="1" i="0" u="none" strike="noStrike" baseline="-25000" dirty="0">
                <a:solidFill>
                  <a:srgbClr val="FF0000"/>
                </a:solidFill>
                <a:latin typeface="Calibri" panose="020F0502020204030204" pitchFamily="34" charset="0"/>
              </a:rPr>
              <a:t>melting</a:t>
            </a:r>
            <a:r>
              <a:rPr lang="en-US" sz="3600" b="1" i="0" u="none" strike="noStrike" baseline="-25000" dirty="0">
                <a:latin typeface="Calibri" panose="020F0502020204030204" pitchFamily="34" charset="0"/>
              </a:rPr>
              <a:t> the base, </a:t>
            </a:r>
            <a:endParaRPr lang="en-US" sz="3600" b="0" i="0" u="none" strike="noStrike" baseline="-25000" dirty="0">
              <a:latin typeface="Calibri" panose="020F0502020204030204" pitchFamily="34" charset="0"/>
            </a:endParaRPr>
          </a:p>
          <a:p>
            <a:pPr algn="just">
              <a:lnSpc>
                <a:spcPct val="150000"/>
              </a:lnSpc>
            </a:pPr>
            <a:r>
              <a:rPr lang="en-US" sz="3600" b="0" i="0" u="none" strike="noStrike" baseline="-25000" dirty="0">
                <a:latin typeface="Arial" panose="020B0604020202020204" pitchFamily="34" charset="0"/>
              </a:rPr>
              <a:t>•</a:t>
            </a:r>
            <a:r>
              <a:rPr lang="en-US" sz="3600" b="1" i="0" u="none" strike="noStrike" baseline="-25000" dirty="0">
                <a:latin typeface="Calibri" panose="020F0502020204030204" pitchFamily="34" charset="0"/>
              </a:rPr>
              <a:t>(b) </a:t>
            </a:r>
            <a:r>
              <a:rPr lang="en-US" sz="3600" b="1" i="0" u="none" strike="noStrike" baseline="-25000" dirty="0">
                <a:solidFill>
                  <a:srgbClr val="FF0000"/>
                </a:solidFill>
                <a:latin typeface="Calibri" panose="020F0502020204030204" pitchFamily="34" charset="0"/>
              </a:rPr>
              <a:t>incorporating</a:t>
            </a:r>
            <a:r>
              <a:rPr lang="en-US" sz="3600" b="1" i="0" u="none" strike="noStrike" baseline="-25000" dirty="0">
                <a:latin typeface="Calibri" panose="020F0502020204030204" pitchFamily="34" charset="0"/>
              </a:rPr>
              <a:t> any required medicaments, </a:t>
            </a:r>
            <a:endParaRPr lang="en-US" sz="3600" b="0" i="0" u="none" strike="noStrike" baseline="-25000" dirty="0">
              <a:latin typeface="Calibri" panose="020F0502020204030204" pitchFamily="34" charset="0"/>
            </a:endParaRPr>
          </a:p>
          <a:p>
            <a:pPr algn="just">
              <a:lnSpc>
                <a:spcPct val="150000"/>
              </a:lnSpc>
            </a:pPr>
            <a:r>
              <a:rPr lang="en-US" sz="3600" b="0" i="0" u="none" strike="noStrike" baseline="-25000" dirty="0">
                <a:latin typeface="Arial" panose="020B0604020202020204" pitchFamily="34" charset="0"/>
              </a:rPr>
              <a:t>•</a:t>
            </a:r>
            <a:r>
              <a:rPr lang="en-US" sz="3600" b="1" i="0" u="none" strike="noStrike" baseline="-25000" dirty="0">
                <a:latin typeface="Calibri" panose="020F0502020204030204" pitchFamily="34" charset="0"/>
              </a:rPr>
              <a:t>(c) </a:t>
            </a:r>
            <a:r>
              <a:rPr lang="en-US" sz="3600" b="1" i="0" u="none" strike="noStrike" baseline="-25000" dirty="0">
                <a:solidFill>
                  <a:srgbClr val="FF0000"/>
                </a:solidFill>
                <a:latin typeface="Calibri" panose="020F0502020204030204" pitchFamily="34" charset="0"/>
              </a:rPr>
              <a:t>pouring</a:t>
            </a:r>
            <a:r>
              <a:rPr lang="en-US" sz="3600" b="1" i="0" u="none" strike="noStrike" baseline="-25000" dirty="0">
                <a:latin typeface="Calibri" panose="020F0502020204030204" pitchFamily="34" charset="0"/>
              </a:rPr>
              <a:t> the melt into molds, </a:t>
            </a:r>
            <a:endParaRPr lang="en-US" sz="3600" b="0" i="0" u="none" strike="noStrike" baseline="-25000" dirty="0">
              <a:latin typeface="Calibri" panose="020F0502020204030204" pitchFamily="34" charset="0"/>
            </a:endParaRPr>
          </a:p>
          <a:p>
            <a:pPr algn="just">
              <a:lnSpc>
                <a:spcPct val="150000"/>
              </a:lnSpc>
            </a:pPr>
            <a:r>
              <a:rPr lang="en-US" sz="3600" b="0" i="0" u="none" strike="noStrike" baseline="-25000" dirty="0">
                <a:latin typeface="Arial" panose="020B0604020202020204" pitchFamily="34" charset="0"/>
              </a:rPr>
              <a:t>•</a:t>
            </a:r>
            <a:r>
              <a:rPr lang="en-US" sz="3600" b="1" i="0" u="none" strike="noStrike" baseline="-25000" dirty="0">
                <a:latin typeface="Calibri" panose="020F0502020204030204" pitchFamily="34" charset="0"/>
              </a:rPr>
              <a:t>(d) </a:t>
            </a:r>
            <a:r>
              <a:rPr lang="en-US" sz="3600" b="1" i="0" u="none" strike="noStrike" baseline="-25000" dirty="0">
                <a:solidFill>
                  <a:srgbClr val="FF0000"/>
                </a:solidFill>
                <a:latin typeface="Calibri" panose="020F0502020204030204" pitchFamily="34" charset="0"/>
              </a:rPr>
              <a:t>cooling</a:t>
            </a:r>
            <a:r>
              <a:rPr lang="en-US" sz="3600" b="1" i="0" u="none" strike="noStrike" baseline="-25000" dirty="0">
                <a:latin typeface="Calibri" panose="020F0502020204030204" pitchFamily="34" charset="0"/>
              </a:rPr>
              <a:t> and congealing the melt into suppositories, </a:t>
            </a:r>
            <a:endParaRPr lang="en-US" sz="3600" b="0" i="0" u="none" strike="noStrike" baseline="-25000" dirty="0">
              <a:latin typeface="Calibri" panose="020F0502020204030204" pitchFamily="34" charset="0"/>
            </a:endParaRPr>
          </a:p>
          <a:p>
            <a:pPr algn="just">
              <a:lnSpc>
                <a:spcPct val="150000"/>
              </a:lnSpc>
            </a:pPr>
            <a:r>
              <a:rPr lang="en-US" sz="3600" b="0" i="0" u="none" strike="noStrike" baseline="-25000" dirty="0">
                <a:latin typeface="Arial" panose="020B0604020202020204" pitchFamily="34" charset="0"/>
              </a:rPr>
              <a:t>•</a:t>
            </a:r>
            <a:r>
              <a:rPr lang="en-US" sz="3600" b="1" i="0" u="none" strike="noStrike" baseline="-25000" dirty="0">
                <a:latin typeface="Calibri" panose="020F0502020204030204" pitchFamily="34" charset="0"/>
              </a:rPr>
              <a:t>(e) </a:t>
            </a:r>
            <a:r>
              <a:rPr lang="en-US" sz="3600" b="1" i="0" u="none" strike="noStrike" baseline="-25000" dirty="0">
                <a:solidFill>
                  <a:srgbClr val="FF0000"/>
                </a:solidFill>
                <a:latin typeface="Calibri" panose="020F0502020204030204" pitchFamily="34" charset="0"/>
              </a:rPr>
              <a:t>removing</a:t>
            </a:r>
            <a:r>
              <a:rPr lang="en-US" sz="3600" b="1" i="0" u="none" strike="noStrike" baseline="-25000" dirty="0">
                <a:latin typeface="Calibri" panose="020F0502020204030204" pitchFamily="34" charset="0"/>
              </a:rPr>
              <a:t> the formed suppositories from the mold. </a:t>
            </a:r>
            <a:endParaRPr lang="en-US" sz="3600" b="0" i="0" u="none" strike="noStrike" baseline="-25000" dirty="0">
              <a:latin typeface="Calibri" panose="020F0502020204030204" pitchFamily="34" charset="0"/>
            </a:endParaRPr>
          </a:p>
          <a:p>
            <a:pPr algn="just">
              <a:lnSpc>
                <a:spcPct val="150000"/>
              </a:lnSpc>
            </a:pPr>
            <a:r>
              <a:rPr lang="en-US" sz="3600" b="0" i="0" u="none" strike="noStrike" baseline="-25000" dirty="0">
                <a:latin typeface="Arial" panose="020B0604020202020204" pitchFamily="34" charset="0"/>
              </a:rPr>
              <a:t>• </a:t>
            </a:r>
            <a:r>
              <a:rPr lang="en-US" sz="3600" b="1" i="0" u="none" strike="noStrike" baseline="-25000" dirty="0">
                <a:latin typeface="Calibri" panose="020F0502020204030204" pitchFamily="34" charset="0"/>
              </a:rPr>
              <a:t>Cocoa butter, glycerinated gelatin, polyethylene glycol, and most other bases are suitable for preparation by molding. </a:t>
            </a:r>
            <a:endParaRPr lang="en-US" sz="3600" b="0" i="0" u="none" strike="noStrike" baseline="-25000" dirty="0">
              <a:latin typeface="Calibri" panose="020F0502020204030204" pitchFamily="34" charset="0"/>
            </a:endParaRPr>
          </a:p>
        </p:txBody>
      </p:sp>
    </p:spTree>
    <p:extLst>
      <p:ext uri="{BB962C8B-B14F-4D97-AF65-F5344CB8AC3E}">
        <p14:creationId xmlns:p14="http://schemas.microsoft.com/office/powerpoint/2010/main" val="59137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3B140-BC77-4F76-BE00-C052897CE769}"/>
              </a:ext>
            </a:extLst>
          </p:cNvPr>
          <p:cNvSpPr txBox="1"/>
          <p:nvPr/>
        </p:nvSpPr>
        <p:spPr>
          <a:xfrm>
            <a:off x="123668" y="-97750"/>
            <a:ext cx="8495675" cy="6955750"/>
          </a:xfrm>
          <a:prstGeom prst="rect">
            <a:avLst/>
          </a:prstGeom>
          <a:noFill/>
        </p:spPr>
        <p:txBody>
          <a:bodyPr wrap="square">
            <a:spAutoFit/>
          </a:bodyPr>
          <a:lstStyle/>
          <a:p>
            <a:pPr algn="just"/>
            <a:r>
              <a:rPr lang="en-US" sz="4400" b="0" i="0" u="none" strike="noStrike" baseline="0" dirty="0">
                <a:solidFill>
                  <a:srgbClr val="FF0000"/>
                </a:solidFill>
                <a:latin typeface="Cambria" panose="02040503050406030204" pitchFamily="18" charset="0"/>
              </a:rPr>
              <a:t>Rectal suppositories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Rectal suppositories are usually about </a:t>
            </a:r>
            <a:r>
              <a:rPr lang="en-US" sz="2800" i="0" u="none" strike="noStrike" baseline="0" dirty="0">
                <a:solidFill>
                  <a:srgbClr val="FF0000"/>
                </a:solidFill>
                <a:latin typeface="Calibri" panose="020F0502020204030204" pitchFamily="34" charset="0"/>
              </a:rPr>
              <a:t>32 mm (1.5 in.) </a:t>
            </a:r>
            <a:r>
              <a:rPr lang="en-US" sz="2800" i="0" u="none" strike="noStrike" baseline="0" dirty="0">
                <a:latin typeface="Calibri" panose="020F0502020204030204" pitchFamily="34" charset="0"/>
              </a:rPr>
              <a:t>long, are cylindrical, and have one or both ends tapered. Some rectal suppositories are shaped like a </a:t>
            </a:r>
            <a:r>
              <a:rPr lang="en-US" sz="2800" i="0" u="none" strike="noStrike" baseline="0" dirty="0">
                <a:solidFill>
                  <a:srgbClr val="FF0000"/>
                </a:solidFill>
                <a:latin typeface="Calibri" panose="020F0502020204030204" pitchFamily="34" charset="0"/>
              </a:rPr>
              <a:t>bullet</a:t>
            </a:r>
            <a:r>
              <a:rPr lang="en-US" sz="2800" i="0" u="none" strike="noStrike" baseline="0" dirty="0">
                <a:latin typeface="Calibri" panose="020F0502020204030204" pitchFamily="34" charset="0"/>
              </a:rPr>
              <a:t>, a </a:t>
            </a:r>
            <a:r>
              <a:rPr lang="en-US" sz="2800" i="0" u="none" strike="noStrike" baseline="0" dirty="0">
                <a:solidFill>
                  <a:srgbClr val="FF0000"/>
                </a:solidFill>
                <a:latin typeface="Calibri" panose="020F0502020204030204" pitchFamily="34" charset="0"/>
              </a:rPr>
              <a:t>torpedo</a:t>
            </a:r>
            <a:r>
              <a:rPr lang="en-US" sz="2800" i="0" u="none" strike="noStrike" baseline="0" dirty="0">
                <a:latin typeface="Calibri" panose="020F0502020204030204" pitchFamily="34" charset="0"/>
              </a:rPr>
              <a:t>, or the </a:t>
            </a:r>
            <a:r>
              <a:rPr lang="en-US" sz="2800" i="0" u="none" strike="noStrike" baseline="0" dirty="0">
                <a:solidFill>
                  <a:srgbClr val="FF0000"/>
                </a:solidFill>
                <a:latin typeface="Calibri" panose="020F0502020204030204" pitchFamily="34" charset="0"/>
              </a:rPr>
              <a:t>little finger</a:t>
            </a:r>
            <a:r>
              <a:rPr lang="en-US" sz="2800" i="0" u="none" strike="noStrike" baseline="0" dirty="0">
                <a:latin typeface="Calibri" panose="020F0502020204030204" pitchFamily="34" charset="0"/>
              </a:rPr>
              <a:t>.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Depending on the density of the base and the medicaments in the suppository, the weight may vary.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Adult rectal suppositories weigh about </a:t>
            </a:r>
            <a:r>
              <a:rPr lang="en-US" sz="2800" i="0" u="none" strike="noStrike" baseline="0" dirty="0">
                <a:solidFill>
                  <a:srgbClr val="FF0000"/>
                </a:solidFill>
                <a:latin typeface="Calibri" panose="020F0502020204030204" pitchFamily="34" charset="0"/>
              </a:rPr>
              <a:t>2 g</a:t>
            </a:r>
            <a:r>
              <a:rPr lang="en-US" sz="2800" i="0" u="none" strike="noStrike" baseline="0" dirty="0">
                <a:latin typeface="Calibri" panose="020F0502020204030204" pitchFamily="34" charset="0"/>
              </a:rPr>
              <a:t> when cocoa butter (</a:t>
            </a:r>
            <a:r>
              <a:rPr lang="en-US" sz="2800" i="0" u="none" strike="noStrike" baseline="0" dirty="0" err="1">
                <a:latin typeface="Calibri" panose="020F0502020204030204" pitchFamily="34" charset="0"/>
              </a:rPr>
              <a:t>theobroma</a:t>
            </a:r>
            <a:r>
              <a:rPr lang="en-US" sz="2800" i="0" u="none" strike="noStrike" baseline="0" dirty="0">
                <a:latin typeface="Calibri" panose="020F0502020204030204" pitchFamily="34" charset="0"/>
              </a:rPr>
              <a:t> oil) is employed as the base.</a:t>
            </a:r>
          </a:p>
          <a:p>
            <a:pPr algn="just"/>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Rectal suppositories for use by </a:t>
            </a:r>
            <a:r>
              <a:rPr lang="en-US" sz="2800" i="0" u="none" strike="noStrike" baseline="0" dirty="0">
                <a:solidFill>
                  <a:srgbClr val="FF0000"/>
                </a:solidFill>
                <a:latin typeface="Calibri" panose="020F0502020204030204" pitchFamily="34" charset="0"/>
              </a:rPr>
              <a:t>infants and children are about half the weight and size of the adult </a:t>
            </a:r>
            <a:r>
              <a:rPr lang="en-US" sz="2800" i="0" u="none" strike="noStrike" baseline="0" dirty="0">
                <a:latin typeface="Calibri" panose="020F0502020204030204" pitchFamily="34" charset="0"/>
              </a:rPr>
              <a:t>suppositories and assume a more pencil-like shape</a:t>
            </a:r>
            <a:r>
              <a:rPr lang="en-US" sz="2400" i="0" u="none" strike="noStrike" baseline="0" dirty="0">
                <a:latin typeface="Calibri" panose="020F0502020204030204" pitchFamily="34" charset="0"/>
              </a:rPr>
              <a:t>. </a:t>
            </a:r>
          </a:p>
        </p:txBody>
      </p:sp>
      <p:pic>
        <p:nvPicPr>
          <p:cNvPr id="5" name="Picture 4">
            <a:extLst>
              <a:ext uri="{FF2B5EF4-FFF2-40B4-BE49-F238E27FC236}">
                <a16:creationId xmlns:a16="http://schemas.microsoft.com/office/drawing/2014/main" id="{6BABA9E6-F7FA-4B8D-AC44-A695A6967CC0}"/>
              </a:ext>
            </a:extLst>
          </p:cNvPr>
          <p:cNvPicPr>
            <a:picLocks noChangeAspect="1"/>
          </p:cNvPicPr>
          <p:nvPr/>
        </p:nvPicPr>
        <p:blipFill rotWithShape="1">
          <a:blip r:embed="rId2"/>
          <a:srcRect l="14070"/>
          <a:stretch/>
        </p:blipFill>
        <p:spPr>
          <a:xfrm>
            <a:off x="8919148" y="630585"/>
            <a:ext cx="3204036" cy="3135491"/>
          </a:xfrm>
          <a:prstGeom prst="rect">
            <a:avLst/>
          </a:prstGeom>
        </p:spPr>
      </p:pic>
    </p:spTree>
    <p:extLst>
      <p:ext uri="{BB962C8B-B14F-4D97-AF65-F5344CB8AC3E}">
        <p14:creationId xmlns:p14="http://schemas.microsoft.com/office/powerpoint/2010/main" val="905387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BB0D90-39AC-4347-B262-09569350023C}"/>
              </a:ext>
            </a:extLst>
          </p:cNvPr>
          <p:cNvSpPr txBox="1"/>
          <p:nvPr/>
        </p:nvSpPr>
        <p:spPr>
          <a:xfrm>
            <a:off x="348175" y="159309"/>
            <a:ext cx="7332786" cy="6678751"/>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Suppository Molds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Molds in common use today are made from </a:t>
            </a:r>
            <a:r>
              <a:rPr lang="en-US" sz="2800" i="0" u="none" strike="noStrike" baseline="0" dirty="0">
                <a:solidFill>
                  <a:srgbClr val="0070C0"/>
                </a:solidFill>
                <a:latin typeface="Calibri" panose="020F0502020204030204" pitchFamily="34" charset="0"/>
              </a:rPr>
              <a:t>stainless steel</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aluminum</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brass</a:t>
            </a:r>
            <a:r>
              <a:rPr lang="en-US" sz="2800" i="0" u="none" strike="noStrike" baseline="0" dirty="0">
                <a:latin typeface="Calibri" panose="020F0502020204030204" pitchFamily="34" charset="0"/>
              </a:rPr>
              <a:t>, or </a:t>
            </a:r>
            <a:r>
              <a:rPr lang="en-US" sz="2800" i="0" u="none" strike="noStrike" baseline="0" dirty="0">
                <a:solidFill>
                  <a:srgbClr val="0070C0"/>
                </a:solidFill>
                <a:latin typeface="Calibri" panose="020F0502020204030204" pitchFamily="34" charset="0"/>
              </a:rPr>
              <a:t>plastic</a:t>
            </a:r>
            <a:r>
              <a:rPr lang="en-US" sz="2800" i="0" u="none" strike="noStrike" baseline="0" dirty="0">
                <a:latin typeface="Calibri" panose="020F0502020204030204" pitchFamily="34" charset="0"/>
              </a:rPr>
              <a:t>.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molds, which separate into sections, generally longitudinally, are </a:t>
            </a:r>
            <a:r>
              <a:rPr lang="en-US" sz="2800" i="0" u="none" strike="noStrike" baseline="0" dirty="0">
                <a:solidFill>
                  <a:srgbClr val="0070C0"/>
                </a:solidFill>
                <a:latin typeface="Calibri" panose="020F0502020204030204" pitchFamily="34" charset="0"/>
              </a:rPr>
              <a:t>opened for cleaning before and after preparation</a:t>
            </a:r>
            <a:r>
              <a:rPr lang="en-US" sz="2800" i="0" u="none" strike="noStrike" baseline="0" dirty="0">
                <a:latin typeface="Calibri" panose="020F0502020204030204" pitchFamily="34" charset="0"/>
              </a:rPr>
              <a:t> of a batch of suppositories, closed when the melt is poured, and opened again to remove the cold, molded suppositories.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Care must be exercised in cleaning the molds, as any </a:t>
            </a:r>
            <a:r>
              <a:rPr lang="en-US" sz="2800" i="0" u="none" strike="noStrike" baseline="0" dirty="0">
                <a:solidFill>
                  <a:srgbClr val="0070C0"/>
                </a:solidFill>
                <a:latin typeface="Calibri" panose="020F0502020204030204" pitchFamily="34" charset="0"/>
              </a:rPr>
              <a:t>scratches</a:t>
            </a:r>
            <a:r>
              <a:rPr lang="en-US" sz="2800" i="0" u="none" strike="noStrike" baseline="0" dirty="0">
                <a:latin typeface="Calibri" panose="020F0502020204030204" pitchFamily="34" charset="0"/>
              </a:rPr>
              <a:t> on the molding surfaces will take away from the desired smoothness of the suppositories. </a:t>
            </a:r>
            <a:r>
              <a:rPr lang="en-US" sz="2800" i="0" u="none" strike="noStrike" baseline="0" dirty="0">
                <a:solidFill>
                  <a:srgbClr val="0070C0"/>
                </a:solidFill>
                <a:latin typeface="Calibri" panose="020F0502020204030204" pitchFamily="34" charset="0"/>
              </a:rPr>
              <a:t>Plastic</a:t>
            </a:r>
            <a:r>
              <a:rPr lang="en-US" sz="2800" i="0" u="none" strike="noStrike" baseline="0" dirty="0">
                <a:latin typeface="Calibri" panose="020F0502020204030204" pitchFamily="34" charset="0"/>
              </a:rPr>
              <a:t> molds are especially prone to scratching. </a:t>
            </a:r>
          </a:p>
        </p:txBody>
      </p:sp>
    </p:spTree>
    <p:extLst>
      <p:ext uri="{BB962C8B-B14F-4D97-AF65-F5344CB8AC3E}">
        <p14:creationId xmlns:p14="http://schemas.microsoft.com/office/powerpoint/2010/main" val="2602403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F0AA5-BEED-4D35-A016-78085D94AB3B}"/>
              </a:ext>
            </a:extLst>
          </p:cNvPr>
          <p:cNvSpPr txBox="1"/>
          <p:nvPr/>
        </p:nvSpPr>
        <p:spPr>
          <a:xfrm>
            <a:off x="207498" y="119282"/>
            <a:ext cx="11567160" cy="6678751"/>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Lubrication of the Mold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Depending on the formulation, suppository molds may require lubrication before the melt is poured to facilitate clean and </a:t>
            </a:r>
            <a:r>
              <a:rPr lang="en-US" sz="2800" i="0" u="none" strike="noStrike" baseline="0" dirty="0">
                <a:solidFill>
                  <a:srgbClr val="0070C0"/>
                </a:solidFill>
                <a:latin typeface="Calibri" panose="020F0502020204030204" pitchFamily="34" charset="0"/>
              </a:rPr>
              <a:t>easy removal </a:t>
            </a:r>
            <a:r>
              <a:rPr lang="en-US" sz="2800" i="0" u="none" strike="noStrike" baseline="0" dirty="0">
                <a:latin typeface="Calibri" panose="020F0502020204030204" pitchFamily="34" charset="0"/>
              </a:rPr>
              <a:t>of the molded suppositories.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solidFill>
                  <a:srgbClr val="0070C0"/>
                </a:solidFill>
                <a:latin typeface="Calibri" panose="020F0502020204030204" pitchFamily="34" charset="0"/>
              </a:rPr>
              <a:t>Lubrication is necessary when the base is cocoa butter </a:t>
            </a:r>
            <a:r>
              <a:rPr lang="en-US" sz="2800" i="0" u="none" strike="noStrike" baseline="0" dirty="0">
                <a:latin typeface="Calibri" panose="020F0502020204030204" pitchFamily="34" charset="0"/>
              </a:rPr>
              <a:t>(lubrication of mold by </a:t>
            </a:r>
            <a:r>
              <a:rPr lang="en-US" sz="2800" i="0" u="none" strike="noStrike" baseline="0" dirty="0">
                <a:solidFill>
                  <a:srgbClr val="0070C0"/>
                </a:solidFill>
                <a:latin typeface="Calibri" panose="020F0502020204030204" pitchFamily="34" charset="0"/>
              </a:rPr>
              <a:t>glycerin</a:t>
            </a:r>
            <a:r>
              <a:rPr lang="en-US" sz="2800" i="0" u="none" strike="noStrike" baseline="0" dirty="0">
                <a:latin typeface="Calibri" panose="020F0502020204030204" pitchFamily="34" charset="0"/>
              </a:rPr>
              <a:t> or </a:t>
            </a:r>
            <a:r>
              <a:rPr lang="en-US" sz="2800" i="0" u="none" strike="noStrike" baseline="0" dirty="0">
                <a:solidFill>
                  <a:srgbClr val="0070C0"/>
                </a:solidFill>
                <a:latin typeface="Calibri" panose="020F0502020204030204" pitchFamily="34" charset="0"/>
              </a:rPr>
              <a:t>polyethylene glycol</a:t>
            </a:r>
            <a:r>
              <a:rPr lang="en-US" sz="2800" i="0" u="none" strike="noStrike" baseline="0" dirty="0">
                <a:latin typeface="Calibri" panose="020F0502020204030204" pitchFamily="34" charset="0"/>
              </a:rPr>
              <a:t>), as these materials contract sufficiently on cooling to separate from the inner surfaces and allow easy removal.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Lubrication is usually necessary with glycerinated gelatin. A thin coating of </a:t>
            </a:r>
            <a:r>
              <a:rPr lang="en-US" sz="2800" i="0" u="none" strike="noStrike" baseline="0" dirty="0">
                <a:solidFill>
                  <a:srgbClr val="0070C0"/>
                </a:solidFill>
                <a:latin typeface="Calibri" panose="020F0502020204030204" pitchFamily="34" charset="0"/>
              </a:rPr>
              <a:t>mineral oil </a:t>
            </a:r>
            <a:r>
              <a:rPr lang="en-US" sz="2800" i="0" u="none" strike="noStrike" baseline="0" dirty="0">
                <a:latin typeface="Calibri" panose="020F0502020204030204" pitchFamily="34" charset="0"/>
              </a:rPr>
              <a:t>applied with the finger to the molding surfaces usually suffices.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However, no material that might irritate the mucous membranes should be employed as a mold lubricant. </a:t>
            </a:r>
          </a:p>
        </p:txBody>
      </p:sp>
    </p:spTree>
    <p:extLst>
      <p:ext uri="{BB962C8B-B14F-4D97-AF65-F5344CB8AC3E}">
        <p14:creationId xmlns:p14="http://schemas.microsoft.com/office/powerpoint/2010/main" val="418410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FD3D4-5B9F-4D7D-8A17-F680D807A3BE}"/>
              </a:ext>
            </a:extLst>
          </p:cNvPr>
          <p:cNvSpPr txBox="1"/>
          <p:nvPr/>
        </p:nvSpPr>
        <p:spPr>
          <a:xfrm>
            <a:off x="277837" y="69508"/>
            <a:ext cx="11384280" cy="6740307"/>
          </a:xfrm>
          <a:prstGeom prst="rect">
            <a:avLst/>
          </a:prstGeom>
          <a:noFill/>
        </p:spPr>
        <p:txBody>
          <a:bodyPr wrap="square">
            <a:spAutoFit/>
          </a:bodyPr>
          <a:lstStyle/>
          <a:p>
            <a:r>
              <a:rPr lang="en-US" sz="4000" b="1" i="0" u="none" strike="noStrike" baseline="0" dirty="0">
                <a:solidFill>
                  <a:srgbClr val="FF0000"/>
                </a:solidFill>
                <a:latin typeface="Cambria" panose="02040503050406030204" pitchFamily="18" charset="0"/>
              </a:rPr>
              <a:t>Preparing and Pouring the Melt </a:t>
            </a:r>
            <a:endParaRPr lang="en-US" sz="40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a:t>
            </a:r>
            <a:r>
              <a:rPr lang="en-US" sz="2800" i="0" u="none" strike="noStrike" baseline="0" dirty="0">
                <a:solidFill>
                  <a:srgbClr val="FF0000"/>
                </a:solidFill>
                <a:latin typeface="Calibri" panose="020F0502020204030204" pitchFamily="34" charset="0"/>
              </a:rPr>
              <a:t>1-Using the least possible heat (why?), </a:t>
            </a:r>
            <a:r>
              <a:rPr lang="en-US" sz="2800" i="0" u="none" strike="noStrike" baseline="0" dirty="0">
                <a:latin typeface="Calibri" panose="020F0502020204030204" pitchFamily="34" charset="0"/>
              </a:rPr>
              <a:t>the weighed suppository base material is melted, generally over a </a:t>
            </a:r>
            <a:r>
              <a:rPr lang="en-US" sz="2800" i="0" u="none" strike="noStrike" baseline="0" dirty="0">
                <a:solidFill>
                  <a:srgbClr val="FF0000"/>
                </a:solidFill>
                <a:latin typeface="Calibri" panose="020F0502020204030204" pitchFamily="34" charset="0"/>
              </a:rPr>
              <a:t>water bath</a:t>
            </a:r>
            <a:r>
              <a:rPr lang="en-US" sz="2800" i="0" u="none" strike="noStrike" baseline="0" dirty="0">
                <a:latin typeface="Calibri" panose="020F0502020204030204" pitchFamily="34" charset="0"/>
              </a:rPr>
              <a:t>, because not a great deal of heat is required. A </a:t>
            </a:r>
            <a:r>
              <a:rPr lang="en-US" sz="2800" i="0" u="none" strike="noStrike" baseline="0" dirty="0">
                <a:solidFill>
                  <a:srgbClr val="0070C0"/>
                </a:solidFill>
                <a:latin typeface="Calibri" panose="020F0502020204030204" pitchFamily="34" charset="0"/>
              </a:rPr>
              <a:t>porcelain casserole</a:t>
            </a:r>
            <a:r>
              <a:rPr lang="en-US" sz="2800" i="0" u="none" strike="noStrike" baseline="0" dirty="0">
                <a:latin typeface="Calibri" panose="020F0502020204030204" pitchFamily="34" charset="0"/>
              </a:rPr>
              <a:t>, that is, a dish with a pouring lip and a handle, is perhaps the best utensil, because it later permits convenient pouring of the melt into the cavities of the mold.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2-Usually, medicinal substances are incorporated into a portion of the melted base by </a:t>
            </a:r>
            <a:r>
              <a:rPr lang="en-US" sz="2800" i="0" u="none" strike="noStrike" baseline="0" dirty="0">
                <a:solidFill>
                  <a:srgbClr val="0070C0"/>
                </a:solidFill>
                <a:latin typeface="Calibri" panose="020F0502020204030204" pitchFamily="34" charset="0"/>
              </a:rPr>
              <a:t>mixing on a glass or porcelain tile with a spatula</a:t>
            </a:r>
            <a:r>
              <a:rPr lang="en-US" sz="2800" i="0" u="none" strike="noStrike" baseline="0" dirty="0">
                <a:latin typeface="Calibri" panose="020F0502020204030204" pitchFamily="34" charset="0"/>
              </a:rPr>
              <a:t>.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3- After incorporation, this material is stirred into the remaining base, which has been allowed to cool almost to its congealing point. </a:t>
            </a:r>
            <a:r>
              <a:rPr lang="en-US" sz="2800" i="0" u="none" strike="noStrike" baseline="0" dirty="0">
                <a:solidFill>
                  <a:srgbClr val="0070C0"/>
                </a:solidFill>
                <a:latin typeface="Calibri" panose="020F0502020204030204" pitchFamily="34" charset="0"/>
              </a:rPr>
              <a:t>Any volatile materials or heat-labile substances should be incorporated at this point with thorough stirring </a:t>
            </a:r>
          </a:p>
        </p:txBody>
      </p:sp>
    </p:spTree>
    <p:extLst>
      <p:ext uri="{BB962C8B-B14F-4D97-AF65-F5344CB8AC3E}">
        <p14:creationId xmlns:p14="http://schemas.microsoft.com/office/powerpoint/2010/main" val="1080552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755DA-FA1B-42D7-B006-A794CE4D90DC}"/>
              </a:ext>
            </a:extLst>
          </p:cNvPr>
          <p:cNvSpPr txBox="1"/>
          <p:nvPr/>
        </p:nvSpPr>
        <p:spPr>
          <a:xfrm>
            <a:off x="239151" y="153994"/>
            <a:ext cx="11479237" cy="6740307"/>
          </a:xfrm>
          <a:prstGeom prst="rect">
            <a:avLst/>
          </a:prstGeom>
          <a:noFill/>
        </p:spPr>
        <p:txBody>
          <a:bodyPr wrap="square">
            <a:spAutoFit/>
          </a:bodyPr>
          <a:lstStyle/>
          <a:p>
            <a:r>
              <a:rPr lang="en-US" sz="4000" b="1" i="0" u="none" strike="noStrike" baseline="0" dirty="0">
                <a:solidFill>
                  <a:srgbClr val="FF0000"/>
                </a:solidFill>
                <a:latin typeface="Cambria" panose="02040503050406030204" pitchFamily="18" charset="0"/>
              </a:rPr>
              <a:t>Molding from the melt </a:t>
            </a:r>
            <a:endParaRPr lang="en-US" sz="4000" b="0" i="0" u="none" strike="noStrike" baseline="0" dirty="0">
              <a:solidFill>
                <a:srgbClr val="FF0000"/>
              </a:solidFill>
              <a:latin typeface="Cambria" panose="02040503050406030204" pitchFamily="18" charset="0"/>
            </a:endParaRPr>
          </a:p>
          <a:p>
            <a:pPr algn="just"/>
            <a:endParaRPr lang="en-US" sz="2800" b="0" i="0" u="none" strike="noStrike" baseline="0" dirty="0">
              <a:latin typeface="Arial" panose="020B0604020202020204" pitchFamily="34" charset="0"/>
            </a:endParaRPr>
          </a:p>
          <a:p>
            <a:pPr algn="just"/>
            <a:r>
              <a:rPr lang="en-US" sz="2800" i="0" u="none" strike="noStrike" baseline="0" dirty="0">
                <a:latin typeface="Calibri" panose="020F0502020204030204" pitchFamily="34" charset="0"/>
              </a:rPr>
              <a:t>3- The melt is </a:t>
            </a:r>
            <a:r>
              <a:rPr lang="en-US" sz="2800" i="0" u="none" strike="noStrike" baseline="0" dirty="0">
                <a:solidFill>
                  <a:srgbClr val="FF0000"/>
                </a:solidFill>
                <a:latin typeface="Calibri" panose="020F0502020204030204" pitchFamily="34" charset="0"/>
              </a:rPr>
              <a:t>poured</a:t>
            </a:r>
            <a:r>
              <a:rPr lang="en-US" sz="2800" i="0" u="none" strike="noStrike" baseline="0" dirty="0">
                <a:latin typeface="Calibri" panose="020F0502020204030204" pitchFamily="34" charset="0"/>
              </a:rPr>
              <a:t> carefully and continuously </a:t>
            </a:r>
            <a:r>
              <a:rPr lang="en-US" sz="2800" i="0" u="none" strike="noStrike" baseline="0" dirty="0">
                <a:solidFill>
                  <a:srgbClr val="FF0000"/>
                </a:solidFill>
                <a:latin typeface="Calibri" panose="020F0502020204030204" pitchFamily="34" charset="0"/>
              </a:rPr>
              <a:t>into each cavity of the mold</a:t>
            </a:r>
            <a:r>
              <a:rPr lang="en-US" sz="2800" i="0" u="none" strike="noStrike" baseline="0" dirty="0">
                <a:latin typeface="Calibri" panose="020F0502020204030204" pitchFamily="34" charset="0"/>
              </a:rPr>
              <a:t>, which has been previously equilibrated to room temperature.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If any un-dissolved or suspended materials in the mixture are denser than the base, so that they have a tendency to settle, </a:t>
            </a:r>
            <a:r>
              <a:rPr lang="en-US" sz="2800" i="0" u="none" strike="noStrike" baseline="0" dirty="0">
                <a:solidFill>
                  <a:srgbClr val="0070C0"/>
                </a:solidFill>
                <a:latin typeface="Calibri" panose="020F0502020204030204" pitchFamily="34" charset="0"/>
              </a:rPr>
              <a:t>constant stirring, even during pouring, is required, else the last filled cavity will contain a disproportionate share of the un-dissolved materials</a:t>
            </a:r>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solid materials remain suspended if the pouring is performed just above the congealing point and not when the base is too fluid. </a:t>
            </a:r>
            <a:r>
              <a:rPr lang="en-US" sz="2800" i="0" u="none" strike="noStrike" baseline="0" dirty="0">
                <a:solidFill>
                  <a:schemeClr val="accent2">
                    <a:lumMod val="50000"/>
                  </a:schemeClr>
                </a:solidFill>
                <a:latin typeface="Calibri" panose="020F0502020204030204" pitchFamily="34" charset="0"/>
              </a:rPr>
              <a:t>If the melt is not near the congealing point when poured, the solids may settle within each cavity of the mold to reside at the </a:t>
            </a:r>
            <a:r>
              <a:rPr lang="en-US" sz="2800" i="0" u="none" strike="noStrike" baseline="0" dirty="0">
                <a:solidFill>
                  <a:srgbClr val="FF0000"/>
                </a:solidFill>
                <a:latin typeface="Calibri" panose="020F0502020204030204" pitchFamily="34" charset="0"/>
              </a:rPr>
              <a:t>tips</a:t>
            </a:r>
            <a:r>
              <a:rPr lang="en-US" sz="2800" i="0" u="none" strike="noStrike" baseline="0" dirty="0">
                <a:solidFill>
                  <a:schemeClr val="accent2">
                    <a:lumMod val="50000"/>
                  </a:schemeClr>
                </a:solidFill>
                <a:latin typeface="Calibri" panose="020F0502020204030204" pitchFamily="34" charset="0"/>
              </a:rPr>
              <a:t> of the suppositories, with the result that the </a:t>
            </a:r>
            <a:r>
              <a:rPr lang="en-US" sz="2800" i="0" u="none" strike="noStrike" baseline="0" dirty="0">
                <a:solidFill>
                  <a:srgbClr val="FF0000"/>
                </a:solidFill>
                <a:latin typeface="Calibri" panose="020F0502020204030204" pitchFamily="34" charset="0"/>
              </a:rPr>
              <a:t>suppositories may be broken </a:t>
            </a:r>
            <a:r>
              <a:rPr lang="en-US" sz="2800" i="0" u="none" strike="noStrike" baseline="0" dirty="0">
                <a:solidFill>
                  <a:schemeClr val="accent2">
                    <a:lumMod val="50000"/>
                  </a:schemeClr>
                </a:solidFill>
                <a:latin typeface="Calibri" panose="020F0502020204030204" pitchFamily="34" charset="0"/>
              </a:rPr>
              <a:t>when removed from the mold.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Alternatively, a small quantity of </a:t>
            </a:r>
            <a:r>
              <a:rPr lang="en-US" sz="2800" i="0" u="none" strike="noStrike" baseline="0" dirty="0">
                <a:solidFill>
                  <a:srgbClr val="FF0000"/>
                </a:solidFill>
                <a:latin typeface="Calibri" panose="020F0502020204030204" pitchFamily="34" charset="0"/>
              </a:rPr>
              <a:t>silica gel (about 25 mg per suppository</a:t>
            </a:r>
            <a:r>
              <a:rPr lang="en-US" sz="2800" i="0" u="none" strike="noStrike" baseline="0" dirty="0">
                <a:latin typeface="Calibri" panose="020F0502020204030204" pitchFamily="34" charset="0"/>
              </a:rPr>
              <a:t>) can be incorporated into the formula to aid in keeping the active drug suspended. </a:t>
            </a:r>
          </a:p>
        </p:txBody>
      </p:sp>
    </p:spTree>
    <p:extLst>
      <p:ext uri="{BB962C8B-B14F-4D97-AF65-F5344CB8AC3E}">
        <p14:creationId xmlns:p14="http://schemas.microsoft.com/office/powerpoint/2010/main" val="133954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9B331-6E8A-477F-87B9-6DED0528E48A}"/>
              </a:ext>
            </a:extLst>
          </p:cNvPr>
          <p:cNvSpPr txBox="1"/>
          <p:nvPr/>
        </p:nvSpPr>
        <p:spPr>
          <a:xfrm>
            <a:off x="277251" y="0"/>
            <a:ext cx="11637498" cy="6771084"/>
          </a:xfrm>
          <a:prstGeom prst="rect">
            <a:avLst/>
          </a:prstGeom>
          <a:noFill/>
        </p:spPr>
        <p:txBody>
          <a:bodyPr wrap="square">
            <a:spAutoFit/>
          </a:bodyPr>
          <a:lstStyle/>
          <a:p>
            <a:r>
              <a:rPr lang="en-US" sz="4400" b="1" i="0" u="none" strike="noStrike" baseline="0" dirty="0">
                <a:solidFill>
                  <a:srgbClr val="FF0000"/>
                </a:solidFill>
                <a:latin typeface="Cambria" panose="02040503050406030204" pitchFamily="18" charset="0"/>
              </a:rPr>
              <a:t>Molding from the melt </a:t>
            </a:r>
            <a:endParaRPr lang="en-US" sz="4400" b="0" i="0" u="none" strike="noStrike" baseline="0" dirty="0">
              <a:solidFill>
                <a:srgbClr val="FF0000"/>
              </a:solidFill>
              <a:latin typeface="Cambria" panose="02040503050406030204" pitchFamily="18" charset="0"/>
            </a:endParaRPr>
          </a:p>
          <a:p>
            <a:pPr algn="just"/>
            <a:endParaRPr lang="en-US" sz="2600" i="0" u="none" strike="noStrike" baseline="0" dirty="0">
              <a:latin typeface="Calibri" panose="020F0502020204030204" pitchFamily="34" charset="0"/>
            </a:endParaRPr>
          </a:p>
          <a:p>
            <a:pPr algn="just"/>
            <a:r>
              <a:rPr lang="en-US" sz="2600" i="0" u="none" strike="noStrike" baseline="0" dirty="0">
                <a:latin typeface="Calibri" panose="020F0502020204030204" pitchFamily="34" charset="0"/>
              </a:rPr>
              <a:t>4- To ensure a completely filled mold upon congealing, the melt is </a:t>
            </a:r>
            <a:r>
              <a:rPr lang="en-US" sz="2600" i="0" u="none" strike="noStrike" baseline="0" dirty="0">
                <a:solidFill>
                  <a:srgbClr val="FF0000"/>
                </a:solidFill>
                <a:latin typeface="Calibri" panose="020F0502020204030204" pitchFamily="34" charset="0"/>
              </a:rPr>
              <a:t>poured excessively </a:t>
            </a:r>
            <a:r>
              <a:rPr lang="en-US" sz="2600" i="0" u="none" strike="noStrike" baseline="0" dirty="0">
                <a:latin typeface="Calibri" panose="020F0502020204030204" pitchFamily="34" charset="0"/>
              </a:rPr>
              <a:t>over each opening, actually rising above the level of the mold. The excessive material may form a continuous ribbon along the top of the mold above the cavities. This use of extra suppository material prevents </a:t>
            </a:r>
            <a:r>
              <a:rPr lang="en-US" sz="2600" i="0" u="none" strike="noStrike" baseline="0" dirty="0">
                <a:solidFill>
                  <a:srgbClr val="FF0000"/>
                </a:solidFill>
                <a:latin typeface="Calibri" panose="020F0502020204030204" pitchFamily="34" charset="0"/>
              </a:rPr>
              <a:t>formation of recessed dips in the ends of the suppositories and justifies preparation of extra melt</a:t>
            </a:r>
            <a:r>
              <a:rPr lang="en-US" sz="2600" i="0" u="none" strike="noStrike" baseline="0" dirty="0">
                <a:latin typeface="Calibri" panose="020F0502020204030204" pitchFamily="34" charset="0"/>
              </a:rPr>
              <a:t>. When solidified, the excess material is evenly </a:t>
            </a:r>
            <a:r>
              <a:rPr lang="en-US" sz="2600" i="0" u="none" strike="noStrike" baseline="0" dirty="0">
                <a:solidFill>
                  <a:srgbClr val="FF0000"/>
                </a:solidFill>
                <a:latin typeface="Calibri" panose="020F0502020204030204" pitchFamily="34" charset="0"/>
              </a:rPr>
              <a:t>scraped off of the top of the mold </a:t>
            </a:r>
            <a:r>
              <a:rPr lang="en-US" sz="2600" i="0" u="none" strike="noStrike" baseline="0" dirty="0">
                <a:latin typeface="Calibri" panose="020F0502020204030204" pitchFamily="34" charset="0"/>
              </a:rPr>
              <a:t>with a spatula warmed by dipping into a beaker of warm water; this will make a smooth surface on the back of the suppository during trimming. </a:t>
            </a:r>
          </a:p>
          <a:p>
            <a:pPr algn="just"/>
            <a:r>
              <a:rPr lang="en-US" sz="2600" i="0" u="none" strike="noStrike" baseline="0" dirty="0">
                <a:latin typeface="Calibri" panose="020F0502020204030204" pitchFamily="34" charset="0"/>
              </a:rPr>
              <a:t>The mold is usually placed in the </a:t>
            </a:r>
            <a:r>
              <a:rPr lang="en-US" sz="2600" i="0" u="none" strike="noStrike" baseline="0" dirty="0">
                <a:solidFill>
                  <a:srgbClr val="FF0000"/>
                </a:solidFill>
                <a:latin typeface="Calibri" panose="020F0502020204030204" pitchFamily="34" charset="0"/>
              </a:rPr>
              <a:t>refrigerator</a:t>
            </a:r>
            <a:r>
              <a:rPr lang="en-US" sz="2600" i="0" u="none" strike="noStrike" baseline="0" dirty="0">
                <a:latin typeface="Calibri" panose="020F0502020204030204" pitchFamily="34" charset="0"/>
              </a:rPr>
              <a:t> to hasten hardening. </a:t>
            </a:r>
          </a:p>
          <a:p>
            <a:pPr algn="just"/>
            <a:r>
              <a:rPr lang="en-US" sz="2600" i="0" u="none" strike="noStrike" baseline="0" dirty="0">
                <a:latin typeface="Calibri" panose="020F0502020204030204" pitchFamily="34" charset="0"/>
              </a:rPr>
              <a:t>5- When the suppositories are hard, the mold is removed from the refrigerator and allowed to come to room temperature. Then the sections of the mold are separated, and the suppositories are dislodged, with pressure being exerted principally on their ends and only if needed on the tips. Generally, </a:t>
            </a:r>
            <a:r>
              <a:rPr lang="en-US" sz="2600" i="0" u="none" strike="noStrike" baseline="0" dirty="0">
                <a:solidFill>
                  <a:srgbClr val="FF0000"/>
                </a:solidFill>
                <a:latin typeface="Calibri" panose="020F0502020204030204" pitchFamily="34" charset="0"/>
              </a:rPr>
              <a:t>little or no pressure is required, and the suppositories simply fall out of the mold when it is opened</a:t>
            </a:r>
            <a:r>
              <a:rPr lang="en-US" sz="2600" i="0" u="none" strike="noStrike" baseline="0" dirty="0">
                <a:latin typeface="Calibri" panose="020F0502020204030204" pitchFamily="34" charset="0"/>
              </a:rPr>
              <a:t>.</a:t>
            </a:r>
          </a:p>
        </p:txBody>
      </p:sp>
    </p:spTree>
    <p:extLst>
      <p:ext uri="{BB962C8B-B14F-4D97-AF65-F5344CB8AC3E}">
        <p14:creationId xmlns:p14="http://schemas.microsoft.com/office/powerpoint/2010/main" val="3529295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4FF1F-2960-4424-88CC-1DBA63FDA661}"/>
              </a:ext>
            </a:extLst>
          </p:cNvPr>
          <p:cNvSpPr txBox="1"/>
          <p:nvPr/>
        </p:nvSpPr>
        <p:spPr>
          <a:xfrm>
            <a:off x="291904" y="169529"/>
            <a:ext cx="11496821" cy="5386090"/>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PREPARATION BY COMPRESSION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Suppositories may be prepared by forcing the mixed mass of the base and the medicaments into special molds using </a:t>
            </a:r>
            <a:r>
              <a:rPr lang="en-US" sz="2800" i="0" u="none" strike="noStrike" baseline="0" dirty="0">
                <a:solidFill>
                  <a:srgbClr val="FF0000"/>
                </a:solidFill>
                <a:latin typeface="Calibri" panose="020F0502020204030204" pitchFamily="34" charset="0"/>
              </a:rPr>
              <a:t>suppository-making machines</a:t>
            </a:r>
            <a:r>
              <a:rPr lang="en-US" sz="2800" i="0" u="none" strike="noStrike" baseline="0" dirty="0">
                <a:latin typeface="Calibri" panose="020F0502020204030204" pitchFamily="34" charset="0"/>
              </a:rPr>
              <a:t>. In preparation for compression into the molds, the base and the other formula ingredients are </a:t>
            </a:r>
            <a:r>
              <a:rPr lang="en-US" sz="2800" i="0" u="none" strike="noStrike" baseline="0" dirty="0">
                <a:solidFill>
                  <a:srgbClr val="FF0000"/>
                </a:solidFill>
                <a:latin typeface="Calibri" panose="020F0502020204030204" pitchFamily="34" charset="0"/>
              </a:rPr>
              <a:t>combined by thorough mixing</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the friction of the process softening the base into a paste-like consistency.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On a small scale, a </a:t>
            </a:r>
            <a:r>
              <a:rPr lang="en-US" sz="2800" i="0" u="none" strike="noStrike" baseline="0" dirty="0">
                <a:solidFill>
                  <a:srgbClr val="0070C0"/>
                </a:solidFill>
                <a:latin typeface="Calibri" panose="020F0502020204030204" pitchFamily="34" charset="0"/>
              </a:rPr>
              <a:t>mortar and pestle </a:t>
            </a:r>
            <a:r>
              <a:rPr lang="en-US" sz="2800" i="0" u="none" strike="noStrike" baseline="0" dirty="0">
                <a:latin typeface="Calibri" panose="020F0502020204030204" pitchFamily="34" charset="0"/>
              </a:rPr>
              <a:t>may be used. Heating the mortar in warm water (then drying it) greatly facilitates the softening of the base and the mixing.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On a large scale, a similar process may be used, employing </a:t>
            </a:r>
            <a:r>
              <a:rPr lang="en-US" sz="2800" i="0" u="none" strike="noStrike" baseline="0" dirty="0">
                <a:solidFill>
                  <a:srgbClr val="0070C0"/>
                </a:solidFill>
                <a:latin typeface="Calibri" panose="020F0502020204030204" pitchFamily="34" charset="0"/>
              </a:rPr>
              <a:t>mechanical kneading mixers</a:t>
            </a:r>
            <a:r>
              <a:rPr lang="en-US" sz="2800" i="0" u="none" strike="noStrike" baseline="0" dirty="0">
                <a:latin typeface="Calibri" panose="020F0502020204030204" pitchFamily="34" charset="0"/>
              </a:rPr>
              <a:t> and a warm mixing vessel </a:t>
            </a:r>
          </a:p>
        </p:txBody>
      </p:sp>
    </p:spTree>
    <p:extLst>
      <p:ext uri="{BB962C8B-B14F-4D97-AF65-F5344CB8AC3E}">
        <p14:creationId xmlns:p14="http://schemas.microsoft.com/office/powerpoint/2010/main" val="495548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38F9D-24C6-4065-A938-27614C9B027F}"/>
              </a:ext>
            </a:extLst>
          </p:cNvPr>
          <p:cNvSpPr txBox="1"/>
          <p:nvPr/>
        </p:nvSpPr>
        <p:spPr>
          <a:xfrm>
            <a:off x="305971" y="89624"/>
            <a:ext cx="7586003" cy="5816977"/>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Compression </a:t>
            </a:r>
            <a:endParaRPr lang="en-US" sz="3600" b="0" i="0" u="none" strike="noStrike" baseline="0" dirty="0">
              <a:solidFill>
                <a:srgbClr val="FF0000"/>
              </a:solidFill>
              <a:latin typeface="Cambria" panose="02040503050406030204" pitchFamily="18" charset="0"/>
            </a:endParaRPr>
          </a:p>
          <a:p>
            <a:pPr algn="just"/>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Compression is especially suited for making suppositories that contain </a:t>
            </a:r>
            <a:r>
              <a:rPr lang="en-US" sz="2800" i="0" u="none" strike="noStrike" baseline="0" dirty="0">
                <a:solidFill>
                  <a:srgbClr val="0070C0"/>
                </a:solidFill>
                <a:latin typeface="Calibri" panose="020F0502020204030204" pitchFamily="34" charset="0"/>
              </a:rPr>
              <a:t>heat-labile medicinal </a:t>
            </a:r>
            <a:r>
              <a:rPr lang="en-US" sz="2800" i="0" u="none" strike="noStrike" baseline="0" dirty="0">
                <a:latin typeface="Calibri" panose="020F0502020204030204" pitchFamily="34" charset="0"/>
              </a:rPr>
              <a:t>substances or a great deal of substances that are </a:t>
            </a:r>
            <a:r>
              <a:rPr lang="en-US" sz="2800" i="0" u="none" strike="noStrike" baseline="0" dirty="0">
                <a:solidFill>
                  <a:srgbClr val="0070C0"/>
                </a:solidFill>
                <a:latin typeface="Calibri" panose="020F0502020204030204" pitchFamily="34" charset="0"/>
              </a:rPr>
              <a:t>insoluble in the base</a:t>
            </a:r>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In contrast to the molding method, compression permits </a:t>
            </a:r>
            <a:r>
              <a:rPr lang="en-US" sz="2800" i="0" u="none" strike="noStrike" baseline="0" dirty="0">
                <a:solidFill>
                  <a:srgbClr val="0070C0"/>
                </a:solidFill>
                <a:latin typeface="Calibri" panose="020F0502020204030204" pitchFamily="34" charset="0"/>
              </a:rPr>
              <a:t>no</a:t>
            </a:r>
            <a:r>
              <a:rPr lang="en-US" sz="2800" i="0" u="none" strike="noStrike" baseline="0" dirty="0">
                <a:latin typeface="Calibri" panose="020F0502020204030204" pitchFamily="34" charset="0"/>
              </a:rPr>
              <a:t> likelihood of insoluble matter </a:t>
            </a:r>
            <a:r>
              <a:rPr lang="en-US" sz="2800" i="0" u="none" strike="noStrike" baseline="0" dirty="0">
                <a:solidFill>
                  <a:srgbClr val="0070C0"/>
                </a:solidFill>
                <a:latin typeface="Calibri" panose="020F0502020204030204" pitchFamily="34" charset="0"/>
              </a:rPr>
              <a:t>settling</a:t>
            </a:r>
            <a:r>
              <a:rPr lang="en-US" sz="2800" i="0" u="none" strike="noStrike" baseline="0" dirty="0">
                <a:latin typeface="Calibri" panose="020F0502020204030204" pitchFamily="34" charset="0"/>
              </a:rPr>
              <a:t> during manufacture.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disadvantage to compression is that the </a:t>
            </a:r>
            <a:r>
              <a:rPr lang="en-US" sz="2800" i="0" u="none" strike="noStrike" baseline="0" dirty="0">
                <a:solidFill>
                  <a:srgbClr val="0070C0"/>
                </a:solidFill>
                <a:latin typeface="Calibri" panose="020F0502020204030204" pitchFamily="34" charset="0"/>
              </a:rPr>
              <a:t>special suppository machine is required</a:t>
            </a:r>
            <a:r>
              <a:rPr lang="en-US" sz="2800" i="0" u="none" strike="noStrike" baseline="0" dirty="0">
                <a:latin typeface="Calibri" panose="020F0502020204030204" pitchFamily="34" charset="0"/>
              </a:rPr>
              <a:t> and there is some limitation as to the </a:t>
            </a:r>
            <a:r>
              <a:rPr lang="en-US" sz="2800" i="0" u="none" strike="noStrike" baseline="0" dirty="0">
                <a:solidFill>
                  <a:srgbClr val="0070C0"/>
                </a:solidFill>
                <a:latin typeface="Calibri" panose="020F0502020204030204" pitchFamily="34" charset="0"/>
              </a:rPr>
              <a:t>shapes of suppositories </a:t>
            </a:r>
            <a:r>
              <a:rPr lang="en-US" sz="2800" i="0" u="none" strike="noStrike" baseline="0" dirty="0">
                <a:latin typeface="Calibri" panose="020F0502020204030204" pitchFamily="34" charset="0"/>
              </a:rPr>
              <a:t>that can be made </a:t>
            </a:r>
          </a:p>
        </p:txBody>
      </p:sp>
    </p:spTree>
    <p:extLst>
      <p:ext uri="{BB962C8B-B14F-4D97-AF65-F5344CB8AC3E}">
        <p14:creationId xmlns:p14="http://schemas.microsoft.com/office/powerpoint/2010/main" val="2141584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439CE8-99C7-4145-B34C-1BE8005C7909}"/>
              </a:ext>
            </a:extLst>
          </p:cNvPr>
          <p:cNvSpPr txBox="1"/>
          <p:nvPr/>
        </p:nvSpPr>
        <p:spPr>
          <a:xfrm>
            <a:off x="277836" y="151425"/>
            <a:ext cx="11524958" cy="6524863"/>
          </a:xfrm>
          <a:prstGeom prst="rect">
            <a:avLst/>
          </a:prstGeom>
          <a:noFill/>
        </p:spPr>
        <p:txBody>
          <a:bodyPr wrap="square">
            <a:spAutoFit/>
          </a:bodyPr>
          <a:lstStyle/>
          <a:p>
            <a:pPr algn="just"/>
            <a:r>
              <a:rPr lang="en-US" sz="5400" b="1" i="0" u="none" strike="noStrike" baseline="0" dirty="0">
                <a:solidFill>
                  <a:srgbClr val="FF0000"/>
                </a:solidFill>
                <a:latin typeface="Cambria" panose="02040503050406030204" pitchFamily="18" charset="0"/>
              </a:rPr>
              <a:t>Compression </a:t>
            </a:r>
            <a:endParaRPr lang="en-US" sz="5400" b="0" i="0" u="none" strike="noStrike" baseline="0" dirty="0">
              <a:solidFill>
                <a:srgbClr val="FF0000"/>
              </a:solidFill>
              <a:latin typeface="Cambria" panose="02040503050406030204" pitchFamily="18" charset="0"/>
            </a:endParaRPr>
          </a:p>
          <a:p>
            <a:pPr algn="just"/>
            <a:endParaRPr lang="en-US" sz="280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In preparing suppositories with the compression machine, the suppository mass is </a:t>
            </a:r>
            <a:r>
              <a:rPr lang="en-US" sz="2800" i="0" u="none" strike="noStrike" baseline="0" dirty="0">
                <a:solidFill>
                  <a:srgbClr val="0070C0"/>
                </a:solidFill>
                <a:latin typeface="Calibri" panose="020F0502020204030204" pitchFamily="34" charset="0"/>
              </a:rPr>
              <a:t>placed in a cylinder</a:t>
            </a:r>
            <a:r>
              <a:rPr lang="en-US" sz="2800" i="0" u="none" strike="noStrike" baseline="0" dirty="0">
                <a:latin typeface="Calibri" panose="020F0502020204030204" pitchFamily="34" charset="0"/>
              </a:rPr>
              <a:t>; the cylinder is closed; pressure is applied from one end, mechanically or by turning a wheel; and the mass is forced out of the other end </a:t>
            </a:r>
            <a:r>
              <a:rPr lang="en-US" sz="2800" i="0" u="none" strike="noStrike" baseline="0" dirty="0">
                <a:solidFill>
                  <a:srgbClr val="0070C0"/>
                </a:solidFill>
                <a:latin typeface="Calibri" panose="020F0502020204030204" pitchFamily="34" charset="0"/>
              </a:rPr>
              <a:t>into the mold or die</a:t>
            </a:r>
            <a:r>
              <a:rPr lang="en-US" sz="2800" i="0" u="none" strike="noStrike" baseline="0" dirty="0">
                <a:latin typeface="Calibri" panose="020F0502020204030204" pitchFamily="34" charset="0"/>
              </a:rPr>
              <a:t>. When the die is filled with the mass, a movable end plate at the back of the die is removed, and when additional pressure is applied to the mass in the cylinder, the formed suppositories are ejected.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end plate is returned and the process is repeated until all of the mass has been used. </a:t>
            </a:r>
            <a:r>
              <a:rPr lang="en-US" sz="2800" i="0" u="none" strike="noStrike" baseline="0" dirty="0">
                <a:solidFill>
                  <a:srgbClr val="0070C0"/>
                </a:solidFill>
                <a:latin typeface="Calibri" panose="020F0502020204030204" pitchFamily="34" charset="0"/>
              </a:rPr>
              <a:t>Various sizes and shapes of dies are available</a:t>
            </a:r>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It is possible to prepare suppositories of uniform circumference by extrusion through a perforated plate and by cutting the extruded mass to the desired length. </a:t>
            </a:r>
          </a:p>
        </p:txBody>
      </p:sp>
    </p:spTree>
    <p:extLst>
      <p:ext uri="{BB962C8B-B14F-4D97-AF65-F5344CB8AC3E}">
        <p14:creationId xmlns:p14="http://schemas.microsoft.com/office/powerpoint/2010/main" val="4164203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1AEF84-4717-4E9B-98E5-9EAF8FEA1832}"/>
              </a:ext>
            </a:extLst>
          </p:cNvPr>
          <p:cNvSpPr txBox="1"/>
          <p:nvPr/>
        </p:nvSpPr>
        <p:spPr>
          <a:xfrm>
            <a:off x="281354" y="160079"/>
            <a:ext cx="11057206" cy="4339650"/>
          </a:xfrm>
          <a:prstGeom prst="rect">
            <a:avLst/>
          </a:prstGeom>
          <a:noFill/>
        </p:spPr>
        <p:txBody>
          <a:bodyPr wrap="square">
            <a:spAutoFit/>
          </a:bodyPr>
          <a:lstStyle/>
          <a:p>
            <a:pPr algn="just"/>
            <a:r>
              <a:rPr lang="en-US" sz="4000" b="1" i="0" u="none" strike="noStrike" baseline="0" dirty="0">
                <a:solidFill>
                  <a:srgbClr val="FF0000"/>
                </a:solidFill>
                <a:latin typeface="Cambria" panose="02040503050406030204" pitchFamily="18" charset="0"/>
              </a:rPr>
              <a:t>PREPARATION BY HAND ROLLING AND SHAPING </a:t>
            </a:r>
            <a:endParaRPr lang="en-US" sz="4000" b="0" i="0" u="none" strike="noStrike" baseline="0" dirty="0">
              <a:solidFill>
                <a:srgbClr val="FF0000"/>
              </a:solidFill>
              <a:latin typeface="Cambria" panose="02040503050406030204" pitchFamily="18" charset="0"/>
            </a:endParaRPr>
          </a:p>
          <a:p>
            <a:pPr algn="just"/>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It is the oldest and simplest method of supp. preparation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With ready availability of suppository molds of accommodating shapes and sizes, there is little requirement for today's pharmacist to shape suppositories by hand.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Hand rolling and shaping is a historic part of the art of the pharmacist ( it </a:t>
            </a:r>
            <a:r>
              <a:rPr lang="en-US" sz="2800" i="0" u="none" strike="noStrike" baseline="0" dirty="0">
                <a:solidFill>
                  <a:srgbClr val="0070C0"/>
                </a:solidFill>
                <a:latin typeface="Calibri" panose="020F0502020204030204" pitchFamily="34" charset="0"/>
              </a:rPr>
              <a:t>requires considerable practice and skill</a:t>
            </a:r>
            <a:r>
              <a:rPr lang="en-US" sz="2800" i="0" u="none" strike="noStrike" baseline="0" dirty="0">
                <a:latin typeface="Calibri" panose="020F0502020204030204" pitchFamily="34" charset="0"/>
              </a:rPr>
              <a:t>). </a:t>
            </a:r>
          </a:p>
        </p:txBody>
      </p:sp>
      <p:pic>
        <p:nvPicPr>
          <p:cNvPr id="4" name="Picture 3">
            <a:extLst>
              <a:ext uri="{FF2B5EF4-FFF2-40B4-BE49-F238E27FC236}">
                <a16:creationId xmlns:a16="http://schemas.microsoft.com/office/drawing/2014/main" id="{BBE53634-7549-41E7-99A4-3A8BB182034B}"/>
              </a:ext>
            </a:extLst>
          </p:cNvPr>
          <p:cNvPicPr>
            <a:picLocks noChangeAspect="1"/>
          </p:cNvPicPr>
          <p:nvPr/>
        </p:nvPicPr>
        <p:blipFill>
          <a:blip r:embed="rId2"/>
          <a:stretch>
            <a:fillRect/>
          </a:stretch>
        </p:blipFill>
        <p:spPr>
          <a:xfrm>
            <a:off x="7753644" y="4009292"/>
            <a:ext cx="3798276" cy="2848707"/>
          </a:xfrm>
          <a:prstGeom prst="rect">
            <a:avLst/>
          </a:prstGeom>
        </p:spPr>
      </p:pic>
    </p:spTree>
    <p:extLst>
      <p:ext uri="{BB962C8B-B14F-4D97-AF65-F5344CB8AC3E}">
        <p14:creationId xmlns:p14="http://schemas.microsoft.com/office/powerpoint/2010/main" val="1919692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903DD-91EE-4EBA-8647-DAD400BDD9B6}"/>
              </a:ext>
            </a:extLst>
          </p:cNvPr>
          <p:cNvSpPr txBox="1"/>
          <p:nvPr/>
        </p:nvSpPr>
        <p:spPr>
          <a:xfrm>
            <a:off x="277836" y="196618"/>
            <a:ext cx="11440552" cy="6186309"/>
          </a:xfrm>
          <a:prstGeom prst="rect">
            <a:avLst/>
          </a:prstGeom>
          <a:noFill/>
        </p:spPr>
        <p:txBody>
          <a:bodyPr wrap="square">
            <a:spAutoFit/>
          </a:bodyPr>
          <a:lstStyle/>
          <a:p>
            <a:r>
              <a:rPr lang="en-US" sz="3200" b="1" i="0" u="none" strike="noStrike" baseline="0" dirty="0">
                <a:solidFill>
                  <a:srgbClr val="FF0000"/>
                </a:solidFill>
                <a:latin typeface="Cambria" panose="02040503050406030204" pitchFamily="18" charset="0"/>
              </a:rPr>
              <a:t>Calibration of the Mold </a:t>
            </a:r>
            <a:endParaRPr lang="en-US" sz="32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Each individual </a:t>
            </a:r>
            <a:r>
              <a:rPr lang="en-US" sz="2800" i="0" u="none" strike="noStrike" baseline="0" dirty="0">
                <a:solidFill>
                  <a:srgbClr val="0070C0"/>
                </a:solidFill>
                <a:latin typeface="Calibri" panose="020F0502020204030204" pitchFamily="34" charset="0"/>
              </a:rPr>
              <a:t>mold is capable of holding a specific volume </a:t>
            </a:r>
            <a:r>
              <a:rPr lang="en-US" sz="2800" i="0" u="none" strike="noStrike" baseline="0" dirty="0">
                <a:latin typeface="Calibri" panose="020F0502020204030204" pitchFamily="34" charset="0"/>
              </a:rPr>
              <a:t>of material in each of its openings. Because of the difference in the </a:t>
            </a:r>
            <a:r>
              <a:rPr lang="en-US" sz="2800" i="0" u="none" strike="noStrike" baseline="0" dirty="0">
                <a:solidFill>
                  <a:srgbClr val="0070C0"/>
                </a:solidFill>
                <a:latin typeface="Calibri" panose="020F0502020204030204" pitchFamily="34" charset="0"/>
              </a:rPr>
              <a:t>densities</a:t>
            </a:r>
            <a:r>
              <a:rPr lang="en-US" sz="2800" i="0" u="none" strike="noStrike" baseline="0" dirty="0">
                <a:latin typeface="Calibri" panose="020F0502020204030204" pitchFamily="34" charset="0"/>
              </a:rPr>
              <a:t> of the materials, if the base is cocoa butter (density≈1) the weight of the suppositories will differ from the weight of suppositories prepared in the same mold with a base of polyethylene glycols or glycerinated gelatin. (density ≈1.3).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Similarly, any </a:t>
            </a:r>
            <a:r>
              <a:rPr lang="en-US" sz="2800" i="0" u="none" strike="noStrike" baseline="0" dirty="0">
                <a:solidFill>
                  <a:srgbClr val="0070C0"/>
                </a:solidFill>
                <a:latin typeface="Calibri" panose="020F0502020204030204" pitchFamily="34" charset="0"/>
              </a:rPr>
              <a:t>added medicinal agent </a:t>
            </a:r>
            <a:r>
              <a:rPr lang="en-US" sz="2800" i="0" u="none" strike="noStrike" baseline="0" dirty="0">
                <a:latin typeface="Calibri" panose="020F0502020204030204" pitchFamily="34" charset="0"/>
              </a:rPr>
              <a:t>alters the density of the base, and the weight of the resulting suppository differs from that of those prepared with base material alone.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pharmacist </a:t>
            </a:r>
            <a:r>
              <a:rPr lang="en-US" sz="2800" i="0" u="none" strike="noStrike" baseline="0" dirty="0">
                <a:solidFill>
                  <a:srgbClr val="0070C0"/>
                </a:solidFill>
                <a:latin typeface="Calibri" panose="020F0502020204030204" pitchFamily="34" charset="0"/>
              </a:rPr>
              <a:t>should calibrate each suppository mold </a:t>
            </a:r>
            <a:r>
              <a:rPr lang="en-US" sz="2800" i="0" u="none" strike="noStrike" baseline="0" dirty="0">
                <a:latin typeface="Calibri" panose="020F0502020204030204" pitchFamily="34" charset="0"/>
              </a:rPr>
              <a:t>for the usual base (generally cocoa butter and a polyethylene glycol base) so as to prepare medicated suppositories each having the proper quantity of medicaments. </a:t>
            </a:r>
          </a:p>
        </p:txBody>
      </p:sp>
    </p:spTree>
    <p:extLst>
      <p:ext uri="{BB962C8B-B14F-4D97-AF65-F5344CB8AC3E}">
        <p14:creationId xmlns:p14="http://schemas.microsoft.com/office/powerpoint/2010/main" val="327153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3D5CAE-ED2D-47A2-89FD-D87559A65493}"/>
              </a:ext>
            </a:extLst>
          </p:cNvPr>
          <p:cNvSpPr txBox="1"/>
          <p:nvPr/>
        </p:nvSpPr>
        <p:spPr>
          <a:xfrm>
            <a:off x="228599" y="0"/>
            <a:ext cx="7896069" cy="6510115"/>
          </a:xfrm>
          <a:prstGeom prst="rect">
            <a:avLst/>
          </a:prstGeom>
          <a:noFill/>
        </p:spPr>
        <p:txBody>
          <a:bodyPr wrap="square">
            <a:spAutoFit/>
          </a:bodyPr>
          <a:lstStyle/>
          <a:p>
            <a:r>
              <a:rPr lang="en-US" sz="5400" b="0" i="0" u="none" strike="noStrike" baseline="0" dirty="0">
                <a:solidFill>
                  <a:srgbClr val="FF0000"/>
                </a:solidFill>
                <a:latin typeface="Cambria" panose="02040503050406030204" pitchFamily="18" charset="0"/>
              </a:rPr>
              <a:t>Vaginal suppositories </a:t>
            </a:r>
          </a:p>
          <a:p>
            <a:endParaRPr lang="en-US" sz="3200" b="0" i="0" u="none" strike="noStrike" baseline="0" dirty="0">
              <a:latin typeface="Arial" panose="020B0604020202020204" pitchFamily="34" charset="0"/>
            </a:endParaRPr>
          </a:p>
          <a:p>
            <a:pPr algn="just">
              <a:lnSpc>
                <a:spcPct val="150000"/>
              </a:lnSpc>
            </a:pPr>
            <a:r>
              <a:rPr lang="en-US" sz="3200" b="0" i="0" u="none" strike="noStrike" baseline="0" dirty="0">
                <a:latin typeface="Arial" panose="020B0604020202020204" pitchFamily="34" charset="0"/>
              </a:rPr>
              <a:t>• </a:t>
            </a:r>
            <a:r>
              <a:rPr lang="en-US" sz="3200" b="1" i="0" u="none" strike="noStrike" baseline="0" dirty="0">
                <a:latin typeface="Calibri" panose="020F0502020204030204" pitchFamily="34" charset="0"/>
              </a:rPr>
              <a:t>Vaginal suppositories, also called </a:t>
            </a:r>
            <a:r>
              <a:rPr lang="en-US" sz="3200" b="1" i="0" u="none" strike="noStrike" baseline="0" dirty="0">
                <a:solidFill>
                  <a:srgbClr val="FF0000"/>
                </a:solidFill>
                <a:latin typeface="Calibri" panose="020F0502020204030204" pitchFamily="34" charset="0"/>
              </a:rPr>
              <a:t>pessaries</a:t>
            </a:r>
            <a:r>
              <a:rPr lang="en-US" sz="3200" b="1" i="0" u="none" strike="noStrike" baseline="0" dirty="0">
                <a:latin typeface="Calibri" panose="020F0502020204030204" pitchFamily="34" charset="0"/>
              </a:rPr>
              <a:t>, are usually </a:t>
            </a:r>
            <a:r>
              <a:rPr lang="en-US" sz="3200" b="1" i="0" u="none" strike="noStrike" baseline="0" dirty="0">
                <a:solidFill>
                  <a:srgbClr val="FF0000"/>
                </a:solidFill>
                <a:latin typeface="Calibri" panose="020F0502020204030204" pitchFamily="34" charset="0"/>
              </a:rPr>
              <a:t>globular</a:t>
            </a:r>
            <a:r>
              <a:rPr lang="en-US" sz="3200" b="1" i="0" u="none" strike="noStrike" baseline="0" dirty="0">
                <a:latin typeface="Calibri" panose="020F0502020204030204" pitchFamily="34" charset="0"/>
              </a:rPr>
              <a:t>, </a:t>
            </a:r>
            <a:r>
              <a:rPr lang="en-US" sz="3200" b="1" i="0" u="none" strike="noStrike" baseline="0" dirty="0">
                <a:solidFill>
                  <a:srgbClr val="FF0000"/>
                </a:solidFill>
                <a:latin typeface="Calibri" panose="020F0502020204030204" pitchFamily="34" charset="0"/>
              </a:rPr>
              <a:t>oviform</a:t>
            </a:r>
            <a:r>
              <a:rPr lang="en-US" sz="3200" b="1" i="0" u="none" strike="noStrike" baseline="0" dirty="0">
                <a:latin typeface="Calibri" panose="020F0502020204030204" pitchFamily="34" charset="0"/>
              </a:rPr>
              <a:t>, or </a:t>
            </a:r>
            <a:r>
              <a:rPr lang="en-US" sz="3200" b="1" i="0" u="none" strike="noStrike" baseline="0" dirty="0">
                <a:solidFill>
                  <a:srgbClr val="FF0000"/>
                </a:solidFill>
                <a:latin typeface="Calibri" panose="020F0502020204030204" pitchFamily="34" charset="0"/>
              </a:rPr>
              <a:t>cone-shaped</a:t>
            </a:r>
            <a:r>
              <a:rPr lang="en-US" sz="3200" b="1" i="0" u="none" strike="noStrike" baseline="0" dirty="0">
                <a:latin typeface="Calibri" panose="020F0502020204030204" pitchFamily="34" charset="0"/>
              </a:rPr>
              <a:t> and weigh about </a:t>
            </a:r>
            <a:r>
              <a:rPr lang="en-US" sz="3200" b="1" i="0" u="none" strike="noStrike" baseline="0" dirty="0">
                <a:solidFill>
                  <a:srgbClr val="FF0000"/>
                </a:solidFill>
                <a:latin typeface="Calibri" panose="020F0502020204030204" pitchFamily="34" charset="0"/>
              </a:rPr>
              <a:t>5 g </a:t>
            </a:r>
            <a:r>
              <a:rPr lang="en-US" sz="3200" b="1" i="0" u="none" strike="noStrike" baseline="0" dirty="0">
                <a:latin typeface="Calibri" panose="020F0502020204030204" pitchFamily="34" charset="0"/>
              </a:rPr>
              <a:t>when cocoa butter is the base. </a:t>
            </a:r>
            <a:endParaRPr lang="en-US" sz="3200" b="0" i="0" u="none" strike="noStrike" baseline="0" dirty="0">
              <a:latin typeface="Calibri" panose="020F0502020204030204" pitchFamily="34" charset="0"/>
            </a:endParaRPr>
          </a:p>
          <a:p>
            <a:pPr algn="just">
              <a:lnSpc>
                <a:spcPct val="150000"/>
              </a:lnSpc>
            </a:pPr>
            <a:r>
              <a:rPr lang="en-US" sz="3200" b="0" i="0" u="none" strike="noStrike" baseline="0" dirty="0">
                <a:latin typeface="Arial" panose="020B0604020202020204" pitchFamily="34" charset="0"/>
              </a:rPr>
              <a:t>• </a:t>
            </a:r>
            <a:r>
              <a:rPr lang="en-US" sz="3200" b="1" i="0" u="none" strike="noStrike" baseline="0" dirty="0">
                <a:latin typeface="Calibri" panose="020F0502020204030204" pitchFamily="34" charset="0"/>
              </a:rPr>
              <a:t>However, depending on the base and the manufacturer's product, the weights of vaginal suppositories may vary widely. </a:t>
            </a:r>
            <a:endParaRPr lang="en-US" sz="3200" b="0" i="0" u="none" strike="noStrike" baseline="0" dirty="0">
              <a:latin typeface="Calibri" panose="020F0502020204030204" pitchFamily="34" charset="0"/>
            </a:endParaRPr>
          </a:p>
        </p:txBody>
      </p:sp>
      <p:pic>
        <p:nvPicPr>
          <p:cNvPr id="5" name="Picture 4">
            <a:extLst>
              <a:ext uri="{FF2B5EF4-FFF2-40B4-BE49-F238E27FC236}">
                <a16:creationId xmlns:a16="http://schemas.microsoft.com/office/drawing/2014/main" id="{C951F9AF-7730-4876-B91A-E3D8C873E6E5}"/>
              </a:ext>
            </a:extLst>
          </p:cNvPr>
          <p:cNvPicPr>
            <a:picLocks noChangeAspect="1"/>
          </p:cNvPicPr>
          <p:nvPr/>
        </p:nvPicPr>
        <p:blipFill>
          <a:blip r:embed="rId2"/>
          <a:stretch>
            <a:fillRect/>
          </a:stretch>
        </p:blipFill>
        <p:spPr>
          <a:xfrm>
            <a:off x="8254104" y="5048155"/>
            <a:ext cx="3336014" cy="1461959"/>
          </a:xfrm>
          <a:prstGeom prst="rect">
            <a:avLst/>
          </a:prstGeom>
        </p:spPr>
      </p:pic>
      <p:pic>
        <p:nvPicPr>
          <p:cNvPr id="7" name="Picture 6">
            <a:extLst>
              <a:ext uri="{FF2B5EF4-FFF2-40B4-BE49-F238E27FC236}">
                <a16:creationId xmlns:a16="http://schemas.microsoft.com/office/drawing/2014/main" id="{527F7FA4-A227-4185-8C2E-7B8914BE9841}"/>
              </a:ext>
            </a:extLst>
          </p:cNvPr>
          <p:cNvPicPr>
            <a:picLocks noChangeAspect="1"/>
          </p:cNvPicPr>
          <p:nvPr/>
        </p:nvPicPr>
        <p:blipFill>
          <a:blip r:embed="rId3"/>
          <a:stretch>
            <a:fillRect/>
          </a:stretch>
        </p:blipFill>
        <p:spPr>
          <a:xfrm>
            <a:off x="8319543" y="2787612"/>
            <a:ext cx="3270576" cy="2260544"/>
          </a:xfrm>
          <a:prstGeom prst="rect">
            <a:avLst/>
          </a:prstGeom>
        </p:spPr>
      </p:pic>
    </p:spTree>
    <p:extLst>
      <p:ext uri="{BB962C8B-B14F-4D97-AF65-F5344CB8AC3E}">
        <p14:creationId xmlns:p14="http://schemas.microsoft.com/office/powerpoint/2010/main" val="653630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0B439-035C-496B-9449-96A34D02036F}"/>
              </a:ext>
            </a:extLst>
          </p:cNvPr>
          <p:cNvSpPr txBox="1"/>
          <p:nvPr/>
        </p:nvSpPr>
        <p:spPr>
          <a:xfrm>
            <a:off x="376310" y="171199"/>
            <a:ext cx="11229535" cy="5386090"/>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Calibration of the mold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Calibri" panose="020F0502020204030204" pitchFamily="34" charset="0"/>
              </a:rPr>
              <a:t>The first step in calibration of a mold is to </a:t>
            </a:r>
          </a:p>
          <a:p>
            <a:pPr algn="just"/>
            <a:r>
              <a:rPr lang="en-US" sz="2800" i="0" u="none" strike="noStrike" baseline="0" dirty="0">
                <a:latin typeface="Wingdings" panose="05000000000000000000" pitchFamily="2" charset="2"/>
              </a:rPr>
              <a:t> </a:t>
            </a:r>
            <a:r>
              <a:rPr lang="en-US" sz="2800" i="0" u="none" strike="noStrike" baseline="0" dirty="0">
                <a:latin typeface="Calibri" panose="020F0502020204030204" pitchFamily="34" charset="0"/>
              </a:rPr>
              <a:t>prepare molded suppositories from </a:t>
            </a:r>
            <a:r>
              <a:rPr lang="en-US" sz="2800" i="0" u="none" strike="noStrike" baseline="0" dirty="0">
                <a:solidFill>
                  <a:srgbClr val="0070C0"/>
                </a:solidFill>
                <a:latin typeface="Calibri" panose="020F0502020204030204" pitchFamily="34" charset="0"/>
              </a:rPr>
              <a:t>base material alone</a:t>
            </a:r>
            <a:r>
              <a:rPr lang="en-US" sz="2800" i="0" u="none" strike="noStrike" baseline="0" dirty="0">
                <a:latin typeface="Calibri" panose="020F0502020204030204" pitchFamily="34" charset="0"/>
              </a:rPr>
              <a:t>. </a:t>
            </a:r>
          </a:p>
          <a:p>
            <a:pPr algn="just"/>
            <a:r>
              <a:rPr lang="en-US" sz="2800" i="0" u="none" strike="noStrike" baseline="0" dirty="0">
                <a:latin typeface="Wingdings" panose="05000000000000000000" pitchFamily="2" charset="2"/>
              </a:rPr>
              <a:t> </a:t>
            </a:r>
            <a:r>
              <a:rPr lang="en-US" sz="2800" i="0" u="none" strike="noStrike" baseline="0" dirty="0">
                <a:latin typeface="Calibri" panose="020F0502020204030204" pitchFamily="34" charset="0"/>
              </a:rPr>
              <a:t>After removal from the mold, the suppositories are weighed and the </a:t>
            </a:r>
            <a:r>
              <a:rPr lang="en-US" sz="2800" i="0" u="none" strike="noStrike" baseline="0" dirty="0">
                <a:solidFill>
                  <a:srgbClr val="0070C0"/>
                </a:solidFill>
                <a:latin typeface="Calibri" panose="020F0502020204030204" pitchFamily="34" charset="0"/>
              </a:rPr>
              <a:t>total weight </a:t>
            </a:r>
            <a:r>
              <a:rPr lang="en-US" sz="2800" i="0" u="none" strike="noStrike" baseline="0" dirty="0">
                <a:latin typeface="Calibri" panose="020F0502020204030204" pitchFamily="34" charset="0"/>
              </a:rPr>
              <a:t>and </a:t>
            </a:r>
            <a:r>
              <a:rPr lang="en-US" sz="2800" i="0" u="none" strike="noStrike" baseline="0" dirty="0">
                <a:solidFill>
                  <a:srgbClr val="0070C0"/>
                </a:solidFill>
                <a:latin typeface="Calibri" panose="020F0502020204030204" pitchFamily="34" charset="0"/>
              </a:rPr>
              <a:t>average weight </a:t>
            </a:r>
            <a:r>
              <a:rPr lang="en-US" sz="2800" i="0" u="none" strike="noStrike" baseline="0" dirty="0">
                <a:latin typeface="Calibri" panose="020F0502020204030204" pitchFamily="34" charset="0"/>
              </a:rPr>
              <a:t>of each suppository are recorded (for the particular base used). </a:t>
            </a:r>
          </a:p>
          <a:p>
            <a:pPr marL="457200" indent="-457200" algn="just">
              <a:buFont typeface="Wingdings" panose="05000000000000000000" pitchFamily="2" charset="2"/>
              <a:buChar char="Ø"/>
            </a:pPr>
            <a:r>
              <a:rPr lang="en-US" sz="2800" i="0" u="none" strike="noStrike" baseline="0" dirty="0">
                <a:latin typeface="Calibri" panose="020F0502020204030204" pitchFamily="34" charset="0"/>
              </a:rPr>
              <a:t>To </a:t>
            </a:r>
            <a:r>
              <a:rPr lang="en-US" sz="2800" i="0" u="none" strike="noStrike" baseline="0" dirty="0">
                <a:solidFill>
                  <a:srgbClr val="0070C0"/>
                </a:solidFill>
                <a:latin typeface="Calibri" panose="020F0502020204030204" pitchFamily="34" charset="0"/>
              </a:rPr>
              <a:t>determine the volume of the mold</a:t>
            </a:r>
            <a:r>
              <a:rPr lang="en-US" sz="2800" i="0" u="none" strike="noStrike" baseline="0" dirty="0">
                <a:latin typeface="Calibri" panose="020F0502020204030204" pitchFamily="34" charset="0"/>
              </a:rPr>
              <a:t>, the suppositories are carefully melted in a </a:t>
            </a:r>
            <a:r>
              <a:rPr lang="en-US" sz="2800" i="0" u="none" strike="noStrike" baseline="0" dirty="0">
                <a:solidFill>
                  <a:srgbClr val="0070C0"/>
                </a:solidFill>
                <a:latin typeface="Calibri" panose="020F0502020204030204" pitchFamily="34" charset="0"/>
              </a:rPr>
              <a:t>calibrated beaker</a:t>
            </a:r>
            <a:r>
              <a:rPr lang="en-US" sz="2800" i="0" u="none" strike="noStrike" baseline="0" dirty="0">
                <a:latin typeface="Calibri" panose="020F0502020204030204" pitchFamily="34" charset="0"/>
              </a:rPr>
              <a:t>, and the volume of the melt is determined for the total number as well </a:t>
            </a:r>
            <a:r>
              <a:rPr lang="en-US" sz="2800" i="0" u="none" strike="noStrike" baseline="0" dirty="0">
                <a:solidFill>
                  <a:srgbClr val="0070C0"/>
                </a:solidFill>
                <a:latin typeface="Calibri" panose="020F0502020204030204" pitchFamily="34" charset="0"/>
              </a:rPr>
              <a:t>as for the average of one suppository</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Ø"/>
            </a:pPr>
            <a:endParaRPr lang="en-US" sz="2800" dirty="0">
              <a:latin typeface="Calibri" panose="020F0502020204030204" pitchFamily="34" charset="0"/>
            </a:endParaRPr>
          </a:p>
          <a:p>
            <a:pPr algn="just"/>
            <a:r>
              <a:rPr lang="en-US" sz="2800" b="1" i="0" u="none" strike="noStrike" baseline="0" dirty="0">
                <a:solidFill>
                  <a:srgbClr val="FF0000"/>
                </a:solidFill>
                <a:latin typeface="Calibri" panose="020F0502020204030204" pitchFamily="34" charset="0"/>
              </a:rPr>
              <a:t>Calculating average weight and average volume</a:t>
            </a:r>
          </a:p>
        </p:txBody>
      </p:sp>
    </p:spTree>
    <p:extLst>
      <p:ext uri="{BB962C8B-B14F-4D97-AF65-F5344CB8AC3E}">
        <p14:creationId xmlns:p14="http://schemas.microsoft.com/office/powerpoint/2010/main" val="1487840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77408F-9845-4BE0-B725-E7CD2B2A4C9F}"/>
              </a:ext>
            </a:extLst>
          </p:cNvPr>
          <p:cNvSpPr txBox="1"/>
          <p:nvPr/>
        </p:nvSpPr>
        <p:spPr>
          <a:xfrm>
            <a:off x="196946" y="231796"/>
            <a:ext cx="11732454" cy="6416628"/>
          </a:xfrm>
          <a:prstGeom prst="rect">
            <a:avLst/>
          </a:prstGeom>
          <a:noFill/>
        </p:spPr>
        <p:txBody>
          <a:bodyPr wrap="square">
            <a:spAutoFit/>
          </a:bodyPr>
          <a:lstStyle/>
          <a:p>
            <a:r>
              <a:rPr lang="en-US" sz="3200" b="1" i="0" u="none" strike="noStrike" baseline="0" dirty="0">
                <a:solidFill>
                  <a:srgbClr val="FF0000"/>
                </a:solidFill>
                <a:latin typeface="Cambria" panose="02040503050406030204" pitchFamily="18" charset="0"/>
              </a:rPr>
              <a:t>Determination of the Amount of Base Required (volume depending method)</a:t>
            </a:r>
            <a:endParaRPr lang="en-US" sz="3200" b="0" i="0" u="none" strike="noStrike" baseline="0" dirty="0">
              <a:solidFill>
                <a:srgbClr val="FF0000"/>
              </a:solidFill>
              <a:latin typeface="Cambria" panose="02040503050406030204" pitchFamily="18" charset="0"/>
            </a:endParaRPr>
          </a:p>
          <a:p>
            <a:pPr algn="just"/>
            <a:r>
              <a:rPr lang="en-US" sz="2600" i="0" u="none" strike="noStrike" baseline="0" dirty="0">
                <a:latin typeface="Arial" panose="020B0604020202020204" pitchFamily="34" charset="0"/>
              </a:rPr>
              <a:t>• </a:t>
            </a:r>
            <a:r>
              <a:rPr lang="en-US" sz="2600" i="0" u="none" strike="noStrike" baseline="0" dirty="0">
                <a:latin typeface="Calibri" panose="020F0502020204030204" pitchFamily="34" charset="0"/>
              </a:rPr>
              <a:t>Calculate the amounts of materials needed for the preparation of </a:t>
            </a:r>
            <a:r>
              <a:rPr lang="en-US" sz="2600" i="0" u="none" strike="noStrike" baseline="0" dirty="0">
                <a:solidFill>
                  <a:srgbClr val="0070C0"/>
                </a:solidFill>
                <a:latin typeface="Calibri" panose="020F0502020204030204" pitchFamily="34" charset="0"/>
              </a:rPr>
              <a:t>one or two more </a:t>
            </a:r>
            <a:r>
              <a:rPr lang="en-US" sz="2600" i="0" u="none" strike="noStrike" baseline="0" dirty="0">
                <a:latin typeface="Calibri" panose="020F0502020204030204" pitchFamily="34" charset="0"/>
              </a:rPr>
              <a:t>suppositories than the number prescribed to </a:t>
            </a:r>
            <a:r>
              <a:rPr lang="en-US" sz="2600" i="0" u="none" strike="noStrike" baseline="0" dirty="0">
                <a:solidFill>
                  <a:srgbClr val="0070C0"/>
                </a:solidFill>
                <a:latin typeface="Calibri" panose="020F0502020204030204" pitchFamily="34" charset="0"/>
              </a:rPr>
              <a:t>compensate for the inevitable loss </a:t>
            </a:r>
            <a:r>
              <a:rPr lang="en-US" sz="2600" i="0" u="none" strike="noStrike" baseline="0" dirty="0">
                <a:latin typeface="Calibri" panose="020F0502020204030204" pitchFamily="34" charset="0"/>
              </a:rPr>
              <a:t>of some material and to ensure having enough material. </a:t>
            </a:r>
          </a:p>
          <a:p>
            <a:pPr marL="457200" indent="-457200" algn="just">
              <a:lnSpc>
                <a:spcPct val="150000"/>
              </a:lnSpc>
              <a:buFont typeface="Arial" panose="020B0604020202020204" pitchFamily="34" charset="0"/>
              <a:buChar char="•"/>
            </a:pPr>
            <a:r>
              <a:rPr lang="en-US" sz="2600" i="0" u="none" strike="noStrike" baseline="0" dirty="0">
                <a:solidFill>
                  <a:srgbClr val="FF0000"/>
                </a:solidFill>
                <a:latin typeface="Calibri" panose="020F0502020204030204" pitchFamily="34" charset="0"/>
              </a:rPr>
              <a:t>Verify the required amount of drug is provided in each suppository</a:t>
            </a:r>
            <a:r>
              <a:rPr lang="en-US" sz="2600" i="0" u="none" strike="noStrike" baseline="0" dirty="0">
                <a:latin typeface="Calibri" panose="020F0502020204030204" pitchFamily="34" charset="0"/>
              </a:rPr>
              <a:t>. Because the volume of the mold is known (from mold calibration the determined volume of the melted suppositories formed from the base). </a:t>
            </a:r>
          </a:p>
          <a:p>
            <a:pPr marL="457200" indent="-457200" algn="just">
              <a:lnSpc>
                <a:spcPct val="150000"/>
              </a:lnSpc>
              <a:buFont typeface="Arial" panose="020B0604020202020204" pitchFamily="34" charset="0"/>
              <a:buChar char="•"/>
            </a:pPr>
            <a:r>
              <a:rPr lang="en-US" sz="2600" i="0" u="none" strike="noStrike" baseline="0" dirty="0">
                <a:solidFill>
                  <a:srgbClr val="FF0000"/>
                </a:solidFill>
                <a:latin typeface="Calibri" panose="020F0502020204030204" pitchFamily="34" charset="0"/>
              </a:rPr>
              <a:t>The volume of the drug substances subtracted from the total volume of the mold will give the volume of base required. </a:t>
            </a:r>
            <a:r>
              <a:rPr lang="en-US" sz="2600" i="0" u="none" strike="noStrike" baseline="0" dirty="0">
                <a:solidFill>
                  <a:schemeClr val="bg2">
                    <a:lumMod val="25000"/>
                  </a:schemeClr>
                </a:solidFill>
                <a:latin typeface="Calibri" panose="020F0502020204030204" pitchFamily="34" charset="0"/>
              </a:rPr>
              <a:t>(</a:t>
            </a:r>
            <a:r>
              <a:rPr lang="en-US" sz="2600" i="0" u="none" strike="noStrike" baseline="0" dirty="0" err="1">
                <a:solidFill>
                  <a:schemeClr val="bg2">
                    <a:lumMod val="25000"/>
                  </a:schemeClr>
                </a:solidFill>
                <a:latin typeface="Calibri" panose="020F0502020204030204" pitchFamily="34" charset="0"/>
              </a:rPr>
              <a:t>Vdrug-Vmolds</a:t>
            </a:r>
            <a:r>
              <a:rPr lang="en-US" sz="2600" i="0" u="none" strike="noStrike" baseline="0" dirty="0">
                <a:solidFill>
                  <a:schemeClr val="bg2">
                    <a:lumMod val="25000"/>
                  </a:schemeClr>
                </a:solidFill>
                <a:latin typeface="Calibri" panose="020F0502020204030204" pitchFamily="34" charset="0"/>
              </a:rPr>
              <a:t>=</a:t>
            </a:r>
            <a:r>
              <a:rPr lang="en-US" sz="2600" i="0" u="none" strike="noStrike" baseline="0" dirty="0" err="1">
                <a:solidFill>
                  <a:schemeClr val="bg2">
                    <a:lumMod val="25000"/>
                  </a:schemeClr>
                </a:solidFill>
                <a:latin typeface="Calibri" panose="020F0502020204030204" pitchFamily="34" charset="0"/>
              </a:rPr>
              <a:t>Vbase</a:t>
            </a:r>
            <a:r>
              <a:rPr lang="en-US" sz="2600" i="0" u="none" strike="noStrike" baseline="0" dirty="0">
                <a:solidFill>
                  <a:schemeClr val="bg2">
                    <a:lumMod val="25000"/>
                  </a:schemeClr>
                </a:solidFill>
                <a:latin typeface="Calibri" panose="020F0502020204030204" pitchFamily="34" charset="0"/>
              </a:rPr>
              <a:t> required)</a:t>
            </a:r>
          </a:p>
          <a:p>
            <a:pPr marL="457200" indent="-457200" algn="just">
              <a:lnSpc>
                <a:spcPct val="150000"/>
              </a:lnSpc>
              <a:buFont typeface="Arial" panose="020B0604020202020204" pitchFamily="34" charset="0"/>
              <a:buChar char="•"/>
            </a:pPr>
            <a:r>
              <a:rPr lang="en-US" sz="2600" i="0" u="none" strike="noStrike" baseline="0" dirty="0">
                <a:solidFill>
                  <a:srgbClr val="0070C0"/>
                </a:solidFill>
                <a:latin typeface="Calibri" panose="020F0502020204030204" pitchFamily="34" charset="0"/>
              </a:rPr>
              <a:t>The total volume of these materials is subtracted from the volume of the mold, and the appropriate amount of base is added</a:t>
            </a:r>
            <a:r>
              <a:rPr lang="en-US" sz="2600" i="0" u="none" strike="noStrike" baseline="0" dirty="0">
                <a:latin typeface="Calibri" panose="020F0502020204030204" pitchFamily="34" charset="0"/>
              </a:rPr>
              <a:t>. </a:t>
            </a:r>
          </a:p>
        </p:txBody>
      </p:sp>
    </p:spTree>
    <p:extLst>
      <p:ext uri="{BB962C8B-B14F-4D97-AF65-F5344CB8AC3E}">
        <p14:creationId xmlns:p14="http://schemas.microsoft.com/office/powerpoint/2010/main" val="3873592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7D395-9326-4BDD-A089-BD6EE4FC7695}"/>
              </a:ext>
            </a:extLst>
          </p:cNvPr>
          <p:cNvSpPr txBox="1"/>
          <p:nvPr/>
        </p:nvSpPr>
        <p:spPr>
          <a:xfrm>
            <a:off x="305972" y="135179"/>
            <a:ext cx="11468686" cy="6093976"/>
          </a:xfrm>
          <a:prstGeom prst="rect">
            <a:avLst/>
          </a:prstGeom>
          <a:noFill/>
        </p:spPr>
        <p:txBody>
          <a:bodyPr wrap="square">
            <a:spAutoFit/>
          </a:bodyPr>
          <a:lstStyle/>
          <a:p>
            <a:r>
              <a:rPr lang="en-US" sz="5400" b="0" i="0" u="none" strike="noStrike" baseline="0" dirty="0">
                <a:solidFill>
                  <a:srgbClr val="FF0000"/>
                </a:solidFill>
                <a:latin typeface="Cambria" panose="02040503050406030204" pitchFamily="18" charset="0"/>
              </a:rPr>
              <a:t>Medicated suppositories </a:t>
            </a:r>
          </a:p>
          <a:p>
            <a:endParaRPr lang="en-US" sz="2800" b="0" i="0" u="none" strike="noStrike" baseline="0" dirty="0">
              <a:latin typeface="Arial" panose="020B0604020202020204" pitchFamily="34" charset="0"/>
            </a:endParaRP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If the added amounts of medicaments are </a:t>
            </a:r>
            <a:r>
              <a:rPr lang="en-US" sz="2800" i="0" u="none" strike="noStrike" baseline="0" dirty="0">
                <a:solidFill>
                  <a:srgbClr val="0070C0"/>
                </a:solidFill>
                <a:latin typeface="Calibri" panose="020F0502020204030204" pitchFamily="34" charset="0"/>
              </a:rPr>
              <a:t>slight</a:t>
            </a:r>
            <a:r>
              <a:rPr lang="en-US" sz="2800" i="0" u="none" strike="noStrike" baseline="0" dirty="0">
                <a:latin typeface="Calibri" panose="020F0502020204030204" pitchFamily="34" charset="0"/>
              </a:rPr>
              <a:t>, they may be considered to be negligible, and no deduction from the total volume of base may be deemed necessary. In preparation of suppositories, it is generally assumed that if the quantity of active drug is </a:t>
            </a:r>
            <a:r>
              <a:rPr lang="en-US" sz="2800" i="0" u="none" strike="noStrike" baseline="0" dirty="0">
                <a:solidFill>
                  <a:srgbClr val="0070C0"/>
                </a:solidFill>
                <a:highlight>
                  <a:srgbClr val="FFFF00"/>
                </a:highlight>
                <a:latin typeface="Calibri" panose="020F0502020204030204" pitchFamily="34" charset="0"/>
              </a:rPr>
              <a:t>less than 100 mg/2g </a:t>
            </a:r>
            <a:r>
              <a:rPr lang="en-US" sz="2800" i="0" u="none" strike="noStrike" baseline="0" dirty="0">
                <a:solidFill>
                  <a:srgbClr val="0070C0"/>
                </a:solidFill>
                <a:latin typeface="Calibri" panose="020F0502020204030204" pitchFamily="34" charset="0"/>
              </a:rPr>
              <a:t>suppository </a:t>
            </a:r>
            <a:r>
              <a:rPr lang="en-US" sz="2800" i="0" u="none" strike="noStrike" baseline="0" dirty="0">
                <a:latin typeface="Calibri" panose="020F0502020204030204" pitchFamily="34" charset="0"/>
              </a:rPr>
              <a:t>weight then the volume occupied by the powder is </a:t>
            </a:r>
            <a:r>
              <a:rPr lang="en-US" sz="2800" i="0" u="none" strike="noStrike" baseline="0" dirty="0">
                <a:solidFill>
                  <a:srgbClr val="0070C0"/>
                </a:solidFill>
                <a:latin typeface="Calibri" panose="020F0502020204030204" pitchFamily="34" charset="0"/>
              </a:rPr>
              <a:t>insignificant and need not be considered.</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Obviously, if a </a:t>
            </a:r>
            <a:r>
              <a:rPr lang="en-US" sz="2800" i="0" u="none" strike="noStrike" baseline="0" dirty="0">
                <a:solidFill>
                  <a:srgbClr val="0070C0"/>
                </a:solidFill>
                <a:latin typeface="Calibri" panose="020F0502020204030204" pitchFamily="34" charset="0"/>
              </a:rPr>
              <a:t>suppository mold of less than 2 g</a:t>
            </a:r>
            <a:r>
              <a:rPr lang="en-US" sz="2800" i="0" u="none" strike="noStrike" baseline="0" dirty="0">
                <a:latin typeface="Calibri" panose="020F0502020204030204" pitchFamily="34" charset="0"/>
              </a:rPr>
              <a:t> is used, the powder volume may need to be </a:t>
            </a:r>
            <a:r>
              <a:rPr lang="en-US" sz="2800" i="0" u="none" strike="noStrike" baseline="0" dirty="0">
                <a:solidFill>
                  <a:srgbClr val="0070C0"/>
                </a:solidFill>
                <a:latin typeface="Calibri" panose="020F0502020204030204" pitchFamily="34" charset="0"/>
              </a:rPr>
              <a:t>considered</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However, if considerable quantities of other substances are to be used, the volumes of these materials are important and should be used to calculate the amount of base actually required to fill the mold. </a:t>
            </a:r>
          </a:p>
        </p:txBody>
      </p:sp>
    </p:spTree>
    <p:extLst>
      <p:ext uri="{BB962C8B-B14F-4D97-AF65-F5344CB8AC3E}">
        <p14:creationId xmlns:p14="http://schemas.microsoft.com/office/powerpoint/2010/main" val="843486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001EF-BE8B-48B5-9753-35183E7E8D7E}"/>
              </a:ext>
            </a:extLst>
          </p:cNvPr>
          <p:cNvSpPr txBox="1"/>
          <p:nvPr/>
        </p:nvSpPr>
        <p:spPr>
          <a:xfrm>
            <a:off x="207497" y="83744"/>
            <a:ext cx="8359727" cy="6740307"/>
          </a:xfrm>
          <a:prstGeom prst="rect">
            <a:avLst/>
          </a:prstGeom>
          <a:noFill/>
        </p:spPr>
        <p:txBody>
          <a:bodyPr wrap="square">
            <a:spAutoFit/>
          </a:bodyPr>
          <a:lstStyle/>
          <a:p>
            <a:r>
              <a:rPr lang="en-US" sz="4800" b="1" i="0" u="none" strike="noStrike" baseline="0" dirty="0">
                <a:solidFill>
                  <a:srgbClr val="FF0000"/>
                </a:solidFill>
                <a:latin typeface="Cambria" panose="02040503050406030204" pitchFamily="18" charset="0"/>
              </a:rPr>
              <a:t>Other calibration method </a:t>
            </a:r>
            <a:endParaRPr lang="en-US" sz="4800" b="0" i="0" u="none" strike="noStrike" baseline="0" dirty="0">
              <a:solidFill>
                <a:srgbClr val="FF0000"/>
              </a:solidFill>
              <a:latin typeface="Cambria" panose="02040503050406030204" pitchFamily="18" charset="0"/>
            </a:endParaRPr>
          </a:p>
          <a:p>
            <a:pPr algn="just"/>
            <a:r>
              <a:rPr lang="en-US" sz="2400" i="0" u="none" strike="noStrike" baseline="0" dirty="0">
                <a:latin typeface="Arial" panose="020B0604020202020204" pitchFamily="34" charset="0"/>
              </a:rPr>
              <a:t>• </a:t>
            </a:r>
            <a:r>
              <a:rPr lang="en-US" sz="2400" i="0" u="none" strike="noStrike" baseline="0" dirty="0">
                <a:latin typeface="Calibri" panose="020F0502020204030204" pitchFamily="34" charset="0"/>
              </a:rPr>
              <a:t>Another method for determination of the amount of base is called the </a:t>
            </a:r>
            <a:r>
              <a:rPr lang="en-US" sz="2400" i="0" u="none" strike="noStrike" baseline="0" dirty="0">
                <a:solidFill>
                  <a:srgbClr val="FF0000"/>
                </a:solidFill>
                <a:latin typeface="Calibri" panose="020F0502020204030204" pitchFamily="34" charset="0"/>
              </a:rPr>
              <a:t>double pour method </a:t>
            </a:r>
            <a:r>
              <a:rPr lang="en-US" sz="2400" i="0" u="none" strike="noStrike" baseline="0" dirty="0">
                <a:latin typeface="Calibri" panose="020F0502020204030204" pitchFamily="34" charset="0"/>
              </a:rPr>
              <a:t>in the preparation of medicated suppositories requires the following steps: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(a) weigh the </a:t>
            </a:r>
            <a:r>
              <a:rPr lang="en-US" sz="2400" i="0" u="none" strike="noStrike" baseline="0" dirty="0">
                <a:solidFill>
                  <a:srgbClr val="FF0000"/>
                </a:solidFill>
                <a:latin typeface="Calibri" panose="020F0502020204030204" pitchFamily="34" charset="0"/>
              </a:rPr>
              <a:t>active</a:t>
            </a:r>
            <a:r>
              <a:rPr lang="en-US" sz="2400" i="0" u="none" strike="noStrike" baseline="0" dirty="0">
                <a:latin typeface="Calibri" panose="020F0502020204030204" pitchFamily="34" charset="0"/>
              </a:rPr>
              <a:t> ingredient for the preparation of a </a:t>
            </a:r>
            <a:r>
              <a:rPr lang="en-US" sz="2400" i="0" u="none" strike="noStrike" baseline="0" dirty="0">
                <a:solidFill>
                  <a:srgbClr val="FF0000"/>
                </a:solidFill>
                <a:latin typeface="Calibri" panose="020F0502020204030204" pitchFamily="34" charset="0"/>
              </a:rPr>
              <a:t>single suppository;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(b) dissolve it or mix it (depending on its solubility in the base) with a </a:t>
            </a:r>
            <a:r>
              <a:rPr lang="en-US" sz="2400" i="0" u="none" strike="noStrike" baseline="0" dirty="0">
                <a:solidFill>
                  <a:srgbClr val="FF0000"/>
                </a:solidFill>
                <a:latin typeface="Calibri" panose="020F0502020204030204" pitchFamily="34" charset="0"/>
              </a:rPr>
              <a:t>portion of melted base </a:t>
            </a:r>
            <a:r>
              <a:rPr lang="en-US" sz="2400" i="0" u="none" strike="noStrike" baseline="0" dirty="0">
                <a:latin typeface="Calibri" panose="020F0502020204030204" pitchFamily="34" charset="0"/>
              </a:rPr>
              <a:t>insufficient to fill one cavity of the mold, and add the mixture to a cavity;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(c) add additional melted base to the cavity to fill it completely; </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(d) allow the suppository to congeal and harden;</a:t>
            </a:r>
          </a:p>
          <a:p>
            <a:pPr marL="342900" indent="-342900" algn="just">
              <a:buFont typeface="Arial" panose="020B0604020202020204" pitchFamily="34" charset="0"/>
              <a:buChar char="•"/>
            </a:pPr>
            <a:r>
              <a:rPr lang="en-US" sz="2400" i="0" u="none" strike="noStrike" baseline="0" dirty="0">
                <a:latin typeface="Calibri" panose="020F0502020204030204" pitchFamily="34" charset="0"/>
              </a:rPr>
              <a:t>(e) remove the supp. from the mold and weigh it. </a:t>
            </a:r>
          </a:p>
          <a:p>
            <a:pPr marL="342900" indent="-342900" algn="just">
              <a:buFont typeface="Arial" panose="020B0604020202020204" pitchFamily="34" charset="0"/>
              <a:buChar char="•"/>
            </a:pPr>
            <a:r>
              <a:rPr lang="en-US" sz="2400" i="0" u="none" strike="noStrike" baseline="0" dirty="0">
                <a:solidFill>
                  <a:srgbClr val="0070C0"/>
                </a:solidFill>
                <a:latin typeface="Calibri" panose="020F0502020204030204" pitchFamily="34" charset="0"/>
              </a:rPr>
              <a:t>The weight of the active ingredients subtracted from the weight of the suppository yields the weight of the base</a:t>
            </a:r>
            <a:r>
              <a:rPr lang="en-US" sz="2400" i="0" u="none" strike="noStrike" baseline="0" dirty="0">
                <a:latin typeface="Calibri" panose="020F0502020204030204" pitchFamily="34" charset="0"/>
              </a:rPr>
              <a:t>. </a:t>
            </a:r>
          </a:p>
          <a:p>
            <a:pPr marL="342900" indent="-342900" algn="just">
              <a:buFont typeface="Arial" panose="020B0604020202020204" pitchFamily="34" charset="0"/>
              <a:buChar char="•"/>
            </a:pPr>
            <a:r>
              <a:rPr lang="en-US" sz="2400" i="0" u="none" strike="noStrike" baseline="0" dirty="0">
                <a:solidFill>
                  <a:srgbClr val="FF0000"/>
                </a:solidFill>
                <a:latin typeface="Calibri" panose="020F0502020204030204" pitchFamily="34" charset="0"/>
              </a:rPr>
              <a:t>This amount of base multiplied by the number of suppositories to be prepared in the mold is the total amount of base required </a:t>
            </a:r>
          </a:p>
        </p:txBody>
      </p:sp>
    </p:spTree>
    <p:extLst>
      <p:ext uri="{BB962C8B-B14F-4D97-AF65-F5344CB8AC3E}">
        <p14:creationId xmlns:p14="http://schemas.microsoft.com/office/powerpoint/2010/main" val="3241349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DC33B-F9E0-4937-9ABB-8ECE3B6C5696}"/>
              </a:ext>
            </a:extLst>
          </p:cNvPr>
          <p:cNvSpPr txBox="1"/>
          <p:nvPr/>
        </p:nvSpPr>
        <p:spPr>
          <a:xfrm>
            <a:off x="291904" y="126047"/>
            <a:ext cx="11510890" cy="6063198"/>
          </a:xfrm>
          <a:prstGeom prst="rect">
            <a:avLst/>
          </a:prstGeom>
          <a:noFill/>
        </p:spPr>
        <p:txBody>
          <a:bodyPr wrap="square">
            <a:spAutoFit/>
          </a:bodyPr>
          <a:lstStyle/>
          <a:p>
            <a:r>
              <a:rPr lang="en-US" sz="4000" b="1" i="0" u="none" strike="noStrike" baseline="0" dirty="0">
                <a:solidFill>
                  <a:srgbClr val="FF0000"/>
                </a:solidFill>
                <a:latin typeface="Cambria" panose="02040503050406030204" pitchFamily="18" charset="0"/>
              </a:rPr>
              <a:t>Calculations for Suppositories Density (Dose Replacement) </a:t>
            </a:r>
            <a:endParaRPr lang="en-US" sz="40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The </a:t>
            </a:r>
            <a:r>
              <a:rPr lang="en-US" sz="2800" i="0" u="none" strike="noStrike" baseline="0" dirty="0">
                <a:solidFill>
                  <a:srgbClr val="FF0000"/>
                </a:solidFill>
                <a:latin typeface="Calibri" panose="020F0502020204030204" pitchFamily="34" charset="0"/>
              </a:rPr>
              <a:t>density</a:t>
            </a:r>
            <a:r>
              <a:rPr lang="en-US" sz="2800" i="0" u="none" strike="noStrike" baseline="0" dirty="0">
                <a:latin typeface="Calibri" panose="020F0502020204030204" pitchFamily="34" charset="0"/>
              </a:rPr>
              <a:t> </a:t>
            </a:r>
            <a:r>
              <a:rPr lang="en-US" sz="2800" i="0" u="none" strike="noStrike" baseline="0" dirty="0">
                <a:solidFill>
                  <a:srgbClr val="FF0000"/>
                </a:solidFill>
                <a:latin typeface="Calibri" panose="020F0502020204030204" pitchFamily="34" charset="0"/>
              </a:rPr>
              <a:t>factors</a:t>
            </a:r>
            <a:r>
              <a:rPr lang="en-US" sz="2800" i="0" u="none" strike="noStrike" baseline="0" dirty="0">
                <a:latin typeface="Calibri" panose="020F0502020204030204" pitchFamily="34" charset="0"/>
              </a:rPr>
              <a:t> of various bases and drugs need to be known to determine the proper weights of the ingredients to be used. </a:t>
            </a:r>
            <a:r>
              <a:rPr lang="en-US" sz="2800" i="0" u="none" strike="noStrike" baseline="0" dirty="0">
                <a:solidFill>
                  <a:srgbClr val="FF0000"/>
                </a:solidFill>
                <a:latin typeface="Calibri" panose="020F0502020204030204" pitchFamily="34" charset="0"/>
              </a:rPr>
              <a:t>Density factors relative to cocoa butter have been determined</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If the density factor of a base is not known, it is simply calculated as the ratio of the blank weight of the base and cocoa butter.</a:t>
            </a:r>
          </a:p>
          <a:p>
            <a:pPr algn="just"/>
            <a:r>
              <a:rPr lang="en-US" sz="2800" i="0" u="none" strike="noStrike" baseline="0" dirty="0">
                <a:latin typeface="Arial" panose="020B0604020202020204" pitchFamily="34" charset="0"/>
              </a:rPr>
              <a:t>• </a:t>
            </a:r>
            <a:r>
              <a:rPr lang="en-US" sz="2800" i="0" u="none" strike="noStrike" baseline="0" dirty="0">
                <a:solidFill>
                  <a:srgbClr val="C00000"/>
                </a:solidFill>
                <a:highlight>
                  <a:srgbClr val="FFFF00"/>
                </a:highlight>
                <a:latin typeface="Calibri" panose="020F0502020204030204" pitchFamily="34" charset="0"/>
              </a:rPr>
              <a:t>Three methods of calculating the quantity of base that the active medication will occupy </a:t>
            </a:r>
            <a:r>
              <a:rPr lang="en-US" sz="2800" i="0" u="none" strike="noStrike" baseline="0" dirty="0">
                <a:latin typeface="Calibri" panose="020F0502020204030204" pitchFamily="34" charset="0"/>
              </a:rPr>
              <a:t>and the quantities of ingredients required are illustrated here: </a:t>
            </a:r>
          </a:p>
          <a:p>
            <a:pPr marL="457200" indent="-457200" algn="just">
              <a:buFont typeface="Wingdings" panose="05000000000000000000" pitchFamily="2" charset="2"/>
              <a:buChar char="§"/>
            </a:pPr>
            <a:r>
              <a:rPr lang="en-US" sz="2800" i="0" u="none" strike="noStrike" baseline="0" dirty="0">
                <a:latin typeface="Calibri" panose="020F0502020204030204" pitchFamily="34" charset="0"/>
              </a:rPr>
              <a:t>(a) dosage replacement factor, </a:t>
            </a:r>
          </a:p>
          <a:p>
            <a:pPr marL="457200" indent="-457200" algn="just">
              <a:buFont typeface="Wingdings" panose="05000000000000000000" pitchFamily="2" charset="2"/>
              <a:buChar char="§"/>
            </a:pPr>
            <a:r>
              <a:rPr lang="en-US" sz="2800" i="0" u="none" strike="noStrike" baseline="0" dirty="0">
                <a:latin typeface="Calibri" panose="020F0502020204030204" pitchFamily="34" charset="0"/>
              </a:rPr>
              <a:t>(b) density factor, and </a:t>
            </a:r>
          </a:p>
          <a:p>
            <a:pPr marL="457200" indent="-457200" algn="just">
              <a:buFont typeface="Wingdings" panose="05000000000000000000" pitchFamily="2" charset="2"/>
              <a:buChar char="§"/>
            </a:pPr>
            <a:r>
              <a:rPr lang="en-US" sz="2800" i="0" u="none" strike="noStrike" baseline="0" dirty="0">
                <a:latin typeface="Calibri" panose="020F0502020204030204" pitchFamily="34" charset="0"/>
              </a:rPr>
              <a:t>(c) occupied volume methods </a:t>
            </a:r>
          </a:p>
        </p:txBody>
      </p:sp>
    </p:spTree>
    <p:extLst>
      <p:ext uri="{BB962C8B-B14F-4D97-AF65-F5344CB8AC3E}">
        <p14:creationId xmlns:p14="http://schemas.microsoft.com/office/powerpoint/2010/main" val="212137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DD91AA-0CDB-4694-BD5F-E22E09486E25}"/>
              </a:ext>
            </a:extLst>
          </p:cNvPr>
          <p:cNvSpPr txBox="1"/>
          <p:nvPr/>
        </p:nvSpPr>
        <p:spPr>
          <a:xfrm>
            <a:off x="446649" y="262791"/>
            <a:ext cx="11384280" cy="4462760"/>
          </a:xfrm>
          <a:prstGeom prst="rect">
            <a:avLst/>
          </a:prstGeom>
          <a:noFill/>
        </p:spPr>
        <p:txBody>
          <a:bodyPr wrap="square">
            <a:spAutoFit/>
          </a:bodyPr>
          <a:lstStyle/>
          <a:p>
            <a:pPr marL="514350" indent="-514350">
              <a:buFont typeface="+mj-lt"/>
              <a:buAutoNum type="alphaUcPeriod"/>
            </a:pPr>
            <a:r>
              <a:rPr lang="en-US" sz="3200" b="1" i="0" u="none" strike="noStrike" baseline="0" dirty="0">
                <a:solidFill>
                  <a:srgbClr val="FF0000"/>
                </a:solidFill>
                <a:latin typeface="Cambria" panose="02040503050406030204" pitchFamily="18" charset="0"/>
              </a:rPr>
              <a:t>Determination of the dosage replacement factor method </a:t>
            </a:r>
            <a:endParaRPr lang="en-US" sz="32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r>
              <a:rPr lang="en-US" sz="2800" dirty="0">
                <a:solidFill>
                  <a:srgbClr val="FF0000"/>
                </a:solidFill>
                <a:latin typeface="Arial" panose="020B0604020202020204" pitchFamily="34" charset="0"/>
              </a:rPr>
              <a:t>Dosage replacement factor </a:t>
            </a:r>
            <a:r>
              <a:rPr lang="en-US" sz="2800" dirty="0">
                <a:solidFill>
                  <a:srgbClr val="0070C0"/>
                </a:solidFill>
                <a:latin typeface="Arial" panose="020B0604020202020204" pitchFamily="34" charset="0"/>
              </a:rPr>
              <a:t>is the amount of base that is replaced by active ingredient.</a:t>
            </a:r>
          </a:p>
          <a:p>
            <a:endParaRPr lang="en-US" sz="2800" b="0" i="0" u="none" strike="noStrike" baseline="0" dirty="0">
              <a:latin typeface="Arial" panose="020B0604020202020204" pitchFamily="34" charset="0"/>
            </a:endParaRPr>
          </a:p>
          <a:p>
            <a:pPr algn="just"/>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Where </a:t>
            </a:r>
          </a:p>
          <a:p>
            <a:pPr algn="just"/>
            <a:r>
              <a:rPr lang="en-US" sz="2800" i="0" u="none" strike="noStrike" baseline="0" dirty="0">
                <a:latin typeface="Arial" panose="020B0604020202020204" pitchFamily="34" charset="0"/>
              </a:rPr>
              <a:t>• </a:t>
            </a:r>
            <a:r>
              <a:rPr lang="en-US" sz="2800" i="0" u="none" strike="noStrike" baseline="0" dirty="0">
                <a:solidFill>
                  <a:srgbClr val="FF0000"/>
                </a:solidFill>
                <a:latin typeface="Calibri" panose="020F0502020204030204" pitchFamily="34" charset="0"/>
              </a:rPr>
              <a:t>f</a:t>
            </a:r>
            <a:r>
              <a:rPr lang="en-US" sz="2800" i="0" u="none" strike="noStrike" baseline="0" dirty="0">
                <a:latin typeface="Calibri" panose="020F0502020204030204" pitchFamily="34" charset="0"/>
              </a:rPr>
              <a:t> is the dosage replacement factor of the drug </a:t>
            </a:r>
          </a:p>
          <a:p>
            <a:pPr algn="just"/>
            <a:r>
              <a:rPr lang="en-US" sz="2800" i="0" u="none" strike="noStrike" baseline="0" dirty="0">
                <a:latin typeface="Arial" panose="020B0604020202020204" pitchFamily="34" charset="0"/>
              </a:rPr>
              <a:t>• </a:t>
            </a:r>
            <a:r>
              <a:rPr lang="en-US" sz="2800" i="0" u="none" strike="noStrike" baseline="0" dirty="0">
                <a:solidFill>
                  <a:srgbClr val="FF0000"/>
                </a:solidFill>
                <a:latin typeface="Calibri" panose="020F0502020204030204" pitchFamily="34" charset="0"/>
              </a:rPr>
              <a:t>E</a:t>
            </a:r>
            <a:r>
              <a:rPr lang="en-US" sz="2800" i="0" u="none" strike="noStrike" baseline="0" dirty="0">
                <a:latin typeface="Calibri" panose="020F0502020204030204" pitchFamily="34" charset="0"/>
              </a:rPr>
              <a:t> is the weight of the pure base suppositories (mold)(</a:t>
            </a:r>
            <a:r>
              <a:rPr lang="en-US" sz="2800" i="0" u="none" strike="noStrike" baseline="0" dirty="0">
                <a:solidFill>
                  <a:srgbClr val="FF0000"/>
                </a:solidFill>
                <a:latin typeface="Calibri" panose="020F0502020204030204" pitchFamily="34" charset="0"/>
              </a:rPr>
              <a:t>base only</a:t>
            </a:r>
            <a:r>
              <a:rPr lang="en-US" sz="2800" i="0" u="none" strike="noStrike" baseline="0" dirty="0">
                <a:latin typeface="Calibri" panose="020F0502020204030204" pitchFamily="34" charset="0"/>
              </a:rPr>
              <a:t>)</a:t>
            </a:r>
          </a:p>
          <a:p>
            <a:pPr algn="just"/>
            <a:r>
              <a:rPr lang="en-US" sz="2800" i="0" u="none" strike="noStrike" baseline="0" dirty="0">
                <a:latin typeface="Arial" panose="020B0604020202020204" pitchFamily="34" charset="0"/>
              </a:rPr>
              <a:t>• </a:t>
            </a:r>
            <a:r>
              <a:rPr lang="en-US" sz="2800" i="0" u="none" strike="noStrike" baseline="0" dirty="0">
                <a:solidFill>
                  <a:srgbClr val="FF0000"/>
                </a:solidFill>
                <a:latin typeface="Calibri" panose="020F0502020204030204" pitchFamily="34" charset="0"/>
              </a:rPr>
              <a:t>G</a:t>
            </a:r>
            <a:r>
              <a:rPr lang="en-US" sz="2800" i="0" u="none" strike="noStrike" baseline="0" dirty="0">
                <a:latin typeface="Calibri" panose="020F0502020204030204" pitchFamily="34" charset="0"/>
              </a:rPr>
              <a:t> is the weight of </a:t>
            </a:r>
            <a:r>
              <a:rPr lang="en-US" sz="2800" i="0" u="none" strike="noStrike" baseline="0" dirty="0" err="1">
                <a:latin typeface="Calibri" panose="020F0502020204030204" pitchFamily="34" charset="0"/>
              </a:rPr>
              <a:t>supp.s</a:t>
            </a:r>
            <a:r>
              <a:rPr lang="en-US" sz="2800" i="0" u="none" strike="noStrike" baseline="0" dirty="0">
                <a:latin typeface="Calibri" panose="020F0502020204030204" pitchFamily="34" charset="0"/>
              </a:rPr>
              <a:t> with X% of the active ingredient. (</a:t>
            </a:r>
            <a:r>
              <a:rPr lang="en-US" sz="2800" i="0" u="none" strike="noStrike" baseline="0" dirty="0" err="1">
                <a:solidFill>
                  <a:srgbClr val="FF0000"/>
                </a:solidFill>
                <a:latin typeface="Calibri" panose="020F0502020204030204" pitchFamily="34" charset="0"/>
              </a:rPr>
              <a:t>base+drug</a:t>
            </a:r>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Cocoa butter is arbitrarily assigned a value of 1 as the standard base </a:t>
            </a:r>
          </a:p>
        </p:txBody>
      </p:sp>
      <p:pic>
        <p:nvPicPr>
          <p:cNvPr id="5" name="Picture 4">
            <a:extLst>
              <a:ext uri="{FF2B5EF4-FFF2-40B4-BE49-F238E27FC236}">
                <a16:creationId xmlns:a16="http://schemas.microsoft.com/office/drawing/2014/main" id="{ECEB5D25-ED3B-43E4-A69F-96F7C60A8E5C}"/>
              </a:ext>
            </a:extLst>
          </p:cNvPr>
          <p:cNvPicPr>
            <a:picLocks noChangeAspect="1"/>
          </p:cNvPicPr>
          <p:nvPr/>
        </p:nvPicPr>
        <p:blipFill>
          <a:blip r:embed="rId2"/>
          <a:stretch>
            <a:fillRect/>
          </a:stretch>
        </p:blipFill>
        <p:spPr>
          <a:xfrm>
            <a:off x="3417509" y="4682002"/>
            <a:ext cx="5356981" cy="1913207"/>
          </a:xfrm>
          <a:prstGeom prst="rect">
            <a:avLst/>
          </a:prstGeom>
        </p:spPr>
      </p:pic>
    </p:spTree>
    <p:extLst>
      <p:ext uri="{BB962C8B-B14F-4D97-AF65-F5344CB8AC3E}">
        <p14:creationId xmlns:p14="http://schemas.microsoft.com/office/powerpoint/2010/main" val="1641530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1BFF37-0484-433B-BD52-F920D09850DF}"/>
              </a:ext>
            </a:extLst>
          </p:cNvPr>
          <p:cNvSpPr txBox="1"/>
          <p:nvPr/>
        </p:nvSpPr>
        <p:spPr>
          <a:xfrm>
            <a:off x="207498" y="0"/>
            <a:ext cx="11482754" cy="6178294"/>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Example 1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pPr algn="just">
              <a:lnSpc>
                <a:spcPct val="150000"/>
              </a:lnSpc>
            </a:pPr>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Prepare a suppository containing </a:t>
            </a:r>
            <a:r>
              <a:rPr lang="en-US" sz="2800" i="0" u="none" strike="noStrike" baseline="0" dirty="0">
                <a:solidFill>
                  <a:srgbClr val="FF0000"/>
                </a:solidFill>
                <a:latin typeface="Calibri" panose="020F0502020204030204" pitchFamily="34" charset="0"/>
              </a:rPr>
              <a:t>100 mg </a:t>
            </a:r>
            <a:r>
              <a:rPr lang="en-US" sz="2800" i="0" u="none" strike="noStrike" baseline="0" dirty="0">
                <a:latin typeface="Calibri" panose="020F0502020204030204" pitchFamily="34" charset="0"/>
              </a:rPr>
              <a:t>of phenobarbital (</a:t>
            </a:r>
            <a:r>
              <a:rPr lang="en-US" sz="2800" i="0" u="none" strike="noStrike" baseline="0" dirty="0">
                <a:solidFill>
                  <a:srgbClr val="FF0000"/>
                </a:solidFill>
                <a:latin typeface="Calibri" panose="020F0502020204030204" pitchFamily="34" charset="0"/>
              </a:rPr>
              <a:t>f = 0.81</a:t>
            </a:r>
            <a:r>
              <a:rPr lang="en-US" sz="2800" i="0" u="none" strike="noStrike" baseline="0" dirty="0">
                <a:latin typeface="Calibri" panose="020F0502020204030204" pitchFamily="34" charset="0"/>
              </a:rPr>
              <a:t>) using cocoa butter as the base. The weight of the pure cocoa butter suppository is </a:t>
            </a:r>
            <a:r>
              <a:rPr lang="en-US" sz="2800" i="0" u="none" strike="noStrike" baseline="0" dirty="0">
                <a:solidFill>
                  <a:srgbClr val="FF0000"/>
                </a:solidFill>
                <a:latin typeface="Calibri" panose="020F0502020204030204" pitchFamily="34" charset="0"/>
              </a:rPr>
              <a:t>2.0 g.</a:t>
            </a:r>
            <a:r>
              <a:rPr lang="en-US" sz="2800" i="0" u="none" strike="noStrike" baseline="0" dirty="0">
                <a:latin typeface="Calibri" panose="020F0502020204030204" pitchFamily="34" charset="0"/>
              </a:rPr>
              <a:t> What will be the total weight of each suppository? </a:t>
            </a:r>
          </a:p>
          <a:p>
            <a:pPr algn="just">
              <a:lnSpc>
                <a:spcPct val="150000"/>
              </a:lnSpc>
            </a:pPr>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Because 100 mg of phenobarbital is to be contained in an approximately 2g suppository mold, it will be about 5% phenobarbital. </a:t>
            </a:r>
          </a:p>
          <a:p>
            <a:pPr algn="just">
              <a:lnSpc>
                <a:spcPct val="150000"/>
              </a:lnSpc>
            </a:pPr>
            <a:endParaRPr lang="en-US" sz="2800" i="0" u="none" strike="noStrike" baseline="0" dirty="0">
              <a:latin typeface="Calibri" panose="020F0502020204030204" pitchFamily="34" charset="0"/>
            </a:endParaRPr>
          </a:p>
          <a:p>
            <a:pPr algn="just">
              <a:lnSpc>
                <a:spcPct val="150000"/>
              </a:lnSpc>
            </a:pPr>
            <a:endParaRPr lang="en-US" sz="2800" i="0" u="none" strike="noStrike" baseline="0" dirty="0">
              <a:latin typeface="Calibri" panose="020F0502020204030204" pitchFamily="34" charset="0"/>
            </a:endParaRPr>
          </a:p>
          <a:p>
            <a:pPr algn="just">
              <a:lnSpc>
                <a:spcPct val="150000"/>
              </a:lnSpc>
            </a:pPr>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G= 2.015g weight of the medicated suppository </a:t>
            </a:r>
          </a:p>
        </p:txBody>
      </p:sp>
      <p:pic>
        <p:nvPicPr>
          <p:cNvPr id="5" name="Picture 4">
            <a:extLst>
              <a:ext uri="{FF2B5EF4-FFF2-40B4-BE49-F238E27FC236}">
                <a16:creationId xmlns:a16="http://schemas.microsoft.com/office/drawing/2014/main" id="{850C7F74-E081-4927-A1EF-49834DE976CF}"/>
              </a:ext>
            </a:extLst>
          </p:cNvPr>
          <p:cNvPicPr>
            <a:picLocks noChangeAspect="1"/>
          </p:cNvPicPr>
          <p:nvPr/>
        </p:nvPicPr>
        <p:blipFill>
          <a:blip r:embed="rId2"/>
          <a:stretch>
            <a:fillRect/>
          </a:stretch>
        </p:blipFill>
        <p:spPr>
          <a:xfrm>
            <a:off x="718937" y="4164037"/>
            <a:ext cx="2961133" cy="1505243"/>
          </a:xfrm>
          <a:prstGeom prst="rect">
            <a:avLst/>
          </a:prstGeom>
        </p:spPr>
      </p:pic>
    </p:spTree>
    <p:extLst>
      <p:ext uri="{BB962C8B-B14F-4D97-AF65-F5344CB8AC3E}">
        <p14:creationId xmlns:p14="http://schemas.microsoft.com/office/powerpoint/2010/main" val="3527696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52BF0-2782-4353-BDD4-D2C939620215}"/>
              </a:ext>
            </a:extLst>
          </p:cNvPr>
          <p:cNvSpPr txBox="1"/>
          <p:nvPr/>
        </p:nvSpPr>
        <p:spPr>
          <a:xfrm>
            <a:off x="390378" y="157217"/>
            <a:ext cx="11510890" cy="6617196"/>
          </a:xfrm>
          <a:prstGeom prst="rect">
            <a:avLst/>
          </a:prstGeom>
          <a:noFill/>
        </p:spPr>
        <p:txBody>
          <a:bodyPr wrap="square">
            <a:spAutoFit/>
          </a:bodyPr>
          <a:lstStyle/>
          <a:p>
            <a:pPr marL="742950" indent="-742950">
              <a:buFont typeface="+mj-lt"/>
              <a:buAutoNum type="alphaUcPeriod" startAt="2"/>
            </a:pPr>
            <a:r>
              <a:rPr lang="en-US" sz="3600" b="1" i="0" u="none" strike="noStrike" baseline="0" dirty="0">
                <a:solidFill>
                  <a:srgbClr val="FF0000"/>
                </a:solidFill>
                <a:latin typeface="Cambria" panose="02040503050406030204" pitchFamily="18" charset="0"/>
              </a:rPr>
              <a:t>Determination of density factor method </a:t>
            </a:r>
            <a:endParaRPr lang="en-US" sz="3600" b="0" i="0" u="none" strike="noStrike" baseline="0" dirty="0">
              <a:solidFill>
                <a:srgbClr val="FF0000"/>
              </a:solidFill>
              <a:latin typeface="Cambria" panose="02040503050406030204" pitchFamily="18" charset="0"/>
            </a:endParaRPr>
          </a:p>
          <a:p>
            <a:pPr algn="just"/>
            <a:r>
              <a:rPr lang="en-US" sz="2800" i="0" u="none" strike="noStrike" baseline="0" dirty="0">
                <a:latin typeface="Calibri" panose="020F0502020204030204" pitchFamily="34" charset="0"/>
              </a:rPr>
              <a:t>1. Determine the </a:t>
            </a:r>
            <a:r>
              <a:rPr lang="en-US" sz="2800" i="0" u="none" strike="noStrike" baseline="0" dirty="0">
                <a:solidFill>
                  <a:srgbClr val="FF0000"/>
                </a:solidFill>
                <a:latin typeface="Calibri" panose="020F0502020204030204" pitchFamily="34" charset="0"/>
              </a:rPr>
              <a:t>average blank weight, A</a:t>
            </a:r>
            <a:r>
              <a:rPr lang="en-US" sz="2800" i="0" u="none" strike="noStrike" baseline="0" dirty="0">
                <a:latin typeface="Calibri" panose="020F0502020204030204" pitchFamily="34" charset="0"/>
              </a:rPr>
              <a:t>,</a:t>
            </a:r>
            <a:r>
              <a:rPr lang="en-US" sz="2800" i="0" u="none" strike="noStrike" baseline="0" dirty="0">
                <a:solidFill>
                  <a:srgbClr val="FF0000"/>
                </a:solidFill>
                <a:latin typeface="Calibri" panose="020F0502020204030204" pitchFamily="34" charset="0"/>
              </a:rPr>
              <a:t> </a:t>
            </a:r>
            <a:r>
              <a:rPr lang="en-US" sz="2800" i="0" u="none" strike="noStrike" baseline="0" dirty="0">
                <a:latin typeface="Calibri" panose="020F0502020204030204" pitchFamily="34" charset="0"/>
              </a:rPr>
              <a:t>per mold using the suppository base of interest. </a:t>
            </a:r>
          </a:p>
          <a:p>
            <a:pPr algn="just"/>
            <a:r>
              <a:rPr lang="en-US" sz="2800" i="0" u="none" strike="noStrike" baseline="0" dirty="0">
                <a:latin typeface="Calibri" panose="020F0502020204030204" pitchFamily="34" charset="0"/>
              </a:rPr>
              <a:t>2. Weigh the quantity of suppository base necessary for </a:t>
            </a:r>
            <a:r>
              <a:rPr lang="en-US" sz="2800" i="0" u="none" strike="noStrike" baseline="0" dirty="0">
                <a:solidFill>
                  <a:srgbClr val="0070C0"/>
                </a:solidFill>
                <a:latin typeface="Calibri" panose="020F0502020204030204" pitchFamily="34" charset="0"/>
              </a:rPr>
              <a:t>10 suppositories</a:t>
            </a:r>
            <a:r>
              <a:rPr lang="en-US" sz="2800" i="0" u="none" strike="noStrike" baseline="0" dirty="0">
                <a:latin typeface="Calibri" panose="020F0502020204030204" pitchFamily="34" charset="0"/>
              </a:rPr>
              <a:t>. </a:t>
            </a:r>
          </a:p>
          <a:p>
            <a:pPr algn="just"/>
            <a:r>
              <a:rPr lang="en-US" sz="2800" i="0" u="none" strike="noStrike" baseline="0" dirty="0">
                <a:latin typeface="Calibri" panose="020F0502020204030204" pitchFamily="34" charset="0"/>
              </a:rPr>
              <a:t>3. Weigh </a:t>
            </a:r>
            <a:r>
              <a:rPr lang="en-US" sz="2800" i="0" u="none" strike="noStrike" baseline="0" dirty="0">
                <a:solidFill>
                  <a:srgbClr val="0070C0"/>
                </a:solidFill>
                <a:latin typeface="Calibri" panose="020F0502020204030204" pitchFamily="34" charset="0"/>
              </a:rPr>
              <a:t>1g</a:t>
            </a:r>
            <a:r>
              <a:rPr lang="en-US" sz="2800" i="0" u="none" strike="noStrike" baseline="0" dirty="0">
                <a:latin typeface="Calibri" panose="020F0502020204030204" pitchFamily="34" charset="0"/>
              </a:rPr>
              <a:t> of medication. The </a:t>
            </a:r>
            <a:r>
              <a:rPr lang="en-US" sz="2800" i="0" u="none" strike="noStrike" baseline="0" dirty="0">
                <a:solidFill>
                  <a:srgbClr val="FF0000"/>
                </a:solidFill>
                <a:latin typeface="Calibri" panose="020F0502020204030204" pitchFamily="34" charset="0"/>
              </a:rPr>
              <a:t>weight of medication per suppository, B</a:t>
            </a:r>
            <a:r>
              <a:rPr lang="en-US" sz="2800" i="0" u="none" strike="noStrike" baseline="0" dirty="0">
                <a:latin typeface="Calibri" panose="020F0502020204030204" pitchFamily="34" charset="0"/>
              </a:rPr>
              <a:t>, is equal to 1g/10 supp = 0.1 g/supp. </a:t>
            </a:r>
          </a:p>
          <a:p>
            <a:pPr algn="just"/>
            <a:r>
              <a:rPr lang="en-US" sz="2800" i="0" u="none" strike="noStrike" baseline="0" dirty="0">
                <a:latin typeface="Calibri" panose="020F0502020204030204" pitchFamily="34" charset="0"/>
              </a:rPr>
              <a:t>4. Melt the suppository base and incorporate the medication, mix, pour into molds, cool, trim, and remove from the molds. </a:t>
            </a:r>
          </a:p>
          <a:p>
            <a:pPr algn="just"/>
            <a:r>
              <a:rPr lang="en-US" sz="2800" i="0" u="none" strike="noStrike" baseline="0" dirty="0">
                <a:latin typeface="Calibri" panose="020F0502020204030204" pitchFamily="34" charset="0"/>
              </a:rPr>
              <a:t>5. Weigh the 10 suppositories and determine the </a:t>
            </a:r>
            <a:r>
              <a:rPr lang="en-US" sz="2800" i="0" u="none" strike="noStrike" baseline="0" dirty="0">
                <a:solidFill>
                  <a:srgbClr val="FF0000"/>
                </a:solidFill>
                <a:latin typeface="Calibri" panose="020F0502020204030204" pitchFamily="34" charset="0"/>
              </a:rPr>
              <a:t>average weight (C)</a:t>
            </a:r>
            <a:r>
              <a:rPr lang="en-US" sz="2800" i="0" u="none" strike="noStrike" baseline="0" dirty="0">
                <a:latin typeface="Calibri" panose="020F0502020204030204" pitchFamily="34" charset="0"/>
              </a:rPr>
              <a:t>. </a:t>
            </a:r>
          </a:p>
          <a:p>
            <a:pPr algn="just"/>
            <a:r>
              <a:rPr lang="en-US" sz="2800" i="0" u="none" strike="noStrike" baseline="0" dirty="0">
                <a:latin typeface="Calibri" panose="020F0502020204030204" pitchFamily="34" charset="0"/>
              </a:rPr>
              <a:t>6. Determine the density factor as follows: </a:t>
            </a:r>
          </a:p>
          <a:p>
            <a:pPr algn="just"/>
            <a:r>
              <a:rPr lang="ar-IQ" sz="3200" i="0" u="none" strike="noStrike" baseline="0" dirty="0">
                <a:latin typeface="Cambria Math" panose="02040503050406030204" pitchFamily="18" charset="0"/>
              </a:rPr>
              <a:t> </a:t>
            </a:r>
            <a:endParaRPr lang="en-US" sz="3200" i="0" u="none" strike="noStrike" baseline="0" dirty="0">
              <a:latin typeface="Cambria Math" panose="02040503050406030204" pitchFamily="18" charset="0"/>
            </a:endParaRPr>
          </a:p>
          <a:p>
            <a:pPr algn="just"/>
            <a:endParaRPr lang="ar-IQ" sz="3200" i="0" u="none" strike="noStrike" baseline="0" dirty="0">
              <a:latin typeface="Cambria" panose="02040503050406030204" pitchFamily="18" charset="0"/>
            </a:endParaRPr>
          </a:p>
          <a:p>
            <a:pPr algn="just"/>
            <a:r>
              <a:rPr lang="en-US" sz="2400" i="0" u="none" strike="noStrike" baseline="0" dirty="0">
                <a:latin typeface="Arial" panose="020B0604020202020204" pitchFamily="34" charset="0"/>
              </a:rPr>
              <a:t>•</a:t>
            </a:r>
            <a:r>
              <a:rPr lang="en-US" sz="2400" i="0" u="none" strike="noStrike" baseline="0" dirty="0">
                <a:latin typeface="Calibri" panose="020F0502020204030204" pitchFamily="34" charset="0"/>
              </a:rPr>
              <a:t>A is the average weight of blank, (</a:t>
            </a:r>
            <a:r>
              <a:rPr lang="en-US" sz="2400" i="0" u="none" strike="noStrike" baseline="0" dirty="0">
                <a:solidFill>
                  <a:srgbClr val="FF0000"/>
                </a:solidFill>
                <a:latin typeface="Calibri" panose="020F0502020204030204" pitchFamily="34" charset="0"/>
              </a:rPr>
              <a:t>base</a:t>
            </a:r>
            <a:r>
              <a:rPr lang="en-US" sz="2400" i="0" u="none" strike="noStrike" baseline="0" dirty="0">
                <a:latin typeface="Calibri" panose="020F0502020204030204" pitchFamily="34" charset="0"/>
              </a:rPr>
              <a:t>)</a:t>
            </a:r>
          </a:p>
          <a:p>
            <a:pPr algn="just"/>
            <a:r>
              <a:rPr lang="en-US" sz="2400" i="0" u="none" strike="noStrike" baseline="0" dirty="0">
                <a:latin typeface="Arial" panose="020B0604020202020204" pitchFamily="34" charset="0"/>
              </a:rPr>
              <a:t>•</a:t>
            </a:r>
            <a:r>
              <a:rPr lang="en-US" sz="2400" i="0" u="none" strike="noStrike" baseline="0" dirty="0">
                <a:latin typeface="Calibri" panose="020F0502020204030204" pitchFamily="34" charset="0"/>
              </a:rPr>
              <a:t>B is the weight of medication per suppository, </a:t>
            </a:r>
            <a:r>
              <a:rPr lang="en-US" sz="2400" dirty="0">
                <a:latin typeface="Calibri" panose="020F0502020204030204" pitchFamily="34" charset="0"/>
              </a:rPr>
              <a:t>(</a:t>
            </a:r>
            <a:r>
              <a:rPr lang="en-US" sz="2400" dirty="0">
                <a:solidFill>
                  <a:srgbClr val="FF0000"/>
                </a:solidFill>
                <a:latin typeface="Calibri" panose="020F0502020204030204" pitchFamily="34" charset="0"/>
              </a:rPr>
              <a:t>drug</a:t>
            </a:r>
            <a:r>
              <a:rPr lang="en-US" sz="2400" dirty="0">
                <a:latin typeface="Calibri" panose="020F0502020204030204" pitchFamily="34" charset="0"/>
              </a:rPr>
              <a:t>)</a:t>
            </a:r>
            <a:endParaRPr lang="en-US" sz="2400" i="0" u="none" strike="noStrike" baseline="0" dirty="0">
              <a:latin typeface="Calibri" panose="020F0502020204030204" pitchFamily="34" charset="0"/>
            </a:endParaRPr>
          </a:p>
          <a:p>
            <a:pPr algn="just"/>
            <a:r>
              <a:rPr lang="en-US" sz="2400" i="0" u="none" strike="noStrike" baseline="0" dirty="0">
                <a:latin typeface="Arial" panose="020B0604020202020204" pitchFamily="34" charset="0"/>
              </a:rPr>
              <a:t>•</a:t>
            </a:r>
            <a:r>
              <a:rPr lang="en-US" sz="2400" i="0" u="none" strike="noStrike" baseline="0" dirty="0">
                <a:latin typeface="Calibri" panose="020F0502020204030204" pitchFamily="34" charset="0"/>
              </a:rPr>
              <a:t>C is the average weight of medicated suppository (</a:t>
            </a:r>
            <a:r>
              <a:rPr lang="en-US" sz="2400" dirty="0" err="1">
                <a:solidFill>
                  <a:srgbClr val="FF0000"/>
                </a:solidFill>
                <a:latin typeface="Calibri" panose="020F0502020204030204" pitchFamily="34" charset="0"/>
              </a:rPr>
              <a:t>b</a:t>
            </a:r>
            <a:r>
              <a:rPr lang="en-US" sz="2400" i="0" u="none" strike="noStrike" baseline="0" dirty="0" err="1">
                <a:solidFill>
                  <a:srgbClr val="FF0000"/>
                </a:solidFill>
                <a:latin typeface="Calibri" panose="020F0502020204030204" pitchFamily="34" charset="0"/>
              </a:rPr>
              <a:t>ase+drug</a:t>
            </a:r>
            <a:r>
              <a:rPr lang="en-US" sz="2400" i="0" u="none" strike="noStrike" baseline="0" dirty="0">
                <a:solidFill>
                  <a:srgbClr val="FF0000"/>
                </a:solidFill>
                <a:latin typeface="Calibri" panose="020F0502020204030204" pitchFamily="34" charset="0"/>
              </a:rPr>
              <a:t>)</a:t>
            </a:r>
          </a:p>
        </p:txBody>
      </p:sp>
      <p:pic>
        <p:nvPicPr>
          <p:cNvPr id="5" name="Picture 4">
            <a:extLst>
              <a:ext uri="{FF2B5EF4-FFF2-40B4-BE49-F238E27FC236}">
                <a16:creationId xmlns:a16="http://schemas.microsoft.com/office/drawing/2014/main" id="{DBFE9F9B-7770-4323-8BF1-A68210B029A4}"/>
              </a:ext>
            </a:extLst>
          </p:cNvPr>
          <p:cNvPicPr>
            <a:picLocks noChangeAspect="1"/>
          </p:cNvPicPr>
          <p:nvPr/>
        </p:nvPicPr>
        <p:blipFill>
          <a:blip r:embed="rId2"/>
          <a:stretch>
            <a:fillRect/>
          </a:stretch>
        </p:blipFill>
        <p:spPr>
          <a:xfrm>
            <a:off x="4855774" y="4504341"/>
            <a:ext cx="6468010" cy="1164937"/>
          </a:xfrm>
          <a:prstGeom prst="rect">
            <a:avLst/>
          </a:prstGeom>
        </p:spPr>
      </p:pic>
    </p:spTree>
    <p:extLst>
      <p:ext uri="{BB962C8B-B14F-4D97-AF65-F5344CB8AC3E}">
        <p14:creationId xmlns:p14="http://schemas.microsoft.com/office/powerpoint/2010/main" val="2001115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CE4E5-D0AB-468E-AE43-4B9AA270C53B}"/>
              </a:ext>
            </a:extLst>
          </p:cNvPr>
          <p:cNvSpPr txBox="1"/>
          <p:nvPr/>
        </p:nvSpPr>
        <p:spPr>
          <a:xfrm>
            <a:off x="123092" y="124608"/>
            <a:ext cx="11961056" cy="6740307"/>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Determination of density factor and replacement value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Prepare </a:t>
            </a:r>
            <a:r>
              <a:rPr lang="en-US" sz="2800" i="0" u="none" strike="noStrike" baseline="0" dirty="0">
                <a:solidFill>
                  <a:srgbClr val="FF0000"/>
                </a:solidFill>
                <a:latin typeface="Calibri" panose="020F0502020204030204" pitchFamily="34" charset="0"/>
              </a:rPr>
              <a:t>10 </a:t>
            </a:r>
            <a:r>
              <a:rPr lang="en-US" sz="2800" i="0" u="none" strike="noStrike" baseline="0" dirty="0">
                <a:latin typeface="Calibri" panose="020F0502020204030204" pitchFamily="34" charset="0"/>
              </a:rPr>
              <a:t>acetaminophen </a:t>
            </a:r>
            <a:r>
              <a:rPr lang="en-US" sz="2800" i="0" u="none" strike="noStrike" baseline="0" dirty="0">
                <a:solidFill>
                  <a:srgbClr val="FF0000"/>
                </a:solidFill>
                <a:latin typeface="Calibri" panose="020F0502020204030204" pitchFamily="34" charset="0"/>
              </a:rPr>
              <a:t>300</a:t>
            </a:r>
            <a:r>
              <a:rPr lang="en-US" sz="2800" i="0" u="none" strike="noStrike" baseline="0" dirty="0">
                <a:latin typeface="Calibri" panose="020F0502020204030204" pitchFamily="34" charset="0"/>
              </a:rPr>
              <a:t> mg suppositories using cocoa butter. The average weight of the cocoa butter blank is </a:t>
            </a:r>
            <a:r>
              <a:rPr lang="en-US" sz="2800" i="0" u="none" strike="noStrike" baseline="0" dirty="0">
                <a:solidFill>
                  <a:srgbClr val="FF0000"/>
                </a:solidFill>
                <a:latin typeface="Calibri" panose="020F0502020204030204" pitchFamily="34" charset="0"/>
              </a:rPr>
              <a:t>2</a:t>
            </a:r>
            <a:r>
              <a:rPr lang="en-US" sz="2800" i="0" u="none" strike="noStrike" baseline="0" dirty="0">
                <a:latin typeface="Calibri" panose="020F0502020204030204" pitchFamily="34" charset="0"/>
              </a:rPr>
              <a:t> g and the average weight of the medicated suppository is </a:t>
            </a:r>
            <a:r>
              <a:rPr lang="en-US" sz="2800" i="0" u="none" strike="noStrike" baseline="0" dirty="0">
                <a:solidFill>
                  <a:srgbClr val="FF0000"/>
                </a:solidFill>
                <a:latin typeface="Calibri" panose="020F0502020204030204" pitchFamily="34" charset="0"/>
              </a:rPr>
              <a:t>1.8</a:t>
            </a:r>
            <a:r>
              <a:rPr lang="en-US" sz="2800" i="0" u="none" strike="noStrike" baseline="0" dirty="0">
                <a:latin typeface="Calibri" panose="020F0502020204030204" pitchFamily="34" charset="0"/>
              </a:rPr>
              <a:t> g. </a:t>
            </a:r>
          </a:p>
          <a:p>
            <a:pPr algn="just"/>
            <a:endParaRPr lang="en-US" sz="2800" i="0" u="none" strike="noStrike" baseline="0" dirty="0">
              <a:latin typeface="Calibri" panose="020F0502020204030204" pitchFamily="34" charset="0"/>
            </a:endParaRPr>
          </a:p>
          <a:p>
            <a:pPr algn="just"/>
            <a:r>
              <a:rPr lang="en-US" sz="2800" i="0" u="none" strike="noStrike" baseline="0" dirty="0">
                <a:latin typeface="Arial" panose="020B0604020202020204" pitchFamily="34" charset="0"/>
              </a:rPr>
              <a:t>• </a:t>
            </a:r>
            <a:r>
              <a:rPr lang="en-US" sz="2800" i="0" u="none" strike="noStrike" baseline="0" dirty="0">
                <a:solidFill>
                  <a:srgbClr val="0070C0"/>
                </a:solidFill>
                <a:highlight>
                  <a:srgbClr val="FFFF00"/>
                </a:highlight>
                <a:latin typeface="Calibri" panose="020F0502020204030204" pitchFamily="34" charset="0"/>
              </a:rPr>
              <a:t>Take the weight of the medication required for each suppository and divide by the density factor of the medication to find the replacement value of the suppository base </a:t>
            </a:r>
          </a:p>
          <a:p>
            <a:pPr algn="just"/>
            <a:r>
              <a:rPr lang="en-US" sz="3200" i="0" u="none" strike="noStrike" baseline="0" dirty="0">
                <a:latin typeface="Arial" panose="020B0604020202020204" pitchFamily="34" charset="0"/>
              </a:rPr>
              <a:t>• </a:t>
            </a:r>
            <a:r>
              <a:rPr lang="en-US" sz="3200" i="0" u="none" strike="noStrike" baseline="0" dirty="0">
                <a:solidFill>
                  <a:srgbClr val="FF0000"/>
                </a:solidFill>
                <a:latin typeface="Calibri" panose="020F0502020204030204" pitchFamily="34" charset="0"/>
              </a:rPr>
              <a:t>Replacement value =B/D.F</a:t>
            </a:r>
            <a:r>
              <a:rPr lang="en-US" sz="3200" i="0" u="none" strike="noStrike" baseline="0" dirty="0">
                <a:latin typeface="Calibri" panose="020F0502020204030204" pitchFamily="34" charset="0"/>
              </a:rPr>
              <a:t>=0.3/0.6=0.5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Subtract this quantity from the blank suppository weight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2-0.5=1.5g base for one supp.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Multiply by the number of suppositories required to obtain the quantity of base and the drug required for the prescription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12X1.5= 18 g of cocoa butter required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12X0.3= 3.6g of the drug required </a:t>
            </a:r>
            <a:endParaRPr lang="en-US" sz="2400" i="0" u="none" strike="noStrike" baseline="0" dirty="0">
              <a:latin typeface="Calibri" panose="020F0502020204030204" pitchFamily="34" charset="0"/>
            </a:endParaRPr>
          </a:p>
        </p:txBody>
      </p:sp>
      <p:pic>
        <p:nvPicPr>
          <p:cNvPr id="5" name="Picture 4">
            <a:extLst>
              <a:ext uri="{FF2B5EF4-FFF2-40B4-BE49-F238E27FC236}">
                <a16:creationId xmlns:a16="http://schemas.microsoft.com/office/drawing/2014/main" id="{E4158C27-F89F-4A37-9124-CA999967367E}"/>
              </a:ext>
            </a:extLst>
          </p:cNvPr>
          <p:cNvPicPr>
            <a:picLocks noChangeAspect="1"/>
          </p:cNvPicPr>
          <p:nvPr/>
        </p:nvPicPr>
        <p:blipFill>
          <a:blip r:embed="rId2"/>
          <a:stretch>
            <a:fillRect/>
          </a:stretch>
        </p:blipFill>
        <p:spPr>
          <a:xfrm>
            <a:off x="4889648" y="1662176"/>
            <a:ext cx="7194500" cy="776385"/>
          </a:xfrm>
          <a:prstGeom prst="snip2DiagRect">
            <a:avLst>
              <a:gd name="adj1" fmla="val 4701"/>
              <a:gd name="adj2" fmla="val 3006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580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DFFCF-8C26-460D-B122-1AF2871B6E64}"/>
              </a:ext>
            </a:extLst>
          </p:cNvPr>
          <p:cNvSpPr txBox="1"/>
          <p:nvPr/>
        </p:nvSpPr>
        <p:spPr>
          <a:xfrm>
            <a:off x="446648" y="96472"/>
            <a:ext cx="11074791" cy="6678751"/>
          </a:xfrm>
          <a:prstGeom prst="rect">
            <a:avLst/>
          </a:prstGeom>
          <a:noFill/>
        </p:spPr>
        <p:txBody>
          <a:bodyPr wrap="square">
            <a:spAutoFit/>
          </a:bodyPr>
          <a:lstStyle/>
          <a:p>
            <a:pPr marL="742950" indent="-742950">
              <a:buFont typeface="+mj-lt"/>
              <a:buAutoNum type="alphaUcPeriod" startAt="3"/>
            </a:pPr>
            <a:r>
              <a:rPr lang="en-US" sz="4000" b="1" i="0" u="none" strike="noStrike" baseline="0" dirty="0">
                <a:solidFill>
                  <a:srgbClr val="FF0000"/>
                </a:solidFill>
                <a:latin typeface="Cambria" panose="02040503050406030204" pitchFamily="18" charset="0"/>
              </a:rPr>
              <a:t>Determination of occupied volume method </a:t>
            </a:r>
            <a:endParaRPr lang="en-US" sz="4000" b="0" i="0" u="none" strike="noStrike" baseline="0" dirty="0">
              <a:solidFill>
                <a:srgbClr val="FF0000"/>
              </a:solidFill>
              <a:latin typeface="Cambria" panose="02040503050406030204" pitchFamily="18" charset="0"/>
            </a:endParaRPr>
          </a:p>
          <a:p>
            <a:endParaRPr lang="en-US" sz="2400" b="1" i="0" u="none" strike="noStrike" baseline="0" dirty="0">
              <a:latin typeface="Calibri" panose="020F0502020204030204" pitchFamily="34" charset="0"/>
            </a:endParaRPr>
          </a:p>
          <a:p>
            <a:pPr algn="just"/>
            <a:r>
              <a:rPr lang="en-US" sz="2400" i="0" u="none" strike="noStrike" baseline="0" dirty="0">
                <a:latin typeface="Calibri" panose="020F0502020204030204" pitchFamily="34" charset="0"/>
              </a:rPr>
              <a:t>1</a:t>
            </a:r>
            <a:r>
              <a:rPr lang="en-US" sz="2800" i="0" u="none" strike="noStrike" baseline="0" dirty="0">
                <a:latin typeface="Calibri" panose="020F0502020204030204" pitchFamily="34" charset="0"/>
              </a:rPr>
              <a:t>. Determine the </a:t>
            </a:r>
            <a:r>
              <a:rPr lang="en-US" sz="2800" i="0" u="none" strike="noStrike" baseline="0" dirty="0">
                <a:solidFill>
                  <a:srgbClr val="FF0000"/>
                </a:solidFill>
                <a:latin typeface="Calibri" panose="020F0502020204030204" pitchFamily="34" charset="0"/>
              </a:rPr>
              <a:t>average weight per mold </a:t>
            </a:r>
            <a:r>
              <a:rPr lang="en-US" sz="2800" i="0" u="none" strike="noStrike" baseline="0" dirty="0">
                <a:latin typeface="Calibri" panose="020F0502020204030204" pitchFamily="34" charset="0"/>
              </a:rPr>
              <a:t>(blank) using the designated base. </a:t>
            </a:r>
          </a:p>
          <a:p>
            <a:pPr algn="just"/>
            <a:r>
              <a:rPr lang="en-US" sz="2800" i="0" u="none" strike="noStrike" baseline="0" dirty="0">
                <a:latin typeface="Calibri" panose="020F0502020204030204" pitchFamily="34" charset="0"/>
              </a:rPr>
              <a:t>2. </a:t>
            </a:r>
            <a:r>
              <a:rPr lang="en-US" sz="2800" i="0" u="none" strike="noStrike" baseline="0" dirty="0">
                <a:solidFill>
                  <a:srgbClr val="FF0000"/>
                </a:solidFill>
                <a:latin typeface="Calibri" panose="020F0502020204030204" pitchFamily="34" charset="0"/>
              </a:rPr>
              <a:t>Weigh out enough base for 10 suppositories</a:t>
            </a:r>
            <a:r>
              <a:rPr lang="en-US" sz="2800" i="0" u="none" strike="noStrike" baseline="0" dirty="0">
                <a:latin typeface="Calibri" panose="020F0502020204030204" pitchFamily="34" charset="0"/>
              </a:rPr>
              <a:t>. </a:t>
            </a:r>
          </a:p>
          <a:p>
            <a:pPr algn="just"/>
            <a:r>
              <a:rPr lang="en-US" sz="2800" i="0" u="none" strike="noStrike" baseline="0" dirty="0">
                <a:latin typeface="Calibri" panose="020F0502020204030204" pitchFamily="34" charset="0"/>
              </a:rPr>
              <a:t>3. Divide the density of the active drug by the density of the base to obtain a ratio. </a:t>
            </a:r>
            <a:r>
              <a:rPr lang="en-US" sz="2800" i="0" u="none" strike="noStrike" baseline="0" dirty="0">
                <a:solidFill>
                  <a:srgbClr val="FF0000"/>
                </a:solidFill>
                <a:highlight>
                  <a:srgbClr val="FFFF00"/>
                </a:highlight>
                <a:latin typeface="Calibri" panose="020F0502020204030204" pitchFamily="34" charset="0"/>
              </a:rPr>
              <a:t>(R=Dd/Db)</a:t>
            </a:r>
          </a:p>
          <a:p>
            <a:pPr algn="just"/>
            <a:r>
              <a:rPr lang="en-US" sz="2800" i="0" u="none" strike="noStrike" baseline="0" dirty="0">
                <a:latin typeface="Calibri" panose="020F0502020204030204" pitchFamily="34" charset="0"/>
              </a:rPr>
              <a:t>4. Divide the </a:t>
            </a:r>
            <a:r>
              <a:rPr lang="en-US" sz="2800" i="0" u="none" strike="noStrike" baseline="0" dirty="0">
                <a:solidFill>
                  <a:srgbClr val="0070C0"/>
                </a:solidFill>
                <a:latin typeface="Calibri" panose="020F0502020204030204" pitchFamily="34" charset="0"/>
              </a:rPr>
              <a:t>total weight of active drug </a:t>
            </a:r>
            <a:r>
              <a:rPr lang="en-US" sz="2800" i="0" u="none" strike="noStrike" baseline="0" dirty="0">
                <a:latin typeface="Calibri" panose="020F0502020204030204" pitchFamily="34" charset="0"/>
              </a:rPr>
              <a:t>required for the total number of suppositories by the ratio obtained in step 3. This will give the </a:t>
            </a:r>
            <a:r>
              <a:rPr lang="en-US" sz="2800" i="0" u="none" strike="noStrike" baseline="0" dirty="0">
                <a:solidFill>
                  <a:srgbClr val="0070C0"/>
                </a:solidFill>
                <a:latin typeface="Calibri" panose="020F0502020204030204" pitchFamily="34" charset="0"/>
              </a:rPr>
              <a:t>amount of base displaced by the active drug</a:t>
            </a:r>
            <a:r>
              <a:rPr lang="en-US" sz="2800" i="0" u="none" strike="noStrike" baseline="0" dirty="0">
                <a:latin typeface="Calibri" panose="020F0502020204030204" pitchFamily="34" charset="0"/>
              </a:rPr>
              <a:t>. </a:t>
            </a:r>
            <a:r>
              <a:rPr lang="en-US" sz="2800" i="0" u="none" strike="noStrike" baseline="0" dirty="0">
                <a:solidFill>
                  <a:srgbClr val="FF0000"/>
                </a:solidFill>
                <a:highlight>
                  <a:srgbClr val="FFFF00"/>
                </a:highlight>
                <a:latin typeface="Calibri" panose="020F0502020204030204" pitchFamily="34" charset="0"/>
              </a:rPr>
              <a:t>(displaced base=Wd/R)</a:t>
            </a:r>
          </a:p>
          <a:p>
            <a:pPr algn="just"/>
            <a:r>
              <a:rPr lang="en-US" sz="2800" i="0" u="none" strike="noStrike" baseline="0" dirty="0">
                <a:latin typeface="Calibri" panose="020F0502020204030204" pitchFamily="34" charset="0"/>
              </a:rPr>
              <a:t>5. Subtract the amount obtained in step 4 from the total weight of the prescription (number of suppositories multiplied by the weight of the blanks) to obtain the weight of base required. </a:t>
            </a:r>
          </a:p>
          <a:p>
            <a:pPr algn="just"/>
            <a:r>
              <a:rPr lang="en-US" sz="2800" i="0" u="none" strike="noStrike" baseline="0" dirty="0">
                <a:latin typeface="Calibri" panose="020F0502020204030204" pitchFamily="34" charset="0"/>
              </a:rPr>
              <a:t>6. Multiply the weight of active drug per suppository times to obtain the quantity of active drug required </a:t>
            </a:r>
          </a:p>
        </p:txBody>
      </p:sp>
    </p:spTree>
    <p:extLst>
      <p:ext uri="{BB962C8B-B14F-4D97-AF65-F5344CB8AC3E}">
        <p14:creationId xmlns:p14="http://schemas.microsoft.com/office/powerpoint/2010/main" val="86163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A41AD-19D2-4740-99D0-E6972313A8A8}"/>
              </a:ext>
            </a:extLst>
          </p:cNvPr>
          <p:cNvSpPr txBox="1"/>
          <p:nvPr/>
        </p:nvSpPr>
        <p:spPr>
          <a:xfrm>
            <a:off x="197372" y="0"/>
            <a:ext cx="9156490" cy="6093976"/>
          </a:xfrm>
          <a:prstGeom prst="rect">
            <a:avLst/>
          </a:prstGeom>
          <a:noFill/>
        </p:spPr>
        <p:txBody>
          <a:bodyPr wrap="square">
            <a:spAutoFit/>
          </a:bodyPr>
          <a:lstStyle/>
          <a:p>
            <a:pPr algn="just"/>
            <a:r>
              <a:rPr lang="en-US" sz="5400" b="0" i="0" u="none" strike="noStrike" baseline="0" dirty="0">
                <a:solidFill>
                  <a:srgbClr val="FF0000"/>
                </a:solidFill>
                <a:latin typeface="Cambria" panose="02040503050406030204" pitchFamily="18" charset="0"/>
              </a:rPr>
              <a:t>Urethral suppositories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Urethral suppositories, also called </a:t>
            </a:r>
            <a:r>
              <a:rPr lang="en-US" sz="2800" i="0" u="none" strike="noStrike" baseline="0" dirty="0">
                <a:solidFill>
                  <a:srgbClr val="FF0000"/>
                </a:solidFill>
                <a:latin typeface="Calibri" panose="020F0502020204030204" pitchFamily="34" charset="0"/>
              </a:rPr>
              <a:t>bougies</a:t>
            </a:r>
            <a:r>
              <a:rPr lang="en-US" sz="2800" i="0" u="none" strike="noStrike" baseline="0" dirty="0">
                <a:latin typeface="Calibri" panose="020F0502020204030204" pitchFamily="34" charset="0"/>
              </a:rPr>
              <a:t>, are </a:t>
            </a:r>
            <a:r>
              <a:rPr lang="en-US" sz="2800" i="0" u="none" strike="noStrike" baseline="0" dirty="0">
                <a:solidFill>
                  <a:srgbClr val="FF0000"/>
                </a:solidFill>
                <a:latin typeface="Calibri" panose="020F0502020204030204" pitchFamily="34" charset="0"/>
              </a:rPr>
              <a:t>slender</a:t>
            </a:r>
            <a:r>
              <a:rPr lang="en-US" sz="2800" i="0" u="none" strike="noStrike" baseline="0" dirty="0">
                <a:latin typeface="Calibri" panose="020F0502020204030204" pitchFamily="34" charset="0"/>
              </a:rPr>
              <a:t>, </a:t>
            </a:r>
            <a:r>
              <a:rPr lang="en-US" sz="2800" i="0" u="none" strike="noStrike" baseline="0" dirty="0">
                <a:solidFill>
                  <a:srgbClr val="FF0000"/>
                </a:solidFill>
                <a:latin typeface="Calibri" panose="020F0502020204030204" pitchFamily="34" charset="0"/>
              </a:rPr>
              <a:t>pencil-shaped</a:t>
            </a:r>
            <a:r>
              <a:rPr lang="en-US" sz="2800" i="0" u="none" strike="noStrike" baseline="0" dirty="0">
                <a:latin typeface="Calibri" panose="020F0502020204030204" pitchFamily="34" charset="0"/>
              </a:rPr>
              <a:t> suppositories intended for insertion into the male or female urethra. </a:t>
            </a:r>
          </a:p>
          <a:p>
            <a:pPr algn="just"/>
            <a:r>
              <a:rPr lang="en-US" sz="2800" i="0" u="none" strike="noStrike" baseline="0" dirty="0">
                <a:latin typeface="Arial" panose="020B0604020202020204" pitchFamily="34" charset="0"/>
              </a:rPr>
              <a:t>• </a:t>
            </a:r>
            <a:r>
              <a:rPr lang="en-US" sz="2800" i="1" u="none" strike="noStrike" baseline="0" dirty="0">
                <a:solidFill>
                  <a:srgbClr val="0070C0"/>
                </a:solidFill>
                <a:latin typeface="Calibri" panose="020F0502020204030204" pitchFamily="34" charset="0"/>
              </a:rPr>
              <a:t>Male urethral suppositories </a:t>
            </a:r>
            <a:r>
              <a:rPr lang="en-US" sz="2800" i="0" u="none" strike="noStrike" baseline="0" dirty="0">
                <a:latin typeface="Calibri" panose="020F0502020204030204" pitchFamily="34" charset="0"/>
              </a:rPr>
              <a:t>may be 3 to 6 mm in diameter and reached up to </a:t>
            </a:r>
            <a:r>
              <a:rPr lang="en-US" sz="2800" i="0" u="none" strike="noStrike" baseline="0" dirty="0">
                <a:solidFill>
                  <a:srgbClr val="FF0000"/>
                </a:solidFill>
                <a:latin typeface="Calibri" panose="020F0502020204030204" pitchFamily="34" charset="0"/>
              </a:rPr>
              <a:t>140 mm long</a:t>
            </a:r>
            <a:r>
              <a:rPr lang="en-US" sz="2800" i="0" u="none" strike="noStrike" baseline="0" dirty="0">
                <a:latin typeface="Calibri" panose="020F0502020204030204" pitchFamily="34" charset="0"/>
              </a:rPr>
              <a:t>, although this may vary. When cocoa butter is employed as the base, these suppositories weigh about </a:t>
            </a:r>
            <a:r>
              <a:rPr lang="en-US" sz="2800" i="0" u="none" strike="noStrike" baseline="0" dirty="0">
                <a:solidFill>
                  <a:srgbClr val="FF0000"/>
                </a:solidFill>
                <a:latin typeface="Calibri" panose="020F0502020204030204" pitchFamily="34" charset="0"/>
              </a:rPr>
              <a:t>4 g</a:t>
            </a:r>
            <a:r>
              <a:rPr lang="en-US" sz="2800" i="0" u="none" strike="noStrike" baseline="0" dirty="0">
                <a:latin typeface="Calibri" panose="020F0502020204030204" pitchFamily="34" charset="0"/>
              </a:rPr>
              <a:t>. </a:t>
            </a:r>
          </a:p>
          <a:p>
            <a:pPr algn="just"/>
            <a:r>
              <a:rPr lang="en-US" sz="2800" i="0" u="none" strike="noStrike" baseline="0" dirty="0">
                <a:latin typeface="Arial" panose="020B0604020202020204" pitchFamily="34" charset="0"/>
              </a:rPr>
              <a:t>• </a:t>
            </a:r>
            <a:r>
              <a:rPr lang="en-US" sz="2800" i="1" u="none" strike="noStrike" baseline="0" dirty="0">
                <a:solidFill>
                  <a:srgbClr val="0070C0"/>
                </a:solidFill>
                <a:latin typeface="Calibri" panose="020F0502020204030204" pitchFamily="34" charset="0"/>
              </a:rPr>
              <a:t>Female urethral suppositories </a:t>
            </a:r>
            <a:r>
              <a:rPr lang="en-US" sz="2800" i="0" u="none" strike="noStrike" baseline="0" dirty="0">
                <a:latin typeface="Calibri" panose="020F0502020204030204" pitchFamily="34" charset="0"/>
              </a:rPr>
              <a:t>are about half the length and weight of the male urethral suppository, being about </a:t>
            </a:r>
            <a:r>
              <a:rPr lang="en-US" sz="2800" i="0" u="none" strike="noStrike" baseline="0" dirty="0">
                <a:solidFill>
                  <a:srgbClr val="FF0000"/>
                </a:solidFill>
                <a:latin typeface="Calibri" panose="020F0502020204030204" pitchFamily="34" charset="0"/>
              </a:rPr>
              <a:t>70 mm </a:t>
            </a:r>
            <a:r>
              <a:rPr lang="en-US" sz="2800" i="0" u="none" strike="noStrike" baseline="0" dirty="0">
                <a:latin typeface="Calibri" panose="020F0502020204030204" pitchFamily="34" charset="0"/>
              </a:rPr>
              <a:t>long and weighing about </a:t>
            </a:r>
            <a:r>
              <a:rPr lang="en-US" sz="2800" i="0" u="none" strike="noStrike" baseline="0" dirty="0">
                <a:solidFill>
                  <a:srgbClr val="FF0000"/>
                </a:solidFill>
                <a:latin typeface="Calibri" panose="020F0502020204030204" pitchFamily="34" charset="0"/>
              </a:rPr>
              <a:t>2 g </a:t>
            </a:r>
            <a:r>
              <a:rPr lang="en-US" sz="2800" i="0" u="none" strike="noStrike" baseline="0" dirty="0">
                <a:latin typeface="Calibri" panose="020F0502020204030204" pitchFamily="34" charset="0"/>
              </a:rPr>
              <a:t>when made of cocoa butter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Urethral suppositories may be </a:t>
            </a:r>
            <a:r>
              <a:rPr lang="en-US" sz="2800" i="0" u="none" strike="noStrike" baseline="0" dirty="0">
                <a:solidFill>
                  <a:srgbClr val="FF0000"/>
                </a:solidFill>
                <a:latin typeface="Calibri" panose="020F0502020204030204" pitchFamily="34" charset="0"/>
              </a:rPr>
              <a:t>antibacterial</a:t>
            </a:r>
            <a:r>
              <a:rPr lang="en-US" sz="2800" i="0" u="none" strike="noStrike" baseline="0" dirty="0">
                <a:latin typeface="Calibri" panose="020F0502020204030204" pitchFamily="34" charset="0"/>
              </a:rPr>
              <a:t> or a local </a:t>
            </a:r>
            <a:r>
              <a:rPr lang="en-US" sz="2800" i="0" u="none" strike="noStrike" baseline="0" dirty="0">
                <a:solidFill>
                  <a:srgbClr val="FF0000"/>
                </a:solidFill>
                <a:latin typeface="Calibri" panose="020F0502020204030204" pitchFamily="34" charset="0"/>
              </a:rPr>
              <a:t>anesthetic</a:t>
            </a:r>
            <a:r>
              <a:rPr lang="en-US" sz="2800" i="0" u="none" strike="noStrike" baseline="0" dirty="0">
                <a:latin typeface="Calibri" panose="020F0502020204030204" pitchFamily="34" charset="0"/>
              </a:rPr>
              <a:t> preparative for a urethral examination. </a:t>
            </a:r>
          </a:p>
        </p:txBody>
      </p:sp>
      <p:pic>
        <p:nvPicPr>
          <p:cNvPr id="4" name="Picture 3">
            <a:extLst>
              <a:ext uri="{FF2B5EF4-FFF2-40B4-BE49-F238E27FC236}">
                <a16:creationId xmlns:a16="http://schemas.microsoft.com/office/drawing/2014/main" id="{44EF597A-A2CA-43B8-8F52-705BB4FA26DB}"/>
              </a:ext>
            </a:extLst>
          </p:cNvPr>
          <p:cNvPicPr>
            <a:picLocks noChangeAspect="1"/>
          </p:cNvPicPr>
          <p:nvPr/>
        </p:nvPicPr>
        <p:blipFill>
          <a:blip r:embed="rId2"/>
          <a:stretch>
            <a:fillRect/>
          </a:stretch>
        </p:blipFill>
        <p:spPr>
          <a:xfrm>
            <a:off x="9353862" y="3026364"/>
            <a:ext cx="2737341" cy="1676545"/>
          </a:xfrm>
          <a:prstGeom prst="rect">
            <a:avLst/>
          </a:prstGeom>
        </p:spPr>
      </p:pic>
      <p:pic>
        <p:nvPicPr>
          <p:cNvPr id="5" name="Picture 4">
            <a:extLst>
              <a:ext uri="{FF2B5EF4-FFF2-40B4-BE49-F238E27FC236}">
                <a16:creationId xmlns:a16="http://schemas.microsoft.com/office/drawing/2014/main" id="{A0E11BFD-CC7C-4308-B9AC-8D21DAA9F081}"/>
              </a:ext>
            </a:extLst>
          </p:cNvPr>
          <p:cNvPicPr>
            <a:picLocks noChangeAspect="1"/>
          </p:cNvPicPr>
          <p:nvPr/>
        </p:nvPicPr>
        <p:blipFill>
          <a:blip r:embed="rId3"/>
          <a:stretch>
            <a:fillRect/>
          </a:stretch>
        </p:blipFill>
        <p:spPr>
          <a:xfrm>
            <a:off x="9374711" y="289023"/>
            <a:ext cx="2737341" cy="2737341"/>
          </a:xfrm>
          <a:prstGeom prst="rect">
            <a:avLst/>
          </a:prstGeom>
        </p:spPr>
      </p:pic>
    </p:spTree>
    <p:extLst>
      <p:ext uri="{BB962C8B-B14F-4D97-AF65-F5344CB8AC3E}">
        <p14:creationId xmlns:p14="http://schemas.microsoft.com/office/powerpoint/2010/main" val="1785323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711B25-94C8-42FC-9393-3902BBD2306F}"/>
              </a:ext>
            </a:extLst>
          </p:cNvPr>
          <p:cNvSpPr txBox="1"/>
          <p:nvPr/>
        </p:nvSpPr>
        <p:spPr>
          <a:xfrm>
            <a:off x="362242" y="0"/>
            <a:ext cx="11173266" cy="6617196"/>
          </a:xfrm>
          <a:prstGeom prst="rect">
            <a:avLst/>
          </a:prstGeom>
          <a:noFill/>
        </p:spPr>
        <p:txBody>
          <a:bodyPr wrap="square">
            <a:spAutoFit/>
          </a:bodyPr>
          <a:lstStyle/>
          <a:p>
            <a:r>
              <a:rPr lang="en-US" sz="3200" b="0" i="0" u="none" strike="noStrike" baseline="0" dirty="0">
                <a:solidFill>
                  <a:srgbClr val="FF0000"/>
                </a:solidFill>
                <a:latin typeface="Cambria" panose="02040503050406030204" pitchFamily="18" charset="0"/>
              </a:rPr>
              <a:t>Example 3 </a:t>
            </a:r>
          </a:p>
          <a:p>
            <a:endParaRPr lang="en-US" sz="2800" b="0" i="0" u="none" strike="noStrike" baseline="0" dirty="0">
              <a:latin typeface="Arial" panose="020B0604020202020204" pitchFamily="34" charset="0"/>
            </a:endParaRP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Prepare </a:t>
            </a:r>
            <a:r>
              <a:rPr lang="en-US" sz="2800" i="0" u="none" strike="noStrike" baseline="0" dirty="0">
                <a:solidFill>
                  <a:srgbClr val="FF0000"/>
                </a:solidFill>
                <a:latin typeface="Calibri" panose="020F0502020204030204" pitchFamily="34" charset="0"/>
              </a:rPr>
              <a:t>8</a:t>
            </a:r>
            <a:r>
              <a:rPr lang="en-US" sz="2800" i="0" u="none" strike="noStrike" baseline="0" dirty="0">
                <a:latin typeface="Calibri" panose="020F0502020204030204" pitchFamily="34" charset="0"/>
              </a:rPr>
              <a:t> suppositories, each containing </a:t>
            </a:r>
            <a:r>
              <a:rPr lang="en-US" sz="2800" i="0" u="none" strike="noStrike" baseline="0" dirty="0">
                <a:solidFill>
                  <a:srgbClr val="FF0000"/>
                </a:solidFill>
                <a:latin typeface="Calibri" panose="020F0502020204030204" pitchFamily="34" charset="0"/>
              </a:rPr>
              <a:t>200</a:t>
            </a:r>
            <a:r>
              <a:rPr lang="en-US" sz="2800" i="0" u="none" strike="noStrike" baseline="0" dirty="0">
                <a:latin typeface="Calibri" panose="020F0502020204030204" pitchFamily="34" charset="0"/>
              </a:rPr>
              <a:t> mg of a drug with a density of </a:t>
            </a:r>
            <a:r>
              <a:rPr lang="en-US" sz="2800" i="0" u="none" strike="noStrike" baseline="0" dirty="0">
                <a:solidFill>
                  <a:srgbClr val="FF0000"/>
                </a:solidFill>
                <a:latin typeface="Calibri" panose="020F0502020204030204" pitchFamily="34" charset="0"/>
              </a:rPr>
              <a:t>3.0</a:t>
            </a:r>
            <a:r>
              <a:rPr lang="en-US" sz="2800" i="0" u="none" strike="noStrike" baseline="0" dirty="0">
                <a:latin typeface="Calibri" panose="020F0502020204030204" pitchFamily="34" charset="0"/>
              </a:rPr>
              <a:t>. The base has a density of </a:t>
            </a:r>
            <a:r>
              <a:rPr lang="en-US" sz="2800" i="0" u="none" strike="noStrike" baseline="0" dirty="0">
                <a:solidFill>
                  <a:srgbClr val="FF0000"/>
                </a:solidFill>
                <a:latin typeface="Calibri" panose="020F0502020204030204" pitchFamily="34" charset="0"/>
              </a:rPr>
              <a:t>0.9</a:t>
            </a:r>
            <a:r>
              <a:rPr lang="en-US" sz="2800" i="0" u="none" strike="noStrike" baseline="0" dirty="0">
                <a:latin typeface="Calibri" panose="020F0502020204030204" pitchFamily="34" charset="0"/>
              </a:rPr>
              <a:t>, and a prepared blank weighs </a:t>
            </a:r>
            <a:r>
              <a:rPr lang="en-US" sz="2800" i="0" u="none" strike="noStrike" baseline="0" dirty="0">
                <a:solidFill>
                  <a:srgbClr val="FF0000"/>
                </a:solidFill>
                <a:latin typeface="Calibri" panose="020F0502020204030204" pitchFamily="34" charset="0"/>
              </a:rPr>
              <a:t>2.0</a:t>
            </a:r>
            <a:r>
              <a:rPr lang="en-US" sz="2800" i="0" u="none" strike="noStrike" baseline="0" dirty="0">
                <a:latin typeface="Calibri" panose="020F0502020204030204" pitchFamily="34" charset="0"/>
              </a:rPr>
              <a:t> g. Using the determination of occupied volume method, prepare the requested suppositories.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From step 1: The average weight per </a:t>
            </a:r>
            <a:r>
              <a:rPr lang="en-US" sz="2800" i="0" u="none" strike="noStrike" baseline="0" dirty="0">
                <a:solidFill>
                  <a:srgbClr val="FF0000"/>
                </a:solidFill>
                <a:latin typeface="Calibri" panose="020F0502020204030204" pitchFamily="34" charset="0"/>
              </a:rPr>
              <a:t>mold</a:t>
            </a:r>
            <a:r>
              <a:rPr lang="en-US" sz="2800" i="0" u="none" strike="noStrike" baseline="0" dirty="0">
                <a:latin typeface="Calibri" panose="020F0502020204030204" pitchFamily="34" charset="0"/>
              </a:rPr>
              <a:t> is </a:t>
            </a:r>
            <a:r>
              <a:rPr lang="en-US" sz="2800" i="0" u="none" strike="noStrike" baseline="0" dirty="0">
                <a:solidFill>
                  <a:srgbClr val="0070C0"/>
                </a:solidFill>
                <a:latin typeface="Calibri" panose="020F0502020204030204" pitchFamily="34" charset="0"/>
              </a:rPr>
              <a:t>2.0 g.</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From step 2: The quantity required for </a:t>
            </a:r>
            <a:r>
              <a:rPr lang="en-US" sz="2800" i="0" u="none" strike="noStrike" baseline="0" dirty="0">
                <a:solidFill>
                  <a:srgbClr val="FF0000"/>
                </a:solidFill>
                <a:latin typeface="Calibri" panose="020F0502020204030204" pitchFamily="34" charset="0"/>
              </a:rPr>
              <a:t>10 suppositories </a:t>
            </a:r>
            <a:r>
              <a:rPr lang="en-US" sz="2800" i="0" u="none" strike="noStrike" baseline="0" dirty="0">
                <a:latin typeface="Calibri" panose="020F0502020204030204" pitchFamily="34" charset="0"/>
              </a:rPr>
              <a:t>is 2 g× 10 = </a:t>
            </a:r>
            <a:r>
              <a:rPr lang="en-US" sz="2800" i="0" u="none" strike="noStrike" baseline="0" dirty="0">
                <a:solidFill>
                  <a:srgbClr val="0070C0"/>
                </a:solidFill>
                <a:latin typeface="Calibri" panose="020F0502020204030204" pitchFamily="34" charset="0"/>
              </a:rPr>
              <a:t>20 g</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From step 3: The </a:t>
            </a:r>
            <a:r>
              <a:rPr lang="en-US" sz="2800" i="0" u="none" strike="noStrike" baseline="0" dirty="0">
                <a:solidFill>
                  <a:srgbClr val="FF0000"/>
                </a:solidFill>
                <a:latin typeface="Calibri" panose="020F0502020204030204" pitchFamily="34" charset="0"/>
              </a:rPr>
              <a:t>density ratio </a:t>
            </a:r>
            <a:r>
              <a:rPr lang="en-US" sz="2800" i="0" u="none" strike="noStrike" baseline="0" dirty="0">
                <a:latin typeface="Calibri" panose="020F0502020204030204" pitchFamily="34" charset="0"/>
              </a:rPr>
              <a:t>is 3.0/0.9 = </a:t>
            </a:r>
            <a:r>
              <a:rPr lang="en-US" sz="2800" i="0" u="none" strike="noStrike" baseline="0" dirty="0">
                <a:solidFill>
                  <a:srgbClr val="0070C0"/>
                </a:solidFill>
                <a:latin typeface="Calibri" panose="020F0502020204030204" pitchFamily="34" charset="0"/>
              </a:rPr>
              <a:t>3.3</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From step 4: The amount of suppository </a:t>
            </a:r>
            <a:r>
              <a:rPr lang="en-US" sz="2800" i="0" u="none" strike="noStrike" baseline="0" dirty="0">
                <a:solidFill>
                  <a:srgbClr val="FF0000"/>
                </a:solidFill>
                <a:latin typeface="Calibri" panose="020F0502020204030204" pitchFamily="34" charset="0"/>
              </a:rPr>
              <a:t>base displaced </a:t>
            </a:r>
            <a:r>
              <a:rPr lang="en-US" sz="2800" i="0" u="none" strike="noStrike" baseline="0" dirty="0">
                <a:latin typeface="Calibri" panose="020F0502020204030204" pitchFamily="34" charset="0"/>
              </a:rPr>
              <a:t>by the active drug is </a:t>
            </a:r>
            <a:r>
              <a:rPr lang="en-US" sz="2800" i="0" u="none" strike="noStrike" baseline="0" dirty="0">
                <a:solidFill>
                  <a:srgbClr val="FF0000"/>
                </a:solidFill>
                <a:latin typeface="Calibri" panose="020F0502020204030204" pitchFamily="34" charset="0"/>
              </a:rPr>
              <a:t>2.0</a:t>
            </a:r>
            <a:r>
              <a:rPr lang="en-US" sz="2800" i="0" u="none" strike="noStrike" baseline="0" dirty="0">
                <a:latin typeface="Calibri" panose="020F0502020204030204" pitchFamily="34" charset="0"/>
              </a:rPr>
              <a:t> g (total wt. of drug)/3.3 = </a:t>
            </a:r>
            <a:r>
              <a:rPr lang="en-US" sz="2800" i="0" u="none" strike="noStrike" baseline="0" dirty="0">
                <a:solidFill>
                  <a:srgbClr val="0070C0"/>
                </a:solidFill>
                <a:latin typeface="Calibri" panose="020F0502020204030204" pitchFamily="34" charset="0"/>
              </a:rPr>
              <a:t>0.6 g</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From step 5: The weight of the </a:t>
            </a:r>
            <a:r>
              <a:rPr lang="en-US" sz="2800" i="0" u="none" strike="noStrike" baseline="0" dirty="0">
                <a:solidFill>
                  <a:srgbClr val="FF0000"/>
                </a:solidFill>
                <a:latin typeface="Calibri" panose="020F0502020204030204" pitchFamily="34" charset="0"/>
              </a:rPr>
              <a:t>base required </a:t>
            </a:r>
            <a:r>
              <a:rPr lang="en-US" sz="2800" i="0" u="none" strike="noStrike" baseline="0" dirty="0">
                <a:latin typeface="Calibri" panose="020F0502020204030204" pitchFamily="34" charset="0"/>
              </a:rPr>
              <a:t>is 20 - 0.6 g = </a:t>
            </a:r>
            <a:r>
              <a:rPr lang="en-US" sz="2800" i="0" u="none" strike="noStrike" baseline="0" dirty="0">
                <a:solidFill>
                  <a:srgbClr val="0070C0"/>
                </a:solidFill>
                <a:latin typeface="Calibri" panose="020F0502020204030204" pitchFamily="34" charset="0"/>
              </a:rPr>
              <a:t>19.4 g</a:t>
            </a:r>
            <a:r>
              <a:rPr lang="en-US" sz="2800" i="0" u="none" strike="noStrike" baseline="0" dirty="0">
                <a:latin typeface="Calibri" panose="020F0502020204030204" pitchFamily="34" charset="0"/>
              </a:rPr>
              <a:t>.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From step 6: The quantity of active drug required is 0.2 × 10 = 2.0g. </a:t>
            </a:r>
          </a:p>
          <a:p>
            <a:pPr marL="457200" indent="-457200" algn="just">
              <a:buFont typeface="Wingdings" panose="05000000000000000000" pitchFamily="2" charset="2"/>
              <a:buChar char="v"/>
            </a:pPr>
            <a:r>
              <a:rPr lang="en-US" sz="2800" i="0" u="none" strike="noStrike" baseline="0" dirty="0">
                <a:latin typeface="Calibri" panose="020F0502020204030204" pitchFamily="34" charset="0"/>
              </a:rPr>
              <a:t>The required weight of the base is 19.4 g, and the weight of the active drug is 2 g </a:t>
            </a:r>
          </a:p>
        </p:txBody>
      </p:sp>
    </p:spTree>
    <p:extLst>
      <p:ext uri="{BB962C8B-B14F-4D97-AF65-F5344CB8AC3E}">
        <p14:creationId xmlns:p14="http://schemas.microsoft.com/office/powerpoint/2010/main" val="3339497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EBA12-43A3-44AD-87E8-1C1C85056B93}"/>
              </a:ext>
            </a:extLst>
          </p:cNvPr>
          <p:cNvSpPr txBox="1"/>
          <p:nvPr/>
        </p:nvSpPr>
        <p:spPr>
          <a:xfrm>
            <a:off x="347589" y="520511"/>
            <a:ext cx="11496822" cy="5816977"/>
          </a:xfrm>
          <a:prstGeom prst="rect">
            <a:avLst/>
          </a:prstGeom>
          <a:noFill/>
        </p:spPr>
        <p:txBody>
          <a:bodyPr wrap="square">
            <a:spAutoFit/>
          </a:bodyPr>
          <a:lstStyle/>
          <a:p>
            <a:pPr algn="just"/>
            <a:r>
              <a:rPr lang="en-US" sz="3600" b="1" i="0" u="none" strike="noStrike" baseline="0" dirty="0">
                <a:solidFill>
                  <a:srgbClr val="FF0000"/>
                </a:solidFill>
                <a:latin typeface="Cambria" panose="02040503050406030204" pitchFamily="18" charset="0"/>
              </a:rPr>
              <a:t>Displacement value DV </a:t>
            </a:r>
            <a:endParaRPr lang="en-US" sz="3600" b="0" i="0" u="none" strike="noStrike" baseline="0" dirty="0">
              <a:solidFill>
                <a:srgbClr val="FF0000"/>
              </a:solidFill>
              <a:latin typeface="Cambria" panose="02040503050406030204" pitchFamily="18" charset="0"/>
            </a:endParaRPr>
          </a:p>
          <a:p>
            <a:pPr algn="just"/>
            <a:endParaRPr lang="en-US" sz="2800" b="0" i="0" u="none" strike="noStrike" baseline="0" dirty="0">
              <a:latin typeface="Arial" panose="020B0604020202020204" pitchFamily="34" charset="0"/>
            </a:endParaRPr>
          </a:p>
          <a:p>
            <a:pPr marL="457200" indent="-457200" algn="just">
              <a:buFont typeface="Wingdings" panose="05000000000000000000" pitchFamily="2" charset="2"/>
              <a:buChar char="q"/>
            </a:pPr>
            <a:r>
              <a:rPr lang="en-US" sz="2800" i="0" u="none" strike="noStrike" baseline="0" dirty="0">
                <a:solidFill>
                  <a:srgbClr val="0070C0"/>
                </a:solidFill>
                <a:latin typeface="Calibri" panose="020F0502020204030204" pitchFamily="34" charset="0"/>
              </a:rPr>
              <a:t>Displacement value is defined as the number of parts of drug that displaces one part of the base </a:t>
            </a:r>
          </a:p>
          <a:p>
            <a:pPr marL="457200" indent="-457200" algn="just">
              <a:buFont typeface="Wingdings" panose="05000000000000000000" pitchFamily="2" charset="2"/>
              <a:buChar char="q"/>
            </a:pPr>
            <a:r>
              <a:rPr lang="en-US" sz="2800" i="0" u="none" strike="noStrike" baseline="0" dirty="0" err="1">
                <a:latin typeface="Calibri" panose="020F0502020204030204" pitchFamily="34" charset="0"/>
              </a:rPr>
              <a:t>eg.</a:t>
            </a:r>
            <a:r>
              <a:rPr lang="en-US" sz="2800" i="0" u="none" strike="noStrike" baseline="0" dirty="0">
                <a:latin typeface="Calibri" panose="020F0502020204030204" pitchFamily="34" charset="0"/>
              </a:rPr>
              <a:t> hydrocortisone has a displacement value of 1.5, means 1.5g hydrocortisone displaces 1g the suppository base </a:t>
            </a:r>
          </a:p>
          <a:p>
            <a:pPr marL="457200" indent="-457200" algn="just">
              <a:buFont typeface="Wingdings" panose="05000000000000000000" pitchFamily="2" charset="2"/>
              <a:buChar char="q"/>
            </a:pPr>
            <a:r>
              <a:rPr lang="en-US" sz="2800" i="0" u="none" strike="noStrike" baseline="0" dirty="0">
                <a:solidFill>
                  <a:srgbClr val="0070C0"/>
                </a:solidFill>
                <a:latin typeface="Calibri" panose="020F0502020204030204" pitchFamily="34" charset="0"/>
              </a:rPr>
              <a:t>If the density of the drug equals the density of the base. The drug will displace the same amount of base </a:t>
            </a:r>
          </a:p>
          <a:p>
            <a:pPr marL="457200" indent="-457200" algn="just">
              <a:buFont typeface="Wingdings" panose="05000000000000000000" pitchFamily="2" charset="2"/>
              <a:buChar char="q"/>
            </a:pPr>
            <a:r>
              <a:rPr lang="en-US" sz="2800" i="0" u="none" strike="noStrike" baseline="0" dirty="0">
                <a:solidFill>
                  <a:srgbClr val="FF0000"/>
                </a:solidFill>
                <a:latin typeface="Calibri" panose="020F0502020204030204" pitchFamily="34" charset="0"/>
              </a:rPr>
              <a:t>If the density of the drug is more than the density of the base the drug will displace low amount of base </a:t>
            </a:r>
          </a:p>
          <a:p>
            <a:pPr marL="457200" indent="-457200" algn="just">
              <a:buFont typeface="Wingdings" panose="05000000000000000000" pitchFamily="2" charset="2"/>
              <a:buChar char="q"/>
            </a:pPr>
            <a:r>
              <a:rPr lang="en-US" sz="2800" i="0" u="none" strike="noStrike" baseline="0" dirty="0">
                <a:solidFill>
                  <a:srgbClr val="00B050"/>
                </a:solidFill>
                <a:latin typeface="Arial" panose="020B0604020202020204" pitchFamily="34" charset="0"/>
              </a:rPr>
              <a:t> </a:t>
            </a:r>
            <a:r>
              <a:rPr lang="en-US" sz="2800" i="0" u="none" strike="noStrike" baseline="0" dirty="0">
                <a:solidFill>
                  <a:srgbClr val="00B050"/>
                </a:solidFill>
                <a:latin typeface="Calibri" panose="020F0502020204030204" pitchFamily="34" charset="0"/>
              </a:rPr>
              <a:t>If the density of the drug is less than the density of the base the drug will displaces high amount of base </a:t>
            </a:r>
          </a:p>
          <a:p>
            <a:pPr marL="457200" indent="-457200" algn="just">
              <a:buFont typeface="Wingdings" panose="05000000000000000000" pitchFamily="2" charset="2"/>
              <a:buChar char="q"/>
            </a:pPr>
            <a:r>
              <a:rPr lang="en-US" sz="2800" i="0" u="none" strike="noStrike" baseline="0" dirty="0">
                <a:latin typeface="Calibri" panose="020F0502020204030204" pitchFamily="34" charset="0"/>
              </a:rPr>
              <a:t>DV. for liquids equals 1 </a:t>
            </a:r>
          </a:p>
        </p:txBody>
      </p:sp>
    </p:spTree>
    <p:extLst>
      <p:ext uri="{BB962C8B-B14F-4D97-AF65-F5344CB8AC3E}">
        <p14:creationId xmlns:p14="http://schemas.microsoft.com/office/powerpoint/2010/main" val="2804806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3E1E82-A120-43F9-B6CC-CA624A483291}"/>
              </a:ext>
            </a:extLst>
          </p:cNvPr>
          <p:cNvSpPr txBox="1"/>
          <p:nvPr/>
        </p:nvSpPr>
        <p:spPr>
          <a:xfrm>
            <a:off x="424961" y="422031"/>
            <a:ext cx="11342077" cy="6247864"/>
          </a:xfrm>
          <a:prstGeom prst="rect">
            <a:avLst/>
          </a:prstGeom>
          <a:noFill/>
        </p:spPr>
        <p:txBody>
          <a:bodyPr wrap="square">
            <a:spAutoFit/>
          </a:bodyPr>
          <a:lstStyle/>
          <a:p>
            <a:r>
              <a:rPr lang="en-US" sz="3600" b="1" i="0" u="none" strike="noStrike" baseline="0" dirty="0">
                <a:solidFill>
                  <a:srgbClr val="FF0000"/>
                </a:solidFill>
                <a:latin typeface="Cambria" panose="02040503050406030204" pitchFamily="18" charset="0"/>
              </a:rPr>
              <a:t>Calculations using displacement values </a:t>
            </a:r>
            <a:endParaRPr lang="en-US" sz="3600" b="0" i="0" u="none" strike="noStrike" baseline="0" dirty="0">
              <a:solidFill>
                <a:srgbClr val="FF0000"/>
              </a:solidFill>
              <a:latin typeface="Cambria" panose="02040503050406030204" pitchFamily="18" charset="0"/>
            </a:endParaRPr>
          </a:p>
          <a:p>
            <a:endParaRPr lang="en-US" sz="2800" b="0" i="0" u="none" strike="noStrike" baseline="0" dirty="0">
              <a:latin typeface="Arial" panose="020B0604020202020204" pitchFamily="34" charset="0"/>
            </a:endParaRP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Prepare </a:t>
            </a:r>
            <a:r>
              <a:rPr lang="en-US" sz="2800" i="0" u="none" strike="noStrike" baseline="0" dirty="0">
                <a:solidFill>
                  <a:srgbClr val="FF0000"/>
                </a:solidFill>
                <a:latin typeface="Calibri" panose="020F0502020204030204" pitchFamily="34" charset="0"/>
              </a:rPr>
              <a:t>8</a:t>
            </a:r>
            <a:r>
              <a:rPr lang="en-US" sz="2800" i="0" u="none" strike="noStrike" baseline="0" dirty="0">
                <a:latin typeface="Calibri" panose="020F0502020204030204" pitchFamily="34" charset="0"/>
              </a:rPr>
              <a:t> codeine phosphate suppositories (D.V=</a:t>
            </a:r>
            <a:r>
              <a:rPr lang="en-US" sz="2800" i="0" u="none" strike="noStrike" baseline="0" dirty="0">
                <a:solidFill>
                  <a:srgbClr val="FF0000"/>
                </a:solidFill>
                <a:latin typeface="Calibri" panose="020F0502020204030204" pitchFamily="34" charset="0"/>
              </a:rPr>
              <a:t>1.1</a:t>
            </a:r>
            <a:r>
              <a:rPr lang="en-US" sz="2800" i="0" u="none" strike="noStrike" baseline="0" dirty="0">
                <a:latin typeface="Calibri" panose="020F0502020204030204" pitchFamily="34" charset="0"/>
              </a:rPr>
              <a:t>) using mold of </a:t>
            </a:r>
            <a:r>
              <a:rPr lang="en-US" sz="2800" i="0" u="none" strike="noStrike" baseline="0" dirty="0">
                <a:solidFill>
                  <a:srgbClr val="FF0000"/>
                </a:solidFill>
                <a:latin typeface="Calibri" panose="020F0502020204030204" pitchFamily="34" charset="0"/>
              </a:rPr>
              <a:t>1g</a:t>
            </a:r>
            <a:r>
              <a:rPr lang="en-US" sz="2800" i="0" u="none" strike="noStrike" baseline="0" dirty="0">
                <a:latin typeface="Calibri" panose="020F0502020204030204" pitchFamily="34" charset="0"/>
              </a:rPr>
              <a:t> size each supp. containing </a:t>
            </a:r>
            <a:r>
              <a:rPr lang="en-US" sz="2800" i="0" u="none" strike="noStrike" baseline="0" dirty="0">
                <a:solidFill>
                  <a:srgbClr val="FF0000"/>
                </a:solidFill>
                <a:latin typeface="Calibri" panose="020F0502020204030204" pitchFamily="34" charset="0"/>
              </a:rPr>
              <a:t>60mg</a:t>
            </a:r>
            <a:r>
              <a:rPr lang="en-US" sz="2800" i="0" u="none" strike="noStrike" baseline="0" dirty="0">
                <a:latin typeface="Calibri" panose="020F0502020204030204" pitchFamily="34" charset="0"/>
              </a:rPr>
              <a:t> /supp.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prepare 10 supp. to compensate for any loss </a:t>
            </a:r>
          </a:p>
          <a:p>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60X10=600mg=0.6g codeine phosphate </a:t>
            </a:r>
          </a:p>
          <a:p>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Supp. Base 1gX10=10g total wt. of pure base </a:t>
            </a:r>
          </a:p>
          <a:p>
            <a:endParaRPr lang="en-US" sz="2800" dirty="0">
              <a:latin typeface="Calibri" panose="020F0502020204030204" pitchFamily="34" charset="0"/>
            </a:endParaRPr>
          </a:p>
          <a:p>
            <a:endParaRPr lang="en-US" sz="2800" i="0" u="none" strike="noStrike" baseline="0" dirty="0">
              <a:latin typeface="Calibri" panose="020F0502020204030204" pitchFamily="34" charset="0"/>
            </a:endParaRPr>
          </a:p>
          <a:p>
            <a:endParaRPr lang="en-US" sz="2800" i="0" u="none" strike="noStrike" baseline="0" dirty="0">
              <a:latin typeface="Arial" panose="020B0604020202020204" pitchFamily="34" charset="0"/>
            </a:endParaRPr>
          </a:p>
          <a:p>
            <a:endParaRPr lang="en-US" sz="2800" i="0" u="none" strike="noStrike" baseline="0" dirty="0">
              <a:latin typeface="Arial" panose="020B0604020202020204" pitchFamily="34" charset="0"/>
            </a:endParaRPr>
          </a:p>
          <a:p>
            <a:r>
              <a:rPr lang="en-US" sz="2800" i="0" u="none" strike="noStrike" baseline="0" dirty="0">
                <a:latin typeface="Calibri" panose="020F0502020204030204" pitchFamily="34" charset="0"/>
              </a:rPr>
              <a:t>base displaced=(1gX0.6)/1.1=0.55</a:t>
            </a:r>
          </a:p>
          <a:p>
            <a:r>
              <a:rPr lang="en-US" sz="2800" i="0" u="none" strike="noStrike" baseline="0" dirty="0">
                <a:latin typeface="Calibri" panose="020F0502020204030204" pitchFamily="34" charset="0"/>
              </a:rPr>
              <a:t> </a:t>
            </a:r>
            <a:endParaRPr lang="en-US" sz="2800" i="0" u="none" strike="noStrike" baseline="0" dirty="0">
              <a:latin typeface="Cambria" panose="02040503050406030204" pitchFamily="18" charset="0"/>
            </a:endParaRPr>
          </a:p>
          <a:p>
            <a:r>
              <a:rPr lang="en-US" sz="2800" i="0" u="none" strike="noStrike" baseline="0" dirty="0">
                <a:latin typeface="Arial" panose="020B0604020202020204" pitchFamily="34" charset="0"/>
              </a:rPr>
              <a:t>•</a:t>
            </a:r>
            <a:r>
              <a:rPr lang="en-US" sz="2800" i="0" u="none" strike="noStrike" baseline="0" dirty="0">
                <a:latin typeface="Calibri" panose="020F0502020204030204" pitchFamily="34" charset="0"/>
              </a:rPr>
              <a:t>Amount of base needed is 10g-0.55= 9.45g </a:t>
            </a:r>
          </a:p>
        </p:txBody>
      </p:sp>
      <p:pic>
        <p:nvPicPr>
          <p:cNvPr id="5" name="Picture 4">
            <a:extLst>
              <a:ext uri="{FF2B5EF4-FFF2-40B4-BE49-F238E27FC236}">
                <a16:creationId xmlns:a16="http://schemas.microsoft.com/office/drawing/2014/main" id="{11C8A64F-035A-49AA-96A0-6625388E432C}"/>
              </a:ext>
            </a:extLst>
          </p:cNvPr>
          <p:cNvPicPr>
            <a:picLocks noChangeAspect="1"/>
          </p:cNvPicPr>
          <p:nvPr/>
        </p:nvPicPr>
        <p:blipFill>
          <a:blip r:embed="rId2"/>
          <a:stretch>
            <a:fillRect/>
          </a:stretch>
        </p:blipFill>
        <p:spPr>
          <a:xfrm>
            <a:off x="1731672" y="3701231"/>
            <a:ext cx="3380192" cy="147568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FF6C413-2D93-4618-9F4C-39BD87F535F6}"/>
                  </a:ext>
                </a:extLst>
              </p:cNvPr>
              <p:cNvSpPr txBox="1"/>
              <p:nvPr/>
            </p:nvSpPr>
            <p:spPr>
              <a:xfrm>
                <a:off x="6418575" y="3910818"/>
                <a:ext cx="4469819" cy="85664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𝑫𝑽</m:t>
                      </m:r>
                      <m:r>
                        <a:rPr lang="en-US" sz="2400" b="1" i="1" dirty="0" smtClean="0">
                          <a:solidFill>
                            <a:srgbClr val="FF0000"/>
                          </a:solidFill>
                          <a:latin typeface="Cambria Math" panose="02040503050406030204" pitchFamily="18" charset="0"/>
                        </a:rPr>
                        <m:t>=</m:t>
                      </m:r>
                      <m:f>
                        <m:fPr>
                          <m:ctrlPr>
                            <a:rPr lang="en-US" sz="2400" b="1" i="1" dirty="0" smtClean="0">
                              <a:solidFill>
                                <a:srgbClr val="FF0000"/>
                              </a:solidFill>
                              <a:latin typeface="Cambria Math" panose="02040503050406030204" pitchFamily="18" charset="0"/>
                            </a:rPr>
                          </m:ctrlPr>
                        </m:fPr>
                        <m:num>
                          <m:r>
                            <a:rPr lang="en-US" sz="2400" b="1" i="1" dirty="0" smtClean="0">
                              <a:solidFill>
                                <a:srgbClr val="FF0000"/>
                              </a:solidFill>
                              <a:latin typeface="Cambria Math" panose="02040503050406030204" pitchFamily="18" charset="0"/>
                            </a:rPr>
                            <m:t>𝒕𝒐𝒕𝒂𝒍</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𝒘𝒕</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𝒐𝒇</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𝒅𝒓𝒖𝒈</m:t>
                          </m:r>
                        </m:num>
                        <m:den>
                          <m:r>
                            <a:rPr lang="en-US" sz="2400" b="1" i="1" dirty="0" smtClean="0">
                              <a:solidFill>
                                <a:srgbClr val="FF0000"/>
                              </a:solidFill>
                              <a:latin typeface="Cambria Math" panose="02040503050406030204" pitchFamily="18" charset="0"/>
                            </a:rPr>
                            <m:t>𝑫𝒊𝒔𝒑𝒍𝒂𝒄𝒆𝒅</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𝒘𝒕</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𝒐𝒇</m:t>
                          </m:r>
                          <m:r>
                            <a:rPr lang="en-US" sz="2400" b="1" i="1" dirty="0" smtClean="0">
                              <a:solidFill>
                                <a:srgbClr val="FF0000"/>
                              </a:solidFill>
                              <a:latin typeface="Cambria Math" panose="02040503050406030204" pitchFamily="18" charset="0"/>
                            </a:rPr>
                            <m:t> </m:t>
                          </m:r>
                          <m:r>
                            <a:rPr lang="en-US" sz="2400" b="1" i="1" dirty="0" smtClean="0">
                              <a:solidFill>
                                <a:srgbClr val="FF0000"/>
                              </a:solidFill>
                              <a:latin typeface="Cambria Math" panose="02040503050406030204" pitchFamily="18" charset="0"/>
                            </a:rPr>
                            <m:t>𝒃𝒂𝒔𝒆</m:t>
                          </m:r>
                        </m:den>
                      </m:f>
                    </m:oMath>
                  </m:oMathPara>
                </a14:m>
                <a:endParaRPr lang="en-US" sz="2400" b="1" i="1" dirty="0">
                  <a:solidFill>
                    <a:srgbClr val="FF0000"/>
                  </a:solidFill>
                </a:endParaRPr>
              </a:p>
            </p:txBody>
          </p:sp>
        </mc:Choice>
        <mc:Fallback xmlns="">
          <p:sp>
            <p:nvSpPr>
              <p:cNvPr id="2" name="TextBox 1">
                <a:extLst>
                  <a:ext uri="{FF2B5EF4-FFF2-40B4-BE49-F238E27FC236}">
                    <a16:creationId xmlns:a16="http://schemas.microsoft.com/office/drawing/2014/main" id="{2FF6C413-2D93-4618-9F4C-39BD87F535F6}"/>
                  </a:ext>
                </a:extLst>
              </p:cNvPr>
              <p:cNvSpPr txBox="1">
                <a:spLocks noRot="1" noChangeAspect="1" noMove="1" noResize="1" noEditPoints="1" noAdjustHandles="1" noChangeArrowheads="1" noChangeShapeType="1" noTextEdit="1"/>
              </p:cNvSpPr>
              <p:nvPr/>
            </p:nvSpPr>
            <p:spPr>
              <a:xfrm>
                <a:off x="6418575" y="3910818"/>
                <a:ext cx="4469819" cy="856645"/>
              </a:xfrm>
              <a:prstGeom prst="rect">
                <a:avLst/>
              </a:prstGeom>
              <a:blipFill>
                <a:blip r:embed="rId3"/>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899084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1C5C22-3ACB-41B7-8DAB-7CE57B7AD6DF}"/>
              </a:ext>
            </a:extLst>
          </p:cNvPr>
          <p:cNvSpPr txBox="1"/>
          <p:nvPr/>
        </p:nvSpPr>
        <p:spPr>
          <a:xfrm>
            <a:off x="319453" y="117693"/>
            <a:ext cx="11553093" cy="6740307"/>
          </a:xfrm>
          <a:prstGeom prst="rect">
            <a:avLst/>
          </a:prstGeom>
          <a:noFill/>
        </p:spPr>
        <p:txBody>
          <a:bodyPr wrap="square">
            <a:spAutoFit/>
          </a:bodyPr>
          <a:lstStyle/>
          <a:p>
            <a:r>
              <a:rPr lang="en-US" sz="4000" b="1" i="0" u="none" strike="noStrike" baseline="0" dirty="0">
                <a:solidFill>
                  <a:srgbClr val="FF0000"/>
                </a:solidFill>
                <a:latin typeface="Calibri" panose="020F0502020204030204" pitchFamily="34" charset="0"/>
              </a:rPr>
              <a:t>Example</a:t>
            </a:r>
            <a:r>
              <a:rPr lang="en-US" sz="2800" b="1" i="0" u="none" strike="noStrike" baseline="0" dirty="0">
                <a:latin typeface="Calibri" panose="020F0502020204030204" pitchFamily="34" charset="0"/>
              </a:rPr>
              <a:t>: </a:t>
            </a:r>
          </a:p>
          <a:p>
            <a:r>
              <a:rPr lang="en-US" sz="2800" i="0" u="none" strike="noStrike" baseline="0" dirty="0">
                <a:latin typeface="Calibri" panose="020F0502020204030204" pitchFamily="34" charset="0"/>
              </a:rPr>
              <a:t>Calculate the quantities required to make </a:t>
            </a:r>
            <a:r>
              <a:rPr lang="en-US" sz="2800" i="0" u="none" strike="noStrike" baseline="0" dirty="0">
                <a:solidFill>
                  <a:srgbClr val="FF0000"/>
                </a:solidFill>
                <a:latin typeface="Calibri" panose="020F0502020204030204" pitchFamily="34" charset="0"/>
              </a:rPr>
              <a:t>8</a:t>
            </a:r>
            <a:r>
              <a:rPr lang="en-US" sz="2800" i="0" u="none" strike="noStrike" baseline="0" dirty="0">
                <a:latin typeface="Calibri" panose="020F0502020204030204" pitchFamily="34" charset="0"/>
              </a:rPr>
              <a:t> </a:t>
            </a:r>
            <a:r>
              <a:rPr lang="en-US" sz="2800" i="0" u="none" strike="noStrike" baseline="0" dirty="0" err="1">
                <a:latin typeface="Calibri" panose="020F0502020204030204" pitchFamily="34" charset="0"/>
              </a:rPr>
              <a:t>theobroma</a:t>
            </a:r>
            <a:r>
              <a:rPr lang="en-US" sz="2800" i="0" u="none" strike="noStrike" baseline="0" dirty="0">
                <a:latin typeface="Calibri" panose="020F0502020204030204" pitchFamily="34" charset="0"/>
              </a:rPr>
              <a:t> oil supp. (</a:t>
            </a:r>
            <a:r>
              <a:rPr lang="en-US" sz="2800" i="0" u="none" strike="noStrike" baseline="0" dirty="0">
                <a:solidFill>
                  <a:srgbClr val="FF0000"/>
                </a:solidFill>
                <a:latin typeface="Calibri" panose="020F0502020204030204" pitchFamily="34" charset="0"/>
              </a:rPr>
              <a:t>2g</a:t>
            </a:r>
            <a:r>
              <a:rPr lang="en-US" sz="2800" i="0" u="none" strike="noStrike" baseline="0" dirty="0">
                <a:latin typeface="Calibri" panose="020F0502020204030204" pitchFamily="34" charset="0"/>
              </a:rPr>
              <a:t> mold) each containing </a:t>
            </a:r>
            <a:r>
              <a:rPr lang="en-US" sz="2800" i="0" u="none" strike="noStrike" baseline="0" dirty="0">
                <a:solidFill>
                  <a:srgbClr val="FF0000"/>
                </a:solidFill>
                <a:latin typeface="Calibri" panose="020F0502020204030204" pitchFamily="34" charset="0"/>
              </a:rPr>
              <a:t>400</a:t>
            </a:r>
            <a:r>
              <a:rPr lang="en-US" sz="2800" i="0" u="none" strike="noStrike" baseline="0" dirty="0">
                <a:latin typeface="Calibri" panose="020F0502020204030204" pitchFamily="34" charset="0"/>
              </a:rPr>
              <a:t> mg of zinc oxide (DV= </a:t>
            </a:r>
            <a:r>
              <a:rPr lang="en-US" sz="2800" i="0" u="none" strike="noStrike" baseline="0" dirty="0">
                <a:solidFill>
                  <a:srgbClr val="FF0000"/>
                </a:solidFill>
                <a:latin typeface="Calibri" panose="020F0502020204030204" pitchFamily="34" charset="0"/>
              </a:rPr>
              <a:t>4.7</a:t>
            </a:r>
            <a:r>
              <a:rPr lang="en-US" sz="2800" i="0" u="none" strike="noStrike" baseline="0" dirty="0">
                <a:latin typeface="Calibri" panose="020F0502020204030204" pitchFamily="34" charset="0"/>
              </a:rPr>
              <a:t>). </a:t>
            </a:r>
          </a:p>
          <a:p>
            <a:endParaRPr lang="en-US" sz="2800" i="0" u="none" strike="noStrike" baseline="0" dirty="0">
              <a:latin typeface="Calibri" panose="020F0502020204030204" pitchFamily="34" charset="0"/>
            </a:endParaRPr>
          </a:p>
          <a:p>
            <a:r>
              <a:rPr lang="en-US" sz="2800" i="0" u="none" strike="noStrike" baseline="0" dirty="0">
                <a:latin typeface="Calibri" panose="020F0502020204030204" pitchFamily="34" charset="0"/>
              </a:rPr>
              <a:t>1. Calculate the </a:t>
            </a:r>
            <a:r>
              <a:rPr lang="en-US" sz="2800" i="0" u="none" strike="noStrike" baseline="0" dirty="0">
                <a:solidFill>
                  <a:srgbClr val="FF0000"/>
                </a:solidFill>
                <a:latin typeface="Calibri" panose="020F0502020204030204" pitchFamily="34" charset="0"/>
              </a:rPr>
              <a:t>total weight of zinc oxide </a:t>
            </a:r>
            <a:r>
              <a:rPr lang="en-US" sz="2800" i="0" u="none" strike="noStrike" baseline="0" dirty="0">
                <a:latin typeface="Calibri" panose="020F0502020204030204" pitchFamily="34" charset="0"/>
              </a:rPr>
              <a:t>required. 0.4X10=4g </a:t>
            </a:r>
          </a:p>
          <a:p>
            <a:r>
              <a:rPr lang="en-US" sz="2800" i="0" u="none" strike="noStrike" baseline="0" dirty="0">
                <a:latin typeface="Calibri" panose="020F0502020204030204" pitchFamily="34" charset="0"/>
              </a:rPr>
              <a:t>2. Calculate the weight of base would be required to prepare10 </a:t>
            </a:r>
            <a:r>
              <a:rPr lang="en-US" sz="2800" i="0" u="none" strike="noStrike" baseline="0" dirty="0">
                <a:solidFill>
                  <a:srgbClr val="FF0000"/>
                </a:solidFill>
                <a:latin typeface="Calibri" panose="020F0502020204030204" pitchFamily="34" charset="0"/>
              </a:rPr>
              <a:t>un medicated supp. 2gX10=20g </a:t>
            </a:r>
          </a:p>
          <a:p>
            <a:r>
              <a:rPr lang="en-US" sz="2800" i="0" u="none" strike="noStrike" baseline="0" dirty="0">
                <a:latin typeface="Calibri" panose="020F0502020204030204" pitchFamily="34" charset="0"/>
              </a:rPr>
              <a:t>3. Determine the weight of </a:t>
            </a:r>
            <a:r>
              <a:rPr lang="en-US" sz="2800" i="0" u="none" strike="noStrike" baseline="0" dirty="0">
                <a:solidFill>
                  <a:srgbClr val="FF0000"/>
                </a:solidFill>
                <a:latin typeface="Calibri" panose="020F0502020204030204" pitchFamily="34" charset="0"/>
              </a:rPr>
              <a:t>base would be displaced </a:t>
            </a:r>
            <a:r>
              <a:rPr lang="en-US" sz="2800" i="0" u="none" strike="noStrike" baseline="0" dirty="0">
                <a:latin typeface="Calibri" panose="020F0502020204030204" pitchFamily="34" charset="0"/>
              </a:rPr>
              <a:t>by the medicament. displaced base =wt. of drug/DV = 4/4.7=0.85 g</a:t>
            </a:r>
          </a:p>
          <a:p>
            <a:r>
              <a:rPr lang="en-US" sz="2800" i="0" u="none" strike="noStrike" baseline="0" dirty="0">
                <a:latin typeface="Calibri" panose="020F0502020204030204" pitchFamily="34" charset="0"/>
              </a:rPr>
              <a:t>4. Calculate, therefore, the weight of base required to prepare the medicated supps. 20-0.85= </a:t>
            </a:r>
            <a:r>
              <a:rPr lang="en-US" sz="2800" i="0" u="none" strike="noStrike" baseline="0" dirty="0">
                <a:solidFill>
                  <a:srgbClr val="FF0000"/>
                </a:solidFill>
                <a:latin typeface="Calibri" panose="020F0502020204030204" pitchFamily="34" charset="0"/>
              </a:rPr>
              <a:t>19.15g </a:t>
            </a:r>
            <a:r>
              <a:rPr lang="en-US" sz="2800" i="0" u="none" strike="noStrike" baseline="0" dirty="0" err="1">
                <a:solidFill>
                  <a:srgbClr val="FF0000"/>
                </a:solidFill>
                <a:latin typeface="Calibri" panose="020F0502020204030204" pitchFamily="34" charset="0"/>
              </a:rPr>
              <a:t>wt</a:t>
            </a:r>
            <a:r>
              <a:rPr lang="en-US" sz="2800" i="0" u="none" strike="noStrike" baseline="0" dirty="0">
                <a:solidFill>
                  <a:srgbClr val="FF0000"/>
                </a:solidFill>
                <a:latin typeface="Calibri" panose="020F0502020204030204" pitchFamily="34" charset="0"/>
              </a:rPr>
              <a:t> of base required </a:t>
            </a:r>
          </a:p>
          <a:p>
            <a:r>
              <a:rPr lang="en-US" sz="2800" i="0" u="none" strike="noStrike" baseline="0" dirty="0">
                <a:latin typeface="Arial" panose="020B0604020202020204" pitchFamily="34" charset="0"/>
              </a:rPr>
              <a:t>• </a:t>
            </a:r>
            <a:r>
              <a:rPr lang="en-US" sz="2800" i="0" u="none" strike="noStrike" baseline="0" dirty="0" err="1">
                <a:solidFill>
                  <a:srgbClr val="0070C0"/>
                </a:solidFill>
                <a:latin typeface="Calibri" panose="020F0502020204030204" pitchFamily="34" charset="0"/>
              </a:rPr>
              <a:t>Glycero</a:t>
            </a:r>
            <a:r>
              <a:rPr lang="en-US" sz="2800" i="0" u="none" strike="noStrike" baseline="0" dirty="0">
                <a:solidFill>
                  <a:srgbClr val="0070C0"/>
                </a:solidFill>
                <a:latin typeface="Calibri" panose="020F0502020204030204" pitchFamily="34" charset="0"/>
              </a:rPr>
              <a:t>-gelatin base has a density 1.2 times greater than </a:t>
            </a:r>
            <a:r>
              <a:rPr lang="en-US" sz="2800" i="0" u="none" strike="noStrike" baseline="0" dirty="0" err="1">
                <a:solidFill>
                  <a:srgbClr val="0070C0"/>
                </a:solidFill>
                <a:latin typeface="Calibri" panose="020F0502020204030204" pitchFamily="34" charset="0"/>
              </a:rPr>
              <a:t>theobroma</a:t>
            </a:r>
            <a:r>
              <a:rPr lang="en-US" sz="2800" i="0" u="none" strike="noStrike" baseline="0" dirty="0">
                <a:solidFill>
                  <a:srgbClr val="0070C0"/>
                </a:solidFill>
                <a:latin typeface="Calibri" panose="020F0502020204030204" pitchFamily="34" charset="0"/>
              </a:rPr>
              <a:t> oil. Therefore, a 1 g supp. mold will produce a 1 g </a:t>
            </a:r>
            <a:r>
              <a:rPr lang="en-US" sz="2800" i="0" u="none" strike="noStrike" baseline="0" dirty="0" err="1">
                <a:solidFill>
                  <a:srgbClr val="0070C0"/>
                </a:solidFill>
                <a:latin typeface="Calibri" panose="020F0502020204030204" pitchFamily="34" charset="0"/>
              </a:rPr>
              <a:t>theobroma</a:t>
            </a:r>
            <a:r>
              <a:rPr lang="en-US" sz="2800" i="0" u="none" strike="noStrike" baseline="0" dirty="0">
                <a:solidFill>
                  <a:srgbClr val="0070C0"/>
                </a:solidFill>
                <a:latin typeface="Calibri" panose="020F0502020204030204" pitchFamily="34" charset="0"/>
              </a:rPr>
              <a:t> oil supp., but a 1.2 g </a:t>
            </a:r>
            <a:r>
              <a:rPr lang="en-US" sz="2800" i="0" u="none" strike="noStrike" baseline="0" dirty="0" err="1">
                <a:solidFill>
                  <a:srgbClr val="0070C0"/>
                </a:solidFill>
                <a:latin typeface="Calibri" panose="020F0502020204030204" pitchFamily="34" charset="0"/>
              </a:rPr>
              <a:t>glycero</a:t>
            </a:r>
            <a:r>
              <a:rPr lang="en-US" sz="2800" i="0" u="none" strike="noStrike" baseline="0" dirty="0">
                <a:solidFill>
                  <a:srgbClr val="0070C0"/>
                </a:solidFill>
                <a:latin typeface="Calibri" panose="020F0502020204030204" pitchFamily="34" charset="0"/>
              </a:rPr>
              <a:t>-gelatin supp. This factor must be taken into account in displacement value calculations. </a:t>
            </a:r>
          </a:p>
        </p:txBody>
      </p:sp>
    </p:spTree>
    <p:extLst>
      <p:ext uri="{BB962C8B-B14F-4D97-AF65-F5344CB8AC3E}">
        <p14:creationId xmlns:p14="http://schemas.microsoft.com/office/powerpoint/2010/main" val="3701608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97A0A-4A3F-40DF-81E9-4BD9A01B7278}"/>
              </a:ext>
            </a:extLst>
          </p:cNvPr>
          <p:cNvSpPr txBox="1"/>
          <p:nvPr/>
        </p:nvSpPr>
        <p:spPr>
          <a:xfrm>
            <a:off x="277836" y="166568"/>
            <a:ext cx="11243603" cy="5232202"/>
          </a:xfrm>
          <a:prstGeom prst="rect">
            <a:avLst/>
          </a:prstGeom>
          <a:noFill/>
        </p:spPr>
        <p:txBody>
          <a:bodyPr wrap="square">
            <a:spAutoFit/>
          </a:bodyPr>
          <a:lstStyle/>
          <a:p>
            <a:r>
              <a:rPr lang="en-US" sz="5400" b="0" i="0" u="none" strike="noStrike" baseline="0" dirty="0">
                <a:solidFill>
                  <a:srgbClr val="FF0000"/>
                </a:solidFill>
                <a:latin typeface="Cambria" panose="02040503050406030204" pitchFamily="18" charset="0"/>
              </a:rPr>
              <a:t>Example</a:t>
            </a:r>
            <a:r>
              <a:rPr lang="en-US" sz="5400" b="0" i="0" u="none" strike="noStrike" baseline="0" dirty="0">
                <a:latin typeface="Cambria" panose="02040503050406030204" pitchFamily="18" charset="0"/>
              </a:rPr>
              <a:t> </a:t>
            </a:r>
          </a:p>
          <a:p>
            <a:endParaRPr lang="en-US" sz="2800" b="0" i="0" u="none" strike="noStrike" baseline="0" dirty="0">
              <a:latin typeface="Arial" panose="020B0604020202020204" pitchFamily="34" charset="0"/>
            </a:endParaRP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Calculate the quantities required to make </a:t>
            </a:r>
            <a:r>
              <a:rPr lang="en-US" sz="2800" i="0" u="none" strike="noStrike" baseline="0" dirty="0">
                <a:solidFill>
                  <a:srgbClr val="FF0000"/>
                </a:solidFill>
                <a:latin typeface="Calibri" panose="020F0502020204030204" pitchFamily="34" charset="0"/>
              </a:rPr>
              <a:t>six</a:t>
            </a:r>
            <a:r>
              <a:rPr lang="en-US" sz="2800" i="0" u="none" strike="noStrike" baseline="0" dirty="0">
                <a:latin typeface="Calibri" panose="020F0502020204030204" pitchFamily="34" charset="0"/>
              </a:rPr>
              <a:t> </a:t>
            </a:r>
            <a:r>
              <a:rPr lang="en-US" sz="2800" i="0" u="none" strike="noStrike" baseline="0" dirty="0" err="1">
                <a:latin typeface="Calibri" panose="020F0502020204030204" pitchFamily="34" charset="0"/>
              </a:rPr>
              <a:t>glycero</a:t>
            </a:r>
            <a:r>
              <a:rPr lang="en-US" sz="2800" i="0" u="none" strike="noStrike" baseline="0" dirty="0">
                <a:latin typeface="Calibri" panose="020F0502020204030204" pitchFamily="34" charset="0"/>
              </a:rPr>
              <a:t> gelatin supp. (</a:t>
            </a:r>
            <a:r>
              <a:rPr lang="en-US" sz="2800" i="0" u="none" strike="noStrike" baseline="0" dirty="0">
                <a:solidFill>
                  <a:srgbClr val="FF0000"/>
                </a:solidFill>
                <a:latin typeface="Calibri" panose="020F0502020204030204" pitchFamily="34" charset="0"/>
              </a:rPr>
              <a:t>4</a:t>
            </a:r>
            <a:r>
              <a:rPr lang="en-US" sz="2800" i="0" u="none" strike="noStrike" baseline="0" dirty="0">
                <a:latin typeface="Calibri" panose="020F0502020204030204" pitchFamily="34" charset="0"/>
              </a:rPr>
              <a:t> g mold), each containing </a:t>
            </a:r>
            <a:r>
              <a:rPr lang="en-US" sz="2800" i="0" u="none" strike="noStrike" baseline="0" dirty="0">
                <a:solidFill>
                  <a:srgbClr val="FF0000"/>
                </a:solidFill>
                <a:latin typeface="Calibri" panose="020F0502020204030204" pitchFamily="34" charset="0"/>
              </a:rPr>
              <a:t>100</a:t>
            </a:r>
            <a:r>
              <a:rPr lang="en-US" sz="2800" i="0" u="none" strike="noStrike" baseline="0" dirty="0">
                <a:latin typeface="Calibri" panose="020F0502020204030204" pitchFamily="34" charset="0"/>
              </a:rPr>
              <a:t> mg aminophylline (Displacement value = </a:t>
            </a:r>
            <a:r>
              <a:rPr lang="en-US" sz="2800" i="0" u="none" strike="noStrike" baseline="0" dirty="0">
                <a:solidFill>
                  <a:srgbClr val="FF0000"/>
                </a:solidFill>
                <a:latin typeface="Calibri" panose="020F0502020204030204" pitchFamily="34" charset="0"/>
              </a:rPr>
              <a:t>1.3</a:t>
            </a:r>
            <a:r>
              <a:rPr lang="en-US" sz="2800" i="0" u="none" strike="noStrike" baseline="0" dirty="0">
                <a:latin typeface="Calibri" panose="020F0502020204030204" pitchFamily="34" charset="0"/>
              </a:rPr>
              <a:t>)</a:t>
            </a:r>
          </a:p>
          <a:p>
            <a:endParaRPr lang="en-US" sz="2800" dirty="0">
              <a:latin typeface="Calibri" panose="020F0502020204030204" pitchFamily="34" charset="0"/>
            </a:endParaRPr>
          </a:p>
          <a:p>
            <a:r>
              <a:rPr lang="en-US" sz="2800" i="0" u="none" strike="noStrike" baseline="0" dirty="0">
                <a:latin typeface="Calibri" panose="020F0502020204030204" pitchFamily="34" charset="0"/>
              </a:rPr>
              <a:t>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Drug 8X100=0.8g </a:t>
            </a:r>
          </a:p>
          <a:p>
            <a:r>
              <a:rPr lang="en-US" sz="2800" i="0" u="none" strike="noStrike" baseline="0" dirty="0">
                <a:latin typeface="Arial" panose="020B0604020202020204" pitchFamily="34" charset="0"/>
              </a:rPr>
              <a:t>• </a:t>
            </a:r>
            <a:r>
              <a:rPr lang="en-US" sz="2800" i="0" u="none" strike="noStrike" baseline="0" dirty="0" err="1">
                <a:latin typeface="Calibri" panose="020F0502020204030204" pitchFamily="34" charset="0"/>
              </a:rPr>
              <a:t>glycero</a:t>
            </a:r>
            <a:r>
              <a:rPr lang="en-US" sz="2800" i="0" u="none" strike="noStrike" baseline="0" dirty="0">
                <a:latin typeface="Calibri" panose="020F0502020204030204" pitchFamily="34" charset="0"/>
              </a:rPr>
              <a:t> gelatin Base 8X4gX1.2 =38.4g </a:t>
            </a:r>
          </a:p>
          <a:p>
            <a:r>
              <a:rPr lang="en-US" sz="2800" i="0" u="none" strike="noStrike" baseline="0" dirty="0">
                <a:latin typeface="Arial" panose="020B0604020202020204" pitchFamily="34" charset="0"/>
              </a:rPr>
              <a:t>• </a:t>
            </a:r>
            <a:r>
              <a:rPr lang="en-US" sz="2800" i="0" u="none" strike="noStrike" baseline="0" dirty="0" err="1">
                <a:latin typeface="Calibri" panose="020F0502020204030204" pitchFamily="34" charset="0"/>
              </a:rPr>
              <a:t>glycero</a:t>
            </a:r>
            <a:r>
              <a:rPr lang="en-US" sz="2800" i="0" u="none" strike="noStrike" baseline="0" dirty="0">
                <a:latin typeface="Calibri" panose="020F0502020204030204" pitchFamily="34" charset="0"/>
              </a:rPr>
              <a:t> gelatin Base displaced = 0.8/1.3=0.61 (by </a:t>
            </a:r>
            <a:r>
              <a:rPr lang="en-US" sz="2800" i="0" u="none" strike="noStrike" baseline="0" dirty="0" err="1">
                <a:latin typeface="Calibri" panose="020F0502020204030204" pitchFamily="34" charset="0"/>
              </a:rPr>
              <a:t>theobroma</a:t>
            </a:r>
            <a:r>
              <a:rPr lang="en-US" sz="2800" i="0" u="none" strike="noStrike" baseline="0" dirty="0">
                <a:latin typeface="Calibri" panose="020F0502020204030204" pitchFamily="34" charset="0"/>
              </a:rPr>
              <a:t> oil base)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0.61 X1.2=0.73g base displaced by the base (</a:t>
            </a:r>
            <a:r>
              <a:rPr lang="en-US" sz="2800" i="0" u="none" strike="noStrike" baseline="0" dirty="0" err="1">
                <a:latin typeface="Calibri" panose="020F0502020204030204" pitchFamily="34" charset="0"/>
              </a:rPr>
              <a:t>gly.gelatin</a:t>
            </a:r>
            <a:r>
              <a:rPr lang="en-US" sz="2800" i="0" u="none" strike="noStrike" baseline="0" dirty="0">
                <a:latin typeface="Calibri" panose="020F0502020204030204" pitchFamily="34" charset="0"/>
              </a:rPr>
              <a:t>) </a:t>
            </a:r>
          </a:p>
          <a:p>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Base required 38.4-0.73g=37.67g of the base required </a:t>
            </a:r>
          </a:p>
        </p:txBody>
      </p:sp>
    </p:spTree>
    <p:extLst>
      <p:ext uri="{BB962C8B-B14F-4D97-AF65-F5344CB8AC3E}">
        <p14:creationId xmlns:p14="http://schemas.microsoft.com/office/powerpoint/2010/main" val="4250682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2F6677-086E-4A81-AD74-8F9AD6A11DF7}"/>
              </a:ext>
            </a:extLst>
          </p:cNvPr>
          <p:cNvSpPr txBox="1"/>
          <p:nvPr/>
        </p:nvSpPr>
        <p:spPr>
          <a:xfrm>
            <a:off x="165294" y="0"/>
            <a:ext cx="11792243" cy="6740307"/>
          </a:xfrm>
          <a:prstGeom prst="rect">
            <a:avLst/>
          </a:prstGeom>
          <a:noFill/>
        </p:spPr>
        <p:txBody>
          <a:bodyPr wrap="square">
            <a:spAutoFit/>
          </a:bodyPr>
          <a:lstStyle/>
          <a:p>
            <a:pPr algn="just"/>
            <a:r>
              <a:rPr lang="en-US" sz="4000" b="1" i="0" u="none" strike="noStrike" baseline="0" dirty="0">
                <a:solidFill>
                  <a:srgbClr val="FF0000"/>
                </a:solidFill>
                <a:latin typeface="Calibri" panose="020F0502020204030204" pitchFamily="34" charset="0"/>
              </a:rPr>
              <a:t>Vaginal inserts </a:t>
            </a:r>
            <a:endParaRPr lang="en-US" sz="4000" b="0" i="0" u="none" strike="noStrike" baseline="0" dirty="0">
              <a:solidFill>
                <a:srgbClr val="FF0000"/>
              </a:solidFill>
              <a:latin typeface="Calibri" panose="020F0502020204030204" pitchFamily="34" charset="0"/>
            </a:endParaRPr>
          </a:p>
          <a:p>
            <a:pPr algn="just"/>
            <a:r>
              <a:rPr lang="en-US" sz="2800" i="0" u="none" strike="noStrike" baseline="0" dirty="0">
                <a:latin typeface="Calibri" panose="020F0502020204030204" pitchFamily="34" charset="0"/>
              </a:rPr>
              <a:t>Vaginal </a:t>
            </a:r>
            <a:r>
              <a:rPr lang="en-US" sz="2800" i="0" u="none" strike="noStrike" baseline="0" dirty="0">
                <a:solidFill>
                  <a:srgbClr val="0070C0"/>
                </a:solidFill>
                <a:latin typeface="Calibri" panose="020F0502020204030204" pitchFamily="34" charset="0"/>
              </a:rPr>
              <a:t>tablets</a:t>
            </a:r>
            <a:r>
              <a:rPr lang="en-US" sz="2800" i="0" u="none" strike="noStrike" baseline="0" dirty="0">
                <a:latin typeface="Calibri" panose="020F0502020204030204" pitchFamily="34" charset="0"/>
              </a:rPr>
              <a:t> are more widely used nowadays than are commercial vaginal supps; but compounded vaginal supps are very widely used. </a:t>
            </a:r>
            <a:r>
              <a:rPr lang="en-US" sz="2800" i="0" u="none" strike="noStrike" baseline="0" dirty="0">
                <a:solidFill>
                  <a:srgbClr val="FF0000"/>
                </a:solidFill>
                <a:latin typeface="Calibri" panose="020F0502020204030204" pitchFamily="34" charset="0"/>
              </a:rPr>
              <a:t>The tablets are </a:t>
            </a:r>
            <a:r>
              <a:rPr lang="en-US" sz="2800" i="0" u="none" strike="noStrike" baseline="0" dirty="0">
                <a:solidFill>
                  <a:srgbClr val="0070C0"/>
                </a:solidFill>
                <a:latin typeface="Calibri" panose="020F0502020204030204" pitchFamily="34" charset="0"/>
              </a:rPr>
              <a:t>easier to manufacture</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more stable</a:t>
            </a:r>
            <a:r>
              <a:rPr lang="en-US" sz="2800" i="0" u="none" strike="noStrike" baseline="0" dirty="0">
                <a:latin typeface="Calibri" panose="020F0502020204030204" pitchFamily="34" charset="0"/>
              </a:rPr>
              <a:t>, and </a:t>
            </a:r>
            <a:r>
              <a:rPr lang="en-US" sz="2800" i="0" u="none" strike="noStrike" baseline="0" dirty="0">
                <a:solidFill>
                  <a:srgbClr val="0070C0"/>
                </a:solidFill>
                <a:latin typeface="Calibri" panose="020F0502020204030204" pitchFamily="34" charset="0"/>
              </a:rPr>
              <a:t>less messy</a:t>
            </a:r>
            <a:r>
              <a:rPr lang="en-US" sz="2800" i="0" u="none" strike="noStrike" baseline="0" dirty="0">
                <a:latin typeface="Calibri" panose="020F0502020204030204" pitchFamily="34" charset="0"/>
              </a:rPr>
              <a:t>. Vaginal tablets, frequently referred as vaginal inserts, are usually </a:t>
            </a:r>
            <a:r>
              <a:rPr lang="en-US" sz="2800" i="0" u="none" strike="noStrike" baseline="0" dirty="0">
                <a:solidFill>
                  <a:srgbClr val="0070C0"/>
                </a:solidFill>
                <a:latin typeface="Calibri" panose="020F0502020204030204" pitchFamily="34" charset="0"/>
              </a:rPr>
              <a:t>ovoid</a:t>
            </a:r>
            <a:r>
              <a:rPr lang="en-US" sz="2800" i="0" u="none" strike="noStrike" baseline="0" dirty="0">
                <a:latin typeface="Calibri" panose="020F0502020204030204" pitchFamily="34" charset="0"/>
              </a:rPr>
              <a:t> and are accompanied in their packaging with a </a:t>
            </a:r>
            <a:r>
              <a:rPr lang="en-US" sz="2800" i="0" u="none" strike="noStrike" baseline="0" dirty="0">
                <a:solidFill>
                  <a:srgbClr val="0070C0"/>
                </a:solidFill>
                <a:latin typeface="Calibri" panose="020F0502020204030204" pitchFamily="34" charset="0"/>
              </a:rPr>
              <a:t>plastic inserter</a:t>
            </a:r>
            <a:r>
              <a:rPr lang="en-US" sz="2800" i="0" u="none" strike="noStrike" baseline="0" dirty="0">
                <a:latin typeface="Calibri" panose="020F0502020204030204" pitchFamily="34" charset="0"/>
              </a:rPr>
              <a:t>, a device for easy placement of the tablet within the vagina. Vaginal tablets contain the same types of anti-infective and hormonal substances as vaginal supps. </a:t>
            </a:r>
            <a:endParaRPr lang="ar-IQ" sz="2800" i="0" u="none" strike="noStrike" baseline="0" dirty="0">
              <a:solidFill>
                <a:srgbClr val="000000"/>
              </a:solidFill>
              <a:latin typeface="Calibri" panose="020F0502020204030204" pitchFamily="34" charset="0"/>
            </a:endParaRPr>
          </a:p>
          <a:p>
            <a:pPr algn="just"/>
            <a:r>
              <a:rPr lang="en-US" sz="2800" i="0" u="none" strike="noStrike" baseline="0" dirty="0">
                <a:latin typeface="Calibri" panose="020F0502020204030204" pitchFamily="34" charset="0"/>
              </a:rPr>
              <a:t>They are </a:t>
            </a:r>
            <a:r>
              <a:rPr lang="en-US" sz="2800" i="0" u="none" strike="noStrike" baseline="0" dirty="0">
                <a:solidFill>
                  <a:srgbClr val="0070C0"/>
                </a:solidFill>
                <a:latin typeface="Calibri" panose="020F0502020204030204" pitchFamily="34" charset="0"/>
              </a:rPr>
              <a:t>prepared by tablet compression </a:t>
            </a:r>
            <a:r>
              <a:rPr lang="en-US" sz="2800" i="0" u="none" strike="noStrike" baseline="0" dirty="0">
                <a:latin typeface="Calibri" panose="020F0502020204030204" pitchFamily="34" charset="0"/>
              </a:rPr>
              <a:t>and are commonly formulated to contain </a:t>
            </a:r>
            <a:r>
              <a:rPr lang="en-US" sz="2800" i="0" u="none" strike="noStrike" baseline="0" dirty="0">
                <a:solidFill>
                  <a:srgbClr val="0070C0"/>
                </a:solidFill>
                <a:latin typeface="Calibri" panose="020F0502020204030204" pitchFamily="34" charset="0"/>
              </a:rPr>
              <a:t>lactose</a:t>
            </a:r>
            <a:r>
              <a:rPr lang="en-US" sz="2800" i="0" u="none" strike="noStrike" baseline="0" dirty="0">
                <a:latin typeface="Calibri" panose="020F0502020204030204" pitchFamily="34" charset="0"/>
              </a:rPr>
              <a:t> as the base or filler, a disintegrating agent such as starch, a dispersing agent such as polyvinylpyrrolidone PVP, and a tablet lubricant such as magnesium stearate. The tablets are intended to disintegrate within the vagina, releasing their medication. </a:t>
            </a:r>
          </a:p>
          <a:p>
            <a:pPr algn="just"/>
            <a:r>
              <a:rPr lang="en-US" sz="2800" i="0" u="none" strike="noStrike" baseline="0" dirty="0">
                <a:latin typeface="Calibri" panose="020F0502020204030204" pitchFamily="34" charset="0"/>
              </a:rPr>
              <a:t>Some vaginal inserts are </a:t>
            </a:r>
            <a:r>
              <a:rPr lang="en-US" sz="2800" i="0" u="none" strike="noStrike" baseline="0" dirty="0">
                <a:solidFill>
                  <a:srgbClr val="0070C0"/>
                </a:solidFill>
                <a:latin typeface="Calibri" panose="020F0502020204030204" pitchFamily="34" charset="0"/>
              </a:rPr>
              <a:t>capsules of gelatin containing medication </a:t>
            </a:r>
            <a:r>
              <a:rPr lang="en-US" sz="2800" i="0" u="none" strike="noStrike" baseline="0" dirty="0">
                <a:latin typeface="Calibri" panose="020F0502020204030204" pitchFamily="34" charset="0"/>
              </a:rPr>
              <a:t>to be released intravaginally. </a:t>
            </a:r>
            <a:endParaRPr lang="ar-IQ" sz="2800" dirty="0"/>
          </a:p>
        </p:txBody>
      </p:sp>
    </p:spTree>
    <p:extLst>
      <p:ext uri="{BB962C8B-B14F-4D97-AF65-F5344CB8AC3E}">
        <p14:creationId xmlns:p14="http://schemas.microsoft.com/office/powerpoint/2010/main" val="2589275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36825-53D3-4A81-B162-8C1076568612}"/>
              </a:ext>
            </a:extLst>
          </p:cNvPr>
          <p:cNvSpPr txBox="1"/>
          <p:nvPr/>
        </p:nvSpPr>
        <p:spPr>
          <a:xfrm>
            <a:off x="165294" y="136298"/>
            <a:ext cx="11623431" cy="6709529"/>
          </a:xfrm>
          <a:prstGeom prst="rect">
            <a:avLst/>
          </a:prstGeom>
          <a:noFill/>
        </p:spPr>
        <p:txBody>
          <a:bodyPr wrap="square">
            <a:spAutoFit/>
          </a:bodyPr>
          <a:lstStyle/>
          <a:p>
            <a:r>
              <a:rPr lang="en-US" sz="4000" b="1" i="0" u="none" strike="noStrike" baseline="0" dirty="0">
                <a:solidFill>
                  <a:srgbClr val="FF0000"/>
                </a:solidFill>
                <a:latin typeface="Calibri" panose="020F0502020204030204" pitchFamily="34" charset="0"/>
              </a:rPr>
              <a:t>Packaging and storage </a:t>
            </a:r>
            <a:endParaRPr lang="en-US" sz="4000" b="0" i="0" u="none" strike="noStrike" baseline="0" dirty="0">
              <a:solidFill>
                <a:srgbClr val="FF0000"/>
              </a:solidFill>
              <a:latin typeface="Calibri" panose="020F0502020204030204" pitchFamily="34" charset="0"/>
            </a:endParaRPr>
          </a:p>
          <a:p>
            <a:pPr marL="457200" indent="-457200" algn="just">
              <a:buFont typeface="Arial" panose="020B0604020202020204" pitchFamily="34" charset="0"/>
              <a:buChar char="•"/>
            </a:pPr>
            <a:r>
              <a:rPr lang="en-US" sz="2600" i="0" u="none" strike="noStrike" baseline="0" dirty="0">
                <a:latin typeface="Calibri" panose="020F0502020204030204" pitchFamily="34" charset="0"/>
              </a:rPr>
              <a:t>Most commercial supps are individually </a:t>
            </a:r>
            <a:r>
              <a:rPr lang="en-US" sz="2600" i="0" u="none" strike="noStrike" baseline="0" dirty="0">
                <a:solidFill>
                  <a:srgbClr val="0070C0"/>
                </a:solidFill>
                <a:latin typeface="Calibri" panose="020F0502020204030204" pitchFamily="34" charset="0"/>
              </a:rPr>
              <a:t>wrapped in either foil or plastic</a:t>
            </a:r>
            <a:r>
              <a:rPr lang="en-US" sz="2600" i="0" u="none" strike="noStrike" baseline="0" dirty="0">
                <a:latin typeface="Calibri" panose="020F0502020204030204" pitchFamily="34" charset="0"/>
              </a:rPr>
              <a:t>. Some are packaged in a </a:t>
            </a:r>
            <a:r>
              <a:rPr lang="en-US" sz="2600" i="0" u="none" strike="noStrike" baseline="0" dirty="0">
                <a:solidFill>
                  <a:srgbClr val="0070C0"/>
                </a:solidFill>
                <a:latin typeface="Calibri" panose="020F0502020204030204" pitchFamily="34" charset="0"/>
              </a:rPr>
              <a:t>continuous strip</a:t>
            </a:r>
            <a:r>
              <a:rPr lang="en-US" sz="2600" i="0" u="none" strike="noStrike" baseline="0" dirty="0">
                <a:latin typeface="Calibri" panose="020F0502020204030204" pitchFamily="34" charset="0"/>
              </a:rPr>
              <a:t>, separated by tearing along perforations or otherwise separated in compartmented boxes to prevent contact and adhesion. </a:t>
            </a:r>
          </a:p>
          <a:p>
            <a:pPr marL="457200" indent="-457200" algn="just">
              <a:buFont typeface="Arial" panose="020B0604020202020204" pitchFamily="34" charset="0"/>
              <a:buChar char="•"/>
            </a:pPr>
            <a:r>
              <a:rPr lang="en-US" sz="2600" i="0" u="none" strike="noStrike" baseline="0" dirty="0">
                <a:latin typeface="Calibri" panose="020F0502020204030204" pitchFamily="34" charset="0"/>
              </a:rPr>
              <a:t>Supps containing </a:t>
            </a:r>
            <a:r>
              <a:rPr lang="en-US" sz="2600" i="0" u="none" strike="noStrike" baseline="0" dirty="0">
                <a:solidFill>
                  <a:srgbClr val="0070C0"/>
                </a:solidFill>
                <a:latin typeface="Calibri" panose="020F0502020204030204" pitchFamily="34" charset="0"/>
              </a:rPr>
              <a:t>light-sensitive drugs are individually wrapped in an opaque material such as a metallic foil. </a:t>
            </a:r>
          </a:p>
          <a:p>
            <a:pPr marL="457200" indent="-457200" algn="just">
              <a:buFont typeface="Arial" panose="020B0604020202020204" pitchFamily="34" charset="0"/>
              <a:buChar char="•"/>
            </a:pPr>
            <a:r>
              <a:rPr lang="en-US" sz="2600" i="0" u="none" strike="noStrike" baseline="0" dirty="0">
                <a:latin typeface="Calibri" panose="020F0502020204030204" pitchFamily="34" charset="0"/>
              </a:rPr>
              <a:t>Because </a:t>
            </a:r>
            <a:r>
              <a:rPr lang="en-US" sz="2600" dirty="0">
                <a:latin typeface="Calibri" panose="020F0502020204030204" pitchFamily="34" charset="0"/>
              </a:rPr>
              <a:t>supps are adversely affected by heat, it is necessary to maintain them in a </a:t>
            </a:r>
            <a:r>
              <a:rPr lang="en-US" sz="2600" dirty="0">
                <a:solidFill>
                  <a:srgbClr val="0070C0"/>
                </a:solidFill>
                <a:latin typeface="Calibri" panose="020F0502020204030204" pitchFamily="34" charset="0"/>
              </a:rPr>
              <a:t>cool place</a:t>
            </a:r>
            <a:r>
              <a:rPr lang="en-US" sz="2600" dirty="0">
                <a:latin typeface="Calibri" panose="020F0502020204030204" pitchFamily="34" charset="0"/>
              </a:rPr>
              <a:t>. </a:t>
            </a:r>
            <a:endParaRPr lang="ar-IQ" sz="2600" dirty="0">
              <a:latin typeface="Calibri" panose="020F0502020204030204" pitchFamily="34" charset="0"/>
            </a:endParaRPr>
          </a:p>
          <a:p>
            <a:pPr marL="457200" indent="-457200" algn="just">
              <a:buFont typeface="Arial" panose="020B0604020202020204" pitchFamily="34" charset="0"/>
              <a:buChar char="•"/>
            </a:pPr>
            <a:r>
              <a:rPr lang="en-US" sz="2600" dirty="0">
                <a:latin typeface="Calibri" panose="020F0502020204030204" pitchFamily="34" charset="0"/>
              </a:rPr>
              <a:t>Cocoa butter supps must be stored below 30°C and preferably in a refrigerator (2°C to 8°C). </a:t>
            </a:r>
          </a:p>
          <a:p>
            <a:pPr marL="457200" indent="-457200" algn="just">
              <a:buFont typeface="Arial" panose="020B0604020202020204" pitchFamily="34" charset="0"/>
              <a:buChar char="•"/>
            </a:pPr>
            <a:r>
              <a:rPr lang="en-US" sz="2600" dirty="0">
                <a:latin typeface="Calibri" panose="020F0502020204030204" pitchFamily="34" charset="0"/>
              </a:rPr>
              <a:t>Glycerinated gelatin supps can be stored at controlled room temperature (20°C to 25°C). </a:t>
            </a:r>
          </a:p>
          <a:p>
            <a:pPr marL="457200" indent="-457200" algn="just">
              <a:buFont typeface="Arial" panose="020B0604020202020204" pitchFamily="34" charset="0"/>
              <a:buChar char="•"/>
            </a:pPr>
            <a:r>
              <a:rPr lang="en-US" sz="2600" dirty="0">
                <a:latin typeface="Calibri" panose="020F0502020204030204" pitchFamily="34" charset="0"/>
              </a:rPr>
              <a:t>Supps made from a base of PEG may be stored at usual room temperatures. </a:t>
            </a:r>
          </a:p>
          <a:p>
            <a:pPr marL="457200" indent="-457200" algn="just">
              <a:buFont typeface="Arial" panose="020B0604020202020204" pitchFamily="34" charset="0"/>
              <a:buChar char="•"/>
            </a:pPr>
            <a:r>
              <a:rPr lang="en-US" sz="2600" dirty="0">
                <a:solidFill>
                  <a:srgbClr val="0070C0"/>
                </a:solidFill>
                <a:latin typeface="Calibri" panose="020F0502020204030204" pitchFamily="34" charset="0"/>
              </a:rPr>
              <a:t>Supps stored in high humidity may absorb moisture and tend to become spongy, whereas supps stored in places of extreme dryness may lose moisture and become brittle. </a:t>
            </a:r>
            <a:endParaRPr lang="ar-IQ" sz="260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2821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2BED1-AC27-4C2A-81CE-27F529D09746}"/>
              </a:ext>
            </a:extLst>
          </p:cNvPr>
          <p:cNvSpPr txBox="1"/>
          <p:nvPr/>
        </p:nvSpPr>
        <p:spPr>
          <a:xfrm>
            <a:off x="168639" y="0"/>
            <a:ext cx="11598640" cy="6924973"/>
          </a:xfrm>
          <a:prstGeom prst="rect">
            <a:avLst/>
          </a:prstGeom>
          <a:noFill/>
        </p:spPr>
        <p:txBody>
          <a:bodyPr wrap="square">
            <a:spAutoFit/>
          </a:bodyPr>
          <a:lstStyle/>
          <a:p>
            <a:pPr algn="just"/>
            <a:r>
              <a:rPr lang="en-US" sz="6000" b="0" i="0" u="none" strike="noStrike" baseline="0" dirty="0">
                <a:solidFill>
                  <a:srgbClr val="FF0000"/>
                </a:solidFill>
                <a:latin typeface="Cambria" panose="02040503050406030204" pitchFamily="18" charset="0"/>
              </a:rPr>
              <a:t>Fate of the suppository </a:t>
            </a:r>
          </a:p>
          <a:p>
            <a:pPr algn="just"/>
            <a:r>
              <a:rPr lang="en-US" sz="3200" i="0" u="none" strike="noStrike" baseline="0" dirty="0">
                <a:latin typeface="Arial" panose="020B0604020202020204" pitchFamily="34" charset="0"/>
              </a:rPr>
              <a:t>• </a:t>
            </a:r>
            <a:r>
              <a:rPr lang="en-US" sz="3200" i="0" u="none" strike="noStrike" baseline="0" dirty="0">
                <a:latin typeface="Calibri" panose="020F0502020204030204" pitchFamily="34" charset="0"/>
              </a:rPr>
              <a:t>Once inserted, the suppository base </a:t>
            </a:r>
            <a:r>
              <a:rPr lang="en-US" sz="3200" i="0" u="none" strike="noStrike" baseline="0" dirty="0">
                <a:solidFill>
                  <a:srgbClr val="FF0000"/>
                </a:solidFill>
                <a:latin typeface="Calibri" panose="020F0502020204030204" pitchFamily="34" charset="0"/>
              </a:rPr>
              <a:t>melts</a:t>
            </a:r>
            <a:r>
              <a:rPr lang="en-US" sz="3200" i="0" u="none" strike="noStrike" baseline="0" dirty="0">
                <a:latin typeface="Calibri" panose="020F0502020204030204" pitchFamily="34" charset="0"/>
              </a:rPr>
              <a:t>, </a:t>
            </a:r>
            <a:r>
              <a:rPr lang="en-US" sz="3200" i="0" u="none" strike="noStrike" baseline="0" dirty="0">
                <a:solidFill>
                  <a:srgbClr val="FF0000"/>
                </a:solidFill>
                <a:latin typeface="Calibri" panose="020F0502020204030204" pitchFamily="34" charset="0"/>
              </a:rPr>
              <a:t>softens</a:t>
            </a:r>
            <a:r>
              <a:rPr lang="en-US" sz="3200" i="0" u="none" strike="noStrike" baseline="0" dirty="0">
                <a:latin typeface="Calibri" panose="020F0502020204030204" pitchFamily="34" charset="0"/>
              </a:rPr>
              <a:t>, or </a:t>
            </a:r>
            <a:r>
              <a:rPr lang="en-US" sz="3200" i="0" u="none" strike="noStrike" baseline="0" dirty="0">
                <a:solidFill>
                  <a:srgbClr val="FF0000"/>
                </a:solidFill>
                <a:latin typeface="Calibri" panose="020F0502020204030204" pitchFamily="34" charset="0"/>
              </a:rPr>
              <a:t>dissolves</a:t>
            </a:r>
            <a:r>
              <a:rPr lang="en-US" sz="3200" i="0" u="none" strike="noStrike" baseline="0" dirty="0">
                <a:latin typeface="Calibri" panose="020F0502020204030204" pitchFamily="34" charset="0"/>
              </a:rPr>
              <a:t>, distributing its medicaments to the tissues of the region. </a:t>
            </a:r>
          </a:p>
          <a:p>
            <a:pPr algn="just"/>
            <a:r>
              <a:rPr lang="en-US" sz="3200" i="0" u="none" strike="noStrike" baseline="0" dirty="0">
                <a:latin typeface="Arial" panose="020B0604020202020204" pitchFamily="34" charset="0"/>
              </a:rPr>
              <a:t>• </a:t>
            </a:r>
            <a:r>
              <a:rPr lang="en-US" sz="3200" i="0" u="none" strike="noStrike" baseline="0" dirty="0">
                <a:latin typeface="Calibri" panose="020F0502020204030204" pitchFamily="34" charset="0"/>
              </a:rPr>
              <a:t>These medicaments may be intended for </a:t>
            </a:r>
            <a:r>
              <a:rPr lang="en-US" sz="3200" i="0" u="none" strike="noStrike" baseline="0" dirty="0">
                <a:solidFill>
                  <a:srgbClr val="FF0000"/>
                </a:solidFill>
                <a:latin typeface="Calibri" panose="020F0502020204030204" pitchFamily="34" charset="0"/>
              </a:rPr>
              <a:t>retention</a:t>
            </a:r>
            <a:r>
              <a:rPr lang="en-US" sz="3200" i="0" u="none" strike="noStrike" baseline="0" dirty="0">
                <a:latin typeface="Calibri" panose="020F0502020204030204" pitchFamily="34" charset="0"/>
              </a:rPr>
              <a:t> within the cavity </a:t>
            </a:r>
            <a:r>
              <a:rPr lang="en-US" sz="3200" i="0" u="none" strike="noStrike" baseline="0" dirty="0">
                <a:solidFill>
                  <a:srgbClr val="0070C0"/>
                </a:solidFill>
                <a:latin typeface="Calibri" panose="020F0502020204030204" pitchFamily="34" charset="0"/>
              </a:rPr>
              <a:t>for local effects</a:t>
            </a:r>
            <a:r>
              <a:rPr lang="en-US" sz="3200" i="0" u="none" strike="noStrike" baseline="0" dirty="0">
                <a:latin typeface="Calibri" panose="020F0502020204030204" pitchFamily="34" charset="0"/>
              </a:rPr>
              <a:t>, or they may be intended to be </a:t>
            </a:r>
            <a:r>
              <a:rPr lang="en-US" sz="3200" i="0" u="none" strike="noStrike" baseline="0" dirty="0">
                <a:solidFill>
                  <a:srgbClr val="FF0000"/>
                </a:solidFill>
                <a:latin typeface="Calibri" panose="020F0502020204030204" pitchFamily="34" charset="0"/>
              </a:rPr>
              <a:t>absorbed</a:t>
            </a:r>
            <a:r>
              <a:rPr lang="en-US" sz="3200" i="0" u="none" strike="noStrike" baseline="0" dirty="0">
                <a:latin typeface="Calibri" panose="020F0502020204030204" pitchFamily="34" charset="0"/>
              </a:rPr>
              <a:t> for </a:t>
            </a:r>
            <a:r>
              <a:rPr lang="en-US" sz="3200" i="0" u="none" strike="noStrike" baseline="0" dirty="0">
                <a:solidFill>
                  <a:srgbClr val="0070C0"/>
                </a:solidFill>
                <a:latin typeface="Calibri" panose="020F0502020204030204" pitchFamily="34" charset="0"/>
              </a:rPr>
              <a:t>systemic effects</a:t>
            </a:r>
            <a:r>
              <a:rPr lang="en-US" sz="3200" i="0" u="none" strike="noStrike" baseline="0" dirty="0">
                <a:latin typeface="Calibri" panose="020F0502020204030204" pitchFamily="34" charset="0"/>
              </a:rPr>
              <a:t>. </a:t>
            </a:r>
          </a:p>
          <a:p>
            <a:pPr algn="just"/>
            <a:r>
              <a:rPr lang="en-US" sz="3200" i="0" u="none" strike="noStrike" baseline="0" dirty="0">
                <a:latin typeface="Arial" panose="020B0604020202020204" pitchFamily="34" charset="0"/>
              </a:rPr>
              <a:t>• </a:t>
            </a:r>
            <a:r>
              <a:rPr lang="en-US" sz="3200" i="0" u="none" strike="noStrike" baseline="0" dirty="0">
                <a:latin typeface="Calibri" panose="020F0502020204030204" pitchFamily="34" charset="0"/>
              </a:rPr>
              <a:t>They may exhibit the effect </a:t>
            </a:r>
            <a:r>
              <a:rPr lang="en-US" sz="3200" i="0" u="none" strike="noStrike" baseline="0" dirty="0">
                <a:solidFill>
                  <a:srgbClr val="FF0000"/>
                </a:solidFill>
                <a:latin typeface="Calibri" panose="020F0502020204030204" pitchFamily="34" charset="0"/>
              </a:rPr>
              <a:t>immediately</a:t>
            </a:r>
            <a:r>
              <a:rPr lang="en-US" sz="3200" i="0" u="none" strike="noStrike" baseline="0" dirty="0">
                <a:latin typeface="Calibri" panose="020F0502020204030204" pitchFamily="34" charset="0"/>
              </a:rPr>
              <a:t> or </a:t>
            </a:r>
            <a:r>
              <a:rPr lang="en-US" sz="3200" i="0" u="none" strike="noStrike" baseline="0" dirty="0">
                <a:solidFill>
                  <a:srgbClr val="FF0000"/>
                </a:solidFill>
                <a:latin typeface="Calibri" panose="020F0502020204030204" pitchFamily="34" charset="0"/>
              </a:rPr>
              <a:t>sustain</a:t>
            </a:r>
            <a:r>
              <a:rPr lang="en-US" sz="3200" i="0" u="none" strike="noStrike" baseline="0" dirty="0">
                <a:latin typeface="Calibri" panose="020F0502020204030204" pitchFamily="34" charset="0"/>
              </a:rPr>
              <a:t> the release of the drug such as </a:t>
            </a:r>
            <a:r>
              <a:rPr lang="en-US" sz="3200" i="0" u="none" strike="noStrike" baseline="0" dirty="0">
                <a:solidFill>
                  <a:srgbClr val="0070C0"/>
                </a:solidFill>
                <a:latin typeface="Calibri" panose="020F0502020204030204" pitchFamily="34" charset="0"/>
              </a:rPr>
              <a:t>Long-acting</a:t>
            </a:r>
            <a:r>
              <a:rPr lang="en-US" sz="3200" i="0" u="none" strike="noStrike" baseline="0" dirty="0">
                <a:latin typeface="Calibri" panose="020F0502020204030204" pitchFamily="34" charset="0"/>
              </a:rPr>
              <a:t> or </a:t>
            </a:r>
            <a:r>
              <a:rPr lang="en-US" sz="3200" i="0" u="none" strike="noStrike" baseline="0" dirty="0">
                <a:solidFill>
                  <a:srgbClr val="0070C0"/>
                </a:solidFill>
                <a:latin typeface="Calibri" panose="020F0502020204030204" pitchFamily="34" charset="0"/>
              </a:rPr>
              <a:t>slow-release suppositories</a:t>
            </a:r>
            <a:r>
              <a:rPr lang="en-US" sz="3200" i="0" u="none" strike="noStrike" baseline="0" dirty="0">
                <a:latin typeface="Calibri" panose="020F0502020204030204" pitchFamily="34" charset="0"/>
              </a:rPr>
              <a:t> are also prepared.</a:t>
            </a:r>
          </a:p>
          <a:p>
            <a:pPr algn="just"/>
            <a:r>
              <a:rPr lang="en-US" sz="3200" i="0" u="none" strike="noStrike" baseline="0" dirty="0">
                <a:latin typeface="Arial" panose="020B0604020202020204" pitchFamily="34" charset="0"/>
              </a:rPr>
              <a:t>• </a:t>
            </a:r>
            <a:r>
              <a:rPr lang="en-US" sz="3200" i="0" u="none" strike="noStrike" baseline="0" dirty="0">
                <a:solidFill>
                  <a:srgbClr val="FF0000"/>
                </a:solidFill>
                <a:latin typeface="Calibri" panose="020F0502020204030204" pitchFamily="34" charset="0"/>
              </a:rPr>
              <a:t>Morphine sulfate in slow-release suppositories </a:t>
            </a:r>
            <a:r>
              <a:rPr lang="en-US" sz="3200" i="0" u="none" strike="noStrike" baseline="0" dirty="0">
                <a:latin typeface="Calibri" panose="020F0502020204030204" pitchFamily="34" charset="0"/>
              </a:rPr>
              <a:t>is prepared by compounding pharmacists. </a:t>
            </a:r>
            <a:r>
              <a:rPr lang="en-US" sz="3200" i="0" u="none" strike="noStrike" baseline="0" dirty="0">
                <a:solidFill>
                  <a:srgbClr val="0070C0"/>
                </a:solidFill>
                <a:latin typeface="Calibri" panose="020F0502020204030204" pitchFamily="34" charset="0"/>
              </a:rPr>
              <a:t>The base includes a material such as alginic acid, which will prolong the release of the drug over several hours. </a:t>
            </a:r>
          </a:p>
        </p:txBody>
      </p:sp>
    </p:spTree>
    <p:extLst>
      <p:ext uri="{BB962C8B-B14F-4D97-AF65-F5344CB8AC3E}">
        <p14:creationId xmlns:p14="http://schemas.microsoft.com/office/powerpoint/2010/main" val="96157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C1B105-C97F-4791-8370-7BF9B5ACC6BD}"/>
              </a:ext>
            </a:extLst>
          </p:cNvPr>
          <p:cNvSpPr txBox="1"/>
          <p:nvPr/>
        </p:nvSpPr>
        <p:spPr>
          <a:xfrm>
            <a:off x="318540" y="212735"/>
            <a:ext cx="8975362" cy="6432530"/>
          </a:xfrm>
          <a:prstGeom prst="rect">
            <a:avLst/>
          </a:prstGeom>
          <a:noFill/>
        </p:spPr>
        <p:txBody>
          <a:bodyPr wrap="square">
            <a:spAutoFit/>
          </a:bodyPr>
          <a:lstStyle/>
          <a:p>
            <a:pPr algn="just"/>
            <a:r>
              <a:rPr lang="en-US" sz="4800" b="0" i="0" u="none" strike="noStrike" baseline="0" dirty="0">
                <a:solidFill>
                  <a:srgbClr val="FF0000"/>
                </a:solidFill>
                <a:latin typeface="Cambria" panose="02040503050406030204" pitchFamily="18" charset="0"/>
              </a:rPr>
              <a:t>Local rectal suppositories </a:t>
            </a:r>
          </a:p>
          <a:p>
            <a:pPr algn="just"/>
            <a:r>
              <a:rPr lang="en-US" sz="2800" i="0" u="none" strike="noStrike" baseline="0" dirty="0">
                <a:latin typeface="Arial" panose="020B0604020202020204" pitchFamily="34" charset="0"/>
              </a:rPr>
              <a:t>• </a:t>
            </a:r>
            <a:r>
              <a:rPr lang="en-US" sz="2800" i="0" u="none" strike="noStrike" baseline="0" dirty="0">
                <a:latin typeface="Calibri" panose="020F0502020204030204" pitchFamily="34" charset="0"/>
              </a:rPr>
              <a:t>Rectal suppositories intended for local action are most frequently used to relieve </a:t>
            </a:r>
          </a:p>
          <a:p>
            <a:pPr algn="just"/>
            <a:endParaRPr lang="ar-IQ" sz="2800" i="0" u="none" strike="noStrike" baseline="0" dirty="0">
              <a:latin typeface="Calibri" panose="020F0502020204030204" pitchFamily="34" charset="0"/>
            </a:endParaRPr>
          </a:p>
          <a:p>
            <a:pPr algn="just"/>
            <a:r>
              <a:rPr lang="en-US" sz="2800" i="0" u="none" strike="noStrike" baseline="0" dirty="0">
                <a:latin typeface="Calibri" panose="020F0502020204030204" pitchFamily="34" charset="0"/>
              </a:rPr>
              <a:t>1- </a:t>
            </a:r>
            <a:r>
              <a:rPr lang="en-US" sz="2800" dirty="0">
                <a:solidFill>
                  <a:srgbClr val="FF0000"/>
                </a:solidFill>
                <a:latin typeface="Calibri" panose="020F0502020204030204" pitchFamily="34" charset="0"/>
              </a:rPr>
              <a:t>C</a:t>
            </a:r>
            <a:r>
              <a:rPr lang="en-US" sz="2800" i="0" u="none" strike="noStrike" baseline="0" dirty="0">
                <a:solidFill>
                  <a:srgbClr val="FF0000"/>
                </a:solidFill>
                <a:latin typeface="Calibri" panose="020F0502020204030204" pitchFamily="34" charset="0"/>
              </a:rPr>
              <a:t>onstipation</a:t>
            </a:r>
          </a:p>
          <a:p>
            <a:pPr algn="just"/>
            <a:r>
              <a:rPr lang="en-US" sz="2800" i="0" u="none" strike="noStrike" baseline="0" dirty="0">
                <a:latin typeface="Calibri" panose="020F0502020204030204" pitchFamily="34" charset="0"/>
              </a:rPr>
              <a:t>A popular laxative, glycerin suppositories promote laxation by </a:t>
            </a:r>
            <a:r>
              <a:rPr lang="en-US" sz="2800" i="0" u="none" strike="noStrike" baseline="0" dirty="0">
                <a:solidFill>
                  <a:srgbClr val="0070C0"/>
                </a:solidFill>
                <a:latin typeface="Calibri" panose="020F0502020204030204" pitchFamily="34" charset="0"/>
              </a:rPr>
              <a:t>local irritation </a:t>
            </a:r>
            <a:r>
              <a:rPr lang="en-US" sz="2800" i="0" u="none" strike="noStrike" baseline="0" dirty="0">
                <a:latin typeface="Calibri" panose="020F0502020204030204" pitchFamily="34" charset="0"/>
              </a:rPr>
              <a:t>of the mucous membranes, probably by the </a:t>
            </a:r>
            <a:r>
              <a:rPr lang="en-US" sz="2800" i="0" u="none" strike="noStrike" baseline="0" dirty="0">
                <a:solidFill>
                  <a:srgbClr val="0070C0"/>
                </a:solidFill>
                <a:latin typeface="Calibri" panose="020F0502020204030204" pitchFamily="34" charset="0"/>
              </a:rPr>
              <a:t>dehydrating effect </a:t>
            </a:r>
            <a:r>
              <a:rPr lang="en-US" sz="2800" i="0" u="none" strike="noStrike" baseline="0" dirty="0">
                <a:latin typeface="Calibri" panose="020F0502020204030204" pitchFamily="34" charset="0"/>
              </a:rPr>
              <a:t>of the glycerin on those membranes. </a:t>
            </a:r>
          </a:p>
          <a:p>
            <a:pPr algn="just"/>
            <a:r>
              <a:rPr lang="en-US" sz="2800" i="0" u="none" strike="noStrike" baseline="0" dirty="0">
                <a:latin typeface="Calibri" panose="020F0502020204030204" pitchFamily="34" charset="0"/>
              </a:rPr>
              <a:t>2- </a:t>
            </a:r>
            <a:r>
              <a:rPr lang="en-US" sz="2800" i="0" u="none" strike="noStrike" baseline="0" dirty="0">
                <a:solidFill>
                  <a:srgbClr val="FF0000"/>
                </a:solidFill>
                <a:latin typeface="Calibri" panose="020F0502020204030204" pitchFamily="34" charset="0"/>
              </a:rPr>
              <a:t>Pain, irritation, itching, </a:t>
            </a:r>
            <a:r>
              <a:rPr lang="en-US" sz="2800" i="0" u="none" strike="noStrike" baseline="0" dirty="0">
                <a:latin typeface="Calibri" panose="020F0502020204030204" pitchFamily="34" charset="0"/>
              </a:rPr>
              <a:t>and</a:t>
            </a:r>
            <a:r>
              <a:rPr lang="en-US" sz="2800" i="0" u="none" strike="noStrike" baseline="0" dirty="0">
                <a:solidFill>
                  <a:srgbClr val="FF0000"/>
                </a:solidFill>
                <a:latin typeface="Calibri" panose="020F0502020204030204" pitchFamily="34" charset="0"/>
              </a:rPr>
              <a:t> inflammation </a:t>
            </a:r>
            <a:r>
              <a:rPr lang="en-US" sz="2800" i="0" u="none" strike="noStrike" baseline="0" dirty="0">
                <a:latin typeface="Calibri" panose="020F0502020204030204" pitchFamily="34" charset="0"/>
              </a:rPr>
              <a:t>associated with </a:t>
            </a:r>
            <a:r>
              <a:rPr lang="en-US" sz="2800" i="0" u="none" strike="noStrike" baseline="0" dirty="0">
                <a:solidFill>
                  <a:srgbClr val="0070C0"/>
                </a:solidFill>
                <a:latin typeface="Calibri" panose="020F0502020204030204" pitchFamily="34" charset="0"/>
              </a:rPr>
              <a:t>hemorrhoids</a:t>
            </a:r>
            <a:r>
              <a:rPr lang="en-US" sz="2800" i="0" u="none" strike="noStrike" baseline="0" dirty="0">
                <a:latin typeface="Calibri" panose="020F0502020204030204" pitchFamily="34" charset="0"/>
              </a:rPr>
              <a:t> or other anorectal conditions. </a:t>
            </a:r>
          </a:p>
          <a:p>
            <a:pPr algn="just"/>
            <a:r>
              <a:rPr lang="en-US" sz="2800" i="0" u="none" strike="noStrike" baseline="0" dirty="0">
                <a:latin typeface="Calibri" panose="020F0502020204030204" pitchFamily="34" charset="0"/>
              </a:rPr>
              <a:t>Anti-hemorrhoidal suppositories frequently contain a number of components, including </a:t>
            </a:r>
            <a:r>
              <a:rPr lang="en-US" sz="2800" i="0" u="none" strike="noStrike" baseline="0" dirty="0">
                <a:solidFill>
                  <a:srgbClr val="0070C0"/>
                </a:solidFill>
                <a:latin typeface="Calibri" panose="020F0502020204030204" pitchFamily="34" charset="0"/>
              </a:rPr>
              <a:t>local anesthetics</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vasoconstrictors</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astringents</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analgesics</a:t>
            </a:r>
            <a:r>
              <a:rPr lang="en-US" sz="2800" i="0" u="none" strike="noStrike" baseline="0" dirty="0">
                <a:latin typeface="Calibri" panose="020F0502020204030204" pitchFamily="34" charset="0"/>
              </a:rPr>
              <a:t>, </a:t>
            </a:r>
            <a:r>
              <a:rPr lang="en-US" sz="2800" i="0" u="none" strike="noStrike" baseline="0" dirty="0">
                <a:solidFill>
                  <a:srgbClr val="0070C0"/>
                </a:solidFill>
                <a:latin typeface="Calibri" panose="020F0502020204030204" pitchFamily="34" charset="0"/>
              </a:rPr>
              <a:t>soothing emollients</a:t>
            </a:r>
            <a:r>
              <a:rPr lang="en-US" sz="2800" i="0" u="none" strike="noStrike" baseline="0" dirty="0">
                <a:latin typeface="Calibri" panose="020F0502020204030204" pitchFamily="34" charset="0"/>
              </a:rPr>
              <a:t>, and </a:t>
            </a:r>
            <a:r>
              <a:rPr lang="en-US" sz="2800" i="0" u="none" strike="noStrike" baseline="0" dirty="0">
                <a:solidFill>
                  <a:srgbClr val="0070C0"/>
                </a:solidFill>
                <a:latin typeface="Calibri" panose="020F0502020204030204" pitchFamily="34" charset="0"/>
              </a:rPr>
              <a:t>protective agents</a:t>
            </a:r>
            <a:r>
              <a:rPr lang="en-US" sz="2800" i="0" u="none" strike="noStrike" baseline="0" dirty="0">
                <a:latin typeface="Calibri" panose="020F0502020204030204" pitchFamily="34" charset="0"/>
              </a:rPr>
              <a:t>. </a:t>
            </a:r>
            <a:endParaRPr lang="ar-IQ" sz="2800" dirty="0"/>
          </a:p>
        </p:txBody>
      </p:sp>
      <p:pic>
        <p:nvPicPr>
          <p:cNvPr id="5" name="Picture 4">
            <a:extLst>
              <a:ext uri="{FF2B5EF4-FFF2-40B4-BE49-F238E27FC236}">
                <a16:creationId xmlns:a16="http://schemas.microsoft.com/office/drawing/2014/main" id="{8DF0818B-4AB8-4C9D-BD78-11FD43E18F25}"/>
              </a:ext>
            </a:extLst>
          </p:cNvPr>
          <p:cNvPicPr>
            <a:picLocks noChangeAspect="1"/>
          </p:cNvPicPr>
          <p:nvPr/>
        </p:nvPicPr>
        <p:blipFill rotWithShape="1">
          <a:blip r:embed="rId2"/>
          <a:srcRect l="14263" t="18185" r="20623" b="17742"/>
          <a:stretch/>
        </p:blipFill>
        <p:spPr>
          <a:xfrm>
            <a:off x="9293902" y="931292"/>
            <a:ext cx="2878111" cy="1886858"/>
          </a:xfrm>
          <a:prstGeom prst="rect">
            <a:avLst/>
          </a:prstGeom>
        </p:spPr>
      </p:pic>
    </p:spTree>
    <p:extLst>
      <p:ext uri="{BB962C8B-B14F-4D97-AF65-F5344CB8AC3E}">
        <p14:creationId xmlns:p14="http://schemas.microsoft.com/office/powerpoint/2010/main" val="276738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58D65-F0B8-4367-9E3B-A435BC419DBD}"/>
              </a:ext>
            </a:extLst>
          </p:cNvPr>
          <p:cNvSpPr txBox="1"/>
          <p:nvPr/>
        </p:nvSpPr>
        <p:spPr>
          <a:xfrm>
            <a:off x="138658" y="0"/>
            <a:ext cx="8753427" cy="6186309"/>
          </a:xfrm>
          <a:prstGeom prst="rect">
            <a:avLst/>
          </a:prstGeom>
          <a:noFill/>
        </p:spPr>
        <p:txBody>
          <a:bodyPr wrap="square">
            <a:spAutoFit/>
          </a:bodyPr>
          <a:lstStyle/>
          <a:p>
            <a:r>
              <a:rPr lang="en-US" sz="4800" b="0" i="0" u="none" strike="noStrike" baseline="0" dirty="0">
                <a:solidFill>
                  <a:srgbClr val="FF0000"/>
                </a:solidFill>
                <a:latin typeface="Cambria" panose="02040503050406030204" pitchFamily="18" charset="0"/>
              </a:rPr>
              <a:t>Local vaginal suppositories </a:t>
            </a:r>
          </a:p>
          <a:p>
            <a:endParaRPr lang="en-US" sz="2800" b="0" i="0" u="none" strike="noStrike" baseline="0" dirty="0">
              <a:latin typeface="Arial" panose="020B0604020202020204" pitchFamily="34" charset="0"/>
            </a:endParaRPr>
          </a:p>
          <a:p>
            <a:pPr algn="just"/>
            <a:r>
              <a:rPr lang="en-US" sz="3200" i="0" u="none" strike="noStrike" baseline="0" dirty="0">
                <a:latin typeface="Arial" panose="020B0604020202020204" pitchFamily="34" charset="0"/>
              </a:rPr>
              <a:t>• </a:t>
            </a:r>
            <a:r>
              <a:rPr lang="en-US" sz="3200" i="0" u="none" strike="noStrike" baseline="0" dirty="0">
                <a:latin typeface="Calibri" panose="020F0502020204030204" pitchFamily="34" charset="0"/>
              </a:rPr>
              <a:t>Vaginal suppositories or inserts intended for local effects are employed mainly as </a:t>
            </a:r>
          </a:p>
          <a:p>
            <a:pPr marL="514350" indent="-514350" algn="just">
              <a:buFont typeface="+mj-lt"/>
              <a:buAutoNum type="arabicPeriod"/>
            </a:pPr>
            <a:r>
              <a:rPr lang="en-US" sz="3200" i="0" u="none" strike="noStrike" baseline="0" dirty="0">
                <a:solidFill>
                  <a:srgbClr val="FF0000"/>
                </a:solidFill>
                <a:latin typeface="Calibri" panose="020F0502020204030204" pitchFamily="34" charset="0"/>
              </a:rPr>
              <a:t>Contraceptives, </a:t>
            </a:r>
            <a:r>
              <a:rPr lang="en-US" sz="3200" i="0" u="none" strike="noStrike" baseline="0" dirty="0">
                <a:latin typeface="Calibri" panose="020F0502020204030204" pitchFamily="34" charset="0"/>
              </a:rPr>
              <a:t> the drugs used are nonoxynol-9 </a:t>
            </a:r>
          </a:p>
          <a:p>
            <a:pPr marL="514350" indent="-514350" algn="just">
              <a:buFont typeface="+mj-lt"/>
              <a:buAutoNum type="arabicPeriod"/>
            </a:pPr>
            <a:r>
              <a:rPr lang="en-US" sz="3200" i="0" u="none" strike="noStrike" baseline="0" dirty="0">
                <a:solidFill>
                  <a:srgbClr val="FF0000"/>
                </a:solidFill>
                <a:latin typeface="Calibri" panose="020F0502020204030204" pitchFamily="34" charset="0"/>
              </a:rPr>
              <a:t>Antiseptics </a:t>
            </a:r>
            <a:r>
              <a:rPr lang="en-US" sz="3200" i="0" u="none" strike="noStrike" baseline="0" dirty="0">
                <a:latin typeface="Calibri" panose="020F0502020204030204" pitchFamily="34" charset="0"/>
              </a:rPr>
              <a:t>in feminine hygiene, trichomonacides to combat vaginitis caused by Trichomonas vaginalis </a:t>
            </a:r>
          </a:p>
          <a:p>
            <a:pPr marL="514350" indent="-514350" algn="just">
              <a:buFont typeface="+mj-lt"/>
              <a:buAutoNum type="arabicPeriod"/>
            </a:pPr>
            <a:r>
              <a:rPr lang="en-US" sz="3200" dirty="0">
                <a:solidFill>
                  <a:srgbClr val="FF0000"/>
                </a:solidFill>
                <a:latin typeface="Calibri" panose="020F0502020204030204" pitchFamily="34" charset="0"/>
              </a:rPr>
              <a:t>Specific </a:t>
            </a:r>
            <a:r>
              <a:rPr lang="en-US" sz="3200" i="0" u="none" strike="noStrike" baseline="0" dirty="0">
                <a:solidFill>
                  <a:srgbClr val="FF0000"/>
                </a:solidFill>
                <a:latin typeface="Calibri" panose="020F0502020204030204" pitchFamily="34" charset="0"/>
              </a:rPr>
              <a:t>agents</a:t>
            </a:r>
            <a:r>
              <a:rPr lang="en-US" sz="3200" i="0" u="none" strike="noStrike" baseline="0" dirty="0">
                <a:latin typeface="Calibri" panose="020F0502020204030204" pitchFamily="34" charset="0"/>
              </a:rPr>
              <a:t> to combat an invading pathogen. Most commonly, </a:t>
            </a:r>
            <a:r>
              <a:rPr lang="en-US" sz="3200" i="0" u="none" strike="noStrike" baseline="0" dirty="0">
                <a:solidFill>
                  <a:srgbClr val="0070C0"/>
                </a:solidFill>
                <a:latin typeface="Calibri" panose="020F0502020204030204" pitchFamily="34" charset="0"/>
              </a:rPr>
              <a:t>antifungals</a:t>
            </a:r>
            <a:r>
              <a:rPr lang="en-US" sz="3200" i="0" u="none" strike="noStrike" baseline="0" dirty="0">
                <a:latin typeface="Calibri" panose="020F0502020204030204" pitchFamily="34" charset="0"/>
              </a:rPr>
              <a:t> to treat Candida (Monilia) albicans, and anti-infectives/</a:t>
            </a:r>
            <a:r>
              <a:rPr lang="en-US" sz="3200" i="0" u="none" strike="noStrike" baseline="0" dirty="0">
                <a:solidFill>
                  <a:srgbClr val="0070C0"/>
                </a:solidFill>
                <a:latin typeface="Calibri" panose="020F0502020204030204" pitchFamily="34" charset="0"/>
              </a:rPr>
              <a:t>antibiotics</a:t>
            </a:r>
            <a:r>
              <a:rPr lang="en-US" sz="3200" i="0" u="none" strike="noStrike" baseline="0" dirty="0">
                <a:latin typeface="Calibri" panose="020F0502020204030204" pitchFamily="34" charset="0"/>
              </a:rPr>
              <a:t> directed at other microorganisms </a:t>
            </a:r>
          </a:p>
        </p:txBody>
      </p:sp>
      <p:pic>
        <p:nvPicPr>
          <p:cNvPr id="7" name="Picture 6">
            <a:extLst>
              <a:ext uri="{FF2B5EF4-FFF2-40B4-BE49-F238E27FC236}">
                <a16:creationId xmlns:a16="http://schemas.microsoft.com/office/drawing/2014/main" id="{3E41F557-A198-4EAE-A615-C36936F14C40}"/>
              </a:ext>
            </a:extLst>
          </p:cNvPr>
          <p:cNvPicPr>
            <a:picLocks noChangeAspect="1"/>
          </p:cNvPicPr>
          <p:nvPr/>
        </p:nvPicPr>
        <p:blipFill>
          <a:blip r:embed="rId2"/>
          <a:stretch>
            <a:fillRect/>
          </a:stretch>
        </p:blipFill>
        <p:spPr>
          <a:xfrm>
            <a:off x="8892084" y="1554065"/>
            <a:ext cx="3020931" cy="1758761"/>
          </a:xfrm>
          <a:prstGeom prst="rect">
            <a:avLst/>
          </a:prstGeom>
        </p:spPr>
      </p:pic>
    </p:spTree>
    <p:extLst>
      <p:ext uri="{BB962C8B-B14F-4D97-AF65-F5344CB8AC3E}">
        <p14:creationId xmlns:p14="http://schemas.microsoft.com/office/powerpoint/2010/main" val="216610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7386</Words>
  <Application>Microsoft Office PowerPoint</Application>
  <PresentationFormat>Widescreen</PresentationFormat>
  <Paragraphs>450</Paragraphs>
  <Slides>66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Algerian</vt:lpstr>
      <vt:lpstr>Arial</vt:lpstr>
      <vt:lpstr>Calibri</vt:lpstr>
      <vt:lpstr>Calibri Light</vt:lpstr>
      <vt:lpstr>Calisto MT</vt:lpstr>
      <vt:lpstr>Cambria</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ameer</dc:creator>
  <cp:lastModifiedBy>ameer pharmacist</cp:lastModifiedBy>
  <cp:revision>7</cp:revision>
  <dcterms:created xsi:type="dcterms:W3CDTF">2022-03-21T07:46:34Z</dcterms:created>
  <dcterms:modified xsi:type="dcterms:W3CDTF">2022-05-20T06:35:21Z</dcterms:modified>
</cp:coreProperties>
</file>