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0" r:id="rId1"/>
  </p:sldMasterIdLst>
  <p:notesMasterIdLst>
    <p:notesMasterId r:id="rId45"/>
  </p:notesMasterIdLst>
  <p:handoutMasterIdLst>
    <p:handoutMasterId r:id="rId46"/>
  </p:handoutMasterIdLst>
  <p:sldIdLst>
    <p:sldId id="256" r:id="rId2"/>
    <p:sldId id="272" r:id="rId3"/>
    <p:sldId id="271" r:id="rId4"/>
    <p:sldId id="273" r:id="rId5"/>
    <p:sldId id="284" r:id="rId6"/>
    <p:sldId id="265" r:id="rId7"/>
    <p:sldId id="276" r:id="rId8"/>
    <p:sldId id="277" r:id="rId9"/>
    <p:sldId id="278" r:id="rId10"/>
    <p:sldId id="279" r:id="rId11"/>
    <p:sldId id="280" r:id="rId12"/>
    <p:sldId id="281" r:id="rId13"/>
    <p:sldId id="282" r:id="rId14"/>
    <p:sldId id="287" r:id="rId15"/>
    <p:sldId id="291" r:id="rId16"/>
    <p:sldId id="330" r:id="rId17"/>
    <p:sldId id="305" r:id="rId18"/>
    <p:sldId id="329" r:id="rId19"/>
    <p:sldId id="306" r:id="rId20"/>
    <p:sldId id="307" r:id="rId21"/>
    <p:sldId id="308" r:id="rId22"/>
    <p:sldId id="331" r:id="rId23"/>
    <p:sldId id="312" r:id="rId24"/>
    <p:sldId id="313" r:id="rId25"/>
    <p:sldId id="314" r:id="rId26"/>
    <p:sldId id="316" r:id="rId27"/>
    <p:sldId id="317" r:id="rId28"/>
    <p:sldId id="318" r:id="rId29"/>
    <p:sldId id="342" r:id="rId30"/>
    <p:sldId id="319" r:id="rId31"/>
    <p:sldId id="320" r:id="rId32"/>
    <p:sldId id="343" r:id="rId33"/>
    <p:sldId id="344" r:id="rId34"/>
    <p:sldId id="345" r:id="rId35"/>
    <p:sldId id="346" r:id="rId36"/>
    <p:sldId id="321" r:id="rId37"/>
    <p:sldId id="322" r:id="rId38"/>
    <p:sldId id="323" r:id="rId39"/>
    <p:sldId id="324" r:id="rId40"/>
    <p:sldId id="326" r:id="rId41"/>
    <p:sldId id="327" r:id="rId42"/>
    <p:sldId id="348" r:id="rId43"/>
    <p:sldId id="328" r:id="rId44"/>
  </p:sldIdLst>
  <p:sldSz cx="9144000" cy="6858000" type="screen4x3"/>
  <p:notesSz cx="6735763" cy="986948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1005" autoAdjust="0"/>
  </p:normalViewPr>
  <p:slideViewPr>
    <p:cSldViewPr>
      <p:cViewPr varScale="1">
        <p:scale>
          <a:sx n="66" d="100"/>
          <a:sy n="66" d="100"/>
        </p:scale>
        <p:origin x="15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60" y="0"/>
            <a:ext cx="2918831" cy="493474"/>
          </a:xfrm>
          <a:prstGeom prst="rect">
            <a:avLst/>
          </a:prstGeom>
        </p:spPr>
        <p:txBody>
          <a:bodyPr vert="horz" lIns="91440" tIns="45720" rIns="91440" bIns="45720" rtlCol="1"/>
          <a:lstStyle>
            <a:lvl1pPr algn="l">
              <a:defRPr sz="1200"/>
            </a:lvl1pPr>
          </a:lstStyle>
          <a:p>
            <a:fld id="{8FD19EB3-89F1-4A30-8AAE-BBEA7C3F3A08}" type="datetime1">
              <a:rPr lang="en-US" smtClean="0"/>
              <a:pPr/>
              <a:t>3/27/2022</a:t>
            </a:fld>
            <a:endParaRPr lang="ar-IQ"/>
          </a:p>
        </p:txBody>
      </p:sp>
      <p:sp>
        <p:nvSpPr>
          <p:cNvPr id="4" name="Footer Placeholder 3"/>
          <p:cNvSpPr>
            <a:spLocks noGrp="1"/>
          </p:cNvSpPr>
          <p:nvPr>
            <p:ph type="ftr" sz="quarter" idx="2"/>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60" y="9374301"/>
            <a:ext cx="2918831" cy="493474"/>
          </a:xfrm>
          <a:prstGeom prst="rect">
            <a:avLst/>
          </a:prstGeom>
        </p:spPr>
        <p:txBody>
          <a:bodyPr vert="horz" lIns="91440" tIns="45720" rIns="91440" bIns="45720" rtlCol="1" anchor="b"/>
          <a:lstStyle>
            <a:lvl1pPr algn="l">
              <a:defRPr sz="1200"/>
            </a:lvl1pPr>
          </a:lstStyle>
          <a:p>
            <a:fld id="{6E5B0BC5-F690-4471-9E46-B89B4104C98D}" type="slidenum">
              <a:rPr lang="ar-IQ" smtClean="0"/>
              <a:pPr/>
              <a:t>‹#›</a:t>
            </a:fld>
            <a:endParaRPr lang="ar-IQ"/>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60" y="0"/>
            <a:ext cx="2918831" cy="493474"/>
          </a:xfrm>
          <a:prstGeom prst="rect">
            <a:avLst/>
          </a:prstGeom>
        </p:spPr>
        <p:txBody>
          <a:bodyPr vert="horz" lIns="91440" tIns="45720" rIns="91440" bIns="45720" rtlCol="1"/>
          <a:lstStyle>
            <a:lvl1pPr algn="l">
              <a:defRPr sz="1200"/>
            </a:lvl1pPr>
          </a:lstStyle>
          <a:p>
            <a:fld id="{3026B812-6C65-448C-A0D8-4861E5CC8286}" type="datetime1">
              <a:rPr lang="en-US" smtClean="0"/>
              <a:pPr/>
              <a:t>3/27/2022</a:t>
            </a:fld>
            <a:endParaRPr lang="ar-IQ"/>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60" y="9374301"/>
            <a:ext cx="2918831" cy="493474"/>
          </a:xfrm>
          <a:prstGeom prst="rect">
            <a:avLst/>
          </a:prstGeom>
        </p:spPr>
        <p:txBody>
          <a:bodyPr vert="horz" lIns="91440" tIns="45720" rIns="91440" bIns="45720" rtlCol="1" anchor="b"/>
          <a:lstStyle>
            <a:lvl1pPr algn="l">
              <a:defRPr sz="1200"/>
            </a:lvl1pPr>
          </a:lstStyle>
          <a:p>
            <a:fld id="{E79EA3E8-A10B-4CC3-BB39-D3380ABCC771}" type="slidenum">
              <a:rPr lang="ar-IQ" smtClean="0"/>
              <a:pPr/>
              <a:t>‹#›</a:t>
            </a:fld>
            <a:endParaRPr lang="ar-IQ"/>
          </a:p>
        </p:txBody>
      </p:sp>
    </p:spTree>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1</a:t>
            </a:fld>
            <a:endParaRPr lang="ar-IQ"/>
          </a:p>
        </p:txBody>
      </p:sp>
      <p:sp>
        <p:nvSpPr>
          <p:cNvPr id="5" name="Date Placeholder 4"/>
          <p:cNvSpPr>
            <a:spLocks noGrp="1"/>
          </p:cNvSpPr>
          <p:nvPr>
            <p:ph type="dt" idx="11"/>
          </p:nvPr>
        </p:nvSpPr>
        <p:spPr/>
        <p:txBody>
          <a:bodyPr/>
          <a:lstStyle/>
          <a:p>
            <a:fld id="{3DF8EEB5-2861-469E-BA81-E4DB1A1565D8}" type="datetime1">
              <a:rPr lang="en-US" smtClean="0"/>
              <a:pPr/>
              <a:t>3/27/2022</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5D384DB-4AF8-4D86-B67D-342F28591691}" type="slidenum">
              <a:rPr lang="en-US" smtClean="0">
                <a:latin typeface="Arial" pitchFamily="34" charset="0"/>
              </a:rPr>
              <a:pPr/>
              <a:t>10</a:t>
            </a:fld>
            <a:endParaRPr lang="en-US">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ar-IQ" dirty="0">
              <a:latin typeface="Arial" pitchFamily="34" charset="0"/>
            </a:endParaRPr>
          </a:p>
        </p:txBody>
      </p:sp>
      <p:sp>
        <p:nvSpPr>
          <p:cNvPr id="5" name="Date Placeholder 4"/>
          <p:cNvSpPr>
            <a:spLocks noGrp="1"/>
          </p:cNvSpPr>
          <p:nvPr>
            <p:ph type="dt" idx="10"/>
          </p:nvPr>
        </p:nvSpPr>
        <p:spPr/>
        <p:txBody>
          <a:bodyPr/>
          <a:lstStyle/>
          <a:p>
            <a:fld id="{4CD76F19-2ED3-489A-BBF7-BA22119BB7C8}" type="datetime1">
              <a:rPr lang="en-US" smtClean="0"/>
              <a:pPr/>
              <a:t>3/27/2022</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9715B70-533D-4DF4-BBA3-9897A0F58954}" type="slidenum">
              <a:rPr lang="en-US" smtClean="0">
                <a:latin typeface="Arial" pitchFamily="34" charset="0"/>
              </a:rPr>
              <a:pPr/>
              <a:t>11</a:t>
            </a:fld>
            <a:endParaRPr lang="en-US">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82B095DA-E791-413F-9B88-F14B45EC1616}" type="datetime1">
              <a:rPr lang="en-US" smtClean="0"/>
              <a:pPr/>
              <a:t>3/27/2022</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C392439-0954-4F56-AFB7-D7A755B0480D}" type="slidenum">
              <a:rPr lang="en-US" smtClean="0">
                <a:latin typeface="Arial" pitchFamily="34" charset="0"/>
              </a:rPr>
              <a:pPr/>
              <a:t>12</a:t>
            </a:fld>
            <a:endParaRPr lang="en-US">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9D9C49CF-7A8E-4C7E-8860-E0F969CAAB56}" type="datetime1">
              <a:rPr lang="en-US" smtClean="0"/>
              <a:pPr/>
              <a:t>3/27/2022</a:t>
            </a:fld>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573429E-AADE-49E6-9B61-2EE9AAEE7356}" type="slidenum">
              <a:rPr lang="en-US" smtClean="0">
                <a:latin typeface="Arial" pitchFamily="34" charset="0"/>
              </a:rPr>
              <a:pPr/>
              <a:t>13</a:t>
            </a:fld>
            <a:endParaRPr lang="en-US">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0564DC1D-921D-438C-8CEC-2C7EC427B444}" type="datetime1">
              <a:rPr lang="en-US" smtClean="0"/>
              <a:pPr/>
              <a:t>3/27/2022</a:t>
            </a:fld>
            <a:endParaRPr lang="ar-IQ"/>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88F4C9C-5FA4-448D-852C-A63F8A0839B0}" type="slidenum">
              <a:rPr lang="en-US" smtClean="0">
                <a:latin typeface="Arial" pitchFamily="34" charset="0"/>
              </a:rPr>
              <a:pPr/>
              <a:t>14</a:t>
            </a:fld>
            <a:endParaRPr lang="en-US">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marL="225425" indent="-225425" algn="justLow" rtl="0" eaLnBrk="1" hangingPunct="1">
              <a:spcBef>
                <a:spcPct val="50000"/>
              </a:spcBef>
              <a:buClr>
                <a:schemeClr val="bg2"/>
              </a:buClr>
              <a:buFontTx/>
              <a:buChar char="•"/>
            </a:pPr>
            <a:r>
              <a:rPr lang="en-US" sz="1200" u="sng" dirty="0">
                <a:solidFill>
                  <a:schemeClr val="tx1"/>
                </a:solidFill>
              </a:rPr>
              <a:t>PFK-1</a:t>
            </a:r>
            <a:r>
              <a:rPr lang="en-US" sz="1200" dirty="0">
                <a:solidFill>
                  <a:schemeClr val="tx1"/>
                </a:solidFill>
              </a:rPr>
              <a:t> is the major regulatory enzyme of </a:t>
            </a:r>
            <a:r>
              <a:rPr lang="en-US" sz="1200" dirty="0" err="1">
                <a:solidFill>
                  <a:schemeClr val="tx1"/>
                </a:solidFill>
              </a:rPr>
              <a:t>glycolysis</a:t>
            </a:r>
            <a:r>
              <a:rPr lang="en-US" sz="1200" dirty="0">
                <a:solidFill>
                  <a:schemeClr val="tx1"/>
                </a:solidFill>
              </a:rPr>
              <a:t>.</a:t>
            </a:r>
            <a:r>
              <a:rPr lang="en-US" sz="1200" b="1" dirty="0">
                <a:solidFill>
                  <a:schemeClr val="tx1"/>
                </a:solidFill>
              </a:rPr>
              <a:t> </a:t>
            </a:r>
            <a:r>
              <a:rPr lang="en-GB" sz="1200" dirty="0">
                <a:solidFill>
                  <a:schemeClr val="tx1"/>
                </a:solidFill>
              </a:rPr>
              <a:t>In the </a:t>
            </a:r>
            <a:r>
              <a:rPr lang="en-GB" sz="1200" u="sng" dirty="0">
                <a:solidFill>
                  <a:schemeClr val="tx1"/>
                </a:solidFill>
              </a:rPr>
              <a:t>liver only</a:t>
            </a:r>
            <a:r>
              <a:rPr lang="en-GB" sz="1200" dirty="0">
                <a:solidFill>
                  <a:schemeClr val="tx1"/>
                </a:solidFill>
              </a:rPr>
              <a:t>, PFK-1 is activated by </a:t>
            </a:r>
            <a:r>
              <a:rPr lang="en-GB" sz="1200" b="1" u="sng" dirty="0">
                <a:solidFill>
                  <a:schemeClr val="tx1"/>
                </a:solidFill>
              </a:rPr>
              <a:t>fructose-2,6-diphosphate</a:t>
            </a:r>
            <a:r>
              <a:rPr lang="en-GB" sz="1200" b="1" dirty="0">
                <a:solidFill>
                  <a:schemeClr val="tx1"/>
                </a:solidFill>
              </a:rPr>
              <a:t> (F-2,6-DP)</a:t>
            </a:r>
            <a:r>
              <a:rPr lang="en-GB" sz="1200" dirty="0">
                <a:solidFill>
                  <a:schemeClr val="tx1"/>
                </a:solidFill>
              </a:rPr>
              <a:t>. </a:t>
            </a:r>
          </a:p>
          <a:p>
            <a:pPr marL="225425" indent="-225425" algn="justLow" rtl="0">
              <a:spcBef>
                <a:spcPct val="50000"/>
              </a:spcBef>
              <a:buFontTx/>
              <a:buChar char="•"/>
            </a:pPr>
            <a:r>
              <a:rPr lang="en-GB" sz="1200" b="1" u="sng" dirty="0">
                <a:solidFill>
                  <a:schemeClr val="tx1"/>
                </a:solidFill>
              </a:rPr>
              <a:t>PFK-2</a:t>
            </a:r>
            <a:r>
              <a:rPr lang="en-GB" sz="1200" dirty="0">
                <a:solidFill>
                  <a:schemeClr val="tx1"/>
                </a:solidFill>
              </a:rPr>
              <a:t>, the enzyme that synthesize the activator F-2,6-DP, is itself a regulatory enzyme. It is inhibited by citrate &amp; ATP and by </a:t>
            </a:r>
            <a:r>
              <a:rPr lang="en-GB" sz="1200" dirty="0" err="1">
                <a:solidFill>
                  <a:schemeClr val="tx1"/>
                </a:solidFill>
              </a:rPr>
              <a:t>phosphorylation</a:t>
            </a:r>
            <a:r>
              <a:rPr lang="en-GB" sz="1200" dirty="0">
                <a:solidFill>
                  <a:schemeClr val="tx1"/>
                </a:solidFill>
              </a:rPr>
              <a:t>. The reverse reaction is catalyzed by </a:t>
            </a:r>
            <a:r>
              <a:rPr lang="en-GB" sz="1200" b="1" u="sng" dirty="0">
                <a:solidFill>
                  <a:schemeClr val="tx1"/>
                </a:solidFill>
              </a:rPr>
              <a:t>fructose-2,6-diphosphatase</a:t>
            </a:r>
            <a:r>
              <a:rPr lang="en-GB" sz="1200" b="1" dirty="0">
                <a:solidFill>
                  <a:schemeClr val="tx1"/>
                </a:solidFill>
              </a:rPr>
              <a:t>(F-2,6-DPase).</a:t>
            </a:r>
          </a:p>
          <a:p>
            <a:pPr marL="225425" indent="-225425" algn="justLow" rtl="0">
              <a:spcBef>
                <a:spcPct val="50000"/>
              </a:spcBef>
              <a:buFontTx/>
              <a:buChar char="•"/>
            </a:pPr>
            <a:r>
              <a:rPr lang="en-GB" sz="1200" b="1" u="sng" dirty="0">
                <a:solidFill>
                  <a:schemeClr val="tx1"/>
                </a:solidFill>
              </a:rPr>
              <a:t>Hormones</a:t>
            </a:r>
            <a:r>
              <a:rPr lang="en-GB" sz="1200" dirty="0">
                <a:solidFill>
                  <a:schemeClr val="tx1"/>
                </a:solidFill>
              </a:rPr>
              <a:t> also regulate </a:t>
            </a:r>
            <a:r>
              <a:rPr lang="en-GB" sz="1200" dirty="0" err="1">
                <a:solidFill>
                  <a:schemeClr val="tx1"/>
                </a:solidFill>
              </a:rPr>
              <a:t>glycolysis</a:t>
            </a:r>
            <a:r>
              <a:rPr lang="en-GB" sz="1200" dirty="0">
                <a:solidFill>
                  <a:schemeClr val="tx1"/>
                </a:solidFill>
              </a:rPr>
              <a:t> e.g., glucagon inhibits </a:t>
            </a:r>
            <a:r>
              <a:rPr lang="en-GB" sz="1200" dirty="0" err="1">
                <a:solidFill>
                  <a:schemeClr val="tx1"/>
                </a:solidFill>
              </a:rPr>
              <a:t>glycolysis</a:t>
            </a:r>
            <a:r>
              <a:rPr lang="en-GB" sz="1200" dirty="0">
                <a:solidFill>
                  <a:schemeClr val="tx1"/>
                </a:solidFill>
              </a:rPr>
              <a:t> by repressing the synthesis of F-2,6-DP. Insulin promotes </a:t>
            </a:r>
            <a:r>
              <a:rPr lang="en-GB" sz="1200" dirty="0" err="1">
                <a:solidFill>
                  <a:schemeClr val="tx1"/>
                </a:solidFill>
              </a:rPr>
              <a:t>glycolysis</a:t>
            </a:r>
            <a:r>
              <a:rPr lang="en-GB" sz="1200" dirty="0">
                <a:solidFill>
                  <a:schemeClr val="tx1"/>
                </a:solidFill>
              </a:rPr>
              <a:t> by stimulating the synthesis of F-2,6-</a:t>
            </a:r>
            <a:r>
              <a:rPr lang="en-GB" sz="1200" dirty="0">
                <a:solidFill>
                  <a:schemeClr val="bg2"/>
                </a:solidFill>
              </a:rPr>
              <a:t>DP.</a:t>
            </a:r>
            <a:endParaRPr lang="en-US" sz="1200" dirty="0">
              <a:solidFill>
                <a:schemeClr val="bg2"/>
              </a:solidFill>
            </a:endParaRPr>
          </a:p>
          <a:p>
            <a:pPr eaLnBrk="1" hangingPunct="1"/>
            <a:endParaRPr lang="ar-IQ" dirty="0">
              <a:latin typeface="Arial" pitchFamily="34" charset="0"/>
            </a:endParaRPr>
          </a:p>
        </p:txBody>
      </p:sp>
      <p:sp>
        <p:nvSpPr>
          <p:cNvPr id="5" name="Date Placeholder 4"/>
          <p:cNvSpPr>
            <a:spLocks noGrp="1"/>
          </p:cNvSpPr>
          <p:nvPr>
            <p:ph type="dt" idx="10"/>
          </p:nvPr>
        </p:nvSpPr>
        <p:spPr/>
        <p:txBody>
          <a:bodyPr/>
          <a:lstStyle/>
          <a:p>
            <a:fld id="{B84AC49F-579A-4986-AFB0-5CDBAA076E47}" type="datetime1">
              <a:rPr lang="en-US" smtClean="0"/>
              <a:pPr/>
              <a:t>3/27/2022</a:t>
            </a:fld>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BE0B54C-C8A6-4DF0-9DF5-99F75D1A04CB}" type="slidenum">
              <a:rPr lang="en-US" smtClean="0">
                <a:latin typeface="Arial" pitchFamily="34" charset="0"/>
              </a:rPr>
              <a:pPr/>
              <a:t>15</a:t>
            </a:fld>
            <a:endParaRPr lang="en-US">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4FE960F7-1B83-4702-B5E2-847C373B4992}" type="datetime1">
              <a:rPr lang="en-US" smtClean="0"/>
              <a:pPr/>
              <a:t>3/27/2022</a:t>
            </a:fld>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16</a:t>
            </a:fld>
            <a:endParaRPr lang="ar-IQ"/>
          </a:p>
        </p:txBody>
      </p:sp>
      <p:sp>
        <p:nvSpPr>
          <p:cNvPr id="5" name="Date Placeholder 4"/>
          <p:cNvSpPr>
            <a:spLocks noGrp="1"/>
          </p:cNvSpPr>
          <p:nvPr>
            <p:ph type="dt" idx="11"/>
          </p:nvPr>
        </p:nvSpPr>
        <p:spPr/>
        <p:txBody>
          <a:bodyPr/>
          <a:lstStyle/>
          <a:p>
            <a:fld id="{E79193E0-51DD-41B6-8DB4-65124673C416}" type="datetime1">
              <a:rPr lang="en-US" smtClean="0"/>
              <a:pPr/>
              <a:t>3/27/2022</a:t>
            </a:fld>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1B5EE0F-514F-49BB-BFA9-2526F601D24D}" type="slidenum">
              <a:rPr lang="en-US" smtClean="0">
                <a:latin typeface="Arial" pitchFamily="34" charset="0"/>
              </a:rPr>
              <a:pPr/>
              <a:t>17</a:t>
            </a:fld>
            <a:endParaRPr lang="en-US">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53757650-9686-4D5D-9E89-307EE545026B}" type="datetime1">
              <a:rPr lang="en-US" smtClean="0"/>
              <a:pPr/>
              <a:t>3/27/2022</a:t>
            </a:fld>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C4B034B-0678-4D0E-8510-4E0E43DF7526}" type="slidenum">
              <a:rPr lang="en-US" smtClean="0">
                <a:latin typeface="Arial" pitchFamily="34" charset="0"/>
              </a:rPr>
              <a:pPr/>
              <a:t>18</a:t>
            </a:fld>
            <a:endParaRPr lang="en-US">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B62A6127-3F26-4E4A-A3B6-CE5B69B4B7A6}" type="datetime1">
              <a:rPr lang="en-US" smtClean="0"/>
              <a:pPr/>
              <a:t>3/27/2022</a:t>
            </a:fld>
            <a:endParaRPr lang="ar-IQ"/>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C3DD4B8-17AF-47A1-A193-066F5E54B5B0}" type="slidenum">
              <a:rPr lang="en-US" smtClean="0">
                <a:latin typeface="Arial" pitchFamily="34" charset="0"/>
              </a:rPr>
              <a:pPr/>
              <a:t>19</a:t>
            </a:fld>
            <a:endParaRPr lang="en-US">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D82E5A82-5DBC-4E07-BA8F-78FA7839EA90}" type="datetime1">
              <a:rPr lang="en-US" smtClean="0"/>
              <a:pPr/>
              <a:t>3/27/2022</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7116569-DD9D-4049-B34A-DA427A11FD95}" type="slidenum">
              <a:rPr lang="en-US" smtClean="0">
                <a:latin typeface="Arial" pitchFamily="34" charset="0"/>
              </a:rPr>
              <a:pPr/>
              <a:t>2</a:t>
            </a:fld>
            <a:endParaRPr lang="en-US">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B53802C1-9216-4D7F-B72F-2DA593436984}" type="datetime1">
              <a:rPr lang="en-US" smtClean="0"/>
              <a:pPr/>
              <a:t>3/27/2022</a:t>
            </a:fld>
            <a:endParaRPr lang="ar-IQ"/>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C96BDE6-60A8-4206-99DF-37023952B656}" type="slidenum">
              <a:rPr lang="en-US" smtClean="0">
                <a:latin typeface="Arial" pitchFamily="34" charset="0"/>
              </a:rPr>
              <a:pPr/>
              <a:t>20</a:t>
            </a:fld>
            <a:endParaRPr lang="en-US">
              <a:latin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9F78FED4-EE84-42A7-B97B-79B7D7B2AF8A}" type="datetime1">
              <a:rPr lang="en-US" smtClean="0"/>
              <a:pPr/>
              <a:t>3/27/2022</a:t>
            </a:fld>
            <a:endParaRPr lang="ar-IQ"/>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F81ED98-E1F9-4B51-BCBF-1E5806F46CBF}" type="slidenum">
              <a:rPr lang="en-US" smtClean="0">
                <a:latin typeface="Arial" pitchFamily="34" charset="0"/>
              </a:rPr>
              <a:pPr/>
              <a:t>21</a:t>
            </a:fld>
            <a:endParaRPr lang="en-US">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0972BA76-5542-4374-9FF0-F9D8E172FC07}" type="datetime1">
              <a:rPr lang="en-US" smtClean="0"/>
              <a:pPr/>
              <a:t>3/27/2022</a:t>
            </a:fld>
            <a:endParaRPr lang="ar-IQ"/>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6CDD69E-CA48-4AA6-BA8C-7FAFEFDDA5D9}" type="slidenum">
              <a:rPr lang="en-US" smtClean="0">
                <a:latin typeface="Arial" pitchFamily="34" charset="0"/>
              </a:rPr>
              <a:pPr/>
              <a:t>22</a:t>
            </a:fld>
            <a:endParaRPr lang="en-US">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901FCD34-0DF6-47A3-89D9-35347E73C091}" type="datetime1">
              <a:rPr lang="en-US" smtClean="0"/>
              <a:pPr/>
              <a:t>3/27/2022</a:t>
            </a:fld>
            <a:endParaRPr lang="ar-IQ"/>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F939F03-1CE2-4E5E-A1E0-4C057305C0DF}" type="slidenum">
              <a:rPr lang="en-US"/>
              <a:pPr/>
              <a:t>23</a:t>
            </a:fld>
            <a:endParaRPr lang="en-US"/>
          </a:p>
        </p:txBody>
      </p:sp>
      <p:sp>
        <p:nvSpPr>
          <p:cNvPr id="368642"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68643"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35F6B3BA-C1A2-4D1B-968A-834495D4BB10}" type="datetime1">
              <a:rPr lang="en-US" smtClean="0"/>
              <a:pPr/>
              <a:t>3/27/2022</a:t>
            </a:fld>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3F94D7B-340A-450D-AE76-C24C100BF831}" type="slidenum">
              <a:rPr lang="en-US"/>
              <a:pPr/>
              <a:t>24</a:t>
            </a:fld>
            <a:endParaRPr lang="en-US"/>
          </a:p>
        </p:txBody>
      </p:sp>
      <p:sp>
        <p:nvSpPr>
          <p:cNvPr id="370690"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r>
              <a:rPr lang="en-US"/>
              <a:t>Can’t stop at pyruvate == not enough energy produced</a:t>
            </a:r>
          </a:p>
          <a:p>
            <a:r>
              <a:rPr lang="en-US"/>
              <a:t>Pyruvate still has a lot of energy in it that has not been captured.</a:t>
            </a:r>
          </a:p>
          <a:p>
            <a:r>
              <a:rPr lang="en-US"/>
              <a:t>It still has 3 carbons! There is still energy stored in those bonds.</a:t>
            </a:r>
          </a:p>
          <a:p>
            <a:endParaRPr lang="en-US"/>
          </a:p>
        </p:txBody>
      </p:sp>
      <p:sp>
        <p:nvSpPr>
          <p:cNvPr id="5" name="Date Placeholder 4"/>
          <p:cNvSpPr>
            <a:spLocks noGrp="1"/>
          </p:cNvSpPr>
          <p:nvPr>
            <p:ph type="dt" idx="10"/>
          </p:nvPr>
        </p:nvSpPr>
        <p:spPr/>
        <p:txBody>
          <a:bodyPr/>
          <a:lstStyle/>
          <a:p>
            <a:fld id="{81BF569C-C76F-4F38-B3A1-E8F6807B835C}" type="datetime1">
              <a:rPr lang="en-US" smtClean="0"/>
              <a:pPr/>
              <a:t>3/27/2022</a:t>
            </a:fld>
            <a:endParaRPr lang="ar-IQ"/>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D8D4982-E614-4A57-AA92-78BD8591138F}" type="slidenum">
              <a:rPr lang="en-US"/>
              <a:pPr/>
              <a:t>25</a:t>
            </a:fld>
            <a:endParaRPr lang="en-US"/>
          </a:p>
        </p:txBody>
      </p:sp>
      <p:sp>
        <p:nvSpPr>
          <p:cNvPr id="372738"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E961E011-CB80-49B1-A3D9-78ED134E44F6}" type="datetime1">
              <a:rPr lang="en-US" smtClean="0"/>
              <a:pPr/>
              <a:t>3/27/2022</a:t>
            </a:fld>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80E77A8-EBE7-4003-A74F-5201E08DA694}" type="slidenum">
              <a:rPr lang="en-US"/>
              <a:pPr/>
              <a:t>26</a:t>
            </a:fld>
            <a:endParaRPr lang="en-US"/>
          </a:p>
        </p:txBody>
      </p:sp>
      <p:sp>
        <p:nvSpPr>
          <p:cNvPr id="380930"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80931"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r>
              <a:rPr lang="en-US" dirty="0"/>
              <a:t>CO</a:t>
            </a:r>
            <a:r>
              <a:rPr lang="en-US" baseline="-25000" dirty="0"/>
              <a:t>2</a:t>
            </a:r>
            <a:r>
              <a:rPr lang="en-US" dirty="0"/>
              <a:t> is fully oxidized carbon == can’t get any more energy out it</a:t>
            </a:r>
          </a:p>
          <a:p>
            <a:r>
              <a:rPr lang="en-US" dirty="0"/>
              <a:t>CH</a:t>
            </a:r>
            <a:r>
              <a:rPr lang="en-US" baseline="-25000" dirty="0"/>
              <a:t>4</a:t>
            </a:r>
            <a:r>
              <a:rPr lang="en-US" dirty="0"/>
              <a:t> is a fully reduced carbon == good fuel!!!</a:t>
            </a:r>
          </a:p>
        </p:txBody>
      </p:sp>
      <p:sp>
        <p:nvSpPr>
          <p:cNvPr id="5" name="Date Placeholder 4"/>
          <p:cNvSpPr>
            <a:spLocks noGrp="1"/>
          </p:cNvSpPr>
          <p:nvPr>
            <p:ph type="dt" idx="10"/>
          </p:nvPr>
        </p:nvSpPr>
        <p:spPr/>
        <p:txBody>
          <a:bodyPr/>
          <a:lstStyle/>
          <a:p>
            <a:fld id="{0DDFD251-F0B5-4084-8D08-2C8E4DB56999}" type="datetime1">
              <a:rPr lang="en-US" smtClean="0"/>
              <a:pPr/>
              <a:t>3/27/2022</a:t>
            </a:fld>
            <a:endParaRPr lang="ar-IQ"/>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E1C5B4B-F12B-47C4-9E2E-51CCDCEA4D45}" type="slidenum">
              <a:rPr lang="en-US"/>
              <a:pPr/>
              <a:t>27</a:t>
            </a:fld>
            <a:endParaRPr lang="en-US"/>
          </a:p>
        </p:txBody>
      </p:sp>
      <p:sp>
        <p:nvSpPr>
          <p:cNvPr id="382978"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pPr>
              <a:tabLst>
                <a:tab pos="454025" algn="l"/>
              </a:tabLst>
            </a:pPr>
            <a:r>
              <a:rPr lang="en-US" dirty="0"/>
              <a:t>Release CO</a:t>
            </a:r>
            <a:r>
              <a:rPr lang="en-US" baseline="-25000" dirty="0"/>
              <a:t>2</a:t>
            </a:r>
            <a:r>
              <a:rPr lang="en-US" dirty="0"/>
              <a:t> because completely oxidized…already released all energy it can release … no longer valuable to cell….</a:t>
            </a:r>
          </a:p>
          <a:p>
            <a:pPr>
              <a:tabLst>
                <a:tab pos="454025" algn="l"/>
              </a:tabLst>
            </a:pPr>
            <a:endParaRPr lang="en-US" dirty="0"/>
          </a:p>
          <a:p>
            <a:pPr>
              <a:tabLst>
                <a:tab pos="454025" algn="l"/>
              </a:tabLst>
            </a:pPr>
            <a:r>
              <a:rPr lang="en-US" dirty="0"/>
              <a:t>Because what’s the point?</a:t>
            </a:r>
          </a:p>
          <a:p>
            <a:pPr>
              <a:tabLst>
                <a:tab pos="454025" algn="l"/>
              </a:tabLst>
            </a:pPr>
            <a:r>
              <a:rPr lang="en-US" dirty="0"/>
              <a:t>	The Point is to make ATP!!!</a:t>
            </a:r>
          </a:p>
        </p:txBody>
      </p:sp>
      <p:sp>
        <p:nvSpPr>
          <p:cNvPr id="5" name="Date Placeholder 4"/>
          <p:cNvSpPr>
            <a:spLocks noGrp="1"/>
          </p:cNvSpPr>
          <p:nvPr>
            <p:ph type="dt" idx="10"/>
          </p:nvPr>
        </p:nvSpPr>
        <p:spPr/>
        <p:txBody>
          <a:bodyPr/>
          <a:lstStyle/>
          <a:p>
            <a:fld id="{A72E2688-41EF-4466-AF05-348B08EF8134}" type="datetime1">
              <a:rPr lang="en-US" smtClean="0"/>
              <a:pPr/>
              <a:t>3/27/2022</a:t>
            </a:fld>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BAF3AD-DD75-49A0-83A6-BB56233739CF}" type="slidenum">
              <a:rPr lang="en-US"/>
              <a:pPr/>
              <a:t>28</a:t>
            </a:fld>
            <a:endParaRPr lang="en-US"/>
          </a:p>
        </p:txBody>
      </p:sp>
      <p:sp>
        <p:nvSpPr>
          <p:cNvPr id="385026"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r>
              <a:rPr lang="en-US" dirty="0"/>
              <a:t>The enzymes of </a:t>
            </a:r>
            <a:r>
              <a:rPr lang="en-US" dirty="0" err="1"/>
              <a:t>glycolysis</a:t>
            </a:r>
            <a:r>
              <a:rPr lang="en-US" dirty="0"/>
              <a:t> are very similar among all organisms. The genes that code for them are highly conserved.</a:t>
            </a:r>
          </a:p>
          <a:p>
            <a:r>
              <a:rPr lang="en-US" dirty="0"/>
              <a:t>They are a good measure for evolutionary studies. Compare eukaryotes, bacteria &amp; </a:t>
            </a:r>
            <a:r>
              <a:rPr lang="en-US" dirty="0" err="1"/>
              <a:t>archaea</a:t>
            </a:r>
            <a:r>
              <a:rPr lang="en-US" dirty="0"/>
              <a:t> using </a:t>
            </a:r>
            <a:r>
              <a:rPr lang="en-US" dirty="0" err="1"/>
              <a:t>glycolysis</a:t>
            </a:r>
            <a:r>
              <a:rPr lang="en-US" dirty="0"/>
              <a:t> enzymes.</a:t>
            </a:r>
          </a:p>
          <a:p>
            <a:r>
              <a:rPr lang="en-US" dirty="0"/>
              <a:t>Bacteria = 3.5 billion years ago </a:t>
            </a:r>
          </a:p>
          <a:p>
            <a:pPr lvl="1"/>
            <a:r>
              <a:rPr lang="en-US" dirty="0" err="1"/>
              <a:t>glycolysis</a:t>
            </a:r>
            <a:r>
              <a:rPr lang="en-US" dirty="0"/>
              <a:t> in </a:t>
            </a:r>
            <a:r>
              <a:rPr lang="en-US" dirty="0" err="1"/>
              <a:t>cytosol</a:t>
            </a:r>
            <a:r>
              <a:rPr lang="en-US" dirty="0"/>
              <a:t> = doesn’t require a membrane-bound organelle </a:t>
            </a:r>
          </a:p>
          <a:p>
            <a:r>
              <a:rPr lang="en-US" dirty="0"/>
              <a:t>O</a:t>
            </a:r>
            <a:r>
              <a:rPr lang="en-US" baseline="-25000" dirty="0"/>
              <a:t>2</a:t>
            </a:r>
            <a:r>
              <a:rPr lang="en-US" dirty="0"/>
              <a:t> = 2.7 billion years ago </a:t>
            </a:r>
          </a:p>
          <a:p>
            <a:pPr lvl="1"/>
            <a:r>
              <a:rPr lang="en-US" dirty="0"/>
              <a:t>photosynthetic bacteria / proto-blue-green algae</a:t>
            </a:r>
          </a:p>
          <a:p>
            <a:r>
              <a:rPr lang="en-US" dirty="0"/>
              <a:t>Eukaryotes = 1.5 billion years ago</a:t>
            </a:r>
          </a:p>
          <a:p>
            <a:pPr lvl="1"/>
            <a:r>
              <a:rPr lang="en-US" dirty="0"/>
              <a:t>membrane-bound organelles!</a:t>
            </a:r>
          </a:p>
          <a:p>
            <a:r>
              <a:rPr lang="en-US" dirty="0"/>
              <a:t>Processes that all life/organisms share:</a:t>
            </a:r>
          </a:p>
          <a:p>
            <a:pPr lvl="1"/>
            <a:r>
              <a:rPr lang="en-US" dirty="0"/>
              <a:t>Protein synthesis</a:t>
            </a:r>
          </a:p>
          <a:p>
            <a:pPr lvl="1"/>
            <a:r>
              <a:rPr lang="en-US" dirty="0" err="1"/>
              <a:t>Glycolysis</a:t>
            </a:r>
            <a:endParaRPr lang="en-US" dirty="0"/>
          </a:p>
          <a:p>
            <a:pPr lvl="1"/>
            <a:r>
              <a:rPr lang="en-US" dirty="0"/>
              <a:t>DNA replication</a:t>
            </a:r>
          </a:p>
          <a:p>
            <a:endParaRPr lang="en-US" dirty="0"/>
          </a:p>
        </p:txBody>
      </p:sp>
      <p:sp>
        <p:nvSpPr>
          <p:cNvPr id="5" name="Date Placeholder 4"/>
          <p:cNvSpPr>
            <a:spLocks noGrp="1"/>
          </p:cNvSpPr>
          <p:nvPr>
            <p:ph type="dt" idx="10"/>
          </p:nvPr>
        </p:nvSpPr>
        <p:spPr/>
        <p:txBody>
          <a:bodyPr/>
          <a:lstStyle/>
          <a:p>
            <a:fld id="{9359EA65-9CBE-4278-903C-2D1B15CC68A2}" type="datetime1">
              <a:rPr lang="en-US" smtClean="0"/>
              <a:pPr/>
              <a:t>3/27/2022</a:t>
            </a:fld>
            <a:endParaRPr lang="ar-IQ"/>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29</a:t>
            </a:fld>
            <a:endParaRPr lang="ar-IQ"/>
          </a:p>
        </p:txBody>
      </p:sp>
      <p:sp>
        <p:nvSpPr>
          <p:cNvPr id="5" name="Date Placeholder 4"/>
          <p:cNvSpPr>
            <a:spLocks noGrp="1"/>
          </p:cNvSpPr>
          <p:nvPr>
            <p:ph type="dt" idx="11"/>
          </p:nvPr>
        </p:nvSpPr>
        <p:spPr/>
        <p:txBody>
          <a:bodyPr/>
          <a:lstStyle/>
          <a:p>
            <a:fld id="{2FCCD849-ACD3-4952-829C-EC6EDD578B4F}" type="datetime1">
              <a:rPr lang="en-US" smtClean="0"/>
              <a:pPr/>
              <a:t>3/27/2022</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1281928-4AE2-4385-9D17-B175C6968F52}" type="slidenum">
              <a:rPr lang="en-US" smtClean="0">
                <a:latin typeface="Arial" pitchFamily="34" charset="0"/>
              </a:rPr>
              <a:pPr/>
              <a:t>3</a:t>
            </a:fld>
            <a:endParaRPr lang="en-US">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6ABF0C84-A3D2-4385-BEDA-8966BE12DD16}" type="datetime1">
              <a:rPr lang="en-US" smtClean="0"/>
              <a:pPr/>
              <a:t>3/27/2022</a:t>
            </a:fld>
            <a:endParaRPr lang="ar-IQ"/>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760006-8EE2-4B87-9815-1F8076848A6B}" type="slidenum">
              <a:rPr lang="en-US"/>
              <a:pPr/>
              <a:t>30</a:t>
            </a:fld>
            <a:endParaRPr lang="en-US"/>
          </a:p>
        </p:txBody>
      </p:sp>
      <p:sp>
        <p:nvSpPr>
          <p:cNvPr id="391170"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91171"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0F44554F-0C2D-4A94-9F1E-295877CF011C}" type="datetime1">
              <a:rPr lang="en-US" smtClean="0"/>
              <a:pPr/>
              <a:t>3/27/2022</a:t>
            </a:fld>
            <a:endParaRPr lang="ar-IQ"/>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BDD89B8-5293-43AB-8991-37E1E5987199}" type="slidenum">
              <a:rPr lang="en-US"/>
              <a:pPr/>
              <a:t>31</a:t>
            </a:fld>
            <a:endParaRPr lang="en-US"/>
          </a:p>
        </p:txBody>
      </p:sp>
      <p:sp>
        <p:nvSpPr>
          <p:cNvPr id="393218"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9D52CA8B-D49E-4ABD-8C73-50ED8BFB75DE}" type="datetime1">
              <a:rPr lang="en-US" smtClean="0"/>
              <a:pPr/>
              <a:t>3/27/2022</a:t>
            </a:fld>
            <a:endParaRPr lang="ar-IQ"/>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32</a:t>
            </a:fld>
            <a:endParaRPr lang="ar-IQ"/>
          </a:p>
        </p:txBody>
      </p:sp>
      <p:sp>
        <p:nvSpPr>
          <p:cNvPr id="5" name="Date Placeholder 4"/>
          <p:cNvSpPr>
            <a:spLocks noGrp="1"/>
          </p:cNvSpPr>
          <p:nvPr>
            <p:ph type="dt" idx="11"/>
          </p:nvPr>
        </p:nvSpPr>
        <p:spPr/>
        <p:txBody>
          <a:bodyPr/>
          <a:lstStyle/>
          <a:p>
            <a:fld id="{19D8FAA0-B963-4827-A6BA-9911DA220FE3}" type="datetime1">
              <a:rPr lang="en-US" smtClean="0"/>
              <a:pPr/>
              <a:t>3/27/2022</a:t>
            </a:fld>
            <a:endParaRPr lang="ar-IQ"/>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33</a:t>
            </a:fld>
            <a:endParaRPr lang="ar-IQ"/>
          </a:p>
        </p:txBody>
      </p:sp>
      <p:sp>
        <p:nvSpPr>
          <p:cNvPr id="5" name="Date Placeholder 4"/>
          <p:cNvSpPr>
            <a:spLocks noGrp="1"/>
          </p:cNvSpPr>
          <p:nvPr>
            <p:ph type="dt" idx="11"/>
          </p:nvPr>
        </p:nvSpPr>
        <p:spPr/>
        <p:txBody>
          <a:bodyPr/>
          <a:lstStyle/>
          <a:p>
            <a:fld id="{E500B032-27E6-43B3-A5E5-BBC1E8041E8C}" type="datetime1">
              <a:rPr lang="en-US" smtClean="0"/>
              <a:pPr/>
              <a:t>3/27/2022</a:t>
            </a:fld>
            <a:endParaRPr lang="ar-IQ"/>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34</a:t>
            </a:fld>
            <a:endParaRPr lang="ar-IQ"/>
          </a:p>
        </p:txBody>
      </p:sp>
      <p:sp>
        <p:nvSpPr>
          <p:cNvPr id="5" name="Date Placeholder 4"/>
          <p:cNvSpPr>
            <a:spLocks noGrp="1"/>
          </p:cNvSpPr>
          <p:nvPr>
            <p:ph type="dt" idx="11"/>
          </p:nvPr>
        </p:nvSpPr>
        <p:spPr/>
        <p:txBody>
          <a:bodyPr/>
          <a:lstStyle/>
          <a:p>
            <a:fld id="{96BDA43A-BD34-4C3F-A6AB-4B5FF8E0B12C}" type="datetime1">
              <a:rPr lang="en-US" smtClean="0"/>
              <a:pPr/>
              <a:t>3/27/2022</a:t>
            </a:fld>
            <a:endParaRPr lang="ar-IQ"/>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35</a:t>
            </a:fld>
            <a:endParaRPr lang="ar-IQ"/>
          </a:p>
        </p:txBody>
      </p:sp>
      <p:sp>
        <p:nvSpPr>
          <p:cNvPr id="5" name="Date Placeholder 4"/>
          <p:cNvSpPr>
            <a:spLocks noGrp="1"/>
          </p:cNvSpPr>
          <p:nvPr>
            <p:ph type="dt" idx="11"/>
          </p:nvPr>
        </p:nvSpPr>
        <p:spPr/>
        <p:txBody>
          <a:bodyPr/>
          <a:lstStyle/>
          <a:p>
            <a:fld id="{D88CD933-64C4-4D54-B6C4-834DDDA957A7}" type="datetime1">
              <a:rPr lang="en-US" smtClean="0"/>
              <a:pPr/>
              <a:t>3/27/2022</a:t>
            </a:fld>
            <a:endParaRPr lang="ar-IQ"/>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43F629D-6173-4C9B-80CA-CCF89F656CD5}" type="slidenum">
              <a:rPr lang="en-US"/>
              <a:pPr/>
              <a:t>36</a:t>
            </a:fld>
            <a:endParaRPr lang="en-US"/>
          </a:p>
        </p:txBody>
      </p:sp>
      <p:sp>
        <p:nvSpPr>
          <p:cNvPr id="404482"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404483"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r>
              <a:rPr lang="en-US"/>
              <a:t>Everytime the carbons are oxidized, an NAD+ is being reduced.</a:t>
            </a:r>
          </a:p>
          <a:p>
            <a:endParaRPr lang="en-US"/>
          </a:p>
          <a:p>
            <a:r>
              <a:rPr lang="en-US"/>
              <a:t>But wait…where’s all the ATP??</a:t>
            </a:r>
          </a:p>
        </p:txBody>
      </p:sp>
      <p:sp>
        <p:nvSpPr>
          <p:cNvPr id="5" name="Date Placeholder 4"/>
          <p:cNvSpPr>
            <a:spLocks noGrp="1"/>
          </p:cNvSpPr>
          <p:nvPr>
            <p:ph type="dt" idx="10"/>
          </p:nvPr>
        </p:nvSpPr>
        <p:spPr/>
        <p:txBody>
          <a:bodyPr/>
          <a:lstStyle/>
          <a:p>
            <a:fld id="{58D43683-69D9-4593-8AA3-310399870A79}" type="datetime1">
              <a:rPr lang="en-US" smtClean="0"/>
              <a:pPr/>
              <a:t>3/27/2022</a:t>
            </a:fld>
            <a:endParaRPr lang="ar-IQ"/>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16BAD38-997E-4330-BB42-C62079696D21}" type="slidenum">
              <a:rPr lang="en-US"/>
              <a:pPr/>
              <a:t>37</a:t>
            </a:fld>
            <a:endParaRPr lang="en-US"/>
          </a:p>
        </p:txBody>
      </p:sp>
      <p:sp>
        <p:nvSpPr>
          <p:cNvPr id="387074"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87075"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r>
              <a:rPr lang="en-US"/>
              <a:t>A 2 carbon sugar went into the Krebs cycle and was taken apart completely. Two CO2 molecules were produced from that 2 carbon sugar. Glucose has now been fully oxidized!</a:t>
            </a:r>
          </a:p>
          <a:p>
            <a:endParaRPr lang="en-US"/>
          </a:p>
          <a:p>
            <a:r>
              <a:rPr lang="en-US"/>
              <a:t>But where’s all the ATP??? </a:t>
            </a:r>
          </a:p>
        </p:txBody>
      </p:sp>
      <p:sp>
        <p:nvSpPr>
          <p:cNvPr id="5" name="Date Placeholder 4"/>
          <p:cNvSpPr>
            <a:spLocks noGrp="1"/>
          </p:cNvSpPr>
          <p:nvPr>
            <p:ph type="dt" idx="10"/>
          </p:nvPr>
        </p:nvSpPr>
        <p:spPr/>
        <p:txBody>
          <a:bodyPr/>
          <a:lstStyle/>
          <a:p>
            <a:fld id="{08DC2BBF-5630-42BE-8171-6B11DF73A59F}" type="datetime1">
              <a:rPr lang="en-US" smtClean="0"/>
              <a:pPr/>
              <a:t>3/27/2022</a:t>
            </a:fld>
            <a:endParaRPr lang="ar-IQ"/>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6332456-1997-4599-96F7-6F5F8B519DDB}" type="slidenum">
              <a:rPr lang="en-US"/>
              <a:pPr/>
              <a:t>38</a:t>
            </a:fld>
            <a:endParaRPr lang="en-US"/>
          </a:p>
        </p:txBody>
      </p:sp>
      <p:sp>
        <p:nvSpPr>
          <p:cNvPr id="395266"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95267"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pPr algn="justLow" rtl="0"/>
            <a:r>
              <a:rPr lang="en-US" b="1" dirty="0"/>
              <a:t>Summary of Krebs Cycle</a:t>
            </a:r>
          </a:p>
          <a:p>
            <a:pPr algn="justLow" rtl="0"/>
            <a:r>
              <a:rPr lang="en-US" dirty="0"/>
              <a:t>In summary, three major events occur during the Krebs cycle. One GTP</a:t>
            </a:r>
          </a:p>
          <a:p>
            <a:pPr algn="justLow" rtl="0"/>
            <a:r>
              <a:rPr lang="en-US" dirty="0"/>
              <a:t>(</a:t>
            </a:r>
            <a:r>
              <a:rPr lang="en-US" dirty="0" err="1"/>
              <a:t>guanosine</a:t>
            </a:r>
            <a:r>
              <a:rPr lang="en-US" dirty="0"/>
              <a:t> </a:t>
            </a:r>
            <a:r>
              <a:rPr lang="en-US" dirty="0" err="1"/>
              <a:t>triphosphate</a:t>
            </a:r>
            <a:r>
              <a:rPr lang="en-US" dirty="0"/>
              <a:t>) is produced which eventually donates a phosphate</a:t>
            </a:r>
          </a:p>
          <a:p>
            <a:pPr algn="justLow" rtl="0"/>
            <a:r>
              <a:rPr lang="en-US" dirty="0"/>
              <a:t>group to ADP to form one ATP; three molecules of NAD are reduced; and one</a:t>
            </a:r>
          </a:p>
          <a:p>
            <a:pPr algn="justLow" rtl="0"/>
            <a:r>
              <a:rPr lang="en-US" dirty="0"/>
              <a:t>molecule of FAD is reduced. Although one molecule of GTP leads to the</a:t>
            </a:r>
          </a:p>
          <a:p>
            <a:pPr algn="justLow" rtl="0"/>
            <a:r>
              <a:rPr lang="en-US" dirty="0"/>
              <a:t>production of one ATP, the production of the reduced NAD and FAD are far more</a:t>
            </a:r>
          </a:p>
          <a:p>
            <a:pPr algn="justLow" rtl="0"/>
            <a:r>
              <a:rPr lang="en-US" dirty="0"/>
              <a:t>significant in the cell’s energy-generating process. This is because NADH and</a:t>
            </a:r>
          </a:p>
          <a:p>
            <a:pPr algn="justLow" rtl="0"/>
            <a:r>
              <a:rPr lang="en-US" dirty="0"/>
              <a:t>FADH2 donate their electrons to an electron transport system that generates large</a:t>
            </a:r>
          </a:p>
          <a:p>
            <a:pPr algn="justLow" rtl="0"/>
            <a:r>
              <a:rPr lang="en-US" dirty="0"/>
              <a:t>amounts of energy by forming many molecules of ATP.</a:t>
            </a:r>
            <a:endParaRPr lang="ar-IQ" dirty="0"/>
          </a:p>
        </p:txBody>
      </p:sp>
      <p:sp>
        <p:nvSpPr>
          <p:cNvPr id="5" name="Date Placeholder 4"/>
          <p:cNvSpPr>
            <a:spLocks noGrp="1"/>
          </p:cNvSpPr>
          <p:nvPr>
            <p:ph type="dt" idx="10"/>
          </p:nvPr>
        </p:nvSpPr>
        <p:spPr/>
        <p:txBody>
          <a:bodyPr/>
          <a:lstStyle/>
          <a:p>
            <a:fld id="{C66C81DE-1C12-46B3-A0D3-E4D4D643300C}" type="datetime1">
              <a:rPr lang="en-US" smtClean="0"/>
              <a:pPr/>
              <a:t>3/27/2022</a:t>
            </a:fld>
            <a:endParaRPr lang="ar-IQ"/>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FB5294B-A09D-4C44-BC1D-7B662A44A5A2}" type="slidenum">
              <a:rPr lang="en-US"/>
              <a:pPr/>
              <a:t>39</a:t>
            </a:fld>
            <a:endParaRPr lang="en-US"/>
          </a:p>
        </p:txBody>
      </p:sp>
      <p:sp>
        <p:nvSpPr>
          <p:cNvPr id="397314"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EE33FD9E-8B6F-4549-9062-A0AE85918EA1}" type="datetime1">
              <a:rPr lang="en-US" smtClean="0"/>
              <a:pPr/>
              <a:t>3/27/2022</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983202A-4D01-4807-A3BD-0E7AA04F3AA5}" type="slidenum">
              <a:rPr lang="ar-IQ" smtClean="0"/>
              <a:pPr/>
              <a:t>4</a:t>
            </a:fld>
            <a:endParaRPr lang="ar-IQ"/>
          </a:p>
        </p:txBody>
      </p:sp>
      <p:sp>
        <p:nvSpPr>
          <p:cNvPr id="5" name="Date Placeholder 4"/>
          <p:cNvSpPr>
            <a:spLocks noGrp="1"/>
          </p:cNvSpPr>
          <p:nvPr>
            <p:ph type="dt" idx="11"/>
          </p:nvPr>
        </p:nvSpPr>
        <p:spPr/>
        <p:txBody>
          <a:bodyPr/>
          <a:lstStyle/>
          <a:p>
            <a:fld id="{48639075-BF57-4718-B847-86841C5C9B40}" type="datetime1">
              <a:rPr lang="en-US" smtClean="0"/>
              <a:pPr/>
              <a:t>3/27/2022</a:t>
            </a:fld>
            <a:endParaRPr lang="ar-IQ"/>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41</a:t>
            </a:fld>
            <a:endParaRPr lang="ar-IQ"/>
          </a:p>
        </p:txBody>
      </p:sp>
      <p:sp>
        <p:nvSpPr>
          <p:cNvPr id="5" name="Date Placeholder 4"/>
          <p:cNvSpPr>
            <a:spLocks noGrp="1"/>
          </p:cNvSpPr>
          <p:nvPr>
            <p:ph type="dt" idx="11"/>
          </p:nvPr>
        </p:nvSpPr>
        <p:spPr/>
        <p:txBody>
          <a:bodyPr/>
          <a:lstStyle/>
          <a:p>
            <a:fld id="{E9749054-DE57-4131-B671-BEA4AB4F1A5F}" type="datetime1">
              <a:rPr lang="en-US" smtClean="0"/>
              <a:pPr/>
              <a:t>3/27/2022</a:t>
            </a:fld>
            <a:endParaRPr lang="ar-IQ"/>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42</a:t>
            </a:fld>
            <a:endParaRPr lang="ar-IQ"/>
          </a:p>
        </p:txBody>
      </p:sp>
      <p:sp>
        <p:nvSpPr>
          <p:cNvPr id="5" name="Date Placeholder 4"/>
          <p:cNvSpPr>
            <a:spLocks noGrp="1"/>
          </p:cNvSpPr>
          <p:nvPr>
            <p:ph type="dt" idx="11"/>
          </p:nvPr>
        </p:nvSpPr>
        <p:spPr/>
        <p:txBody>
          <a:bodyPr/>
          <a:lstStyle/>
          <a:p>
            <a:fld id="{4B0A6C89-B63D-4B43-A849-22F6C1ECBE43}" type="datetime1">
              <a:rPr lang="en-US" smtClean="0"/>
              <a:pPr/>
              <a:t>3/27/2022</a:t>
            </a:fld>
            <a:endParaRPr lang="ar-IQ"/>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43</a:t>
            </a:fld>
            <a:endParaRPr lang="ar-IQ"/>
          </a:p>
        </p:txBody>
      </p:sp>
      <p:sp>
        <p:nvSpPr>
          <p:cNvPr id="5" name="Date Placeholder 4"/>
          <p:cNvSpPr>
            <a:spLocks noGrp="1"/>
          </p:cNvSpPr>
          <p:nvPr>
            <p:ph type="dt" idx="11"/>
          </p:nvPr>
        </p:nvSpPr>
        <p:spPr/>
        <p:txBody>
          <a:bodyPr/>
          <a:lstStyle/>
          <a:p>
            <a:fld id="{DF5D607D-7040-47F8-8C5A-EC544F7BC723}" type="datetime1">
              <a:rPr lang="en-US" smtClean="0"/>
              <a:pPr/>
              <a:t>3/27/2022</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C3C69F7A-9967-45B7-9A67-03C1AB834482}" type="slidenum">
              <a:rPr lang="en-US" smtClean="0"/>
              <a:pPr>
                <a:defRPr/>
              </a:pPr>
              <a:t>5</a:t>
            </a:fld>
            <a:endParaRPr lang="en-US"/>
          </a:p>
        </p:txBody>
      </p:sp>
      <p:sp>
        <p:nvSpPr>
          <p:cNvPr id="5" name="Date Placeholder 4"/>
          <p:cNvSpPr>
            <a:spLocks noGrp="1"/>
          </p:cNvSpPr>
          <p:nvPr>
            <p:ph type="dt" idx="11"/>
          </p:nvPr>
        </p:nvSpPr>
        <p:spPr/>
        <p:txBody>
          <a:bodyPr/>
          <a:lstStyle/>
          <a:p>
            <a:fld id="{6E8EA7A7-B32F-4ED0-A8E6-35FE8A24D9C5}" type="datetime1">
              <a:rPr lang="en-US" smtClean="0"/>
              <a:pPr/>
              <a:t>3/27/2022</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7C8A8A8-D388-42A0-8D27-A6FDC80EC98F}" type="slidenum">
              <a:rPr lang="ar-SA" smtClean="0">
                <a:latin typeface="Arial" pitchFamily="34" charset="0"/>
                <a:cs typeface="Arial" pitchFamily="34" charset="0"/>
              </a:rPr>
              <a:pPr/>
              <a:t>6</a:t>
            </a:fld>
            <a:endParaRPr lang="en-US">
              <a:latin typeface="Arial" pitchFamily="34" charset="0"/>
              <a:cs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fld id="{EE390F52-91F9-42A8-B4FE-896DDF0C8E9C}" type="datetime1">
              <a:rPr lang="en-US" smtClean="0"/>
              <a:pPr/>
              <a:t>3/27/2022</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AC1C911-3B2F-455A-920A-0F24C45AB5AF}" type="slidenum">
              <a:rPr lang="en-US" smtClean="0">
                <a:latin typeface="Arial" pitchFamily="34" charset="0"/>
              </a:rPr>
              <a:pPr/>
              <a:t>7</a:t>
            </a:fld>
            <a:endParaRPr lang="en-US">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300411CD-484B-47F7-92FE-19E43612119D}" type="datetime1">
              <a:rPr lang="en-US" smtClean="0"/>
              <a:pPr/>
              <a:t>3/27/2022</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5B43BC7-6CBD-47CC-A563-265CE9781801}" type="slidenum">
              <a:rPr lang="ar-SA" smtClean="0">
                <a:latin typeface="Arial" pitchFamily="34" charset="0"/>
                <a:cs typeface="Arial" pitchFamily="34" charset="0"/>
              </a:rPr>
              <a:pPr/>
              <a:t>8</a:t>
            </a:fld>
            <a:endParaRPr lang="en-US">
              <a:latin typeface="Arial" pitchFamily="34" charset="0"/>
              <a:cs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fld id="{5B2D2725-F11A-473E-BAF5-60B2C1092CA7}" type="datetime1">
              <a:rPr lang="en-US" smtClean="0"/>
              <a:pPr/>
              <a:t>3/27/2022</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523FE88-1B5F-4EC8-9E47-37DD74E48E05}" type="slidenum">
              <a:rPr lang="en-US" smtClean="0">
                <a:latin typeface="Arial" pitchFamily="34" charset="0"/>
              </a:rPr>
              <a:pPr/>
              <a:t>9</a:t>
            </a:fld>
            <a:endParaRPr lang="en-US">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A1B1D1CB-A6F9-4123-BD26-D070A7A8AF83}" type="datetime1">
              <a:rPr lang="en-US" smtClean="0"/>
              <a:pPr/>
              <a:t>3/27/2022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24/08/1443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24/08/1443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24/08/1443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88BE09A-B7BA-4B3B-9870-0E7B89A078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24/08/1443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907F19-6DF3-45B8-A557-B6995F34DF8E}" type="datetimeFigureOut">
              <a:rPr lang="ar-IQ" smtClean="0"/>
              <a:pPr/>
              <a:t>24/08/1443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6E907F19-6DF3-45B8-A557-B6995F34DF8E}" type="datetimeFigureOut">
              <a:rPr lang="ar-IQ" smtClean="0"/>
              <a:pPr/>
              <a:t>24/08/1443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6E907F19-6DF3-45B8-A557-B6995F34DF8E}" type="datetimeFigureOut">
              <a:rPr lang="ar-IQ" smtClean="0"/>
              <a:pPr/>
              <a:t>24/08/1443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6E907F19-6DF3-45B8-A557-B6995F34DF8E}" type="datetimeFigureOut">
              <a:rPr lang="ar-IQ" smtClean="0"/>
              <a:pPr/>
              <a:t>24/08/1443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F19-6DF3-45B8-A557-B6995F34DF8E}" type="datetimeFigureOut">
              <a:rPr lang="ar-IQ" smtClean="0"/>
              <a:pPr/>
              <a:t>24/08/1443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907F19-6DF3-45B8-A557-B6995F34DF8E}" type="datetimeFigureOut">
              <a:rPr lang="ar-IQ" smtClean="0"/>
              <a:pPr/>
              <a:t>24/08/1443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907F19-6DF3-45B8-A557-B6995F34DF8E}" type="datetimeFigureOut">
              <a:rPr lang="ar-IQ" smtClean="0"/>
              <a:pPr/>
              <a:t>24/08/1443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907F19-6DF3-45B8-A557-B6995F34DF8E}" type="datetimeFigureOut">
              <a:rPr lang="ar-IQ" smtClean="0"/>
              <a:pPr/>
              <a:t>24/08/1443</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749F9C2-F99F-468E-8622-01D2E1D2591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4"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png"/><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png"/><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714356"/>
            <a:ext cx="7772400" cy="1470025"/>
          </a:xfrm>
        </p:spPr>
        <p:style>
          <a:lnRef idx="1">
            <a:schemeClr val="accent4"/>
          </a:lnRef>
          <a:fillRef idx="2">
            <a:schemeClr val="accent4"/>
          </a:fillRef>
          <a:effectRef idx="1">
            <a:schemeClr val="accent4"/>
          </a:effectRef>
          <a:fontRef idx="minor">
            <a:schemeClr val="dk1"/>
          </a:fontRef>
        </p:style>
        <p:txBody>
          <a:bodyPr>
            <a:normAutofit/>
          </a:bodyPr>
          <a:lstStyle/>
          <a:p>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Metabolic Pathways for Carbohydrates</a:t>
            </a:r>
            <a:endParaRPr lang="ar-IQ" dirty="0"/>
          </a:p>
        </p:txBody>
      </p:sp>
      <p:sp>
        <p:nvSpPr>
          <p:cNvPr id="4" name="TextBox 3"/>
          <p:cNvSpPr txBox="1"/>
          <p:nvPr/>
        </p:nvSpPr>
        <p:spPr>
          <a:xfrm>
            <a:off x="4572000" y="5500702"/>
            <a:ext cx="414340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rtl="0"/>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Lecture :2</a:t>
            </a:r>
          </a:p>
          <a:p>
            <a:pPr algn="ctr" rtl="0"/>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Dr. </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Shaimaa</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Munther</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5" name="Picture 4" descr="B9781455737659000075_f007-002-97814557376591.jpg"/>
          <p:cNvPicPr>
            <a:picLocks noChangeAspect="1"/>
          </p:cNvPicPr>
          <p:nvPr/>
        </p:nvPicPr>
        <p:blipFill>
          <a:blip r:embed="rId3"/>
          <a:stretch>
            <a:fillRect/>
          </a:stretch>
        </p:blipFill>
        <p:spPr>
          <a:xfrm>
            <a:off x="1357290" y="2500306"/>
            <a:ext cx="5643602" cy="2765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2"/>
          </p:nvPr>
        </p:nvSpPr>
        <p:spPr>
          <a:noFill/>
        </p:spPr>
        <p:txBody>
          <a:bodyPr/>
          <a:lstStyle/>
          <a:p>
            <a:fld id="{BFF4A6E1-3F0A-4D49-8513-B3EA873A8318}" type="slidenum">
              <a:rPr lang="en-US" smtClean="0">
                <a:latin typeface="Arial" pitchFamily="34" charset="0"/>
              </a:rPr>
              <a:pPr/>
              <a:t>10</a:t>
            </a:fld>
            <a:endParaRPr lang="en-US">
              <a:latin typeface="Arial" pitchFamily="34" charset="0"/>
            </a:endParaRPr>
          </a:p>
        </p:txBody>
      </p:sp>
      <p:sp>
        <p:nvSpPr>
          <p:cNvPr id="14341" name="Rectangle 2"/>
          <p:cNvSpPr>
            <a:spLocks noGrp="1" noChangeArrowheads="1"/>
          </p:cNvSpPr>
          <p:nvPr>
            <p:ph type="title"/>
          </p:nvPr>
        </p:nvSpPr>
        <p:spPr>
          <a:xfrm>
            <a:off x="428596" y="214290"/>
            <a:ext cx="8229600" cy="928694"/>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 Energy Investment</a:t>
            </a:r>
          </a:p>
        </p:txBody>
      </p:sp>
      <p:graphicFrame>
        <p:nvGraphicFramePr>
          <p:cNvPr id="14338" name="Object 3"/>
          <p:cNvGraphicFramePr>
            <a:graphicFrameLocks noChangeAspect="1"/>
          </p:cNvGraphicFramePr>
          <p:nvPr/>
        </p:nvGraphicFramePr>
        <p:xfrm>
          <a:off x="714348" y="1428736"/>
          <a:ext cx="7543800" cy="4691064"/>
        </p:xfrm>
        <a:graphic>
          <a:graphicData uri="http://schemas.openxmlformats.org/presentationml/2006/ole">
            <mc:AlternateContent xmlns:mc="http://schemas.openxmlformats.org/markup-compatibility/2006">
              <mc:Choice xmlns:v="urn:schemas-microsoft-com:vml" Requires="v">
                <p:oleObj spid="_x0000_s3078" name="Bitmap Image" r:id="rId4" imgW="6563641" imgH="3895238" progId="PBrush">
                  <p:embed/>
                </p:oleObj>
              </mc:Choice>
              <mc:Fallback>
                <p:oleObj name="Bitmap Image" r:id="rId4" imgW="6563641" imgH="3895238"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48" y="1428736"/>
                        <a:ext cx="7543800" cy="469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2" name="Text Box 4"/>
          <p:cNvSpPr txBox="1">
            <a:spLocks noChangeArrowheads="1"/>
          </p:cNvSpPr>
          <p:nvPr/>
        </p:nvSpPr>
        <p:spPr bwMode="auto">
          <a:xfrm>
            <a:off x="285720" y="2857496"/>
            <a:ext cx="385762" cy="3762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dirty="0"/>
              <a:t>1</a:t>
            </a:r>
          </a:p>
        </p:txBody>
      </p:sp>
      <p:sp>
        <p:nvSpPr>
          <p:cNvPr id="14343" name="Text Box 5"/>
          <p:cNvSpPr txBox="1">
            <a:spLocks noChangeArrowheads="1"/>
          </p:cNvSpPr>
          <p:nvPr/>
        </p:nvSpPr>
        <p:spPr bwMode="auto">
          <a:xfrm>
            <a:off x="357158" y="5429264"/>
            <a:ext cx="385762" cy="3762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dirty="0"/>
              <a:t>2</a:t>
            </a:r>
          </a:p>
        </p:txBody>
      </p:sp>
      <p:sp>
        <p:nvSpPr>
          <p:cNvPr id="14344" name="Text Box 6"/>
          <p:cNvSpPr txBox="1">
            <a:spLocks noChangeArrowheads="1"/>
          </p:cNvSpPr>
          <p:nvPr/>
        </p:nvSpPr>
        <p:spPr bwMode="auto">
          <a:xfrm>
            <a:off x="3143240" y="3429001"/>
            <a:ext cx="357190" cy="36933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a:t>3</a:t>
            </a:r>
          </a:p>
        </p:txBody>
      </p:sp>
      <p:sp>
        <p:nvSpPr>
          <p:cNvPr id="14345" name="Text Box 7"/>
          <p:cNvSpPr txBox="1">
            <a:spLocks noChangeArrowheads="1"/>
          </p:cNvSpPr>
          <p:nvPr/>
        </p:nvSpPr>
        <p:spPr bwMode="auto">
          <a:xfrm>
            <a:off x="6286512" y="1928802"/>
            <a:ext cx="314324" cy="3762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dirty="0"/>
              <a:t>4</a:t>
            </a:r>
          </a:p>
        </p:txBody>
      </p:sp>
      <p:sp>
        <p:nvSpPr>
          <p:cNvPr id="14346" name="Text Box 8"/>
          <p:cNvSpPr txBox="1">
            <a:spLocks noChangeArrowheads="1"/>
          </p:cNvSpPr>
          <p:nvPr/>
        </p:nvSpPr>
        <p:spPr bwMode="auto">
          <a:xfrm>
            <a:off x="7086600" y="5181600"/>
            <a:ext cx="457200" cy="376238"/>
          </a:xfrm>
          <a:prstGeom prst="rect">
            <a:avLst/>
          </a:prstGeom>
          <a:noFill/>
          <a:ln w="9525">
            <a:solidFill>
              <a:schemeClr val="accent1"/>
            </a:solidFill>
            <a:miter lim="800000"/>
            <a:headEnd/>
            <a:tailEnd/>
          </a:ln>
        </p:spPr>
        <p:txBody>
          <a:bodyPr>
            <a:spAutoFit/>
          </a:bodyPr>
          <a:lstStyle/>
          <a:p>
            <a:pPr>
              <a:spcBef>
                <a:spcPct val="50000"/>
              </a:spcBef>
            </a:pPr>
            <a:r>
              <a:rPr lang="en-US" b="1"/>
              <a:t>5</a:t>
            </a:r>
          </a:p>
        </p:txBody>
      </p:sp>
      <p:graphicFrame>
        <p:nvGraphicFramePr>
          <p:cNvPr id="14339" name="Object 9"/>
          <p:cNvGraphicFramePr>
            <a:graphicFrameLocks noChangeAspect="1"/>
          </p:cNvGraphicFramePr>
          <p:nvPr/>
        </p:nvGraphicFramePr>
        <p:xfrm>
          <a:off x="6400800" y="4752975"/>
          <a:ext cx="1866900" cy="1495425"/>
        </p:xfrm>
        <a:graphic>
          <a:graphicData uri="http://schemas.openxmlformats.org/presentationml/2006/ole">
            <mc:AlternateContent xmlns:mc="http://schemas.openxmlformats.org/markup-compatibility/2006">
              <mc:Choice xmlns:v="urn:schemas-microsoft-com:vml" Requires="v">
                <p:oleObj spid="_x0000_s3079" name="Bitmap Image" r:id="rId6" imgW="1867161" imgH="1495634" progId="PBrush">
                  <p:embed/>
                </p:oleObj>
              </mc:Choice>
              <mc:Fallback>
                <p:oleObj name="Bitmap Image" r:id="rId6" imgW="1867161" imgH="1495634" progId="PBrush">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752975"/>
                        <a:ext cx="18669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7" name="Text Box 10"/>
          <p:cNvSpPr txBox="1">
            <a:spLocks noChangeArrowheads="1"/>
          </p:cNvSpPr>
          <p:nvPr/>
        </p:nvSpPr>
        <p:spPr bwMode="auto">
          <a:xfrm>
            <a:off x="8001024" y="5214950"/>
            <a:ext cx="314324" cy="3762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dirty="0"/>
              <a:t>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642910" y="277813"/>
            <a:ext cx="8043890" cy="793733"/>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Energy-Production</a:t>
            </a:r>
          </a:p>
        </p:txBody>
      </p:sp>
      <p:sp>
        <p:nvSpPr>
          <p:cNvPr id="15365" name="Rectangle 3"/>
          <p:cNvSpPr>
            <a:spLocks noGrp="1" noChangeArrowheads="1"/>
          </p:cNvSpPr>
          <p:nvPr>
            <p:ph type="body" sz="half" idx="1"/>
          </p:nvPr>
        </p:nvSpPr>
        <p:spPr>
          <a:xfrm>
            <a:off x="428596" y="1214422"/>
            <a:ext cx="8410604" cy="1643074"/>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l" rtl="0" eaLnBrk="1" hangingPunct="1">
              <a:spcBef>
                <a:spcPct val="10000"/>
              </a:spcBef>
              <a:spcAft>
                <a:spcPct val="10000"/>
              </a:spcAft>
              <a:buFont typeface="Wingdings" pitchFamily="2" charset="2"/>
              <a:buNone/>
            </a:pPr>
            <a:r>
              <a:rPr lang="en-US" dirty="0">
                <a:latin typeface="Times New Roman" pitchFamily="18" charset="0"/>
                <a:cs typeface="Times New Roman" pitchFamily="18" charset="0"/>
              </a:rPr>
              <a:t>In reactions 6-10 of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energy is generated as:</a:t>
            </a:r>
          </a:p>
          <a:p>
            <a:pPr algn="l" rtl="0" eaLnBrk="1" hangingPunct="1">
              <a:spcBef>
                <a:spcPct val="10000"/>
              </a:spcBef>
              <a:spcAft>
                <a:spcPct val="10000"/>
              </a:spcAft>
            </a:pPr>
            <a:r>
              <a:rPr lang="en-US" dirty="0">
                <a:latin typeface="Times New Roman" pitchFamily="18" charset="0"/>
                <a:cs typeface="Times New Roman" pitchFamily="18" charset="0"/>
              </a:rPr>
              <a:t>Sugar phosphates are cleaved to </a:t>
            </a:r>
            <a:r>
              <a:rPr lang="en-US" dirty="0" err="1">
                <a:latin typeface="Times New Roman" pitchFamily="18" charset="0"/>
                <a:cs typeface="Times New Roman" pitchFamily="18" charset="0"/>
              </a:rPr>
              <a:t>triose</a:t>
            </a:r>
            <a:r>
              <a:rPr lang="en-US" dirty="0">
                <a:latin typeface="Times New Roman" pitchFamily="18" charset="0"/>
                <a:cs typeface="Times New Roman" pitchFamily="18" charset="0"/>
              </a:rPr>
              <a:t> phosphates.</a:t>
            </a:r>
          </a:p>
          <a:p>
            <a:pPr algn="l" rtl="0" eaLnBrk="1" hangingPunct="1">
              <a:spcBef>
                <a:spcPct val="10000"/>
              </a:spcBef>
              <a:spcAft>
                <a:spcPct val="10000"/>
              </a:spcAft>
            </a:pPr>
            <a:r>
              <a:rPr lang="en-US" dirty="0">
                <a:latin typeface="Times New Roman" pitchFamily="18" charset="0"/>
                <a:cs typeface="Times New Roman" pitchFamily="18" charset="0"/>
              </a:rPr>
              <a:t>Four ATP molecules are produced.</a:t>
            </a:r>
          </a:p>
        </p:txBody>
      </p:sp>
      <p:graphicFrame>
        <p:nvGraphicFramePr>
          <p:cNvPr id="15362" name="Object 4"/>
          <p:cNvGraphicFramePr>
            <a:graphicFrameLocks noGrp="1" noChangeAspect="1"/>
          </p:cNvGraphicFramePr>
          <p:nvPr>
            <p:ph sz="half" idx="2"/>
          </p:nvPr>
        </p:nvGraphicFramePr>
        <p:xfrm>
          <a:off x="928662" y="3000372"/>
          <a:ext cx="7072362" cy="3357586"/>
        </p:xfrm>
        <a:graphic>
          <a:graphicData uri="http://schemas.openxmlformats.org/presentationml/2006/ole">
            <mc:AlternateContent xmlns:mc="http://schemas.openxmlformats.org/markup-compatibility/2006">
              <mc:Choice xmlns:v="urn:schemas-microsoft-com:vml" Requires="v">
                <p:oleObj spid="_x0000_s4100" name="Bitmap Image" r:id="rId4" imgW="3381847" imgH="2266667" progId="PBrush">
                  <p:embed/>
                </p:oleObj>
              </mc:Choice>
              <mc:Fallback>
                <p:oleObj name="Bitmap Image" r:id="rId4" imgW="3381847" imgH="2266667"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62" y="3000372"/>
                        <a:ext cx="7072362" cy="335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Slide Number Placeholder 6"/>
          <p:cNvSpPr>
            <a:spLocks noGrp="1"/>
          </p:cNvSpPr>
          <p:nvPr>
            <p:ph type="sldNum" sz="quarter" idx="12"/>
          </p:nvPr>
        </p:nvSpPr>
        <p:spPr>
          <a:noFill/>
        </p:spPr>
        <p:txBody>
          <a:bodyPr/>
          <a:lstStyle/>
          <a:p>
            <a:fld id="{35F1A42B-326E-4A42-9927-B9E50E0B8814}" type="slidenum">
              <a:rPr lang="en-US" smtClean="0">
                <a:latin typeface="Arial" pitchFamily="34" charset="0"/>
              </a:rPr>
              <a:pPr/>
              <a:t>11</a:t>
            </a:fld>
            <a:endParaRPr lang="en-US">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p:txBody>
          <a:bodyPr/>
          <a:lstStyle/>
          <a:p>
            <a:pPr eaLnBrk="1" hangingPunct="1">
              <a:buFont typeface="Wingdings" pitchFamily="2" charset="2"/>
              <a:buNone/>
            </a:pPr>
            <a:r>
              <a:rPr lang="en-US" dirty="0"/>
              <a:t> </a:t>
            </a:r>
          </a:p>
        </p:txBody>
      </p:sp>
      <p:sp>
        <p:nvSpPr>
          <p:cNvPr id="16387" name="Slide Number Placeholder 5"/>
          <p:cNvSpPr>
            <a:spLocks noGrp="1"/>
          </p:cNvSpPr>
          <p:nvPr>
            <p:ph type="sldNum" sz="quarter" idx="12"/>
          </p:nvPr>
        </p:nvSpPr>
        <p:spPr>
          <a:noFill/>
        </p:spPr>
        <p:txBody>
          <a:bodyPr/>
          <a:lstStyle/>
          <a:p>
            <a:fld id="{954EAEF7-D9F6-4C40-9571-B430BC5CD839}" type="slidenum">
              <a:rPr lang="en-US" smtClean="0">
                <a:latin typeface="Arial" pitchFamily="34" charset="0"/>
              </a:rPr>
              <a:pPr/>
              <a:t>12</a:t>
            </a:fld>
            <a:endParaRPr lang="en-US">
              <a:latin typeface="Arial" pitchFamily="34" charset="0"/>
            </a:endParaRPr>
          </a:p>
        </p:txBody>
      </p:sp>
      <p:sp>
        <p:nvSpPr>
          <p:cNvPr id="16388" name="Rectangle 2"/>
          <p:cNvSpPr>
            <a:spLocks noGrp="1" noChangeArrowheads="1"/>
          </p:cNvSpPr>
          <p:nvPr>
            <p:ph type="title"/>
          </p:nvPr>
        </p:nvSpPr>
        <p:spPr>
          <a:xfrm>
            <a:off x="928662" y="214290"/>
            <a:ext cx="7772400" cy="928710"/>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Reactions 6-10</a:t>
            </a:r>
          </a:p>
        </p:txBody>
      </p:sp>
      <p:graphicFrame>
        <p:nvGraphicFramePr>
          <p:cNvPr id="16386" name="Object 4"/>
          <p:cNvGraphicFramePr>
            <a:graphicFrameLocks noChangeAspect="1"/>
          </p:cNvGraphicFramePr>
          <p:nvPr/>
        </p:nvGraphicFramePr>
        <p:xfrm>
          <a:off x="1142976" y="1285860"/>
          <a:ext cx="6929486" cy="5354653"/>
        </p:xfrm>
        <a:graphic>
          <a:graphicData uri="http://schemas.openxmlformats.org/presentationml/2006/ole">
            <mc:AlternateContent xmlns:mc="http://schemas.openxmlformats.org/markup-compatibility/2006">
              <mc:Choice xmlns:v="urn:schemas-microsoft-com:vml" Requires="v">
                <p:oleObj spid="_x0000_s5124" name="Bitmap Image" r:id="rId4" imgW="6039693" imgH="4161905" progId="PBrush">
                  <p:embed/>
                </p:oleObj>
              </mc:Choice>
              <mc:Fallback>
                <p:oleObj name="Bitmap Image" r:id="rId4" imgW="6039693" imgH="4161905"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76" y="1285860"/>
                        <a:ext cx="6929486" cy="535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0" name="Text Box 5"/>
          <p:cNvSpPr txBox="1">
            <a:spLocks noChangeArrowheads="1"/>
          </p:cNvSpPr>
          <p:nvPr/>
        </p:nvSpPr>
        <p:spPr bwMode="auto">
          <a:xfrm>
            <a:off x="500034" y="3286124"/>
            <a:ext cx="457200"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b="1"/>
              <a:t>6</a:t>
            </a:r>
          </a:p>
        </p:txBody>
      </p:sp>
      <p:sp>
        <p:nvSpPr>
          <p:cNvPr id="16391" name="Text Box 6"/>
          <p:cNvSpPr txBox="1">
            <a:spLocks noChangeArrowheads="1"/>
          </p:cNvSpPr>
          <p:nvPr/>
        </p:nvSpPr>
        <p:spPr bwMode="auto">
          <a:xfrm>
            <a:off x="500034" y="5643578"/>
            <a:ext cx="457200"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b="1" dirty="0"/>
              <a:t>7</a:t>
            </a:r>
          </a:p>
        </p:txBody>
      </p:sp>
      <p:sp>
        <p:nvSpPr>
          <p:cNvPr id="16392" name="Text Box 7"/>
          <p:cNvSpPr txBox="1">
            <a:spLocks noChangeArrowheads="1"/>
          </p:cNvSpPr>
          <p:nvPr/>
        </p:nvSpPr>
        <p:spPr bwMode="auto">
          <a:xfrm>
            <a:off x="3857620" y="3571876"/>
            <a:ext cx="457200"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b="1" dirty="0"/>
              <a:t>8</a:t>
            </a:r>
          </a:p>
        </p:txBody>
      </p:sp>
      <p:sp>
        <p:nvSpPr>
          <p:cNvPr id="16393" name="Text Box 8"/>
          <p:cNvSpPr txBox="1">
            <a:spLocks noChangeArrowheads="1"/>
          </p:cNvSpPr>
          <p:nvPr/>
        </p:nvSpPr>
        <p:spPr bwMode="auto">
          <a:xfrm>
            <a:off x="6286512" y="1714488"/>
            <a:ext cx="457200"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b="1" dirty="0"/>
              <a:t>9</a:t>
            </a:r>
          </a:p>
        </p:txBody>
      </p:sp>
      <p:sp>
        <p:nvSpPr>
          <p:cNvPr id="16394" name="Text Box 9"/>
          <p:cNvSpPr txBox="1">
            <a:spLocks noChangeArrowheads="1"/>
          </p:cNvSpPr>
          <p:nvPr/>
        </p:nvSpPr>
        <p:spPr bwMode="auto">
          <a:xfrm>
            <a:off x="7858148" y="3500438"/>
            <a:ext cx="500066"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en-US" b="1"/>
              <a:t>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idx="1"/>
          </p:nvPr>
        </p:nvSpPr>
        <p:spPr>
          <a:xfrm>
            <a:off x="457200" y="1481328"/>
            <a:ext cx="8229600" cy="4948068"/>
          </a:xfrm>
        </p:spPr>
        <p:style>
          <a:lnRef idx="2">
            <a:schemeClr val="dk1"/>
          </a:lnRef>
          <a:fillRef idx="1">
            <a:schemeClr val="lt1"/>
          </a:fillRef>
          <a:effectRef idx="0">
            <a:schemeClr val="dk1"/>
          </a:effectRef>
          <a:fontRef idx="minor">
            <a:schemeClr val="dk1"/>
          </a:fontRef>
        </p:style>
        <p:txBody>
          <a:bodyPr>
            <a:normAutofit lnSpcReduction="10000"/>
          </a:bodyPr>
          <a:lstStyle/>
          <a:p>
            <a:pPr algn="justLow" rtl="0" eaLnBrk="1" hangingPunct="1">
              <a:buFont typeface="Wingdings" pitchFamily="2" charset="2"/>
              <a:buNone/>
            </a:pPr>
            <a:r>
              <a:rPr lang="en-US" b="1" dirty="0">
                <a:solidFill>
                  <a:schemeClr val="tx1"/>
                </a:solidFill>
                <a:latin typeface="Times New Roman" pitchFamily="18" charset="0"/>
                <a:cs typeface="Times New Roman" pitchFamily="18" charset="0"/>
              </a:rPr>
              <a:t>In </a:t>
            </a:r>
            <a:r>
              <a:rPr lang="en-US" b="1" dirty="0" err="1">
                <a:solidFill>
                  <a:schemeClr val="tx1"/>
                </a:solidFill>
                <a:latin typeface="Times New Roman" pitchFamily="18" charset="0"/>
                <a:cs typeface="Times New Roman" pitchFamily="18" charset="0"/>
              </a:rPr>
              <a:t>glycolysis</a:t>
            </a:r>
            <a:r>
              <a:rPr lang="en-US" b="1"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algn="justLow" rtl="0" eaLnBrk="1" hangingPunct="1"/>
            <a:r>
              <a:rPr lang="en-US" dirty="0">
                <a:solidFill>
                  <a:schemeClr val="tx1"/>
                </a:solidFill>
                <a:latin typeface="Times New Roman" pitchFamily="18" charset="0"/>
                <a:cs typeface="Times New Roman" pitchFamily="18" charset="0"/>
              </a:rPr>
              <a:t>Two ATP add phosphate to glucose and fructose-6-phosphate.</a:t>
            </a:r>
          </a:p>
          <a:p>
            <a:pPr algn="justLow" rtl="0" eaLnBrk="1" hangingPunct="1"/>
            <a:r>
              <a:rPr lang="en-US" dirty="0">
                <a:solidFill>
                  <a:schemeClr val="tx1"/>
                </a:solidFill>
                <a:latin typeface="Times New Roman" pitchFamily="18" charset="0"/>
                <a:cs typeface="Times New Roman" pitchFamily="18" charset="0"/>
              </a:rPr>
              <a:t>Four ATP are formed in energy-generation by direct transfers of phosphate groups to four ADP</a:t>
            </a:r>
            <a:r>
              <a:rPr lang="en-US" b="1" dirty="0">
                <a:solidFill>
                  <a:schemeClr val="tx1"/>
                </a:solidFill>
                <a:latin typeface="Times New Roman" pitchFamily="18" charset="0"/>
                <a:cs typeface="Times New Roman" pitchFamily="18" charset="0"/>
              </a:rPr>
              <a:t>.	</a:t>
            </a:r>
          </a:p>
          <a:p>
            <a:pPr algn="justLow" rtl="0" eaLnBrk="1" hangingPunct="1"/>
            <a:r>
              <a:rPr lang="en-US" dirty="0">
                <a:solidFill>
                  <a:schemeClr val="tx1"/>
                </a:solidFill>
                <a:latin typeface="Times New Roman" pitchFamily="18" charset="0"/>
                <a:cs typeface="Times New Roman" pitchFamily="18" charset="0"/>
              </a:rPr>
              <a:t>There is a net gain of </a:t>
            </a:r>
            <a:r>
              <a:rPr lang="en-US" dirty="0">
                <a:solidFill>
                  <a:srgbClr val="FF0000"/>
                </a:solidFill>
                <a:latin typeface="Times New Roman" pitchFamily="18" charset="0"/>
                <a:cs typeface="Times New Roman" pitchFamily="18" charset="0"/>
              </a:rPr>
              <a:t>2 ATP </a:t>
            </a:r>
            <a:r>
              <a:rPr lang="en-US" dirty="0">
                <a:solidFill>
                  <a:schemeClr val="tx1"/>
                </a:solidFill>
                <a:latin typeface="Times New Roman" pitchFamily="18" charset="0"/>
                <a:cs typeface="Times New Roman" pitchFamily="18" charset="0"/>
              </a:rPr>
              <a:t>and </a:t>
            </a:r>
            <a:r>
              <a:rPr lang="en-US" dirty="0">
                <a:solidFill>
                  <a:srgbClr val="FF0000"/>
                </a:solidFill>
                <a:latin typeface="Times New Roman" pitchFamily="18" charset="0"/>
                <a:cs typeface="Times New Roman" pitchFamily="18" charset="0"/>
              </a:rPr>
              <a:t>2 NADH</a:t>
            </a:r>
            <a:r>
              <a:rPr lang="en-US" dirty="0">
                <a:solidFill>
                  <a:schemeClr val="tx1"/>
                </a:solidFill>
                <a:latin typeface="Times New Roman" pitchFamily="18" charset="0"/>
                <a:cs typeface="Times New Roman" pitchFamily="18" charset="0"/>
              </a:rPr>
              <a:t>.</a:t>
            </a:r>
          </a:p>
          <a:p>
            <a:pPr algn="justLow" rtl="0" eaLnBrk="1" hangingPunct="1">
              <a:buFont typeface="Wingdings" pitchFamily="2" charset="2"/>
              <a:buNone/>
            </a:pPr>
            <a:endParaRPr lang="en-US" dirty="0">
              <a:solidFill>
                <a:schemeClr val="tx1"/>
              </a:solidFill>
              <a:latin typeface="Times New Roman" pitchFamily="18" charset="0"/>
              <a:cs typeface="Times New Roman" pitchFamily="18" charset="0"/>
            </a:endParaRPr>
          </a:p>
          <a:p>
            <a:pPr algn="justLow" rtl="0" eaLnBrk="1" hangingPunct="1">
              <a:buFont typeface="Wingdings" pitchFamily="2" charset="2"/>
              <a:buNone/>
            </a:pPr>
            <a:r>
              <a:rPr lang="en-US" dirty="0">
                <a:solidFill>
                  <a:schemeClr val="tx1"/>
                </a:solidFill>
                <a:latin typeface="Times New Roman" pitchFamily="18" charset="0"/>
                <a:cs typeface="Times New Roman" pitchFamily="18" charset="0"/>
              </a:rPr>
              <a:t>	</a:t>
            </a:r>
            <a:r>
              <a:rPr lang="en-US" sz="1600" b="1" dirty="0">
                <a:solidFill>
                  <a:schemeClr val="tx1"/>
                </a:solidFill>
                <a:latin typeface="Times New Roman" pitchFamily="18" charset="0"/>
                <a:cs typeface="Times New Roman" pitchFamily="18" charset="0"/>
              </a:rPr>
              <a:t>C</a:t>
            </a:r>
            <a:r>
              <a:rPr lang="en-US" sz="1600" b="1" baseline="-25000" dirty="0">
                <a:solidFill>
                  <a:schemeClr val="tx1"/>
                </a:solidFill>
                <a:latin typeface="Times New Roman" pitchFamily="18" charset="0"/>
                <a:cs typeface="Times New Roman" pitchFamily="18" charset="0"/>
              </a:rPr>
              <a:t>6</a:t>
            </a:r>
            <a:r>
              <a:rPr lang="en-US" sz="1600" b="1" dirty="0">
                <a:solidFill>
                  <a:schemeClr val="tx1"/>
                </a:solidFill>
                <a:latin typeface="Times New Roman" pitchFamily="18" charset="0"/>
                <a:cs typeface="Times New Roman" pitchFamily="18" charset="0"/>
              </a:rPr>
              <a:t>H</a:t>
            </a:r>
            <a:r>
              <a:rPr lang="en-US" sz="1600" b="1" baseline="-25000" dirty="0">
                <a:solidFill>
                  <a:schemeClr val="tx1"/>
                </a:solidFill>
                <a:latin typeface="Times New Roman" pitchFamily="18" charset="0"/>
                <a:cs typeface="Times New Roman" pitchFamily="18" charset="0"/>
              </a:rPr>
              <a:t>12</a:t>
            </a:r>
            <a:r>
              <a:rPr lang="en-US" sz="1600" b="1" dirty="0">
                <a:solidFill>
                  <a:schemeClr val="tx1"/>
                </a:solidFill>
                <a:latin typeface="Times New Roman" pitchFamily="18" charset="0"/>
                <a:cs typeface="Times New Roman" pitchFamily="18" charset="0"/>
              </a:rPr>
              <a:t>O</a:t>
            </a:r>
            <a:r>
              <a:rPr lang="en-US" sz="1600" b="1" baseline="-25000" dirty="0">
                <a:solidFill>
                  <a:schemeClr val="tx1"/>
                </a:solidFill>
                <a:latin typeface="Times New Roman" pitchFamily="18" charset="0"/>
                <a:cs typeface="Times New Roman" pitchFamily="18" charset="0"/>
              </a:rPr>
              <a:t>6</a:t>
            </a:r>
            <a:r>
              <a:rPr lang="en-US" sz="1600" b="1" dirty="0">
                <a:solidFill>
                  <a:schemeClr val="tx1"/>
                </a:solidFill>
                <a:latin typeface="Times New Roman" pitchFamily="18" charset="0"/>
                <a:cs typeface="Times New Roman" pitchFamily="18" charset="0"/>
              </a:rPr>
              <a:t> +  2ADP  + 2Pi  +  2NAD</a:t>
            </a:r>
            <a:r>
              <a:rPr lang="en-US" sz="1600" b="1" baseline="30000" dirty="0">
                <a:solidFill>
                  <a:schemeClr val="tx1"/>
                </a:solidFill>
                <a:latin typeface="Times New Roman" pitchFamily="18" charset="0"/>
                <a:cs typeface="Times New Roman" pitchFamily="18" charset="0"/>
              </a:rPr>
              <a:t>+</a:t>
            </a:r>
            <a:r>
              <a:rPr lang="en-US" sz="1600" b="1" dirty="0">
                <a:solidFill>
                  <a:schemeClr val="tx1"/>
                </a:solidFill>
                <a:latin typeface="Times New Roman" pitchFamily="18" charset="0"/>
                <a:cs typeface="Times New Roman" pitchFamily="18" charset="0"/>
              </a:rPr>
              <a:t>                    2C</a:t>
            </a:r>
            <a:r>
              <a:rPr lang="en-US" sz="1600" b="1" baseline="-25000" dirty="0">
                <a:solidFill>
                  <a:schemeClr val="tx1"/>
                </a:solidFill>
                <a:latin typeface="Times New Roman" pitchFamily="18" charset="0"/>
                <a:cs typeface="Times New Roman" pitchFamily="18" charset="0"/>
              </a:rPr>
              <a:t>3</a:t>
            </a:r>
            <a:r>
              <a:rPr lang="en-US" sz="1600" b="1" dirty="0">
                <a:solidFill>
                  <a:schemeClr val="tx1"/>
                </a:solidFill>
                <a:latin typeface="Times New Roman" pitchFamily="18" charset="0"/>
                <a:cs typeface="Times New Roman" pitchFamily="18" charset="0"/>
              </a:rPr>
              <a:t>H</a:t>
            </a:r>
            <a:r>
              <a:rPr lang="en-US" sz="1600" b="1" baseline="-25000" dirty="0">
                <a:solidFill>
                  <a:schemeClr val="tx1"/>
                </a:solidFill>
                <a:latin typeface="Times New Roman" pitchFamily="18" charset="0"/>
                <a:cs typeface="Times New Roman" pitchFamily="18" charset="0"/>
              </a:rPr>
              <a:t>3</a:t>
            </a:r>
            <a:r>
              <a:rPr lang="en-US" sz="1600" b="1" dirty="0">
                <a:solidFill>
                  <a:schemeClr val="tx1"/>
                </a:solidFill>
                <a:latin typeface="Times New Roman" pitchFamily="18" charset="0"/>
                <a:cs typeface="Times New Roman" pitchFamily="18" charset="0"/>
              </a:rPr>
              <a:t>O</a:t>
            </a:r>
            <a:r>
              <a:rPr lang="en-US" sz="1600" b="1" baseline="-25000" dirty="0">
                <a:solidFill>
                  <a:schemeClr val="tx1"/>
                </a:solidFill>
                <a:latin typeface="Times New Roman" pitchFamily="18" charset="0"/>
                <a:cs typeface="Times New Roman" pitchFamily="18" charset="0"/>
              </a:rPr>
              <a:t>3</a:t>
            </a:r>
            <a:r>
              <a:rPr lang="en-US" sz="1600" b="1" baseline="30000" dirty="0">
                <a:solidFill>
                  <a:schemeClr val="tx1"/>
                </a:solidFill>
                <a:latin typeface="Times New Roman" pitchFamily="18" charset="0"/>
                <a:cs typeface="Times New Roman" pitchFamily="18" charset="0"/>
              </a:rPr>
              <a:t>-</a:t>
            </a:r>
            <a:r>
              <a:rPr lang="en-US" sz="1600" b="1" dirty="0">
                <a:solidFill>
                  <a:schemeClr val="tx1"/>
                </a:solidFill>
                <a:latin typeface="Times New Roman" pitchFamily="18" charset="0"/>
                <a:cs typeface="Times New Roman" pitchFamily="18" charset="0"/>
              </a:rPr>
              <a:t> + 2ATP + 2NADH + 4H</a:t>
            </a:r>
            <a:r>
              <a:rPr lang="en-US" sz="1600" b="1" baseline="30000" dirty="0">
                <a:solidFill>
                  <a:schemeClr val="tx1"/>
                </a:solidFill>
                <a:latin typeface="Times New Roman" pitchFamily="18" charset="0"/>
                <a:cs typeface="Times New Roman" pitchFamily="18" charset="0"/>
              </a:rPr>
              <a:t>+</a:t>
            </a:r>
          </a:p>
          <a:p>
            <a:pPr algn="justLow" rtl="0">
              <a:buNone/>
            </a:pPr>
            <a:r>
              <a:rPr lang="en-US" sz="1600" b="1" dirty="0">
                <a:solidFill>
                  <a:schemeClr val="tx1"/>
                </a:solidFill>
                <a:latin typeface="Times New Roman" pitchFamily="18" charset="0"/>
                <a:cs typeface="Times New Roman" pitchFamily="18" charset="0"/>
              </a:rPr>
              <a:t>     glucose 	  	                               </a:t>
            </a:r>
            <a:r>
              <a:rPr lang="en-US" sz="1600" b="1" dirty="0" err="1">
                <a:solidFill>
                  <a:schemeClr val="tx1"/>
                </a:solidFill>
                <a:latin typeface="Times New Roman" pitchFamily="18" charset="0"/>
                <a:cs typeface="Times New Roman" pitchFamily="18" charset="0"/>
              </a:rPr>
              <a:t>Pyruvate</a:t>
            </a:r>
            <a:endParaRPr lang="en-US" sz="1600" b="1" dirty="0">
              <a:solidFill>
                <a:schemeClr val="tx1"/>
              </a:solidFill>
              <a:latin typeface="Times New Roman" pitchFamily="18" charset="0"/>
              <a:cs typeface="Times New Roman" pitchFamily="18" charset="0"/>
            </a:endParaRPr>
          </a:p>
        </p:txBody>
      </p:sp>
      <p:sp>
        <p:nvSpPr>
          <p:cNvPr id="51202" name="Slide Number Placeholder 5"/>
          <p:cNvSpPr>
            <a:spLocks noGrp="1"/>
          </p:cNvSpPr>
          <p:nvPr>
            <p:ph type="sldNum" sz="quarter" idx="12"/>
          </p:nvPr>
        </p:nvSpPr>
        <p:spPr>
          <a:noFill/>
        </p:spPr>
        <p:txBody>
          <a:bodyPr/>
          <a:lstStyle/>
          <a:p>
            <a:fld id="{6C5D3B56-00DE-4622-ACF0-B65C62A1F324}" type="slidenum">
              <a:rPr lang="en-US" smtClean="0">
                <a:latin typeface="Arial" pitchFamily="34" charset="0"/>
              </a:rPr>
              <a:pPr/>
              <a:t>13</a:t>
            </a:fld>
            <a:endParaRPr lang="en-US">
              <a:latin typeface="Arial" pitchFamily="34" charset="0"/>
            </a:endParaRPr>
          </a:p>
        </p:txBody>
      </p:sp>
      <p:sp>
        <p:nvSpPr>
          <p:cNvPr id="51203" name="Rectangle 2"/>
          <p:cNvSpPr>
            <a:spLocks noGrp="1" noChangeArrowheads="1"/>
          </p:cNvSpPr>
          <p:nvPr>
            <p:ph type="title"/>
          </p:nvPr>
        </p:nvSpPr>
        <p:spPr>
          <a:xfrm>
            <a:off x="457200" y="274638"/>
            <a:ext cx="8229600" cy="868346"/>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Overall Reaction</a:t>
            </a:r>
          </a:p>
        </p:txBody>
      </p:sp>
      <p:sp>
        <p:nvSpPr>
          <p:cNvPr id="51205" name="Line 4"/>
          <p:cNvSpPr>
            <a:spLocks noChangeShapeType="1"/>
          </p:cNvSpPr>
          <p:nvPr/>
        </p:nvSpPr>
        <p:spPr bwMode="auto">
          <a:xfrm>
            <a:off x="4071934" y="5786454"/>
            <a:ext cx="914400" cy="0"/>
          </a:xfrm>
          <a:prstGeom prst="line">
            <a:avLst/>
          </a:prstGeom>
          <a:noFill/>
          <a:ln w="38100">
            <a:solidFill>
              <a:schemeClr val="tx1"/>
            </a:solidFill>
            <a:round/>
            <a:headEnd/>
            <a:tailEnd type="triangle" w="med" len="med"/>
          </a:ln>
        </p:spPr>
        <p:txBody>
          <a:bodyPr/>
          <a:lstStyle/>
          <a:p>
            <a:endParaRPr lang="ar-IQ"/>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3"/>
          <p:cNvSpPr>
            <a:spLocks noGrp="1" noChangeArrowheads="1"/>
          </p:cNvSpPr>
          <p:nvPr>
            <p:ph idx="1"/>
          </p:nvPr>
        </p:nvSpPr>
        <p:spPr>
          <a:xfrm>
            <a:off x="457200" y="2285992"/>
            <a:ext cx="8229600" cy="3840171"/>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Low" rtl="0" eaLnBrk="1" hangingPunct="1"/>
            <a:r>
              <a:rPr lang="en-US" dirty="0">
                <a:solidFill>
                  <a:schemeClr val="hlink"/>
                </a:solidFill>
                <a:latin typeface="Times New Roman" pitchFamily="18" charset="0"/>
                <a:cs typeface="Times New Roman" pitchFamily="18" charset="0"/>
              </a:rPr>
              <a:t>Reaction 1</a:t>
            </a:r>
            <a:r>
              <a:rPr lang="en-US" dirty="0">
                <a:latin typeface="Times New Roman" pitchFamily="18" charset="0"/>
                <a:cs typeface="Times New Roman" pitchFamily="18" charset="0"/>
              </a:rPr>
              <a:t> </a:t>
            </a:r>
          </a:p>
          <a:p>
            <a:pPr algn="justLow" rtl="0" eaLnBrk="1" hangingPunct="1">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Hexokinase</a:t>
            </a:r>
            <a:r>
              <a:rPr lang="en-US" dirty="0">
                <a:latin typeface="Times New Roman" pitchFamily="18" charset="0"/>
                <a:cs typeface="Times New Roman" pitchFamily="18" charset="0"/>
              </a:rPr>
              <a:t> is inhibited by high levels of glucose-6-phosphate, which prevents the </a:t>
            </a:r>
            <a:r>
              <a:rPr lang="en-US" dirty="0" err="1">
                <a:latin typeface="Times New Roman" pitchFamily="18" charset="0"/>
                <a:cs typeface="Times New Roman" pitchFamily="18" charset="0"/>
              </a:rPr>
              <a:t>phosphorylation</a:t>
            </a:r>
            <a:r>
              <a:rPr lang="en-US" dirty="0">
                <a:latin typeface="Times New Roman" pitchFamily="18" charset="0"/>
                <a:cs typeface="Times New Roman" pitchFamily="18" charset="0"/>
              </a:rPr>
              <a:t> of glucose.</a:t>
            </a:r>
          </a:p>
          <a:p>
            <a:pPr algn="justLow" rtl="0" eaLnBrk="1" hangingPunct="1"/>
            <a:r>
              <a:rPr lang="en-US" dirty="0">
                <a:solidFill>
                  <a:schemeClr val="hlink"/>
                </a:solidFill>
                <a:latin typeface="Times New Roman" pitchFamily="18" charset="0"/>
                <a:cs typeface="Times New Roman" pitchFamily="18" charset="0"/>
              </a:rPr>
              <a:t>Reaction 3</a:t>
            </a:r>
            <a:r>
              <a:rPr lang="en-US" dirty="0">
                <a:latin typeface="Times New Roman" pitchFamily="18" charset="0"/>
                <a:cs typeface="Times New Roman" pitchFamily="18" charset="0"/>
              </a:rPr>
              <a:t>  </a:t>
            </a:r>
          </a:p>
          <a:p>
            <a:pPr algn="justLow" rtl="0" eaLnBrk="1" hangingPunct="1">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Phosphofructokinase</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allosteric</a:t>
            </a:r>
            <a:r>
              <a:rPr lang="en-US" dirty="0">
                <a:latin typeface="Times New Roman" pitchFamily="18" charset="0"/>
                <a:cs typeface="Times New Roman" pitchFamily="18" charset="0"/>
              </a:rPr>
              <a:t> enzyme, is inhibited by high levels of ATP and activated by high levels of ADP and AMP.</a:t>
            </a:r>
          </a:p>
          <a:p>
            <a:pPr algn="justLow" rtl="0" eaLnBrk="1" hangingPunct="1"/>
            <a:r>
              <a:rPr lang="en-US" dirty="0">
                <a:solidFill>
                  <a:schemeClr val="hlink"/>
                </a:solidFill>
                <a:latin typeface="Times New Roman" pitchFamily="18" charset="0"/>
                <a:cs typeface="Times New Roman" pitchFamily="18" charset="0"/>
              </a:rPr>
              <a:t>Reaction 10</a:t>
            </a:r>
            <a:r>
              <a:rPr lang="en-US" dirty="0">
                <a:latin typeface="Times New Roman" pitchFamily="18" charset="0"/>
                <a:cs typeface="Times New Roman" pitchFamily="18" charset="0"/>
              </a:rPr>
              <a:t> </a:t>
            </a:r>
          </a:p>
          <a:p>
            <a:pPr algn="justLow" rtl="0" eaLnBrk="1" hangingPunct="1">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kinase</a:t>
            </a:r>
            <a:r>
              <a:rPr lang="en-US" dirty="0">
                <a:latin typeface="Times New Roman" pitchFamily="18" charset="0"/>
                <a:cs typeface="Times New Roman" pitchFamily="18" charset="0"/>
              </a:rPr>
              <a:t>, another </a:t>
            </a:r>
            <a:r>
              <a:rPr lang="en-US" dirty="0" err="1">
                <a:latin typeface="Times New Roman" pitchFamily="18" charset="0"/>
                <a:cs typeface="Times New Roman" pitchFamily="18" charset="0"/>
              </a:rPr>
              <a:t>allosteric</a:t>
            </a:r>
            <a:r>
              <a:rPr lang="en-US" dirty="0">
                <a:latin typeface="Times New Roman" pitchFamily="18" charset="0"/>
                <a:cs typeface="Times New Roman" pitchFamily="18" charset="0"/>
              </a:rPr>
              <a:t> enzyme is inhibited by high levels of ATP or acetyl </a:t>
            </a:r>
            <a:r>
              <a:rPr lang="en-US" dirty="0" err="1">
                <a:latin typeface="Times New Roman" pitchFamily="18" charset="0"/>
                <a:cs typeface="Times New Roman" pitchFamily="18" charset="0"/>
              </a:rPr>
              <a:t>CoA</a:t>
            </a:r>
            <a:r>
              <a:rPr lang="en-US" dirty="0">
                <a:latin typeface="Times New Roman" pitchFamily="18" charset="0"/>
                <a:cs typeface="Times New Roman" pitchFamily="18" charset="0"/>
              </a:rPr>
              <a:t>.</a:t>
            </a:r>
          </a:p>
        </p:txBody>
      </p:sp>
      <p:sp>
        <p:nvSpPr>
          <p:cNvPr id="52226" name="Slide Number Placeholder 5"/>
          <p:cNvSpPr>
            <a:spLocks noGrp="1"/>
          </p:cNvSpPr>
          <p:nvPr>
            <p:ph type="sldNum" sz="quarter" idx="12"/>
          </p:nvPr>
        </p:nvSpPr>
        <p:spPr>
          <a:noFill/>
        </p:spPr>
        <p:txBody>
          <a:bodyPr/>
          <a:lstStyle/>
          <a:p>
            <a:fld id="{9085B858-6429-4678-95A3-7652BAEF3CFF}" type="slidenum">
              <a:rPr lang="en-US" smtClean="0">
                <a:latin typeface="Arial" pitchFamily="34" charset="0"/>
              </a:rPr>
              <a:pPr/>
              <a:t>14</a:t>
            </a:fld>
            <a:endParaRPr lang="en-US">
              <a:latin typeface="Arial" pitchFamily="34" charset="0"/>
            </a:endParaRPr>
          </a:p>
        </p:txBody>
      </p:sp>
      <p:sp>
        <p:nvSpPr>
          <p:cNvPr id="52227" name="Rectangle 2"/>
          <p:cNvSpPr>
            <a:spLocks noGrp="1" noChangeArrowheads="1"/>
          </p:cNvSpPr>
          <p:nvPr>
            <p:ph type="title"/>
          </p:nvPr>
        </p:nvSpPr>
        <p:spPr>
          <a:xfrm>
            <a:off x="357158" y="285728"/>
            <a:ext cx="8229600" cy="857256"/>
          </a:xfrm>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a:latin typeface="Times New Roman" pitchFamily="18" charset="0"/>
                <a:cs typeface="Times New Roman" pitchFamily="18" charset="0"/>
              </a:rPr>
              <a:t>Regulation of </a:t>
            </a:r>
            <a:r>
              <a:rPr lang="en-US" dirty="0" err="1">
                <a:latin typeface="Times New Roman" pitchFamily="18" charset="0"/>
                <a:cs typeface="Times New Roman" pitchFamily="18" charset="0"/>
              </a:rPr>
              <a:t>Glycolysis</a:t>
            </a:r>
            <a:endParaRPr lang="en-US" dirty="0">
              <a:latin typeface="Times New Roman" pitchFamily="18" charset="0"/>
              <a:cs typeface="Times New Roman" pitchFamily="18" charset="0"/>
            </a:endParaRPr>
          </a:p>
        </p:txBody>
      </p:sp>
      <p:sp>
        <p:nvSpPr>
          <p:cNvPr id="5" name="Text Box 5"/>
          <p:cNvSpPr txBox="1">
            <a:spLocks noChangeArrowheads="1"/>
          </p:cNvSpPr>
          <p:nvPr/>
        </p:nvSpPr>
        <p:spPr bwMode="auto">
          <a:xfrm>
            <a:off x="357158" y="1357298"/>
            <a:ext cx="8215370" cy="726353"/>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lnSpc>
                <a:spcPct val="103000"/>
              </a:lnSpc>
              <a:spcBef>
                <a:spcPct val="50000"/>
              </a:spcBef>
              <a:buFont typeface="Arial" pitchFamily="34" charset="0"/>
              <a:buChar char="•"/>
            </a:pPr>
            <a:r>
              <a:rPr lang="en-US" sz="2000" dirty="0">
                <a:cs typeface="Times New Roman" pitchFamily="18" charset="0"/>
              </a:rPr>
              <a:t> Rate of </a:t>
            </a:r>
            <a:r>
              <a:rPr lang="en-US" sz="2000" dirty="0" err="1">
                <a:cs typeface="Times New Roman" pitchFamily="18" charset="0"/>
              </a:rPr>
              <a:t>glycolysis</a:t>
            </a:r>
            <a:r>
              <a:rPr lang="en-US" sz="2000" dirty="0">
                <a:cs typeface="Times New Roman" pitchFamily="18" charset="0"/>
              </a:rPr>
              <a:t> is controlled primarily by </a:t>
            </a:r>
            <a:r>
              <a:rPr lang="en-US" sz="2000" dirty="0" err="1">
                <a:cs typeface="Times New Roman" pitchFamily="18" charset="0"/>
              </a:rPr>
              <a:t>allosteric</a:t>
            </a:r>
            <a:r>
              <a:rPr lang="en-US" sz="2000" dirty="0">
                <a:cs typeface="Times New Roman" pitchFamily="18" charset="0"/>
              </a:rPr>
              <a:t> regulation of the 3 key enzymes (irreversible steps), </a:t>
            </a:r>
            <a:r>
              <a:rPr lang="en-US" sz="2000" dirty="0" err="1">
                <a:cs typeface="Times New Roman" pitchFamily="18" charset="0"/>
              </a:rPr>
              <a:t>hexokinase</a:t>
            </a:r>
            <a:r>
              <a:rPr lang="en-US" sz="2000" dirty="0">
                <a:cs typeface="Times New Roman" pitchFamily="18" charset="0"/>
              </a:rPr>
              <a:t>, PFK-1, and </a:t>
            </a:r>
            <a:r>
              <a:rPr lang="en-US" sz="2000" dirty="0" err="1">
                <a:cs typeface="Times New Roman" pitchFamily="18" charset="0"/>
              </a:rPr>
              <a:t>pyruvate</a:t>
            </a:r>
            <a:r>
              <a:rPr lang="en-US" sz="2000" dirty="0">
                <a:cs typeface="Times New Roman" pitchFamily="18" charset="0"/>
              </a:rPr>
              <a:t> </a:t>
            </a:r>
            <a:r>
              <a:rPr lang="en-US" sz="2000" dirty="0" err="1">
                <a:cs typeface="Times New Roman" pitchFamily="18" charset="0"/>
              </a:rPr>
              <a:t>kinase</a:t>
            </a:r>
            <a:r>
              <a:rPr lang="en-US" sz="2000" dirty="0">
                <a:cs typeface="Times New Roman"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fld id="{BD7C06DC-57E9-4FEB-8E92-FDC9283A0709}" type="slidenum">
              <a:rPr lang="en-US" smtClean="0">
                <a:latin typeface="Arial" pitchFamily="34" charset="0"/>
              </a:rPr>
              <a:pPr/>
              <a:t>15</a:t>
            </a:fld>
            <a:endParaRPr lang="en-US">
              <a:latin typeface="Arial" pitchFamily="34" charset="0"/>
            </a:endParaRPr>
          </a:p>
        </p:txBody>
      </p:sp>
      <p:sp>
        <p:nvSpPr>
          <p:cNvPr id="1030" name="Rectangle 2"/>
          <p:cNvSpPr>
            <a:spLocks noGrp="1" noChangeArrowheads="1"/>
          </p:cNvSpPr>
          <p:nvPr>
            <p:ph type="title"/>
          </p:nvPr>
        </p:nvSpPr>
        <p:spPr>
          <a:xfrm>
            <a:off x="838200" y="152400"/>
            <a:ext cx="7772400" cy="865188"/>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Stages of Metabolism</a:t>
            </a:r>
          </a:p>
        </p:txBody>
      </p:sp>
      <p:graphicFrame>
        <p:nvGraphicFramePr>
          <p:cNvPr id="1026" name="Object 5"/>
          <p:cNvGraphicFramePr>
            <a:graphicFrameLocks noChangeAspect="1"/>
          </p:cNvGraphicFramePr>
          <p:nvPr/>
        </p:nvGraphicFramePr>
        <p:xfrm>
          <a:off x="571472" y="1285860"/>
          <a:ext cx="8072922" cy="5214974"/>
        </p:xfrm>
        <a:graphic>
          <a:graphicData uri="http://schemas.openxmlformats.org/presentationml/2006/ole">
            <mc:AlternateContent xmlns:mc="http://schemas.openxmlformats.org/markup-compatibility/2006">
              <mc:Choice xmlns:v="urn:schemas-microsoft-com:vml" Requires="v">
                <p:oleObj spid="_x0000_s40964" name="Bitmap Image" r:id="rId4" imgW="5238095" imgH="3990476" progId="PBrush">
                  <p:embed/>
                </p:oleObj>
              </mc:Choice>
              <mc:Fallback>
                <p:oleObj name="Bitmap Image" r:id="rId4" imgW="5238095" imgH="3990476"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72" y="1285860"/>
                        <a:ext cx="8072922" cy="521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6"/>
          <p:cNvSpPr txBox="1">
            <a:spLocks noChangeArrowheads="1"/>
          </p:cNvSpPr>
          <p:nvPr/>
        </p:nvSpPr>
        <p:spPr bwMode="auto">
          <a:xfrm>
            <a:off x="762000" y="6477000"/>
            <a:ext cx="2971800" cy="366713"/>
          </a:xfrm>
          <a:prstGeom prst="rect">
            <a:avLst/>
          </a:prstGeom>
          <a:noFill/>
          <a:ln w="9525">
            <a:noFill/>
            <a:miter lim="800000"/>
            <a:headEnd/>
            <a:tailEnd/>
          </a:ln>
        </p:spPr>
        <p:txBody>
          <a:bodyPr>
            <a:spAutoFit/>
          </a:bodyPr>
          <a:lstStyle/>
          <a:p>
            <a:pPr>
              <a:spcBef>
                <a:spcPct val="50000"/>
              </a:spcBef>
            </a:pPr>
            <a:endParaRPr lang="ar-IQ"/>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Grp="1" noChangeAspect="1" noChangeArrowheads="1"/>
          </p:cNvPicPr>
          <p:nvPr>
            <p:ph idx="1"/>
          </p:nvPr>
        </p:nvPicPr>
        <p:blipFill>
          <a:blip r:embed="rId3"/>
          <a:srcRect/>
          <a:stretch>
            <a:fillRect/>
          </a:stretch>
        </p:blipFill>
        <p:spPr bwMode="auto">
          <a:xfrm>
            <a:off x="1214414" y="857232"/>
            <a:ext cx="6715172" cy="5786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285984" y="214290"/>
            <a:ext cx="414340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GLYCOLYSIS </a:t>
            </a:r>
            <a:endParaRPr lang="ar-IQ"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idx="1"/>
          </p:nvPr>
        </p:nvSpPr>
        <p:spPr>
          <a:xfrm>
            <a:off x="714348" y="1714488"/>
            <a:ext cx="7772400" cy="4530725"/>
          </a:xfrm>
        </p:spPr>
        <p:style>
          <a:lnRef idx="2">
            <a:schemeClr val="dk1"/>
          </a:lnRef>
          <a:fillRef idx="1">
            <a:schemeClr val="lt1"/>
          </a:fillRef>
          <a:effectRef idx="0">
            <a:schemeClr val="dk1"/>
          </a:effectRef>
          <a:fontRef idx="minor">
            <a:schemeClr val="dk1"/>
          </a:fontRef>
        </p:style>
        <p:txBody>
          <a:bodyPr/>
          <a:lstStyle/>
          <a:p>
            <a:pPr algn="l" rtl="0" eaLnBrk="1" hangingPunct="1">
              <a:buFont typeface="Wingdings" pitchFamily="2" charset="2"/>
              <a:buNone/>
            </a:pPr>
            <a:endParaRPr lang="en-US" sz="3200" dirty="0"/>
          </a:p>
          <a:p>
            <a:pPr algn="l" rtl="0" eaLnBrk="1" hangingPunct="1">
              <a:buFont typeface="Wingdings" pitchFamily="2" charset="2"/>
              <a:buNone/>
            </a:pPr>
            <a:r>
              <a:rPr lang="en-US" sz="3200" dirty="0"/>
              <a:t>  Three pathways present:</a:t>
            </a:r>
          </a:p>
          <a:p>
            <a:pPr algn="l" rtl="0" eaLnBrk="1" hangingPunct="1">
              <a:buFont typeface="Wingdings" pitchFamily="2" charset="2"/>
              <a:buNone/>
            </a:pPr>
            <a:endParaRPr lang="en-US" sz="3200" dirty="0"/>
          </a:p>
          <a:p>
            <a:pPr algn="l" rtl="0">
              <a:buNone/>
            </a:pPr>
            <a:r>
              <a:rPr lang="en-US" sz="3200" dirty="0"/>
              <a:t>1- </a:t>
            </a:r>
            <a:r>
              <a:rPr lang="en-US" sz="3200" dirty="0" err="1">
                <a:latin typeface="Times New Roman" pitchFamily="18" charset="0"/>
                <a:cs typeface="Times New Roman" pitchFamily="18" charset="0"/>
              </a:rPr>
              <a:t>Pyruvate</a:t>
            </a:r>
            <a:r>
              <a:rPr lang="en-US" sz="3200" dirty="0">
                <a:latin typeface="Times New Roman" pitchFamily="18" charset="0"/>
                <a:cs typeface="Times New Roman" pitchFamily="18" charset="0"/>
              </a:rPr>
              <a:t>: Aerobic Conditions</a:t>
            </a:r>
            <a:endParaRPr lang="en-US" sz="3200" dirty="0"/>
          </a:p>
          <a:p>
            <a:pPr algn="l" rtl="0">
              <a:buNone/>
            </a:pPr>
            <a:r>
              <a:rPr lang="en-US" sz="3200" dirty="0"/>
              <a:t>2- </a:t>
            </a:r>
            <a:r>
              <a:rPr lang="en-US" sz="3200" dirty="0" err="1">
                <a:latin typeface="Times New Roman" pitchFamily="18" charset="0"/>
                <a:cs typeface="Times New Roman" pitchFamily="18" charset="0"/>
              </a:rPr>
              <a:t>Pyruvate</a:t>
            </a:r>
            <a:r>
              <a:rPr lang="en-US" sz="3200" dirty="0">
                <a:latin typeface="Times New Roman" pitchFamily="18" charset="0"/>
                <a:cs typeface="Times New Roman" pitchFamily="18" charset="0"/>
              </a:rPr>
              <a:t>: Anaerobic Conditions</a:t>
            </a:r>
          </a:p>
          <a:p>
            <a:pPr algn="l" rtl="0">
              <a:buNone/>
            </a:pPr>
            <a:r>
              <a:rPr lang="en-US" dirty="0">
                <a:latin typeface="Times New Roman" pitchFamily="18" charset="0"/>
                <a:cs typeface="Times New Roman" pitchFamily="18" charset="0"/>
              </a:rPr>
              <a:t>3- Fermentations (yeast) </a:t>
            </a:r>
            <a:endParaRPr lang="en-US" sz="3200" dirty="0"/>
          </a:p>
        </p:txBody>
      </p:sp>
      <p:sp>
        <p:nvSpPr>
          <p:cNvPr id="17411" name="Slide Number Placeholder 5"/>
          <p:cNvSpPr>
            <a:spLocks noGrp="1"/>
          </p:cNvSpPr>
          <p:nvPr>
            <p:ph type="sldNum" sz="quarter" idx="12"/>
          </p:nvPr>
        </p:nvSpPr>
        <p:spPr>
          <a:noFill/>
        </p:spPr>
        <p:txBody>
          <a:bodyPr/>
          <a:lstStyle/>
          <a:p>
            <a:fld id="{5088AF24-090F-4D3B-9DE5-39FDA2EE2F8C}" type="slidenum">
              <a:rPr lang="en-US" smtClean="0">
                <a:latin typeface="Arial" pitchFamily="34" charset="0"/>
              </a:rPr>
              <a:pPr/>
              <a:t>17</a:t>
            </a:fld>
            <a:endParaRPr lang="en-US">
              <a:latin typeface="Arial" pitchFamily="34" charset="0"/>
            </a:endParaRPr>
          </a:p>
        </p:txBody>
      </p:sp>
      <p:sp>
        <p:nvSpPr>
          <p:cNvPr id="17412" name="Rectangle 2"/>
          <p:cNvSpPr>
            <a:spLocks noGrp="1" noChangeArrowheads="1"/>
          </p:cNvSpPr>
          <p:nvPr>
            <p:ph type="title"/>
          </p:nvPr>
        </p:nvSpPr>
        <p:spPr>
          <a:xfrm>
            <a:off x="457200" y="274638"/>
            <a:ext cx="8229600" cy="939784"/>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Pathways for </a:t>
            </a:r>
            <a:r>
              <a:rPr lang="en-US" sz="4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Pyruvate</a:t>
            </a:r>
            <a:endPar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7414" name="Rectangle 5"/>
          <p:cNvSpPr>
            <a:spLocks noChangeArrowheads="1"/>
          </p:cNvSpPr>
          <p:nvPr/>
        </p:nvSpPr>
        <p:spPr bwMode="auto">
          <a:xfrm>
            <a:off x="3048000" y="5715000"/>
            <a:ext cx="3270250" cy="246221"/>
          </a:xfrm>
          <a:prstGeom prst="rect">
            <a:avLst/>
          </a:prstGeom>
          <a:solidFill>
            <a:schemeClr val="bg1"/>
          </a:solidFill>
          <a:ln w="9525">
            <a:noFill/>
            <a:miter lim="800000"/>
            <a:headEnd/>
            <a:tailEnd/>
          </a:ln>
        </p:spPr>
        <p:txBody>
          <a:bodyPr>
            <a:spAutoFit/>
          </a:bodyPr>
          <a:lstStyle/>
          <a:p>
            <a:pPr eaLnBrk="0" hangingPunct="0"/>
            <a:endParaRPr lang="en-US" sz="1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idx="1"/>
          </p:nvPr>
        </p:nvSpPr>
        <p:spPr>
          <a:xfrm>
            <a:off x="914400" y="2017713"/>
            <a:ext cx="8040688" cy="4114800"/>
          </a:xfrm>
        </p:spPr>
        <p:txBody>
          <a:bodyPr/>
          <a:lstStyle/>
          <a:p>
            <a:pPr eaLnBrk="1" hangingPunct="1">
              <a:buFont typeface="Wingdings" pitchFamily="2" charset="2"/>
              <a:buNone/>
            </a:pPr>
            <a:r>
              <a:rPr lang="en-US"/>
              <a:t> </a:t>
            </a:r>
          </a:p>
        </p:txBody>
      </p:sp>
      <p:sp>
        <p:nvSpPr>
          <p:cNvPr id="58370" name="Slide Number Placeholder 5"/>
          <p:cNvSpPr>
            <a:spLocks noGrp="1"/>
          </p:cNvSpPr>
          <p:nvPr>
            <p:ph type="sldNum" sz="quarter" idx="12"/>
          </p:nvPr>
        </p:nvSpPr>
        <p:spPr>
          <a:noFill/>
        </p:spPr>
        <p:txBody>
          <a:bodyPr/>
          <a:lstStyle/>
          <a:p>
            <a:fld id="{ABF146DE-1EEF-4120-A84F-C0CDD268B120}" type="slidenum">
              <a:rPr lang="en-US" smtClean="0">
                <a:latin typeface="Arial" pitchFamily="34" charset="0"/>
              </a:rPr>
              <a:pPr/>
              <a:t>18</a:t>
            </a:fld>
            <a:endParaRPr lang="en-US">
              <a:latin typeface="Arial" pitchFamily="34" charset="0"/>
            </a:endParaRPr>
          </a:p>
        </p:txBody>
      </p:sp>
      <p:sp>
        <p:nvSpPr>
          <p:cNvPr id="58371"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a:latin typeface="Times New Roman" pitchFamily="18" charset="0"/>
                <a:cs typeface="Times New Roman" pitchFamily="18" charset="0"/>
              </a:rPr>
              <a:t>Pathways for </a:t>
            </a:r>
            <a:r>
              <a:rPr lang="en-US" dirty="0" err="1">
                <a:latin typeface="Times New Roman" pitchFamily="18" charset="0"/>
                <a:cs typeface="Times New Roman" pitchFamily="18" charset="0"/>
              </a:rPr>
              <a:t>Pyruvate</a:t>
            </a:r>
            <a:endParaRPr lang="en-US" dirty="0">
              <a:latin typeface="Times New Roman" pitchFamily="18" charset="0"/>
              <a:cs typeface="Times New Roman" pitchFamily="18" charset="0"/>
            </a:endParaRPr>
          </a:p>
        </p:txBody>
      </p:sp>
      <p:pic>
        <p:nvPicPr>
          <p:cNvPr id="58373" name="Picture 4" descr="tlc1f2311_a"/>
          <p:cNvPicPr>
            <a:picLocks noChangeAspect="1" noChangeArrowheads="1"/>
          </p:cNvPicPr>
          <p:nvPr/>
        </p:nvPicPr>
        <p:blipFill>
          <a:blip r:embed="rId3"/>
          <a:srcRect/>
          <a:stretch>
            <a:fillRect/>
          </a:stretch>
        </p:blipFill>
        <p:spPr bwMode="auto">
          <a:xfrm>
            <a:off x="1447800" y="1600200"/>
            <a:ext cx="6553200" cy="48926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idx="1"/>
          </p:nvPr>
        </p:nvSpPr>
        <p:spPr>
          <a:xfrm>
            <a:off x="500034" y="1785926"/>
            <a:ext cx="8077200" cy="449580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l" rtl="0" eaLnBrk="1" hangingPunct="1">
              <a:buFontTx/>
              <a:buNone/>
            </a:pPr>
            <a:r>
              <a:rPr lang="en-US" dirty="0">
                <a:latin typeface="Times New Roman" pitchFamily="18" charset="0"/>
                <a:cs typeface="Times New Roman" pitchFamily="18" charset="0"/>
              </a:rPr>
              <a:t> Under aerobic conditions (oxygen present): </a:t>
            </a:r>
          </a:p>
          <a:p>
            <a:pPr algn="l" rtl="0" eaLnBrk="1" hangingPunct="1"/>
            <a:r>
              <a:rPr lang="en-US" dirty="0">
                <a:solidFill>
                  <a:schemeClr val="tx1"/>
                </a:solidFill>
                <a:latin typeface="Times New Roman" pitchFamily="18" charset="0"/>
                <a:cs typeface="Times New Roman" pitchFamily="18" charset="0"/>
              </a:rPr>
              <a:t>Three-carbon </a:t>
            </a:r>
            <a:r>
              <a:rPr lang="en-US" dirty="0" err="1">
                <a:solidFill>
                  <a:schemeClr val="tx1"/>
                </a:solidFill>
                <a:latin typeface="Times New Roman" pitchFamily="18" charset="0"/>
                <a:cs typeface="Times New Roman" pitchFamily="18" charset="0"/>
              </a:rPr>
              <a:t>pyruvate</a:t>
            </a:r>
            <a:r>
              <a:rPr lang="en-US" dirty="0">
                <a:solidFill>
                  <a:schemeClr val="tx1"/>
                </a:solidFill>
                <a:latin typeface="Times New Roman" pitchFamily="18" charset="0"/>
                <a:cs typeface="Times New Roman" pitchFamily="18" charset="0"/>
              </a:rPr>
              <a:t> is </a:t>
            </a:r>
            <a:r>
              <a:rPr lang="en-US" dirty="0" err="1">
                <a:solidFill>
                  <a:schemeClr val="tx1"/>
                </a:solidFill>
                <a:latin typeface="Times New Roman" pitchFamily="18" charset="0"/>
                <a:cs typeface="Times New Roman" pitchFamily="18" charset="0"/>
              </a:rPr>
              <a:t>decarboxylated</a:t>
            </a:r>
            <a:r>
              <a:rPr lang="en-US" dirty="0">
                <a:solidFill>
                  <a:schemeClr val="tx1"/>
                </a:solidFill>
                <a:latin typeface="Times New Roman" pitchFamily="18" charset="0"/>
                <a:cs typeface="Times New Roman" pitchFamily="18" charset="0"/>
              </a:rPr>
              <a:t>.</a:t>
            </a:r>
          </a:p>
          <a:p>
            <a:pPr algn="l" rtl="0" eaLnBrk="1" hangingPunct="1"/>
            <a:r>
              <a:rPr lang="en-US" dirty="0">
                <a:solidFill>
                  <a:schemeClr val="tx1"/>
                </a:solidFill>
                <a:latin typeface="Times New Roman" pitchFamily="18" charset="0"/>
                <a:cs typeface="Times New Roman" pitchFamily="18" charset="0"/>
              </a:rPr>
              <a:t>Two-carbon acetyl </a:t>
            </a:r>
            <a:r>
              <a:rPr lang="en-US" dirty="0" err="1">
                <a:solidFill>
                  <a:schemeClr val="tx1"/>
                </a:solidFill>
                <a:latin typeface="Times New Roman" pitchFamily="18" charset="0"/>
                <a:cs typeface="Times New Roman" pitchFamily="18" charset="0"/>
              </a:rPr>
              <a:t>CoA</a:t>
            </a:r>
            <a:r>
              <a:rPr lang="en-US" dirty="0">
                <a:solidFill>
                  <a:schemeClr val="tx1"/>
                </a:solidFill>
                <a:latin typeface="Times New Roman" pitchFamily="18" charset="0"/>
                <a:cs typeface="Times New Roman" pitchFamily="18" charset="0"/>
              </a:rPr>
              <a:t> and CO</a:t>
            </a:r>
            <a:r>
              <a:rPr lang="en-US" baseline="-25000" dirty="0">
                <a:solidFill>
                  <a:schemeClr val="tx1"/>
                </a:solidFill>
                <a:latin typeface="Times New Roman" pitchFamily="18" charset="0"/>
                <a:cs typeface="Times New Roman" pitchFamily="18" charset="0"/>
              </a:rPr>
              <a:t>2 </a:t>
            </a:r>
            <a:r>
              <a:rPr lang="en-US" dirty="0">
                <a:solidFill>
                  <a:schemeClr val="tx1"/>
                </a:solidFill>
                <a:latin typeface="Times New Roman" pitchFamily="18" charset="0"/>
                <a:cs typeface="Times New Roman" pitchFamily="18" charset="0"/>
              </a:rPr>
              <a:t>are produced.</a:t>
            </a:r>
          </a:p>
          <a:p>
            <a:pPr algn="l" rtl="0" eaLnBrk="1" hangingPunct="1">
              <a:lnSpc>
                <a:spcPct val="85000"/>
              </a:lnSpc>
              <a:spcBef>
                <a:spcPct val="0"/>
              </a:spcBef>
              <a:buFont typeface="Wingdings" pitchFamily="2" charset="2"/>
              <a:buNone/>
            </a:pPr>
            <a:endParaRPr lang="en-US" dirty="0">
              <a:latin typeface="Times New Roman" pitchFamily="18" charset="0"/>
              <a:cs typeface="Times New Roman" pitchFamily="18" charset="0"/>
            </a:endParaRPr>
          </a:p>
          <a:p>
            <a:pPr algn="l" rtl="0" eaLnBrk="1" hangingPunct="1">
              <a:lnSpc>
                <a:spcPct val="85000"/>
              </a:lnSpc>
              <a:spcBef>
                <a:spcPct val="0"/>
              </a:spcBef>
              <a:buFont typeface="Wingdings" pitchFamily="2" charset="2"/>
              <a:buNone/>
            </a:pP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O</a:t>
            </a:r>
            <a:r>
              <a:rPr lang="en-US" dirty="0">
                <a:latin typeface="Times New Roman" pitchFamily="18" charset="0"/>
                <a:cs typeface="Times New Roman" pitchFamily="18" charset="0"/>
              </a:rPr>
              <a:t>					 </a:t>
            </a:r>
          </a:p>
          <a:p>
            <a:pPr algn="l" rtl="0">
              <a:lnSpc>
                <a:spcPct val="85000"/>
              </a:lnSpc>
              <a:spcBef>
                <a:spcPct val="0"/>
              </a:spcBef>
              <a:buNone/>
            </a:pPr>
            <a:r>
              <a:rPr lang="en-US" dirty="0">
                <a:latin typeface="Times New Roman" pitchFamily="18" charset="0"/>
                <a:cs typeface="Times New Roman" pitchFamily="18" charset="0"/>
              </a:rPr>
              <a:t>            ||     ||</a:t>
            </a:r>
          </a:p>
          <a:p>
            <a:pPr algn="l" rtl="0" eaLnBrk="1" hangingPunct="1">
              <a:lnSpc>
                <a:spcPct val="85000"/>
              </a:lnSpc>
              <a:spcBef>
                <a:spcPct val="0"/>
              </a:spcBef>
              <a:buFont typeface="Wingdings" pitchFamily="2" charset="2"/>
              <a:buNone/>
            </a:pPr>
            <a:r>
              <a:rPr lang="en-US" dirty="0">
                <a:latin typeface="Times New Roman" pitchFamily="18" charset="0"/>
                <a:cs typeface="Times New Roman" pitchFamily="18" charset="0"/>
              </a:rPr>
              <a:t>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—C—C—O</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  HS—</a:t>
            </a:r>
            <a:r>
              <a:rPr lang="en-US" dirty="0" err="1">
                <a:latin typeface="Times New Roman" pitchFamily="18" charset="0"/>
                <a:cs typeface="Times New Roman" pitchFamily="18" charset="0"/>
              </a:rPr>
              <a:t>CoA</a:t>
            </a:r>
            <a:r>
              <a:rPr lang="en-US" dirty="0">
                <a:latin typeface="Times New Roman" pitchFamily="18" charset="0"/>
                <a:cs typeface="Times New Roman" pitchFamily="18" charset="0"/>
              </a:rPr>
              <a:t>   +  NAD</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l" rtl="0" eaLnBrk="1" hangingPunct="1">
              <a:spcBef>
                <a:spcPct val="0"/>
              </a:spcBef>
              <a:spcAft>
                <a:spcPct val="10000"/>
              </a:spcAft>
              <a:buFont typeface="Wingdings" pitchFamily="2" charset="2"/>
              <a:buNone/>
            </a:pPr>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solidFill>
                  <a:schemeClr val="accent2"/>
                </a:solidFill>
                <a:latin typeface="Times New Roman" pitchFamily="18" charset="0"/>
                <a:cs typeface="Times New Roman" pitchFamily="18" charset="0"/>
              </a:rPr>
              <a:t>pyruvate</a:t>
            </a:r>
            <a:endParaRPr lang="en-US" sz="2000" dirty="0">
              <a:solidFill>
                <a:schemeClr val="accent2"/>
              </a:solidFill>
              <a:latin typeface="Times New Roman" pitchFamily="18" charset="0"/>
              <a:cs typeface="Times New Roman" pitchFamily="18" charset="0"/>
            </a:endParaRPr>
          </a:p>
          <a:p>
            <a:pPr algn="l" rtl="0" eaLnBrk="1" hangingPunct="1">
              <a:lnSpc>
                <a:spcPct val="85000"/>
              </a:lnSpc>
              <a:spcBef>
                <a:spcPct val="0"/>
              </a:spcBef>
              <a:spcAft>
                <a:spcPct val="10000"/>
              </a:spcAft>
              <a:buFont typeface="Wingdings" pitchFamily="2" charset="2"/>
              <a:buNone/>
            </a:pPr>
            <a:r>
              <a:rPr lang="en-US" dirty="0">
                <a:latin typeface="Times New Roman" pitchFamily="18" charset="0"/>
                <a:cs typeface="Times New Roman" pitchFamily="18" charset="0"/>
              </a:rPr>
              <a:t>                 </a:t>
            </a:r>
          </a:p>
          <a:p>
            <a:pPr algn="l" rtl="0" eaLnBrk="1" hangingPunct="1">
              <a:lnSpc>
                <a:spcPct val="85000"/>
              </a:lnSpc>
              <a:spcBef>
                <a:spcPct val="0"/>
              </a:spcBef>
              <a:spcAft>
                <a:spcPct val="10000"/>
              </a:spcAft>
              <a:buFont typeface="Wingdings" pitchFamily="2" charset="2"/>
              <a:buNone/>
            </a:pPr>
            <a:r>
              <a:rPr lang="en-US" dirty="0">
                <a:latin typeface="Times New Roman" pitchFamily="18" charset="0"/>
                <a:cs typeface="Times New Roman" pitchFamily="18" charset="0"/>
              </a:rPr>
              <a:t>            O   </a:t>
            </a:r>
          </a:p>
          <a:p>
            <a:pPr algn="l" rtl="0" eaLnBrk="1" hangingPunct="1">
              <a:lnSpc>
                <a:spcPct val="85000"/>
              </a:lnSpc>
              <a:spcBef>
                <a:spcPct val="0"/>
              </a:spcBef>
              <a:spcAft>
                <a:spcPct val="10000"/>
              </a:spcAft>
              <a:buFont typeface="Wingdings" pitchFamily="2" charset="2"/>
              <a:buNone/>
            </a:pPr>
            <a:r>
              <a:rPr lang="en-US" dirty="0">
                <a:latin typeface="Times New Roman" pitchFamily="18" charset="0"/>
                <a:cs typeface="Times New Roman" pitchFamily="18" charset="0"/>
              </a:rPr>
              <a:t>             ||</a:t>
            </a:r>
          </a:p>
          <a:p>
            <a:pPr algn="l" rtl="0">
              <a:lnSpc>
                <a:spcPct val="85000"/>
              </a:lnSpc>
              <a:spcBef>
                <a:spcPct val="0"/>
              </a:spcBef>
              <a:spcAft>
                <a:spcPct val="10000"/>
              </a:spcAft>
              <a:buNone/>
            </a:pPr>
            <a:r>
              <a:rPr lang="en-US" dirty="0">
                <a:latin typeface="Times New Roman" pitchFamily="18" charset="0"/>
                <a:cs typeface="Times New Roman" pitchFamily="18" charset="0"/>
              </a:rPr>
              <a:t> 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—C—S—CoA  +  CO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 NADH +H</a:t>
            </a:r>
            <a:r>
              <a:rPr lang="en-US" baseline="3000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l" rtl="0" eaLnBrk="1" hangingPunct="1">
              <a:spcBef>
                <a:spcPct val="0"/>
              </a:spcBef>
              <a:buFont typeface="Wingdings" pitchFamily="2" charset="2"/>
              <a:buNone/>
            </a:pPr>
            <a:r>
              <a:rPr lang="en-US" dirty="0">
                <a:solidFill>
                  <a:schemeClr val="accent1"/>
                </a:solidFill>
                <a:latin typeface="Times New Roman" pitchFamily="18" charset="0"/>
                <a:cs typeface="Times New Roman" pitchFamily="18" charset="0"/>
              </a:rPr>
              <a:t>         </a:t>
            </a:r>
            <a:r>
              <a:rPr lang="en-US" sz="2000" dirty="0">
                <a:solidFill>
                  <a:schemeClr val="accent2"/>
                </a:solidFill>
                <a:latin typeface="Times New Roman" pitchFamily="18" charset="0"/>
                <a:cs typeface="Times New Roman" pitchFamily="18" charset="0"/>
              </a:rPr>
              <a:t>acetyl </a:t>
            </a:r>
            <a:r>
              <a:rPr lang="en-US" sz="2000" dirty="0" err="1">
                <a:solidFill>
                  <a:schemeClr val="accent2"/>
                </a:solidFill>
                <a:latin typeface="Times New Roman" pitchFamily="18" charset="0"/>
                <a:cs typeface="Times New Roman" pitchFamily="18" charset="0"/>
              </a:rPr>
              <a:t>CoA</a:t>
            </a:r>
            <a:endParaRPr lang="en-US" sz="2000" dirty="0">
              <a:solidFill>
                <a:schemeClr val="accent2"/>
              </a:solidFill>
              <a:latin typeface="Times New Roman" pitchFamily="18" charset="0"/>
              <a:cs typeface="Times New Roman" pitchFamily="18" charset="0"/>
            </a:endParaRPr>
          </a:p>
          <a:p>
            <a:pPr algn="l" rtl="0" eaLnBrk="1" hangingPunct="1">
              <a:spcBef>
                <a:spcPct val="0"/>
              </a:spcBef>
              <a:buFont typeface="Wingdings" pitchFamily="2" charset="2"/>
              <a:buNone/>
            </a:pPr>
            <a:endParaRPr lang="en-US" sz="2000" dirty="0">
              <a:solidFill>
                <a:schemeClr val="accent2"/>
              </a:solidFill>
            </a:endParaRPr>
          </a:p>
        </p:txBody>
      </p:sp>
      <p:sp>
        <p:nvSpPr>
          <p:cNvPr id="55298" name="Slide Number Placeholder 5"/>
          <p:cNvSpPr>
            <a:spLocks noGrp="1"/>
          </p:cNvSpPr>
          <p:nvPr>
            <p:ph type="sldNum" sz="quarter" idx="12"/>
          </p:nvPr>
        </p:nvSpPr>
        <p:spPr>
          <a:noFill/>
        </p:spPr>
        <p:txBody>
          <a:bodyPr/>
          <a:lstStyle/>
          <a:p>
            <a:fld id="{9A3BA452-AEF6-4D4B-879D-076E446263B5}" type="slidenum">
              <a:rPr lang="en-US" smtClean="0">
                <a:latin typeface="Arial" pitchFamily="34" charset="0"/>
              </a:rPr>
              <a:pPr/>
              <a:t>19</a:t>
            </a:fld>
            <a:endParaRPr lang="en-US">
              <a:latin typeface="Arial" pitchFamily="34" charset="0"/>
            </a:endParaRPr>
          </a:p>
        </p:txBody>
      </p:sp>
      <p:sp>
        <p:nvSpPr>
          <p:cNvPr id="55301" name="Rectangle 4"/>
          <p:cNvSpPr>
            <a:spLocks noGrp="1" noChangeArrowheads="1"/>
          </p:cNvSpPr>
          <p:nvPr>
            <p:ph type="title"/>
          </p:nvPr>
        </p:nvSpPr>
        <p:spPr>
          <a:xfrm>
            <a:off x="500034" y="285728"/>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Aerobic Conditions</a:t>
            </a:r>
          </a:p>
        </p:txBody>
      </p:sp>
      <p:sp>
        <p:nvSpPr>
          <p:cNvPr id="55300" name="Line 3"/>
          <p:cNvSpPr>
            <a:spLocks noChangeShapeType="1"/>
          </p:cNvSpPr>
          <p:nvPr/>
        </p:nvSpPr>
        <p:spPr bwMode="auto">
          <a:xfrm>
            <a:off x="6715140" y="4000504"/>
            <a:ext cx="1371600" cy="0"/>
          </a:xfrm>
          <a:prstGeom prst="line">
            <a:avLst/>
          </a:prstGeom>
          <a:noFill/>
          <a:ln w="38100">
            <a:solidFill>
              <a:schemeClr val="tx1"/>
            </a:solidFill>
            <a:round/>
            <a:headEnd/>
            <a:tailEnd type="triangle" w="med" len="med"/>
          </a:ln>
        </p:spPr>
        <p:txBody>
          <a:bodyPr/>
          <a:lstStyle/>
          <a:p>
            <a:endParaRPr lang="ar-IQ"/>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7" descr="tlc1f2304_a"/>
          <p:cNvPicPr>
            <a:picLocks noChangeAspect="1" noChangeArrowheads="1"/>
          </p:cNvPicPr>
          <p:nvPr/>
        </p:nvPicPr>
        <p:blipFill>
          <a:blip r:embed="rId3"/>
          <a:srcRect/>
          <a:stretch>
            <a:fillRect/>
          </a:stretch>
        </p:blipFill>
        <p:spPr bwMode="auto">
          <a:xfrm>
            <a:off x="5429256" y="1928802"/>
            <a:ext cx="3429024"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868" name="Rectangle 3"/>
          <p:cNvSpPr>
            <a:spLocks noGrp="1" noChangeArrowheads="1"/>
          </p:cNvSpPr>
          <p:nvPr>
            <p:ph idx="1"/>
          </p:nvPr>
        </p:nvSpPr>
        <p:spPr>
          <a:xfrm>
            <a:off x="214282" y="1643050"/>
            <a:ext cx="5000660" cy="4857784"/>
          </a:xfrm>
        </p:spPr>
        <p:style>
          <a:lnRef idx="2">
            <a:schemeClr val="dk1"/>
          </a:lnRef>
          <a:fillRef idx="1">
            <a:schemeClr val="lt1"/>
          </a:fillRef>
          <a:effectRef idx="0">
            <a:schemeClr val="dk1"/>
          </a:effectRef>
          <a:fontRef idx="minor">
            <a:schemeClr val="dk1"/>
          </a:fontRef>
        </p:style>
        <p:txBody>
          <a:bodyPr>
            <a:normAutofit/>
          </a:bodyPr>
          <a:lstStyle/>
          <a:p>
            <a:pPr algn="justLow" rtl="0" eaLnBrk="1" hangingPunct="1">
              <a:lnSpc>
                <a:spcPct val="90000"/>
              </a:lnSpc>
              <a:spcBef>
                <a:spcPct val="5000"/>
              </a:spcBef>
              <a:buFont typeface="Wingdings" pitchFamily="2" charset="2"/>
              <a:buNone/>
            </a:pPr>
            <a:endParaRPr lang="en-US" dirty="0">
              <a:solidFill>
                <a:schemeClr val="tx1"/>
              </a:solidFill>
              <a:latin typeface="Times New Roman" pitchFamily="18" charset="0"/>
              <a:cs typeface="Times New Roman" pitchFamily="18" charset="0"/>
            </a:endParaRPr>
          </a:p>
          <a:p>
            <a:pPr algn="justLow" rtl="0" eaLnBrk="1" hangingPunct="1">
              <a:lnSpc>
                <a:spcPct val="90000"/>
              </a:lnSpc>
              <a:spcBef>
                <a:spcPct val="5000"/>
              </a:spcBef>
              <a:buFont typeface="Wingdings" pitchFamily="2" charset="2"/>
              <a:buNone/>
            </a:pPr>
            <a:r>
              <a:rPr lang="en-US" dirty="0">
                <a:solidFill>
                  <a:schemeClr val="tx1"/>
                </a:solidFill>
                <a:latin typeface="Times New Roman" pitchFamily="18" charset="0"/>
                <a:cs typeface="Times New Roman" pitchFamily="18" charset="0"/>
              </a:rPr>
              <a:t>Metabolism involves  :</a:t>
            </a:r>
          </a:p>
          <a:p>
            <a:pPr algn="justLow" rtl="0" eaLnBrk="1" hangingPunct="1">
              <a:lnSpc>
                <a:spcPct val="90000"/>
              </a:lnSpc>
              <a:spcBef>
                <a:spcPct val="5000"/>
              </a:spcBef>
              <a:buFont typeface="Wingdings" pitchFamily="2" charset="2"/>
              <a:buNone/>
            </a:pPr>
            <a:endParaRPr lang="en-US" dirty="0">
              <a:solidFill>
                <a:schemeClr val="tx1"/>
              </a:solidFill>
              <a:latin typeface="Times New Roman" pitchFamily="18" charset="0"/>
              <a:cs typeface="Times New Roman" pitchFamily="18" charset="0"/>
            </a:endParaRPr>
          </a:p>
          <a:p>
            <a:pPr algn="justLow" rtl="0" eaLnBrk="1" hangingPunct="1">
              <a:lnSpc>
                <a:spcPct val="90000"/>
              </a:lnSpc>
              <a:spcBef>
                <a:spcPct val="5000"/>
              </a:spcBef>
            </a:pPr>
            <a:r>
              <a:rPr lang="en-US" sz="2600" dirty="0">
                <a:solidFill>
                  <a:schemeClr val="tx1"/>
                </a:solidFill>
                <a:latin typeface="Times New Roman" pitchFamily="18" charset="0"/>
                <a:cs typeface="Times New Roman" pitchFamily="18" charset="0"/>
              </a:rPr>
              <a:t>Catabolic reactions that break down large, complex molecules to provide energy and smaller molecules.</a:t>
            </a:r>
          </a:p>
          <a:p>
            <a:pPr algn="justLow" rtl="0" eaLnBrk="1" hangingPunct="1">
              <a:lnSpc>
                <a:spcPct val="90000"/>
              </a:lnSpc>
              <a:spcBef>
                <a:spcPct val="5000"/>
              </a:spcBef>
              <a:buNone/>
            </a:pPr>
            <a:endParaRPr lang="en-US" sz="2600" dirty="0">
              <a:solidFill>
                <a:schemeClr val="tx1"/>
              </a:solidFill>
              <a:latin typeface="Times New Roman" pitchFamily="18" charset="0"/>
              <a:cs typeface="Times New Roman" pitchFamily="18" charset="0"/>
            </a:endParaRPr>
          </a:p>
          <a:p>
            <a:pPr algn="justLow" rtl="0" eaLnBrk="1" hangingPunct="1">
              <a:lnSpc>
                <a:spcPct val="90000"/>
              </a:lnSpc>
              <a:spcBef>
                <a:spcPct val="5000"/>
              </a:spcBef>
            </a:pPr>
            <a:endParaRPr lang="en-US" sz="2600" dirty="0">
              <a:solidFill>
                <a:schemeClr val="tx1"/>
              </a:solidFill>
              <a:latin typeface="Times New Roman" pitchFamily="18" charset="0"/>
              <a:cs typeface="Times New Roman" pitchFamily="18" charset="0"/>
            </a:endParaRPr>
          </a:p>
          <a:p>
            <a:pPr algn="justLow" rtl="0" eaLnBrk="1" hangingPunct="1">
              <a:lnSpc>
                <a:spcPct val="90000"/>
              </a:lnSpc>
              <a:spcBef>
                <a:spcPct val="5000"/>
              </a:spcBef>
            </a:pPr>
            <a:r>
              <a:rPr lang="en-US" sz="2600" dirty="0">
                <a:solidFill>
                  <a:schemeClr val="tx1"/>
                </a:solidFill>
                <a:latin typeface="Times New Roman" pitchFamily="18" charset="0"/>
                <a:cs typeface="Times New Roman" pitchFamily="18" charset="0"/>
              </a:rPr>
              <a:t>Anabolic reactions that use ATP energy to build larger molecules.</a:t>
            </a:r>
          </a:p>
          <a:p>
            <a:pPr algn="ctr" eaLnBrk="1" hangingPunct="1">
              <a:lnSpc>
                <a:spcPct val="90000"/>
              </a:lnSpc>
              <a:buFont typeface="Wingdings" pitchFamily="2" charset="2"/>
              <a:buNone/>
            </a:pPr>
            <a:endParaRPr lang="en-US" dirty="0"/>
          </a:p>
        </p:txBody>
      </p:sp>
      <p:sp>
        <p:nvSpPr>
          <p:cNvPr id="36867" name="Slide Number Placeholder 5"/>
          <p:cNvSpPr>
            <a:spLocks noGrp="1"/>
          </p:cNvSpPr>
          <p:nvPr>
            <p:ph type="sldNum" sz="quarter" idx="12"/>
          </p:nvPr>
        </p:nvSpPr>
        <p:spPr>
          <a:noFill/>
        </p:spPr>
        <p:txBody>
          <a:bodyPr/>
          <a:lstStyle/>
          <a:p>
            <a:fld id="{4A0B6E7A-6EB8-479F-8A95-BAA328B99209}" type="slidenum">
              <a:rPr lang="en-US" smtClean="0">
                <a:latin typeface="Arial" pitchFamily="34" charset="0"/>
              </a:rPr>
              <a:pPr/>
              <a:t>2</a:t>
            </a:fld>
            <a:endParaRPr lang="en-US">
              <a:latin typeface="Arial" pitchFamily="34" charset="0"/>
            </a:endParaRPr>
          </a:p>
        </p:txBody>
      </p:sp>
      <p:sp>
        <p:nvSpPr>
          <p:cNvPr id="36869" name="Rectangle 15"/>
          <p:cNvSpPr>
            <a:spLocks noGrp="1" noChangeArrowheads="1"/>
          </p:cNvSpPr>
          <p:nvPr>
            <p:ph type="title"/>
          </p:nvPr>
        </p:nvSpPr>
        <p:spPr/>
        <p:style>
          <a:lnRef idx="1">
            <a:schemeClr val="accent4"/>
          </a:lnRef>
          <a:fillRef idx="2">
            <a:schemeClr val="accent4"/>
          </a:fillRef>
          <a:effectRef idx="1">
            <a:schemeClr val="accent4"/>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Metabolism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idx="1"/>
          </p:nvPr>
        </p:nvSpPr>
        <p:spPr>
          <a:xfrm>
            <a:off x="571472" y="1714488"/>
            <a:ext cx="8077200" cy="487680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Low" rtl="0" eaLnBrk="1" hangingPunct="1">
              <a:spcBef>
                <a:spcPct val="10000"/>
              </a:spcBef>
              <a:spcAft>
                <a:spcPct val="5000"/>
              </a:spcAft>
              <a:buFont typeface="Wingdings" pitchFamily="2" charset="2"/>
              <a:buNone/>
            </a:pPr>
            <a:r>
              <a:rPr lang="en-US" dirty="0">
                <a:latin typeface="Times New Roman" pitchFamily="18" charset="0"/>
                <a:cs typeface="Times New Roman" pitchFamily="18" charset="0"/>
              </a:rPr>
              <a:t>Under </a:t>
            </a:r>
            <a:r>
              <a:rPr lang="en-US" dirty="0">
                <a:solidFill>
                  <a:schemeClr val="tx1"/>
                </a:solidFill>
                <a:latin typeface="Times New Roman" pitchFamily="18" charset="0"/>
                <a:cs typeface="Times New Roman" pitchFamily="18" charset="0"/>
              </a:rPr>
              <a:t>anaerobic conditions (without oxygen): </a:t>
            </a:r>
          </a:p>
          <a:p>
            <a:pPr algn="justLow" rtl="0" eaLnBrk="1" hangingPunct="1">
              <a:spcBef>
                <a:spcPct val="10000"/>
              </a:spcBef>
              <a:spcAft>
                <a:spcPct val="5000"/>
              </a:spcAft>
            </a:pPr>
            <a:r>
              <a:rPr lang="en-US" dirty="0" err="1">
                <a:solidFill>
                  <a:schemeClr val="tx1"/>
                </a:solidFill>
                <a:latin typeface="Times New Roman" pitchFamily="18" charset="0"/>
                <a:cs typeface="Times New Roman" pitchFamily="18" charset="0"/>
              </a:rPr>
              <a:t>Pyruvate</a:t>
            </a:r>
            <a:r>
              <a:rPr lang="en-US" dirty="0">
                <a:solidFill>
                  <a:schemeClr val="tx1"/>
                </a:solidFill>
                <a:latin typeface="Times New Roman" pitchFamily="18" charset="0"/>
                <a:cs typeface="Times New Roman" pitchFamily="18" charset="0"/>
              </a:rPr>
              <a:t> is r</a:t>
            </a:r>
            <a:r>
              <a:rPr lang="en-US" dirty="0">
                <a:latin typeface="Times New Roman" pitchFamily="18" charset="0"/>
                <a:cs typeface="Times New Roman" pitchFamily="18" charset="0"/>
              </a:rPr>
              <a:t>educed to lactate.</a:t>
            </a:r>
          </a:p>
          <a:p>
            <a:pPr algn="justLow" rtl="0" eaLnBrk="1" hangingPunct="1">
              <a:spcBef>
                <a:spcPct val="10000"/>
              </a:spcBef>
              <a:spcAft>
                <a:spcPct val="5000"/>
              </a:spcAft>
            </a:pPr>
            <a:r>
              <a:rPr lang="en-US" dirty="0">
                <a:latin typeface="Times New Roman" pitchFamily="18" charset="0"/>
                <a:cs typeface="Times New Roman" pitchFamily="18" charset="0"/>
              </a:rPr>
              <a:t>NADH oxidizes to NAD</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allowing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to continue.</a:t>
            </a:r>
          </a:p>
          <a:p>
            <a:pPr algn="justLow" rtl="0" eaLnBrk="1" hangingPunct="1">
              <a:spcBef>
                <a:spcPct val="10000"/>
              </a:spcBef>
              <a:spcAft>
                <a:spcPct val="5000"/>
              </a:spcAft>
              <a:buFontTx/>
              <a:buNone/>
            </a:pPr>
            <a:endParaRPr lang="en-US" dirty="0">
              <a:latin typeface="Times New Roman" pitchFamily="18" charset="0"/>
              <a:cs typeface="Times New Roman" pitchFamily="18" charset="0"/>
            </a:endParaRPr>
          </a:p>
          <a:p>
            <a:pPr algn="justLow" rtl="0" eaLnBrk="1" hangingPunct="1">
              <a:spcBef>
                <a:spcPct val="10000"/>
              </a:spcBef>
              <a:spcAft>
                <a:spcPct val="5000"/>
              </a:spcAft>
              <a:buFont typeface="Wingdings" pitchFamily="2" charset="2"/>
              <a:buNone/>
            </a:pPr>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O</a:t>
            </a:r>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a:solidFill>
                  <a:schemeClr val="accent2"/>
                </a:solidFill>
                <a:latin typeface="Times New Roman" pitchFamily="18" charset="0"/>
                <a:cs typeface="Times New Roman" pitchFamily="18" charset="0"/>
              </a:rPr>
              <a:t>lactate</a:t>
            </a:r>
          </a:p>
          <a:p>
            <a:pPr algn="justLow" rtl="0" eaLnBrk="1" hangingPunct="1">
              <a:spcBef>
                <a:spcPct val="0"/>
              </a:spcBef>
              <a:buFont typeface="Wingdings" pitchFamily="2" charset="2"/>
              <a:buNone/>
            </a:pPr>
            <a:r>
              <a:rPr lang="en-US" sz="2000" dirty="0">
                <a:latin typeface="Times New Roman" pitchFamily="18" charset="0"/>
                <a:cs typeface="Times New Roman" pitchFamily="18" charset="0"/>
              </a:rPr>
              <a:t>                     </a:t>
            </a:r>
            <a:r>
              <a:rPr lang="en-US" dirty="0">
                <a:latin typeface="Times New Roman" pitchFamily="18" charset="0"/>
                <a:cs typeface="Times New Roman" pitchFamily="18" charset="0"/>
              </a:rPr>
              <a:t>||     || </a:t>
            </a:r>
            <a:r>
              <a:rPr lang="en-US" sz="2000" dirty="0">
                <a:latin typeface="Times New Roman" pitchFamily="18" charset="0"/>
                <a:cs typeface="Times New Roman" pitchFamily="18" charset="0"/>
              </a:rPr>
              <a:t>		 	       </a:t>
            </a:r>
            <a:r>
              <a:rPr lang="en-US" sz="2000" dirty="0" err="1">
                <a:solidFill>
                  <a:schemeClr val="accent2"/>
                </a:solidFill>
                <a:latin typeface="Times New Roman" pitchFamily="18" charset="0"/>
                <a:cs typeface="Times New Roman" pitchFamily="18" charset="0"/>
              </a:rPr>
              <a:t>dehydrogenase</a:t>
            </a:r>
            <a:endParaRPr lang="en-US" sz="2000" dirty="0">
              <a:solidFill>
                <a:schemeClr val="accent2"/>
              </a:solidFill>
              <a:latin typeface="Times New Roman" pitchFamily="18" charset="0"/>
              <a:cs typeface="Times New Roman" pitchFamily="18" charset="0"/>
            </a:endParaRPr>
          </a:p>
          <a:p>
            <a:pPr algn="justLow" rtl="0" eaLnBrk="1" hangingPunct="1">
              <a:spcBef>
                <a:spcPct val="0"/>
              </a:spcBef>
              <a:buFont typeface="Wingdings" pitchFamily="2" charset="2"/>
              <a:buNone/>
            </a:pPr>
            <a:r>
              <a:rPr lang="en-US" dirty="0">
                <a:latin typeface="Times New Roman" pitchFamily="18" charset="0"/>
                <a:cs typeface="Times New Roman" pitchFamily="18" charset="0"/>
              </a:rPr>
              <a:t>   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—C—C—O</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 NADH + H</a:t>
            </a:r>
            <a:r>
              <a:rPr lang="en-US" baseline="30000" dirty="0">
                <a:latin typeface="Times New Roman" pitchFamily="18" charset="0"/>
                <a:cs typeface="Times New Roman" pitchFamily="18" charset="0"/>
              </a:rPr>
              <a:t>+ </a:t>
            </a:r>
            <a:r>
              <a:rPr lang="en-US" sz="2000" baseline="30000" dirty="0">
                <a:latin typeface="Times New Roman" pitchFamily="18" charset="0"/>
                <a:cs typeface="Times New Roman" pitchFamily="18" charset="0"/>
              </a:rPr>
              <a:t> </a:t>
            </a:r>
          </a:p>
          <a:p>
            <a:pPr algn="justLow" rtl="0" eaLnBrk="1" hangingPunct="1">
              <a:spcBef>
                <a:spcPct val="0"/>
              </a:spcBef>
              <a:spcAft>
                <a:spcPct val="10000"/>
              </a:spcAft>
              <a:buFont typeface="Wingdings" pitchFamily="2" charset="2"/>
              <a:buNone/>
            </a:pPr>
            <a:r>
              <a:rPr lang="en-US" sz="1800" dirty="0">
                <a:solidFill>
                  <a:schemeClr val="accent2"/>
                </a:solidFill>
                <a:latin typeface="Times New Roman" pitchFamily="18" charset="0"/>
                <a:cs typeface="Times New Roman" pitchFamily="18" charset="0"/>
              </a:rPr>
              <a:t>          	     </a:t>
            </a:r>
            <a:r>
              <a:rPr lang="en-US" sz="2000" dirty="0" err="1">
                <a:solidFill>
                  <a:schemeClr val="accent2"/>
                </a:solidFill>
                <a:latin typeface="Times New Roman" pitchFamily="18" charset="0"/>
                <a:cs typeface="Times New Roman" pitchFamily="18" charset="0"/>
              </a:rPr>
              <a:t>pyruvate</a:t>
            </a:r>
            <a:r>
              <a:rPr lang="en-US" sz="2000" dirty="0">
                <a:solidFill>
                  <a:schemeClr val="accent2"/>
                </a:solidFill>
                <a:latin typeface="Times New Roman" pitchFamily="18" charset="0"/>
                <a:cs typeface="Times New Roman" pitchFamily="18" charset="0"/>
              </a:rPr>
              <a:t>  </a:t>
            </a:r>
            <a:endParaRPr lang="en-US" sz="2000" baseline="30000" dirty="0">
              <a:solidFill>
                <a:schemeClr val="accent2"/>
              </a:solidFill>
              <a:latin typeface="Times New Roman" pitchFamily="18" charset="0"/>
              <a:cs typeface="Times New Roman" pitchFamily="18" charset="0"/>
            </a:endParaRPr>
          </a:p>
          <a:p>
            <a:pPr algn="justLow" rtl="0" eaLnBrk="1" hangingPunct="1">
              <a:lnSpc>
                <a:spcPct val="80000"/>
              </a:lnSpc>
              <a:spcBef>
                <a:spcPct val="0"/>
              </a:spcBef>
              <a:spcAft>
                <a:spcPct val="10000"/>
              </a:spcAft>
              <a:buFont typeface="Wingdings" pitchFamily="2" charset="2"/>
              <a:buNone/>
            </a:pPr>
            <a:r>
              <a:rPr lang="en-US" sz="2000" dirty="0">
                <a:latin typeface="Times New Roman" pitchFamily="18" charset="0"/>
                <a:cs typeface="Times New Roman" pitchFamily="18" charset="0"/>
              </a:rPr>
              <a:t>              		      </a:t>
            </a:r>
            <a:r>
              <a:rPr lang="en-US" dirty="0">
                <a:latin typeface="Times New Roman" pitchFamily="18" charset="0"/>
                <a:cs typeface="Times New Roman" pitchFamily="18" charset="0"/>
              </a:rPr>
              <a:t>                         OH    O	</a:t>
            </a:r>
          </a:p>
          <a:p>
            <a:pPr algn="justLow" rtl="0" eaLnBrk="1" hangingPunct="1">
              <a:lnSpc>
                <a:spcPct val="80000"/>
              </a:lnSpc>
              <a:spcBef>
                <a:spcPct val="0"/>
              </a:spcBef>
              <a:spcAft>
                <a:spcPct val="10000"/>
              </a:spcAft>
              <a:buFont typeface="Wingdings" pitchFamily="2" charset="2"/>
              <a:buNone/>
            </a:pPr>
            <a:r>
              <a:rPr lang="en-US" dirty="0">
                <a:latin typeface="Times New Roman" pitchFamily="18" charset="0"/>
                <a:cs typeface="Times New Roman" pitchFamily="18" charset="0"/>
              </a:rPr>
              <a:t>                 		                   |         ||</a:t>
            </a:r>
            <a:endParaRPr lang="en-US" baseline="30000" dirty="0">
              <a:latin typeface="Times New Roman" pitchFamily="18" charset="0"/>
              <a:cs typeface="Times New Roman" pitchFamily="18" charset="0"/>
            </a:endParaRPr>
          </a:p>
          <a:p>
            <a:pPr algn="justLow" rtl="0" eaLnBrk="1" hangingPunct="1">
              <a:lnSpc>
                <a:spcPct val="80000"/>
              </a:lnSpc>
              <a:spcBef>
                <a:spcPct val="0"/>
              </a:spcBef>
              <a:spcAft>
                <a:spcPct val="10000"/>
              </a:spcAft>
              <a:buFont typeface="Wingdings" pitchFamily="2" charset="2"/>
              <a:buNone/>
            </a:pPr>
            <a:r>
              <a:rPr lang="en-US" dirty="0">
                <a:latin typeface="Times New Roman" pitchFamily="18" charset="0"/>
                <a:cs typeface="Times New Roman" pitchFamily="18" charset="0"/>
              </a:rPr>
              <a:t>		  	                  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—CH—C—O</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  NAD</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Low" rtl="0" eaLnBrk="1" hangingPunct="1">
              <a:spcBef>
                <a:spcPct val="0"/>
              </a:spcBef>
              <a:spcAft>
                <a:spcPct val="10000"/>
              </a:spcAft>
              <a:buFont typeface="Wingdings" pitchFamily="2" charset="2"/>
              <a:buNone/>
            </a:pPr>
            <a:r>
              <a:rPr lang="en-US" sz="2000" dirty="0">
                <a:latin typeface="Times New Roman" pitchFamily="18" charset="0"/>
                <a:cs typeface="Times New Roman" pitchFamily="18" charset="0"/>
              </a:rPr>
              <a:t>	                        	                                               </a:t>
            </a:r>
            <a:r>
              <a:rPr lang="en-US" sz="2000" dirty="0">
                <a:solidFill>
                  <a:schemeClr val="accent2"/>
                </a:solidFill>
                <a:latin typeface="Times New Roman" pitchFamily="18" charset="0"/>
                <a:cs typeface="Times New Roman" pitchFamily="18" charset="0"/>
              </a:rPr>
              <a:t>lactate</a:t>
            </a:r>
          </a:p>
          <a:p>
            <a:pPr algn="justLow" rtl="0" eaLnBrk="1" hangingPunct="1">
              <a:spcBef>
                <a:spcPct val="0"/>
              </a:spcBef>
              <a:spcAft>
                <a:spcPct val="10000"/>
              </a:spcAft>
              <a:buFont typeface="Wingdings" pitchFamily="2" charset="2"/>
              <a:buNone/>
            </a:pPr>
            <a:r>
              <a:rPr lang="en-US" sz="2000" dirty="0">
                <a:latin typeface="Times New Roman" pitchFamily="18" charset="0"/>
                <a:cs typeface="Times New Roman" pitchFamily="18" charset="0"/>
              </a:rPr>
              <a:t>                   </a:t>
            </a:r>
          </a:p>
        </p:txBody>
      </p:sp>
      <p:sp>
        <p:nvSpPr>
          <p:cNvPr id="56322" name="Slide Number Placeholder 5"/>
          <p:cNvSpPr>
            <a:spLocks noGrp="1"/>
          </p:cNvSpPr>
          <p:nvPr>
            <p:ph type="sldNum" sz="quarter" idx="12"/>
          </p:nvPr>
        </p:nvSpPr>
        <p:spPr>
          <a:noFill/>
        </p:spPr>
        <p:txBody>
          <a:bodyPr/>
          <a:lstStyle/>
          <a:p>
            <a:fld id="{DF5B7768-5456-4543-8D80-E787F5AA946B}" type="slidenum">
              <a:rPr lang="en-US" smtClean="0">
                <a:latin typeface="Arial" pitchFamily="34" charset="0"/>
              </a:rPr>
              <a:pPr/>
              <a:t>20</a:t>
            </a:fld>
            <a:endParaRPr lang="en-US">
              <a:latin typeface="Arial" pitchFamily="34" charset="0"/>
            </a:endParaRPr>
          </a:p>
        </p:txBody>
      </p:sp>
      <p:sp>
        <p:nvSpPr>
          <p:cNvPr id="56325" name="Rectangle 4"/>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Anaerobic Conditions</a:t>
            </a:r>
          </a:p>
        </p:txBody>
      </p:sp>
      <p:sp>
        <p:nvSpPr>
          <p:cNvPr id="56324" name="Line 3"/>
          <p:cNvSpPr>
            <a:spLocks noChangeShapeType="1"/>
          </p:cNvSpPr>
          <p:nvPr/>
        </p:nvSpPr>
        <p:spPr bwMode="auto">
          <a:xfrm>
            <a:off x="5643570" y="4500570"/>
            <a:ext cx="1676400" cy="0"/>
          </a:xfrm>
          <a:prstGeom prst="line">
            <a:avLst/>
          </a:prstGeom>
          <a:noFill/>
          <a:ln w="38100">
            <a:solidFill>
              <a:schemeClr val="tx1"/>
            </a:solidFill>
            <a:round/>
            <a:headEnd/>
            <a:tailEnd type="triangle" w="med" len="med"/>
          </a:ln>
        </p:spPr>
        <p:txBody>
          <a:bodyPr/>
          <a:lstStyle/>
          <a:p>
            <a:endParaRPr lang="ar-IQ"/>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idx="1"/>
          </p:nvPr>
        </p:nvSpPr>
        <p:spPr>
          <a:xfrm>
            <a:off x="357158" y="1752600"/>
            <a:ext cx="8643998" cy="487680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rtl="0" eaLnBrk="1" hangingPunct="1">
              <a:spcBef>
                <a:spcPct val="10000"/>
              </a:spcBef>
              <a:spcAft>
                <a:spcPct val="10000"/>
              </a:spcAft>
              <a:buFont typeface="Wingdings" pitchFamily="2" charset="2"/>
              <a:buNone/>
            </a:pPr>
            <a:r>
              <a:rPr lang="en-US" dirty="0">
                <a:latin typeface="Times New Roman" pitchFamily="18" charset="0"/>
                <a:cs typeface="Times New Roman" pitchFamily="18" charset="0"/>
              </a:rPr>
              <a:t>During sever exercise: </a:t>
            </a:r>
          </a:p>
          <a:p>
            <a:pPr algn="justLow" rtl="0" eaLnBrk="1" hangingPunct="1">
              <a:spcBef>
                <a:spcPct val="10000"/>
              </a:spcBef>
              <a:spcAft>
                <a:spcPct val="10000"/>
              </a:spcAft>
            </a:pPr>
            <a:r>
              <a:rPr lang="en-US" dirty="0">
                <a:latin typeface="Times New Roman" pitchFamily="18" charset="0"/>
                <a:cs typeface="Times New Roman" pitchFamily="18" charset="0"/>
              </a:rPr>
              <a:t>Oxygen in the muscles is depleted.</a:t>
            </a:r>
          </a:p>
          <a:p>
            <a:pPr algn="justLow" rtl="0" eaLnBrk="1" hangingPunct="1">
              <a:spcBef>
                <a:spcPct val="10000"/>
              </a:spcBef>
              <a:spcAft>
                <a:spcPct val="10000"/>
              </a:spcAft>
            </a:pPr>
            <a:r>
              <a:rPr lang="en-US" dirty="0">
                <a:latin typeface="Times New Roman" pitchFamily="18" charset="0"/>
                <a:cs typeface="Times New Roman" pitchFamily="18" charset="0"/>
              </a:rPr>
              <a:t>Anaerobic conditions are produced.</a:t>
            </a:r>
          </a:p>
          <a:p>
            <a:pPr algn="justLow" rtl="0" eaLnBrk="1" hangingPunct="1">
              <a:spcBef>
                <a:spcPct val="0"/>
              </a:spcBef>
            </a:pPr>
            <a:r>
              <a:rPr lang="en-US" dirty="0">
                <a:latin typeface="Times New Roman" pitchFamily="18" charset="0"/>
                <a:cs typeface="Times New Roman" pitchFamily="18" charset="0"/>
              </a:rPr>
              <a:t>Lactate accumulates.                   OH</a:t>
            </a:r>
          </a:p>
          <a:p>
            <a:pPr algn="l" rtl="0" eaLnBrk="1" hangingPunct="1">
              <a:spcBef>
                <a:spcPct val="0"/>
              </a:spcBef>
              <a:buFontTx/>
              <a:buNone/>
            </a:pPr>
            <a:r>
              <a:rPr lang="en-US" dirty="0">
                <a:latin typeface="Times New Roman" pitchFamily="18" charset="0"/>
                <a:cs typeface="Times New Roman" pitchFamily="18" charset="0"/>
              </a:rPr>
              <a:t>                                                          │</a:t>
            </a:r>
          </a:p>
          <a:p>
            <a:pPr algn="l" rtl="0">
              <a:spcBef>
                <a:spcPct val="0"/>
              </a:spcBef>
              <a:buNone/>
            </a:pPr>
            <a:r>
              <a:rPr lang="en-US" dirty="0">
                <a:latin typeface="Times New Roman" pitchFamily="18" charset="0"/>
                <a:cs typeface="Times New Roman" pitchFamily="18" charset="0"/>
              </a:rPr>
              <a:t> C</a:t>
            </a:r>
            <a:r>
              <a:rPr lang="en-US" baseline="-25000" dirty="0">
                <a:latin typeface="Times New Roman" pitchFamily="18" charset="0"/>
                <a:cs typeface="Times New Roman" pitchFamily="18" charset="0"/>
              </a:rPr>
              <a:t>6</a:t>
            </a:r>
            <a:r>
              <a:rPr lang="en-US" dirty="0">
                <a:latin typeface="Times New Roman" pitchFamily="18" charset="0"/>
                <a:cs typeface="Times New Roman" pitchFamily="18" charset="0"/>
              </a:rPr>
              <a:t>H</a:t>
            </a:r>
            <a:r>
              <a:rPr lang="en-US" baseline="-25000" dirty="0">
                <a:latin typeface="Times New Roman" pitchFamily="18" charset="0"/>
                <a:cs typeface="Times New Roman" pitchFamily="18" charset="0"/>
              </a:rPr>
              <a:t>12</a:t>
            </a:r>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6</a:t>
            </a:r>
            <a:r>
              <a:rPr lang="en-US" dirty="0">
                <a:latin typeface="Times New Roman" pitchFamily="18" charset="0"/>
                <a:cs typeface="Times New Roman" pitchFamily="18" charset="0"/>
              </a:rPr>
              <a:t>  + 2ADP + 2P</a:t>
            </a:r>
            <a:r>
              <a:rPr lang="en-US" baseline="-25000" dirty="0">
                <a:latin typeface="Times New Roman" pitchFamily="18" charset="0"/>
                <a:cs typeface="Times New Roman" pitchFamily="18" charset="0"/>
              </a:rPr>
              <a:t>i</a:t>
            </a:r>
            <a:r>
              <a:rPr lang="en-US" dirty="0">
                <a:latin typeface="Times New Roman" pitchFamily="18" charset="0"/>
                <a:cs typeface="Times New Roman" pitchFamily="18" charset="0"/>
              </a:rPr>
              <a:t>        2CH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–CH–COO</a:t>
            </a:r>
            <a:r>
              <a:rPr lang="en-US" baseline="30000" dirty="0">
                <a:latin typeface="Times New Roman" pitchFamily="18" charset="0"/>
                <a:cs typeface="Times New Roman" pitchFamily="18" charset="0"/>
              </a:rPr>
              <a:t>- </a:t>
            </a:r>
            <a:r>
              <a:rPr lang="en-US" dirty="0">
                <a:latin typeface="Times New Roman" pitchFamily="18" charset="0"/>
                <a:cs typeface="Times New Roman" pitchFamily="18" charset="0"/>
              </a:rPr>
              <a:t>+ 2ATP</a:t>
            </a:r>
          </a:p>
          <a:p>
            <a:pPr algn="l" rtl="0" eaLnBrk="1" hangingPunct="1">
              <a:spcBef>
                <a:spcPct val="5000"/>
              </a:spcBef>
              <a:spcAft>
                <a:spcPct val="5000"/>
              </a:spcAft>
              <a:buFontTx/>
              <a:buNone/>
            </a:pPr>
            <a:r>
              <a:rPr lang="en-US" dirty="0">
                <a:latin typeface="Times New Roman" pitchFamily="18" charset="0"/>
                <a:cs typeface="Times New Roman" pitchFamily="18" charset="0"/>
              </a:rPr>
              <a:t>    </a:t>
            </a:r>
            <a:r>
              <a:rPr lang="en-US" sz="2200" dirty="0">
                <a:solidFill>
                  <a:schemeClr val="accent2"/>
                </a:solidFill>
                <a:latin typeface="Times New Roman" pitchFamily="18" charset="0"/>
                <a:cs typeface="Times New Roman" pitchFamily="18" charset="0"/>
              </a:rPr>
              <a:t>glucose                                                                 lactate</a:t>
            </a:r>
          </a:p>
          <a:p>
            <a:pPr algn="justLow" rtl="0" eaLnBrk="1" hangingPunct="1">
              <a:spcBef>
                <a:spcPct val="10000"/>
              </a:spcBef>
              <a:spcAft>
                <a:spcPct val="5000"/>
              </a:spcAft>
            </a:pPr>
            <a:r>
              <a:rPr lang="en-US" dirty="0">
                <a:latin typeface="Times New Roman" pitchFamily="18" charset="0"/>
                <a:cs typeface="Times New Roman" pitchFamily="18" charset="0"/>
              </a:rPr>
              <a:t>Muscles tire and become painful. </a:t>
            </a:r>
          </a:p>
          <a:p>
            <a:pPr algn="justLow" rtl="0" eaLnBrk="1" hangingPunct="1">
              <a:spcBef>
                <a:spcPct val="10000"/>
              </a:spcBef>
              <a:spcAft>
                <a:spcPct val="5000"/>
              </a:spcAft>
              <a:buFontTx/>
              <a:buNone/>
            </a:pPr>
            <a:r>
              <a:rPr lang="en-US" dirty="0">
                <a:latin typeface="Times New Roman" pitchFamily="18" charset="0"/>
                <a:cs typeface="Times New Roman" pitchFamily="18" charset="0"/>
              </a:rPr>
              <a:t>After exercise, a person breathes heavily to repay the</a:t>
            </a:r>
          </a:p>
          <a:p>
            <a:pPr algn="justLow" rtl="0" eaLnBrk="1" hangingPunct="1">
              <a:spcBef>
                <a:spcPct val="10000"/>
              </a:spcBef>
              <a:spcAft>
                <a:spcPct val="5000"/>
              </a:spcAft>
              <a:buFontTx/>
              <a:buNone/>
            </a:pPr>
            <a:r>
              <a:rPr lang="en-US" dirty="0">
                <a:latin typeface="Times New Roman" pitchFamily="18" charset="0"/>
                <a:cs typeface="Times New Roman" pitchFamily="18" charset="0"/>
              </a:rPr>
              <a:t>oxygen debt and reform </a:t>
            </a:r>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in the liver. </a:t>
            </a:r>
          </a:p>
        </p:txBody>
      </p:sp>
      <p:sp>
        <p:nvSpPr>
          <p:cNvPr id="57346" name="Slide Number Placeholder 5"/>
          <p:cNvSpPr>
            <a:spLocks noGrp="1"/>
          </p:cNvSpPr>
          <p:nvPr>
            <p:ph type="sldNum" sz="quarter" idx="12"/>
          </p:nvPr>
        </p:nvSpPr>
        <p:spPr>
          <a:noFill/>
        </p:spPr>
        <p:txBody>
          <a:bodyPr/>
          <a:lstStyle/>
          <a:p>
            <a:fld id="{6B4E98AD-5F17-427A-821F-C566E453209D}" type="slidenum">
              <a:rPr lang="en-US" smtClean="0">
                <a:latin typeface="Arial" pitchFamily="34" charset="0"/>
              </a:rPr>
              <a:pPr/>
              <a:t>21</a:t>
            </a:fld>
            <a:endParaRPr lang="en-US">
              <a:latin typeface="Arial" pitchFamily="34" charset="0"/>
            </a:endParaRPr>
          </a:p>
        </p:txBody>
      </p:sp>
      <p:sp>
        <p:nvSpPr>
          <p:cNvPr id="57348" name="Rectangle 3"/>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a:latin typeface="Times New Roman" pitchFamily="18" charset="0"/>
                <a:cs typeface="Times New Roman" pitchFamily="18" charset="0"/>
              </a:rPr>
              <a:t>Lactate in Muscles</a:t>
            </a:r>
          </a:p>
        </p:txBody>
      </p:sp>
      <p:sp>
        <p:nvSpPr>
          <p:cNvPr id="57349" name="Line 4"/>
          <p:cNvSpPr>
            <a:spLocks noChangeShapeType="1"/>
          </p:cNvSpPr>
          <p:nvPr/>
        </p:nvSpPr>
        <p:spPr bwMode="auto">
          <a:xfrm>
            <a:off x="4357686" y="4286256"/>
            <a:ext cx="3810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lstStyle/>
          <a:p>
            <a:endParaRPr lang="ar-IQ"/>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a:noFill/>
        </p:spPr>
        <p:txBody>
          <a:bodyPr/>
          <a:lstStyle/>
          <a:p>
            <a:fld id="{DB98C836-4C45-43FE-BA4F-BF9ED4BA8315}" type="slidenum">
              <a:rPr lang="en-US" smtClean="0">
                <a:latin typeface="Arial" pitchFamily="34" charset="0"/>
              </a:rPr>
              <a:pPr/>
              <a:t>22</a:t>
            </a:fld>
            <a:endParaRPr lang="en-US">
              <a:latin typeface="Arial" pitchFamily="34" charset="0"/>
            </a:endParaRPr>
          </a:p>
        </p:txBody>
      </p:sp>
      <p:sp>
        <p:nvSpPr>
          <p:cNvPr id="18436"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en-US" dirty="0"/>
              <a:t>3- Fermentation</a:t>
            </a:r>
          </a:p>
        </p:txBody>
      </p:sp>
      <p:sp>
        <p:nvSpPr>
          <p:cNvPr id="18437" name="Rectangle 3"/>
          <p:cNvSpPr>
            <a:spLocks noGrp="1" noChangeArrowheads="1"/>
          </p:cNvSpPr>
          <p:nvPr>
            <p:ph type="body" idx="1"/>
          </p:nvPr>
        </p:nvSpPr>
        <p:spPr>
          <a:xfrm>
            <a:off x="685800" y="1828800"/>
            <a:ext cx="8172480" cy="411480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l" rtl="0" eaLnBrk="1" hangingPunct="1">
              <a:spcBef>
                <a:spcPct val="10000"/>
              </a:spcBef>
              <a:spcAft>
                <a:spcPct val="10000"/>
              </a:spcAft>
              <a:buFont typeface="Wingdings" pitchFamily="2" charset="2"/>
              <a:buNone/>
            </a:pPr>
            <a:r>
              <a:rPr lang="en-US" dirty="0">
                <a:solidFill>
                  <a:schemeClr val="accent2"/>
                </a:solidFill>
              </a:rPr>
              <a:t>Fermentation</a:t>
            </a:r>
          </a:p>
          <a:p>
            <a:pPr algn="l" rtl="0" eaLnBrk="1" hangingPunct="1">
              <a:spcBef>
                <a:spcPct val="10000"/>
              </a:spcBef>
              <a:spcAft>
                <a:spcPct val="10000"/>
              </a:spcAft>
            </a:pPr>
            <a:r>
              <a:rPr lang="en-US" dirty="0"/>
              <a:t>Occurs in anaerobic microorganisms such as yeast.</a:t>
            </a:r>
          </a:p>
          <a:p>
            <a:pPr algn="l" rtl="0" eaLnBrk="1" hangingPunct="1">
              <a:spcBef>
                <a:spcPct val="10000"/>
              </a:spcBef>
              <a:spcAft>
                <a:spcPct val="10000"/>
              </a:spcAft>
            </a:pPr>
            <a:r>
              <a:rPr lang="en-US" dirty="0" err="1"/>
              <a:t>Decarboxylates</a:t>
            </a:r>
            <a:r>
              <a:rPr lang="en-US" dirty="0"/>
              <a:t>  </a:t>
            </a:r>
            <a:r>
              <a:rPr lang="en-US" dirty="0" err="1"/>
              <a:t>pyruvate</a:t>
            </a:r>
            <a:r>
              <a:rPr lang="en-US" dirty="0"/>
              <a:t> to acetaldehyde, which is reduced to ethanol.  </a:t>
            </a:r>
          </a:p>
          <a:p>
            <a:pPr algn="l" rtl="0" eaLnBrk="1" hangingPunct="1">
              <a:spcBef>
                <a:spcPct val="10000"/>
              </a:spcBef>
              <a:spcAft>
                <a:spcPct val="10000"/>
              </a:spcAft>
            </a:pPr>
            <a:r>
              <a:rPr lang="en-US" dirty="0"/>
              <a:t>Regenerates NAD</a:t>
            </a:r>
            <a:r>
              <a:rPr lang="en-US" baseline="30000" dirty="0"/>
              <a:t>+</a:t>
            </a:r>
            <a:r>
              <a:rPr lang="en-US" dirty="0"/>
              <a:t> to continue </a:t>
            </a:r>
            <a:r>
              <a:rPr lang="en-US" dirty="0" err="1"/>
              <a:t>glycolysis</a:t>
            </a:r>
            <a:r>
              <a:rPr lang="en-US" dirty="0"/>
              <a:t>.</a:t>
            </a:r>
          </a:p>
          <a:p>
            <a:pPr algn="l" rtl="0" eaLnBrk="1" hangingPunct="1">
              <a:spcBef>
                <a:spcPct val="10000"/>
              </a:spcBef>
              <a:spcAft>
                <a:spcPct val="10000"/>
              </a:spcAft>
              <a:buFont typeface="Wingdings" pitchFamily="2" charset="2"/>
              <a:buNone/>
            </a:pPr>
            <a:r>
              <a:rPr lang="en-US" dirty="0"/>
              <a:t>           O				         OH	 		</a:t>
            </a:r>
            <a:r>
              <a:rPr lang="en-US" dirty="0">
                <a:cs typeface="Arial" pitchFamily="34" charset="0"/>
              </a:rPr>
              <a:t>|		                                 |  	 </a:t>
            </a:r>
          </a:p>
          <a:p>
            <a:pPr algn="l" rtl="0" eaLnBrk="1" hangingPunct="1">
              <a:lnSpc>
                <a:spcPct val="90000"/>
              </a:lnSpc>
              <a:spcBef>
                <a:spcPct val="0"/>
              </a:spcBef>
              <a:buFont typeface="Wingdings" pitchFamily="2" charset="2"/>
              <a:buNone/>
            </a:pPr>
            <a:r>
              <a:rPr lang="en-US" dirty="0"/>
              <a:t>CH</a:t>
            </a:r>
            <a:r>
              <a:rPr lang="en-US" baseline="-25000" dirty="0"/>
              <a:t>3</a:t>
            </a:r>
            <a:r>
              <a:rPr lang="en-US" dirty="0">
                <a:cs typeface="Times New Roman" pitchFamily="18" charset="0"/>
              </a:rPr>
              <a:t>—</a:t>
            </a:r>
            <a:r>
              <a:rPr lang="en-US" dirty="0">
                <a:cs typeface="Arial" pitchFamily="34" charset="0"/>
              </a:rPr>
              <a:t>C</a:t>
            </a:r>
            <a:r>
              <a:rPr lang="en-US" dirty="0">
                <a:cs typeface="Times New Roman" pitchFamily="18" charset="0"/>
              </a:rPr>
              <a:t>—</a:t>
            </a:r>
            <a:r>
              <a:rPr lang="en-US" dirty="0">
                <a:cs typeface="Arial" pitchFamily="34" charset="0"/>
              </a:rPr>
              <a:t>COO</a:t>
            </a:r>
            <a:r>
              <a:rPr lang="en-US" baseline="30000" dirty="0">
                <a:cs typeface="Arial" pitchFamily="34" charset="0"/>
              </a:rPr>
              <a:t>-</a:t>
            </a:r>
            <a:r>
              <a:rPr lang="en-US" dirty="0">
                <a:cs typeface="Arial" pitchFamily="34" charset="0"/>
              </a:rPr>
              <a:t> + NADH + H</a:t>
            </a:r>
            <a:r>
              <a:rPr lang="en-US" baseline="30000" dirty="0">
                <a:cs typeface="Arial" pitchFamily="34" charset="0"/>
              </a:rPr>
              <a:t>+ </a:t>
            </a:r>
            <a:r>
              <a:rPr lang="en-US" dirty="0">
                <a:cs typeface="Arial" pitchFamily="34" charset="0"/>
              </a:rPr>
              <a:t>       </a:t>
            </a:r>
            <a:r>
              <a:rPr lang="en-US" dirty="0"/>
              <a:t>CH</a:t>
            </a:r>
            <a:r>
              <a:rPr lang="en-US" baseline="-25000" dirty="0"/>
              <a:t>3</a:t>
            </a:r>
            <a:r>
              <a:rPr lang="en-US" dirty="0">
                <a:cs typeface="Times New Roman" pitchFamily="18" charset="0"/>
              </a:rPr>
              <a:t>—</a:t>
            </a:r>
            <a:r>
              <a:rPr lang="en-US" dirty="0">
                <a:cs typeface="Arial" pitchFamily="34" charset="0"/>
              </a:rPr>
              <a:t>CH</a:t>
            </a:r>
            <a:r>
              <a:rPr lang="en-US" baseline="-25000" dirty="0">
                <a:cs typeface="Arial" pitchFamily="34" charset="0"/>
              </a:rPr>
              <a:t>2</a:t>
            </a:r>
            <a:r>
              <a:rPr lang="en-US" dirty="0">
                <a:cs typeface="Arial" pitchFamily="34" charset="0"/>
              </a:rPr>
              <a:t> + NAD</a:t>
            </a:r>
            <a:r>
              <a:rPr lang="en-US" baseline="30000" dirty="0">
                <a:cs typeface="Arial" pitchFamily="34" charset="0"/>
              </a:rPr>
              <a:t>+ </a:t>
            </a:r>
            <a:r>
              <a:rPr lang="en-US" dirty="0">
                <a:cs typeface="Arial" pitchFamily="34" charset="0"/>
              </a:rPr>
              <a:t>+ CO</a:t>
            </a:r>
            <a:r>
              <a:rPr lang="en-US" baseline="-25000" dirty="0">
                <a:cs typeface="Arial" pitchFamily="34" charset="0"/>
              </a:rPr>
              <a:t>2</a:t>
            </a:r>
            <a:endParaRPr lang="en-US" dirty="0"/>
          </a:p>
          <a:p>
            <a:pPr algn="l" rtl="0" eaLnBrk="1" hangingPunct="1">
              <a:lnSpc>
                <a:spcPct val="90000"/>
              </a:lnSpc>
              <a:spcBef>
                <a:spcPct val="0"/>
              </a:spcBef>
              <a:buFont typeface="Wingdings" pitchFamily="2" charset="2"/>
              <a:buNone/>
            </a:pPr>
            <a:r>
              <a:rPr lang="en-US" dirty="0"/>
              <a:t>    </a:t>
            </a:r>
          </a:p>
          <a:p>
            <a:pPr algn="l" rtl="0" eaLnBrk="1" hangingPunct="1">
              <a:lnSpc>
                <a:spcPct val="90000"/>
              </a:lnSpc>
              <a:spcBef>
                <a:spcPct val="0"/>
              </a:spcBef>
              <a:buFont typeface="Wingdings" pitchFamily="2" charset="2"/>
              <a:buNone/>
            </a:pPr>
            <a:r>
              <a:rPr lang="en-US" dirty="0">
                <a:solidFill>
                  <a:schemeClr val="accent2"/>
                </a:solidFill>
              </a:rPr>
              <a:t>     </a:t>
            </a:r>
            <a:r>
              <a:rPr lang="en-US" dirty="0" err="1">
                <a:solidFill>
                  <a:schemeClr val="accent2"/>
                </a:solidFill>
              </a:rPr>
              <a:t>pyruvate</a:t>
            </a:r>
            <a:r>
              <a:rPr lang="en-US" dirty="0">
                <a:solidFill>
                  <a:schemeClr val="accent2"/>
                </a:solidFill>
                <a:cs typeface="Arial" pitchFamily="34" charset="0"/>
              </a:rPr>
              <a:t>		  </a:t>
            </a:r>
            <a:r>
              <a:rPr lang="en-US" dirty="0">
                <a:solidFill>
                  <a:schemeClr val="accent2"/>
                </a:solidFill>
              </a:rPr>
              <a:t>	             ethanol</a:t>
            </a:r>
          </a:p>
          <a:p>
            <a:pPr eaLnBrk="1" hangingPunct="1">
              <a:buFont typeface="Wingdings" pitchFamily="2" charset="2"/>
              <a:buNone/>
            </a:pPr>
            <a:endParaRPr lang="en-US" dirty="0">
              <a:solidFill>
                <a:schemeClr val="accent2"/>
              </a:solidFill>
            </a:endParaRPr>
          </a:p>
        </p:txBody>
      </p:sp>
      <p:sp>
        <p:nvSpPr>
          <p:cNvPr id="18438" name="Line 4"/>
          <p:cNvSpPr>
            <a:spLocks noChangeShapeType="1"/>
          </p:cNvSpPr>
          <p:nvPr/>
        </p:nvSpPr>
        <p:spPr bwMode="auto">
          <a:xfrm>
            <a:off x="4714876" y="5000636"/>
            <a:ext cx="457200" cy="0"/>
          </a:xfrm>
          <a:prstGeom prst="line">
            <a:avLst/>
          </a:prstGeom>
          <a:noFill/>
          <a:ln w="28575">
            <a:solidFill>
              <a:schemeClr val="tx1"/>
            </a:solidFill>
            <a:miter lim="800000"/>
            <a:headEnd/>
            <a:tailEnd type="triangle" w="med" len="med"/>
          </a:ln>
        </p:spPr>
        <p:txBody>
          <a:bodyPr wrap="none"/>
          <a:lstStyle/>
          <a:p>
            <a:endParaRPr lang="ar-IQ"/>
          </a:p>
        </p:txBody>
      </p:sp>
      <p:cxnSp>
        <p:nvCxnSpPr>
          <p:cNvPr id="7" name="Straight Connector 6"/>
          <p:cNvCxnSpPr/>
          <p:nvPr/>
        </p:nvCxnSpPr>
        <p:spPr>
          <a:xfrm rot="5400000">
            <a:off x="1536679" y="4607727"/>
            <a:ext cx="356396" cy="794"/>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ctrTitle"/>
          </p:nvPr>
        </p:nvSpPr>
        <p:spPr>
          <a:xfrm>
            <a:off x="357158" y="500042"/>
            <a:ext cx="8072494" cy="1785950"/>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60375" algn="l" rtl="0">
              <a:tabLst>
                <a:tab pos="1368425" algn="l"/>
                <a:tab pos="1828800" algn="l"/>
              </a:tabLst>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Cellular Respiration Stage 3:Oxidation of </a:t>
            </a:r>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Pyruvate</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&amp; Krebs Cycle</a:t>
            </a:r>
          </a:p>
        </p:txBody>
      </p:sp>
      <p:pic>
        <p:nvPicPr>
          <p:cNvPr id="367619" name="Picture 3"/>
          <p:cNvPicPr>
            <a:picLocks noChangeAspect="1" noChangeArrowheads="1"/>
          </p:cNvPicPr>
          <p:nvPr/>
        </p:nvPicPr>
        <p:blipFill>
          <a:blip r:embed="rId3"/>
          <a:srcRect/>
          <a:stretch>
            <a:fillRect/>
          </a:stretch>
        </p:blipFill>
        <p:spPr bwMode="auto">
          <a:xfrm>
            <a:off x="5643570" y="3286124"/>
            <a:ext cx="2081213" cy="2895600"/>
          </a:xfrm>
          <a:prstGeom prst="rect">
            <a:avLst/>
          </a:prstGeom>
          <a:noFill/>
        </p:spPr>
      </p:pic>
      <p:pic>
        <p:nvPicPr>
          <p:cNvPr id="4" name="Picture 3" descr="images (9).jpg"/>
          <p:cNvPicPr>
            <a:picLocks noChangeAspect="1"/>
          </p:cNvPicPr>
          <p:nvPr/>
        </p:nvPicPr>
        <p:blipFill>
          <a:blip r:embed="rId4"/>
          <a:stretch>
            <a:fillRect/>
          </a:stretch>
        </p:blipFill>
        <p:spPr>
          <a:xfrm>
            <a:off x="1214414" y="2428868"/>
            <a:ext cx="3929090" cy="3857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676400" y="5494338"/>
            <a:ext cx="6019800" cy="1143000"/>
            <a:chOff x="1056" y="3461"/>
            <a:chExt cx="3792" cy="720"/>
          </a:xfrm>
        </p:grpSpPr>
        <p:sp>
          <p:nvSpPr>
            <p:cNvPr id="369675" name="Rectangle 11"/>
            <p:cNvSpPr>
              <a:spLocks noChangeArrowheads="1"/>
            </p:cNvSpPr>
            <p:nvPr/>
          </p:nvSpPr>
          <p:spPr bwMode="auto">
            <a:xfrm>
              <a:off x="1056" y="3461"/>
              <a:ext cx="3792" cy="720"/>
            </a:xfrm>
            <a:prstGeom prst="rect">
              <a:avLst/>
            </a:prstGeom>
            <a:solidFill>
              <a:schemeClr val="bg2"/>
            </a:solidFill>
            <a:ln w="9525">
              <a:solidFill>
                <a:schemeClr val="bg2"/>
              </a:solidFill>
              <a:miter lim="800000"/>
              <a:headEnd/>
              <a:tailEnd/>
            </a:ln>
            <a:effectLst/>
          </p:spPr>
          <p:txBody>
            <a:bodyPr wrap="none" anchor="ctr"/>
            <a:lstStyle/>
            <a:p>
              <a:endParaRPr lang="ar-IQ"/>
            </a:p>
          </p:txBody>
        </p:sp>
        <p:sp>
          <p:nvSpPr>
            <p:cNvPr id="369680" name="Rectangle 16"/>
            <p:cNvSpPr>
              <a:spLocks noChangeArrowheads="1"/>
            </p:cNvSpPr>
            <p:nvPr/>
          </p:nvSpPr>
          <p:spPr bwMode="auto">
            <a:xfrm>
              <a:off x="1223" y="3504"/>
              <a:ext cx="3453" cy="346"/>
            </a:xfrm>
            <a:prstGeom prst="rect">
              <a:avLst/>
            </a:prstGeom>
            <a:noFill/>
            <a:ln w="9525">
              <a:noFill/>
              <a:miter lim="800000"/>
              <a:headEnd/>
              <a:tailEnd/>
            </a:ln>
            <a:effectLst/>
          </p:spPr>
          <p:txBody>
            <a:bodyPr wrap="none" anchor="ctr">
              <a:spAutoFit/>
            </a:bodyPr>
            <a:lstStyle/>
            <a:p>
              <a:pPr eaLnBrk="1" hangingPunct="1">
                <a:spcBef>
                  <a:spcPct val="20000"/>
                </a:spcBef>
                <a:buClr>
                  <a:srgbClr val="0F116A"/>
                </a:buClr>
                <a:buSzPct val="120000"/>
              </a:pPr>
              <a:r>
                <a:rPr lang="en-US" sz="3000" b="1">
                  <a:solidFill>
                    <a:srgbClr val="0F116A"/>
                  </a:solidFill>
                </a:rPr>
                <a:t>pyruvate </a:t>
              </a:r>
              <a:r>
                <a:rPr lang="en-US" sz="3000" b="1">
                  <a:solidFill>
                    <a:srgbClr val="0F116A"/>
                  </a:solidFill>
                  <a:sym typeface="Symbol" pitchFamily="18" charset="2"/>
                </a:rPr>
                <a:t>      CO</a:t>
              </a:r>
              <a:r>
                <a:rPr lang="en-US" sz="3000" b="1" baseline="-25000">
                  <a:solidFill>
                    <a:srgbClr val="0F116A"/>
                  </a:solidFill>
                  <a:sym typeface="Symbol" pitchFamily="18" charset="2"/>
                </a:rPr>
                <a:t>2</a:t>
              </a:r>
            </a:p>
          </p:txBody>
        </p:sp>
      </p:grpSp>
      <p:sp>
        <p:nvSpPr>
          <p:cNvPr id="369667" name="Rectangle 3"/>
          <p:cNvSpPr>
            <a:spLocks noGrp="1" noChangeArrowheads="1"/>
          </p:cNvSpPr>
          <p:nvPr>
            <p:ph type="title"/>
          </p:nvPr>
        </p:nvSpPr>
        <p:spPr>
          <a:xfrm>
            <a:off x="457200" y="274638"/>
            <a:ext cx="8229600" cy="868346"/>
          </a:xfrm>
        </p:spPr>
        <p:style>
          <a:lnRef idx="1">
            <a:schemeClr val="accent2"/>
          </a:lnRef>
          <a:fillRef idx="2">
            <a:schemeClr val="accent2"/>
          </a:fillRef>
          <a:effectRef idx="1">
            <a:schemeClr val="accent2"/>
          </a:effectRef>
          <a:fontRef idx="minor">
            <a:schemeClr val="dk1"/>
          </a:fontRef>
        </p:style>
        <p:txBody>
          <a:bodyPr/>
          <a:lstStyle/>
          <a:p>
            <a:pPr algn="ctr" rtl="0"/>
            <a:r>
              <a:rPr lang="en-US" dirty="0" err="1"/>
              <a:t>Glycolysis</a:t>
            </a:r>
            <a:r>
              <a:rPr lang="en-US" dirty="0"/>
              <a:t> is only the start</a:t>
            </a:r>
          </a:p>
        </p:txBody>
      </p:sp>
      <p:sp>
        <p:nvSpPr>
          <p:cNvPr id="369668" name="Rectangle 4" descr="Rectangle: Click to edit Master text styles&#10;Second level&#10;Third level&#10;Fourth level&#10;Fifth level"/>
          <p:cNvSpPr>
            <a:spLocks noGrp="1" noChangeArrowheads="1"/>
          </p:cNvSpPr>
          <p:nvPr>
            <p:ph type="body" idx="1"/>
          </p:nvPr>
        </p:nvSpPr>
        <p:spPr>
          <a:xfrm>
            <a:off x="838200" y="1371600"/>
            <a:ext cx="7772400" cy="4038600"/>
          </a:xfrm>
        </p:spPr>
        <p:style>
          <a:lnRef idx="2">
            <a:schemeClr val="dk1"/>
          </a:lnRef>
          <a:fillRef idx="1">
            <a:schemeClr val="lt1"/>
          </a:fillRef>
          <a:effectRef idx="0">
            <a:schemeClr val="dk1"/>
          </a:effectRef>
          <a:fontRef idx="minor">
            <a:schemeClr val="dk1"/>
          </a:fontRef>
        </p:style>
        <p:txBody>
          <a:bodyPr/>
          <a:lstStyle/>
          <a:p>
            <a:pPr algn="l" rtl="0"/>
            <a:r>
              <a:rPr lang="en-US" sz="2600" dirty="0" err="1">
                <a:latin typeface="Times New Roman" pitchFamily="18" charset="0"/>
                <a:cs typeface="Times New Roman" pitchFamily="18" charset="0"/>
              </a:rPr>
              <a:t>Glycolysis</a:t>
            </a:r>
            <a:endParaRPr lang="en-US" sz="2600" dirty="0">
              <a:latin typeface="Times New Roman" pitchFamily="18" charset="0"/>
              <a:cs typeface="Times New Roman" pitchFamily="18" charset="0"/>
            </a:endParaRPr>
          </a:p>
          <a:p>
            <a:pPr algn="l" rtl="0"/>
            <a:endParaRPr lang="en-US" sz="2600" dirty="0">
              <a:latin typeface="Times New Roman" pitchFamily="18" charset="0"/>
              <a:cs typeface="Times New Roman" pitchFamily="18" charset="0"/>
            </a:endParaRPr>
          </a:p>
          <a:p>
            <a:pPr algn="l" rtl="0">
              <a:buFont typeface="Wingdings" pitchFamily="2" charset="2"/>
              <a:buNone/>
            </a:pPr>
            <a:endParaRPr lang="en-US" sz="2600" dirty="0">
              <a:latin typeface="Times New Roman" pitchFamily="18" charset="0"/>
              <a:cs typeface="Times New Roman" pitchFamily="18" charset="0"/>
            </a:endParaRPr>
          </a:p>
          <a:p>
            <a:pPr marL="1771650" lvl="4" algn="l" rtl="0"/>
            <a:endParaRPr lang="en-US" sz="1800" dirty="0">
              <a:latin typeface="Times New Roman" pitchFamily="18" charset="0"/>
              <a:cs typeface="Times New Roman" pitchFamily="18" charset="0"/>
            </a:endParaRPr>
          </a:p>
          <a:p>
            <a:pPr algn="l" rtl="0"/>
            <a:r>
              <a:rPr lang="en-US" sz="2600" dirty="0" err="1">
                <a:latin typeface="Times New Roman" pitchFamily="18" charset="0"/>
                <a:cs typeface="Times New Roman" pitchFamily="18" charset="0"/>
              </a:rPr>
              <a:t>Pyruvate</a:t>
            </a:r>
            <a:r>
              <a:rPr lang="en-US" sz="2600" dirty="0">
                <a:latin typeface="Times New Roman" pitchFamily="18" charset="0"/>
                <a:cs typeface="Times New Roman" pitchFamily="18" charset="0"/>
              </a:rPr>
              <a:t> has more energy to yield</a:t>
            </a:r>
          </a:p>
          <a:p>
            <a:pPr lvl="1" algn="l" rtl="0"/>
            <a:r>
              <a:rPr lang="en-US" sz="2400" dirty="0">
                <a:latin typeface="Times New Roman" pitchFamily="18" charset="0"/>
                <a:cs typeface="Times New Roman" pitchFamily="18" charset="0"/>
              </a:rPr>
              <a:t>3 more C to strip off (to </a:t>
            </a:r>
            <a:r>
              <a:rPr lang="en-US" sz="2400" u="sng" dirty="0">
                <a:solidFill>
                  <a:srgbClr val="CC0000"/>
                </a:solidFill>
                <a:latin typeface="Times New Roman" pitchFamily="18" charset="0"/>
                <a:cs typeface="Times New Roman" pitchFamily="18" charset="0"/>
              </a:rPr>
              <a:t>oxidize</a:t>
            </a:r>
            <a:r>
              <a:rPr lang="en-US" sz="2400" dirty="0">
                <a:latin typeface="Times New Roman" pitchFamily="18" charset="0"/>
                <a:cs typeface="Times New Roman" pitchFamily="18" charset="0"/>
              </a:rPr>
              <a:t>)</a:t>
            </a:r>
          </a:p>
          <a:p>
            <a:pPr lvl="1" algn="l" rtl="0"/>
            <a:r>
              <a:rPr lang="en-US" sz="2400" dirty="0">
                <a:latin typeface="Times New Roman" pitchFamily="18" charset="0"/>
                <a:cs typeface="Times New Roman" pitchFamily="18" charset="0"/>
              </a:rPr>
              <a:t>if O</a:t>
            </a:r>
            <a:r>
              <a:rPr lang="en-US" sz="2400" baseline="-25000" dirty="0">
                <a:latin typeface="Times New Roman" pitchFamily="18" charset="0"/>
                <a:cs typeface="Times New Roman" pitchFamily="18" charset="0"/>
              </a:rPr>
              <a:t>2 </a:t>
            </a:r>
            <a:r>
              <a:rPr lang="en-US" sz="2400" dirty="0">
                <a:latin typeface="Times New Roman" pitchFamily="18" charset="0"/>
                <a:cs typeface="Times New Roman" pitchFamily="18" charset="0"/>
              </a:rPr>
              <a:t>is available, </a:t>
            </a:r>
            <a:r>
              <a:rPr lang="en-US" sz="2400" dirty="0" err="1">
                <a:latin typeface="Times New Roman" pitchFamily="18" charset="0"/>
                <a:cs typeface="Times New Roman" pitchFamily="18" charset="0"/>
              </a:rPr>
              <a:t>pyruvate</a:t>
            </a:r>
            <a:r>
              <a:rPr lang="en-US" sz="2400" dirty="0">
                <a:latin typeface="Times New Roman" pitchFamily="18" charset="0"/>
                <a:cs typeface="Times New Roman" pitchFamily="18" charset="0"/>
              </a:rPr>
              <a:t> enters mitochondria</a:t>
            </a:r>
          </a:p>
          <a:p>
            <a:pPr lvl="1" algn="l" rtl="0"/>
            <a:r>
              <a:rPr lang="en-US" sz="2400" dirty="0">
                <a:latin typeface="Times New Roman" pitchFamily="18" charset="0"/>
                <a:cs typeface="Times New Roman" pitchFamily="18" charset="0"/>
              </a:rPr>
              <a:t>enzymes of Krebs cycle complete the full oxidation of sugar to CO</a:t>
            </a:r>
            <a:r>
              <a:rPr lang="en-US" sz="2400" baseline="-25000" dirty="0"/>
              <a:t>2</a:t>
            </a:r>
            <a:endParaRPr lang="en-US" sz="2400" dirty="0"/>
          </a:p>
        </p:txBody>
      </p:sp>
      <p:grpSp>
        <p:nvGrpSpPr>
          <p:cNvPr id="3" name="Group 17"/>
          <p:cNvGrpSpPr>
            <a:grpSpLocks/>
          </p:cNvGrpSpPr>
          <p:nvPr/>
        </p:nvGrpSpPr>
        <p:grpSpPr bwMode="auto">
          <a:xfrm>
            <a:off x="1676400" y="1905000"/>
            <a:ext cx="6019800" cy="1143000"/>
            <a:chOff x="1056" y="1200"/>
            <a:chExt cx="3792" cy="720"/>
          </a:xfrm>
        </p:grpSpPr>
        <p:sp>
          <p:nvSpPr>
            <p:cNvPr id="369666" name="Rectangle 2"/>
            <p:cNvSpPr>
              <a:spLocks noChangeArrowheads="1"/>
            </p:cNvSpPr>
            <p:nvPr/>
          </p:nvSpPr>
          <p:spPr bwMode="auto">
            <a:xfrm>
              <a:off x="1056" y="1200"/>
              <a:ext cx="3792" cy="720"/>
            </a:xfrm>
            <a:prstGeom prst="rect">
              <a:avLst/>
            </a:prstGeom>
            <a:solidFill>
              <a:schemeClr val="bg2"/>
            </a:solidFill>
            <a:ln w="9525">
              <a:solidFill>
                <a:schemeClr val="bg2"/>
              </a:solidFill>
              <a:miter lim="800000"/>
              <a:headEnd/>
              <a:tailEnd/>
            </a:ln>
            <a:effectLst/>
          </p:spPr>
          <p:txBody>
            <a:bodyPr wrap="none" anchor="ctr"/>
            <a:lstStyle/>
            <a:p>
              <a:endParaRPr lang="ar-IQ"/>
            </a:p>
          </p:txBody>
        </p:sp>
        <p:grpSp>
          <p:nvGrpSpPr>
            <p:cNvPr id="4" name="Group 5"/>
            <p:cNvGrpSpPr>
              <a:grpSpLocks/>
            </p:cNvGrpSpPr>
            <p:nvPr/>
          </p:nvGrpSpPr>
          <p:grpSpPr bwMode="auto">
            <a:xfrm>
              <a:off x="1148" y="1243"/>
              <a:ext cx="3692" cy="634"/>
              <a:chOff x="1144" y="1286"/>
              <a:chExt cx="3692" cy="634"/>
            </a:xfrm>
          </p:grpSpPr>
          <p:sp>
            <p:nvSpPr>
              <p:cNvPr id="369670" name="Rectangle 6"/>
              <p:cNvSpPr>
                <a:spLocks noChangeArrowheads="1"/>
              </p:cNvSpPr>
              <p:nvPr/>
            </p:nvSpPr>
            <p:spPr bwMode="auto">
              <a:xfrm>
                <a:off x="4001" y="1573"/>
                <a:ext cx="321" cy="308"/>
              </a:xfrm>
              <a:prstGeom prst="rect">
                <a:avLst/>
              </a:prstGeom>
              <a:noFill/>
              <a:ln w="9525">
                <a:noFill/>
                <a:miter lim="800000"/>
                <a:headEnd/>
                <a:tailEnd/>
              </a:ln>
              <a:effectLst/>
            </p:spPr>
            <p:txBody>
              <a:bodyPr wrap="none" anchor="ctr">
                <a:spAutoFit/>
              </a:bodyPr>
              <a:lstStyle/>
              <a:p>
                <a:r>
                  <a:rPr lang="en-US" sz="2600" b="1" dirty="0">
                    <a:solidFill>
                      <a:schemeClr val="tx2"/>
                    </a:solidFill>
                  </a:rPr>
                  <a:t>2</a:t>
                </a:r>
                <a:r>
                  <a:rPr lang="en-US" b="1" dirty="0">
                    <a:solidFill>
                      <a:schemeClr val="tx2"/>
                    </a:solidFill>
                  </a:rPr>
                  <a:t>x</a:t>
                </a:r>
                <a:endParaRPr lang="en-US" sz="2600" b="1" dirty="0">
                  <a:solidFill>
                    <a:schemeClr val="tx2"/>
                  </a:solidFill>
                </a:endParaRPr>
              </a:p>
            </p:txBody>
          </p:sp>
          <p:sp>
            <p:nvSpPr>
              <p:cNvPr id="369671" name="AutoShape 7"/>
              <p:cNvSpPr>
                <a:spLocks noChangeArrowheads="1"/>
              </p:cNvSpPr>
              <p:nvPr/>
            </p:nvSpPr>
            <p:spPr bwMode="auto">
              <a:xfrm>
                <a:off x="1440" y="1588"/>
                <a:ext cx="491" cy="332"/>
              </a:xfrm>
              <a:prstGeom prst="hexagon">
                <a:avLst>
                  <a:gd name="adj" fmla="val 28916"/>
                  <a:gd name="vf" fmla="val 115470"/>
                </a:avLst>
              </a:prstGeom>
              <a:solidFill>
                <a:srgbClr val="FFCC18"/>
              </a:solidFill>
              <a:ln w="9525">
                <a:solidFill>
                  <a:srgbClr val="FFCC18"/>
                </a:solidFill>
                <a:miter lim="800000"/>
                <a:headEnd/>
                <a:tailEnd/>
              </a:ln>
              <a:effectLst/>
            </p:spPr>
            <p:txBody>
              <a:bodyPr wrap="none" anchor="ctr"/>
              <a:lstStyle/>
              <a:p>
                <a:pPr algn="l" rtl="0"/>
                <a:r>
                  <a:rPr lang="en-US" sz="2800" b="1" dirty="0">
                    <a:solidFill>
                      <a:schemeClr val="tx2"/>
                    </a:solidFill>
                  </a:rPr>
                  <a:t>6C</a:t>
                </a:r>
                <a:endParaRPr lang="en-US" sz="2400" dirty="0"/>
              </a:p>
            </p:txBody>
          </p:sp>
          <p:sp>
            <p:nvSpPr>
              <p:cNvPr id="369672" name="AutoShape 8"/>
              <p:cNvSpPr>
                <a:spLocks noChangeArrowheads="1"/>
              </p:cNvSpPr>
              <p:nvPr/>
            </p:nvSpPr>
            <p:spPr bwMode="auto">
              <a:xfrm>
                <a:off x="4271" y="1573"/>
                <a:ext cx="495" cy="347"/>
              </a:xfrm>
              <a:prstGeom prst="hexagon">
                <a:avLst>
                  <a:gd name="adj" fmla="val 28916"/>
                  <a:gd name="vf" fmla="val 115470"/>
                </a:avLst>
              </a:prstGeom>
              <a:solidFill>
                <a:srgbClr val="FFCC18"/>
              </a:solidFill>
              <a:ln w="9525">
                <a:solidFill>
                  <a:srgbClr val="FFCC18"/>
                </a:solidFill>
                <a:miter lim="800000"/>
                <a:headEnd/>
                <a:tailEnd/>
              </a:ln>
              <a:effectLst/>
            </p:spPr>
            <p:txBody>
              <a:bodyPr wrap="none" anchor="ctr"/>
              <a:lstStyle/>
              <a:p>
                <a:pPr algn="l" rtl="0"/>
                <a:r>
                  <a:rPr lang="en-US" sz="2800" b="1" dirty="0">
                    <a:solidFill>
                      <a:schemeClr val="tx2"/>
                    </a:solidFill>
                  </a:rPr>
                  <a:t>3C</a:t>
                </a:r>
                <a:endParaRPr lang="en-US" sz="2400" dirty="0"/>
              </a:p>
            </p:txBody>
          </p:sp>
          <p:sp>
            <p:nvSpPr>
              <p:cNvPr id="369673" name="Rectangle 9"/>
              <p:cNvSpPr>
                <a:spLocks noChangeArrowheads="1"/>
              </p:cNvSpPr>
              <p:nvPr/>
            </p:nvSpPr>
            <p:spPr bwMode="auto">
              <a:xfrm>
                <a:off x="1144" y="1286"/>
                <a:ext cx="3692" cy="349"/>
              </a:xfrm>
              <a:prstGeom prst="rect">
                <a:avLst/>
              </a:prstGeom>
              <a:noFill/>
              <a:ln w="9525">
                <a:noFill/>
                <a:miter lim="800000"/>
                <a:headEnd/>
                <a:tailEnd/>
              </a:ln>
              <a:effectLst/>
            </p:spPr>
            <p:txBody>
              <a:bodyPr wrap="none" anchor="ctr">
                <a:spAutoFit/>
              </a:bodyPr>
              <a:lstStyle/>
              <a:p>
                <a:pPr algn="l" rtl="0" eaLnBrk="1" hangingPunct="1">
                  <a:spcBef>
                    <a:spcPct val="20000"/>
                  </a:spcBef>
                  <a:buClr>
                    <a:srgbClr val="0F116A"/>
                  </a:buClr>
                  <a:buSzPct val="120000"/>
                </a:pPr>
                <a:r>
                  <a:rPr lang="en-US" sz="3000" b="1" dirty="0">
                    <a:solidFill>
                      <a:srgbClr val="0F116A"/>
                    </a:solidFill>
                  </a:rPr>
                  <a:t>glucose </a:t>
                </a:r>
                <a:r>
                  <a:rPr lang="en-US" sz="3000" b="1" dirty="0">
                    <a:solidFill>
                      <a:srgbClr val="0F116A"/>
                    </a:solidFill>
                    <a:sym typeface="Symbol" pitchFamily="18" charset="2"/>
                  </a:rPr>
                  <a:t>     </a:t>
                </a:r>
                <a:r>
                  <a:rPr lang="en-US" sz="3000" b="1" dirty="0" err="1">
                    <a:solidFill>
                      <a:srgbClr val="0F116A"/>
                    </a:solidFill>
                    <a:sym typeface="Symbol" pitchFamily="18" charset="2"/>
                  </a:rPr>
                  <a:t>pyruvate</a:t>
                </a:r>
                <a:endParaRPr lang="en-US" sz="3000" b="1" dirty="0">
                  <a:solidFill>
                    <a:srgbClr val="0F116A"/>
                  </a:solidFill>
                  <a:sym typeface="Symbol" pitchFamily="18" charset="2"/>
                </a:endParaRPr>
              </a:p>
            </p:txBody>
          </p:sp>
        </p:grpSp>
      </p:grpSp>
      <p:sp>
        <p:nvSpPr>
          <p:cNvPr id="369678" name="AutoShape 14"/>
          <p:cNvSpPr>
            <a:spLocks noChangeArrowheads="1"/>
          </p:cNvSpPr>
          <p:nvPr/>
        </p:nvSpPr>
        <p:spPr bwMode="auto">
          <a:xfrm>
            <a:off x="2643174" y="6072206"/>
            <a:ext cx="830280" cy="527050"/>
          </a:xfrm>
          <a:prstGeom prst="hexagon">
            <a:avLst>
              <a:gd name="adj" fmla="val 28916"/>
              <a:gd name="vf" fmla="val 115470"/>
            </a:avLst>
          </a:prstGeom>
          <a:solidFill>
            <a:srgbClr val="FFCC18"/>
          </a:solidFill>
          <a:ln w="9525">
            <a:solidFill>
              <a:srgbClr val="FFCC18"/>
            </a:solidFill>
            <a:miter lim="800000"/>
            <a:headEnd/>
            <a:tailEnd/>
          </a:ln>
          <a:effectLst/>
        </p:spPr>
        <p:txBody>
          <a:bodyPr wrap="none" anchor="ctr"/>
          <a:lstStyle/>
          <a:p>
            <a:r>
              <a:rPr lang="en-US" sz="2800" b="1" dirty="0">
                <a:solidFill>
                  <a:schemeClr val="tx2"/>
                </a:solidFill>
              </a:rPr>
              <a:t>3C</a:t>
            </a:r>
            <a:endParaRPr lang="en-US" sz="2400" dirty="0"/>
          </a:p>
        </p:txBody>
      </p:sp>
      <p:sp>
        <p:nvSpPr>
          <p:cNvPr id="17" name="AutoShape 14"/>
          <p:cNvSpPr>
            <a:spLocks noChangeArrowheads="1"/>
          </p:cNvSpPr>
          <p:nvPr/>
        </p:nvSpPr>
        <p:spPr bwMode="auto">
          <a:xfrm>
            <a:off x="6429388" y="6072206"/>
            <a:ext cx="830280" cy="527050"/>
          </a:xfrm>
          <a:prstGeom prst="hexagon">
            <a:avLst>
              <a:gd name="adj" fmla="val 28916"/>
              <a:gd name="vf" fmla="val 115470"/>
            </a:avLst>
          </a:prstGeom>
          <a:solidFill>
            <a:srgbClr val="FFCC18"/>
          </a:solidFill>
          <a:ln w="9525">
            <a:solidFill>
              <a:srgbClr val="FFCC18"/>
            </a:solidFill>
            <a:miter lim="800000"/>
            <a:headEnd/>
            <a:tailEnd/>
          </a:ln>
          <a:effectLst/>
        </p:spPr>
        <p:txBody>
          <a:bodyPr wrap="none" anchor="ctr"/>
          <a:lstStyle/>
          <a:p>
            <a:r>
              <a:rPr lang="en-US" sz="2800" b="1" dirty="0">
                <a:solidFill>
                  <a:schemeClr val="tx2"/>
                </a:solidFill>
              </a:rPr>
              <a:t>1C</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57200" y="274638"/>
            <a:ext cx="8229600" cy="868346"/>
          </a:xfrm>
        </p:spPr>
        <p:style>
          <a:lnRef idx="1">
            <a:schemeClr val="accent2"/>
          </a:lnRef>
          <a:fillRef idx="2">
            <a:schemeClr val="accent2"/>
          </a:fillRef>
          <a:effectRef idx="1">
            <a:schemeClr val="accent2"/>
          </a:effectRef>
          <a:fontRef idx="minor">
            <a:schemeClr val="dk1"/>
          </a:fontRef>
        </p:style>
        <p:txBody>
          <a:bodyPr/>
          <a:lstStyle/>
          <a:p>
            <a:pPr algn="ctr" rtl="0"/>
            <a:r>
              <a:rPr lang="en-US" dirty="0"/>
              <a:t>Cellular Respiration</a:t>
            </a:r>
          </a:p>
        </p:txBody>
      </p:sp>
      <p:pic>
        <p:nvPicPr>
          <p:cNvPr id="371715" name="Picture 3"/>
          <p:cNvPicPr>
            <a:picLocks noChangeAspect="1" noChangeArrowheads="1"/>
          </p:cNvPicPr>
          <p:nvPr/>
        </p:nvPicPr>
        <p:blipFill>
          <a:blip r:embed="rId3"/>
          <a:srcRect r="900" b="4857"/>
          <a:stretch>
            <a:fillRect/>
          </a:stretch>
        </p:blipFill>
        <p:spPr bwMode="auto">
          <a:xfrm>
            <a:off x="500034" y="1371600"/>
            <a:ext cx="8001056" cy="5129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685800" y="1944688"/>
            <a:ext cx="7696200" cy="1905000"/>
            <a:chOff x="432" y="1225"/>
            <a:chExt cx="4848" cy="1200"/>
          </a:xfrm>
        </p:grpSpPr>
        <p:sp>
          <p:nvSpPr>
            <p:cNvPr id="379927" name="Rectangle 23"/>
            <p:cNvSpPr>
              <a:spLocks noChangeArrowheads="1"/>
            </p:cNvSpPr>
            <p:nvPr/>
          </p:nvSpPr>
          <p:spPr bwMode="auto">
            <a:xfrm>
              <a:off x="432" y="1225"/>
              <a:ext cx="4848" cy="1200"/>
            </a:xfrm>
            <a:prstGeom prst="rect">
              <a:avLst/>
            </a:prstGeom>
            <a:solidFill>
              <a:schemeClr val="bg2"/>
            </a:solidFill>
            <a:ln w="9525">
              <a:noFill/>
              <a:miter lim="800000"/>
              <a:headEnd/>
              <a:tailEnd/>
            </a:ln>
            <a:effectLst/>
          </p:spPr>
          <p:txBody>
            <a:bodyPr wrap="none" anchor="ctr"/>
            <a:lstStyle/>
            <a:p>
              <a:endParaRPr lang="ar-IQ"/>
            </a:p>
          </p:txBody>
        </p:sp>
        <p:sp>
          <p:nvSpPr>
            <p:cNvPr id="379915" name="Rectangle 11"/>
            <p:cNvSpPr>
              <a:spLocks noChangeArrowheads="1"/>
            </p:cNvSpPr>
            <p:nvPr/>
          </p:nvSpPr>
          <p:spPr bwMode="auto">
            <a:xfrm>
              <a:off x="936" y="1465"/>
              <a:ext cx="4104" cy="365"/>
            </a:xfrm>
            <a:prstGeom prst="rect">
              <a:avLst/>
            </a:prstGeom>
            <a:noFill/>
            <a:ln w="9525">
              <a:noFill/>
              <a:miter lim="800000"/>
              <a:headEnd/>
              <a:tailEnd/>
            </a:ln>
            <a:effectLst/>
          </p:spPr>
          <p:txBody>
            <a:bodyPr wrap="none" anchor="ctr">
              <a:spAutoFit/>
            </a:bodyPr>
            <a:lstStyle/>
            <a:p>
              <a:r>
                <a:rPr lang="en-US" sz="3000" b="1">
                  <a:solidFill>
                    <a:srgbClr val="0F116A"/>
                  </a:solidFill>
                </a:rPr>
                <a:t>pyruvate </a:t>
              </a:r>
              <a:r>
                <a:rPr lang="en-US" sz="3200" b="1">
                  <a:solidFill>
                    <a:srgbClr val="0F116A"/>
                  </a:solidFill>
                  <a:sym typeface="Symbol" pitchFamily="18" charset="2"/>
                </a:rPr>
                <a:t></a:t>
              </a:r>
              <a:r>
                <a:rPr lang="en-US" sz="3000" b="1">
                  <a:solidFill>
                    <a:srgbClr val="0F116A"/>
                  </a:solidFill>
                </a:rPr>
                <a:t> </a:t>
              </a:r>
              <a:r>
                <a:rPr lang="en-US" sz="3200" b="1">
                  <a:solidFill>
                    <a:srgbClr val="0F116A"/>
                  </a:solidFill>
                  <a:sym typeface="Symbol" pitchFamily="18" charset="2"/>
                </a:rPr>
                <a:t></a:t>
              </a:r>
              <a:r>
                <a:rPr lang="en-US" sz="3000" b="1">
                  <a:solidFill>
                    <a:srgbClr val="0F116A"/>
                  </a:solidFill>
                </a:rPr>
                <a:t> </a:t>
              </a:r>
              <a:r>
                <a:rPr lang="en-US" sz="3200" b="1">
                  <a:solidFill>
                    <a:srgbClr val="0F116A"/>
                  </a:solidFill>
                  <a:sym typeface="Symbol" pitchFamily="18" charset="2"/>
                </a:rPr>
                <a:t></a:t>
              </a:r>
              <a:r>
                <a:rPr lang="en-US" sz="3000" b="1">
                  <a:solidFill>
                    <a:srgbClr val="0F116A"/>
                  </a:solidFill>
                </a:rPr>
                <a:t> acetyl CoA + CO</a:t>
              </a:r>
              <a:r>
                <a:rPr lang="en-US" sz="3000" b="1" baseline="-25000">
                  <a:solidFill>
                    <a:srgbClr val="0F116A"/>
                  </a:solidFill>
                </a:rPr>
                <a:t>2</a:t>
              </a:r>
            </a:p>
          </p:txBody>
        </p:sp>
      </p:grpSp>
      <p:sp>
        <p:nvSpPr>
          <p:cNvPr id="379906" name="Rectangle 2"/>
          <p:cNvSpPr>
            <a:spLocks noGrp="1" noChangeArrowheads="1"/>
          </p:cNvSpPr>
          <p:nvPr>
            <p:ph type="title"/>
          </p:nvPr>
        </p:nvSpPr>
        <p:spPr>
          <a:xfrm>
            <a:off x="457200" y="274638"/>
            <a:ext cx="8229600" cy="725470"/>
          </a:xfrm>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sz="3600" dirty="0">
                <a:latin typeface="Times New Roman" pitchFamily="18" charset="0"/>
                <a:cs typeface="Times New Roman" pitchFamily="18" charset="0"/>
              </a:rPr>
              <a:t>Oxidation of </a:t>
            </a:r>
            <a:r>
              <a:rPr lang="en-US" sz="3600" dirty="0" err="1">
                <a:latin typeface="Times New Roman" pitchFamily="18" charset="0"/>
                <a:cs typeface="Times New Roman" pitchFamily="18" charset="0"/>
              </a:rPr>
              <a:t>pyruvate</a:t>
            </a:r>
            <a:endParaRPr lang="en-US" sz="3600" dirty="0">
              <a:latin typeface="Times New Roman" pitchFamily="18" charset="0"/>
              <a:cs typeface="Times New Roman" pitchFamily="18" charset="0"/>
            </a:endParaRPr>
          </a:p>
        </p:txBody>
      </p:sp>
      <p:grpSp>
        <p:nvGrpSpPr>
          <p:cNvPr id="3" name="Group 49"/>
          <p:cNvGrpSpPr>
            <a:grpSpLocks/>
          </p:cNvGrpSpPr>
          <p:nvPr/>
        </p:nvGrpSpPr>
        <p:grpSpPr bwMode="auto">
          <a:xfrm>
            <a:off x="2879725" y="2859088"/>
            <a:ext cx="1539875" cy="960437"/>
            <a:chOff x="1814" y="1801"/>
            <a:chExt cx="970" cy="605"/>
          </a:xfrm>
        </p:grpSpPr>
        <p:sp>
          <p:nvSpPr>
            <p:cNvPr id="379909" name="AutoShape 5"/>
            <p:cNvSpPr>
              <a:spLocks noChangeArrowheads="1"/>
            </p:cNvSpPr>
            <p:nvPr/>
          </p:nvSpPr>
          <p:spPr bwMode="auto">
            <a:xfrm flipV="1">
              <a:off x="2208" y="1801"/>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a:effectLst/>
          </p:spPr>
          <p:txBody>
            <a:bodyPr wrap="none" anchor="ctr"/>
            <a:lstStyle/>
            <a:p>
              <a:endParaRPr lang="ar-IQ"/>
            </a:p>
          </p:txBody>
        </p:sp>
        <p:sp>
          <p:nvSpPr>
            <p:cNvPr id="379910" name="Rectangle 6"/>
            <p:cNvSpPr>
              <a:spLocks noChangeArrowheads="1"/>
            </p:cNvSpPr>
            <p:nvPr/>
          </p:nvSpPr>
          <p:spPr bwMode="auto">
            <a:xfrm>
              <a:off x="1814" y="2137"/>
              <a:ext cx="497" cy="269"/>
            </a:xfrm>
            <a:prstGeom prst="rect">
              <a:avLst/>
            </a:prstGeom>
            <a:noFill/>
            <a:ln w="9525">
              <a:noFill/>
              <a:miter lim="800000"/>
              <a:headEnd/>
              <a:tailEnd/>
            </a:ln>
            <a:effectLst/>
          </p:spPr>
          <p:txBody>
            <a:bodyPr wrap="none" anchor="ctr">
              <a:spAutoFit/>
            </a:bodyPr>
            <a:lstStyle/>
            <a:p>
              <a:r>
                <a:rPr lang="en-US" sz="2200" b="1">
                  <a:solidFill>
                    <a:srgbClr val="3D1666"/>
                  </a:solidFill>
                </a:rPr>
                <a:t>NAD</a:t>
              </a:r>
              <a:endParaRPr lang="en-US" sz="2200" b="1">
                <a:solidFill>
                  <a:srgbClr val="CC0000"/>
                </a:solidFill>
              </a:endParaRPr>
            </a:p>
          </p:txBody>
        </p:sp>
      </p:grpSp>
      <p:sp>
        <p:nvSpPr>
          <p:cNvPr id="379912" name="AutoShape 8"/>
          <p:cNvSpPr>
            <a:spLocks noChangeArrowheads="1"/>
          </p:cNvSpPr>
          <p:nvPr/>
        </p:nvSpPr>
        <p:spPr bwMode="auto">
          <a:xfrm>
            <a:off x="1905000" y="2862263"/>
            <a:ext cx="609600" cy="527050"/>
          </a:xfrm>
          <a:prstGeom prst="hexagon">
            <a:avLst>
              <a:gd name="adj" fmla="val 28916"/>
              <a:gd name="vf" fmla="val 115470"/>
            </a:avLst>
          </a:prstGeom>
          <a:solidFill>
            <a:srgbClr val="FFF82A"/>
          </a:solidFill>
          <a:ln w="9525">
            <a:solidFill>
              <a:srgbClr val="FFF82A"/>
            </a:solidFill>
            <a:miter lim="800000"/>
            <a:headEnd/>
            <a:tailEnd/>
          </a:ln>
          <a:effectLst/>
        </p:spPr>
        <p:txBody>
          <a:bodyPr wrap="none" anchor="ctr"/>
          <a:lstStyle/>
          <a:p>
            <a:r>
              <a:rPr lang="en-US" sz="2800" b="1">
                <a:solidFill>
                  <a:schemeClr val="tx2"/>
                </a:solidFill>
              </a:rPr>
              <a:t>3C</a:t>
            </a:r>
            <a:endParaRPr lang="en-US" sz="2400"/>
          </a:p>
        </p:txBody>
      </p:sp>
      <p:sp>
        <p:nvSpPr>
          <p:cNvPr id="379913" name="AutoShape 9"/>
          <p:cNvSpPr>
            <a:spLocks noChangeArrowheads="1"/>
          </p:cNvSpPr>
          <p:nvPr/>
        </p:nvSpPr>
        <p:spPr bwMode="auto">
          <a:xfrm>
            <a:off x="5562600" y="2862263"/>
            <a:ext cx="609600" cy="527050"/>
          </a:xfrm>
          <a:prstGeom prst="hexagon">
            <a:avLst>
              <a:gd name="adj" fmla="val 28916"/>
              <a:gd name="vf" fmla="val 115470"/>
            </a:avLst>
          </a:prstGeom>
          <a:solidFill>
            <a:srgbClr val="FFF82A"/>
          </a:solidFill>
          <a:ln w="9525">
            <a:solidFill>
              <a:srgbClr val="FFF82A"/>
            </a:solidFill>
            <a:miter lim="800000"/>
            <a:headEnd/>
            <a:tailEnd/>
          </a:ln>
          <a:effectLst/>
        </p:spPr>
        <p:txBody>
          <a:bodyPr wrap="none" anchor="ctr"/>
          <a:lstStyle/>
          <a:p>
            <a:r>
              <a:rPr lang="en-US" sz="2800" b="1">
                <a:solidFill>
                  <a:schemeClr val="tx2"/>
                </a:solidFill>
              </a:rPr>
              <a:t>2C</a:t>
            </a:r>
            <a:endParaRPr lang="en-US" sz="2400"/>
          </a:p>
        </p:txBody>
      </p:sp>
      <p:sp>
        <p:nvSpPr>
          <p:cNvPr id="379914" name="Oval 10"/>
          <p:cNvSpPr>
            <a:spLocks noChangeArrowheads="1"/>
          </p:cNvSpPr>
          <p:nvPr/>
        </p:nvSpPr>
        <p:spPr bwMode="auto">
          <a:xfrm>
            <a:off x="7239000" y="2859088"/>
            <a:ext cx="533400" cy="533400"/>
          </a:xfrm>
          <a:prstGeom prst="ellipse">
            <a:avLst/>
          </a:prstGeom>
          <a:solidFill>
            <a:schemeClr val="hlink"/>
          </a:solidFill>
          <a:ln w="9525">
            <a:solidFill>
              <a:schemeClr val="hlink"/>
            </a:solidFill>
            <a:round/>
            <a:headEnd/>
            <a:tailEnd/>
          </a:ln>
          <a:effectLst/>
        </p:spPr>
        <p:txBody>
          <a:bodyPr wrap="none" anchor="ctr"/>
          <a:lstStyle/>
          <a:p>
            <a:r>
              <a:rPr lang="en-US" sz="2800" b="1">
                <a:solidFill>
                  <a:schemeClr val="tx2"/>
                </a:solidFill>
              </a:rPr>
              <a:t>1C</a:t>
            </a:r>
          </a:p>
        </p:txBody>
      </p:sp>
      <p:grpSp>
        <p:nvGrpSpPr>
          <p:cNvPr id="4" name="Group 22"/>
          <p:cNvGrpSpPr>
            <a:grpSpLocks/>
          </p:cNvGrpSpPr>
          <p:nvPr/>
        </p:nvGrpSpPr>
        <p:grpSpPr bwMode="auto">
          <a:xfrm>
            <a:off x="762000" y="1676400"/>
            <a:ext cx="7702550" cy="1874838"/>
            <a:chOff x="288" y="983"/>
            <a:chExt cx="4852" cy="1181"/>
          </a:xfrm>
        </p:grpSpPr>
        <p:sp>
          <p:nvSpPr>
            <p:cNvPr id="379917" name="Text Box 13"/>
            <p:cNvSpPr txBox="1">
              <a:spLocks noChangeArrowheads="1"/>
            </p:cNvSpPr>
            <p:nvPr/>
          </p:nvSpPr>
          <p:spPr bwMode="auto">
            <a:xfrm>
              <a:off x="492" y="983"/>
              <a:ext cx="376" cy="1181"/>
            </a:xfrm>
            <a:prstGeom prst="rect">
              <a:avLst/>
            </a:prstGeom>
            <a:noFill/>
            <a:ln w="9525">
              <a:noFill/>
              <a:miter lim="800000"/>
              <a:headEnd/>
              <a:tailEnd/>
            </a:ln>
            <a:effectLst/>
          </p:spPr>
          <p:txBody>
            <a:bodyPr wrap="none" anchor="ctr">
              <a:spAutoFit/>
            </a:bodyPr>
            <a:lstStyle/>
            <a:p>
              <a:r>
                <a:rPr lang="en-US" sz="11700">
                  <a:latin typeface="25 Helvetica UltraLight" charset="0"/>
                </a:rPr>
                <a:t>[</a:t>
              </a:r>
              <a:endParaRPr lang="en-US" sz="14200"/>
            </a:p>
          </p:txBody>
        </p:sp>
        <p:sp>
          <p:nvSpPr>
            <p:cNvPr id="379918" name="Text Box 14"/>
            <p:cNvSpPr txBox="1">
              <a:spLocks noChangeArrowheads="1"/>
            </p:cNvSpPr>
            <p:nvPr/>
          </p:nvSpPr>
          <p:spPr bwMode="auto">
            <a:xfrm>
              <a:off x="288" y="1411"/>
              <a:ext cx="365" cy="327"/>
            </a:xfrm>
            <a:prstGeom prst="rect">
              <a:avLst/>
            </a:prstGeom>
            <a:noFill/>
            <a:ln w="9525">
              <a:noFill/>
              <a:miter lim="800000"/>
              <a:headEnd/>
              <a:tailEnd/>
            </a:ln>
            <a:effectLst/>
          </p:spPr>
          <p:txBody>
            <a:bodyPr wrap="none" anchor="ctr">
              <a:spAutoFit/>
            </a:bodyPr>
            <a:lstStyle/>
            <a:p>
              <a:r>
                <a:rPr lang="en-US" sz="2800" b="1">
                  <a:solidFill>
                    <a:srgbClr val="000000"/>
                  </a:solidFill>
                </a:rPr>
                <a:t>2x</a:t>
              </a:r>
              <a:endParaRPr lang="en-US" sz="2400"/>
            </a:p>
          </p:txBody>
        </p:sp>
        <p:sp>
          <p:nvSpPr>
            <p:cNvPr id="379919" name="Text Box 15"/>
            <p:cNvSpPr txBox="1">
              <a:spLocks noChangeArrowheads="1"/>
            </p:cNvSpPr>
            <p:nvPr/>
          </p:nvSpPr>
          <p:spPr bwMode="auto">
            <a:xfrm>
              <a:off x="4764" y="983"/>
              <a:ext cx="376" cy="1181"/>
            </a:xfrm>
            <a:prstGeom prst="rect">
              <a:avLst/>
            </a:prstGeom>
            <a:noFill/>
            <a:ln w="9525">
              <a:noFill/>
              <a:miter lim="800000"/>
              <a:headEnd/>
              <a:tailEnd/>
            </a:ln>
            <a:effectLst/>
          </p:spPr>
          <p:txBody>
            <a:bodyPr wrap="none" anchor="ctr">
              <a:spAutoFit/>
            </a:bodyPr>
            <a:lstStyle/>
            <a:p>
              <a:r>
                <a:rPr lang="en-US" sz="11700">
                  <a:latin typeface="25 Helvetica UltraLight" charset="0"/>
                </a:rPr>
                <a:t>]</a:t>
              </a:r>
              <a:endParaRPr lang="en-US" sz="14200"/>
            </a:p>
          </p:txBody>
        </p:sp>
      </p:grpSp>
      <p:sp>
        <p:nvSpPr>
          <p:cNvPr id="379944" name="Rectangle 40"/>
          <p:cNvSpPr>
            <a:spLocks noChangeArrowheads="1"/>
          </p:cNvSpPr>
          <p:nvPr/>
        </p:nvSpPr>
        <p:spPr bwMode="auto">
          <a:xfrm>
            <a:off x="0" y="3830638"/>
            <a:ext cx="9144000" cy="3027362"/>
          </a:xfrm>
          <a:prstGeom prst="rect">
            <a:avLst/>
          </a:prstGeom>
          <a:solidFill>
            <a:schemeClr val="bg1">
              <a:alpha val="70000"/>
            </a:schemeClr>
          </a:solidFill>
          <a:ln w="9525">
            <a:noFill/>
            <a:miter lim="800000"/>
            <a:headEnd/>
            <a:tailEnd/>
          </a:ln>
          <a:effectLst/>
        </p:spPr>
        <p:txBody>
          <a:bodyPr wrap="none" anchor="ctr"/>
          <a:lstStyle/>
          <a:p>
            <a:endParaRPr lang="ar-IQ"/>
          </a:p>
        </p:txBody>
      </p:sp>
      <p:pic>
        <p:nvPicPr>
          <p:cNvPr id="379952" name="Picture 48" descr="piggybank-ecoin2"/>
          <p:cNvPicPr>
            <a:picLocks noChangeAspect="1" noChangeArrowheads="1"/>
          </p:cNvPicPr>
          <p:nvPr/>
        </p:nvPicPr>
        <p:blipFill>
          <a:blip r:embed="rId3" cstate="print"/>
          <a:srcRect/>
          <a:stretch>
            <a:fillRect/>
          </a:stretch>
        </p:blipFill>
        <p:spPr bwMode="auto">
          <a:xfrm>
            <a:off x="4254500" y="3094038"/>
            <a:ext cx="1052513" cy="868362"/>
          </a:xfrm>
          <a:prstGeom prst="rect">
            <a:avLst/>
          </a:prstGeom>
          <a:noFill/>
        </p:spPr>
      </p:pic>
      <p:sp>
        <p:nvSpPr>
          <p:cNvPr id="379907" name="Rectangle 3" descr="Rectangle: Click to edit Master text styles&#10;Second level&#10;Third level&#10;Fourth level&#10;Fifth level"/>
          <p:cNvSpPr>
            <a:spLocks noGrp="1" noChangeArrowheads="1"/>
          </p:cNvSpPr>
          <p:nvPr>
            <p:ph type="body" idx="1"/>
          </p:nvPr>
        </p:nvSpPr>
        <p:spPr>
          <a:xfrm>
            <a:off x="762000" y="1214422"/>
            <a:ext cx="7772400" cy="5491178"/>
          </a:xfrm>
        </p:spPr>
        <p:txBody>
          <a:bodyPr>
            <a:normAutofit lnSpcReduction="10000"/>
          </a:bodyPr>
          <a:lstStyle/>
          <a:p>
            <a:pPr algn="l" rtl="0"/>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enters mitochondrial matrix</a:t>
            </a:r>
          </a:p>
          <a:p>
            <a:pPr marL="1771650" lvl="4" algn="justLow" rtl="0"/>
            <a:endParaRPr lang="en-US" dirty="0">
              <a:latin typeface="Times New Roman" pitchFamily="18" charset="0"/>
              <a:cs typeface="Times New Roman" pitchFamily="18" charset="0"/>
            </a:endParaRPr>
          </a:p>
          <a:p>
            <a:pPr algn="justLow" rtl="0">
              <a:buFontTx/>
              <a:buNone/>
            </a:pPr>
            <a:r>
              <a:rPr lang="en-US" dirty="0">
                <a:latin typeface="Times New Roman" pitchFamily="18" charset="0"/>
                <a:cs typeface="Times New Roman" pitchFamily="18" charset="0"/>
              </a:rPr>
              <a:t>	</a:t>
            </a:r>
          </a:p>
          <a:p>
            <a:pPr algn="justLow" rtl="0"/>
            <a:endParaRPr lang="en-US" dirty="0">
              <a:latin typeface="Times New Roman" pitchFamily="18" charset="0"/>
              <a:cs typeface="Times New Roman" pitchFamily="18" charset="0"/>
            </a:endParaRPr>
          </a:p>
          <a:p>
            <a:pPr marL="1428750" lvl="3" algn="justLow" rtl="0"/>
            <a:endParaRPr lang="en-US" dirty="0">
              <a:latin typeface="Times New Roman" pitchFamily="18" charset="0"/>
              <a:cs typeface="Times New Roman" pitchFamily="18" charset="0"/>
            </a:endParaRPr>
          </a:p>
          <a:p>
            <a:pPr marL="1428750" lvl="3" algn="justLow" rtl="0"/>
            <a:endParaRPr lang="en-US" dirty="0">
              <a:latin typeface="Times New Roman" pitchFamily="18" charset="0"/>
              <a:cs typeface="Times New Roman" pitchFamily="18" charset="0"/>
            </a:endParaRPr>
          </a:p>
          <a:p>
            <a:pPr lvl="1" algn="justLow" rtl="0"/>
            <a:endParaRPr lang="en-US" sz="2600" dirty="0">
              <a:latin typeface="Times New Roman" pitchFamily="18" charset="0"/>
              <a:cs typeface="Times New Roman" pitchFamily="18" charset="0"/>
            </a:endParaRPr>
          </a:p>
          <a:p>
            <a:pPr lvl="1" algn="l" rtl="0"/>
            <a:r>
              <a:rPr lang="en-US" sz="2600" dirty="0">
                <a:latin typeface="Times New Roman" pitchFamily="18" charset="0"/>
                <a:cs typeface="Times New Roman" pitchFamily="18" charset="0"/>
              </a:rPr>
              <a:t>3 step </a:t>
            </a:r>
            <a:r>
              <a:rPr lang="en-US" sz="2600" dirty="0">
                <a:solidFill>
                  <a:srgbClr val="CC0000"/>
                </a:solidFill>
                <a:latin typeface="Times New Roman" pitchFamily="18" charset="0"/>
                <a:cs typeface="Times New Roman" pitchFamily="18" charset="0"/>
              </a:rPr>
              <a:t>oxidation</a:t>
            </a:r>
            <a:r>
              <a:rPr lang="en-US" sz="2600" dirty="0">
                <a:latin typeface="Times New Roman" pitchFamily="18" charset="0"/>
                <a:cs typeface="Times New Roman" pitchFamily="18" charset="0"/>
              </a:rPr>
              <a:t> process</a:t>
            </a:r>
          </a:p>
          <a:p>
            <a:pPr lvl="1" algn="l" rtl="0"/>
            <a:r>
              <a:rPr lang="en-US" sz="2600" dirty="0">
                <a:latin typeface="Times New Roman" pitchFamily="18" charset="0"/>
                <a:cs typeface="Times New Roman" pitchFamily="18" charset="0"/>
              </a:rPr>
              <a:t>releases </a:t>
            </a:r>
            <a:r>
              <a:rPr lang="en-US" sz="2600" dirty="0">
                <a:solidFill>
                  <a:srgbClr val="CC0000"/>
                </a:solidFill>
                <a:latin typeface="Times New Roman" pitchFamily="18" charset="0"/>
                <a:cs typeface="Times New Roman" pitchFamily="18" charset="0"/>
              </a:rPr>
              <a:t>2 CO</a:t>
            </a:r>
            <a:r>
              <a:rPr lang="en-US" sz="2600" baseline="-25000" dirty="0">
                <a:solidFill>
                  <a:srgbClr val="CC0000"/>
                </a:solidFill>
                <a:latin typeface="Times New Roman" pitchFamily="18" charset="0"/>
                <a:cs typeface="Times New Roman" pitchFamily="18" charset="0"/>
              </a:rPr>
              <a:t>2</a:t>
            </a:r>
            <a:r>
              <a:rPr lang="en-US" sz="2600" dirty="0">
                <a:latin typeface="Times New Roman" pitchFamily="18" charset="0"/>
                <a:cs typeface="Times New Roman" pitchFamily="18" charset="0"/>
              </a:rPr>
              <a:t>  </a:t>
            </a:r>
            <a:r>
              <a:rPr lang="en-US" sz="2200" dirty="0">
                <a:solidFill>
                  <a:schemeClr val="tx2"/>
                </a:solidFill>
                <a:latin typeface="Times New Roman" pitchFamily="18" charset="0"/>
                <a:cs typeface="Times New Roman" pitchFamily="18" charset="0"/>
              </a:rPr>
              <a:t>(count the carbons!)</a:t>
            </a:r>
            <a:endParaRPr lang="en-US" sz="2600" dirty="0">
              <a:latin typeface="Times New Roman" pitchFamily="18" charset="0"/>
              <a:cs typeface="Times New Roman" pitchFamily="18" charset="0"/>
            </a:endParaRPr>
          </a:p>
          <a:p>
            <a:pPr lvl="1" algn="l" rtl="0"/>
            <a:r>
              <a:rPr lang="en-US" sz="2600" dirty="0">
                <a:latin typeface="Times New Roman" pitchFamily="18" charset="0"/>
                <a:cs typeface="Times New Roman" pitchFamily="18" charset="0"/>
              </a:rPr>
              <a:t>reduces </a:t>
            </a:r>
            <a:r>
              <a:rPr lang="en-US" sz="2600" dirty="0">
                <a:solidFill>
                  <a:srgbClr val="CC0000"/>
                </a:solidFill>
                <a:latin typeface="Times New Roman" pitchFamily="18" charset="0"/>
                <a:cs typeface="Times New Roman" pitchFamily="18" charset="0"/>
              </a:rPr>
              <a:t>2</a:t>
            </a:r>
            <a:r>
              <a:rPr lang="en-US" sz="2600" dirty="0">
                <a:latin typeface="Times New Roman" pitchFamily="18" charset="0"/>
                <a:cs typeface="Times New Roman" pitchFamily="18" charset="0"/>
              </a:rPr>
              <a:t> </a:t>
            </a:r>
            <a:r>
              <a:rPr lang="en-US" sz="2600" dirty="0">
                <a:solidFill>
                  <a:srgbClr val="CC0000"/>
                </a:solidFill>
                <a:latin typeface="Times New Roman" pitchFamily="18" charset="0"/>
                <a:cs typeface="Times New Roman" pitchFamily="18" charset="0"/>
              </a:rPr>
              <a:t>NAD </a:t>
            </a:r>
            <a:r>
              <a:rPr lang="en-US" sz="2600" dirty="0">
                <a:solidFill>
                  <a:srgbClr val="CC0000"/>
                </a:solidFill>
                <a:latin typeface="Times New Roman" pitchFamily="18" charset="0"/>
                <a:cs typeface="Times New Roman" pitchFamily="18" charset="0"/>
                <a:sym typeface="Symbol" pitchFamily="18" charset="2"/>
              </a:rPr>
              <a:t> 2 NADH</a:t>
            </a:r>
            <a:r>
              <a:rPr lang="en-US" sz="2600" dirty="0">
                <a:latin typeface="Times New Roman" pitchFamily="18" charset="0"/>
                <a:cs typeface="Times New Roman" pitchFamily="18" charset="0"/>
                <a:sym typeface="Symbol" pitchFamily="18" charset="2"/>
              </a:rPr>
              <a:t> (moves e</a:t>
            </a:r>
            <a:r>
              <a:rPr lang="en-US" sz="2600" baseline="30000" dirty="0">
                <a:latin typeface="Times New Roman" pitchFamily="18" charset="0"/>
                <a:cs typeface="Times New Roman" pitchFamily="18" charset="0"/>
                <a:sym typeface="Symbol" pitchFamily="18" charset="2"/>
              </a:rPr>
              <a:t>-</a:t>
            </a:r>
            <a:r>
              <a:rPr lang="en-US" sz="2600" dirty="0">
                <a:latin typeface="Times New Roman" pitchFamily="18" charset="0"/>
                <a:cs typeface="Times New Roman" pitchFamily="18" charset="0"/>
                <a:sym typeface="Symbol" pitchFamily="18" charset="2"/>
              </a:rPr>
              <a:t>)</a:t>
            </a:r>
          </a:p>
          <a:p>
            <a:pPr lvl="1" algn="l" rtl="0"/>
            <a:r>
              <a:rPr lang="en-US" sz="2600" dirty="0">
                <a:latin typeface="Times New Roman" pitchFamily="18" charset="0"/>
                <a:cs typeface="Times New Roman" pitchFamily="18" charset="0"/>
                <a:sym typeface="Symbol" pitchFamily="18" charset="2"/>
              </a:rPr>
              <a:t>produces </a:t>
            </a:r>
            <a:r>
              <a:rPr lang="en-US" sz="2600" dirty="0">
                <a:solidFill>
                  <a:srgbClr val="CC0000"/>
                </a:solidFill>
                <a:latin typeface="Times New Roman" pitchFamily="18" charset="0"/>
                <a:cs typeface="Times New Roman" pitchFamily="18" charset="0"/>
                <a:sym typeface="Symbol" pitchFamily="18" charset="2"/>
              </a:rPr>
              <a:t>2</a:t>
            </a:r>
            <a:r>
              <a:rPr lang="en-US" sz="2600" dirty="0">
                <a:latin typeface="Times New Roman" pitchFamily="18" charset="0"/>
                <a:cs typeface="Times New Roman" pitchFamily="18" charset="0"/>
                <a:sym typeface="Symbol" pitchFamily="18" charset="2"/>
              </a:rPr>
              <a:t> </a:t>
            </a:r>
            <a:r>
              <a:rPr lang="en-US" sz="2600" u="sng" dirty="0">
                <a:solidFill>
                  <a:srgbClr val="CC0000"/>
                </a:solidFill>
                <a:latin typeface="Times New Roman" pitchFamily="18" charset="0"/>
                <a:cs typeface="Times New Roman" pitchFamily="18" charset="0"/>
                <a:sym typeface="Symbol" pitchFamily="18" charset="2"/>
              </a:rPr>
              <a:t>acetyl </a:t>
            </a:r>
            <a:r>
              <a:rPr lang="en-US" sz="2600" u="sng" dirty="0" err="1">
                <a:solidFill>
                  <a:srgbClr val="CC0000"/>
                </a:solidFill>
                <a:latin typeface="Times New Roman" pitchFamily="18" charset="0"/>
                <a:cs typeface="Times New Roman" pitchFamily="18" charset="0"/>
                <a:sym typeface="Symbol" pitchFamily="18" charset="2"/>
              </a:rPr>
              <a:t>CoA</a:t>
            </a:r>
            <a:endParaRPr lang="en-US" sz="2200" dirty="0">
              <a:latin typeface="Times New Roman" pitchFamily="18" charset="0"/>
              <a:cs typeface="Times New Roman" pitchFamily="18" charset="0"/>
              <a:sym typeface="Symbol" pitchFamily="18" charset="2"/>
            </a:endParaRPr>
          </a:p>
          <a:p>
            <a:pPr algn="l" rtl="0"/>
            <a:r>
              <a:rPr lang="en-US" dirty="0">
                <a:latin typeface="Times New Roman" pitchFamily="18" charset="0"/>
                <a:cs typeface="Times New Roman" pitchFamily="18" charset="0"/>
              </a:rPr>
              <a:t>Acetyl </a:t>
            </a:r>
            <a:r>
              <a:rPr lang="en-US" dirty="0" err="1">
                <a:latin typeface="Times New Roman" pitchFamily="18" charset="0"/>
                <a:cs typeface="Times New Roman" pitchFamily="18" charset="0"/>
              </a:rPr>
              <a:t>CoA</a:t>
            </a:r>
            <a:r>
              <a:rPr lang="en-US" dirty="0">
                <a:latin typeface="Times New Roman" pitchFamily="18" charset="0"/>
                <a:cs typeface="Times New Roman" pitchFamily="18" charset="0"/>
              </a:rPr>
              <a:t> enters </a:t>
            </a:r>
            <a:r>
              <a:rPr lang="en-US" u="sng" dirty="0">
                <a:solidFill>
                  <a:srgbClr val="CC0000"/>
                </a:solidFill>
                <a:latin typeface="Times New Roman" pitchFamily="18" charset="0"/>
                <a:cs typeface="Times New Roman" pitchFamily="18" charset="0"/>
              </a:rPr>
              <a:t>Krebs cycle</a:t>
            </a:r>
            <a:endParaRPr lang="en-US" sz="2800" dirty="0">
              <a:latin typeface="Times New Roman" pitchFamily="18" charset="0"/>
              <a:cs typeface="Times New Roman" pitchFamily="18" charset="0"/>
              <a:sym typeface="Symbol" pitchFamily="18" charset="2"/>
            </a:endParaRPr>
          </a:p>
        </p:txBody>
      </p:sp>
      <p:sp>
        <p:nvSpPr>
          <p:cNvPr id="379959" name="Freeform 55"/>
          <p:cNvSpPr>
            <a:spLocks/>
          </p:cNvSpPr>
          <p:nvPr/>
        </p:nvSpPr>
        <p:spPr bwMode="auto">
          <a:xfrm>
            <a:off x="7608888" y="569913"/>
            <a:ext cx="1273175" cy="1857375"/>
          </a:xfrm>
          <a:custGeom>
            <a:avLst/>
            <a:gdLst/>
            <a:ahLst/>
            <a:cxnLst>
              <a:cxn ang="0">
                <a:pos x="98" y="1170"/>
              </a:cxn>
              <a:cxn ang="0">
                <a:pos x="174" y="1018"/>
              </a:cxn>
              <a:cxn ang="0">
                <a:pos x="37" y="805"/>
              </a:cxn>
              <a:cxn ang="0">
                <a:pos x="397" y="740"/>
              </a:cxn>
              <a:cxn ang="0">
                <a:pos x="508" y="649"/>
              </a:cxn>
              <a:cxn ang="0">
                <a:pos x="397" y="492"/>
              </a:cxn>
              <a:cxn ang="0">
                <a:pos x="533" y="416"/>
              </a:cxn>
              <a:cxn ang="0">
                <a:pos x="660" y="304"/>
              </a:cxn>
              <a:cxn ang="0">
                <a:pos x="685" y="162"/>
              </a:cxn>
              <a:cxn ang="0">
                <a:pos x="756" y="87"/>
              </a:cxn>
              <a:cxn ang="0">
                <a:pos x="802" y="0"/>
              </a:cxn>
            </a:cxnLst>
            <a:rect l="0" t="0" r="r" b="b"/>
            <a:pathLst>
              <a:path w="802" h="1170">
                <a:moveTo>
                  <a:pt x="98" y="1170"/>
                </a:moveTo>
                <a:cubicBezTo>
                  <a:pt x="141" y="1124"/>
                  <a:pt x="184" y="1079"/>
                  <a:pt x="174" y="1018"/>
                </a:cubicBezTo>
                <a:cubicBezTo>
                  <a:pt x="164" y="957"/>
                  <a:pt x="0" y="851"/>
                  <a:pt x="37" y="805"/>
                </a:cubicBezTo>
                <a:cubicBezTo>
                  <a:pt x="74" y="759"/>
                  <a:pt x="319" y="766"/>
                  <a:pt x="397" y="740"/>
                </a:cubicBezTo>
                <a:cubicBezTo>
                  <a:pt x="475" y="714"/>
                  <a:pt x="508" y="690"/>
                  <a:pt x="508" y="649"/>
                </a:cubicBezTo>
                <a:cubicBezTo>
                  <a:pt x="508" y="608"/>
                  <a:pt x="393" y="531"/>
                  <a:pt x="397" y="492"/>
                </a:cubicBezTo>
                <a:cubicBezTo>
                  <a:pt x="401" y="453"/>
                  <a:pt x="489" y="447"/>
                  <a:pt x="533" y="416"/>
                </a:cubicBezTo>
                <a:cubicBezTo>
                  <a:pt x="577" y="385"/>
                  <a:pt x="635" y="346"/>
                  <a:pt x="660" y="304"/>
                </a:cubicBezTo>
                <a:cubicBezTo>
                  <a:pt x="685" y="262"/>
                  <a:pt x="669" y="198"/>
                  <a:pt x="685" y="162"/>
                </a:cubicBezTo>
                <a:cubicBezTo>
                  <a:pt x="701" y="126"/>
                  <a:pt x="737" y="114"/>
                  <a:pt x="756" y="87"/>
                </a:cubicBezTo>
                <a:cubicBezTo>
                  <a:pt x="775" y="60"/>
                  <a:pt x="788" y="30"/>
                  <a:pt x="802" y="0"/>
                </a:cubicBezTo>
              </a:path>
            </a:pathLst>
          </a:custGeom>
          <a:noFill/>
          <a:ln w="76200" cap="flat" cmpd="sng">
            <a:solidFill>
              <a:srgbClr val="CC0000"/>
            </a:solidFill>
            <a:prstDash val="solid"/>
            <a:round/>
            <a:headEnd type="none" w="med" len="med"/>
            <a:tailEnd type="stealth" w="med" len="med"/>
          </a:ln>
          <a:effectLst/>
        </p:spPr>
        <p:txBody>
          <a:bodyPr wrap="none" anchor="ctr"/>
          <a:lstStyle/>
          <a:p>
            <a:endParaRPr lang="ar-IQ"/>
          </a:p>
        </p:txBody>
      </p:sp>
      <p:sp>
        <p:nvSpPr>
          <p:cNvPr id="25" name="Oval 24"/>
          <p:cNvSpPr/>
          <p:nvPr/>
        </p:nvSpPr>
        <p:spPr>
          <a:xfrm>
            <a:off x="4214810" y="3071810"/>
            <a:ext cx="1285884" cy="10001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6" name="TextBox 25"/>
          <p:cNvSpPr txBox="1"/>
          <p:nvPr/>
        </p:nvSpPr>
        <p:spPr>
          <a:xfrm>
            <a:off x="4429124" y="3429000"/>
            <a:ext cx="1428760" cy="369332"/>
          </a:xfrm>
          <a:prstGeom prst="rect">
            <a:avLst/>
          </a:prstGeom>
          <a:noFill/>
        </p:spPr>
        <p:txBody>
          <a:bodyPr wrap="square" rtlCol="1">
            <a:spAutoFit/>
          </a:bodyPr>
          <a:lstStyle/>
          <a:p>
            <a:pPr algn="l" rtl="0"/>
            <a:r>
              <a:rPr lang="en-US" b="1" dirty="0"/>
              <a:t>NADH + H</a:t>
            </a:r>
            <a:endParaRPr lang="ar-IQ" b="1" dirty="0"/>
          </a:p>
        </p:txBody>
      </p:sp>
      <p:sp>
        <p:nvSpPr>
          <p:cNvPr id="27" name="Rectangle 26"/>
          <p:cNvSpPr/>
          <p:nvPr/>
        </p:nvSpPr>
        <p:spPr>
          <a:xfrm>
            <a:off x="4286248" y="3857628"/>
            <a:ext cx="121444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29" name="Straight Connector 28"/>
          <p:cNvCxnSpPr>
            <a:stCxn id="25" idx="1"/>
          </p:cNvCxnSpPr>
          <p:nvPr/>
        </p:nvCxnSpPr>
        <p:spPr>
          <a:xfrm rot="16200000" flipH="1" flipV="1">
            <a:off x="4203605" y="3229482"/>
            <a:ext cx="210724" cy="188312"/>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457200" y="274638"/>
            <a:ext cx="8229600" cy="1011222"/>
          </a:xfrm>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dirty="0" err="1"/>
              <a:t>Pyruvate</a:t>
            </a:r>
            <a:r>
              <a:rPr lang="en-US" dirty="0"/>
              <a:t> oxidized to Acetyl </a:t>
            </a:r>
            <a:r>
              <a:rPr lang="en-US" dirty="0" err="1"/>
              <a:t>CoA</a:t>
            </a:r>
            <a:r>
              <a:rPr lang="en-US" dirty="0"/>
              <a:t> </a:t>
            </a:r>
          </a:p>
        </p:txBody>
      </p:sp>
      <p:pic>
        <p:nvPicPr>
          <p:cNvPr id="381955" name="Picture 3"/>
          <p:cNvPicPr>
            <a:picLocks noGrp="1" noChangeAspect="1" noChangeArrowheads="1"/>
          </p:cNvPicPr>
          <p:nvPr>
            <p:ph type="body" idx="1"/>
          </p:nvPr>
        </p:nvPicPr>
        <p:blipFill>
          <a:blip r:embed="rId3"/>
          <a:srcRect l="900" t="2383" r="1350" b="6039"/>
          <a:stretch>
            <a:fillRect/>
          </a:stretch>
        </p:blipFill>
        <p:spPr>
          <a:xfrm>
            <a:off x="908050" y="1452563"/>
            <a:ext cx="7597775" cy="4033837"/>
          </a:xfrm>
          <a:ln/>
          <a:effectLst>
            <a:outerShdw dist="35921" dir="2700000" algn="ctr" rotWithShape="0">
              <a:srgbClr val="000000"/>
            </a:outerShdw>
          </a:effectLst>
        </p:spPr>
      </p:pic>
      <p:sp>
        <p:nvSpPr>
          <p:cNvPr id="381956" name="Text Box 4"/>
          <p:cNvSpPr txBox="1">
            <a:spLocks noChangeArrowheads="1"/>
          </p:cNvSpPr>
          <p:nvPr/>
        </p:nvSpPr>
        <p:spPr bwMode="auto">
          <a:xfrm>
            <a:off x="2071670" y="5715016"/>
            <a:ext cx="5500726" cy="553998"/>
          </a:xfrm>
          <a:prstGeom prst="rect">
            <a:avLst/>
          </a:prstGeom>
          <a:noFill/>
          <a:ln w="9525">
            <a:noFill/>
            <a:miter lim="800000"/>
            <a:headEnd/>
            <a:tailEnd/>
          </a:ln>
          <a:effectLst/>
        </p:spPr>
        <p:txBody>
          <a:bodyPr wrap="square" anchor="ctr">
            <a:spAutoFit/>
          </a:bodyPr>
          <a:lstStyle/>
          <a:p>
            <a:pPr algn="l" rtl="0"/>
            <a:r>
              <a:rPr lang="en-US" sz="3000" b="1" dirty="0">
                <a:solidFill>
                  <a:srgbClr val="00006A"/>
                </a:solidFill>
                <a:sym typeface="Symbol" pitchFamily="18" charset="2"/>
              </a:rPr>
              <a:t>Yield =</a:t>
            </a:r>
            <a:r>
              <a:rPr lang="en-US" sz="3000" b="1" dirty="0">
                <a:solidFill>
                  <a:srgbClr val="CC0000"/>
                </a:solidFill>
                <a:sym typeface="Symbol" pitchFamily="18" charset="2"/>
              </a:rPr>
              <a:t> 2C sugar </a:t>
            </a:r>
            <a:r>
              <a:rPr lang="en-US" sz="3000" b="1" dirty="0">
                <a:solidFill>
                  <a:srgbClr val="00006A"/>
                </a:solidFill>
                <a:sym typeface="Symbol" pitchFamily="18" charset="2"/>
              </a:rPr>
              <a:t>+</a:t>
            </a:r>
            <a:r>
              <a:rPr lang="en-US" sz="3000" b="1" dirty="0">
                <a:solidFill>
                  <a:srgbClr val="CC0000"/>
                </a:solidFill>
                <a:sym typeface="Symbol" pitchFamily="18" charset="2"/>
              </a:rPr>
              <a:t> NADH </a:t>
            </a:r>
            <a:r>
              <a:rPr lang="en-US" sz="3000" b="1" dirty="0">
                <a:solidFill>
                  <a:srgbClr val="00006A"/>
                </a:solidFill>
                <a:sym typeface="Symbol" pitchFamily="18" charset="2"/>
              </a:rPr>
              <a:t>+</a:t>
            </a:r>
            <a:r>
              <a:rPr lang="en-US" sz="3000" b="1" dirty="0">
                <a:solidFill>
                  <a:srgbClr val="CC0000"/>
                </a:solidFill>
                <a:sym typeface="Symbol" pitchFamily="18" charset="2"/>
              </a:rPr>
              <a:t> CO</a:t>
            </a:r>
            <a:r>
              <a:rPr lang="en-US" sz="3000" b="1" baseline="-25000" dirty="0">
                <a:solidFill>
                  <a:srgbClr val="CC0000"/>
                </a:solidFill>
                <a:sym typeface="Symbol" pitchFamily="18" charset="2"/>
              </a:rPr>
              <a:t>2</a:t>
            </a:r>
          </a:p>
        </p:txBody>
      </p:sp>
      <p:sp>
        <p:nvSpPr>
          <p:cNvPr id="381964" name="Rectangle 12"/>
          <p:cNvSpPr>
            <a:spLocks noChangeArrowheads="1"/>
          </p:cNvSpPr>
          <p:nvPr/>
        </p:nvSpPr>
        <p:spPr bwMode="auto">
          <a:xfrm>
            <a:off x="1258888" y="4797425"/>
            <a:ext cx="1263650" cy="549275"/>
          </a:xfrm>
          <a:prstGeom prst="rect">
            <a:avLst/>
          </a:prstGeom>
          <a:noFill/>
          <a:ln w="76200">
            <a:noFill/>
            <a:miter lim="800000"/>
            <a:headEnd/>
            <a:tailEnd/>
          </a:ln>
          <a:effectLst/>
        </p:spPr>
        <p:txBody>
          <a:bodyPr wrap="none" anchor="ctr">
            <a:spAutoFit/>
          </a:bodyPr>
          <a:lstStyle/>
          <a:p>
            <a:r>
              <a:rPr lang="en-US" sz="3000" b="1">
                <a:solidFill>
                  <a:srgbClr val="00006A"/>
                </a:solidFill>
              </a:rPr>
              <a:t>C-C-C</a:t>
            </a:r>
          </a:p>
        </p:txBody>
      </p:sp>
      <p:sp>
        <p:nvSpPr>
          <p:cNvPr id="381966" name="Rectangle 14"/>
          <p:cNvSpPr>
            <a:spLocks noChangeArrowheads="1"/>
          </p:cNvSpPr>
          <p:nvPr/>
        </p:nvSpPr>
        <p:spPr bwMode="auto">
          <a:xfrm>
            <a:off x="7277100" y="4575175"/>
            <a:ext cx="862013" cy="549275"/>
          </a:xfrm>
          <a:prstGeom prst="rect">
            <a:avLst/>
          </a:prstGeom>
          <a:noFill/>
          <a:ln w="76200">
            <a:noFill/>
            <a:miter lim="800000"/>
            <a:headEnd/>
            <a:tailEnd/>
          </a:ln>
          <a:effectLst/>
        </p:spPr>
        <p:txBody>
          <a:bodyPr wrap="none" anchor="ctr">
            <a:spAutoFit/>
          </a:bodyPr>
          <a:lstStyle/>
          <a:p>
            <a:r>
              <a:rPr lang="en-US" sz="3000" b="1">
                <a:solidFill>
                  <a:srgbClr val="00006A"/>
                </a:solidFill>
              </a:rPr>
              <a:t>C-C</a:t>
            </a:r>
          </a:p>
        </p:txBody>
      </p:sp>
      <p:sp>
        <p:nvSpPr>
          <p:cNvPr id="381970" name="AutoShape 18"/>
          <p:cNvSpPr>
            <a:spLocks noChangeArrowheads="1"/>
          </p:cNvSpPr>
          <p:nvPr/>
        </p:nvSpPr>
        <p:spPr bwMode="auto">
          <a:xfrm>
            <a:off x="3459163" y="2141538"/>
            <a:ext cx="184150" cy="841375"/>
          </a:xfrm>
          <a:prstGeom prst="star24">
            <a:avLst>
              <a:gd name="adj" fmla="val 37500"/>
            </a:avLst>
          </a:prstGeom>
          <a:noFill/>
          <a:ln w="9525">
            <a:noFill/>
            <a:miter lim="800000"/>
            <a:headEnd/>
            <a:tailEnd/>
          </a:ln>
          <a:effectLst/>
        </p:spPr>
        <p:txBody>
          <a:bodyPr wrap="none" anchor="ctr">
            <a:spAutoFit/>
          </a:bodyPr>
          <a:lstStyle/>
          <a:p>
            <a:endParaRPr lang="ar-IQ" sz="2600" b="1">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2643174" y="357166"/>
            <a:ext cx="3900486" cy="725470"/>
          </a:xfrm>
        </p:spPr>
        <p:style>
          <a:lnRef idx="1">
            <a:schemeClr val="accent4"/>
          </a:lnRef>
          <a:fillRef idx="2">
            <a:schemeClr val="accent4"/>
          </a:fillRef>
          <a:effectRef idx="1">
            <a:schemeClr val="accent4"/>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Krebs Cycle</a:t>
            </a:r>
          </a:p>
        </p:txBody>
      </p:sp>
      <p:sp>
        <p:nvSpPr>
          <p:cNvPr id="384003" name="Rectangle 3" descr="Rectangle: Click to edit Master text styles&#10;Second level&#10;Third level&#10;Fourth level&#10;Fifth level"/>
          <p:cNvSpPr>
            <a:spLocks noGrp="1" noChangeArrowheads="1"/>
          </p:cNvSpPr>
          <p:nvPr>
            <p:ph type="body" idx="1"/>
          </p:nvPr>
        </p:nvSpPr>
        <p:spPr>
          <a:xfrm>
            <a:off x="214282" y="1285860"/>
            <a:ext cx="8634442" cy="4000528"/>
          </a:xfrm>
        </p:spPr>
        <p:style>
          <a:lnRef idx="2">
            <a:schemeClr val="dk1"/>
          </a:lnRef>
          <a:fillRef idx="1">
            <a:schemeClr val="lt1"/>
          </a:fillRef>
          <a:effectRef idx="0">
            <a:schemeClr val="dk1"/>
          </a:effectRef>
          <a:fontRef idx="minor">
            <a:schemeClr val="dk1"/>
          </a:fontRef>
        </p:style>
        <p:txBody>
          <a:bodyPr/>
          <a:lstStyle/>
          <a:p>
            <a:pPr algn="l" rtl="0"/>
            <a:endParaRPr lang="en-US" dirty="0">
              <a:latin typeface="Times New Roman" pitchFamily="18" charset="0"/>
              <a:cs typeface="Times New Roman" pitchFamily="18" charset="0"/>
            </a:endParaRPr>
          </a:p>
          <a:p>
            <a:pPr algn="l" rtl="0"/>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 Citric Acid Cycle</a:t>
            </a:r>
          </a:p>
          <a:p>
            <a:pPr lvl="1" algn="l" rtl="0"/>
            <a:r>
              <a:rPr lang="en-US" dirty="0">
                <a:latin typeface="Times New Roman" pitchFamily="18" charset="0"/>
                <a:cs typeface="Times New Roman" pitchFamily="18" charset="0"/>
              </a:rPr>
              <a:t>Occurs in </a:t>
            </a:r>
            <a:r>
              <a:rPr lang="en-US" u="sng" dirty="0">
                <a:latin typeface="Times New Roman" pitchFamily="18" charset="0"/>
                <a:cs typeface="Times New Roman" pitchFamily="18" charset="0"/>
              </a:rPr>
              <a:t>mitochondrial matrix</a:t>
            </a:r>
            <a:endParaRPr lang="en-US" dirty="0">
              <a:latin typeface="Times New Roman" pitchFamily="18" charset="0"/>
              <a:cs typeface="Times New Roman" pitchFamily="18" charset="0"/>
            </a:endParaRPr>
          </a:p>
          <a:p>
            <a:pPr lvl="1" algn="l" rtl="0"/>
            <a:r>
              <a:rPr lang="en-US" dirty="0">
                <a:latin typeface="Times New Roman" pitchFamily="18" charset="0"/>
                <a:cs typeface="Times New Roman" pitchFamily="18" charset="0"/>
              </a:rPr>
              <a:t>8 step pathway</a:t>
            </a:r>
          </a:p>
          <a:p>
            <a:pPr marL="1085850" lvl="2" algn="l" rtl="0"/>
            <a:r>
              <a:rPr lang="en-US" dirty="0">
                <a:latin typeface="Times New Roman" pitchFamily="18" charset="0"/>
                <a:cs typeface="Times New Roman" pitchFamily="18" charset="0"/>
              </a:rPr>
              <a:t>each catalyzed by specific enzyme</a:t>
            </a:r>
          </a:p>
          <a:p>
            <a:pPr marL="1085850" lvl="2" algn="l" rtl="0"/>
            <a:r>
              <a:rPr lang="en-US" dirty="0">
                <a:latin typeface="Times New Roman" pitchFamily="18" charset="0"/>
                <a:cs typeface="Times New Roman" pitchFamily="18" charset="0"/>
              </a:rPr>
              <a:t>step-wise </a:t>
            </a:r>
            <a:r>
              <a:rPr lang="en-US" u="sng" dirty="0">
                <a:latin typeface="Times New Roman" pitchFamily="18" charset="0"/>
                <a:cs typeface="Times New Roman" pitchFamily="18" charset="0"/>
              </a:rPr>
              <a:t>catabolism</a:t>
            </a:r>
            <a:r>
              <a:rPr lang="en-US" dirty="0">
                <a:latin typeface="Times New Roman" pitchFamily="18" charset="0"/>
                <a:cs typeface="Times New Roman" pitchFamily="18" charset="0"/>
              </a:rPr>
              <a:t> of </a:t>
            </a:r>
            <a:r>
              <a:rPr lang="en-US" u="sng" dirty="0">
                <a:latin typeface="Times New Roman" pitchFamily="18" charset="0"/>
                <a:cs typeface="Times New Roman" pitchFamily="18" charset="0"/>
              </a:rPr>
              <a:t>6C citrate</a:t>
            </a:r>
            <a:r>
              <a:rPr lang="en-US" dirty="0">
                <a:latin typeface="Times New Roman" pitchFamily="18" charset="0"/>
                <a:cs typeface="Times New Roman" pitchFamily="18" charset="0"/>
              </a:rPr>
              <a:t> molecule</a:t>
            </a:r>
          </a:p>
        </p:txBody>
      </p:sp>
      <p:pic>
        <p:nvPicPr>
          <p:cNvPr id="384004" name="Picture 4"/>
          <p:cNvPicPr>
            <a:picLocks noChangeAspect="1" noChangeArrowheads="1"/>
          </p:cNvPicPr>
          <p:nvPr/>
        </p:nvPicPr>
        <p:blipFill>
          <a:blip r:embed="rId3"/>
          <a:srcRect/>
          <a:stretch>
            <a:fillRect/>
          </a:stretch>
        </p:blipFill>
        <p:spPr bwMode="auto">
          <a:xfrm>
            <a:off x="6572264" y="1643050"/>
            <a:ext cx="1454150" cy="2057400"/>
          </a:xfrm>
          <a:prstGeom prst="rect">
            <a:avLst/>
          </a:prstGeom>
          <a:noFill/>
          <a:ln w="9525">
            <a:noFill/>
            <a:miter lim="800000"/>
            <a:headEnd/>
            <a:tailEnd/>
          </a:ln>
          <a:effectLst>
            <a:outerShdw dist="35921" dir="2700000" algn="ctr" rotWithShape="0">
              <a:srgbClr val="808080">
                <a:alpha val="75000"/>
              </a:srgbClr>
            </a:outerShdw>
          </a:effectLst>
        </p:spPr>
      </p:pic>
      <p:sp>
        <p:nvSpPr>
          <p:cNvPr id="384007" name="Rectangle 7"/>
          <p:cNvSpPr>
            <a:spLocks noChangeArrowheads="1"/>
          </p:cNvSpPr>
          <p:nvPr/>
        </p:nvSpPr>
        <p:spPr bwMode="auto">
          <a:xfrm>
            <a:off x="7000892" y="3857628"/>
            <a:ext cx="1199366" cy="485518"/>
          </a:xfrm>
          <a:prstGeom prst="rect">
            <a:avLst/>
          </a:prstGeom>
          <a:noFill/>
          <a:ln w="9525">
            <a:noFill/>
            <a:miter lim="800000"/>
            <a:headEnd/>
            <a:tailEnd/>
          </a:ln>
          <a:effectLst/>
        </p:spPr>
        <p:txBody>
          <a:bodyPr wrap="none" anchor="ctr">
            <a:spAutoFit/>
          </a:bodyPr>
          <a:lstStyle/>
          <a:p>
            <a:pPr>
              <a:lnSpc>
                <a:spcPct val="90000"/>
              </a:lnSpc>
            </a:pPr>
            <a:r>
              <a:rPr lang="en-US" sz="1400" b="1" dirty="0">
                <a:solidFill>
                  <a:schemeClr val="tx2"/>
                </a:solidFill>
              </a:rPr>
              <a:t>Hans Krebs</a:t>
            </a:r>
          </a:p>
          <a:p>
            <a:pPr>
              <a:lnSpc>
                <a:spcPct val="90000"/>
              </a:lnSpc>
            </a:pPr>
            <a:r>
              <a:rPr lang="en-US" sz="1400" b="1" dirty="0">
                <a:solidFill>
                  <a:schemeClr val="tx2"/>
                </a:solidFill>
              </a:rPr>
              <a:t>1900-1981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1">
            <a:schemeClr val="accent4"/>
          </a:lnRef>
          <a:fillRef idx="2">
            <a:schemeClr val="accent4"/>
          </a:fillRef>
          <a:effectRef idx="1">
            <a:schemeClr val="accent4"/>
          </a:effectRef>
          <a:fontRef idx="minor">
            <a:schemeClr val="dk1"/>
          </a:fontRef>
        </p:style>
        <p:txBody>
          <a:bodyPr/>
          <a:lstStyle/>
          <a:p>
            <a:pPr rtl="0"/>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CITRIC ACID CYCLE: (KREB’S CYCLE)</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457200" y="1428736"/>
            <a:ext cx="8229600" cy="4697427"/>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algn="justLow" rtl="0"/>
            <a:r>
              <a:rPr lang="en-US" dirty="0"/>
              <a:t>Under aerobic conditions the end product of </a:t>
            </a:r>
            <a:r>
              <a:rPr lang="en-US" dirty="0" err="1"/>
              <a:t>glycolysis</a:t>
            </a:r>
            <a:r>
              <a:rPr lang="en-US" dirty="0"/>
              <a:t> is </a:t>
            </a:r>
            <a:r>
              <a:rPr lang="en-US" dirty="0" err="1"/>
              <a:t>pyruvic</a:t>
            </a:r>
            <a:r>
              <a:rPr lang="en-US" dirty="0"/>
              <a:t> acid, in which ,the next step is the formation of acetyl coenzyme A (acetyl </a:t>
            </a:r>
            <a:r>
              <a:rPr lang="en-US" dirty="0" err="1"/>
              <a:t>CoA</a:t>
            </a:r>
            <a:r>
              <a:rPr lang="en-US" dirty="0"/>
              <a:t>)  this step is technically not a part of the citric acid cycle, but is shown on the diagram on the top left.</a:t>
            </a:r>
          </a:p>
          <a:p>
            <a:pPr algn="justLow" rtl="0"/>
            <a:r>
              <a:rPr lang="en-US" dirty="0"/>
              <a:t>Acetyl </a:t>
            </a:r>
            <a:r>
              <a:rPr lang="en-US" dirty="0" err="1"/>
              <a:t>CoA</a:t>
            </a:r>
            <a:r>
              <a:rPr lang="en-US" dirty="0"/>
              <a:t>, whether from </a:t>
            </a:r>
            <a:r>
              <a:rPr lang="en-US" dirty="0" err="1"/>
              <a:t>glycolysis</a:t>
            </a:r>
            <a:r>
              <a:rPr lang="en-US" dirty="0"/>
              <a:t> or the fatty acid spiral, is the initiator of the citric acid cycle. </a:t>
            </a:r>
          </a:p>
          <a:p>
            <a:pPr algn="justLow" rtl="0"/>
            <a:r>
              <a:rPr lang="en-US" dirty="0"/>
              <a:t>In carbohydrate metabolism, acetyl </a:t>
            </a:r>
            <a:r>
              <a:rPr lang="en-US" dirty="0" err="1"/>
              <a:t>CoA</a:t>
            </a:r>
            <a:r>
              <a:rPr lang="en-US" dirty="0"/>
              <a:t> is the link between </a:t>
            </a:r>
            <a:r>
              <a:rPr lang="en-US" dirty="0" err="1"/>
              <a:t>glycolysis</a:t>
            </a:r>
            <a:r>
              <a:rPr lang="en-US" dirty="0"/>
              <a:t> and the citric acid cycle. </a:t>
            </a:r>
          </a:p>
          <a:p>
            <a:pPr algn="justLow" rtl="0"/>
            <a:r>
              <a:rPr lang="en-US" dirty="0"/>
              <a:t>The initiating step of the citric acid cycle occurs when a four carbon compound (</a:t>
            </a:r>
            <a:r>
              <a:rPr lang="en-US" dirty="0" err="1"/>
              <a:t>oxaloacetic</a:t>
            </a:r>
            <a:r>
              <a:rPr lang="en-US" dirty="0"/>
              <a:t> acid) condenses with acetyl </a:t>
            </a:r>
            <a:r>
              <a:rPr lang="en-US" dirty="0" err="1"/>
              <a:t>CoA</a:t>
            </a:r>
            <a:r>
              <a:rPr lang="en-US" dirty="0"/>
              <a:t> (2 carbons) to form citric acid (6 carbons).</a:t>
            </a:r>
          </a:p>
          <a:p>
            <a:pPr algn="justLow" rtl="0"/>
            <a:r>
              <a:rPr lang="en-US" dirty="0"/>
              <a:t>The whole purpose of a “turn” of the citric acid cycle is to produce two carbon dioxide molecules. </a:t>
            </a:r>
          </a:p>
          <a:p>
            <a:pPr algn="justLow" rtl="0"/>
            <a:r>
              <a:rPr lang="en-US" dirty="0"/>
              <a:t>This general oxidation reaction is accompanied by the loss of hydrogen and electrons at four specific places. </a:t>
            </a:r>
          </a:p>
          <a:p>
            <a:pPr algn="justLow" rtl="0"/>
            <a:r>
              <a:rPr lang="en-US" dirty="0"/>
              <a:t>These oxidations are connected to the electron transport chain where many ATP are produced.</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noChangeArrowheads="1"/>
          </p:cNvSpPr>
          <p:nvPr>
            <p:ph idx="1"/>
          </p:nvPr>
        </p:nvSpPr>
        <p:spPr>
          <a:xfrm>
            <a:off x="500034" y="1600200"/>
            <a:ext cx="8215370" cy="4900634"/>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l" rtl="0" eaLnBrk="1" hangingPunct="1">
              <a:spcBef>
                <a:spcPct val="10000"/>
              </a:spcBef>
              <a:spcAft>
                <a:spcPct val="10000"/>
              </a:spcAft>
              <a:buFont typeface="Wingdings" pitchFamily="2" charset="2"/>
              <a:buNone/>
            </a:pPr>
            <a:endParaRPr lang="en-US" dirty="0">
              <a:solidFill>
                <a:schemeClr val="hlink"/>
              </a:solidFill>
            </a:endParaRPr>
          </a:p>
          <a:p>
            <a:pPr algn="justLow" rtl="0" eaLnBrk="1" hangingPunct="1">
              <a:spcBef>
                <a:spcPct val="10000"/>
              </a:spcBef>
              <a:spcAft>
                <a:spcPct val="10000"/>
              </a:spcAft>
              <a:buFont typeface="Wingdings" pitchFamily="2" charset="2"/>
              <a:buNone/>
            </a:pPr>
            <a:r>
              <a:rPr lang="en-US" dirty="0">
                <a:solidFill>
                  <a:schemeClr val="tx1"/>
                </a:solidFill>
                <a:latin typeface="Times New Roman" pitchFamily="18" charset="0"/>
                <a:cs typeface="Times New Roman" pitchFamily="18" charset="0"/>
              </a:rPr>
              <a:t>Catabolic reactions are organized as :</a:t>
            </a:r>
          </a:p>
          <a:p>
            <a:pPr algn="justLow" rtl="0" eaLnBrk="1" hangingPunct="1">
              <a:spcBef>
                <a:spcPct val="10000"/>
              </a:spcBef>
              <a:spcAft>
                <a:spcPct val="10000"/>
              </a:spcAft>
              <a:buFont typeface="Wingdings" pitchFamily="2" charset="2"/>
              <a:buNone/>
            </a:pPr>
            <a:r>
              <a:rPr lang="en-US" b="1" dirty="0">
                <a:solidFill>
                  <a:schemeClr val="tx1"/>
                </a:solidFill>
                <a:latin typeface="Times New Roman" pitchFamily="18" charset="0"/>
                <a:cs typeface="Times New Roman" pitchFamily="18" charset="0"/>
              </a:rPr>
              <a:t>Stage 1:</a:t>
            </a:r>
            <a:r>
              <a:rPr lang="en-US" dirty="0">
                <a:solidFill>
                  <a:schemeClr val="tx1"/>
                </a:solidFill>
                <a:latin typeface="Times New Roman" pitchFamily="18" charset="0"/>
                <a:cs typeface="Times New Roman" pitchFamily="18" charset="0"/>
              </a:rPr>
              <a:t> 	</a:t>
            </a:r>
          </a:p>
          <a:p>
            <a:pPr algn="justLow" rtl="0" eaLnBrk="1" hangingPunct="1">
              <a:spcBef>
                <a:spcPct val="10000"/>
              </a:spcBef>
              <a:spcAft>
                <a:spcPct val="10000"/>
              </a:spcAft>
              <a:buFont typeface="Wingdings" pitchFamily="2" charset="2"/>
              <a:buNone/>
            </a:pPr>
            <a:r>
              <a:rPr lang="en-US" dirty="0">
                <a:solidFill>
                  <a:schemeClr val="tx1"/>
                </a:solidFill>
                <a:latin typeface="Times New Roman" pitchFamily="18" charset="0"/>
                <a:cs typeface="Times New Roman" pitchFamily="18" charset="0"/>
              </a:rPr>
              <a:t>   Digestion and hydrolysis break down large molecules to smaller ones that enter the bloodstream.</a:t>
            </a:r>
          </a:p>
          <a:p>
            <a:pPr algn="justLow" rtl="0" eaLnBrk="1" hangingPunct="1">
              <a:spcBef>
                <a:spcPct val="10000"/>
              </a:spcBef>
              <a:spcAft>
                <a:spcPct val="10000"/>
              </a:spcAft>
              <a:buFont typeface="Wingdings" pitchFamily="2" charset="2"/>
              <a:buNone/>
            </a:pPr>
            <a:r>
              <a:rPr lang="en-US" b="1" dirty="0">
                <a:solidFill>
                  <a:schemeClr val="tx1"/>
                </a:solidFill>
                <a:latin typeface="Times New Roman" pitchFamily="18" charset="0"/>
                <a:cs typeface="Times New Roman" pitchFamily="18" charset="0"/>
              </a:rPr>
              <a:t>Stage 2: </a:t>
            </a:r>
            <a:r>
              <a:rPr lang="en-US" dirty="0">
                <a:solidFill>
                  <a:schemeClr val="tx1"/>
                </a:solidFill>
                <a:latin typeface="Times New Roman" pitchFamily="18" charset="0"/>
                <a:cs typeface="Times New Roman" pitchFamily="18" charset="0"/>
              </a:rPr>
              <a:t>	</a:t>
            </a:r>
          </a:p>
          <a:p>
            <a:pPr algn="justLow" rtl="0" eaLnBrk="1" hangingPunct="1">
              <a:spcBef>
                <a:spcPct val="10000"/>
              </a:spcBef>
              <a:spcAft>
                <a:spcPct val="10000"/>
              </a:spcAft>
              <a:buFont typeface="Wingdings" pitchFamily="2" charset="2"/>
              <a:buNone/>
            </a:pPr>
            <a:r>
              <a:rPr lang="en-US" dirty="0">
                <a:solidFill>
                  <a:schemeClr val="tx1"/>
                </a:solidFill>
                <a:latin typeface="Times New Roman" pitchFamily="18" charset="0"/>
                <a:cs typeface="Times New Roman" pitchFamily="18" charset="0"/>
              </a:rPr>
              <a:t>    Degradation breaks down molecules to two- and three-carbon compounds.</a:t>
            </a:r>
          </a:p>
          <a:p>
            <a:pPr algn="justLow" rtl="0">
              <a:spcBef>
                <a:spcPct val="10000"/>
              </a:spcBef>
              <a:spcAft>
                <a:spcPct val="10000"/>
              </a:spcAft>
              <a:buNone/>
            </a:pPr>
            <a:r>
              <a:rPr lang="en-US" b="1" dirty="0">
                <a:solidFill>
                  <a:schemeClr val="tx1"/>
                </a:solidFill>
                <a:latin typeface="Times New Roman" pitchFamily="18" charset="0"/>
                <a:cs typeface="Times New Roman" pitchFamily="18" charset="0"/>
              </a:rPr>
              <a:t>Stage 3:</a:t>
            </a:r>
            <a:r>
              <a:rPr lang="en-US" dirty="0">
                <a:solidFill>
                  <a:schemeClr val="tx1"/>
                </a:solidFill>
                <a:latin typeface="Times New Roman" pitchFamily="18" charset="0"/>
                <a:cs typeface="Times New Roman" pitchFamily="18" charset="0"/>
              </a:rPr>
              <a:t> 	</a:t>
            </a:r>
          </a:p>
          <a:p>
            <a:pPr algn="justLow" rtl="0">
              <a:spcBef>
                <a:spcPct val="10000"/>
              </a:spcBef>
              <a:spcAft>
                <a:spcPct val="10000"/>
              </a:spcAft>
              <a:buNone/>
            </a:pPr>
            <a:r>
              <a:rPr lang="en-US" dirty="0">
                <a:solidFill>
                  <a:schemeClr val="tx1"/>
                </a:solidFill>
                <a:latin typeface="Times New Roman" pitchFamily="18" charset="0"/>
                <a:cs typeface="Times New Roman" pitchFamily="18" charset="0"/>
              </a:rPr>
              <a:t>    Oxidation of small molecules in the citric acid cycle and   electron transport provide ATP energy.</a:t>
            </a:r>
          </a:p>
        </p:txBody>
      </p:sp>
      <p:sp>
        <p:nvSpPr>
          <p:cNvPr id="37890" name="Slide Number Placeholder 5"/>
          <p:cNvSpPr>
            <a:spLocks noGrp="1"/>
          </p:cNvSpPr>
          <p:nvPr>
            <p:ph type="sldNum" sz="quarter" idx="12"/>
          </p:nvPr>
        </p:nvSpPr>
        <p:spPr>
          <a:noFill/>
        </p:spPr>
        <p:txBody>
          <a:bodyPr/>
          <a:lstStyle/>
          <a:p>
            <a:fld id="{A26B5D1D-2AA5-48CD-B6FA-47FD5CA1F92C}" type="slidenum">
              <a:rPr lang="en-US" smtClean="0">
                <a:latin typeface="Arial" pitchFamily="34" charset="0"/>
              </a:rPr>
              <a:pPr/>
              <a:t>3</a:t>
            </a:fld>
            <a:endParaRPr lang="en-US">
              <a:latin typeface="Arial" pitchFamily="34" charset="0"/>
            </a:endParaRPr>
          </a:p>
        </p:txBody>
      </p:sp>
      <p:sp>
        <p:nvSpPr>
          <p:cNvPr id="37891" name="Rectangle 2"/>
          <p:cNvSpPr>
            <a:spLocks noGrp="1" noChangeArrowheads="1"/>
          </p:cNvSpPr>
          <p:nvPr>
            <p:ph type="title"/>
          </p:nvPr>
        </p:nvSpPr>
        <p:spPr/>
        <p:style>
          <a:lnRef idx="1">
            <a:schemeClr val="accent4"/>
          </a:lnRef>
          <a:fillRef idx="2">
            <a:schemeClr val="accent4"/>
          </a:fillRef>
          <a:effectRef idx="1">
            <a:schemeClr val="accent4"/>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eaLnBrk="1" hangingPunct="1"/>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Stages of Metabolism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p:cNvPicPr>
            <a:picLocks noGrp="1" noChangeAspect="1" noChangeArrowheads="1"/>
          </p:cNvPicPr>
          <p:nvPr>
            <p:ph type="body" idx="1"/>
          </p:nvPr>
        </p:nvPicPr>
        <p:blipFill>
          <a:blip r:embed="rId3"/>
          <a:srcRect l="2696" t="2400" r="2696" b="4559"/>
          <a:stretch>
            <a:fillRect/>
          </a:stretch>
        </p:blipFill>
        <p:spPr>
          <a:xfrm>
            <a:off x="500034" y="1000108"/>
            <a:ext cx="8143932" cy="5857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0147" name="Rectangle 3" descr="Rectangle: Click to edit Master text styles&#10;Second level&#10;Third level&#10;Fourth level&#10;Fifth level"/>
          <p:cNvSpPr>
            <a:spLocks noChangeArrowheads="1"/>
          </p:cNvSpPr>
          <p:nvPr/>
        </p:nvSpPr>
        <p:spPr bwMode="auto">
          <a:xfrm>
            <a:off x="4357686" y="214290"/>
            <a:ext cx="4143404" cy="642942"/>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marL="6350" indent="-6350" algn="ctr" rtl="0" eaLnBrk="1" hangingPunct="1">
              <a:spcBef>
                <a:spcPct val="20000"/>
              </a:spcBef>
              <a:buClr>
                <a:srgbClr val="0F116A"/>
              </a:buClr>
              <a:buSzPct val="120000"/>
            </a:pPr>
            <a:r>
              <a:rPr lang="en-US" b="1" dirty="0">
                <a:latin typeface="Times New Roman" pitchFamily="18" charset="0"/>
                <a:cs typeface="Times New Roman" pitchFamily="18" charset="0"/>
              </a:rPr>
              <a:t>The fully oxidized glucose (C</a:t>
            </a:r>
            <a:r>
              <a:rPr lang="en-US" b="1" baseline="-25000" dirty="0">
                <a:latin typeface="Times New Roman" pitchFamily="18" charset="0"/>
                <a:cs typeface="Times New Roman" pitchFamily="18" charset="0"/>
              </a:rPr>
              <a:t>6</a:t>
            </a:r>
            <a:r>
              <a:rPr lang="en-US" b="1" dirty="0">
                <a:latin typeface="Times New Roman" pitchFamily="18" charset="0"/>
                <a:cs typeface="Times New Roman" pitchFamily="18" charset="0"/>
              </a:rPr>
              <a:t>H</a:t>
            </a:r>
            <a:r>
              <a:rPr lang="en-US" b="1" baseline="-25000" dirty="0">
                <a:latin typeface="Times New Roman" pitchFamily="18" charset="0"/>
                <a:cs typeface="Times New Roman" pitchFamily="18" charset="0"/>
              </a:rPr>
              <a:t>12</a:t>
            </a:r>
            <a:r>
              <a:rPr lang="en-US" b="1" dirty="0">
                <a:latin typeface="Times New Roman" pitchFamily="18" charset="0"/>
                <a:cs typeface="Times New Roman" pitchFamily="18" charset="0"/>
              </a:rPr>
              <a:t>O</a:t>
            </a:r>
            <a:r>
              <a:rPr lang="en-US" b="1" baseline="-25000" dirty="0">
                <a:latin typeface="Times New Roman" pitchFamily="18" charset="0"/>
                <a:cs typeface="Times New Roman" pitchFamily="18" charset="0"/>
              </a:rPr>
              <a:t>6</a:t>
            </a:r>
            <a:r>
              <a:rPr lang="en-US" b="1" dirty="0">
                <a:latin typeface="Times New Roman" pitchFamily="18" charset="0"/>
                <a:cs typeface="Times New Roman" pitchFamily="18" charset="0"/>
              </a:rPr>
              <a:t> ) to   CO</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&amp; ended up with </a:t>
            </a:r>
            <a:r>
              <a:rPr lang="en-US" b="1" u="sng" dirty="0">
                <a:latin typeface="Times New Roman" pitchFamily="18" charset="0"/>
                <a:cs typeface="Times New Roman" pitchFamily="18" charset="0"/>
              </a:rPr>
              <a:t>2 ATP</a:t>
            </a:r>
            <a:endParaRPr lang="en-US" b="1" dirty="0"/>
          </a:p>
        </p:txBody>
      </p:sp>
      <p:sp>
        <p:nvSpPr>
          <p:cNvPr id="7" name="Rectangle 2"/>
          <p:cNvSpPr>
            <a:spLocks noGrp="1" noChangeArrowheads="1"/>
          </p:cNvSpPr>
          <p:nvPr>
            <p:ph type="title"/>
          </p:nvPr>
        </p:nvSpPr>
        <p:spPr>
          <a:xfrm>
            <a:off x="214282" y="214290"/>
            <a:ext cx="3900486" cy="642942"/>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Krebs Cycle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Grp="1" noChangeAspect="1" noChangeArrowheads="1"/>
          </p:cNvPicPr>
          <p:nvPr>
            <p:ph type="body" idx="1"/>
          </p:nvPr>
        </p:nvPicPr>
        <p:blipFill>
          <a:blip r:embed="rId3"/>
          <a:srcRect l="1703" t="2400" r="5107" b="4440"/>
          <a:stretch>
            <a:fillRect/>
          </a:stretch>
        </p:blipFill>
        <p:spPr>
          <a:xfrm>
            <a:off x="4286248" y="1071546"/>
            <a:ext cx="4357718" cy="5443538"/>
          </a:xfrm>
          <a:ln>
            <a:solidFill>
              <a:srgbClr val="660000"/>
            </a:solidFill>
          </a:ln>
          <a:effectLst>
            <a:outerShdw dist="35921" dir="2700000" algn="ctr" rotWithShape="0">
              <a:srgbClr val="000000"/>
            </a:outerShdw>
          </a:effectLst>
        </p:spPr>
      </p:pic>
      <p:sp>
        <p:nvSpPr>
          <p:cNvPr id="392195" name="Rectangle 3" descr="Rectangle: Click to edit Master text styles&#10;Second level&#10;Third level&#10;Fourth level&#10;Fifth level"/>
          <p:cNvSpPr>
            <a:spLocks noChangeArrowheads="1"/>
          </p:cNvSpPr>
          <p:nvPr/>
        </p:nvSpPr>
        <p:spPr bwMode="auto">
          <a:xfrm>
            <a:off x="285720" y="1071546"/>
            <a:ext cx="3810000" cy="321471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marL="342900" indent="-342900" algn="l" rtl="0" eaLnBrk="1" hangingPunct="1">
              <a:spcBef>
                <a:spcPct val="20000"/>
              </a:spcBef>
              <a:buClr>
                <a:srgbClr val="0F116A"/>
              </a:buClr>
              <a:buSzPct val="120000"/>
              <a:buFont typeface="Wingdings" pitchFamily="2" charset="2"/>
              <a:buChar char="§"/>
            </a:pPr>
            <a:r>
              <a:rPr lang="en-US" sz="2400" b="1" dirty="0">
                <a:solidFill>
                  <a:srgbClr val="0F116A"/>
                </a:solidFill>
                <a:latin typeface="Times New Roman" pitchFamily="18" charset="0"/>
                <a:cs typeface="Times New Roman" pitchFamily="18" charset="0"/>
              </a:rPr>
              <a:t>Krebs cycle produces large quantities of </a:t>
            </a:r>
            <a:r>
              <a:rPr lang="en-US" sz="2400" b="1" u="sng" dirty="0">
                <a:solidFill>
                  <a:srgbClr val="CC0000"/>
                </a:solidFill>
                <a:latin typeface="Times New Roman" pitchFamily="18" charset="0"/>
                <a:cs typeface="Times New Roman" pitchFamily="18" charset="0"/>
              </a:rPr>
              <a:t>electron carriers</a:t>
            </a:r>
            <a:endParaRPr lang="en-US" sz="2400" b="1" u="sng" dirty="0">
              <a:solidFill>
                <a:schemeClr val="tx2"/>
              </a:solidFill>
              <a:latin typeface="Times New Roman" pitchFamily="18" charset="0"/>
              <a:cs typeface="Times New Roman" pitchFamily="18" charset="0"/>
            </a:endParaRPr>
          </a:p>
          <a:p>
            <a:pPr marL="742950" lvl="1" indent="-285750" algn="l" rtl="0" eaLnBrk="1" hangingPunct="1">
              <a:spcBef>
                <a:spcPct val="20000"/>
              </a:spcBef>
              <a:buClr>
                <a:schemeClr val="tx1"/>
              </a:buClr>
              <a:buSzPct val="60000"/>
              <a:buFont typeface="Wingdings" pitchFamily="2" charset="2"/>
              <a:buChar char="u"/>
            </a:pPr>
            <a:r>
              <a:rPr lang="en-US" sz="2400" b="1" dirty="0">
                <a:solidFill>
                  <a:srgbClr val="CC0000"/>
                </a:solidFill>
                <a:latin typeface="Times New Roman" pitchFamily="18" charset="0"/>
                <a:cs typeface="Times New Roman" pitchFamily="18" charset="0"/>
              </a:rPr>
              <a:t>NADH</a:t>
            </a:r>
            <a:endParaRPr lang="en-US" sz="2400" b="1" dirty="0">
              <a:latin typeface="Times New Roman" pitchFamily="18" charset="0"/>
              <a:cs typeface="Times New Roman" pitchFamily="18" charset="0"/>
            </a:endParaRPr>
          </a:p>
          <a:p>
            <a:pPr marL="742950" lvl="1" indent="-285750" algn="l" rtl="0" eaLnBrk="1" hangingPunct="1">
              <a:spcBef>
                <a:spcPct val="20000"/>
              </a:spcBef>
              <a:buClr>
                <a:schemeClr val="tx1"/>
              </a:buClr>
              <a:buSzPct val="60000"/>
              <a:buFont typeface="Wingdings" pitchFamily="2" charset="2"/>
              <a:buChar char="u"/>
            </a:pPr>
            <a:r>
              <a:rPr lang="en-US" sz="2400" b="1" dirty="0">
                <a:solidFill>
                  <a:srgbClr val="CC0000"/>
                </a:solidFill>
                <a:latin typeface="Times New Roman" pitchFamily="18" charset="0"/>
                <a:cs typeface="Times New Roman" pitchFamily="18" charset="0"/>
              </a:rPr>
              <a:t>FADH</a:t>
            </a:r>
            <a:r>
              <a:rPr lang="en-US" sz="2400" b="1" baseline="-25000" dirty="0">
                <a:solidFill>
                  <a:srgbClr val="CC0000"/>
                </a:solidFill>
                <a:latin typeface="Times New Roman" pitchFamily="18" charset="0"/>
                <a:cs typeface="Times New Roman" pitchFamily="18" charset="0"/>
              </a:rPr>
              <a:t>2</a:t>
            </a:r>
            <a:endParaRPr lang="en-US" sz="2400" b="1" dirty="0">
              <a:latin typeface="Times New Roman" pitchFamily="18" charset="0"/>
              <a:cs typeface="Times New Roman" pitchFamily="18" charset="0"/>
            </a:endParaRPr>
          </a:p>
          <a:p>
            <a:pPr marL="742950" lvl="1" indent="-285750" algn="l" rtl="0" eaLnBrk="1" hangingPunct="1">
              <a:spcBef>
                <a:spcPct val="20000"/>
              </a:spcBef>
              <a:buClr>
                <a:schemeClr val="tx1"/>
              </a:buClr>
              <a:buSzPct val="60000"/>
              <a:buFont typeface="Wingdings" pitchFamily="2" charset="2"/>
              <a:buChar char="u"/>
            </a:pPr>
            <a:r>
              <a:rPr lang="en-US" sz="2400" b="1" dirty="0">
                <a:latin typeface="Times New Roman" pitchFamily="18" charset="0"/>
                <a:cs typeface="Times New Roman" pitchFamily="18" charset="0"/>
              </a:rPr>
              <a:t>go to </a:t>
            </a:r>
            <a:r>
              <a:rPr lang="en-US" sz="2400" b="1" u="sng" dirty="0">
                <a:solidFill>
                  <a:srgbClr val="CC0000"/>
                </a:solidFill>
                <a:latin typeface="Times New Roman" pitchFamily="18" charset="0"/>
                <a:cs typeface="Times New Roman" pitchFamily="18" charset="0"/>
              </a:rPr>
              <a:t>Electron Transport Chain</a:t>
            </a:r>
          </a:p>
        </p:txBody>
      </p:sp>
      <p:sp>
        <p:nvSpPr>
          <p:cNvPr id="392196" name="Rectangle 4"/>
          <p:cNvSpPr>
            <a:spLocks noChangeArrowheads="1"/>
          </p:cNvSpPr>
          <p:nvPr/>
        </p:nvSpPr>
        <p:spPr bwMode="auto">
          <a:xfrm>
            <a:off x="501519" y="214290"/>
            <a:ext cx="7518661" cy="61555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spAutoFit/>
          </a:bodyPr>
          <a:lstStyle/>
          <a:p>
            <a:pPr algn="ctr" rtl="0"/>
            <a:r>
              <a:rPr lang="en-US" sz="3400" b="1" dirty="0">
                <a:solidFill>
                  <a:schemeClr val="tx2"/>
                </a:solidFill>
                <a:latin typeface="Times New Roman" pitchFamily="18" charset="0"/>
                <a:cs typeface="Times New Roman" pitchFamily="18" charset="0"/>
              </a:rPr>
              <a:t>Electron Carriers = Hydrogen Carriers</a:t>
            </a:r>
            <a:endParaRPr lang="en-US" sz="3000" b="1" baseline="-25000" dirty="0">
              <a:solidFill>
                <a:srgbClr val="000000"/>
              </a:solidFill>
              <a:latin typeface="Times New Roman" pitchFamily="18" charset="0"/>
              <a:cs typeface="Times New Roman" pitchFamily="18" charset="0"/>
            </a:endParaRPr>
          </a:p>
        </p:txBody>
      </p:sp>
      <p:grpSp>
        <p:nvGrpSpPr>
          <p:cNvPr id="2" name="Group 26"/>
          <p:cNvGrpSpPr>
            <a:grpSpLocks/>
          </p:cNvGrpSpPr>
          <p:nvPr/>
        </p:nvGrpSpPr>
        <p:grpSpPr bwMode="auto">
          <a:xfrm>
            <a:off x="1071538" y="4000504"/>
            <a:ext cx="2157413" cy="2674937"/>
            <a:chOff x="4373" y="767"/>
            <a:chExt cx="1359" cy="1685"/>
          </a:xfrm>
        </p:grpSpPr>
        <p:pic>
          <p:nvPicPr>
            <p:cNvPr id="392204" name="Picture 12" descr="09_03"/>
            <p:cNvPicPr>
              <a:picLocks noChangeAspect="1" noChangeArrowheads="1"/>
            </p:cNvPicPr>
            <p:nvPr/>
          </p:nvPicPr>
          <p:blipFill>
            <a:blip r:embed="rId4"/>
            <a:srcRect l="22501" t="4500" r="22501" b="4500"/>
            <a:stretch>
              <a:fillRect/>
            </a:stretch>
          </p:blipFill>
          <p:spPr bwMode="auto">
            <a:xfrm>
              <a:off x="4373" y="767"/>
              <a:ext cx="1359" cy="1685"/>
            </a:xfrm>
            <a:prstGeom prst="rect">
              <a:avLst/>
            </a:prstGeom>
            <a:noFill/>
            <a:ln w="12700">
              <a:solidFill>
                <a:srgbClr val="000000"/>
              </a:solidFill>
              <a:miter lim="800000"/>
              <a:headEnd/>
              <a:tailEnd/>
            </a:ln>
            <a:effectLst>
              <a:outerShdw dist="35921" dir="2700000" algn="ctr" rotWithShape="0">
                <a:srgbClr val="808080"/>
              </a:outerShdw>
            </a:effectLst>
          </p:spPr>
        </p:pic>
        <p:sp>
          <p:nvSpPr>
            <p:cNvPr id="392205" name="Rectangle 13"/>
            <p:cNvSpPr>
              <a:spLocks noChangeArrowheads="1"/>
            </p:cNvSpPr>
            <p:nvPr/>
          </p:nvSpPr>
          <p:spPr bwMode="auto">
            <a:xfrm>
              <a:off x="5258" y="2314"/>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07" name="Rectangle 15"/>
            <p:cNvSpPr>
              <a:spLocks noChangeArrowheads="1"/>
            </p:cNvSpPr>
            <p:nvPr/>
          </p:nvSpPr>
          <p:spPr bwMode="auto">
            <a:xfrm>
              <a:off x="4775" y="981"/>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08" name="Rectangle 16"/>
            <p:cNvSpPr>
              <a:spLocks noChangeArrowheads="1"/>
            </p:cNvSpPr>
            <p:nvPr/>
          </p:nvSpPr>
          <p:spPr bwMode="auto">
            <a:xfrm>
              <a:off x="5343" y="1007"/>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09" name="Rectangle 17"/>
            <p:cNvSpPr>
              <a:spLocks noChangeArrowheads="1"/>
            </p:cNvSpPr>
            <p:nvPr/>
          </p:nvSpPr>
          <p:spPr bwMode="auto">
            <a:xfrm>
              <a:off x="5356" y="838"/>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0" name="Rectangle 18"/>
            <p:cNvSpPr>
              <a:spLocks noChangeArrowheads="1"/>
            </p:cNvSpPr>
            <p:nvPr/>
          </p:nvSpPr>
          <p:spPr bwMode="auto">
            <a:xfrm>
              <a:off x="5037" y="1007"/>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1" name="Rectangle 19"/>
            <p:cNvSpPr>
              <a:spLocks noChangeArrowheads="1"/>
            </p:cNvSpPr>
            <p:nvPr/>
          </p:nvSpPr>
          <p:spPr bwMode="auto">
            <a:xfrm>
              <a:off x="5179" y="973"/>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2" name="Rectangle 20"/>
            <p:cNvSpPr>
              <a:spLocks noChangeArrowheads="1"/>
            </p:cNvSpPr>
            <p:nvPr/>
          </p:nvSpPr>
          <p:spPr bwMode="auto">
            <a:xfrm>
              <a:off x="5141" y="858"/>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3" name="Rectangle 21"/>
            <p:cNvSpPr>
              <a:spLocks noChangeArrowheads="1"/>
            </p:cNvSpPr>
            <p:nvPr/>
          </p:nvSpPr>
          <p:spPr bwMode="auto">
            <a:xfrm>
              <a:off x="4965" y="856"/>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4" name="Rectangle 22"/>
            <p:cNvSpPr>
              <a:spLocks noChangeArrowheads="1"/>
            </p:cNvSpPr>
            <p:nvPr/>
          </p:nvSpPr>
          <p:spPr bwMode="auto">
            <a:xfrm>
              <a:off x="4800" y="782"/>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Reactions of Citric Acid Cycle</a:t>
            </a:r>
            <a:endParaRPr lang="ar-IQ" dirty="0"/>
          </a:p>
        </p:txBody>
      </p:sp>
      <p:sp>
        <p:nvSpPr>
          <p:cNvPr id="3" name="Content Placeholder 2"/>
          <p:cNvSpPr>
            <a:spLocks noGrp="1"/>
          </p:cNvSpPr>
          <p:nvPr>
            <p:ph idx="1"/>
          </p:nvPr>
        </p:nvSpPr>
        <p:spPr>
          <a:xfrm>
            <a:off x="457200" y="1214422"/>
            <a:ext cx="8229600" cy="4911741"/>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lgn="l" rtl="0"/>
            <a:r>
              <a:rPr lang="en-US" b="1" dirty="0"/>
              <a:t>Step 1</a:t>
            </a:r>
          </a:p>
          <a:p>
            <a:pPr algn="justLow" rtl="0">
              <a:buNone/>
            </a:pPr>
            <a:r>
              <a:rPr lang="en-US" dirty="0"/>
              <a:t>      The acetic acid subunit of acetyl </a:t>
            </a:r>
            <a:r>
              <a:rPr lang="en-US" dirty="0" err="1"/>
              <a:t>CoA</a:t>
            </a:r>
            <a:r>
              <a:rPr lang="en-US" dirty="0"/>
              <a:t> is combined with </a:t>
            </a:r>
            <a:r>
              <a:rPr lang="en-US" dirty="0" err="1"/>
              <a:t>oxaloacetate</a:t>
            </a:r>
            <a:r>
              <a:rPr lang="en-US" dirty="0"/>
              <a:t> to form a molecule of citrate. The acetyl coenzyme A acts only as a transporter of acetic acid from one enzyme to another. After Step 1, the coenzyme is released by hydrolysis so that it may combine with another acetic acid molecule to begin the Krebs cycle again.</a:t>
            </a:r>
          </a:p>
          <a:p>
            <a:pPr algn="justLow" rtl="0"/>
            <a:r>
              <a:rPr lang="en-US" b="1" dirty="0"/>
              <a:t>Step 2</a:t>
            </a:r>
          </a:p>
          <a:p>
            <a:pPr algn="justLow" rtl="0">
              <a:buNone/>
            </a:pPr>
            <a:r>
              <a:rPr lang="en-US" dirty="0"/>
              <a:t>      The citric acid molecule undergoes an </a:t>
            </a:r>
            <a:r>
              <a:rPr lang="en-US" dirty="0" err="1"/>
              <a:t>isomerization</a:t>
            </a:r>
            <a:r>
              <a:rPr lang="en-US" dirty="0"/>
              <a:t>. A hydroxyl group and a hydrogen molecule are removed from the citrate structure in the form of water. The two carbons form a double bond until the water molecule is added back. Only now, the hydroxyl group and hydrogen molecule are reversed with respect to the original structure of the citrate molecule. Thus, </a:t>
            </a:r>
            <a:r>
              <a:rPr lang="en-US" dirty="0" err="1"/>
              <a:t>isocitrate</a:t>
            </a:r>
            <a:r>
              <a:rPr lang="en-US" dirty="0"/>
              <a:t> is formed.</a:t>
            </a:r>
          </a:p>
          <a:p>
            <a:pPr algn="justLow" rtl="0"/>
            <a:r>
              <a:rPr lang="en-US" b="1" dirty="0"/>
              <a:t>Step 3</a:t>
            </a:r>
          </a:p>
          <a:p>
            <a:pPr algn="justLow" rtl="0">
              <a:buNone/>
            </a:pPr>
            <a:r>
              <a:rPr lang="en-US" dirty="0"/>
              <a:t>      In this step, the </a:t>
            </a:r>
            <a:r>
              <a:rPr lang="en-US" dirty="0" err="1"/>
              <a:t>isocitrate</a:t>
            </a:r>
            <a:r>
              <a:rPr lang="en-US" dirty="0"/>
              <a:t> molecule is oxidized by a NAD molecule. The NAD molecule is reduced by the hydrogen atom and the hydroxyl group. The NAD binds with a hydrogen atom and carries off the other hydrogen atom leaving a carbonyl group. This structure is very unstable, so a molecule of CO2 is released creating alpha-</a:t>
            </a:r>
            <a:r>
              <a:rPr lang="en-US" dirty="0" err="1"/>
              <a:t>ketoglutarate</a:t>
            </a:r>
            <a:r>
              <a:rPr lang="en-US" dirty="0"/>
              <a:t>.</a:t>
            </a:r>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Low" rtl="0"/>
            <a:endParaRPr lang="en-US" b="1" dirty="0"/>
          </a:p>
          <a:p>
            <a:pPr algn="justLow" rtl="0"/>
            <a:r>
              <a:rPr lang="en-US" b="1" dirty="0"/>
              <a:t>Step 4</a:t>
            </a:r>
          </a:p>
          <a:p>
            <a:pPr algn="justLow" rtl="0">
              <a:buNone/>
            </a:pPr>
            <a:r>
              <a:rPr lang="en-US" dirty="0"/>
              <a:t>      In this step, coenzyme A, returns to oxidize the alpha-</a:t>
            </a:r>
            <a:r>
              <a:rPr lang="en-US" dirty="0" err="1"/>
              <a:t>ketoglutarate</a:t>
            </a:r>
            <a:r>
              <a:rPr lang="en-US" dirty="0"/>
              <a:t> molecule. A molecule of NAD is reduced again to form NADH and leaves with another hydrogen. This instability causes a carbonyl group to be released as carbon dioxide and a </a:t>
            </a:r>
            <a:r>
              <a:rPr lang="en-US" dirty="0" err="1"/>
              <a:t>thioester</a:t>
            </a:r>
            <a:r>
              <a:rPr lang="en-US" dirty="0"/>
              <a:t> bond is formed in its place between the former alpha-</a:t>
            </a:r>
            <a:r>
              <a:rPr lang="en-US" dirty="0" err="1"/>
              <a:t>ketoglutarate</a:t>
            </a:r>
            <a:r>
              <a:rPr lang="en-US" dirty="0"/>
              <a:t> and coenzyme A to create a molecule of </a:t>
            </a:r>
            <a:r>
              <a:rPr lang="en-US" i="1" dirty="0" err="1"/>
              <a:t>succinyl</a:t>
            </a:r>
            <a:r>
              <a:rPr lang="en-US" i="1" dirty="0"/>
              <a:t>-coenzyme A complex.</a:t>
            </a:r>
            <a:r>
              <a:rPr lang="en-US" b="1" dirty="0"/>
              <a:t> </a:t>
            </a:r>
          </a:p>
          <a:p>
            <a:pPr algn="justLow" rtl="0">
              <a:buNone/>
            </a:pPr>
            <a:endParaRPr lang="en-US" b="1" dirty="0"/>
          </a:p>
          <a:p>
            <a:pPr algn="justLow" rtl="0"/>
            <a:r>
              <a:rPr lang="en-US" b="1" dirty="0"/>
              <a:t>Step 5</a:t>
            </a:r>
          </a:p>
          <a:p>
            <a:pPr algn="justLow" rtl="0">
              <a:buNone/>
            </a:pPr>
            <a:r>
              <a:rPr lang="en-US" dirty="0"/>
              <a:t>      A water molecule sheds its hydrogen atoms to coenzyme A. Then, a free-floating phosphate group displaces coenzyme A and forms a bond with the </a:t>
            </a:r>
            <a:r>
              <a:rPr lang="en-US" dirty="0" err="1"/>
              <a:t>succinyl</a:t>
            </a:r>
            <a:r>
              <a:rPr lang="en-US" dirty="0"/>
              <a:t> complex. The phosphate is then transferred to a molecule of GDP to produce an energy molecule of GTP. It leaves behind a molecule of </a:t>
            </a:r>
            <a:r>
              <a:rPr lang="en-US" i="1" dirty="0" err="1"/>
              <a:t>succinate</a:t>
            </a:r>
            <a:r>
              <a:rPr lang="en-US" i="1" dirty="0"/>
              <a:t>.</a:t>
            </a:r>
          </a:p>
          <a:p>
            <a:pPr algn="justLow" rtl="0"/>
            <a:endParaRPr lang="ar-IQ" dirty="0"/>
          </a:p>
        </p:txBody>
      </p:sp>
      <p:sp>
        <p:nvSpPr>
          <p:cNvPr id="4" name="Title 1"/>
          <p:cNvSpPr>
            <a:spLocks noGrp="1"/>
          </p:cNvSpPr>
          <p:nvPr>
            <p:ph type="title"/>
          </p:nvPr>
        </p:nvSpPr>
        <p:spPr>
          <a:xfrm>
            <a:off x="457200" y="274638"/>
            <a:ext cx="8229600" cy="939784"/>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a:t>Reactions of Citric Acid Cycle</a:t>
            </a:r>
            <a:endParaRPr lang="ar-IQ"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style>
          <a:lnRef idx="1">
            <a:schemeClr val="accent2"/>
          </a:lnRef>
          <a:fillRef idx="2">
            <a:schemeClr val="accent2"/>
          </a:fillRef>
          <a:effectRef idx="1">
            <a:schemeClr val="accent2"/>
          </a:effectRef>
          <a:fontRef idx="minor">
            <a:schemeClr val="dk1"/>
          </a:fontRef>
        </p:style>
        <p:txBody>
          <a:bodyPr/>
          <a:lstStyle/>
          <a:p>
            <a:r>
              <a:rPr lang="en-US" dirty="0"/>
              <a:t>Reactions of Citric Acid Cycle</a:t>
            </a:r>
            <a:endParaRPr lang="ar-IQ" dirty="0"/>
          </a:p>
        </p:txBody>
      </p:sp>
      <p:sp>
        <p:nvSpPr>
          <p:cNvPr id="3" name="Content Placeholder 2"/>
          <p:cNvSpPr>
            <a:spLocks noGrp="1"/>
          </p:cNvSpPr>
          <p:nvPr>
            <p:ph idx="1"/>
          </p:nvPr>
        </p:nvSpPr>
        <p:spPr>
          <a:xfrm>
            <a:off x="457200" y="1428736"/>
            <a:ext cx="8229600" cy="4697427"/>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lgn="justLow" rtl="0"/>
            <a:r>
              <a:rPr lang="en-US" b="1" dirty="0"/>
              <a:t>Step 6</a:t>
            </a:r>
          </a:p>
          <a:p>
            <a:pPr algn="justLow" rtl="0">
              <a:buNone/>
            </a:pPr>
            <a:r>
              <a:rPr lang="en-US" dirty="0"/>
              <a:t>       In this step, </a:t>
            </a:r>
            <a:r>
              <a:rPr lang="en-US" dirty="0" err="1"/>
              <a:t>succinate</a:t>
            </a:r>
            <a:r>
              <a:rPr lang="en-US" dirty="0"/>
              <a:t> is oxidized by a molecule of FAD (</a:t>
            </a:r>
            <a:r>
              <a:rPr lang="en-US" dirty="0" err="1"/>
              <a:t>Flavin</a:t>
            </a:r>
            <a:r>
              <a:rPr lang="en-US" dirty="0"/>
              <a:t> adenine </a:t>
            </a:r>
            <a:r>
              <a:rPr lang="en-US" dirty="0" err="1"/>
              <a:t>dinucleotide</a:t>
            </a:r>
            <a:r>
              <a:rPr lang="en-US" dirty="0"/>
              <a:t>). The FAD removes two hydrogen atoms from the </a:t>
            </a:r>
            <a:r>
              <a:rPr lang="en-US" dirty="0" err="1"/>
              <a:t>succinate</a:t>
            </a:r>
            <a:r>
              <a:rPr lang="en-US" dirty="0"/>
              <a:t> and forces a double bond to form between the two carbon atoms, thus creating </a:t>
            </a:r>
            <a:r>
              <a:rPr lang="en-US" i="1" dirty="0" err="1"/>
              <a:t>fumarate</a:t>
            </a:r>
            <a:r>
              <a:rPr lang="en-US" i="1" dirty="0"/>
              <a:t>.</a:t>
            </a:r>
          </a:p>
          <a:p>
            <a:pPr algn="justLow" rtl="0">
              <a:buNone/>
            </a:pPr>
            <a:endParaRPr lang="en-US" i="1" dirty="0"/>
          </a:p>
          <a:p>
            <a:pPr algn="justLow" rtl="0"/>
            <a:r>
              <a:rPr lang="en-US" b="1" dirty="0"/>
              <a:t>Step 7</a:t>
            </a:r>
          </a:p>
          <a:p>
            <a:pPr algn="justLow" rtl="0">
              <a:buNone/>
            </a:pPr>
            <a:r>
              <a:rPr lang="en-US" dirty="0"/>
              <a:t>       An enzyme adds water to the </a:t>
            </a:r>
            <a:r>
              <a:rPr lang="en-US" dirty="0" err="1"/>
              <a:t>fumarate</a:t>
            </a:r>
            <a:r>
              <a:rPr lang="en-US" dirty="0"/>
              <a:t> molecule to form </a:t>
            </a:r>
            <a:r>
              <a:rPr lang="en-US" i="1" dirty="0" err="1"/>
              <a:t>malate</a:t>
            </a:r>
            <a:r>
              <a:rPr lang="en-US" i="1" dirty="0"/>
              <a:t>. The </a:t>
            </a:r>
            <a:r>
              <a:rPr lang="en-US" i="1" dirty="0" err="1"/>
              <a:t>malate</a:t>
            </a:r>
            <a:r>
              <a:rPr lang="en-US" i="1" dirty="0"/>
              <a:t> </a:t>
            </a:r>
            <a:r>
              <a:rPr lang="en-US" dirty="0"/>
              <a:t>is created by adding one hydrogen atom to a carbon atom and then adding a hydroxyl group to a carbon next to a terminal carbonyl group.</a:t>
            </a:r>
          </a:p>
          <a:p>
            <a:pPr algn="justLow" rtl="0">
              <a:buNone/>
            </a:pPr>
            <a:endParaRPr lang="en-US" dirty="0"/>
          </a:p>
          <a:p>
            <a:pPr algn="justLow" rtl="0"/>
            <a:r>
              <a:rPr lang="en-US" b="1" dirty="0"/>
              <a:t>Step 8</a:t>
            </a:r>
          </a:p>
          <a:p>
            <a:pPr algn="justLow" rtl="0">
              <a:buNone/>
            </a:pPr>
            <a:r>
              <a:rPr lang="en-US" dirty="0"/>
              <a:t>       In this final step, the </a:t>
            </a:r>
            <a:r>
              <a:rPr lang="en-US" dirty="0" err="1"/>
              <a:t>malate</a:t>
            </a:r>
            <a:r>
              <a:rPr lang="en-US" dirty="0"/>
              <a:t> molecule is oxidized by a NAD molecule. The carbon that carried the hydroxyl group is now converted into a carbonyl group. The end product is </a:t>
            </a:r>
            <a:r>
              <a:rPr lang="en-US" i="1" dirty="0" err="1"/>
              <a:t>oxaloacetate</a:t>
            </a:r>
            <a:r>
              <a:rPr lang="en-US" i="1" dirty="0"/>
              <a:t> which can then combine with acetyl-coenzyme </a:t>
            </a:r>
            <a:r>
              <a:rPr lang="en-US" dirty="0"/>
              <a:t>A and begin the Krebs cycle all over again.</a:t>
            </a:r>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tric_acid_cycle[12].jpg"/>
          <p:cNvPicPr>
            <a:picLocks noChangeAspect="1"/>
          </p:cNvPicPr>
          <p:nvPr/>
        </p:nvPicPr>
        <p:blipFill>
          <a:blip r:embed="rId3"/>
          <a:stretch>
            <a:fillRect/>
          </a:stretch>
        </p:blipFill>
        <p:spPr>
          <a:xfrm>
            <a:off x="214282" y="214290"/>
            <a:ext cx="8715436" cy="6429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Oval 3"/>
          <p:cNvSpPr>
            <a:spLocks noChangeArrowheads="1"/>
          </p:cNvSpPr>
          <p:nvPr/>
        </p:nvSpPr>
        <p:spPr bwMode="auto">
          <a:xfrm>
            <a:off x="3024188" y="2209800"/>
            <a:ext cx="4191000" cy="4191000"/>
          </a:xfrm>
          <a:prstGeom prst="ellipse">
            <a:avLst/>
          </a:prstGeom>
          <a:noFill/>
          <a:ln w="127000">
            <a:solidFill>
              <a:srgbClr val="FFCC18"/>
            </a:solidFill>
            <a:round/>
            <a:headEnd/>
            <a:tailEnd/>
          </a:ln>
          <a:effectLst/>
        </p:spPr>
        <p:txBody>
          <a:bodyPr wrap="none" anchor="ctr"/>
          <a:lstStyle/>
          <a:p>
            <a:endParaRPr lang="ar-IQ"/>
          </a:p>
        </p:txBody>
      </p:sp>
      <p:sp>
        <p:nvSpPr>
          <p:cNvPr id="403458" name="AutoShape 2"/>
          <p:cNvSpPr>
            <a:spLocks noChangeArrowheads="1"/>
          </p:cNvSpPr>
          <p:nvPr/>
        </p:nvSpPr>
        <p:spPr bwMode="auto">
          <a:xfrm>
            <a:off x="4959350" y="1752600"/>
            <a:ext cx="304800" cy="381000"/>
          </a:xfrm>
          <a:prstGeom prst="downArrow">
            <a:avLst>
              <a:gd name="adj1" fmla="val 50000"/>
              <a:gd name="adj2" fmla="val 31250"/>
            </a:avLst>
          </a:prstGeom>
          <a:solidFill>
            <a:srgbClr val="FFCC18"/>
          </a:solidFill>
          <a:ln w="9525">
            <a:noFill/>
            <a:miter lim="800000"/>
            <a:headEnd/>
            <a:tailEnd/>
          </a:ln>
          <a:effectLst/>
        </p:spPr>
        <p:txBody>
          <a:bodyPr wrap="none" anchor="ctr"/>
          <a:lstStyle/>
          <a:p>
            <a:endParaRPr lang="ar-IQ"/>
          </a:p>
        </p:txBody>
      </p:sp>
      <p:grpSp>
        <p:nvGrpSpPr>
          <p:cNvPr id="2" name="Group 4"/>
          <p:cNvGrpSpPr>
            <a:grpSpLocks/>
          </p:cNvGrpSpPr>
          <p:nvPr/>
        </p:nvGrpSpPr>
        <p:grpSpPr bwMode="auto">
          <a:xfrm>
            <a:off x="3962400" y="2057400"/>
            <a:ext cx="671513" cy="609600"/>
            <a:chOff x="2597" y="917"/>
            <a:chExt cx="423" cy="384"/>
          </a:xfrm>
        </p:grpSpPr>
        <p:sp>
          <p:nvSpPr>
            <p:cNvPr id="403461" name="Oval 5"/>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403462" name="Rectangle 6"/>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3" name="Group 7"/>
          <p:cNvGrpSpPr>
            <a:grpSpLocks/>
          </p:cNvGrpSpPr>
          <p:nvPr/>
        </p:nvGrpSpPr>
        <p:grpSpPr bwMode="auto">
          <a:xfrm>
            <a:off x="6681788" y="3200400"/>
            <a:ext cx="671512" cy="609600"/>
            <a:chOff x="2597" y="917"/>
            <a:chExt cx="423" cy="384"/>
          </a:xfrm>
        </p:grpSpPr>
        <p:sp>
          <p:nvSpPr>
            <p:cNvPr id="403464" name="Oval 8"/>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403465" name="Rectangle 9"/>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dirty="0">
                  <a:solidFill>
                    <a:srgbClr val="000000"/>
                  </a:solidFill>
                </a:rPr>
                <a:t>6C</a:t>
              </a:r>
              <a:endParaRPr lang="en-US" sz="2600" b="1" dirty="0">
                <a:solidFill>
                  <a:schemeClr val="tx2"/>
                </a:solidFill>
              </a:endParaRPr>
            </a:p>
          </p:txBody>
        </p:sp>
      </p:grpSp>
      <p:grpSp>
        <p:nvGrpSpPr>
          <p:cNvPr id="4" name="Group 10"/>
          <p:cNvGrpSpPr>
            <a:grpSpLocks/>
          </p:cNvGrpSpPr>
          <p:nvPr/>
        </p:nvGrpSpPr>
        <p:grpSpPr bwMode="auto">
          <a:xfrm>
            <a:off x="3929058" y="6000768"/>
            <a:ext cx="671512" cy="609600"/>
            <a:chOff x="2597" y="917"/>
            <a:chExt cx="423" cy="384"/>
          </a:xfrm>
        </p:grpSpPr>
        <p:sp>
          <p:nvSpPr>
            <p:cNvPr id="403467" name="Oval 11"/>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403468" name="Rectangle 12"/>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5" name="Group 13"/>
          <p:cNvGrpSpPr>
            <a:grpSpLocks/>
          </p:cNvGrpSpPr>
          <p:nvPr/>
        </p:nvGrpSpPr>
        <p:grpSpPr bwMode="auto">
          <a:xfrm>
            <a:off x="2795588" y="4800600"/>
            <a:ext cx="671512" cy="609600"/>
            <a:chOff x="2597" y="917"/>
            <a:chExt cx="423" cy="384"/>
          </a:xfrm>
        </p:grpSpPr>
        <p:sp>
          <p:nvSpPr>
            <p:cNvPr id="403470" name="Oval 14"/>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403471" name="Rectangle 15"/>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6" name="Group 16"/>
          <p:cNvGrpSpPr>
            <a:grpSpLocks/>
          </p:cNvGrpSpPr>
          <p:nvPr/>
        </p:nvGrpSpPr>
        <p:grpSpPr bwMode="auto">
          <a:xfrm>
            <a:off x="2795588" y="3200400"/>
            <a:ext cx="671512" cy="609600"/>
            <a:chOff x="2597" y="917"/>
            <a:chExt cx="423" cy="384"/>
          </a:xfrm>
        </p:grpSpPr>
        <p:sp>
          <p:nvSpPr>
            <p:cNvPr id="403473" name="Oval 17"/>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403474" name="Rectangle 18"/>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7" name="Group 19"/>
          <p:cNvGrpSpPr>
            <a:grpSpLocks/>
          </p:cNvGrpSpPr>
          <p:nvPr/>
        </p:nvGrpSpPr>
        <p:grpSpPr bwMode="auto">
          <a:xfrm>
            <a:off x="4776788" y="1219200"/>
            <a:ext cx="671512" cy="609600"/>
            <a:chOff x="2650" y="605"/>
            <a:chExt cx="423" cy="384"/>
          </a:xfrm>
        </p:grpSpPr>
        <p:sp>
          <p:nvSpPr>
            <p:cNvPr id="403476" name="Oval 20"/>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403477" name="Rectangle 21"/>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2C</a:t>
              </a:r>
              <a:endParaRPr lang="en-US" sz="2600" b="1">
                <a:solidFill>
                  <a:schemeClr val="bg1"/>
                </a:solidFill>
              </a:endParaRPr>
            </a:p>
          </p:txBody>
        </p:sp>
      </p:grpSp>
      <p:grpSp>
        <p:nvGrpSpPr>
          <p:cNvPr id="8" name="Group 22"/>
          <p:cNvGrpSpPr>
            <a:grpSpLocks/>
          </p:cNvGrpSpPr>
          <p:nvPr/>
        </p:nvGrpSpPr>
        <p:grpSpPr bwMode="auto">
          <a:xfrm>
            <a:off x="5614988" y="2057400"/>
            <a:ext cx="671512" cy="609600"/>
            <a:chOff x="2650" y="605"/>
            <a:chExt cx="423" cy="384"/>
          </a:xfrm>
        </p:grpSpPr>
        <p:sp>
          <p:nvSpPr>
            <p:cNvPr id="403479" name="Oval 23"/>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403480" name="Rectangle 24"/>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6C</a:t>
              </a:r>
              <a:endParaRPr lang="en-US" sz="2600" b="1">
                <a:solidFill>
                  <a:schemeClr val="bg1"/>
                </a:solidFill>
              </a:endParaRPr>
            </a:p>
          </p:txBody>
        </p:sp>
      </p:grpSp>
      <p:grpSp>
        <p:nvGrpSpPr>
          <p:cNvPr id="9" name="Group 25"/>
          <p:cNvGrpSpPr>
            <a:grpSpLocks/>
          </p:cNvGrpSpPr>
          <p:nvPr/>
        </p:nvGrpSpPr>
        <p:grpSpPr bwMode="auto">
          <a:xfrm>
            <a:off x="6757988" y="4724400"/>
            <a:ext cx="671512" cy="609600"/>
            <a:chOff x="2650" y="605"/>
            <a:chExt cx="423" cy="384"/>
          </a:xfrm>
        </p:grpSpPr>
        <p:sp>
          <p:nvSpPr>
            <p:cNvPr id="403482" name="Oval 26"/>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403483" name="Rectangle 27"/>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5C</a:t>
              </a:r>
              <a:endParaRPr lang="en-US" sz="2600" b="1">
                <a:solidFill>
                  <a:schemeClr val="bg1"/>
                </a:solidFill>
              </a:endParaRPr>
            </a:p>
          </p:txBody>
        </p:sp>
      </p:grpSp>
      <p:grpSp>
        <p:nvGrpSpPr>
          <p:cNvPr id="10" name="Group 28"/>
          <p:cNvGrpSpPr>
            <a:grpSpLocks/>
          </p:cNvGrpSpPr>
          <p:nvPr/>
        </p:nvGrpSpPr>
        <p:grpSpPr bwMode="auto">
          <a:xfrm>
            <a:off x="5691188" y="5867400"/>
            <a:ext cx="671512" cy="609600"/>
            <a:chOff x="2650" y="605"/>
            <a:chExt cx="423" cy="384"/>
          </a:xfrm>
        </p:grpSpPr>
        <p:sp>
          <p:nvSpPr>
            <p:cNvPr id="403485" name="Oval 29"/>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403486" name="Rectangle 30"/>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4C</a:t>
              </a:r>
              <a:endParaRPr lang="en-US" sz="2600" b="1">
                <a:solidFill>
                  <a:schemeClr val="bg1"/>
                </a:solidFill>
              </a:endParaRPr>
            </a:p>
          </p:txBody>
        </p:sp>
      </p:grpSp>
      <p:grpSp>
        <p:nvGrpSpPr>
          <p:cNvPr id="11" name="Group 31"/>
          <p:cNvGrpSpPr>
            <a:grpSpLocks/>
          </p:cNvGrpSpPr>
          <p:nvPr/>
        </p:nvGrpSpPr>
        <p:grpSpPr bwMode="auto">
          <a:xfrm>
            <a:off x="7367588" y="3687763"/>
            <a:ext cx="1547812" cy="655637"/>
            <a:chOff x="4272" y="2352"/>
            <a:chExt cx="975" cy="413"/>
          </a:xfrm>
        </p:grpSpPr>
        <p:sp>
          <p:nvSpPr>
            <p:cNvPr id="403488" name="AutoShape 32"/>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p:spPr>
          <p:txBody>
            <a:bodyPr wrap="none" anchor="ctr"/>
            <a:lstStyle/>
            <a:p>
              <a:endParaRPr lang="ar-IQ"/>
            </a:p>
          </p:txBody>
        </p:sp>
        <p:sp>
          <p:nvSpPr>
            <p:cNvPr id="403489" name="Rectangle 33"/>
            <p:cNvSpPr>
              <a:spLocks noChangeArrowheads="1"/>
            </p:cNvSpPr>
            <p:nvPr/>
          </p:nvSpPr>
          <p:spPr bwMode="auto">
            <a:xfrm>
              <a:off x="4800" y="2496"/>
              <a:ext cx="447" cy="269"/>
            </a:xfrm>
            <a:prstGeom prst="rect">
              <a:avLst/>
            </a:prstGeom>
            <a:noFill/>
            <a:ln w="9525">
              <a:noFill/>
              <a:miter lim="800000"/>
              <a:headEnd/>
              <a:tailEnd/>
            </a:ln>
            <a:effectLst/>
          </p:spPr>
          <p:txBody>
            <a:bodyPr wrap="none" anchor="ctr">
              <a:spAutoFit/>
            </a:bodyPr>
            <a:lstStyle/>
            <a:p>
              <a:r>
                <a:rPr lang="en-US" sz="2200" b="1">
                  <a:solidFill>
                    <a:srgbClr val="000000"/>
                  </a:solidFill>
                </a:rPr>
                <a:t>CO</a:t>
              </a:r>
              <a:r>
                <a:rPr lang="en-US" sz="2200" b="1" baseline="-25000">
                  <a:solidFill>
                    <a:srgbClr val="000000"/>
                  </a:solidFill>
                </a:rPr>
                <a:t>2</a:t>
              </a:r>
              <a:endParaRPr lang="en-US" sz="3000" b="1">
                <a:solidFill>
                  <a:srgbClr val="000000"/>
                </a:solidFill>
              </a:endParaRPr>
            </a:p>
          </p:txBody>
        </p:sp>
      </p:grpSp>
      <p:grpSp>
        <p:nvGrpSpPr>
          <p:cNvPr id="12" name="Group 34"/>
          <p:cNvGrpSpPr>
            <a:grpSpLocks/>
          </p:cNvGrpSpPr>
          <p:nvPr/>
        </p:nvGrpSpPr>
        <p:grpSpPr bwMode="auto">
          <a:xfrm>
            <a:off x="6986588" y="5410200"/>
            <a:ext cx="1547812" cy="655638"/>
            <a:chOff x="4272" y="2352"/>
            <a:chExt cx="975" cy="413"/>
          </a:xfrm>
        </p:grpSpPr>
        <p:sp>
          <p:nvSpPr>
            <p:cNvPr id="403491" name="AutoShape 35"/>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p:spPr>
          <p:txBody>
            <a:bodyPr wrap="none" anchor="ctr"/>
            <a:lstStyle/>
            <a:p>
              <a:endParaRPr lang="ar-IQ"/>
            </a:p>
          </p:txBody>
        </p:sp>
        <p:sp>
          <p:nvSpPr>
            <p:cNvPr id="403492" name="Rectangle 36"/>
            <p:cNvSpPr>
              <a:spLocks noChangeArrowheads="1"/>
            </p:cNvSpPr>
            <p:nvPr/>
          </p:nvSpPr>
          <p:spPr bwMode="auto">
            <a:xfrm>
              <a:off x="4800" y="2496"/>
              <a:ext cx="447" cy="269"/>
            </a:xfrm>
            <a:prstGeom prst="rect">
              <a:avLst/>
            </a:prstGeom>
            <a:noFill/>
            <a:ln w="9525">
              <a:noFill/>
              <a:miter lim="800000"/>
              <a:headEnd/>
              <a:tailEnd/>
            </a:ln>
            <a:effectLst/>
          </p:spPr>
          <p:txBody>
            <a:bodyPr wrap="none" anchor="ctr">
              <a:spAutoFit/>
            </a:bodyPr>
            <a:lstStyle/>
            <a:p>
              <a:r>
                <a:rPr lang="en-US" sz="2200" b="1">
                  <a:solidFill>
                    <a:srgbClr val="000000"/>
                  </a:solidFill>
                </a:rPr>
                <a:t>CO</a:t>
              </a:r>
              <a:r>
                <a:rPr lang="en-US" sz="2200" b="1" baseline="-25000">
                  <a:solidFill>
                    <a:srgbClr val="000000"/>
                  </a:solidFill>
                </a:rPr>
                <a:t>2</a:t>
              </a:r>
              <a:endParaRPr lang="en-US" sz="3000" b="1">
                <a:solidFill>
                  <a:srgbClr val="000000"/>
                </a:solidFill>
              </a:endParaRPr>
            </a:p>
          </p:txBody>
        </p:sp>
      </p:grpSp>
      <p:sp>
        <p:nvSpPr>
          <p:cNvPr id="403493" name="Rectangle 37"/>
          <p:cNvSpPr>
            <a:spLocks noChangeArrowheads="1"/>
          </p:cNvSpPr>
          <p:nvPr/>
        </p:nvSpPr>
        <p:spPr bwMode="auto">
          <a:xfrm>
            <a:off x="6145213" y="1905000"/>
            <a:ext cx="1022350" cy="427038"/>
          </a:xfrm>
          <a:prstGeom prst="rect">
            <a:avLst/>
          </a:prstGeom>
          <a:noFill/>
          <a:ln w="9525">
            <a:noFill/>
            <a:miter lim="800000"/>
            <a:headEnd/>
            <a:tailEnd/>
          </a:ln>
          <a:effectLst/>
        </p:spPr>
        <p:txBody>
          <a:bodyPr wrap="none" anchor="ctr">
            <a:spAutoFit/>
          </a:bodyPr>
          <a:lstStyle/>
          <a:p>
            <a:r>
              <a:rPr lang="en-US" sz="2200" b="1">
                <a:solidFill>
                  <a:srgbClr val="000000"/>
                </a:solidFill>
              </a:rPr>
              <a:t>citrate</a:t>
            </a:r>
            <a:endParaRPr lang="en-US" sz="2200" b="1" baseline="-25000">
              <a:solidFill>
                <a:srgbClr val="000000"/>
              </a:solidFill>
            </a:endParaRPr>
          </a:p>
        </p:txBody>
      </p:sp>
      <p:sp>
        <p:nvSpPr>
          <p:cNvPr id="403494" name="Rectangle 38"/>
          <p:cNvSpPr>
            <a:spLocks noChangeArrowheads="1"/>
          </p:cNvSpPr>
          <p:nvPr/>
        </p:nvSpPr>
        <p:spPr bwMode="auto">
          <a:xfrm>
            <a:off x="5464175" y="1173163"/>
            <a:ext cx="1628775" cy="427037"/>
          </a:xfrm>
          <a:prstGeom prst="rect">
            <a:avLst/>
          </a:prstGeom>
          <a:noFill/>
          <a:ln w="9525">
            <a:noFill/>
            <a:miter lim="800000"/>
            <a:headEnd/>
            <a:tailEnd/>
          </a:ln>
          <a:effectLst/>
        </p:spPr>
        <p:txBody>
          <a:bodyPr wrap="none" anchor="ctr">
            <a:spAutoFit/>
          </a:bodyPr>
          <a:lstStyle/>
          <a:p>
            <a:r>
              <a:rPr lang="en-US" sz="2200" b="1">
                <a:solidFill>
                  <a:srgbClr val="000000"/>
                </a:solidFill>
              </a:rPr>
              <a:t>acetyl CoA</a:t>
            </a:r>
            <a:endParaRPr lang="en-US" sz="2200" b="1" baseline="-25000">
              <a:solidFill>
                <a:srgbClr val="000000"/>
              </a:solidFill>
            </a:endParaRPr>
          </a:p>
        </p:txBody>
      </p:sp>
      <p:sp>
        <p:nvSpPr>
          <p:cNvPr id="403495" name="Rectangle 39"/>
          <p:cNvSpPr>
            <a:spLocks noChangeArrowheads="1"/>
          </p:cNvSpPr>
          <p:nvPr/>
        </p:nvSpPr>
        <p:spPr bwMode="auto">
          <a:xfrm>
            <a:off x="214282" y="0"/>
            <a:ext cx="5143536"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n-US" sz="3400" b="1" dirty="0">
                <a:solidFill>
                  <a:schemeClr val="tx2"/>
                </a:solidFill>
              </a:rPr>
              <a:t>Count the electron carriers</a:t>
            </a:r>
            <a:endParaRPr lang="en-US" sz="3000" b="1" baseline="-25000" dirty="0">
              <a:solidFill>
                <a:srgbClr val="000000"/>
              </a:solidFill>
            </a:endParaRPr>
          </a:p>
        </p:txBody>
      </p:sp>
      <p:sp>
        <p:nvSpPr>
          <p:cNvPr id="403496" name="AutoShape 40"/>
          <p:cNvSpPr>
            <a:spLocks noChangeArrowheads="1"/>
          </p:cNvSpPr>
          <p:nvPr/>
        </p:nvSpPr>
        <p:spPr bwMode="auto">
          <a:xfrm rot="-185259">
            <a:off x="4800600" y="2057400"/>
            <a:ext cx="228600" cy="381000"/>
          </a:xfrm>
          <a:prstGeom prst="rightArrow">
            <a:avLst>
              <a:gd name="adj1" fmla="val 48352"/>
              <a:gd name="adj2" fmla="val 100000"/>
            </a:avLst>
          </a:prstGeom>
          <a:solidFill>
            <a:schemeClr val="bg1"/>
          </a:solidFill>
          <a:ln w="9525">
            <a:noFill/>
            <a:miter lim="800000"/>
            <a:headEnd/>
            <a:tailEnd/>
          </a:ln>
          <a:effectLst/>
        </p:spPr>
        <p:txBody>
          <a:bodyPr wrap="none" anchor="ctr"/>
          <a:lstStyle/>
          <a:p>
            <a:endParaRPr lang="ar-IQ"/>
          </a:p>
        </p:txBody>
      </p:sp>
      <p:sp>
        <p:nvSpPr>
          <p:cNvPr id="403497" name="AutoShape 41"/>
          <p:cNvSpPr>
            <a:spLocks noChangeArrowheads="1"/>
          </p:cNvSpPr>
          <p:nvPr/>
        </p:nvSpPr>
        <p:spPr bwMode="auto">
          <a:xfrm rot="-185259">
            <a:off x="4724400" y="2057400"/>
            <a:ext cx="228600" cy="381000"/>
          </a:xfrm>
          <a:prstGeom prst="rightArrow">
            <a:avLst>
              <a:gd name="adj1" fmla="val 48352"/>
              <a:gd name="adj2" fmla="val 100000"/>
            </a:avLst>
          </a:prstGeom>
          <a:solidFill>
            <a:srgbClr val="FFCC18"/>
          </a:solidFill>
          <a:ln w="9525">
            <a:noFill/>
            <a:miter lim="800000"/>
            <a:headEnd/>
            <a:tailEnd/>
          </a:ln>
          <a:effectLst/>
        </p:spPr>
        <p:txBody>
          <a:bodyPr wrap="none" anchor="ctr"/>
          <a:lstStyle/>
          <a:p>
            <a:endParaRPr lang="ar-IQ"/>
          </a:p>
        </p:txBody>
      </p:sp>
      <p:grpSp>
        <p:nvGrpSpPr>
          <p:cNvPr id="13" name="Group 43"/>
          <p:cNvGrpSpPr>
            <a:grpSpLocks/>
          </p:cNvGrpSpPr>
          <p:nvPr/>
        </p:nvGrpSpPr>
        <p:grpSpPr bwMode="auto">
          <a:xfrm>
            <a:off x="3200400" y="1219200"/>
            <a:ext cx="671513" cy="609600"/>
            <a:chOff x="2650" y="605"/>
            <a:chExt cx="423" cy="384"/>
          </a:xfrm>
        </p:grpSpPr>
        <p:sp>
          <p:nvSpPr>
            <p:cNvPr id="403500" name="Oval 44"/>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403501" name="Rectangle 45"/>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3C</a:t>
              </a:r>
              <a:endParaRPr lang="en-US" sz="2600" b="1">
                <a:solidFill>
                  <a:schemeClr val="bg1"/>
                </a:solidFill>
              </a:endParaRPr>
            </a:p>
          </p:txBody>
        </p:sp>
      </p:grpSp>
      <p:sp>
        <p:nvSpPr>
          <p:cNvPr id="403502" name="AutoShape 46"/>
          <p:cNvSpPr>
            <a:spLocks noChangeArrowheads="1"/>
          </p:cNvSpPr>
          <p:nvPr/>
        </p:nvSpPr>
        <p:spPr bwMode="auto">
          <a:xfrm rot="-5400000">
            <a:off x="4171950" y="1104900"/>
            <a:ext cx="304800" cy="838200"/>
          </a:xfrm>
          <a:prstGeom prst="downArrow">
            <a:avLst>
              <a:gd name="adj1" fmla="val 50000"/>
              <a:gd name="adj2" fmla="val 68750"/>
            </a:avLst>
          </a:prstGeom>
          <a:solidFill>
            <a:srgbClr val="FFCC18"/>
          </a:solidFill>
          <a:ln w="9525">
            <a:noFill/>
            <a:miter lim="800000"/>
            <a:headEnd/>
            <a:tailEnd/>
          </a:ln>
          <a:effectLst/>
        </p:spPr>
        <p:txBody>
          <a:bodyPr wrap="none" anchor="ctr"/>
          <a:lstStyle/>
          <a:p>
            <a:endParaRPr lang="ar-IQ"/>
          </a:p>
        </p:txBody>
      </p:sp>
      <p:sp>
        <p:nvSpPr>
          <p:cNvPr id="403503" name="Rectangle 47"/>
          <p:cNvSpPr>
            <a:spLocks noChangeArrowheads="1"/>
          </p:cNvSpPr>
          <p:nvPr/>
        </p:nvSpPr>
        <p:spPr bwMode="auto">
          <a:xfrm>
            <a:off x="1851025" y="1173163"/>
            <a:ext cx="1349375" cy="427037"/>
          </a:xfrm>
          <a:prstGeom prst="rect">
            <a:avLst/>
          </a:prstGeom>
          <a:noFill/>
          <a:ln w="9525">
            <a:noFill/>
            <a:miter lim="800000"/>
            <a:headEnd/>
            <a:tailEnd/>
          </a:ln>
          <a:effectLst/>
        </p:spPr>
        <p:txBody>
          <a:bodyPr wrap="none" anchor="ctr">
            <a:spAutoFit/>
          </a:bodyPr>
          <a:lstStyle/>
          <a:p>
            <a:pPr algn="l"/>
            <a:r>
              <a:rPr lang="en-US" sz="2200" b="1">
                <a:solidFill>
                  <a:srgbClr val="000000"/>
                </a:solidFill>
              </a:rPr>
              <a:t>pyruvate</a:t>
            </a:r>
            <a:endParaRPr lang="en-US" sz="2200" b="1" baseline="-25000">
              <a:solidFill>
                <a:srgbClr val="000000"/>
              </a:solidFill>
            </a:endParaRPr>
          </a:p>
        </p:txBody>
      </p:sp>
      <p:sp>
        <p:nvSpPr>
          <p:cNvPr id="403505" name="AutoShape 49"/>
          <p:cNvSpPr>
            <a:spLocks noChangeArrowheads="1"/>
          </p:cNvSpPr>
          <p:nvPr/>
        </p:nvSpPr>
        <p:spPr bwMode="auto">
          <a:xfrm>
            <a:off x="4184650" y="3303588"/>
            <a:ext cx="1848662" cy="1206288"/>
          </a:xfrm>
          <a:prstGeom prst="roundRect">
            <a:avLst>
              <a:gd name="adj" fmla="val 16667"/>
            </a:avLst>
          </a:prstGeom>
          <a:solidFill>
            <a:srgbClr val="FFEA18"/>
          </a:solidFill>
          <a:ln w="28575">
            <a:solidFill>
              <a:srgbClr val="CC0000"/>
            </a:solidFill>
            <a:round/>
            <a:headEnd/>
            <a:tailEnd/>
          </a:ln>
          <a:effectLst/>
        </p:spPr>
        <p:txBody>
          <a:bodyPr wrap="none" lIns="0" tIns="0" rIns="0" bIns="0">
            <a:spAutoFit/>
          </a:bodyPr>
          <a:lstStyle/>
          <a:p>
            <a:pPr algn="l" rtl="0">
              <a:lnSpc>
                <a:spcPct val="90000"/>
              </a:lnSpc>
            </a:pPr>
            <a:r>
              <a:rPr lang="en-US" sz="2600" b="1" u="sng" dirty="0">
                <a:solidFill>
                  <a:srgbClr val="CC0000"/>
                </a:solidFill>
              </a:rPr>
              <a:t>reduction</a:t>
            </a:r>
            <a:br>
              <a:rPr lang="en-US" sz="2600" b="1" dirty="0">
                <a:solidFill>
                  <a:srgbClr val="0F116A"/>
                </a:solidFill>
              </a:rPr>
            </a:br>
            <a:r>
              <a:rPr lang="en-US" sz="2600" b="1" dirty="0">
                <a:solidFill>
                  <a:srgbClr val="0F116A"/>
                </a:solidFill>
              </a:rPr>
              <a:t>of electron</a:t>
            </a:r>
            <a:br>
              <a:rPr lang="en-US" sz="2600" b="1" dirty="0">
                <a:solidFill>
                  <a:srgbClr val="0F116A"/>
                </a:solidFill>
              </a:rPr>
            </a:br>
            <a:r>
              <a:rPr lang="en-US" sz="2600" b="1" dirty="0">
                <a:solidFill>
                  <a:srgbClr val="0F116A"/>
                </a:solidFill>
              </a:rPr>
              <a:t>carriers</a:t>
            </a:r>
          </a:p>
        </p:txBody>
      </p:sp>
      <p:sp>
        <p:nvSpPr>
          <p:cNvPr id="403523" name="Rectangle 67"/>
          <p:cNvSpPr>
            <a:spLocks noChangeArrowheads="1"/>
          </p:cNvSpPr>
          <p:nvPr/>
        </p:nvSpPr>
        <p:spPr bwMode="auto">
          <a:xfrm>
            <a:off x="76200" y="3505200"/>
            <a:ext cx="2667000"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justLow" rtl="0"/>
            <a:r>
              <a:rPr lang="en-US" sz="2000" b="1" dirty="0">
                <a:solidFill>
                  <a:srgbClr val="0F116A"/>
                </a:solidFill>
              </a:rPr>
              <a:t>This happens twice for each glucose molecule</a:t>
            </a:r>
          </a:p>
        </p:txBody>
      </p:sp>
      <p:sp>
        <p:nvSpPr>
          <p:cNvPr id="403524" name="Text Box 68"/>
          <p:cNvSpPr txBox="1">
            <a:spLocks noChangeArrowheads="1"/>
          </p:cNvSpPr>
          <p:nvPr/>
        </p:nvSpPr>
        <p:spPr bwMode="auto">
          <a:xfrm>
            <a:off x="4794250" y="4659313"/>
            <a:ext cx="692150" cy="701675"/>
          </a:xfrm>
          <a:prstGeom prst="rect">
            <a:avLst/>
          </a:prstGeom>
          <a:noFill/>
          <a:ln w="9525">
            <a:noFill/>
            <a:miter lim="800000"/>
            <a:headEnd/>
            <a:tailEnd/>
          </a:ln>
          <a:effectLst/>
        </p:spPr>
        <p:txBody>
          <a:bodyPr wrap="none" anchor="ctr">
            <a:spAutoFit/>
          </a:bodyPr>
          <a:lstStyle/>
          <a:p>
            <a:r>
              <a:rPr lang="en-US" sz="3200" b="1">
                <a:solidFill>
                  <a:srgbClr val="00006A"/>
                </a:solidFill>
              </a:rPr>
              <a:t>x</a:t>
            </a:r>
            <a:r>
              <a:rPr lang="en-US" sz="4000" b="1">
                <a:solidFill>
                  <a:srgbClr val="00006A"/>
                </a:solidFill>
              </a:rPr>
              <a:t>2</a:t>
            </a:r>
          </a:p>
        </p:txBody>
      </p:sp>
      <p:grpSp>
        <p:nvGrpSpPr>
          <p:cNvPr id="14" name="Group 50"/>
          <p:cNvGrpSpPr>
            <a:grpSpLocks/>
          </p:cNvGrpSpPr>
          <p:nvPr/>
        </p:nvGrpSpPr>
        <p:grpSpPr bwMode="auto">
          <a:xfrm>
            <a:off x="7286625" y="4373563"/>
            <a:ext cx="1852613" cy="655637"/>
            <a:chOff x="4641" y="2832"/>
            <a:chExt cx="1167" cy="413"/>
          </a:xfrm>
        </p:grpSpPr>
        <p:sp>
          <p:nvSpPr>
            <p:cNvPr id="403507" name="AutoShape 51"/>
            <p:cNvSpPr>
              <a:spLocks noChangeArrowheads="1"/>
            </p:cNvSpPr>
            <p:nvPr/>
          </p:nvSpPr>
          <p:spPr bwMode="auto">
            <a:xfrm>
              <a:off x="4641" y="283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a:effectLst/>
          </p:spPr>
          <p:txBody>
            <a:bodyPr wrap="none" anchor="ctr"/>
            <a:lstStyle/>
            <a:p>
              <a:endParaRPr lang="ar-IQ"/>
            </a:p>
          </p:txBody>
        </p:sp>
        <p:sp>
          <p:nvSpPr>
            <p:cNvPr id="403508" name="Rectangle 52"/>
            <p:cNvSpPr>
              <a:spLocks noChangeArrowheads="1"/>
            </p:cNvSpPr>
            <p:nvPr/>
          </p:nvSpPr>
          <p:spPr bwMode="auto">
            <a:xfrm>
              <a:off x="5184" y="2976"/>
              <a:ext cx="624" cy="269"/>
            </a:xfrm>
            <a:prstGeom prst="rect">
              <a:avLst/>
            </a:prstGeom>
            <a:noFill/>
            <a:ln w="9525">
              <a:noFill/>
              <a:miter lim="800000"/>
              <a:headEnd/>
              <a:tailEnd/>
            </a:ln>
            <a:effectLst/>
          </p:spPr>
          <p:txBody>
            <a:bodyPr wrap="none" anchor="ctr">
              <a:spAutoFit/>
            </a:bodyPr>
            <a:lstStyle/>
            <a:p>
              <a:r>
                <a:rPr lang="en-US" sz="2200" b="1">
                  <a:solidFill>
                    <a:srgbClr val="000000"/>
                  </a:solidFill>
                </a:rPr>
                <a:t>NADH</a:t>
              </a:r>
              <a:endParaRPr lang="en-US" sz="3000" b="1">
                <a:solidFill>
                  <a:srgbClr val="000000"/>
                </a:solidFill>
              </a:endParaRPr>
            </a:p>
          </p:txBody>
        </p:sp>
      </p:grpSp>
      <p:grpSp>
        <p:nvGrpSpPr>
          <p:cNvPr id="15" name="Group 53"/>
          <p:cNvGrpSpPr>
            <a:grpSpLocks/>
          </p:cNvGrpSpPr>
          <p:nvPr/>
        </p:nvGrpSpPr>
        <p:grpSpPr bwMode="auto">
          <a:xfrm>
            <a:off x="6453188" y="5946775"/>
            <a:ext cx="1852612" cy="655638"/>
            <a:chOff x="4032" y="3792"/>
            <a:chExt cx="1167" cy="413"/>
          </a:xfrm>
        </p:grpSpPr>
        <p:sp>
          <p:nvSpPr>
            <p:cNvPr id="403510" name="AutoShape 54"/>
            <p:cNvSpPr>
              <a:spLocks noChangeArrowheads="1"/>
            </p:cNvSpPr>
            <p:nvPr/>
          </p:nvSpPr>
          <p:spPr bwMode="auto">
            <a:xfrm>
              <a:off x="4032" y="379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a:effectLst/>
          </p:spPr>
          <p:txBody>
            <a:bodyPr wrap="none" anchor="ctr"/>
            <a:lstStyle/>
            <a:p>
              <a:endParaRPr lang="ar-IQ"/>
            </a:p>
          </p:txBody>
        </p:sp>
        <p:sp>
          <p:nvSpPr>
            <p:cNvPr id="403511" name="Rectangle 55"/>
            <p:cNvSpPr>
              <a:spLocks noChangeArrowheads="1"/>
            </p:cNvSpPr>
            <p:nvPr/>
          </p:nvSpPr>
          <p:spPr bwMode="auto">
            <a:xfrm>
              <a:off x="4575" y="3936"/>
              <a:ext cx="624" cy="269"/>
            </a:xfrm>
            <a:prstGeom prst="rect">
              <a:avLst/>
            </a:prstGeom>
            <a:solidFill>
              <a:schemeClr val="bg1"/>
            </a:solidFill>
            <a:ln w="9525">
              <a:noFill/>
              <a:miter lim="800000"/>
              <a:headEnd/>
              <a:tailEnd/>
            </a:ln>
            <a:effectLst/>
          </p:spPr>
          <p:txBody>
            <a:bodyPr wrap="none" anchor="ctr">
              <a:spAutoFit/>
            </a:bodyPr>
            <a:lstStyle/>
            <a:p>
              <a:r>
                <a:rPr lang="en-US" sz="2200" b="1">
                  <a:solidFill>
                    <a:srgbClr val="000000"/>
                  </a:solidFill>
                </a:rPr>
                <a:t>NADH</a:t>
              </a:r>
              <a:endParaRPr lang="en-US" sz="3000" b="1">
                <a:solidFill>
                  <a:srgbClr val="000000"/>
                </a:solidFill>
              </a:endParaRPr>
            </a:p>
          </p:txBody>
        </p:sp>
      </p:grpSp>
      <p:grpSp>
        <p:nvGrpSpPr>
          <p:cNvPr id="16" name="Group 59"/>
          <p:cNvGrpSpPr>
            <a:grpSpLocks/>
          </p:cNvGrpSpPr>
          <p:nvPr/>
        </p:nvGrpSpPr>
        <p:grpSpPr bwMode="auto">
          <a:xfrm>
            <a:off x="1828800" y="2136775"/>
            <a:ext cx="1752600" cy="685800"/>
            <a:chOff x="1104" y="1392"/>
            <a:chExt cx="1104" cy="432"/>
          </a:xfrm>
        </p:grpSpPr>
        <p:sp>
          <p:nvSpPr>
            <p:cNvPr id="403516" name="AutoShape 60"/>
            <p:cNvSpPr>
              <a:spLocks noChangeArrowheads="1"/>
            </p:cNvSpPr>
            <p:nvPr/>
          </p:nvSpPr>
          <p:spPr bwMode="auto">
            <a:xfrm flipH="1" flipV="1">
              <a:off x="1680" y="1488"/>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a:effectLst/>
          </p:spPr>
          <p:txBody>
            <a:bodyPr wrap="none" anchor="ctr"/>
            <a:lstStyle/>
            <a:p>
              <a:endParaRPr lang="ar-IQ"/>
            </a:p>
          </p:txBody>
        </p:sp>
        <p:sp>
          <p:nvSpPr>
            <p:cNvPr id="403517" name="Rectangle 61"/>
            <p:cNvSpPr>
              <a:spLocks noChangeArrowheads="1"/>
            </p:cNvSpPr>
            <p:nvPr/>
          </p:nvSpPr>
          <p:spPr bwMode="auto">
            <a:xfrm flipH="1">
              <a:off x="1104" y="1392"/>
              <a:ext cx="624" cy="269"/>
            </a:xfrm>
            <a:prstGeom prst="rect">
              <a:avLst/>
            </a:prstGeom>
            <a:noFill/>
            <a:ln w="9525">
              <a:noFill/>
              <a:miter lim="800000"/>
              <a:headEnd/>
              <a:tailEnd/>
            </a:ln>
            <a:effectLst/>
          </p:spPr>
          <p:txBody>
            <a:bodyPr wrap="none" anchor="ctr">
              <a:spAutoFit/>
            </a:bodyPr>
            <a:lstStyle/>
            <a:p>
              <a:r>
                <a:rPr lang="en-US" sz="2200" b="1">
                  <a:solidFill>
                    <a:srgbClr val="000000"/>
                  </a:solidFill>
                </a:rPr>
                <a:t>NADH</a:t>
              </a:r>
              <a:endParaRPr lang="en-US" sz="3000" b="1">
                <a:solidFill>
                  <a:srgbClr val="000000"/>
                </a:solidFill>
              </a:endParaRPr>
            </a:p>
          </p:txBody>
        </p:sp>
      </p:grpSp>
      <p:grpSp>
        <p:nvGrpSpPr>
          <p:cNvPr id="17" name="Group 73"/>
          <p:cNvGrpSpPr>
            <a:grpSpLocks/>
          </p:cNvGrpSpPr>
          <p:nvPr/>
        </p:nvGrpSpPr>
        <p:grpSpPr bwMode="auto">
          <a:xfrm>
            <a:off x="7291387" y="285728"/>
            <a:ext cx="1852613" cy="655638"/>
            <a:chOff x="4641" y="2832"/>
            <a:chExt cx="1167" cy="413"/>
          </a:xfrm>
        </p:grpSpPr>
        <p:sp>
          <p:nvSpPr>
            <p:cNvPr id="403530" name="AutoShape 74"/>
            <p:cNvSpPr>
              <a:spLocks noChangeArrowheads="1"/>
            </p:cNvSpPr>
            <p:nvPr/>
          </p:nvSpPr>
          <p:spPr bwMode="auto">
            <a:xfrm>
              <a:off x="4641" y="283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a:effectLst/>
          </p:spPr>
          <p:txBody>
            <a:bodyPr wrap="none" anchor="ctr"/>
            <a:lstStyle/>
            <a:p>
              <a:endParaRPr lang="ar-IQ"/>
            </a:p>
          </p:txBody>
        </p:sp>
        <p:sp>
          <p:nvSpPr>
            <p:cNvPr id="403531" name="Rectangle 75"/>
            <p:cNvSpPr>
              <a:spLocks noChangeArrowheads="1"/>
            </p:cNvSpPr>
            <p:nvPr/>
          </p:nvSpPr>
          <p:spPr bwMode="auto">
            <a:xfrm>
              <a:off x="5184" y="2976"/>
              <a:ext cx="624" cy="269"/>
            </a:xfrm>
            <a:prstGeom prst="rect">
              <a:avLst/>
            </a:prstGeom>
            <a:noFill/>
            <a:ln w="9525">
              <a:noFill/>
              <a:miter lim="800000"/>
              <a:headEnd/>
              <a:tailEnd/>
            </a:ln>
            <a:effectLst/>
          </p:spPr>
          <p:txBody>
            <a:bodyPr wrap="none" anchor="ctr">
              <a:spAutoFit/>
            </a:bodyPr>
            <a:lstStyle/>
            <a:p>
              <a:r>
                <a:rPr lang="en-US" sz="2200" b="1">
                  <a:solidFill>
                    <a:srgbClr val="000000"/>
                  </a:solidFill>
                </a:rPr>
                <a:t>NADH</a:t>
              </a:r>
              <a:endParaRPr lang="en-US" sz="3000" b="1">
                <a:solidFill>
                  <a:srgbClr val="000000"/>
                </a:solidFill>
              </a:endParaRPr>
            </a:p>
          </p:txBody>
        </p:sp>
      </p:grpSp>
      <p:grpSp>
        <p:nvGrpSpPr>
          <p:cNvPr id="18" name="Group 56"/>
          <p:cNvGrpSpPr>
            <a:grpSpLocks/>
          </p:cNvGrpSpPr>
          <p:nvPr/>
        </p:nvGrpSpPr>
        <p:grpSpPr bwMode="auto">
          <a:xfrm>
            <a:off x="1752600" y="5641975"/>
            <a:ext cx="1828800" cy="685800"/>
            <a:chOff x="1152" y="3600"/>
            <a:chExt cx="1152" cy="432"/>
          </a:xfrm>
        </p:grpSpPr>
        <p:sp>
          <p:nvSpPr>
            <p:cNvPr id="403513" name="AutoShape 57"/>
            <p:cNvSpPr>
              <a:spLocks noChangeArrowheads="1"/>
            </p:cNvSpPr>
            <p:nvPr/>
          </p:nvSpPr>
          <p:spPr bwMode="auto">
            <a:xfrm flipH="1" flipV="1">
              <a:off x="1776" y="3696"/>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a:effectLst/>
          </p:spPr>
          <p:txBody>
            <a:bodyPr wrap="none" anchor="ctr"/>
            <a:lstStyle/>
            <a:p>
              <a:endParaRPr lang="ar-IQ"/>
            </a:p>
          </p:txBody>
        </p:sp>
        <p:sp>
          <p:nvSpPr>
            <p:cNvPr id="403514" name="Rectangle 58"/>
            <p:cNvSpPr>
              <a:spLocks noChangeArrowheads="1"/>
            </p:cNvSpPr>
            <p:nvPr/>
          </p:nvSpPr>
          <p:spPr bwMode="auto">
            <a:xfrm flipH="1">
              <a:off x="1152" y="3600"/>
              <a:ext cx="672" cy="269"/>
            </a:xfrm>
            <a:prstGeom prst="rect">
              <a:avLst/>
            </a:prstGeom>
            <a:noFill/>
            <a:ln w="9525">
              <a:noFill/>
              <a:miter lim="800000"/>
              <a:headEnd/>
              <a:tailEnd/>
            </a:ln>
            <a:effectLst/>
          </p:spPr>
          <p:txBody>
            <a:bodyPr wrap="none" anchor="ctr">
              <a:spAutoFit/>
            </a:bodyPr>
            <a:lstStyle/>
            <a:p>
              <a:r>
                <a:rPr lang="en-US" sz="2200" b="1">
                  <a:solidFill>
                    <a:srgbClr val="000000"/>
                  </a:solidFill>
                </a:rPr>
                <a:t>FADH</a:t>
              </a:r>
              <a:r>
                <a:rPr lang="en-US" sz="2200" b="1" baseline="-25000">
                  <a:solidFill>
                    <a:srgbClr val="000000"/>
                  </a:solidFill>
                </a:rPr>
                <a:t>2</a:t>
              </a:r>
              <a:endParaRPr lang="en-US" sz="3000" b="1">
                <a:solidFill>
                  <a:srgbClr val="000000"/>
                </a:solidFill>
              </a:endParaRPr>
            </a:p>
          </p:txBody>
        </p:sp>
      </p:grpSp>
      <p:grpSp>
        <p:nvGrpSpPr>
          <p:cNvPr id="19" name="Group 86"/>
          <p:cNvGrpSpPr>
            <a:grpSpLocks/>
          </p:cNvGrpSpPr>
          <p:nvPr/>
        </p:nvGrpSpPr>
        <p:grpSpPr bwMode="auto">
          <a:xfrm>
            <a:off x="4286247" y="6148388"/>
            <a:ext cx="1297210" cy="709612"/>
            <a:chOff x="3483" y="2033"/>
            <a:chExt cx="981" cy="537"/>
          </a:xfrm>
        </p:grpSpPr>
        <p:sp>
          <p:nvSpPr>
            <p:cNvPr id="403543" name="AutoShape 87"/>
            <p:cNvSpPr>
              <a:spLocks noChangeArrowheads="1"/>
            </p:cNvSpPr>
            <p:nvPr/>
          </p:nvSpPr>
          <p:spPr bwMode="auto">
            <a:xfrm>
              <a:off x="3645" y="2033"/>
              <a:ext cx="819" cy="537"/>
            </a:xfrm>
            <a:prstGeom prst="irregularSeal1">
              <a:avLst/>
            </a:prstGeom>
            <a:solidFill>
              <a:srgbClr val="CC0000"/>
            </a:solidFill>
            <a:ln w="57150">
              <a:solidFill>
                <a:srgbClr val="FF6404"/>
              </a:solidFill>
              <a:miter lim="800000"/>
              <a:headEnd/>
              <a:tailEnd/>
            </a:ln>
            <a:effectLst/>
          </p:spPr>
          <p:txBody>
            <a:bodyPr wrap="none" anchor="ctr"/>
            <a:lstStyle/>
            <a:p>
              <a:r>
                <a:rPr lang="en-US" b="1" dirty="0">
                  <a:solidFill>
                    <a:srgbClr val="FFEA18"/>
                  </a:solidFill>
                </a:rPr>
                <a:t>ATP</a:t>
              </a:r>
              <a:endParaRPr lang="en-US" sz="4000" b="1" dirty="0">
                <a:solidFill>
                  <a:schemeClr val="tx2"/>
                </a:solidFill>
              </a:endParaRPr>
            </a:p>
          </p:txBody>
        </p:sp>
        <p:sp>
          <p:nvSpPr>
            <p:cNvPr id="403544" name="Rectangle 88"/>
            <p:cNvSpPr>
              <a:spLocks noChangeArrowheads="1"/>
            </p:cNvSpPr>
            <p:nvPr/>
          </p:nvSpPr>
          <p:spPr bwMode="auto">
            <a:xfrm>
              <a:off x="3483" y="2145"/>
              <a:ext cx="139" cy="323"/>
            </a:xfrm>
            <a:prstGeom prst="rect">
              <a:avLst/>
            </a:prstGeom>
            <a:noFill/>
            <a:ln w="9525">
              <a:noFill/>
              <a:miter lim="800000"/>
              <a:headEnd/>
              <a:tailEnd/>
            </a:ln>
            <a:effectLst/>
          </p:spPr>
          <p:txBody>
            <a:bodyPr wrap="none" anchor="ctr">
              <a:spAutoFit/>
            </a:bodyPr>
            <a:lstStyle/>
            <a:p>
              <a:endParaRPr lang="ar-IQ" sz="2200" b="1">
                <a:solidFill>
                  <a:srgbClr val="000000"/>
                </a:solidFill>
              </a:endParaRPr>
            </a:p>
          </p:txBody>
        </p:sp>
      </p:grpSp>
      <p:sp>
        <p:nvSpPr>
          <p:cNvPr id="403545" name="AutoShape 89"/>
          <p:cNvSpPr>
            <a:spLocks noChangeArrowheads="1"/>
          </p:cNvSpPr>
          <p:nvPr/>
        </p:nvSpPr>
        <p:spPr bwMode="auto">
          <a:xfrm rot="5400000">
            <a:off x="5207001" y="6215062"/>
            <a:ext cx="234950" cy="555625"/>
          </a:xfrm>
          <a:prstGeom prst="curvedRightArrow">
            <a:avLst>
              <a:gd name="adj1" fmla="val 53385"/>
              <a:gd name="adj2" fmla="val 100682"/>
              <a:gd name="adj3" fmla="val 29926"/>
            </a:avLst>
          </a:prstGeom>
          <a:solidFill>
            <a:srgbClr val="000000"/>
          </a:solidFill>
          <a:ln w="9525">
            <a:solidFill>
              <a:schemeClr val="tx1"/>
            </a:solidFill>
            <a:miter lim="800000"/>
            <a:headEnd/>
            <a:tailEnd/>
          </a:ln>
          <a:effectLst/>
        </p:spPr>
        <p:txBody>
          <a:bodyPr wrap="none" anchor="ctr"/>
          <a:lstStyle/>
          <a:p>
            <a:endParaRPr lang="ar-IQ"/>
          </a:p>
        </p:txBody>
      </p:sp>
      <p:grpSp>
        <p:nvGrpSpPr>
          <p:cNvPr id="69" name="Group 73"/>
          <p:cNvGrpSpPr>
            <a:grpSpLocks/>
          </p:cNvGrpSpPr>
          <p:nvPr/>
        </p:nvGrpSpPr>
        <p:grpSpPr bwMode="auto">
          <a:xfrm rot="20011774">
            <a:off x="3960230" y="782069"/>
            <a:ext cx="1673226" cy="533400"/>
            <a:chOff x="4641" y="2832"/>
            <a:chExt cx="1054" cy="336"/>
          </a:xfrm>
        </p:grpSpPr>
        <p:sp>
          <p:nvSpPr>
            <p:cNvPr id="70" name="AutoShape 74"/>
            <p:cNvSpPr>
              <a:spLocks noChangeArrowheads="1"/>
            </p:cNvSpPr>
            <p:nvPr/>
          </p:nvSpPr>
          <p:spPr bwMode="auto">
            <a:xfrm>
              <a:off x="4641" y="283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a:effectLst/>
          </p:spPr>
          <p:txBody>
            <a:bodyPr wrap="none" anchor="ctr"/>
            <a:lstStyle/>
            <a:p>
              <a:endParaRPr lang="ar-IQ"/>
            </a:p>
          </p:txBody>
        </p:sp>
        <p:sp>
          <p:nvSpPr>
            <p:cNvPr id="71" name="Rectangle 75"/>
            <p:cNvSpPr>
              <a:spLocks noChangeArrowheads="1"/>
            </p:cNvSpPr>
            <p:nvPr/>
          </p:nvSpPr>
          <p:spPr bwMode="auto">
            <a:xfrm rot="1588226">
              <a:off x="4998" y="2869"/>
              <a:ext cx="697" cy="269"/>
            </a:xfrm>
            <a:prstGeom prst="rect">
              <a:avLst/>
            </a:prstGeom>
            <a:noFill/>
            <a:ln w="9525">
              <a:noFill/>
              <a:miter lim="800000"/>
              <a:headEnd/>
              <a:tailEnd/>
            </a:ln>
            <a:effectLst/>
          </p:spPr>
          <p:txBody>
            <a:bodyPr wrap="square" anchor="ctr">
              <a:spAutoFit/>
            </a:bodyPr>
            <a:lstStyle/>
            <a:p>
              <a:r>
                <a:rPr lang="en-US" sz="2200" b="1" dirty="0">
                  <a:solidFill>
                    <a:srgbClr val="000000"/>
                  </a:solidFill>
                </a:rPr>
                <a:t>NADH</a:t>
              </a:r>
              <a:endParaRPr lang="en-US" sz="3000" b="1" dirty="0">
                <a:solidFill>
                  <a:srgbClr val="000000"/>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AutoShape 2"/>
          <p:cNvSpPr>
            <a:spLocks noChangeArrowheads="1"/>
          </p:cNvSpPr>
          <p:nvPr/>
        </p:nvSpPr>
        <p:spPr bwMode="auto">
          <a:xfrm>
            <a:off x="4959350" y="1752600"/>
            <a:ext cx="304800" cy="381000"/>
          </a:xfrm>
          <a:prstGeom prst="downArrow">
            <a:avLst>
              <a:gd name="adj1" fmla="val 50000"/>
              <a:gd name="adj2" fmla="val 31250"/>
            </a:avLst>
          </a:prstGeom>
          <a:solidFill>
            <a:srgbClr val="FFCC18"/>
          </a:solidFill>
          <a:ln w="9525">
            <a:noFill/>
            <a:miter lim="800000"/>
            <a:headEnd/>
            <a:tailEnd/>
          </a:ln>
          <a:effectLst/>
        </p:spPr>
        <p:txBody>
          <a:bodyPr wrap="none" anchor="ctr"/>
          <a:lstStyle/>
          <a:p>
            <a:endParaRPr lang="ar-IQ"/>
          </a:p>
        </p:txBody>
      </p:sp>
      <p:sp>
        <p:nvSpPr>
          <p:cNvPr id="386051" name="Oval 3"/>
          <p:cNvSpPr>
            <a:spLocks noChangeArrowheads="1"/>
          </p:cNvSpPr>
          <p:nvPr/>
        </p:nvSpPr>
        <p:spPr bwMode="auto">
          <a:xfrm>
            <a:off x="3024188" y="2209800"/>
            <a:ext cx="4191000" cy="4191000"/>
          </a:xfrm>
          <a:prstGeom prst="ellipse">
            <a:avLst/>
          </a:prstGeom>
          <a:noFill/>
          <a:ln w="127000">
            <a:solidFill>
              <a:srgbClr val="FFCC18"/>
            </a:solidFill>
            <a:round/>
            <a:headEnd/>
            <a:tailEnd/>
          </a:ln>
          <a:effectLst/>
        </p:spPr>
        <p:txBody>
          <a:bodyPr wrap="none" anchor="ctr"/>
          <a:lstStyle/>
          <a:p>
            <a:endParaRPr lang="ar-IQ"/>
          </a:p>
        </p:txBody>
      </p:sp>
      <p:grpSp>
        <p:nvGrpSpPr>
          <p:cNvPr id="2" name="Group 4"/>
          <p:cNvGrpSpPr>
            <a:grpSpLocks/>
          </p:cNvGrpSpPr>
          <p:nvPr/>
        </p:nvGrpSpPr>
        <p:grpSpPr bwMode="auto">
          <a:xfrm>
            <a:off x="3962400" y="2057400"/>
            <a:ext cx="671513" cy="609600"/>
            <a:chOff x="2597" y="917"/>
            <a:chExt cx="423" cy="384"/>
          </a:xfrm>
        </p:grpSpPr>
        <p:sp>
          <p:nvSpPr>
            <p:cNvPr id="386053" name="Oval 5"/>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386054" name="Rectangle 6"/>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3" name="Group 7"/>
          <p:cNvGrpSpPr>
            <a:grpSpLocks/>
          </p:cNvGrpSpPr>
          <p:nvPr/>
        </p:nvGrpSpPr>
        <p:grpSpPr bwMode="auto">
          <a:xfrm>
            <a:off x="6681788" y="3200400"/>
            <a:ext cx="671512" cy="609600"/>
            <a:chOff x="2597" y="917"/>
            <a:chExt cx="423" cy="384"/>
          </a:xfrm>
        </p:grpSpPr>
        <p:sp>
          <p:nvSpPr>
            <p:cNvPr id="386056" name="Oval 8"/>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386057" name="Rectangle 9"/>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6C</a:t>
              </a:r>
              <a:endParaRPr lang="en-US" sz="2600" b="1">
                <a:solidFill>
                  <a:schemeClr val="tx2"/>
                </a:solidFill>
              </a:endParaRPr>
            </a:p>
          </p:txBody>
        </p:sp>
      </p:grpSp>
      <p:grpSp>
        <p:nvGrpSpPr>
          <p:cNvPr id="4" name="Group 10"/>
          <p:cNvGrpSpPr>
            <a:grpSpLocks/>
          </p:cNvGrpSpPr>
          <p:nvPr/>
        </p:nvGrpSpPr>
        <p:grpSpPr bwMode="auto">
          <a:xfrm>
            <a:off x="3938588" y="5943600"/>
            <a:ext cx="671512" cy="609600"/>
            <a:chOff x="2597" y="917"/>
            <a:chExt cx="423" cy="384"/>
          </a:xfrm>
        </p:grpSpPr>
        <p:sp>
          <p:nvSpPr>
            <p:cNvPr id="386059" name="Oval 11"/>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386060" name="Rectangle 12"/>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5" name="Group 13"/>
          <p:cNvGrpSpPr>
            <a:grpSpLocks/>
          </p:cNvGrpSpPr>
          <p:nvPr/>
        </p:nvGrpSpPr>
        <p:grpSpPr bwMode="auto">
          <a:xfrm>
            <a:off x="2795588" y="4800600"/>
            <a:ext cx="671512" cy="609600"/>
            <a:chOff x="2597" y="917"/>
            <a:chExt cx="423" cy="384"/>
          </a:xfrm>
        </p:grpSpPr>
        <p:sp>
          <p:nvSpPr>
            <p:cNvPr id="386062" name="Oval 14"/>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386063" name="Rectangle 15"/>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6" name="Group 16"/>
          <p:cNvGrpSpPr>
            <a:grpSpLocks/>
          </p:cNvGrpSpPr>
          <p:nvPr/>
        </p:nvGrpSpPr>
        <p:grpSpPr bwMode="auto">
          <a:xfrm>
            <a:off x="2795588" y="3200400"/>
            <a:ext cx="671512" cy="609600"/>
            <a:chOff x="2597" y="917"/>
            <a:chExt cx="423" cy="384"/>
          </a:xfrm>
        </p:grpSpPr>
        <p:sp>
          <p:nvSpPr>
            <p:cNvPr id="386065" name="Oval 17"/>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386066" name="Rectangle 18"/>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7" name="Group 19"/>
          <p:cNvGrpSpPr>
            <a:grpSpLocks/>
          </p:cNvGrpSpPr>
          <p:nvPr/>
        </p:nvGrpSpPr>
        <p:grpSpPr bwMode="auto">
          <a:xfrm>
            <a:off x="4776788" y="1219200"/>
            <a:ext cx="671512" cy="609600"/>
            <a:chOff x="2650" y="605"/>
            <a:chExt cx="423" cy="384"/>
          </a:xfrm>
        </p:grpSpPr>
        <p:sp>
          <p:nvSpPr>
            <p:cNvPr id="386068" name="Oval 20"/>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386069" name="Rectangle 21"/>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2C</a:t>
              </a:r>
              <a:endParaRPr lang="en-US" sz="2600" b="1">
                <a:solidFill>
                  <a:schemeClr val="bg1"/>
                </a:solidFill>
              </a:endParaRPr>
            </a:p>
          </p:txBody>
        </p:sp>
      </p:grpSp>
      <p:grpSp>
        <p:nvGrpSpPr>
          <p:cNvPr id="8" name="Group 22"/>
          <p:cNvGrpSpPr>
            <a:grpSpLocks/>
          </p:cNvGrpSpPr>
          <p:nvPr/>
        </p:nvGrpSpPr>
        <p:grpSpPr bwMode="auto">
          <a:xfrm>
            <a:off x="5614988" y="2057400"/>
            <a:ext cx="671512" cy="609600"/>
            <a:chOff x="2650" y="605"/>
            <a:chExt cx="423" cy="384"/>
          </a:xfrm>
        </p:grpSpPr>
        <p:sp>
          <p:nvSpPr>
            <p:cNvPr id="386071" name="Oval 23"/>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386072" name="Rectangle 24"/>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6C</a:t>
              </a:r>
              <a:endParaRPr lang="en-US" sz="2600" b="1">
                <a:solidFill>
                  <a:schemeClr val="bg1"/>
                </a:solidFill>
              </a:endParaRPr>
            </a:p>
          </p:txBody>
        </p:sp>
      </p:grpSp>
      <p:grpSp>
        <p:nvGrpSpPr>
          <p:cNvPr id="9" name="Group 25"/>
          <p:cNvGrpSpPr>
            <a:grpSpLocks/>
          </p:cNvGrpSpPr>
          <p:nvPr/>
        </p:nvGrpSpPr>
        <p:grpSpPr bwMode="auto">
          <a:xfrm>
            <a:off x="6757988" y="4724400"/>
            <a:ext cx="671512" cy="609600"/>
            <a:chOff x="2650" y="605"/>
            <a:chExt cx="423" cy="384"/>
          </a:xfrm>
        </p:grpSpPr>
        <p:sp>
          <p:nvSpPr>
            <p:cNvPr id="386074" name="Oval 26"/>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386075" name="Rectangle 27"/>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5C</a:t>
              </a:r>
              <a:endParaRPr lang="en-US" sz="2600" b="1">
                <a:solidFill>
                  <a:schemeClr val="bg1"/>
                </a:solidFill>
              </a:endParaRPr>
            </a:p>
          </p:txBody>
        </p:sp>
      </p:grpSp>
      <p:grpSp>
        <p:nvGrpSpPr>
          <p:cNvPr id="10" name="Group 28"/>
          <p:cNvGrpSpPr>
            <a:grpSpLocks/>
          </p:cNvGrpSpPr>
          <p:nvPr/>
        </p:nvGrpSpPr>
        <p:grpSpPr bwMode="auto">
          <a:xfrm>
            <a:off x="5691188" y="5867400"/>
            <a:ext cx="671512" cy="609600"/>
            <a:chOff x="2650" y="605"/>
            <a:chExt cx="423" cy="384"/>
          </a:xfrm>
        </p:grpSpPr>
        <p:sp>
          <p:nvSpPr>
            <p:cNvPr id="386077" name="Oval 29"/>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386078" name="Rectangle 30"/>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4C</a:t>
              </a:r>
              <a:endParaRPr lang="en-US" sz="2600" b="1">
                <a:solidFill>
                  <a:schemeClr val="bg1"/>
                </a:solidFill>
              </a:endParaRPr>
            </a:p>
          </p:txBody>
        </p:sp>
      </p:grpSp>
      <p:grpSp>
        <p:nvGrpSpPr>
          <p:cNvPr id="11" name="Group 31"/>
          <p:cNvGrpSpPr>
            <a:grpSpLocks/>
          </p:cNvGrpSpPr>
          <p:nvPr/>
        </p:nvGrpSpPr>
        <p:grpSpPr bwMode="auto">
          <a:xfrm>
            <a:off x="7367588" y="3962400"/>
            <a:ext cx="1547812" cy="655638"/>
            <a:chOff x="4272" y="2352"/>
            <a:chExt cx="975" cy="413"/>
          </a:xfrm>
        </p:grpSpPr>
        <p:sp>
          <p:nvSpPr>
            <p:cNvPr id="386080" name="AutoShape 32"/>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p:spPr>
          <p:txBody>
            <a:bodyPr wrap="none" anchor="ctr"/>
            <a:lstStyle/>
            <a:p>
              <a:endParaRPr lang="ar-IQ"/>
            </a:p>
          </p:txBody>
        </p:sp>
        <p:sp>
          <p:nvSpPr>
            <p:cNvPr id="386081" name="Rectangle 33"/>
            <p:cNvSpPr>
              <a:spLocks noChangeArrowheads="1"/>
            </p:cNvSpPr>
            <p:nvPr/>
          </p:nvSpPr>
          <p:spPr bwMode="auto">
            <a:xfrm>
              <a:off x="4800" y="2496"/>
              <a:ext cx="447" cy="269"/>
            </a:xfrm>
            <a:prstGeom prst="rect">
              <a:avLst/>
            </a:prstGeom>
            <a:noFill/>
            <a:ln w="9525">
              <a:noFill/>
              <a:miter lim="800000"/>
              <a:headEnd/>
              <a:tailEnd/>
            </a:ln>
            <a:effectLst/>
          </p:spPr>
          <p:txBody>
            <a:bodyPr wrap="none" anchor="ctr">
              <a:spAutoFit/>
            </a:bodyPr>
            <a:lstStyle/>
            <a:p>
              <a:r>
                <a:rPr lang="en-US" sz="2200" b="1">
                  <a:solidFill>
                    <a:srgbClr val="000000"/>
                  </a:solidFill>
                </a:rPr>
                <a:t>CO</a:t>
              </a:r>
              <a:r>
                <a:rPr lang="en-US" sz="2200" b="1" baseline="-25000">
                  <a:solidFill>
                    <a:srgbClr val="000000"/>
                  </a:solidFill>
                </a:rPr>
                <a:t>2</a:t>
              </a:r>
              <a:endParaRPr lang="en-US" sz="3000" b="1">
                <a:solidFill>
                  <a:srgbClr val="000000"/>
                </a:solidFill>
              </a:endParaRPr>
            </a:p>
          </p:txBody>
        </p:sp>
      </p:grpSp>
      <p:grpSp>
        <p:nvGrpSpPr>
          <p:cNvPr id="12" name="Group 34"/>
          <p:cNvGrpSpPr>
            <a:grpSpLocks/>
          </p:cNvGrpSpPr>
          <p:nvPr/>
        </p:nvGrpSpPr>
        <p:grpSpPr bwMode="auto">
          <a:xfrm>
            <a:off x="6681788" y="5715000"/>
            <a:ext cx="1547812" cy="655638"/>
            <a:chOff x="4272" y="2352"/>
            <a:chExt cx="975" cy="413"/>
          </a:xfrm>
        </p:grpSpPr>
        <p:sp>
          <p:nvSpPr>
            <p:cNvPr id="386083" name="AutoShape 35"/>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p:spPr>
          <p:txBody>
            <a:bodyPr wrap="none" anchor="ctr"/>
            <a:lstStyle/>
            <a:p>
              <a:endParaRPr lang="ar-IQ"/>
            </a:p>
          </p:txBody>
        </p:sp>
        <p:sp>
          <p:nvSpPr>
            <p:cNvPr id="386084" name="Rectangle 36"/>
            <p:cNvSpPr>
              <a:spLocks noChangeArrowheads="1"/>
            </p:cNvSpPr>
            <p:nvPr/>
          </p:nvSpPr>
          <p:spPr bwMode="auto">
            <a:xfrm>
              <a:off x="4800" y="2496"/>
              <a:ext cx="447" cy="269"/>
            </a:xfrm>
            <a:prstGeom prst="rect">
              <a:avLst/>
            </a:prstGeom>
            <a:noFill/>
            <a:ln w="9525">
              <a:noFill/>
              <a:miter lim="800000"/>
              <a:headEnd/>
              <a:tailEnd/>
            </a:ln>
            <a:effectLst/>
          </p:spPr>
          <p:txBody>
            <a:bodyPr wrap="none" anchor="ctr">
              <a:spAutoFit/>
            </a:bodyPr>
            <a:lstStyle/>
            <a:p>
              <a:r>
                <a:rPr lang="en-US" sz="2200" b="1">
                  <a:solidFill>
                    <a:srgbClr val="000000"/>
                  </a:solidFill>
                </a:rPr>
                <a:t>CO</a:t>
              </a:r>
              <a:r>
                <a:rPr lang="en-US" sz="2200" b="1" baseline="-25000">
                  <a:solidFill>
                    <a:srgbClr val="000000"/>
                  </a:solidFill>
                </a:rPr>
                <a:t>2</a:t>
              </a:r>
              <a:endParaRPr lang="en-US" sz="3000" b="1">
                <a:solidFill>
                  <a:srgbClr val="000000"/>
                </a:solidFill>
              </a:endParaRPr>
            </a:p>
          </p:txBody>
        </p:sp>
      </p:grpSp>
      <p:sp>
        <p:nvSpPr>
          <p:cNvPr id="386085" name="Rectangle 37"/>
          <p:cNvSpPr>
            <a:spLocks noChangeArrowheads="1"/>
          </p:cNvSpPr>
          <p:nvPr/>
        </p:nvSpPr>
        <p:spPr bwMode="auto">
          <a:xfrm>
            <a:off x="6145213" y="1905000"/>
            <a:ext cx="1022350" cy="427038"/>
          </a:xfrm>
          <a:prstGeom prst="rect">
            <a:avLst/>
          </a:prstGeom>
          <a:noFill/>
          <a:ln w="9525">
            <a:noFill/>
            <a:miter lim="800000"/>
            <a:headEnd/>
            <a:tailEnd/>
          </a:ln>
          <a:effectLst/>
        </p:spPr>
        <p:txBody>
          <a:bodyPr wrap="none" anchor="ctr">
            <a:spAutoFit/>
          </a:bodyPr>
          <a:lstStyle/>
          <a:p>
            <a:r>
              <a:rPr lang="en-US" sz="2200" b="1">
                <a:solidFill>
                  <a:srgbClr val="000000"/>
                </a:solidFill>
              </a:rPr>
              <a:t>citrate</a:t>
            </a:r>
            <a:endParaRPr lang="en-US" sz="2200" b="1" baseline="-25000">
              <a:solidFill>
                <a:srgbClr val="000000"/>
              </a:solidFill>
            </a:endParaRPr>
          </a:p>
        </p:txBody>
      </p:sp>
      <p:sp>
        <p:nvSpPr>
          <p:cNvPr id="386086" name="Rectangle 38"/>
          <p:cNvSpPr>
            <a:spLocks noChangeArrowheads="1"/>
          </p:cNvSpPr>
          <p:nvPr/>
        </p:nvSpPr>
        <p:spPr bwMode="auto">
          <a:xfrm>
            <a:off x="5464175" y="1173163"/>
            <a:ext cx="1628775" cy="427037"/>
          </a:xfrm>
          <a:prstGeom prst="rect">
            <a:avLst/>
          </a:prstGeom>
          <a:noFill/>
          <a:ln w="9525">
            <a:noFill/>
            <a:miter lim="800000"/>
            <a:headEnd/>
            <a:tailEnd/>
          </a:ln>
          <a:effectLst/>
        </p:spPr>
        <p:txBody>
          <a:bodyPr wrap="none" anchor="ctr">
            <a:spAutoFit/>
          </a:bodyPr>
          <a:lstStyle/>
          <a:p>
            <a:r>
              <a:rPr lang="en-US" sz="2200" b="1">
                <a:solidFill>
                  <a:srgbClr val="000000"/>
                </a:solidFill>
              </a:rPr>
              <a:t>acetyl CoA</a:t>
            </a:r>
            <a:endParaRPr lang="en-US" sz="2200" b="1" baseline="-25000">
              <a:solidFill>
                <a:srgbClr val="000000"/>
              </a:solidFill>
            </a:endParaRPr>
          </a:p>
        </p:txBody>
      </p:sp>
      <p:sp>
        <p:nvSpPr>
          <p:cNvPr id="386087" name="Rectangle 39"/>
          <p:cNvSpPr>
            <a:spLocks noChangeArrowheads="1"/>
          </p:cNvSpPr>
          <p:nvPr/>
        </p:nvSpPr>
        <p:spPr bwMode="auto">
          <a:xfrm>
            <a:off x="214282" y="214290"/>
            <a:ext cx="3927505"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l" rtl="0"/>
            <a:r>
              <a:rPr lang="en-US" sz="3400" b="1" dirty="0">
                <a:solidFill>
                  <a:schemeClr val="tx2"/>
                </a:solidFill>
              </a:rPr>
              <a:t>Count the carbons</a:t>
            </a:r>
            <a:endParaRPr lang="en-US" sz="3000" b="1" baseline="-25000" dirty="0">
              <a:solidFill>
                <a:srgbClr val="000000"/>
              </a:solidFill>
            </a:endParaRPr>
          </a:p>
        </p:txBody>
      </p:sp>
      <p:sp>
        <p:nvSpPr>
          <p:cNvPr id="386088" name="AutoShape 40"/>
          <p:cNvSpPr>
            <a:spLocks noChangeArrowheads="1"/>
          </p:cNvSpPr>
          <p:nvPr/>
        </p:nvSpPr>
        <p:spPr bwMode="auto">
          <a:xfrm rot="-185259">
            <a:off x="4800600" y="2057400"/>
            <a:ext cx="228600" cy="381000"/>
          </a:xfrm>
          <a:prstGeom prst="rightArrow">
            <a:avLst>
              <a:gd name="adj1" fmla="val 48352"/>
              <a:gd name="adj2" fmla="val 100000"/>
            </a:avLst>
          </a:prstGeom>
          <a:solidFill>
            <a:schemeClr val="bg1"/>
          </a:solidFill>
          <a:ln w="9525">
            <a:noFill/>
            <a:miter lim="800000"/>
            <a:headEnd/>
            <a:tailEnd/>
          </a:ln>
          <a:effectLst/>
        </p:spPr>
        <p:txBody>
          <a:bodyPr wrap="none" anchor="ctr"/>
          <a:lstStyle/>
          <a:p>
            <a:endParaRPr lang="ar-IQ"/>
          </a:p>
        </p:txBody>
      </p:sp>
      <p:sp>
        <p:nvSpPr>
          <p:cNvPr id="386089" name="AutoShape 41"/>
          <p:cNvSpPr>
            <a:spLocks noChangeArrowheads="1"/>
          </p:cNvSpPr>
          <p:nvPr/>
        </p:nvSpPr>
        <p:spPr bwMode="auto">
          <a:xfrm rot="-185259">
            <a:off x="4724400" y="2057400"/>
            <a:ext cx="228600" cy="381000"/>
          </a:xfrm>
          <a:prstGeom prst="rightArrow">
            <a:avLst>
              <a:gd name="adj1" fmla="val 48352"/>
              <a:gd name="adj2" fmla="val 100000"/>
            </a:avLst>
          </a:prstGeom>
          <a:solidFill>
            <a:srgbClr val="FFCC18"/>
          </a:solidFill>
          <a:ln w="9525">
            <a:noFill/>
            <a:miter lim="800000"/>
            <a:headEnd/>
            <a:tailEnd/>
          </a:ln>
          <a:effectLst/>
        </p:spPr>
        <p:txBody>
          <a:bodyPr wrap="none" anchor="ctr"/>
          <a:lstStyle/>
          <a:p>
            <a:endParaRPr lang="ar-IQ"/>
          </a:p>
        </p:txBody>
      </p:sp>
      <p:grpSp>
        <p:nvGrpSpPr>
          <p:cNvPr id="13" name="Group 43"/>
          <p:cNvGrpSpPr>
            <a:grpSpLocks/>
          </p:cNvGrpSpPr>
          <p:nvPr/>
        </p:nvGrpSpPr>
        <p:grpSpPr bwMode="auto">
          <a:xfrm>
            <a:off x="3200400" y="1219200"/>
            <a:ext cx="671513" cy="609600"/>
            <a:chOff x="2650" y="605"/>
            <a:chExt cx="423" cy="384"/>
          </a:xfrm>
        </p:grpSpPr>
        <p:sp>
          <p:nvSpPr>
            <p:cNvPr id="386092" name="Oval 44"/>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386093" name="Rectangle 45"/>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3C</a:t>
              </a:r>
              <a:endParaRPr lang="en-US" sz="2600" b="1">
                <a:solidFill>
                  <a:schemeClr val="bg1"/>
                </a:solidFill>
              </a:endParaRPr>
            </a:p>
          </p:txBody>
        </p:sp>
      </p:grpSp>
      <p:sp>
        <p:nvSpPr>
          <p:cNvPr id="386094" name="AutoShape 46"/>
          <p:cNvSpPr>
            <a:spLocks noChangeArrowheads="1"/>
          </p:cNvSpPr>
          <p:nvPr/>
        </p:nvSpPr>
        <p:spPr bwMode="auto">
          <a:xfrm rot="-5400000">
            <a:off x="4171950" y="1104900"/>
            <a:ext cx="304800" cy="838200"/>
          </a:xfrm>
          <a:prstGeom prst="downArrow">
            <a:avLst>
              <a:gd name="adj1" fmla="val 50000"/>
              <a:gd name="adj2" fmla="val 68750"/>
            </a:avLst>
          </a:prstGeom>
          <a:solidFill>
            <a:srgbClr val="FFCC18"/>
          </a:solidFill>
          <a:ln w="9525">
            <a:noFill/>
            <a:miter lim="800000"/>
            <a:headEnd/>
            <a:tailEnd/>
          </a:ln>
          <a:effectLst/>
        </p:spPr>
        <p:txBody>
          <a:bodyPr wrap="none" anchor="ctr"/>
          <a:lstStyle/>
          <a:p>
            <a:endParaRPr lang="ar-IQ"/>
          </a:p>
        </p:txBody>
      </p:sp>
      <p:sp>
        <p:nvSpPr>
          <p:cNvPr id="386095" name="Rectangle 47"/>
          <p:cNvSpPr>
            <a:spLocks noChangeArrowheads="1"/>
          </p:cNvSpPr>
          <p:nvPr/>
        </p:nvSpPr>
        <p:spPr bwMode="auto">
          <a:xfrm>
            <a:off x="1851025" y="1173163"/>
            <a:ext cx="1349375" cy="427037"/>
          </a:xfrm>
          <a:prstGeom prst="rect">
            <a:avLst/>
          </a:prstGeom>
          <a:noFill/>
          <a:ln w="9525">
            <a:noFill/>
            <a:miter lim="800000"/>
            <a:headEnd/>
            <a:tailEnd/>
          </a:ln>
          <a:effectLst/>
        </p:spPr>
        <p:txBody>
          <a:bodyPr wrap="none" anchor="ctr">
            <a:spAutoFit/>
          </a:bodyPr>
          <a:lstStyle/>
          <a:p>
            <a:pPr algn="l"/>
            <a:r>
              <a:rPr lang="en-US" sz="2200" b="1">
                <a:solidFill>
                  <a:srgbClr val="000000"/>
                </a:solidFill>
              </a:rPr>
              <a:t>pyruvate</a:t>
            </a:r>
            <a:endParaRPr lang="en-US" sz="2200" b="1" baseline="-25000">
              <a:solidFill>
                <a:srgbClr val="000000"/>
              </a:solidFill>
            </a:endParaRPr>
          </a:p>
        </p:txBody>
      </p:sp>
      <p:sp>
        <p:nvSpPr>
          <p:cNvPr id="386097" name="Text Box 49"/>
          <p:cNvSpPr txBox="1">
            <a:spLocks noChangeArrowheads="1"/>
          </p:cNvSpPr>
          <p:nvPr/>
        </p:nvSpPr>
        <p:spPr bwMode="auto">
          <a:xfrm>
            <a:off x="4795838" y="4386263"/>
            <a:ext cx="692150" cy="701675"/>
          </a:xfrm>
          <a:prstGeom prst="rect">
            <a:avLst/>
          </a:prstGeom>
          <a:noFill/>
          <a:ln w="9525">
            <a:noFill/>
            <a:miter lim="800000"/>
            <a:headEnd/>
            <a:tailEnd/>
          </a:ln>
          <a:effectLst/>
        </p:spPr>
        <p:txBody>
          <a:bodyPr wrap="none" anchor="ctr">
            <a:spAutoFit/>
          </a:bodyPr>
          <a:lstStyle/>
          <a:p>
            <a:r>
              <a:rPr lang="en-US" sz="3200" b="1">
                <a:solidFill>
                  <a:srgbClr val="00006A"/>
                </a:solidFill>
              </a:rPr>
              <a:t>x</a:t>
            </a:r>
            <a:r>
              <a:rPr lang="en-US" sz="4000" b="1">
                <a:solidFill>
                  <a:srgbClr val="00006A"/>
                </a:solidFill>
              </a:rPr>
              <a:t>2</a:t>
            </a:r>
          </a:p>
        </p:txBody>
      </p:sp>
      <p:sp>
        <p:nvSpPr>
          <p:cNvPr id="386098" name="Rectangle 50"/>
          <p:cNvSpPr>
            <a:spLocks noChangeArrowheads="1"/>
          </p:cNvSpPr>
          <p:nvPr/>
        </p:nvSpPr>
        <p:spPr bwMode="auto">
          <a:xfrm>
            <a:off x="4267200" y="3457575"/>
            <a:ext cx="1718740" cy="822533"/>
          </a:xfrm>
          <a:prstGeom prst="rect">
            <a:avLst/>
          </a:prstGeom>
          <a:solidFill>
            <a:srgbClr val="FFC000"/>
          </a:solidFill>
          <a:ln w="9525">
            <a:solidFill>
              <a:schemeClr val="tx1"/>
            </a:solidFill>
            <a:miter lim="800000"/>
            <a:headEnd/>
            <a:tailEnd/>
          </a:ln>
          <a:effectLst/>
        </p:spPr>
        <p:txBody>
          <a:bodyPr wrap="none">
            <a:spAutoFit/>
          </a:bodyPr>
          <a:lstStyle/>
          <a:p>
            <a:pPr algn="l" rtl="0">
              <a:lnSpc>
                <a:spcPct val="90000"/>
              </a:lnSpc>
            </a:pPr>
            <a:r>
              <a:rPr lang="en-US" sz="2600" b="1" u="sng" dirty="0">
                <a:solidFill>
                  <a:srgbClr val="CC0000"/>
                </a:solidFill>
              </a:rPr>
              <a:t>oxidation</a:t>
            </a:r>
            <a:br>
              <a:rPr lang="en-US" sz="2600" b="1" dirty="0">
                <a:solidFill>
                  <a:srgbClr val="0F116A"/>
                </a:solidFill>
              </a:rPr>
            </a:br>
            <a:r>
              <a:rPr lang="en-US" sz="2600" b="1" dirty="0">
                <a:solidFill>
                  <a:srgbClr val="0F116A"/>
                </a:solidFill>
              </a:rPr>
              <a:t>of sugars</a:t>
            </a:r>
          </a:p>
        </p:txBody>
      </p:sp>
      <p:sp>
        <p:nvSpPr>
          <p:cNvPr id="386099" name="Rectangle 51"/>
          <p:cNvSpPr>
            <a:spLocks noChangeArrowheads="1"/>
          </p:cNvSpPr>
          <p:nvPr/>
        </p:nvSpPr>
        <p:spPr bwMode="auto">
          <a:xfrm>
            <a:off x="76200" y="3505200"/>
            <a:ext cx="2667000"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justLow" rtl="0"/>
            <a:r>
              <a:rPr lang="en-US" sz="2000" b="1" dirty="0">
                <a:solidFill>
                  <a:srgbClr val="0F116A"/>
                </a:solidFill>
              </a:rPr>
              <a:t>This happens </a:t>
            </a:r>
            <a:r>
              <a:rPr lang="en-US" sz="2000" b="1" u="sng" dirty="0">
                <a:solidFill>
                  <a:srgbClr val="0F116A"/>
                </a:solidFill>
              </a:rPr>
              <a:t>twice</a:t>
            </a:r>
            <a:r>
              <a:rPr lang="en-US" sz="2000" b="1" dirty="0">
                <a:solidFill>
                  <a:srgbClr val="0F116A"/>
                </a:solidFill>
              </a:rPr>
              <a:t> for each glucose molecule</a:t>
            </a:r>
          </a:p>
        </p:txBody>
      </p:sp>
      <p:grpSp>
        <p:nvGrpSpPr>
          <p:cNvPr id="14" name="Group 31"/>
          <p:cNvGrpSpPr>
            <a:grpSpLocks/>
          </p:cNvGrpSpPr>
          <p:nvPr/>
        </p:nvGrpSpPr>
        <p:grpSpPr bwMode="auto">
          <a:xfrm>
            <a:off x="7215206" y="285728"/>
            <a:ext cx="1547812" cy="655638"/>
            <a:chOff x="4272" y="2352"/>
            <a:chExt cx="975" cy="413"/>
          </a:xfrm>
        </p:grpSpPr>
        <p:sp>
          <p:nvSpPr>
            <p:cNvPr id="51" name="AutoShape 32"/>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p:spPr>
          <p:txBody>
            <a:bodyPr wrap="none" anchor="ctr"/>
            <a:lstStyle/>
            <a:p>
              <a:endParaRPr lang="ar-IQ"/>
            </a:p>
          </p:txBody>
        </p:sp>
        <p:sp>
          <p:nvSpPr>
            <p:cNvPr id="52" name="Rectangle 33"/>
            <p:cNvSpPr>
              <a:spLocks noChangeArrowheads="1"/>
            </p:cNvSpPr>
            <p:nvPr/>
          </p:nvSpPr>
          <p:spPr bwMode="auto">
            <a:xfrm>
              <a:off x="4800" y="2496"/>
              <a:ext cx="447" cy="269"/>
            </a:xfrm>
            <a:prstGeom prst="rect">
              <a:avLst/>
            </a:prstGeom>
            <a:noFill/>
            <a:ln w="9525">
              <a:noFill/>
              <a:miter lim="800000"/>
              <a:headEnd/>
              <a:tailEnd/>
            </a:ln>
            <a:effectLst/>
          </p:spPr>
          <p:txBody>
            <a:bodyPr wrap="none" anchor="ctr">
              <a:spAutoFit/>
            </a:bodyPr>
            <a:lstStyle/>
            <a:p>
              <a:r>
                <a:rPr lang="en-US" sz="2200" b="1">
                  <a:solidFill>
                    <a:srgbClr val="000000"/>
                  </a:solidFill>
                </a:rPr>
                <a:t>CO</a:t>
              </a:r>
              <a:r>
                <a:rPr lang="en-US" sz="2200" b="1" baseline="-25000">
                  <a:solidFill>
                    <a:srgbClr val="000000"/>
                  </a:solidFill>
                </a:rPr>
                <a:t>2</a:t>
              </a:r>
              <a:endParaRPr lang="en-US" sz="3000" b="1">
                <a:solidFill>
                  <a:srgbClr val="000000"/>
                </a:solidFill>
              </a:endParaRPr>
            </a:p>
          </p:txBody>
        </p:sp>
      </p:grpSp>
      <p:grpSp>
        <p:nvGrpSpPr>
          <p:cNvPr id="56" name="Group 31"/>
          <p:cNvGrpSpPr>
            <a:grpSpLocks/>
          </p:cNvGrpSpPr>
          <p:nvPr/>
        </p:nvGrpSpPr>
        <p:grpSpPr bwMode="auto">
          <a:xfrm>
            <a:off x="4143374" y="500046"/>
            <a:ext cx="1495425" cy="819151"/>
            <a:chOff x="4272" y="2172"/>
            <a:chExt cx="942" cy="516"/>
          </a:xfrm>
        </p:grpSpPr>
        <p:sp>
          <p:nvSpPr>
            <p:cNvPr id="57" name="AutoShape 32"/>
            <p:cNvSpPr>
              <a:spLocks noChangeArrowheads="1"/>
            </p:cNvSpPr>
            <p:nvPr/>
          </p:nvSpPr>
          <p:spPr bwMode="auto">
            <a:xfrm rot="19563801">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p:spPr>
          <p:txBody>
            <a:bodyPr wrap="none" anchor="ctr"/>
            <a:lstStyle/>
            <a:p>
              <a:endParaRPr lang="ar-IQ"/>
            </a:p>
          </p:txBody>
        </p:sp>
        <p:sp>
          <p:nvSpPr>
            <p:cNvPr id="58" name="Rectangle 33"/>
            <p:cNvSpPr>
              <a:spLocks noChangeArrowheads="1"/>
            </p:cNvSpPr>
            <p:nvPr/>
          </p:nvSpPr>
          <p:spPr bwMode="auto">
            <a:xfrm>
              <a:off x="4767" y="2172"/>
              <a:ext cx="447" cy="271"/>
            </a:xfrm>
            <a:prstGeom prst="rect">
              <a:avLst/>
            </a:prstGeom>
            <a:noFill/>
            <a:ln w="9525">
              <a:noFill/>
              <a:miter lim="800000"/>
              <a:headEnd/>
              <a:tailEnd/>
            </a:ln>
            <a:effectLst/>
          </p:spPr>
          <p:txBody>
            <a:bodyPr wrap="square" anchor="ctr">
              <a:spAutoFit/>
            </a:bodyPr>
            <a:lstStyle/>
            <a:p>
              <a:r>
                <a:rPr lang="en-US" sz="2200" b="1" dirty="0">
                  <a:solidFill>
                    <a:srgbClr val="000000"/>
                  </a:solidFill>
                </a:rPr>
                <a:t>CO</a:t>
              </a:r>
              <a:r>
                <a:rPr lang="en-US" sz="2200" b="1" baseline="-25000" dirty="0">
                  <a:solidFill>
                    <a:srgbClr val="000000"/>
                  </a:solidFill>
                </a:rPr>
                <a:t>2</a:t>
              </a:r>
              <a:endParaRPr lang="en-US" sz="3000" b="1" dirty="0">
                <a:solidFill>
                  <a:srgbClr val="000000"/>
                </a:solidFil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59" name="Rectangle 19"/>
          <p:cNvSpPr>
            <a:spLocks noChangeArrowheads="1"/>
          </p:cNvSpPr>
          <p:nvPr/>
        </p:nvSpPr>
        <p:spPr bwMode="auto">
          <a:xfrm>
            <a:off x="992188" y="1744663"/>
            <a:ext cx="7832725" cy="3200400"/>
          </a:xfrm>
          <a:prstGeom prst="rect">
            <a:avLst/>
          </a:prstGeom>
          <a:solidFill>
            <a:schemeClr val="bg2"/>
          </a:solidFill>
          <a:ln w="9525">
            <a:noFill/>
            <a:miter lim="800000"/>
            <a:headEnd/>
            <a:tailEnd/>
          </a:ln>
          <a:effectLst/>
        </p:spPr>
        <p:txBody>
          <a:bodyPr wrap="none" anchor="ctr"/>
          <a:lstStyle/>
          <a:p>
            <a:endParaRPr lang="ar-IQ"/>
          </a:p>
        </p:txBody>
      </p:sp>
      <p:sp>
        <p:nvSpPr>
          <p:cNvPr id="394242" name="Rectangle 2"/>
          <p:cNvSpPr>
            <a:spLocks noGrp="1" noChangeArrowheads="1"/>
          </p:cNvSpPr>
          <p:nvPr>
            <p:ph type="title"/>
          </p:nvPr>
        </p:nvSpPr>
        <p:spPr>
          <a:xfrm>
            <a:off x="838200" y="285728"/>
            <a:ext cx="7877204" cy="762000"/>
          </a:xfrm>
        </p:spPr>
        <p:style>
          <a:lnRef idx="1">
            <a:schemeClr val="accent3"/>
          </a:lnRef>
          <a:fillRef idx="2">
            <a:schemeClr val="accent3"/>
          </a:fillRef>
          <a:effectRef idx="1">
            <a:schemeClr val="accent3"/>
          </a:effectRef>
          <a:fontRef idx="minor">
            <a:schemeClr val="dk1"/>
          </a:fontRef>
        </p:style>
        <p:txBody>
          <a:bodyPr>
            <a:normAutofit/>
          </a:bodyPr>
          <a:lstStyle/>
          <a:p>
            <a:pPr algn="ctr" rtl="0"/>
            <a:r>
              <a:rPr lang="en-US" sz="3600" dirty="0">
                <a:latin typeface="Times New Roman" pitchFamily="18" charset="0"/>
                <a:cs typeface="Times New Roman" pitchFamily="18" charset="0"/>
              </a:rPr>
              <a:t>Energy accounting of Krebs cycle </a:t>
            </a:r>
          </a:p>
        </p:txBody>
      </p:sp>
      <p:sp>
        <p:nvSpPr>
          <p:cNvPr id="394243" name="Rectangle 3" descr="Rectangle: Click to edit Master text styles&#10;Second level&#10;Third level&#10;Fourth level&#10;Fifth level"/>
          <p:cNvSpPr>
            <a:spLocks noGrp="1" noChangeArrowheads="1"/>
          </p:cNvSpPr>
          <p:nvPr>
            <p:ph type="body" idx="1"/>
          </p:nvPr>
        </p:nvSpPr>
        <p:spPr>
          <a:xfrm>
            <a:off x="838200" y="5195888"/>
            <a:ext cx="7772400" cy="1196975"/>
          </a:xfrm>
        </p:spPr>
        <p:style>
          <a:lnRef idx="2">
            <a:schemeClr val="dk1"/>
          </a:lnRef>
          <a:fillRef idx="1">
            <a:schemeClr val="lt1"/>
          </a:fillRef>
          <a:effectRef idx="0">
            <a:schemeClr val="dk1"/>
          </a:effectRef>
          <a:fontRef idx="minor">
            <a:schemeClr val="dk1"/>
          </a:fontRef>
        </p:style>
        <p:txBody>
          <a:bodyPr/>
          <a:lstStyle/>
          <a:p>
            <a:pPr algn="l" rtl="0">
              <a:buFont typeface="Wingdings" pitchFamily="2" charset="2"/>
              <a:buNone/>
              <a:tabLst>
                <a:tab pos="1770063" algn="l"/>
                <a:tab pos="2279650" algn="l"/>
              </a:tabLst>
            </a:pPr>
            <a:r>
              <a:rPr lang="en-US" dirty="0"/>
              <a:t>Net gain	=	</a:t>
            </a:r>
            <a:r>
              <a:rPr lang="en-US" dirty="0">
                <a:solidFill>
                  <a:srgbClr val="CC0000"/>
                </a:solidFill>
              </a:rPr>
              <a:t>2 ATP</a:t>
            </a:r>
          </a:p>
          <a:p>
            <a:pPr algn="l" rtl="0">
              <a:buFontTx/>
              <a:buNone/>
              <a:tabLst>
                <a:tab pos="1770063" algn="l"/>
                <a:tab pos="2279650" algn="l"/>
              </a:tabLst>
            </a:pPr>
            <a:r>
              <a:rPr lang="en-US" dirty="0">
                <a:solidFill>
                  <a:srgbClr val="CC0000"/>
                </a:solidFill>
              </a:rPr>
              <a:t> 		</a:t>
            </a:r>
            <a:r>
              <a:rPr lang="en-US" dirty="0"/>
              <a:t>=	</a:t>
            </a:r>
            <a:r>
              <a:rPr lang="en-US" dirty="0">
                <a:solidFill>
                  <a:srgbClr val="CC0000"/>
                </a:solidFill>
              </a:rPr>
              <a:t>8 NADH + 2 FADH</a:t>
            </a:r>
            <a:r>
              <a:rPr lang="en-US" baseline="-25000" dirty="0">
                <a:solidFill>
                  <a:srgbClr val="CC0000"/>
                </a:solidFill>
              </a:rPr>
              <a:t>2</a:t>
            </a:r>
            <a:endParaRPr lang="en-US" dirty="0"/>
          </a:p>
        </p:txBody>
      </p:sp>
      <p:grpSp>
        <p:nvGrpSpPr>
          <p:cNvPr id="2" name="Group 8"/>
          <p:cNvGrpSpPr>
            <a:grpSpLocks/>
          </p:cNvGrpSpPr>
          <p:nvPr/>
        </p:nvGrpSpPr>
        <p:grpSpPr bwMode="auto">
          <a:xfrm>
            <a:off x="3217863" y="3527425"/>
            <a:ext cx="3078162" cy="1066800"/>
            <a:chOff x="1586" y="1824"/>
            <a:chExt cx="1939" cy="672"/>
          </a:xfrm>
        </p:grpSpPr>
        <p:sp>
          <p:nvSpPr>
            <p:cNvPr id="394249" name="AutoShape 9"/>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a:effectLst/>
          </p:spPr>
          <p:txBody>
            <a:bodyPr wrap="none" anchor="ctr"/>
            <a:lstStyle/>
            <a:p>
              <a:endParaRPr lang="ar-IQ"/>
            </a:p>
          </p:txBody>
        </p:sp>
        <p:sp>
          <p:nvSpPr>
            <p:cNvPr id="394250" name="Rectangle 10"/>
            <p:cNvSpPr>
              <a:spLocks noChangeArrowheads="1"/>
            </p:cNvSpPr>
            <p:nvPr/>
          </p:nvSpPr>
          <p:spPr bwMode="auto">
            <a:xfrm>
              <a:off x="1586" y="2150"/>
              <a:ext cx="823" cy="346"/>
            </a:xfrm>
            <a:prstGeom prst="rect">
              <a:avLst/>
            </a:prstGeom>
            <a:noFill/>
            <a:ln w="9525">
              <a:noFill/>
              <a:miter lim="800000"/>
              <a:headEnd/>
              <a:tailEnd/>
            </a:ln>
            <a:effectLst/>
          </p:spPr>
          <p:txBody>
            <a:bodyPr wrap="none" anchor="ctr">
              <a:spAutoFit/>
            </a:bodyPr>
            <a:lstStyle/>
            <a:p>
              <a:r>
                <a:rPr lang="en-US" sz="3000" b="1">
                  <a:solidFill>
                    <a:srgbClr val="000000"/>
                  </a:solidFill>
                </a:rPr>
                <a:t>1 </a:t>
              </a:r>
              <a:r>
                <a:rPr lang="en-US" sz="3000" b="1">
                  <a:solidFill>
                    <a:srgbClr val="3D1666"/>
                  </a:solidFill>
                </a:rPr>
                <a:t>ADP</a:t>
              </a:r>
              <a:endParaRPr lang="en-US" sz="3000" b="1">
                <a:solidFill>
                  <a:srgbClr val="CC0000"/>
                </a:solidFill>
              </a:endParaRPr>
            </a:p>
          </p:txBody>
        </p:sp>
        <p:sp>
          <p:nvSpPr>
            <p:cNvPr id="394251" name="Rectangle 11"/>
            <p:cNvSpPr>
              <a:spLocks noChangeArrowheads="1"/>
            </p:cNvSpPr>
            <p:nvPr/>
          </p:nvSpPr>
          <p:spPr bwMode="auto">
            <a:xfrm>
              <a:off x="2729" y="2150"/>
              <a:ext cx="796" cy="346"/>
            </a:xfrm>
            <a:prstGeom prst="rect">
              <a:avLst/>
            </a:prstGeom>
            <a:noFill/>
            <a:ln w="9525">
              <a:noFill/>
              <a:miter lim="800000"/>
              <a:headEnd/>
              <a:tailEnd/>
            </a:ln>
            <a:effectLst/>
          </p:spPr>
          <p:txBody>
            <a:bodyPr wrap="none" anchor="ctr">
              <a:spAutoFit/>
            </a:bodyPr>
            <a:lstStyle/>
            <a:p>
              <a:r>
                <a:rPr lang="en-US" sz="3000" b="1">
                  <a:solidFill>
                    <a:srgbClr val="000000"/>
                  </a:solidFill>
                </a:rPr>
                <a:t>1 </a:t>
              </a:r>
              <a:r>
                <a:rPr lang="en-US" sz="3000" b="1">
                  <a:solidFill>
                    <a:srgbClr val="CC0000"/>
                  </a:solidFill>
                </a:rPr>
                <a:t>ATP</a:t>
              </a:r>
              <a:endParaRPr lang="en-US" sz="3000" b="1">
                <a:solidFill>
                  <a:srgbClr val="0F116A"/>
                </a:solidFill>
              </a:endParaRPr>
            </a:p>
          </p:txBody>
        </p:sp>
      </p:grpSp>
      <p:grpSp>
        <p:nvGrpSpPr>
          <p:cNvPr id="3" name="Group 40"/>
          <p:cNvGrpSpPr>
            <a:grpSpLocks/>
          </p:cNvGrpSpPr>
          <p:nvPr/>
        </p:nvGrpSpPr>
        <p:grpSpPr bwMode="auto">
          <a:xfrm>
            <a:off x="182533" y="1857364"/>
            <a:ext cx="8575675" cy="3040062"/>
            <a:chOff x="68" y="1165"/>
            <a:chExt cx="5402" cy="1915"/>
          </a:xfrm>
        </p:grpSpPr>
        <p:sp>
          <p:nvSpPr>
            <p:cNvPr id="394281" name="Text Box 41"/>
            <p:cNvSpPr txBox="1">
              <a:spLocks noChangeArrowheads="1"/>
            </p:cNvSpPr>
            <p:nvPr/>
          </p:nvSpPr>
          <p:spPr bwMode="auto">
            <a:xfrm>
              <a:off x="68" y="1901"/>
              <a:ext cx="436" cy="404"/>
            </a:xfrm>
            <a:prstGeom prst="rect">
              <a:avLst/>
            </a:prstGeom>
            <a:solidFill>
              <a:schemeClr val="bg1"/>
            </a:solidFill>
            <a:ln w="9525">
              <a:noFill/>
              <a:miter lim="800000"/>
              <a:headEnd/>
              <a:tailEnd/>
            </a:ln>
            <a:effectLst/>
          </p:spPr>
          <p:txBody>
            <a:bodyPr wrap="none" anchor="ctr">
              <a:spAutoFit/>
            </a:bodyPr>
            <a:lstStyle/>
            <a:p>
              <a:r>
                <a:rPr lang="en-US" sz="3600" b="1" dirty="0">
                  <a:solidFill>
                    <a:srgbClr val="000000"/>
                  </a:solidFill>
                </a:rPr>
                <a:t>2x</a:t>
              </a:r>
              <a:endParaRPr lang="en-US" sz="2400" dirty="0"/>
            </a:p>
          </p:txBody>
        </p:sp>
        <p:grpSp>
          <p:nvGrpSpPr>
            <p:cNvPr id="4" name="Group 42"/>
            <p:cNvGrpSpPr>
              <a:grpSpLocks/>
            </p:cNvGrpSpPr>
            <p:nvPr/>
          </p:nvGrpSpPr>
          <p:grpSpPr bwMode="auto">
            <a:xfrm>
              <a:off x="583" y="1165"/>
              <a:ext cx="817" cy="1915"/>
              <a:chOff x="438" y="880"/>
              <a:chExt cx="817" cy="1915"/>
            </a:xfrm>
          </p:grpSpPr>
          <p:sp>
            <p:nvSpPr>
              <p:cNvPr id="394283" name="Rectangle 43"/>
              <p:cNvSpPr>
                <a:spLocks noChangeArrowheads="1"/>
              </p:cNvSpPr>
              <p:nvPr/>
            </p:nvSpPr>
            <p:spPr bwMode="auto">
              <a:xfrm>
                <a:off x="438" y="880"/>
                <a:ext cx="565" cy="1715"/>
              </a:xfrm>
              <a:prstGeom prst="rect">
                <a:avLst/>
              </a:prstGeom>
              <a:noFill/>
              <a:ln w="152400">
                <a:solidFill>
                  <a:schemeClr val="tx1"/>
                </a:solidFill>
                <a:miter lim="800000"/>
                <a:headEnd/>
                <a:tailEnd/>
              </a:ln>
              <a:effectLst/>
            </p:spPr>
            <p:txBody>
              <a:bodyPr wrap="none" anchor="ctr"/>
              <a:lstStyle/>
              <a:p>
                <a:endParaRPr lang="ar-IQ"/>
              </a:p>
            </p:txBody>
          </p:sp>
          <p:sp>
            <p:nvSpPr>
              <p:cNvPr id="394284" name="Rectangle 44"/>
              <p:cNvSpPr>
                <a:spLocks noChangeArrowheads="1"/>
              </p:cNvSpPr>
              <p:nvPr/>
            </p:nvSpPr>
            <p:spPr bwMode="auto">
              <a:xfrm>
                <a:off x="895" y="880"/>
                <a:ext cx="360" cy="1915"/>
              </a:xfrm>
              <a:prstGeom prst="rect">
                <a:avLst/>
              </a:prstGeom>
              <a:solidFill>
                <a:schemeClr val="bg2"/>
              </a:solidFill>
              <a:ln w="9525">
                <a:noFill/>
                <a:miter lim="800000"/>
                <a:headEnd/>
                <a:tailEnd/>
              </a:ln>
              <a:effectLst/>
            </p:spPr>
            <p:txBody>
              <a:bodyPr wrap="none" anchor="ctr"/>
              <a:lstStyle/>
              <a:p>
                <a:endParaRPr lang="ar-IQ"/>
              </a:p>
            </p:txBody>
          </p:sp>
        </p:grpSp>
        <p:grpSp>
          <p:nvGrpSpPr>
            <p:cNvPr id="5" name="Group 45"/>
            <p:cNvGrpSpPr>
              <a:grpSpLocks/>
            </p:cNvGrpSpPr>
            <p:nvPr/>
          </p:nvGrpSpPr>
          <p:grpSpPr bwMode="auto">
            <a:xfrm flipH="1">
              <a:off x="4785" y="1165"/>
              <a:ext cx="685" cy="1915"/>
              <a:chOff x="570" y="880"/>
              <a:chExt cx="685" cy="1915"/>
            </a:xfrm>
          </p:grpSpPr>
          <p:sp>
            <p:nvSpPr>
              <p:cNvPr id="394286" name="Rectangle 46"/>
              <p:cNvSpPr>
                <a:spLocks noChangeArrowheads="1"/>
              </p:cNvSpPr>
              <p:nvPr/>
            </p:nvSpPr>
            <p:spPr bwMode="auto">
              <a:xfrm>
                <a:off x="570" y="940"/>
                <a:ext cx="565" cy="1715"/>
              </a:xfrm>
              <a:prstGeom prst="rect">
                <a:avLst/>
              </a:prstGeom>
              <a:noFill/>
              <a:ln w="152400">
                <a:solidFill>
                  <a:schemeClr val="tx1"/>
                </a:solidFill>
                <a:miter lim="800000"/>
                <a:headEnd/>
                <a:tailEnd/>
              </a:ln>
              <a:effectLst/>
            </p:spPr>
            <p:txBody>
              <a:bodyPr wrap="none" anchor="ctr"/>
              <a:lstStyle/>
              <a:p>
                <a:endParaRPr lang="ar-IQ"/>
              </a:p>
            </p:txBody>
          </p:sp>
          <p:sp>
            <p:nvSpPr>
              <p:cNvPr id="394287" name="Rectangle 47"/>
              <p:cNvSpPr>
                <a:spLocks noChangeArrowheads="1"/>
              </p:cNvSpPr>
              <p:nvPr/>
            </p:nvSpPr>
            <p:spPr bwMode="auto">
              <a:xfrm>
                <a:off x="895" y="880"/>
                <a:ext cx="360" cy="1915"/>
              </a:xfrm>
              <a:prstGeom prst="rect">
                <a:avLst/>
              </a:prstGeom>
              <a:solidFill>
                <a:schemeClr val="bg2"/>
              </a:solidFill>
              <a:ln w="9525">
                <a:noFill/>
                <a:miter lim="800000"/>
                <a:headEnd/>
                <a:tailEnd/>
              </a:ln>
              <a:effectLst/>
            </p:spPr>
            <p:txBody>
              <a:bodyPr wrap="none" anchor="ctr"/>
              <a:lstStyle/>
              <a:p>
                <a:endParaRPr lang="ar-IQ"/>
              </a:p>
            </p:txBody>
          </p:sp>
        </p:grpSp>
      </p:grpSp>
      <p:grpSp>
        <p:nvGrpSpPr>
          <p:cNvPr id="6" name="Group 4"/>
          <p:cNvGrpSpPr>
            <a:grpSpLocks/>
          </p:cNvGrpSpPr>
          <p:nvPr/>
        </p:nvGrpSpPr>
        <p:grpSpPr bwMode="auto">
          <a:xfrm>
            <a:off x="1439863" y="2155825"/>
            <a:ext cx="7143750" cy="990600"/>
            <a:chOff x="479" y="960"/>
            <a:chExt cx="4500" cy="624"/>
          </a:xfrm>
        </p:grpSpPr>
        <p:sp>
          <p:nvSpPr>
            <p:cNvPr id="394245" name="AutoShape 5"/>
            <p:cNvSpPr>
              <a:spLocks noChangeArrowheads="1"/>
            </p:cNvSpPr>
            <p:nvPr/>
          </p:nvSpPr>
          <p:spPr bwMode="auto">
            <a:xfrm>
              <a:off x="2256" y="1200"/>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a:effectLst/>
          </p:spPr>
          <p:txBody>
            <a:bodyPr wrap="none" anchor="ctr"/>
            <a:lstStyle/>
            <a:p>
              <a:endParaRPr lang="ar-IQ"/>
            </a:p>
          </p:txBody>
        </p:sp>
        <p:sp>
          <p:nvSpPr>
            <p:cNvPr id="394246" name="Rectangle 6"/>
            <p:cNvSpPr>
              <a:spLocks noChangeArrowheads="1"/>
            </p:cNvSpPr>
            <p:nvPr/>
          </p:nvSpPr>
          <p:spPr bwMode="auto">
            <a:xfrm>
              <a:off x="479" y="960"/>
              <a:ext cx="1803" cy="346"/>
            </a:xfrm>
            <a:prstGeom prst="rect">
              <a:avLst/>
            </a:prstGeom>
            <a:noFill/>
            <a:ln w="9525">
              <a:noFill/>
              <a:miter lim="800000"/>
              <a:headEnd/>
              <a:tailEnd/>
            </a:ln>
            <a:effectLst/>
          </p:spPr>
          <p:txBody>
            <a:bodyPr wrap="none" anchor="ctr">
              <a:spAutoFit/>
            </a:bodyPr>
            <a:lstStyle/>
            <a:p>
              <a:r>
                <a:rPr lang="en-US" sz="3000" b="1" dirty="0">
                  <a:solidFill>
                    <a:srgbClr val="000000"/>
                  </a:solidFill>
                </a:rPr>
                <a:t>4 </a:t>
              </a:r>
              <a:r>
                <a:rPr lang="en-US" sz="3000" b="1" dirty="0">
                  <a:solidFill>
                    <a:srgbClr val="3D1666"/>
                  </a:solidFill>
                </a:rPr>
                <a:t>NAD</a:t>
              </a:r>
              <a:r>
                <a:rPr lang="en-US" sz="3000" b="1" dirty="0">
                  <a:solidFill>
                    <a:srgbClr val="CC0000"/>
                  </a:solidFill>
                </a:rPr>
                <a:t> </a:t>
              </a:r>
              <a:r>
                <a:rPr lang="en-US" sz="3000" b="1" dirty="0">
                  <a:solidFill>
                    <a:srgbClr val="000000"/>
                  </a:solidFill>
                </a:rPr>
                <a:t>+</a:t>
              </a:r>
              <a:r>
                <a:rPr lang="en-US" sz="3000" b="1" dirty="0">
                  <a:solidFill>
                    <a:srgbClr val="CC0000"/>
                  </a:solidFill>
                </a:rPr>
                <a:t> </a:t>
              </a:r>
              <a:r>
                <a:rPr lang="en-US" sz="3000" b="1" dirty="0">
                  <a:solidFill>
                    <a:srgbClr val="000000"/>
                  </a:solidFill>
                </a:rPr>
                <a:t>1 </a:t>
              </a:r>
              <a:r>
                <a:rPr lang="en-US" sz="3000" b="1" dirty="0">
                  <a:solidFill>
                    <a:srgbClr val="3D1666"/>
                  </a:solidFill>
                </a:rPr>
                <a:t>FAD</a:t>
              </a:r>
              <a:endParaRPr lang="en-US" sz="3000" b="1" dirty="0">
                <a:solidFill>
                  <a:srgbClr val="CC0000"/>
                </a:solidFill>
              </a:endParaRPr>
            </a:p>
          </p:txBody>
        </p:sp>
        <p:sp>
          <p:nvSpPr>
            <p:cNvPr id="394247" name="Rectangle 7"/>
            <p:cNvSpPr>
              <a:spLocks noChangeArrowheads="1"/>
            </p:cNvSpPr>
            <p:nvPr/>
          </p:nvSpPr>
          <p:spPr bwMode="auto">
            <a:xfrm>
              <a:off x="2740" y="960"/>
              <a:ext cx="2239" cy="346"/>
            </a:xfrm>
            <a:prstGeom prst="rect">
              <a:avLst/>
            </a:prstGeom>
            <a:noFill/>
            <a:ln w="9525">
              <a:noFill/>
              <a:miter lim="800000"/>
              <a:headEnd/>
              <a:tailEnd/>
            </a:ln>
            <a:effectLst/>
          </p:spPr>
          <p:txBody>
            <a:bodyPr wrap="none" anchor="ctr">
              <a:spAutoFit/>
            </a:bodyPr>
            <a:lstStyle/>
            <a:p>
              <a:r>
                <a:rPr lang="en-US" sz="3000" b="1" dirty="0">
                  <a:solidFill>
                    <a:srgbClr val="000000"/>
                  </a:solidFill>
                </a:rPr>
                <a:t>4 </a:t>
              </a:r>
              <a:r>
                <a:rPr lang="en-US" sz="3000" b="1" dirty="0">
                  <a:solidFill>
                    <a:srgbClr val="CC0000"/>
                  </a:solidFill>
                </a:rPr>
                <a:t>NADH</a:t>
              </a:r>
              <a:r>
                <a:rPr lang="en-US" sz="3000" b="1" dirty="0">
                  <a:solidFill>
                    <a:srgbClr val="3D1666"/>
                  </a:solidFill>
                </a:rPr>
                <a:t> </a:t>
              </a:r>
              <a:r>
                <a:rPr lang="en-US" sz="3000" b="1" dirty="0">
                  <a:solidFill>
                    <a:srgbClr val="000000"/>
                  </a:solidFill>
                </a:rPr>
                <a:t>+</a:t>
              </a:r>
              <a:r>
                <a:rPr lang="en-US" sz="3000" b="1" dirty="0">
                  <a:solidFill>
                    <a:srgbClr val="3D1666"/>
                  </a:solidFill>
                </a:rPr>
                <a:t> </a:t>
              </a:r>
              <a:r>
                <a:rPr lang="en-US" sz="3000" b="1" dirty="0">
                  <a:solidFill>
                    <a:srgbClr val="000000"/>
                  </a:solidFill>
                </a:rPr>
                <a:t>1</a:t>
              </a:r>
              <a:r>
                <a:rPr lang="en-US" sz="3000" b="1" dirty="0">
                  <a:solidFill>
                    <a:srgbClr val="3D1666"/>
                  </a:solidFill>
                </a:rPr>
                <a:t> </a:t>
              </a:r>
              <a:r>
                <a:rPr lang="en-US" sz="3000" b="1" dirty="0">
                  <a:solidFill>
                    <a:srgbClr val="CC0000"/>
                  </a:solidFill>
                </a:rPr>
                <a:t>FADH</a:t>
              </a:r>
              <a:r>
                <a:rPr lang="en-US" sz="3000" b="1" baseline="-25000" dirty="0">
                  <a:solidFill>
                    <a:srgbClr val="CC0000"/>
                  </a:solidFill>
                </a:rPr>
                <a:t>2</a:t>
              </a:r>
              <a:endParaRPr lang="en-US" sz="3000" b="1" dirty="0">
                <a:solidFill>
                  <a:srgbClr val="0F116A"/>
                </a:solidFill>
              </a:endParaRPr>
            </a:p>
          </p:txBody>
        </p:sp>
      </p:grpSp>
      <p:sp>
        <p:nvSpPr>
          <p:cNvPr id="394253" name="Rectangle 13"/>
          <p:cNvSpPr>
            <a:spLocks noChangeArrowheads="1"/>
          </p:cNvSpPr>
          <p:nvPr/>
        </p:nvSpPr>
        <p:spPr bwMode="auto">
          <a:xfrm>
            <a:off x="1195388" y="3070225"/>
            <a:ext cx="6927850" cy="549275"/>
          </a:xfrm>
          <a:prstGeom prst="rect">
            <a:avLst/>
          </a:prstGeom>
          <a:noFill/>
          <a:ln w="9525">
            <a:noFill/>
            <a:miter lim="800000"/>
            <a:headEnd/>
            <a:tailEnd/>
          </a:ln>
          <a:effectLst/>
        </p:spPr>
        <p:txBody>
          <a:bodyPr wrap="none" anchor="ctr">
            <a:spAutoFit/>
          </a:bodyPr>
          <a:lstStyle/>
          <a:p>
            <a:r>
              <a:rPr lang="en-US" sz="3000" b="1">
                <a:solidFill>
                  <a:srgbClr val="0F116A"/>
                </a:solidFill>
              </a:rPr>
              <a:t>pyruvate </a:t>
            </a:r>
            <a:r>
              <a:rPr lang="en-US" sz="3000" b="1">
                <a:solidFill>
                  <a:srgbClr val="0F116A"/>
                </a:solidFill>
                <a:sym typeface="Symbol" pitchFamily="18" charset="2"/>
              </a:rPr>
              <a:t>         CO</a:t>
            </a:r>
            <a:r>
              <a:rPr lang="en-US" sz="3000" b="1" baseline="-25000">
                <a:solidFill>
                  <a:srgbClr val="0F116A"/>
                </a:solidFill>
                <a:sym typeface="Symbol" pitchFamily="18" charset="2"/>
              </a:rPr>
              <a:t>2</a:t>
            </a:r>
          </a:p>
        </p:txBody>
      </p:sp>
      <p:sp>
        <p:nvSpPr>
          <p:cNvPr id="394257" name="AutoShape 17"/>
          <p:cNvSpPr>
            <a:spLocks noChangeArrowheads="1"/>
          </p:cNvSpPr>
          <p:nvPr/>
        </p:nvSpPr>
        <p:spPr bwMode="auto">
          <a:xfrm>
            <a:off x="1724025" y="3590925"/>
            <a:ext cx="609600" cy="527050"/>
          </a:xfrm>
          <a:prstGeom prst="hexagon">
            <a:avLst>
              <a:gd name="adj" fmla="val 28916"/>
              <a:gd name="vf" fmla="val 115470"/>
            </a:avLst>
          </a:prstGeom>
          <a:solidFill>
            <a:srgbClr val="FFF82A"/>
          </a:solidFill>
          <a:ln w="9525">
            <a:solidFill>
              <a:srgbClr val="FFF82A"/>
            </a:solidFill>
            <a:miter lim="800000"/>
            <a:headEnd/>
            <a:tailEnd/>
          </a:ln>
          <a:effectLst/>
        </p:spPr>
        <p:txBody>
          <a:bodyPr wrap="none" anchor="ctr"/>
          <a:lstStyle/>
          <a:p>
            <a:r>
              <a:rPr lang="en-US" sz="2800" b="1">
                <a:solidFill>
                  <a:schemeClr val="tx2"/>
                </a:solidFill>
              </a:rPr>
              <a:t>3C</a:t>
            </a:r>
            <a:endParaRPr lang="en-US" sz="2400"/>
          </a:p>
        </p:txBody>
      </p:sp>
      <p:grpSp>
        <p:nvGrpSpPr>
          <p:cNvPr id="7" name="Group 26"/>
          <p:cNvGrpSpPr>
            <a:grpSpLocks/>
          </p:cNvGrpSpPr>
          <p:nvPr/>
        </p:nvGrpSpPr>
        <p:grpSpPr bwMode="auto">
          <a:xfrm>
            <a:off x="7046921" y="3571876"/>
            <a:ext cx="1058863" cy="533400"/>
            <a:chOff x="4439" y="2015"/>
            <a:chExt cx="667" cy="336"/>
          </a:xfrm>
        </p:grpSpPr>
        <p:sp>
          <p:nvSpPr>
            <p:cNvPr id="394252" name="Rectangle 12"/>
            <p:cNvSpPr>
              <a:spLocks noChangeArrowheads="1"/>
            </p:cNvSpPr>
            <p:nvPr/>
          </p:nvSpPr>
          <p:spPr bwMode="auto">
            <a:xfrm>
              <a:off x="4439" y="2040"/>
              <a:ext cx="321" cy="308"/>
            </a:xfrm>
            <a:prstGeom prst="rect">
              <a:avLst/>
            </a:prstGeom>
            <a:noFill/>
            <a:ln w="9525">
              <a:noFill/>
              <a:miter lim="800000"/>
              <a:headEnd/>
              <a:tailEnd/>
            </a:ln>
            <a:effectLst/>
          </p:spPr>
          <p:txBody>
            <a:bodyPr wrap="none" anchor="ctr">
              <a:spAutoFit/>
            </a:bodyPr>
            <a:lstStyle/>
            <a:p>
              <a:r>
                <a:rPr lang="en-US" sz="2600" b="1">
                  <a:solidFill>
                    <a:srgbClr val="000000"/>
                  </a:solidFill>
                </a:rPr>
                <a:t>3</a:t>
              </a:r>
              <a:r>
                <a:rPr lang="en-US" b="1">
                  <a:solidFill>
                    <a:srgbClr val="000000"/>
                  </a:solidFill>
                </a:rPr>
                <a:t>x</a:t>
              </a:r>
              <a:endParaRPr lang="en-US" sz="2600" b="1">
                <a:solidFill>
                  <a:schemeClr val="tx2"/>
                </a:solidFill>
              </a:endParaRPr>
            </a:p>
          </p:txBody>
        </p:sp>
        <p:sp>
          <p:nvSpPr>
            <p:cNvPr id="394258" name="Oval 18"/>
            <p:cNvSpPr>
              <a:spLocks noChangeArrowheads="1"/>
            </p:cNvSpPr>
            <p:nvPr/>
          </p:nvSpPr>
          <p:spPr bwMode="auto">
            <a:xfrm>
              <a:off x="4770" y="2015"/>
              <a:ext cx="336" cy="336"/>
            </a:xfrm>
            <a:prstGeom prst="ellipse">
              <a:avLst/>
            </a:prstGeom>
            <a:solidFill>
              <a:srgbClr val="FFC000"/>
            </a:solidFill>
            <a:ln w="9525">
              <a:solidFill>
                <a:schemeClr val="bg2"/>
              </a:solidFill>
              <a:round/>
              <a:headEnd/>
              <a:tailEnd/>
            </a:ln>
            <a:effectLst/>
          </p:spPr>
          <p:txBody>
            <a:bodyPr wrap="none" anchor="ctr"/>
            <a:lstStyle/>
            <a:p>
              <a:r>
                <a:rPr lang="en-US" sz="2800" b="1" dirty="0">
                  <a:solidFill>
                    <a:schemeClr val="tx2"/>
                  </a:solidFill>
                </a:rPr>
                <a:t>1C</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2" name="Picture 4"/>
          <p:cNvPicPr>
            <a:picLocks noChangeAspect="1" noChangeArrowheads="1"/>
          </p:cNvPicPr>
          <p:nvPr/>
        </p:nvPicPr>
        <p:blipFill>
          <a:blip r:embed="rId3"/>
          <a:srcRect l="900" t="3642" r="900" b="4857"/>
          <a:stretch>
            <a:fillRect/>
          </a:stretch>
        </p:blipFill>
        <p:spPr bwMode="auto">
          <a:xfrm>
            <a:off x="5357818" y="4081464"/>
            <a:ext cx="3786182" cy="2616370"/>
          </a:xfrm>
          <a:prstGeom prst="rect">
            <a:avLst/>
          </a:prstGeom>
          <a:noFill/>
          <a:ln w="9525">
            <a:noFill/>
            <a:miter lim="800000"/>
            <a:headEnd/>
            <a:tailEnd/>
          </a:ln>
          <a:effectLst>
            <a:outerShdw dist="35921" dir="2700000" algn="ctr" rotWithShape="0">
              <a:srgbClr val="808080"/>
            </a:outerShdw>
          </a:effectLst>
        </p:spPr>
      </p:pic>
      <p:sp>
        <p:nvSpPr>
          <p:cNvPr id="396290" name="Rectangle 2"/>
          <p:cNvSpPr>
            <a:spLocks noGrp="1" noChangeArrowheads="1"/>
          </p:cNvSpPr>
          <p:nvPr>
            <p:ph type="title"/>
          </p:nvPr>
        </p:nvSpPr>
        <p:spPr>
          <a:xfrm>
            <a:off x="457200" y="274638"/>
            <a:ext cx="8229600" cy="939784"/>
          </a:xfrm>
        </p:spPr>
        <p:style>
          <a:lnRef idx="1">
            <a:schemeClr val="accent4"/>
          </a:lnRef>
          <a:fillRef idx="2">
            <a:schemeClr val="accent4"/>
          </a:fillRef>
          <a:effectRef idx="1">
            <a:schemeClr val="accent4"/>
          </a:effectRef>
          <a:fontRef idx="minor">
            <a:schemeClr val="dk1"/>
          </a:fontRef>
        </p:style>
        <p:txBody>
          <a:bodyPr/>
          <a:lstStyle/>
          <a:p>
            <a:r>
              <a:rPr lang="en-US" dirty="0"/>
              <a:t>Value of Krebs cycle?</a:t>
            </a:r>
          </a:p>
        </p:txBody>
      </p:sp>
      <p:sp>
        <p:nvSpPr>
          <p:cNvPr id="396291" name="Rectangle 3" descr="Rectangle: Click to edit Master text styles&#10;Second level&#10;Third level&#10;Fourth level&#10;Fifth level"/>
          <p:cNvSpPr>
            <a:spLocks noGrp="1" noChangeArrowheads="1"/>
          </p:cNvSpPr>
          <p:nvPr>
            <p:ph type="body" idx="1"/>
          </p:nvPr>
        </p:nvSpPr>
        <p:spPr>
          <a:xfrm>
            <a:off x="500034" y="1371600"/>
            <a:ext cx="8110566" cy="2832100"/>
          </a:xfrm>
        </p:spPr>
        <p:style>
          <a:lnRef idx="2">
            <a:schemeClr val="dk1"/>
          </a:lnRef>
          <a:fillRef idx="1">
            <a:schemeClr val="lt1"/>
          </a:fillRef>
          <a:effectRef idx="0">
            <a:schemeClr val="dk1"/>
          </a:effectRef>
          <a:fontRef idx="minor">
            <a:schemeClr val="dk1"/>
          </a:fontRef>
        </p:style>
        <p:txBody>
          <a:bodyPr>
            <a:normAutofit lnSpcReduction="10000"/>
          </a:bodyPr>
          <a:lstStyle/>
          <a:p>
            <a:pPr algn="l" rtl="0"/>
            <a:r>
              <a:rPr lang="en-US" sz="2600" dirty="0">
                <a:latin typeface="Times New Roman" pitchFamily="18" charset="0"/>
                <a:cs typeface="Times New Roman" pitchFamily="18" charset="0"/>
              </a:rPr>
              <a:t>If the yield is only 2 ATP then how was the Krebs cycle an adaptation?</a:t>
            </a:r>
          </a:p>
          <a:p>
            <a:pPr algn="l" rtl="0"/>
            <a:r>
              <a:rPr lang="en-US" sz="2800" u="sng" dirty="0">
                <a:latin typeface="Times New Roman" pitchFamily="18" charset="0"/>
                <a:cs typeface="Times New Roman" pitchFamily="18" charset="0"/>
              </a:rPr>
              <a:t>value of NADH &amp; FADH</a:t>
            </a:r>
            <a:r>
              <a:rPr lang="en-US" sz="2800" u="sng" baseline="-25000" dirty="0">
                <a:latin typeface="Times New Roman" pitchFamily="18" charset="0"/>
                <a:cs typeface="Times New Roman" pitchFamily="18" charset="0"/>
              </a:rPr>
              <a:t>2</a:t>
            </a:r>
            <a:endParaRPr lang="en-US" sz="2800" dirty="0">
              <a:latin typeface="Times New Roman" pitchFamily="18" charset="0"/>
              <a:cs typeface="Times New Roman" pitchFamily="18" charset="0"/>
            </a:endParaRPr>
          </a:p>
          <a:p>
            <a:pPr marL="848106" lvl="1" algn="l" rtl="0"/>
            <a:r>
              <a:rPr lang="en-US" sz="2200" dirty="0">
                <a:latin typeface="Times New Roman" pitchFamily="18" charset="0"/>
                <a:cs typeface="Times New Roman" pitchFamily="18" charset="0"/>
              </a:rPr>
              <a:t>electron carriers &amp; H carriers</a:t>
            </a:r>
          </a:p>
          <a:p>
            <a:pPr lvl="2" algn="l" rtl="0"/>
            <a:r>
              <a:rPr lang="en-US" sz="2000" dirty="0">
                <a:latin typeface="Times New Roman" pitchFamily="18" charset="0"/>
                <a:cs typeface="Times New Roman" pitchFamily="18" charset="0"/>
              </a:rPr>
              <a:t>reduced molecules move electrons</a:t>
            </a:r>
          </a:p>
          <a:p>
            <a:pPr lvl="2" algn="l" rtl="0"/>
            <a:r>
              <a:rPr lang="en-US" sz="2000" dirty="0">
                <a:latin typeface="Times New Roman" pitchFamily="18" charset="0"/>
                <a:cs typeface="Times New Roman" pitchFamily="18" charset="0"/>
              </a:rPr>
              <a:t>reduced molecules move H</a:t>
            </a:r>
            <a:r>
              <a:rPr lang="en-US" sz="2000" baseline="30000" dirty="0">
                <a:latin typeface="Times New Roman" pitchFamily="18" charset="0"/>
                <a:cs typeface="Times New Roman" pitchFamily="18" charset="0"/>
              </a:rPr>
              <a:t>+ </a:t>
            </a:r>
            <a:r>
              <a:rPr lang="en-US" sz="2000" dirty="0">
                <a:latin typeface="Times New Roman" pitchFamily="18" charset="0"/>
                <a:cs typeface="Times New Roman" pitchFamily="18" charset="0"/>
              </a:rPr>
              <a:t>ions</a:t>
            </a:r>
          </a:p>
          <a:p>
            <a:pPr marL="848106" lvl="1" algn="l" rtl="0"/>
            <a:r>
              <a:rPr lang="en-US" sz="2200" dirty="0">
                <a:latin typeface="Times New Roman" pitchFamily="18" charset="0"/>
                <a:cs typeface="Times New Roman" pitchFamily="18" charset="0"/>
              </a:rPr>
              <a:t>to be used in the Electron Transport Chain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25dd0aa57435c29802ad35d210ad925.jpg"/>
          <p:cNvPicPr>
            <a:picLocks noChangeAspect="1"/>
          </p:cNvPicPr>
          <p:nvPr/>
        </p:nvPicPr>
        <p:blipFill>
          <a:blip r:embed="rId3"/>
          <a:stretch>
            <a:fillRect/>
          </a:stretch>
        </p:blipFill>
        <p:spPr>
          <a:xfrm>
            <a:off x="357158" y="1071546"/>
            <a:ext cx="8429684" cy="5572164"/>
          </a:xfrm>
          <a:prstGeom prst="rect">
            <a:avLst/>
          </a:prstGeom>
        </p:spPr>
      </p:pic>
      <p:sp>
        <p:nvSpPr>
          <p:cNvPr id="3" name="Rectangle 5"/>
          <p:cNvSpPr>
            <a:spLocks noChangeArrowheads="1"/>
          </p:cNvSpPr>
          <p:nvPr/>
        </p:nvSpPr>
        <p:spPr bwMode="auto">
          <a:xfrm>
            <a:off x="428596" y="214290"/>
            <a:ext cx="8358246" cy="7763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0"/>
            <a:r>
              <a:rPr kumimoji="1" lang="en-GB" sz="2400" dirty="0">
                <a:solidFill>
                  <a:srgbClr val="FF0000"/>
                </a:solidFill>
                <a:latin typeface="Times New Roman" pitchFamily="18" charset="0"/>
                <a:cs typeface="Times New Roman" pitchFamily="18" charset="0"/>
              </a:rPr>
              <a:t>A Map of The Major Metabolic  Pathways in A Typical Cell</a:t>
            </a:r>
            <a:endParaRPr kumimoji="1"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327025" y="1300163"/>
            <a:ext cx="461963" cy="2447925"/>
          </a:xfrm>
          <a:prstGeom prst="rect">
            <a:avLst/>
          </a:prstGeom>
          <a:solidFill>
            <a:schemeClr val="bg1"/>
          </a:solidFill>
          <a:ln w="9525">
            <a:noFill/>
            <a:miter lim="800000"/>
            <a:headEnd/>
            <a:tailEnd/>
          </a:ln>
          <a:effectLst/>
        </p:spPr>
        <p:txBody>
          <a:bodyPr wrap="none" anchor="ctr"/>
          <a:lstStyle/>
          <a:p>
            <a:endParaRPr lang="ar-IQ"/>
          </a:p>
        </p:txBody>
      </p:sp>
      <p:grpSp>
        <p:nvGrpSpPr>
          <p:cNvPr id="2" name="Group 3"/>
          <p:cNvGrpSpPr>
            <a:grpSpLocks/>
          </p:cNvGrpSpPr>
          <p:nvPr/>
        </p:nvGrpSpPr>
        <p:grpSpPr bwMode="auto">
          <a:xfrm>
            <a:off x="4791075" y="414338"/>
            <a:ext cx="4152900" cy="5738812"/>
            <a:chOff x="2793" y="251"/>
            <a:chExt cx="2616" cy="3615"/>
          </a:xfrm>
        </p:grpSpPr>
        <p:pic>
          <p:nvPicPr>
            <p:cNvPr id="435204" name="Picture 4" descr="09_03"/>
            <p:cNvPicPr>
              <a:picLocks noChangeAspect="1" noChangeArrowheads="1"/>
            </p:cNvPicPr>
            <p:nvPr/>
          </p:nvPicPr>
          <p:blipFill>
            <a:blip r:embed="rId2"/>
            <a:srcRect l="22501" t="4500" r="28125" b="4500"/>
            <a:stretch>
              <a:fillRect/>
            </a:stretch>
          </p:blipFill>
          <p:spPr bwMode="auto">
            <a:xfrm>
              <a:off x="2793" y="251"/>
              <a:ext cx="2616" cy="3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35205" name="Rectangle 5"/>
            <p:cNvSpPr>
              <a:spLocks noChangeArrowheads="1"/>
            </p:cNvSpPr>
            <p:nvPr/>
          </p:nvSpPr>
          <p:spPr bwMode="auto">
            <a:xfrm>
              <a:off x="4690" y="3571"/>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06" name="Rectangle 6"/>
            <p:cNvSpPr>
              <a:spLocks noChangeArrowheads="1"/>
            </p:cNvSpPr>
            <p:nvPr/>
          </p:nvSpPr>
          <p:spPr bwMode="auto">
            <a:xfrm>
              <a:off x="2818" y="2823"/>
              <a:ext cx="0" cy="230"/>
            </a:xfrm>
            <a:prstGeom prst="rect">
              <a:avLst/>
            </a:prstGeom>
            <a:solidFill>
              <a:srgbClr val="EAC29F"/>
            </a:solidFill>
            <a:ln w="9525">
              <a:noFill/>
              <a:miter lim="800000"/>
              <a:headEnd/>
              <a:tailEnd/>
            </a:ln>
          </p:spPr>
          <p:txBody>
            <a:bodyPr wrap="none" lIns="0" tIns="0" rIns="0" bIns="0">
              <a:spAutoFit/>
            </a:bodyPr>
            <a:lstStyle/>
            <a:p>
              <a:pPr algn="l"/>
              <a:endParaRPr lang="ar-IQ" sz="2400" b="1">
                <a:solidFill>
                  <a:srgbClr val="000000"/>
                </a:solidFill>
              </a:endParaRPr>
            </a:p>
          </p:txBody>
        </p:sp>
        <p:sp>
          <p:nvSpPr>
            <p:cNvPr id="435207" name="Rectangle 7"/>
            <p:cNvSpPr>
              <a:spLocks noChangeArrowheads="1"/>
            </p:cNvSpPr>
            <p:nvPr/>
          </p:nvSpPr>
          <p:spPr bwMode="auto">
            <a:xfrm>
              <a:off x="5045" y="2429"/>
              <a:ext cx="0" cy="384"/>
            </a:xfrm>
            <a:prstGeom prst="rect">
              <a:avLst/>
            </a:prstGeom>
            <a:noFill/>
            <a:ln w="9525">
              <a:noFill/>
              <a:miter lim="800000"/>
              <a:headEnd/>
              <a:tailEnd/>
            </a:ln>
          </p:spPr>
          <p:txBody>
            <a:bodyPr wrap="none" lIns="0" tIns="0" rIns="0" bIns="0">
              <a:spAutoFit/>
            </a:bodyPr>
            <a:lstStyle/>
            <a:p>
              <a:pPr algn="l"/>
              <a:endParaRPr lang="en-US" b="1">
                <a:solidFill>
                  <a:srgbClr val="000000"/>
                </a:solidFill>
              </a:endParaRPr>
            </a:p>
            <a:p>
              <a:pPr algn="l"/>
              <a:endParaRPr lang="en-US" b="1">
                <a:solidFill>
                  <a:srgbClr val="000000"/>
                </a:solidFill>
              </a:endParaRPr>
            </a:p>
          </p:txBody>
        </p:sp>
        <p:sp>
          <p:nvSpPr>
            <p:cNvPr id="435208" name="Rectangle 8"/>
            <p:cNvSpPr>
              <a:spLocks noChangeArrowheads="1"/>
            </p:cNvSpPr>
            <p:nvPr/>
          </p:nvSpPr>
          <p:spPr bwMode="auto">
            <a:xfrm>
              <a:off x="5087" y="1914"/>
              <a:ext cx="0" cy="192"/>
            </a:xfrm>
            <a:prstGeom prst="rect">
              <a:avLst/>
            </a:prstGeom>
            <a:noFill/>
            <a:ln w="9525">
              <a:noFill/>
              <a:miter lim="800000"/>
              <a:headEnd/>
              <a:tailEnd/>
            </a:ln>
          </p:spPr>
          <p:txBody>
            <a:bodyPr wrap="none" lIns="0" tIns="0" rIns="0" bIns="0">
              <a:spAutoFit/>
            </a:bodyPr>
            <a:lstStyle/>
            <a:p>
              <a:pPr algn="l"/>
              <a:endParaRPr lang="ar-IQ" b="1">
                <a:solidFill>
                  <a:srgbClr val="000000"/>
                </a:solidFill>
              </a:endParaRPr>
            </a:p>
          </p:txBody>
        </p:sp>
        <p:sp>
          <p:nvSpPr>
            <p:cNvPr id="435209" name="Rectangle 9"/>
            <p:cNvSpPr>
              <a:spLocks noChangeArrowheads="1"/>
            </p:cNvSpPr>
            <p:nvPr/>
          </p:nvSpPr>
          <p:spPr bwMode="auto">
            <a:xfrm>
              <a:off x="3655" y="709"/>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0" name="Rectangle 10"/>
            <p:cNvSpPr>
              <a:spLocks noChangeArrowheads="1"/>
            </p:cNvSpPr>
            <p:nvPr/>
          </p:nvSpPr>
          <p:spPr bwMode="auto">
            <a:xfrm>
              <a:off x="4872" y="764"/>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1" name="Rectangle 11"/>
            <p:cNvSpPr>
              <a:spLocks noChangeArrowheads="1"/>
            </p:cNvSpPr>
            <p:nvPr/>
          </p:nvSpPr>
          <p:spPr bwMode="auto">
            <a:xfrm>
              <a:off x="4899" y="403"/>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2" name="Rectangle 12"/>
            <p:cNvSpPr>
              <a:spLocks noChangeArrowheads="1"/>
            </p:cNvSpPr>
            <p:nvPr/>
          </p:nvSpPr>
          <p:spPr bwMode="auto">
            <a:xfrm>
              <a:off x="4217" y="764"/>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3" name="Rectangle 13"/>
            <p:cNvSpPr>
              <a:spLocks noChangeArrowheads="1"/>
            </p:cNvSpPr>
            <p:nvPr/>
          </p:nvSpPr>
          <p:spPr bwMode="auto">
            <a:xfrm>
              <a:off x="4521" y="691"/>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4" name="Rectangle 14"/>
            <p:cNvSpPr>
              <a:spLocks noChangeArrowheads="1"/>
            </p:cNvSpPr>
            <p:nvPr/>
          </p:nvSpPr>
          <p:spPr bwMode="auto">
            <a:xfrm>
              <a:off x="4439" y="446"/>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5" name="Rectangle 15"/>
            <p:cNvSpPr>
              <a:spLocks noChangeArrowheads="1"/>
            </p:cNvSpPr>
            <p:nvPr/>
          </p:nvSpPr>
          <p:spPr bwMode="auto">
            <a:xfrm>
              <a:off x="4063" y="441"/>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6" name="Rectangle 16"/>
            <p:cNvSpPr>
              <a:spLocks noChangeArrowheads="1"/>
            </p:cNvSpPr>
            <p:nvPr/>
          </p:nvSpPr>
          <p:spPr bwMode="auto">
            <a:xfrm>
              <a:off x="3709" y="284"/>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grpSp>
      <p:sp>
        <p:nvSpPr>
          <p:cNvPr id="435217" name="Rectangle 17"/>
          <p:cNvSpPr>
            <a:spLocks noChangeArrowheads="1"/>
          </p:cNvSpPr>
          <p:nvPr/>
        </p:nvSpPr>
        <p:spPr bwMode="auto">
          <a:xfrm>
            <a:off x="5300663" y="5041900"/>
            <a:ext cx="904875" cy="682625"/>
          </a:xfrm>
          <a:prstGeom prst="rect">
            <a:avLst/>
          </a:prstGeom>
          <a:solidFill>
            <a:srgbClr val="EECBAB"/>
          </a:solidFill>
          <a:ln w="9525">
            <a:noFill/>
            <a:miter lim="800000"/>
            <a:headEnd/>
            <a:tailEnd/>
          </a:ln>
          <a:effectLst/>
        </p:spPr>
        <p:txBody>
          <a:bodyPr wrap="none" anchor="ctr"/>
          <a:lstStyle/>
          <a:p>
            <a:endParaRPr lang="ar-IQ"/>
          </a:p>
        </p:txBody>
      </p:sp>
      <p:sp>
        <p:nvSpPr>
          <p:cNvPr id="435218" name="Rectangle 18"/>
          <p:cNvSpPr>
            <a:spLocks noGrp="1" noChangeArrowheads="1"/>
          </p:cNvSpPr>
          <p:nvPr>
            <p:ph type="title"/>
          </p:nvPr>
        </p:nvSpPr>
        <p:spPr>
          <a:xfrm>
            <a:off x="214282" y="571480"/>
            <a:ext cx="4286281" cy="762000"/>
          </a:xfrm>
        </p:spPr>
        <p:style>
          <a:lnRef idx="1">
            <a:schemeClr val="accent4"/>
          </a:lnRef>
          <a:fillRef idx="2">
            <a:schemeClr val="accent4"/>
          </a:fillRef>
          <a:effectRef idx="1">
            <a:schemeClr val="accent4"/>
          </a:effectRef>
          <a:fontRef idx="minor">
            <a:schemeClr val="dk1"/>
          </a:fontRef>
        </p:style>
        <p:txBody>
          <a:bodyPr>
            <a:normAutofit/>
          </a:bodyPr>
          <a:lstStyle/>
          <a:p>
            <a:r>
              <a:rPr lang="en-US" sz="2800" dirty="0"/>
              <a:t>And how do we do that?</a:t>
            </a:r>
          </a:p>
        </p:txBody>
      </p:sp>
      <p:sp>
        <p:nvSpPr>
          <p:cNvPr id="435219" name="AutoShape 19"/>
          <p:cNvSpPr>
            <a:spLocks noChangeArrowheads="1"/>
          </p:cNvSpPr>
          <p:nvPr/>
        </p:nvSpPr>
        <p:spPr bwMode="auto">
          <a:xfrm>
            <a:off x="5021263" y="5087938"/>
            <a:ext cx="1389062" cy="909637"/>
          </a:xfrm>
          <a:prstGeom prst="irregularSeal1">
            <a:avLst/>
          </a:prstGeom>
          <a:solidFill>
            <a:srgbClr val="FFEA18"/>
          </a:solidFill>
          <a:ln w="57150">
            <a:solidFill>
              <a:srgbClr val="FF6404"/>
            </a:solidFill>
            <a:miter lim="800000"/>
            <a:headEnd/>
            <a:tailEnd/>
          </a:ln>
          <a:effectLst/>
        </p:spPr>
        <p:txBody>
          <a:bodyPr wrap="none" anchor="ctr"/>
          <a:lstStyle/>
          <a:p>
            <a:r>
              <a:rPr lang="en-US" sz="2400" b="1">
                <a:solidFill>
                  <a:srgbClr val="CC0000"/>
                </a:solidFill>
              </a:rPr>
              <a:t>ATP</a:t>
            </a:r>
            <a:endParaRPr lang="en-US" sz="6000" b="1">
              <a:solidFill>
                <a:schemeClr val="tx2"/>
              </a:solidFill>
            </a:endParaRPr>
          </a:p>
        </p:txBody>
      </p:sp>
      <p:sp>
        <p:nvSpPr>
          <p:cNvPr id="435221" name="AutoShape 21"/>
          <p:cNvSpPr>
            <a:spLocks noChangeArrowheads="1"/>
          </p:cNvSpPr>
          <p:nvPr/>
        </p:nvSpPr>
        <p:spPr bwMode="auto">
          <a:xfrm>
            <a:off x="4857752" y="3786190"/>
            <a:ext cx="1022350" cy="514350"/>
          </a:xfrm>
          <a:prstGeom prst="star24">
            <a:avLst>
              <a:gd name="adj" fmla="val 37500"/>
            </a:avLst>
          </a:prstGeom>
          <a:solidFill>
            <a:srgbClr val="FF6404"/>
          </a:solidFill>
          <a:ln w="57150">
            <a:solidFill>
              <a:srgbClr val="FF6404"/>
            </a:solidFill>
            <a:miter lim="800000"/>
            <a:headEnd/>
            <a:tailEnd/>
          </a:ln>
          <a:effectLst/>
        </p:spPr>
        <p:txBody>
          <a:bodyPr wrap="none" anchor="ctr"/>
          <a:lstStyle/>
          <a:p>
            <a:r>
              <a:rPr lang="en-US" sz="2400" b="1">
                <a:solidFill>
                  <a:srgbClr val="FFEA18"/>
                </a:solidFill>
              </a:rPr>
              <a:t>ADP</a:t>
            </a:r>
            <a:endParaRPr lang="en-US" sz="4400" b="1">
              <a:solidFill>
                <a:schemeClr val="tx2"/>
              </a:solidFill>
            </a:endParaRPr>
          </a:p>
        </p:txBody>
      </p:sp>
      <p:sp>
        <p:nvSpPr>
          <p:cNvPr id="435222" name="Freeform 22"/>
          <p:cNvSpPr>
            <a:spLocks/>
          </p:cNvSpPr>
          <p:nvPr/>
        </p:nvSpPr>
        <p:spPr bwMode="auto">
          <a:xfrm>
            <a:off x="5959475" y="4622800"/>
            <a:ext cx="658813" cy="627063"/>
          </a:xfrm>
          <a:custGeom>
            <a:avLst/>
            <a:gdLst/>
            <a:ahLst/>
            <a:cxnLst>
              <a:cxn ang="0">
                <a:pos x="0" y="0"/>
              </a:cxn>
              <a:cxn ang="0">
                <a:pos x="304" y="109"/>
              </a:cxn>
              <a:cxn ang="0">
                <a:pos x="123" y="355"/>
              </a:cxn>
            </a:cxnLst>
            <a:rect l="0" t="0" r="r" b="b"/>
            <a:pathLst>
              <a:path w="324" h="355">
                <a:moveTo>
                  <a:pt x="0" y="0"/>
                </a:moveTo>
                <a:cubicBezTo>
                  <a:pt x="142" y="25"/>
                  <a:pt x="284" y="50"/>
                  <a:pt x="304" y="109"/>
                </a:cubicBezTo>
                <a:cubicBezTo>
                  <a:pt x="324" y="168"/>
                  <a:pt x="223" y="261"/>
                  <a:pt x="123" y="355"/>
                </a:cubicBezTo>
              </a:path>
            </a:pathLst>
          </a:custGeom>
          <a:noFill/>
          <a:ln w="57150" cap="flat" cmpd="sng">
            <a:solidFill>
              <a:srgbClr val="000000"/>
            </a:solidFill>
            <a:prstDash val="solid"/>
            <a:round/>
            <a:headEnd/>
            <a:tailEnd type="stealth" w="med" len="med"/>
          </a:ln>
          <a:effectLst/>
        </p:spPr>
        <p:txBody>
          <a:bodyPr wrap="none" anchor="ctr"/>
          <a:lstStyle/>
          <a:p>
            <a:endParaRPr lang="ar-IQ"/>
          </a:p>
        </p:txBody>
      </p:sp>
      <p:grpSp>
        <p:nvGrpSpPr>
          <p:cNvPr id="3" name="Group 23"/>
          <p:cNvGrpSpPr>
            <a:grpSpLocks/>
          </p:cNvGrpSpPr>
          <p:nvPr/>
        </p:nvGrpSpPr>
        <p:grpSpPr bwMode="auto">
          <a:xfrm>
            <a:off x="5194300" y="4365629"/>
            <a:ext cx="838200" cy="461963"/>
            <a:chOff x="3966" y="2061"/>
            <a:chExt cx="528" cy="291"/>
          </a:xfrm>
        </p:grpSpPr>
        <p:sp>
          <p:nvSpPr>
            <p:cNvPr id="435224" name="Oval 24"/>
            <p:cNvSpPr>
              <a:spLocks noChangeArrowheads="1"/>
            </p:cNvSpPr>
            <p:nvPr/>
          </p:nvSpPr>
          <p:spPr bwMode="auto">
            <a:xfrm>
              <a:off x="4243" y="2080"/>
              <a:ext cx="251" cy="251"/>
            </a:xfrm>
            <a:prstGeom prst="ellipse">
              <a:avLst/>
            </a:prstGeom>
            <a:solidFill>
              <a:srgbClr val="CC0000"/>
            </a:solidFill>
            <a:ln w="9525">
              <a:noFill/>
              <a:round/>
              <a:headEnd/>
              <a:tailEnd/>
            </a:ln>
            <a:effectLst/>
          </p:spPr>
          <p:txBody>
            <a:bodyPr wrap="none" anchor="ctr"/>
            <a:lstStyle/>
            <a:p>
              <a:r>
                <a:rPr lang="en-US" sz="2400" b="1">
                  <a:solidFill>
                    <a:srgbClr val="FFEA18"/>
                  </a:solidFill>
                </a:rPr>
                <a:t>P</a:t>
              </a:r>
              <a:endParaRPr lang="en-US" sz="1600" b="1">
                <a:solidFill>
                  <a:srgbClr val="0F116A"/>
                </a:solidFill>
              </a:endParaRPr>
            </a:p>
          </p:txBody>
        </p:sp>
        <p:sp>
          <p:nvSpPr>
            <p:cNvPr id="435225" name="Rectangle 25"/>
            <p:cNvSpPr>
              <a:spLocks noChangeArrowheads="1"/>
            </p:cNvSpPr>
            <p:nvPr/>
          </p:nvSpPr>
          <p:spPr bwMode="auto">
            <a:xfrm>
              <a:off x="3966" y="2061"/>
              <a:ext cx="332" cy="291"/>
            </a:xfrm>
            <a:prstGeom prst="rect">
              <a:avLst/>
            </a:prstGeom>
            <a:noFill/>
            <a:ln w="9525">
              <a:noFill/>
              <a:miter lim="800000"/>
              <a:headEnd/>
              <a:tailEnd/>
            </a:ln>
            <a:effectLst/>
          </p:spPr>
          <p:txBody>
            <a:bodyPr wrap="none" anchor="ctr">
              <a:spAutoFit/>
            </a:bodyPr>
            <a:lstStyle/>
            <a:p>
              <a:r>
                <a:rPr lang="en-US" sz="2400" b="1" dirty="0">
                  <a:solidFill>
                    <a:srgbClr val="0F116A"/>
                  </a:solidFill>
                </a:rPr>
                <a:t>+ </a:t>
              </a:r>
            </a:p>
          </p:txBody>
        </p:sp>
      </p:grpSp>
      <p:sp>
        <p:nvSpPr>
          <p:cNvPr id="435226" name="Rectangle 26" descr="Rectangle: Click to edit Master text styles&#10;Second level&#10;Third level&#10;Fourth level&#10;Fifth level"/>
          <p:cNvSpPr>
            <a:spLocks noGrp="1" noChangeArrowheads="1"/>
          </p:cNvSpPr>
          <p:nvPr>
            <p:ph type="body" idx="1"/>
          </p:nvPr>
        </p:nvSpPr>
        <p:spPr>
          <a:xfrm>
            <a:off x="214282" y="1643050"/>
            <a:ext cx="4164042" cy="4210050"/>
          </a:xfrm>
        </p:spPr>
        <p:style>
          <a:lnRef idx="2">
            <a:schemeClr val="dk1"/>
          </a:lnRef>
          <a:fillRef idx="1">
            <a:schemeClr val="lt1"/>
          </a:fillRef>
          <a:effectRef idx="0">
            <a:schemeClr val="dk1"/>
          </a:effectRef>
          <a:fontRef idx="minor">
            <a:schemeClr val="dk1"/>
          </a:fontRef>
        </p:style>
        <p:txBody>
          <a:bodyPr/>
          <a:lstStyle/>
          <a:p>
            <a:pPr algn="justLow" rtl="0"/>
            <a:endParaRPr lang="en-US" sz="1800" dirty="0"/>
          </a:p>
          <a:p>
            <a:pPr algn="justLow" rtl="0"/>
            <a:r>
              <a:rPr lang="en-US" sz="1800" dirty="0"/>
              <a:t>ATP </a:t>
            </a:r>
            <a:r>
              <a:rPr lang="en-US" sz="1800" dirty="0" err="1"/>
              <a:t>synthase</a:t>
            </a:r>
            <a:endParaRPr lang="en-US" sz="1800" dirty="0"/>
          </a:p>
          <a:p>
            <a:pPr lvl="1" algn="justLow" rtl="0"/>
            <a:r>
              <a:rPr lang="en-US" sz="1800" dirty="0"/>
              <a:t>set up a H</a:t>
            </a:r>
            <a:r>
              <a:rPr lang="en-US" sz="1800" baseline="30000" dirty="0"/>
              <a:t>+ </a:t>
            </a:r>
            <a:r>
              <a:rPr lang="en-US" sz="1800" dirty="0"/>
              <a:t>gradient</a:t>
            </a:r>
          </a:p>
          <a:p>
            <a:pPr lvl="1" algn="justLow" rtl="0"/>
            <a:r>
              <a:rPr lang="en-US" sz="1800" dirty="0"/>
              <a:t>allow H</a:t>
            </a:r>
            <a:r>
              <a:rPr lang="en-US" sz="1800" baseline="30000" dirty="0"/>
              <a:t>+</a:t>
            </a:r>
            <a:r>
              <a:rPr lang="en-US" sz="1800" dirty="0"/>
              <a:t> to flow through ATP </a:t>
            </a:r>
            <a:r>
              <a:rPr lang="en-US" sz="1800" dirty="0" err="1"/>
              <a:t>synthase</a:t>
            </a:r>
            <a:endParaRPr lang="en-US" sz="1800" dirty="0"/>
          </a:p>
          <a:p>
            <a:pPr lvl="1" algn="justLow" rtl="0"/>
            <a:r>
              <a:rPr lang="en-US" sz="1800" dirty="0"/>
              <a:t>powers bonding of P</a:t>
            </a:r>
            <a:r>
              <a:rPr lang="en-US" sz="1800" baseline="-25000" dirty="0"/>
              <a:t>i</a:t>
            </a:r>
            <a:r>
              <a:rPr lang="en-US" sz="1800" dirty="0"/>
              <a:t> to ADP</a:t>
            </a:r>
          </a:p>
          <a:p>
            <a:pPr>
              <a:buFont typeface="Wingdings" pitchFamily="2" charset="2"/>
              <a:buNone/>
            </a:pPr>
            <a:endParaRPr lang="en-US" dirty="0">
              <a:solidFill>
                <a:schemeClr val="tx2"/>
              </a:solidFill>
            </a:endParaRPr>
          </a:p>
          <a:p>
            <a:pPr algn="l" rtl="0">
              <a:buFont typeface="Wingdings" pitchFamily="2" charset="2"/>
              <a:buNone/>
            </a:pPr>
            <a:r>
              <a:rPr lang="en-US" dirty="0">
                <a:solidFill>
                  <a:schemeClr val="tx2"/>
                </a:solidFill>
              </a:rPr>
              <a:t>     ADP</a:t>
            </a:r>
            <a:r>
              <a:rPr lang="en-US" dirty="0"/>
              <a:t> + P</a:t>
            </a:r>
            <a:r>
              <a:rPr lang="en-US" baseline="-25000" dirty="0"/>
              <a:t>i</a:t>
            </a:r>
            <a:r>
              <a:rPr lang="en-US" dirty="0"/>
              <a:t> </a:t>
            </a:r>
            <a:r>
              <a:rPr lang="en-US" dirty="0">
                <a:sym typeface="Symbol" pitchFamily="18" charset="2"/>
              </a:rPr>
              <a:t></a:t>
            </a:r>
            <a:r>
              <a:rPr lang="en-US" dirty="0"/>
              <a:t> </a:t>
            </a:r>
            <a:r>
              <a:rPr lang="en-US" dirty="0">
                <a:solidFill>
                  <a:srgbClr val="CC0000"/>
                </a:solidFill>
              </a:rPr>
              <a:t>ATP</a:t>
            </a:r>
          </a:p>
        </p:txBody>
      </p:sp>
      <p:pic>
        <p:nvPicPr>
          <p:cNvPr id="435227" name="Picture 2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2367404" flipH="1">
            <a:off x="7734300" y="4933950"/>
            <a:ext cx="1362075" cy="18954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357298"/>
            <a:ext cx="8229600" cy="4649993"/>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624078" indent="-514350" algn="l" rtl="0">
              <a:buNone/>
            </a:pPr>
            <a:endParaRPr lang="en-US" b="1" dirty="0">
              <a:latin typeface="Times New Roman" pitchFamily="18" charset="0"/>
              <a:cs typeface="Times New Roman" pitchFamily="18" charset="0"/>
            </a:endParaRPr>
          </a:p>
          <a:p>
            <a:pPr marL="624078" indent="-514350" algn="l" rtl="0">
              <a:buNone/>
            </a:pPr>
            <a:r>
              <a:rPr lang="en-US" b="1" dirty="0">
                <a:latin typeface="Times New Roman" pitchFamily="18" charset="0"/>
                <a:cs typeface="Times New Roman" pitchFamily="18" charset="0"/>
              </a:rPr>
              <a:t>1)  </a:t>
            </a:r>
            <a:r>
              <a:rPr lang="en-US" b="1" dirty="0" err="1">
                <a:latin typeface="Times New Roman" pitchFamily="18" charset="0"/>
                <a:cs typeface="Times New Roman" pitchFamily="18" charset="0"/>
              </a:rPr>
              <a:t>Glycolysis</a:t>
            </a:r>
            <a:r>
              <a:rPr lang="en-US" dirty="0"/>
              <a:t> </a:t>
            </a:r>
          </a:p>
          <a:p>
            <a:pPr marL="624078" indent="-514350" algn="l" rtl="0">
              <a:buNone/>
            </a:pPr>
            <a:r>
              <a:rPr lang="en-US" dirty="0">
                <a:solidFill>
                  <a:srgbClr val="FF0000"/>
                </a:solidFill>
                <a:latin typeface="Times New Roman" pitchFamily="18" charset="0"/>
                <a:cs typeface="Times New Roman" pitchFamily="18" charset="0"/>
              </a:rPr>
              <a:t>      2 ATP </a:t>
            </a:r>
          </a:p>
          <a:p>
            <a:pPr marL="624078" indent="-514350" algn="l" rtl="0">
              <a:buNone/>
            </a:pPr>
            <a:r>
              <a:rPr lang="en-US"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2 NADH (= 6ATP)</a:t>
            </a:r>
          </a:p>
          <a:p>
            <a:pPr marL="624078" indent="-514350" algn="l" rtl="0">
              <a:buNone/>
            </a:pPr>
            <a:r>
              <a:rPr lang="en-US" dirty="0">
                <a:solidFill>
                  <a:srgbClr val="FF0000"/>
                </a:solidFill>
                <a:latin typeface="Times New Roman" pitchFamily="18" charset="0"/>
                <a:cs typeface="Times New Roman" pitchFamily="18" charset="0"/>
              </a:rPr>
              <a:t>                                                                      </a:t>
            </a:r>
          </a:p>
          <a:p>
            <a:pPr marL="624078" indent="-514350" algn="l" rtl="0">
              <a:buNone/>
            </a:pPr>
            <a:r>
              <a:rPr lang="en-US" b="1" dirty="0">
                <a:latin typeface="Times New Roman" pitchFamily="18" charset="0"/>
                <a:cs typeface="Times New Roman" pitchFamily="18" charset="0"/>
              </a:rPr>
              <a:t>2) 2 X </a:t>
            </a:r>
            <a:r>
              <a:rPr lang="en-US" b="1" dirty="0" err="1">
                <a:latin typeface="Times New Roman" pitchFamily="18" charset="0"/>
                <a:cs typeface="Times New Roman" pitchFamily="18" charset="0"/>
              </a:rPr>
              <a:t>Pyruvate</a:t>
            </a:r>
            <a:r>
              <a:rPr lang="en-US" b="1" dirty="0">
                <a:latin typeface="Times New Roman" pitchFamily="18" charset="0"/>
                <a:cs typeface="Times New Roman" pitchFamily="18" charset="0"/>
              </a:rPr>
              <a:t> to Acetyl-</a:t>
            </a:r>
            <a:r>
              <a:rPr lang="en-US" b="1" dirty="0" err="1">
                <a:latin typeface="Times New Roman" pitchFamily="18" charset="0"/>
                <a:cs typeface="Times New Roman" pitchFamily="18" charset="0"/>
              </a:rPr>
              <a:t>CoA</a:t>
            </a:r>
            <a:endParaRPr lang="en-US" b="1" dirty="0">
              <a:latin typeface="Times New Roman" pitchFamily="18" charset="0"/>
              <a:cs typeface="Times New Roman" pitchFamily="18" charset="0"/>
            </a:endParaRPr>
          </a:p>
          <a:p>
            <a:pPr marL="624078" indent="-514350" algn="l" rtl="0">
              <a:buNone/>
            </a:pPr>
            <a:r>
              <a:rPr lang="en-US" dirty="0">
                <a:solidFill>
                  <a:srgbClr val="FF0000"/>
                </a:solidFill>
                <a:latin typeface="Times New Roman" pitchFamily="18" charset="0"/>
                <a:cs typeface="Times New Roman" pitchFamily="18" charset="0"/>
              </a:rPr>
              <a:t>      2 NADH (= 6 ATP)</a:t>
            </a:r>
            <a:endParaRPr lang="en-US" sz="3900" b="1" dirty="0">
              <a:solidFill>
                <a:srgbClr val="FF0000"/>
              </a:solidFill>
              <a:latin typeface="Times New Roman" pitchFamily="18" charset="0"/>
              <a:cs typeface="Times New Roman" pitchFamily="18" charset="0"/>
            </a:endParaRPr>
          </a:p>
          <a:p>
            <a:pPr marL="624078" indent="-514350" algn="l" rtl="0">
              <a:buNone/>
            </a:pPr>
            <a:r>
              <a:rPr lang="en-US" dirty="0">
                <a:solidFill>
                  <a:srgbClr val="FF0000"/>
                </a:solidFill>
                <a:latin typeface="Times New Roman" pitchFamily="18" charset="0"/>
                <a:cs typeface="Times New Roman" pitchFamily="18" charset="0"/>
              </a:rPr>
              <a:t>                                                       </a:t>
            </a:r>
          </a:p>
          <a:p>
            <a:pPr marL="624078" indent="-514350" algn="l" rtl="0">
              <a:buNone/>
            </a:pPr>
            <a:r>
              <a:rPr lang="en-US" b="1" dirty="0">
                <a:latin typeface="Times New Roman" pitchFamily="18" charset="0"/>
                <a:cs typeface="Times New Roman" pitchFamily="18" charset="0"/>
              </a:rPr>
              <a:t>3) 2X Citric acid cycle </a:t>
            </a:r>
          </a:p>
          <a:p>
            <a:pPr marL="624078" indent="-514350" algn="l" rtl="0">
              <a:buNone/>
            </a:pPr>
            <a:r>
              <a:rPr lang="en-US" dirty="0">
                <a:solidFill>
                  <a:srgbClr val="FF0000"/>
                </a:solidFill>
                <a:latin typeface="Times New Roman" pitchFamily="18" charset="0"/>
                <a:cs typeface="Times New Roman" pitchFamily="18" charset="0"/>
              </a:rPr>
              <a:t>       2GTP (= 2 ATP)</a:t>
            </a:r>
          </a:p>
          <a:p>
            <a:pPr marL="624078" indent="-514350" algn="l" rtl="0">
              <a:buNone/>
            </a:pPr>
            <a:r>
              <a:rPr lang="en-US" dirty="0">
                <a:solidFill>
                  <a:srgbClr val="FF0000"/>
                </a:solidFill>
                <a:latin typeface="Times New Roman" pitchFamily="18" charset="0"/>
                <a:cs typeface="Times New Roman" pitchFamily="18" charset="0"/>
              </a:rPr>
              <a:t>       6 NADH ( = 18 ATP)</a:t>
            </a:r>
          </a:p>
          <a:p>
            <a:pPr marL="624078" indent="-514350" algn="l" rtl="0">
              <a:buNone/>
            </a:pPr>
            <a:r>
              <a:rPr lang="en-US" dirty="0">
                <a:solidFill>
                  <a:srgbClr val="FF0000"/>
                </a:solidFill>
                <a:latin typeface="Times New Roman" pitchFamily="18" charset="0"/>
                <a:cs typeface="Times New Roman" pitchFamily="18" charset="0"/>
              </a:rPr>
              <a:t>       2 FADH2 (= 4ATP)</a:t>
            </a:r>
            <a:endParaRPr lang="ar-IQ" dirty="0"/>
          </a:p>
        </p:txBody>
      </p:sp>
      <p:sp>
        <p:nvSpPr>
          <p:cNvPr id="3" name="Title 2"/>
          <p:cNvSpPr>
            <a:spLocks noGrp="1"/>
          </p:cNvSpPr>
          <p:nvPr>
            <p:ph type="title"/>
          </p:nvPr>
        </p:nvSpPr>
        <p:spPr>
          <a:xfrm>
            <a:off x="457200" y="274638"/>
            <a:ext cx="8229600" cy="939784"/>
          </a:xfrm>
        </p:spPr>
        <p:style>
          <a:lnRef idx="1">
            <a:schemeClr val="accent4"/>
          </a:lnRef>
          <a:fillRef idx="2">
            <a:schemeClr val="accent4"/>
          </a:fillRef>
          <a:effectRef idx="1">
            <a:schemeClr val="accent4"/>
          </a:effectRef>
          <a:fontRef idx="minor">
            <a:schemeClr val="dk1"/>
          </a:fontRef>
        </p:style>
        <p:txBody>
          <a:bodyPr/>
          <a:lstStyle/>
          <a:p>
            <a:pPr algn="ctr"/>
            <a:r>
              <a:rPr lang="en-US" dirty="0"/>
              <a:t>Energy Yield </a:t>
            </a:r>
            <a:endParaRPr lang="ar-IQ" dirty="0"/>
          </a:p>
        </p:txBody>
      </p:sp>
      <p:sp>
        <p:nvSpPr>
          <p:cNvPr id="4" name="Right Brace 3"/>
          <p:cNvSpPr/>
          <p:nvPr/>
        </p:nvSpPr>
        <p:spPr>
          <a:xfrm>
            <a:off x="4929190" y="1857364"/>
            <a:ext cx="500066" cy="3500462"/>
          </a:xfrm>
          <a:prstGeom prst="rightBrace">
            <a:avLst/>
          </a:prstGeom>
        </p:spPr>
        <p:style>
          <a:lnRef idx="2">
            <a:schemeClr val="accent2"/>
          </a:lnRef>
          <a:fillRef idx="0">
            <a:schemeClr val="accent2"/>
          </a:fillRef>
          <a:effectRef idx="1">
            <a:schemeClr val="accent2"/>
          </a:effectRef>
          <a:fontRef idx="minor">
            <a:schemeClr val="tx1"/>
          </a:fontRef>
        </p:style>
        <p:txBody>
          <a:bodyPr rtlCol="1" anchor="ctr"/>
          <a:lstStyle/>
          <a:p>
            <a:pPr algn="ctr"/>
            <a:endParaRPr lang="ar-IQ"/>
          </a:p>
        </p:txBody>
      </p:sp>
      <p:sp>
        <p:nvSpPr>
          <p:cNvPr id="5" name="Explosion 1 4"/>
          <p:cNvSpPr/>
          <p:nvPr/>
        </p:nvSpPr>
        <p:spPr>
          <a:xfrm>
            <a:off x="5929322" y="2500306"/>
            <a:ext cx="2286016" cy="221457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TextBox 5"/>
          <p:cNvSpPr txBox="1"/>
          <p:nvPr/>
        </p:nvSpPr>
        <p:spPr>
          <a:xfrm>
            <a:off x="6215074" y="3214686"/>
            <a:ext cx="1857388" cy="584775"/>
          </a:xfrm>
          <a:prstGeom prst="rect">
            <a:avLst/>
          </a:prstGeom>
          <a:noFill/>
        </p:spPr>
        <p:txBody>
          <a:bodyPr wrap="square" rtlCol="1">
            <a:spAutoFit/>
          </a:bodyPr>
          <a:lstStyle/>
          <a:p>
            <a:pPr algn="l" rtl="0"/>
            <a:r>
              <a:rPr lang="en-US" sz="3200" b="1" dirty="0">
                <a:solidFill>
                  <a:srgbClr val="FF0000"/>
                </a:solidFill>
                <a:latin typeface="Times New Roman" pitchFamily="18" charset="0"/>
                <a:cs typeface="Times New Roman" pitchFamily="18" charset="0"/>
              </a:rPr>
              <a:t>= 38 ATP</a:t>
            </a:r>
            <a:endParaRPr lang="ar-IQ"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CAAVV51F.jpg"/>
          <p:cNvPicPr>
            <a:picLocks noChangeAspect="1"/>
          </p:cNvPicPr>
          <p:nvPr/>
        </p:nvPicPr>
        <p:blipFill>
          <a:blip r:embed="rId3"/>
          <a:stretch>
            <a:fillRect/>
          </a:stretch>
        </p:blipFill>
        <p:spPr>
          <a:xfrm>
            <a:off x="1714480" y="1357298"/>
            <a:ext cx="5214974" cy="3571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5"/>
          <p:cNvSpPr>
            <a:spLocks noGrp="1" noChangeArrowheads="1"/>
          </p:cNvSpPr>
          <p:nvPr>
            <p:ph type="title"/>
          </p:nvPr>
        </p:nvSpPr>
        <p:spPr>
          <a:xfrm>
            <a:off x="762000" y="152400"/>
            <a:ext cx="7239000" cy="704832"/>
          </a:xfrm>
        </p:spPr>
        <p:style>
          <a:lnRef idx="1">
            <a:schemeClr val="accent4"/>
          </a:lnRef>
          <a:fillRef idx="2">
            <a:schemeClr val="accent4"/>
          </a:fillRef>
          <a:effectRef idx="1">
            <a:schemeClr val="accent4"/>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Major Pathways of CHO Metabolism</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196" name="Slide Number Placeholder 4"/>
          <p:cNvSpPr>
            <a:spLocks noGrp="1"/>
          </p:cNvSpPr>
          <p:nvPr>
            <p:ph type="sldNum" sz="quarter" idx="12"/>
          </p:nvPr>
        </p:nvSpPr>
        <p:spPr>
          <a:noFill/>
        </p:spPr>
        <p:txBody>
          <a:bodyPr/>
          <a:lstStyle/>
          <a:p>
            <a:fld id="{DBB1721C-0A78-463A-92FC-D46C0A731F98}" type="slidenum">
              <a:rPr lang="en-US" smtClean="0"/>
              <a:pPr/>
              <a:t>5</a:t>
            </a:fld>
            <a:endParaRPr lang="en-US"/>
          </a:p>
        </p:txBody>
      </p:sp>
      <p:pic>
        <p:nvPicPr>
          <p:cNvPr id="8197" name="Picture 4"/>
          <p:cNvPicPr>
            <a:picLocks noChangeAspect="1" noChangeArrowheads="1"/>
          </p:cNvPicPr>
          <p:nvPr/>
        </p:nvPicPr>
        <p:blipFill>
          <a:blip r:embed="rId3"/>
          <a:srcRect/>
          <a:stretch>
            <a:fillRect/>
          </a:stretch>
        </p:blipFill>
        <p:spPr bwMode="auto">
          <a:xfrm>
            <a:off x="5715008" y="2214554"/>
            <a:ext cx="3071834" cy="3929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199" name="Text Box 6"/>
          <p:cNvSpPr txBox="1">
            <a:spLocks noChangeArrowheads="1"/>
          </p:cNvSpPr>
          <p:nvPr/>
        </p:nvSpPr>
        <p:spPr bwMode="auto">
          <a:xfrm>
            <a:off x="357158" y="1142984"/>
            <a:ext cx="5214974" cy="501675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l" rtl="0"/>
            <a:r>
              <a:rPr lang="en-GB" sz="2000" b="1" dirty="0"/>
              <a:t>CHO metabolism in mammalian cells can be classified into:</a:t>
            </a:r>
          </a:p>
          <a:p>
            <a:pPr marL="457200" indent="-457200" algn="justLow" rtl="0">
              <a:buFontTx/>
              <a:buAutoNum type="arabicPeriod"/>
            </a:pPr>
            <a:r>
              <a:rPr lang="en-GB" sz="2000" b="1" dirty="0" err="1">
                <a:solidFill>
                  <a:srgbClr val="FF0000"/>
                </a:solidFill>
              </a:rPr>
              <a:t>Glycolysis</a:t>
            </a:r>
            <a:r>
              <a:rPr lang="en-GB" sz="2000" b="1" dirty="0">
                <a:solidFill>
                  <a:srgbClr val="FF0000"/>
                </a:solidFill>
              </a:rPr>
              <a:t>: </a:t>
            </a:r>
            <a:r>
              <a:rPr lang="en-GB" sz="2000" dirty="0"/>
              <a:t>Oxidation of glucose to </a:t>
            </a:r>
            <a:r>
              <a:rPr lang="en-GB" sz="2000" dirty="0" err="1"/>
              <a:t>pyruvate</a:t>
            </a:r>
            <a:r>
              <a:rPr lang="en-GB" sz="2000" dirty="0"/>
              <a:t> (aerobic state) or lactate (anaerobic state) </a:t>
            </a:r>
          </a:p>
          <a:p>
            <a:pPr marL="457200" indent="-457200" algn="justLow" rtl="0">
              <a:buFontTx/>
              <a:buAutoNum type="arabicPeriod"/>
            </a:pPr>
            <a:r>
              <a:rPr lang="en-GB" sz="2000" b="1" dirty="0">
                <a:solidFill>
                  <a:srgbClr val="FF0000"/>
                </a:solidFill>
              </a:rPr>
              <a:t>Krebs cycle:</a:t>
            </a:r>
            <a:r>
              <a:rPr lang="en-GB" sz="2000" dirty="0">
                <a:solidFill>
                  <a:srgbClr val="FF0000"/>
                </a:solidFill>
              </a:rPr>
              <a:t> </a:t>
            </a:r>
            <a:r>
              <a:rPr lang="en-GB" sz="2000" dirty="0"/>
              <a:t>After oxidation of </a:t>
            </a:r>
            <a:r>
              <a:rPr lang="en-GB" sz="2000" dirty="0" err="1"/>
              <a:t>pyruvate</a:t>
            </a:r>
            <a:r>
              <a:rPr lang="en-GB" sz="2000" dirty="0"/>
              <a:t> to acetyl </a:t>
            </a:r>
            <a:r>
              <a:rPr lang="en-GB" sz="2000" dirty="0" err="1"/>
              <a:t>CoA</a:t>
            </a:r>
            <a:r>
              <a:rPr lang="en-GB" sz="2000" dirty="0"/>
              <a:t>, acetyl </a:t>
            </a:r>
            <a:r>
              <a:rPr lang="en-GB" sz="2000" dirty="0" err="1"/>
              <a:t>CoA</a:t>
            </a:r>
            <a:r>
              <a:rPr lang="en-GB" sz="2000" dirty="0"/>
              <a:t> enters the Krebs cycle for the aim of production of ATP.</a:t>
            </a:r>
            <a:endParaRPr lang="en-GB" sz="2000" b="1" dirty="0"/>
          </a:p>
          <a:p>
            <a:pPr marL="457200" indent="-457200" algn="justLow" rtl="0">
              <a:buFontTx/>
              <a:buAutoNum type="arabicPeriod"/>
            </a:pPr>
            <a:r>
              <a:rPr lang="en-GB" sz="2000" b="1" dirty="0" err="1">
                <a:solidFill>
                  <a:srgbClr val="FF0000"/>
                </a:solidFill>
              </a:rPr>
              <a:t>Hexose</a:t>
            </a:r>
            <a:r>
              <a:rPr lang="en-GB" sz="2000" b="1" dirty="0">
                <a:solidFill>
                  <a:srgbClr val="FF0000"/>
                </a:solidFill>
              </a:rPr>
              <a:t> </a:t>
            </a:r>
            <a:r>
              <a:rPr lang="en-GB" sz="2000" b="1" dirty="0" err="1">
                <a:solidFill>
                  <a:srgbClr val="FF0000"/>
                </a:solidFill>
              </a:rPr>
              <a:t>monophosphate</a:t>
            </a:r>
            <a:r>
              <a:rPr lang="en-GB" sz="2000" b="1" dirty="0">
                <a:solidFill>
                  <a:srgbClr val="FF0000"/>
                </a:solidFill>
              </a:rPr>
              <a:t> shunt: </a:t>
            </a:r>
            <a:r>
              <a:rPr lang="en-GB" sz="2000" dirty="0"/>
              <a:t>Enables cells to produce ribose-5-phosphate and NADPH.</a:t>
            </a:r>
          </a:p>
          <a:p>
            <a:pPr marL="457200" indent="-457200" algn="justLow" rtl="0">
              <a:buFontTx/>
              <a:buAutoNum type="arabicPeriod"/>
            </a:pPr>
            <a:r>
              <a:rPr lang="en-GB" sz="2000" b="1" dirty="0" err="1">
                <a:solidFill>
                  <a:srgbClr val="FF0000"/>
                </a:solidFill>
              </a:rPr>
              <a:t>Glycogenesis</a:t>
            </a:r>
            <a:r>
              <a:rPr lang="en-GB" sz="2000" b="1" dirty="0">
                <a:solidFill>
                  <a:srgbClr val="FF0000"/>
                </a:solidFill>
              </a:rPr>
              <a:t>:</a:t>
            </a:r>
            <a:r>
              <a:rPr lang="en-GB" sz="2000" dirty="0">
                <a:solidFill>
                  <a:srgbClr val="FF0000"/>
                </a:solidFill>
              </a:rPr>
              <a:t> </a:t>
            </a:r>
            <a:r>
              <a:rPr lang="en-GB" sz="2000" dirty="0"/>
              <a:t>Synthesis of glycogen from glucose, when glucose levels are high</a:t>
            </a:r>
            <a:endParaRPr lang="en-GB" sz="2000" b="1" dirty="0"/>
          </a:p>
          <a:p>
            <a:pPr marL="457200" indent="-457200" algn="justLow" rtl="0">
              <a:buFontTx/>
              <a:buAutoNum type="arabicPeriod"/>
            </a:pPr>
            <a:r>
              <a:rPr lang="en-GB" sz="2000" b="1" dirty="0" err="1">
                <a:solidFill>
                  <a:srgbClr val="FF0000"/>
                </a:solidFill>
              </a:rPr>
              <a:t>Glycogenolysis</a:t>
            </a:r>
            <a:r>
              <a:rPr lang="en-GB" sz="2000" dirty="0">
                <a:solidFill>
                  <a:srgbClr val="FF0000"/>
                </a:solidFill>
              </a:rPr>
              <a:t>: </a:t>
            </a:r>
            <a:r>
              <a:rPr lang="en-GB" sz="2000" dirty="0"/>
              <a:t>Degradation of glycogen to glucose when glucose in short supply.</a:t>
            </a:r>
            <a:endParaRPr lang="en-GB" sz="2000" b="1" dirty="0"/>
          </a:p>
          <a:p>
            <a:pPr marL="457200" indent="-457200" algn="justLow" rtl="0">
              <a:buFontTx/>
              <a:buAutoNum type="arabicPeriod"/>
            </a:pPr>
            <a:r>
              <a:rPr lang="en-GB" sz="2000" b="1" dirty="0" err="1">
                <a:solidFill>
                  <a:srgbClr val="FF0000"/>
                </a:solidFill>
              </a:rPr>
              <a:t>Gluconeogenesis</a:t>
            </a:r>
            <a:r>
              <a:rPr lang="en-GB" sz="2000" b="1" dirty="0">
                <a:solidFill>
                  <a:srgbClr val="FF0000"/>
                </a:solidFill>
              </a:rPr>
              <a:t>:</a:t>
            </a:r>
            <a:r>
              <a:rPr lang="en-GB" sz="2000" dirty="0">
                <a:solidFill>
                  <a:srgbClr val="FF0000"/>
                </a:solidFill>
              </a:rPr>
              <a:t> </a:t>
            </a:r>
            <a:r>
              <a:rPr lang="en-GB" sz="2000" dirty="0"/>
              <a:t>Formation of glucose from </a:t>
            </a:r>
            <a:r>
              <a:rPr lang="en-GB" sz="2000" dirty="0" err="1"/>
              <a:t>noncarbohydrate</a:t>
            </a:r>
            <a:r>
              <a:rPr lang="en-GB" sz="2000" dirty="0"/>
              <a:t> sources.</a:t>
            </a:r>
            <a:endParaRPr lang="en-US" sz="2000" dirty="0"/>
          </a:p>
        </p:txBody>
      </p:sp>
      <p:sp>
        <p:nvSpPr>
          <p:cNvPr id="424968" name="Text Box 8"/>
          <p:cNvSpPr txBox="1">
            <a:spLocks noChangeArrowheads="1"/>
          </p:cNvSpPr>
          <p:nvPr/>
        </p:nvSpPr>
        <p:spPr bwMode="auto">
          <a:xfrm>
            <a:off x="5643570" y="1142984"/>
            <a:ext cx="3286148" cy="954107"/>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square">
            <a:spAutoFit/>
          </a:bodyPr>
          <a:lstStyle/>
          <a:p>
            <a:pPr algn="justLow" rtl="0">
              <a:spcBef>
                <a:spcPct val="50000"/>
              </a:spcBef>
              <a:defRPr/>
            </a:pPr>
            <a:r>
              <a:rPr lang="en-GB" sz="1400" dirty="0"/>
              <a:t>Glucose is the major fuel of most organisms. The major pathways of CHO metabolism either begin or end with glucose</a:t>
            </a:r>
            <a:r>
              <a:rPr lang="en-GB" sz="1400" dirty="0">
                <a:effectLst>
                  <a:outerShdw blurRad="38100" dist="38100" dir="2700000" algn="tl">
                    <a:srgbClr val="000000"/>
                  </a:outerShdw>
                </a:effectLst>
                <a:latin typeface="Arial" charset="0"/>
                <a:cs typeface="Arial" charset="0"/>
              </a:rPr>
              <a:t>.</a:t>
            </a:r>
            <a:endParaRPr lang="en-US" sz="1400" dirty="0">
              <a:effectLst>
                <a:outerShdw blurRad="38100" dist="38100" dir="2700000" algn="tl">
                  <a:srgbClr val="000000"/>
                </a:outerShdw>
              </a:effectLst>
              <a:latin typeface="Arial" charset="0"/>
              <a:cs typeface="Arial"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50825" y="260350"/>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4099" name="Rectangle 3"/>
          <p:cNvSpPr>
            <a:spLocks noChangeArrowheads="1"/>
          </p:cNvSpPr>
          <p:nvPr/>
        </p:nvSpPr>
        <p:spPr bwMode="auto">
          <a:xfrm>
            <a:off x="395288" y="1341438"/>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4100" name="Rectangle 4"/>
          <p:cNvSpPr>
            <a:spLocks noChangeArrowheads="1"/>
          </p:cNvSpPr>
          <p:nvPr/>
        </p:nvSpPr>
        <p:spPr bwMode="auto">
          <a:xfrm>
            <a:off x="857224" y="428604"/>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4101" name="Rectangle 5"/>
          <p:cNvSpPr>
            <a:spLocks noChangeArrowheads="1"/>
          </p:cNvSpPr>
          <p:nvPr/>
        </p:nvSpPr>
        <p:spPr bwMode="auto">
          <a:xfrm>
            <a:off x="323850" y="1357298"/>
            <a:ext cx="8139113" cy="502445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marL="357188" indent="-357188" algn="l" rtl="0">
              <a:lnSpc>
                <a:spcPct val="130000"/>
              </a:lnSpc>
            </a:pPr>
            <a:r>
              <a:rPr lang="en-US" sz="3200" dirty="0"/>
              <a:t> </a:t>
            </a:r>
            <a:r>
              <a:rPr lang="en-US" sz="2800" dirty="0">
                <a:latin typeface="Times New Roman" pitchFamily="18" charset="0"/>
                <a:cs typeface="Times New Roman" pitchFamily="18" charset="0"/>
              </a:rPr>
              <a:t>   A. Definition:</a:t>
            </a:r>
          </a:p>
          <a:p>
            <a:pPr marL="357188" indent="-357188" algn="justLow" rtl="0">
              <a:lnSpc>
                <a:spcPct val="130000"/>
              </a:lnSpc>
            </a:pPr>
            <a:r>
              <a:rPr lang="en-US" sz="2000" b="0" dirty="0">
                <a:latin typeface="Times New Roman" pitchFamily="18" charset="0"/>
                <a:cs typeface="Times New Roman" pitchFamily="18" charset="0"/>
              </a:rPr>
              <a:t>         1. </a:t>
            </a:r>
            <a:r>
              <a:rPr lang="en-US" sz="2000" b="0" dirty="0" err="1">
                <a:latin typeface="Times New Roman" pitchFamily="18" charset="0"/>
                <a:cs typeface="Times New Roman" pitchFamily="18" charset="0"/>
              </a:rPr>
              <a:t>Glycolysis</a:t>
            </a:r>
            <a:r>
              <a:rPr lang="en-US" sz="2000" b="0" dirty="0">
                <a:latin typeface="Times New Roman" pitchFamily="18" charset="0"/>
                <a:cs typeface="Times New Roman" pitchFamily="18" charset="0"/>
              </a:rPr>
              <a:t> means oxidation of glucose to give </a:t>
            </a:r>
            <a:r>
              <a:rPr lang="en-US" sz="2000" b="0" dirty="0" err="1">
                <a:latin typeface="Times New Roman" pitchFamily="18" charset="0"/>
                <a:cs typeface="Times New Roman" pitchFamily="18" charset="0"/>
              </a:rPr>
              <a:t>pyruvate</a:t>
            </a:r>
            <a:r>
              <a:rPr lang="en-US" sz="2000" b="0" dirty="0">
                <a:latin typeface="Times New Roman" pitchFamily="18" charset="0"/>
                <a:cs typeface="Times New Roman" pitchFamily="18" charset="0"/>
              </a:rPr>
              <a:t> (in the </a:t>
            </a:r>
          </a:p>
          <a:p>
            <a:pPr marL="357188" indent="-357188" algn="justLow" rtl="0">
              <a:lnSpc>
                <a:spcPct val="130000"/>
              </a:lnSpc>
            </a:pPr>
            <a:r>
              <a:rPr lang="en-US" sz="2000" b="0" dirty="0">
                <a:latin typeface="Times New Roman" pitchFamily="18" charset="0"/>
                <a:cs typeface="Times New Roman" pitchFamily="18" charset="0"/>
              </a:rPr>
              <a:t>             presence of oxygen) or lactate (in the absence of oxygen).</a:t>
            </a:r>
          </a:p>
          <a:p>
            <a:pPr marL="357188" indent="-357188" algn="justLow" rtl="0">
              <a:lnSpc>
                <a:spcPct val="130000"/>
              </a:lnSpc>
            </a:pPr>
            <a:r>
              <a:rPr lang="en-US" sz="2800" dirty="0">
                <a:latin typeface="Times New Roman" pitchFamily="18" charset="0"/>
                <a:cs typeface="Times New Roman" pitchFamily="18" charset="0"/>
              </a:rPr>
              <a:t>   B. Site:</a:t>
            </a:r>
            <a:r>
              <a:rPr lang="en-US" sz="2000" b="0" dirty="0">
                <a:latin typeface="Times New Roman" pitchFamily="18" charset="0"/>
                <a:cs typeface="Times New Roman" pitchFamily="18" charset="0"/>
              </a:rPr>
              <a:t> </a:t>
            </a:r>
          </a:p>
          <a:p>
            <a:pPr marL="357188" indent="-357188" algn="justLow" rtl="0">
              <a:lnSpc>
                <a:spcPct val="130000"/>
              </a:lnSpc>
            </a:pPr>
            <a:r>
              <a:rPr lang="en-US" sz="2000" b="0" dirty="0">
                <a:latin typeface="Times New Roman" pitchFamily="18" charset="0"/>
                <a:cs typeface="Times New Roman" pitchFamily="18" charset="0"/>
              </a:rPr>
              <a:t>         Cytoplasm of all tissue cells, but it is of physiological importance in:</a:t>
            </a:r>
          </a:p>
          <a:p>
            <a:pPr marL="357188" indent="-357188" algn="justLow" rtl="0">
              <a:lnSpc>
                <a:spcPct val="130000"/>
              </a:lnSpc>
            </a:pPr>
            <a:r>
              <a:rPr lang="en-US" sz="2000" b="0" dirty="0">
                <a:latin typeface="Times New Roman" pitchFamily="18" charset="0"/>
                <a:cs typeface="Times New Roman" pitchFamily="18" charset="0"/>
              </a:rPr>
              <a:t>       1. Tissues with no mitochondria: mature RBCs, cornea and lens.</a:t>
            </a:r>
          </a:p>
          <a:p>
            <a:pPr marL="357188" indent="-357188" algn="justLow" rtl="0">
              <a:lnSpc>
                <a:spcPct val="130000"/>
              </a:lnSpc>
            </a:pPr>
            <a:r>
              <a:rPr lang="en-US" sz="2000" b="0" dirty="0">
                <a:latin typeface="Times New Roman" pitchFamily="18" charset="0"/>
                <a:cs typeface="Times New Roman" pitchFamily="18" charset="0"/>
              </a:rPr>
              <a:t>       2. Tissues with few mitochondria: Testis, leucocytes, medulla of the    </a:t>
            </a:r>
          </a:p>
          <a:p>
            <a:pPr marL="357188" indent="-357188" algn="justLow" rtl="0">
              <a:lnSpc>
                <a:spcPct val="130000"/>
              </a:lnSpc>
            </a:pPr>
            <a:r>
              <a:rPr lang="en-US" sz="2000" b="0" dirty="0">
                <a:latin typeface="Times New Roman" pitchFamily="18" charset="0"/>
                <a:cs typeface="Times New Roman" pitchFamily="18" charset="0"/>
              </a:rPr>
              <a:t>            kidney, retina, skin and gastrointestinal tract. </a:t>
            </a:r>
          </a:p>
          <a:p>
            <a:pPr marL="357188" indent="-357188" algn="justLow" rtl="0">
              <a:lnSpc>
                <a:spcPct val="130000"/>
              </a:lnSpc>
            </a:pPr>
            <a:r>
              <a:rPr lang="en-US" sz="2000" b="0" dirty="0">
                <a:latin typeface="Times New Roman" pitchFamily="18" charset="0"/>
                <a:cs typeface="Times New Roman" pitchFamily="18" charset="0"/>
              </a:rPr>
              <a:t>       3. Tissues undergo frequent oxygen lack: skeletal muscles especially </a:t>
            </a:r>
          </a:p>
          <a:p>
            <a:pPr marL="357188" indent="-357188" algn="justLow" rtl="0">
              <a:lnSpc>
                <a:spcPct val="130000"/>
              </a:lnSpc>
            </a:pPr>
            <a:r>
              <a:rPr lang="en-US" sz="2000" b="0" dirty="0">
                <a:latin typeface="Times New Roman" pitchFamily="18" charset="0"/>
                <a:cs typeface="Times New Roman" pitchFamily="18" charset="0"/>
              </a:rPr>
              <a:t>           during exercise.</a:t>
            </a:r>
          </a:p>
        </p:txBody>
      </p:sp>
      <p:sp>
        <p:nvSpPr>
          <p:cNvPr id="4102" name="Slide Number Placeholder 5"/>
          <p:cNvSpPr>
            <a:spLocks noGrp="1"/>
          </p:cNvSpPr>
          <p:nvPr>
            <p:ph type="sldNum" sz="quarter" idx="12"/>
          </p:nvPr>
        </p:nvSpPr>
        <p:spPr>
          <a:noFill/>
        </p:spPr>
        <p:txBody>
          <a:bodyPr/>
          <a:lstStyle/>
          <a:p>
            <a:fld id="{11D9ACA1-6FEF-4C1E-BCEA-C08D74FE2862}" type="slidenum">
              <a:rPr lang="ar-SA" smtClean="0">
                <a:latin typeface="Arial" pitchFamily="34" charset="0"/>
                <a:cs typeface="Arial" pitchFamily="34" charset="0"/>
              </a:rPr>
              <a:pPr/>
              <a:t>6</a:t>
            </a:fld>
            <a:endParaRPr lang="en-US">
              <a:latin typeface="Arial" pitchFamily="34" charset="0"/>
              <a:cs typeface="Arial" pitchFamily="34" charset="0"/>
            </a:endParaRPr>
          </a:p>
        </p:txBody>
      </p:sp>
      <p:sp>
        <p:nvSpPr>
          <p:cNvPr id="8" name="Rectangle 7"/>
          <p:cNvSpPr/>
          <p:nvPr/>
        </p:nvSpPr>
        <p:spPr>
          <a:xfrm>
            <a:off x="431403" y="428604"/>
            <a:ext cx="7595156" cy="5847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Glycolysis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Embden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Meyerhof Pathway):</a:t>
            </a:r>
            <a:endParaRPr lang="ar-IQ"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a:xfrm>
            <a:off x="285720" y="1428736"/>
            <a:ext cx="8572560" cy="1000132"/>
          </a:xfrm>
        </p:spPr>
        <p:style>
          <a:lnRef idx="2">
            <a:schemeClr val="dk1"/>
          </a:lnRef>
          <a:fillRef idx="1">
            <a:schemeClr val="lt1"/>
          </a:fillRef>
          <a:effectRef idx="0">
            <a:schemeClr val="dk1"/>
          </a:effectRef>
          <a:fontRef idx="minor">
            <a:schemeClr val="dk1"/>
          </a:fontRef>
        </p:style>
        <p:txBody>
          <a:bodyPr>
            <a:normAutofit fontScale="92500"/>
          </a:bodyPr>
          <a:lstStyle/>
          <a:p>
            <a:pPr algn="justLow" rtl="0" eaLnBrk="1" hangingPunct="1">
              <a:spcBef>
                <a:spcPct val="10000"/>
              </a:spcBef>
              <a:spcAft>
                <a:spcPct val="10000"/>
              </a:spcAft>
            </a:pPr>
            <a:r>
              <a:rPr lang="en-US" sz="2600" dirty="0" err="1">
                <a:solidFill>
                  <a:schemeClr val="tx1"/>
                </a:solidFill>
                <a:latin typeface="Times New Roman" pitchFamily="18" charset="0"/>
                <a:cs typeface="Times New Roman" pitchFamily="18" charset="0"/>
              </a:rPr>
              <a:t>Glycolysis</a:t>
            </a:r>
            <a:r>
              <a:rPr lang="en-US" sz="2600" dirty="0">
                <a:solidFill>
                  <a:schemeClr val="tx1"/>
                </a:solidFill>
                <a:latin typeface="Times New Roman" pitchFamily="18" charset="0"/>
                <a:cs typeface="Times New Roman" pitchFamily="18" charset="0"/>
              </a:rPr>
              <a:t> uses glucose, a digestion product. Degrades six-carbon glucose molecules to three-carbon, </a:t>
            </a:r>
            <a:r>
              <a:rPr lang="en-US" sz="2600" dirty="0" err="1">
                <a:solidFill>
                  <a:schemeClr val="tx1"/>
                </a:solidFill>
                <a:latin typeface="Times New Roman" pitchFamily="18" charset="0"/>
                <a:cs typeface="Times New Roman" pitchFamily="18" charset="0"/>
              </a:rPr>
              <a:t>pyruvate</a:t>
            </a:r>
            <a:r>
              <a:rPr lang="en-US" sz="2600" dirty="0">
                <a:solidFill>
                  <a:schemeClr val="tx1"/>
                </a:solidFill>
                <a:latin typeface="Times New Roman" pitchFamily="18" charset="0"/>
                <a:cs typeface="Times New Roman" pitchFamily="18" charset="0"/>
              </a:rPr>
              <a:t> molecules.</a:t>
            </a:r>
          </a:p>
          <a:p>
            <a:pPr algn="justLow" rtl="0">
              <a:spcBef>
                <a:spcPct val="10000"/>
              </a:spcBef>
              <a:spcAft>
                <a:spcPct val="10000"/>
              </a:spcAft>
              <a:buNone/>
            </a:pPr>
            <a:endParaRPr lang="en-US" dirty="0">
              <a:solidFill>
                <a:schemeClr val="tx1"/>
              </a:solidFill>
              <a:latin typeface="Times New Roman" pitchFamily="18" charset="0"/>
              <a:cs typeface="Times New Roman" pitchFamily="18" charset="0"/>
            </a:endParaRPr>
          </a:p>
        </p:txBody>
      </p:sp>
      <p:sp>
        <p:nvSpPr>
          <p:cNvPr id="12292" name="Rectangle 2"/>
          <p:cNvSpPr>
            <a:spLocks noGrp="1" noChangeArrowheads="1"/>
          </p:cNvSpPr>
          <p:nvPr>
            <p:ph type="title"/>
          </p:nvPr>
        </p:nvSpPr>
        <p:spPr>
          <a:xfrm>
            <a:off x="457200" y="274638"/>
            <a:ext cx="8229600" cy="939784"/>
          </a:xfrm>
        </p:spPr>
        <p:style>
          <a:lnRef idx="1">
            <a:schemeClr val="accent4"/>
          </a:lnRef>
          <a:fillRef idx="2">
            <a:schemeClr val="accent4"/>
          </a:fillRef>
          <a:effectRef idx="1">
            <a:schemeClr val="accent4"/>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eaLnBrk="1" hangingPunct="1"/>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12290" name="Object 4"/>
          <p:cNvGraphicFramePr>
            <a:graphicFrameLocks noChangeAspect="1"/>
          </p:cNvGraphicFramePr>
          <p:nvPr/>
        </p:nvGraphicFramePr>
        <p:xfrm>
          <a:off x="2143108" y="2643182"/>
          <a:ext cx="4643470" cy="3857652"/>
        </p:xfrm>
        <a:graphic>
          <a:graphicData uri="http://schemas.openxmlformats.org/presentationml/2006/ole">
            <mc:AlternateContent xmlns:mc="http://schemas.openxmlformats.org/markup-compatibility/2006">
              <mc:Choice xmlns:v="urn:schemas-microsoft-com:vml" Requires="v">
                <p:oleObj spid="_x0000_s1028" name="Bitmap Image" r:id="rId4" imgW="2534004" imgH="3924848" progId="PBrush">
                  <p:embed/>
                </p:oleObj>
              </mc:Choice>
              <mc:Fallback>
                <p:oleObj name="Bitmap Image" r:id="rId4" imgW="2534004" imgH="3924848"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08" y="2643182"/>
                        <a:ext cx="4643470" cy="385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50825" y="260350"/>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5123" name="Rectangle 3"/>
          <p:cNvSpPr>
            <a:spLocks noChangeArrowheads="1"/>
          </p:cNvSpPr>
          <p:nvPr/>
        </p:nvSpPr>
        <p:spPr bwMode="auto">
          <a:xfrm>
            <a:off x="395288" y="1341438"/>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5124" name="Rectangle 4"/>
          <p:cNvSpPr>
            <a:spLocks noChangeArrowheads="1"/>
          </p:cNvSpPr>
          <p:nvPr/>
        </p:nvSpPr>
        <p:spPr bwMode="auto">
          <a:xfrm>
            <a:off x="323850" y="549275"/>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5125" name="Rectangle 5"/>
          <p:cNvSpPr>
            <a:spLocks noChangeArrowheads="1"/>
          </p:cNvSpPr>
          <p:nvPr/>
        </p:nvSpPr>
        <p:spPr bwMode="auto">
          <a:xfrm>
            <a:off x="571472" y="1285860"/>
            <a:ext cx="8139113" cy="447356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marL="357188" indent="-357188" algn="justLow" rtl="0">
              <a:lnSpc>
                <a:spcPct val="130000"/>
              </a:lnSpc>
            </a:pPr>
            <a:r>
              <a:rPr lang="en-US" sz="2800" b="1"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 1. Stage one (the energy requiring stage):</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a) One molecule of glucose is converted into two molecules of </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glycerosldhyde-3-phosphate.</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b) These steps requires 2 molecules of ATP (energy loss) </a:t>
            </a:r>
          </a:p>
          <a:p>
            <a:pPr marL="357188" indent="-357188" algn="justLow" rtl="0">
              <a:lnSpc>
                <a:spcPct val="130000"/>
              </a:lnSpc>
            </a:pPr>
            <a:endParaRPr lang="en-US" sz="2000" b="0" dirty="0">
              <a:solidFill>
                <a:schemeClr val="tx1"/>
              </a:solidFill>
              <a:latin typeface="Times New Roman" pitchFamily="18" charset="0"/>
              <a:cs typeface="Times New Roman" pitchFamily="18" charset="0"/>
            </a:endParaRPr>
          </a:p>
          <a:p>
            <a:pPr marL="357188" indent="-357188" algn="justLow" rtl="0">
              <a:lnSpc>
                <a:spcPct val="130000"/>
              </a:lnSpc>
            </a:pPr>
            <a:r>
              <a:rPr lang="en-US" sz="2000" b="0"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2. Stage two (the energy producing stage</a:t>
            </a:r>
            <a:r>
              <a:rPr lang="ar-EG" sz="2000" b="1" dirty="0">
                <a:solidFill>
                  <a:schemeClr val="tx1"/>
                </a:solidFill>
                <a:latin typeface="Times New Roman" pitchFamily="18" charset="0"/>
                <a:cs typeface="Times New Roman" pitchFamily="18" charset="0"/>
              </a:rPr>
              <a:t>(</a:t>
            </a:r>
            <a:r>
              <a:rPr lang="en-US" sz="2000" b="1" dirty="0">
                <a:solidFill>
                  <a:schemeClr val="tx1"/>
                </a:solidFill>
                <a:latin typeface="Times New Roman" pitchFamily="18" charset="0"/>
                <a:cs typeface="Times New Roman" pitchFamily="18" charset="0"/>
              </a:rPr>
              <a:t>:</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a) The 2 molecules of glyceroaldehyde-3-phosphate are converted into </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pyruvate (aerobic glycolysis) or lactate (anaerobic glycolysis</a:t>
            </a:r>
            <a:r>
              <a:rPr lang="en-US" sz="2000" dirty="0">
                <a:solidFill>
                  <a:schemeClr val="tx1"/>
                </a:solidFill>
                <a:latin typeface="Times New Roman" pitchFamily="18" charset="0"/>
                <a:cs typeface="Times New Roman" pitchFamily="18" charset="0"/>
              </a:rPr>
              <a:t>).</a:t>
            </a:r>
            <a:endParaRPr lang="en-US" sz="2000" b="0" dirty="0">
              <a:solidFill>
                <a:schemeClr val="tx1"/>
              </a:solidFill>
              <a:latin typeface="Times New Roman" pitchFamily="18" charset="0"/>
              <a:cs typeface="Times New Roman" pitchFamily="18" charset="0"/>
            </a:endParaRPr>
          </a:p>
          <a:p>
            <a:pPr marL="357188" indent="-357188" algn="justLow" rtl="0">
              <a:lnSpc>
                <a:spcPct val="130000"/>
              </a:lnSpc>
            </a:pPr>
            <a:r>
              <a:rPr lang="en-US" sz="2000" b="0" dirty="0">
                <a:solidFill>
                  <a:schemeClr val="tx1"/>
                </a:solidFill>
                <a:latin typeface="Times New Roman" pitchFamily="18" charset="0"/>
                <a:cs typeface="Times New Roman" pitchFamily="18" charset="0"/>
              </a:rPr>
              <a:t>        b) These steps produce ATP molecules (energy production).</a:t>
            </a:r>
          </a:p>
          <a:p>
            <a:pPr marL="357188" indent="-357188" algn="justLow" rtl="0">
              <a:lnSpc>
                <a:spcPct val="130000"/>
              </a:lnSpc>
            </a:pPr>
            <a:br>
              <a:rPr lang="en-US" sz="2000" b="0" dirty="0">
                <a:solidFill>
                  <a:schemeClr val="tx1"/>
                </a:solidFill>
                <a:latin typeface="Times New Roman" pitchFamily="18" charset="0"/>
                <a:cs typeface="Times New Roman" pitchFamily="18" charset="0"/>
              </a:rPr>
            </a:br>
            <a:endParaRPr lang="en-US" sz="2000" b="0" dirty="0">
              <a:solidFill>
                <a:schemeClr val="tx1"/>
              </a:solidFill>
              <a:latin typeface="Times New Roman" pitchFamily="18" charset="0"/>
              <a:cs typeface="Times New Roman" pitchFamily="18" charset="0"/>
            </a:endParaRPr>
          </a:p>
        </p:txBody>
      </p:sp>
      <p:sp>
        <p:nvSpPr>
          <p:cNvPr id="5126" name="Slide Number Placeholder 5"/>
          <p:cNvSpPr>
            <a:spLocks noGrp="1"/>
          </p:cNvSpPr>
          <p:nvPr>
            <p:ph type="sldNum" sz="quarter" idx="12"/>
          </p:nvPr>
        </p:nvSpPr>
        <p:spPr>
          <a:noFill/>
        </p:spPr>
        <p:txBody>
          <a:bodyPr/>
          <a:lstStyle/>
          <a:p>
            <a:fld id="{3FDA3FEF-239E-4195-A6DB-4DD9DA076C80}" type="slidenum">
              <a:rPr lang="ar-SA" smtClean="0">
                <a:latin typeface="Arial" pitchFamily="34" charset="0"/>
                <a:cs typeface="Arial" pitchFamily="34" charset="0"/>
              </a:rPr>
              <a:pPr/>
              <a:t>8</a:t>
            </a:fld>
            <a:endParaRPr lang="en-US">
              <a:latin typeface="Arial" pitchFamily="34" charset="0"/>
              <a:cs typeface="Arial" pitchFamily="34" charset="0"/>
            </a:endParaRPr>
          </a:p>
        </p:txBody>
      </p:sp>
      <p:sp>
        <p:nvSpPr>
          <p:cNvPr id="7" name="Rectangle 6"/>
          <p:cNvSpPr/>
          <p:nvPr/>
        </p:nvSpPr>
        <p:spPr>
          <a:xfrm>
            <a:off x="2857488" y="357166"/>
            <a:ext cx="385765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Stages of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endParaRPr lang="ar-IQ"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357158" y="1285861"/>
            <a:ext cx="8101042" cy="1714512"/>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justLow" rtl="0" eaLnBrk="1" hangingPunct="1">
              <a:buFont typeface="Wingdings" pitchFamily="2" charset="2"/>
              <a:buNone/>
            </a:pPr>
            <a:r>
              <a:rPr lang="en-US" dirty="0">
                <a:latin typeface="Times New Roman" pitchFamily="18" charset="0"/>
                <a:cs typeface="Times New Roman" pitchFamily="18" charset="0"/>
              </a:rPr>
              <a:t>In reactions 1-5 of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a:t>
            </a:r>
          </a:p>
          <a:p>
            <a:pPr algn="justLow" rtl="0" eaLnBrk="1" hangingPunct="1"/>
            <a:r>
              <a:rPr lang="en-US" dirty="0">
                <a:latin typeface="Times New Roman" pitchFamily="18" charset="0"/>
                <a:cs typeface="Times New Roman" pitchFamily="18" charset="0"/>
              </a:rPr>
              <a:t>Energy is required to add phosphate groups to glucose. </a:t>
            </a:r>
          </a:p>
          <a:p>
            <a:pPr algn="justLow" rtl="0" eaLnBrk="1" hangingPunct="1"/>
            <a:r>
              <a:rPr lang="en-US" dirty="0">
                <a:latin typeface="Times New Roman" pitchFamily="18" charset="0"/>
                <a:cs typeface="Times New Roman" pitchFamily="18" charset="0"/>
              </a:rPr>
              <a:t>Glucose is converted to two three-carbon molecules. </a:t>
            </a:r>
          </a:p>
        </p:txBody>
      </p:sp>
      <p:sp>
        <p:nvSpPr>
          <p:cNvPr id="13315" name="Slide Number Placeholder 5"/>
          <p:cNvSpPr>
            <a:spLocks noGrp="1"/>
          </p:cNvSpPr>
          <p:nvPr>
            <p:ph type="sldNum" sz="quarter" idx="12"/>
          </p:nvPr>
        </p:nvSpPr>
        <p:spPr>
          <a:noFill/>
        </p:spPr>
        <p:txBody>
          <a:bodyPr/>
          <a:lstStyle/>
          <a:p>
            <a:fld id="{D4369F34-FC6C-460F-9F73-47A18E4130AA}" type="slidenum">
              <a:rPr lang="en-US" smtClean="0">
                <a:latin typeface="Arial" pitchFamily="34" charset="0"/>
              </a:rPr>
              <a:pPr/>
              <a:t>9</a:t>
            </a:fld>
            <a:endParaRPr lang="en-US">
              <a:latin typeface="Arial" pitchFamily="34" charset="0"/>
            </a:endParaRPr>
          </a:p>
        </p:txBody>
      </p:sp>
      <p:sp>
        <p:nvSpPr>
          <p:cNvPr id="13316" name="Rectangle 2"/>
          <p:cNvSpPr>
            <a:spLocks noGrp="1" noChangeArrowheads="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eaLnBrk="1" hangingPunct="1"/>
            <a:r>
              <a:rPr lang="en-US"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Glycolysis</a:t>
            </a:r>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Energy-Investment</a:t>
            </a:r>
          </a:p>
        </p:txBody>
      </p:sp>
      <p:graphicFrame>
        <p:nvGraphicFramePr>
          <p:cNvPr id="13314" name="Object 4"/>
          <p:cNvGraphicFramePr>
            <a:graphicFrameLocks noChangeAspect="1"/>
          </p:cNvGraphicFramePr>
          <p:nvPr/>
        </p:nvGraphicFramePr>
        <p:xfrm>
          <a:off x="642910" y="3143248"/>
          <a:ext cx="7429552" cy="3328989"/>
        </p:xfrm>
        <a:graphic>
          <a:graphicData uri="http://schemas.openxmlformats.org/presentationml/2006/ole">
            <mc:AlternateContent xmlns:mc="http://schemas.openxmlformats.org/markup-compatibility/2006">
              <mc:Choice xmlns:v="urn:schemas-microsoft-com:vml" Requires="v">
                <p:oleObj spid="_x0000_s2052" name="Bitmap Image" r:id="rId4" imgW="3438095" imgH="1867161" progId="PBrush">
                  <p:embed/>
                </p:oleObj>
              </mc:Choice>
              <mc:Fallback>
                <p:oleObj name="Bitmap Image" r:id="rId4" imgW="3438095" imgH="1867161"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10" y="3143248"/>
                        <a:ext cx="7429552" cy="332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677</TotalTime>
  <Words>2795</Words>
  <Application>Microsoft Office PowerPoint</Application>
  <PresentationFormat>On-screen Show (4:3)</PresentationFormat>
  <Paragraphs>494</Paragraphs>
  <Slides>43</Slides>
  <Notes>42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25 Helvetica UltraLight</vt:lpstr>
      <vt:lpstr>Arial</vt:lpstr>
      <vt:lpstr>Calibri</vt:lpstr>
      <vt:lpstr>Times New Roman</vt:lpstr>
      <vt:lpstr>Wingdings</vt:lpstr>
      <vt:lpstr>Office Theme</vt:lpstr>
      <vt:lpstr>Bitmap Image</vt:lpstr>
      <vt:lpstr>Metabolic Pathways for Carbohydrates</vt:lpstr>
      <vt:lpstr>Metabolism</vt:lpstr>
      <vt:lpstr>Stages of Metabolism</vt:lpstr>
      <vt:lpstr>PowerPoint Presentation</vt:lpstr>
      <vt:lpstr>Major Pathways of CHO Metabolism</vt:lpstr>
      <vt:lpstr>PowerPoint Presentation</vt:lpstr>
      <vt:lpstr>Glycolysis</vt:lpstr>
      <vt:lpstr>PowerPoint Presentation</vt:lpstr>
      <vt:lpstr>Glycolysis: Energy-Investment</vt:lpstr>
      <vt:lpstr>Glycolysis: Energy Investment</vt:lpstr>
      <vt:lpstr>Glycolysis: Energy-Production</vt:lpstr>
      <vt:lpstr>Glycolysis: Reactions 6-10</vt:lpstr>
      <vt:lpstr>Glycolysis: Overall Reaction</vt:lpstr>
      <vt:lpstr>Regulation of Glycolysis</vt:lpstr>
      <vt:lpstr>Stages of Metabolism</vt:lpstr>
      <vt:lpstr>PowerPoint Presentation</vt:lpstr>
      <vt:lpstr>Pathways for Pyruvate</vt:lpstr>
      <vt:lpstr>Pathways for Pyruvate</vt:lpstr>
      <vt:lpstr>Pyruvate: Aerobic Conditions</vt:lpstr>
      <vt:lpstr>Pyruvate: Anaerobic Conditions</vt:lpstr>
      <vt:lpstr>Lactate in Muscles</vt:lpstr>
      <vt:lpstr>3- Fermentation</vt:lpstr>
      <vt:lpstr>Cellular Respiration Stage 3:Oxidation of Pyruvate &amp; Krebs Cycle</vt:lpstr>
      <vt:lpstr>Glycolysis is only the start</vt:lpstr>
      <vt:lpstr>Cellular Respiration</vt:lpstr>
      <vt:lpstr>Oxidation of pyruvate</vt:lpstr>
      <vt:lpstr>Pyruvate oxidized to Acetyl CoA </vt:lpstr>
      <vt:lpstr>Krebs Cycle</vt:lpstr>
      <vt:lpstr>CITRIC ACID CYCLE: (KREB’S CYCLE)</vt:lpstr>
      <vt:lpstr>Krebs Cycle</vt:lpstr>
      <vt:lpstr>PowerPoint Presentation</vt:lpstr>
      <vt:lpstr>Reactions of Citric Acid Cycle</vt:lpstr>
      <vt:lpstr>Reactions of Citric Acid Cycle</vt:lpstr>
      <vt:lpstr>Reactions of Citric Acid Cycle</vt:lpstr>
      <vt:lpstr>PowerPoint Presentation</vt:lpstr>
      <vt:lpstr>PowerPoint Presentation</vt:lpstr>
      <vt:lpstr>PowerPoint Presentation</vt:lpstr>
      <vt:lpstr>Energy accounting of Krebs cycle </vt:lpstr>
      <vt:lpstr>Value of Krebs cycle?</vt:lpstr>
      <vt:lpstr>And how do we do that?</vt:lpstr>
      <vt:lpstr>Energy Yield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 metabolism </dc:title>
  <dc:creator>shosho</dc:creator>
  <cp:lastModifiedBy>Shaimaa</cp:lastModifiedBy>
  <cp:revision>90</cp:revision>
  <dcterms:created xsi:type="dcterms:W3CDTF">2016-12-26T19:47:26Z</dcterms:created>
  <dcterms:modified xsi:type="dcterms:W3CDTF">2022-03-27T05:23:01Z</dcterms:modified>
</cp:coreProperties>
</file>