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61" r:id="rId2"/>
    <p:sldId id="380" r:id="rId3"/>
    <p:sldId id="362" r:id="rId4"/>
    <p:sldId id="381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256" r:id="rId20"/>
    <p:sldId id="299" r:id="rId21"/>
    <p:sldId id="332" r:id="rId22"/>
    <p:sldId id="318" r:id="rId23"/>
    <p:sldId id="348" r:id="rId24"/>
    <p:sldId id="311" r:id="rId25"/>
    <p:sldId id="319" r:id="rId26"/>
    <p:sldId id="320" r:id="rId27"/>
    <p:sldId id="333" r:id="rId28"/>
    <p:sldId id="321" r:id="rId29"/>
    <p:sldId id="349" r:id="rId30"/>
    <p:sldId id="322" r:id="rId31"/>
    <p:sldId id="350" r:id="rId32"/>
    <p:sldId id="324" r:id="rId33"/>
    <p:sldId id="334" r:id="rId34"/>
    <p:sldId id="323" r:id="rId35"/>
    <p:sldId id="325" r:id="rId36"/>
    <p:sldId id="337" r:id="rId37"/>
    <p:sldId id="335" r:id="rId38"/>
    <p:sldId id="327" r:id="rId39"/>
    <p:sldId id="328" r:id="rId40"/>
    <p:sldId id="340" r:id="rId41"/>
    <p:sldId id="341" r:id="rId42"/>
    <p:sldId id="329" r:id="rId43"/>
    <p:sldId id="343" r:id="rId44"/>
    <p:sldId id="342" r:id="rId45"/>
    <p:sldId id="360" r:id="rId46"/>
    <p:sldId id="382" r:id="rId47"/>
    <p:sldId id="346" r:id="rId48"/>
    <p:sldId id="356" r:id="rId49"/>
    <p:sldId id="359" r:id="rId50"/>
    <p:sldId id="357" r:id="rId51"/>
    <p:sldId id="358" r:id="rId52"/>
    <p:sldId id="291" r:id="rId53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7056C9-F407-44E4-AAD2-5FE45AED56FB}" type="datetime1">
              <a:rPr lang="en-US" smtClean="0"/>
              <a:pPr/>
              <a:t>5/7/2022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35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F69C00-971C-4AA3-B22C-406D26E8D64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7F8D-6A9A-4ABA-85BE-4621824900BE}" type="datetime1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6779-0D58-4729-AD78-4EA56A3D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E9F22D-2496-4305-BA62-0F1FD75CC1DB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24FCFC-F72E-4E32-BE27-1078B9151BA6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</a:t>
            </a:r>
            <a:r>
              <a:rPr lang="en-US" dirty="0" err="1"/>
              <a:t>asparagine</a:t>
            </a:r>
            <a:r>
              <a:rPr lang="en-US" dirty="0"/>
              <a:t> </a:t>
            </a:r>
            <a:r>
              <a:rPr lang="en-US" dirty="0" err="1"/>
              <a:t>synthetases</a:t>
            </a:r>
            <a:r>
              <a:rPr lang="en-US" dirty="0"/>
              <a:t> can, however, also use ammonium 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2B4A01E-C2AE-4370-914D-DE8AF8C0B42B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A33889-40C8-462D-9240-0694528D250F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52426E-E5F2-4C48-AE8D-8CDE9B89C9FD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6E8E13-E3A1-41A2-834C-5AB4E6DB9399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07322F3-D49F-459C-A747-40979F77D276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88064B-0918-4D66-92A9-3617AE84249C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4B1FCF-2528-482E-B0A8-700EAE6657CD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40BA690-B04A-4D5C-8C01-2B4430050F68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C0E923-428B-4856-B67F-4AC4FE65A581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4A666B-0057-4D25-93CA-2B3F4C9BA60A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DFE2EA-4D5A-4A65-BB4C-441AFA72DC66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E09072-A35F-4FF3-821E-9E8F53914F83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669378-3602-40AE-83AD-F3279BCD6427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ED5A10-3A17-4C4B-BCE1-1C3438893FA7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8F3CA2-7C0D-48C6-9556-CC99AC4DCAF1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Proteasomes</a:t>
            </a:r>
            <a:r>
              <a:rPr lang="en-US" dirty="0"/>
              <a:t> mainly degrade endogenous proteins, that is, proteins that were synthesized within the cell. </a:t>
            </a:r>
            <a:r>
              <a:rPr lang="en-US" dirty="0" err="1"/>
              <a:t>Lysosomes</a:t>
            </a:r>
            <a:r>
              <a:rPr lang="en-US" dirty="0"/>
              <a:t> primarily degrade extracellular proteins, such as plasma proteins that are taken into the cell by </a:t>
            </a:r>
            <a:r>
              <a:rPr lang="en-US" dirty="0" err="1"/>
              <a:t>endocytosis</a:t>
            </a:r>
            <a:r>
              <a:rPr lang="en-US" dirty="0"/>
              <a:t>, and cell-surface membrane proteins that are used in receptor-mediated </a:t>
            </a:r>
            <a:r>
              <a:rPr lang="en-US" dirty="0" err="1"/>
              <a:t>endocytosis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D85789-B2A6-4526-878B-CCF6ABAD7A78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405F21-79FB-4850-BD75-21EDA5D7F5BC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EA3C62-30E6-4F22-AEF1-FD987BF30AB7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E336DC-E64E-49E8-A092-5D15B2C6AE64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13DB95-9483-428E-85A7-163064E27B4F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430C8E-7FB5-4584-956E-14F0B6F8D1AD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202CC62-4772-4E64-A433-2B689D4EE7D3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F658B6-3BB0-43F1-BAC8-B89EA17525AE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</a:t>
            </a:r>
            <a:r>
              <a:rPr lang="en-US" dirty="0" err="1"/>
              <a:t>asparagine</a:t>
            </a:r>
            <a:r>
              <a:rPr lang="en-US" dirty="0"/>
              <a:t> </a:t>
            </a:r>
            <a:r>
              <a:rPr lang="en-US" dirty="0" err="1"/>
              <a:t>synthetases</a:t>
            </a:r>
            <a:r>
              <a:rPr lang="en-US" dirty="0"/>
              <a:t> can, however, also use ammonium 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FDB01D-5745-499B-9542-B83B6C9D20D7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</a:t>
            </a:r>
            <a:r>
              <a:rPr lang="en-US" dirty="0" err="1"/>
              <a:t>asparagine</a:t>
            </a:r>
            <a:r>
              <a:rPr lang="en-US" dirty="0"/>
              <a:t> </a:t>
            </a:r>
            <a:r>
              <a:rPr lang="en-US" dirty="0" err="1"/>
              <a:t>synthetases</a:t>
            </a:r>
            <a:r>
              <a:rPr lang="en-US" dirty="0"/>
              <a:t> can, however, also use ammonium 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6D82F6-963F-4259-9A5D-92AB4143B60F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E9FE0BA-420D-484E-8989-1742429E2A6F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B20375-B937-4D92-9DCE-3D951FFBE1CD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E41FBF-E6BF-4055-B650-C4927B20BA74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F49682-D5CD-40EC-BD73-A7E8D324F33E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5206EA-E463-4E86-9190-D1192502D7FC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5E1193-747A-4ABA-BDFD-0E4D10A1819C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3801B-8E24-4136-887E-7E3F79981FC7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B0C4A2-B9FF-4613-88CC-85E14D7F34D9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</a:t>
            </a:r>
            <a:r>
              <a:rPr lang="en-US" dirty="0" err="1"/>
              <a:t>asparagine</a:t>
            </a:r>
            <a:r>
              <a:rPr lang="en-US" dirty="0"/>
              <a:t> </a:t>
            </a:r>
            <a:r>
              <a:rPr lang="en-US" dirty="0" err="1"/>
              <a:t>synthetases</a:t>
            </a:r>
            <a:r>
              <a:rPr lang="en-US" dirty="0"/>
              <a:t> can, however, also use ammonium 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A6A173A-8F11-463B-945E-F0B8598C3B87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3ADE970-FF6A-4263-8C44-27BF94911773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8BBD1C8-4073-4C25-9605-CA7A8B058CD2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0600DD-C101-4963-8425-5911DCF70BCD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951DC8-AF9F-4032-A606-91E1C430F9D1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2972476-3074-421C-919C-E09EBFC9FAD1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01C877-2728-4BC4-8F99-79A02089DD8D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241845-46CF-4ADC-9875-D71F27F234D4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5E64B1-C053-4A9E-8C37-79F0AF081AD4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826527-044E-4953-9201-FBE3929BF92E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9A4329-D9F7-4959-AE39-A99F69A2A5F0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846573-7288-4A9B-B54A-324E69DA04E5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8B3CE6-78FC-4B78-A82D-ABFE8EA39439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05FCAD-A841-40F8-8C0A-DFADB2E3A293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A1442E-7548-4FD2-9EF8-7F28E9FD8DC2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B36DA3-FAE2-4386-9F70-C8547B769FB0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779-0D58-4729-AD78-4EA56A3D982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9999-1487-4FBE-AEFC-348AE0E4A495}" type="datetime1">
              <a:rPr lang="en-US" smtClean="0"/>
              <a:pPr/>
              <a:t>5/7/2022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F2C4F2-A1FF-4E11-BE34-79002988601A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B8099C-E90B-491A-8FE3-07E046EDC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url=http://www.imagenesrf.com/imagenes-de-urea/&amp;rct=j&amp;frm=1&amp;q=&amp;esrc=s&amp;sa=U&amp;ei=wOpDVcLoDcT8UrfVgOgK&amp;ved=0CC8Q9QEwDQ&amp;usg=AFQjCNFSuubHA0MQnJyUoLkvqi4qCNBtOQ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50498" cy="19288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utritionally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Essential &amp; Nutritionally Non Essential Amino Acids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4810" y="4786322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Lecture :4</a:t>
            </a:r>
          </a:p>
          <a:p>
            <a:r>
              <a:rPr lang="en-US" b="1" dirty="0">
                <a:solidFill>
                  <a:schemeClr val="bg1"/>
                </a:solidFill>
              </a:rPr>
              <a:t>Dr. </a:t>
            </a:r>
            <a:r>
              <a:rPr lang="en-US" b="1" dirty="0" err="1">
                <a:solidFill>
                  <a:schemeClr val="bg1"/>
                </a:solidFill>
              </a:rPr>
              <a:t>Shaimaa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Munther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3574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the enzyme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(AST) or called Glutamate-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(GOT), Glutamine will act as the amine donor 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spartate-transamin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86190"/>
            <a:ext cx="814393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786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Low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Asparagine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conversion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catalyzed by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resembles the glutamine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reaction , but glutamine, rather than ammonium ion, provides the nitrogen. </a:t>
            </a: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reaction involves the intermediate formation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aspartyl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phosphate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ATP . 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8215370" cy="232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3-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7146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Low">
              <a:buNone/>
            </a:pPr>
            <a:r>
              <a:rPr lang="en-US" b="1" dirty="0"/>
              <a:t>1- </a:t>
            </a:r>
            <a:r>
              <a:rPr lang="en-US" sz="2600" b="1" dirty="0"/>
              <a:t>Serine</a:t>
            </a:r>
          </a:p>
          <a:p>
            <a:pPr algn="justLow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the α-hydroxyl group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glycolytic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intermediate  ( 3-phosphoglycerate 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by 3-phosphoglycerate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converts it to 3-phosphohydroxypyruvate.</a:t>
            </a:r>
          </a:p>
          <a:p>
            <a:pPr lvl="0" algn="justLow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subsequent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dephosphorylation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then form serine 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821537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Amino acids synthesized from  3- </a:t>
            </a:r>
            <a:r>
              <a:rPr lang="en-US" sz="28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precursor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3574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Low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important mammalian routes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formation are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and from serine 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8143932" cy="276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ycinePathway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572560" cy="61436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3-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429156" cy="5072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Low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Cysteine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While not nutritionally essential, cysteine is formed from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is nutritionally essential. </a:t>
            </a: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Following conversion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homocysteine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homocysteine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serine form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cystathionine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whose hydrolysis forms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homoserine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Note that the sulfur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cystein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derived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while the carbon skeleton is from serine.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990975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Tyrosine Biosynthesis: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500594" cy="49006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Low">
              <a:buClrTx/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Phenylalanine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converts phenylalanine to tyrosine </a:t>
            </a:r>
          </a:p>
          <a:p>
            <a:pPr lvl="0" algn="justLow">
              <a:buClrTx/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reaction require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molecular oxygen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coenzyme: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tetrahydrobiopeterin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(BH4)</a:t>
            </a:r>
          </a:p>
          <a:p>
            <a:pPr lvl="0" algn="justLow">
              <a:buClrTx/>
              <a:buFont typeface="Wingdings" pitchFamily="2" charset="2"/>
              <a:buChar char="§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buClrTx/>
              <a:buFont typeface="Wingdings" pitchFamily="2" charset="2"/>
              <a:buChar char="§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Mixed-function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oxygenase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incorporates one atom of O2 into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position of phenylalanine and reduces the other atom to water.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071966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Biosynthesis: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86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occur principally in collagen. 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Since there is no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either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hydroxylated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amino acid, neither dietary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nor dietary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incorporated during protein synthesis.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arise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lysine, but only after these amino acids have been incorporated into peptides.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Hydroxylation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prolyl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peptidyl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lysyl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residues, catalyzed by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prolyl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lysyl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hydroxylase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skin, skeletal muscle, and granulating wounds requires, in addition to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substrate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molecular O2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ascorbate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Fe2+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Isoleucine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Biosynthesis: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714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isoleucine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all nutritionally essential amino acids, tissue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aminotransferases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reversibly interconvert all three amino acids and their corresponding α –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acids. These α-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acids thus can replace their amino acids in the diet.</a:t>
            </a:r>
          </a:p>
          <a:p>
            <a:pPr algn="just"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50498" cy="13573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Catabolism of Proteins &amp; of Amino Acid Nitrogen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14810" y="4357694"/>
            <a:ext cx="4643470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Lecture : 5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Munther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Nutritionally Essential &amp; Nutritionally Non Essential Amino Acids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Introduction: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As applied to amino acids, the terms "essential" and "nonessential" are misleading since all 20 common amino acids are essential to ensure health. </a:t>
            </a:r>
          </a:p>
          <a:p>
            <a:pPr algn="justLow"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Of these 20 amino acids, 10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present in the human diet, and thus are best termed "nutritionally essential." The other 10 amino acids are "nutritionally nonessential" since they need not be present in the diet  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Introduction: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071546"/>
            <a:ext cx="8215370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Unlike fats and carbohydrates, amino acids are not stored by the body.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Amino acids must be obtained from the </a:t>
            </a:r>
            <a:r>
              <a:rPr lang="en-US" sz="2000" b="1" dirty="0">
                <a:solidFill>
                  <a:schemeClr val="bg1"/>
                </a:solidFill>
              </a:rPr>
              <a:t>diet</a:t>
            </a:r>
            <a:r>
              <a:rPr lang="en-US" sz="2000" dirty="0">
                <a:solidFill>
                  <a:schemeClr val="bg1"/>
                </a:solidFill>
              </a:rPr>
              <a:t>, synthesized </a:t>
            </a:r>
            <a:r>
              <a:rPr lang="en-US" sz="2000" b="1" dirty="0">
                <a:solidFill>
                  <a:schemeClr val="bg1"/>
                </a:solidFill>
              </a:rPr>
              <a:t>de novo</a:t>
            </a:r>
            <a:r>
              <a:rPr lang="en-US" sz="2000" dirty="0">
                <a:solidFill>
                  <a:schemeClr val="bg1"/>
                </a:solidFill>
              </a:rPr>
              <a:t>, or produced from </a:t>
            </a:r>
            <a:r>
              <a:rPr lang="en-US" sz="2000" b="1" dirty="0">
                <a:solidFill>
                  <a:schemeClr val="bg1"/>
                </a:solidFill>
              </a:rPr>
              <a:t>normal protein degradation</a:t>
            </a:r>
            <a:r>
              <a:rPr lang="en-US" sz="2000" dirty="0">
                <a:solidFill>
                  <a:schemeClr val="bg1"/>
                </a:solidFill>
              </a:rPr>
              <a:t>. Any amino acids in excess of the biosynthetic needs of the cell are rapidly degraded. 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Protein obtained from the diet or from body protein during prolonged fasting or starvation may be used as an energy source (10-15% ).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Body protein is </a:t>
            </a:r>
            <a:r>
              <a:rPr lang="en-US" sz="2000" b="1" dirty="0" err="1">
                <a:solidFill>
                  <a:schemeClr val="bg1"/>
                </a:solidFill>
              </a:rPr>
              <a:t>catabolized</a:t>
            </a:r>
            <a:r>
              <a:rPr lang="en-US" sz="2000" b="1" dirty="0">
                <a:solidFill>
                  <a:schemeClr val="bg1"/>
                </a:solidFill>
              </a:rPr>
              <a:t> primarily </a:t>
            </a:r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chemeClr val="bg1"/>
                </a:solidFill>
              </a:rPr>
              <a:t>muscle</a:t>
            </a:r>
            <a:r>
              <a:rPr lang="en-US" sz="2000" dirty="0">
                <a:solidFill>
                  <a:schemeClr val="bg1"/>
                </a:solidFill>
              </a:rPr>
              <a:t> and in </a:t>
            </a:r>
            <a:r>
              <a:rPr lang="en-US" sz="2000" b="1" dirty="0">
                <a:solidFill>
                  <a:schemeClr val="bg1"/>
                </a:solidFill>
              </a:rPr>
              <a:t>liver,</a:t>
            </a:r>
            <a:r>
              <a:rPr lang="en-US" sz="2000" dirty="0">
                <a:solidFill>
                  <a:schemeClr val="bg1"/>
                </a:solidFill>
              </a:rPr>
              <a:t> in which, amino acids released from proteins usually lose their </a:t>
            </a:r>
            <a:r>
              <a:rPr lang="en-US" sz="2000" b="1" dirty="0">
                <a:solidFill>
                  <a:schemeClr val="bg1"/>
                </a:solidFill>
              </a:rPr>
              <a:t>amino group </a:t>
            </a:r>
            <a:r>
              <a:rPr lang="en-US" sz="2000" dirty="0">
                <a:solidFill>
                  <a:schemeClr val="bg1"/>
                </a:solidFill>
              </a:rPr>
              <a:t>through </a:t>
            </a:r>
            <a:r>
              <a:rPr lang="en-US" sz="2000" dirty="0" err="1">
                <a:solidFill>
                  <a:schemeClr val="bg1"/>
                </a:solidFill>
              </a:rPr>
              <a:t>transamination</a:t>
            </a:r>
            <a:r>
              <a:rPr lang="en-US" sz="2000" dirty="0">
                <a:solidFill>
                  <a:schemeClr val="bg1"/>
                </a:solidFill>
              </a:rPr>
              <a:t> or </a:t>
            </a:r>
            <a:r>
              <a:rPr lang="en-US" sz="2000" dirty="0" err="1">
                <a:solidFill>
                  <a:schemeClr val="bg1"/>
                </a:solidFill>
              </a:rPr>
              <a:t>deamination</a:t>
            </a:r>
            <a:r>
              <a:rPr lang="en-US" sz="2000" dirty="0">
                <a:solidFill>
                  <a:schemeClr val="bg1"/>
                </a:solidFill>
              </a:rPr>
              <a:t>, yielding  the </a:t>
            </a:r>
            <a:r>
              <a:rPr lang="en-US" sz="2000" b="1" dirty="0">
                <a:solidFill>
                  <a:schemeClr val="bg1"/>
                </a:solidFill>
              </a:rPr>
              <a:t>carbon skeletons </a:t>
            </a:r>
            <a:r>
              <a:rPr lang="en-US" sz="2000" dirty="0">
                <a:solidFill>
                  <a:schemeClr val="bg1"/>
                </a:solidFill>
              </a:rPr>
              <a:t>, which can be converted in the liver to glucose (in case of </a:t>
            </a:r>
            <a:r>
              <a:rPr lang="en-US" sz="2000" dirty="0" err="1">
                <a:solidFill>
                  <a:schemeClr val="bg1"/>
                </a:solidFill>
              </a:rPr>
              <a:t>glucogenic</a:t>
            </a:r>
            <a:r>
              <a:rPr lang="en-US" sz="2000" dirty="0">
                <a:solidFill>
                  <a:schemeClr val="bg1"/>
                </a:solidFill>
              </a:rPr>
              <a:t> amino acids), acetyl </a:t>
            </a:r>
            <a:r>
              <a:rPr lang="en-US" sz="2000" dirty="0" err="1">
                <a:solidFill>
                  <a:schemeClr val="bg1"/>
                </a:solidFill>
              </a:rPr>
              <a:t>CoA</a:t>
            </a:r>
            <a:r>
              <a:rPr lang="en-US" sz="2000" dirty="0">
                <a:solidFill>
                  <a:schemeClr val="bg1"/>
                </a:solidFill>
              </a:rPr>
              <a:t>, and </a:t>
            </a:r>
            <a:r>
              <a:rPr lang="en-US" sz="2000" dirty="0" err="1">
                <a:solidFill>
                  <a:schemeClr val="bg1"/>
                </a:solidFill>
              </a:rPr>
              <a:t>ketone</a:t>
            </a:r>
            <a:r>
              <a:rPr lang="en-US" sz="2000" dirty="0">
                <a:solidFill>
                  <a:schemeClr val="bg1"/>
                </a:solidFill>
              </a:rPr>
              <a:t> bodies (in case of </a:t>
            </a:r>
            <a:r>
              <a:rPr lang="en-US" sz="2000" dirty="0" err="1">
                <a:solidFill>
                  <a:schemeClr val="bg1"/>
                </a:solidFill>
              </a:rPr>
              <a:t>ketogenic</a:t>
            </a:r>
            <a:r>
              <a:rPr lang="en-US" sz="2000" dirty="0">
                <a:solidFill>
                  <a:schemeClr val="bg1"/>
                </a:solidFill>
              </a:rPr>
              <a:t> amino acids ).</a:t>
            </a:r>
          </a:p>
          <a:p>
            <a:pPr algn="just"/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 of amino acid degradation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Protein                                                Toxic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Amino acids                carbon skeleton + NH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      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urea cycle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2-as is (kidney)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Energy</a:t>
            </a:r>
          </a:p>
          <a:p>
            <a:pPr lvl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Synthesis of other compounds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214017" y="2999975"/>
            <a:ext cx="71438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036744" y="2964256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5984" y="357187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86446" y="357187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464711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r>
              <a:rPr lang="en-US" sz="3600" dirty="0">
                <a:solidFill>
                  <a:schemeClr val="bg1"/>
                </a:solidFill>
              </a:rPr>
              <a:t>DIGESTION OF DIETARY PROTEINS </a:t>
            </a:r>
            <a:br>
              <a:rPr lang="en-US" dirty="0"/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072494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DIGESTION OF DIETARY PROTEINS </a:t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en-US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001056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786454"/>
            <a:ext cx="8001056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Dietary protein                 </a:t>
            </a:r>
            <a:r>
              <a:rPr lang="en-US" dirty="0" err="1"/>
              <a:t>a.as</a:t>
            </a:r>
            <a:r>
              <a:rPr lang="en-US" dirty="0"/>
              <a:t>                 portal circulation                         liver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28860" y="642939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86182" y="642939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00826" y="642939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 TURNOVER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51510" indent="-514350">
              <a:buFont typeface="+mj-lt"/>
              <a:buAutoNum type="arabicPeriod"/>
            </a:pPr>
            <a:endParaRPr lang="en-US" b="1" dirty="0"/>
          </a:p>
          <a:p>
            <a:pPr marL="651510" indent="-514350" algn="justLow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Protein turnover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continuous degradation and synthesis of cellular proteins occur in all forms of life permitting the removal of abnormal or unneeded proteins.</a:t>
            </a:r>
          </a:p>
          <a:p>
            <a:pPr marL="651510" indent="-514350" algn="justLow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Each day, humans turn over 1–2% of their total body protein, principally muscle protein. 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 rates of protein degradation occur in tissues that are undergoing structural rearrangement, for example, uterine tissue during pregnancy and skeletal muscle in starvation. 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Approximately 75% of the amino acids liberated by protein degradation are reutilized.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Excess free amino acids are, however, not stored. Those not immediately incorporated into new protein are rapidly degraded. </a:t>
            </a:r>
          </a:p>
          <a:p>
            <a:pPr marL="651510" indent="-514350" algn="justLow">
              <a:buClrTx/>
              <a:buSzPct val="81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major portion of the carbon skeletons of the amino acids is converted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amphibolic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intermediates, while in humans the amino nitrogen is converted to urea and excreted in the urine.</a:t>
            </a:r>
          </a:p>
          <a:p>
            <a:pPr marL="651510" indent="-514350" algn="justLow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Protein Degradation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dirty="0"/>
              <a:t>There are two major enzyme systems responsible for degrading damaged or unneeded proteins:</a:t>
            </a:r>
          </a:p>
          <a:p>
            <a:pPr marL="651510" indent="-514350" algn="just">
              <a:buClrTx/>
              <a:buSzPct val="81000"/>
              <a:buFont typeface="+mj-lt"/>
              <a:buAutoNum type="arabicPeriod"/>
            </a:pPr>
            <a:r>
              <a:rPr lang="en-US" dirty="0"/>
              <a:t>The energy-dependent </a:t>
            </a:r>
            <a:r>
              <a:rPr lang="en-US" b="1" dirty="0" err="1"/>
              <a:t>upiquitin</a:t>
            </a:r>
            <a:r>
              <a:rPr lang="en-US" b="1" dirty="0"/>
              <a:t> </a:t>
            </a:r>
            <a:r>
              <a:rPr lang="en-US" b="1" dirty="0" err="1"/>
              <a:t>proteasom</a:t>
            </a:r>
            <a:r>
              <a:rPr lang="en-US" dirty="0"/>
              <a:t>  </a:t>
            </a:r>
            <a:r>
              <a:rPr lang="en-US" b="1" dirty="0"/>
              <a:t>mechanism</a:t>
            </a:r>
          </a:p>
          <a:p>
            <a:pPr marL="651510" indent="-514350" algn="just">
              <a:buClrTx/>
              <a:buSzPct val="81000"/>
              <a:buFont typeface="+mj-lt"/>
              <a:buAutoNum type="arabicPeriod"/>
            </a:pPr>
            <a:r>
              <a:rPr lang="en-US" dirty="0"/>
              <a:t>The non-energy-dependent </a:t>
            </a:r>
            <a:r>
              <a:rPr lang="en-US" dirty="0" err="1"/>
              <a:t>degradative</a:t>
            </a:r>
            <a:r>
              <a:rPr lang="en-US" dirty="0"/>
              <a:t> enzymes of the </a:t>
            </a:r>
            <a:r>
              <a:rPr lang="en-US" b="1" dirty="0" err="1"/>
              <a:t>lysosomes</a:t>
            </a:r>
            <a:r>
              <a:rPr lang="en-US" b="1" dirty="0"/>
              <a:t>. </a:t>
            </a:r>
          </a:p>
          <a:p>
            <a:pPr marL="651510" indent="-514350" algn="just">
              <a:buClrTx/>
              <a:buSzPct val="81000"/>
              <a:buNone/>
            </a:pPr>
            <a:r>
              <a:rPr lang="en-US" b="1" dirty="0"/>
              <a:t> 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1- Mechanism of </a:t>
            </a:r>
            <a:r>
              <a:rPr lang="en-US" sz="28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Ubiquitin-proteasome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pathway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Degradation of regulatory proteins with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short half-lives and of abnormal or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misfolded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proteins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occurs in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requires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ATP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 a small polypeptide that targets many intracellular proteins for degradation. 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molecules are attached by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non – peptide bonds formed between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carboxyl terminal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ε-amino groups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lysyl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residues in the target protein, this  followed by  consecutive addition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moieties generating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polyubiquitin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chain.</a:t>
            </a:r>
          </a:p>
          <a:p>
            <a:pPr algn="just">
              <a:buClrTx/>
              <a:buSzPct val="81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Proteins tagged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then recognized by the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proteasome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where subsequent degradation of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ubiquitin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-tagged proteins takes place by cutting  the target protein into fragments that are then further degraded to amino acids.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500858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ATP-Independent Degradation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30718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Extracellular, membrane-associated, and long-lived intracellular proteins are degraded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ATP-independent processes.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Catabolism of amino acids</a:t>
            </a:r>
          </a:p>
        </p:txBody>
      </p:sp>
      <p:pic>
        <p:nvPicPr>
          <p:cNvPr id="6" name="Content Placeholder 5" descr="imagesCAAMF3X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785926"/>
            <a:ext cx="4572032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Brace 9"/>
          <p:cNvSpPr/>
          <p:nvPr/>
        </p:nvSpPr>
        <p:spPr>
          <a:xfrm rot="5400000">
            <a:off x="5322098" y="3250406"/>
            <a:ext cx="642944" cy="2857520"/>
          </a:xfrm>
          <a:prstGeom prst="rightBrace">
            <a:avLst>
              <a:gd name="adj1" fmla="val 8333"/>
              <a:gd name="adj2" fmla="val 49045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857356" y="2000240"/>
            <a:ext cx="545785" cy="121444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2428868"/>
            <a:ext cx="15716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Amino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3438" y="5143512"/>
            <a:ext cx="21431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Carbon skeleton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143932" cy="5929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Catabolism of amino acids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1- The first phase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catabolism involves the removal of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α-amino groups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(usually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subsequent oxidative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deamination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forming ammonia and the corresponding α-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ketoacid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"carbon skeletons" of amino acids). A portion of the free ammonia is excreted in the urine, but most is used in the synthesis of urea. </a:t>
            </a:r>
          </a:p>
          <a:p>
            <a:pPr lvl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The second phase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amino acid catabolism, the carbon skeletons of the α-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ketoacids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converted to common intermediates of energy producing, metabolic pathways. These compounds can be metabolized to 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water, glucose, fatty acids,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bodies by the central pathways of metabolism.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 of amino acid degradation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Protein                                                Toxic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Amino acids                carbon skeleton + NH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      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urea cycle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2-as it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(kidney)</a:t>
            </a:r>
          </a:p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Energy</a:t>
            </a:r>
          </a:p>
          <a:p>
            <a:pPr lvl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Synthesis of other compounds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214017" y="2999975"/>
            <a:ext cx="71438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036744" y="2964256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5984" y="357187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86446" y="357187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464711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 first phase </a:t>
            </a:r>
            <a:b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REMOVAL AND EXCRETION OF AMINO GROUPS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86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groups released by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deamination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reactions from ammonium ion (NH4+)' which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 not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escape into the peripheral blood.</a:t>
            </a:r>
          </a:p>
          <a:p>
            <a:pPr algn="just">
              <a:buClrTx/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elevated concentration of ammonium ion in the blood,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hyperammonemia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has toxic effects in the brain (cerebral edema, convulsions, coma, and death).</a:t>
            </a:r>
          </a:p>
          <a:p>
            <a:pPr algn="just">
              <a:buClrTx/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tissues add excess nitrogen to the blood as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glutamine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Muscle sends nitrogen to the liver as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smaller quantities of other amino acids, in addition to glutamine.  </a:t>
            </a:r>
          </a:p>
          <a:p>
            <a:pPr algn="just">
              <a:buClrTx/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Excess nitrogen is eliminated from the body in the urine. The kidney adds small quantities of ammonium ion to the urine in part to regulate acid-base balance, but nitrogen is also eliminated in this process. </a:t>
            </a:r>
          </a:p>
          <a:p>
            <a:pPr algn="just">
              <a:buClrTx/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excess nitrogen is converted to urea in the liver and goes through the blood to the kidney.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first phase </a:t>
            </a:r>
            <a:b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REMOVAL AND EXCRETION OF AMINO GROUPS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715436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INTERORGAN EXCHANGE MAINTAINS CIRCULATING LEVELS OF AMINO ACIDS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821537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00034" y="1142984"/>
            <a:ext cx="821537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Muscle and liver thus play major roles in maintaining circulating amino acid levels.</a:t>
            </a:r>
          </a:p>
          <a:p>
            <a:pPr algn="justLow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 generates over half of the total body pool of free amino acids, and liver is the site of the urea cycle enzymes necessary for disposal of excess nitrogen </a:t>
            </a:r>
          </a:p>
          <a:p>
            <a:pPr algn="justLow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most important reactions dealing with amino acids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interorgan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exchange  are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&amp; Oxidative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deamination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1-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Transamination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Transfers -Amino Nitrogen to α-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Forming Glutamate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 of the common amino acids except lysine,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participate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aminotransferases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require pyridoxal-5’-phophate PLP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vitamine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B6 derivative) as cofactor for many enzymatic reactions . </a:t>
            </a:r>
          </a:p>
          <a:p>
            <a:pPr algn="just">
              <a:buClrTx/>
              <a:buSzPct val="8200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Both muscle and liver have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aminotransferases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which, unlike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deaminases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do not release the amino groups as free ammonium ion.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14414" y="571481"/>
            <a:ext cx="664373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664373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     </a:t>
            </a:r>
            <a:r>
              <a:rPr lang="en-US" sz="3600" dirty="0">
                <a:solidFill>
                  <a:schemeClr val="bg1"/>
                </a:solidFill>
              </a:rPr>
              <a:t>2- Oxidative </a:t>
            </a:r>
            <a:r>
              <a:rPr lang="en-US" sz="3600" dirty="0" err="1">
                <a:solidFill>
                  <a:schemeClr val="bg1"/>
                </a:solidFill>
              </a:rPr>
              <a:t>deamination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br>
              <a:rPr lang="en-US" sz="4400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liver the amino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glutamate is released as ammonia, regenerating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by an enzyme glutamate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Glutamate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requires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NAD+ or NADP+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cofactor. This is the only enzyme known that has specificity for both type of cofactor. </a:t>
            </a:r>
          </a:p>
          <a:p>
            <a:pPr algn="just">
              <a:buClrTx/>
              <a:buSzPct val="82000"/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This enzyme is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allosterically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inhibited by GTP, ATP and NADH and activated by ADP.</a:t>
            </a:r>
          </a:p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8143932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en-US" sz="2400" dirty="0">
                <a:solidFill>
                  <a:schemeClr val="bg1"/>
                </a:solidFill>
              </a:rPr>
              <a:t>       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Ammonia Transport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just">
              <a:buClrTx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Two mechanisms are available in humans for the transport of ammonia from the peripheral tissues either to the liver for its ultimate conversion to urea or to other organs. </a:t>
            </a:r>
          </a:p>
          <a:p>
            <a:pPr algn="just">
              <a:buClrTx/>
            </a:pP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The first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found in most tissues, uses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glutamine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combine ammonia with glutamate to form glutamine, a non toxic transport form of ammonia . The glutamine is ported in the blood to: </a:t>
            </a:r>
          </a:p>
          <a:p>
            <a:pPr marL="651510" lvl="0" indent="-514350" algn="just">
              <a:buClrTx/>
              <a:buSzPct val="83000"/>
              <a:buFont typeface="+mj-lt"/>
              <a:buAutoNum type="alphaLcParenR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Liver &amp; kidney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where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cleaved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glutaminase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form glutamate  and free ammonia, which in the liver its safely enter the urea synthesis pathway , and in the kidney the ammonia formed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excreated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it with urine </a:t>
            </a:r>
          </a:p>
          <a:p>
            <a:pPr marL="651510" lvl="0" indent="-514350" algn="just">
              <a:buClrTx/>
              <a:buSzPct val="83000"/>
              <a:buFont typeface="+mj-lt"/>
              <a:buAutoNum type="alphaLcParenR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Intestine: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ammonia librated by the action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glutaminase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together with that formed by the action of enteric bacteria is transformed to liver for urea synthesis via portal blood .</a:t>
            </a:r>
          </a:p>
          <a:p>
            <a:pPr lvl="0">
              <a:buClrTx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en-US" sz="3200" dirty="0">
                <a:solidFill>
                  <a:schemeClr val="bg1"/>
                </a:solidFill>
              </a:rPr>
              <a:t>   Ammonia Transport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en-US" b="1" dirty="0"/>
              <a:t>The second transport mechanism</a:t>
            </a:r>
            <a:r>
              <a:rPr lang="en-US" dirty="0"/>
              <a:t>, used primarily by muscle, involves </a:t>
            </a:r>
            <a:r>
              <a:rPr lang="en-US" dirty="0" err="1"/>
              <a:t>transamination</a:t>
            </a:r>
            <a:r>
              <a:rPr lang="en-US" dirty="0"/>
              <a:t> of </a:t>
            </a:r>
            <a:r>
              <a:rPr lang="en-US" dirty="0" err="1"/>
              <a:t>pyruvate</a:t>
            </a:r>
            <a:r>
              <a:rPr lang="en-US" dirty="0"/>
              <a:t>  to form </a:t>
            </a:r>
            <a:r>
              <a:rPr lang="en-US" dirty="0" err="1"/>
              <a:t>alanine</a:t>
            </a:r>
            <a:r>
              <a:rPr lang="en-US" dirty="0"/>
              <a:t> .</a:t>
            </a:r>
          </a:p>
          <a:p>
            <a:pPr algn="just">
              <a:buClrTx/>
            </a:pPr>
            <a:r>
              <a:rPr lang="en-US" dirty="0" err="1"/>
              <a:t>Alanine</a:t>
            </a:r>
            <a:r>
              <a:rPr lang="en-US" dirty="0"/>
              <a:t> is transported by the blood to the  liver, where it is converted to </a:t>
            </a:r>
            <a:r>
              <a:rPr lang="en-US" dirty="0" err="1"/>
              <a:t>pyruvate</a:t>
            </a:r>
            <a:r>
              <a:rPr lang="en-US" dirty="0"/>
              <a:t>, again by </a:t>
            </a:r>
            <a:r>
              <a:rPr lang="en-US" dirty="0" err="1"/>
              <a:t>transamination</a:t>
            </a:r>
            <a:r>
              <a:rPr lang="en-US" dirty="0"/>
              <a:t>. </a:t>
            </a:r>
          </a:p>
          <a:p>
            <a:pPr algn="just">
              <a:buClrTx/>
            </a:pPr>
            <a:r>
              <a:rPr lang="en-US" dirty="0"/>
              <a:t>In the liver , the pathway of </a:t>
            </a:r>
            <a:r>
              <a:rPr lang="en-US" dirty="0" err="1"/>
              <a:t>gluconeogenesis</a:t>
            </a:r>
            <a:r>
              <a:rPr lang="en-US" dirty="0"/>
              <a:t> can use </a:t>
            </a:r>
            <a:r>
              <a:rPr lang="en-US" dirty="0" err="1"/>
              <a:t>pyruvate</a:t>
            </a:r>
            <a:r>
              <a:rPr lang="en-US" dirty="0"/>
              <a:t> to synthesize glucose, which can enter the blood and be used by the muscle. </a:t>
            </a:r>
          </a:p>
          <a:p>
            <a:pPr algn="just">
              <a:buClrTx/>
            </a:pPr>
            <a:r>
              <a:rPr lang="en-US" dirty="0"/>
              <a:t>This pathway called (</a:t>
            </a:r>
            <a:r>
              <a:rPr lang="en-US" b="1" dirty="0"/>
              <a:t>The glucose-</a:t>
            </a:r>
            <a:r>
              <a:rPr lang="en-US" b="1" dirty="0" err="1"/>
              <a:t>alanine</a:t>
            </a:r>
            <a:r>
              <a:rPr lang="en-US" b="1" dirty="0"/>
              <a:t> cycle)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Biosynthesis of the Nutritionally Non Essential Amino Acids:</a:t>
            </a:r>
            <a:b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ar-IQ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dirty="0"/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 vertebrates can form certain amino acids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amphibolic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intermediates derived from intermediates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citric acid cycle or the pentose phosphate pathway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other dietary amino acids. </a:t>
            </a:r>
          </a:p>
          <a:p>
            <a:pPr algn="justLow"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Thus amino acids biosynthesis could be grouped according to their metabolic precursors as the following: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glucose-</a:t>
            </a:r>
            <a:r>
              <a:rPr lang="en-US" dirty="0" err="1">
                <a:solidFill>
                  <a:schemeClr val="bg1"/>
                </a:solidFill>
              </a:rPr>
              <a:t>alanine</a:t>
            </a:r>
            <a:r>
              <a:rPr lang="en-US" dirty="0">
                <a:solidFill>
                  <a:schemeClr val="bg1"/>
                </a:solidFill>
              </a:rPr>
              <a:t> cycle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9" y="1571612"/>
            <a:ext cx="5143536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first phase </a:t>
            </a:r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REMOVAL AND EXCRETION OF AMINO GROUPS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215370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3200" dirty="0">
                <a:solidFill>
                  <a:schemeClr val="bg1"/>
                </a:solidFill>
              </a:rPr>
              <a:t>   Urea cycle: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5004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dirty="0"/>
          </a:p>
          <a:p>
            <a:pPr algn="just">
              <a:buClrTx/>
              <a:buSzPct val="83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Urea is the major disposal form of amino groups derived from amino acids, and accounts for about ninety percent of the nitrogen-containing components of urine. </a:t>
            </a:r>
          </a:p>
          <a:p>
            <a:pPr algn="just">
              <a:buClrTx/>
              <a:buSzPct val="8300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3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Urea, which contains two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nitrogens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one carbon atom, is synthesized in the liver from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aspartat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phosphate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in turn is produced from ammonium ion and carbon dioxide by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mitochondrial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I. </a:t>
            </a:r>
          </a:p>
          <a:p>
            <a:pPr algn="just">
              <a:buClrTx/>
              <a:buSzPct val="8300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3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After production by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liver,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urea then is transported in the blood to the kidneys for excretion in the urine.</a:t>
            </a:r>
          </a:p>
          <a:p>
            <a:pPr algn="just">
              <a:buNone/>
            </a:pPr>
            <a:r>
              <a:rPr lang="en-US" dirty="0"/>
              <a:t> 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encrypted-tbn2.gstatic.com/images?q=tbn:ANd9GcRBCOFqkR0qEiFaz7uUA_wMGyKp_TLwvUeJ-CQfnwpv9WegzNJOexwdq9g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429132"/>
            <a:ext cx="3500462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Important considerations of urea cycle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The urea cycle, like the citric acid cycle, acts </a:t>
            </a:r>
            <a:r>
              <a:rPr lang="en-US" sz="2000" b="1" dirty="0">
                <a:solidFill>
                  <a:schemeClr val="bg1"/>
                </a:solidFill>
              </a:rPr>
              <a:t>catalytically</a:t>
            </a:r>
            <a:r>
              <a:rPr lang="en-US" sz="2000" dirty="0">
                <a:solidFill>
                  <a:schemeClr val="bg1"/>
                </a:solidFill>
              </a:rPr>
              <a:t>. Small quantities of the intermediates are sufficient to synthesize large amounts of urea. The cycle occurs partially in the mitochondria and partially in the cytoplasm, in that : 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Synthesis of 1 mol of urea requires </a:t>
            </a:r>
            <a:r>
              <a:rPr lang="en-US" sz="2000" b="1" dirty="0">
                <a:solidFill>
                  <a:schemeClr val="bg1"/>
                </a:solidFill>
              </a:rPr>
              <a:t>3 mol of ATP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1 mol each of ammonium ion </a:t>
            </a:r>
            <a:r>
              <a:rPr lang="en-US" sz="2000" dirty="0">
                <a:solidFill>
                  <a:schemeClr val="bg1"/>
                </a:solidFill>
              </a:rPr>
              <a:t>and of </a:t>
            </a:r>
            <a:r>
              <a:rPr lang="en-US" sz="2000" b="1" dirty="0" err="1">
                <a:solidFill>
                  <a:schemeClr val="bg1"/>
                </a:solidFill>
              </a:rPr>
              <a:t>aspartate</a:t>
            </a:r>
            <a:r>
              <a:rPr lang="en-US" sz="2000" dirty="0">
                <a:solidFill>
                  <a:schemeClr val="bg1"/>
                </a:solidFill>
              </a:rPr>
              <a:t>, and employs </a:t>
            </a:r>
            <a:r>
              <a:rPr lang="en-US" sz="2000" b="1" dirty="0">
                <a:solidFill>
                  <a:schemeClr val="bg1"/>
                </a:solidFill>
              </a:rPr>
              <a:t>five enzymes &amp; 6 amino acids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Of the six participating amino acids, N-</a:t>
            </a:r>
            <a:r>
              <a:rPr lang="en-US" sz="2000" dirty="0" err="1">
                <a:solidFill>
                  <a:schemeClr val="bg1"/>
                </a:solidFill>
              </a:rPr>
              <a:t>acetylglutamate</a:t>
            </a:r>
            <a:r>
              <a:rPr lang="en-US" sz="2000" dirty="0">
                <a:solidFill>
                  <a:schemeClr val="bg1"/>
                </a:solidFill>
              </a:rPr>
              <a:t> functions solely as an enzyme activator. The others serve as carriers of the atoms that ultimately become urea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Urea synthesis is a cyclic process. While ammonium ion, CO2, ATP, and </a:t>
            </a:r>
            <a:r>
              <a:rPr lang="en-US" sz="2000" dirty="0" err="1">
                <a:solidFill>
                  <a:schemeClr val="bg1"/>
                </a:solidFill>
              </a:rPr>
              <a:t>aspartate</a:t>
            </a:r>
            <a:r>
              <a:rPr lang="en-US" sz="2000" dirty="0">
                <a:solidFill>
                  <a:schemeClr val="bg1"/>
                </a:solidFill>
              </a:rPr>
              <a:t> are consumed, the </a:t>
            </a:r>
            <a:r>
              <a:rPr lang="en-US" sz="2000" dirty="0" err="1">
                <a:solidFill>
                  <a:schemeClr val="bg1"/>
                </a:solidFill>
              </a:rPr>
              <a:t>ornithine</a:t>
            </a:r>
            <a:r>
              <a:rPr lang="en-US" sz="2000" dirty="0">
                <a:solidFill>
                  <a:schemeClr val="bg1"/>
                </a:solidFill>
              </a:rPr>
              <a:t> consumed in reaction 2 is regenerated in reaction 5. </a:t>
            </a:r>
          </a:p>
          <a:p>
            <a:pPr lvl="0" algn="just">
              <a:buClrTx/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Aspartate</a:t>
            </a:r>
            <a:r>
              <a:rPr lang="en-US" sz="2000" dirty="0">
                <a:solidFill>
                  <a:schemeClr val="bg1"/>
                </a:solidFill>
              </a:rPr>
              <a:t> enters the cycle in the cytoplasm and leaves the cycle (minus its amino group) as </a:t>
            </a:r>
            <a:r>
              <a:rPr lang="en-US" sz="2000" dirty="0" err="1">
                <a:solidFill>
                  <a:schemeClr val="bg1"/>
                </a:solidFill>
              </a:rPr>
              <a:t>fumarate</a:t>
            </a:r>
            <a:r>
              <a:rPr lang="en-US" sz="2000" dirty="0">
                <a:solidFill>
                  <a:schemeClr val="bg1"/>
                </a:solidFill>
              </a:rPr>
              <a:t>. If </a:t>
            </a:r>
            <a:r>
              <a:rPr lang="en-US" sz="2000" dirty="0" err="1">
                <a:solidFill>
                  <a:schemeClr val="bg1"/>
                </a:solidFill>
              </a:rPr>
              <a:t>gluconeogenesis</a:t>
            </a:r>
            <a:r>
              <a:rPr lang="en-US" sz="2000" dirty="0">
                <a:solidFill>
                  <a:schemeClr val="bg1"/>
                </a:solidFill>
              </a:rPr>
              <a:t> is active, </a:t>
            </a:r>
            <a:r>
              <a:rPr lang="en-US" sz="2000" dirty="0" err="1">
                <a:solidFill>
                  <a:schemeClr val="bg1"/>
                </a:solidFill>
              </a:rPr>
              <a:t>fumarate</a:t>
            </a:r>
            <a:r>
              <a:rPr lang="en-US" sz="2000" dirty="0">
                <a:solidFill>
                  <a:schemeClr val="bg1"/>
                </a:solidFill>
              </a:rPr>
              <a:t> can be converted to glucose. 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7929618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osp.mans.edu.eg/medbiochem_mi/Cources/Biochemistry/2nd_year_medicine/Protein_metabolism/files/figures/l3_7b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Steps of urea cycle :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651510" lvl="0" indent="-514350">
              <a:buClrTx/>
              <a:buSzPct val="83000"/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 marL="651510" lvl="0" indent="-514350" algn="justLow">
              <a:buClrTx/>
              <a:buSzPct val="83000"/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 Initiates Urea Biosynthesis: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Condensation of CO2, ammonia, and ATP to form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catalyzed by mitochondrial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 of this enzyme,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uses glutamine rather than ammonia as the nitrogen donor and functions in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biosynthesis.</a:t>
            </a:r>
          </a:p>
          <a:p>
            <a:pPr algn="justLow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Plus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transcarbamoylase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catalyzes transfer of the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phosphate to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forming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orthophosphate .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While the reaction occurs in the mitochondrial matrix, both the formation of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the subsequent metabolism of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take place in the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via the amino group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provides the second nitrogen of urea, this reaction results in the  formation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Steps of urea cycle :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/>
            <a:endParaRPr lang="en-US" b="1" dirty="0">
              <a:solidFill>
                <a:schemeClr val="bg1"/>
              </a:solidFill>
            </a:endParaRPr>
          </a:p>
          <a:p>
            <a:pPr lvl="0" algn="just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Cleavage of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Cleavage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catalyzed by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argininosuccinate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reaction proceeds with retention of all three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nitrogens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release of the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skeleton as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Subsequent addition of water to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L-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whose subsequent NAD+-dependent oxidation forms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These two reactions are analogous to reactions of the citric acid cycle, but are catalyzed by 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fumarase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glutamate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aminotransferase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then re-forms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The carbon skeleton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aspartate-fumarate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thus acts as a carrier of the nitrogen of glutamate into a precursor of urea.</a:t>
            </a:r>
          </a:p>
          <a:p>
            <a:pPr lvl="0" algn="just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  Cleavage of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Releases Urea &amp; Re-Forms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Hydrolytic cleavage of the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guanidino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catalyzed by liver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releases urea. The other product,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ornithine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reenters liver mitochondria and participates in additional rounds of urea synthesis.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The Second Phase: Catabolism of the Carbon Skeleton of Amino Acids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>
              <a:buClrTx/>
              <a:buSzPct val="80000"/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second phase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amino acid catabolism, the carbon skeletons of the α-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ketoacids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converted to common intermediates of energy producing, metabolic pathways.</a:t>
            </a:r>
          </a:p>
          <a:p>
            <a:pPr algn="justLow">
              <a:buClrTx/>
              <a:buSzPct val="80000"/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compounds can be metabolized to 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water, glucose, fatty acids,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bodies by the central pathways of metabolism.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buClrTx/>
              <a:buSzPct val="80000"/>
              <a:buFont typeface="Wingdings" pitchFamily="2" charset="2"/>
              <a:buChar char="v"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carbon skeleton of every amino acid is convertible either to:</a:t>
            </a:r>
          </a:p>
          <a:p>
            <a:pPr lvl="1" algn="justLow">
              <a:buClrTx/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carbohydrate (13 amino acids)</a:t>
            </a:r>
          </a:p>
          <a:p>
            <a:pPr lvl="1" algn="justLow">
              <a:buClrTx/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 (one amino acid)</a:t>
            </a:r>
          </a:p>
          <a:p>
            <a:pPr lvl="1" algn="justLow">
              <a:buClrTx/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both fat and carbohydrate (five amino acids)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amino acids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ClrTx/>
              <a:buSzPct val="80000"/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amino acids can supply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gluconeogenesis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pathway via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citric acid cycle intermediates.</a:t>
            </a:r>
          </a:p>
          <a:p>
            <a:pPr algn="just">
              <a:buClrTx/>
              <a:buSzPct val="80000"/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0000"/>
              <a:buFont typeface="Wingdings" pitchFamily="2" charset="2"/>
              <a:buChar char="v"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Ketogenicamino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acids can contribute to synthesis of fatty acids or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bodies.</a:t>
            </a:r>
          </a:p>
          <a:p>
            <a:pPr algn="just">
              <a:buClrTx/>
              <a:buSzPct val="80000"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80000"/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amino acids are both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1319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Biosynthesis of the Nutritionally Non Essential Amino Acids:</a:t>
            </a:r>
            <a:br>
              <a:rPr lang="en-US" sz="36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en-US" sz="36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0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endParaRPr lang="en-US" dirty="0"/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Alpha 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Glutamate, Glutamine &amp;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Alanine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Oxaloacetate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Aspargine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Serine,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Cysteine</a:t>
            </a:r>
          </a:p>
          <a:p>
            <a:pPr marL="651510" lvl="0" indent="-514350" algn="justLow">
              <a:buClrTx/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Nutritionally essential amino acids: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required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Tyrosine,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biosynthesis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>
              <a:buClr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Fate of the Carbon Skeleton of L- Amino Acids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215370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00200"/>
            <a:ext cx="7643866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42"/>
            <a:ext cx="7715304" cy="785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CAZL3VN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1" y="785794"/>
            <a:ext cx="5786478" cy="5000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α-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ketoglutaric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acids  precursors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30003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51510" lvl="0" indent="-514350" algn="justLow">
              <a:buNone/>
            </a:pPr>
            <a:r>
              <a:rPr lang="en-US" b="1" dirty="0">
                <a:solidFill>
                  <a:schemeClr val="bg1"/>
                </a:solidFill>
              </a:rPr>
              <a:t>1- Glutamate:</a:t>
            </a:r>
          </a:p>
          <a:p>
            <a:pPr algn="justLow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The first reaction in biosynthesis of the "glutamate family" of amino acids is the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reductive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amidation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catalyzed by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glutamate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The reaction is shown as unidirectional in the direction of glutamate synthesis because the reaction strongly favors glutamate. This is physiologically important because high concentrations of ammonium ion are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821537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</a:rPr>
              <a:t>Amino acids synthesized from  α- </a:t>
            </a:r>
            <a:r>
              <a:rPr lang="en-US" sz="2800" dirty="0" err="1">
                <a:solidFill>
                  <a:schemeClr val="bg1"/>
                </a:solidFill>
              </a:rPr>
              <a:t>ketoglutaric</a:t>
            </a:r>
            <a:r>
              <a:rPr lang="en-US" sz="2800" dirty="0">
                <a:solidFill>
                  <a:schemeClr val="bg1"/>
                </a:solidFill>
              </a:rPr>
              <a:t> acids  precursors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786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Glutamine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amidation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glutamate to glutamine catalyzed by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glutamine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involves the intermediate formation of γ-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glutamyl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phosphate thus; the reaction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ATP 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821537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α-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ketoglutaric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acids  precursors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643470" cy="4972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initial reaction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biosynthesis converts the γ-carboxyl group of glutamate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mixed acid anhydride of glutamate γ-phosphate. 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Subsequent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glutamate γ-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semialdehyde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follow spontaneously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cyclization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L-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00200"/>
            <a:ext cx="4000528" cy="497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 synthesized from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precursor 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5717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Low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Low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formed by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transamination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the enzyme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(ALT) also known, Glutamate-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(GPT),</a:t>
            </a: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In this reaction glutamate will act as the amine donor 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lanine-aminotransfer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8215370" cy="219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4071934" y="500063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7562</TotalTime>
  <Words>3092</Words>
  <Application>Microsoft Office PowerPoint</Application>
  <PresentationFormat>On-screen Show (4:3)</PresentationFormat>
  <Paragraphs>329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Nutritionally Essential &amp; Nutritionally Non Essential Amino Acids </vt:lpstr>
      <vt:lpstr>Nutritionally Essential &amp; Nutritionally Non Essential Amino Acids </vt:lpstr>
      <vt:lpstr>PowerPoint Presentation</vt:lpstr>
      <vt:lpstr> Biosynthesis of the Nutritionally Non Essential Amino Acids: </vt:lpstr>
      <vt:lpstr> Biosynthesis of the Nutritionally Non Essential Amino Acids: </vt:lpstr>
      <vt:lpstr>Amino acids synthesized from  α- ketoglutaric acids  precursors :</vt:lpstr>
      <vt:lpstr>Amino acids synthesized from  α- ketoglutaric acids  precursors :</vt:lpstr>
      <vt:lpstr>Amino acids synthesized from  α- ketoglutaric acids  precursors :</vt:lpstr>
      <vt:lpstr>Amino acids synthesized from  Pyruvate  precursor :</vt:lpstr>
      <vt:lpstr>Amino acids synthesized from  Oxaloacetate  precursor :</vt:lpstr>
      <vt:lpstr>Amino acids synthesized from  Oxaloacetate  precursor :</vt:lpstr>
      <vt:lpstr>Amino acids synthesized from  3- phosphoglycerate  precursor :</vt:lpstr>
      <vt:lpstr>Amino acids synthesized from  3- phosphoglycerate  precursor :</vt:lpstr>
      <vt:lpstr>PowerPoint Presentation</vt:lpstr>
      <vt:lpstr>Amino acids synthesized from  3- phosphoglycerate  precursor :</vt:lpstr>
      <vt:lpstr>      Tyrosine Biosynthesis:</vt:lpstr>
      <vt:lpstr>Hydroxyproline &amp; Hydroxylysine Biosynthesis:</vt:lpstr>
      <vt:lpstr>Valine, Leucine &amp; Isoleucine Biosynthesis:</vt:lpstr>
      <vt:lpstr>Catabolism of Proteins &amp; of Amino Acid Nitrogen</vt:lpstr>
      <vt:lpstr>Introduction:     </vt:lpstr>
      <vt:lpstr>Concept of amino acid degradation </vt:lpstr>
      <vt:lpstr>  DIGESTION OF DIETARY PROTEINS   </vt:lpstr>
      <vt:lpstr>  DIGESTION OF DIETARY PROTEINS   </vt:lpstr>
      <vt:lpstr>PROTEIN TURNOVER </vt:lpstr>
      <vt:lpstr>Protein Degradation </vt:lpstr>
      <vt:lpstr>1- Mechanism of Ubiquitin-proteasome proteolytic pathway</vt:lpstr>
      <vt:lpstr>PowerPoint Presentation</vt:lpstr>
      <vt:lpstr>2- ATP-Independent Degradation :</vt:lpstr>
      <vt:lpstr>Catabolism of amino acids</vt:lpstr>
      <vt:lpstr>Catabolism of amino acids</vt:lpstr>
      <vt:lpstr>Concept of amino acid degradation </vt:lpstr>
      <vt:lpstr>The first phase  REMOVAL AND EXCRETION OF AMINO GROUPS</vt:lpstr>
      <vt:lpstr>The first phase  REMOVAL AND EXCRETION OF AMINO GROUPS</vt:lpstr>
      <vt:lpstr>INTERORGAN EXCHANGE MAINTAINS CIRCULATING LEVELS OF AMINO ACIDS</vt:lpstr>
      <vt:lpstr>                1- Transamination</vt:lpstr>
      <vt:lpstr>PowerPoint Presentation</vt:lpstr>
      <vt:lpstr>      2- Oxidative deamination: </vt:lpstr>
      <vt:lpstr>         Ammonia Transport :</vt:lpstr>
      <vt:lpstr>   Ammonia Transport :</vt:lpstr>
      <vt:lpstr>The glucose-alanine cycle</vt:lpstr>
      <vt:lpstr>The first phase  REMOVAL AND EXCRETION OF AMINO GROUPS</vt:lpstr>
      <vt:lpstr>   Urea cycle:</vt:lpstr>
      <vt:lpstr>    Important considerations of urea cycle  </vt:lpstr>
      <vt:lpstr>PowerPoint Presentation</vt:lpstr>
      <vt:lpstr>PowerPoint Presentation</vt:lpstr>
      <vt:lpstr>     Steps of urea cycle :   </vt:lpstr>
      <vt:lpstr>     Steps of urea cycle :   </vt:lpstr>
      <vt:lpstr> 2- The Second Phase: Catabolism of the Carbon Skeleton of Amino Acids  </vt:lpstr>
      <vt:lpstr> Glucogenic vs ketogenic amino acids </vt:lpstr>
      <vt:lpstr>Fate of the Carbon Skeleton of L- Amino Acids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DISEASES: INFECTIONS THROUGH THE GASTRO-INTESTINAL TRACT</dc:title>
  <dc:creator>shosho</dc:creator>
  <cp:lastModifiedBy>Shaimaa</cp:lastModifiedBy>
  <cp:revision>383</cp:revision>
  <dcterms:created xsi:type="dcterms:W3CDTF">2014-10-19T18:29:57Z</dcterms:created>
  <dcterms:modified xsi:type="dcterms:W3CDTF">2022-05-07T10:01:19Z</dcterms:modified>
</cp:coreProperties>
</file>