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47"/>
  </p:notesMasterIdLst>
  <p:sldIdLst>
    <p:sldId id="256" r:id="rId2"/>
    <p:sldId id="257" r:id="rId3"/>
    <p:sldId id="259" r:id="rId4"/>
    <p:sldId id="301" r:id="rId5"/>
    <p:sldId id="302" r:id="rId6"/>
    <p:sldId id="303" r:id="rId7"/>
    <p:sldId id="260" r:id="rId8"/>
    <p:sldId id="299" r:id="rId9"/>
    <p:sldId id="261" r:id="rId10"/>
    <p:sldId id="304" r:id="rId11"/>
    <p:sldId id="298"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2" r:id="rId32"/>
    <p:sldId id="283" r:id="rId33"/>
    <p:sldId id="284" r:id="rId34"/>
    <p:sldId id="285" r:id="rId35"/>
    <p:sldId id="286" r:id="rId36"/>
    <p:sldId id="287" r:id="rId37"/>
    <p:sldId id="288" r:id="rId38"/>
    <p:sldId id="289" r:id="rId39"/>
    <p:sldId id="290" r:id="rId40"/>
    <p:sldId id="291" r:id="rId41"/>
    <p:sldId id="292" r:id="rId42"/>
    <p:sldId id="300" r:id="rId43"/>
    <p:sldId id="293" r:id="rId44"/>
    <p:sldId id="296" r:id="rId45"/>
    <p:sldId id="297" r:id="rId4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BD8A79-5431-46BE-9391-8050EC27242D}" type="datetimeFigureOut">
              <a:rPr lang="ar-IQ" smtClean="0"/>
              <a:pPr/>
              <a:t>28/07/1443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EA2D4E6-0CD5-4EF4-BBA4-AF9E937743D4}" type="slidenum">
              <a:rPr lang="ar-IQ" smtClean="0"/>
              <a:pPr/>
              <a:t>‹#›</a:t>
            </a:fld>
            <a:endParaRPr lang="ar-IQ"/>
          </a:p>
        </p:txBody>
      </p:sp>
    </p:spTree>
    <p:extLst>
      <p:ext uri="{BB962C8B-B14F-4D97-AF65-F5344CB8AC3E}">
        <p14:creationId xmlns:p14="http://schemas.microsoft.com/office/powerpoint/2010/main" val="5245051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0EA2D4E6-0CD5-4EF4-BBA4-AF9E937743D4}" type="slidenum">
              <a:rPr lang="ar-IQ" smtClean="0"/>
              <a:pPr/>
              <a:t>34</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2" name="عنصر نائب للتذييل 1"/>
          <p:cNvSpPr>
            <a:spLocks noGrp="1"/>
          </p:cNvSpPr>
          <p:nvPr>
            <p:ph type="ftr" sz="quarter" idx="11"/>
          </p:nvPr>
        </p:nvSpPr>
        <p:spPr/>
        <p:txBody>
          <a:bodyPr/>
          <a:lstStyle/>
          <a:p>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11" name="عنصر نائب للتذييل 10"/>
          <p:cNvSpPr>
            <a:spLocks noGrp="1"/>
          </p:cNvSpPr>
          <p:nvPr>
            <p:ph type="ftr" sz="quarter" idx="11"/>
          </p:nvPr>
        </p:nvSpPr>
        <p:spPr/>
        <p:txBody>
          <a:bodyPr/>
          <a:lstStyle/>
          <a:p>
            <a:endParaRPr lang="ar-SA"/>
          </a:p>
        </p:txBody>
      </p:sp>
      <p:sp>
        <p:nvSpPr>
          <p:cNvPr id="16" name="عنصر نائب لرقم الشريحة 15"/>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10" name="عنصر نائب للتذييل 9"/>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0B34F065-1154-456A-91E3-76DE8E75E17B}" type="slidenum">
              <a:rPr lang="ar-SA" smtClean="0"/>
              <a:pPr/>
              <a:t>‹#›</a:t>
            </a:fld>
            <a:endParaRPr lang="ar-SA"/>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21" name="عنصر نائب للتذييل 20"/>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24" name="عنصر نائب للتذييل 23"/>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29" name="عنصر نائب للتذييل 28"/>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28/07/1443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8ABB09-4A1D-463E-8065-109CC2B7EFAA}" type="datetimeFigureOut">
              <a:rPr lang="ar-SA" smtClean="0"/>
              <a:pPr/>
              <a:t>28/07/1443</a:t>
            </a:fld>
            <a:endParaRPr lang="ar-SA"/>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pPr/>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C:\Documents%20and%20Settings\SHOBAR\My%20Documents\&#1605;&#1580;&#1604;&#1583;%20&#1578;&#1576;&#1575;&#1583;&#1604;%20Bluetooth\naaaa\GMP.wmv"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858000"/>
          </a:xfrm>
        </p:spPr>
        <p:txBody>
          <a:bodyPr>
            <a:normAutofit/>
          </a:bodyPr>
          <a:lstStyle/>
          <a:p>
            <a:r>
              <a:rPr lang="en-US" dirty="0" smtClean="0">
                <a:solidFill>
                  <a:srgbClr val="0070C0"/>
                </a:solidFill>
              </a:rPr>
              <a:t>Current Good Manufacturing Practices and Current Good Compounding Practices</a:t>
            </a:r>
            <a:r>
              <a:rPr lang="en-US" dirty="0" smtClean="0"/>
              <a:t/>
            </a:r>
            <a:br>
              <a:rPr lang="en-US" dirty="0" smtClean="0"/>
            </a:br>
            <a:r>
              <a:rPr lang="en-US" dirty="0" smtClean="0"/>
              <a:t/>
            </a:r>
            <a:br>
              <a:rPr lang="en-US" dirty="0" smtClean="0"/>
            </a:br>
            <a:r>
              <a:rPr lang="en-US" dirty="0" smtClean="0"/>
              <a:t/>
            </a:r>
            <a:br>
              <a:rPr lang="en-US" dirty="0" smtClean="0"/>
            </a:br>
            <a:endParaRPr lang="ar-IQ" dirty="0"/>
          </a:p>
        </p:txBody>
      </p:sp>
      <p:pic>
        <p:nvPicPr>
          <p:cNvPr id="8194" name="Picture 2" descr="C:\Documents and Settings\SHOBAR\Desktop\laith\mbbbbbb.jpeg"/>
          <p:cNvPicPr>
            <a:picLocks noChangeAspect="1" noChangeArrowheads="1"/>
          </p:cNvPicPr>
          <p:nvPr/>
        </p:nvPicPr>
        <p:blipFill>
          <a:blip r:embed="rId2"/>
          <a:srcRect/>
          <a:stretch>
            <a:fillRect/>
          </a:stretch>
        </p:blipFill>
        <p:spPr bwMode="auto">
          <a:xfrm>
            <a:off x="2000232" y="2143116"/>
            <a:ext cx="5786478" cy="2643186"/>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b="1" dirty="0" smtClean="0">
                <a:solidFill>
                  <a:srgbClr val="FF0000"/>
                </a:solidFill>
              </a:rPr>
              <a:t>*</a:t>
            </a:r>
            <a:r>
              <a:rPr lang="en-US" sz="2400" dirty="0" smtClean="0">
                <a:solidFill>
                  <a:srgbClr val="0070C0"/>
                </a:solidFill>
              </a:rPr>
              <a:t> Equipment should be installed in such a way as  to  minimize any risk of error or of contamination. </a:t>
            </a:r>
          </a:p>
          <a:p>
            <a:pPr algn="l">
              <a:buNone/>
            </a:pPr>
            <a:r>
              <a:rPr lang="en-US" b="1" dirty="0" smtClean="0">
                <a:solidFill>
                  <a:srgbClr val="FF0000"/>
                </a:solidFill>
              </a:rPr>
              <a:t>*</a:t>
            </a:r>
            <a:r>
              <a:rPr lang="en-US" sz="2400" dirty="0" smtClean="0">
                <a:solidFill>
                  <a:srgbClr val="0070C0"/>
                </a:solidFill>
              </a:rPr>
              <a:t> Equipment should be kept or stored in a clean condition and be checked for cleanliness prior to each use.</a:t>
            </a:r>
          </a:p>
          <a:p>
            <a:pPr algn="l">
              <a:buNone/>
            </a:pPr>
            <a:r>
              <a:rPr lang="en-US" b="1" dirty="0" smtClean="0">
                <a:solidFill>
                  <a:srgbClr val="FF0000"/>
                </a:solidFill>
              </a:rPr>
              <a:t>*</a:t>
            </a:r>
            <a:r>
              <a:rPr lang="en-US" sz="2400" dirty="0" smtClean="0">
                <a:solidFill>
                  <a:srgbClr val="0070C0"/>
                </a:solidFill>
              </a:rPr>
              <a:t> Defective  equipment, if possible, should  be  removed  from production  and  quality control areas, or  labeled as defective. </a:t>
            </a:r>
          </a:p>
          <a:p>
            <a:pPr algn="l">
              <a:buNone/>
            </a:pPr>
            <a:r>
              <a:rPr lang="en-US" b="1" dirty="0" smtClean="0">
                <a:solidFill>
                  <a:srgbClr val="FF0000"/>
                </a:solidFill>
              </a:rPr>
              <a:t>*</a:t>
            </a:r>
            <a:r>
              <a:rPr lang="en-US" sz="2400" dirty="0" smtClean="0">
                <a:solidFill>
                  <a:srgbClr val="0070C0"/>
                </a:solidFill>
              </a:rPr>
              <a:t> Equipment used for weighing, measuring, testing and re-cording should  be  subject to  regular recorded checks for  accuracy  and working order</a:t>
            </a:r>
          </a:p>
          <a:p>
            <a:pPr algn="l">
              <a:buNone/>
            </a:pPr>
            <a:r>
              <a:rPr lang="en-US" b="1" dirty="0" smtClean="0">
                <a:solidFill>
                  <a:srgbClr val="FF0000"/>
                </a:solidFill>
              </a:rPr>
              <a:t>*</a:t>
            </a:r>
            <a:r>
              <a:rPr lang="en-US" sz="2400" dirty="0" smtClean="0">
                <a:solidFill>
                  <a:srgbClr val="0070C0"/>
                </a:solidFill>
              </a:rPr>
              <a:t> Fixed  pipe work   (and valves) should be  clearly  labeled  to indicate  the  contents, and  the  direction  of flow.</a:t>
            </a:r>
          </a:p>
          <a:p>
            <a:pPr algn="l">
              <a:buNone/>
            </a:pPr>
            <a:r>
              <a:rPr lang="en-US" b="1" dirty="0" smtClean="0">
                <a:solidFill>
                  <a:srgbClr val="FF0000"/>
                </a:solidFill>
              </a:rPr>
              <a:t>*</a:t>
            </a:r>
            <a:r>
              <a:rPr lang="en-US" sz="2400" dirty="0" smtClean="0">
                <a:solidFill>
                  <a:srgbClr val="0070C0"/>
                </a:solidFill>
              </a:rPr>
              <a:t>Washing and cleaning equipment should be chosen and used  in order not to be a source of contamination.  </a:t>
            </a:r>
            <a:endParaRPr lang="ar-IQ" sz="2400" dirty="0">
              <a:solidFill>
                <a:srgbClr val="0070C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122" name="Picture 2" descr="C:\Documents and Settings\SHOBAR\Desktop\laith\khjhio.jpeg"/>
          <p:cNvPicPr>
            <a:picLocks noChangeAspect="1" noChangeArrowheads="1"/>
          </p:cNvPicPr>
          <p:nvPr/>
        </p:nvPicPr>
        <p:blipFill>
          <a:blip r:embed="rId2"/>
          <a:srcRect/>
          <a:stretch>
            <a:fillRect/>
          </a:stretch>
        </p:blipFill>
        <p:spPr bwMode="auto">
          <a:xfrm>
            <a:off x="4357686" y="2357431"/>
            <a:ext cx="4786314" cy="4500570"/>
          </a:xfrm>
          <a:prstGeom prst="rect">
            <a:avLst/>
          </a:prstGeom>
          <a:noFill/>
        </p:spPr>
      </p:pic>
      <p:pic>
        <p:nvPicPr>
          <p:cNvPr id="5123" name="Picture 3" descr="C:\Documents and Settings\SHOBAR\Desktop\laith\mmkj.jpeg"/>
          <p:cNvPicPr>
            <a:picLocks noChangeAspect="1" noChangeArrowheads="1"/>
          </p:cNvPicPr>
          <p:nvPr/>
        </p:nvPicPr>
        <p:blipFill>
          <a:blip r:embed="rId3"/>
          <a:srcRect/>
          <a:stretch>
            <a:fillRect/>
          </a:stretch>
        </p:blipFill>
        <p:spPr bwMode="auto">
          <a:xfrm>
            <a:off x="4357687" y="0"/>
            <a:ext cx="4786314" cy="2357430"/>
          </a:xfrm>
          <a:prstGeom prst="rect">
            <a:avLst/>
          </a:prstGeom>
          <a:noFill/>
        </p:spPr>
      </p:pic>
      <p:pic>
        <p:nvPicPr>
          <p:cNvPr id="5124" name="Picture 4" descr="C:\Documents and Settings\SHOBAR\Desktop\laith\mmmmm.jpeg"/>
          <p:cNvPicPr>
            <a:picLocks noChangeAspect="1" noChangeArrowheads="1"/>
          </p:cNvPicPr>
          <p:nvPr/>
        </p:nvPicPr>
        <p:blipFill>
          <a:blip r:embed="rId4"/>
          <a:srcRect/>
          <a:stretch>
            <a:fillRect/>
          </a:stretch>
        </p:blipFill>
        <p:spPr bwMode="auto">
          <a:xfrm>
            <a:off x="0" y="0"/>
            <a:ext cx="4357666"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229600" cy="928694"/>
          </a:xfrm>
        </p:spPr>
        <p:txBody>
          <a:bodyPr>
            <a:noAutofit/>
          </a:bodyPr>
          <a:lstStyle/>
          <a:p>
            <a:pPr algn="l"/>
            <a:r>
              <a:rPr lang="en-US" sz="3200" dirty="0" smtClean="0">
                <a:solidFill>
                  <a:srgbClr val="C00000"/>
                </a:solidFill>
              </a:rPr>
              <a:t>CONTROL OF COMPONENTS, CONTAINERS, AND CLOSURES</a:t>
            </a:r>
            <a:r>
              <a:rPr lang="en-US" sz="3200" dirty="0" smtClean="0"/>
              <a:t/>
            </a:r>
            <a:br>
              <a:rPr lang="en-US" sz="3200" dirty="0" smtClean="0"/>
            </a:br>
            <a:endParaRPr lang="ar-IQ" sz="3200" dirty="0"/>
          </a:p>
        </p:txBody>
      </p:sp>
      <p:sp>
        <p:nvSpPr>
          <p:cNvPr id="3" name="عنصر نائب للمحتوى 2"/>
          <p:cNvSpPr>
            <a:spLocks noGrp="1"/>
          </p:cNvSpPr>
          <p:nvPr>
            <p:ph idx="1"/>
          </p:nvPr>
        </p:nvSpPr>
        <p:spPr>
          <a:xfrm>
            <a:off x="0" y="928670"/>
            <a:ext cx="8929718" cy="5929330"/>
          </a:xfrm>
        </p:spPr>
        <p:txBody>
          <a:bodyPr>
            <a:normAutofit fontScale="92500" lnSpcReduction="10000"/>
          </a:bodyPr>
          <a:lstStyle/>
          <a:p>
            <a:pPr algn="l">
              <a:buNone/>
            </a:pPr>
            <a:endParaRPr lang="en-US" sz="2600" dirty="0" smtClean="0"/>
          </a:p>
          <a:p>
            <a:pPr algn="l">
              <a:buNone/>
            </a:pPr>
            <a:r>
              <a:rPr lang="en-US" sz="3000" dirty="0" smtClean="0">
                <a:solidFill>
                  <a:srgbClr val="FF0000"/>
                </a:solidFill>
              </a:rPr>
              <a:t>*</a:t>
            </a:r>
            <a:r>
              <a:rPr lang="en-US" sz="2600" dirty="0" smtClean="0">
                <a:solidFill>
                  <a:srgbClr val="0070C0"/>
                </a:solidFill>
              </a:rPr>
              <a:t>Bulk pharmaceutical chemicals, containers, and closures must </a:t>
            </a:r>
            <a:r>
              <a:rPr lang="en-US" sz="2600" dirty="0" smtClean="0">
                <a:solidFill>
                  <a:srgbClr val="FF0000"/>
                </a:solidFill>
              </a:rPr>
              <a:t>meet the exact physical and chemical specifications established with the supplier at the time of ordering</a:t>
            </a:r>
            <a:r>
              <a:rPr lang="en-US" sz="2600" dirty="0" smtClean="0">
                <a:solidFill>
                  <a:srgbClr val="0070C0"/>
                </a:solidFill>
              </a:rPr>
              <a:t>.</a:t>
            </a:r>
          </a:p>
          <a:p>
            <a:pPr algn="l">
              <a:buNone/>
            </a:pPr>
            <a:endParaRPr lang="en-US" sz="2600" dirty="0" smtClean="0">
              <a:solidFill>
                <a:srgbClr val="0070C0"/>
              </a:solidFill>
            </a:endParaRPr>
          </a:p>
          <a:p>
            <a:pPr algn="l">
              <a:buNone/>
            </a:pPr>
            <a:endParaRPr lang="en-US" sz="2600" dirty="0" smtClean="0">
              <a:solidFill>
                <a:srgbClr val="0070C0"/>
              </a:solidFill>
            </a:endParaRPr>
          </a:p>
          <a:p>
            <a:pPr algn="l">
              <a:buNone/>
            </a:pPr>
            <a:endParaRPr lang="en-US" sz="2600" dirty="0" smtClean="0">
              <a:solidFill>
                <a:srgbClr val="0070C0"/>
              </a:solidFill>
            </a:endParaRPr>
          </a:p>
          <a:p>
            <a:pPr algn="l">
              <a:buNone/>
            </a:pPr>
            <a:endParaRPr lang="en-US" sz="2600" dirty="0" smtClean="0">
              <a:solidFill>
                <a:srgbClr val="0070C0"/>
              </a:solidFill>
            </a:endParaRPr>
          </a:p>
          <a:p>
            <a:pPr algn="l">
              <a:buNone/>
            </a:pPr>
            <a:endParaRPr lang="en-US" sz="2600" dirty="0" smtClean="0">
              <a:solidFill>
                <a:srgbClr val="0070C0"/>
              </a:solidFill>
            </a:endParaRPr>
          </a:p>
          <a:p>
            <a:pPr algn="l">
              <a:buNone/>
            </a:pPr>
            <a:endParaRPr lang="en-US" sz="2600" dirty="0" smtClean="0">
              <a:solidFill>
                <a:srgbClr val="0070C0"/>
              </a:solidFill>
            </a:endParaRPr>
          </a:p>
          <a:p>
            <a:pPr algn="l">
              <a:buNone/>
            </a:pPr>
            <a:endParaRPr lang="en-US" sz="2600" dirty="0" smtClean="0">
              <a:solidFill>
                <a:srgbClr val="0070C0"/>
              </a:solidFill>
            </a:endParaRPr>
          </a:p>
          <a:p>
            <a:pPr algn="l">
              <a:buNone/>
            </a:pPr>
            <a:r>
              <a:rPr lang="en-US" sz="3000" dirty="0" smtClean="0">
                <a:solidFill>
                  <a:srgbClr val="FF0000"/>
                </a:solidFill>
              </a:rPr>
              <a:t>*</a:t>
            </a:r>
            <a:r>
              <a:rPr lang="en-US" sz="2800" dirty="0" smtClean="0">
                <a:solidFill>
                  <a:srgbClr val="7030A0"/>
                </a:solidFill>
              </a:rPr>
              <a:t>Rejected</a:t>
            </a:r>
            <a:r>
              <a:rPr lang="en-US" sz="2800" dirty="0" smtClean="0">
                <a:solidFill>
                  <a:srgbClr val="0070C0"/>
                </a:solidFill>
              </a:rPr>
              <a:t> components, drug product containers, and closures are identified and controlled under a quarantine system </a:t>
            </a:r>
            <a:r>
              <a:rPr lang="en-US" sz="2800" dirty="0" smtClean="0">
                <a:solidFill>
                  <a:srgbClr val="FF0000"/>
                </a:solidFill>
              </a:rPr>
              <a:t>to prevent their use in manufacturing and processing operations</a:t>
            </a:r>
            <a:r>
              <a:rPr lang="en-US" sz="2800" dirty="0" smtClean="0">
                <a:solidFill>
                  <a:srgbClr val="0070C0"/>
                </a:solidFill>
              </a:rPr>
              <a:t>.</a:t>
            </a:r>
            <a:endParaRPr lang="ar-IQ" sz="2600" dirty="0">
              <a:solidFill>
                <a:srgbClr val="0070C0"/>
              </a:solidFill>
            </a:endParaRPr>
          </a:p>
        </p:txBody>
      </p:sp>
      <p:sp>
        <p:nvSpPr>
          <p:cNvPr id="4" name="مستطيل 3"/>
          <p:cNvSpPr/>
          <p:nvPr/>
        </p:nvSpPr>
        <p:spPr>
          <a:xfrm>
            <a:off x="0" y="2143116"/>
            <a:ext cx="9144000" cy="2954655"/>
          </a:xfrm>
          <a:prstGeom prst="rect">
            <a:avLst/>
          </a:prstGeom>
        </p:spPr>
        <p:txBody>
          <a:bodyPr wrap="square">
            <a:spAutoFit/>
          </a:bodyPr>
          <a:lstStyle/>
          <a:p>
            <a:pPr algn="l"/>
            <a:endParaRPr lang="en-US" sz="2600" dirty="0" smtClean="0"/>
          </a:p>
          <a:p>
            <a:pPr algn="l"/>
            <a:r>
              <a:rPr lang="en-US" sz="2800" dirty="0" smtClean="0">
                <a:solidFill>
                  <a:srgbClr val="FF0000"/>
                </a:solidFill>
              </a:rPr>
              <a:t>*</a:t>
            </a:r>
            <a:r>
              <a:rPr lang="en-US" sz="2600" dirty="0" smtClean="0">
                <a:solidFill>
                  <a:srgbClr val="0070C0"/>
                </a:solidFill>
              </a:rPr>
              <a:t>When product components are received from a supplier, each lot must be logged in with the  </a:t>
            </a:r>
            <a:r>
              <a:rPr lang="en-US" sz="2600" dirty="0" smtClean="0">
                <a:solidFill>
                  <a:srgbClr val="7030A0"/>
                </a:solidFill>
              </a:rPr>
              <a:t>order number, date of receipt, bill of lading, name and vital information of the supplier, supplier's stock or control number, and quantity received</a:t>
            </a:r>
            <a:r>
              <a:rPr lang="en-US" sz="2600" dirty="0" smtClean="0">
                <a:solidFill>
                  <a:srgbClr val="0070C0"/>
                </a:solidFill>
              </a:rPr>
              <a:t>. </a:t>
            </a:r>
          </a:p>
          <a:p>
            <a:pPr algn="l"/>
            <a:r>
              <a:rPr lang="en-US" sz="2800" dirty="0" smtClean="0">
                <a:solidFill>
                  <a:srgbClr val="FF0000"/>
                </a:solidFill>
              </a:rPr>
              <a:t>*</a:t>
            </a:r>
            <a:r>
              <a:rPr lang="en-US" sz="2600" dirty="0" smtClean="0">
                <a:solidFill>
                  <a:srgbClr val="0070C0"/>
                </a:solidFill>
              </a:rPr>
              <a:t>The component is assigned a control number that identifies both the </a:t>
            </a:r>
            <a:r>
              <a:rPr lang="en-US" sz="2600" dirty="0" smtClean="0">
                <a:solidFill>
                  <a:srgbClr val="FF0000"/>
                </a:solidFill>
              </a:rPr>
              <a:t>component</a:t>
            </a:r>
            <a:r>
              <a:rPr lang="en-US" sz="2600" dirty="0" smtClean="0">
                <a:solidFill>
                  <a:srgbClr val="0070C0"/>
                </a:solidFill>
              </a:rPr>
              <a:t> and the </a:t>
            </a:r>
            <a:r>
              <a:rPr lang="en-US" sz="2600" dirty="0" smtClean="0">
                <a:solidFill>
                  <a:srgbClr val="FF0000"/>
                </a:solidFill>
              </a:rPr>
              <a:t>intended product</a:t>
            </a:r>
            <a:r>
              <a:rPr lang="en-US" sz="2600" dirty="0" smtClean="0"/>
              <a:t>.</a:t>
            </a:r>
            <a:endParaRPr lang="ar-IQ" sz="26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dirty="0" smtClean="0">
                <a:solidFill>
                  <a:srgbClr val="C00000"/>
                </a:solidFill>
              </a:rPr>
              <a:t>PRODUCTION AND PROCESS CONTROLS</a:t>
            </a:r>
          </a:p>
          <a:p>
            <a:pPr algn="l">
              <a:buNone/>
            </a:pPr>
            <a:endParaRPr lang="en-US" sz="2600" dirty="0" smtClean="0"/>
          </a:p>
          <a:p>
            <a:pPr algn="l">
              <a:buNone/>
            </a:pPr>
            <a:r>
              <a:rPr lang="en-US" sz="3600" dirty="0" smtClean="0">
                <a:solidFill>
                  <a:srgbClr val="FF0000"/>
                </a:solidFill>
              </a:rPr>
              <a:t>*</a:t>
            </a:r>
            <a:r>
              <a:rPr lang="en-US" sz="2800" dirty="0" smtClean="0">
                <a:solidFill>
                  <a:srgbClr val="0070C0"/>
                </a:solidFill>
              </a:rPr>
              <a:t>Written procedures are required for production and process controls to ensure that the drug products have the </a:t>
            </a:r>
            <a:r>
              <a:rPr lang="en-US" sz="2800" dirty="0" smtClean="0">
                <a:solidFill>
                  <a:srgbClr val="FF0000"/>
                </a:solidFill>
              </a:rPr>
              <a:t>correct identity</a:t>
            </a:r>
            <a:r>
              <a:rPr lang="en-US" sz="2800" dirty="0" smtClean="0">
                <a:solidFill>
                  <a:srgbClr val="0070C0"/>
                </a:solidFill>
              </a:rPr>
              <a:t>, </a:t>
            </a:r>
            <a:r>
              <a:rPr lang="en-US" sz="2800" dirty="0" smtClean="0">
                <a:solidFill>
                  <a:srgbClr val="FF0000"/>
                </a:solidFill>
              </a:rPr>
              <a:t>strength</a:t>
            </a:r>
            <a:r>
              <a:rPr lang="en-US" sz="2800" dirty="0" smtClean="0">
                <a:solidFill>
                  <a:srgbClr val="0070C0"/>
                </a:solidFill>
              </a:rPr>
              <a:t>, </a:t>
            </a:r>
            <a:r>
              <a:rPr lang="en-US" sz="2800" dirty="0" smtClean="0">
                <a:solidFill>
                  <a:srgbClr val="FF0000"/>
                </a:solidFill>
              </a:rPr>
              <a:t>quality</a:t>
            </a:r>
            <a:r>
              <a:rPr lang="en-US" sz="2800" dirty="0" smtClean="0">
                <a:solidFill>
                  <a:srgbClr val="0070C0"/>
                </a:solidFill>
              </a:rPr>
              <a:t>, and </a:t>
            </a:r>
            <a:r>
              <a:rPr lang="en-US" sz="2800" dirty="0" smtClean="0">
                <a:solidFill>
                  <a:srgbClr val="FF0000"/>
                </a:solidFill>
              </a:rPr>
              <a:t>purity</a:t>
            </a:r>
            <a:r>
              <a:rPr lang="en-US" sz="2800" dirty="0" smtClean="0">
                <a:solidFill>
                  <a:srgbClr val="0070C0"/>
                </a:solidFill>
              </a:rPr>
              <a:t>. These procedures, which include the </a:t>
            </a:r>
            <a:r>
              <a:rPr lang="en-US" sz="2800" dirty="0" smtClean="0">
                <a:solidFill>
                  <a:srgbClr val="00B050"/>
                </a:solidFill>
              </a:rPr>
              <a:t>charge-in of all components, use of in-process controls, sample testing, and process and equipment validation</a:t>
            </a:r>
            <a:r>
              <a:rPr lang="en-US" sz="2800" dirty="0" smtClean="0">
                <a:solidFill>
                  <a:srgbClr val="0070C0"/>
                </a:solidFill>
              </a:rPr>
              <a:t>, must be followed for quality assurance. Any deviation from the written procedures must be recorded and justified.</a:t>
            </a:r>
          </a:p>
          <a:p>
            <a:pPr algn="l">
              <a:buNone/>
            </a:pPr>
            <a:endParaRPr lang="en-US" sz="2800" dirty="0" smtClean="0">
              <a:solidFill>
                <a:srgbClr val="0070C0"/>
              </a:solidFill>
            </a:endParaRPr>
          </a:p>
          <a:p>
            <a:pPr algn="l">
              <a:buNone/>
            </a:pPr>
            <a:r>
              <a:rPr lang="en-US" sz="3600" dirty="0" smtClean="0">
                <a:solidFill>
                  <a:srgbClr val="FF0000"/>
                </a:solidFill>
              </a:rPr>
              <a:t>*</a:t>
            </a:r>
            <a:r>
              <a:rPr lang="en-US" sz="2800" dirty="0" smtClean="0">
                <a:solidFill>
                  <a:srgbClr val="0070C0"/>
                </a:solidFill>
              </a:rPr>
              <a:t>All </a:t>
            </a:r>
            <a:r>
              <a:rPr lang="en-US" sz="2800" dirty="0" smtClean="0">
                <a:solidFill>
                  <a:srgbClr val="FF0000"/>
                </a:solidFill>
              </a:rPr>
              <a:t>product ingredients</a:t>
            </a:r>
            <a:r>
              <a:rPr lang="en-US" sz="2800" dirty="0" smtClean="0">
                <a:solidFill>
                  <a:srgbClr val="0070C0"/>
                </a:solidFill>
              </a:rPr>
              <a:t>, </a:t>
            </a:r>
            <a:r>
              <a:rPr lang="en-US" sz="2800" dirty="0" smtClean="0">
                <a:solidFill>
                  <a:srgbClr val="FF0000"/>
                </a:solidFill>
              </a:rPr>
              <a:t>equipment</a:t>
            </a:r>
            <a:r>
              <a:rPr lang="en-US" sz="2800" dirty="0" smtClean="0">
                <a:solidFill>
                  <a:srgbClr val="0070C0"/>
                </a:solidFill>
              </a:rPr>
              <a:t>, and </a:t>
            </a:r>
            <a:r>
              <a:rPr lang="en-US" sz="2800" dirty="0" smtClean="0">
                <a:solidFill>
                  <a:srgbClr val="FF0000"/>
                </a:solidFill>
              </a:rPr>
              <a:t>drums or other containers of bulk finished product </a:t>
            </a:r>
            <a:r>
              <a:rPr lang="en-US" sz="2800" dirty="0" smtClean="0">
                <a:solidFill>
                  <a:srgbClr val="0070C0"/>
                </a:solidFill>
              </a:rPr>
              <a:t>must be distinctively identified by labeling as to </a:t>
            </a:r>
            <a:r>
              <a:rPr lang="en-US" sz="2800" dirty="0" smtClean="0">
                <a:solidFill>
                  <a:srgbClr val="00B050"/>
                </a:solidFill>
              </a:rPr>
              <a:t>content</a:t>
            </a:r>
            <a:r>
              <a:rPr lang="en-US" sz="2800" dirty="0" smtClean="0">
                <a:solidFill>
                  <a:srgbClr val="0070C0"/>
                </a:solidFill>
              </a:rPr>
              <a:t> and/or </a:t>
            </a:r>
            <a:r>
              <a:rPr lang="en-US" sz="2800" dirty="0" smtClean="0">
                <a:solidFill>
                  <a:srgbClr val="00B050"/>
                </a:solidFill>
              </a:rPr>
              <a:t>status</a:t>
            </a:r>
            <a:r>
              <a:rPr lang="en-US" sz="2800" dirty="0" smtClean="0">
                <a:solidFill>
                  <a:srgbClr val="0070C0"/>
                </a:solidFill>
              </a:rPr>
              <a:t>.</a:t>
            </a:r>
            <a:endParaRPr lang="ar-IQ" sz="2600" dirty="0">
              <a:solidFill>
                <a:srgbClr val="0070C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sz="2600" dirty="0" smtClean="0"/>
              <a:t>~~</a:t>
            </a:r>
            <a:r>
              <a:rPr lang="en-US" sz="2800" dirty="0" smtClean="0">
                <a:solidFill>
                  <a:srgbClr val="C00000"/>
                </a:solidFill>
              </a:rPr>
              <a:t>In-process controls are of two general types</a:t>
            </a:r>
            <a:r>
              <a:rPr lang="en-US" sz="2600" dirty="0" smtClean="0"/>
              <a:t>: </a:t>
            </a:r>
            <a:r>
              <a:rPr lang="en-US" dirty="0" smtClean="0">
                <a:solidFill>
                  <a:srgbClr val="FF0000"/>
                </a:solidFill>
              </a:rPr>
              <a:t>(a)</a:t>
            </a:r>
            <a:r>
              <a:rPr lang="en-US" sz="2600" dirty="0" smtClean="0"/>
              <a:t> </a:t>
            </a:r>
            <a:r>
              <a:rPr lang="en-US" sz="2600" dirty="0" smtClean="0">
                <a:solidFill>
                  <a:srgbClr val="0070C0"/>
                </a:solidFill>
              </a:rPr>
              <a:t>those performed by </a:t>
            </a:r>
            <a:r>
              <a:rPr lang="en-US" sz="2600" dirty="0" smtClean="0">
                <a:solidFill>
                  <a:srgbClr val="FF0000"/>
                </a:solidFill>
              </a:rPr>
              <a:t>production personnel </a:t>
            </a:r>
            <a:r>
              <a:rPr lang="en-US" sz="2600" dirty="0" smtClean="0">
                <a:solidFill>
                  <a:srgbClr val="0070C0"/>
                </a:solidFill>
              </a:rPr>
              <a:t>at the time of operation to ensure that the machinery is producing  output  within </a:t>
            </a:r>
            <a:r>
              <a:rPr lang="en-US" sz="2600" dirty="0" err="1" smtClean="0">
                <a:solidFill>
                  <a:srgbClr val="0070C0"/>
                </a:solidFill>
              </a:rPr>
              <a:t>preestablished</a:t>
            </a:r>
            <a:r>
              <a:rPr lang="en-US" sz="2600" dirty="0" smtClean="0">
                <a:solidFill>
                  <a:srgbClr val="0070C0"/>
                </a:solidFill>
              </a:rPr>
              <a:t> control limits </a:t>
            </a:r>
            <a:r>
              <a:rPr lang="en-US" sz="2600" dirty="0" smtClean="0"/>
              <a:t>(</a:t>
            </a:r>
            <a:r>
              <a:rPr lang="en-US" sz="2600" dirty="0" smtClean="0">
                <a:solidFill>
                  <a:srgbClr val="00B050"/>
                </a:solidFill>
              </a:rPr>
              <a:t>e.g., tablet size, hardness</a:t>
            </a:r>
            <a:r>
              <a:rPr lang="en-US" sz="2600" dirty="0" smtClean="0"/>
              <a:t>)</a:t>
            </a:r>
          </a:p>
          <a:p>
            <a:pPr algn="l">
              <a:buNone/>
            </a:pPr>
            <a:r>
              <a:rPr lang="en-US" sz="2600" dirty="0" smtClean="0"/>
              <a:t> </a:t>
            </a:r>
            <a:r>
              <a:rPr lang="en-US" dirty="0" smtClean="0">
                <a:solidFill>
                  <a:srgbClr val="FF0000"/>
                </a:solidFill>
              </a:rPr>
              <a:t>(b) </a:t>
            </a:r>
            <a:r>
              <a:rPr lang="en-US" sz="2600" dirty="0" smtClean="0">
                <a:solidFill>
                  <a:srgbClr val="0070C0"/>
                </a:solidFill>
              </a:rPr>
              <a:t>those performed by the </a:t>
            </a:r>
            <a:r>
              <a:rPr lang="en-US" sz="2600" dirty="0" smtClean="0">
                <a:solidFill>
                  <a:srgbClr val="FF0000"/>
                </a:solidFill>
              </a:rPr>
              <a:t>quality control laboratory personnel </a:t>
            </a:r>
            <a:r>
              <a:rPr lang="en-US" sz="2600" dirty="0" smtClean="0">
                <a:solidFill>
                  <a:srgbClr val="0070C0"/>
                </a:solidFill>
              </a:rPr>
              <a:t>to ensure compliance with all product specifications </a:t>
            </a:r>
            <a:r>
              <a:rPr lang="en-US" sz="2600" dirty="0" smtClean="0"/>
              <a:t>(</a:t>
            </a:r>
            <a:r>
              <a:rPr lang="en-US" sz="2600" dirty="0" smtClean="0">
                <a:solidFill>
                  <a:srgbClr val="00B050"/>
                </a:solidFill>
              </a:rPr>
              <a:t>e.g., tablet content, dissolution</a:t>
            </a:r>
            <a:r>
              <a:rPr lang="en-US" sz="2600" dirty="0" smtClean="0"/>
              <a:t>) </a:t>
            </a:r>
            <a:r>
              <a:rPr lang="en-US" sz="2600" dirty="0" smtClean="0">
                <a:solidFill>
                  <a:srgbClr val="0070C0"/>
                </a:solidFill>
              </a:rPr>
              <a:t>and batch-to-batch consistency</a:t>
            </a:r>
            <a:r>
              <a:rPr lang="en-US" sz="2600" dirty="0" smtClean="0"/>
              <a:t>.</a:t>
            </a:r>
            <a:r>
              <a:rPr lang="en-US" dirty="0" smtClean="0"/>
              <a:t> </a:t>
            </a:r>
            <a:endParaRPr lang="ar-IQ" dirty="0"/>
          </a:p>
        </p:txBody>
      </p:sp>
      <p:pic>
        <p:nvPicPr>
          <p:cNvPr id="3074" name="Picture 2" descr="C:\Documents and Settings\SHOBAR\Desktop\laith\kjhihhuio.jpeg"/>
          <p:cNvPicPr>
            <a:picLocks noChangeAspect="1" noChangeArrowheads="1"/>
          </p:cNvPicPr>
          <p:nvPr/>
        </p:nvPicPr>
        <p:blipFill>
          <a:blip r:embed="rId2"/>
          <a:srcRect/>
          <a:stretch>
            <a:fillRect/>
          </a:stretch>
        </p:blipFill>
        <p:spPr bwMode="auto">
          <a:xfrm>
            <a:off x="6858016" y="3214686"/>
            <a:ext cx="2285984" cy="3643314"/>
          </a:xfrm>
          <a:prstGeom prst="rect">
            <a:avLst/>
          </a:prstGeom>
          <a:noFill/>
        </p:spPr>
      </p:pic>
      <p:pic>
        <p:nvPicPr>
          <p:cNvPr id="3075" name="Picture 3" descr="C:\Documents and Settings\SHOBAR\Desktop\laith\mmuuu.jpeg"/>
          <p:cNvPicPr>
            <a:picLocks noChangeAspect="1" noChangeArrowheads="1"/>
          </p:cNvPicPr>
          <p:nvPr/>
        </p:nvPicPr>
        <p:blipFill>
          <a:blip r:embed="rId3"/>
          <a:srcRect/>
          <a:stretch>
            <a:fillRect/>
          </a:stretch>
        </p:blipFill>
        <p:spPr bwMode="auto">
          <a:xfrm>
            <a:off x="4071934" y="3214686"/>
            <a:ext cx="2786082" cy="3643314"/>
          </a:xfrm>
          <a:prstGeom prst="rect">
            <a:avLst/>
          </a:prstGeom>
          <a:noFill/>
        </p:spPr>
      </p:pic>
      <p:pic>
        <p:nvPicPr>
          <p:cNvPr id="3076" name="Picture 4" descr="C:\Documents and Settings\SHOBAR\Desktop\laith\Quality-Control-Center.jpg"/>
          <p:cNvPicPr>
            <a:picLocks noChangeAspect="1" noChangeArrowheads="1"/>
          </p:cNvPicPr>
          <p:nvPr/>
        </p:nvPicPr>
        <p:blipFill>
          <a:blip r:embed="rId4"/>
          <a:srcRect/>
          <a:stretch>
            <a:fillRect/>
          </a:stretch>
        </p:blipFill>
        <p:spPr bwMode="auto">
          <a:xfrm>
            <a:off x="0" y="3214686"/>
            <a:ext cx="4071934" cy="3643314"/>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dirty="0" smtClean="0">
                <a:solidFill>
                  <a:srgbClr val="C00000"/>
                </a:solidFill>
              </a:rPr>
              <a:t>PACKAGING AND LABELING CONTROL</a:t>
            </a:r>
            <a:endParaRPr lang="ar-IQ" dirty="0" smtClean="0">
              <a:solidFill>
                <a:srgbClr val="C00000"/>
              </a:solidFill>
            </a:endParaRPr>
          </a:p>
          <a:p>
            <a:pPr algn="l">
              <a:buNone/>
            </a:pPr>
            <a:endParaRPr lang="en-US" sz="2600" dirty="0" smtClean="0"/>
          </a:p>
          <a:p>
            <a:pPr algn="l">
              <a:buNone/>
            </a:pPr>
            <a:r>
              <a:rPr lang="en-US" dirty="0" smtClean="0">
                <a:solidFill>
                  <a:srgbClr val="FF0000"/>
                </a:solidFill>
              </a:rPr>
              <a:t>* </a:t>
            </a:r>
            <a:r>
              <a:rPr lang="en-US" sz="2600" dirty="0" smtClean="0">
                <a:solidFill>
                  <a:srgbClr val="00B0F0"/>
                </a:solidFill>
              </a:rPr>
              <a:t>Labeling  for each variation in </a:t>
            </a:r>
            <a:r>
              <a:rPr lang="en-US" sz="2600" dirty="0" smtClean="0">
                <a:solidFill>
                  <a:srgbClr val="FF0000"/>
                </a:solidFill>
              </a:rPr>
              <a:t>drug  product—strength</a:t>
            </a:r>
            <a:r>
              <a:rPr lang="en-US" sz="2600" dirty="0" smtClean="0">
                <a:solidFill>
                  <a:srgbClr val="00B0F0"/>
                </a:solidFill>
              </a:rPr>
              <a:t>, </a:t>
            </a:r>
            <a:r>
              <a:rPr lang="en-US" sz="2600" dirty="0" smtClean="0">
                <a:solidFill>
                  <a:srgbClr val="FF0000"/>
                </a:solidFill>
              </a:rPr>
              <a:t>dosage form</a:t>
            </a:r>
            <a:r>
              <a:rPr lang="en-US" sz="2600" dirty="0" smtClean="0">
                <a:solidFill>
                  <a:srgbClr val="00B0F0"/>
                </a:solidFill>
              </a:rPr>
              <a:t>, or </a:t>
            </a:r>
            <a:r>
              <a:rPr lang="en-US" sz="2600" dirty="0" smtClean="0">
                <a:solidFill>
                  <a:srgbClr val="FF0000"/>
                </a:solidFill>
              </a:rPr>
              <a:t>quantity of contents</a:t>
            </a:r>
            <a:r>
              <a:rPr lang="en-US" sz="2600" dirty="0" smtClean="0">
                <a:solidFill>
                  <a:srgbClr val="00B0F0"/>
                </a:solidFill>
              </a:rPr>
              <a:t>—must be stored separately with suitable identification. </a:t>
            </a:r>
            <a:r>
              <a:rPr lang="en-US" sz="2600" dirty="0" smtClean="0">
                <a:solidFill>
                  <a:srgbClr val="00B050"/>
                </a:solidFill>
              </a:rPr>
              <a:t>outdated labels and other packaging materials  must be destroyed</a:t>
            </a:r>
            <a:r>
              <a:rPr lang="en-US" sz="2600" dirty="0" smtClean="0">
                <a:solidFill>
                  <a:srgbClr val="00B0F0"/>
                </a:solidFill>
              </a:rPr>
              <a:t>. Access to the storage area must be limited to authorized personnel.</a:t>
            </a:r>
            <a:endParaRPr lang="ar-IQ" sz="2600" dirty="0" smtClean="0">
              <a:solidFill>
                <a:srgbClr val="00B0F0"/>
              </a:solidFill>
            </a:endParaRPr>
          </a:p>
          <a:p>
            <a:pPr algn="l">
              <a:buFont typeface="Arial" pitchFamily="34" charset="0"/>
              <a:buChar char="•"/>
            </a:pPr>
            <a:r>
              <a:rPr lang="en-US" sz="2600" dirty="0" smtClean="0">
                <a:solidFill>
                  <a:srgbClr val="00B0F0"/>
                </a:solidFill>
              </a:rPr>
              <a:t>Each label must contain </a:t>
            </a:r>
            <a:r>
              <a:rPr lang="en-US" sz="2600" dirty="0" smtClean="0">
                <a:solidFill>
                  <a:srgbClr val="FF0000"/>
                </a:solidFill>
              </a:rPr>
              <a:t>expiration dating  </a:t>
            </a:r>
            <a:r>
              <a:rPr lang="en-US" sz="2600" dirty="0" smtClean="0">
                <a:solidFill>
                  <a:srgbClr val="00B0F0"/>
                </a:solidFill>
              </a:rPr>
              <a:t>and the </a:t>
            </a:r>
            <a:r>
              <a:rPr lang="en-US" sz="2600" dirty="0" smtClean="0">
                <a:solidFill>
                  <a:srgbClr val="FF0000"/>
                </a:solidFill>
              </a:rPr>
              <a:t>production batch or lot number</a:t>
            </a:r>
            <a:r>
              <a:rPr lang="en-US" sz="2600" dirty="0" smtClean="0">
                <a:solidFill>
                  <a:srgbClr val="00B0F0"/>
                </a:solidFill>
              </a:rPr>
              <a:t> to facilitate product identification. Special packaging requirements may </a:t>
            </a:r>
          </a:p>
          <a:p>
            <a:pPr algn="l">
              <a:buFont typeface="Arial" pitchFamily="34" charset="0"/>
              <a:buChar char="•"/>
            </a:pPr>
            <a:r>
              <a:rPr lang="en-US" sz="2600" dirty="0" smtClean="0">
                <a:solidFill>
                  <a:srgbClr val="00B0F0"/>
                </a:solidFill>
              </a:rPr>
              <a:t>apply in certain instances, as with </a:t>
            </a:r>
          </a:p>
          <a:p>
            <a:pPr algn="l">
              <a:buFont typeface="Arial" pitchFamily="34" charset="0"/>
              <a:buChar char="•"/>
            </a:pPr>
            <a:r>
              <a:rPr lang="en-US" sz="2600" dirty="0" smtClean="0">
                <a:solidFill>
                  <a:srgbClr val="00B050"/>
                </a:solidFill>
              </a:rPr>
              <a:t>tamper-evident packaging for </a:t>
            </a:r>
          </a:p>
          <a:p>
            <a:pPr algn="l">
              <a:buFont typeface="Arial" pitchFamily="34" charset="0"/>
              <a:buChar char="•"/>
            </a:pPr>
            <a:r>
              <a:rPr lang="en-US" sz="2600" dirty="0" smtClean="0">
                <a:solidFill>
                  <a:srgbClr val="00B050"/>
                </a:solidFill>
              </a:rPr>
              <a:t>over-the-counter (OTC) products</a:t>
            </a:r>
            <a:r>
              <a:rPr lang="en-US" sz="2600" dirty="0" smtClean="0">
                <a:solidFill>
                  <a:srgbClr val="00B0F0"/>
                </a:solidFill>
              </a:rPr>
              <a:t>.</a:t>
            </a:r>
            <a:endParaRPr lang="ar-IQ" sz="2600" dirty="0">
              <a:solidFill>
                <a:srgbClr val="00B0F0"/>
              </a:solidFill>
            </a:endParaRPr>
          </a:p>
        </p:txBody>
      </p:sp>
      <p:pic>
        <p:nvPicPr>
          <p:cNvPr id="1026" name="Picture 2" descr="C:\Documents and Settings\SHOBAR\Desktop\laith\mmmm.jpeg"/>
          <p:cNvPicPr>
            <a:picLocks noChangeAspect="1" noChangeArrowheads="1"/>
          </p:cNvPicPr>
          <p:nvPr/>
        </p:nvPicPr>
        <p:blipFill>
          <a:blip r:embed="rId2"/>
          <a:srcRect/>
          <a:stretch>
            <a:fillRect/>
          </a:stretch>
        </p:blipFill>
        <p:spPr bwMode="auto">
          <a:xfrm>
            <a:off x="5072066" y="4071942"/>
            <a:ext cx="4071934" cy="2728814"/>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20000"/>
          </a:bodyPr>
          <a:lstStyle/>
          <a:p>
            <a:pPr algn="l">
              <a:buNone/>
            </a:pPr>
            <a:r>
              <a:rPr lang="en-US" dirty="0" smtClean="0">
                <a:solidFill>
                  <a:srgbClr val="C00000"/>
                </a:solidFill>
              </a:rPr>
              <a:t>Expiration Dating</a:t>
            </a:r>
            <a:endParaRPr lang="ar-IQ" dirty="0" smtClean="0">
              <a:solidFill>
                <a:srgbClr val="C00000"/>
              </a:solidFill>
            </a:endParaRPr>
          </a:p>
          <a:p>
            <a:pPr algn="l">
              <a:buNone/>
            </a:pPr>
            <a:r>
              <a:rPr lang="en-US" sz="2800" dirty="0" smtClean="0">
                <a:solidFill>
                  <a:srgbClr val="FF0000"/>
                </a:solidFill>
              </a:rPr>
              <a:t>To ensure that a drug product meets applicable standards of identity, strength, quality, and purity at the time of use</a:t>
            </a:r>
            <a:r>
              <a:rPr lang="en-US" sz="2800" dirty="0" smtClean="0">
                <a:solidFill>
                  <a:srgbClr val="0070C0"/>
                </a:solidFill>
              </a:rPr>
              <a:t>, it must bear an expiration date determined by appropriate stability testing.</a:t>
            </a:r>
            <a:endParaRPr lang="ar-IQ" sz="2800" dirty="0" smtClean="0">
              <a:solidFill>
                <a:srgbClr val="0070C0"/>
              </a:solidFill>
            </a:endParaRPr>
          </a:p>
          <a:p>
            <a:pPr algn="l">
              <a:buNone/>
            </a:pPr>
            <a:r>
              <a:rPr lang="en-US" dirty="0" smtClean="0"/>
              <a:t>	</a:t>
            </a:r>
            <a:r>
              <a:rPr lang="en-US" dirty="0" smtClean="0">
                <a:solidFill>
                  <a:srgbClr val="C00000"/>
                </a:solidFill>
              </a:rPr>
              <a:t>Tamper-Evident Packaging</a:t>
            </a:r>
          </a:p>
          <a:p>
            <a:pPr algn="l">
              <a:buNone/>
            </a:pPr>
            <a:r>
              <a:rPr lang="en-US" sz="2800" dirty="0" smtClean="0">
                <a:solidFill>
                  <a:srgbClr val="0070C0"/>
                </a:solidFill>
              </a:rPr>
              <a:t>the </a:t>
            </a:r>
            <a:r>
              <a:rPr lang="en-US" sz="2800" dirty="0" err="1" smtClean="0">
                <a:solidFill>
                  <a:srgbClr val="0070C0"/>
                </a:solidFill>
              </a:rPr>
              <a:t>cGMP</a:t>
            </a:r>
            <a:r>
              <a:rPr lang="en-US" sz="2800" dirty="0" smtClean="0">
                <a:solidFill>
                  <a:srgbClr val="0070C0"/>
                </a:solidFill>
              </a:rPr>
              <a:t> regulations require tamper-evident packaging for OTC drug products </a:t>
            </a:r>
            <a:r>
              <a:rPr lang="en-US" sz="2800" dirty="0" smtClean="0">
                <a:solidFill>
                  <a:srgbClr val="FF0000"/>
                </a:solidFill>
              </a:rPr>
              <a:t>to improve their security and to ensure their safety and effectiveness</a:t>
            </a:r>
            <a:r>
              <a:rPr lang="en-US" sz="2800" dirty="0" smtClean="0">
                <a:solidFill>
                  <a:srgbClr val="0070C0"/>
                </a:solidFill>
              </a:rPr>
              <a:t>. </a:t>
            </a:r>
            <a:endParaRPr lang="ar-IQ" sz="2800" dirty="0" smtClean="0">
              <a:solidFill>
                <a:srgbClr val="0070C0"/>
              </a:solidFill>
            </a:endParaRPr>
          </a:p>
          <a:p>
            <a:pPr algn="l">
              <a:buNone/>
            </a:pPr>
            <a:endParaRPr lang="ar-IQ" sz="2800" dirty="0" smtClean="0">
              <a:solidFill>
                <a:srgbClr val="0070C0"/>
              </a:solidFill>
            </a:endParaRPr>
          </a:p>
          <a:p>
            <a:pPr algn="l">
              <a:buNone/>
            </a:pPr>
            <a:endParaRPr lang="ar-IQ" sz="2800" dirty="0" smtClean="0">
              <a:solidFill>
                <a:srgbClr val="0070C0"/>
              </a:solidFill>
            </a:endParaRPr>
          </a:p>
          <a:p>
            <a:pPr algn="l">
              <a:buNone/>
            </a:pPr>
            <a:endParaRPr lang="en-US" sz="2800" dirty="0" smtClean="0">
              <a:solidFill>
                <a:srgbClr val="0070C0"/>
              </a:solidFill>
            </a:endParaRPr>
          </a:p>
          <a:p>
            <a:pPr algn="l">
              <a:buNone/>
            </a:pPr>
            <a:endParaRPr lang="en-US" sz="2800" dirty="0" smtClean="0">
              <a:solidFill>
                <a:srgbClr val="0070C0"/>
              </a:solidFill>
            </a:endParaRPr>
          </a:p>
          <a:p>
            <a:pPr algn="l">
              <a:buNone/>
            </a:pPr>
            <a:endParaRPr lang="en-US" sz="2800" dirty="0" smtClean="0">
              <a:solidFill>
                <a:srgbClr val="0070C0"/>
              </a:solidFill>
            </a:endParaRPr>
          </a:p>
          <a:p>
            <a:pPr algn="l">
              <a:buNone/>
            </a:pPr>
            <a:r>
              <a:rPr lang="en-US" sz="2800" dirty="0" smtClean="0">
                <a:solidFill>
                  <a:srgbClr val="0070C0"/>
                </a:solidFill>
              </a:rPr>
              <a:t>A </a:t>
            </a:r>
            <a:r>
              <a:rPr lang="en-US" sz="2800" dirty="0" smtClean="0">
                <a:solidFill>
                  <a:srgbClr val="7030A0"/>
                </a:solidFill>
              </a:rPr>
              <a:t>tamper-evident package </a:t>
            </a:r>
            <a:r>
              <a:rPr lang="en-US" sz="2800" dirty="0" smtClean="0">
                <a:solidFill>
                  <a:srgbClr val="0070C0"/>
                </a:solidFill>
              </a:rPr>
              <a:t>is “</a:t>
            </a:r>
            <a:r>
              <a:rPr lang="en-US" sz="2800" dirty="0" smtClean="0">
                <a:solidFill>
                  <a:srgbClr val="FF0000"/>
                </a:solidFill>
              </a:rPr>
              <a:t>one having one or more indicators or barriers to entry which, if breached or missing, can reasonably be expected to provide visible evidence to consumers that tampering has occurred</a:t>
            </a:r>
            <a:r>
              <a:rPr lang="en-US" sz="2800" dirty="0" smtClean="0">
                <a:solidFill>
                  <a:srgbClr val="0070C0"/>
                </a:solidFill>
              </a:rPr>
              <a:t>.”</a:t>
            </a:r>
          </a:p>
          <a:p>
            <a:pPr algn="l">
              <a:buNone/>
            </a:pPr>
            <a:endParaRPr lang="en-US" sz="2800" dirty="0" smtClean="0">
              <a:solidFill>
                <a:srgbClr val="0070C0"/>
              </a:solidFill>
            </a:endParaRPr>
          </a:p>
          <a:p>
            <a:pPr algn="l">
              <a:buNone/>
            </a:pPr>
            <a:endParaRPr lang="en-US" sz="2800" dirty="0" smtClean="0">
              <a:solidFill>
                <a:srgbClr val="0070C0"/>
              </a:solidFill>
            </a:endParaRPr>
          </a:p>
          <a:p>
            <a:pPr algn="l">
              <a:buNone/>
            </a:pPr>
            <a:endParaRPr lang="ar-IQ" sz="2800" dirty="0" smtClean="0">
              <a:solidFill>
                <a:srgbClr val="0070C0"/>
              </a:solidFill>
            </a:endParaRPr>
          </a:p>
        </p:txBody>
      </p:sp>
      <p:pic>
        <p:nvPicPr>
          <p:cNvPr id="2050" name="Picture 2" descr="C:\Documents and Settings\SHOBAR\Desktop\laith\,m,m.jpeg"/>
          <p:cNvPicPr>
            <a:picLocks noChangeAspect="1" noChangeArrowheads="1"/>
          </p:cNvPicPr>
          <p:nvPr/>
        </p:nvPicPr>
        <p:blipFill>
          <a:blip r:embed="rId2"/>
          <a:srcRect/>
          <a:stretch>
            <a:fillRect/>
          </a:stretch>
        </p:blipFill>
        <p:spPr bwMode="auto">
          <a:xfrm>
            <a:off x="4214811" y="3000372"/>
            <a:ext cx="4929190" cy="2143140"/>
          </a:xfrm>
          <a:prstGeom prst="rect">
            <a:avLst/>
          </a:prstGeom>
          <a:noFill/>
        </p:spPr>
      </p:pic>
      <p:pic>
        <p:nvPicPr>
          <p:cNvPr id="2051" name="Picture 3" descr="C:\Documents and Settings\SHOBAR\Desktop\laith\thumbnail.aspx.jpeg"/>
          <p:cNvPicPr>
            <a:picLocks noChangeAspect="1" noChangeArrowheads="1"/>
          </p:cNvPicPr>
          <p:nvPr/>
        </p:nvPicPr>
        <p:blipFill>
          <a:blip r:embed="rId3"/>
          <a:srcRect/>
          <a:stretch>
            <a:fillRect/>
          </a:stretch>
        </p:blipFill>
        <p:spPr bwMode="auto">
          <a:xfrm>
            <a:off x="0" y="3286124"/>
            <a:ext cx="4214810" cy="1857387"/>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algn="l">
              <a:buNone/>
            </a:pPr>
            <a:r>
              <a:rPr lang="en-US" dirty="0" smtClean="0">
                <a:solidFill>
                  <a:srgbClr val="C00000"/>
                </a:solidFill>
              </a:rPr>
              <a:t>HOLDING AND DISTRIBUTION</a:t>
            </a:r>
          </a:p>
          <a:p>
            <a:pPr algn="l">
              <a:buNone/>
            </a:pPr>
            <a:r>
              <a:rPr lang="en-US" sz="2600" dirty="0" smtClean="0">
                <a:solidFill>
                  <a:srgbClr val="0070C0"/>
                </a:solidFill>
              </a:rPr>
              <a:t>Products must be stored and shipped under conditions that do not affect product quality. Ordinarily, the </a:t>
            </a:r>
            <a:r>
              <a:rPr lang="en-US" sz="2600" dirty="0" smtClean="0">
                <a:solidFill>
                  <a:srgbClr val="FF0000"/>
                </a:solidFill>
              </a:rPr>
              <a:t>oldest approved stock is distributed first</a:t>
            </a:r>
            <a:r>
              <a:rPr lang="en-US" sz="2600" dirty="0" smtClean="0">
                <a:solidFill>
                  <a:srgbClr val="0070C0"/>
                </a:solidFill>
              </a:rPr>
              <a:t>. The distribution control system must allow the distribution point of each lot of drug product to be readily determined </a:t>
            </a:r>
            <a:r>
              <a:rPr lang="en-US" sz="2600" dirty="0" smtClean="0">
                <a:solidFill>
                  <a:srgbClr val="FF0000"/>
                </a:solidFill>
              </a:rPr>
              <a:t>to facilitate its recall if necessary</a:t>
            </a:r>
            <a:r>
              <a:rPr lang="en-US" dirty="0" smtClean="0">
                <a:solidFill>
                  <a:srgbClr val="FF0000"/>
                </a:solidFill>
              </a:rPr>
              <a:t>.</a:t>
            </a:r>
          </a:p>
          <a:p>
            <a:pPr algn="l">
              <a:buNone/>
            </a:pPr>
            <a:r>
              <a:rPr lang="en-US" dirty="0" smtClean="0">
                <a:solidFill>
                  <a:srgbClr val="C00000"/>
                </a:solidFill>
              </a:rPr>
              <a:t>LABORATORY CONTROLS</a:t>
            </a:r>
          </a:p>
          <a:p>
            <a:pPr algn="l">
              <a:buNone/>
            </a:pPr>
            <a:r>
              <a:rPr lang="en-US" sz="2600" dirty="0" smtClean="0">
                <a:solidFill>
                  <a:srgbClr val="0070C0"/>
                </a:solidFill>
              </a:rPr>
              <a:t>Laboratory controls are requirements for the establishment of  </a:t>
            </a:r>
            <a:r>
              <a:rPr lang="en-US" sz="2600" dirty="0" smtClean="0">
                <a:solidFill>
                  <a:srgbClr val="00B050"/>
                </a:solidFill>
              </a:rPr>
              <a:t>written specifications</a:t>
            </a:r>
            <a:r>
              <a:rPr lang="en-US" sz="3000" dirty="0" smtClean="0">
                <a:solidFill>
                  <a:srgbClr val="FF0000"/>
                </a:solidFill>
              </a:rPr>
              <a:t>,</a:t>
            </a:r>
            <a:r>
              <a:rPr lang="en-US" sz="2600" dirty="0" smtClean="0">
                <a:solidFill>
                  <a:srgbClr val="00B050"/>
                </a:solidFill>
              </a:rPr>
              <a:t> standards</a:t>
            </a:r>
            <a:r>
              <a:rPr lang="en-US" sz="3000" dirty="0" smtClean="0">
                <a:solidFill>
                  <a:srgbClr val="FF0000"/>
                </a:solidFill>
              </a:rPr>
              <a:t>, </a:t>
            </a:r>
            <a:r>
              <a:rPr lang="en-US" sz="2600" dirty="0" smtClean="0">
                <a:solidFill>
                  <a:srgbClr val="00B050"/>
                </a:solidFill>
              </a:rPr>
              <a:t>sampling plans</a:t>
            </a:r>
            <a:r>
              <a:rPr lang="en-US" sz="3000" dirty="0" smtClean="0">
                <a:solidFill>
                  <a:srgbClr val="FF0000"/>
                </a:solidFill>
              </a:rPr>
              <a:t>, </a:t>
            </a:r>
            <a:r>
              <a:rPr lang="en-US" sz="2600" dirty="0" smtClean="0">
                <a:solidFill>
                  <a:srgbClr val="00B050"/>
                </a:solidFill>
              </a:rPr>
              <a:t>test procedures,</a:t>
            </a:r>
            <a:r>
              <a:rPr lang="en-US" sz="2600" dirty="0" smtClean="0">
                <a:solidFill>
                  <a:srgbClr val="0070C0"/>
                </a:solidFill>
              </a:rPr>
              <a:t> and other such mechanisms.</a:t>
            </a:r>
          </a:p>
          <a:p>
            <a:pPr algn="l">
              <a:buNone/>
            </a:pPr>
            <a:r>
              <a:rPr lang="en-US" dirty="0" smtClean="0">
                <a:solidFill>
                  <a:srgbClr val="FF0000"/>
                </a:solidFill>
              </a:rPr>
              <a:t>*</a:t>
            </a:r>
            <a:r>
              <a:rPr lang="en-US" sz="2600" dirty="0" smtClean="0">
                <a:solidFill>
                  <a:srgbClr val="0070C0"/>
                </a:solidFill>
              </a:rPr>
              <a:t> The specifications, which apply to each batch of drug product, include provisions for </a:t>
            </a:r>
            <a:r>
              <a:rPr lang="en-US" sz="2600" dirty="0" smtClean="0">
                <a:solidFill>
                  <a:srgbClr val="FF0000"/>
                </a:solidFill>
              </a:rPr>
              <a:t>sample size, test intervals, sample storage, stability testing, and special testing requirements for certain </a:t>
            </a:r>
            <a:r>
              <a:rPr lang="ar-IQ" sz="2600" dirty="0" smtClean="0">
                <a:solidFill>
                  <a:srgbClr val="FF0000"/>
                </a:solidFill>
              </a:rPr>
              <a:t> </a:t>
            </a:r>
            <a:r>
              <a:rPr lang="en-US" sz="2600" dirty="0" smtClean="0">
                <a:solidFill>
                  <a:srgbClr val="FF0000"/>
                </a:solidFill>
              </a:rPr>
              <a:t>dosage forms</a:t>
            </a:r>
          </a:p>
          <a:p>
            <a:pPr algn="l">
              <a:buNone/>
            </a:pPr>
            <a:r>
              <a:rPr lang="en-US" dirty="0" smtClean="0">
                <a:solidFill>
                  <a:srgbClr val="FF0000"/>
                </a:solidFill>
              </a:rPr>
              <a:t>*</a:t>
            </a:r>
            <a:r>
              <a:rPr lang="en-US" sz="2600" dirty="0" smtClean="0">
                <a:solidFill>
                  <a:srgbClr val="0070C0"/>
                </a:solidFill>
              </a:rPr>
              <a:t> Reserve samples must be maintained for </a:t>
            </a:r>
            <a:r>
              <a:rPr lang="en-US" sz="2600" dirty="0" smtClean="0">
                <a:solidFill>
                  <a:srgbClr val="C00000"/>
                </a:solidFill>
              </a:rPr>
              <a:t>1 to 3 years </a:t>
            </a:r>
            <a:r>
              <a:rPr lang="en-US" sz="2600" dirty="0" smtClean="0">
                <a:solidFill>
                  <a:srgbClr val="0070C0"/>
                </a:solidFill>
              </a:rPr>
              <a:t>after the expiration date of the last lot of the drug product</a:t>
            </a:r>
            <a:r>
              <a:rPr lang="en-US" sz="2600" dirty="0" smtClean="0"/>
              <a:t>.</a:t>
            </a:r>
            <a:endParaRPr lang="ar-IQ" sz="26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dirty="0" smtClean="0">
                <a:solidFill>
                  <a:srgbClr val="C00000"/>
                </a:solidFill>
              </a:rPr>
              <a:t>RECORDS AND REPORTS</a:t>
            </a:r>
          </a:p>
          <a:p>
            <a:pPr algn="l">
              <a:buNone/>
            </a:pPr>
            <a:endParaRPr lang="en-US" sz="2600" dirty="0" smtClean="0"/>
          </a:p>
          <a:p>
            <a:pPr algn="l">
              <a:buNone/>
            </a:pPr>
            <a:r>
              <a:rPr lang="en-US" sz="2600" dirty="0" smtClean="0">
                <a:solidFill>
                  <a:srgbClr val="FF0000"/>
                </a:solidFill>
              </a:rPr>
              <a:t>Production, control, and distribution records </a:t>
            </a:r>
            <a:r>
              <a:rPr lang="en-US" sz="2600" dirty="0" smtClean="0">
                <a:solidFill>
                  <a:srgbClr val="0070C0"/>
                </a:solidFill>
              </a:rPr>
              <a:t>must be maintained for </a:t>
            </a:r>
            <a:r>
              <a:rPr lang="en-US" sz="2600" dirty="0" smtClean="0">
                <a:solidFill>
                  <a:srgbClr val="00B050"/>
                </a:solidFill>
              </a:rPr>
              <a:t>at least a year </a:t>
            </a:r>
            <a:r>
              <a:rPr lang="en-US" sz="2600" dirty="0" smtClean="0">
                <a:solidFill>
                  <a:srgbClr val="0070C0"/>
                </a:solidFill>
              </a:rPr>
              <a:t>following the expiration date of a product batch. </a:t>
            </a:r>
            <a:r>
              <a:rPr lang="en-US" sz="2600" dirty="0" smtClean="0">
                <a:solidFill>
                  <a:srgbClr val="FF0000"/>
                </a:solidFill>
              </a:rPr>
              <a:t>This includes equipment cleaning and maintenance logs; specifications and lot numbers of product components, including raw materials and product containers and closures; and label records</a:t>
            </a:r>
            <a:r>
              <a:rPr lang="en-US" sz="2600" dirty="0" smtClean="0">
                <a:solidFill>
                  <a:srgbClr val="0070C0"/>
                </a:solidFill>
              </a:rPr>
              <a:t>.</a:t>
            </a:r>
          </a:p>
          <a:p>
            <a:pPr algn="l">
              <a:buFont typeface="Arial" pitchFamily="34" charset="0"/>
              <a:buChar char="•"/>
            </a:pPr>
            <a:r>
              <a:rPr lang="en-US" dirty="0" smtClean="0">
                <a:solidFill>
                  <a:srgbClr val="FF0000"/>
                </a:solidFill>
              </a:rPr>
              <a:t>*</a:t>
            </a:r>
            <a:r>
              <a:rPr lang="en-US" sz="2600" dirty="0" smtClean="0">
                <a:solidFill>
                  <a:srgbClr val="0070C0"/>
                </a:solidFill>
              </a:rPr>
              <a:t>These </a:t>
            </a:r>
            <a:r>
              <a:rPr lang="en-US" sz="2600" dirty="0" smtClean="0">
                <a:solidFill>
                  <a:srgbClr val="7030A0"/>
                </a:solidFill>
              </a:rPr>
              <a:t>master records </a:t>
            </a:r>
            <a:r>
              <a:rPr lang="en-US" sz="2600" dirty="0" smtClean="0">
                <a:solidFill>
                  <a:srgbClr val="0070C0"/>
                </a:solidFill>
              </a:rPr>
              <a:t>must document that </a:t>
            </a:r>
            <a:r>
              <a:rPr lang="en-US" sz="2600" dirty="0" smtClean="0">
                <a:solidFill>
                  <a:srgbClr val="FF0000"/>
                </a:solidFill>
              </a:rPr>
              <a:t>each step in the production, control, packaging, labeling, and distribution </a:t>
            </a:r>
            <a:r>
              <a:rPr lang="en-US" sz="2600" dirty="0" smtClean="0">
                <a:solidFill>
                  <a:srgbClr val="0070C0"/>
                </a:solidFill>
              </a:rPr>
              <a:t>of the product was accomplished and  approved by the quality control unit. </a:t>
            </a:r>
          </a:p>
          <a:p>
            <a:pPr algn="l">
              <a:buFont typeface="Arial" pitchFamily="34" charset="0"/>
              <a:buChar char="•"/>
            </a:pPr>
            <a:r>
              <a:rPr lang="en-US" dirty="0" smtClean="0">
                <a:solidFill>
                  <a:srgbClr val="FF0000"/>
                </a:solidFill>
              </a:rPr>
              <a:t>*</a:t>
            </a:r>
            <a:r>
              <a:rPr lang="en-US" sz="2600" dirty="0" smtClean="0">
                <a:solidFill>
                  <a:srgbClr val="0070C0"/>
                </a:solidFill>
              </a:rPr>
              <a:t>Depending on the operation, the  </a:t>
            </a:r>
            <a:r>
              <a:rPr lang="en-US" sz="2600" dirty="0" smtClean="0">
                <a:solidFill>
                  <a:srgbClr val="7030A0"/>
                </a:solidFill>
              </a:rPr>
              <a:t>operator's</a:t>
            </a:r>
            <a:r>
              <a:rPr lang="en-US" sz="2600" dirty="0" smtClean="0">
                <a:solidFill>
                  <a:srgbClr val="0070C0"/>
                </a:solidFill>
              </a:rPr>
              <a:t> and/or </a:t>
            </a:r>
            <a:r>
              <a:rPr lang="en-US" sz="2600" dirty="0" smtClean="0">
                <a:solidFill>
                  <a:srgbClr val="7030A0"/>
                </a:solidFill>
              </a:rPr>
              <a:t>supervisor's</a:t>
            </a:r>
            <a:r>
              <a:rPr lang="en-US" sz="2600" dirty="0" smtClean="0">
                <a:solidFill>
                  <a:srgbClr val="0070C0"/>
                </a:solidFill>
              </a:rPr>
              <a:t> full signatures, or other written or  electronic identification codes are required.</a:t>
            </a:r>
          </a:p>
          <a:p>
            <a:pPr algn="l">
              <a:buNone/>
            </a:pPr>
            <a:endParaRPr lang="ar-IQ" sz="26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dirty="0" smtClean="0">
                <a:solidFill>
                  <a:srgbClr val="C00000"/>
                </a:solidFill>
              </a:rPr>
              <a:t>RETURNED AND SALVAGED DRUG PRODUCTS</a:t>
            </a:r>
          </a:p>
          <a:p>
            <a:pPr algn="l">
              <a:buNone/>
            </a:pPr>
            <a:endParaRPr lang="en-US" sz="2600" dirty="0" smtClean="0"/>
          </a:p>
          <a:p>
            <a:pPr algn="l">
              <a:buNone/>
            </a:pPr>
            <a:r>
              <a:rPr lang="en-US" sz="2600" dirty="0" smtClean="0">
                <a:solidFill>
                  <a:srgbClr val="0070C0"/>
                </a:solidFill>
              </a:rPr>
              <a:t>Returned drug products (e.g., from wholesalers) </a:t>
            </a:r>
            <a:r>
              <a:rPr lang="en-US" sz="2600" dirty="0" smtClean="0">
                <a:solidFill>
                  <a:srgbClr val="00B050"/>
                </a:solidFill>
              </a:rPr>
              <a:t>must be identified by lot number </a:t>
            </a:r>
            <a:r>
              <a:rPr lang="en-US" sz="2600" dirty="0" smtClean="0">
                <a:solidFill>
                  <a:srgbClr val="0070C0"/>
                </a:solidFill>
              </a:rPr>
              <a:t>and product quality determined through appropriate testing. ((</a:t>
            </a:r>
            <a:r>
              <a:rPr lang="en-US" sz="2600" dirty="0" smtClean="0">
                <a:solidFill>
                  <a:srgbClr val="FF0000"/>
                </a:solidFill>
              </a:rPr>
              <a:t>Drug products that meet specifications</a:t>
            </a:r>
            <a:r>
              <a:rPr lang="en-US" sz="2600" dirty="0" smtClean="0">
                <a:solidFill>
                  <a:srgbClr val="0070C0"/>
                </a:solidFill>
              </a:rPr>
              <a:t>)) may be salvaged or reprocessed. ((</a:t>
            </a:r>
            <a:r>
              <a:rPr lang="en-US" sz="2600" dirty="0" smtClean="0">
                <a:solidFill>
                  <a:srgbClr val="FF0000"/>
                </a:solidFill>
              </a:rPr>
              <a:t>Those that do not, along with those that have been subjected to improper storage </a:t>
            </a:r>
            <a:r>
              <a:rPr lang="en-US" sz="2600" dirty="0" smtClean="0">
                <a:solidFill>
                  <a:srgbClr val="0070C0"/>
                </a:solidFill>
              </a:rPr>
              <a:t>(e.g., extremes in temperature), shall not be returned to the marketplace.</a:t>
            </a:r>
            <a:r>
              <a:rPr lang="en-US" dirty="0" smtClean="0">
                <a:solidFill>
                  <a:srgbClr val="0070C0"/>
                </a:solidFill>
              </a:rPr>
              <a:t> </a:t>
            </a:r>
            <a:endParaRPr lang="ar-IQ" dirty="0">
              <a:solidFill>
                <a:srgbClr val="0070C0"/>
              </a:solidFill>
            </a:endParaRPr>
          </a:p>
        </p:txBody>
      </p:sp>
      <p:pic>
        <p:nvPicPr>
          <p:cNvPr id="2050" name="Picture 2" descr="C:\Documents and Settings\SHOBAR\Desktop\laith\nnnnnnh.jpeg"/>
          <p:cNvPicPr>
            <a:picLocks noChangeAspect="1" noChangeArrowheads="1"/>
          </p:cNvPicPr>
          <p:nvPr/>
        </p:nvPicPr>
        <p:blipFill>
          <a:blip r:embed="rId2"/>
          <a:srcRect/>
          <a:stretch>
            <a:fillRect/>
          </a:stretch>
        </p:blipFill>
        <p:spPr bwMode="auto">
          <a:xfrm>
            <a:off x="0" y="4143381"/>
            <a:ext cx="3286116" cy="2714620"/>
          </a:xfrm>
          <a:prstGeom prst="rect">
            <a:avLst/>
          </a:prstGeom>
          <a:noFill/>
        </p:spPr>
      </p:pic>
      <p:pic>
        <p:nvPicPr>
          <p:cNvPr id="2051" name="Picture 3" descr="C:\Documents and Settings\SHOBAR\Desktop\laith\ucm174516.gif"/>
          <p:cNvPicPr>
            <a:picLocks noChangeAspect="1" noChangeArrowheads="1"/>
          </p:cNvPicPr>
          <p:nvPr/>
        </p:nvPicPr>
        <p:blipFill>
          <a:blip r:embed="rId3"/>
          <a:srcRect/>
          <a:stretch>
            <a:fillRect/>
          </a:stretch>
        </p:blipFill>
        <p:spPr bwMode="auto">
          <a:xfrm>
            <a:off x="3286116" y="3500439"/>
            <a:ext cx="5857885" cy="3357562"/>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sz="2800" dirty="0" smtClean="0">
                <a:solidFill>
                  <a:srgbClr val="C00000"/>
                </a:solidFill>
              </a:rPr>
              <a:t>STANDARDS FOR CURRENT GOOD MANUFACTURING PRACTICE</a:t>
            </a:r>
          </a:p>
          <a:p>
            <a:pPr algn="l">
              <a:buNone/>
            </a:pPr>
            <a:endParaRPr lang="en-US" dirty="0" smtClean="0"/>
          </a:p>
          <a:p>
            <a:pPr algn="l">
              <a:buNone/>
            </a:pPr>
            <a:endParaRPr lang="ar-IQ" dirty="0"/>
          </a:p>
        </p:txBody>
      </p:sp>
      <p:sp>
        <p:nvSpPr>
          <p:cNvPr id="4" name="مستطيل 3"/>
          <p:cNvSpPr/>
          <p:nvPr/>
        </p:nvSpPr>
        <p:spPr>
          <a:xfrm>
            <a:off x="0" y="857232"/>
            <a:ext cx="9144000" cy="2431435"/>
          </a:xfrm>
          <a:prstGeom prst="rect">
            <a:avLst/>
          </a:prstGeom>
        </p:spPr>
        <p:txBody>
          <a:bodyPr wrap="square">
            <a:spAutoFit/>
          </a:bodyPr>
          <a:lstStyle/>
          <a:p>
            <a:pPr algn="l"/>
            <a:r>
              <a:rPr lang="en-US" sz="3200" dirty="0" smtClean="0">
                <a:solidFill>
                  <a:srgbClr val="FF0000"/>
                </a:solidFill>
              </a:rPr>
              <a:t>*</a:t>
            </a:r>
            <a:r>
              <a:rPr lang="en-US" sz="2400" dirty="0" smtClean="0">
                <a:solidFill>
                  <a:srgbClr val="0070C0"/>
                </a:solidFill>
              </a:rPr>
              <a:t>Current Good Manufacturing Practice (</a:t>
            </a:r>
            <a:r>
              <a:rPr lang="en-US" sz="2400" dirty="0" err="1" smtClean="0">
                <a:solidFill>
                  <a:srgbClr val="0070C0"/>
                </a:solidFill>
              </a:rPr>
              <a:t>cGMP</a:t>
            </a:r>
            <a:r>
              <a:rPr lang="en-US" sz="2400" dirty="0" smtClean="0">
                <a:solidFill>
                  <a:srgbClr val="0070C0"/>
                </a:solidFill>
              </a:rPr>
              <a:t> or GMP) regulations are established by the Food and Drug Administration (FDA) </a:t>
            </a:r>
            <a:r>
              <a:rPr lang="en-US" sz="2400" dirty="0" smtClean="0">
                <a:solidFill>
                  <a:srgbClr val="FF0000"/>
                </a:solidFill>
              </a:rPr>
              <a:t>to ensure that minimum standards are met for drug product quality in the United States</a:t>
            </a:r>
            <a:r>
              <a:rPr lang="en-US" sz="2400" dirty="0" smtClean="0">
                <a:solidFill>
                  <a:srgbClr val="0070C0"/>
                </a:solidFill>
              </a:rPr>
              <a:t>. The first GMP regulations were promulgated in </a:t>
            </a:r>
            <a:r>
              <a:rPr lang="en-US" sz="2400" dirty="0" smtClean="0">
                <a:solidFill>
                  <a:srgbClr val="FF0000"/>
                </a:solidFill>
              </a:rPr>
              <a:t>1963 </a:t>
            </a:r>
            <a:r>
              <a:rPr lang="en-US" sz="2400" dirty="0" smtClean="0">
                <a:solidFill>
                  <a:srgbClr val="0070C0"/>
                </a:solidFill>
              </a:rPr>
              <a:t>under the provisions of the Kefauver-Harris Drug Amendments and since then they have been periodically  updated.</a:t>
            </a:r>
            <a:endParaRPr lang="en-US" sz="2400" dirty="0">
              <a:solidFill>
                <a:srgbClr val="0070C0"/>
              </a:solidFill>
            </a:endParaRPr>
          </a:p>
        </p:txBody>
      </p:sp>
      <p:sp>
        <p:nvSpPr>
          <p:cNvPr id="5" name="مستطيل 4"/>
          <p:cNvSpPr/>
          <p:nvPr/>
        </p:nvSpPr>
        <p:spPr>
          <a:xfrm>
            <a:off x="0" y="4795897"/>
            <a:ext cx="9144000" cy="2062103"/>
          </a:xfrm>
          <a:prstGeom prst="rect">
            <a:avLst/>
          </a:prstGeom>
        </p:spPr>
        <p:txBody>
          <a:bodyPr wrap="square">
            <a:spAutoFit/>
          </a:bodyPr>
          <a:lstStyle/>
          <a:p>
            <a:pPr lvl="1" algn="l"/>
            <a:r>
              <a:rPr lang="en-US" sz="3200" dirty="0" smtClean="0">
                <a:solidFill>
                  <a:srgbClr val="FF0000"/>
                </a:solidFill>
              </a:rPr>
              <a:t>*</a:t>
            </a:r>
            <a:r>
              <a:rPr lang="en-US" sz="2400" dirty="0" smtClean="0">
                <a:solidFill>
                  <a:srgbClr val="0070C0"/>
                </a:solidFill>
              </a:rPr>
              <a:t>The </a:t>
            </a:r>
            <a:r>
              <a:rPr lang="en-US" sz="2400" dirty="0" err="1" smtClean="0">
                <a:solidFill>
                  <a:srgbClr val="0070C0"/>
                </a:solidFill>
              </a:rPr>
              <a:t>cGMP</a:t>
            </a:r>
            <a:r>
              <a:rPr lang="en-US" sz="2400" dirty="0" smtClean="0">
                <a:solidFill>
                  <a:srgbClr val="0070C0"/>
                </a:solidFill>
              </a:rPr>
              <a:t> regulations establish requirements for all aspects of pharmaceutical manufacture. They apply to </a:t>
            </a:r>
            <a:r>
              <a:rPr lang="en-US" sz="2400" dirty="0" smtClean="0">
                <a:solidFill>
                  <a:schemeClr val="accent6">
                    <a:lumMod val="75000"/>
                  </a:schemeClr>
                </a:solidFill>
              </a:rPr>
              <a:t>domestic</a:t>
            </a:r>
            <a:r>
              <a:rPr lang="en-US" sz="2400" dirty="0" smtClean="0">
                <a:solidFill>
                  <a:srgbClr val="0070C0"/>
                </a:solidFill>
              </a:rPr>
              <a:t> and to </a:t>
            </a:r>
            <a:r>
              <a:rPr lang="en-US" sz="2400" dirty="0" smtClean="0">
                <a:solidFill>
                  <a:schemeClr val="accent6">
                    <a:lumMod val="75000"/>
                  </a:schemeClr>
                </a:solidFill>
              </a:rPr>
              <a:t>foreign suppliers </a:t>
            </a:r>
            <a:r>
              <a:rPr lang="en-US" sz="2400" dirty="0" smtClean="0">
                <a:solidFill>
                  <a:srgbClr val="0070C0"/>
                </a:solidFill>
              </a:rPr>
              <a:t>and manufacturers whose bulk components and finished pharmaceutical products are </a:t>
            </a:r>
            <a:r>
              <a:rPr lang="en-US" sz="2400" dirty="0" smtClean="0">
                <a:solidFill>
                  <a:srgbClr val="FF0000"/>
                </a:solidFill>
              </a:rPr>
              <a:t>imported</a:t>
            </a:r>
            <a:r>
              <a:rPr lang="en-US" sz="2400" dirty="0" smtClean="0">
                <a:solidFill>
                  <a:srgbClr val="0070C0"/>
                </a:solidFill>
              </a:rPr>
              <a:t>, </a:t>
            </a:r>
            <a:r>
              <a:rPr lang="en-US" sz="2400" dirty="0" smtClean="0">
                <a:solidFill>
                  <a:srgbClr val="FF0000"/>
                </a:solidFill>
              </a:rPr>
              <a:t>distributed</a:t>
            </a:r>
            <a:r>
              <a:rPr lang="en-US" sz="2400" dirty="0" smtClean="0">
                <a:solidFill>
                  <a:srgbClr val="0070C0"/>
                </a:solidFill>
              </a:rPr>
              <a:t>, or </a:t>
            </a:r>
            <a:r>
              <a:rPr lang="en-US" sz="2400" dirty="0" smtClean="0">
                <a:solidFill>
                  <a:srgbClr val="FF0000"/>
                </a:solidFill>
              </a:rPr>
              <a:t>sold </a:t>
            </a:r>
            <a:r>
              <a:rPr lang="en-US" sz="2400" dirty="0" smtClean="0">
                <a:solidFill>
                  <a:srgbClr val="0070C0"/>
                </a:solidFill>
              </a:rPr>
              <a:t>in this country. </a:t>
            </a:r>
            <a:endParaRPr lang="ar-IQ" sz="2400" dirty="0" smtClean="0">
              <a:solidFill>
                <a:srgbClr val="0070C0"/>
              </a:solidFill>
            </a:endParaRPr>
          </a:p>
        </p:txBody>
      </p:sp>
      <p:pic>
        <p:nvPicPr>
          <p:cNvPr id="1026" name="Picture 2" descr="C:\Documents and Settings\SHOBAR\Desktop\laith\jjjjjj.jpeg"/>
          <p:cNvPicPr>
            <a:picLocks noChangeAspect="1" noChangeArrowheads="1"/>
          </p:cNvPicPr>
          <p:nvPr/>
        </p:nvPicPr>
        <p:blipFill>
          <a:blip r:embed="rId2"/>
          <a:srcRect/>
          <a:stretch>
            <a:fillRect/>
          </a:stretch>
        </p:blipFill>
        <p:spPr bwMode="auto">
          <a:xfrm>
            <a:off x="6357950" y="2857496"/>
            <a:ext cx="2786050" cy="2071702"/>
          </a:xfrm>
          <a:prstGeom prst="rect">
            <a:avLst/>
          </a:prstGeom>
          <a:noFill/>
        </p:spPr>
      </p:pic>
      <p:pic>
        <p:nvPicPr>
          <p:cNvPr id="1027" name="Picture 3" descr="C:\Documents and Settings\SHOBAR\Desktop\laith\thumbnail.aspx.jpeg"/>
          <p:cNvPicPr>
            <a:picLocks noChangeAspect="1" noChangeArrowheads="1"/>
          </p:cNvPicPr>
          <p:nvPr/>
        </p:nvPicPr>
        <p:blipFill>
          <a:blip r:embed="rId3"/>
          <a:srcRect/>
          <a:stretch>
            <a:fillRect/>
          </a:stretch>
        </p:blipFill>
        <p:spPr bwMode="auto">
          <a:xfrm>
            <a:off x="0" y="3357562"/>
            <a:ext cx="5214942" cy="1500198"/>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dirty="0" smtClean="0">
                <a:solidFill>
                  <a:srgbClr val="C00000"/>
                </a:solidFill>
              </a:rPr>
              <a:t>INFORMATION TECHNOLOGY AND AUTOMATION</a:t>
            </a:r>
          </a:p>
          <a:p>
            <a:pPr algn="l">
              <a:buNone/>
            </a:pPr>
            <a:endParaRPr lang="en-US" sz="2600" dirty="0" smtClean="0"/>
          </a:p>
          <a:p>
            <a:pPr algn="l">
              <a:buNone/>
            </a:pPr>
            <a:r>
              <a:rPr lang="en-US" sz="2600" dirty="0" smtClean="0">
                <a:solidFill>
                  <a:srgbClr val="FF0000"/>
                </a:solidFill>
              </a:rPr>
              <a:t>Computers</a:t>
            </a:r>
            <a:r>
              <a:rPr lang="en-US" sz="2600" dirty="0" smtClean="0"/>
              <a:t> </a:t>
            </a:r>
            <a:r>
              <a:rPr lang="en-US" sz="2600" dirty="0" smtClean="0">
                <a:solidFill>
                  <a:srgbClr val="0070C0"/>
                </a:solidFill>
              </a:rPr>
              <a:t>are used extensively in plant operations such as </a:t>
            </a:r>
            <a:r>
              <a:rPr lang="en-US" sz="2600" dirty="0" smtClean="0">
                <a:solidFill>
                  <a:srgbClr val="00B050"/>
                </a:solidFill>
              </a:rPr>
              <a:t>production scheduling, in-process manufacturing, quality control, and packaging and labeling. </a:t>
            </a:r>
            <a:r>
              <a:rPr lang="en-US" sz="2600" dirty="0" smtClean="0">
                <a:solidFill>
                  <a:srgbClr val="0070C0"/>
                </a:solidFill>
              </a:rPr>
              <a:t>The networking of computers in the production and quality control areas fully integrates laboratory information and manufacturing operations into sophisticated management systems. These integrated systems support </a:t>
            </a:r>
            <a:r>
              <a:rPr lang="en-US" dirty="0" smtClean="0">
                <a:solidFill>
                  <a:srgbClr val="00B050"/>
                </a:solidFill>
              </a:rPr>
              <a:t>((</a:t>
            </a:r>
            <a:r>
              <a:rPr lang="en-US" sz="2600" dirty="0" err="1" smtClean="0">
                <a:solidFill>
                  <a:srgbClr val="C00000"/>
                </a:solidFill>
              </a:rPr>
              <a:t>cGMP</a:t>
            </a:r>
            <a:r>
              <a:rPr lang="en-US" sz="2600" dirty="0" smtClean="0">
                <a:solidFill>
                  <a:srgbClr val="C00000"/>
                </a:solidFill>
              </a:rPr>
              <a:t> compliance</a:t>
            </a:r>
            <a:r>
              <a:rPr lang="en-US" sz="2600" dirty="0" smtClean="0">
                <a:solidFill>
                  <a:srgbClr val="0070C0"/>
                </a:solidFill>
              </a:rPr>
              <a:t>, </a:t>
            </a:r>
            <a:r>
              <a:rPr lang="en-US" sz="2600" dirty="0" smtClean="0">
                <a:solidFill>
                  <a:srgbClr val="C00000"/>
                </a:solidFill>
              </a:rPr>
              <a:t>process validation</a:t>
            </a:r>
            <a:r>
              <a:rPr lang="en-US" sz="2600" dirty="0" smtClean="0">
                <a:solidFill>
                  <a:srgbClr val="0070C0"/>
                </a:solidFill>
              </a:rPr>
              <a:t>, </a:t>
            </a:r>
            <a:r>
              <a:rPr lang="en-US" sz="2600" dirty="0" smtClean="0">
                <a:solidFill>
                  <a:srgbClr val="C00000"/>
                </a:solidFill>
              </a:rPr>
              <a:t>resource management</a:t>
            </a:r>
            <a:r>
              <a:rPr lang="en-US" sz="2600" dirty="0" smtClean="0">
                <a:solidFill>
                  <a:srgbClr val="0070C0"/>
                </a:solidFill>
              </a:rPr>
              <a:t>, and </a:t>
            </a:r>
            <a:r>
              <a:rPr lang="en-US" sz="2600" dirty="0" smtClean="0">
                <a:solidFill>
                  <a:srgbClr val="C00000"/>
                </a:solidFill>
              </a:rPr>
              <a:t>cost control</a:t>
            </a:r>
            <a:r>
              <a:rPr lang="en-US" dirty="0" smtClean="0">
                <a:solidFill>
                  <a:srgbClr val="00B050"/>
                </a:solidFill>
              </a:rPr>
              <a:t>))</a:t>
            </a:r>
            <a:r>
              <a:rPr lang="en-US" sz="2600" dirty="0" smtClean="0"/>
              <a:t>.</a:t>
            </a:r>
            <a:r>
              <a:rPr lang="en-US" dirty="0" smtClean="0"/>
              <a:t> </a:t>
            </a:r>
            <a:endParaRPr lang="ar-IQ" dirty="0"/>
          </a:p>
        </p:txBody>
      </p:sp>
      <p:pic>
        <p:nvPicPr>
          <p:cNvPr id="1026" name="Picture 2" descr="C:\Documents and Settings\SHOBAR\Desktop\laith\llljjjjjjjjjjjjjjjjjjj.jpeg"/>
          <p:cNvPicPr>
            <a:picLocks noChangeAspect="1" noChangeArrowheads="1"/>
          </p:cNvPicPr>
          <p:nvPr/>
        </p:nvPicPr>
        <p:blipFill>
          <a:blip r:embed="rId2"/>
          <a:srcRect/>
          <a:stretch>
            <a:fillRect/>
          </a:stretch>
        </p:blipFill>
        <p:spPr bwMode="auto">
          <a:xfrm>
            <a:off x="4857752" y="4429132"/>
            <a:ext cx="4286248" cy="2428868"/>
          </a:xfrm>
          <a:prstGeom prst="rect">
            <a:avLst/>
          </a:prstGeom>
          <a:noFill/>
        </p:spPr>
      </p:pic>
      <p:pic>
        <p:nvPicPr>
          <p:cNvPr id="1027" name="Picture 3" descr="C:\Documents and Settings\SHOBAR\Desktop\laith\mhhh.jpeg"/>
          <p:cNvPicPr>
            <a:picLocks noChangeAspect="1" noChangeArrowheads="1"/>
          </p:cNvPicPr>
          <p:nvPr/>
        </p:nvPicPr>
        <p:blipFill>
          <a:blip r:embed="rId3"/>
          <a:srcRect/>
          <a:stretch>
            <a:fillRect/>
          </a:stretch>
        </p:blipFill>
        <p:spPr bwMode="auto">
          <a:xfrm>
            <a:off x="-1" y="4429132"/>
            <a:ext cx="4857753" cy="2428868"/>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000" fill="hold"/>
                                        <p:tgtEl>
                                          <p:spTgt spid="1027"/>
                                        </p:tgtEl>
                                        <p:attrNameLst>
                                          <p:attrName>ppt_x</p:attrName>
                                        </p:attrNameLst>
                                      </p:cBhvr>
                                      <p:tavLst>
                                        <p:tav tm="0">
                                          <p:val>
                                            <p:strVal val="#ppt_x"/>
                                          </p:val>
                                        </p:tav>
                                        <p:tav tm="100000">
                                          <p:val>
                                            <p:strVal val="#ppt_x"/>
                                          </p:val>
                                        </p:tav>
                                      </p:tavLst>
                                    </p:anim>
                                    <p:anim calcmode="lin" valueType="num">
                                      <p:cBhvr additive="base">
                                        <p:cTn id="8"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1000" fill="hold"/>
                                        <p:tgtEl>
                                          <p:spTgt spid="1026"/>
                                        </p:tgtEl>
                                        <p:attrNameLst>
                                          <p:attrName>ppt_x</p:attrName>
                                        </p:attrNameLst>
                                      </p:cBhvr>
                                      <p:tavLst>
                                        <p:tav tm="0">
                                          <p:val>
                                            <p:strVal val="#ppt_x"/>
                                          </p:val>
                                        </p:tav>
                                        <p:tav tm="100000">
                                          <p:val>
                                            <p:strVal val="#ppt_x"/>
                                          </p:val>
                                        </p:tav>
                                      </p:tavLst>
                                    </p:anim>
                                    <p:anim calcmode="lin" valueType="num">
                                      <p:cBhvr additive="base">
                                        <p:cTn id="14"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000108"/>
          </a:xfrm>
        </p:spPr>
        <p:txBody>
          <a:bodyPr>
            <a:normAutofit fontScale="90000"/>
          </a:bodyPr>
          <a:lstStyle/>
          <a:p>
            <a:pPr algn="l"/>
            <a:r>
              <a:rPr lang="en-US" dirty="0" smtClean="0">
                <a:solidFill>
                  <a:srgbClr val="C00000"/>
                </a:solidFill>
              </a:rPr>
              <a:t>ADDITIONAL </a:t>
            </a:r>
            <a:r>
              <a:rPr lang="en-US" dirty="0" err="1" smtClean="0">
                <a:solidFill>
                  <a:srgbClr val="C00000"/>
                </a:solidFill>
              </a:rPr>
              <a:t>cGMP</a:t>
            </a:r>
            <a:r>
              <a:rPr lang="en-US" dirty="0" smtClean="0">
                <a:solidFill>
                  <a:srgbClr val="C00000"/>
                </a:solidFill>
              </a:rPr>
              <a:t> REGULATORY REQUIREMENTS</a:t>
            </a:r>
            <a:endParaRPr lang="ar-IQ" dirty="0">
              <a:solidFill>
                <a:srgbClr val="C00000"/>
              </a:solidFill>
            </a:endParaRPr>
          </a:p>
        </p:txBody>
      </p:sp>
      <p:sp>
        <p:nvSpPr>
          <p:cNvPr id="3" name="عنصر نائب للمحتوى 2"/>
          <p:cNvSpPr>
            <a:spLocks noGrp="1"/>
          </p:cNvSpPr>
          <p:nvPr>
            <p:ph idx="1"/>
          </p:nvPr>
        </p:nvSpPr>
        <p:spPr>
          <a:xfrm>
            <a:off x="0" y="1142984"/>
            <a:ext cx="9144000" cy="5715016"/>
          </a:xfrm>
        </p:spPr>
        <p:txBody>
          <a:bodyPr>
            <a:normAutofit lnSpcReduction="10000"/>
          </a:bodyPr>
          <a:lstStyle/>
          <a:p>
            <a:pPr algn="l">
              <a:buNone/>
            </a:pPr>
            <a:r>
              <a:rPr lang="en-US" dirty="0" smtClean="0">
                <a:solidFill>
                  <a:srgbClr val="002060"/>
                </a:solidFill>
              </a:rPr>
              <a:t>ACTIVE PHARMACEUTICAL INGREDIENTS AND PHARMACEUTICAL EXCIPIENTS</a:t>
            </a:r>
          </a:p>
          <a:p>
            <a:pPr algn="l">
              <a:buNone/>
            </a:pPr>
            <a:r>
              <a:rPr lang="en-US" sz="2600" dirty="0" smtClean="0">
                <a:solidFill>
                  <a:srgbClr val="FF0000"/>
                </a:solidFill>
              </a:rPr>
              <a:t>Because the quality of any finished pharmaceutical product depends on the quality of the various components, including the active ingredients</a:t>
            </a:r>
            <a:r>
              <a:rPr lang="en-US" sz="2600" dirty="0" smtClean="0"/>
              <a:t>, </a:t>
            </a:r>
            <a:r>
              <a:rPr lang="en-US" sz="2600" dirty="0" smtClean="0">
                <a:solidFill>
                  <a:srgbClr val="0070C0"/>
                </a:solidFill>
              </a:rPr>
              <a:t>compliance with </a:t>
            </a:r>
            <a:r>
              <a:rPr lang="en-US" sz="2600" dirty="0" err="1" smtClean="0">
                <a:solidFill>
                  <a:srgbClr val="0070C0"/>
                </a:solidFill>
              </a:rPr>
              <a:t>cGMPs</a:t>
            </a:r>
            <a:r>
              <a:rPr lang="en-US" sz="2600" dirty="0" smtClean="0">
                <a:solidFill>
                  <a:srgbClr val="0070C0"/>
                </a:solidFill>
              </a:rPr>
              <a:t> is a critical part of the FDA's preapproval inspection program for new drug applications (NDAs) and abbreviated new drug applications (ANDAs).</a:t>
            </a:r>
          </a:p>
          <a:p>
            <a:pPr algn="l">
              <a:buNone/>
            </a:pPr>
            <a:endParaRPr lang="en-US" sz="2800" b="1" dirty="0" smtClean="0">
              <a:solidFill>
                <a:srgbClr val="7030A0"/>
              </a:solidFill>
            </a:endParaRPr>
          </a:p>
          <a:p>
            <a:pPr algn="l">
              <a:buNone/>
            </a:pPr>
            <a:r>
              <a:rPr lang="en-US" b="1" dirty="0" smtClean="0">
                <a:solidFill>
                  <a:srgbClr val="FF0000"/>
                </a:solidFill>
              </a:rPr>
              <a:t>*</a:t>
            </a:r>
            <a:r>
              <a:rPr lang="en-US" sz="2400" dirty="0" smtClean="0">
                <a:solidFill>
                  <a:srgbClr val="7030A0"/>
                </a:solidFill>
              </a:rPr>
              <a:t>Pharmaceutical </a:t>
            </a:r>
            <a:r>
              <a:rPr lang="en-US" sz="2400" dirty="0" err="1" smtClean="0">
                <a:solidFill>
                  <a:srgbClr val="7030A0"/>
                </a:solidFill>
              </a:rPr>
              <a:t>excipients</a:t>
            </a:r>
            <a:r>
              <a:rPr lang="en-US" sz="2400" dirty="0" smtClean="0">
                <a:solidFill>
                  <a:srgbClr val="0070C0"/>
                </a:solidFill>
              </a:rPr>
              <a:t>, as they, too, are components of finished pharmaceutical products, must be produced in accordance with </a:t>
            </a:r>
            <a:r>
              <a:rPr lang="en-US" sz="2400" dirty="0" err="1" smtClean="0">
                <a:solidFill>
                  <a:srgbClr val="0070C0"/>
                </a:solidFill>
              </a:rPr>
              <a:t>cGMP</a:t>
            </a:r>
            <a:r>
              <a:rPr lang="en-US" sz="2400" dirty="0" smtClean="0">
                <a:solidFill>
                  <a:srgbClr val="0070C0"/>
                </a:solidFill>
              </a:rPr>
              <a:t> standards as certified on the application by each sponsor of an NDA or ANDA</a:t>
            </a:r>
            <a:r>
              <a:rPr lang="en-US" sz="2800" dirty="0" smtClean="0">
                <a:solidFill>
                  <a:srgbClr val="0070C0"/>
                </a:solidFill>
              </a:rPr>
              <a:t>.</a:t>
            </a:r>
            <a:endParaRPr lang="ar-IQ" sz="2600" dirty="0">
              <a:solidFill>
                <a:srgbClr val="0070C0"/>
              </a:solidFill>
            </a:endParaRP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sz="3600" dirty="0" smtClean="0">
                <a:solidFill>
                  <a:srgbClr val="7030A0"/>
                </a:solidFill>
              </a:rPr>
              <a:t>^^ </a:t>
            </a:r>
            <a:r>
              <a:rPr lang="en-US" sz="2400" dirty="0" smtClean="0">
                <a:solidFill>
                  <a:srgbClr val="C00000"/>
                </a:solidFill>
              </a:rPr>
              <a:t>The application of the regulations is focused on all of the defining elements of chemical purity and quality, including the following :-</a:t>
            </a:r>
          </a:p>
          <a:p>
            <a:pPr algn="l">
              <a:buNone/>
            </a:pPr>
            <a:r>
              <a:rPr lang="en-US" dirty="0" smtClean="0">
                <a:solidFill>
                  <a:srgbClr val="FF0000"/>
                </a:solidFill>
              </a:rPr>
              <a:t>*</a:t>
            </a:r>
            <a:r>
              <a:rPr lang="en-US" sz="2600" dirty="0" smtClean="0">
                <a:solidFill>
                  <a:srgbClr val="0070C0"/>
                </a:solidFill>
              </a:rPr>
              <a:t>Specifications and analytical methods for all reactive and nonreactive components used in synthesis</a:t>
            </a:r>
          </a:p>
          <a:p>
            <a:pPr algn="l">
              <a:buNone/>
            </a:pPr>
            <a:r>
              <a:rPr lang="en-US" dirty="0" smtClean="0">
                <a:solidFill>
                  <a:srgbClr val="FF0000"/>
                </a:solidFill>
              </a:rPr>
              <a:t>*</a:t>
            </a:r>
            <a:r>
              <a:rPr lang="en-US" sz="2600" dirty="0" smtClean="0">
                <a:solidFill>
                  <a:srgbClr val="0070C0"/>
                </a:solidFill>
              </a:rPr>
              <a:t>Critical chemical reaction steps</a:t>
            </a:r>
          </a:p>
          <a:p>
            <a:pPr algn="l">
              <a:buNone/>
            </a:pPr>
            <a:r>
              <a:rPr lang="en-US" dirty="0" smtClean="0">
                <a:solidFill>
                  <a:srgbClr val="FF0000"/>
                </a:solidFill>
              </a:rPr>
              <a:t>*</a:t>
            </a:r>
            <a:r>
              <a:rPr lang="en-US" sz="2600" dirty="0" smtClean="0">
                <a:solidFill>
                  <a:srgbClr val="0070C0"/>
                </a:solidFill>
              </a:rPr>
              <a:t>Handling of chemical intermediates</a:t>
            </a:r>
          </a:p>
          <a:p>
            <a:pPr algn="l">
              <a:buNone/>
            </a:pPr>
            <a:r>
              <a:rPr lang="en-US" dirty="0" smtClean="0">
                <a:solidFill>
                  <a:srgbClr val="FF0000"/>
                </a:solidFill>
              </a:rPr>
              <a:t>*</a:t>
            </a:r>
            <a:r>
              <a:rPr lang="en-US" sz="2600" dirty="0" smtClean="0">
                <a:solidFill>
                  <a:srgbClr val="0070C0"/>
                </a:solidFill>
              </a:rPr>
              <a:t>Effect of scale-up of chemical batches on the yield</a:t>
            </a:r>
          </a:p>
          <a:p>
            <a:pPr algn="l">
              <a:buNone/>
            </a:pPr>
            <a:r>
              <a:rPr lang="en-US" dirty="0" smtClean="0">
                <a:solidFill>
                  <a:srgbClr val="FF0000"/>
                </a:solidFill>
              </a:rPr>
              <a:t>*</a:t>
            </a:r>
            <a:r>
              <a:rPr lang="en-US" sz="2600" dirty="0" smtClean="0">
                <a:solidFill>
                  <a:srgbClr val="0070C0"/>
                </a:solidFill>
              </a:rPr>
              <a:t>Quality of the water systems</a:t>
            </a:r>
          </a:p>
          <a:p>
            <a:pPr algn="l">
              <a:buNone/>
            </a:pPr>
            <a:r>
              <a:rPr lang="en-US" dirty="0" smtClean="0">
                <a:solidFill>
                  <a:srgbClr val="FF0000"/>
                </a:solidFill>
              </a:rPr>
              <a:t>*</a:t>
            </a:r>
            <a:r>
              <a:rPr lang="en-US" sz="2600" dirty="0" smtClean="0">
                <a:solidFill>
                  <a:srgbClr val="0070C0"/>
                </a:solidFill>
              </a:rPr>
              <a:t>Solvent handling and recovery systems</a:t>
            </a:r>
          </a:p>
          <a:p>
            <a:pPr algn="l">
              <a:buNone/>
            </a:pPr>
            <a:r>
              <a:rPr lang="en-US" dirty="0" smtClean="0">
                <a:solidFill>
                  <a:srgbClr val="FF0000"/>
                </a:solidFill>
              </a:rPr>
              <a:t>*</a:t>
            </a:r>
            <a:r>
              <a:rPr lang="en-US" sz="2600" dirty="0" smtClean="0">
                <a:solidFill>
                  <a:srgbClr val="0070C0"/>
                </a:solidFill>
              </a:rPr>
              <a:t>Analytical methods to detect impurities or chemical residues and the limits set</a:t>
            </a:r>
          </a:p>
          <a:p>
            <a:pPr algn="l">
              <a:buNone/>
            </a:pPr>
            <a:r>
              <a:rPr lang="en-US" dirty="0" smtClean="0">
                <a:solidFill>
                  <a:srgbClr val="FF0000"/>
                </a:solidFill>
              </a:rPr>
              <a:t>*</a:t>
            </a:r>
            <a:r>
              <a:rPr lang="en-US" sz="2600" dirty="0" smtClean="0">
                <a:solidFill>
                  <a:srgbClr val="0070C0"/>
                </a:solidFill>
              </a:rPr>
              <a:t>Stability studies of the bulk pharmaceutical chemical</a:t>
            </a:r>
          </a:p>
          <a:p>
            <a:pPr algn="l">
              <a:buNone/>
            </a:pPr>
            <a:endParaRPr lang="ar-IQ"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algn="l">
              <a:buNone/>
            </a:pPr>
            <a:r>
              <a:rPr lang="en-US" dirty="0" smtClean="0">
                <a:solidFill>
                  <a:srgbClr val="C00000"/>
                </a:solidFill>
              </a:rPr>
              <a:t>CLINICAL TRIAL MATERIALS</a:t>
            </a:r>
          </a:p>
          <a:p>
            <a:pPr algn="l">
              <a:buNone/>
            </a:pPr>
            <a:endParaRPr lang="en-US" sz="2800" dirty="0" smtClean="0"/>
          </a:p>
          <a:p>
            <a:pPr algn="l">
              <a:buNone/>
            </a:pPr>
            <a:r>
              <a:rPr lang="en-US" sz="3500" dirty="0" smtClean="0">
                <a:solidFill>
                  <a:srgbClr val="FF0000"/>
                </a:solidFill>
              </a:rPr>
              <a:t>*</a:t>
            </a:r>
            <a:r>
              <a:rPr lang="en-US" sz="2800" dirty="0" smtClean="0">
                <a:solidFill>
                  <a:srgbClr val="0070C0"/>
                </a:solidFill>
              </a:rPr>
              <a:t>The </a:t>
            </a:r>
            <a:r>
              <a:rPr lang="en-US" sz="2800" dirty="0" smtClean="0">
                <a:solidFill>
                  <a:srgbClr val="7030A0"/>
                </a:solidFill>
              </a:rPr>
              <a:t>CTMs</a:t>
            </a:r>
            <a:r>
              <a:rPr lang="en-US" sz="2800" dirty="0" smtClean="0">
                <a:solidFill>
                  <a:srgbClr val="0070C0"/>
                </a:solidFill>
              </a:rPr>
              <a:t> used in clinical investigations must be produced in compliance with the </a:t>
            </a:r>
            <a:r>
              <a:rPr lang="en-US" sz="2800" dirty="0" err="1" smtClean="0">
                <a:solidFill>
                  <a:srgbClr val="FF0000"/>
                </a:solidFill>
              </a:rPr>
              <a:t>cGMP</a:t>
            </a:r>
            <a:r>
              <a:rPr lang="en-US" sz="2800" dirty="0" smtClean="0">
                <a:solidFill>
                  <a:srgbClr val="FF0000"/>
                </a:solidFill>
              </a:rPr>
              <a:t> regulatory requirements and standardized </a:t>
            </a:r>
            <a:r>
              <a:rPr lang="en-US" sz="2800" dirty="0" smtClean="0">
                <a:solidFill>
                  <a:srgbClr val="0070C0"/>
                </a:solidFill>
              </a:rPr>
              <a:t>as to </a:t>
            </a:r>
            <a:r>
              <a:rPr lang="en-US" sz="2800" dirty="0" smtClean="0">
                <a:solidFill>
                  <a:schemeClr val="accent6">
                    <a:lumMod val="50000"/>
                  </a:schemeClr>
                </a:solidFill>
              </a:rPr>
              <a:t>identity, purity, strength, and quality </a:t>
            </a:r>
            <a:r>
              <a:rPr lang="en-US" sz="2800" dirty="0" smtClean="0">
                <a:solidFill>
                  <a:srgbClr val="0070C0"/>
                </a:solidFill>
              </a:rPr>
              <a:t>.</a:t>
            </a:r>
          </a:p>
          <a:p>
            <a:pPr algn="l">
              <a:buNone/>
            </a:pPr>
            <a:r>
              <a:rPr lang="en-US" sz="2800" dirty="0" smtClean="0"/>
              <a:t> </a:t>
            </a:r>
            <a:r>
              <a:rPr lang="en-US" sz="3500" dirty="0" smtClean="0">
                <a:solidFill>
                  <a:srgbClr val="FF0000"/>
                </a:solidFill>
              </a:rPr>
              <a:t>*</a:t>
            </a:r>
            <a:r>
              <a:rPr lang="en-US" sz="2800" dirty="0" smtClean="0">
                <a:solidFill>
                  <a:srgbClr val="0070C0"/>
                </a:solidFill>
              </a:rPr>
              <a:t>However, during preclinical testing and the early phases of clinical evaluation, </a:t>
            </a:r>
            <a:r>
              <a:rPr lang="en-US" sz="2800" dirty="0" smtClean="0">
                <a:solidFill>
                  <a:srgbClr val="FF0000"/>
                </a:solidFill>
              </a:rPr>
              <a:t>a product's formulation and many of the production processes and analytical controls are under development</a:t>
            </a:r>
            <a:r>
              <a:rPr lang="en-US" sz="2800" dirty="0" smtClean="0">
                <a:solidFill>
                  <a:srgbClr val="0070C0"/>
                </a:solidFill>
              </a:rPr>
              <a:t>. Thus, during this period, the regulatory requirements are applied with </a:t>
            </a:r>
            <a:r>
              <a:rPr lang="en-US" sz="2800" dirty="0" smtClean="0">
                <a:solidFill>
                  <a:srgbClr val="00B050"/>
                </a:solidFill>
              </a:rPr>
              <a:t>flexibility</a:t>
            </a:r>
            <a:r>
              <a:rPr lang="en-US" sz="2800" dirty="0" smtClean="0">
                <a:solidFill>
                  <a:srgbClr val="0070C0"/>
                </a:solidFill>
              </a:rPr>
              <a:t>. </a:t>
            </a:r>
          </a:p>
          <a:p>
            <a:pPr algn="l">
              <a:buNone/>
            </a:pPr>
            <a:r>
              <a:rPr lang="en-US" sz="3500" dirty="0" smtClean="0">
                <a:solidFill>
                  <a:srgbClr val="FF0000"/>
                </a:solidFill>
              </a:rPr>
              <a:t>*</a:t>
            </a:r>
            <a:r>
              <a:rPr lang="en-US" sz="2800" dirty="0" smtClean="0">
                <a:solidFill>
                  <a:srgbClr val="0070C0"/>
                </a:solidFill>
              </a:rPr>
              <a:t>As the clinical trials progress from Phase 1 to Phase 2, the processes are being characterized and refined, and during Phase 3 they are expected to meet all regulatory requirements. </a:t>
            </a:r>
            <a:r>
              <a:rPr lang="en-US" sz="2800" dirty="0" smtClean="0">
                <a:solidFill>
                  <a:srgbClr val="FF0000"/>
                </a:solidFill>
              </a:rPr>
              <a:t>It is during Phase 3 that process optimization is demonstrated to the FDA by the production of at least one tenth of a commercial size  batch </a:t>
            </a:r>
            <a:r>
              <a:rPr lang="en-US" sz="2800" dirty="0" smtClean="0">
                <a:solidFill>
                  <a:srgbClr val="0070C0"/>
                </a:solidFill>
              </a:rPr>
              <a:t>(</a:t>
            </a:r>
            <a:r>
              <a:rPr lang="en-US" sz="2800" dirty="0" smtClean="0">
                <a:solidFill>
                  <a:srgbClr val="7030A0"/>
                </a:solidFill>
              </a:rPr>
              <a:t>e.g., 100,000 capsules</a:t>
            </a:r>
            <a:r>
              <a:rPr lang="en-US" sz="2800" dirty="0" smtClean="0">
                <a:solidFill>
                  <a:srgbClr val="0070C0"/>
                </a:solidFill>
              </a:rPr>
              <a:t>) </a:t>
            </a:r>
            <a:r>
              <a:rPr lang="en-US" sz="2800" dirty="0" smtClean="0">
                <a:solidFill>
                  <a:srgbClr val="FF0000"/>
                </a:solidFill>
              </a:rPr>
              <a:t>of the proposed product</a:t>
            </a:r>
            <a:r>
              <a:rPr lang="en-US" sz="2800" dirty="0" smtClean="0"/>
              <a:t>. </a:t>
            </a:r>
            <a:endParaRPr lang="ar-IQ" sz="26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algn="l">
              <a:buNone/>
            </a:pPr>
            <a:r>
              <a:rPr lang="en-US" dirty="0" smtClean="0">
                <a:solidFill>
                  <a:srgbClr val="C00000"/>
                </a:solidFill>
              </a:rPr>
              <a:t>BIOLOGICS</a:t>
            </a:r>
          </a:p>
          <a:p>
            <a:pPr algn="l">
              <a:buNone/>
            </a:pPr>
            <a:endParaRPr lang="en-US" sz="2600" dirty="0" smtClean="0"/>
          </a:p>
          <a:p>
            <a:pPr algn="l">
              <a:buNone/>
            </a:pPr>
            <a:r>
              <a:rPr lang="en-US" sz="2600" dirty="0" err="1" smtClean="0">
                <a:solidFill>
                  <a:srgbClr val="0070C0"/>
                </a:solidFill>
              </a:rPr>
              <a:t>cGMP</a:t>
            </a:r>
            <a:r>
              <a:rPr lang="en-US" sz="2600" dirty="0" smtClean="0">
                <a:solidFill>
                  <a:srgbClr val="0070C0"/>
                </a:solidFill>
              </a:rPr>
              <a:t> standards are defined for biologic products in the Code of Federal Regulations .While the basic regulations for finished pharmaceuticals  apply to biologic products as well, </a:t>
            </a:r>
            <a:r>
              <a:rPr lang="en-US" sz="2600" dirty="0" smtClean="0">
                <a:solidFill>
                  <a:srgbClr val="FF0000"/>
                </a:solidFill>
              </a:rPr>
              <a:t>the nature of blood, bacterial, and viral products requires specific additional mandates</a:t>
            </a:r>
            <a:r>
              <a:rPr lang="en-US" sz="2600" dirty="0" smtClean="0">
                <a:solidFill>
                  <a:srgbClr val="0070C0"/>
                </a:solidFill>
              </a:rPr>
              <a:t>.</a:t>
            </a:r>
          </a:p>
          <a:p>
            <a:pPr algn="l">
              <a:buNone/>
            </a:pPr>
            <a:r>
              <a:rPr lang="en-US" sz="2800" dirty="0" smtClean="0">
                <a:solidFill>
                  <a:srgbClr val="0070C0"/>
                </a:solidFill>
              </a:rPr>
              <a:t>((</a:t>
            </a:r>
            <a:r>
              <a:rPr lang="en-US" sz="2400" dirty="0" smtClean="0">
                <a:solidFill>
                  <a:srgbClr val="00B050"/>
                </a:solidFill>
              </a:rPr>
              <a:t>blood collection procedures</a:t>
            </a:r>
            <a:r>
              <a:rPr lang="en-US" sz="2400" dirty="0" smtClean="0">
                <a:solidFill>
                  <a:srgbClr val="002060"/>
                </a:solidFill>
              </a:rPr>
              <a:t>; </a:t>
            </a:r>
          </a:p>
          <a:p>
            <a:pPr algn="l">
              <a:buNone/>
            </a:pPr>
            <a:r>
              <a:rPr lang="en-US" sz="2400" dirty="0" smtClean="0">
                <a:solidFill>
                  <a:srgbClr val="00B050"/>
                </a:solidFill>
              </a:rPr>
              <a:t>environmental controls</a:t>
            </a:r>
            <a:r>
              <a:rPr lang="en-US" sz="2400" dirty="0" smtClean="0">
                <a:solidFill>
                  <a:srgbClr val="002060"/>
                </a:solidFill>
              </a:rPr>
              <a:t>;</a:t>
            </a:r>
            <a:r>
              <a:rPr lang="en-US" sz="2400" dirty="0" smtClean="0">
                <a:solidFill>
                  <a:srgbClr val="00B050"/>
                </a:solidFill>
              </a:rPr>
              <a:t> </a:t>
            </a:r>
          </a:p>
          <a:p>
            <a:pPr algn="l">
              <a:buNone/>
            </a:pPr>
            <a:r>
              <a:rPr lang="en-US" sz="2400" dirty="0" smtClean="0">
                <a:solidFill>
                  <a:srgbClr val="00B050"/>
                </a:solidFill>
              </a:rPr>
              <a:t>cell bank and cell line characterization and testing</a:t>
            </a:r>
            <a:r>
              <a:rPr lang="en-US" sz="2400" dirty="0" smtClean="0">
                <a:solidFill>
                  <a:srgbClr val="002060"/>
                </a:solidFill>
              </a:rPr>
              <a:t>;</a:t>
            </a:r>
            <a:r>
              <a:rPr lang="en-US" sz="2400" dirty="0" smtClean="0">
                <a:solidFill>
                  <a:srgbClr val="00B050"/>
                </a:solidFill>
              </a:rPr>
              <a:t> </a:t>
            </a:r>
          </a:p>
          <a:p>
            <a:pPr algn="l">
              <a:buNone/>
            </a:pPr>
            <a:r>
              <a:rPr lang="en-US" sz="2400" dirty="0" smtClean="0">
                <a:solidFill>
                  <a:srgbClr val="00B050"/>
                </a:solidFill>
              </a:rPr>
              <a:t>cell propagation and fermentation</a:t>
            </a:r>
            <a:r>
              <a:rPr lang="en-US" sz="2400" dirty="0" smtClean="0">
                <a:solidFill>
                  <a:srgbClr val="002060"/>
                </a:solidFill>
              </a:rPr>
              <a:t>; </a:t>
            </a:r>
          </a:p>
          <a:p>
            <a:pPr algn="l">
              <a:buNone/>
            </a:pPr>
            <a:r>
              <a:rPr lang="en-US" sz="2400" dirty="0" smtClean="0">
                <a:solidFill>
                  <a:srgbClr val="00B050"/>
                </a:solidFill>
              </a:rPr>
              <a:t>inactivation of infectious agents</a:t>
            </a:r>
            <a:r>
              <a:rPr lang="en-US" sz="2400" dirty="0" smtClean="0">
                <a:solidFill>
                  <a:srgbClr val="002060"/>
                </a:solidFill>
              </a:rPr>
              <a:t>;</a:t>
            </a:r>
          </a:p>
          <a:p>
            <a:pPr algn="l">
              <a:buNone/>
            </a:pPr>
            <a:r>
              <a:rPr lang="en-US" sz="2400" dirty="0" smtClean="0">
                <a:solidFill>
                  <a:srgbClr val="002060"/>
                </a:solidFill>
              </a:rPr>
              <a:t> </a:t>
            </a:r>
            <a:r>
              <a:rPr lang="en-US" sz="2400" dirty="0" smtClean="0">
                <a:solidFill>
                  <a:srgbClr val="00B050"/>
                </a:solidFill>
              </a:rPr>
              <a:t>aseptic processing validation </a:t>
            </a:r>
            <a:r>
              <a:rPr lang="en-US" sz="2400" dirty="0" smtClean="0">
                <a:solidFill>
                  <a:srgbClr val="002060"/>
                </a:solidFill>
              </a:rPr>
              <a:t>;</a:t>
            </a:r>
            <a:r>
              <a:rPr lang="en-US" sz="2400" dirty="0" smtClean="0">
                <a:solidFill>
                  <a:srgbClr val="00B050"/>
                </a:solidFill>
              </a:rPr>
              <a:t> </a:t>
            </a:r>
          </a:p>
          <a:p>
            <a:pPr algn="l">
              <a:buNone/>
            </a:pPr>
            <a:r>
              <a:rPr lang="en-US" sz="2400" dirty="0" smtClean="0">
                <a:solidFill>
                  <a:srgbClr val="00B050"/>
                </a:solidFill>
              </a:rPr>
              <a:t>live vaccine work areas</a:t>
            </a:r>
            <a:r>
              <a:rPr lang="en-US" sz="2400" dirty="0" smtClean="0">
                <a:solidFill>
                  <a:srgbClr val="002060"/>
                </a:solidFill>
              </a:rPr>
              <a:t>;</a:t>
            </a:r>
          </a:p>
          <a:p>
            <a:pPr algn="l">
              <a:buNone/>
            </a:pPr>
            <a:r>
              <a:rPr lang="en-US" sz="2400" dirty="0" smtClean="0">
                <a:solidFill>
                  <a:srgbClr val="002060"/>
                </a:solidFill>
              </a:rPr>
              <a:t> </a:t>
            </a:r>
            <a:r>
              <a:rPr lang="en-US" sz="2400" dirty="0" smtClean="0">
                <a:solidFill>
                  <a:srgbClr val="00B050"/>
                </a:solidFill>
              </a:rPr>
              <a:t>work with spore-bearing organisms</a:t>
            </a:r>
            <a:r>
              <a:rPr lang="en-US" sz="2400" dirty="0" smtClean="0">
                <a:solidFill>
                  <a:srgbClr val="002060"/>
                </a:solidFill>
              </a:rPr>
              <a:t>;</a:t>
            </a:r>
          </a:p>
          <a:p>
            <a:pPr algn="l">
              <a:buNone/>
            </a:pPr>
            <a:r>
              <a:rPr lang="en-US" sz="2400" dirty="0" smtClean="0">
                <a:solidFill>
                  <a:srgbClr val="00B050"/>
                </a:solidFill>
              </a:rPr>
              <a:t> and evaluation, quantification,</a:t>
            </a:r>
          </a:p>
          <a:p>
            <a:pPr algn="l">
              <a:buNone/>
            </a:pPr>
            <a:r>
              <a:rPr lang="en-US" sz="2400" dirty="0" smtClean="0">
                <a:solidFill>
                  <a:srgbClr val="00B050"/>
                </a:solidFill>
              </a:rPr>
              <a:t> and validation of risk factors</a:t>
            </a:r>
            <a:r>
              <a:rPr lang="en-US" sz="2800" dirty="0" smtClean="0">
                <a:solidFill>
                  <a:srgbClr val="0070C0"/>
                </a:solidFill>
              </a:rPr>
              <a:t>)).</a:t>
            </a:r>
          </a:p>
          <a:p>
            <a:pPr algn="l">
              <a:buNone/>
            </a:pPr>
            <a:endParaRPr lang="en-US" sz="2800" dirty="0" smtClean="0">
              <a:solidFill>
                <a:srgbClr val="0070C0"/>
              </a:solidFill>
            </a:endParaRPr>
          </a:p>
          <a:p>
            <a:pPr algn="l">
              <a:buNone/>
            </a:pPr>
            <a:endParaRPr lang="en-US" sz="2800" dirty="0" smtClean="0">
              <a:solidFill>
                <a:srgbClr val="0070C0"/>
              </a:solidFill>
            </a:endParaRPr>
          </a:p>
          <a:p>
            <a:pPr algn="l">
              <a:buNone/>
            </a:pPr>
            <a:endParaRPr lang="en-US" sz="2800" dirty="0" smtClean="0">
              <a:solidFill>
                <a:srgbClr val="0070C0"/>
              </a:solidFill>
            </a:endParaRPr>
          </a:p>
          <a:p>
            <a:pPr algn="l">
              <a:buNone/>
            </a:pPr>
            <a:endParaRPr lang="ar-IQ" sz="2600" dirty="0">
              <a:solidFill>
                <a:srgbClr val="0070C0"/>
              </a:solidFill>
            </a:endParaRPr>
          </a:p>
        </p:txBody>
      </p:sp>
      <p:pic>
        <p:nvPicPr>
          <p:cNvPr id="4" name="Picture 2" descr="C:\Documents and Settings\SHOBAR\Desktop\Inactivated-Influenza-Vaccine-Split-Virion-Anflu-PFS-.jpg"/>
          <p:cNvPicPr>
            <a:picLocks noChangeAspect="1" noChangeArrowheads="1"/>
          </p:cNvPicPr>
          <p:nvPr/>
        </p:nvPicPr>
        <p:blipFill>
          <a:blip r:embed="rId2"/>
          <a:srcRect/>
          <a:stretch>
            <a:fillRect/>
          </a:stretch>
        </p:blipFill>
        <p:spPr bwMode="auto">
          <a:xfrm>
            <a:off x="6143636" y="2285992"/>
            <a:ext cx="3000364" cy="4572008"/>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linds(horizontal)">
                                      <p:cBhvr>
                                        <p:cTn id="6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dirty="0" smtClean="0">
                <a:solidFill>
                  <a:srgbClr val="C00000"/>
                </a:solidFill>
              </a:rPr>
              <a:t>MEDICAL  DEVICES</a:t>
            </a:r>
          </a:p>
          <a:p>
            <a:pPr algn="l">
              <a:buNone/>
            </a:pPr>
            <a:endParaRPr lang="en-US" sz="2600" dirty="0" smtClean="0"/>
          </a:p>
          <a:p>
            <a:pPr algn="l">
              <a:buNone/>
            </a:pPr>
            <a:r>
              <a:rPr lang="en-US" sz="2600" dirty="0" smtClean="0">
                <a:solidFill>
                  <a:srgbClr val="0070C0"/>
                </a:solidFill>
              </a:rPr>
              <a:t>Medical devices follow a path for FDA approval that resembles that for pharmaceuticals. For instance, clinical investigations of devices are conducted on approval of an investigational device exemption and approved for marketing when shown to be </a:t>
            </a:r>
            <a:r>
              <a:rPr lang="en-US" sz="2600" dirty="0" smtClean="0">
                <a:solidFill>
                  <a:srgbClr val="FF0000"/>
                </a:solidFill>
              </a:rPr>
              <a:t>safe</a:t>
            </a:r>
            <a:r>
              <a:rPr lang="en-US" sz="2600" dirty="0" smtClean="0">
                <a:solidFill>
                  <a:srgbClr val="0070C0"/>
                </a:solidFill>
              </a:rPr>
              <a:t> and </a:t>
            </a:r>
            <a:r>
              <a:rPr lang="en-US" sz="2600" dirty="0" smtClean="0">
                <a:solidFill>
                  <a:srgbClr val="FF0000"/>
                </a:solidFill>
              </a:rPr>
              <a:t>effective</a:t>
            </a:r>
            <a:r>
              <a:rPr lang="en-US" sz="2600" dirty="0" smtClean="0">
                <a:solidFill>
                  <a:srgbClr val="0070C0"/>
                </a:solidFill>
              </a:rPr>
              <a:t> through a premarket approval application, </a:t>
            </a:r>
            <a:r>
              <a:rPr lang="en-US" sz="2600" dirty="0" smtClean="0">
                <a:solidFill>
                  <a:srgbClr val="7030A0"/>
                </a:solidFill>
              </a:rPr>
              <a:t>similar to an investigational new drug and NDA, respectively</a:t>
            </a:r>
            <a:r>
              <a:rPr lang="en-US" sz="2600" dirty="0" smtClean="0">
                <a:solidFill>
                  <a:srgbClr val="0070C0"/>
                </a:solidFill>
              </a:rPr>
              <a:t>. </a:t>
            </a:r>
          </a:p>
          <a:p>
            <a:pPr algn="l">
              <a:buNone/>
            </a:pPr>
            <a:endParaRPr lang="en-US" sz="2600" dirty="0" smtClean="0">
              <a:solidFill>
                <a:srgbClr val="0070C0"/>
              </a:solidFill>
            </a:endParaRPr>
          </a:p>
          <a:p>
            <a:pPr algn="l">
              <a:buNone/>
            </a:pPr>
            <a:r>
              <a:rPr lang="en-US" sz="2600" dirty="0" smtClean="0">
                <a:solidFill>
                  <a:srgbClr val="0070C0"/>
                </a:solidFill>
              </a:rPr>
              <a:t>~~Devices covered by </a:t>
            </a:r>
            <a:r>
              <a:rPr lang="en-US" sz="2600" dirty="0" err="1" smtClean="0">
                <a:solidFill>
                  <a:srgbClr val="0070C0"/>
                </a:solidFill>
              </a:rPr>
              <a:t>cGMP</a:t>
            </a:r>
            <a:r>
              <a:rPr lang="en-US" sz="2600" dirty="0" smtClean="0">
                <a:solidFill>
                  <a:srgbClr val="0070C0"/>
                </a:solidFill>
              </a:rPr>
              <a:t> regulations include ((</a:t>
            </a:r>
            <a:r>
              <a:rPr lang="en-US" sz="2600" dirty="0" smtClean="0">
                <a:solidFill>
                  <a:schemeClr val="accent6">
                    <a:lumMod val="50000"/>
                  </a:schemeClr>
                </a:solidFill>
              </a:rPr>
              <a:t>intraocular lenses, hearing aids, intrauterine devices, cardiac pacemakers, clinical chemistry analyzers, catheters, dental X-ray equipment, surgical gloves, condoms, traction equipment, computed tomography equipment</a:t>
            </a:r>
            <a:r>
              <a:rPr lang="en-US" sz="2600" dirty="0" smtClean="0">
                <a:solidFill>
                  <a:srgbClr val="0070C0"/>
                </a:solidFill>
              </a:rPr>
              <a:t>)).</a:t>
            </a:r>
            <a:endParaRPr lang="ar-IQ" sz="2600" dirty="0">
              <a:solidFill>
                <a:srgbClr val="0070C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algn="l">
              <a:buNone/>
            </a:pPr>
            <a:r>
              <a:rPr lang="en-US" dirty="0" err="1" smtClean="0">
                <a:solidFill>
                  <a:srgbClr val="C00000"/>
                </a:solidFill>
              </a:rPr>
              <a:t>cGMP</a:t>
            </a:r>
            <a:r>
              <a:rPr lang="en-US" dirty="0" smtClean="0">
                <a:solidFill>
                  <a:srgbClr val="C00000"/>
                </a:solidFill>
              </a:rPr>
              <a:t> REQUIREMENTS FOR MANUFACTURING IN PHARMACIES</a:t>
            </a:r>
          </a:p>
          <a:p>
            <a:pPr algn="l">
              <a:buNone/>
            </a:pPr>
            <a:r>
              <a:rPr lang="en-US" sz="2600" dirty="0" smtClean="0">
                <a:solidFill>
                  <a:srgbClr val="0070C0"/>
                </a:solidFill>
              </a:rPr>
              <a:t>Pharmacies </a:t>
            </a:r>
            <a:r>
              <a:rPr lang="en-US" sz="2600" dirty="0" smtClean="0">
                <a:solidFill>
                  <a:srgbClr val="FF0000"/>
                </a:solidFill>
              </a:rPr>
              <a:t>that engage in such activities must register with the FDA as a manufacturer or distributor and be subject to FDA inspection at regular intervals</a:t>
            </a:r>
            <a:r>
              <a:rPr lang="en-US" sz="2600" dirty="0" smtClean="0">
                <a:solidFill>
                  <a:srgbClr val="0070C0"/>
                </a:solidFill>
              </a:rPr>
              <a:t>. Included are </a:t>
            </a:r>
            <a:r>
              <a:rPr lang="en-US" sz="2600" dirty="0" smtClean="0">
                <a:solidFill>
                  <a:srgbClr val="7030A0"/>
                </a:solidFill>
              </a:rPr>
              <a:t>hospital pharmacies </a:t>
            </a:r>
            <a:r>
              <a:rPr lang="en-US" sz="2600" dirty="0" smtClean="0">
                <a:solidFill>
                  <a:srgbClr val="0070C0"/>
                </a:solidFill>
              </a:rPr>
              <a:t>that repackage drug products for their own use and for the use of other hospitals; </a:t>
            </a:r>
            <a:r>
              <a:rPr lang="en-US" sz="2600" dirty="0" smtClean="0">
                <a:solidFill>
                  <a:srgbClr val="7030A0"/>
                </a:solidFill>
              </a:rPr>
              <a:t>chain pharmacy operations </a:t>
            </a:r>
            <a:r>
              <a:rPr lang="en-US" sz="2600" dirty="0" smtClean="0">
                <a:solidFill>
                  <a:srgbClr val="0070C0"/>
                </a:solidFill>
              </a:rPr>
              <a:t>that repackage and </a:t>
            </a:r>
            <a:r>
              <a:rPr lang="en-US" sz="2600" dirty="0" err="1" smtClean="0">
                <a:solidFill>
                  <a:srgbClr val="0070C0"/>
                </a:solidFill>
              </a:rPr>
              <a:t>relabel</a:t>
            </a:r>
            <a:r>
              <a:rPr lang="en-US" sz="2600" dirty="0" smtClean="0">
                <a:solidFill>
                  <a:srgbClr val="0070C0"/>
                </a:solidFill>
              </a:rPr>
              <a:t> bulk quantities of products for distribution in the chain; and similar repackaging and relabeling by </a:t>
            </a:r>
            <a:r>
              <a:rPr lang="en-US" sz="2600" dirty="0" smtClean="0">
                <a:solidFill>
                  <a:srgbClr val="7030A0"/>
                </a:solidFill>
              </a:rPr>
              <a:t>individual pharmacists or pharmacies </a:t>
            </a:r>
            <a:r>
              <a:rPr lang="en-US" sz="2600" dirty="0" smtClean="0">
                <a:solidFill>
                  <a:srgbClr val="0070C0"/>
                </a:solidFill>
              </a:rPr>
              <a:t>for distribution to other pharmacies or retailers.</a:t>
            </a:r>
          </a:p>
          <a:p>
            <a:pPr algn="l">
              <a:buNone/>
            </a:pPr>
            <a:r>
              <a:rPr lang="en-US" sz="3500" dirty="0" smtClean="0">
                <a:solidFill>
                  <a:srgbClr val="FF0000"/>
                </a:solidFill>
              </a:rPr>
              <a:t>*</a:t>
            </a:r>
            <a:r>
              <a:rPr lang="en-US" sz="2600" dirty="0" smtClean="0">
                <a:solidFill>
                  <a:srgbClr val="0070C0"/>
                </a:solidFill>
              </a:rPr>
              <a:t>Recently, professional  attention has been directed toward differentiating between pharmaceutical manufacturing and compounding as practiced by community pharmacists . </a:t>
            </a:r>
            <a:r>
              <a:rPr lang="en-US" sz="3500" dirty="0" smtClean="0">
                <a:solidFill>
                  <a:srgbClr val="FF0000"/>
                </a:solidFill>
              </a:rPr>
              <a:t>*</a:t>
            </a:r>
            <a:r>
              <a:rPr lang="en-US" sz="2600" dirty="0" smtClean="0">
                <a:solidFill>
                  <a:schemeClr val="accent6">
                    <a:lumMod val="50000"/>
                  </a:schemeClr>
                </a:solidFill>
              </a:rPr>
              <a:t>Pharmaceutical manufacturing </a:t>
            </a:r>
            <a:r>
              <a:rPr lang="en-US" sz="2600" dirty="0" smtClean="0">
                <a:solidFill>
                  <a:srgbClr val="0070C0"/>
                </a:solidFill>
              </a:rPr>
              <a:t>is ((</a:t>
            </a:r>
            <a:r>
              <a:rPr lang="en-US" sz="2600" dirty="0" smtClean="0">
                <a:solidFill>
                  <a:srgbClr val="FF0000"/>
                </a:solidFill>
              </a:rPr>
              <a:t>large-scale production of drugs or drug products for distribution and sale</a:t>
            </a:r>
            <a:r>
              <a:rPr lang="en-US" sz="2600" dirty="0" smtClean="0">
                <a:solidFill>
                  <a:srgbClr val="0070C0"/>
                </a:solidFill>
              </a:rPr>
              <a:t>)), whereas </a:t>
            </a:r>
            <a:r>
              <a:rPr lang="en-US" sz="2600" dirty="0" smtClean="0">
                <a:solidFill>
                  <a:schemeClr val="accent6">
                    <a:lumMod val="50000"/>
                  </a:schemeClr>
                </a:solidFill>
              </a:rPr>
              <a:t>compounding</a:t>
            </a:r>
            <a:r>
              <a:rPr lang="en-US" sz="2600" dirty="0" smtClean="0">
                <a:solidFill>
                  <a:srgbClr val="0070C0"/>
                </a:solidFill>
              </a:rPr>
              <a:t> is ((</a:t>
            </a:r>
            <a:r>
              <a:rPr lang="en-US" sz="2600" dirty="0" smtClean="0">
                <a:solidFill>
                  <a:srgbClr val="FF0000"/>
                </a:solidFill>
              </a:rPr>
              <a:t>professional preparation of prescriptions for specific patients as a part of the traditional practice of pharmacy</a:t>
            </a:r>
            <a:r>
              <a:rPr lang="en-US" sz="2600" dirty="0" smtClean="0">
                <a:solidFill>
                  <a:srgbClr val="0070C0"/>
                </a:solidFill>
              </a:rPr>
              <a:t>)).</a:t>
            </a:r>
          </a:p>
          <a:p>
            <a:pPr algn="l">
              <a:buNone/>
            </a:pPr>
            <a:endParaRPr lang="ar-IQ" sz="26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lgn="l">
              <a:buNone/>
            </a:pPr>
            <a:r>
              <a:rPr lang="en-US" dirty="0" smtClean="0">
                <a:solidFill>
                  <a:srgbClr val="C00000"/>
                </a:solidFill>
              </a:rPr>
              <a:t>CURRENT GOOD COMPOUNDING PRACTICES</a:t>
            </a:r>
          </a:p>
          <a:p>
            <a:pPr algn="l">
              <a:buNone/>
            </a:pPr>
            <a:endParaRPr lang="en-US" sz="2600" dirty="0" smtClean="0"/>
          </a:p>
          <a:p>
            <a:pPr algn="l">
              <a:buNone/>
            </a:pPr>
            <a:r>
              <a:rPr lang="en-US" sz="2600" dirty="0" smtClean="0">
                <a:solidFill>
                  <a:srgbClr val="0070C0"/>
                </a:solidFill>
              </a:rPr>
              <a:t>pharmacists have increased the practice of compounding patient-specific medications. An increase in the incidence of pharmaceutical compounding was noted in the </a:t>
            </a:r>
            <a:r>
              <a:rPr lang="en-US" sz="2600" dirty="0" smtClean="0">
                <a:solidFill>
                  <a:srgbClr val="FF0000"/>
                </a:solidFill>
              </a:rPr>
              <a:t>1970s</a:t>
            </a:r>
            <a:r>
              <a:rPr lang="en-US" sz="2600" dirty="0" smtClean="0"/>
              <a:t>.</a:t>
            </a:r>
            <a:endParaRPr lang="en-US" dirty="0" smtClean="0"/>
          </a:p>
          <a:p>
            <a:pPr algn="l">
              <a:buNone/>
            </a:pPr>
            <a:endParaRPr lang="en-US" sz="2600" dirty="0" smtClean="0"/>
          </a:p>
          <a:p>
            <a:pPr algn="l">
              <a:buNone/>
            </a:pPr>
            <a:endParaRPr lang="en-US" sz="2600" dirty="0" smtClean="0"/>
          </a:p>
          <a:p>
            <a:pPr algn="l">
              <a:buNone/>
            </a:pPr>
            <a:endParaRPr lang="en-US" sz="2600" dirty="0" smtClean="0"/>
          </a:p>
          <a:p>
            <a:pPr algn="l">
              <a:buNone/>
            </a:pPr>
            <a:endParaRPr lang="en-US" sz="2600" dirty="0" smtClean="0"/>
          </a:p>
          <a:p>
            <a:pPr algn="l">
              <a:buNone/>
            </a:pPr>
            <a:endParaRPr lang="en-US" sz="2600" dirty="0" smtClean="0"/>
          </a:p>
          <a:p>
            <a:pPr algn="l">
              <a:buNone/>
            </a:pPr>
            <a:endParaRPr lang="en-US" sz="2600" dirty="0" smtClean="0"/>
          </a:p>
          <a:p>
            <a:pPr algn="l">
              <a:buNone/>
            </a:pPr>
            <a:r>
              <a:rPr lang="en-US" dirty="0" smtClean="0">
                <a:solidFill>
                  <a:srgbClr val="FF0000"/>
                </a:solidFill>
              </a:rPr>
              <a:t>*</a:t>
            </a:r>
            <a:r>
              <a:rPr lang="en-US" sz="2600" dirty="0" smtClean="0">
                <a:solidFill>
                  <a:srgbClr val="0070C0"/>
                </a:solidFill>
              </a:rPr>
              <a:t>As the extent of compounding increased, many standard-setting agencies and regulatory bodies wanted to ensure quality compounded products; consequently, there was a lot of activity during the </a:t>
            </a:r>
            <a:r>
              <a:rPr lang="en-US" sz="2600" dirty="0" smtClean="0">
                <a:solidFill>
                  <a:srgbClr val="FF0000"/>
                </a:solidFill>
              </a:rPr>
              <a:t>mid 1990s </a:t>
            </a:r>
            <a:r>
              <a:rPr lang="en-US" sz="2600" dirty="0" smtClean="0">
                <a:solidFill>
                  <a:srgbClr val="0070C0"/>
                </a:solidFill>
              </a:rPr>
              <a:t>to establish guidelines for pharmaceutical compounding.</a:t>
            </a:r>
          </a:p>
          <a:p>
            <a:pPr algn="l">
              <a:buNone/>
            </a:pPr>
            <a:endParaRPr lang="en-US" dirty="0" smtClean="0"/>
          </a:p>
          <a:p>
            <a:pPr algn="l">
              <a:buNone/>
            </a:pPr>
            <a:endParaRPr lang="ar-IQ" dirty="0"/>
          </a:p>
        </p:txBody>
      </p:sp>
      <p:pic>
        <p:nvPicPr>
          <p:cNvPr id="3074" name="Picture 2" descr="C:\Documents and Settings\SHOBAR\Desktop\laith\pharmacy-compounding.jpg"/>
          <p:cNvPicPr>
            <a:picLocks noChangeAspect="1" noChangeArrowheads="1"/>
          </p:cNvPicPr>
          <p:nvPr/>
        </p:nvPicPr>
        <p:blipFill>
          <a:blip r:embed="rId2"/>
          <a:srcRect/>
          <a:stretch>
            <a:fillRect/>
          </a:stretch>
        </p:blipFill>
        <p:spPr bwMode="auto">
          <a:xfrm>
            <a:off x="3857620" y="2143116"/>
            <a:ext cx="5286380" cy="2643206"/>
          </a:xfrm>
          <a:prstGeom prst="rect">
            <a:avLst/>
          </a:prstGeom>
          <a:noFill/>
        </p:spPr>
      </p:pic>
      <p:pic>
        <p:nvPicPr>
          <p:cNvPr id="3075" name="Picture 3" descr="C:\Documents and Settings\SHOBAR\Desktop\laith\thumbnail.aspx.jpeg"/>
          <p:cNvPicPr>
            <a:picLocks noChangeAspect="1" noChangeArrowheads="1"/>
          </p:cNvPicPr>
          <p:nvPr/>
        </p:nvPicPr>
        <p:blipFill>
          <a:blip r:embed="rId3"/>
          <a:srcRect/>
          <a:stretch>
            <a:fillRect/>
          </a:stretch>
        </p:blipFill>
        <p:spPr bwMode="auto">
          <a:xfrm>
            <a:off x="0" y="2143116"/>
            <a:ext cx="3905229" cy="2643206"/>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additive="base">
                                        <p:cTn id="1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pPr algn="l">
              <a:buNone/>
            </a:pPr>
            <a:r>
              <a:rPr lang="en-US" sz="2600" dirty="0" smtClean="0">
                <a:solidFill>
                  <a:srgbClr val="FF0000"/>
                </a:solidFill>
              </a:rPr>
              <a:t>A number of reasons have been presented for the increase in preparing  patient-specific  medications, including the following:</a:t>
            </a:r>
          </a:p>
          <a:p>
            <a:pPr algn="l">
              <a:buNone/>
            </a:pPr>
            <a:r>
              <a:rPr lang="en-US" sz="2800" dirty="0" smtClean="0">
                <a:solidFill>
                  <a:srgbClr val="FF0000"/>
                </a:solidFill>
              </a:rPr>
              <a:t>*</a:t>
            </a:r>
            <a:r>
              <a:rPr lang="en-US" sz="2800" dirty="0" smtClean="0">
                <a:solidFill>
                  <a:srgbClr val="0070C0"/>
                </a:solidFill>
              </a:rPr>
              <a:t>Many patients need drug dosages or strengths that are not commercially available.</a:t>
            </a:r>
          </a:p>
          <a:p>
            <a:pPr algn="l">
              <a:buNone/>
            </a:pPr>
            <a:endParaRPr lang="ar-IQ" sz="2800" dirty="0" smtClean="0"/>
          </a:p>
          <a:p>
            <a:pPr algn="l">
              <a:buNone/>
            </a:pPr>
            <a:r>
              <a:rPr lang="en-US" sz="2900" dirty="0" smtClean="0">
                <a:solidFill>
                  <a:srgbClr val="FF0000"/>
                </a:solidFill>
              </a:rPr>
              <a:t>*</a:t>
            </a:r>
            <a:r>
              <a:rPr lang="en-US" sz="2800" dirty="0" smtClean="0">
                <a:solidFill>
                  <a:srgbClr val="0070C0"/>
                </a:solidFill>
              </a:rPr>
              <a:t>Many patients need dosage forms are not commercially available</a:t>
            </a:r>
            <a:r>
              <a:rPr lang="en-US" sz="2800" dirty="0" smtClean="0"/>
              <a:t>.</a:t>
            </a:r>
          </a:p>
          <a:p>
            <a:pPr algn="l">
              <a:buNone/>
            </a:pPr>
            <a:endParaRPr lang="ar-IQ" sz="2800" dirty="0" smtClean="0"/>
          </a:p>
          <a:p>
            <a:pPr algn="l">
              <a:buNone/>
            </a:pPr>
            <a:r>
              <a:rPr lang="en-US" sz="2900" dirty="0" smtClean="0">
                <a:solidFill>
                  <a:srgbClr val="FF0000"/>
                </a:solidFill>
              </a:rPr>
              <a:t>*</a:t>
            </a:r>
            <a:r>
              <a:rPr lang="en-US" sz="2800" dirty="0" smtClean="0">
                <a:solidFill>
                  <a:srgbClr val="0070C0"/>
                </a:solidFill>
              </a:rPr>
              <a:t>Many patients are allergic to </a:t>
            </a:r>
            <a:r>
              <a:rPr lang="en-US" sz="2800" dirty="0" err="1" smtClean="0">
                <a:solidFill>
                  <a:srgbClr val="0070C0"/>
                </a:solidFill>
              </a:rPr>
              <a:t>excipients</a:t>
            </a:r>
            <a:r>
              <a:rPr lang="en-US" sz="2800" dirty="0" smtClean="0">
                <a:solidFill>
                  <a:srgbClr val="0070C0"/>
                </a:solidFill>
              </a:rPr>
              <a:t> in commercially available products</a:t>
            </a:r>
            <a:r>
              <a:rPr lang="en-US" sz="2800" dirty="0" smtClean="0"/>
              <a:t>.</a:t>
            </a:r>
          </a:p>
          <a:p>
            <a:pPr algn="l">
              <a:buNone/>
            </a:pPr>
            <a:r>
              <a:rPr lang="en-US" sz="2900" dirty="0" smtClean="0">
                <a:solidFill>
                  <a:srgbClr val="FF0000"/>
                </a:solidFill>
              </a:rPr>
              <a:t>*</a:t>
            </a:r>
            <a:r>
              <a:rPr lang="en-US" sz="2800" dirty="0" smtClean="0">
                <a:solidFill>
                  <a:srgbClr val="0070C0"/>
                </a:solidFill>
              </a:rPr>
              <a:t>Children's medications must be prepared as liquids, flavored to enhance compliance</a:t>
            </a:r>
            <a:r>
              <a:rPr lang="en-US" sz="2800" dirty="0" smtClean="0"/>
              <a:t>.</a:t>
            </a:r>
          </a:p>
          <a:p>
            <a:pPr algn="l">
              <a:buNone/>
            </a:pPr>
            <a:endParaRPr lang="en-US" sz="2800" dirty="0" smtClean="0"/>
          </a:p>
          <a:p>
            <a:pPr algn="l">
              <a:buNone/>
            </a:pPr>
            <a:r>
              <a:rPr lang="en-US" sz="2900" dirty="0" smtClean="0">
                <a:solidFill>
                  <a:srgbClr val="FF0000"/>
                </a:solidFill>
              </a:rPr>
              <a:t>*</a:t>
            </a:r>
            <a:r>
              <a:rPr lang="en-US" sz="2800" dirty="0" smtClean="0">
                <a:solidFill>
                  <a:srgbClr val="0070C0"/>
                </a:solidFill>
              </a:rPr>
              <a:t>Some medications are not very stable and require preparation and dispensing every few days</a:t>
            </a:r>
            <a:r>
              <a:rPr lang="en-US" sz="2800" dirty="0" smtClean="0"/>
              <a:t>.</a:t>
            </a:r>
          </a:p>
          <a:p>
            <a:pPr algn="l">
              <a:buNone/>
            </a:pPr>
            <a:endParaRPr lang="ar-IQ" sz="2800" dirty="0" smtClean="0"/>
          </a:p>
          <a:p>
            <a:pPr algn="l">
              <a:buNone/>
            </a:pPr>
            <a:r>
              <a:rPr lang="en-US" sz="2900" dirty="0" smtClean="0">
                <a:solidFill>
                  <a:srgbClr val="FF0000"/>
                </a:solidFill>
              </a:rPr>
              <a:t>*</a:t>
            </a:r>
            <a:r>
              <a:rPr lang="en-US" sz="2800" dirty="0" smtClean="0">
                <a:solidFill>
                  <a:srgbClr val="0070C0"/>
                </a:solidFill>
              </a:rPr>
              <a:t>Many drugs are reported in the literature but are not manufactured yet.</a:t>
            </a:r>
          </a:p>
          <a:p>
            <a:pPr algn="l">
              <a:buNone/>
            </a:pPr>
            <a:endParaRPr lang="en-US" sz="2800" dirty="0" smtClean="0"/>
          </a:p>
          <a:p>
            <a:pPr algn="l">
              <a:buNone/>
            </a:pPr>
            <a:r>
              <a:rPr lang="en-US" sz="2900" dirty="0" smtClean="0">
                <a:solidFill>
                  <a:srgbClr val="FF0000"/>
                </a:solidFill>
              </a:rPr>
              <a:t>*</a:t>
            </a:r>
            <a:r>
              <a:rPr lang="en-US" sz="2800" dirty="0" smtClean="0">
                <a:solidFill>
                  <a:srgbClr val="0070C0"/>
                </a:solidFill>
              </a:rPr>
              <a:t>Many physicians desire to deliver products in innovative ways, and pharmacists can work with them to solve medication problems.</a:t>
            </a:r>
          </a:p>
          <a:p>
            <a:pPr algn="l">
              <a:buNone/>
            </a:pPr>
            <a:endParaRPr lang="en-US" sz="2800" dirty="0" smtClean="0"/>
          </a:p>
          <a:p>
            <a:pPr algn="l">
              <a:buNone/>
            </a:pPr>
            <a:r>
              <a:rPr lang="en-US" sz="2900" dirty="0" smtClean="0">
                <a:solidFill>
                  <a:srgbClr val="FF0000"/>
                </a:solidFill>
              </a:rPr>
              <a:t>*</a:t>
            </a:r>
            <a:r>
              <a:rPr lang="en-US" sz="2800" dirty="0" smtClean="0">
                <a:solidFill>
                  <a:srgbClr val="0070C0"/>
                </a:solidFill>
              </a:rPr>
              <a:t>Most products are not available for veterinary patients.</a:t>
            </a:r>
          </a:p>
          <a:p>
            <a:pPr algn="l">
              <a:buNone/>
            </a:pPr>
            <a:endParaRPr lang="en-US" sz="2800" dirty="0" smtClean="0"/>
          </a:p>
          <a:p>
            <a:pPr algn="l">
              <a:buNone/>
            </a:pPr>
            <a:r>
              <a:rPr lang="en-US" sz="2900" dirty="0" smtClean="0">
                <a:solidFill>
                  <a:srgbClr val="FF0000"/>
                </a:solidFill>
              </a:rPr>
              <a:t>*</a:t>
            </a:r>
            <a:r>
              <a:rPr lang="en-US" sz="2800" dirty="0" smtClean="0">
                <a:solidFill>
                  <a:srgbClr val="0070C0"/>
                </a:solidFill>
              </a:rPr>
              <a:t>Home health care and the treatment of an increasing number of patients at home have resulted in many community pharmacies and home health care.</a:t>
            </a:r>
          </a:p>
          <a:p>
            <a:pPr algn="l">
              <a:buNone/>
            </a:pPr>
            <a:r>
              <a:rPr lang="en-US" sz="2800" dirty="0" smtClean="0"/>
              <a:t> </a:t>
            </a:r>
          </a:p>
          <a:p>
            <a:pPr algn="l">
              <a:buNone/>
            </a:pPr>
            <a:r>
              <a:rPr lang="en-US" sz="2900" dirty="0" smtClean="0">
                <a:solidFill>
                  <a:srgbClr val="FF0000"/>
                </a:solidFill>
              </a:rPr>
              <a:t>*</a:t>
            </a:r>
            <a:r>
              <a:rPr lang="en-US" sz="2800" dirty="0" smtClean="0">
                <a:solidFill>
                  <a:srgbClr val="0070C0"/>
                </a:solidFill>
              </a:rPr>
              <a:t>Hospice care has resulted in new approaches to pain management and higher concentrations and combinations of drugs that are now used</a:t>
            </a:r>
            <a:r>
              <a:rPr lang="en-US" sz="2800" dirty="0" smtClean="0"/>
              <a:t>.</a:t>
            </a:r>
          </a:p>
          <a:p>
            <a:pPr algn="l">
              <a:buNone/>
            </a:pPr>
            <a:endParaRPr lang="en-US" sz="2800" dirty="0" smtClean="0"/>
          </a:p>
          <a:p>
            <a:pPr algn="l">
              <a:buNone/>
            </a:pPr>
            <a:r>
              <a:rPr lang="en-US" sz="2900" dirty="0" smtClean="0">
                <a:solidFill>
                  <a:srgbClr val="FF0000"/>
                </a:solidFill>
              </a:rPr>
              <a:t>*</a:t>
            </a:r>
            <a:r>
              <a:rPr lang="en-US" sz="2800" dirty="0" smtClean="0">
                <a:solidFill>
                  <a:srgbClr val="0070C0"/>
                </a:solidFill>
              </a:rPr>
              <a:t>Creating a specialized niche practice of pharmacy</a:t>
            </a:r>
            <a:r>
              <a:rPr lang="en-US" sz="2800" dirty="0" smtClean="0"/>
              <a:t>.</a:t>
            </a:r>
          </a:p>
          <a:p>
            <a:pPr algn="l">
              <a:buNone/>
            </a:pPr>
            <a:endParaRPr lang="ar-IQ" sz="26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 calcmode="lin" valueType="num">
                                      <p:cBhvr additive="base">
                                        <p:cTn id="6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20" end="20"/>
                                            </p:txEl>
                                          </p:spTgt>
                                        </p:tgtEl>
                                        <p:attrNameLst>
                                          <p:attrName>style.visibility</p:attrName>
                                        </p:attrNameLst>
                                      </p:cBhvr>
                                      <p:to>
                                        <p:strVal val="visible"/>
                                      </p:to>
                                    </p:set>
                                    <p:anim calcmode="lin" valueType="num">
                                      <p:cBhvr additive="base">
                                        <p:cTn id="6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dirty="0" smtClean="0">
                <a:solidFill>
                  <a:srgbClr val="C00000"/>
                </a:solidFill>
              </a:rPr>
              <a:t>U.S. PHARMACOPEIA-NATIONAL FORMULARY</a:t>
            </a:r>
          </a:p>
          <a:p>
            <a:pPr algn="l">
              <a:buNone/>
            </a:pPr>
            <a:endParaRPr lang="en-US" sz="2600" dirty="0" smtClean="0"/>
          </a:p>
          <a:p>
            <a:pPr algn="l">
              <a:buNone/>
            </a:pPr>
            <a:r>
              <a:rPr lang="en-US" sz="2600" dirty="0" smtClean="0">
                <a:solidFill>
                  <a:srgbClr val="7030A0"/>
                </a:solidFill>
              </a:rPr>
              <a:t>In 2000</a:t>
            </a:r>
            <a:r>
              <a:rPr lang="en-US" sz="2600" dirty="0" smtClean="0"/>
              <a:t>, </a:t>
            </a:r>
            <a:r>
              <a:rPr lang="en-US" sz="2600" dirty="0" smtClean="0">
                <a:solidFill>
                  <a:srgbClr val="0070C0"/>
                </a:solidFill>
              </a:rPr>
              <a:t>the U.S. </a:t>
            </a:r>
            <a:r>
              <a:rPr lang="en-US" sz="2600" dirty="0" err="1" smtClean="0">
                <a:solidFill>
                  <a:srgbClr val="0070C0"/>
                </a:solidFill>
              </a:rPr>
              <a:t>Pharmacopeial</a:t>
            </a:r>
            <a:r>
              <a:rPr lang="en-US" sz="2600" dirty="0" smtClean="0">
                <a:solidFill>
                  <a:srgbClr val="0070C0"/>
                </a:solidFill>
              </a:rPr>
              <a:t> Convention formed two compounding expert committees</a:t>
            </a:r>
            <a:r>
              <a:rPr lang="en-US" sz="2600" dirty="0" smtClean="0"/>
              <a:t>; </a:t>
            </a:r>
            <a:r>
              <a:rPr lang="en-US" sz="2600" dirty="0" smtClean="0">
                <a:solidFill>
                  <a:srgbClr val="FF0000"/>
                </a:solidFill>
              </a:rPr>
              <a:t>one in </a:t>
            </a:r>
            <a:r>
              <a:rPr lang="en-US" sz="2600" dirty="0" err="1" smtClean="0">
                <a:solidFill>
                  <a:srgbClr val="FF0000"/>
                </a:solidFill>
              </a:rPr>
              <a:t>nonsterile</a:t>
            </a:r>
            <a:r>
              <a:rPr lang="en-US" sz="2600" dirty="0" smtClean="0">
                <a:solidFill>
                  <a:srgbClr val="FF0000"/>
                </a:solidFill>
              </a:rPr>
              <a:t> compounding</a:t>
            </a:r>
            <a:r>
              <a:rPr lang="en-US" sz="2600" dirty="0" smtClean="0"/>
              <a:t> and </a:t>
            </a:r>
            <a:r>
              <a:rPr lang="en-US" sz="2600" dirty="0" smtClean="0">
                <a:solidFill>
                  <a:srgbClr val="FF0000"/>
                </a:solidFill>
              </a:rPr>
              <a:t>one in sterile compounding</a:t>
            </a:r>
            <a:r>
              <a:rPr lang="en-US" sz="2600" dirty="0" smtClean="0"/>
              <a:t>. </a:t>
            </a:r>
          </a:p>
          <a:p>
            <a:pPr algn="l">
              <a:buNone/>
            </a:pPr>
            <a:r>
              <a:rPr lang="en-US" dirty="0" smtClean="0">
                <a:solidFill>
                  <a:srgbClr val="FF0000"/>
                </a:solidFill>
              </a:rPr>
              <a:t>*</a:t>
            </a:r>
            <a:r>
              <a:rPr lang="en-US" sz="2400" dirty="0" smtClean="0">
                <a:solidFill>
                  <a:srgbClr val="0070C0"/>
                </a:solidFill>
              </a:rPr>
              <a:t>The Expert Committee on Sterile Compounding  prepared  the USP Pharmaceutical Compounding-sterile Preparations which first became official in </a:t>
            </a:r>
            <a:r>
              <a:rPr lang="en-US" sz="2400" dirty="0" smtClean="0">
                <a:solidFill>
                  <a:srgbClr val="7030A0"/>
                </a:solidFill>
              </a:rPr>
              <a:t>2004 </a:t>
            </a:r>
            <a:r>
              <a:rPr lang="en-US" sz="2400" dirty="0" smtClean="0">
                <a:solidFill>
                  <a:srgbClr val="0070C0"/>
                </a:solidFill>
              </a:rPr>
              <a:t>. Additional chapters in the USP related to compounding include </a:t>
            </a:r>
            <a:r>
              <a:rPr lang="en-US" sz="2400" dirty="0" smtClean="0">
                <a:solidFill>
                  <a:srgbClr val="FF0000"/>
                </a:solidFill>
              </a:rPr>
              <a:t>Good Compounding Practices, Quality Assurance in Pharmaceutical Compounding, and Pharmaceutical Calculations in Prescription Compounding</a:t>
            </a:r>
            <a:r>
              <a:rPr lang="en-US" sz="2400" dirty="0" smtClean="0">
                <a:solidFill>
                  <a:srgbClr val="0070C0"/>
                </a:solidFill>
              </a:rPr>
              <a:t>.</a:t>
            </a:r>
          </a:p>
          <a:p>
            <a:pPr algn="l">
              <a:buNone/>
            </a:pPr>
            <a:endParaRPr lang="en-US" dirty="0" smtClean="0"/>
          </a:p>
          <a:p>
            <a:pPr algn="l">
              <a:buNone/>
            </a:pPr>
            <a:endParaRPr lang="ar-IQ" dirty="0"/>
          </a:p>
        </p:txBody>
      </p:sp>
      <p:pic>
        <p:nvPicPr>
          <p:cNvPr id="4098" name="Picture 2" descr="C:\Documents and Settings\SHOBAR\Desktop\laith\riviera_pharmacy_pic.jpg"/>
          <p:cNvPicPr>
            <a:picLocks noChangeAspect="1" noChangeArrowheads="1"/>
          </p:cNvPicPr>
          <p:nvPr/>
        </p:nvPicPr>
        <p:blipFill>
          <a:blip r:embed="rId2"/>
          <a:srcRect/>
          <a:stretch>
            <a:fillRect/>
          </a:stretch>
        </p:blipFill>
        <p:spPr bwMode="auto">
          <a:xfrm>
            <a:off x="5500694" y="4429132"/>
            <a:ext cx="3643306" cy="2428868"/>
          </a:xfrm>
          <a:prstGeom prst="rect">
            <a:avLst/>
          </a:prstGeom>
          <a:noFill/>
        </p:spPr>
      </p:pic>
      <p:pic>
        <p:nvPicPr>
          <p:cNvPr id="4099" name="Picture 3" descr="C:\Documents and Settings\SHOBAR\Desktop\laith\dddd.jpeg"/>
          <p:cNvPicPr>
            <a:picLocks noChangeAspect="1" noChangeArrowheads="1"/>
          </p:cNvPicPr>
          <p:nvPr/>
        </p:nvPicPr>
        <p:blipFill>
          <a:blip r:embed="rId3"/>
          <a:srcRect/>
          <a:stretch>
            <a:fillRect/>
          </a:stretch>
        </p:blipFill>
        <p:spPr bwMode="auto">
          <a:xfrm>
            <a:off x="0" y="4714884"/>
            <a:ext cx="4286248" cy="2143116"/>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7715304" cy="928670"/>
          </a:xfrm>
        </p:spPr>
        <p:txBody>
          <a:bodyPr>
            <a:normAutofit/>
          </a:bodyPr>
          <a:lstStyle/>
          <a:p>
            <a:pPr algn="l"/>
            <a:r>
              <a:rPr lang="en-US" sz="3200" dirty="0" smtClean="0">
                <a:solidFill>
                  <a:srgbClr val="C00000"/>
                </a:solidFill>
              </a:rPr>
              <a:t>ORGANIZATION AND PERSONNEL</a:t>
            </a:r>
            <a:endParaRPr lang="ar-IQ" sz="3200" dirty="0">
              <a:solidFill>
                <a:srgbClr val="C00000"/>
              </a:solidFill>
            </a:endParaRPr>
          </a:p>
        </p:txBody>
      </p:sp>
      <p:sp>
        <p:nvSpPr>
          <p:cNvPr id="3" name="عنصر نائب للمحتوى 2"/>
          <p:cNvSpPr>
            <a:spLocks noGrp="1"/>
          </p:cNvSpPr>
          <p:nvPr>
            <p:ph idx="1"/>
          </p:nvPr>
        </p:nvSpPr>
        <p:spPr>
          <a:xfrm>
            <a:off x="0" y="857232"/>
            <a:ext cx="9144000" cy="6000768"/>
          </a:xfrm>
        </p:spPr>
        <p:txBody>
          <a:bodyPr>
            <a:normAutofit lnSpcReduction="10000"/>
          </a:bodyPr>
          <a:lstStyle/>
          <a:p>
            <a:pPr algn="l">
              <a:buNone/>
            </a:pPr>
            <a:endParaRPr lang="en-US" sz="2400" dirty="0" smtClean="0">
              <a:solidFill>
                <a:srgbClr val="0070C0"/>
              </a:solidFill>
            </a:endParaRPr>
          </a:p>
          <a:p>
            <a:pPr algn="l">
              <a:buNone/>
            </a:pPr>
            <a:r>
              <a:rPr lang="en-US" sz="2400" dirty="0" smtClean="0">
                <a:solidFill>
                  <a:srgbClr val="0070C0"/>
                </a:solidFill>
              </a:rPr>
              <a:t>The organization and personnel </a:t>
            </a:r>
            <a:r>
              <a:rPr lang="en-US" sz="2400" dirty="0" smtClean="0">
                <a:solidFill>
                  <a:srgbClr val="FF0000"/>
                </a:solidFill>
              </a:rPr>
              <a:t>section of the regulations deals with the responsibilities of the quality control unit</a:t>
            </a:r>
            <a:r>
              <a:rPr lang="en-US" sz="2400" dirty="0" smtClean="0">
                <a:solidFill>
                  <a:srgbClr val="0070C0"/>
                </a:solidFill>
              </a:rPr>
              <a:t>, </a:t>
            </a:r>
            <a:r>
              <a:rPr lang="en-US" sz="2400" dirty="0" smtClean="0">
                <a:solidFill>
                  <a:srgbClr val="FF0000"/>
                </a:solidFill>
              </a:rPr>
              <a:t>employees</a:t>
            </a:r>
            <a:r>
              <a:rPr lang="en-US" sz="2400" dirty="0" smtClean="0">
                <a:solidFill>
                  <a:srgbClr val="0070C0"/>
                </a:solidFill>
              </a:rPr>
              <a:t>, and </a:t>
            </a:r>
            <a:r>
              <a:rPr lang="en-US" sz="2400" dirty="0" smtClean="0">
                <a:solidFill>
                  <a:srgbClr val="FF0000"/>
                </a:solidFill>
              </a:rPr>
              <a:t>consultants</a:t>
            </a:r>
            <a:r>
              <a:rPr lang="en-US" sz="2400" dirty="0" smtClean="0">
                <a:solidFill>
                  <a:srgbClr val="0070C0"/>
                </a:solidFill>
              </a:rPr>
              <a:t>. The regulations require that a quality control unit have the authority and responsibility for all functions that may affect product quality. This includes </a:t>
            </a:r>
            <a:r>
              <a:rPr lang="en-US" sz="2400" dirty="0" smtClean="0">
                <a:solidFill>
                  <a:schemeClr val="accent4">
                    <a:lumMod val="75000"/>
                  </a:schemeClr>
                </a:solidFill>
              </a:rPr>
              <a:t>accepting</a:t>
            </a:r>
            <a:r>
              <a:rPr lang="en-US" sz="2400" dirty="0" smtClean="0">
                <a:solidFill>
                  <a:schemeClr val="accent1">
                    <a:lumMod val="50000"/>
                  </a:schemeClr>
                </a:solidFill>
              </a:rPr>
              <a:t> or </a:t>
            </a:r>
            <a:r>
              <a:rPr lang="en-US" sz="2400" dirty="0" smtClean="0">
                <a:solidFill>
                  <a:schemeClr val="accent4">
                    <a:lumMod val="75000"/>
                  </a:schemeClr>
                </a:solidFill>
              </a:rPr>
              <a:t>rejecting</a:t>
            </a:r>
            <a:r>
              <a:rPr lang="en-US" sz="2400" dirty="0" smtClean="0">
                <a:solidFill>
                  <a:schemeClr val="accent1">
                    <a:lumMod val="50000"/>
                  </a:schemeClr>
                </a:solidFill>
              </a:rPr>
              <a:t> product components, product specifications, finished products, packaging, and labeling. </a:t>
            </a:r>
          </a:p>
          <a:p>
            <a:pPr algn="l">
              <a:buNone/>
            </a:pPr>
            <a:endParaRPr lang="en-US" sz="2400" dirty="0" smtClean="0"/>
          </a:p>
          <a:p>
            <a:pPr algn="l">
              <a:buNone/>
            </a:pPr>
            <a:endParaRPr lang="en-US" sz="2400" dirty="0" smtClean="0"/>
          </a:p>
          <a:p>
            <a:pPr algn="l">
              <a:buNone/>
            </a:pPr>
            <a:endParaRPr lang="en-US" sz="2400" dirty="0" smtClean="0"/>
          </a:p>
          <a:p>
            <a:pPr algn="l">
              <a:buNone/>
            </a:pPr>
            <a:endParaRPr lang="en-US" sz="2400" dirty="0" smtClean="0"/>
          </a:p>
          <a:p>
            <a:pPr algn="l">
              <a:buNone/>
            </a:pPr>
            <a:r>
              <a:rPr lang="en-US" dirty="0" smtClean="0">
                <a:solidFill>
                  <a:srgbClr val="FF0000"/>
                </a:solidFill>
              </a:rPr>
              <a:t>*</a:t>
            </a:r>
            <a:r>
              <a:rPr lang="en-US" sz="2400" dirty="0" smtClean="0">
                <a:solidFill>
                  <a:srgbClr val="0070C0"/>
                </a:solidFill>
              </a:rPr>
              <a:t>All personnel engaged in the </a:t>
            </a:r>
            <a:r>
              <a:rPr lang="en-US" sz="2400" dirty="0" smtClean="0">
                <a:solidFill>
                  <a:srgbClr val="7030A0"/>
                </a:solidFill>
              </a:rPr>
              <a:t>manufacture, processing, packing, or holding of a drug product, including those in supervisory positions</a:t>
            </a:r>
            <a:r>
              <a:rPr lang="en-US" sz="2400" dirty="0" smtClean="0">
                <a:solidFill>
                  <a:srgbClr val="0070C0"/>
                </a:solidFill>
              </a:rPr>
              <a:t>, are required to have the education, training, and/or experience needed to fulfill the assigned responsibility.</a:t>
            </a:r>
          </a:p>
        </p:txBody>
      </p:sp>
      <p:pic>
        <p:nvPicPr>
          <p:cNvPr id="2050" name="Picture 2" descr="C:\Documents and Settings\SHOBAR\Desktop\laith\addd.jpeg"/>
          <p:cNvPicPr>
            <a:picLocks noChangeAspect="1" noChangeArrowheads="1"/>
          </p:cNvPicPr>
          <p:nvPr/>
        </p:nvPicPr>
        <p:blipFill>
          <a:blip r:embed="rId2"/>
          <a:srcRect/>
          <a:stretch>
            <a:fillRect/>
          </a:stretch>
        </p:blipFill>
        <p:spPr bwMode="auto">
          <a:xfrm>
            <a:off x="4000496" y="3357562"/>
            <a:ext cx="5143504" cy="1928826"/>
          </a:xfrm>
          <a:prstGeom prst="rect">
            <a:avLst/>
          </a:prstGeom>
          <a:noFill/>
        </p:spPr>
      </p:pic>
      <p:pic>
        <p:nvPicPr>
          <p:cNvPr id="1026" name="Picture 2" descr="C:\Documents and Settings\SHOBAR\Desktop\thumbnail.aspx.jpeg"/>
          <p:cNvPicPr>
            <a:picLocks noChangeAspect="1" noChangeArrowheads="1"/>
          </p:cNvPicPr>
          <p:nvPr/>
        </p:nvPicPr>
        <p:blipFill>
          <a:blip r:embed="rId3"/>
          <a:srcRect/>
          <a:stretch>
            <a:fillRect/>
          </a:stretch>
        </p:blipFill>
        <p:spPr bwMode="auto">
          <a:xfrm>
            <a:off x="0" y="3643314"/>
            <a:ext cx="4000496" cy="1643074"/>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sz="2600" dirty="0" smtClean="0">
                <a:solidFill>
                  <a:srgbClr val="C00000"/>
                </a:solidFill>
              </a:rPr>
              <a:t>Chapter “Pharmacy Compounding,” includes the following discussions</a:t>
            </a:r>
            <a:r>
              <a:rPr lang="en-US" sz="2600" dirty="0" smtClean="0"/>
              <a:t>: </a:t>
            </a:r>
          </a:p>
          <a:p>
            <a:pPr marL="514350" indent="-514350" algn="l">
              <a:buAutoNum type="alphaLcParenBoth"/>
            </a:pPr>
            <a:endParaRPr lang="en-US" sz="2600" dirty="0" smtClean="0"/>
          </a:p>
          <a:p>
            <a:pPr marL="514350" indent="-514350" algn="l">
              <a:buAutoNum type="alphaLcParenBoth"/>
            </a:pPr>
            <a:r>
              <a:rPr lang="en-US" sz="2600" dirty="0" smtClean="0">
                <a:solidFill>
                  <a:srgbClr val="FF0000"/>
                </a:solidFill>
              </a:rPr>
              <a:t>(a) </a:t>
            </a:r>
            <a:r>
              <a:rPr lang="en-US" sz="2600" dirty="0" smtClean="0">
                <a:solidFill>
                  <a:srgbClr val="0070C0"/>
                </a:solidFill>
              </a:rPr>
              <a:t>compounding environment; </a:t>
            </a:r>
            <a:endParaRPr lang="en-US" sz="2600" dirty="0" smtClean="0">
              <a:solidFill>
                <a:srgbClr val="FF0000"/>
              </a:solidFill>
            </a:endParaRPr>
          </a:p>
          <a:p>
            <a:pPr marL="514350" indent="-514350" algn="l">
              <a:buAutoNum type="alphaLcParenBoth"/>
            </a:pPr>
            <a:r>
              <a:rPr lang="en-US" sz="2600" dirty="0" smtClean="0">
                <a:solidFill>
                  <a:srgbClr val="FF0000"/>
                </a:solidFill>
              </a:rPr>
              <a:t>(b) </a:t>
            </a:r>
            <a:r>
              <a:rPr lang="en-US" sz="2600" dirty="0" smtClean="0">
                <a:solidFill>
                  <a:srgbClr val="0070C0"/>
                </a:solidFill>
              </a:rPr>
              <a:t>stability of compounded preparations; </a:t>
            </a:r>
          </a:p>
          <a:p>
            <a:pPr marL="514350" indent="-514350" algn="l">
              <a:buAutoNum type="alphaLcParenBoth"/>
            </a:pPr>
            <a:r>
              <a:rPr lang="en-US" sz="2600" dirty="0" smtClean="0">
                <a:solidFill>
                  <a:srgbClr val="FF0000"/>
                </a:solidFill>
              </a:rPr>
              <a:t>(c) </a:t>
            </a:r>
            <a:r>
              <a:rPr lang="en-US" sz="2600" dirty="0" smtClean="0">
                <a:solidFill>
                  <a:srgbClr val="0070C0"/>
                </a:solidFill>
              </a:rPr>
              <a:t>ingredient selection and calculations; </a:t>
            </a:r>
          </a:p>
          <a:p>
            <a:pPr marL="514350" indent="-514350" algn="l">
              <a:buAutoNum type="alphaLcParenBoth"/>
            </a:pPr>
            <a:r>
              <a:rPr lang="en-US" sz="2600" dirty="0" smtClean="0">
                <a:solidFill>
                  <a:srgbClr val="FF0000"/>
                </a:solidFill>
              </a:rPr>
              <a:t>(d) </a:t>
            </a:r>
            <a:r>
              <a:rPr lang="en-US" sz="2600" dirty="0" smtClean="0">
                <a:solidFill>
                  <a:srgbClr val="0070C0"/>
                </a:solidFill>
              </a:rPr>
              <a:t>checklist for acceptable strength, quality, and purity; </a:t>
            </a:r>
          </a:p>
          <a:p>
            <a:pPr marL="514350" indent="-514350" algn="l">
              <a:buAutoNum type="alphaLcParenBoth"/>
            </a:pPr>
            <a:r>
              <a:rPr lang="en-US" sz="2600" dirty="0" smtClean="0">
                <a:solidFill>
                  <a:srgbClr val="FF0000"/>
                </a:solidFill>
              </a:rPr>
              <a:t>(e) </a:t>
            </a:r>
            <a:r>
              <a:rPr lang="en-US" sz="2600" dirty="0" smtClean="0">
                <a:solidFill>
                  <a:srgbClr val="0070C0"/>
                </a:solidFill>
              </a:rPr>
              <a:t>compounded preparations; </a:t>
            </a:r>
          </a:p>
          <a:p>
            <a:pPr marL="514350" indent="-514350" algn="l">
              <a:buAutoNum type="alphaLcParenBoth"/>
            </a:pPr>
            <a:r>
              <a:rPr lang="en-US" sz="2600" dirty="0" smtClean="0">
                <a:solidFill>
                  <a:srgbClr val="FF0000"/>
                </a:solidFill>
              </a:rPr>
              <a:t>(f) </a:t>
            </a:r>
            <a:r>
              <a:rPr lang="en-US" sz="2600" dirty="0" smtClean="0">
                <a:solidFill>
                  <a:srgbClr val="0070C0"/>
                </a:solidFill>
              </a:rPr>
              <a:t>compounding process; </a:t>
            </a:r>
          </a:p>
          <a:p>
            <a:pPr marL="514350" indent="-514350" algn="l">
              <a:buAutoNum type="alphaLcParenBoth"/>
            </a:pPr>
            <a:r>
              <a:rPr lang="en-US" sz="2600" dirty="0" smtClean="0">
                <a:solidFill>
                  <a:srgbClr val="FF0000"/>
                </a:solidFill>
              </a:rPr>
              <a:t>(g) </a:t>
            </a:r>
            <a:r>
              <a:rPr lang="en-US" sz="2600" dirty="0" smtClean="0">
                <a:solidFill>
                  <a:srgbClr val="0070C0"/>
                </a:solidFill>
              </a:rPr>
              <a:t>compounding records and documents; </a:t>
            </a:r>
          </a:p>
          <a:p>
            <a:pPr marL="514350" indent="-514350" algn="l">
              <a:buAutoNum type="alphaLcParenBoth"/>
            </a:pPr>
            <a:r>
              <a:rPr lang="en-US" sz="2600" dirty="0" smtClean="0">
                <a:solidFill>
                  <a:srgbClr val="FF0000"/>
                </a:solidFill>
              </a:rPr>
              <a:t>(h) </a:t>
            </a:r>
            <a:r>
              <a:rPr lang="en-US" sz="2600" dirty="0" smtClean="0">
                <a:solidFill>
                  <a:srgbClr val="0070C0"/>
                </a:solidFill>
              </a:rPr>
              <a:t>quality control; </a:t>
            </a:r>
          </a:p>
          <a:p>
            <a:pPr marL="514350" indent="-514350" algn="l">
              <a:buNone/>
            </a:pPr>
            <a:r>
              <a:rPr lang="en-US" sz="2600" dirty="0" smtClean="0">
                <a:solidFill>
                  <a:srgbClr val="FF0000"/>
                </a:solidFill>
              </a:rPr>
              <a:t>(</a:t>
            </a:r>
            <a:r>
              <a:rPr lang="en-US" sz="2600" dirty="0" err="1" smtClean="0">
                <a:solidFill>
                  <a:srgbClr val="FF0000"/>
                </a:solidFill>
              </a:rPr>
              <a:t>i</a:t>
            </a:r>
            <a:r>
              <a:rPr lang="en-US" sz="2600" dirty="0" smtClean="0">
                <a:solidFill>
                  <a:srgbClr val="FF0000"/>
                </a:solidFill>
              </a:rPr>
              <a:t>) </a:t>
            </a:r>
            <a:r>
              <a:rPr lang="en-US" sz="2600" dirty="0" smtClean="0">
                <a:solidFill>
                  <a:srgbClr val="0070C0"/>
                </a:solidFill>
              </a:rPr>
              <a:t>patient counseling</a:t>
            </a:r>
            <a:r>
              <a:rPr lang="en-US" sz="2600" dirty="0" smtClean="0"/>
              <a:t>.</a:t>
            </a:r>
          </a:p>
          <a:p>
            <a:pPr algn="l">
              <a:buNone/>
            </a:pPr>
            <a:endParaRPr lang="en-US" sz="26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dirty="0" smtClean="0">
                <a:solidFill>
                  <a:srgbClr val="C00000"/>
                </a:solidFill>
              </a:rPr>
              <a:t>NATIONAL ASSOCIATION OF BOARDS OF PHARMACY</a:t>
            </a:r>
          </a:p>
          <a:p>
            <a:pPr algn="l">
              <a:buNone/>
            </a:pPr>
            <a:endParaRPr lang="ar-IQ" dirty="0" smtClean="0"/>
          </a:p>
          <a:p>
            <a:pPr algn="l">
              <a:buNone/>
            </a:pPr>
            <a:r>
              <a:rPr lang="en-US" sz="2600" dirty="0" smtClean="0">
                <a:solidFill>
                  <a:srgbClr val="FF0000"/>
                </a:solidFill>
              </a:rPr>
              <a:t>A) </a:t>
            </a:r>
            <a:r>
              <a:rPr lang="en-US" sz="2600" dirty="0" smtClean="0">
                <a:solidFill>
                  <a:srgbClr val="0070C0"/>
                </a:solidFill>
              </a:rPr>
              <a:t>general provisions and definitions</a:t>
            </a:r>
            <a:endParaRPr lang="ar-IQ" sz="2600" dirty="0" smtClean="0">
              <a:solidFill>
                <a:srgbClr val="0070C0"/>
              </a:solidFill>
            </a:endParaRPr>
          </a:p>
          <a:p>
            <a:pPr algn="l">
              <a:buNone/>
            </a:pPr>
            <a:r>
              <a:rPr lang="en-US" sz="2600" dirty="0" smtClean="0">
                <a:solidFill>
                  <a:srgbClr val="0070C0"/>
                </a:solidFill>
              </a:rPr>
              <a:t>“</a:t>
            </a:r>
            <a:r>
              <a:rPr lang="en-US" sz="2600" dirty="0" smtClean="0">
                <a:solidFill>
                  <a:srgbClr val="7030A0"/>
                </a:solidFill>
              </a:rPr>
              <a:t>Compounding</a:t>
            </a:r>
            <a:r>
              <a:rPr lang="en-US" sz="2600" dirty="0" smtClean="0">
                <a:solidFill>
                  <a:srgbClr val="0070C0"/>
                </a:solidFill>
              </a:rPr>
              <a:t>” </a:t>
            </a:r>
            <a:r>
              <a:rPr lang="en-US" sz="2600" dirty="0" smtClean="0">
                <a:solidFill>
                  <a:srgbClr val="FF0000"/>
                </a:solidFill>
              </a:rPr>
              <a:t>means the preparation of Components into a Drug product</a:t>
            </a:r>
            <a:r>
              <a:rPr lang="en-US" sz="2600" dirty="0" smtClean="0">
                <a:solidFill>
                  <a:srgbClr val="0070C0"/>
                </a:solidFill>
              </a:rPr>
              <a:t> .</a:t>
            </a:r>
          </a:p>
          <a:p>
            <a:pPr algn="l">
              <a:buNone/>
            </a:pPr>
            <a:r>
              <a:rPr lang="en-US" sz="2600" dirty="0" smtClean="0">
                <a:solidFill>
                  <a:srgbClr val="0070C0"/>
                </a:solidFill>
              </a:rPr>
              <a:t>“</a:t>
            </a:r>
            <a:r>
              <a:rPr lang="en-US" sz="2600" dirty="0" smtClean="0">
                <a:solidFill>
                  <a:srgbClr val="7030A0"/>
                </a:solidFill>
              </a:rPr>
              <a:t>Manufacturing</a:t>
            </a:r>
            <a:r>
              <a:rPr lang="en-US" sz="2600" dirty="0" smtClean="0">
                <a:solidFill>
                  <a:srgbClr val="0070C0"/>
                </a:solidFill>
              </a:rPr>
              <a:t>” </a:t>
            </a:r>
            <a:r>
              <a:rPr lang="en-US" sz="2600" dirty="0" smtClean="0">
                <a:solidFill>
                  <a:srgbClr val="FF0000"/>
                </a:solidFill>
              </a:rPr>
              <a:t>means the production, preparation, propagation, conversion, or processing of a Drug or Device</a:t>
            </a:r>
            <a:r>
              <a:rPr lang="en-US" sz="2600" dirty="0" smtClean="0">
                <a:solidFill>
                  <a:srgbClr val="0070C0"/>
                </a:solidFill>
              </a:rPr>
              <a:t>.</a:t>
            </a:r>
          </a:p>
          <a:p>
            <a:pPr algn="l">
              <a:buNone/>
            </a:pPr>
            <a:r>
              <a:rPr lang="en-US" sz="2600" dirty="0" smtClean="0">
                <a:solidFill>
                  <a:srgbClr val="FF0000"/>
                </a:solidFill>
              </a:rPr>
              <a:t>(B), </a:t>
            </a:r>
            <a:r>
              <a:rPr lang="en-US" sz="2600" dirty="0" smtClean="0">
                <a:solidFill>
                  <a:srgbClr val="0070C0"/>
                </a:solidFill>
              </a:rPr>
              <a:t>Organization and Personnel, </a:t>
            </a:r>
            <a:r>
              <a:rPr lang="en-US" sz="2600" dirty="0" smtClean="0">
                <a:solidFill>
                  <a:srgbClr val="00B050"/>
                </a:solidFill>
              </a:rPr>
              <a:t>discusses the responsibilities of pharmacists and other personnel engaged in compounding</a:t>
            </a:r>
            <a:r>
              <a:rPr lang="en-US" sz="2600" dirty="0" smtClean="0">
                <a:solidFill>
                  <a:srgbClr val="0070C0"/>
                </a:solidFill>
              </a:rPr>
              <a:t>.</a:t>
            </a:r>
          </a:p>
          <a:p>
            <a:pPr algn="l">
              <a:buNone/>
            </a:pPr>
            <a:r>
              <a:rPr lang="en-US" sz="2600" dirty="0" smtClean="0">
                <a:solidFill>
                  <a:srgbClr val="FF0000"/>
                </a:solidFill>
              </a:rPr>
              <a:t>(C), </a:t>
            </a:r>
            <a:r>
              <a:rPr lang="en-US" sz="2600" dirty="0" smtClean="0">
                <a:solidFill>
                  <a:srgbClr val="0070C0"/>
                </a:solidFill>
              </a:rPr>
              <a:t>Drug Compounding Facilities, </a:t>
            </a:r>
            <a:r>
              <a:rPr lang="en-US" sz="2600" dirty="0" smtClean="0">
                <a:solidFill>
                  <a:srgbClr val="00B050"/>
                </a:solidFill>
              </a:rPr>
              <a:t>describes the areas that should be set aside for compounding, either sterile or not</a:t>
            </a:r>
            <a:r>
              <a:rPr lang="en-US" sz="2600" dirty="0" smtClean="0">
                <a:solidFill>
                  <a:srgbClr val="0070C0"/>
                </a:solidFill>
              </a:rPr>
              <a:t>.</a:t>
            </a:r>
            <a:r>
              <a:rPr lang="en-US" sz="2800" dirty="0" smtClean="0">
                <a:solidFill>
                  <a:srgbClr val="0070C0"/>
                </a:solidFill>
              </a:rPr>
              <a:t> </a:t>
            </a:r>
          </a:p>
          <a:p>
            <a:pPr algn="l">
              <a:buNone/>
            </a:pPr>
            <a:r>
              <a:rPr lang="en-US" sz="2600" dirty="0" smtClean="0">
                <a:solidFill>
                  <a:srgbClr val="FF0000"/>
                </a:solidFill>
              </a:rPr>
              <a:t>D), </a:t>
            </a:r>
            <a:r>
              <a:rPr lang="en-US" sz="2600" dirty="0" smtClean="0">
                <a:solidFill>
                  <a:srgbClr val="0070C0"/>
                </a:solidFill>
              </a:rPr>
              <a:t>Equipment, </a:t>
            </a:r>
            <a:r>
              <a:rPr lang="en-US" sz="2600" dirty="0" smtClean="0">
                <a:solidFill>
                  <a:srgbClr val="00B050"/>
                </a:solidFill>
              </a:rPr>
              <a:t>states that equipment used must be of </a:t>
            </a:r>
            <a:r>
              <a:rPr lang="en-US" sz="2600" dirty="0" smtClean="0">
                <a:solidFill>
                  <a:srgbClr val="FF0000"/>
                </a:solidFill>
              </a:rPr>
              <a:t>appropriate design</a:t>
            </a:r>
            <a:r>
              <a:rPr lang="en-US" sz="2600" dirty="0" smtClean="0">
                <a:solidFill>
                  <a:srgbClr val="00B050"/>
                </a:solidFill>
              </a:rPr>
              <a:t>, </a:t>
            </a:r>
            <a:r>
              <a:rPr lang="en-US" sz="2600" dirty="0" smtClean="0">
                <a:solidFill>
                  <a:srgbClr val="FF0000"/>
                </a:solidFill>
              </a:rPr>
              <a:t>adequate size</a:t>
            </a:r>
            <a:r>
              <a:rPr lang="en-US" sz="2600" dirty="0" smtClean="0">
                <a:solidFill>
                  <a:srgbClr val="00B050"/>
                </a:solidFill>
              </a:rPr>
              <a:t>, and</a:t>
            </a:r>
            <a:r>
              <a:rPr lang="en-US" sz="2600" dirty="0" smtClean="0">
                <a:solidFill>
                  <a:srgbClr val="FF0000"/>
                </a:solidFill>
              </a:rPr>
              <a:t> suitably located</a:t>
            </a:r>
            <a:endParaRPr lang="ar-IQ" sz="2600" dirty="0" smtClean="0">
              <a:solidFill>
                <a:srgbClr val="FF000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sz="2600" dirty="0" smtClean="0">
                <a:solidFill>
                  <a:srgbClr val="FF0000"/>
                </a:solidFill>
              </a:rPr>
              <a:t>(E), </a:t>
            </a:r>
            <a:r>
              <a:rPr lang="en-US" sz="2600" dirty="0" smtClean="0">
                <a:solidFill>
                  <a:srgbClr val="0070C0"/>
                </a:solidFill>
              </a:rPr>
              <a:t>Control of Components and Drug Product Containers and Closures, </a:t>
            </a:r>
            <a:r>
              <a:rPr lang="en-US" sz="2600" dirty="0" smtClean="0">
                <a:solidFill>
                  <a:srgbClr val="00B050"/>
                </a:solidFill>
              </a:rPr>
              <a:t>describes the packaging requirements for compounded products</a:t>
            </a:r>
            <a:r>
              <a:rPr lang="en-US" sz="2600" dirty="0" smtClean="0">
                <a:solidFill>
                  <a:srgbClr val="0070C0"/>
                </a:solidFill>
              </a:rPr>
              <a:t>.</a:t>
            </a:r>
          </a:p>
          <a:p>
            <a:pPr algn="l">
              <a:buNone/>
            </a:pPr>
            <a:r>
              <a:rPr lang="en-US" sz="2600" dirty="0" smtClean="0">
                <a:solidFill>
                  <a:srgbClr val="FF0000"/>
                </a:solidFill>
              </a:rPr>
              <a:t>(F), </a:t>
            </a:r>
            <a:r>
              <a:rPr lang="en-US" sz="2600" dirty="0" smtClean="0">
                <a:solidFill>
                  <a:srgbClr val="0070C0"/>
                </a:solidFill>
              </a:rPr>
              <a:t>Drug Compounding Controls, </a:t>
            </a:r>
            <a:r>
              <a:rPr lang="en-US" sz="2600" dirty="0" smtClean="0">
                <a:solidFill>
                  <a:srgbClr val="00B050"/>
                </a:solidFill>
              </a:rPr>
              <a:t>discusses the written procedures to ensure that the finished products are of the proper </a:t>
            </a:r>
            <a:r>
              <a:rPr lang="en-US" sz="2600" dirty="0" smtClean="0">
                <a:solidFill>
                  <a:srgbClr val="FF0000"/>
                </a:solidFill>
              </a:rPr>
              <a:t>identity, strength</a:t>
            </a:r>
            <a:r>
              <a:rPr lang="en-US" sz="2600" dirty="0" smtClean="0">
                <a:solidFill>
                  <a:srgbClr val="00B050"/>
                </a:solidFill>
              </a:rPr>
              <a:t>, </a:t>
            </a:r>
            <a:r>
              <a:rPr lang="en-US" sz="2600" dirty="0" smtClean="0">
                <a:solidFill>
                  <a:srgbClr val="FF0000"/>
                </a:solidFill>
              </a:rPr>
              <a:t>quality</a:t>
            </a:r>
            <a:r>
              <a:rPr lang="en-US" sz="2600" dirty="0" smtClean="0">
                <a:solidFill>
                  <a:srgbClr val="00B050"/>
                </a:solidFill>
              </a:rPr>
              <a:t>, and </a:t>
            </a:r>
            <a:r>
              <a:rPr lang="en-US" sz="2600" dirty="0" smtClean="0">
                <a:solidFill>
                  <a:srgbClr val="FF0000"/>
                </a:solidFill>
              </a:rPr>
              <a:t>purity</a:t>
            </a:r>
            <a:r>
              <a:rPr lang="en-US" sz="2600" dirty="0" smtClean="0">
                <a:solidFill>
                  <a:srgbClr val="0070C0"/>
                </a:solidFill>
              </a:rPr>
              <a:t>.</a:t>
            </a:r>
          </a:p>
          <a:p>
            <a:pPr algn="l">
              <a:buNone/>
            </a:pPr>
            <a:r>
              <a:rPr lang="en-US" sz="2600" dirty="0" smtClean="0">
                <a:solidFill>
                  <a:srgbClr val="FF0000"/>
                </a:solidFill>
              </a:rPr>
              <a:t>G), </a:t>
            </a:r>
            <a:r>
              <a:rPr lang="en-US" sz="2600" dirty="0" smtClean="0">
                <a:solidFill>
                  <a:srgbClr val="0070C0"/>
                </a:solidFill>
              </a:rPr>
              <a:t>Labeling Control of Excess Products and Records and Reports, </a:t>
            </a:r>
            <a:r>
              <a:rPr lang="en-US" sz="2600" dirty="0" smtClean="0">
                <a:solidFill>
                  <a:srgbClr val="00B050"/>
                </a:solidFill>
              </a:rPr>
              <a:t>describes the various records and reports that are required under these guidelines</a:t>
            </a:r>
            <a:r>
              <a:rPr lang="en-US" sz="2800" dirty="0" smtClean="0">
                <a:solidFill>
                  <a:srgbClr val="00B050"/>
                </a:solidFill>
              </a:rPr>
              <a:t>.</a:t>
            </a:r>
          </a:p>
          <a:p>
            <a:pPr algn="l">
              <a:buNone/>
            </a:pPr>
            <a:endParaRPr lang="en-US" sz="2800" dirty="0" smtClean="0">
              <a:solidFill>
                <a:srgbClr val="0070C0"/>
              </a:solidFill>
            </a:endParaRPr>
          </a:p>
          <a:p>
            <a:pPr algn="l">
              <a:buNone/>
            </a:pPr>
            <a:r>
              <a:rPr lang="en-US" dirty="0" smtClean="0">
                <a:solidFill>
                  <a:srgbClr val="FF0000"/>
                </a:solidFill>
              </a:rPr>
              <a:t>*</a:t>
            </a:r>
            <a:r>
              <a:rPr lang="en-US" sz="2800" dirty="0" smtClean="0">
                <a:solidFill>
                  <a:srgbClr val="0070C0"/>
                </a:solidFill>
              </a:rPr>
              <a:t>Many individual states have used this model and implemented their own version. </a:t>
            </a:r>
            <a:r>
              <a:rPr lang="en-US" sz="2800" dirty="0" smtClean="0">
                <a:solidFill>
                  <a:schemeClr val="accent6">
                    <a:lumMod val="50000"/>
                  </a:schemeClr>
                </a:solidFill>
              </a:rPr>
              <a:t>All pharmacists and pharmacy students should become familiar with the individual state requirements in the state in which they practice.</a:t>
            </a:r>
          </a:p>
          <a:p>
            <a:pPr algn="l">
              <a:buNone/>
            </a:pPr>
            <a:endParaRPr lang="en-US" sz="2800" dirty="0" smtClean="0"/>
          </a:p>
          <a:p>
            <a:pPr algn="l">
              <a:buNone/>
            </a:pPr>
            <a:endParaRPr lang="ar-IQ" sz="26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20000"/>
          </a:bodyPr>
          <a:lstStyle/>
          <a:p>
            <a:pPr algn="l">
              <a:buNone/>
            </a:pPr>
            <a:r>
              <a:rPr lang="en-US" sz="2800" dirty="0" smtClean="0">
                <a:solidFill>
                  <a:srgbClr val="C00000"/>
                </a:solidFill>
              </a:rPr>
              <a:t>PACKAGING, LABELING, AND STORAGE OF PHARMACEUTICALS</a:t>
            </a:r>
          </a:p>
          <a:p>
            <a:pPr algn="l">
              <a:buNone/>
            </a:pPr>
            <a:r>
              <a:rPr lang="en-US" dirty="0" smtClean="0">
                <a:solidFill>
                  <a:srgbClr val="FF0000"/>
                </a:solidFill>
              </a:rPr>
              <a:t>CONTAINERS</a:t>
            </a:r>
          </a:p>
          <a:p>
            <a:pPr algn="l">
              <a:buNone/>
            </a:pPr>
            <a:r>
              <a:rPr lang="en-US" sz="3000" dirty="0" smtClean="0">
                <a:solidFill>
                  <a:srgbClr val="00B0F0"/>
                </a:solidFill>
              </a:rPr>
              <a:t>Depending on the </a:t>
            </a:r>
            <a:r>
              <a:rPr lang="en-US" sz="3000" dirty="0" smtClean="0">
                <a:solidFill>
                  <a:schemeClr val="accent6">
                    <a:lumMod val="50000"/>
                  </a:schemeClr>
                </a:solidFill>
              </a:rPr>
              <a:t>intended use</a:t>
            </a:r>
            <a:r>
              <a:rPr lang="en-US" sz="3000" dirty="0" smtClean="0">
                <a:solidFill>
                  <a:srgbClr val="00B0F0"/>
                </a:solidFill>
              </a:rPr>
              <a:t> and </a:t>
            </a:r>
            <a:r>
              <a:rPr lang="en-US" sz="3000" dirty="0" smtClean="0">
                <a:solidFill>
                  <a:schemeClr val="accent6">
                    <a:lumMod val="50000"/>
                  </a:schemeClr>
                </a:solidFill>
              </a:rPr>
              <a:t>type of container</a:t>
            </a:r>
            <a:r>
              <a:rPr lang="en-US" sz="3000" dirty="0" smtClean="0">
                <a:solidFill>
                  <a:srgbClr val="00B0F0"/>
                </a:solidFill>
              </a:rPr>
              <a:t>, among the qualities tested are the following</a:t>
            </a:r>
            <a:r>
              <a:rPr lang="en-US" dirty="0" smtClean="0">
                <a:solidFill>
                  <a:srgbClr val="00B0F0"/>
                </a:solidFill>
              </a:rPr>
              <a:t> </a:t>
            </a:r>
            <a:r>
              <a:rPr lang="en-US" dirty="0" smtClean="0"/>
              <a:t>:-</a:t>
            </a:r>
          </a:p>
          <a:p>
            <a:pPr algn="l">
              <a:buNone/>
            </a:pPr>
            <a:r>
              <a:rPr lang="en-US" sz="3300" dirty="0" smtClean="0">
                <a:solidFill>
                  <a:srgbClr val="FF0000"/>
                </a:solidFill>
              </a:rPr>
              <a:t>~</a:t>
            </a:r>
            <a:r>
              <a:rPr lang="en-US" dirty="0" smtClean="0">
                <a:solidFill>
                  <a:srgbClr val="0070C0"/>
                </a:solidFill>
              </a:rPr>
              <a:t>Physicochemical properties</a:t>
            </a:r>
          </a:p>
          <a:p>
            <a:pPr algn="l">
              <a:buNone/>
            </a:pPr>
            <a:r>
              <a:rPr lang="en-US" sz="3300" dirty="0" smtClean="0">
                <a:solidFill>
                  <a:srgbClr val="FF0000"/>
                </a:solidFill>
              </a:rPr>
              <a:t>~</a:t>
            </a:r>
            <a:r>
              <a:rPr lang="en-US" dirty="0" smtClean="0">
                <a:solidFill>
                  <a:srgbClr val="0070C0"/>
                </a:solidFill>
              </a:rPr>
              <a:t>Light-transmission for glass or plastic</a:t>
            </a:r>
          </a:p>
          <a:p>
            <a:pPr algn="l">
              <a:buNone/>
            </a:pPr>
            <a:r>
              <a:rPr lang="en-US" sz="3300" dirty="0" smtClean="0">
                <a:solidFill>
                  <a:srgbClr val="FF0000"/>
                </a:solidFill>
              </a:rPr>
              <a:t>~</a:t>
            </a:r>
            <a:r>
              <a:rPr lang="en-US" dirty="0" smtClean="0">
                <a:solidFill>
                  <a:srgbClr val="0070C0"/>
                </a:solidFill>
              </a:rPr>
              <a:t>Drug compatibility</a:t>
            </a:r>
          </a:p>
          <a:p>
            <a:pPr algn="l">
              <a:buNone/>
            </a:pPr>
            <a:r>
              <a:rPr lang="en-US" sz="3300" dirty="0" smtClean="0">
                <a:solidFill>
                  <a:srgbClr val="FF0000"/>
                </a:solidFill>
              </a:rPr>
              <a:t>~</a:t>
            </a:r>
            <a:r>
              <a:rPr lang="en-US" dirty="0" smtClean="0">
                <a:solidFill>
                  <a:srgbClr val="0070C0"/>
                </a:solidFill>
              </a:rPr>
              <a:t>Leaching and/or migration</a:t>
            </a:r>
          </a:p>
          <a:p>
            <a:pPr algn="l">
              <a:buNone/>
            </a:pPr>
            <a:r>
              <a:rPr lang="en-US" sz="3300" dirty="0" smtClean="0">
                <a:solidFill>
                  <a:srgbClr val="FF0000"/>
                </a:solidFill>
              </a:rPr>
              <a:t>~</a:t>
            </a:r>
            <a:r>
              <a:rPr lang="en-US" dirty="0" smtClean="0">
                <a:solidFill>
                  <a:srgbClr val="0070C0"/>
                </a:solidFill>
              </a:rPr>
              <a:t>Vapor transmission for plastics</a:t>
            </a:r>
          </a:p>
          <a:p>
            <a:pPr algn="l">
              <a:buNone/>
            </a:pPr>
            <a:r>
              <a:rPr lang="en-US" sz="3300" dirty="0" smtClean="0">
                <a:solidFill>
                  <a:srgbClr val="FF0000"/>
                </a:solidFill>
              </a:rPr>
              <a:t>~</a:t>
            </a:r>
            <a:r>
              <a:rPr lang="en-US" dirty="0" smtClean="0">
                <a:solidFill>
                  <a:srgbClr val="0070C0"/>
                </a:solidFill>
              </a:rPr>
              <a:t>Moisture barrier</a:t>
            </a:r>
          </a:p>
          <a:p>
            <a:pPr algn="l">
              <a:buNone/>
            </a:pPr>
            <a:r>
              <a:rPr lang="en-US" sz="3300" dirty="0" smtClean="0">
                <a:solidFill>
                  <a:srgbClr val="FF0000"/>
                </a:solidFill>
              </a:rPr>
              <a:t>~</a:t>
            </a:r>
            <a:r>
              <a:rPr lang="en-US" dirty="0" smtClean="0">
                <a:solidFill>
                  <a:srgbClr val="0070C0"/>
                </a:solidFill>
              </a:rPr>
              <a:t>Toxicity for plastics</a:t>
            </a:r>
          </a:p>
          <a:p>
            <a:pPr algn="l">
              <a:buNone/>
            </a:pPr>
            <a:r>
              <a:rPr lang="en-US" sz="3300" dirty="0" smtClean="0">
                <a:solidFill>
                  <a:srgbClr val="FF0000"/>
                </a:solidFill>
              </a:rPr>
              <a:t>~</a:t>
            </a:r>
            <a:r>
              <a:rPr lang="en-US" dirty="0" smtClean="0">
                <a:solidFill>
                  <a:srgbClr val="0070C0"/>
                </a:solidFill>
              </a:rPr>
              <a:t>Valve, actuator, metered dose, particle size, spray      </a:t>
            </a:r>
            <a:r>
              <a:rPr lang="ar-IQ" dirty="0" smtClean="0">
                <a:solidFill>
                  <a:srgbClr val="0070C0"/>
                </a:solidFill>
              </a:rPr>
              <a:t> </a:t>
            </a:r>
            <a:r>
              <a:rPr lang="en-US" dirty="0" smtClean="0">
                <a:solidFill>
                  <a:srgbClr val="0070C0"/>
                </a:solidFill>
              </a:rPr>
              <a:t>characteristics, and leaks for aerosols</a:t>
            </a:r>
          </a:p>
          <a:p>
            <a:pPr algn="l">
              <a:buNone/>
            </a:pPr>
            <a:r>
              <a:rPr lang="en-US" sz="3300" dirty="0" smtClean="0">
                <a:solidFill>
                  <a:srgbClr val="FF0000"/>
                </a:solidFill>
              </a:rPr>
              <a:t>~</a:t>
            </a:r>
            <a:r>
              <a:rPr lang="en-US" dirty="0" smtClean="0">
                <a:solidFill>
                  <a:srgbClr val="0070C0"/>
                </a:solidFill>
              </a:rPr>
              <a:t>Sterility and permeation for </a:t>
            </a:r>
            <a:r>
              <a:rPr lang="en-US" dirty="0" err="1" smtClean="0">
                <a:solidFill>
                  <a:srgbClr val="0070C0"/>
                </a:solidFill>
              </a:rPr>
              <a:t>parenteral</a:t>
            </a:r>
            <a:r>
              <a:rPr lang="en-US" dirty="0" smtClean="0">
                <a:solidFill>
                  <a:srgbClr val="0070C0"/>
                </a:solidFill>
              </a:rPr>
              <a:t> containers</a:t>
            </a:r>
          </a:p>
          <a:p>
            <a:pPr algn="l">
              <a:buNone/>
            </a:pPr>
            <a:r>
              <a:rPr lang="en-US" sz="3300" dirty="0" smtClean="0">
                <a:solidFill>
                  <a:srgbClr val="FF0000"/>
                </a:solidFill>
              </a:rPr>
              <a:t>~</a:t>
            </a:r>
            <a:r>
              <a:rPr lang="en-US" dirty="0" smtClean="0">
                <a:solidFill>
                  <a:srgbClr val="0070C0"/>
                </a:solidFill>
              </a:rPr>
              <a:t>Drug stability for all packaging</a:t>
            </a:r>
          </a:p>
          <a:p>
            <a:pPr algn="l">
              <a:buNone/>
            </a:pPr>
            <a:endParaRPr lang="ar-IQ"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b="1" dirty="0" smtClean="0">
                <a:solidFill>
                  <a:srgbClr val="FF0000"/>
                </a:solidFill>
              </a:rPr>
              <a:t>^^</a:t>
            </a:r>
            <a:r>
              <a:rPr lang="en-US" sz="2800" dirty="0" smtClean="0">
                <a:solidFill>
                  <a:srgbClr val="0070C0"/>
                </a:solidFill>
              </a:rPr>
              <a:t>  According to the USP, a </a:t>
            </a:r>
            <a:r>
              <a:rPr lang="en-US" sz="2800" dirty="0" smtClean="0">
                <a:solidFill>
                  <a:srgbClr val="7030A0"/>
                </a:solidFill>
              </a:rPr>
              <a:t>container</a:t>
            </a:r>
            <a:r>
              <a:rPr lang="en-US" sz="2800" dirty="0" smtClean="0">
                <a:solidFill>
                  <a:srgbClr val="0070C0"/>
                </a:solidFill>
              </a:rPr>
              <a:t> is “</a:t>
            </a:r>
            <a:r>
              <a:rPr lang="en-US" sz="2800" dirty="0" smtClean="0">
                <a:solidFill>
                  <a:srgbClr val="FF0000"/>
                </a:solidFill>
              </a:rPr>
              <a:t>that which holds the article and is or may be in direct contact with the article</a:t>
            </a:r>
            <a:r>
              <a:rPr lang="en-US" sz="2800" dirty="0" smtClean="0">
                <a:solidFill>
                  <a:srgbClr val="0070C0"/>
                </a:solidFill>
              </a:rPr>
              <a:t>.” </a:t>
            </a:r>
            <a:r>
              <a:rPr lang="en-US" sz="2800" dirty="0" smtClean="0">
                <a:solidFill>
                  <a:srgbClr val="7030A0"/>
                </a:solidFill>
              </a:rPr>
              <a:t>The immediate container </a:t>
            </a:r>
            <a:r>
              <a:rPr lang="en-US" sz="2800" dirty="0" smtClean="0">
                <a:solidFill>
                  <a:srgbClr val="0070C0"/>
                </a:solidFill>
              </a:rPr>
              <a:t>is “</a:t>
            </a:r>
            <a:r>
              <a:rPr lang="en-US" sz="2800" dirty="0" smtClean="0">
                <a:solidFill>
                  <a:srgbClr val="FF0000"/>
                </a:solidFill>
              </a:rPr>
              <a:t>that which is in direct contact with the article at all times</a:t>
            </a:r>
            <a:r>
              <a:rPr lang="en-US" sz="2800" dirty="0" smtClean="0">
                <a:solidFill>
                  <a:srgbClr val="0070C0"/>
                </a:solidFill>
              </a:rPr>
              <a:t>.” The </a:t>
            </a:r>
            <a:r>
              <a:rPr lang="en-US" sz="2800" dirty="0" smtClean="0">
                <a:solidFill>
                  <a:srgbClr val="00B050"/>
                </a:solidFill>
              </a:rPr>
              <a:t>closure is part of the container</a:t>
            </a:r>
            <a:r>
              <a:rPr lang="en-US" sz="2800" dirty="0" smtClean="0">
                <a:solidFill>
                  <a:srgbClr val="0070C0"/>
                </a:solidFill>
              </a:rPr>
              <a:t>. </a:t>
            </a:r>
          </a:p>
          <a:p>
            <a:pPr algn="l">
              <a:buNone/>
            </a:pPr>
            <a:r>
              <a:rPr lang="en-US" b="1" dirty="0" smtClean="0">
                <a:solidFill>
                  <a:srgbClr val="FF0000"/>
                </a:solidFill>
              </a:rPr>
              <a:t>^^ </a:t>
            </a:r>
            <a:r>
              <a:rPr lang="en-US" sz="2800" dirty="0" smtClean="0">
                <a:solidFill>
                  <a:srgbClr val="0070C0"/>
                </a:solidFill>
              </a:rPr>
              <a:t>The container, including the closure, should be </a:t>
            </a:r>
            <a:r>
              <a:rPr lang="en-US" sz="2800" dirty="0" smtClean="0">
                <a:solidFill>
                  <a:srgbClr val="FF0000"/>
                </a:solidFill>
              </a:rPr>
              <a:t>clean </a:t>
            </a:r>
            <a:r>
              <a:rPr lang="en-US" sz="2800" dirty="0" smtClean="0">
                <a:solidFill>
                  <a:srgbClr val="0070C0"/>
                </a:solidFill>
              </a:rPr>
              <a:t>and </a:t>
            </a:r>
            <a:r>
              <a:rPr lang="en-US" sz="2800" dirty="0" smtClean="0">
                <a:solidFill>
                  <a:srgbClr val="FF0000"/>
                </a:solidFill>
              </a:rPr>
              <a:t>dry</a:t>
            </a:r>
            <a:r>
              <a:rPr lang="en-US" sz="2800" dirty="0" smtClean="0">
                <a:solidFill>
                  <a:srgbClr val="0070C0"/>
                </a:solidFill>
              </a:rPr>
              <a:t> before it is filled with the drug. The container must </a:t>
            </a:r>
            <a:r>
              <a:rPr lang="en-US" sz="2800" dirty="0" smtClean="0">
                <a:solidFill>
                  <a:srgbClr val="FF0000"/>
                </a:solidFill>
              </a:rPr>
              <a:t>not interact physically or chemically with the drug </a:t>
            </a:r>
            <a:r>
              <a:rPr lang="en-US" sz="2800" dirty="0" smtClean="0">
                <a:solidFill>
                  <a:srgbClr val="0070C0"/>
                </a:solidFill>
              </a:rPr>
              <a:t>so as to alter its strength, quality, or purity beyond the official requirements. </a:t>
            </a:r>
          </a:p>
          <a:p>
            <a:pPr algn="l">
              <a:buNone/>
            </a:pPr>
            <a:r>
              <a:rPr lang="en-US" b="1" dirty="0" smtClean="0">
                <a:solidFill>
                  <a:srgbClr val="FF0000"/>
                </a:solidFill>
              </a:rPr>
              <a:t>*</a:t>
            </a:r>
            <a:r>
              <a:rPr lang="en-US" sz="2800" dirty="0" smtClean="0">
                <a:solidFill>
                  <a:schemeClr val="accent6">
                    <a:lumMod val="75000"/>
                  </a:schemeClr>
                </a:solidFill>
              </a:rPr>
              <a:t>An example </a:t>
            </a:r>
            <a:r>
              <a:rPr lang="en-US" sz="2800" dirty="0" smtClean="0">
                <a:solidFill>
                  <a:srgbClr val="00B050"/>
                </a:solidFill>
              </a:rPr>
              <a:t>would be the sorption of </a:t>
            </a:r>
            <a:r>
              <a:rPr lang="en-US" sz="2800" dirty="0" err="1" smtClean="0">
                <a:solidFill>
                  <a:srgbClr val="00B050"/>
                </a:solidFill>
              </a:rPr>
              <a:t>lipophilic</a:t>
            </a:r>
            <a:r>
              <a:rPr lang="en-US" sz="2800" dirty="0" smtClean="0">
                <a:solidFill>
                  <a:srgbClr val="00B050"/>
                </a:solidFill>
              </a:rPr>
              <a:t> drugs, such as diazepam, to low density plastics resulting in a loss of drug that is available for administration</a:t>
            </a:r>
            <a:r>
              <a:rPr lang="en-US" sz="2800" dirty="0" smtClean="0">
                <a:solidFill>
                  <a:srgbClr val="0070C0"/>
                </a:solidFill>
              </a:rPr>
              <a:t>. The problem can be avoided with the use of </a:t>
            </a:r>
            <a:r>
              <a:rPr lang="en-US" sz="2800" dirty="0" smtClean="0">
                <a:solidFill>
                  <a:srgbClr val="7030A0"/>
                </a:solidFill>
              </a:rPr>
              <a:t>glass containers</a:t>
            </a:r>
            <a:r>
              <a:rPr lang="en-US" sz="2800" dirty="0" smtClean="0">
                <a:solidFill>
                  <a:srgbClr val="0070C0"/>
                </a:solidFill>
              </a:rPr>
              <a:t>.</a:t>
            </a:r>
          </a:p>
          <a:p>
            <a:pPr>
              <a:buNone/>
            </a:pPr>
            <a:endParaRPr lang="ar-IQ"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20000"/>
          </a:bodyPr>
          <a:lstStyle/>
          <a:p>
            <a:pPr algn="l">
              <a:buNone/>
            </a:pPr>
            <a:r>
              <a:rPr lang="en-US" sz="3000" b="1" dirty="0" smtClean="0">
                <a:solidFill>
                  <a:srgbClr val="FF0000"/>
                </a:solidFill>
              </a:rPr>
              <a:t>*</a:t>
            </a:r>
            <a:r>
              <a:rPr lang="en-US" sz="2600" dirty="0" smtClean="0">
                <a:solidFill>
                  <a:srgbClr val="0070C0"/>
                </a:solidFill>
              </a:rPr>
              <a:t>most pharmaceutical products are packaged in plastic . </a:t>
            </a:r>
            <a:r>
              <a:rPr lang="en-US" sz="2600" dirty="0" smtClean="0">
                <a:solidFill>
                  <a:srgbClr val="7030A0"/>
                </a:solidFill>
              </a:rPr>
              <a:t>The modern compact-type container used for oral contraceptives</a:t>
            </a:r>
            <a:r>
              <a:rPr lang="en-US" sz="2600" dirty="0" smtClean="0">
                <a:solidFill>
                  <a:srgbClr val="FF0000"/>
                </a:solidFill>
              </a:rPr>
              <a:t>, which contains sufficient tablets for a monthly cycle of administration and permits the scheduled removal of one tablet at a time, is a prime example of </a:t>
            </a:r>
            <a:r>
              <a:rPr lang="en-US" sz="2600" dirty="0" smtClean="0">
                <a:solidFill>
                  <a:srgbClr val="00B050"/>
                </a:solidFill>
              </a:rPr>
              <a:t>contemporary plastic packaging</a:t>
            </a:r>
            <a:r>
              <a:rPr lang="en-US" sz="2600" dirty="0" smtClean="0">
                <a:solidFill>
                  <a:srgbClr val="0070C0"/>
                </a:solidFill>
              </a:rPr>
              <a:t>. </a:t>
            </a:r>
          </a:p>
          <a:p>
            <a:pPr algn="l">
              <a:buNone/>
            </a:pPr>
            <a:r>
              <a:rPr lang="en-US" sz="3000" b="1" dirty="0" smtClean="0">
                <a:solidFill>
                  <a:srgbClr val="FF0000"/>
                </a:solidFill>
              </a:rPr>
              <a:t>*</a:t>
            </a:r>
            <a:r>
              <a:rPr lang="en-US" sz="2600" dirty="0" smtClean="0">
                <a:solidFill>
                  <a:srgbClr val="7030A0"/>
                </a:solidFill>
              </a:rPr>
              <a:t>Plastic bags for intravenous fluids</a:t>
            </a:r>
            <a:r>
              <a:rPr lang="en-US" sz="3000" dirty="0" smtClean="0">
                <a:solidFill>
                  <a:srgbClr val="FF0000"/>
                </a:solidFill>
              </a:rPr>
              <a:t>,</a:t>
            </a:r>
            <a:r>
              <a:rPr lang="en-US" sz="2600" dirty="0" smtClean="0">
                <a:solidFill>
                  <a:srgbClr val="7030A0"/>
                </a:solidFill>
              </a:rPr>
              <a:t> plastic ointment tubes</a:t>
            </a:r>
            <a:r>
              <a:rPr lang="en-US" sz="3000" dirty="0" smtClean="0">
                <a:solidFill>
                  <a:srgbClr val="FF0000"/>
                </a:solidFill>
              </a:rPr>
              <a:t>,</a:t>
            </a:r>
            <a:r>
              <a:rPr lang="en-US" sz="2600" dirty="0" smtClean="0">
                <a:solidFill>
                  <a:srgbClr val="7030A0"/>
                </a:solidFill>
              </a:rPr>
              <a:t> plastic film-protected suppositories</a:t>
            </a:r>
            <a:r>
              <a:rPr lang="en-US" sz="3000" dirty="0" smtClean="0">
                <a:solidFill>
                  <a:srgbClr val="FF0000"/>
                </a:solidFill>
              </a:rPr>
              <a:t>, </a:t>
            </a:r>
            <a:r>
              <a:rPr lang="en-US" sz="2600" dirty="0" smtClean="0">
                <a:solidFill>
                  <a:srgbClr val="7030A0"/>
                </a:solidFill>
              </a:rPr>
              <a:t>and plastic tablet and capsule vials are other examples</a:t>
            </a:r>
            <a:r>
              <a:rPr lang="en-US" sz="2600" dirty="0" smtClean="0">
                <a:solidFill>
                  <a:srgbClr val="0070C0"/>
                </a:solidFill>
              </a:rPr>
              <a:t>.</a:t>
            </a:r>
          </a:p>
          <a:p>
            <a:pPr algn="l">
              <a:buNone/>
            </a:pPr>
            <a:r>
              <a:rPr lang="en-US" sz="3000" b="1" dirty="0" smtClean="0">
                <a:solidFill>
                  <a:srgbClr val="FF0000"/>
                </a:solidFill>
              </a:rPr>
              <a:t>^^</a:t>
            </a:r>
            <a:r>
              <a:rPr lang="en-US" sz="2600" dirty="0" smtClean="0">
                <a:solidFill>
                  <a:srgbClr val="0070C0"/>
                </a:solidFill>
              </a:rPr>
              <a:t>The widespread use of plastic containers arose from a number of factors, including the following:</a:t>
            </a:r>
          </a:p>
          <a:p>
            <a:pPr algn="l">
              <a:buNone/>
            </a:pPr>
            <a:r>
              <a:rPr lang="en-US" sz="3000" b="1" dirty="0" smtClean="0">
                <a:solidFill>
                  <a:srgbClr val="FF0000"/>
                </a:solidFill>
              </a:rPr>
              <a:t>*</a:t>
            </a:r>
            <a:r>
              <a:rPr lang="en-US" sz="2600" dirty="0" smtClean="0">
                <a:solidFill>
                  <a:srgbClr val="0070C0"/>
                </a:solidFill>
              </a:rPr>
              <a:t>Its advantage over glass in </a:t>
            </a:r>
            <a:r>
              <a:rPr lang="en-US" sz="2600" dirty="0" smtClean="0">
                <a:solidFill>
                  <a:srgbClr val="00B050"/>
                </a:solidFill>
              </a:rPr>
              <a:t>lightness of weight </a:t>
            </a:r>
            <a:r>
              <a:rPr lang="en-US" sz="2600" dirty="0" smtClean="0">
                <a:solidFill>
                  <a:srgbClr val="0070C0"/>
                </a:solidFill>
              </a:rPr>
              <a:t>and</a:t>
            </a:r>
            <a:r>
              <a:rPr lang="en-US" sz="2600" dirty="0" smtClean="0">
                <a:solidFill>
                  <a:schemeClr val="accent6">
                    <a:lumMod val="75000"/>
                  </a:schemeClr>
                </a:solidFill>
              </a:rPr>
              <a:t> </a:t>
            </a:r>
            <a:r>
              <a:rPr lang="en-US" sz="2600" dirty="0" smtClean="0">
                <a:solidFill>
                  <a:srgbClr val="00B050"/>
                </a:solidFill>
              </a:rPr>
              <a:t>resistance to impact</a:t>
            </a:r>
            <a:r>
              <a:rPr lang="en-US" sz="2600" dirty="0" smtClean="0">
                <a:solidFill>
                  <a:srgbClr val="0070C0"/>
                </a:solidFill>
              </a:rPr>
              <a:t>, which reduces transportation costs and losses due to container damage</a:t>
            </a:r>
          </a:p>
          <a:p>
            <a:pPr algn="l">
              <a:buNone/>
            </a:pPr>
            <a:r>
              <a:rPr lang="en-US" sz="3000" b="1" dirty="0" smtClean="0">
                <a:solidFill>
                  <a:srgbClr val="FF0000"/>
                </a:solidFill>
              </a:rPr>
              <a:t>*</a:t>
            </a:r>
            <a:r>
              <a:rPr lang="en-US" sz="2600" dirty="0" smtClean="0">
                <a:solidFill>
                  <a:srgbClr val="0070C0"/>
                </a:solidFill>
              </a:rPr>
              <a:t>The versatility in container design and consumer acceptance</a:t>
            </a:r>
          </a:p>
          <a:p>
            <a:pPr algn="l">
              <a:buNone/>
            </a:pPr>
            <a:r>
              <a:rPr lang="en-US" sz="3000" b="1" dirty="0" smtClean="0">
                <a:solidFill>
                  <a:srgbClr val="FF0000"/>
                </a:solidFill>
              </a:rPr>
              <a:t>*</a:t>
            </a:r>
            <a:r>
              <a:rPr lang="en-US" sz="2600" dirty="0" smtClean="0">
                <a:solidFill>
                  <a:srgbClr val="0070C0"/>
                </a:solidFill>
              </a:rPr>
              <a:t>Consumer preference for </a:t>
            </a:r>
            <a:r>
              <a:rPr lang="en-US" sz="2600" dirty="0" smtClean="0">
                <a:solidFill>
                  <a:srgbClr val="FF0000"/>
                </a:solidFill>
              </a:rPr>
              <a:t>plastic squeeze bottles </a:t>
            </a:r>
            <a:r>
              <a:rPr lang="en-US" sz="2600" dirty="0" smtClean="0">
                <a:solidFill>
                  <a:srgbClr val="0070C0"/>
                </a:solidFill>
              </a:rPr>
              <a:t>in administration of </a:t>
            </a:r>
            <a:r>
              <a:rPr lang="en-US" sz="2600" dirty="0" err="1" smtClean="0">
                <a:solidFill>
                  <a:srgbClr val="00B050"/>
                </a:solidFill>
              </a:rPr>
              <a:t>ophthalmics</a:t>
            </a:r>
            <a:r>
              <a:rPr lang="en-US" sz="2600" dirty="0" smtClean="0">
                <a:solidFill>
                  <a:srgbClr val="00B050"/>
                </a:solidFill>
              </a:rPr>
              <a:t>, nasal sprays, and lotions</a:t>
            </a:r>
          </a:p>
          <a:p>
            <a:pPr algn="l">
              <a:buNone/>
            </a:pPr>
            <a:r>
              <a:rPr lang="en-US" sz="3000" b="1" dirty="0" smtClean="0">
                <a:solidFill>
                  <a:srgbClr val="FF0000"/>
                </a:solidFill>
              </a:rPr>
              <a:t>*</a:t>
            </a:r>
            <a:r>
              <a:rPr lang="en-US" sz="2600" dirty="0" smtClean="0">
                <a:solidFill>
                  <a:srgbClr val="0070C0"/>
                </a:solidFill>
              </a:rPr>
              <a:t>The popularity of </a:t>
            </a:r>
            <a:r>
              <a:rPr lang="en-US" sz="2600" dirty="0" smtClean="0">
                <a:solidFill>
                  <a:srgbClr val="00B050"/>
                </a:solidFill>
              </a:rPr>
              <a:t>blister packaging </a:t>
            </a:r>
            <a:r>
              <a:rPr lang="en-US" sz="2600" dirty="0" smtClean="0">
                <a:solidFill>
                  <a:srgbClr val="0070C0"/>
                </a:solidFill>
              </a:rPr>
              <a:t>and </a:t>
            </a:r>
            <a:r>
              <a:rPr lang="en-US" sz="2600" dirty="0" smtClean="0">
                <a:solidFill>
                  <a:srgbClr val="00B050"/>
                </a:solidFill>
              </a:rPr>
              <a:t>unit-dose dispensing</a:t>
            </a:r>
            <a:r>
              <a:rPr lang="en-US" sz="2600" dirty="0" smtClean="0">
                <a:solidFill>
                  <a:srgbClr val="0070C0"/>
                </a:solidFill>
              </a:rPr>
              <a:t>, particularly in health care institutions</a:t>
            </a:r>
          </a:p>
          <a:p>
            <a:pPr algn="l">
              <a:buNone/>
            </a:pPr>
            <a:endParaRPr lang="ar-IQ" sz="26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Font typeface="Arial" pitchFamily="34" charset="0"/>
              <a:buChar char="•"/>
            </a:pPr>
            <a:r>
              <a:rPr lang="en-US" sz="2800" dirty="0" smtClean="0">
                <a:solidFill>
                  <a:srgbClr val="C00000"/>
                </a:solidFill>
              </a:rPr>
              <a:t>Among the problems encountered in the use of plastics in packaging are </a:t>
            </a:r>
            <a:r>
              <a:rPr lang="en-US" sz="2400" dirty="0" smtClean="0">
                <a:solidFill>
                  <a:srgbClr val="FF0000"/>
                </a:solidFill>
              </a:rPr>
              <a:t>(a) </a:t>
            </a:r>
            <a:r>
              <a:rPr lang="en-US" sz="2400" dirty="0" smtClean="0">
                <a:solidFill>
                  <a:srgbClr val="0070C0"/>
                </a:solidFill>
              </a:rPr>
              <a:t>permeability of the containers to atmospheric oxygen and to moisture vapor, </a:t>
            </a:r>
            <a:r>
              <a:rPr lang="en-US" sz="2400" dirty="0" smtClean="0">
                <a:solidFill>
                  <a:srgbClr val="FF0000"/>
                </a:solidFill>
              </a:rPr>
              <a:t>(b) </a:t>
            </a:r>
            <a:r>
              <a:rPr lang="en-US" sz="2400" dirty="0" smtClean="0">
                <a:solidFill>
                  <a:srgbClr val="0070C0"/>
                </a:solidFill>
              </a:rPr>
              <a:t>leaching of the constituents of the container to the internal contents, </a:t>
            </a:r>
            <a:r>
              <a:rPr lang="en-US" sz="2400" dirty="0" smtClean="0">
                <a:solidFill>
                  <a:srgbClr val="FF0000"/>
                </a:solidFill>
              </a:rPr>
              <a:t>(c) </a:t>
            </a:r>
            <a:r>
              <a:rPr lang="en-US" sz="2400" dirty="0" smtClean="0">
                <a:solidFill>
                  <a:srgbClr val="0070C0"/>
                </a:solidFill>
              </a:rPr>
              <a:t>absorption of drugs from the contents to the container, </a:t>
            </a:r>
            <a:r>
              <a:rPr lang="en-US" sz="2400" dirty="0" smtClean="0">
                <a:solidFill>
                  <a:srgbClr val="FF0000"/>
                </a:solidFill>
              </a:rPr>
              <a:t>(d) </a:t>
            </a:r>
            <a:r>
              <a:rPr lang="en-US" sz="2400" dirty="0" smtClean="0">
                <a:solidFill>
                  <a:srgbClr val="0070C0"/>
                </a:solidFill>
              </a:rPr>
              <a:t>transmission of light through the container, and </a:t>
            </a:r>
            <a:r>
              <a:rPr lang="en-US" sz="2400" dirty="0" smtClean="0">
                <a:solidFill>
                  <a:srgbClr val="FF0000"/>
                </a:solidFill>
              </a:rPr>
              <a:t>(e) </a:t>
            </a:r>
            <a:r>
              <a:rPr lang="en-US" sz="2400" dirty="0" smtClean="0">
                <a:solidFill>
                  <a:srgbClr val="0070C0"/>
                </a:solidFill>
              </a:rPr>
              <a:t>alteration of the container upon storage. </a:t>
            </a:r>
          </a:p>
          <a:p>
            <a:pPr algn="l">
              <a:buNone/>
            </a:pPr>
            <a:r>
              <a:rPr lang="en-US" sz="2800" b="1" dirty="0" smtClean="0">
                <a:solidFill>
                  <a:srgbClr val="FF0000"/>
                </a:solidFill>
              </a:rPr>
              <a:t>~</a:t>
            </a:r>
            <a:r>
              <a:rPr lang="en-US" sz="2400" dirty="0" smtClean="0">
                <a:solidFill>
                  <a:srgbClr val="0070C0"/>
                </a:solidFill>
              </a:rPr>
              <a:t>Agents frequently added to alter the properties of plastic include </a:t>
            </a:r>
            <a:r>
              <a:rPr lang="en-US" sz="2400" dirty="0" smtClean="0">
                <a:solidFill>
                  <a:srgbClr val="00B050"/>
                </a:solidFill>
              </a:rPr>
              <a:t>plasticizers</a:t>
            </a:r>
            <a:r>
              <a:rPr lang="en-US" sz="2400" dirty="0" smtClean="0">
                <a:solidFill>
                  <a:srgbClr val="0070C0"/>
                </a:solidFill>
              </a:rPr>
              <a:t>, </a:t>
            </a:r>
            <a:r>
              <a:rPr lang="en-US" sz="2400" dirty="0" smtClean="0">
                <a:solidFill>
                  <a:srgbClr val="00B050"/>
                </a:solidFill>
              </a:rPr>
              <a:t>stabilizers</a:t>
            </a:r>
            <a:r>
              <a:rPr lang="en-US" sz="2400" dirty="0" smtClean="0">
                <a:solidFill>
                  <a:srgbClr val="0070C0"/>
                </a:solidFill>
              </a:rPr>
              <a:t>, </a:t>
            </a:r>
            <a:r>
              <a:rPr lang="en-US" sz="2400" dirty="0" smtClean="0">
                <a:solidFill>
                  <a:srgbClr val="00B050"/>
                </a:solidFill>
              </a:rPr>
              <a:t>antioxidants</a:t>
            </a:r>
            <a:r>
              <a:rPr lang="en-US" sz="2400" dirty="0" smtClean="0">
                <a:solidFill>
                  <a:srgbClr val="0070C0"/>
                </a:solidFill>
              </a:rPr>
              <a:t>, </a:t>
            </a:r>
            <a:r>
              <a:rPr lang="en-US" sz="2400" dirty="0" smtClean="0">
                <a:solidFill>
                  <a:srgbClr val="00B050"/>
                </a:solidFill>
              </a:rPr>
              <a:t>antistatic agents</a:t>
            </a:r>
            <a:r>
              <a:rPr lang="en-US" sz="2400" dirty="0" smtClean="0">
                <a:solidFill>
                  <a:srgbClr val="0070C0"/>
                </a:solidFill>
              </a:rPr>
              <a:t>, </a:t>
            </a:r>
            <a:r>
              <a:rPr lang="en-US" sz="2400" dirty="0" smtClean="0">
                <a:solidFill>
                  <a:srgbClr val="00B050"/>
                </a:solidFill>
              </a:rPr>
              <a:t>antifungal agents</a:t>
            </a:r>
            <a:r>
              <a:rPr lang="en-US" sz="2400" dirty="0" smtClean="0">
                <a:solidFill>
                  <a:srgbClr val="0070C0"/>
                </a:solidFill>
              </a:rPr>
              <a:t>, </a:t>
            </a:r>
            <a:r>
              <a:rPr lang="en-US" sz="2400" dirty="0" smtClean="0">
                <a:solidFill>
                  <a:srgbClr val="00B050"/>
                </a:solidFill>
              </a:rPr>
              <a:t>colorants</a:t>
            </a:r>
            <a:r>
              <a:rPr lang="en-US" sz="2400" dirty="0" smtClean="0">
                <a:solidFill>
                  <a:srgbClr val="0070C0"/>
                </a:solidFill>
              </a:rPr>
              <a:t>, and others.</a:t>
            </a:r>
          </a:p>
          <a:p>
            <a:pPr algn="l">
              <a:buNone/>
            </a:pPr>
            <a:r>
              <a:rPr lang="en-US" sz="2800" b="1" dirty="0" smtClean="0">
                <a:solidFill>
                  <a:srgbClr val="FF0000"/>
                </a:solidFill>
              </a:rPr>
              <a:t>*</a:t>
            </a:r>
            <a:r>
              <a:rPr lang="en-US" sz="2400" dirty="0" smtClean="0">
                <a:solidFill>
                  <a:srgbClr val="0070C0"/>
                </a:solidFill>
              </a:rPr>
              <a:t>Drug substances that are subject to </a:t>
            </a:r>
            <a:r>
              <a:rPr lang="en-US" sz="2400" dirty="0" smtClean="0">
                <a:solidFill>
                  <a:srgbClr val="7030A0"/>
                </a:solidFill>
              </a:rPr>
              <a:t>oxidative degradation </a:t>
            </a:r>
            <a:r>
              <a:rPr lang="en-US" sz="2400" dirty="0" smtClean="0">
                <a:solidFill>
                  <a:srgbClr val="0070C0"/>
                </a:solidFill>
              </a:rPr>
              <a:t>may undergo a greater degree of degradation when packaged in plastic than in glass</a:t>
            </a:r>
          </a:p>
          <a:p>
            <a:pPr algn="l">
              <a:buNone/>
            </a:pPr>
            <a:r>
              <a:rPr lang="en-US" sz="2800" b="1" dirty="0" smtClean="0">
                <a:solidFill>
                  <a:srgbClr val="FF0000"/>
                </a:solidFill>
              </a:rPr>
              <a:t>*</a:t>
            </a:r>
            <a:r>
              <a:rPr lang="en-US" sz="2400" dirty="0" smtClean="0">
                <a:solidFill>
                  <a:srgbClr val="7030A0"/>
                </a:solidFill>
              </a:rPr>
              <a:t>Liquid pharmaceuticals </a:t>
            </a:r>
            <a:r>
              <a:rPr lang="en-US" sz="2400" dirty="0" smtClean="0">
                <a:solidFill>
                  <a:srgbClr val="0070C0"/>
                </a:solidFill>
              </a:rPr>
              <a:t>packaged in permeable plastic may lose drug molecules or solvent to the container, altering the concentration of the drug in the product and affecting its potency.</a:t>
            </a:r>
            <a:endParaRPr lang="ar-IQ" sz="2400" dirty="0">
              <a:solidFill>
                <a:srgbClr val="0070C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20000"/>
          </a:bodyPr>
          <a:lstStyle/>
          <a:p>
            <a:pPr algn="l">
              <a:buNone/>
            </a:pPr>
            <a:r>
              <a:rPr lang="en-US" sz="3500" b="1" dirty="0" smtClean="0">
                <a:solidFill>
                  <a:srgbClr val="FF0000"/>
                </a:solidFill>
              </a:rPr>
              <a:t>^^ </a:t>
            </a:r>
            <a:r>
              <a:rPr lang="en-US" sz="2800" dirty="0" smtClean="0">
                <a:solidFill>
                  <a:srgbClr val="7030A0"/>
                </a:solidFill>
              </a:rPr>
              <a:t>Leaching</a:t>
            </a:r>
            <a:r>
              <a:rPr lang="en-US" sz="2400" dirty="0" smtClean="0">
                <a:solidFill>
                  <a:srgbClr val="7030A0"/>
                </a:solidFill>
              </a:rPr>
              <a:t>  </a:t>
            </a:r>
            <a:r>
              <a:rPr lang="en-US" sz="2400" dirty="0" smtClean="0">
                <a:solidFill>
                  <a:srgbClr val="0070C0"/>
                </a:solidFill>
              </a:rPr>
              <a:t>is a </a:t>
            </a:r>
            <a:r>
              <a:rPr lang="en-US" sz="2400" dirty="0" smtClean="0">
                <a:solidFill>
                  <a:srgbClr val="FF0000"/>
                </a:solidFill>
              </a:rPr>
              <a:t>((</a:t>
            </a:r>
            <a:r>
              <a:rPr lang="en-US" sz="2400" dirty="0" smtClean="0">
                <a:solidFill>
                  <a:srgbClr val="0070C0"/>
                </a:solidFill>
              </a:rPr>
              <a:t>term used to describe the movement of components of a container into the contents</a:t>
            </a:r>
            <a:r>
              <a:rPr lang="en-US" sz="2400" dirty="0" smtClean="0">
                <a:solidFill>
                  <a:srgbClr val="FF0000"/>
                </a:solidFill>
              </a:rPr>
              <a:t>))</a:t>
            </a:r>
            <a:r>
              <a:rPr lang="en-US" sz="2400" dirty="0" smtClean="0">
                <a:solidFill>
                  <a:srgbClr val="0070C0"/>
                </a:solidFill>
              </a:rPr>
              <a:t>. </a:t>
            </a:r>
          </a:p>
          <a:p>
            <a:pPr algn="l">
              <a:buNone/>
            </a:pPr>
            <a:endParaRPr lang="en-US" sz="2400" dirty="0" smtClean="0">
              <a:solidFill>
                <a:srgbClr val="0070C0"/>
              </a:solidFill>
            </a:endParaRPr>
          </a:p>
          <a:p>
            <a:pPr algn="l">
              <a:buNone/>
            </a:pPr>
            <a:r>
              <a:rPr lang="en-US" sz="3000" b="1" dirty="0" smtClean="0">
                <a:solidFill>
                  <a:srgbClr val="FF0000"/>
                </a:solidFill>
              </a:rPr>
              <a:t>*</a:t>
            </a:r>
            <a:r>
              <a:rPr lang="en-US" sz="2400" dirty="0" smtClean="0">
                <a:solidFill>
                  <a:srgbClr val="0070C0"/>
                </a:solidFill>
              </a:rPr>
              <a:t>Compounds leached from plastic containers are generally the </a:t>
            </a:r>
            <a:r>
              <a:rPr lang="en-US" sz="2400" dirty="0" smtClean="0">
                <a:solidFill>
                  <a:srgbClr val="FF0000"/>
                </a:solidFill>
              </a:rPr>
              <a:t>polymer additives</a:t>
            </a:r>
            <a:r>
              <a:rPr lang="en-US" sz="2400" dirty="0" smtClean="0">
                <a:solidFill>
                  <a:srgbClr val="0070C0"/>
                </a:solidFill>
              </a:rPr>
              <a:t>, such as the </a:t>
            </a:r>
            <a:r>
              <a:rPr lang="en-US" sz="2400" dirty="0" smtClean="0">
                <a:solidFill>
                  <a:srgbClr val="00B050"/>
                </a:solidFill>
              </a:rPr>
              <a:t>plasticizers</a:t>
            </a:r>
            <a:r>
              <a:rPr lang="en-US" sz="2400" dirty="0" smtClean="0">
                <a:solidFill>
                  <a:srgbClr val="0070C0"/>
                </a:solidFill>
              </a:rPr>
              <a:t>, </a:t>
            </a:r>
            <a:r>
              <a:rPr lang="en-US" sz="2400" dirty="0" smtClean="0">
                <a:solidFill>
                  <a:srgbClr val="00B050"/>
                </a:solidFill>
              </a:rPr>
              <a:t>stabilizers</a:t>
            </a:r>
            <a:r>
              <a:rPr lang="en-US" sz="2400" dirty="0" smtClean="0">
                <a:solidFill>
                  <a:srgbClr val="0070C0"/>
                </a:solidFill>
              </a:rPr>
              <a:t>, or </a:t>
            </a:r>
            <a:r>
              <a:rPr lang="en-US" sz="2400" dirty="0" smtClean="0">
                <a:solidFill>
                  <a:srgbClr val="00B050"/>
                </a:solidFill>
              </a:rPr>
              <a:t>antioxidants</a:t>
            </a:r>
            <a:r>
              <a:rPr lang="en-US" sz="2400" dirty="0" smtClean="0">
                <a:solidFill>
                  <a:srgbClr val="0070C0"/>
                </a:solidFill>
              </a:rPr>
              <a:t>.</a:t>
            </a:r>
          </a:p>
          <a:p>
            <a:pPr algn="l">
              <a:buNone/>
            </a:pPr>
            <a:r>
              <a:rPr lang="en-US" sz="3000" b="1" dirty="0" smtClean="0">
                <a:solidFill>
                  <a:srgbClr val="FF0000"/>
                </a:solidFill>
              </a:rPr>
              <a:t>*</a:t>
            </a:r>
            <a:r>
              <a:rPr lang="en-US" sz="2400" dirty="0" smtClean="0">
                <a:solidFill>
                  <a:srgbClr val="0070C0"/>
                </a:solidFill>
              </a:rPr>
              <a:t>Leaching may be influenced by </a:t>
            </a:r>
            <a:r>
              <a:rPr lang="en-US" sz="2400" dirty="0" smtClean="0">
                <a:solidFill>
                  <a:srgbClr val="7030A0"/>
                </a:solidFill>
              </a:rPr>
              <a:t>temperature</a:t>
            </a:r>
            <a:r>
              <a:rPr lang="en-US" sz="2400" dirty="0" smtClean="0">
                <a:solidFill>
                  <a:srgbClr val="0070C0"/>
                </a:solidFill>
              </a:rPr>
              <a:t>, </a:t>
            </a:r>
            <a:r>
              <a:rPr lang="en-US" sz="2400" dirty="0" smtClean="0">
                <a:solidFill>
                  <a:srgbClr val="7030A0"/>
                </a:solidFill>
              </a:rPr>
              <a:t>excessive agitation of the filled container</a:t>
            </a:r>
            <a:r>
              <a:rPr lang="en-US" sz="2400" dirty="0" smtClean="0">
                <a:solidFill>
                  <a:srgbClr val="0070C0"/>
                </a:solidFill>
              </a:rPr>
              <a:t>, and the </a:t>
            </a:r>
            <a:r>
              <a:rPr lang="en-US" sz="2400" dirty="0" err="1" smtClean="0">
                <a:solidFill>
                  <a:srgbClr val="7030A0"/>
                </a:solidFill>
              </a:rPr>
              <a:t>solubilizing</a:t>
            </a:r>
            <a:r>
              <a:rPr lang="en-US" sz="2400" dirty="0" smtClean="0">
                <a:solidFill>
                  <a:srgbClr val="7030A0"/>
                </a:solidFill>
              </a:rPr>
              <a:t> effect of liquid contents on one or more of the polymer additives </a:t>
            </a:r>
            <a:r>
              <a:rPr lang="en-US" sz="2400" dirty="0" smtClean="0">
                <a:solidFill>
                  <a:srgbClr val="0070C0"/>
                </a:solidFill>
              </a:rPr>
              <a:t>.</a:t>
            </a:r>
          </a:p>
          <a:p>
            <a:pPr algn="l">
              <a:buNone/>
            </a:pPr>
            <a:r>
              <a:rPr lang="en-US" sz="3500" b="1" dirty="0" smtClean="0">
                <a:solidFill>
                  <a:srgbClr val="FF0000"/>
                </a:solidFill>
              </a:rPr>
              <a:t>^^ </a:t>
            </a:r>
            <a:r>
              <a:rPr lang="en-US" sz="2800" dirty="0" smtClean="0">
                <a:solidFill>
                  <a:srgbClr val="7030A0"/>
                </a:solidFill>
              </a:rPr>
              <a:t>Sorption</a:t>
            </a:r>
            <a:r>
              <a:rPr lang="en-US" sz="2400" dirty="0" smtClean="0">
                <a:solidFill>
                  <a:srgbClr val="0070C0"/>
                </a:solidFill>
              </a:rPr>
              <a:t>, a term </a:t>
            </a:r>
            <a:r>
              <a:rPr lang="en-US" sz="2400" dirty="0" smtClean="0">
                <a:solidFill>
                  <a:srgbClr val="FF0000"/>
                </a:solidFill>
              </a:rPr>
              <a:t>((</a:t>
            </a:r>
            <a:r>
              <a:rPr lang="en-US" sz="2400" dirty="0" smtClean="0">
                <a:solidFill>
                  <a:srgbClr val="0070C0"/>
                </a:solidFill>
              </a:rPr>
              <a:t>used to indicate the binding of molecules to polymer materials, includes both adsorption and absorption</a:t>
            </a:r>
            <a:r>
              <a:rPr lang="en-US" sz="2400" dirty="0" smtClean="0">
                <a:solidFill>
                  <a:srgbClr val="FF0000"/>
                </a:solidFill>
              </a:rPr>
              <a:t>))</a:t>
            </a:r>
            <a:r>
              <a:rPr lang="en-US" sz="2400" dirty="0" smtClean="0">
                <a:solidFill>
                  <a:srgbClr val="0070C0"/>
                </a:solidFill>
              </a:rPr>
              <a:t>. Sorption occurs through chemical or physical means </a:t>
            </a:r>
            <a:r>
              <a:rPr lang="en-US" sz="2400" dirty="0" smtClean="0">
                <a:solidFill>
                  <a:schemeClr val="accent6">
                    <a:lumMod val="75000"/>
                  </a:schemeClr>
                </a:solidFill>
              </a:rPr>
              <a:t>due to the chemical structure of the solute molecules</a:t>
            </a:r>
            <a:r>
              <a:rPr lang="en-US" sz="2400" dirty="0" smtClean="0">
                <a:solidFill>
                  <a:srgbClr val="0070C0"/>
                </a:solidFill>
              </a:rPr>
              <a:t> and the </a:t>
            </a:r>
            <a:r>
              <a:rPr lang="en-US" sz="2400" dirty="0" smtClean="0">
                <a:solidFill>
                  <a:schemeClr val="accent6">
                    <a:lumMod val="75000"/>
                  </a:schemeClr>
                </a:solidFill>
              </a:rPr>
              <a:t>physical and chemical properties of the polymer</a:t>
            </a:r>
          </a:p>
          <a:p>
            <a:pPr algn="l">
              <a:buNone/>
            </a:pPr>
            <a:r>
              <a:rPr lang="en-US" sz="3000" b="1" dirty="0" smtClean="0">
                <a:solidFill>
                  <a:srgbClr val="FF0000"/>
                </a:solidFill>
              </a:rPr>
              <a:t>*</a:t>
            </a:r>
            <a:r>
              <a:rPr lang="en-US" sz="2400" dirty="0" smtClean="0">
                <a:solidFill>
                  <a:srgbClr val="0070C0"/>
                </a:solidFill>
              </a:rPr>
              <a:t>The </a:t>
            </a:r>
            <a:r>
              <a:rPr lang="en-US" sz="2400" dirty="0" smtClean="0">
                <a:solidFill>
                  <a:srgbClr val="7030A0"/>
                </a:solidFill>
              </a:rPr>
              <a:t>un-ionized species </a:t>
            </a:r>
            <a:r>
              <a:rPr lang="en-US" sz="2400" dirty="0" smtClean="0">
                <a:solidFill>
                  <a:srgbClr val="0070C0"/>
                </a:solidFill>
              </a:rPr>
              <a:t>of a solute has a greater tendency to be bound than the ionized species.</a:t>
            </a:r>
          </a:p>
          <a:p>
            <a:pPr algn="l">
              <a:buNone/>
            </a:pPr>
            <a:r>
              <a:rPr lang="en-US" sz="3000" b="1" dirty="0" smtClean="0">
                <a:solidFill>
                  <a:srgbClr val="FF0000"/>
                </a:solidFill>
              </a:rPr>
              <a:t>*</a:t>
            </a:r>
            <a:r>
              <a:rPr lang="en-US" sz="2400" b="1" dirty="0" smtClean="0">
                <a:solidFill>
                  <a:srgbClr val="FF0000"/>
                </a:solidFill>
              </a:rPr>
              <a:t> </a:t>
            </a:r>
            <a:r>
              <a:rPr lang="en-US" sz="2400" dirty="0" smtClean="0">
                <a:solidFill>
                  <a:srgbClr val="7030A0"/>
                </a:solidFill>
              </a:rPr>
              <a:t>pH</a:t>
            </a:r>
            <a:r>
              <a:rPr lang="en-US" sz="2400" dirty="0" smtClean="0">
                <a:solidFill>
                  <a:srgbClr val="0070C0"/>
                </a:solidFill>
              </a:rPr>
              <a:t> may influence the sorption tendency of a particular solute .</a:t>
            </a:r>
          </a:p>
          <a:p>
            <a:pPr algn="l">
              <a:buNone/>
            </a:pPr>
            <a:r>
              <a:rPr lang="en-US" sz="3000" b="1" dirty="0" smtClean="0">
                <a:solidFill>
                  <a:srgbClr val="FF0000"/>
                </a:solidFill>
              </a:rPr>
              <a:t>*</a:t>
            </a:r>
            <a:r>
              <a:rPr lang="en-US" sz="2400" dirty="0" smtClean="0">
                <a:solidFill>
                  <a:srgbClr val="7030A0"/>
                </a:solidFill>
              </a:rPr>
              <a:t>Plastic materials with polar groups </a:t>
            </a:r>
            <a:r>
              <a:rPr lang="en-US" sz="2400" dirty="0" smtClean="0">
                <a:solidFill>
                  <a:srgbClr val="0070C0"/>
                </a:solidFill>
              </a:rPr>
              <a:t>are particularly prone to sorption. </a:t>
            </a:r>
            <a:endParaRPr lang="ar-IQ" sz="2400" dirty="0" smtClean="0">
              <a:solidFill>
                <a:srgbClr val="0070C0"/>
              </a:solidFill>
            </a:endParaRPr>
          </a:p>
          <a:p>
            <a:pPr algn="l">
              <a:buNone/>
            </a:pPr>
            <a:r>
              <a:rPr lang="en-US" sz="3000" b="1" dirty="0" smtClean="0">
                <a:solidFill>
                  <a:srgbClr val="FF0000"/>
                </a:solidFill>
              </a:rPr>
              <a:t>*</a:t>
            </a:r>
            <a:r>
              <a:rPr lang="en-US" sz="2400" dirty="0" smtClean="0">
                <a:solidFill>
                  <a:srgbClr val="0070C0"/>
                </a:solidFill>
              </a:rPr>
              <a:t>the </a:t>
            </a:r>
            <a:r>
              <a:rPr lang="en-US" sz="2400" dirty="0" smtClean="0">
                <a:solidFill>
                  <a:srgbClr val="7030A0"/>
                </a:solidFill>
              </a:rPr>
              <a:t>pharmaceutical vehicle or solvent </a:t>
            </a:r>
            <a:r>
              <a:rPr lang="en-US" sz="2400" dirty="0" smtClean="0">
                <a:solidFill>
                  <a:srgbClr val="0070C0"/>
                </a:solidFill>
              </a:rPr>
              <a:t>used can also play a role by altering the integrity of the plastic.</a:t>
            </a:r>
            <a:r>
              <a:rPr lang="en-US" sz="2400" dirty="0" smtClean="0"/>
              <a:t> </a:t>
            </a:r>
            <a:endParaRPr lang="ar-IQ" sz="2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a:buNone/>
            </a:pPr>
            <a:r>
              <a:rPr lang="en-US" sz="2800" dirty="0" smtClean="0">
                <a:solidFill>
                  <a:srgbClr val="C00000"/>
                </a:solidFill>
              </a:rPr>
              <a:t>CHILD-RESISTANT AND ADULT-SENIOR USE PACKAGING</a:t>
            </a:r>
          </a:p>
          <a:p>
            <a:pPr algn="l">
              <a:buNone/>
            </a:pPr>
            <a:endParaRPr lang="en-US" sz="2400" dirty="0" smtClean="0"/>
          </a:p>
          <a:p>
            <a:pPr algn="l">
              <a:buNone/>
            </a:pPr>
            <a:r>
              <a:rPr lang="en-US" sz="2400" dirty="0" smtClean="0">
                <a:solidFill>
                  <a:srgbClr val="0070C0"/>
                </a:solidFill>
              </a:rPr>
              <a:t>A </a:t>
            </a:r>
            <a:r>
              <a:rPr lang="en-US" sz="2400" dirty="0" smtClean="0">
                <a:solidFill>
                  <a:srgbClr val="7030A0"/>
                </a:solidFill>
              </a:rPr>
              <a:t>child-resistant container </a:t>
            </a:r>
            <a:r>
              <a:rPr lang="en-US" sz="2400" dirty="0" smtClean="0">
                <a:solidFill>
                  <a:srgbClr val="0070C0"/>
                </a:solidFill>
              </a:rPr>
              <a:t>is </a:t>
            </a:r>
            <a:r>
              <a:rPr lang="en-US" sz="2400" dirty="0" smtClean="0">
                <a:solidFill>
                  <a:srgbClr val="FF0000"/>
                </a:solidFill>
              </a:rPr>
              <a:t>defined as one that is significantly difficult for children under 5 years of age to open or to obtain a harmful amount of its contents within a reasonable time and that is not difficult for “normal adults” to use properly </a:t>
            </a:r>
            <a:r>
              <a:rPr lang="en-US" sz="2400" dirty="0" smtClean="0">
                <a:solidFill>
                  <a:srgbClr val="0070C0"/>
                </a:solidFill>
              </a:rPr>
              <a:t>. The Consumer Product Safety Commission </a:t>
            </a:r>
            <a:r>
              <a:rPr lang="en-US" sz="2400" dirty="0" smtClean="0">
                <a:solidFill>
                  <a:srgbClr val="00B050"/>
                </a:solidFill>
              </a:rPr>
              <a:t>evaluates the effectiveness of such containers using children aged 42 to 51 months</a:t>
            </a:r>
            <a:r>
              <a:rPr lang="en-US" sz="2400" dirty="0" smtClean="0">
                <a:solidFill>
                  <a:srgbClr val="0070C0"/>
                </a:solidFill>
              </a:rPr>
              <a:t>. The four basic designs commonly used are </a:t>
            </a:r>
            <a:r>
              <a:rPr lang="en-US" sz="2400" dirty="0" smtClean="0">
                <a:solidFill>
                  <a:schemeClr val="accent6">
                    <a:lumMod val="75000"/>
                  </a:schemeClr>
                </a:solidFill>
              </a:rPr>
              <a:t>align the arrows</a:t>
            </a:r>
            <a:r>
              <a:rPr lang="en-US" sz="2400" dirty="0" smtClean="0">
                <a:solidFill>
                  <a:srgbClr val="0070C0"/>
                </a:solidFill>
              </a:rPr>
              <a:t>, </a:t>
            </a:r>
            <a:r>
              <a:rPr lang="en-US" sz="2400" dirty="0" smtClean="0">
                <a:solidFill>
                  <a:schemeClr val="accent6">
                    <a:lumMod val="75000"/>
                  </a:schemeClr>
                </a:solidFill>
              </a:rPr>
              <a:t>press down and turn</a:t>
            </a:r>
            <a:r>
              <a:rPr lang="en-US" sz="2400" dirty="0" smtClean="0">
                <a:solidFill>
                  <a:srgbClr val="0070C0"/>
                </a:solidFill>
              </a:rPr>
              <a:t>, </a:t>
            </a:r>
            <a:r>
              <a:rPr lang="en-US" sz="2400" dirty="0" smtClean="0">
                <a:solidFill>
                  <a:schemeClr val="accent6">
                    <a:lumMod val="75000"/>
                  </a:schemeClr>
                </a:solidFill>
              </a:rPr>
              <a:t>squeeze and turn</a:t>
            </a:r>
            <a:r>
              <a:rPr lang="en-US" sz="2400" dirty="0" smtClean="0">
                <a:solidFill>
                  <a:srgbClr val="0070C0"/>
                </a:solidFill>
              </a:rPr>
              <a:t>, and </a:t>
            </a:r>
            <a:r>
              <a:rPr lang="en-US" sz="2400" dirty="0" smtClean="0">
                <a:solidFill>
                  <a:schemeClr val="accent6">
                    <a:lumMod val="75000"/>
                  </a:schemeClr>
                </a:solidFill>
              </a:rPr>
              <a:t>latch top</a:t>
            </a:r>
            <a:r>
              <a:rPr lang="en-US" sz="2400" dirty="0" smtClean="0">
                <a:solidFill>
                  <a:srgbClr val="0070C0"/>
                </a:solidFill>
              </a:rPr>
              <a:t>.</a:t>
            </a:r>
          </a:p>
          <a:p>
            <a:pPr algn="l">
              <a:buNone/>
            </a:pPr>
            <a:endParaRPr lang="ar-IQ" dirty="0"/>
          </a:p>
        </p:txBody>
      </p:sp>
      <p:pic>
        <p:nvPicPr>
          <p:cNvPr id="7170" name="Picture 2" descr="C:\Documents and Settings\SHOBAR\Desktop\laith\jjjjjjj.jpeg"/>
          <p:cNvPicPr>
            <a:picLocks noChangeAspect="1" noChangeArrowheads="1"/>
          </p:cNvPicPr>
          <p:nvPr/>
        </p:nvPicPr>
        <p:blipFill>
          <a:blip r:embed="rId2"/>
          <a:srcRect/>
          <a:stretch>
            <a:fillRect/>
          </a:stretch>
        </p:blipFill>
        <p:spPr bwMode="auto">
          <a:xfrm>
            <a:off x="6286512" y="4000500"/>
            <a:ext cx="2857488" cy="2857500"/>
          </a:xfrm>
          <a:prstGeom prst="rect">
            <a:avLst/>
          </a:prstGeom>
          <a:noFill/>
        </p:spPr>
      </p:pic>
      <p:pic>
        <p:nvPicPr>
          <p:cNvPr id="7171" name="Picture 3" descr="C:\Documents and Settings\SHOBAR\Desktop\laith\nnnmnmmm.jpeg"/>
          <p:cNvPicPr>
            <a:picLocks noChangeAspect="1" noChangeArrowheads="1"/>
          </p:cNvPicPr>
          <p:nvPr/>
        </p:nvPicPr>
        <p:blipFill>
          <a:blip r:embed="rId3"/>
          <a:srcRect/>
          <a:stretch>
            <a:fillRect/>
          </a:stretch>
        </p:blipFill>
        <p:spPr bwMode="auto">
          <a:xfrm>
            <a:off x="0" y="4000504"/>
            <a:ext cx="1857355" cy="2857496"/>
          </a:xfrm>
          <a:prstGeom prst="rect">
            <a:avLst/>
          </a:prstGeom>
          <a:noFill/>
        </p:spPr>
      </p:pic>
      <p:pic>
        <p:nvPicPr>
          <p:cNvPr id="7172" name="Picture 4" descr="C:\Documents and Settings\SHOBAR\Desktop\laith\kkkkkk.jpeg"/>
          <p:cNvPicPr>
            <a:picLocks noChangeAspect="1" noChangeArrowheads="1"/>
          </p:cNvPicPr>
          <p:nvPr/>
        </p:nvPicPr>
        <p:blipFill>
          <a:blip r:embed="rId4"/>
          <a:srcRect/>
          <a:stretch>
            <a:fillRect/>
          </a:stretch>
        </p:blipFill>
        <p:spPr bwMode="auto">
          <a:xfrm>
            <a:off x="1928794" y="4000504"/>
            <a:ext cx="2009775" cy="2857496"/>
          </a:xfrm>
          <a:prstGeom prst="rect">
            <a:avLst/>
          </a:prstGeom>
          <a:noFill/>
        </p:spPr>
      </p:pic>
      <p:pic>
        <p:nvPicPr>
          <p:cNvPr id="7173" name="Picture 5" descr="C:\Documents and Settings\SHOBAR\Desktop\laith\jjjjjj.jpeg"/>
          <p:cNvPicPr>
            <a:picLocks noChangeAspect="1" noChangeArrowheads="1"/>
          </p:cNvPicPr>
          <p:nvPr/>
        </p:nvPicPr>
        <p:blipFill>
          <a:blip r:embed="rId5"/>
          <a:srcRect/>
          <a:stretch>
            <a:fillRect/>
          </a:stretch>
        </p:blipFill>
        <p:spPr bwMode="auto">
          <a:xfrm>
            <a:off x="3929058" y="4000504"/>
            <a:ext cx="2500330" cy="2760659"/>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fade">
                                      <p:cBhvr>
                                        <p:cTn id="12" dur="10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10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sz="2800" dirty="0" smtClean="0">
                <a:solidFill>
                  <a:srgbClr val="C00000"/>
                </a:solidFill>
              </a:rPr>
              <a:t>COMPLIANCE PACKAGING</a:t>
            </a:r>
          </a:p>
          <a:p>
            <a:pPr algn="l">
              <a:buNone/>
            </a:pPr>
            <a:endParaRPr lang="en-US" sz="2400" dirty="0" smtClean="0"/>
          </a:p>
          <a:p>
            <a:pPr algn="l">
              <a:buNone/>
            </a:pPr>
            <a:r>
              <a:rPr lang="en-US" sz="2800" b="1" dirty="0" smtClean="0">
                <a:solidFill>
                  <a:srgbClr val="FF0000"/>
                </a:solidFill>
              </a:rPr>
              <a:t>*</a:t>
            </a:r>
            <a:r>
              <a:rPr lang="en-US" sz="2400" dirty="0" smtClean="0">
                <a:solidFill>
                  <a:srgbClr val="0070C0"/>
                </a:solidFill>
              </a:rPr>
              <a:t>To assist patients in taking their medications on schedule, manufacturers and pharmacists have devised </a:t>
            </a:r>
            <a:r>
              <a:rPr lang="en-US" sz="2400" dirty="0" smtClean="0">
                <a:solidFill>
                  <a:srgbClr val="FF0000"/>
                </a:solidFill>
              </a:rPr>
              <a:t>numerous educational techniques</a:t>
            </a:r>
            <a:r>
              <a:rPr lang="en-US" sz="2400" dirty="0" smtClean="0">
                <a:solidFill>
                  <a:srgbClr val="0070C0"/>
                </a:solidFill>
              </a:rPr>
              <a:t>, </a:t>
            </a:r>
            <a:r>
              <a:rPr lang="en-US" sz="2400" dirty="0" smtClean="0">
                <a:solidFill>
                  <a:srgbClr val="FF0000"/>
                </a:solidFill>
              </a:rPr>
              <a:t>reminder aids</a:t>
            </a:r>
            <a:r>
              <a:rPr lang="en-US" sz="2400" dirty="0" smtClean="0">
                <a:solidFill>
                  <a:srgbClr val="0070C0"/>
                </a:solidFill>
              </a:rPr>
              <a:t>, </a:t>
            </a:r>
            <a:r>
              <a:rPr lang="en-US" sz="2400" dirty="0" smtClean="0">
                <a:solidFill>
                  <a:srgbClr val="FF0000"/>
                </a:solidFill>
              </a:rPr>
              <a:t>compliance packages</a:t>
            </a:r>
            <a:r>
              <a:rPr lang="en-US" sz="2400" dirty="0" smtClean="0">
                <a:solidFill>
                  <a:srgbClr val="0070C0"/>
                </a:solidFill>
              </a:rPr>
              <a:t>, and </a:t>
            </a:r>
            <a:r>
              <a:rPr lang="en-US" sz="2400" dirty="0" smtClean="0">
                <a:solidFill>
                  <a:srgbClr val="FF0000"/>
                </a:solidFill>
              </a:rPr>
              <a:t>devices</a:t>
            </a:r>
            <a:r>
              <a:rPr lang="en-US" sz="2400" dirty="0" smtClean="0">
                <a:solidFill>
                  <a:srgbClr val="0070C0"/>
                </a:solidFill>
              </a:rPr>
              <a:t>.</a:t>
            </a:r>
          </a:p>
          <a:p>
            <a:pPr algn="l">
              <a:buNone/>
            </a:pPr>
            <a:r>
              <a:rPr lang="en-US" sz="2800" b="1" dirty="0" smtClean="0">
                <a:solidFill>
                  <a:srgbClr val="FF0000"/>
                </a:solidFill>
              </a:rPr>
              <a:t>*</a:t>
            </a:r>
            <a:r>
              <a:rPr lang="en-US" sz="2400" dirty="0" smtClean="0">
                <a:solidFill>
                  <a:srgbClr val="0070C0"/>
                </a:solidFill>
              </a:rPr>
              <a:t>The many factors associated with noncompliance include </a:t>
            </a:r>
            <a:r>
              <a:rPr lang="en-US" sz="2800" dirty="0" smtClean="0">
                <a:solidFill>
                  <a:srgbClr val="FF0000"/>
                </a:solidFill>
              </a:rPr>
              <a:t>((</a:t>
            </a:r>
            <a:r>
              <a:rPr lang="en-US" sz="2400" dirty="0" smtClean="0">
                <a:solidFill>
                  <a:srgbClr val="7030A0"/>
                </a:solidFill>
              </a:rPr>
              <a:t>misunderstanding the dosing schedule</a:t>
            </a:r>
            <a:r>
              <a:rPr lang="en-US" b="1" dirty="0" smtClean="0">
                <a:solidFill>
                  <a:srgbClr val="FF0000"/>
                </a:solidFill>
              </a:rPr>
              <a:t>,</a:t>
            </a:r>
            <a:r>
              <a:rPr lang="en-US" sz="2400" dirty="0" smtClean="0">
                <a:solidFill>
                  <a:srgbClr val="0070C0"/>
                </a:solidFill>
              </a:rPr>
              <a:t> </a:t>
            </a:r>
            <a:r>
              <a:rPr lang="en-US" sz="2400" dirty="0" smtClean="0">
                <a:solidFill>
                  <a:srgbClr val="7030A0"/>
                </a:solidFill>
              </a:rPr>
              <a:t>confusion because the patient is taking multiple medications</a:t>
            </a:r>
            <a:r>
              <a:rPr lang="en-US" b="1" dirty="0" smtClean="0">
                <a:solidFill>
                  <a:srgbClr val="FF0000"/>
                </a:solidFill>
              </a:rPr>
              <a:t>,</a:t>
            </a:r>
            <a:r>
              <a:rPr lang="en-US" sz="2400" dirty="0" smtClean="0">
                <a:solidFill>
                  <a:srgbClr val="0070C0"/>
                </a:solidFill>
              </a:rPr>
              <a:t> </a:t>
            </a:r>
            <a:r>
              <a:rPr lang="en-US" sz="2400" dirty="0" smtClean="0">
                <a:solidFill>
                  <a:srgbClr val="7030A0"/>
                </a:solidFill>
              </a:rPr>
              <a:t>forgetfulness</a:t>
            </a:r>
            <a:r>
              <a:rPr lang="en-US" b="1" dirty="0" smtClean="0">
                <a:solidFill>
                  <a:srgbClr val="FF0000"/>
                </a:solidFill>
              </a:rPr>
              <a:t>, </a:t>
            </a:r>
            <a:r>
              <a:rPr lang="en-US" sz="2400" dirty="0" smtClean="0">
                <a:solidFill>
                  <a:srgbClr val="0070C0"/>
                </a:solidFill>
              </a:rPr>
              <a:t>and a </a:t>
            </a:r>
            <a:r>
              <a:rPr lang="en-US" sz="2400" dirty="0" smtClean="0">
                <a:solidFill>
                  <a:srgbClr val="7030A0"/>
                </a:solidFill>
              </a:rPr>
              <a:t>feeling of well-being leading to premature discontinuance of medication</a:t>
            </a:r>
            <a:r>
              <a:rPr lang="en-US" sz="2800" dirty="0" smtClean="0">
                <a:solidFill>
                  <a:srgbClr val="FF0000"/>
                </a:solidFill>
              </a:rPr>
              <a:t>))</a:t>
            </a:r>
            <a:r>
              <a:rPr lang="en-US" sz="2800" dirty="0" smtClean="0">
                <a:solidFill>
                  <a:srgbClr val="7030A0"/>
                </a:solidFill>
              </a:rPr>
              <a:t> </a:t>
            </a:r>
            <a:endParaRPr lang="ar-IQ" sz="2800" dirty="0">
              <a:solidFill>
                <a:srgbClr val="7030A0"/>
              </a:solidFill>
            </a:endParaRPr>
          </a:p>
        </p:txBody>
      </p:sp>
      <p:pic>
        <p:nvPicPr>
          <p:cNvPr id="6146" name="Picture 2" descr="C:\Documents and Settings\SHOBAR\Desktop\laith\xlklsl.jpeg"/>
          <p:cNvPicPr>
            <a:picLocks noChangeAspect="1" noChangeArrowheads="1"/>
          </p:cNvPicPr>
          <p:nvPr/>
        </p:nvPicPr>
        <p:blipFill>
          <a:blip r:embed="rId2"/>
          <a:srcRect/>
          <a:stretch>
            <a:fillRect/>
          </a:stretch>
        </p:blipFill>
        <p:spPr bwMode="auto">
          <a:xfrm rot="16200000">
            <a:off x="5286376" y="3000376"/>
            <a:ext cx="2285992" cy="5429256"/>
          </a:xfrm>
          <a:prstGeom prst="rect">
            <a:avLst/>
          </a:prstGeom>
          <a:noFill/>
        </p:spPr>
      </p:pic>
      <p:pic>
        <p:nvPicPr>
          <p:cNvPr id="6147" name="Picture 3" descr="C:\Documents and Settings\SHOBAR\Desktop\laith\sssss.jpeg"/>
          <p:cNvPicPr>
            <a:picLocks noChangeAspect="1" noChangeArrowheads="1"/>
          </p:cNvPicPr>
          <p:nvPr/>
        </p:nvPicPr>
        <p:blipFill>
          <a:blip r:embed="rId3"/>
          <a:srcRect/>
          <a:stretch>
            <a:fillRect/>
          </a:stretch>
        </p:blipFill>
        <p:spPr bwMode="auto">
          <a:xfrm>
            <a:off x="0" y="4500570"/>
            <a:ext cx="3714744" cy="2357430"/>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lgn="l">
              <a:buNone/>
            </a:pPr>
            <a:r>
              <a:rPr lang="en-US" sz="3600" b="1" dirty="0" smtClean="0">
                <a:solidFill>
                  <a:srgbClr val="00B050"/>
                </a:solidFill>
              </a:rPr>
              <a:t>~</a:t>
            </a:r>
            <a:r>
              <a:rPr lang="en-US" dirty="0" smtClean="0"/>
              <a:t> </a:t>
            </a:r>
            <a:r>
              <a:rPr lang="en-US" dirty="0" smtClean="0">
                <a:solidFill>
                  <a:srgbClr val="C00000"/>
                </a:solidFill>
              </a:rPr>
              <a:t>head  of  production  department  has  generally  </a:t>
            </a:r>
            <a:endParaRPr lang="ar-IQ" dirty="0" smtClean="0">
              <a:solidFill>
                <a:srgbClr val="C00000"/>
              </a:solidFill>
            </a:endParaRPr>
          </a:p>
          <a:p>
            <a:pPr algn="l">
              <a:buNone/>
            </a:pPr>
            <a:r>
              <a:rPr lang="en-US" dirty="0" smtClean="0">
                <a:solidFill>
                  <a:srgbClr val="C00000"/>
                </a:solidFill>
              </a:rPr>
              <a:t>the following responsibilities:-</a:t>
            </a:r>
          </a:p>
          <a:p>
            <a:pPr algn="l">
              <a:buNone/>
            </a:pPr>
            <a:r>
              <a:rPr lang="en-US" dirty="0" smtClean="0">
                <a:solidFill>
                  <a:srgbClr val="C00000"/>
                </a:solidFill>
              </a:rPr>
              <a:t>a) </a:t>
            </a:r>
            <a:r>
              <a:rPr lang="en-US" sz="2600" dirty="0" smtClean="0">
                <a:solidFill>
                  <a:srgbClr val="0070C0"/>
                </a:solidFill>
              </a:rPr>
              <a:t>to ensure that products are manufactured and stored  according to the appropriate documentation; </a:t>
            </a:r>
          </a:p>
          <a:p>
            <a:pPr algn="l">
              <a:buNone/>
            </a:pPr>
            <a:r>
              <a:rPr lang="en-US" dirty="0" smtClean="0">
                <a:solidFill>
                  <a:srgbClr val="C00000"/>
                </a:solidFill>
              </a:rPr>
              <a:t> b) </a:t>
            </a:r>
            <a:r>
              <a:rPr lang="en-US" sz="2600" dirty="0" smtClean="0">
                <a:solidFill>
                  <a:srgbClr val="0070C0"/>
                </a:solidFill>
              </a:rPr>
              <a:t>to ensure that the necessary training of production  personnel is carried out and adapted; </a:t>
            </a:r>
          </a:p>
          <a:p>
            <a:pPr algn="l">
              <a:buNone/>
            </a:pPr>
            <a:r>
              <a:rPr lang="en-US" sz="2600" dirty="0" smtClean="0">
                <a:solidFill>
                  <a:srgbClr val="0070C0"/>
                </a:solidFill>
              </a:rPr>
              <a:t> </a:t>
            </a:r>
            <a:r>
              <a:rPr lang="en-US" dirty="0" smtClean="0">
                <a:solidFill>
                  <a:srgbClr val="C00000"/>
                </a:solidFill>
              </a:rPr>
              <a:t>c) </a:t>
            </a:r>
            <a:r>
              <a:rPr lang="en-US" sz="2600" dirty="0" smtClean="0">
                <a:solidFill>
                  <a:srgbClr val="0070C0"/>
                </a:solidFill>
              </a:rPr>
              <a:t>to approve the instructions relating to production  operations and to ensure their strict  implementation; </a:t>
            </a:r>
          </a:p>
          <a:p>
            <a:pPr algn="l">
              <a:buNone/>
            </a:pPr>
            <a:r>
              <a:rPr lang="en-US" sz="2600" dirty="0" smtClean="0">
                <a:solidFill>
                  <a:srgbClr val="0070C0"/>
                </a:solidFill>
              </a:rPr>
              <a:t> </a:t>
            </a:r>
            <a:r>
              <a:rPr lang="en-US" dirty="0" smtClean="0">
                <a:solidFill>
                  <a:srgbClr val="C00000"/>
                </a:solidFill>
              </a:rPr>
              <a:t>d) </a:t>
            </a:r>
            <a:r>
              <a:rPr lang="en-US" sz="2600" dirty="0" smtClean="0">
                <a:solidFill>
                  <a:srgbClr val="0070C0"/>
                </a:solidFill>
              </a:rPr>
              <a:t>to ensure that the production records are evaluated and signed by a designated person . </a:t>
            </a:r>
          </a:p>
          <a:p>
            <a:pPr algn="l">
              <a:buNone/>
            </a:pPr>
            <a:r>
              <a:rPr lang="en-US" sz="2600" dirty="0" smtClean="0">
                <a:solidFill>
                  <a:srgbClr val="0070C0"/>
                </a:solidFill>
              </a:rPr>
              <a:t> </a:t>
            </a:r>
            <a:r>
              <a:rPr lang="en-US" dirty="0" smtClean="0">
                <a:solidFill>
                  <a:srgbClr val="C00000"/>
                </a:solidFill>
              </a:rPr>
              <a:t>e)  </a:t>
            </a:r>
            <a:r>
              <a:rPr lang="en-US" sz="2600" dirty="0" smtClean="0">
                <a:solidFill>
                  <a:srgbClr val="0070C0"/>
                </a:solidFill>
              </a:rPr>
              <a:t>To  check the maintenance of his  department,  premises,  and equipment; </a:t>
            </a:r>
          </a:p>
          <a:p>
            <a:pPr algn="l">
              <a:buNone/>
            </a:pPr>
            <a:r>
              <a:rPr lang="en-US" dirty="0" smtClean="0">
                <a:solidFill>
                  <a:srgbClr val="C00000"/>
                </a:solidFill>
              </a:rPr>
              <a:t> f)  </a:t>
            </a:r>
            <a:r>
              <a:rPr lang="en-US" sz="2600" dirty="0" smtClean="0">
                <a:solidFill>
                  <a:srgbClr val="0070C0"/>
                </a:solidFill>
              </a:rPr>
              <a:t>to ensure that the appropriate validation and calibration  of control equipment is performed and recorded.</a:t>
            </a:r>
            <a:r>
              <a:rPr lang="en-US" dirty="0" smtClean="0">
                <a:solidFill>
                  <a:srgbClr val="C00000"/>
                </a:solidFill>
              </a:rPr>
              <a:t> </a:t>
            </a:r>
            <a:endParaRPr lang="ar-IQ" dirty="0">
              <a:solidFill>
                <a:srgbClr val="C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lgn="l">
              <a:buNone/>
            </a:pPr>
            <a:r>
              <a:rPr lang="en-US" sz="2800" dirty="0" smtClean="0">
                <a:solidFill>
                  <a:srgbClr val="C00000"/>
                </a:solidFill>
              </a:rPr>
              <a:t>LABELING</a:t>
            </a:r>
          </a:p>
          <a:p>
            <a:pPr algn="just" rtl="0">
              <a:buNone/>
            </a:pPr>
            <a:endParaRPr lang="en-US" sz="2400" dirty="0" smtClean="0"/>
          </a:p>
          <a:p>
            <a:pPr algn="just" rtl="0">
              <a:buNone/>
            </a:pPr>
            <a:r>
              <a:rPr lang="en-US" sz="2400" dirty="0" smtClean="0">
                <a:solidFill>
                  <a:srgbClr val="0070C0"/>
                </a:solidFill>
              </a:rPr>
              <a:t>Different labeling requirements apply to </a:t>
            </a:r>
            <a:r>
              <a:rPr lang="en-US" sz="2400" dirty="0" smtClean="0">
                <a:solidFill>
                  <a:srgbClr val="FF0000"/>
                </a:solidFill>
              </a:rPr>
              <a:t>investigational drugs</a:t>
            </a:r>
            <a:r>
              <a:rPr lang="en-US" sz="2400" dirty="0" smtClean="0">
                <a:solidFill>
                  <a:srgbClr val="0070C0"/>
                </a:solidFill>
              </a:rPr>
              <a:t>, </a:t>
            </a:r>
            <a:r>
              <a:rPr lang="en-US" sz="2400" dirty="0" smtClean="0">
                <a:solidFill>
                  <a:srgbClr val="FF0000"/>
                </a:solidFill>
              </a:rPr>
              <a:t>manufacturer's prescription drugs</a:t>
            </a:r>
            <a:r>
              <a:rPr lang="en-US" sz="2400" dirty="0" smtClean="0">
                <a:solidFill>
                  <a:srgbClr val="0070C0"/>
                </a:solidFill>
              </a:rPr>
              <a:t>, </a:t>
            </a:r>
            <a:r>
              <a:rPr lang="en-US" sz="2400" dirty="0" smtClean="0">
                <a:solidFill>
                  <a:srgbClr val="FF0000"/>
                </a:solidFill>
              </a:rPr>
              <a:t>controlled substances</a:t>
            </a:r>
            <a:r>
              <a:rPr lang="en-US" sz="2400" dirty="0" smtClean="0">
                <a:solidFill>
                  <a:srgbClr val="0070C0"/>
                </a:solidFill>
              </a:rPr>
              <a:t>, </a:t>
            </a:r>
            <a:r>
              <a:rPr lang="en-US" sz="2400" dirty="0" smtClean="0">
                <a:solidFill>
                  <a:srgbClr val="FF0000"/>
                </a:solidFill>
              </a:rPr>
              <a:t>dispensed prescription medication</a:t>
            </a:r>
            <a:r>
              <a:rPr lang="en-US" sz="2400" dirty="0" smtClean="0">
                <a:solidFill>
                  <a:srgbClr val="0070C0"/>
                </a:solidFill>
              </a:rPr>
              <a:t>, </a:t>
            </a:r>
            <a:r>
              <a:rPr lang="en-US" sz="2400" dirty="0" smtClean="0">
                <a:solidFill>
                  <a:srgbClr val="FF0000"/>
                </a:solidFill>
              </a:rPr>
              <a:t>OTC products</a:t>
            </a:r>
            <a:r>
              <a:rPr lang="en-US" sz="2400" dirty="0" smtClean="0">
                <a:solidFill>
                  <a:srgbClr val="0070C0"/>
                </a:solidFill>
              </a:rPr>
              <a:t>, </a:t>
            </a:r>
            <a:r>
              <a:rPr lang="en-US" sz="2400" dirty="0" smtClean="0">
                <a:solidFill>
                  <a:srgbClr val="FF0000"/>
                </a:solidFill>
              </a:rPr>
              <a:t>products for animals</a:t>
            </a:r>
            <a:r>
              <a:rPr lang="en-US" sz="2400" dirty="0" smtClean="0">
                <a:solidFill>
                  <a:srgbClr val="0070C0"/>
                </a:solidFill>
              </a:rPr>
              <a:t>, </a:t>
            </a:r>
            <a:r>
              <a:rPr lang="en-US" sz="2400" dirty="0" smtClean="0">
                <a:solidFill>
                  <a:srgbClr val="FF0000"/>
                </a:solidFill>
              </a:rPr>
              <a:t>medical devices</a:t>
            </a:r>
            <a:r>
              <a:rPr lang="en-US" sz="2400" dirty="0" smtClean="0">
                <a:solidFill>
                  <a:srgbClr val="0070C0"/>
                </a:solidFill>
              </a:rPr>
              <a:t>, and other specific categories and specific products. In every instance, federal labeling requirements may be strengthened by state law</a:t>
            </a:r>
            <a:r>
              <a:rPr lang="en-US" sz="2400" dirty="0" smtClean="0"/>
              <a:t>.</a:t>
            </a:r>
          </a:p>
          <a:p>
            <a:pPr algn="l">
              <a:buNone/>
            </a:pPr>
            <a:r>
              <a:rPr lang="en-US" b="1" dirty="0" smtClean="0">
                <a:solidFill>
                  <a:srgbClr val="FF0000"/>
                </a:solidFill>
              </a:rPr>
              <a:t>*</a:t>
            </a:r>
            <a:r>
              <a:rPr lang="en-US" sz="2400" dirty="0" smtClean="0">
                <a:solidFill>
                  <a:srgbClr val="C00000"/>
                </a:solidFill>
              </a:rPr>
              <a:t>MANUFACTURER'S LABEL</a:t>
            </a:r>
          </a:p>
          <a:p>
            <a:pPr algn="l">
              <a:buNone/>
            </a:pPr>
            <a:r>
              <a:rPr lang="en-US" sz="2800" dirty="0" smtClean="0">
                <a:solidFill>
                  <a:srgbClr val="FF0000"/>
                </a:solidFill>
              </a:rPr>
              <a:t>((</a:t>
            </a:r>
            <a:r>
              <a:rPr lang="en-US" sz="2400" dirty="0" smtClean="0">
                <a:solidFill>
                  <a:srgbClr val="7030A0"/>
                </a:solidFill>
              </a:rPr>
              <a:t>The established  name of the drug  , The name of the manufacturer</a:t>
            </a:r>
            <a:r>
              <a:rPr lang="en-US" sz="2400" dirty="0" smtClean="0"/>
              <a:t>, </a:t>
            </a:r>
            <a:r>
              <a:rPr lang="en-US" sz="2400" dirty="0" smtClean="0">
                <a:solidFill>
                  <a:srgbClr val="7030A0"/>
                </a:solidFill>
              </a:rPr>
              <a:t>A quantitative statement of the amount of each drug </a:t>
            </a:r>
            <a:r>
              <a:rPr lang="en-US" sz="2400" dirty="0" smtClean="0"/>
              <a:t>, </a:t>
            </a:r>
            <a:r>
              <a:rPr lang="en-US" sz="2400" dirty="0" smtClean="0">
                <a:solidFill>
                  <a:srgbClr val="7030A0"/>
                </a:solidFill>
              </a:rPr>
              <a:t>The pharmaceutical type of dosage form</a:t>
            </a:r>
            <a:r>
              <a:rPr lang="en-US" sz="2400" dirty="0" smtClean="0"/>
              <a:t> , </a:t>
            </a:r>
            <a:r>
              <a:rPr lang="en-US" sz="2400" dirty="0" smtClean="0">
                <a:solidFill>
                  <a:srgbClr val="7030A0"/>
                </a:solidFill>
              </a:rPr>
              <a:t>The net amount of drug product contained in the package</a:t>
            </a:r>
            <a:r>
              <a:rPr lang="en-US" sz="2400" dirty="0" smtClean="0"/>
              <a:t> , </a:t>
            </a:r>
            <a:r>
              <a:rPr lang="en-US" sz="2400" dirty="0" smtClean="0">
                <a:solidFill>
                  <a:srgbClr val="7030A0"/>
                </a:solidFill>
              </a:rPr>
              <a:t>The logo “Rx only” or a similar statement</a:t>
            </a:r>
            <a:r>
              <a:rPr lang="en-US" sz="2400" dirty="0" smtClean="0"/>
              <a:t> , </a:t>
            </a:r>
            <a:r>
              <a:rPr lang="en-US" sz="2400" dirty="0" smtClean="0">
                <a:solidFill>
                  <a:srgbClr val="7030A0"/>
                </a:solidFill>
              </a:rPr>
              <a:t>A label reference to refer to the accompanying  package</a:t>
            </a:r>
            <a:r>
              <a:rPr lang="en-US" sz="2400" dirty="0" smtClean="0"/>
              <a:t> , </a:t>
            </a:r>
            <a:r>
              <a:rPr lang="en-US" sz="2400" dirty="0" smtClean="0">
                <a:solidFill>
                  <a:srgbClr val="7030A0"/>
                </a:solidFill>
              </a:rPr>
              <a:t>Special storage instructions </a:t>
            </a:r>
            <a:r>
              <a:rPr lang="en-US" sz="2400" dirty="0" smtClean="0"/>
              <a:t>, </a:t>
            </a:r>
            <a:r>
              <a:rPr lang="en-US" sz="2400" dirty="0" smtClean="0">
                <a:solidFill>
                  <a:srgbClr val="7030A0"/>
                </a:solidFill>
              </a:rPr>
              <a:t>The National Drug Code identification number for the product </a:t>
            </a:r>
            <a:r>
              <a:rPr lang="en-US" sz="2400" dirty="0" smtClean="0"/>
              <a:t>, </a:t>
            </a:r>
            <a:r>
              <a:rPr lang="en-US" sz="2400" dirty="0" smtClean="0">
                <a:solidFill>
                  <a:srgbClr val="7030A0"/>
                </a:solidFill>
              </a:rPr>
              <a:t>An identifying lot , An expiration date </a:t>
            </a:r>
            <a:r>
              <a:rPr lang="en-US" sz="2800" dirty="0" smtClean="0">
                <a:solidFill>
                  <a:srgbClr val="FF0000"/>
                </a:solidFill>
              </a:rPr>
              <a:t>))</a:t>
            </a:r>
            <a:r>
              <a:rPr lang="en-US" sz="2800" dirty="0" smtClean="0"/>
              <a:t>.</a:t>
            </a:r>
          </a:p>
          <a:p>
            <a:pPr algn="just" rtl="0">
              <a:buNone/>
            </a:pPr>
            <a:endParaRPr lang="en-US" sz="2800" dirty="0" smtClean="0"/>
          </a:p>
          <a:p>
            <a:pPr algn="just" rtl="0">
              <a:buNone/>
            </a:pPr>
            <a:endParaRPr lang="ar-IQ" sz="2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algn="l" rtl="0">
              <a:buNone/>
            </a:pPr>
            <a:r>
              <a:rPr lang="en-US" sz="3500" b="1" dirty="0" smtClean="0">
                <a:solidFill>
                  <a:srgbClr val="FF0000"/>
                </a:solidFill>
              </a:rPr>
              <a:t>*</a:t>
            </a:r>
            <a:r>
              <a:rPr lang="en-US" sz="2600" dirty="0" smtClean="0">
                <a:solidFill>
                  <a:srgbClr val="C00000"/>
                </a:solidFill>
              </a:rPr>
              <a:t>PRESCRIPTION  LABEL</a:t>
            </a:r>
          </a:p>
          <a:p>
            <a:pPr algn="l">
              <a:buNone/>
            </a:pPr>
            <a:r>
              <a:rPr lang="en-US" sz="2400" dirty="0" smtClean="0">
                <a:solidFill>
                  <a:srgbClr val="0070C0"/>
                </a:solidFill>
              </a:rPr>
              <a:t>by federal law the pharmacist must include the following information on the label of the dispensed medication:((</a:t>
            </a:r>
            <a:r>
              <a:rPr lang="en-US" sz="2400" dirty="0" smtClean="0">
                <a:solidFill>
                  <a:srgbClr val="00B050"/>
                </a:solidFill>
              </a:rPr>
              <a:t>The name and address of the pharmacy</a:t>
            </a:r>
            <a:r>
              <a:rPr lang="en-US" sz="2400" dirty="0" smtClean="0">
                <a:solidFill>
                  <a:srgbClr val="0070C0"/>
                </a:solidFill>
              </a:rPr>
              <a:t>,  </a:t>
            </a:r>
            <a:r>
              <a:rPr lang="en-US" sz="2400" dirty="0" smtClean="0">
                <a:solidFill>
                  <a:srgbClr val="00B050"/>
                </a:solidFill>
              </a:rPr>
              <a:t>serial number of the prescription </a:t>
            </a:r>
            <a:r>
              <a:rPr lang="en-US" sz="2400" dirty="0" smtClean="0">
                <a:solidFill>
                  <a:srgbClr val="0070C0"/>
                </a:solidFill>
              </a:rPr>
              <a:t>,  </a:t>
            </a:r>
            <a:r>
              <a:rPr lang="en-US" sz="2400" dirty="0" smtClean="0">
                <a:solidFill>
                  <a:srgbClr val="00B050"/>
                </a:solidFill>
              </a:rPr>
              <a:t>date of the prescription </a:t>
            </a:r>
            <a:r>
              <a:rPr lang="en-US" sz="2400" dirty="0" smtClean="0">
                <a:solidFill>
                  <a:srgbClr val="0070C0"/>
                </a:solidFill>
              </a:rPr>
              <a:t>, </a:t>
            </a:r>
            <a:r>
              <a:rPr lang="en-US" sz="2400" dirty="0" smtClean="0">
                <a:solidFill>
                  <a:srgbClr val="00B050"/>
                </a:solidFill>
              </a:rPr>
              <a:t>name of the prescriber </a:t>
            </a:r>
            <a:r>
              <a:rPr lang="en-US" sz="2400" dirty="0" smtClean="0">
                <a:solidFill>
                  <a:srgbClr val="0070C0"/>
                </a:solidFill>
              </a:rPr>
              <a:t>, </a:t>
            </a:r>
            <a:r>
              <a:rPr lang="en-US" sz="2400" dirty="0" smtClean="0">
                <a:solidFill>
                  <a:srgbClr val="00B050"/>
                </a:solidFill>
              </a:rPr>
              <a:t>name of the patient </a:t>
            </a:r>
            <a:r>
              <a:rPr lang="en-US" sz="2400" dirty="0" smtClean="0">
                <a:solidFill>
                  <a:srgbClr val="0070C0"/>
                </a:solidFill>
              </a:rPr>
              <a:t>, </a:t>
            </a:r>
            <a:r>
              <a:rPr lang="en-US" sz="2400" dirty="0" smtClean="0">
                <a:solidFill>
                  <a:srgbClr val="00B050"/>
                </a:solidFill>
              </a:rPr>
              <a:t>Directions for use </a:t>
            </a:r>
            <a:r>
              <a:rPr lang="en-US" sz="2400" dirty="0" smtClean="0">
                <a:solidFill>
                  <a:srgbClr val="0070C0"/>
                </a:solidFill>
              </a:rPr>
              <a:t>, </a:t>
            </a:r>
            <a:r>
              <a:rPr lang="en-US" sz="2400" dirty="0" smtClean="0">
                <a:solidFill>
                  <a:srgbClr val="00B050"/>
                </a:solidFill>
              </a:rPr>
              <a:t>address of the patient </a:t>
            </a:r>
            <a:r>
              <a:rPr lang="en-US" sz="2400" dirty="0" smtClean="0">
                <a:solidFill>
                  <a:srgbClr val="0070C0"/>
                </a:solidFill>
              </a:rPr>
              <a:t>, </a:t>
            </a:r>
            <a:r>
              <a:rPr lang="en-US" sz="2400" dirty="0" smtClean="0">
                <a:solidFill>
                  <a:srgbClr val="00B050"/>
                </a:solidFill>
              </a:rPr>
              <a:t>initials or name of pharmacist </a:t>
            </a:r>
            <a:r>
              <a:rPr lang="en-US" sz="2400" dirty="0" smtClean="0">
                <a:solidFill>
                  <a:srgbClr val="0070C0"/>
                </a:solidFill>
              </a:rPr>
              <a:t>, </a:t>
            </a:r>
            <a:r>
              <a:rPr lang="en-US" sz="2400" dirty="0" smtClean="0">
                <a:solidFill>
                  <a:srgbClr val="00B050"/>
                </a:solidFill>
              </a:rPr>
              <a:t>telephone number of the pharmacy</a:t>
            </a:r>
            <a:r>
              <a:rPr lang="en-US" sz="2400" dirty="0" smtClean="0">
                <a:solidFill>
                  <a:srgbClr val="0070C0"/>
                </a:solidFill>
              </a:rPr>
              <a:t> , </a:t>
            </a:r>
            <a:r>
              <a:rPr lang="en-US" sz="2400" dirty="0" smtClean="0">
                <a:solidFill>
                  <a:srgbClr val="00B050"/>
                </a:solidFill>
              </a:rPr>
              <a:t>drug name</a:t>
            </a:r>
            <a:r>
              <a:rPr lang="en-US" sz="2400" dirty="0" smtClean="0">
                <a:solidFill>
                  <a:srgbClr val="0070C0"/>
                </a:solidFill>
              </a:rPr>
              <a:t>, </a:t>
            </a:r>
            <a:r>
              <a:rPr lang="en-US" sz="2400" dirty="0" smtClean="0">
                <a:solidFill>
                  <a:srgbClr val="00B050"/>
                </a:solidFill>
              </a:rPr>
              <a:t>strength, and manufacturer's lot , expiration date of the drug</a:t>
            </a:r>
            <a:r>
              <a:rPr lang="en-US" sz="2400" dirty="0" smtClean="0">
                <a:solidFill>
                  <a:srgbClr val="0070C0"/>
                </a:solidFill>
              </a:rPr>
              <a:t> , </a:t>
            </a:r>
            <a:r>
              <a:rPr lang="en-US" sz="2400" dirty="0" smtClean="0">
                <a:solidFill>
                  <a:srgbClr val="00B050"/>
                </a:solidFill>
              </a:rPr>
              <a:t>name of the manufacturer or distributor </a:t>
            </a:r>
            <a:r>
              <a:rPr lang="en-US" sz="2400" dirty="0" smtClean="0">
                <a:solidFill>
                  <a:srgbClr val="0070C0"/>
                </a:solidFill>
              </a:rPr>
              <a:t>,   an effort to decrease medication errors </a:t>
            </a:r>
            <a:r>
              <a:rPr lang="en-US" sz="2400" dirty="0" smtClean="0"/>
              <a:t>.</a:t>
            </a:r>
          </a:p>
          <a:p>
            <a:pPr algn="l" rtl="0">
              <a:buNone/>
            </a:pPr>
            <a:r>
              <a:rPr lang="en-US" sz="3500" b="1" dirty="0" smtClean="0">
                <a:solidFill>
                  <a:srgbClr val="FF0000"/>
                </a:solidFill>
              </a:rPr>
              <a:t>*</a:t>
            </a:r>
            <a:r>
              <a:rPr lang="en-US" sz="2600" dirty="0" smtClean="0">
                <a:solidFill>
                  <a:srgbClr val="C00000"/>
                </a:solidFill>
              </a:rPr>
              <a:t>OVER-THE-COUNTER LABELING</a:t>
            </a:r>
          </a:p>
          <a:p>
            <a:pPr algn="l" rtl="0">
              <a:buNone/>
            </a:pPr>
            <a:r>
              <a:rPr lang="en-US" sz="2400" dirty="0" smtClean="0">
                <a:solidFill>
                  <a:srgbClr val="0070C0"/>
                </a:solidFill>
              </a:rPr>
              <a:t>The label on the container of OTC products includes the following</a:t>
            </a:r>
            <a:r>
              <a:rPr lang="en-US" sz="2400" dirty="0" smtClean="0"/>
              <a:t>:</a:t>
            </a:r>
          </a:p>
          <a:p>
            <a:pPr algn="l">
              <a:buNone/>
            </a:pPr>
            <a:r>
              <a:rPr lang="en-US" sz="3000" dirty="0" smtClean="0">
                <a:solidFill>
                  <a:srgbClr val="FF0000"/>
                </a:solidFill>
              </a:rPr>
              <a:t>((</a:t>
            </a:r>
            <a:r>
              <a:rPr lang="en-US" sz="2400" dirty="0" smtClean="0">
                <a:solidFill>
                  <a:srgbClr val="7030A0"/>
                </a:solidFill>
              </a:rPr>
              <a:t>Product name </a:t>
            </a:r>
            <a:r>
              <a:rPr lang="en-US" sz="2400" dirty="0" smtClean="0"/>
              <a:t>,  </a:t>
            </a:r>
            <a:r>
              <a:rPr lang="en-US" sz="2400" dirty="0" smtClean="0">
                <a:solidFill>
                  <a:srgbClr val="7030A0"/>
                </a:solidFill>
              </a:rPr>
              <a:t>Name and address of the manufacturer </a:t>
            </a:r>
            <a:r>
              <a:rPr lang="en-US" sz="2400" dirty="0" smtClean="0"/>
              <a:t>,  </a:t>
            </a:r>
            <a:r>
              <a:rPr lang="en-US" sz="2400" dirty="0" smtClean="0">
                <a:solidFill>
                  <a:srgbClr val="7030A0"/>
                </a:solidFill>
              </a:rPr>
              <a:t>Statement of the net quantity of the contents</a:t>
            </a:r>
            <a:r>
              <a:rPr lang="en-US" sz="2400" dirty="0" smtClean="0"/>
              <a:t> ,  </a:t>
            </a:r>
            <a:r>
              <a:rPr lang="en-US" sz="2400" dirty="0" smtClean="0">
                <a:solidFill>
                  <a:srgbClr val="7030A0"/>
                </a:solidFill>
              </a:rPr>
              <a:t>Established names and quantities of all active ingredients</a:t>
            </a:r>
            <a:r>
              <a:rPr lang="en-US" sz="2400" dirty="0" smtClean="0"/>
              <a:t> ,  </a:t>
            </a:r>
            <a:r>
              <a:rPr lang="en-US" sz="2400" dirty="0" smtClean="0">
                <a:solidFill>
                  <a:srgbClr val="7030A0"/>
                </a:solidFill>
              </a:rPr>
              <a:t>name of any habit-forming substance or substances in the preparation</a:t>
            </a:r>
            <a:r>
              <a:rPr lang="en-US" sz="2400" dirty="0" smtClean="0"/>
              <a:t> , </a:t>
            </a:r>
            <a:r>
              <a:rPr lang="en-US" sz="2400" dirty="0" smtClean="0">
                <a:solidFill>
                  <a:srgbClr val="7030A0"/>
                </a:solidFill>
              </a:rPr>
              <a:t>Statement of pharmacologic category </a:t>
            </a:r>
            <a:r>
              <a:rPr lang="en-US" sz="2400" dirty="0" smtClean="0"/>
              <a:t>, </a:t>
            </a:r>
            <a:r>
              <a:rPr lang="en-US" sz="2400" dirty="0" smtClean="0">
                <a:solidFill>
                  <a:srgbClr val="7030A0"/>
                </a:solidFill>
              </a:rPr>
              <a:t>Cautions and warnings </a:t>
            </a:r>
            <a:r>
              <a:rPr lang="en-US" sz="2400" dirty="0" smtClean="0"/>
              <a:t>, </a:t>
            </a:r>
            <a:r>
              <a:rPr lang="en-US" sz="2400" dirty="0" smtClean="0">
                <a:solidFill>
                  <a:srgbClr val="7030A0"/>
                </a:solidFill>
              </a:rPr>
              <a:t>Sodium content for certain oral products </a:t>
            </a:r>
            <a:r>
              <a:rPr lang="en-US" sz="2400" dirty="0" smtClean="0"/>
              <a:t>,  </a:t>
            </a:r>
            <a:r>
              <a:rPr lang="en-US" sz="2400" dirty="0" smtClean="0">
                <a:solidFill>
                  <a:srgbClr val="7030A0"/>
                </a:solidFill>
              </a:rPr>
              <a:t>Storage conditions </a:t>
            </a:r>
            <a:r>
              <a:rPr lang="ar-IQ" sz="2400" dirty="0" smtClean="0">
                <a:solidFill>
                  <a:srgbClr val="7030A0"/>
                </a:solidFill>
              </a:rPr>
              <a:t>. ((</a:t>
            </a:r>
            <a:r>
              <a:rPr lang="en-US" sz="2400" dirty="0" smtClean="0">
                <a:solidFill>
                  <a:srgbClr val="7030A0"/>
                </a:solidFill>
              </a:rPr>
              <a:t>evident feature </a:t>
            </a:r>
            <a:r>
              <a:rPr lang="en-US" sz="2400" dirty="0" smtClean="0"/>
              <a:t>, </a:t>
            </a:r>
            <a:r>
              <a:rPr lang="en-US" sz="2400" dirty="0" smtClean="0">
                <a:solidFill>
                  <a:srgbClr val="7030A0"/>
                </a:solidFill>
              </a:rPr>
              <a:t>Lot number and expiration date</a:t>
            </a:r>
            <a:endParaRPr lang="en-US" sz="3000" dirty="0" smtClean="0">
              <a:solidFill>
                <a:srgbClr val="7030A0"/>
              </a:solidFill>
            </a:endParaRPr>
          </a:p>
          <a:p>
            <a:pPr algn="l" rtl="0">
              <a:buNone/>
            </a:pPr>
            <a:r>
              <a:rPr lang="en-US" sz="3500" b="1" dirty="0" smtClean="0">
                <a:solidFill>
                  <a:srgbClr val="FF0000"/>
                </a:solidFill>
              </a:rPr>
              <a:t>*</a:t>
            </a:r>
            <a:r>
              <a:rPr lang="en-US" sz="2600" dirty="0" smtClean="0">
                <a:solidFill>
                  <a:srgbClr val="C00000"/>
                </a:solidFill>
              </a:rPr>
              <a:t>DIETARY SUPPLEMENT LABELING</a:t>
            </a:r>
            <a:endParaRPr lang="ar-IQ" sz="2600" dirty="0" smtClean="0">
              <a:solidFill>
                <a:srgbClr val="C00000"/>
              </a:solidFill>
            </a:endParaRPr>
          </a:p>
          <a:p>
            <a:pPr algn="l">
              <a:buNone/>
            </a:pPr>
            <a:endParaRPr lang="ar-IQ"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10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10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1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122" name="Picture 2" descr="C:\Documents and Settings\SHOBAR\Desktop\laith\perscriptionLabel.jpg"/>
          <p:cNvPicPr>
            <a:picLocks noChangeAspect="1" noChangeArrowheads="1"/>
          </p:cNvPicPr>
          <p:nvPr/>
        </p:nvPicPr>
        <p:blipFill>
          <a:blip r:embed="rId2"/>
          <a:srcRect/>
          <a:stretch>
            <a:fillRect/>
          </a:stretch>
        </p:blipFill>
        <p:spPr bwMode="auto">
          <a:xfrm>
            <a:off x="3214678" y="2143116"/>
            <a:ext cx="5929322" cy="4714884"/>
          </a:xfrm>
          <a:prstGeom prst="rect">
            <a:avLst/>
          </a:prstGeom>
          <a:noFill/>
        </p:spPr>
      </p:pic>
      <p:pic>
        <p:nvPicPr>
          <p:cNvPr id="5123" name="Picture 3" descr="C:\Documents and Settings\SHOBAR\Desktop\laith\lm;;;m.jpeg"/>
          <p:cNvPicPr>
            <a:picLocks noChangeAspect="1" noChangeArrowheads="1"/>
          </p:cNvPicPr>
          <p:nvPr/>
        </p:nvPicPr>
        <p:blipFill>
          <a:blip r:embed="rId3"/>
          <a:srcRect/>
          <a:stretch>
            <a:fillRect/>
          </a:stretch>
        </p:blipFill>
        <p:spPr bwMode="auto">
          <a:xfrm>
            <a:off x="0" y="0"/>
            <a:ext cx="3286116" cy="6858000"/>
          </a:xfrm>
          <a:prstGeom prst="rect">
            <a:avLst/>
          </a:prstGeom>
          <a:noFill/>
        </p:spPr>
      </p:pic>
      <p:pic>
        <p:nvPicPr>
          <p:cNvPr id="5124" name="Picture 4" descr="C:\Documents and Settings\SHOBAR\Desktop\laith\ncncnnc.jpeg"/>
          <p:cNvPicPr>
            <a:picLocks noChangeAspect="1" noChangeArrowheads="1"/>
          </p:cNvPicPr>
          <p:nvPr/>
        </p:nvPicPr>
        <p:blipFill>
          <a:blip r:embed="rId4"/>
          <a:srcRect/>
          <a:stretch>
            <a:fillRect/>
          </a:stretch>
        </p:blipFill>
        <p:spPr bwMode="auto">
          <a:xfrm>
            <a:off x="3357554" y="1"/>
            <a:ext cx="5786446" cy="2143116"/>
          </a:xfrm>
          <a:prstGeom prst="rect">
            <a:avLst/>
          </a:prstGeom>
          <a:noFill/>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lgn="l" rtl="0">
              <a:buNone/>
            </a:pPr>
            <a:r>
              <a:rPr lang="en-US" dirty="0" smtClean="0">
                <a:solidFill>
                  <a:srgbClr val="C00000"/>
                </a:solidFill>
              </a:rPr>
              <a:t>STORAGE</a:t>
            </a:r>
          </a:p>
          <a:p>
            <a:pPr algn="l" rtl="0">
              <a:buNone/>
            </a:pPr>
            <a:r>
              <a:rPr lang="en-US" sz="2400" dirty="0" smtClean="0">
                <a:solidFill>
                  <a:srgbClr val="00B050"/>
                </a:solidFill>
              </a:rPr>
              <a:t>To ensure the stability of a pharmaceutical preparation for the period of its intended shelf life</a:t>
            </a:r>
            <a:r>
              <a:rPr lang="en-US" sz="2400" dirty="0" smtClean="0">
                <a:solidFill>
                  <a:srgbClr val="0070C0"/>
                </a:solidFill>
              </a:rPr>
              <a:t>:</a:t>
            </a:r>
          </a:p>
          <a:p>
            <a:pPr algn="l" rtl="0">
              <a:buNone/>
            </a:pPr>
            <a:r>
              <a:rPr lang="en-US" sz="2800" b="1" dirty="0" smtClean="0">
                <a:solidFill>
                  <a:srgbClr val="FF0000"/>
                </a:solidFill>
              </a:rPr>
              <a:t>~</a:t>
            </a:r>
            <a:r>
              <a:rPr lang="en-US" sz="2400" dirty="0" smtClean="0">
                <a:solidFill>
                  <a:srgbClr val="7030A0"/>
                </a:solidFill>
              </a:rPr>
              <a:t>Cold</a:t>
            </a:r>
            <a:r>
              <a:rPr lang="en-US" sz="2400" dirty="0" smtClean="0">
                <a:solidFill>
                  <a:srgbClr val="0070C0"/>
                </a:solidFill>
              </a:rPr>
              <a:t>: temperature not exceeding </a:t>
            </a:r>
            <a:r>
              <a:rPr lang="en-US" sz="2400" dirty="0" smtClean="0">
                <a:solidFill>
                  <a:srgbClr val="FF0000"/>
                </a:solidFill>
              </a:rPr>
              <a:t>8°C</a:t>
            </a:r>
            <a:r>
              <a:rPr lang="en-US" sz="2400" dirty="0" smtClean="0">
                <a:solidFill>
                  <a:srgbClr val="0070C0"/>
                </a:solidFill>
              </a:rPr>
              <a:t> (46°F). </a:t>
            </a:r>
          </a:p>
          <a:p>
            <a:pPr algn="l" rtl="0">
              <a:buNone/>
            </a:pPr>
            <a:r>
              <a:rPr lang="en-US" sz="2800" b="1" dirty="0" smtClean="0">
                <a:solidFill>
                  <a:srgbClr val="FF0000"/>
                </a:solidFill>
              </a:rPr>
              <a:t>~</a:t>
            </a:r>
            <a:r>
              <a:rPr lang="en-US" sz="2400" dirty="0" smtClean="0">
                <a:solidFill>
                  <a:srgbClr val="7030A0"/>
                </a:solidFill>
              </a:rPr>
              <a:t>freezer</a:t>
            </a:r>
            <a:r>
              <a:rPr lang="en-US" sz="2400" dirty="0" smtClean="0">
                <a:solidFill>
                  <a:srgbClr val="0070C0"/>
                </a:solidFill>
              </a:rPr>
              <a:t>: temperature is maintained thermostatically between </a:t>
            </a:r>
            <a:r>
              <a:rPr lang="en-US" sz="2400" dirty="0" smtClean="0">
                <a:solidFill>
                  <a:srgbClr val="FF0000"/>
                </a:solidFill>
              </a:rPr>
              <a:t>-25°-10°C</a:t>
            </a:r>
            <a:r>
              <a:rPr lang="en-US" sz="2400" dirty="0" smtClean="0">
                <a:solidFill>
                  <a:srgbClr val="0070C0"/>
                </a:solidFill>
              </a:rPr>
              <a:t> (-13° and 14°F).</a:t>
            </a:r>
          </a:p>
          <a:p>
            <a:pPr algn="l" rtl="0">
              <a:buNone/>
            </a:pPr>
            <a:r>
              <a:rPr lang="en-US" sz="2800" b="1" dirty="0" smtClean="0">
                <a:solidFill>
                  <a:srgbClr val="FF0000"/>
                </a:solidFill>
              </a:rPr>
              <a:t>~</a:t>
            </a:r>
            <a:r>
              <a:rPr lang="en-US" sz="2400" dirty="0" smtClean="0">
                <a:solidFill>
                  <a:srgbClr val="7030A0"/>
                </a:solidFill>
              </a:rPr>
              <a:t>Room temperature</a:t>
            </a:r>
            <a:r>
              <a:rPr lang="en-US" sz="2400" dirty="0" smtClean="0">
                <a:solidFill>
                  <a:srgbClr val="0070C0"/>
                </a:solidFill>
              </a:rPr>
              <a:t>: temperature prevailing in a working area  between </a:t>
            </a:r>
            <a:r>
              <a:rPr lang="en-US" sz="2400" dirty="0" smtClean="0">
                <a:solidFill>
                  <a:srgbClr val="FF0000"/>
                </a:solidFill>
              </a:rPr>
              <a:t>20° to 25°C </a:t>
            </a:r>
            <a:r>
              <a:rPr lang="en-US" sz="2400" dirty="0" smtClean="0">
                <a:solidFill>
                  <a:srgbClr val="0070C0"/>
                </a:solidFill>
              </a:rPr>
              <a:t>(68° to 77°F).</a:t>
            </a:r>
          </a:p>
          <a:p>
            <a:pPr algn="l" rtl="0">
              <a:buNone/>
            </a:pPr>
            <a:r>
              <a:rPr lang="en-US" sz="2800" b="1" dirty="0" smtClean="0">
                <a:solidFill>
                  <a:srgbClr val="FF0000"/>
                </a:solidFill>
              </a:rPr>
              <a:t>~</a:t>
            </a:r>
            <a:r>
              <a:rPr lang="en-US" sz="2400" dirty="0" smtClean="0">
                <a:solidFill>
                  <a:srgbClr val="7030A0"/>
                </a:solidFill>
              </a:rPr>
              <a:t>Warm</a:t>
            </a:r>
            <a:r>
              <a:rPr lang="en-US" sz="2400" dirty="0" smtClean="0">
                <a:solidFill>
                  <a:srgbClr val="0070C0"/>
                </a:solidFill>
              </a:rPr>
              <a:t>:  temperature between </a:t>
            </a:r>
            <a:r>
              <a:rPr lang="en-US" sz="2400" dirty="0" smtClean="0">
                <a:solidFill>
                  <a:srgbClr val="FF0000"/>
                </a:solidFill>
              </a:rPr>
              <a:t>30° and 40°C </a:t>
            </a:r>
            <a:r>
              <a:rPr lang="en-US" sz="2400" dirty="0" smtClean="0">
                <a:solidFill>
                  <a:srgbClr val="0070C0"/>
                </a:solidFill>
              </a:rPr>
              <a:t>(86° and 104°F).</a:t>
            </a:r>
          </a:p>
          <a:p>
            <a:pPr algn="l" rtl="0">
              <a:buNone/>
            </a:pPr>
            <a:r>
              <a:rPr lang="en-US" sz="2800" b="1" dirty="0" smtClean="0">
                <a:solidFill>
                  <a:srgbClr val="FF0000"/>
                </a:solidFill>
              </a:rPr>
              <a:t>~</a:t>
            </a:r>
            <a:r>
              <a:rPr lang="en-US" sz="2400" dirty="0" smtClean="0">
                <a:solidFill>
                  <a:srgbClr val="7030A0"/>
                </a:solidFill>
              </a:rPr>
              <a:t>Protection from freezing</a:t>
            </a:r>
            <a:r>
              <a:rPr lang="en-US" sz="2400" dirty="0" smtClean="0">
                <a:solidFill>
                  <a:srgbClr val="0070C0"/>
                </a:solidFill>
              </a:rPr>
              <a:t>: to the risk of </a:t>
            </a:r>
            <a:r>
              <a:rPr lang="en-US" sz="2400" dirty="0" smtClean="0">
                <a:solidFill>
                  <a:srgbClr val="FF0000"/>
                </a:solidFill>
              </a:rPr>
              <a:t>breakage of the container</a:t>
            </a:r>
            <a:r>
              <a:rPr lang="en-US" sz="2400" dirty="0" smtClean="0">
                <a:solidFill>
                  <a:srgbClr val="0070C0"/>
                </a:solidFill>
              </a:rPr>
              <a:t>, freezing subjects a product to </a:t>
            </a:r>
            <a:r>
              <a:rPr lang="en-US" sz="2400" dirty="0" smtClean="0">
                <a:solidFill>
                  <a:srgbClr val="FF0000"/>
                </a:solidFill>
              </a:rPr>
              <a:t>loss of strength</a:t>
            </a:r>
            <a:r>
              <a:rPr lang="en-US" sz="2400" dirty="0" smtClean="0">
                <a:solidFill>
                  <a:srgbClr val="0070C0"/>
                </a:solidFill>
              </a:rPr>
              <a:t> or </a:t>
            </a:r>
            <a:r>
              <a:rPr lang="en-US" sz="2400" dirty="0" smtClean="0">
                <a:solidFill>
                  <a:srgbClr val="FF0000"/>
                </a:solidFill>
              </a:rPr>
              <a:t>potency</a:t>
            </a:r>
            <a:r>
              <a:rPr lang="en-US" sz="2400" dirty="0" smtClean="0">
                <a:solidFill>
                  <a:srgbClr val="0070C0"/>
                </a:solidFill>
              </a:rPr>
              <a:t> </a:t>
            </a:r>
            <a:r>
              <a:rPr lang="en-US" sz="2400" dirty="0" smtClean="0"/>
              <a:t>.</a:t>
            </a:r>
          </a:p>
          <a:p>
            <a:pPr algn="l" rtl="0">
              <a:buNone/>
            </a:pPr>
            <a:r>
              <a:rPr lang="en-US" dirty="0" smtClean="0">
                <a:solidFill>
                  <a:srgbClr val="C00000"/>
                </a:solidFill>
              </a:rPr>
              <a:t>TRANSPORTATION</a:t>
            </a:r>
          </a:p>
          <a:p>
            <a:pPr algn="l" rtl="0">
              <a:buNone/>
            </a:pPr>
            <a:r>
              <a:rPr lang="en-US" sz="2800" b="1" dirty="0" smtClean="0">
                <a:solidFill>
                  <a:srgbClr val="FF0000"/>
                </a:solidFill>
              </a:rPr>
              <a:t>*</a:t>
            </a:r>
            <a:r>
              <a:rPr lang="en-US" sz="2400" dirty="0" smtClean="0">
                <a:solidFill>
                  <a:srgbClr val="0070C0"/>
                </a:solidFill>
              </a:rPr>
              <a:t> The </a:t>
            </a:r>
            <a:r>
              <a:rPr lang="en-US" sz="2400" dirty="0" smtClean="0">
                <a:solidFill>
                  <a:srgbClr val="002060"/>
                </a:solidFill>
              </a:rPr>
              <a:t>stability protection </a:t>
            </a:r>
            <a:r>
              <a:rPr lang="en-US" sz="2400" dirty="0" smtClean="0">
                <a:solidFill>
                  <a:srgbClr val="0070C0"/>
                </a:solidFill>
              </a:rPr>
              <a:t>of a pharmaceutical product during transportation is an important consideration. </a:t>
            </a:r>
          </a:p>
          <a:p>
            <a:pPr algn="l" rtl="0">
              <a:buNone/>
            </a:pPr>
            <a:r>
              <a:rPr lang="en-US" sz="2800" b="1" dirty="0" smtClean="0">
                <a:solidFill>
                  <a:srgbClr val="FF0000"/>
                </a:solidFill>
              </a:rPr>
              <a:t>*</a:t>
            </a:r>
            <a:r>
              <a:rPr lang="en-US" sz="2400" dirty="0" smtClean="0">
                <a:solidFill>
                  <a:srgbClr val="0070C0"/>
                </a:solidFill>
              </a:rPr>
              <a:t> maintenance of satisfactory conditions of </a:t>
            </a:r>
            <a:r>
              <a:rPr lang="en-US" sz="2400" dirty="0" smtClean="0">
                <a:solidFill>
                  <a:schemeClr val="accent6">
                    <a:lumMod val="75000"/>
                  </a:schemeClr>
                </a:solidFill>
              </a:rPr>
              <a:t>temperature</a:t>
            </a:r>
            <a:r>
              <a:rPr lang="en-US" sz="2400" dirty="0" smtClean="0">
                <a:solidFill>
                  <a:srgbClr val="0070C0"/>
                </a:solidFill>
              </a:rPr>
              <a:t> and </a:t>
            </a:r>
            <a:r>
              <a:rPr lang="en-US" sz="2400" dirty="0" smtClean="0">
                <a:solidFill>
                  <a:schemeClr val="accent6">
                    <a:lumMod val="75000"/>
                  </a:schemeClr>
                </a:solidFill>
              </a:rPr>
              <a:t>humidity</a:t>
            </a:r>
            <a:r>
              <a:rPr lang="en-US" sz="2400" dirty="0" smtClean="0">
                <a:solidFill>
                  <a:srgbClr val="0070C0"/>
                </a:solidFill>
              </a:rPr>
              <a:t> during shipment is not always practiced .</a:t>
            </a:r>
          </a:p>
          <a:p>
            <a:pPr algn="l" rtl="0">
              <a:buNone/>
            </a:pPr>
            <a:endParaRPr lang="en-US" sz="2400" dirty="0" smtClean="0"/>
          </a:p>
          <a:p>
            <a:pPr algn="l" rtl="0">
              <a:buNone/>
            </a:pPr>
            <a:endParaRPr lang="ar-IQ" sz="2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amond(in)">
                                      <p:cBhvr>
                                        <p:cTn id="33" dur="1000"/>
                                        <p:tgtEl>
                                          <p:spTgt spid="3">
                                            <p:txEl>
                                              <p:pRg st="8" end="8"/>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amond(in)">
                                      <p:cBhvr>
                                        <p:cTn id="3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MP.wmv">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ransition spd="med">
    <p:dissolv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HOBAR\My Documents\47196_429055031189_689006189_5684864_7181826_n.jpg"/>
          <p:cNvPicPr>
            <a:picLocks noChangeAspect="1" noChangeArrowheads="1"/>
          </p:cNvPicPr>
          <p:nvPr/>
        </p:nvPicPr>
        <p:blipFill>
          <a:blip r:embed="rId2"/>
          <a:srcRect/>
          <a:stretch>
            <a:fillRect/>
          </a:stretch>
        </p:blipFill>
        <p:spPr bwMode="auto">
          <a:xfrm>
            <a:off x="0" y="-35779"/>
            <a:ext cx="9144000" cy="6893779"/>
          </a:xfrm>
          <a:prstGeom prst="rect">
            <a:avLst/>
          </a:prstGeom>
          <a:noFill/>
        </p:spPr>
      </p:pic>
      <p:sp>
        <p:nvSpPr>
          <p:cNvPr id="3" name="عنصر نائب للمحتوى 2"/>
          <p:cNvSpPr>
            <a:spLocks noGrp="1"/>
          </p:cNvSpPr>
          <p:nvPr>
            <p:ph idx="1"/>
          </p:nvPr>
        </p:nvSpPr>
        <p:spPr>
          <a:xfrm>
            <a:off x="0" y="0"/>
            <a:ext cx="9144000" cy="6858000"/>
          </a:xfrm>
        </p:spPr>
        <p:txBody>
          <a:bodyPr/>
          <a:lstStyle/>
          <a:p>
            <a:pPr>
              <a:buNone/>
            </a:pPr>
            <a:endParaRPr lang="ar-IQ" dirty="0"/>
          </a:p>
        </p:txBody>
      </p:sp>
      <p:sp>
        <p:nvSpPr>
          <p:cNvPr id="4" name="مربع نص 3"/>
          <p:cNvSpPr txBox="1"/>
          <p:nvPr/>
        </p:nvSpPr>
        <p:spPr>
          <a:xfrm>
            <a:off x="2357422" y="0"/>
            <a:ext cx="4929222" cy="1569660"/>
          </a:xfrm>
          <a:prstGeom prst="rect">
            <a:avLst/>
          </a:prstGeom>
          <a:noFill/>
        </p:spPr>
        <p:txBody>
          <a:bodyPr wrap="square" rtlCol="1">
            <a:spAutoFit/>
          </a:bodyPr>
          <a:lstStyle/>
          <a:p>
            <a:pPr algn="ctr"/>
            <a:r>
              <a:rPr lang="en-US" sz="9600" dirty="0" smtClean="0">
                <a:solidFill>
                  <a:srgbClr val="FF0000"/>
                </a:solidFill>
              </a:rPr>
              <a:t>thanks</a:t>
            </a:r>
            <a:endParaRPr lang="ar-IQ" sz="9600" dirty="0">
              <a:solidFill>
                <a:srgbClr val="FF0000"/>
              </a:solidFill>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20000"/>
          </a:bodyPr>
          <a:lstStyle/>
          <a:p>
            <a:pPr algn="l">
              <a:buNone/>
            </a:pPr>
            <a:r>
              <a:rPr lang="en-US" sz="3600" b="1" dirty="0" smtClean="0">
                <a:solidFill>
                  <a:srgbClr val="00B050"/>
                </a:solidFill>
              </a:rPr>
              <a:t>~</a:t>
            </a:r>
            <a:r>
              <a:rPr lang="en-US" dirty="0" smtClean="0"/>
              <a:t> </a:t>
            </a:r>
            <a:r>
              <a:rPr lang="en-US" dirty="0" smtClean="0">
                <a:solidFill>
                  <a:srgbClr val="C00000"/>
                </a:solidFill>
              </a:rPr>
              <a:t>head of the quality control department  generally  has the following responsibilities:-</a:t>
            </a:r>
          </a:p>
          <a:p>
            <a:pPr algn="l">
              <a:buNone/>
            </a:pPr>
            <a:r>
              <a:rPr lang="en-US" sz="3800" dirty="0" smtClean="0">
                <a:solidFill>
                  <a:srgbClr val="C00000"/>
                </a:solidFill>
              </a:rPr>
              <a:t>a)  </a:t>
            </a:r>
            <a:r>
              <a:rPr lang="en-US" sz="3100" dirty="0" smtClean="0">
                <a:solidFill>
                  <a:srgbClr val="0070C0"/>
                </a:solidFill>
              </a:rPr>
              <a:t>to  approve  specifications, sampling  instructions, test methods, and other procedures ; </a:t>
            </a:r>
          </a:p>
          <a:p>
            <a:pPr algn="l">
              <a:buNone/>
            </a:pPr>
            <a:r>
              <a:rPr lang="en-US" sz="3800" dirty="0" smtClean="0">
                <a:solidFill>
                  <a:srgbClr val="C00000"/>
                </a:solidFill>
              </a:rPr>
              <a:t>b) </a:t>
            </a:r>
            <a:r>
              <a:rPr lang="en-US" sz="3100" dirty="0" smtClean="0">
                <a:solidFill>
                  <a:srgbClr val="0070C0"/>
                </a:solidFill>
              </a:rPr>
              <a:t>to ensure that all necessary testing is carried out; </a:t>
            </a:r>
          </a:p>
          <a:p>
            <a:pPr algn="l">
              <a:buNone/>
            </a:pPr>
            <a:r>
              <a:rPr lang="en-US" sz="3800" dirty="0" smtClean="0">
                <a:solidFill>
                  <a:srgbClr val="C00000"/>
                </a:solidFill>
              </a:rPr>
              <a:t>c)  </a:t>
            </a:r>
            <a:r>
              <a:rPr lang="en-US" sz="3100" dirty="0" smtClean="0">
                <a:solidFill>
                  <a:srgbClr val="0070C0"/>
                </a:solidFill>
              </a:rPr>
              <a:t>to  approve or reject, starting  materials, packaging  materials,  and  intermediate,  bulk  and  finished products; </a:t>
            </a:r>
          </a:p>
          <a:p>
            <a:pPr algn="l">
              <a:buNone/>
            </a:pPr>
            <a:r>
              <a:rPr lang="en-US" sz="3800" dirty="0" smtClean="0">
                <a:solidFill>
                  <a:srgbClr val="C00000"/>
                </a:solidFill>
              </a:rPr>
              <a:t>d) </a:t>
            </a:r>
            <a:r>
              <a:rPr lang="en-US" sz="3100" dirty="0" smtClean="0">
                <a:solidFill>
                  <a:srgbClr val="0070C0"/>
                </a:solidFill>
              </a:rPr>
              <a:t>to evaluate batch records. </a:t>
            </a:r>
          </a:p>
          <a:p>
            <a:pPr algn="l">
              <a:buNone/>
            </a:pPr>
            <a:r>
              <a:rPr lang="en-US" sz="3800" dirty="0" smtClean="0">
                <a:solidFill>
                  <a:srgbClr val="C00000"/>
                </a:solidFill>
              </a:rPr>
              <a:t>e) </a:t>
            </a:r>
            <a:r>
              <a:rPr lang="en-US" sz="3100" dirty="0" smtClean="0">
                <a:solidFill>
                  <a:srgbClr val="0070C0"/>
                </a:solidFill>
              </a:rPr>
              <a:t>to approve and monitor analyses carried out under contract;</a:t>
            </a:r>
          </a:p>
          <a:p>
            <a:pPr algn="l">
              <a:buNone/>
            </a:pPr>
            <a:r>
              <a:rPr lang="en-US" sz="3800" dirty="0" smtClean="0">
                <a:solidFill>
                  <a:srgbClr val="C00000"/>
                </a:solidFill>
              </a:rPr>
              <a:t>f)  </a:t>
            </a:r>
            <a:r>
              <a:rPr lang="en-US" sz="3100" dirty="0" smtClean="0">
                <a:solidFill>
                  <a:srgbClr val="0070C0"/>
                </a:solidFill>
              </a:rPr>
              <a:t>to  check  the maintenance of the  department,  premises  and equipment; </a:t>
            </a:r>
          </a:p>
          <a:p>
            <a:pPr algn="l">
              <a:buNone/>
            </a:pPr>
            <a:r>
              <a:rPr lang="en-US" sz="3800" dirty="0" smtClean="0">
                <a:solidFill>
                  <a:srgbClr val="C00000"/>
                </a:solidFill>
              </a:rPr>
              <a:t>g)  </a:t>
            </a:r>
            <a:r>
              <a:rPr lang="en-US" sz="3100" dirty="0" smtClean="0">
                <a:solidFill>
                  <a:srgbClr val="0070C0"/>
                </a:solidFill>
              </a:rPr>
              <a:t>to  ensure that appropriate validations, including  those  of analytical  procedures, and calibration of control equipment  are done; </a:t>
            </a:r>
          </a:p>
          <a:p>
            <a:pPr algn="l">
              <a:buNone/>
            </a:pPr>
            <a:r>
              <a:rPr lang="en-US" sz="3800" dirty="0" smtClean="0">
                <a:solidFill>
                  <a:srgbClr val="C00000"/>
                </a:solidFill>
              </a:rPr>
              <a:t>h)  </a:t>
            </a:r>
            <a:r>
              <a:rPr lang="en-US" sz="3100" dirty="0" smtClean="0">
                <a:solidFill>
                  <a:srgbClr val="0070C0"/>
                </a:solidFill>
              </a:rPr>
              <a:t>to  ensure  that the necessary training  of  quality  control personnel is carried out and adapted.</a:t>
            </a:r>
            <a:endParaRPr lang="ar-IQ" sz="3100" dirty="0" smtClean="0">
              <a:solidFill>
                <a:srgbClr val="0070C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lgn="l">
              <a:buNone/>
            </a:pPr>
            <a:r>
              <a:rPr lang="en-US" sz="2700" dirty="0" smtClean="0">
                <a:solidFill>
                  <a:srgbClr val="C00000"/>
                </a:solidFill>
              </a:rPr>
              <a:t>Training :-</a:t>
            </a:r>
          </a:p>
          <a:p>
            <a:pPr algn="l">
              <a:buNone/>
            </a:pPr>
            <a:r>
              <a:rPr lang="en-US" sz="2700" dirty="0" smtClean="0">
                <a:solidFill>
                  <a:srgbClr val="C00000"/>
                </a:solidFill>
              </a:rPr>
              <a:t>*</a:t>
            </a:r>
            <a:r>
              <a:rPr lang="en-US" sz="2600" dirty="0" smtClean="0">
                <a:solidFill>
                  <a:srgbClr val="0070C0"/>
                </a:solidFill>
              </a:rPr>
              <a:t>Training  should be in accordance  with  written  programs  approved by the production  manager and as appropriate by quality manger. </a:t>
            </a:r>
          </a:p>
          <a:p>
            <a:pPr algn="l">
              <a:buNone/>
            </a:pPr>
            <a:r>
              <a:rPr lang="en-US" sz="2600" dirty="0" smtClean="0">
                <a:solidFill>
                  <a:srgbClr val="0070C0"/>
                </a:solidFill>
              </a:rPr>
              <a:t> </a:t>
            </a:r>
            <a:r>
              <a:rPr lang="en-US" sz="2700" dirty="0" smtClean="0">
                <a:solidFill>
                  <a:srgbClr val="C00000"/>
                </a:solidFill>
              </a:rPr>
              <a:t>*</a:t>
            </a:r>
            <a:r>
              <a:rPr lang="en-US" sz="2600" dirty="0" smtClean="0">
                <a:solidFill>
                  <a:srgbClr val="0070C0"/>
                </a:solidFill>
              </a:rPr>
              <a:t> A special  attention  should  be  given  to  training  of operators  working  in  aseptic  or clean areas, or  with  highly potent materials. </a:t>
            </a:r>
          </a:p>
          <a:p>
            <a:pPr algn="l">
              <a:buNone/>
            </a:pPr>
            <a:r>
              <a:rPr lang="en-US" sz="2600" dirty="0" smtClean="0">
                <a:solidFill>
                  <a:srgbClr val="0070C0"/>
                </a:solidFill>
              </a:rPr>
              <a:t> </a:t>
            </a:r>
            <a:r>
              <a:rPr lang="en-US" sz="2700" dirty="0" smtClean="0">
                <a:solidFill>
                  <a:srgbClr val="C00000"/>
                </a:solidFill>
              </a:rPr>
              <a:t>*</a:t>
            </a:r>
            <a:r>
              <a:rPr lang="en-US" sz="2600" dirty="0" smtClean="0">
                <a:solidFill>
                  <a:srgbClr val="0070C0"/>
                </a:solidFill>
              </a:rPr>
              <a:t> Training should be given at recruitment and be augmented and revised as necessary. </a:t>
            </a:r>
          </a:p>
          <a:p>
            <a:pPr algn="l">
              <a:buNone/>
            </a:pPr>
            <a:r>
              <a:rPr lang="en-US" sz="2600" dirty="0" smtClean="0">
                <a:solidFill>
                  <a:srgbClr val="0070C0"/>
                </a:solidFill>
              </a:rPr>
              <a:t> </a:t>
            </a:r>
            <a:r>
              <a:rPr lang="en-US" sz="2700" dirty="0" smtClean="0">
                <a:solidFill>
                  <a:srgbClr val="C00000"/>
                </a:solidFill>
              </a:rPr>
              <a:t>*</a:t>
            </a:r>
            <a:r>
              <a:rPr lang="en-US" sz="2600" dirty="0" smtClean="0">
                <a:solidFill>
                  <a:srgbClr val="0070C0"/>
                </a:solidFill>
              </a:rPr>
              <a:t> Periodic  assessments  of the  effectiveness  of  training programs.</a:t>
            </a:r>
          </a:p>
          <a:p>
            <a:pPr algn="l">
              <a:buNone/>
            </a:pPr>
            <a:r>
              <a:rPr lang="en-US" sz="2700" dirty="0" smtClean="0">
                <a:solidFill>
                  <a:srgbClr val="C00000"/>
                </a:solidFill>
              </a:rPr>
              <a:t>Health of personnel :-</a:t>
            </a:r>
          </a:p>
          <a:p>
            <a:pPr algn="l">
              <a:buNone/>
            </a:pPr>
            <a:r>
              <a:rPr lang="en-US" sz="2700" dirty="0" smtClean="0">
                <a:solidFill>
                  <a:srgbClr val="C00000"/>
                </a:solidFill>
              </a:rPr>
              <a:t>*</a:t>
            </a:r>
            <a:r>
              <a:rPr lang="en-US" sz="2600" dirty="0" smtClean="0">
                <a:solidFill>
                  <a:srgbClr val="0070C0"/>
                </a:solidFill>
              </a:rPr>
              <a:t> There shall be a suitable health program for medical  checks  for  personnel  before and  during   their employment. </a:t>
            </a:r>
          </a:p>
          <a:p>
            <a:pPr algn="l">
              <a:buNone/>
            </a:pPr>
            <a:r>
              <a:rPr lang="en-US" sz="2700" dirty="0" smtClean="0">
                <a:solidFill>
                  <a:srgbClr val="C00000"/>
                </a:solidFill>
              </a:rPr>
              <a:t>*</a:t>
            </a:r>
            <a:r>
              <a:rPr lang="en-US" sz="2600" dirty="0" smtClean="0">
                <a:solidFill>
                  <a:srgbClr val="0070C0"/>
                </a:solidFill>
              </a:rPr>
              <a:t> The type of medical check shall depend on the  nature of </a:t>
            </a:r>
          </a:p>
          <a:p>
            <a:pPr algn="l">
              <a:buNone/>
            </a:pPr>
            <a:r>
              <a:rPr lang="en-US" sz="2600" dirty="0" smtClean="0">
                <a:solidFill>
                  <a:srgbClr val="0070C0"/>
                </a:solidFill>
              </a:rPr>
              <a:t>work done by the employee. </a:t>
            </a:r>
            <a:endParaRPr lang="ar-IQ" sz="2600" dirty="0" smtClean="0">
              <a:solidFill>
                <a:srgbClr val="0070C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714356"/>
          </a:xfrm>
        </p:spPr>
        <p:txBody>
          <a:bodyPr>
            <a:normAutofit/>
          </a:bodyPr>
          <a:lstStyle/>
          <a:p>
            <a:pPr algn="l"/>
            <a:r>
              <a:rPr lang="en-US" sz="3200" dirty="0" smtClean="0">
                <a:solidFill>
                  <a:srgbClr val="C00000"/>
                </a:solidFill>
              </a:rPr>
              <a:t>BUILDINGS AND FACILITIES</a:t>
            </a:r>
            <a:endParaRPr lang="ar-IQ" sz="3200" dirty="0">
              <a:solidFill>
                <a:srgbClr val="C00000"/>
              </a:solidFill>
            </a:endParaRPr>
          </a:p>
        </p:txBody>
      </p:sp>
      <p:sp>
        <p:nvSpPr>
          <p:cNvPr id="3" name="عنصر نائب للمحتوى 2"/>
          <p:cNvSpPr>
            <a:spLocks noGrp="1"/>
          </p:cNvSpPr>
          <p:nvPr>
            <p:ph idx="1"/>
          </p:nvPr>
        </p:nvSpPr>
        <p:spPr>
          <a:xfrm>
            <a:off x="0" y="642918"/>
            <a:ext cx="9144000" cy="6215082"/>
          </a:xfrm>
        </p:spPr>
        <p:txBody>
          <a:bodyPr>
            <a:normAutofit fontScale="92500" lnSpcReduction="20000"/>
          </a:bodyPr>
          <a:lstStyle/>
          <a:p>
            <a:pPr algn="l">
              <a:buNone/>
            </a:pPr>
            <a:endParaRPr lang="en-US" sz="2800" dirty="0" smtClean="0"/>
          </a:p>
          <a:p>
            <a:pPr algn="l">
              <a:buNone/>
            </a:pPr>
            <a:r>
              <a:rPr lang="en-US" sz="3900" dirty="0" smtClean="0">
                <a:solidFill>
                  <a:srgbClr val="FF0000"/>
                </a:solidFill>
              </a:rPr>
              <a:t>*</a:t>
            </a:r>
            <a:r>
              <a:rPr lang="en-US" sz="2800" dirty="0" smtClean="0">
                <a:solidFill>
                  <a:srgbClr val="0070C0"/>
                </a:solidFill>
              </a:rPr>
              <a:t>Each </a:t>
            </a:r>
            <a:r>
              <a:rPr lang="en-US" sz="2800" dirty="0" smtClean="0">
                <a:solidFill>
                  <a:srgbClr val="7030A0"/>
                </a:solidFill>
              </a:rPr>
              <a:t>building's structure</a:t>
            </a:r>
            <a:r>
              <a:rPr lang="en-US" sz="2800" dirty="0" smtClean="0">
                <a:solidFill>
                  <a:srgbClr val="0070C0"/>
                </a:solidFill>
              </a:rPr>
              <a:t>, </a:t>
            </a:r>
            <a:r>
              <a:rPr lang="en-US" sz="2800" dirty="0" smtClean="0">
                <a:solidFill>
                  <a:srgbClr val="7030A0"/>
                </a:solidFill>
              </a:rPr>
              <a:t>space</a:t>
            </a:r>
            <a:r>
              <a:rPr lang="en-US" sz="2800" dirty="0" smtClean="0">
                <a:solidFill>
                  <a:srgbClr val="0070C0"/>
                </a:solidFill>
              </a:rPr>
              <a:t>, </a:t>
            </a:r>
            <a:r>
              <a:rPr lang="en-US" sz="2800" dirty="0" smtClean="0">
                <a:solidFill>
                  <a:srgbClr val="7030A0"/>
                </a:solidFill>
              </a:rPr>
              <a:t>design</a:t>
            </a:r>
            <a:r>
              <a:rPr lang="en-US" sz="2800" dirty="0" smtClean="0">
                <a:solidFill>
                  <a:srgbClr val="0070C0"/>
                </a:solidFill>
              </a:rPr>
              <a:t>, and </a:t>
            </a:r>
            <a:r>
              <a:rPr lang="en-US" sz="2800" dirty="0" smtClean="0">
                <a:solidFill>
                  <a:srgbClr val="7030A0"/>
                </a:solidFill>
              </a:rPr>
              <a:t>placement of equipment</a:t>
            </a:r>
            <a:r>
              <a:rPr lang="en-US" sz="2800" dirty="0" smtClean="0">
                <a:solidFill>
                  <a:srgbClr val="0070C0"/>
                </a:solidFill>
              </a:rPr>
              <a:t> must be such to enable thorough </a:t>
            </a:r>
            <a:r>
              <a:rPr lang="en-US" sz="2800" dirty="0" smtClean="0">
                <a:solidFill>
                  <a:srgbClr val="FF0000"/>
                </a:solidFill>
              </a:rPr>
              <a:t>cleaning, inspection, and safe and effective use for the designated operations.</a:t>
            </a:r>
          </a:p>
          <a:p>
            <a:pPr algn="l">
              <a:buNone/>
            </a:pPr>
            <a:endParaRPr lang="en-US" sz="2800" dirty="0" smtClean="0"/>
          </a:p>
          <a:p>
            <a:pPr algn="l">
              <a:buNone/>
            </a:pPr>
            <a:r>
              <a:rPr lang="en-US" sz="3900" dirty="0" smtClean="0">
                <a:solidFill>
                  <a:srgbClr val="FF0000"/>
                </a:solidFill>
              </a:rPr>
              <a:t>*</a:t>
            </a:r>
            <a:r>
              <a:rPr lang="en-US" sz="2800" dirty="0" smtClean="0">
                <a:solidFill>
                  <a:srgbClr val="0070C0"/>
                </a:solidFill>
              </a:rPr>
              <a:t>Proper considerations must be given to such factors </a:t>
            </a:r>
            <a:r>
              <a:rPr lang="en-US" sz="2800" dirty="0" smtClean="0">
                <a:solidFill>
                  <a:srgbClr val="FF0000"/>
                </a:solidFill>
              </a:rPr>
              <a:t>((</a:t>
            </a:r>
            <a:r>
              <a:rPr lang="en-US" sz="2800" dirty="0" smtClean="0">
                <a:solidFill>
                  <a:srgbClr val="0070C0"/>
                </a:solidFill>
              </a:rPr>
              <a:t>as water quality standards; security; materials used for </a:t>
            </a:r>
            <a:r>
              <a:rPr lang="en-US" sz="2800" dirty="0" smtClean="0">
                <a:solidFill>
                  <a:srgbClr val="7030A0"/>
                </a:solidFill>
              </a:rPr>
              <a:t>floors</a:t>
            </a:r>
            <a:r>
              <a:rPr lang="en-US" sz="2800" dirty="0" smtClean="0">
                <a:solidFill>
                  <a:srgbClr val="0070C0"/>
                </a:solidFill>
              </a:rPr>
              <a:t>, </a:t>
            </a:r>
            <a:r>
              <a:rPr lang="en-US" sz="2800" dirty="0" smtClean="0">
                <a:solidFill>
                  <a:srgbClr val="7030A0"/>
                </a:solidFill>
              </a:rPr>
              <a:t>walls</a:t>
            </a:r>
            <a:r>
              <a:rPr lang="en-US" sz="2800" dirty="0" smtClean="0">
                <a:solidFill>
                  <a:srgbClr val="0070C0"/>
                </a:solidFill>
              </a:rPr>
              <a:t>, and </a:t>
            </a:r>
            <a:r>
              <a:rPr lang="en-US" sz="2800" dirty="0" smtClean="0">
                <a:solidFill>
                  <a:srgbClr val="7030A0"/>
                </a:solidFill>
              </a:rPr>
              <a:t>ceilings</a:t>
            </a:r>
            <a:r>
              <a:rPr lang="en-US" sz="2800" dirty="0" smtClean="0">
                <a:solidFill>
                  <a:srgbClr val="0070C0"/>
                </a:solidFill>
              </a:rPr>
              <a:t>; lighting; segregated quarantine areas for </a:t>
            </a:r>
            <a:r>
              <a:rPr lang="en-US" sz="2800" dirty="0" smtClean="0">
                <a:solidFill>
                  <a:srgbClr val="7030A0"/>
                </a:solidFill>
              </a:rPr>
              <a:t>raw materials and product components subject to quality control approval</a:t>
            </a:r>
            <a:r>
              <a:rPr lang="en-US" sz="2800" dirty="0" smtClean="0">
                <a:solidFill>
                  <a:srgbClr val="0070C0"/>
                </a:solidFill>
              </a:rPr>
              <a:t>; holding areas for rejected components; storage areas for released components; weighing and measuring rooms; sterile areas for </a:t>
            </a:r>
            <a:r>
              <a:rPr lang="en-US" sz="2800" dirty="0" smtClean="0">
                <a:solidFill>
                  <a:srgbClr val="7030A0"/>
                </a:solidFill>
              </a:rPr>
              <a:t>ophthalmic and </a:t>
            </a:r>
            <a:r>
              <a:rPr lang="en-US" sz="2800" dirty="0" err="1" smtClean="0">
                <a:solidFill>
                  <a:srgbClr val="7030A0"/>
                </a:solidFill>
              </a:rPr>
              <a:t>parenteral</a:t>
            </a:r>
            <a:r>
              <a:rPr lang="en-US" sz="2800" dirty="0" smtClean="0">
                <a:solidFill>
                  <a:srgbClr val="7030A0"/>
                </a:solidFill>
              </a:rPr>
              <a:t> products</a:t>
            </a:r>
            <a:r>
              <a:rPr lang="en-US" sz="2800" dirty="0" smtClean="0">
                <a:solidFill>
                  <a:srgbClr val="0070C0"/>
                </a:solidFill>
              </a:rPr>
              <a:t>; flammable materials storage areas; finished products storage; control </a:t>
            </a:r>
            <a:r>
              <a:rPr lang="en-US" sz="2800" dirty="0" smtClean="0">
                <a:solidFill>
                  <a:srgbClr val="7030A0"/>
                </a:solidFill>
              </a:rPr>
              <a:t>of heat, humidity, temperature, and ventilation</a:t>
            </a:r>
            <a:r>
              <a:rPr lang="en-US" sz="2800" dirty="0" smtClean="0">
                <a:solidFill>
                  <a:srgbClr val="FF0000"/>
                </a:solidFill>
              </a:rPr>
              <a:t>; </a:t>
            </a:r>
            <a:r>
              <a:rPr lang="en-US" sz="2800" dirty="0" smtClean="0">
                <a:solidFill>
                  <a:srgbClr val="0070C0"/>
                </a:solidFill>
              </a:rPr>
              <a:t>waste handling; employee facilities </a:t>
            </a:r>
            <a:r>
              <a:rPr lang="en-US" sz="2800" dirty="0" smtClean="0">
                <a:solidFill>
                  <a:srgbClr val="FF0000"/>
                </a:solidFill>
              </a:rPr>
              <a:t>))</a:t>
            </a:r>
            <a:r>
              <a:rPr lang="en-US" sz="2800" dirty="0" smtClean="0"/>
              <a:t> </a:t>
            </a:r>
            <a:endParaRPr lang="ar-IQ" sz="2800"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098" name="Picture 2" descr="C:\Documents and Settings\SHOBAR\Desktop\laith\dsffwd.jpeg"/>
          <p:cNvPicPr>
            <a:picLocks noChangeAspect="1" noChangeArrowheads="1"/>
          </p:cNvPicPr>
          <p:nvPr/>
        </p:nvPicPr>
        <p:blipFill>
          <a:blip r:embed="rId2"/>
          <a:srcRect/>
          <a:stretch>
            <a:fillRect/>
          </a:stretch>
        </p:blipFill>
        <p:spPr bwMode="auto">
          <a:xfrm>
            <a:off x="0" y="0"/>
            <a:ext cx="9144000" cy="6880332"/>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472518" cy="642918"/>
          </a:xfrm>
        </p:spPr>
        <p:txBody>
          <a:bodyPr>
            <a:normAutofit/>
          </a:bodyPr>
          <a:lstStyle/>
          <a:p>
            <a:pPr algn="l"/>
            <a:r>
              <a:rPr lang="en-US" sz="3200" dirty="0" smtClean="0">
                <a:solidFill>
                  <a:srgbClr val="C00000"/>
                </a:solidFill>
              </a:rPr>
              <a:t>EQUIPMENT</a:t>
            </a:r>
            <a:endParaRPr lang="ar-IQ" sz="3200" dirty="0">
              <a:solidFill>
                <a:srgbClr val="C00000"/>
              </a:solidFill>
            </a:endParaRPr>
          </a:p>
        </p:txBody>
      </p:sp>
      <p:sp>
        <p:nvSpPr>
          <p:cNvPr id="3" name="عنصر نائب للمحتوى 2"/>
          <p:cNvSpPr>
            <a:spLocks noGrp="1"/>
          </p:cNvSpPr>
          <p:nvPr>
            <p:ph idx="1"/>
          </p:nvPr>
        </p:nvSpPr>
        <p:spPr>
          <a:xfrm>
            <a:off x="285720" y="714356"/>
            <a:ext cx="8643998" cy="5857916"/>
          </a:xfrm>
        </p:spPr>
        <p:txBody>
          <a:bodyPr>
            <a:normAutofit fontScale="85000" lnSpcReduction="10000"/>
          </a:bodyPr>
          <a:lstStyle/>
          <a:p>
            <a:pPr algn="l">
              <a:buNone/>
            </a:pPr>
            <a:endParaRPr lang="en-US" sz="2800" dirty="0" smtClean="0"/>
          </a:p>
          <a:p>
            <a:pPr algn="l">
              <a:buNone/>
            </a:pPr>
            <a:r>
              <a:rPr lang="en-US" sz="3900" dirty="0" smtClean="0">
                <a:solidFill>
                  <a:srgbClr val="FF0000"/>
                </a:solidFill>
              </a:rPr>
              <a:t>*</a:t>
            </a:r>
            <a:r>
              <a:rPr lang="en-US" sz="2800" dirty="0" smtClean="0">
                <a:solidFill>
                  <a:srgbClr val="0070C0"/>
                </a:solidFill>
              </a:rPr>
              <a:t>Each piece of equipment must be of appropriate design and size and suitably located to facilitate operations for its </a:t>
            </a:r>
            <a:r>
              <a:rPr lang="en-US" sz="2800" dirty="0" smtClean="0">
                <a:solidFill>
                  <a:srgbClr val="FF0000"/>
                </a:solidFill>
              </a:rPr>
              <a:t>intended use</a:t>
            </a:r>
            <a:r>
              <a:rPr lang="en-US" sz="2800" dirty="0" smtClean="0">
                <a:solidFill>
                  <a:srgbClr val="0070C0"/>
                </a:solidFill>
              </a:rPr>
              <a:t>, </a:t>
            </a:r>
            <a:r>
              <a:rPr lang="en-US" sz="2800" dirty="0" smtClean="0">
                <a:solidFill>
                  <a:srgbClr val="FF0000"/>
                </a:solidFill>
              </a:rPr>
              <a:t>cleaning</a:t>
            </a:r>
            <a:r>
              <a:rPr lang="en-US" sz="2800" dirty="0" smtClean="0">
                <a:solidFill>
                  <a:srgbClr val="0070C0"/>
                </a:solidFill>
              </a:rPr>
              <a:t>, and </a:t>
            </a:r>
            <a:r>
              <a:rPr lang="en-US" sz="2800" dirty="0" smtClean="0">
                <a:solidFill>
                  <a:srgbClr val="FF0000"/>
                </a:solidFill>
              </a:rPr>
              <a:t>maintenance</a:t>
            </a:r>
            <a:r>
              <a:rPr lang="en-US" sz="2800" dirty="0" smtClean="0">
                <a:solidFill>
                  <a:srgbClr val="0070C0"/>
                </a:solidFill>
              </a:rPr>
              <a:t>. The equipment's  surfaces and parts </a:t>
            </a:r>
            <a:r>
              <a:rPr lang="en-US" sz="2800" dirty="0" smtClean="0">
                <a:solidFill>
                  <a:srgbClr val="7030A0"/>
                </a:solidFill>
              </a:rPr>
              <a:t>must not interact with the processes or product's components  so as  to  alter  the  purity, strength, or quality</a:t>
            </a:r>
            <a:r>
              <a:rPr lang="en-US" sz="2800" dirty="0" smtClean="0">
                <a:solidFill>
                  <a:srgbClr val="0070C0"/>
                </a:solidFill>
              </a:rPr>
              <a:t>.</a:t>
            </a:r>
          </a:p>
          <a:p>
            <a:pPr algn="l">
              <a:buNone/>
            </a:pPr>
            <a:endParaRPr lang="en-US" sz="2800" dirty="0" smtClean="0"/>
          </a:p>
          <a:p>
            <a:pPr algn="l">
              <a:buNone/>
            </a:pPr>
            <a:r>
              <a:rPr lang="en-US" sz="3900" dirty="0" smtClean="0">
                <a:solidFill>
                  <a:srgbClr val="FF0000"/>
                </a:solidFill>
              </a:rPr>
              <a:t>*</a:t>
            </a:r>
            <a:r>
              <a:rPr lang="en-US" sz="2800" dirty="0" smtClean="0">
                <a:solidFill>
                  <a:srgbClr val="0070C0"/>
                </a:solidFill>
              </a:rPr>
              <a:t>Automated equipment and computers used in the processes must be routinely </a:t>
            </a:r>
            <a:r>
              <a:rPr lang="en-US" sz="2800" dirty="0" smtClean="0">
                <a:solidFill>
                  <a:schemeClr val="accent1">
                    <a:lumMod val="50000"/>
                  </a:schemeClr>
                </a:solidFill>
              </a:rPr>
              <a:t>calibrated</a:t>
            </a:r>
            <a:r>
              <a:rPr lang="en-US" sz="2800" dirty="0" smtClean="0">
                <a:solidFill>
                  <a:srgbClr val="0070C0"/>
                </a:solidFill>
              </a:rPr>
              <a:t>, </a:t>
            </a:r>
            <a:r>
              <a:rPr lang="en-US" sz="2800" dirty="0" smtClean="0">
                <a:solidFill>
                  <a:schemeClr val="accent1">
                    <a:lumMod val="50000"/>
                  </a:schemeClr>
                </a:solidFill>
              </a:rPr>
              <a:t>maintained</a:t>
            </a:r>
            <a:r>
              <a:rPr lang="en-US" sz="2800" dirty="0" smtClean="0">
                <a:solidFill>
                  <a:srgbClr val="0070C0"/>
                </a:solidFill>
              </a:rPr>
              <a:t>, and </a:t>
            </a:r>
            <a:r>
              <a:rPr lang="en-US" sz="2800" dirty="0" smtClean="0">
                <a:solidFill>
                  <a:schemeClr val="accent1">
                    <a:lumMod val="50000"/>
                  </a:schemeClr>
                </a:solidFill>
              </a:rPr>
              <a:t>validated</a:t>
            </a:r>
            <a:r>
              <a:rPr lang="en-US" sz="2800" dirty="0" smtClean="0">
                <a:solidFill>
                  <a:srgbClr val="0070C0"/>
                </a:solidFill>
              </a:rPr>
              <a:t> for accuracy.</a:t>
            </a:r>
          </a:p>
          <a:p>
            <a:pPr algn="l">
              <a:buNone/>
            </a:pPr>
            <a:endParaRPr lang="en-US" sz="2800" dirty="0" smtClean="0"/>
          </a:p>
          <a:p>
            <a:pPr algn="l">
              <a:buNone/>
            </a:pPr>
            <a:r>
              <a:rPr lang="en-US" sz="3900" dirty="0" smtClean="0">
                <a:solidFill>
                  <a:srgbClr val="FF0000"/>
                </a:solidFill>
              </a:rPr>
              <a:t>*</a:t>
            </a:r>
            <a:r>
              <a:rPr lang="en-US" sz="2800" dirty="0" smtClean="0">
                <a:solidFill>
                  <a:srgbClr val="0070C0"/>
                </a:solidFill>
              </a:rPr>
              <a:t>Filters used in the manufacture or processing of </a:t>
            </a:r>
            <a:r>
              <a:rPr lang="en-US" sz="2800" dirty="0" err="1" smtClean="0">
                <a:solidFill>
                  <a:schemeClr val="accent4">
                    <a:lumMod val="50000"/>
                  </a:schemeClr>
                </a:solidFill>
              </a:rPr>
              <a:t>injectable</a:t>
            </a:r>
            <a:r>
              <a:rPr lang="en-US" sz="2800" dirty="0" smtClean="0">
                <a:solidFill>
                  <a:schemeClr val="accent4">
                    <a:lumMod val="50000"/>
                  </a:schemeClr>
                </a:solidFill>
              </a:rPr>
              <a:t> drug</a:t>
            </a:r>
            <a:r>
              <a:rPr lang="en-US" sz="2800" dirty="0" smtClean="0">
                <a:solidFill>
                  <a:srgbClr val="0070C0"/>
                </a:solidFill>
              </a:rPr>
              <a:t> products </a:t>
            </a:r>
            <a:r>
              <a:rPr lang="en-US" sz="2800" dirty="0" smtClean="0">
                <a:solidFill>
                  <a:srgbClr val="FF0000"/>
                </a:solidFill>
              </a:rPr>
              <a:t>shall not release fibers into such products. If fiber-releasing  filters must be used, non-fiber-releasing filters also must be used to reduce any fiber content</a:t>
            </a:r>
            <a:r>
              <a:rPr lang="en-US" sz="2800" dirty="0" smtClean="0">
                <a:solidFill>
                  <a:srgbClr val="0070C0"/>
                </a:solidFill>
              </a:rPr>
              <a:t>.</a:t>
            </a:r>
          </a:p>
          <a:p>
            <a:pPr algn="l">
              <a:buNone/>
            </a:pPr>
            <a:endParaRPr lang="en-US" sz="2800" dirty="0" smtClean="0"/>
          </a:p>
          <a:p>
            <a:pPr algn="l">
              <a:buNone/>
            </a:pPr>
            <a:endParaRPr lang="ar-IQ" sz="2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2660</TotalTime>
  <Words>4469</Words>
  <Application>Microsoft Office PowerPoint</Application>
  <PresentationFormat>On-screen Show (4:3)</PresentationFormat>
  <Paragraphs>279</Paragraphs>
  <Slides>45</Slides>
  <Notes>1</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رحلة</vt:lpstr>
      <vt:lpstr>Current Good Manufacturing Practices and Current Good Compounding Practices   </vt:lpstr>
      <vt:lpstr>PowerPoint Presentation</vt:lpstr>
      <vt:lpstr>ORGANIZATION AND PERSONNEL</vt:lpstr>
      <vt:lpstr>PowerPoint Presentation</vt:lpstr>
      <vt:lpstr>PowerPoint Presentation</vt:lpstr>
      <vt:lpstr>PowerPoint Presentation</vt:lpstr>
      <vt:lpstr>BUILDINGS AND FACILITIES</vt:lpstr>
      <vt:lpstr>PowerPoint Presentation</vt:lpstr>
      <vt:lpstr>EQUIPMENT</vt:lpstr>
      <vt:lpstr>PowerPoint Presentation</vt:lpstr>
      <vt:lpstr>PowerPoint Presentation</vt:lpstr>
      <vt:lpstr>CONTROL OF COMPONENTS, CONTAINERS, AND CLOSURES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cGMP REGULATORY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Good Manufacturing Practices and Current Good Compounding Practices </dc:title>
  <cp:lastModifiedBy>Jabar</cp:lastModifiedBy>
  <cp:revision>46</cp:revision>
  <dcterms:modified xsi:type="dcterms:W3CDTF">2022-03-01T18:15:50Z</dcterms:modified>
</cp:coreProperties>
</file>