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0" r:id="rId3"/>
    <p:sldId id="317" r:id="rId4"/>
    <p:sldId id="318" r:id="rId5"/>
    <p:sldId id="319" r:id="rId6"/>
    <p:sldId id="296" r:id="rId7"/>
    <p:sldId id="320" r:id="rId8"/>
    <p:sldId id="303" r:id="rId9"/>
    <p:sldId id="322" r:id="rId10"/>
    <p:sldId id="304" r:id="rId11"/>
    <p:sldId id="324" r:id="rId12"/>
    <p:sldId id="325" r:id="rId13"/>
    <p:sldId id="327" r:id="rId14"/>
    <p:sldId id="329" r:id="rId15"/>
    <p:sldId id="306" r:id="rId16"/>
    <p:sldId id="307" r:id="rId17"/>
    <p:sldId id="330" r:id="rId18"/>
    <p:sldId id="308" r:id="rId19"/>
    <p:sldId id="293" r:id="rId20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635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1E31E8-986F-42D1-A536-2518BE5A8022}" type="datetime1">
              <a:rPr lang="en-US" smtClean="0"/>
              <a:pPr/>
              <a:t>5/25/2020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1635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918284-23E2-4054-A69B-54BD1BA0737F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406D5-8417-4F2E-B69B-F1B322F30C5A}" type="datetime1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9AB2C-6122-46F6-B257-29BBE5AD7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AB2C-6122-46F6-B257-29BBE5AD710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A9CBF15-B9B2-4C7B-BDD8-0B95C17EE875}" type="datetime1">
              <a:rPr lang="en-US" smtClean="0"/>
              <a:pPr/>
              <a:t>5/25/2020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3A1D-6174-415A-8F9B-E2341A8314F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4D9DD68-2144-4953-B48A-A386A551065A}" type="datetime1">
              <a:rPr lang="en-US" smtClean="0"/>
              <a:pPr/>
              <a:t>5/25/2020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3A1D-6174-415A-8F9B-E2341A8314F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2CA24E6-9F33-49C1-ABCE-17ACD899AB14}" type="datetime1">
              <a:rPr lang="en-US" smtClean="0"/>
              <a:pPr/>
              <a:t>5/25/2020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3A1D-6174-415A-8F9B-E2341A8314F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B748D3C-954E-41F7-9A9C-2F52A8431106}" type="datetime1">
              <a:rPr lang="en-US" smtClean="0"/>
              <a:pPr/>
              <a:t>5/25/2020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3A1D-6174-415A-8F9B-E2341A8314F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10653C2-36B5-431D-9187-7195859A3DC4}" type="datetime1">
              <a:rPr lang="en-US" smtClean="0"/>
              <a:pPr/>
              <a:t>5/25/2020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AB2C-6122-46F6-B257-29BBE5AD710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99EE7B-EE41-4256-ADC2-DB0352ACECEC}" type="datetime1">
              <a:rPr lang="en-US" smtClean="0"/>
              <a:pPr/>
              <a:t>5/25/2020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3A1D-6174-415A-8F9B-E2341A8314F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D9C4FD8-DF3D-4D64-9CD7-755968A08ABC}" type="datetime1">
              <a:rPr lang="en-US" smtClean="0"/>
              <a:pPr/>
              <a:t>5/25/2020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3A1D-6174-415A-8F9B-E2341A8314F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FFDD754-BE9A-4162-8B4C-B8CA6B01D4A3}" type="datetime1">
              <a:rPr lang="en-US" smtClean="0"/>
              <a:pPr/>
              <a:t>5/25/2020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AB2C-6122-46F6-B257-29BBE5AD710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4D26499-45B2-4A1F-9BA0-852FFA79FD68}" type="datetime1">
              <a:rPr lang="en-US" smtClean="0"/>
              <a:pPr/>
              <a:t>5/25/2020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3A1D-6174-415A-8F9B-E2341A8314F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2FE4664-C446-40AC-9FEB-0EE88145719B}" type="datetime1">
              <a:rPr lang="en-US" smtClean="0"/>
              <a:pPr/>
              <a:t>5/25/2020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AB2C-6122-46F6-B257-29BBE5AD710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16DE4ED-8173-41E0-8B12-893876CF53B1}" type="datetime1">
              <a:rPr lang="en-US" smtClean="0"/>
              <a:pPr/>
              <a:t>5/25/2020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09EF5-A534-4C63-886F-68C33E41403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6F88684-BB1C-402E-8A84-251EEC34D65A}" type="datetime1">
              <a:rPr lang="en-US" smtClean="0"/>
              <a:pPr/>
              <a:t>5/25/2020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3A1D-6174-415A-8F9B-E2341A8314F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4FAEE18-1A80-458F-BB48-9D33B8DE9BAE}" type="datetime1">
              <a:rPr lang="en-US" smtClean="0"/>
              <a:pPr/>
              <a:t>5/25/2020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3A1D-6174-415A-8F9B-E2341A8314F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3A0195-76DD-42BD-B05E-411E4A0C060F}" type="datetime1">
              <a:rPr lang="en-US" smtClean="0"/>
              <a:pPr/>
              <a:t>5/25/2020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3A1D-6174-415A-8F9B-E2341A8314F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280A6B3-B62D-4605-8E15-3689A273AA79}" type="datetime1">
              <a:rPr lang="en-US" smtClean="0"/>
              <a:pPr/>
              <a:t>5/25/2020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3A1D-6174-415A-8F9B-E2341A8314F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2F3A7B8-D096-416C-885B-6C9EDB62B71E}" type="datetime1">
              <a:rPr lang="en-US" smtClean="0"/>
              <a:pPr/>
              <a:t>5/25/2020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AB2C-6122-46F6-B257-29BBE5AD710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F43A374-492E-48D7-BC92-5F6637A9CC2A}" type="datetime1">
              <a:rPr lang="en-US" smtClean="0"/>
              <a:pPr/>
              <a:t>5/25/2020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3A1D-6174-415A-8F9B-E2341A8314F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E4096D-A45A-4B32-B59B-C5F0EA05AA83}" type="datetime1">
              <a:rPr lang="en-US" smtClean="0"/>
              <a:pPr/>
              <a:t>5/25/2020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AB2C-6122-46F6-B257-29BBE5AD710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AB62ECD-6B50-4D15-A167-E56BC455B6A1}" type="datetime1">
              <a:rPr lang="en-US" smtClean="0"/>
              <a:pPr/>
              <a:t>5/25/2020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75A8-036F-460E-992E-EF06DEC6A05E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696F-AB98-4CA4-96CD-8A2FAD90C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75A8-036F-460E-992E-EF06DEC6A05E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696F-AB98-4CA4-96CD-8A2FAD90C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75A8-036F-460E-992E-EF06DEC6A05E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696F-AB98-4CA4-96CD-8A2FAD90C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75A8-036F-460E-992E-EF06DEC6A05E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696F-AB98-4CA4-96CD-8A2FAD90C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75A8-036F-460E-992E-EF06DEC6A05E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696F-AB98-4CA4-96CD-8A2FAD90C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75A8-036F-460E-992E-EF06DEC6A05E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696F-AB98-4CA4-96CD-8A2FAD90C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75A8-036F-460E-992E-EF06DEC6A05E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696F-AB98-4CA4-96CD-8A2FAD90C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75A8-036F-460E-992E-EF06DEC6A05E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696F-AB98-4CA4-96CD-8A2FAD90C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75A8-036F-460E-992E-EF06DEC6A05E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696F-AB98-4CA4-96CD-8A2FAD90C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75A8-036F-460E-992E-EF06DEC6A05E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696F-AB98-4CA4-96CD-8A2FAD90C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75A8-036F-460E-992E-EF06DEC6A05E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696F-AB98-4CA4-96CD-8A2FAD90C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F75A8-036F-460E-992E-EF06DEC6A05E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F696F-AB98-4CA4-96CD-8A2FAD90C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png"/><Relationship Id="rId1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857232"/>
            <a:ext cx="7858180" cy="207170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New Century Schoolbook" pitchFamily="18" charset="0"/>
              </a:rPr>
              <a:t>CONVERSION OF AMINO </a:t>
            </a:r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ACIDS</a:t>
            </a:r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New Century Schoolbook" pitchFamily="18" charset="0"/>
              </a:rPr>
              <a:t> TO SPECIALIZED PRODUCTS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3372" y="4643446"/>
            <a:ext cx="4714908" cy="10001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Lec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. Dr.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Shaimaa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Munther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788988" y="431800"/>
          <a:ext cx="7567612" cy="599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PhotoImpact" r:id="rId4" imgW="7568254" imgH="5993651" progId="">
                  <p:embed/>
                </p:oleObj>
              </mc:Choice>
              <mc:Fallback>
                <p:oleObj name="PhotoImpact" r:id="rId4" imgW="7568254" imgH="599365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431800"/>
                        <a:ext cx="7567612" cy="5994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14348" y="428604"/>
            <a:ext cx="7696200" cy="6096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762000" y="457200"/>
          <a:ext cx="32639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PhotoImpact" r:id="rId6" imgW="3263492" imgH="2857143" progId="">
                  <p:embed/>
                </p:oleObj>
              </mc:Choice>
              <mc:Fallback>
                <p:oleObj name="PhotoImpact" r:id="rId6" imgW="3263492" imgH="285714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7200"/>
                        <a:ext cx="326390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4038600" y="457200"/>
          <a:ext cx="34163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PhotoImpact" r:id="rId8" imgW="3415873" imgH="2819048" progId="">
                  <p:embed/>
                </p:oleObj>
              </mc:Choice>
              <mc:Fallback>
                <p:oleObj name="PhotoImpact" r:id="rId8" imgW="3415873" imgH="281904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57200"/>
                        <a:ext cx="34163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5930900" y="3225800"/>
          <a:ext cx="23749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PhotoImpact" r:id="rId10" imgW="2374603" imgH="1346032" progId="">
                  <p:embed/>
                </p:oleObj>
              </mc:Choice>
              <mc:Fallback>
                <p:oleObj name="PhotoImpact" r:id="rId10" imgW="2374603" imgH="134603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3225800"/>
                        <a:ext cx="23749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3441700" y="3848100"/>
          <a:ext cx="33401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PhotoImpact" r:id="rId12" imgW="3339683" imgH="2552381" progId="">
                  <p:embed/>
                </p:oleObj>
              </mc:Choice>
              <mc:Fallback>
                <p:oleObj name="PhotoImpact" r:id="rId12" imgW="3339683" imgH="2552381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3848100"/>
                        <a:ext cx="3340100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838200" y="3568700"/>
          <a:ext cx="29591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PhotoImpact" r:id="rId14" imgW="2958730" imgH="2298413" progId="">
                  <p:embed/>
                </p:oleObj>
              </mc:Choice>
              <mc:Fallback>
                <p:oleObj name="PhotoImpact" r:id="rId14" imgW="2958730" imgH="2298413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68700"/>
                        <a:ext cx="2959100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14348" y="357166"/>
            <a:ext cx="764386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-2357486" y="3429000"/>
            <a:ext cx="61436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2286048" y="3429000"/>
            <a:ext cx="600079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4348" y="6500834"/>
            <a:ext cx="764386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250661" y="3464719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857488" y="285728"/>
            <a:ext cx="3143272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ew Century Schoolbook" pitchFamily="18" charset="0"/>
              </a:rPr>
              <a:t>Histidine</a:t>
            </a:r>
            <a:r>
              <a:rPr lang="cs-CZ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</a:t>
            </a:r>
            <a:endParaRPr lang="en-GB" sz="3600" b="1" dirty="0">
              <a:solidFill>
                <a:srgbClr val="96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1142984"/>
            <a:ext cx="592935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Histidin</a:t>
            </a:r>
            <a:r>
              <a:rPr lang="en-US" b="1" dirty="0">
                <a:solidFill>
                  <a:schemeClr val="tx2"/>
                </a:solidFill>
              </a:rPr>
              <a:t> can be used for </a:t>
            </a:r>
            <a:r>
              <a:rPr lang="en-US" b="1" dirty="0" err="1">
                <a:solidFill>
                  <a:schemeClr val="tx2"/>
                </a:solidFill>
              </a:rPr>
              <a:t>histamin</a:t>
            </a:r>
            <a:r>
              <a:rPr lang="en-US" b="1" dirty="0">
                <a:solidFill>
                  <a:schemeClr val="tx2"/>
                </a:solidFill>
              </a:rPr>
              <a:t> &amp; </a:t>
            </a:r>
            <a:r>
              <a:rPr lang="en-US" b="1" dirty="0" err="1">
                <a:solidFill>
                  <a:schemeClr val="tx2"/>
                </a:solidFill>
              </a:rPr>
              <a:t>carnosine</a:t>
            </a:r>
            <a:r>
              <a:rPr lang="en-US" b="1" dirty="0">
                <a:solidFill>
                  <a:schemeClr val="tx2"/>
                </a:solidFill>
              </a:rPr>
              <a:t> synthesis 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1785925"/>
            <a:ext cx="7786742" cy="409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Carnosine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GB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dipeptide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the amino acids </a:t>
            </a:r>
            <a:r>
              <a:rPr lang="el-GR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GB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alanine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en-GB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Carnosine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is highly concentrated in muscle and brain tissues.</a:t>
            </a:r>
          </a:p>
          <a:p>
            <a:pPr algn="just"/>
            <a:endParaRPr lang="en-GB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Scavenger of  ROS (radical oxygen species).</a:t>
            </a:r>
          </a:p>
          <a:p>
            <a:pPr algn="just"/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Protection of  the </a:t>
            </a:r>
            <a:r>
              <a:rPr lang="en-GB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peroxidation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cell membrane fatty acids during oxidative stress.</a:t>
            </a:r>
          </a:p>
          <a:p>
            <a:pPr algn="just">
              <a:buFontTx/>
              <a:buChar char="•"/>
            </a:pPr>
            <a:endParaRPr lang="en-GB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karnos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2155" y="3429000"/>
            <a:ext cx="2475653" cy="121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214546" y="273050"/>
            <a:ext cx="3549667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Histamine</a:t>
            </a: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57158" y="1071546"/>
            <a:ext cx="4622800" cy="54674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Decarboxylation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by the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pyridoxal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5'-phosphate-dependent enzyme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decarboxylase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forms histamine .</a:t>
            </a:r>
          </a:p>
          <a:p>
            <a:pPr algn="just">
              <a:buFont typeface="Wingdings" pitchFamily="2" charset="2"/>
              <a:buChar char="Ø"/>
            </a:pPr>
            <a:endParaRPr 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Histamine: A biogenic amine that functions in allergic reactions and gastric secretion.</a:t>
            </a:r>
          </a:p>
          <a:p>
            <a:pPr algn="just">
              <a:buFont typeface="Wingdings" pitchFamily="2" charset="2"/>
              <a:buChar char="Ø"/>
            </a:pPr>
            <a:endParaRPr 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1)It contributes to an inflammatory response.  </a:t>
            </a:r>
          </a:p>
          <a:p>
            <a:pPr algn="just"/>
            <a:endParaRPr lang="en-GB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It causes constriction of smooth muscle. </a:t>
            </a:r>
          </a:p>
          <a:p>
            <a:pPr algn="just"/>
            <a:r>
              <a:rPr lang="en-GB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GB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 Is cause second type of allergic response (one of the major causes for asthma) </a:t>
            </a:r>
          </a:p>
          <a:p>
            <a:pPr algn="just">
              <a:buFont typeface="Wingdings" pitchFamily="2" charset="2"/>
              <a:buChar char="Ø"/>
            </a:pPr>
            <a:endParaRPr 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GB" sz="2000" dirty="0">
              <a:latin typeface="New Century Schoolbook" pitchFamily="18" charset="0"/>
            </a:endParaRPr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5143504" y="1071546"/>
          <a:ext cx="3714776" cy="5500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PhotoImpact" r:id="rId4" imgW="4495238" imgH="6171429" progId="">
                  <p:embed/>
                </p:oleObj>
              </mc:Choice>
              <mc:Fallback>
                <p:oleObj name="PhotoImpact" r:id="rId4" imgW="4495238" imgH="61714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1071546"/>
                        <a:ext cx="3714776" cy="550072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072066" y="1071546"/>
            <a:ext cx="37862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43504" y="1071546"/>
            <a:ext cx="371477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93141" y="3821909"/>
            <a:ext cx="550072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43504" y="6572272"/>
            <a:ext cx="371477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107917" y="3821909"/>
            <a:ext cx="550072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00364" y="214290"/>
            <a:ext cx="30480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ryptophan</a:t>
            </a: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85720" y="1571612"/>
            <a:ext cx="5349876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/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Tryptopan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serves as the precursor for the synthesis of </a:t>
            </a:r>
            <a:r>
              <a:rPr lang="en-GB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serotonin</a:t>
            </a:r>
            <a:r>
              <a:rPr lang="cs-CZ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GB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melatonin 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cs-CZ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cs-CZ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5" name="Picture 9" descr="~AUT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285860"/>
            <a:ext cx="3055929" cy="525781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786190"/>
            <a:ext cx="4572032" cy="1974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erotonin</a:t>
            </a:r>
            <a:r>
              <a:rPr lang="en-GB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and melatonin</a:t>
            </a:r>
            <a:br>
              <a:rPr lang="en-GB" b="1" dirty="0">
                <a:solidFill>
                  <a:srgbClr val="FF1313"/>
                </a:solidFill>
                <a:latin typeface="Comic Sans MS" pitchFamily="66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Serotonin, also called 5-hydroxytryptamine, is synthesized and stored at several sites in the body.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largest amount of serotonin is found in cells of the intestinal mucosa. Smaller amounts occur in the central nervous system, where it functions as a neurotransmitter, and in platelets.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Serotonin is synthesized from tryptophan, in which tryptophan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hydroxylated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in a reaction analogous to that catalyzed by phenylalanine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hydroxylase.The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product, 5-hydroxytryptophan, is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decarboxylated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to serotonin.</a:t>
            </a: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Conversion to melatonin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occure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by the enzyme </a:t>
            </a:r>
            <a:r>
              <a:rPr lang="en-GB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hydroxyindole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-O-</a:t>
            </a:r>
            <a:r>
              <a:rPr lang="en-GB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methyltransferase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Serotonin has multiple physiologic roles, including pain perception, and regulation of sleep, temperature, and blood pressure, also its precursor to melatonin.</a:t>
            </a:r>
          </a:p>
          <a:p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4800" y="1000108"/>
            <a:ext cx="8763000" cy="58466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The majority of tyrosine that does not get incorporated into proteins</a:t>
            </a: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 algn="just">
              <a:buFontTx/>
              <a:buChar char="•"/>
            </a:pP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GB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catabolized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for energy production. </a:t>
            </a:r>
            <a:endParaRPr lang="cs-CZ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Tx/>
              <a:buChar char="•"/>
            </a:pP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Is conversion to the </a:t>
            </a:r>
            <a:r>
              <a:rPr lang="en-GB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catecholamines</a:t>
            </a: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endParaRPr lang="cs-CZ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The catecholamine neurotransmitters are </a:t>
            </a:r>
            <a:r>
              <a:rPr lang="en-GB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dopamine</a:t>
            </a: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norepinephrine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GB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epinephrine</a:t>
            </a:r>
            <a:r>
              <a:rPr lang="cs-CZ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cs-CZ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Norepinephrine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is the principal neurotransmitter of sympathetic postganglionic endings</a:t>
            </a: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Catecholamines are 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stored in synaptic knobs of neurons that secrete it</a:t>
            </a: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Tyrosine is transported into catecholamine-secreting neurons and adrenal </a:t>
            </a:r>
            <a:r>
              <a:rPr lang="en-GB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medullary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cells where catecholamine synthesis takes place.   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43240" y="214290"/>
            <a:ext cx="2266495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Tyrosine </a:t>
            </a: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42910" y="285728"/>
            <a:ext cx="7440242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Synthesis of the </a:t>
            </a:r>
            <a:r>
              <a:rPr lang="cs-CZ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atecholamines</a:t>
            </a:r>
            <a:r>
              <a:rPr lang="en-GB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cs-CZ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yrosine</a:t>
            </a:r>
            <a:r>
              <a:rPr lang="en-GB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42910" y="1285860"/>
            <a:ext cx="7715304" cy="41549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cs-CZ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yrosine</a:t>
            </a:r>
            <a:r>
              <a:rPr lang="en-GB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hydroxylase</a:t>
            </a:r>
            <a:r>
              <a:rPr lang="en-GB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tyrosine is converted to DOPA (3,4-dihydrophenylalanine).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hydroxylation reaction requires </a:t>
            </a:r>
            <a:r>
              <a:rPr lang="en-GB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tetrahydrobiopterin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as cofactor</a:t>
            </a: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>
              <a:buFontTx/>
              <a:buAutoNum type="arabicPeriod"/>
            </a:pPr>
            <a:endParaRPr lang="en-GB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GB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DOPA </a:t>
            </a:r>
            <a:r>
              <a:rPr lang="en-GB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decarboxylase</a:t>
            </a:r>
            <a:r>
              <a:rPr lang="en-GB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converts DOPA to dopamine</a:t>
            </a: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endParaRPr lang="cs-CZ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cs-CZ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opamine</a:t>
            </a:r>
            <a:r>
              <a:rPr lang="en-GB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GB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hydroxylase</a:t>
            </a:r>
            <a:r>
              <a:rPr lang="en-GB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converts dopamine to </a:t>
            </a:r>
            <a:r>
              <a:rPr lang="en-GB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norepinephrine</a:t>
            </a: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just">
              <a:buFontTx/>
              <a:buAutoNum type="arabicPeriod"/>
            </a:pPr>
            <a:endParaRPr lang="cs-CZ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cs-CZ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henylethanolamine</a:t>
            </a:r>
            <a:r>
              <a:rPr lang="en-GB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N-</a:t>
            </a:r>
            <a:r>
              <a:rPr lang="en-GB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methyltransferase</a:t>
            </a:r>
            <a:r>
              <a:rPr lang="en-GB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converts </a:t>
            </a:r>
            <a:r>
              <a:rPr lang="en-GB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norepinephrine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to epinephrine.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7929618" cy="5643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71472" y="1214422"/>
            <a:ext cx="7858179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Glutamate is used for the synthesis of </a:t>
            </a:r>
            <a:r>
              <a:rPr lang="el-GR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cs-CZ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-aminobutyric acid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(GABA)</a:t>
            </a:r>
            <a:endParaRPr lang="en-GB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4" name="Picture 6" descr="~AUT0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1525" y="2663825"/>
            <a:ext cx="4133879" cy="326550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23850" y="2643182"/>
            <a:ext cx="4032250" cy="34163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cs-CZ" sz="2000" dirty="0"/>
              <a:t> </a:t>
            </a:r>
            <a:r>
              <a:rPr lang="el-G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cs-CZ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-aminobutyric acid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(GABA)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 an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nhibitory neurotransmitter (CNS).</a:t>
            </a:r>
          </a:p>
          <a:p>
            <a:pPr algn="just">
              <a:buFont typeface="Wingdings" pitchFamily="2" charset="2"/>
              <a:buChar char="q"/>
            </a:pP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also its d</a:t>
            </a: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irectly regulates muscle tone.</a:t>
            </a:r>
          </a:p>
          <a:p>
            <a:pPr algn="just">
              <a:buFont typeface="Wingdings" pitchFamily="2" charset="2"/>
              <a:buChar char="q"/>
            </a:pP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Its lack leads to convulsions, epilepsia.</a:t>
            </a:r>
          </a:p>
          <a:p>
            <a:pPr algn="just">
              <a:buFont typeface="Wingdings" pitchFamily="2" charset="2"/>
              <a:buChar char="q"/>
            </a:pP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furthermore, its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nvolved in mechanism of memory.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4612" y="357166"/>
            <a:ext cx="307183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Glutamate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CA96OT6Q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480" y="1214422"/>
            <a:ext cx="5786478" cy="4357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001056" cy="7143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cs-CZ" sz="2800" b="1" dirty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CONVERSION OF AMINO ACIDS TO SPECIALIZED PRODUCTS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214422"/>
            <a:ext cx="8858312" cy="550072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1371600" lvl="1" indent="-914400">
              <a:buNone/>
            </a:pPr>
            <a:endParaRPr lang="en-US" sz="1900" b="1" dirty="0">
              <a:solidFill>
                <a:schemeClr val="dk1"/>
              </a:solidFill>
              <a:latin typeface="Tahoma" charset="0"/>
            </a:endParaRP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addition to serving as building blocks for proteins, amino acids are precursors of many nitrogen-containing compounds that have important physiologic functions.</a:t>
            </a:r>
          </a:p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These molecules include</a:t>
            </a:r>
          </a:p>
          <a:p>
            <a:pPr lvl="1"/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porphyrins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neurotransmitters,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hormones,</a:t>
            </a:r>
          </a:p>
          <a:p>
            <a:pPr lvl="1"/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purines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pyrimidines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lvl="1"/>
            <a:r>
              <a:rPr lang="en-GB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Biologica</a:t>
            </a:r>
            <a:r>
              <a:rPr lang="cs-C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GB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active peptides</a:t>
            </a:r>
          </a:p>
          <a:p>
            <a:pPr lvl="2">
              <a:buNone/>
            </a:pPr>
            <a:br>
              <a:rPr lang="en-US" sz="3800" b="1" dirty="0">
                <a:latin typeface="Calibri" pitchFamily="34" charset="0"/>
              </a:rPr>
            </a:br>
            <a:br>
              <a:rPr lang="en-US" sz="1400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  <a:latin typeface="Tahoma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85720" y="1142984"/>
            <a:ext cx="8529638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n-US" sz="2400" dirty="0"/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Alanine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serves as a 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carrier of ammonia 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and of the 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carbons of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pyruvate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from skeletal muscle to liver, and together with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&amp; glutamine constitutes a major fraction of the free amino acids in plasma.</a:t>
            </a:r>
          </a:p>
          <a:p>
            <a:pPr algn="just">
              <a:buFont typeface="Arial" pitchFamily="34" charset="0"/>
              <a:buChar char="•"/>
            </a:pP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643174" y="285728"/>
            <a:ext cx="407196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  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Alanine</a:t>
            </a:r>
            <a:r>
              <a:rPr lang="cs-CZ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GB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57158" y="785794"/>
            <a:ext cx="8458200" cy="58785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n-US" sz="2400" dirty="0"/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Serving as a carrier of nitrogen atoms in 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urea   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biosynthesis </a:t>
            </a:r>
          </a:p>
          <a:p>
            <a:pPr marL="514350" indent="-514350" algn="just">
              <a:buFont typeface="+mj-lt"/>
              <a:buAutoNum type="arabicPeriod"/>
            </a:pP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guanidino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group of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arginine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is incorporated into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 algn="just">
              <a:buFont typeface="+mj-lt"/>
              <a:buAutoNum type="arabicPeriod"/>
            </a:pP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Following conversion to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ornithine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its carbon skeleton becomes that of the 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polyamines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Precursore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nitric oxide 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synthesis  </a:t>
            </a:r>
          </a:p>
          <a:p>
            <a:pPr lvl="1" algn="just">
              <a:buFont typeface="Arial" pitchFamily="34" charset="0"/>
              <a:buChar char="•"/>
            </a:pP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00364" y="214290"/>
            <a:ext cx="3071834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/>
              <a:t> </a:t>
            </a:r>
            <a:r>
              <a:rPr lang="en-US" sz="3600" b="1" dirty="0" err="1">
                <a:effectLst>
                  <a:reflection blurRad="6350" stA="55000" endA="300" endPos="45500" dir="5400000" sy="-100000" algn="bl" rotWithShape="0"/>
                </a:effectLst>
              </a:rPr>
              <a:t>Arginine</a:t>
            </a:r>
            <a:r>
              <a:rPr lang="cs-CZ" sz="3600" b="1" dirty="0">
                <a:solidFill>
                  <a:srgbClr val="96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GB" sz="3600" b="1" dirty="0">
                <a:solidFill>
                  <a:srgbClr val="96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28596" y="1214422"/>
            <a:ext cx="8429684" cy="36009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Nitric oxide</a:t>
            </a:r>
            <a:r>
              <a:rPr lang="en-GB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(NO)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an intercellular signaling molecule that serves as a neurotransmitter, smooth muscle relaxant, and vasodilator</a:t>
            </a:r>
          </a:p>
          <a:p>
            <a:pPr algn="just">
              <a:buFontTx/>
              <a:buChar char="•"/>
            </a:pP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is produced by vascular endothelium and smooth muscle, cardiac muscle, and many other cell types. </a:t>
            </a:r>
          </a:p>
          <a:p>
            <a:pPr algn="just">
              <a:buFontTx/>
              <a:buChar char="•"/>
            </a:pPr>
            <a:endParaRPr lang="cs-CZ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substrate for NO is L-</a:t>
            </a:r>
            <a:r>
              <a:rPr lang="en-GB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arginine</a:t>
            </a: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cs-CZ" sz="2000" dirty="0">
              <a:latin typeface="New Century Schoolbook" pitchFamily="18" charset="0"/>
            </a:endParaRPr>
          </a:p>
          <a:p>
            <a:pPr algn="just">
              <a:buFontTx/>
              <a:buChar char="•"/>
            </a:pPr>
            <a:endParaRPr lang="en-GB" sz="1600" dirty="0">
              <a:latin typeface="New Century Schoolbook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19400" y="304800"/>
            <a:ext cx="328808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ew Century Schoolbook" pitchFamily="18" charset="0"/>
              </a:rPr>
              <a:t>Nitric Oxide NO</a:t>
            </a: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New 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4929198"/>
            <a:ext cx="642942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                                             </a:t>
            </a:r>
            <a:r>
              <a:rPr lang="en-US" b="1" dirty="0" err="1">
                <a:solidFill>
                  <a:srgbClr val="002060"/>
                </a:solidFill>
              </a:rPr>
              <a:t>iNOS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                       L- </a:t>
            </a:r>
            <a:r>
              <a:rPr lang="en-US" b="1" dirty="0" err="1">
                <a:solidFill>
                  <a:srgbClr val="002060"/>
                </a:solidFill>
              </a:rPr>
              <a:t>Arg</a:t>
            </a:r>
            <a:r>
              <a:rPr lang="en-US" b="1" dirty="0">
                <a:solidFill>
                  <a:srgbClr val="002060"/>
                </a:solidFill>
              </a:rPr>
              <a:t>                                NO + </a:t>
            </a:r>
            <a:r>
              <a:rPr lang="en-US" b="1" dirty="0" err="1">
                <a:solidFill>
                  <a:srgbClr val="002060"/>
                </a:solidFill>
              </a:rPr>
              <a:t>Citruline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  <a:p>
            <a:r>
              <a:rPr lang="en-US" b="1" dirty="0">
                <a:solidFill>
                  <a:srgbClr val="002060"/>
                </a:solidFill>
              </a:rPr>
              <a:t>                                              </a:t>
            </a:r>
            <a:r>
              <a:rPr lang="en-US" b="1" dirty="0" err="1">
                <a:solidFill>
                  <a:srgbClr val="002060"/>
                </a:solidFill>
              </a:rPr>
              <a:t>eNOS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28992" y="5357826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" y="1643050"/>
            <a:ext cx="8458200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chemeClr val="tx2"/>
                </a:solidFill>
                <a:latin typeface="Symbol" pitchFamily="18" charset="2"/>
                <a:cs typeface="+mj-cs"/>
              </a:rPr>
              <a:t>1.   a - </a:t>
            </a:r>
            <a:r>
              <a:rPr lang="en-GB" sz="2400" dirty="0">
                <a:solidFill>
                  <a:schemeClr val="tx2"/>
                </a:solidFill>
                <a:cs typeface="+mj-cs"/>
              </a:rPr>
              <a:t>carbon and nitrogen atoms of </a:t>
            </a:r>
            <a:r>
              <a:rPr lang="en-GB" sz="2400" dirty="0" err="1">
                <a:solidFill>
                  <a:schemeClr val="tx2"/>
                </a:solidFill>
                <a:cs typeface="+mj-cs"/>
              </a:rPr>
              <a:t>glycine</a:t>
            </a:r>
            <a:r>
              <a:rPr lang="en-GB" sz="2400" dirty="0">
                <a:solidFill>
                  <a:schemeClr val="tx2"/>
                </a:solidFill>
                <a:cs typeface="+mj-cs"/>
              </a:rPr>
              <a:t> are used for synthesis of </a:t>
            </a:r>
            <a:r>
              <a:rPr lang="en-GB" sz="2400" b="1" dirty="0" err="1">
                <a:solidFill>
                  <a:schemeClr val="tx2"/>
                </a:solidFill>
                <a:cs typeface="+mj-cs"/>
              </a:rPr>
              <a:t>porphyrine</a:t>
            </a:r>
            <a:r>
              <a:rPr lang="en-GB" sz="2400" b="1" dirty="0">
                <a:solidFill>
                  <a:schemeClr val="tx2"/>
                </a:solidFill>
                <a:cs typeface="+mj-cs"/>
              </a:rPr>
              <a:t>, prosthetic group of </a:t>
            </a:r>
            <a:r>
              <a:rPr lang="en-GB" sz="2400" b="1" dirty="0" err="1">
                <a:solidFill>
                  <a:schemeClr val="tx2"/>
                </a:solidFill>
                <a:cs typeface="+mj-cs"/>
              </a:rPr>
              <a:t>heme</a:t>
            </a:r>
            <a:r>
              <a:rPr lang="en-GB" sz="2400" b="1" dirty="0">
                <a:solidFill>
                  <a:schemeClr val="tx2"/>
                </a:solidFill>
                <a:cs typeface="+mj-cs"/>
              </a:rPr>
              <a:t>. </a:t>
            </a:r>
          </a:p>
          <a:p>
            <a:pPr algn="just"/>
            <a:endParaRPr lang="en-US" sz="2400" dirty="0">
              <a:solidFill>
                <a:schemeClr val="tx2"/>
              </a:solidFill>
              <a:cs typeface="+mj-cs"/>
            </a:endParaRPr>
          </a:p>
          <a:p>
            <a:pPr algn="just"/>
            <a:r>
              <a:rPr lang="en-GB" sz="2400" dirty="0">
                <a:solidFill>
                  <a:schemeClr val="tx2"/>
                </a:solidFill>
                <a:cs typeface="+mj-cs"/>
              </a:rPr>
              <a:t>2.     </a:t>
            </a:r>
            <a:r>
              <a:rPr lang="en-US" sz="2400" dirty="0" err="1">
                <a:solidFill>
                  <a:schemeClr val="tx2"/>
                </a:solidFill>
                <a:cs typeface="+mj-cs"/>
              </a:rPr>
              <a:t>Glycine</a:t>
            </a:r>
            <a:r>
              <a:rPr lang="en-US" sz="2400" dirty="0">
                <a:solidFill>
                  <a:schemeClr val="tx2"/>
                </a:solidFill>
                <a:cs typeface="+mj-cs"/>
              </a:rPr>
              <a:t> is incorporated into </a:t>
            </a:r>
            <a:r>
              <a:rPr lang="en-US" sz="2400" b="1" dirty="0" err="1">
                <a:solidFill>
                  <a:schemeClr val="tx2"/>
                </a:solidFill>
                <a:cs typeface="+mj-cs"/>
              </a:rPr>
              <a:t>creatine</a:t>
            </a:r>
            <a:r>
              <a:rPr lang="en-US" sz="2400" b="1" dirty="0">
                <a:solidFill>
                  <a:schemeClr val="tx2"/>
                </a:solidFill>
                <a:cs typeface="+mj-cs"/>
              </a:rPr>
              <a:t>.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cs typeface="+mj-cs"/>
              </a:rPr>
              <a:t> 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cs typeface="+mj-cs"/>
              </a:rPr>
              <a:t>3-  The entire </a:t>
            </a:r>
            <a:r>
              <a:rPr lang="en-US" sz="2400" dirty="0" err="1">
                <a:solidFill>
                  <a:schemeClr val="tx2"/>
                </a:solidFill>
                <a:cs typeface="+mj-cs"/>
              </a:rPr>
              <a:t>glycine</a:t>
            </a:r>
            <a:r>
              <a:rPr lang="en-US" sz="2400" dirty="0">
                <a:solidFill>
                  <a:schemeClr val="tx2"/>
                </a:solidFill>
                <a:cs typeface="+mj-cs"/>
              </a:rPr>
              <a:t> molecule becomes atoms 4, 5, and 7of </a:t>
            </a:r>
            <a:r>
              <a:rPr lang="en-US" sz="2400" dirty="0" err="1">
                <a:solidFill>
                  <a:schemeClr val="tx2"/>
                </a:solidFill>
                <a:cs typeface="+mj-cs"/>
              </a:rPr>
              <a:t>purines</a:t>
            </a:r>
            <a:r>
              <a:rPr lang="en-US" sz="2400" dirty="0">
                <a:solidFill>
                  <a:schemeClr val="tx2"/>
                </a:solidFill>
                <a:cs typeface="+mj-cs"/>
              </a:rPr>
              <a:t> .</a:t>
            </a:r>
            <a:endParaRPr lang="en-GB" sz="2400" dirty="0">
              <a:solidFill>
                <a:schemeClr val="tx2"/>
              </a:solidFill>
              <a:cs typeface="+mj-cs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71736" y="103188"/>
            <a:ext cx="335758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Glycine </a:t>
            </a:r>
            <a:r>
              <a:rPr lang="en-GB" sz="3600" b="1" dirty="0">
                <a:solidFill>
                  <a:srgbClr val="960000"/>
                </a:solidFill>
              </a:rPr>
              <a:t>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00034" y="914400"/>
            <a:ext cx="8358245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Glycine is used for </a:t>
            </a:r>
            <a:r>
              <a:rPr lang="en-US" sz="2800" b="1" dirty="0">
                <a:solidFill>
                  <a:schemeClr val="tx2"/>
                </a:solidFill>
              </a:rPr>
              <a:t>H</a:t>
            </a:r>
            <a:r>
              <a:rPr lang="cs-CZ" sz="2800" b="1" dirty="0">
                <a:solidFill>
                  <a:schemeClr val="tx2"/>
                </a:solidFill>
              </a:rPr>
              <a:t>eme, </a:t>
            </a:r>
            <a:r>
              <a:rPr lang="en-US" sz="2800" b="1" dirty="0">
                <a:solidFill>
                  <a:schemeClr val="tx2"/>
                </a:solidFill>
              </a:rPr>
              <a:t>P</a:t>
            </a:r>
            <a:r>
              <a:rPr lang="cs-CZ" sz="2800" b="1" dirty="0">
                <a:solidFill>
                  <a:schemeClr val="tx2"/>
                </a:solidFill>
              </a:rPr>
              <a:t>urine and </a:t>
            </a: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cs-CZ" sz="2800" b="1" dirty="0">
                <a:solidFill>
                  <a:schemeClr val="tx2"/>
                </a:solidFill>
              </a:rPr>
              <a:t>reatin  synthesis</a:t>
            </a:r>
            <a:endParaRPr lang="cs-CZ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857752" y="1714488"/>
          <a:ext cx="3663944" cy="314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PhotoImpact" r:id="rId4" imgW="3638095" imgH="2609524" progId="">
                  <p:embed/>
                </p:oleObj>
              </mc:Choice>
              <mc:Fallback>
                <p:oleObj name="PhotoImpact" r:id="rId4" imgW="3638095" imgH="260952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1714488"/>
                        <a:ext cx="3663944" cy="3143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428596" y="1714488"/>
          <a:ext cx="4262443" cy="3071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PhotoImpact" r:id="rId6" imgW="3428571" imgH="2057143" progId="">
                  <p:embed/>
                </p:oleObj>
              </mc:Choice>
              <mc:Fallback>
                <p:oleObj name="PhotoImpact" r:id="rId6" imgW="3428571" imgH="205714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714488"/>
                        <a:ext cx="4262443" cy="3071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857752" y="1714488"/>
            <a:ext cx="371477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286910" y="3286124"/>
            <a:ext cx="3142478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57752" y="4857760"/>
            <a:ext cx="371477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929454" y="3286124"/>
            <a:ext cx="314327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8596" y="1714488"/>
            <a:ext cx="4286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8596" y="1714488"/>
            <a:ext cx="42862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-1107321" y="3250405"/>
            <a:ext cx="307183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8596" y="4786322"/>
            <a:ext cx="42862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178959" y="3250405"/>
            <a:ext cx="307183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428728" y="285728"/>
            <a:ext cx="642599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 dirty="0"/>
              <a:t> </a:t>
            </a:r>
            <a:r>
              <a:rPr lang="cs-CZ" sz="3200" b="1" dirty="0"/>
              <a:t>C</a:t>
            </a:r>
            <a:r>
              <a:rPr lang="en-GB" sz="3200" b="1" dirty="0" err="1"/>
              <a:t>reatine</a:t>
            </a:r>
            <a:r>
              <a:rPr lang="en-GB" sz="3200" b="1" dirty="0"/>
              <a:t> and </a:t>
            </a:r>
            <a:r>
              <a:rPr lang="cs-CZ" sz="3200" b="1" dirty="0"/>
              <a:t>C</a:t>
            </a:r>
            <a:r>
              <a:rPr lang="en-GB" sz="3200" b="1" dirty="0" err="1"/>
              <a:t>reatinine</a:t>
            </a:r>
            <a:r>
              <a:rPr lang="en-GB" sz="3200" b="1" dirty="0"/>
              <a:t>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6200" y="1071547"/>
            <a:ext cx="8915400" cy="42780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cs-CZ" sz="2400" dirty="0"/>
              <a:t> </a:t>
            </a:r>
            <a:r>
              <a:rPr lang="en-US" sz="2400" dirty="0"/>
              <a:t>        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Creatine – nitrogenous organic acid - </a:t>
            </a:r>
            <a:r>
              <a:rPr lang="en-GB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helps to supply energy to 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muscle.</a:t>
            </a:r>
            <a:r>
              <a:rPr lang="en-GB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cs-CZ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phosphate (also called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phosphocreatine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the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phosphorylated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derivative of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found in muscle, is a high-energy compound that can reversibly donate a phosphate group to ADP to form ATP.</a:t>
            </a:r>
          </a:p>
          <a:p>
            <a:pPr algn="just">
              <a:buFont typeface="Wingdings" pitchFamily="2" charset="2"/>
              <a:buChar char="Ø"/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phosphate provides a small but rapidly mobilized reserve of high-energy phosphates that can be used to maintain the intracellular level of adenosine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triphosphate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(ATP) during the first few minutes of intense muscular contraction.</a:t>
            </a:r>
          </a:p>
          <a:p>
            <a:pPr algn="just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Note: 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amount of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phosphate in the body is proportional to the muscle mass.</a:t>
            </a:r>
          </a:p>
          <a:p>
            <a:pPr algn="just"/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Synthesis of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creatine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synthesized from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guanidino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group of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arginine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plus a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methyl group from S-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adenosylmethionine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>
              <a:buNone/>
            </a:pP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buFont typeface="Wingdings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reversibly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phosphorylated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phosphate by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using ATP as the phosphate donor.</a:t>
            </a:r>
          </a:p>
          <a:p>
            <a:pPr algn="justLow">
              <a:buFont typeface="Wingdings" pitchFamily="2" charset="2"/>
              <a:buChar char="Ø"/>
            </a:pP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buFont typeface="Wingdings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[Note: The presence of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the plasma is indicative of tissue damage, and is used in the diagnosis of myocardial infarction]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1803</TotalTime>
  <Words>944</Words>
  <Application>Microsoft Office PowerPoint</Application>
  <PresentationFormat>On-screen Show (4:3)</PresentationFormat>
  <Paragraphs>143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Comic Sans MS</vt:lpstr>
      <vt:lpstr>New Century Schoolbook</vt:lpstr>
      <vt:lpstr>Symbol</vt:lpstr>
      <vt:lpstr>Tahoma</vt:lpstr>
      <vt:lpstr>Times New Roman</vt:lpstr>
      <vt:lpstr>Wingdings</vt:lpstr>
      <vt:lpstr>Office Theme</vt:lpstr>
      <vt:lpstr>PhotoImpact</vt:lpstr>
      <vt:lpstr>CONVERSION OF AMINO ACIDS TO SPECIALIZED PRODUCTS</vt:lpstr>
      <vt:lpstr>CONVERSION OF AMINO ACIDS TO SPECIALIZED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Synthesis of creatine</vt:lpstr>
      <vt:lpstr>PowerPoint Presentation</vt:lpstr>
      <vt:lpstr>PowerPoint Presentation</vt:lpstr>
      <vt:lpstr>PowerPoint Presentation</vt:lpstr>
      <vt:lpstr>PowerPoint Presentation</vt:lpstr>
      <vt:lpstr>Serotonin and melatonin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statistics &amp; Epidemiology</dc:title>
  <dc:creator>shosho</dc:creator>
  <cp:lastModifiedBy>Maher</cp:lastModifiedBy>
  <cp:revision>182</cp:revision>
  <dcterms:created xsi:type="dcterms:W3CDTF">2014-10-07T21:06:40Z</dcterms:created>
  <dcterms:modified xsi:type="dcterms:W3CDTF">2020-05-25T11:21:58Z</dcterms:modified>
</cp:coreProperties>
</file>