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6"/>
  </p:notesMasterIdLst>
  <p:sldIdLst>
    <p:sldId id="256" r:id="rId2"/>
    <p:sldId id="257" r:id="rId3"/>
    <p:sldId id="258" r:id="rId4"/>
    <p:sldId id="259" r:id="rId5"/>
    <p:sldId id="260" r:id="rId6"/>
    <p:sldId id="262" r:id="rId7"/>
    <p:sldId id="264" r:id="rId8"/>
    <p:sldId id="261"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3" autoAdjust="0"/>
    <p:restoredTop sz="94660"/>
  </p:normalViewPr>
  <p:slideViewPr>
    <p:cSldViewPr snapToGrid="0">
      <p:cViewPr varScale="1">
        <p:scale>
          <a:sx n="72" d="100"/>
          <a:sy n="72" d="100"/>
        </p:scale>
        <p:origin x="7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10373C-FDFB-46E1-A596-205F74BD4E79}" type="datetimeFigureOut">
              <a:rPr lang="en-US" smtClean="0"/>
              <a:t>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4836B-BA8A-4832-95E2-32DC36CB7432}" type="slidenum">
              <a:rPr lang="en-US" smtClean="0"/>
              <a:t>‹#›</a:t>
            </a:fld>
            <a:endParaRPr lang="en-US"/>
          </a:p>
        </p:txBody>
      </p:sp>
    </p:spTree>
    <p:extLst>
      <p:ext uri="{BB962C8B-B14F-4D97-AF65-F5344CB8AC3E}">
        <p14:creationId xmlns:p14="http://schemas.microsoft.com/office/powerpoint/2010/main" val="398978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060211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B025F3-47A6-42CC-9758-1A647A627F77}"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1245596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B025F3-47A6-42CC-9758-1A647A627F77}"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394315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B025F3-47A6-42CC-9758-1A647A627F77}"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1235292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B025F3-47A6-42CC-9758-1A647A627F77}"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25788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B025F3-47A6-42CC-9758-1A647A627F77}"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3384191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B025F3-47A6-42CC-9758-1A647A627F77}"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357582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B025F3-47A6-42CC-9758-1A647A627F77}" type="datetimeFigureOut">
              <a:rPr lang="en-US" smtClean="0"/>
              <a:t>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131038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B025F3-47A6-42CC-9758-1A647A627F77}" type="datetimeFigureOut">
              <a:rPr lang="en-US" smtClean="0"/>
              <a:t>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2600839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B025F3-47A6-42CC-9758-1A647A627F77}" type="datetimeFigureOut">
              <a:rPr lang="en-US" smtClean="0"/>
              <a:t>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890318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B025F3-47A6-42CC-9758-1A647A627F77}"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569027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B025F3-47A6-42CC-9758-1A647A627F77}"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03475-049D-48D1-9B76-6C579F31E3D7}" type="slidenum">
              <a:rPr lang="en-US" smtClean="0"/>
              <a:t>‹#›</a:t>
            </a:fld>
            <a:endParaRPr lang="en-US"/>
          </a:p>
        </p:txBody>
      </p:sp>
    </p:spTree>
    <p:extLst>
      <p:ext uri="{BB962C8B-B14F-4D97-AF65-F5344CB8AC3E}">
        <p14:creationId xmlns:p14="http://schemas.microsoft.com/office/powerpoint/2010/main" val="216102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025F3-47A6-42CC-9758-1A647A627F77}" type="datetimeFigureOut">
              <a:rPr lang="en-US" smtClean="0"/>
              <a:t>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03475-049D-48D1-9B76-6C579F31E3D7}" type="slidenum">
              <a:rPr lang="en-US" smtClean="0"/>
              <a:t>‹#›</a:t>
            </a:fld>
            <a:endParaRPr lang="en-US"/>
          </a:p>
        </p:txBody>
      </p:sp>
    </p:spTree>
    <p:extLst>
      <p:ext uri="{BB962C8B-B14F-4D97-AF65-F5344CB8AC3E}">
        <p14:creationId xmlns:p14="http://schemas.microsoft.com/office/powerpoint/2010/main" val="44574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marL="0" marR="0" rtl="1">
              <a:lnSpc>
                <a:spcPct val="115000"/>
              </a:lnSpc>
              <a:spcBef>
                <a:spcPts val="0"/>
              </a:spcBef>
              <a:spcAft>
                <a:spcPts val="0"/>
              </a:spcAft>
            </a:pPr>
            <a:r>
              <a:rPr lang="en-US"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Hemostasis and hemodynamic disorders</a:t>
            </a:r>
            <a:r>
              <a:rPr lang="en-US" sz="5400" dirty="0" smtClean="0">
                <a:effectLst/>
                <a:latin typeface="Calibri" panose="020F0502020204030204" pitchFamily="34" charset="0"/>
                <a:ea typeface="Calibri" panose="020F0502020204030204" pitchFamily="34" charset="0"/>
                <a:cs typeface="Arial" panose="020B0604020202020204" pitchFamily="34" charset="0"/>
              </a:rPr>
              <a:t/>
            </a:r>
            <a:br>
              <a:rPr lang="en-US" sz="54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8314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826" y="225288"/>
            <a:ext cx="11504654" cy="5681876"/>
          </a:xfrm>
          <a:prstGeom prst="rect">
            <a:avLst/>
          </a:prstGeom>
        </p:spPr>
        <p:txBody>
          <a:bodyPr wrap="square">
            <a:spAutoFit/>
          </a:bodyPr>
          <a:lstStyle/>
          <a:p>
            <a:pPr algn="ctr" rtl="1">
              <a:lnSpc>
                <a:spcPct val="115000"/>
              </a:lnSpc>
              <a:spcAft>
                <a:spcPts val="1000"/>
              </a:spcAft>
            </a:pPr>
            <a:r>
              <a:rPr lang="en-US" b="1" i="1"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1000"/>
              </a:spcAft>
            </a:pPr>
            <a:r>
              <a:rPr lang="en-US" sz="2400" b="1" u="sng" dirty="0" smtClean="0">
                <a:effectLst/>
                <a:latin typeface="Times New Roman" panose="02020603050405020304" pitchFamily="18" charset="0"/>
                <a:ea typeface="Times New Roman" panose="02020603050405020304" pitchFamily="18" charset="0"/>
                <a:cs typeface="Arial" panose="020B0604020202020204" pitchFamily="34" charset="0"/>
              </a:rPr>
              <a:t>Classification of edema</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Three systems of Classification:</a:t>
            </a:r>
            <a:endParaRPr lang="en-US" sz="2400" dirty="0" smtClean="0">
              <a:effectLst/>
              <a:latin typeface="Times New Roman" panose="02020603050405020304" pitchFamily="18" charset="0"/>
              <a:ea typeface="Times New Roman" panose="02020603050405020304" pitchFamily="18"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1. According to pathophysiological mechanism: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 Transudate: (Non-inflammatory)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b) Exudate     :  (Inflammatory)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2) According to location (Site):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 Localized  (most common inflammatory)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b) Generalized  or systemic</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3) According to clinical finding: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 Pitting :       (cardiac , renal , and liver)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b) Non-pitting : (inflammatory and lymphatic).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80444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8382" y="0"/>
            <a:ext cx="10672418" cy="4409412"/>
          </a:xfrm>
          <a:prstGeom prst="rect">
            <a:avLst/>
          </a:prstGeom>
        </p:spPr>
        <p:txBody>
          <a:bodyPr wrap="square">
            <a:spAutoFit/>
          </a:bodyPr>
          <a:lstStyle/>
          <a:p>
            <a:pPr rtl="1">
              <a:lnSpc>
                <a:spcPct val="115000"/>
              </a:lnSpc>
              <a:spcAft>
                <a:spcPts val="1000"/>
              </a:spcAft>
            </a:pPr>
            <a:r>
              <a:rPr lang="ar-IQ" sz="2400" dirty="0" smtClean="0">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eaLnBrk="0" fontAlgn="base" hangingPunct="0">
              <a:spcBef>
                <a:spcPts val="0"/>
              </a:spcBef>
              <a:spcAft>
                <a:spcPts val="0"/>
              </a:spcAft>
              <a:tabLst>
                <a:tab pos="1249680" algn="l"/>
              </a:tabLst>
            </a:pPr>
            <a:r>
              <a:rPr lang="en-US" sz="2400" b="1" u="sng" dirty="0" smtClean="0">
                <a:effectLst/>
                <a:latin typeface="Times New Roman" panose="02020603050405020304" pitchFamily="18" charset="0"/>
                <a:ea typeface="Times New Roman" panose="02020603050405020304" pitchFamily="18" charset="0"/>
                <a:cs typeface="Times New Roman" panose="02020603050405020304" pitchFamily="18" charset="0"/>
              </a:rPr>
              <a:t>Edema : Examples according site</a:t>
            </a:r>
            <a:r>
              <a:rPr lang="en-US" sz="2400" b="1" u="sng" dirty="0" smtClean="0">
                <a:effectLst/>
                <a:latin typeface="Cambria" panose="02040503050406030204" pitchFamily="18" charset="0"/>
                <a:ea typeface="Times New Roman" panose="02020603050405020304" pitchFamily="18" charset="0"/>
                <a:cs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a:p>
            <a:pPr eaLnBrk="0" fontAlgn="base" hangingPunct="0">
              <a:lnSpc>
                <a:spcPct val="115000"/>
              </a:lnSpc>
              <a:tabLst>
                <a:tab pos="1249680" algn="l"/>
              </a:tabLst>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1. </a:t>
            </a:r>
            <a:r>
              <a:rPr lang="en-US" sz="24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Localized:</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spcBef>
                <a:spcPts val="480"/>
              </a:spcBef>
              <a:tabLst>
                <a:tab pos="1249680" algn="l"/>
              </a:tabLst>
            </a:pP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 Inflammatory (most common), and allergic</a:t>
            </a:r>
            <a:endParaRPr lang="en-US" sz="2400" dirty="0" smtClean="0">
              <a:effectLst/>
              <a:latin typeface="Times New Roman" panose="02020603050405020304" pitchFamily="18" charset="0"/>
              <a:ea typeface="Times New Roman" panose="02020603050405020304" pitchFamily="18" charset="0"/>
            </a:endParaRPr>
          </a:p>
          <a:p>
            <a:pPr eaLnBrk="0" fontAlgn="base" hangingPunct="0">
              <a:spcBef>
                <a:spcPts val="480"/>
              </a:spcBef>
              <a:tabLst>
                <a:tab pos="1249680" algn="l"/>
              </a:tabLst>
            </a:pP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(skin infection, insect bite, plural effusion, joint effusion, ascites of portal                                              obstruction)</a:t>
            </a:r>
            <a:endParaRPr lang="en-US" sz="2400" dirty="0" smtClean="0">
              <a:effectLst/>
              <a:latin typeface="Times New Roman" panose="02020603050405020304" pitchFamily="18" charset="0"/>
              <a:ea typeface="Times New Roman" panose="02020603050405020304" pitchFamily="18" charset="0"/>
            </a:endParaRPr>
          </a:p>
          <a:p>
            <a:pPr eaLnBrk="0" fontAlgn="base" hangingPunct="0">
              <a:spcBef>
                <a:spcPts val="480"/>
              </a:spcBef>
              <a:tabLst>
                <a:tab pos="1249680" algn="l"/>
              </a:tabLst>
            </a:pP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B. Non-inflammatory:  </a:t>
            </a:r>
            <a:endParaRPr lang="en-US" sz="2400" dirty="0" smtClean="0">
              <a:effectLst/>
              <a:latin typeface="Times New Roman" panose="02020603050405020304" pitchFamily="18" charset="0"/>
              <a:ea typeface="Times New Roman" panose="02020603050405020304" pitchFamily="18" charset="0"/>
            </a:endParaRPr>
          </a:p>
          <a:p>
            <a:pPr eaLnBrk="0" fontAlgn="base" hangingPunct="0">
              <a:spcBef>
                <a:spcPts val="480"/>
              </a:spcBef>
            </a:pP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1. obstruction of Venous and Lymphatic drainage </a:t>
            </a:r>
            <a:endParaRPr lang="en-US" sz="2400" dirty="0" smtClean="0">
              <a:effectLst/>
              <a:latin typeface="Times New Roman" panose="02020603050405020304" pitchFamily="18" charset="0"/>
              <a:ea typeface="Times New Roman" panose="02020603050405020304" pitchFamily="18" charset="0"/>
            </a:endParaRPr>
          </a:p>
          <a:p>
            <a:pPr eaLnBrk="0" fontAlgn="base" hangingPunct="0">
              <a:spcBef>
                <a:spcPts val="480"/>
              </a:spcBef>
              <a:tabLst>
                <a:tab pos="1071880" algn="l"/>
                <a:tab pos="1797050" algn="l"/>
                <a:tab pos="2602230" algn="l"/>
                <a:tab pos="2695575" algn="l"/>
              </a:tabLst>
            </a:pP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2. Pulmonary edema of left side heart failure                                                             </a:t>
            </a:r>
            <a:endParaRPr lang="en-US" sz="2400" dirty="0" smtClean="0">
              <a:effectLst/>
              <a:latin typeface="Times New Roman" panose="02020603050405020304" pitchFamily="18" charset="0"/>
              <a:ea typeface="Times New Roman" panose="02020603050405020304" pitchFamily="18" charset="0"/>
            </a:endParaRPr>
          </a:p>
          <a:p>
            <a:pPr eaLnBrk="0" fontAlgn="base" hangingPunct="0">
              <a:spcBef>
                <a:spcPts val="480"/>
              </a:spcBef>
              <a:tabLst>
                <a:tab pos="1071880" algn="l"/>
                <a:tab pos="1797050" algn="l"/>
                <a:tab pos="2602230" algn="l"/>
                <a:tab pos="2695575" algn="l"/>
              </a:tabLst>
            </a:pP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2.  Generalized: (Cardiac , Hepatic , Renal) edema.</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1260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616" y="627031"/>
            <a:ext cx="11476383" cy="1892634"/>
          </a:xfrm>
          <a:prstGeom prst="rect">
            <a:avLst/>
          </a:prstGeom>
        </p:spPr>
        <p:txBody>
          <a:bodyPr wrap="square">
            <a:spAutoFit/>
          </a:bodyPr>
          <a:lstStyle/>
          <a:p>
            <a:pPr rtl="1">
              <a:lnSpc>
                <a:spcPct val="115000"/>
              </a:lnSpc>
              <a:spcAft>
                <a:spcPts val="10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1.</a:t>
            </a:r>
            <a:r>
              <a:rPr lang="en-US" sz="2400" b="1" dirty="0" smtClean="0">
                <a:effectLst/>
                <a:latin typeface="Times New Roman" panose="02020603050405020304" pitchFamily="18" charset="0"/>
                <a:ea typeface="Times New Roman" panose="02020603050405020304" pitchFamily="18" charset="0"/>
                <a:cs typeface="Arial" panose="020B0604020202020204" pitchFamily="34" charset="0"/>
              </a:rPr>
              <a:t> Exudative edema (inflammatory edema):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spcAft>
                <a:spcPts val="1000"/>
              </a:spcAft>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Usually localized edema related to local increases in hydrostatic pressure and/or vascular permeability causing exudation of plasma albumin (protein-rich edema), inflammatory cells and excess water, with specific gravity (&gt;1.020).  </a:t>
            </a:r>
            <a:endParaRPr lang="en-US" sz="2400" dirty="0"/>
          </a:p>
        </p:txBody>
      </p:sp>
      <p:sp>
        <p:nvSpPr>
          <p:cNvPr id="3" name="Rectangle 2"/>
          <p:cNvSpPr/>
          <p:nvPr/>
        </p:nvSpPr>
        <p:spPr>
          <a:xfrm>
            <a:off x="609599" y="2537238"/>
            <a:ext cx="11582399" cy="3113545"/>
          </a:xfrm>
          <a:prstGeom prst="rect">
            <a:avLst/>
          </a:prstGeom>
        </p:spPr>
        <p:txBody>
          <a:bodyPr wrap="square">
            <a:spAutoFit/>
          </a:bodyPr>
          <a:lstStyle/>
          <a:p>
            <a:pPr rtl="1">
              <a:lnSpc>
                <a:spcPct val="115000"/>
              </a:lnSpc>
              <a:spcAft>
                <a:spcPts val="1000"/>
              </a:spcAft>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spcAft>
                <a:spcPts val="1000"/>
              </a:spcAft>
            </a:pPr>
            <a:r>
              <a:rPr lang="en-US" sz="2800" b="1" dirty="0" smtClean="0">
                <a:effectLst/>
                <a:latin typeface="Times New Roman" panose="02020603050405020304" pitchFamily="18" charset="0"/>
                <a:ea typeface="Times New Roman" panose="02020603050405020304" pitchFamily="18" charset="0"/>
                <a:cs typeface="Arial" panose="020B0604020202020204" pitchFamily="34" charset="0"/>
              </a:rPr>
              <a:t>2. </a:t>
            </a:r>
            <a:r>
              <a:rPr lang="en-US" sz="2800" b="1" dirty="0" err="1" smtClean="0">
                <a:effectLst/>
                <a:latin typeface="Times New Roman" panose="02020603050405020304" pitchFamily="18" charset="0"/>
                <a:ea typeface="Times New Roman" panose="02020603050405020304" pitchFamily="18" charset="0"/>
                <a:cs typeface="Arial" panose="020B0604020202020204" pitchFamily="34" charset="0"/>
              </a:rPr>
              <a:t>Transudative</a:t>
            </a:r>
            <a:r>
              <a:rPr lang="en-US" sz="2800" b="1" dirty="0" smtClean="0">
                <a:effectLst/>
                <a:latin typeface="Times New Roman" panose="02020603050405020304" pitchFamily="18" charset="0"/>
                <a:ea typeface="Times New Roman" panose="02020603050405020304" pitchFamily="18" charset="0"/>
                <a:cs typeface="Arial" panose="020B0604020202020204" pitchFamily="34" charset="0"/>
              </a:rPr>
              <a:t> edema: (Non-inflammatory edema);</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pPr>
            <a:r>
              <a:rPr lang="en-US" sz="28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2800" dirty="0" smtClean="0">
                <a:effectLst/>
                <a:latin typeface="Times New Roman" panose="02020603050405020304" pitchFamily="18" charset="0"/>
                <a:ea typeface="Times New Roman" panose="02020603050405020304" pitchFamily="18" charset="0"/>
                <a:cs typeface="Arial" panose="020B0604020202020204" pitchFamily="34" charset="0"/>
              </a:rPr>
              <a:t>Systemic or localized edema</a:t>
            </a:r>
            <a:r>
              <a:rPr lang="en-US" sz="2800" i="1" dirty="0" smtClean="0">
                <a:effectLst/>
                <a:latin typeface="Times New Roman" panose="02020603050405020304" pitchFamily="18" charset="0"/>
                <a:ea typeface="Times New Roman" panose="02020603050405020304" pitchFamily="18" charset="0"/>
                <a:cs typeface="Arial" panose="020B0604020202020204" pitchFamily="34" charset="0"/>
              </a:rPr>
              <a:t> result from increased</a:t>
            </a:r>
            <a:r>
              <a:rPr lang="en-US" sz="2800" dirty="0" smtClean="0">
                <a:effectLst/>
                <a:latin typeface="Times New Roman" panose="02020603050405020304" pitchFamily="18" charset="0"/>
                <a:ea typeface="Times New Roman" panose="02020603050405020304" pitchFamily="18" charset="0"/>
                <a:cs typeface="Arial" panose="020B0604020202020204" pitchFamily="34" charset="0"/>
              </a:rPr>
              <a:t> hydrostatic pressure or </a:t>
            </a:r>
            <a:r>
              <a:rPr lang="en-US" sz="2800" i="1" dirty="0" smtClean="0">
                <a:effectLst/>
                <a:latin typeface="Times New Roman" panose="02020603050405020304" pitchFamily="18" charset="0"/>
                <a:ea typeface="Times New Roman" panose="02020603050405020304" pitchFamily="18" charset="0"/>
                <a:cs typeface="Arial" panose="020B0604020202020204" pitchFamily="34" charset="0"/>
              </a:rPr>
              <a:t>decrease </a:t>
            </a:r>
            <a:r>
              <a:rPr lang="en-US" sz="2800" dirty="0" smtClean="0">
                <a:effectLst/>
                <a:latin typeface="Times New Roman" panose="02020603050405020304" pitchFamily="18" charset="0"/>
                <a:ea typeface="Times New Roman" panose="02020603050405020304" pitchFamily="18" charset="0"/>
                <a:cs typeface="Arial" panose="020B0604020202020204" pitchFamily="34" charset="0"/>
              </a:rPr>
              <a:t>plasma osmotic pressure leads to a net accumulation of extravascular fluid </a:t>
            </a:r>
            <a:r>
              <a:rPr lang="en-US" sz="2800" i="1" dirty="0" smtClean="0">
                <a:effectLst/>
                <a:latin typeface="Times New Roman" panose="02020603050405020304" pitchFamily="18" charset="0"/>
                <a:ea typeface="Times New Roman" panose="02020603050405020304" pitchFamily="18" charset="0"/>
                <a:cs typeface="Arial" panose="020B0604020202020204" pitchFamily="34" charset="0"/>
              </a:rPr>
              <a:t>(edema)</a:t>
            </a:r>
            <a:r>
              <a:rPr lang="en-US" sz="2800" dirty="0" smtClean="0">
                <a:effectLst/>
                <a:latin typeface="Times New Roman" panose="02020603050405020304" pitchFamily="18" charset="0"/>
                <a:ea typeface="Times New Roman" panose="02020603050405020304" pitchFamily="18" charset="0"/>
                <a:cs typeface="Arial" panose="020B0604020202020204" pitchFamily="34" charset="0"/>
              </a:rPr>
              <a:t>. It is protein-poor edema with specific gravity (&lt;1.020) and no inflammatory cells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0666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2852" y="522514"/>
            <a:ext cx="11351434" cy="5904501"/>
          </a:xfrm>
          <a:prstGeom prst="rect">
            <a:avLst/>
          </a:prstGeom>
        </p:spPr>
        <p:txBody>
          <a:bodyPr wrap="square">
            <a:spAutoFit/>
          </a:bodyPr>
          <a:lstStyle/>
          <a:p>
            <a:pPr algn="ctr" rtl="1">
              <a:lnSpc>
                <a:spcPct val="115000"/>
              </a:lnSpc>
              <a:spcAft>
                <a:spcPts val="1000"/>
              </a:spcAft>
            </a:pPr>
            <a:r>
              <a:rPr lang="en-US" sz="2400" b="1" u="sng"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Pathogenesis of different types of edema:</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eaLnBrk="0" fontAlgn="base" hangingPunct="0">
              <a:lnSpc>
                <a:spcPct val="115000"/>
              </a:lnSpc>
            </a:pPr>
            <a:r>
              <a:rPr lang="en-US" sz="2400" b="1" u="sng" dirty="0" smtClean="0">
                <a:effectLst/>
                <a:latin typeface="Times New Roman" panose="02020603050405020304" pitchFamily="18" charset="0"/>
                <a:ea typeface="Times New Roman" panose="02020603050405020304" pitchFamily="18" charset="0"/>
                <a:cs typeface="Arial" panose="020B0604020202020204" pitchFamily="34" charset="0"/>
              </a:rPr>
              <a:t>Cardiac Edema</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 Left side heart failure : localized pulmonary edema : Result from increase hydrostatic pressure of pulmonary vein , because blood returning to the heart through pulmonary vein is blocked.</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B .Right side heart failure (RHF) :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eaLnBrk="0" fontAlgn="base" hangingPunct="0">
              <a:lnSpc>
                <a:spcPct val="150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Right heat failure will decrease drainage of venous blood so increase fluid volume in systemic venous  circulation  follow by increase hydrostatic pressure to 30 mmHg in veins side  more than normal oncotic pressure (25) so the Pressure gradient  will be :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eaLnBrk="0" fontAlgn="base" hangingPunct="0">
              <a:lnSpc>
                <a:spcPct val="150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HP 30—OP 25= +5 on venous side  cause failure of fluid retaining to veins so accumulation  in interstitial spaces  (edema).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1320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078" y="283029"/>
            <a:ext cx="11475436" cy="4428905"/>
          </a:xfrm>
          <a:prstGeom prst="rect">
            <a:avLst/>
          </a:prstGeom>
        </p:spPr>
        <p:txBody>
          <a:bodyPr wrap="square">
            <a:spAutoFit/>
          </a:bodyPr>
          <a:lstStyle/>
          <a:p>
            <a:pPr fontAlgn="base">
              <a:lnSpc>
                <a:spcPct val="150000"/>
              </a:lnSpc>
            </a:pPr>
            <a:r>
              <a:rPr lang="en-US" sz="2400" b="1" u="sng" dirty="0" smtClean="0">
                <a:effectLst/>
                <a:latin typeface="Times New Roman" panose="02020603050405020304" pitchFamily="18" charset="0"/>
                <a:ea typeface="Times New Roman" panose="02020603050405020304" pitchFamily="18" charset="0"/>
                <a:cs typeface="Arial" panose="020B0604020202020204" pitchFamily="34" charset="0"/>
              </a:rPr>
              <a:t>Renal and Hepatic diseases  edema: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spcAft>
                <a:spcPts val="10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1. Both cause decrease plasma albumin and  decrease plasma oncotic  pressure  ( 15 mmHg) result in decrease fluid return  to venous circulation from interstitial spaces  and edema.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spcAft>
                <a:spcPts val="10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New Starling Pressure gradient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10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On arterial  side will be; HP 32—OP 15= +17 cause more out flow of  fluid to interstitial spaces and On venous side will be 20-15= +5 with failure return of fluid to venous circulation, so sever  accumulation in interstitial spaces and  sever  edema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spcAft>
                <a:spcPts val="10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2) Liver  disease  (Cirrhosis)  Also cause blood returning to the heart through the  portal </a:t>
            </a:r>
            <a:r>
              <a:rPr lang="en-US" sz="2400" i="1" dirty="0" smtClean="0">
                <a:solidFill>
                  <a:srgbClr val="808080"/>
                </a:solidFill>
                <a:effectLst/>
                <a:latin typeface="Times New Roman" panose="02020603050405020304" pitchFamily="18" charset="0"/>
                <a:ea typeface="Calibri" panose="020F0502020204030204" pitchFamily="34" charset="0"/>
                <a:cs typeface="Arial" panose="020B0604020202020204" pitchFamily="34" charset="0"/>
              </a:rPr>
              <a:t>vein is blocked  result increase HP and peritoneal edema (Ascites)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17781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3339" y="225287"/>
            <a:ext cx="11542644" cy="1578894"/>
          </a:xfrm>
          <a:prstGeom prst="rect">
            <a:avLst/>
          </a:prstGeom>
        </p:spPr>
        <p:txBody>
          <a:bodyPr wrap="square">
            <a:spAutoFit/>
          </a:bodyPr>
          <a:lstStyle/>
          <a:p>
            <a:pPr rtl="1">
              <a:lnSpc>
                <a:spcPct val="115000"/>
              </a:lnSpc>
            </a:pPr>
            <a:r>
              <a:rPr lang="en-US" sz="2800"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Idea of hemostasis : Health of cells and organs depend on continuous circulation to deliver water, oxygen and nutrients and remove metabolic wastes products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543339" y="1759510"/>
            <a:ext cx="11396870" cy="3806170"/>
          </a:xfrm>
          <a:prstGeom prst="rect">
            <a:avLst/>
          </a:prstGeom>
        </p:spPr>
        <p:txBody>
          <a:bodyPr wrap="square">
            <a:spAutoFit/>
          </a:bodyPr>
          <a:lstStyle/>
          <a:p>
            <a:pPr rtl="1">
              <a:lnSpc>
                <a:spcPct val="115000"/>
              </a:lnSpc>
            </a:pPr>
            <a:r>
              <a:rPr lang="en-US"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en-US" sz="2800" b="1" dirty="0" smtClean="0">
                <a:effectLst/>
                <a:latin typeface="Times New Roman" panose="02020603050405020304" pitchFamily="18" charset="0"/>
                <a:ea typeface="Times New Roman" panose="02020603050405020304" pitchFamily="18" charset="0"/>
                <a:cs typeface="Arial" panose="020B0604020202020204" pitchFamily="34" charset="0"/>
              </a:rPr>
              <a:t>Normal Hemostasis;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50000"/>
              </a:lnSpc>
              <a:spcBef>
                <a:spcPts val="480"/>
              </a:spcBef>
            </a:pPr>
            <a:r>
              <a:rPr lang="ar-SA"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Definition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Continuation of blood flow to cells or tissue carrying  water, oxygen and nutrients and remove tissue  metabolic wastes  products,  maintained by integrity of  blood vessel wall, lumen patency , intravascular  fluid volume &amp; pressure within certain physiologic ranges, and  preserve  blood in a liquid state free of clot.</a:t>
            </a:r>
            <a:r>
              <a:rPr lang="en-US" sz="2800" dirty="0" smtClean="0">
                <a:effectLst/>
                <a:latin typeface="Times New Roman" panose="02020603050405020304" pitchFamily="18" charset="0"/>
                <a:ea typeface="Times New Roman" panose="02020603050405020304" pitchFamily="18" charset="0"/>
              </a:rPr>
              <a:t> </a:t>
            </a:r>
            <a:r>
              <a:rPr lang="en-US" sz="2800" dirty="0" smtClean="0">
                <a:effectLst/>
                <a:latin typeface="Times New Roman" panose="02020603050405020304" pitchFamily="18" charset="0"/>
                <a:ea typeface="Times New Roman" panose="02020603050405020304" pitchFamily="18" charset="0"/>
                <a:cs typeface="Arial" panose="020B0604020202020204" pitchFamily="34" charset="0"/>
              </a:rPr>
              <a:t>This is to maintain health of cells and tissue</a:t>
            </a:r>
            <a:r>
              <a:rPr lang="en-US"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en-US" dirty="0"/>
          </a:p>
        </p:txBody>
      </p:sp>
    </p:spTree>
    <p:extLst>
      <p:ext uri="{BB962C8B-B14F-4D97-AF65-F5344CB8AC3E}">
        <p14:creationId xmlns:p14="http://schemas.microsoft.com/office/powerpoint/2010/main" val="3354215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826" y="198783"/>
            <a:ext cx="8680174" cy="5086392"/>
          </a:xfrm>
          <a:prstGeom prst="rect">
            <a:avLst/>
          </a:prstGeom>
        </p:spPr>
        <p:txBody>
          <a:bodyPr wrap="square">
            <a:spAutoFit/>
          </a:bodyPr>
          <a:lstStyle/>
          <a:p>
            <a:pPr rtl="1">
              <a:lnSpc>
                <a:spcPct val="115000"/>
              </a:lnSpc>
            </a:pPr>
            <a:r>
              <a:rPr lang="en-US" sz="2400" b="1" i="1" u="sng" dirty="0" smtClean="0">
                <a:effectLst/>
                <a:latin typeface="Times New Roman" panose="02020603050405020304" pitchFamily="18" charset="0"/>
                <a:ea typeface="Times New Roman" panose="02020603050405020304" pitchFamily="18" charset="0"/>
                <a:cs typeface="Arial" panose="020B0604020202020204" pitchFamily="34" charset="0"/>
              </a:rPr>
              <a:t>So The Factors control normal hemostasis : are</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50000"/>
              </a:lnSpc>
              <a:spcBef>
                <a:spcPts val="480"/>
              </a:spcBef>
            </a:pPr>
            <a:r>
              <a:rPr lang="en-US" sz="24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  Wall of blood vessels in all its three layers (endothelial cells, </a:t>
            </a:r>
            <a:r>
              <a:rPr lang="en-US" sz="2400" dirty="0" err="1"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subendothelial</a:t>
            </a:r>
            <a:r>
              <a:rPr lang="en-US" sz="24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collagen and muscles).</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15000"/>
              </a:lnSpc>
              <a:spcBef>
                <a:spcPts val="480"/>
              </a:spcBef>
            </a:pPr>
            <a:r>
              <a:rPr lang="en-US" sz="24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 Content of blood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15000"/>
              </a:lnSpc>
              <a:spcBef>
                <a:spcPts val="480"/>
              </a:spcBef>
            </a:pPr>
            <a:r>
              <a:rPr lang="en-US" sz="24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  Vascular fluid (water) volume (hydrostatic pressure) (HP).</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15000"/>
              </a:lnSpc>
              <a:spcBef>
                <a:spcPts val="480"/>
              </a:spcBef>
            </a:pPr>
            <a:r>
              <a:rPr lang="en-US" sz="24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b. Vascular plasma-albumin oncotic or osmotic   pressure (OP)..</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15000"/>
              </a:lnSpc>
              <a:spcBef>
                <a:spcPts val="480"/>
              </a:spcBef>
            </a:pPr>
            <a:r>
              <a:rPr lang="en-US" sz="24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c. Platelets: counts and function..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15000"/>
              </a:lnSpc>
              <a:spcBef>
                <a:spcPts val="480"/>
              </a:spcBef>
            </a:pPr>
            <a:r>
              <a:rPr lang="en-US" sz="24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d. Coagulation factors; As substrates, enzymes, and coenzymes.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15000"/>
              </a:lnSpc>
              <a:spcBef>
                <a:spcPts val="480"/>
              </a:spcBef>
            </a:pPr>
            <a:r>
              <a:rPr lang="en-US" sz="24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e.  Fibrinolytic system activity.</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pPr>
            <a:r>
              <a:rPr lang="en-US" sz="2800" dirty="0" smtClean="0">
                <a:effectLst/>
                <a:latin typeface="Times New Roman" panose="02020603050405020304" pitchFamily="18" charset="0"/>
                <a:ea typeface="Times New Roman" panose="02020603050405020304" pitchFamily="18" charset="0"/>
                <a:cs typeface="Arial" panose="020B0604020202020204" pitchFamily="34" charset="0"/>
              </a:rPr>
              <a:t>            3. Lymphatic drainage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57416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308" y="366853"/>
            <a:ext cx="11097371" cy="5554726"/>
          </a:xfrm>
          <a:prstGeom prst="rect">
            <a:avLst/>
          </a:prstGeom>
        </p:spPr>
        <p:txBody>
          <a:bodyPr wrap="square">
            <a:spAutoFit/>
          </a:bodyPr>
          <a:lstStyle/>
          <a:p>
            <a:pPr rtl="1">
              <a:lnSpc>
                <a:spcPct val="115000"/>
              </a:lnSpc>
              <a:spcAft>
                <a:spcPts val="1000"/>
              </a:spcAft>
            </a:pPr>
            <a:r>
              <a:rPr lang="en-US" sz="2800" b="1" u="sng" dirty="0" smtClean="0">
                <a:effectLst/>
                <a:latin typeface="Times New Roman" panose="02020603050405020304" pitchFamily="18" charset="0"/>
                <a:ea typeface="Times New Roman" panose="02020603050405020304" pitchFamily="18" charset="0"/>
                <a:cs typeface="Arial" panose="020B0604020202020204" pitchFamily="34" charset="0"/>
              </a:rPr>
              <a:t>Diseases result from disorders of factors of normal hemostasis:</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indent="270510" fontAlgn="base">
              <a:lnSpc>
                <a:spcPct val="115000"/>
              </a:lnSpc>
              <a:spcBef>
                <a:spcPts val="430"/>
              </a:spcBef>
            </a:pP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1. </a:t>
            </a:r>
            <a:r>
              <a:rPr lang="en-US" sz="2800" u="sng"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Edema</a:t>
            </a: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Excess fluid in the  interstitial spaces </a:t>
            </a:r>
            <a:r>
              <a:rPr lang="ar-IQ" sz="2800" dirty="0">
                <a:solidFill>
                  <a:srgbClr val="000000"/>
                </a:solidFill>
                <a:latin typeface="Times New Roman" panose="02020603050405020304" pitchFamily="18" charset="0"/>
                <a:ea typeface="Times New Roman" panose="02020603050405020304" pitchFamily="18" charset="0"/>
              </a:rPr>
              <a:t>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indent="270510" rtl="1" fontAlgn="base">
              <a:lnSpc>
                <a:spcPct val="115000"/>
              </a:lnSpc>
              <a:spcBef>
                <a:spcPts val="430"/>
              </a:spcBef>
            </a:pP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2. </a:t>
            </a:r>
            <a:r>
              <a:rPr lang="en-US" sz="2800" u="sng"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Thrombosis</a:t>
            </a: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blood clot  obstructing lumen of blood vessels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indent="270510" rtl="1" fontAlgn="base">
              <a:lnSpc>
                <a:spcPct val="115000"/>
              </a:lnSpc>
              <a:spcBef>
                <a:spcPts val="430"/>
              </a:spcBef>
            </a:pP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3. </a:t>
            </a:r>
            <a:r>
              <a:rPr lang="en-US" sz="2800" u="sng"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Hyperemia and congestion</a:t>
            </a: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indent="270510" rtl="1" fontAlgn="base">
              <a:lnSpc>
                <a:spcPct val="115000"/>
              </a:lnSpc>
              <a:spcBef>
                <a:spcPts val="430"/>
              </a:spcBef>
            </a:pP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4. </a:t>
            </a:r>
            <a:r>
              <a:rPr lang="en-US" sz="2800" u="sng"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Hemorrhage and bleeding </a:t>
            </a: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Blood loss from vascular injury .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indent="270510" rtl="1" fontAlgn="base">
              <a:lnSpc>
                <a:spcPct val="115000"/>
              </a:lnSpc>
              <a:spcBef>
                <a:spcPts val="430"/>
              </a:spcBef>
            </a:pP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5. </a:t>
            </a:r>
            <a:r>
              <a:rPr lang="en-US" sz="2800" u="sng"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Embolism</a:t>
            </a: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vascular obstruction by foreign body.</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indent="270510" rtl="1" fontAlgn="base">
              <a:lnSpc>
                <a:spcPct val="115000"/>
              </a:lnSpc>
              <a:spcBef>
                <a:spcPts val="430"/>
              </a:spcBef>
            </a:pP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6.  </a:t>
            </a:r>
            <a:r>
              <a:rPr lang="en-US" sz="2800" u="sng"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Infarction</a:t>
            </a: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complete obstruction of blood supply  and death of tissue.</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indent="270510" rtl="1" fontAlgn="base">
              <a:lnSpc>
                <a:spcPct val="115000"/>
              </a:lnSpc>
              <a:spcBef>
                <a:spcPts val="430"/>
              </a:spcBef>
            </a:pP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7. </a:t>
            </a:r>
            <a:r>
              <a:rPr lang="en-US" sz="2800" u="sng"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Angina</a:t>
            </a: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partial obstruction  of blood supply.</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indent="270510" rtl="1" fontAlgn="base">
              <a:lnSpc>
                <a:spcPct val="115000"/>
              </a:lnSpc>
              <a:spcBef>
                <a:spcPts val="430"/>
              </a:spcBef>
            </a:pP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8. </a:t>
            </a:r>
            <a:r>
              <a:rPr lang="en-US" sz="2800" u="sng"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Shock;</a:t>
            </a: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Sever blood</a:t>
            </a:r>
            <a:r>
              <a:rPr lang="en-US" sz="2800" b="1"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8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loss with decrease  tissue perfusion and tissue hypoxia.</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34538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783" y="689112"/>
            <a:ext cx="11993217" cy="3978012"/>
          </a:xfrm>
          <a:prstGeom prst="rect">
            <a:avLst/>
          </a:prstGeom>
        </p:spPr>
        <p:txBody>
          <a:bodyPr wrap="square">
            <a:spAutoFit/>
          </a:bodyPr>
          <a:lstStyle/>
          <a:p>
            <a:pPr marL="457200" marR="0" fontAlgn="base">
              <a:spcBef>
                <a:spcPts val="0"/>
              </a:spcBef>
              <a:spcAft>
                <a:spcPts val="0"/>
              </a:spcAft>
            </a:pPr>
            <a:r>
              <a:rPr lang="en-US" sz="2400" b="1" i="1" dirty="0" smtClean="0">
                <a:solidFill>
                  <a:srgbClr val="808080"/>
                </a:solidFill>
                <a:effectLst/>
                <a:latin typeface="Segoe UI Semibold" panose="020B0702040204020203" pitchFamily="34" charset="0"/>
                <a:ea typeface="Times New Roman" panose="02020603050405020304" pitchFamily="18" charset="0"/>
                <a:cs typeface="Times New Roman" panose="02020603050405020304" pitchFamily="18" charset="0"/>
              </a:rPr>
              <a:t>What is edema? </a:t>
            </a:r>
            <a:endParaRPr lang="en-US" sz="2400" dirty="0" smtClean="0">
              <a:effectLst/>
              <a:latin typeface="Segoe UI Semibold" panose="020B0702040204020203" pitchFamily="34" charset="0"/>
              <a:ea typeface="Times New Roman" panose="02020603050405020304" pitchFamily="18" charset="0"/>
            </a:endParaRPr>
          </a:p>
          <a:p>
            <a:pPr fontAlgn="base">
              <a:spcBef>
                <a:spcPts val="480"/>
              </a:spcBef>
            </a:pPr>
            <a:r>
              <a:rPr lang="en-US" sz="2400" i="1" dirty="0" smtClean="0">
                <a:solidFill>
                  <a:srgbClr val="808080"/>
                </a:solidFill>
                <a:effectLst/>
                <a:latin typeface="Segoe UI Semibold" panose="020B0702040204020203" pitchFamily="34" charset="0"/>
                <a:ea typeface="Times New Roman" panose="02020603050405020304" pitchFamily="18" charset="0"/>
                <a:cs typeface="Times New Roman" panose="02020603050405020304" pitchFamily="18" charset="0"/>
              </a:rPr>
              <a:t>     Is a palpable swelling produced by the expansion  of the interstitial fluid volume , localized to (specific organ or tissue) , or generalized (in more than on organ).</a:t>
            </a:r>
            <a:endParaRPr lang="en-US" sz="2400" dirty="0" smtClean="0">
              <a:effectLst/>
              <a:latin typeface="Segoe UI Semibold" panose="020B0702040204020203" pitchFamily="34" charset="0"/>
              <a:ea typeface="Times New Roman" panose="02020603050405020304" pitchFamily="18" charset="0"/>
            </a:endParaRPr>
          </a:p>
          <a:p>
            <a:pPr fontAlgn="base">
              <a:spcBef>
                <a:spcPts val="480"/>
              </a:spcBef>
            </a:pPr>
            <a:r>
              <a:rPr lang="en-US" sz="2400" i="1" dirty="0" smtClean="0">
                <a:solidFill>
                  <a:srgbClr val="808080"/>
                </a:solidFill>
                <a:effectLst/>
                <a:latin typeface="Segoe UI Semibold" panose="020B0702040204020203" pitchFamily="34" charset="0"/>
                <a:ea typeface="Times New Roman" panose="02020603050405020304" pitchFamily="18" charset="0"/>
                <a:cs typeface="Times New Roman" panose="02020603050405020304" pitchFamily="18" charset="0"/>
              </a:rPr>
              <a:t>        Body spaces and fluid are divided into: (2/3 intracellular) + (1/3extracellular) composed </a:t>
            </a:r>
            <a:r>
              <a:rPr lang="en-US" sz="2400" i="1" dirty="0" smtClean="0">
                <a:solidFill>
                  <a:srgbClr val="808080"/>
                </a:solidFill>
                <a:effectLst/>
                <a:latin typeface="Segoe UI Semibold" panose="020B0702040204020203" pitchFamily="34" charset="0"/>
                <a:ea typeface="Times New Roman" panose="02020603050405020304" pitchFamily="18" charset="0"/>
                <a:cs typeface="Times New Roman" panose="02020603050405020304" pitchFamily="18" charset="0"/>
              </a:rPr>
              <a:t>of </a:t>
            </a:r>
            <a:r>
              <a:rPr lang="en-US" sz="2400" i="1" dirty="0" smtClean="0">
                <a:solidFill>
                  <a:srgbClr val="808080"/>
                </a:solidFill>
                <a:effectLst/>
                <a:latin typeface="Segoe UI Semibold" panose="020B0702040204020203" pitchFamily="34" charset="0"/>
                <a:ea typeface="Times New Roman" panose="02020603050405020304" pitchFamily="18" charset="0"/>
                <a:cs typeface="Times New Roman" panose="02020603050405020304" pitchFamily="18" charset="0"/>
              </a:rPr>
              <a:t>interstitial and intravascular. The interstitial and intravascular exchange water and </a:t>
            </a:r>
            <a:r>
              <a:rPr lang="en-US" sz="2400" i="1" dirty="0" smtClean="0">
                <a:solidFill>
                  <a:srgbClr val="808080"/>
                </a:solidFill>
                <a:effectLst/>
                <a:latin typeface="Segoe UI Semibold" panose="020B0702040204020203" pitchFamily="34" charset="0"/>
                <a:ea typeface="Times New Roman" panose="02020603050405020304" pitchFamily="18" charset="0"/>
                <a:cs typeface="Times New Roman" panose="02020603050405020304" pitchFamily="18" charset="0"/>
              </a:rPr>
              <a:t>solutes</a:t>
            </a:r>
            <a:r>
              <a:rPr lang="en-US" sz="2400" dirty="0">
                <a:latin typeface="Segoe UI Semibold" panose="020B0702040204020203" pitchFamily="34" charset="0"/>
                <a:ea typeface="Times New Roman" panose="02020603050405020304" pitchFamily="18" charset="0"/>
              </a:rPr>
              <a:t> </a:t>
            </a:r>
            <a:r>
              <a:rPr lang="en-US" sz="2400" i="1" dirty="0" smtClean="0">
                <a:solidFill>
                  <a:srgbClr val="808080"/>
                </a:solidFill>
                <a:effectLst/>
                <a:latin typeface="Segoe UI Semibold" panose="020B0702040204020203" pitchFamily="34" charset="0"/>
                <a:ea typeface="Times New Roman" panose="02020603050405020304" pitchFamily="18" charset="0"/>
                <a:cs typeface="Times New Roman" panose="02020603050405020304" pitchFamily="18" charset="0"/>
              </a:rPr>
              <a:t> </a:t>
            </a:r>
            <a:r>
              <a:rPr lang="en-US" sz="2400" i="1" dirty="0" smtClean="0">
                <a:solidFill>
                  <a:srgbClr val="808080"/>
                </a:solidFill>
                <a:effectLst/>
                <a:latin typeface="Segoe UI Semibold" panose="020B0702040204020203" pitchFamily="34" charset="0"/>
                <a:ea typeface="Times New Roman" panose="02020603050405020304" pitchFamily="18" charset="0"/>
                <a:cs typeface="Times New Roman" panose="02020603050405020304" pitchFamily="18" charset="0"/>
              </a:rPr>
              <a:t>in dynamic equilibrium by effect of hydrostatic and oncotic pressure (Starling forces).                                  </a:t>
            </a:r>
            <a:endParaRPr lang="en-US" sz="2400" dirty="0" smtClean="0">
              <a:effectLst/>
              <a:latin typeface="Segoe UI Semibold" panose="020B0702040204020203" pitchFamily="34" charset="0"/>
              <a:ea typeface="Times New Roman" panose="02020603050405020304" pitchFamily="18" charset="0"/>
            </a:endParaRPr>
          </a:p>
          <a:p>
            <a:pPr fontAlgn="base">
              <a:spcBef>
                <a:spcPts val="480"/>
              </a:spcBef>
            </a:pPr>
            <a:r>
              <a:rPr lang="en-US" sz="2400" i="1" dirty="0" smtClean="0">
                <a:solidFill>
                  <a:srgbClr val="808080"/>
                </a:solidFill>
                <a:effectLst/>
                <a:latin typeface="Segoe UI Semibold" panose="020B0702040204020203" pitchFamily="34" charset="0"/>
                <a:ea typeface="Times New Roman" panose="02020603050405020304" pitchFamily="18" charset="0"/>
                <a:cs typeface="Times New Roman" panose="02020603050405020304" pitchFamily="18" charset="0"/>
              </a:rPr>
              <a:t>      Pathogenesis of edema is disturbances of balance between  intravascular hydrostatic pressure and oncotic (colloid osmotic) pressure or obstruction of lymphatic  vessels.</a:t>
            </a:r>
            <a:endParaRPr lang="en-US" sz="2400" dirty="0">
              <a:effectLst/>
              <a:latin typeface="Segoe UI Semibold" panose="020B0702040204020203" pitchFamily="34" charset="0"/>
              <a:ea typeface="Times New Roman" panose="02020603050405020304" pitchFamily="18" charset="0"/>
            </a:endParaRPr>
          </a:p>
        </p:txBody>
      </p:sp>
    </p:spTree>
    <p:extLst>
      <p:ext uri="{BB962C8B-B14F-4D97-AF65-F5344CB8AC3E}">
        <p14:creationId xmlns:p14="http://schemas.microsoft.com/office/powerpoint/2010/main" val="14715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1390" y="161481"/>
            <a:ext cx="10721009" cy="5012334"/>
          </a:xfrm>
          <a:prstGeom prst="rect">
            <a:avLst/>
          </a:prstGeom>
        </p:spPr>
        <p:txBody>
          <a:bodyPr wrap="square">
            <a:spAutoFit/>
          </a:bodyPr>
          <a:lstStyle/>
          <a:p>
            <a:pPr fontAlgn="base">
              <a:spcBef>
                <a:spcPts val="480"/>
              </a:spcBef>
            </a:pPr>
            <a:r>
              <a:rPr lang="ar-SA" i="0" dirty="0" smtClean="0">
                <a:solidFill>
                  <a:srgbClr val="80808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a:p>
            <a:pPr rtl="1">
              <a:lnSpc>
                <a:spcPct val="115000"/>
              </a:lnSpc>
            </a:pPr>
            <a:r>
              <a:rPr lang="en-US" sz="2400" b="1" i="1" u="sng" dirty="0" smtClean="0">
                <a:effectLst/>
                <a:latin typeface="Times New Roman" panose="02020603050405020304" pitchFamily="18" charset="0"/>
                <a:ea typeface="Times New Roman" panose="02020603050405020304" pitchFamily="18" charset="0"/>
                <a:cs typeface="Arial" panose="020B0604020202020204" pitchFamily="34" charset="0"/>
              </a:rPr>
              <a:t>Factors effecting fluid balance across capillary wall and interstitial </a:t>
            </a:r>
            <a:r>
              <a:rPr lang="en-US" sz="2400" b="1" u="sng" dirty="0" smtClean="0">
                <a:effectLst/>
                <a:latin typeface="Times New Roman" panose="02020603050405020304" pitchFamily="18" charset="0"/>
                <a:ea typeface="Times New Roman" panose="02020603050405020304" pitchFamily="18" charset="0"/>
                <a:cs typeface="Arial" panose="020B0604020202020204" pitchFamily="34" charset="0"/>
              </a:rPr>
              <a:t>spaces:</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Hydrostatic pressure</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(HP</a:t>
            </a: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a:p>
            <a:pPr rtl="1" fontAlgn="base">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Pressure of plasma fluid or water, that normally about 32 mmHg at arterial  side of capillary bed and 20 mmHg  at venous side, Its  push out flow of water  into interstitial spaces  carrying  oxygen and nutrient for energy production to   maintain  health of cells, tissue and organs .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15000"/>
              </a:lnSpc>
            </a:pPr>
            <a:r>
              <a:rPr lang="en-US" sz="2400" b="1" dirty="0" smtClean="0">
                <a:effectLst/>
                <a:latin typeface="Times New Roman" panose="02020603050405020304" pitchFamily="18" charset="0"/>
                <a:ea typeface="Times New Roman" panose="02020603050405020304" pitchFamily="18" charset="0"/>
                <a:cs typeface="Arial" panose="020B0604020202020204" pitchFamily="34" charset="0"/>
              </a:rPr>
              <a:t>2.  plasma oncotic  pressure(OP</a:t>
            </a: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or plasma colloid pressure: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pressure of plasma albumin that normally 25 mm Hg in both sides of capillary        beds and it control the inflow of fluid from interstitial spaces into venous  circulation carrying wastes products of energy metabolism.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rtl="1" fontAlgn="base">
              <a:lnSpc>
                <a:spcPct val="115000"/>
              </a:lnSpc>
              <a:spcBef>
                <a:spcPts val="430"/>
              </a:spcBef>
            </a:pPr>
            <a:r>
              <a:rPr lang="en-US" sz="2400" b="1" i="1" dirty="0" smtClean="0">
                <a:solidFill>
                  <a:srgbClr val="808080"/>
                </a:solidFill>
                <a:effectLst/>
                <a:latin typeface="Calibri" panose="020F0502020204030204" pitchFamily="34" charset="0"/>
                <a:ea typeface="Calibri" panose="020F0502020204030204" pitchFamily="34" charset="0"/>
                <a:cs typeface="Arial" panose="020B0604020202020204" pitchFamily="34" charset="0"/>
              </a:rPr>
              <a:t>Oxygen+ water + nutrient = Energy production = life of cell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7934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004001"/>
          <p:cNvPicPr/>
          <p:nvPr/>
        </p:nvPicPr>
        <p:blipFill>
          <a:blip r:embed="rId2">
            <a:extLst>
              <a:ext uri="{28A0092B-C50C-407E-A947-70E740481C1C}">
                <a14:useLocalDpi xmlns:a14="http://schemas.microsoft.com/office/drawing/2010/main" val="0"/>
              </a:ext>
            </a:extLst>
          </a:blip>
          <a:srcRect/>
          <a:stretch>
            <a:fillRect/>
          </a:stretch>
        </p:blipFill>
        <p:spPr bwMode="auto">
          <a:xfrm>
            <a:off x="2041842" y="531577"/>
            <a:ext cx="8612906" cy="3351309"/>
          </a:xfrm>
          <a:prstGeom prst="rect">
            <a:avLst/>
          </a:prstGeom>
          <a:noFill/>
          <a:ln>
            <a:noFill/>
          </a:ln>
        </p:spPr>
      </p:pic>
      <p:sp>
        <p:nvSpPr>
          <p:cNvPr id="9" name="Rectangle 8"/>
          <p:cNvSpPr/>
          <p:nvPr/>
        </p:nvSpPr>
        <p:spPr>
          <a:xfrm>
            <a:off x="185531" y="4121426"/>
            <a:ext cx="12099234" cy="1962076"/>
          </a:xfrm>
          <a:prstGeom prst="rect">
            <a:avLst/>
          </a:prstGeom>
        </p:spPr>
        <p:txBody>
          <a:bodyPr wrap="square">
            <a:spAutoFit/>
          </a:bodyPr>
          <a:lstStyle/>
          <a:p>
            <a:pPr fontAlgn="base"/>
            <a:r>
              <a:rPr lang="en-US" sz="1600" b="1" dirty="0" smtClean="0">
                <a:effectLst/>
                <a:latin typeface="Times New Roman" panose="02020603050405020304" pitchFamily="18" charset="0"/>
                <a:ea typeface="Times New Roman" panose="02020603050405020304" pitchFamily="18" charset="0"/>
              </a:rPr>
              <a:t> </a:t>
            </a:r>
            <a:r>
              <a:rPr lang="en-US" sz="1600" b="1" dirty="0" err="1" smtClean="0">
                <a:effectLst/>
                <a:latin typeface="Times New Roman" panose="02020603050405020304" pitchFamily="18" charset="0"/>
                <a:ea typeface="Times New Roman" panose="02020603050405020304" pitchFamily="18" charset="0"/>
              </a:rPr>
              <a:t>Show</a:t>
            </a:r>
            <a:r>
              <a:rPr lang="en-US" sz="1600" b="1" dirty="0" err="1">
                <a:latin typeface="Tahoma" panose="020B0604030504040204" pitchFamily="34" charset="0"/>
                <a:ea typeface="Times New Roman" panose="02020603050405020304" pitchFamily="18" charset="0"/>
                <a:cs typeface="Arial" panose="020B0604020202020204" pitchFamily="34" charset="0"/>
              </a:rPr>
              <a:t>Figure</a:t>
            </a:r>
            <a:r>
              <a:rPr lang="en-US" sz="1600" b="1" dirty="0">
                <a:latin typeface="Tahoma" panose="020B0604030504040204" pitchFamily="34" charset="0"/>
                <a:ea typeface="Times New Roman" panose="02020603050405020304" pitchFamily="18" charset="0"/>
                <a:cs typeface="Arial" panose="020B0604020202020204" pitchFamily="34" charset="0"/>
              </a:rPr>
              <a:t> Show</a:t>
            </a:r>
            <a:r>
              <a:rPr lang="en-US" b="1" dirty="0">
                <a:latin typeface="Tahoma" panose="020B0604030504040204" pitchFamily="34" charset="0"/>
                <a:ea typeface="Times New Roman" panose="02020603050405020304" pitchFamily="18" charset="0"/>
                <a:cs typeface="Arial" panose="020B0604020202020204" pitchFamily="34" charset="0"/>
              </a:rPr>
              <a:t>:  </a:t>
            </a:r>
            <a:r>
              <a:rPr lang="en-US" dirty="0">
                <a:latin typeface="Tahoma" panose="020B0604030504040204" pitchFamily="34" charset="0"/>
                <a:ea typeface="Times New Roman" panose="02020603050405020304" pitchFamily="18" charset="0"/>
                <a:cs typeface="Arial" panose="020B0604020202020204" pitchFamily="34" charset="0"/>
              </a:rPr>
              <a:t>Starling Factors </a:t>
            </a:r>
            <a:endParaRPr lang="en-US" dirty="0" smtClean="0">
              <a:effectLst/>
              <a:latin typeface="Times New Roman" panose="02020603050405020304" pitchFamily="18" charset="0"/>
              <a:ea typeface="Times New Roman" panose="02020603050405020304" pitchFamily="18" charset="0"/>
            </a:endParaRPr>
          </a:p>
          <a:p>
            <a:pPr fontAlgn="base">
              <a:lnSpc>
                <a:spcPct val="115000"/>
              </a:lnSpc>
            </a:pPr>
            <a:r>
              <a:rPr lang="en-US" dirty="0">
                <a:latin typeface="Tahoma" panose="020B0604030504040204" pitchFamily="34" charset="0"/>
                <a:ea typeface="Times New Roman" panose="02020603050405020304" pitchFamily="18" charset="0"/>
                <a:cs typeface="Arial" panose="020B0604020202020204" pitchFamily="34" charset="0"/>
              </a:rPr>
              <a:t>Red arrow: Capillary hydrostatic  pressure (HP) push fluid to interstitial spaces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15000"/>
              </a:lnSpc>
            </a:pPr>
            <a:r>
              <a:rPr lang="en-US" dirty="0">
                <a:latin typeface="Tahoma" panose="020B0604030504040204" pitchFamily="34" charset="0"/>
                <a:ea typeface="Times New Roman" panose="02020603050405020304" pitchFamily="18" charset="0"/>
                <a:cs typeface="Arial" panose="020B0604020202020204" pitchFamily="34" charset="0"/>
              </a:rPr>
              <a:t> Blue arrow: Capillary osmotic pressure OP) Return fluid to veins .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15000"/>
              </a:lnSpc>
            </a:pPr>
            <a:r>
              <a:rPr lang="en-US" i="1" dirty="0">
                <a:latin typeface="Tahoma" panose="020B0604030504040204" pitchFamily="34" charset="0"/>
                <a:ea typeface="Times New Roman" panose="02020603050405020304" pitchFamily="18" charset="0"/>
                <a:cs typeface="Arial" panose="020B0604020202020204" pitchFamily="34" charset="0"/>
              </a:rPr>
              <a:t>                  Net</a:t>
            </a:r>
            <a:r>
              <a:rPr lang="en-US" dirty="0">
                <a:latin typeface="Tahoma" panose="020B0604030504040204" pitchFamily="34" charset="0"/>
                <a:ea typeface="Times New Roman" panose="02020603050405020304" pitchFamily="18" charset="0"/>
                <a:cs typeface="Arial" panose="020B0604020202020204" pitchFamily="34" charset="0"/>
              </a:rPr>
              <a:t> loss or gain of fluid across the capillary bed zero.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15000"/>
              </a:lnSpc>
            </a:pPr>
            <a:r>
              <a:rPr lang="en-US" dirty="0">
                <a:latin typeface="Tahoma" panose="020B0604030504040204" pitchFamily="34" charset="0"/>
                <a:ea typeface="Times New Roman" panose="02020603050405020304" pitchFamily="18" charset="0"/>
                <a:cs typeface="Arial" panose="020B0604020202020204" pitchFamily="34" charset="0"/>
              </a:rPr>
              <a:t>                The excess fluid in the  interstitial spaces  is drained by the lymphatic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15000"/>
              </a:lnSpc>
            </a:pPr>
            <a:r>
              <a:rPr lang="en-US" dirty="0">
                <a:latin typeface="Tahoma" panose="020B0604030504040204" pitchFamily="34" charset="0"/>
                <a:ea typeface="Times New Roman" panose="02020603050405020304" pitchFamily="18" charset="0"/>
                <a:cs typeface="Arial" panose="020B0604020202020204" pitchFamily="34" charset="0"/>
              </a:rPr>
              <a:t>               vessels, and returning to the bloodstream via the thoracic duct.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6580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78940" y="274864"/>
            <a:ext cx="7717155" cy="6093976"/>
          </a:xfrm>
          <a:prstGeom prst="rect">
            <a:avLst/>
          </a:prstGeom>
        </p:spPr>
        <p:txBody>
          <a:bodyPr vert="horz" wrap="square" lIns="0" tIns="0" rIns="0" bIns="0" rtlCol="0">
            <a:spAutoFit/>
          </a:bodyPr>
          <a:lstStyle/>
          <a:p>
            <a:pPr marL="12700"/>
            <a:r>
              <a:rPr sz="4400" b="1" dirty="0">
                <a:latin typeface="Times New Roman"/>
                <a:cs typeface="Times New Roman"/>
              </a:rPr>
              <a:t>Edema</a:t>
            </a:r>
            <a:r>
              <a:rPr sz="4400" b="1" spc="-15" dirty="0">
                <a:latin typeface="Times New Roman"/>
                <a:cs typeface="Times New Roman"/>
              </a:rPr>
              <a:t> </a:t>
            </a:r>
            <a:r>
              <a:rPr sz="4400" b="1" spc="-85" dirty="0">
                <a:latin typeface="Times New Roman"/>
                <a:cs typeface="Times New Roman"/>
              </a:rPr>
              <a:t>r</a:t>
            </a:r>
            <a:r>
              <a:rPr sz="4400" b="1" dirty="0">
                <a:latin typeface="Times New Roman"/>
                <a:cs typeface="Times New Roman"/>
              </a:rPr>
              <a:t>efers</a:t>
            </a:r>
            <a:r>
              <a:rPr sz="4400" b="1" spc="-35" dirty="0">
                <a:latin typeface="Times New Roman"/>
                <a:cs typeface="Times New Roman"/>
              </a:rPr>
              <a:t> </a:t>
            </a:r>
            <a:r>
              <a:rPr sz="4400" b="1" dirty="0">
                <a:latin typeface="Times New Roman"/>
                <a:cs typeface="Times New Roman"/>
              </a:rPr>
              <a:t>to:</a:t>
            </a:r>
            <a:endParaRPr sz="4400">
              <a:latin typeface="Times New Roman"/>
              <a:cs typeface="Times New Roman"/>
            </a:endParaRPr>
          </a:p>
          <a:p>
            <a:pPr marL="12700"/>
            <a:r>
              <a:rPr sz="4400" b="1" dirty="0">
                <a:latin typeface="Times New Roman"/>
                <a:cs typeface="Times New Roman"/>
              </a:rPr>
              <a:t>Inc</a:t>
            </a:r>
            <a:r>
              <a:rPr sz="4400" b="1" spc="-80" dirty="0">
                <a:latin typeface="Times New Roman"/>
                <a:cs typeface="Times New Roman"/>
              </a:rPr>
              <a:t>r</a:t>
            </a:r>
            <a:r>
              <a:rPr sz="4400" b="1" dirty="0">
                <a:latin typeface="Times New Roman"/>
                <a:cs typeface="Times New Roman"/>
              </a:rPr>
              <a:t>eased</a:t>
            </a:r>
            <a:r>
              <a:rPr sz="4400" b="1" spc="-25" dirty="0">
                <a:latin typeface="Times New Roman"/>
                <a:cs typeface="Times New Roman"/>
              </a:rPr>
              <a:t> </a:t>
            </a:r>
            <a:r>
              <a:rPr sz="4400" b="1" dirty="0">
                <a:latin typeface="Times New Roman"/>
                <a:cs typeface="Times New Roman"/>
              </a:rPr>
              <a:t>fluid in the in</a:t>
            </a:r>
            <a:r>
              <a:rPr sz="4400" b="1" spc="-15" dirty="0">
                <a:latin typeface="Times New Roman"/>
                <a:cs typeface="Times New Roman"/>
              </a:rPr>
              <a:t>t</a:t>
            </a:r>
            <a:r>
              <a:rPr sz="4400" b="1" dirty="0">
                <a:latin typeface="Times New Roman"/>
                <a:cs typeface="Times New Roman"/>
              </a:rPr>
              <a:t>erstitial</a:t>
            </a:r>
            <a:endParaRPr sz="4400">
              <a:latin typeface="Times New Roman"/>
              <a:cs typeface="Times New Roman"/>
            </a:endParaRPr>
          </a:p>
          <a:p>
            <a:pPr marL="12700"/>
            <a:r>
              <a:rPr sz="4400" b="1" dirty="0">
                <a:latin typeface="Times New Roman"/>
                <a:cs typeface="Times New Roman"/>
              </a:rPr>
              <a:t>tissue spaces.</a:t>
            </a:r>
            <a:endParaRPr sz="4400">
              <a:latin typeface="Times New Roman"/>
              <a:cs typeface="Times New Roman"/>
            </a:endParaRPr>
          </a:p>
          <a:p>
            <a:pPr marL="12700"/>
            <a:r>
              <a:rPr sz="4400" b="1" dirty="0">
                <a:latin typeface="Times New Roman"/>
                <a:cs typeface="Times New Roman"/>
              </a:rPr>
              <a:t>Mechanisms</a:t>
            </a:r>
            <a:r>
              <a:rPr sz="4400" b="1" spc="-25" dirty="0">
                <a:latin typeface="Times New Roman"/>
                <a:cs typeface="Times New Roman"/>
              </a:rPr>
              <a:t> </a:t>
            </a:r>
            <a:r>
              <a:rPr sz="4400" b="1" dirty="0">
                <a:latin typeface="Times New Roman"/>
                <a:cs typeface="Times New Roman"/>
              </a:rPr>
              <a:t>of edema:</a:t>
            </a:r>
            <a:endParaRPr sz="4400">
              <a:latin typeface="Times New Roman"/>
              <a:cs typeface="Times New Roman"/>
            </a:endParaRPr>
          </a:p>
          <a:p>
            <a:pPr marL="12700"/>
            <a:r>
              <a:rPr sz="4400" b="1" dirty="0">
                <a:latin typeface="Times New Roman"/>
                <a:cs typeface="Times New Roman"/>
              </a:rPr>
              <a:t>●Inc</a:t>
            </a:r>
            <a:r>
              <a:rPr sz="4400" b="1" spc="-80" dirty="0">
                <a:latin typeface="Times New Roman"/>
                <a:cs typeface="Times New Roman"/>
              </a:rPr>
              <a:t>r</a:t>
            </a:r>
            <a:r>
              <a:rPr sz="4400" b="1" dirty="0">
                <a:latin typeface="Times New Roman"/>
                <a:cs typeface="Times New Roman"/>
              </a:rPr>
              <a:t>eased</a:t>
            </a:r>
            <a:r>
              <a:rPr sz="4400" b="1" spc="-25" dirty="0">
                <a:latin typeface="Times New Roman"/>
                <a:cs typeface="Times New Roman"/>
              </a:rPr>
              <a:t> </a:t>
            </a:r>
            <a:r>
              <a:rPr sz="4400" b="1" dirty="0">
                <a:latin typeface="Times New Roman"/>
                <a:cs typeface="Times New Roman"/>
              </a:rPr>
              <a:t>capillary</a:t>
            </a:r>
            <a:r>
              <a:rPr sz="4400" b="1" spc="-20" dirty="0">
                <a:latin typeface="Times New Roman"/>
                <a:cs typeface="Times New Roman"/>
              </a:rPr>
              <a:t> </a:t>
            </a:r>
            <a:r>
              <a:rPr sz="4400" b="1" dirty="0">
                <a:latin typeface="Times New Roman"/>
                <a:cs typeface="Times New Roman"/>
              </a:rPr>
              <a:t>p</a:t>
            </a:r>
            <a:r>
              <a:rPr sz="4400" b="1" spc="-85" dirty="0">
                <a:latin typeface="Times New Roman"/>
                <a:cs typeface="Times New Roman"/>
              </a:rPr>
              <a:t>r</a:t>
            </a:r>
            <a:r>
              <a:rPr sz="4400" b="1" dirty="0">
                <a:latin typeface="Times New Roman"/>
                <a:cs typeface="Times New Roman"/>
              </a:rPr>
              <a:t>essu</a:t>
            </a:r>
            <a:r>
              <a:rPr sz="4400" b="1" spc="-80" dirty="0">
                <a:latin typeface="Times New Roman"/>
                <a:cs typeface="Times New Roman"/>
              </a:rPr>
              <a:t>r</a:t>
            </a:r>
            <a:r>
              <a:rPr sz="4400" b="1" dirty="0">
                <a:latin typeface="Times New Roman"/>
                <a:cs typeface="Times New Roman"/>
              </a:rPr>
              <a:t>e.</a:t>
            </a:r>
            <a:endParaRPr sz="4400">
              <a:latin typeface="Times New Roman"/>
              <a:cs typeface="Times New Roman"/>
            </a:endParaRPr>
          </a:p>
          <a:p>
            <a:pPr marL="12700" marR="926465"/>
            <a:r>
              <a:rPr sz="4400" b="1" dirty="0">
                <a:latin typeface="Times New Roman"/>
                <a:cs typeface="Times New Roman"/>
              </a:rPr>
              <a:t>●Diminished</a:t>
            </a:r>
            <a:r>
              <a:rPr sz="4400" b="1" spc="-20" dirty="0">
                <a:latin typeface="Times New Roman"/>
                <a:cs typeface="Times New Roman"/>
              </a:rPr>
              <a:t> </a:t>
            </a:r>
            <a:r>
              <a:rPr sz="4400" b="1" dirty="0">
                <a:latin typeface="Times New Roman"/>
                <a:cs typeface="Times New Roman"/>
              </a:rPr>
              <a:t>colloid os</a:t>
            </a:r>
            <a:r>
              <a:rPr sz="4400" b="1" spc="5" dirty="0">
                <a:latin typeface="Times New Roman"/>
                <a:cs typeface="Times New Roman"/>
              </a:rPr>
              <a:t>m</a:t>
            </a:r>
            <a:r>
              <a:rPr sz="4400" b="1" dirty="0">
                <a:latin typeface="Times New Roman"/>
                <a:cs typeface="Times New Roman"/>
              </a:rPr>
              <a:t>otic p</a:t>
            </a:r>
            <a:r>
              <a:rPr sz="4400" b="1" spc="-85" dirty="0">
                <a:latin typeface="Times New Roman"/>
                <a:cs typeface="Times New Roman"/>
              </a:rPr>
              <a:t>r</a:t>
            </a:r>
            <a:r>
              <a:rPr sz="4400" b="1" dirty="0">
                <a:latin typeface="Times New Roman"/>
                <a:cs typeface="Times New Roman"/>
              </a:rPr>
              <a:t>essu</a:t>
            </a:r>
            <a:r>
              <a:rPr sz="4400" b="1" spc="-80" dirty="0">
                <a:latin typeface="Times New Roman"/>
                <a:cs typeface="Times New Roman"/>
              </a:rPr>
              <a:t>r</a:t>
            </a:r>
            <a:r>
              <a:rPr sz="4400" b="1" dirty="0">
                <a:latin typeface="Times New Roman"/>
                <a:cs typeface="Times New Roman"/>
              </a:rPr>
              <a:t>e.</a:t>
            </a:r>
            <a:endParaRPr sz="4400">
              <a:latin typeface="Times New Roman"/>
              <a:cs typeface="Times New Roman"/>
            </a:endParaRPr>
          </a:p>
          <a:p>
            <a:pPr marL="12700"/>
            <a:r>
              <a:rPr sz="4400" b="1" dirty="0">
                <a:latin typeface="Times New Roman"/>
                <a:cs typeface="Times New Roman"/>
              </a:rPr>
              <a:t>●</a:t>
            </a:r>
            <a:r>
              <a:rPr sz="4400" b="1" spc="-240" dirty="0">
                <a:latin typeface="Times New Roman"/>
                <a:cs typeface="Times New Roman"/>
              </a:rPr>
              <a:t>L</a:t>
            </a:r>
            <a:r>
              <a:rPr sz="4400" b="1" dirty="0">
                <a:latin typeface="Times New Roman"/>
                <a:cs typeface="Times New Roman"/>
              </a:rPr>
              <a:t>ymph</a:t>
            </a:r>
            <a:r>
              <a:rPr sz="4400" b="1" spc="5" dirty="0">
                <a:latin typeface="Times New Roman"/>
                <a:cs typeface="Times New Roman"/>
              </a:rPr>
              <a:t>a</a:t>
            </a:r>
            <a:r>
              <a:rPr sz="4400" b="1" dirty="0">
                <a:latin typeface="Times New Roman"/>
                <a:cs typeface="Times New Roman"/>
              </a:rPr>
              <a:t>tic</a:t>
            </a:r>
            <a:r>
              <a:rPr sz="4400" b="1" spc="-35" dirty="0">
                <a:latin typeface="Times New Roman"/>
                <a:cs typeface="Times New Roman"/>
              </a:rPr>
              <a:t> </a:t>
            </a:r>
            <a:r>
              <a:rPr sz="4400" b="1" dirty="0">
                <a:latin typeface="Times New Roman"/>
                <a:cs typeface="Times New Roman"/>
              </a:rPr>
              <a:t>obstruction.</a:t>
            </a:r>
            <a:endParaRPr sz="4400">
              <a:latin typeface="Times New Roman"/>
              <a:cs typeface="Times New Roman"/>
            </a:endParaRPr>
          </a:p>
          <a:p>
            <a:pPr marL="12700"/>
            <a:r>
              <a:rPr sz="4400" b="1" dirty="0">
                <a:latin typeface="Times New Roman"/>
                <a:cs typeface="Times New Roman"/>
              </a:rPr>
              <a:t>●Sodium </a:t>
            </a:r>
            <a:r>
              <a:rPr sz="4400" b="1" spc="-85" dirty="0">
                <a:latin typeface="Times New Roman"/>
                <a:cs typeface="Times New Roman"/>
              </a:rPr>
              <a:t>r</a:t>
            </a:r>
            <a:r>
              <a:rPr sz="4400" b="1" dirty="0">
                <a:latin typeface="Times New Roman"/>
                <a:cs typeface="Times New Roman"/>
              </a:rPr>
              <a:t>etention.</a:t>
            </a:r>
            <a:endParaRPr sz="4400">
              <a:latin typeface="Times New Roman"/>
              <a:cs typeface="Times New Roman"/>
            </a:endParaRPr>
          </a:p>
        </p:txBody>
      </p:sp>
      <p:sp>
        <p:nvSpPr>
          <p:cNvPr id="3" name="Footer Placeholder 2"/>
          <p:cNvSpPr>
            <a:spLocks noGrp="1"/>
          </p:cNvSpPr>
          <p:nvPr>
            <p:ph type="ftr" sz="quarter" idx="4294967295"/>
          </p:nvPr>
        </p:nvSpPr>
        <p:spPr>
          <a:xfrm>
            <a:off x="4632961" y="6377940"/>
            <a:ext cx="2926079" cy="342900"/>
          </a:xfrm>
          <a:prstGeom prst="rect">
            <a:avLst/>
          </a:prstGeom>
        </p:spPr>
        <p:txBody>
          <a:bodyPr/>
          <a:lstStyle/>
          <a:p>
            <a:r>
              <a:rPr lang="en-US" smtClean="0"/>
              <a:t>Al-Madena Copy            CLS</a:t>
            </a:r>
            <a:endParaRPr lang="en-US"/>
          </a:p>
        </p:txBody>
      </p:sp>
      <p:sp>
        <p:nvSpPr>
          <p:cNvPr id="4" name="Slide Number Placeholder 3"/>
          <p:cNvSpPr>
            <a:spLocks noGrp="1"/>
          </p:cNvSpPr>
          <p:nvPr>
            <p:ph type="sldNum" sz="quarter" idx="4294967295"/>
          </p:nvPr>
        </p:nvSpPr>
        <p:spPr>
          <a:xfrm>
            <a:off x="8107680" y="6377940"/>
            <a:ext cx="2103120" cy="342900"/>
          </a:xfrm>
          <a:prstGeom prst="rect">
            <a:avLst/>
          </a:prstGeom>
        </p:spPr>
        <p:txBody>
          <a:bodyPr/>
          <a:lstStyle/>
          <a:p>
            <a:fld id="{B6F15528-21DE-4FAA-801E-634DDDAF4B2B}" type="slidenum">
              <a:rPr lang="en-US" smtClean="0"/>
              <a:t>8</a:t>
            </a:fld>
            <a:endParaRPr lang="en-US"/>
          </a:p>
        </p:txBody>
      </p:sp>
    </p:spTree>
    <p:extLst>
      <p:ext uri="{BB962C8B-B14F-4D97-AF65-F5344CB8AC3E}">
        <p14:creationId xmlns:p14="http://schemas.microsoft.com/office/powerpoint/2010/main" val="3213274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0660" y="162560"/>
            <a:ext cx="11434859" cy="5799345"/>
          </a:xfrm>
          <a:prstGeom prst="rect">
            <a:avLst/>
          </a:prstGeom>
        </p:spPr>
        <p:txBody>
          <a:bodyPr wrap="square">
            <a:spAutoFit/>
          </a:bodyPr>
          <a:lstStyle/>
          <a:p>
            <a:pPr eaLnBrk="0" fontAlgn="base" hangingPunct="0">
              <a:lnSpc>
                <a:spcPct val="150000"/>
              </a:lnSpc>
            </a:pPr>
            <a:r>
              <a:rPr lang="en-US" b="1" i="1" u="none" strike="noStrike" dirty="0" smtClean="0">
                <a:solidFill>
                  <a:srgbClr val="80808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50000"/>
              </a:lnSpc>
            </a:pPr>
            <a:r>
              <a:rPr lang="en-US" sz="2400" b="1" i="1" u="sng" dirty="0" smtClean="0">
                <a:solidFill>
                  <a:srgbClr val="808080"/>
                </a:solidFill>
                <a:effectLst/>
                <a:latin typeface="Times New Roman" panose="02020603050405020304" pitchFamily="18" charset="0"/>
                <a:ea typeface="Calibri" panose="020F0502020204030204" pitchFamily="34" charset="0"/>
                <a:cs typeface="Arial" panose="020B0604020202020204" pitchFamily="34" charset="0"/>
              </a:rPr>
              <a:t>Causes of Starling forces disturbances</a:t>
            </a:r>
            <a:r>
              <a:rPr lang="en-US" sz="2400" dirty="0" smtClean="0">
                <a:effectLst>
                  <a:outerShdw blurRad="38100" dist="38100" dir="2700000" algn="tl">
                    <a:srgbClr val="000000"/>
                  </a:outerShdw>
                </a:effectLst>
                <a:latin typeface="Times New Roman" panose="02020603050405020304" pitchFamily="18" charset="0"/>
                <a:ea typeface="Times New Roman" panose="02020603050405020304" pitchFamily="18" charset="0"/>
                <a:cs typeface="Arial" panose="020B0604020202020204" pitchFamily="34" charset="0"/>
              </a:rPr>
              <a:t>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50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A. Causes of increase (HP): Increase fluid volume: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50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1. Localized:      Inflammation, Venous obstruction, left heart failure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50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Hepatic cirrhosis with obstruction of portal vein.</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50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2. Generalized:  Right side heart failure</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B. Causes of Decrease Oncotic pressure (OP):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Decrease plasma protein (albumin), Due to: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decrease intake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decrease absorption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decrease synthesis : liver cirrhosis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15000"/>
              </a:lnSpc>
            </a:pPr>
            <a:r>
              <a:rPr lang="en-US" sz="2400" dirty="0" smtClean="0">
                <a:effectLst/>
                <a:latin typeface="Times New Roman" panose="02020603050405020304" pitchFamily="18" charset="0"/>
                <a:ea typeface="Times New Roman" panose="02020603050405020304" pitchFamily="18" charset="0"/>
                <a:cs typeface="Arial" panose="020B0604020202020204" pitchFamily="34" charset="0"/>
              </a:rPr>
              <a:t>           Increase loss: Nephrotic syndrome , Ulcerative colitis , Burn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656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718</Words>
  <Application>Microsoft Office PowerPoint</Application>
  <PresentationFormat>Widescreen</PresentationFormat>
  <Paragraphs>100</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Cambria</vt:lpstr>
      <vt:lpstr>Segoe UI Semibold</vt:lpstr>
      <vt:lpstr>Tahoma</vt:lpstr>
      <vt:lpstr>Times New Roman</vt:lpstr>
      <vt:lpstr>Office Theme</vt:lpstr>
      <vt:lpstr>Hemostasis and hemodynamic disorders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Hemostasis and hemodynamic disorders</dc:title>
  <dc:creator>Ahmed</dc:creator>
  <cp:lastModifiedBy>Ahmed</cp:lastModifiedBy>
  <cp:revision>9</cp:revision>
  <dcterms:created xsi:type="dcterms:W3CDTF">2021-01-23T10:21:03Z</dcterms:created>
  <dcterms:modified xsi:type="dcterms:W3CDTF">2021-02-02T07:07:52Z</dcterms:modified>
</cp:coreProperties>
</file>