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3" r:id="rId4"/>
    <p:sldId id="291" r:id="rId5"/>
    <p:sldId id="290" r:id="rId6"/>
    <p:sldId id="277" r:id="rId7"/>
    <p:sldId id="282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</p:sldIdLst>
  <p:sldSz cx="9144000" cy="6858000" type="screen4x3"/>
  <p:notesSz cx="6858000" cy="9144000"/>
  <p:embeddedFontLst>
    <p:embeddedFont>
      <p:font typeface="Calibri" pitchFamily="34" charset="0"/>
      <p:regular r:id="rId18"/>
      <p:bold r:id="rId19"/>
    </p:embeddedFont>
    <p:embeddedFont>
      <p:font typeface="AGA Arabesque Desktop" pitchFamily="2" charset="2"/>
      <p:regular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7257"/>
    <a:srgbClr val="FF2121"/>
    <a:srgbClr val="FF5050"/>
    <a:srgbClr val="FD5E4D"/>
    <a:srgbClr val="D60093"/>
    <a:srgbClr val="FFCCFF"/>
    <a:srgbClr val="FF66CC"/>
    <a:srgbClr val="CC3300"/>
    <a:srgbClr val="CF7977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660"/>
  </p:normalViewPr>
  <p:slideViewPr>
    <p:cSldViewPr snapToGrid="0">
      <p:cViewPr>
        <p:scale>
          <a:sx n="96" d="100"/>
          <a:sy n="96" d="100"/>
        </p:scale>
        <p:origin x="-1022" y="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577795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  <p:pic>
        <p:nvPicPr>
          <p:cNvPr id="21" name="Google Shape;21;p2" descr="C:\Users\user\Desktop\888888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756576" cy="882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2" descr="C:\Users\user\Desktop\thefinallogo2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68344" y="44624"/>
            <a:ext cx="1475656" cy="10431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7" name="Google Shape;77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IQ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body" idx="1"/>
          </p:nvPr>
        </p:nvSpPr>
        <p:spPr>
          <a:xfrm>
            <a:off x="0" y="1340768"/>
            <a:ext cx="8964488" cy="43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 dirty="0"/>
          </a:p>
          <a:p>
            <a:pPr marL="0" lvl="0" indent="0" algn="ct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b="1" dirty="0"/>
              <a:t>اعداد وتقديم</a:t>
            </a:r>
            <a:endParaRPr b="1" dirty="0"/>
          </a:p>
          <a:p>
            <a:pPr marL="0" lvl="0" indent="0" algn="ct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b="1" dirty="0"/>
              <a:t> الاستاذ </a:t>
            </a:r>
            <a:r>
              <a:rPr lang="ar-IQ" b="1" dirty="0" smtClean="0"/>
              <a:t>الدكتور </a:t>
            </a:r>
            <a:endParaRPr dirty="0"/>
          </a:p>
          <a:p>
            <a:pPr marL="0" lvl="0" indent="0" algn="ct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b="1" dirty="0"/>
              <a:t>ساهره قحطان عبد الجبار الحميري</a:t>
            </a:r>
            <a:endParaRPr dirty="0"/>
          </a:p>
          <a:p>
            <a:pPr marL="0" lvl="0" indent="0" algn="r" rtl="1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title"/>
          </p:nvPr>
        </p:nvSpPr>
        <p:spPr>
          <a:xfrm>
            <a:off x="107504" y="188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ar-IQ"/>
              <a:t>مفاهيم حقوق الإنسان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4"/>
          <p:cNvSpPr txBox="1">
            <a:spLocks noGrp="1"/>
          </p:cNvSpPr>
          <p:nvPr>
            <p:ph type="body" idx="1"/>
          </p:nvPr>
        </p:nvSpPr>
        <p:spPr>
          <a:xfrm>
            <a:off x="140500" y="1412776"/>
            <a:ext cx="861060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dirty="0"/>
              <a:t> </a:t>
            </a:r>
            <a:endParaRPr dirty="0"/>
          </a:p>
        </p:txBody>
      </p:sp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-504378" y="133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>
              <a:buSzPts val="4400"/>
            </a:pPr>
            <a:r>
              <a:rPr lang="ar-IQ" sz="4000" b="1" dirty="0"/>
              <a:t>حقوق الانسان في الوثائق الإسلامية الخالدة</a:t>
            </a:r>
            <a:r>
              <a:rPr lang="en-US" sz="4000" dirty="0"/>
              <a:t/>
            </a:r>
            <a:br>
              <a:rPr lang="en-US" sz="4000" dirty="0"/>
            </a:br>
            <a:endParaRPr sz="4000" dirty="0"/>
          </a:p>
        </p:txBody>
      </p:sp>
      <p:sp>
        <p:nvSpPr>
          <p:cNvPr id="174" name="Google Shape;174;p24"/>
          <p:cNvSpPr/>
          <p:nvPr/>
        </p:nvSpPr>
        <p:spPr>
          <a:xfrm>
            <a:off x="190500" y="1017269"/>
            <a:ext cx="8667750" cy="631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3200" dirty="0" smtClean="0"/>
              <a:t>أكد </a:t>
            </a:r>
            <a:r>
              <a:rPr lang="ar-IQ" sz="3200" dirty="0"/>
              <a:t>هذا العهد على حق الجنود في الخراج «الراتب» الذي يؤمن </a:t>
            </a:r>
            <a:r>
              <a:rPr lang="ar-IQ" sz="3200" dirty="0" smtClean="0"/>
              <a:t>حوائجهم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3200" dirty="0" smtClean="0"/>
              <a:t> </a:t>
            </a:r>
            <a:r>
              <a:rPr lang="ar-IQ" sz="3200" dirty="0"/>
              <a:t>حرمة الدماء بغير </a:t>
            </a:r>
            <a:r>
              <a:rPr lang="ar-IQ" sz="3200" dirty="0" smtClean="0"/>
              <a:t>حق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3200" dirty="0" smtClean="0"/>
              <a:t>حقوق </a:t>
            </a:r>
            <a:r>
              <a:rPr lang="ar-IQ" sz="3200" dirty="0"/>
              <a:t>الأيتام والمسنين </a:t>
            </a:r>
            <a:r>
              <a:rPr lang="ar-IQ" sz="3200" dirty="0" smtClean="0"/>
              <a:t>ورعايتهم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3200" dirty="0" smtClean="0"/>
              <a:t>حق </a:t>
            </a:r>
            <a:r>
              <a:rPr lang="ar-IQ" sz="3200" dirty="0"/>
              <a:t>المجتمع في السلم ونبذ الحروب بغير </a:t>
            </a:r>
            <a:r>
              <a:rPr lang="ar-IQ" sz="3200" dirty="0" smtClean="0"/>
              <a:t>حق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3200" dirty="0" smtClean="0"/>
              <a:t>مراعاة </a:t>
            </a:r>
            <a:r>
              <a:rPr lang="ar-IQ" sz="3200" dirty="0"/>
              <a:t>حقوق المستضعفين من </a:t>
            </a:r>
            <a:r>
              <a:rPr lang="ar-IQ" sz="3200" dirty="0" smtClean="0"/>
              <a:t>الناس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3200" dirty="0" smtClean="0"/>
              <a:t>منع </a:t>
            </a:r>
            <a:r>
              <a:rPr lang="ar-IQ" sz="3200" dirty="0"/>
              <a:t>الاحتكار ومعاقبة </a:t>
            </a:r>
            <a:r>
              <a:rPr lang="ar-IQ" sz="3200" dirty="0" smtClean="0"/>
              <a:t>المحتكر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IQ" sz="3200" dirty="0" smtClean="0"/>
              <a:t> </a:t>
            </a:r>
            <a:r>
              <a:rPr lang="ar-IQ" sz="3200" dirty="0"/>
              <a:t>حرية الصناعة والتجارة في حدودها الشرعية 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05887150"/>
      </p:ext>
    </p:extLst>
  </p:cSld>
  <p:clrMapOvr>
    <a:masterClrMapping/>
  </p:clrMapOvr>
  <p:transition spd="slow"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4"/>
          <p:cNvSpPr txBox="1">
            <a:spLocks noGrp="1"/>
          </p:cNvSpPr>
          <p:nvPr>
            <p:ph type="body" idx="1"/>
          </p:nvPr>
        </p:nvSpPr>
        <p:spPr>
          <a:xfrm>
            <a:off x="140500" y="1412776"/>
            <a:ext cx="861060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dirty="0"/>
              <a:t> </a:t>
            </a:r>
            <a:endParaRPr dirty="0"/>
          </a:p>
        </p:txBody>
      </p:sp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-504378" y="133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>
              <a:buSzPts val="4400"/>
            </a:pPr>
            <a:r>
              <a:rPr lang="ar-IQ" sz="4000" b="1" dirty="0"/>
              <a:t>حقوق الانسان في الوثائق الإسلامية الخالدة</a:t>
            </a:r>
            <a:r>
              <a:rPr lang="en-US" sz="4000" dirty="0"/>
              <a:t/>
            </a:r>
            <a:br>
              <a:rPr lang="en-US" sz="4000" dirty="0"/>
            </a:br>
            <a:endParaRPr sz="4000" dirty="0"/>
          </a:p>
        </p:txBody>
      </p:sp>
      <p:sp>
        <p:nvSpPr>
          <p:cNvPr id="174" name="Google Shape;174;p24"/>
          <p:cNvSpPr/>
          <p:nvPr/>
        </p:nvSpPr>
        <p:spPr>
          <a:xfrm>
            <a:off x="190500" y="1315219"/>
            <a:ext cx="8667750" cy="631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ar-IQ" sz="3200" b="1" dirty="0"/>
              <a:t>ثالثا : حقوق الانسان في &lt;&lt; رسالة الحقوق &gt;&gt; للإمام السجاد</a:t>
            </a:r>
            <a:endParaRPr lang="en-US" sz="3200" b="1" dirty="0"/>
          </a:p>
          <a:p>
            <a:pPr algn="just" rtl="1">
              <a:lnSpc>
                <a:spcPct val="150000"/>
              </a:lnSpc>
            </a:pPr>
            <a:r>
              <a:rPr lang="ar-IQ" sz="3200" dirty="0"/>
              <a:t>تتمثل «رسالة الحقوق» للإمام علي بن الحسين «السجاد» عام في مجموعة من البنود والتوجيهات التي أوردها </a:t>
            </a:r>
            <a:r>
              <a:rPr lang="ar-IQ" sz="3200" dirty="0" smtClean="0"/>
              <a:t>عليه الصلاة والسلام في </a:t>
            </a:r>
            <a:r>
              <a:rPr lang="ar-IQ" sz="3200" dirty="0"/>
              <a:t>صياغة بليغة وشاملة لكل حقوق </a:t>
            </a:r>
            <a:r>
              <a:rPr lang="ar-IQ" sz="3200" dirty="0" smtClean="0"/>
              <a:t>الإنسان وهي:-</a:t>
            </a:r>
          </a:p>
          <a:p>
            <a:pPr marL="457200" indent="-457200" algn="just" rtl="1">
              <a:lnSpc>
                <a:spcPct val="150000"/>
              </a:lnSpc>
              <a:buFont typeface="Wingdings" pitchFamily="2" charset="2"/>
              <a:buChar char="v"/>
            </a:pPr>
            <a:r>
              <a:rPr lang="ar-IQ" sz="3200" dirty="0" smtClean="0"/>
              <a:t>حقوق تتعلق </a:t>
            </a:r>
            <a:r>
              <a:rPr lang="ar-IQ" sz="3200" dirty="0"/>
              <a:t>بالجوانب الدينية والعبادية </a:t>
            </a:r>
            <a:endParaRPr lang="ar-IQ" sz="3200" dirty="0" smtClean="0"/>
          </a:p>
          <a:p>
            <a:pPr marL="457200" indent="-457200" algn="just" rtl="1">
              <a:lnSpc>
                <a:spcPct val="150000"/>
              </a:lnSpc>
              <a:buFont typeface="Wingdings" pitchFamily="2" charset="2"/>
              <a:buChar char="v"/>
            </a:pPr>
            <a:r>
              <a:rPr lang="ar-IQ" sz="3200" dirty="0" smtClean="0"/>
              <a:t>حقوق تتعلق </a:t>
            </a:r>
            <a:r>
              <a:rPr lang="ar-IQ" sz="3200" dirty="0"/>
              <a:t>بالجوانب الاسرية والعائلية </a:t>
            </a:r>
            <a:endParaRPr lang="ar-IQ" sz="3200" dirty="0" smtClean="0"/>
          </a:p>
          <a:p>
            <a:pPr marL="457200" indent="-457200" algn="just" rtl="1">
              <a:lnSpc>
                <a:spcPct val="150000"/>
              </a:lnSpc>
              <a:buFont typeface="Wingdings" pitchFamily="2" charset="2"/>
              <a:buChar char="v"/>
            </a:pPr>
            <a:r>
              <a:rPr lang="ar-IQ" sz="3200" dirty="0" smtClean="0"/>
              <a:t>حقوق تتعلق </a:t>
            </a:r>
            <a:r>
              <a:rPr lang="ar-IQ" sz="3200" dirty="0"/>
              <a:t>بالجوانب </a:t>
            </a:r>
            <a:r>
              <a:rPr lang="ar-IQ" sz="3200" dirty="0" smtClean="0"/>
              <a:t>الاجتماعية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86294175"/>
      </p:ext>
    </p:extLst>
  </p:cSld>
  <p:clrMapOvr>
    <a:masterClrMapping/>
  </p:clrMapOvr>
  <p:transition spd="slow"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4"/>
          <p:cNvSpPr txBox="1">
            <a:spLocks noGrp="1"/>
          </p:cNvSpPr>
          <p:nvPr>
            <p:ph type="body" idx="1"/>
          </p:nvPr>
        </p:nvSpPr>
        <p:spPr>
          <a:xfrm>
            <a:off x="140500" y="1412776"/>
            <a:ext cx="861060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dirty="0"/>
              <a:t> </a:t>
            </a:r>
            <a:endParaRPr dirty="0"/>
          </a:p>
        </p:txBody>
      </p:sp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-504378" y="133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>
              <a:buSzPts val="4400"/>
            </a:pPr>
            <a:r>
              <a:rPr lang="ar-IQ" sz="4000" b="1" dirty="0"/>
              <a:t>حقوق الانسان في الوثائق الإسلامية الخالدة</a:t>
            </a:r>
            <a:r>
              <a:rPr lang="en-US" sz="4000" dirty="0"/>
              <a:t/>
            </a:r>
            <a:br>
              <a:rPr lang="en-US" sz="4000" dirty="0"/>
            </a:br>
            <a:endParaRPr sz="4000" dirty="0"/>
          </a:p>
        </p:txBody>
      </p:sp>
      <p:sp>
        <p:nvSpPr>
          <p:cNvPr id="174" name="Google Shape;174;p24"/>
          <p:cNvSpPr/>
          <p:nvPr/>
        </p:nvSpPr>
        <p:spPr>
          <a:xfrm>
            <a:off x="190500" y="1315219"/>
            <a:ext cx="8667750" cy="631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 rtl="1"/>
            <a:r>
              <a:rPr lang="ar-IQ" sz="2400" b="1" dirty="0"/>
              <a:t>ثالثا : حقوق الانسان في &lt;&lt; رسالة الحقوق &gt;&gt; للإمام السجاد</a:t>
            </a:r>
            <a:endParaRPr lang="en-US" sz="2400" b="1" dirty="0"/>
          </a:p>
          <a:p>
            <a:pPr marL="457200" indent="-457200" algn="just" rtl="1">
              <a:buFont typeface="Wingdings" pitchFamily="2" charset="2"/>
              <a:buChar char="v"/>
            </a:pPr>
            <a:endParaRPr lang="ar-IQ" dirty="0" smtClean="0"/>
          </a:p>
          <a:p>
            <a:pPr marL="457200" indent="-457200" algn="just" rtl="1">
              <a:buFont typeface="Wingdings" pitchFamily="2" charset="2"/>
              <a:buChar char="v"/>
            </a:pPr>
            <a:r>
              <a:rPr lang="ar-IQ" sz="2400" b="1" dirty="0" smtClean="0"/>
              <a:t>الحقوق تتعلق </a:t>
            </a:r>
            <a:r>
              <a:rPr lang="ar-IQ" sz="2400" b="1" dirty="0"/>
              <a:t>بالجوانب الدينية والعبادية </a:t>
            </a:r>
            <a:endParaRPr lang="ar-IQ" sz="2400" b="1" dirty="0"/>
          </a:p>
          <a:p>
            <a:pPr marL="457200" indent="-457200" algn="just" rtl="1">
              <a:buFontTx/>
              <a:buChar char="-"/>
            </a:pPr>
            <a:r>
              <a:rPr lang="ar-IQ" sz="2400" dirty="0" smtClean="0"/>
              <a:t>على </a:t>
            </a:r>
            <a:r>
              <a:rPr lang="ar-IQ" sz="2400" dirty="0"/>
              <a:t>رأس تلك الحقوق، حقوق الله </a:t>
            </a:r>
            <a:r>
              <a:rPr lang="ar-IQ" sz="2400" dirty="0" smtClean="0"/>
              <a:t>تعالى</a:t>
            </a:r>
          </a:p>
          <a:p>
            <a:pPr marL="457200" indent="-457200" algn="just" rtl="1">
              <a:buFontTx/>
              <a:buChar char="-"/>
            </a:pPr>
            <a:r>
              <a:rPr lang="ar-IQ" sz="2400" dirty="0" smtClean="0"/>
              <a:t>حقوق </a:t>
            </a:r>
            <a:r>
              <a:rPr lang="ar-IQ" sz="2400" dirty="0"/>
              <a:t>الجوارح كحق «لسان الإنسان» ألا يذكر به سوءاً </a:t>
            </a:r>
            <a:endParaRPr lang="ar-IQ" sz="2400" dirty="0" smtClean="0"/>
          </a:p>
          <a:p>
            <a:pPr marL="457200" indent="-457200" algn="just" rtl="1">
              <a:buFontTx/>
              <a:buChar char="-"/>
            </a:pPr>
            <a:r>
              <a:rPr lang="ar-IQ" sz="2400" dirty="0" smtClean="0"/>
              <a:t> </a:t>
            </a:r>
            <a:r>
              <a:rPr lang="ar-IQ" sz="2400" dirty="0"/>
              <a:t>«حق البصر» من خلال غضه عن كل محرم </a:t>
            </a:r>
            <a:endParaRPr lang="ar-IQ" sz="2400" dirty="0" smtClean="0"/>
          </a:p>
          <a:p>
            <a:pPr marL="457200" indent="-457200" algn="just" rtl="1">
              <a:buFontTx/>
              <a:buChar char="-"/>
            </a:pPr>
            <a:r>
              <a:rPr lang="ar-IQ" sz="2400" dirty="0" smtClean="0"/>
              <a:t>«حق </a:t>
            </a:r>
            <a:r>
              <a:rPr lang="ar-IQ" sz="2400" dirty="0"/>
              <a:t>اليد» في ألا تمتد إلى ما لا </a:t>
            </a:r>
            <a:r>
              <a:rPr lang="ar-IQ" sz="2400" dirty="0" smtClean="0"/>
              <a:t>يحل</a:t>
            </a:r>
          </a:p>
          <a:p>
            <a:pPr marL="457200" indent="-457200" algn="just" rtl="1">
              <a:buFontTx/>
              <a:buChar char="-"/>
            </a:pPr>
            <a:r>
              <a:rPr lang="ar-IQ" sz="2400" dirty="0" smtClean="0"/>
              <a:t>«</a:t>
            </a:r>
            <a:r>
              <a:rPr lang="ar-IQ" sz="2400" dirty="0"/>
              <a:t>حق السمع» في تنزيهه عن </a:t>
            </a:r>
            <a:r>
              <a:rPr lang="ar-IQ" sz="2400" dirty="0" smtClean="0"/>
              <a:t>المحرم</a:t>
            </a:r>
          </a:p>
          <a:p>
            <a:pPr marL="457200" indent="-457200" algn="just" rtl="1">
              <a:buFontTx/>
              <a:buChar char="-"/>
            </a:pPr>
            <a:r>
              <a:rPr lang="ar-IQ" sz="2400" dirty="0" smtClean="0"/>
              <a:t>«</a:t>
            </a:r>
            <a:r>
              <a:rPr lang="ar-IQ" sz="2400" dirty="0"/>
              <a:t>حق القدمين» في ألا تسير في ما لا يحل </a:t>
            </a:r>
            <a:r>
              <a:rPr lang="ar-IQ" sz="2400" dirty="0" smtClean="0"/>
              <a:t>للإنسان</a:t>
            </a:r>
          </a:p>
          <a:p>
            <a:pPr marL="457200" indent="-457200" algn="just" rtl="1">
              <a:buFontTx/>
              <a:buChar char="-"/>
            </a:pPr>
            <a:r>
              <a:rPr lang="ar-IQ" sz="2400" dirty="0" smtClean="0"/>
              <a:t>«</a:t>
            </a:r>
            <a:r>
              <a:rPr lang="ar-IQ" sz="2400" dirty="0"/>
              <a:t>حق البطن» في ألا تكون </a:t>
            </a:r>
            <a:r>
              <a:rPr lang="ar-IQ" sz="2400" dirty="0" err="1"/>
              <a:t>وعاءاً</a:t>
            </a:r>
            <a:r>
              <a:rPr lang="ar-IQ" sz="2400" dirty="0"/>
              <a:t> </a:t>
            </a:r>
            <a:r>
              <a:rPr lang="ar-IQ" sz="2400" dirty="0" smtClean="0"/>
              <a:t>للحرام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96934697"/>
      </p:ext>
    </p:extLst>
  </p:cSld>
  <p:clrMapOvr>
    <a:masterClrMapping/>
  </p:clrMapOvr>
  <p:transition spd="slow"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4"/>
          <p:cNvSpPr txBox="1">
            <a:spLocks noGrp="1"/>
          </p:cNvSpPr>
          <p:nvPr>
            <p:ph type="body" idx="1"/>
          </p:nvPr>
        </p:nvSpPr>
        <p:spPr>
          <a:xfrm>
            <a:off x="140500" y="1412776"/>
            <a:ext cx="861060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dirty="0"/>
              <a:t> </a:t>
            </a:r>
            <a:endParaRPr dirty="0"/>
          </a:p>
        </p:txBody>
      </p:sp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-504378" y="133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>
              <a:buSzPts val="4400"/>
            </a:pPr>
            <a:r>
              <a:rPr lang="ar-IQ" sz="4000" b="1" dirty="0"/>
              <a:t>حقوق الانسان في الوثائق الإسلامية الخالدة</a:t>
            </a:r>
            <a:r>
              <a:rPr lang="en-US" sz="4000" dirty="0"/>
              <a:t/>
            </a:r>
            <a:br>
              <a:rPr lang="en-US" sz="4000" dirty="0"/>
            </a:br>
            <a:endParaRPr sz="4000" dirty="0"/>
          </a:p>
        </p:txBody>
      </p:sp>
      <p:sp>
        <p:nvSpPr>
          <p:cNvPr id="174" name="Google Shape;174;p24"/>
          <p:cNvSpPr/>
          <p:nvPr/>
        </p:nvSpPr>
        <p:spPr>
          <a:xfrm>
            <a:off x="190500" y="1125274"/>
            <a:ext cx="8667750" cy="5712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 rtl="1"/>
            <a:r>
              <a:rPr lang="ar-IQ" sz="2800" b="1" dirty="0"/>
              <a:t>ثالثا : حقوق الانسان في &lt;&lt; رسالة الحقوق &gt;&gt; للإمام السجاد</a:t>
            </a:r>
            <a:endParaRPr lang="en-US" sz="2800" b="1" dirty="0"/>
          </a:p>
          <a:p>
            <a:pPr marL="457200" indent="-457200" algn="just" rtl="1">
              <a:buFont typeface="Wingdings" pitchFamily="2" charset="2"/>
              <a:buChar char="v"/>
            </a:pPr>
            <a:endParaRPr lang="ar-IQ" dirty="0" smtClean="0"/>
          </a:p>
          <a:p>
            <a:pPr marL="457200" indent="-457200" algn="just" rtl="1">
              <a:lnSpc>
                <a:spcPct val="150000"/>
              </a:lnSpc>
              <a:buFont typeface="Wingdings" pitchFamily="2" charset="2"/>
              <a:buChar char="v"/>
            </a:pPr>
            <a:r>
              <a:rPr lang="ar-IQ" sz="2800" b="1" dirty="0"/>
              <a:t>حقوق تتعلق بالجوانب </a:t>
            </a:r>
            <a:r>
              <a:rPr lang="ar-IQ" sz="2800" b="1" dirty="0" smtClean="0"/>
              <a:t>الاسرية والعائلية </a:t>
            </a:r>
          </a:p>
          <a:p>
            <a:pPr marL="719138" indent="-452438" algn="just" rtl="1">
              <a:lnSpc>
                <a:spcPct val="150000"/>
              </a:lnSpc>
              <a:buFontTx/>
              <a:buChar char="-"/>
            </a:pPr>
            <a:r>
              <a:rPr lang="ar-IQ" sz="2800" dirty="0" smtClean="0"/>
              <a:t>حق الرعية وحقوق الأرحام </a:t>
            </a:r>
          </a:p>
          <a:p>
            <a:pPr marL="719138" indent="-452438" algn="just" rtl="1">
              <a:lnSpc>
                <a:spcPct val="150000"/>
              </a:lnSpc>
              <a:buFontTx/>
              <a:buChar char="-"/>
            </a:pPr>
            <a:r>
              <a:rPr lang="ar-IQ" sz="2800" dirty="0"/>
              <a:t>حقوق الأسرة </a:t>
            </a:r>
            <a:r>
              <a:rPr lang="ar-IQ" sz="2800" dirty="0" smtClean="0"/>
              <a:t>والوالدين</a:t>
            </a:r>
          </a:p>
          <a:p>
            <a:pPr marL="719138" indent="-452438" algn="just" rtl="1">
              <a:lnSpc>
                <a:spcPct val="150000"/>
              </a:lnSpc>
              <a:buFontTx/>
              <a:buChar char="-"/>
            </a:pPr>
            <a:r>
              <a:rPr lang="ar-IQ" sz="2800" dirty="0"/>
              <a:t>حقوق الاخوان </a:t>
            </a:r>
          </a:p>
          <a:p>
            <a:pPr marL="719138" indent="-452438" algn="just" rtl="1">
              <a:lnSpc>
                <a:spcPct val="150000"/>
              </a:lnSpc>
              <a:buFontTx/>
              <a:buChar char="-"/>
            </a:pPr>
            <a:r>
              <a:rPr lang="ar-IQ" sz="2800" dirty="0"/>
              <a:t>حق الاولاد </a:t>
            </a:r>
            <a:endParaRPr lang="ar-IQ" sz="2800" dirty="0" smtClean="0"/>
          </a:p>
          <a:p>
            <a:pPr marL="719138" indent="-452438" algn="just" rtl="1">
              <a:lnSpc>
                <a:spcPct val="150000"/>
              </a:lnSpc>
              <a:buFontTx/>
              <a:buChar char="-"/>
            </a:pPr>
            <a:r>
              <a:rPr lang="ar-IQ" sz="2800" dirty="0"/>
              <a:t>حقوق الصغير وحقوق كبار السن </a:t>
            </a:r>
          </a:p>
          <a:p>
            <a:pPr algn="just" rtl="1"/>
            <a:endParaRPr lang="ar-IQ" sz="3200" dirty="0"/>
          </a:p>
          <a:p>
            <a:pPr algn="just" rtl="1"/>
            <a:endParaRPr lang="ar-IQ" sz="3200" dirty="0" smtClean="0"/>
          </a:p>
        </p:txBody>
      </p:sp>
    </p:spTree>
    <p:extLst>
      <p:ext uri="{BB962C8B-B14F-4D97-AF65-F5344CB8AC3E}">
        <p14:creationId xmlns:p14="http://schemas.microsoft.com/office/powerpoint/2010/main" val="2492143756"/>
      </p:ext>
    </p:extLst>
  </p:cSld>
  <p:clrMapOvr>
    <a:masterClrMapping/>
  </p:clrMapOvr>
  <p:transition spd="slow"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-504378" y="133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>
              <a:buSzPts val="4400"/>
            </a:pPr>
            <a:r>
              <a:rPr lang="ar-IQ" sz="4000" b="1" dirty="0"/>
              <a:t>حقوق الانسان في الوثائق الإسلامية الخالدة</a:t>
            </a:r>
            <a:r>
              <a:rPr lang="en-US" sz="4000" dirty="0"/>
              <a:t/>
            </a:r>
            <a:br>
              <a:rPr lang="en-US" sz="4000" dirty="0"/>
            </a:br>
            <a:endParaRPr sz="4000" dirty="0"/>
          </a:p>
        </p:txBody>
      </p:sp>
      <p:sp>
        <p:nvSpPr>
          <p:cNvPr id="174" name="Google Shape;174;p24"/>
          <p:cNvSpPr/>
          <p:nvPr/>
        </p:nvSpPr>
        <p:spPr>
          <a:xfrm>
            <a:off x="190500" y="1315219"/>
            <a:ext cx="8667750" cy="631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 rtl="1"/>
            <a:r>
              <a:rPr lang="ar-IQ" sz="3200" dirty="0" smtClean="0"/>
              <a:t> </a:t>
            </a:r>
          </a:p>
          <a:p>
            <a:pPr algn="just" rtl="1"/>
            <a:endParaRPr lang="ar-IQ" sz="3200" dirty="0"/>
          </a:p>
        </p:txBody>
      </p:sp>
      <p:sp>
        <p:nvSpPr>
          <p:cNvPr id="2" name="عنصر نائب للنص 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32500" lnSpcReduction="20000"/>
          </a:bodyPr>
          <a:lstStyle/>
          <a:p>
            <a:pPr marL="114300" indent="0" algn="just" rtl="1">
              <a:buNone/>
            </a:pPr>
            <a:r>
              <a:rPr lang="ar-IQ" sz="7400" b="1" dirty="0"/>
              <a:t>ثالثا : حقوق الانسان في &lt;&lt; رسالة الحقوق &gt;&gt; للإمام السجاد</a:t>
            </a:r>
            <a:endParaRPr lang="en-US" sz="7400" b="1" dirty="0"/>
          </a:p>
          <a:p>
            <a:pPr marL="0" indent="0" algn="just" rtl="1">
              <a:buNone/>
            </a:pPr>
            <a:endParaRPr lang="ar-IQ" sz="200" dirty="0"/>
          </a:p>
          <a:p>
            <a:pPr indent="-457200" algn="just" rtl="1">
              <a:lnSpc>
                <a:spcPct val="16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ar-IQ" sz="6000" b="1" dirty="0"/>
              <a:t>حقوق تتعلق بالجوانب </a:t>
            </a:r>
            <a:r>
              <a:rPr lang="ar-IQ" sz="6000" b="1" dirty="0" smtClean="0"/>
              <a:t>الاجتماعية</a:t>
            </a:r>
          </a:p>
          <a:p>
            <a:pPr marL="534988" indent="0" algn="just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IQ" sz="7000" dirty="0" smtClean="0"/>
              <a:t>- حق </a:t>
            </a:r>
            <a:r>
              <a:rPr lang="ar-IQ" sz="7000" dirty="0"/>
              <a:t>الصاحب «الصديق» </a:t>
            </a:r>
          </a:p>
          <a:p>
            <a:pPr marL="534988" indent="0" algn="just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IQ" sz="7000" dirty="0" smtClean="0"/>
              <a:t>- حق </a:t>
            </a:r>
            <a:r>
              <a:rPr lang="ar-IQ" sz="7000" dirty="0"/>
              <a:t>أصحاب الفضل والمعروف </a:t>
            </a:r>
          </a:p>
          <a:p>
            <a:pPr marL="801688" indent="-266700" algn="just" rtl="1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ar-IQ" sz="6000" dirty="0" smtClean="0"/>
              <a:t>حق </a:t>
            </a:r>
            <a:r>
              <a:rPr lang="ar-IQ" sz="6000" dirty="0"/>
              <a:t>الجار </a:t>
            </a:r>
          </a:p>
          <a:p>
            <a:pPr marL="801688" indent="-266700" algn="just" rtl="1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ar-IQ" sz="6000" dirty="0"/>
              <a:t>وحق الدائن «الغريم» </a:t>
            </a:r>
          </a:p>
          <a:p>
            <a:pPr marL="801688" indent="-266700" algn="just" rtl="1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ar-IQ" sz="6000" dirty="0"/>
              <a:t>حق الجليس </a:t>
            </a:r>
          </a:p>
          <a:p>
            <a:pPr marL="801688" indent="-266700" algn="just" rtl="1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ar-IQ" sz="6000" dirty="0"/>
              <a:t>حقوق الخصوم «المدعي والمدعى عليه»</a:t>
            </a:r>
          </a:p>
          <a:p>
            <a:pPr marL="801688" indent="-266700" algn="just" rtl="1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ar-IQ" sz="6000" dirty="0" smtClean="0"/>
              <a:t>حق </a:t>
            </a:r>
            <a:r>
              <a:rPr lang="ar-IQ" sz="6000" dirty="0"/>
              <a:t>العدالة في التقاضي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651323"/>
      </p:ext>
    </p:extLst>
  </p:cSld>
  <p:clrMapOvr>
    <a:masterClrMapping/>
  </p:clrMapOvr>
  <p:transition spd="slow"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-504378" y="133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ar-IQ" sz="4000" b="1" dirty="0" smtClean="0"/>
              <a:t>الخاتمة</a:t>
            </a:r>
            <a:endParaRPr sz="4000" dirty="0"/>
          </a:p>
        </p:txBody>
      </p:sp>
      <p:sp>
        <p:nvSpPr>
          <p:cNvPr id="174" name="Google Shape;174;p24"/>
          <p:cNvSpPr/>
          <p:nvPr/>
        </p:nvSpPr>
        <p:spPr>
          <a:xfrm>
            <a:off x="190500" y="1315219"/>
            <a:ext cx="8667750" cy="631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 rtl="1"/>
            <a:r>
              <a:rPr lang="ar-IQ" sz="3200" dirty="0" smtClean="0"/>
              <a:t> </a:t>
            </a:r>
          </a:p>
          <a:p>
            <a:pPr algn="just" rtl="1"/>
            <a:endParaRPr lang="ar-IQ" sz="3200" dirty="0"/>
          </a:p>
        </p:txBody>
      </p:sp>
      <p:sp>
        <p:nvSpPr>
          <p:cNvPr id="2" name="عنصر نائب للنص 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ar-IQ" dirty="0"/>
              <a:t>.</a:t>
            </a:r>
            <a:endParaRPr lang="en-US" dirty="0"/>
          </a:p>
        </p:txBody>
      </p:sp>
      <p:sp>
        <p:nvSpPr>
          <p:cNvPr id="3" name="مستطيل 2"/>
          <p:cNvSpPr/>
          <p:nvPr/>
        </p:nvSpPr>
        <p:spPr>
          <a:xfrm rot="19479601">
            <a:off x="1226138" y="3463934"/>
            <a:ext cx="659647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IQ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شكرا لحسـن استماعكم</a:t>
            </a:r>
            <a:endParaRPr lang="ar-SA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1324845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>
            <a:spLocks noGrp="1"/>
          </p:cNvSpPr>
          <p:nvPr>
            <p:ph type="body" idx="1"/>
          </p:nvPr>
        </p:nvSpPr>
        <p:spPr>
          <a:xfrm>
            <a:off x="0" y="1340768"/>
            <a:ext cx="8964488" cy="43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r" rtl="1">
              <a:lnSpc>
                <a:spcPct val="150000"/>
              </a:lnSpc>
              <a:spcBef>
                <a:spcPts val="0"/>
              </a:spcBef>
            </a:pPr>
            <a:r>
              <a:rPr lang="ar-IQ" sz="2800" b="1" dirty="0">
                <a:latin typeface="+mj-lt"/>
              </a:rPr>
              <a:t>مفهوم حقوق الانسان في الشريعة الاسلامية</a:t>
            </a:r>
            <a:endParaRPr lang="en-US" sz="2800" dirty="0">
              <a:latin typeface="+mj-lt"/>
            </a:endParaRPr>
          </a:p>
          <a:p>
            <a:pPr lvl="0" algn="r" rtl="1">
              <a:lnSpc>
                <a:spcPct val="150000"/>
              </a:lnSpc>
              <a:spcBef>
                <a:spcPts val="0"/>
              </a:spcBef>
            </a:pPr>
            <a:r>
              <a:rPr lang="ar-IQ" sz="2800" b="1" dirty="0">
                <a:latin typeface="+mj-lt"/>
              </a:rPr>
              <a:t>مكانة الانسان في الشريعة الاسلامية</a:t>
            </a:r>
            <a:endParaRPr lang="en-US" sz="2800" dirty="0">
              <a:latin typeface="+mj-lt"/>
            </a:endParaRPr>
          </a:p>
          <a:p>
            <a:pPr lvl="0" algn="r" rtl="1">
              <a:lnSpc>
                <a:spcPct val="150000"/>
              </a:lnSpc>
              <a:spcBef>
                <a:spcPts val="0"/>
              </a:spcBef>
            </a:pPr>
            <a:r>
              <a:rPr lang="ar-IQ" sz="2800" b="1" dirty="0">
                <a:latin typeface="+mj-lt"/>
              </a:rPr>
              <a:t>حقوق الانسان في الوثائق الاسلامية الخالدة</a:t>
            </a:r>
            <a:endParaRPr lang="en-US" sz="2800" dirty="0">
              <a:latin typeface="+mj-lt"/>
            </a:endParaRPr>
          </a:p>
          <a:p>
            <a:pPr lvl="0" algn="r" rtl="1">
              <a:lnSpc>
                <a:spcPct val="150000"/>
              </a:lnSpc>
              <a:spcBef>
                <a:spcPts val="0"/>
              </a:spcBef>
            </a:pPr>
            <a:r>
              <a:rPr lang="ar-IQ" sz="2800" b="1" dirty="0">
                <a:latin typeface="+mj-lt"/>
              </a:rPr>
              <a:t>اهم صور حقوق الانسان في الشريعة الإسلامية</a:t>
            </a:r>
            <a:endParaRPr lang="en-US" sz="2800" dirty="0">
              <a:latin typeface="+mj-lt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buSzPts val="3200"/>
              <a:buNone/>
            </a:pPr>
            <a:r>
              <a:rPr lang="ar-IQ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ar-IQ" dirty="0" smtClean="0">
                <a:latin typeface="+mj-lt"/>
              </a:rPr>
              <a:t>   </a:t>
            </a:r>
            <a:endParaRPr dirty="0" smtClean="0">
              <a:latin typeface="+mj-lt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>
              <a:latin typeface="+mj-lt"/>
            </a:endParaRPr>
          </a:p>
        </p:txBody>
      </p:sp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-96473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ar-IQ" dirty="0"/>
              <a:t>الموضوعات : </a:t>
            </a:r>
            <a:endParaRPr dirty="0"/>
          </a:p>
        </p:txBody>
      </p:sp>
    </p:spTree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-352338" y="73302"/>
            <a:ext cx="781853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/>
            <a:r>
              <a:rPr lang="ar-IQ" sz="3200" b="1" dirty="0"/>
              <a:t>مفهوم حقوق الانسان في الشريعة الاسلامية</a:t>
            </a:r>
            <a:endParaRPr lang="en-US" sz="3200" dirty="0"/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just" rtl="1">
              <a:buFontTx/>
              <a:buChar char="-"/>
            </a:pPr>
            <a:r>
              <a:rPr lang="ar-IQ" dirty="0"/>
              <a:t>تم إصدار الإعلان العالمي لحقوق الإنسان عام 1948 في أعقاب مجازر الحرب العالمية الثانية .</a:t>
            </a:r>
          </a:p>
          <a:p>
            <a:pPr marL="361950" lvl="0" indent="-361950" algn="r" rtl="1">
              <a:lnSpc>
                <a:spcPct val="90000"/>
              </a:lnSpc>
              <a:spcBef>
                <a:spcPts val="1000"/>
              </a:spcBef>
              <a:buSzPts val="4400"/>
              <a:buNone/>
            </a:pPr>
            <a:r>
              <a:rPr lang="ar-IQ" dirty="0" smtClean="0"/>
              <a:t>  - الشريعة </a:t>
            </a:r>
            <a:r>
              <a:rPr lang="ar-IQ" dirty="0"/>
              <a:t>الاسلامية قد عرفت تطبيقات حقوق الانسان منذ اربعة </a:t>
            </a:r>
            <a:r>
              <a:rPr lang="ar-IQ" dirty="0" smtClean="0"/>
              <a:t>       عشر </a:t>
            </a:r>
            <a:r>
              <a:rPr lang="ar-IQ" dirty="0"/>
              <a:t>قرنا </a:t>
            </a:r>
            <a:r>
              <a:rPr lang="ar-IQ" dirty="0" smtClean="0"/>
              <a:t>،</a:t>
            </a:r>
            <a:r>
              <a:rPr lang="ar-IQ" dirty="0"/>
              <a:t> </a:t>
            </a:r>
            <a:r>
              <a:rPr lang="ar-IQ" dirty="0" smtClean="0"/>
              <a:t>فالرسالة </a:t>
            </a:r>
            <a:r>
              <a:rPr lang="ar-IQ" dirty="0"/>
              <a:t>الاسلامية هي رحمة للعالمين قال الله تعالى مخاطبا الرسول محمد ص (وما ارسلناك الا رحمة للعالمين).</a:t>
            </a:r>
          </a:p>
          <a:p>
            <a:pPr algn="just" rtl="1">
              <a:buFontTx/>
              <a:buChar char="-"/>
            </a:pPr>
            <a:r>
              <a:rPr lang="ar-IQ" dirty="0" smtClean="0"/>
              <a:t>ويتجلى </a:t>
            </a:r>
            <a:r>
              <a:rPr lang="ar-IQ" dirty="0"/>
              <a:t>ابرز خصائص حقوق الانسان في الشريعة الاسلامية ان مصدرها من الله تعالى وهي بذلك خلاف حقوق الانسان في القوانين الوضعية التي هي من تشريع البشر.</a:t>
            </a:r>
          </a:p>
          <a:p>
            <a:pPr marL="114300" indent="0" algn="just" rtl="1"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-352338" y="73302"/>
            <a:ext cx="781853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/>
            <a:r>
              <a:rPr lang="ar-IQ" sz="3200" b="1" dirty="0"/>
              <a:t>مفهوم حقوق الانسان في الشريعة الاسلامية</a:t>
            </a:r>
            <a:endParaRPr lang="en-US" sz="3200" dirty="0"/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352425" y="1600200"/>
            <a:ext cx="8639175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just" rtl="1">
              <a:buFontTx/>
              <a:buChar char="-"/>
            </a:pPr>
            <a:r>
              <a:rPr lang="ar-IQ" sz="2800" dirty="0" smtClean="0"/>
              <a:t>الحقوق </a:t>
            </a:r>
            <a:r>
              <a:rPr lang="ar-IQ" sz="2800" dirty="0"/>
              <a:t>في الإسلام ليست هبة أو منة أو تفضلاً على </a:t>
            </a:r>
            <a:r>
              <a:rPr lang="ar-IQ" sz="2800" dirty="0" smtClean="0"/>
              <a:t>الإنسان.</a:t>
            </a:r>
          </a:p>
          <a:p>
            <a:pPr algn="just" rtl="1">
              <a:buFontTx/>
              <a:buChar char="-"/>
            </a:pPr>
            <a:r>
              <a:rPr lang="ar-IQ" sz="2800" dirty="0" smtClean="0"/>
              <a:t>حقوق </a:t>
            </a:r>
            <a:r>
              <a:rPr lang="ar-IQ" sz="2800" dirty="0"/>
              <a:t>مقررة لسائر بني البشر بصرف النظر عن اللون أو العرق أو الجنس أو الطبقة الاجتماعية، وفي ذلك قال الله تعالى: « يأيها الناس إنا خلقتكم من ذكر وأنثى وجعلتكم شعوبا </a:t>
            </a:r>
            <a:r>
              <a:rPr lang="ar-IQ" sz="2800" dirty="0" smtClean="0"/>
              <a:t>وقبائل </a:t>
            </a:r>
            <a:r>
              <a:rPr lang="ar-IQ" sz="2800" dirty="0"/>
              <a:t>لتعارفوا إن أكرمكم عند الله </a:t>
            </a:r>
            <a:r>
              <a:rPr lang="ar-IQ" sz="2800" dirty="0" smtClean="0"/>
              <a:t>اتقاكم </a:t>
            </a:r>
            <a:r>
              <a:rPr lang="ar-IQ" sz="2800" dirty="0"/>
              <a:t>» )، وقوله تعالى: ﴿ ومن </a:t>
            </a:r>
            <a:r>
              <a:rPr lang="ar-IQ" sz="2800" dirty="0" smtClean="0"/>
              <a:t>ايته، </a:t>
            </a:r>
            <a:r>
              <a:rPr lang="ar-IQ" sz="2800" dirty="0"/>
              <a:t>خلق السموات والأرض واختلف ألسنتكم </a:t>
            </a:r>
            <a:r>
              <a:rPr lang="ar-IQ" sz="2800" dirty="0" smtClean="0"/>
              <a:t>وألوانكم </a:t>
            </a:r>
            <a:r>
              <a:rPr lang="ar-IQ" sz="2800" dirty="0"/>
              <a:t>إن في ذلك لايت للعلمين </a:t>
            </a:r>
            <a:r>
              <a:rPr lang="ar-IQ" sz="2800" dirty="0" smtClean="0"/>
              <a:t>.</a:t>
            </a:r>
          </a:p>
          <a:p>
            <a:pPr algn="just" rtl="1">
              <a:buFontTx/>
              <a:buChar char="-"/>
            </a:pPr>
            <a:r>
              <a:rPr lang="ar-IQ" sz="2800" dirty="0" smtClean="0"/>
              <a:t>حقوق </a:t>
            </a:r>
            <a:r>
              <a:rPr lang="ar-IQ" sz="2800" dirty="0"/>
              <a:t>الإنسان في الإسلام شاملة لكل جوانب الحياة، فهي ليست كما في التشريعات مقررة في جوانب محددة، بل هي تشمل حقوقه بشكل إجمالي وتفصيلي .</a:t>
            </a:r>
            <a:endParaRPr lang="en-US" sz="2800" dirty="0"/>
          </a:p>
          <a:p>
            <a:pPr marL="114300" indent="0" algn="just" rtl="1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20854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-352338" y="73302"/>
            <a:ext cx="781853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/>
            <a:r>
              <a:rPr lang="ar-IQ" sz="3200" b="1" dirty="0"/>
              <a:t>مفهوم حقوق الانسان في الشريعة الاسلامية</a:t>
            </a:r>
            <a:endParaRPr lang="en-US" sz="3200" dirty="0"/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lvl="0" indent="0" algn="just" rtl="1">
              <a:buNone/>
            </a:pPr>
            <a:r>
              <a:rPr lang="ar-IQ" sz="2800" dirty="0"/>
              <a:t>- التقى عدد من رجال القانون والاكاديميين في جامعة </a:t>
            </a:r>
            <a:r>
              <a:rPr lang="ar-IQ" sz="2800"/>
              <a:t>الكويت </a:t>
            </a:r>
            <a:r>
              <a:rPr lang="ar-IQ" sz="2800" smtClean="0"/>
              <a:t>واصدروا </a:t>
            </a:r>
            <a:r>
              <a:rPr lang="ar-IQ" sz="2800" dirty="0"/>
              <a:t>بيان يحوي على 30 مادة قانونية حول حقوق الانسان في  الاسلام</a:t>
            </a:r>
          </a:p>
          <a:p>
            <a:pPr algn="just" rtl="1">
              <a:buFontTx/>
              <a:buChar char="-"/>
            </a:pPr>
            <a:r>
              <a:rPr lang="ar-IQ" sz="2800" dirty="0" smtClean="0"/>
              <a:t>عقدت ندوة في جدة عام 1996 وصت على مشاركة ممثلي العالم الاسلامي في الندوات التي تعني بحقوق الانسان...</a:t>
            </a:r>
          </a:p>
          <a:p>
            <a:pPr algn="just" rtl="1">
              <a:buFontTx/>
              <a:buChar char="-"/>
            </a:pPr>
            <a:r>
              <a:rPr lang="ar-IQ" sz="2800" dirty="0" smtClean="0"/>
              <a:t>عام 1997 عقدت ندوة في الرباط لبحث حقوق الانسان بين الخصوصية والعالمية</a:t>
            </a:r>
          </a:p>
          <a:p>
            <a:pPr algn="just" rtl="1">
              <a:buFontTx/>
              <a:buChar char="-"/>
            </a:pPr>
            <a:r>
              <a:rPr lang="ar-IQ" sz="2800" dirty="0" smtClean="0"/>
              <a:t>عام 2000 صدر اعلان روما حول حقوق الانسان في الاسلام</a:t>
            </a:r>
          </a:p>
          <a:p>
            <a:pPr algn="just" rtl="1">
              <a:buFontTx/>
              <a:buChar char="-"/>
            </a:pPr>
            <a:r>
              <a:rPr lang="ar-IQ" sz="2800" dirty="0" smtClean="0"/>
              <a:t>عام 2000 عقدت ندوة في جنيف حول العالم العربي والاسلامي وحقوق الانسان</a:t>
            </a:r>
          </a:p>
          <a:p>
            <a:pPr algn="just" rtl="1">
              <a:buFontTx/>
              <a:buChar char="-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82561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4"/>
          <p:cNvSpPr txBox="1">
            <a:spLocks noGrp="1"/>
          </p:cNvSpPr>
          <p:nvPr>
            <p:ph type="body" idx="1"/>
          </p:nvPr>
        </p:nvSpPr>
        <p:spPr>
          <a:xfrm>
            <a:off x="140500" y="1412776"/>
            <a:ext cx="861060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dirty="0"/>
              <a:t> </a:t>
            </a:r>
            <a:endParaRPr dirty="0"/>
          </a:p>
        </p:txBody>
      </p:sp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-504378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rtl="1">
              <a:lnSpc>
                <a:spcPct val="90000"/>
              </a:lnSpc>
              <a:spcBef>
                <a:spcPts val="1000"/>
              </a:spcBef>
            </a:pPr>
            <a:r>
              <a:rPr lang="ar-IQ" sz="4000" b="1" dirty="0">
                <a:solidFill>
                  <a:schemeClr val="tx1"/>
                </a:solidFill>
              </a:rPr>
              <a:t>مكانة الانسان في الشريعة الاسلامية</a:t>
            </a:r>
            <a:endParaRPr lang="ar-IQ" sz="4000" dirty="0">
              <a:solidFill>
                <a:schemeClr val="tx1"/>
              </a:solidFill>
            </a:endParaRPr>
          </a:p>
        </p:txBody>
      </p:sp>
      <p:sp>
        <p:nvSpPr>
          <p:cNvPr id="174" name="Google Shape;174;p24"/>
          <p:cNvSpPr/>
          <p:nvPr/>
        </p:nvSpPr>
        <p:spPr>
          <a:xfrm>
            <a:off x="200025" y="1531619"/>
            <a:ext cx="8639175" cy="631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57200" algn="just" rtl="1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ts val="4000"/>
              <a:buFontTx/>
              <a:buChar char="-"/>
            </a:pPr>
            <a:r>
              <a:rPr lang="ar-IQ" sz="2800" dirty="0"/>
              <a:t>كانت فيه الدول الاوربية في القرون الوسطى وما تلاها تعيش تحت سطوة الحكم المطلق </a:t>
            </a:r>
            <a:r>
              <a:rPr lang="ar-IQ" sz="2800" dirty="0" err="1"/>
              <a:t>بأسم</a:t>
            </a:r>
            <a:r>
              <a:rPr lang="ar-IQ" sz="2800" dirty="0"/>
              <a:t> الكنيسة واستعباد الافراد</a:t>
            </a:r>
          </a:p>
          <a:p>
            <a:pPr marL="457200" lvl="0" indent="-457200" algn="just" rtl="1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ts val="4000"/>
              <a:buFontTx/>
              <a:buChar char="-"/>
            </a:pPr>
            <a:r>
              <a:rPr lang="ar-IQ" sz="2800" dirty="0"/>
              <a:t> في نفس الوقت كانت الدول الاسلامية محكومة بقواعد الفقه الاسلامي الذي يعمل على تكريم الانسان. </a:t>
            </a:r>
          </a:p>
          <a:p>
            <a:pPr marL="457200" lvl="0" indent="-457200" algn="just" rtl="1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ts val="4000"/>
              <a:buFontTx/>
              <a:buChar char="-"/>
            </a:pPr>
            <a:r>
              <a:rPr lang="ar-IQ" sz="2800" dirty="0"/>
              <a:t>الرسالة الإسلامية قد جاءت أساساً لإنقاذ البشرية من الظلم والقهر والرق والعبودية الذي كانت تعيشه في ظل الجاهلية</a:t>
            </a:r>
          </a:p>
          <a:p>
            <a:pPr marL="457200" lvl="0" indent="-457200" algn="just" rtl="1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ts val="4000"/>
              <a:buFontTx/>
              <a:buChar char="-"/>
            </a:pPr>
            <a:r>
              <a:rPr lang="ar-IQ" sz="2800" dirty="0"/>
              <a:t>الفرد يحتل المرتبة الاولى في الحقوق الاسلامية لذا جاءت الشريعة الاسلامية </a:t>
            </a:r>
            <a:r>
              <a:rPr lang="ar-IQ" sz="2800" dirty="0" smtClean="0"/>
              <a:t>لتكريمه </a:t>
            </a:r>
            <a:r>
              <a:rPr lang="ar-IQ" sz="2800" dirty="0"/>
              <a:t>وفي ذلك قول الله تعالى(( ولقد كرمنا بني أدم وحملناهم في البر والبحر ورزقناهم من الطيبات وفضلناهم على كثير ممن خلقنا تفضيلا)) .</a:t>
            </a:r>
          </a:p>
          <a:p>
            <a:pPr marL="457200" lvl="0" indent="-457200" algn="r" rtl="1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ts val="4000"/>
              <a:buFontTx/>
              <a:buChar char="-"/>
            </a:pPr>
            <a:endParaRPr lang="ar-IQ" sz="2800" dirty="0"/>
          </a:p>
          <a:p>
            <a:pPr lvl="0" algn="just" rtl="1">
              <a:lnSpc>
                <a:spcPct val="150000"/>
              </a:lnSpc>
            </a:pPr>
            <a:endParaRPr lang="en-US" sz="2800" dirty="0"/>
          </a:p>
          <a:p>
            <a:pPr marL="0" marR="0" lvl="0" indent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43179068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4"/>
          <p:cNvSpPr txBox="1">
            <a:spLocks noGrp="1"/>
          </p:cNvSpPr>
          <p:nvPr>
            <p:ph type="body" idx="1"/>
          </p:nvPr>
        </p:nvSpPr>
        <p:spPr>
          <a:xfrm>
            <a:off x="140500" y="1412776"/>
            <a:ext cx="861060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dirty="0"/>
              <a:t> </a:t>
            </a:r>
            <a:endParaRPr dirty="0"/>
          </a:p>
        </p:txBody>
      </p:sp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-504378" y="133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>
              <a:buSzPts val="4400"/>
            </a:pPr>
            <a:r>
              <a:rPr lang="ar-IQ" sz="4000" b="1" dirty="0"/>
              <a:t>حقوق الانسان في الوثائق الإسلامية الخالدة</a:t>
            </a:r>
            <a:r>
              <a:rPr lang="en-US" sz="4000" dirty="0"/>
              <a:t/>
            </a:r>
            <a:br>
              <a:rPr lang="en-US" sz="4000" dirty="0"/>
            </a:br>
            <a:endParaRPr sz="4000" dirty="0"/>
          </a:p>
        </p:txBody>
      </p:sp>
      <p:sp>
        <p:nvSpPr>
          <p:cNvPr id="174" name="Google Shape;174;p24"/>
          <p:cNvSpPr/>
          <p:nvPr/>
        </p:nvSpPr>
        <p:spPr>
          <a:xfrm>
            <a:off x="539552" y="1531619"/>
            <a:ext cx="8067532" cy="631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ar-IQ" sz="3200" dirty="0"/>
              <a:t>زخر التاريخ الإسلامي بالعديد من الشواهد التي تؤكد على حقوق الإنسان في المجتمع </a:t>
            </a:r>
            <a:r>
              <a:rPr lang="ar-IQ" sz="3200" dirty="0" smtClean="0"/>
              <a:t>الإسلامي، ابرز هذه الشواهد :-</a:t>
            </a:r>
          </a:p>
          <a:p>
            <a:pPr algn="just" rtl="1">
              <a:lnSpc>
                <a:spcPct val="150000"/>
              </a:lnSpc>
            </a:pPr>
            <a:r>
              <a:rPr lang="ar-IQ" sz="3200" dirty="0" smtClean="0"/>
              <a:t> - خطبة الوداع </a:t>
            </a:r>
            <a:r>
              <a:rPr lang="ar-IQ" sz="3200" dirty="0"/>
              <a:t>للنبي محمد </a:t>
            </a:r>
            <a:r>
              <a:rPr lang="ar-IQ" sz="3200" dirty="0" smtClean="0"/>
              <a:t>ﷺ</a:t>
            </a:r>
          </a:p>
          <a:p>
            <a:pPr algn="just" rtl="1">
              <a:lnSpc>
                <a:spcPct val="150000"/>
              </a:lnSpc>
            </a:pPr>
            <a:r>
              <a:rPr lang="ar-IQ" sz="3200" dirty="0"/>
              <a:t>-</a:t>
            </a:r>
            <a:r>
              <a:rPr lang="ar-IQ" sz="3200" dirty="0" smtClean="0"/>
              <a:t>عهد </a:t>
            </a:r>
            <a:r>
              <a:rPr lang="ar-IQ" sz="3200" dirty="0"/>
              <a:t>الأمام علي  إلى مالك </a:t>
            </a:r>
            <a:r>
              <a:rPr lang="ar-IQ" sz="3200" dirty="0" smtClean="0"/>
              <a:t>الأشتر. </a:t>
            </a:r>
          </a:p>
          <a:p>
            <a:pPr algn="just" rtl="1">
              <a:lnSpc>
                <a:spcPct val="150000"/>
              </a:lnSpc>
            </a:pPr>
            <a:r>
              <a:rPr lang="ar-IQ" sz="3200" dirty="0"/>
              <a:t>-</a:t>
            </a:r>
            <a:r>
              <a:rPr lang="ar-IQ" sz="3200" dirty="0" smtClean="0"/>
              <a:t>رسالة </a:t>
            </a:r>
            <a:r>
              <a:rPr lang="ar-IQ" sz="3200" dirty="0"/>
              <a:t>الحقوق للإمام </a:t>
            </a:r>
            <a:r>
              <a:rPr lang="ar-IQ" sz="3200" dirty="0" smtClean="0"/>
              <a:t>السجاد. </a:t>
            </a:r>
            <a:endParaRPr lang="en-US" sz="3200" dirty="0"/>
          </a:p>
          <a:p>
            <a:pPr marL="0" marR="0" lvl="0" indent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4855124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4"/>
          <p:cNvSpPr txBox="1">
            <a:spLocks noGrp="1"/>
          </p:cNvSpPr>
          <p:nvPr>
            <p:ph type="body" idx="1"/>
          </p:nvPr>
        </p:nvSpPr>
        <p:spPr>
          <a:xfrm>
            <a:off x="140500" y="1412776"/>
            <a:ext cx="861060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dirty="0"/>
              <a:t> </a:t>
            </a:r>
            <a:endParaRPr dirty="0"/>
          </a:p>
        </p:txBody>
      </p:sp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-504378" y="133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>
              <a:buSzPts val="4400"/>
            </a:pPr>
            <a:r>
              <a:rPr lang="ar-IQ" sz="4000" b="1" dirty="0"/>
              <a:t>حقوق الانسان في الوثائق الإسلامية الخالدة</a:t>
            </a:r>
            <a:r>
              <a:rPr lang="en-US" sz="4000" dirty="0"/>
              <a:t/>
            </a:r>
            <a:br>
              <a:rPr lang="en-US" sz="4000" dirty="0"/>
            </a:br>
            <a:endParaRPr sz="4000" dirty="0"/>
          </a:p>
        </p:txBody>
      </p:sp>
      <p:sp>
        <p:nvSpPr>
          <p:cNvPr id="174" name="Google Shape;174;p24"/>
          <p:cNvSpPr/>
          <p:nvPr/>
        </p:nvSpPr>
        <p:spPr>
          <a:xfrm>
            <a:off x="539552" y="1531619"/>
            <a:ext cx="8067532" cy="631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 rtl="1"/>
            <a:r>
              <a:rPr lang="ar-IQ" sz="2800" b="1" dirty="0"/>
              <a:t>اولا : حقوق الإنسان في «خطبة الوداع» للنبي محمد  </a:t>
            </a:r>
            <a:endParaRPr lang="en-US" sz="2800" dirty="0"/>
          </a:p>
          <a:p>
            <a:pPr algn="just" rtl="1"/>
            <a:r>
              <a:rPr lang="ar-IQ" sz="2800" dirty="0"/>
              <a:t>هذه الخطبة القاها النبي الأكرم ﷺ في آخر حجة له سنة «10هـ</a:t>
            </a:r>
            <a:r>
              <a:rPr lang="ar-IQ" sz="2800" dirty="0" smtClean="0"/>
              <a:t>»،</a:t>
            </a:r>
          </a:p>
          <a:p>
            <a:pPr marL="457200" indent="-457200" algn="just" rtl="1">
              <a:buFontTx/>
              <a:buChar char="-"/>
            </a:pPr>
            <a:r>
              <a:rPr lang="ar-IQ" sz="2800" dirty="0" smtClean="0"/>
              <a:t>ومن </a:t>
            </a:r>
            <a:r>
              <a:rPr lang="ar-IQ" sz="2800" dirty="0"/>
              <a:t>مبادئ حقوق الإنسان التي وردت في هذه الخطبة، حق حفظ النفس والدماء والأعراض بقوله : «فإن دمائكم وأموالكم وأعراضكم عليكم حرام إلى أن تلقوا ربكم، كحرمة يومكم هذا في شهركم هذا، في بلدكم هذا»، </a:t>
            </a:r>
            <a:endParaRPr lang="ar-IQ" sz="2800" dirty="0" smtClean="0"/>
          </a:p>
          <a:p>
            <a:pPr marL="457200" indent="-457200" algn="just" rtl="1">
              <a:buFontTx/>
              <a:buChar char="-"/>
            </a:pPr>
            <a:r>
              <a:rPr lang="ar-IQ" sz="2800" dirty="0" smtClean="0"/>
              <a:t>كما أكد </a:t>
            </a:r>
            <a:r>
              <a:rPr lang="ar-IQ" sz="2800" dirty="0"/>
              <a:t>أيضاً على مكانة النساء وواجب رزقهن وكسوتهن والنهي عن ضربهن بغير حق، </a:t>
            </a:r>
            <a:endParaRPr lang="ar-IQ" sz="2800" dirty="0" smtClean="0"/>
          </a:p>
          <a:p>
            <a:pPr marL="457200" indent="-457200" algn="just" rtl="1">
              <a:buFontTx/>
              <a:buChar char="-"/>
            </a:pPr>
            <a:r>
              <a:rPr lang="ar-IQ" sz="2800" dirty="0" smtClean="0"/>
              <a:t>فضلاً </a:t>
            </a:r>
            <a:r>
              <a:rPr lang="ar-IQ" sz="2800" dirty="0"/>
              <a:t>عن تأكيده على حرمة الربا مما يعني وجوب التكسب من الحلال، وتأكيده على الحق في المساواة وان لا فضل لعربي على أعجمي إلا بالتقوى</a:t>
            </a:r>
            <a:endParaRPr lang="en-US" sz="2800" dirty="0"/>
          </a:p>
          <a:p>
            <a:pPr marL="0" marR="0" lvl="0" indent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1885976"/>
      </p:ext>
    </p:extLst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4"/>
          <p:cNvSpPr txBox="1">
            <a:spLocks noGrp="1"/>
          </p:cNvSpPr>
          <p:nvPr>
            <p:ph type="body" idx="1"/>
          </p:nvPr>
        </p:nvSpPr>
        <p:spPr>
          <a:xfrm>
            <a:off x="140500" y="1412776"/>
            <a:ext cx="861060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ar-IQ" dirty="0"/>
              <a:t> </a:t>
            </a:r>
            <a:endParaRPr dirty="0"/>
          </a:p>
        </p:txBody>
      </p:sp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-504378" y="133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>
              <a:buSzPts val="4400"/>
            </a:pPr>
            <a:r>
              <a:rPr lang="ar-IQ" sz="4000" b="1" dirty="0"/>
              <a:t>حقوق الانسان في الوثائق الإسلامية الخالدة</a:t>
            </a:r>
            <a:r>
              <a:rPr lang="en-US" sz="4000" dirty="0"/>
              <a:t/>
            </a:r>
            <a:br>
              <a:rPr lang="en-US" sz="4000" dirty="0"/>
            </a:br>
            <a:endParaRPr sz="4000" dirty="0"/>
          </a:p>
        </p:txBody>
      </p:sp>
      <p:sp>
        <p:nvSpPr>
          <p:cNvPr id="174" name="Google Shape;174;p24"/>
          <p:cNvSpPr/>
          <p:nvPr/>
        </p:nvSpPr>
        <p:spPr>
          <a:xfrm>
            <a:off x="161925" y="1531619"/>
            <a:ext cx="8648699" cy="631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 rtl="1"/>
            <a:r>
              <a:rPr lang="ar-IQ" sz="2800" b="1" dirty="0"/>
              <a:t>ثانيا : حقوق الانسان في عهد الامام </a:t>
            </a:r>
            <a:r>
              <a:rPr lang="en-US" sz="2800" b="1" dirty="0">
                <a:sym typeface="AGA Arabesque Desktop"/>
              </a:rPr>
              <a:t></a:t>
            </a:r>
            <a:r>
              <a:rPr lang="ar-IQ" sz="2800" b="1" dirty="0"/>
              <a:t> الى مالك الاشتر</a:t>
            </a:r>
            <a:endParaRPr lang="en-US" sz="2800" dirty="0"/>
          </a:p>
          <a:p>
            <a:pPr algn="just" rtl="1"/>
            <a:r>
              <a:rPr lang="ar-IQ" sz="2800" dirty="0"/>
              <a:t>يمثل هذا العهد دستوراً ومنهجاً من الامام علي بن أبي طالب له إلى الصحابي مالك الأشتر النخعي حينما ولاه على مصر، </a:t>
            </a:r>
            <a:r>
              <a:rPr lang="ar-IQ" sz="2800" dirty="0" smtClean="0"/>
              <a:t>وقد </a:t>
            </a:r>
            <a:r>
              <a:rPr lang="ar-IQ" sz="2800" dirty="0"/>
              <a:t>تضمن العديد من المبادئ التي توصف اليوم بأنها من قبيل حقوق </a:t>
            </a:r>
            <a:r>
              <a:rPr lang="ar-IQ" sz="2800" dirty="0" smtClean="0"/>
              <a:t>الإنسان ومنها :-</a:t>
            </a:r>
          </a:p>
          <a:p>
            <a:pPr marL="457200" indent="-457200" algn="just" rtl="1">
              <a:buFontTx/>
              <a:buChar char="-"/>
            </a:pPr>
            <a:r>
              <a:rPr lang="ar-IQ" sz="2800" dirty="0" smtClean="0"/>
              <a:t>حق </a:t>
            </a:r>
            <a:r>
              <a:rPr lang="ar-IQ" sz="2800" dirty="0"/>
              <a:t>التعامل مع الرعية بالرحمة والعفو </a:t>
            </a:r>
            <a:endParaRPr lang="ar-IQ" sz="2800" dirty="0" smtClean="0"/>
          </a:p>
          <a:p>
            <a:pPr marL="457200" indent="-457200" algn="just" rtl="1">
              <a:buFontTx/>
              <a:buChar char="-"/>
            </a:pPr>
            <a:r>
              <a:rPr lang="ar-IQ" sz="2800" dirty="0" smtClean="0"/>
              <a:t>عدم </a:t>
            </a:r>
            <a:r>
              <a:rPr lang="ar-IQ" sz="2800" dirty="0"/>
              <a:t>تكبر الحاكم على المحكومين والتزامه بشرع الله تعالى</a:t>
            </a:r>
            <a:r>
              <a:rPr lang="ar-IQ" sz="2800" dirty="0" smtClean="0"/>
              <a:t>،</a:t>
            </a:r>
          </a:p>
          <a:p>
            <a:pPr marL="457200" indent="-457200" algn="just" rtl="1">
              <a:buFontTx/>
              <a:buChar char="-"/>
            </a:pPr>
            <a:r>
              <a:rPr lang="ar-IQ" sz="2800" dirty="0" smtClean="0"/>
              <a:t>حق </a:t>
            </a:r>
            <a:r>
              <a:rPr lang="ar-IQ" sz="2800" dirty="0"/>
              <a:t>الرعية في العدل </a:t>
            </a:r>
            <a:r>
              <a:rPr lang="ar-IQ" sz="2800" dirty="0" smtClean="0"/>
              <a:t>والانصاف</a:t>
            </a:r>
          </a:p>
          <a:p>
            <a:pPr marL="457200" indent="-457200" algn="just" rtl="1">
              <a:buFontTx/>
              <a:buChar char="-"/>
            </a:pPr>
            <a:r>
              <a:rPr lang="ar-IQ" sz="2800" dirty="0" smtClean="0"/>
              <a:t>عدم </a:t>
            </a:r>
            <a:r>
              <a:rPr lang="ar-IQ" sz="2800" dirty="0"/>
              <a:t>الركون في الحكم إلى الوشاة أو الاستعانة بالبخلاء </a:t>
            </a:r>
            <a:r>
              <a:rPr lang="ar-IQ" sz="2800" dirty="0" smtClean="0"/>
              <a:t>والجبناء والخونة</a:t>
            </a:r>
          </a:p>
          <a:p>
            <a:pPr algn="just" rtl="1"/>
            <a:r>
              <a:rPr lang="ar-IQ" sz="2800" dirty="0" smtClean="0"/>
              <a:t> - والاعتماد </a:t>
            </a:r>
            <a:r>
              <a:rPr lang="ar-IQ" sz="2800" dirty="0"/>
              <a:t>على التقاة </a:t>
            </a:r>
            <a:r>
              <a:rPr lang="ar-IQ" sz="2800" dirty="0" smtClean="0"/>
              <a:t>والصادقين</a:t>
            </a:r>
            <a:r>
              <a:rPr lang="ar-IQ" sz="2800" dirty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39497668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1282</TotalTime>
  <Words>968</Words>
  <Application>Microsoft Office PowerPoint</Application>
  <PresentationFormat>عرض على الشاشة (3:4)‏</PresentationFormat>
  <Paragraphs>125</Paragraphs>
  <Slides>15</Slides>
  <Notes>15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20" baseType="lpstr">
      <vt:lpstr>Arial</vt:lpstr>
      <vt:lpstr>Calibri</vt:lpstr>
      <vt:lpstr>AGA Arabesque Desktop</vt:lpstr>
      <vt:lpstr>Wingdings</vt:lpstr>
      <vt:lpstr>Office Theme</vt:lpstr>
      <vt:lpstr>مفاهيم حقوق الإنسان</vt:lpstr>
      <vt:lpstr>الموضوعات : </vt:lpstr>
      <vt:lpstr>مفهوم حقوق الانسان في الشريعة الاسلامية</vt:lpstr>
      <vt:lpstr>مفهوم حقوق الانسان في الشريعة الاسلامية</vt:lpstr>
      <vt:lpstr>مفهوم حقوق الانسان في الشريعة الاسلامية</vt:lpstr>
      <vt:lpstr>مكانة الانسان في الشريعة الاسلامية</vt:lpstr>
      <vt:lpstr>حقوق الانسان في الوثائق الإسلامية الخالدة </vt:lpstr>
      <vt:lpstr>حقوق الانسان في الوثائق الإسلامية الخالدة </vt:lpstr>
      <vt:lpstr>حقوق الانسان في الوثائق الإسلامية الخالدة </vt:lpstr>
      <vt:lpstr>حقوق الانسان في الوثائق الإسلامية الخالدة </vt:lpstr>
      <vt:lpstr>حقوق الانسان في الوثائق الإسلامية الخالدة </vt:lpstr>
      <vt:lpstr>حقوق الانسان في الوثائق الإسلامية الخالدة </vt:lpstr>
      <vt:lpstr>حقوق الانسان في الوثائق الإسلامية الخالدة </vt:lpstr>
      <vt:lpstr>حقوق الانسان في الوثائق الإسلامية الخالدة </vt:lpstr>
      <vt:lpstr>الخاتمة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مفاهيم حقوق الإنسان</dc:title>
  <dc:creator>Dr Saherah</dc:creator>
  <cp:lastModifiedBy>Maher</cp:lastModifiedBy>
  <cp:revision>73</cp:revision>
  <dcterms:modified xsi:type="dcterms:W3CDTF">2022-05-21T17:19:24Z</dcterms:modified>
</cp:coreProperties>
</file>