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2" r:id="rId10"/>
    <p:sldId id="267" r:id="rId11"/>
    <p:sldId id="268" r:id="rId12"/>
    <p:sldId id="263" r:id="rId13"/>
    <p:sldId id="271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7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7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3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8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0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4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9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0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9D492-3704-444F-BFAB-A8FBC4741C60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Upper limb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athmer</a:t>
            </a:r>
            <a:r>
              <a:rPr lang="en-US" dirty="0" smtClean="0"/>
              <a:t> </a:t>
            </a:r>
            <a:r>
              <a:rPr lang="en-US" dirty="0" err="1" smtClean="0"/>
              <a:t>mohammed</a:t>
            </a:r>
            <a:r>
              <a:rPr lang="en-US" dirty="0" smtClean="0"/>
              <a:t> </a:t>
            </a:r>
            <a:r>
              <a:rPr lang="en-US" dirty="0" err="1" smtClean="0"/>
              <a:t>redh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2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3" y="1022628"/>
            <a:ext cx="6195160" cy="454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98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147762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2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7565" y="530089"/>
            <a:ext cx="11608905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lower end of the 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possesses the medial and lateral epicondyles for the attachment of muscles and ligaments , the rounded 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capitulum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articulation with the head of the radius , and the pulley-shaped trochlea for articulation with the trochlear notch of the ulna . Above the 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capitulum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the radial fossa , which receives the head of the radius when the elbow is flexed . Above the trochlea anteriorly is the coronoid fossa , which during the same movement receives the coronoid process of the ulna .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3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5" y="809625"/>
            <a:ext cx="523875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445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147762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948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48" y="318053"/>
            <a:ext cx="8852452" cy="1879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9A0000"/>
                </a:solidFill>
                <a:latin typeface="Centennial-Bold"/>
                <a:ea typeface="Calibri" panose="020F0502020204030204" pitchFamily="34" charset="0"/>
                <a:cs typeface="Centennial-Bold"/>
              </a:rPr>
              <a:t>Sternoclavicular Joint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FFA600"/>
                </a:solidFill>
                <a:latin typeface="ZapfDingbats"/>
                <a:ea typeface="Calibri" panose="020F0502020204030204" pitchFamily="34" charset="0"/>
                <a:cs typeface="ZapfDingbats"/>
              </a:rPr>
              <a:t>■■ </a:t>
            </a:r>
            <a:r>
              <a:rPr lang="en-US" b="1" dirty="0">
                <a:solidFill>
                  <a:srgbClr val="000000"/>
                </a:solidFill>
                <a:latin typeface="Minion-Bold"/>
                <a:ea typeface="Calibri" panose="020F0502020204030204" pitchFamily="34" charset="0"/>
                <a:cs typeface="Minion-Bold"/>
              </a:rPr>
              <a:t>Articulation: 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This occurs between clavicle, the manubrium </a:t>
            </a:r>
            <a:r>
              <a:rPr lang="en-US" dirty="0" err="1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sterni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, and the 1st costal cartilage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FFA600"/>
                </a:solidFill>
                <a:latin typeface="ZapfDingbats"/>
                <a:ea typeface="Calibri" panose="020F0502020204030204" pitchFamily="34" charset="0"/>
                <a:cs typeface="ZapfDingbats"/>
              </a:rPr>
              <a:t>■■ </a:t>
            </a:r>
            <a:r>
              <a:rPr lang="en-US" b="1" dirty="0">
                <a:solidFill>
                  <a:srgbClr val="000000"/>
                </a:solidFill>
                <a:latin typeface="Minion-Bold"/>
                <a:ea typeface="Calibri" panose="020F0502020204030204" pitchFamily="34" charset="0"/>
                <a:cs typeface="Minion-Bold"/>
              </a:rPr>
              <a:t>Type: 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Synovial double-plane joint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1548" y="2197798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9A0000"/>
                </a:solidFill>
                <a:latin typeface="Centennial-Bold"/>
                <a:ea typeface="Calibri" panose="020F0502020204030204" pitchFamily="34" charset="0"/>
                <a:cs typeface="Centennial-Bold"/>
              </a:rPr>
              <a:t>Acromioclavicular Joint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FFA600"/>
                </a:solidFill>
                <a:latin typeface="ZapfDingbats"/>
                <a:ea typeface="Calibri" panose="020F0502020204030204" pitchFamily="34" charset="0"/>
                <a:cs typeface="ZapfDingbats"/>
              </a:rPr>
              <a:t>■■ </a:t>
            </a:r>
            <a:r>
              <a:rPr lang="en-US" b="1" dirty="0">
                <a:solidFill>
                  <a:srgbClr val="000000"/>
                </a:solidFill>
                <a:latin typeface="Minion-Bold"/>
                <a:ea typeface="Calibri" panose="020F0502020204030204" pitchFamily="34" charset="0"/>
                <a:cs typeface="Minion-Bold"/>
              </a:rPr>
              <a:t>Articulation: 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This occurs between the acromion of the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scapula and the lateral end of the clavicle 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000000"/>
                </a:solidFill>
                <a:latin typeface="Minion-Bold"/>
                <a:ea typeface="Calibri" panose="020F0502020204030204" pitchFamily="34" charset="0"/>
                <a:cs typeface="Minion-Bold"/>
              </a:rPr>
              <a:t>Type: 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Synovial plane joint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548" y="3801804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9A0000"/>
                </a:solidFill>
                <a:latin typeface="Centennial-Bold"/>
                <a:ea typeface="Calibri" panose="020F0502020204030204" pitchFamily="34" charset="0"/>
                <a:cs typeface="Centennial-Bold"/>
              </a:rPr>
              <a:t>Shoulder Joint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FFA600"/>
                </a:solidFill>
                <a:latin typeface="ZapfDingbats"/>
                <a:ea typeface="Calibri" panose="020F0502020204030204" pitchFamily="34" charset="0"/>
                <a:cs typeface="ZapfDingbats"/>
              </a:rPr>
              <a:t>■■ </a:t>
            </a:r>
            <a:r>
              <a:rPr lang="en-US" b="1" dirty="0">
                <a:solidFill>
                  <a:srgbClr val="000000"/>
                </a:solidFill>
                <a:latin typeface="Minion-Bold"/>
                <a:ea typeface="Calibri" panose="020F0502020204030204" pitchFamily="34" charset="0"/>
                <a:cs typeface="Minion-Bold"/>
              </a:rPr>
              <a:t>Articulation: 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This occurs between the  head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of the </a:t>
            </a:r>
            <a:r>
              <a:rPr lang="en-US" dirty="0" err="1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humerus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 and glenoid cavity of the scapula.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FFA600"/>
                </a:solidFill>
                <a:latin typeface="ZapfDingbats"/>
                <a:ea typeface="Calibri" panose="020F0502020204030204" pitchFamily="34" charset="0"/>
                <a:cs typeface="ZapfDingbats"/>
              </a:rPr>
              <a:t>■■ </a:t>
            </a:r>
            <a:r>
              <a:rPr lang="en-US" b="1" dirty="0">
                <a:solidFill>
                  <a:srgbClr val="000000"/>
                </a:solidFill>
                <a:latin typeface="Minion-Bold"/>
                <a:ea typeface="Calibri" panose="020F0502020204030204" pitchFamily="34" charset="0"/>
                <a:cs typeface="Minion-Bold"/>
              </a:rPr>
              <a:t>Type: </a:t>
            </a:r>
            <a:r>
              <a:rPr lang="en-US" dirty="0">
                <a:solidFill>
                  <a:srgbClr val="00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Synovial ball-and-socket joint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78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539" y="212035"/>
            <a:ext cx="3697357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UPPER LIMB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6207" y="1036949"/>
            <a:ext cx="2242020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Clavicle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383" y="1868557"/>
            <a:ext cx="11145078" cy="2698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clavicle is a long ,  that lies horizontally across the root of the neck. It articulates with the sternum and first costal cartilage medially and with the acromion process of the scapula laterally .</a:t>
            </a:r>
            <a:r>
              <a:rPr lang="en-US" sz="28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its medial two-thirds are convex forward and its lateral third is concave forward 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9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3757" y="344556"/>
            <a:ext cx="7023651" cy="530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484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1" y="198783"/>
            <a:ext cx="38033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Scapula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9027" y="887896"/>
            <a:ext cx="117414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inion-Regular"/>
              </a:rPr>
              <a:t>The scapula is a flat triangular bone </a:t>
            </a:r>
            <a:r>
              <a:rPr lang="en-US" sz="2800" dirty="0" smtClean="0">
                <a:latin typeface="Minion-Regular"/>
              </a:rPr>
              <a:t>that </a:t>
            </a:r>
            <a:r>
              <a:rPr lang="en-US" sz="2800" dirty="0">
                <a:latin typeface="Minion-Regular"/>
              </a:rPr>
              <a:t>lies </a:t>
            </a:r>
            <a:r>
              <a:rPr lang="en-US" sz="2800" dirty="0" smtClean="0">
                <a:latin typeface="Minion-Regular"/>
              </a:rPr>
              <a:t>on the </a:t>
            </a:r>
            <a:r>
              <a:rPr lang="en-US" sz="2800" dirty="0">
                <a:latin typeface="Minion-Regular"/>
              </a:rPr>
              <a:t>posterior chest wall between the 2nd and 7th ribs</a:t>
            </a:r>
            <a:r>
              <a:rPr lang="en-US" sz="2800" dirty="0" smtClean="0">
                <a:latin typeface="Minion-Regular"/>
              </a:rPr>
              <a:t>.</a:t>
            </a:r>
          </a:p>
          <a:p>
            <a:r>
              <a:rPr lang="en-US" sz="2800" dirty="0" smtClean="0">
                <a:latin typeface="Minion-Regular"/>
              </a:rPr>
              <a:t> On its </a:t>
            </a:r>
            <a:r>
              <a:rPr lang="en-US" sz="2800" dirty="0">
                <a:latin typeface="Minion-Regular"/>
              </a:rPr>
              <a:t>posterior surface, the </a:t>
            </a:r>
            <a:r>
              <a:rPr lang="en-US" sz="2800" b="1" dirty="0">
                <a:latin typeface="Minion-Bold"/>
              </a:rPr>
              <a:t>spine of the scapula </a:t>
            </a:r>
            <a:r>
              <a:rPr lang="en-US" sz="2800" dirty="0">
                <a:latin typeface="Minion-Regular"/>
              </a:rPr>
              <a:t>projects backward.</a:t>
            </a:r>
          </a:p>
          <a:p>
            <a:r>
              <a:rPr lang="en-US" sz="2800" dirty="0">
                <a:latin typeface="Minion-Regular"/>
              </a:rPr>
              <a:t>The lateral end of the spine is free and forms the </a:t>
            </a:r>
            <a:r>
              <a:rPr lang="en-US" sz="2800" b="1" dirty="0">
                <a:latin typeface="Minion-Bold"/>
              </a:rPr>
              <a:t>acromion,</a:t>
            </a:r>
          </a:p>
          <a:p>
            <a:r>
              <a:rPr lang="en-US" sz="2800" dirty="0">
                <a:latin typeface="Minion-Regular"/>
              </a:rPr>
              <a:t>which articulates with the clavicle</a:t>
            </a:r>
            <a:r>
              <a:rPr lang="en-US" sz="2800" dirty="0" smtClean="0">
                <a:latin typeface="Minion-Regular"/>
              </a:rPr>
              <a:t>.</a:t>
            </a:r>
          </a:p>
          <a:p>
            <a:r>
              <a:rPr lang="en-US" sz="2800" dirty="0" smtClean="0">
                <a:latin typeface="Minion-Regular"/>
              </a:rPr>
              <a:t> </a:t>
            </a:r>
            <a:r>
              <a:rPr lang="en-US" sz="2800" dirty="0">
                <a:latin typeface="Minion-Regular"/>
              </a:rPr>
              <a:t>The </a:t>
            </a:r>
            <a:r>
              <a:rPr lang="en-US" sz="2800" dirty="0" err="1" smtClean="0">
                <a:latin typeface="Minion-Regular"/>
              </a:rPr>
              <a:t>superolateral</a:t>
            </a:r>
            <a:r>
              <a:rPr lang="en-US" sz="2800" dirty="0" smtClean="0">
                <a:latin typeface="Minion-Regular"/>
              </a:rPr>
              <a:t> angle </a:t>
            </a:r>
            <a:r>
              <a:rPr lang="en-US" sz="2800" dirty="0">
                <a:latin typeface="Minion-Regular"/>
              </a:rPr>
              <a:t>of the scapula forms the pear-shaped </a:t>
            </a:r>
            <a:r>
              <a:rPr lang="en-US" sz="2800" b="1" dirty="0">
                <a:latin typeface="Minion-Bold"/>
              </a:rPr>
              <a:t>glenoid cavity</a:t>
            </a:r>
            <a:r>
              <a:rPr lang="en-US" sz="2800" b="1" dirty="0" smtClean="0">
                <a:latin typeface="Minion-Bold"/>
              </a:rPr>
              <a:t>, </a:t>
            </a:r>
            <a:r>
              <a:rPr lang="en-US" sz="2800" dirty="0" smtClean="0">
                <a:latin typeface="Minion-Regular"/>
              </a:rPr>
              <a:t>or </a:t>
            </a:r>
            <a:r>
              <a:rPr lang="en-US" sz="2800" b="1" dirty="0">
                <a:latin typeface="Minion-Bold"/>
              </a:rPr>
              <a:t>fossa, </a:t>
            </a:r>
            <a:r>
              <a:rPr lang="en-US" sz="2800" dirty="0">
                <a:latin typeface="Minion-Regular"/>
              </a:rPr>
              <a:t>which articulates with the head of the </a:t>
            </a:r>
            <a:r>
              <a:rPr lang="en-US" sz="2800" dirty="0" err="1">
                <a:latin typeface="Minion-Regular"/>
              </a:rPr>
              <a:t>humerus</a:t>
            </a:r>
            <a:r>
              <a:rPr lang="en-US" sz="2800" dirty="0">
                <a:latin typeface="Minion-Regular"/>
              </a:rPr>
              <a:t> at</a:t>
            </a:r>
          </a:p>
          <a:p>
            <a:r>
              <a:rPr lang="en-US" sz="2800" dirty="0">
                <a:latin typeface="Minion-Regular"/>
              </a:rPr>
              <a:t>the shoulder joint. </a:t>
            </a:r>
            <a:endParaRPr lang="en-US" sz="2800" dirty="0" smtClean="0">
              <a:latin typeface="Minion-Regular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703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714" y="190905"/>
            <a:ext cx="8228571" cy="6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72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321" y="503583"/>
            <a:ext cx="1138361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inion-Regular"/>
              </a:rPr>
              <a:t>The anterior surface of the scapula is concave and forms</a:t>
            </a:r>
          </a:p>
          <a:p>
            <a:r>
              <a:rPr lang="en-US" sz="2800" dirty="0">
                <a:latin typeface="Minion-Regular"/>
              </a:rPr>
              <a:t>the shallow </a:t>
            </a:r>
            <a:r>
              <a:rPr lang="en-US" sz="2800" b="1" dirty="0">
                <a:latin typeface="Minion-Bold"/>
              </a:rPr>
              <a:t>subscapular fossa</a:t>
            </a:r>
            <a:r>
              <a:rPr lang="en-US" sz="2800" b="1" dirty="0" smtClean="0">
                <a:latin typeface="Minion-Bold"/>
              </a:rPr>
              <a:t>.</a:t>
            </a:r>
          </a:p>
          <a:p>
            <a:r>
              <a:rPr lang="en-US" sz="2800" b="1" dirty="0" smtClean="0">
                <a:latin typeface="Minion-Bold"/>
              </a:rPr>
              <a:t> </a:t>
            </a:r>
            <a:r>
              <a:rPr lang="en-US" sz="2800" dirty="0">
                <a:latin typeface="Minion-Regular"/>
              </a:rPr>
              <a:t>The posterior surface of </a:t>
            </a:r>
            <a:r>
              <a:rPr lang="en-US" sz="2800" dirty="0" smtClean="0">
                <a:latin typeface="Minion-Regular"/>
              </a:rPr>
              <a:t>the scapula </a:t>
            </a:r>
            <a:r>
              <a:rPr lang="en-US" sz="2800" dirty="0">
                <a:latin typeface="Minion-Regular"/>
              </a:rPr>
              <a:t>is divided by the spine into the </a:t>
            </a:r>
            <a:r>
              <a:rPr lang="en-US" sz="2800" b="1" dirty="0">
                <a:latin typeface="Minion-Bold"/>
              </a:rPr>
              <a:t>supraspinous </a:t>
            </a:r>
            <a:r>
              <a:rPr lang="en-US" sz="2800" b="1" dirty="0" smtClean="0">
                <a:latin typeface="Minion-Bold"/>
              </a:rPr>
              <a:t>fossa </a:t>
            </a:r>
            <a:r>
              <a:rPr lang="en-US" sz="2800" dirty="0" smtClean="0">
                <a:latin typeface="Minion-Regular"/>
              </a:rPr>
              <a:t>above </a:t>
            </a:r>
            <a:r>
              <a:rPr lang="en-US" sz="2800" dirty="0">
                <a:latin typeface="Minion-Regular"/>
              </a:rPr>
              <a:t>and an </a:t>
            </a:r>
            <a:r>
              <a:rPr lang="en-US" sz="2800" b="1" dirty="0" err="1">
                <a:latin typeface="Minion-Bold"/>
              </a:rPr>
              <a:t>infraspinous</a:t>
            </a:r>
            <a:r>
              <a:rPr lang="en-US" sz="2800" b="1" dirty="0">
                <a:latin typeface="Minion-Bold"/>
              </a:rPr>
              <a:t> fossa </a:t>
            </a:r>
            <a:endParaRPr lang="en-US" sz="2800" dirty="0">
              <a:latin typeface="Minion-Regular"/>
            </a:endParaRPr>
          </a:p>
          <a:p>
            <a:r>
              <a:rPr lang="en-US" sz="2800" dirty="0" smtClean="0">
                <a:latin typeface="Minion-Regular"/>
              </a:rPr>
              <a:t>. </a:t>
            </a:r>
            <a:r>
              <a:rPr lang="en-US" sz="2800" dirty="0">
                <a:latin typeface="Minion-Regular"/>
              </a:rPr>
              <a:t>The </a:t>
            </a:r>
            <a:r>
              <a:rPr lang="en-US" sz="2800" b="1" dirty="0" err="1" smtClean="0">
                <a:latin typeface="Minion-Bold"/>
              </a:rPr>
              <a:t>inferiorangle</a:t>
            </a:r>
            <a:r>
              <a:rPr lang="en-US" sz="2800" b="1" dirty="0" smtClean="0">
                <a:latin typeface="Minion-Bold"/>
              </a:rPr>
              <a:t> </a:t>
            </a:r>
            <a:r>
              <a:rPr lang="en-US" sz="2800" dirty="0">
                <a:latin typeface="Minion-Regular"/>
              </a:rPr>
              <a:t>of the scapula can be palpated easily in the living</a:t>
            </a:r>
          </a:p>
          <a:p>
            <a:r>
              <a:rPr lang="en-US" sz="2800" dirty="0">
                <a:latin typeface="Minion-Regular"/>
              </a:rPr>
              <a:t>subject and marks the level of the 7th rib and the spine of</a:t>
            </a:r>
          </a:p>
          <a:p>
            <a:r>
              <a:rPr lang="en-US" sz="2800" dirty="0">
                <a:latin typeface="Minion-Regular"/>
              </a:rPr>
              <a:t>the 7th thoracic vertebra.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696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545" y="0"/>
            <a:ext cx="6563967" cy="677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7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17" y="921856"/>
            <a:ext cx="5392807" cy="537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0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2782" y="573123"/>
            <a:ext cx="3256695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599" y="1431235"/>
            <a:ext cx="112245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articulates with the scapula at the shoulder joint and with the radius and ulna at the elbow joint . The upper end of the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has a head ,which  articulates with the glenoid cavity of the scapula . Immediately below the head is the anatomical neck . Below the neck are the greater and lesser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tuberosies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separated from each other by the bicipital groove ..About halfway down the lateral aspect of the shaft is a roughened elevation called the deltoid tuberosity . Behind and below the tuberosity is a spiral groove , which accommodates the radial nerve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6996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483</Words>
  <Application>Microsoft Office PowerPoint</Application>
  <PresentationFormat>Widescreen</PresentationFormat>
  <Paragraphs>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Centennial-Bold</vt:lpstr>
      <vt:lpstr>Minion-Bold</vt:lpstr>
      <vt:lpstr>Minion-Regular</vt:lpstr>
      <vt:lpstr>ZapfDingbats</vt:lpstr>
      <vt:lpstr>Office Theme</vt:lpstr>
      <vt:lpstr>Upper limb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18</cp:revision>
  <dcterms:created xsi:type="dcterms:W3CDTF">2021-02-02T12:24:40Z</dcterms:created>
  <dcterms:modified xsi:type="dcterms:W3CDTF">2022-01-30T05:42:52Z</dcterms:modified>
</cp:coreProperties>
</file>