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autoCompressPictures="0">
  <p:sldMasterIdLst>
    <p:sldMasterId id="2147483648" r:id="rId1"/>
    <p:sldMasterId id="2147483660" r:id="rId2"/>
    <p:sldMasterId id="2147483673" r:id="rId3"/>
    <p:sldMasterId id="2147483686" r:id="rId4"/>
  </p:sldMasterIdLst>
  <p:notesMasterIdLst>
    <p:notesMasterId r:id="rId38"/>
  </p:notesMasterIdLst>
  <p:sldIdLst>
    <p:sldId id="274" r:id="rId5"/>
    <p:sldId id="273" r:id="rId6"/>
    <p:sldId id="302" r:id="rId7"/>
    <p:sldId id="277" r:id="rId8"/>
    <p:sldId id="303" r:id="rId9"/>
    <p:sldId id="286" r:id="rId10"/>
    <p:sldId id="304" r:id="rId11"/>
    <p:sldId id="285" r:id="rId12"/>
    <p:sldId id="307" r:id="rId13"/>
    <p:sldId id="309" r:id="rId14"/>
    <p:sldId id="308" r:id="rId15"/>
    <p:sldId id="310" r:id="rId16"/>
    <p:sldId id="306" r:id="rId17"/>
    <p:sldId id="305" r:id="rId18"/>
    <p:sldId id="315" r:id="rId19"/>
    <p:sldId id="318" r:id="rId20"/>
    <p:sldId id="317" r:id="rId21"/>
    <p:sldId id="312" r:id="rId22"/>
    <p:sldId id="316" r:id="rId23"/>
    <p:sldId id="319" r:id="rId24"/>
    <p:sldId id="311" r:id="rId25"/>
    <p:sldId id="320" r:id="rId26"/>
    <p:sldId id="321" r:id="rId27"/>
    <p:sldId id="323" r:id="rId28"/>
    <p:sldId id="324" r:id="rId29"/>
    <p:sldId id="325" r:id="rId30"/>
    <p:sldId id="326" r:id="rId31"/>
    <p:sldId id="328" r:id="rId32"/>
    <p:sldId id="329" r:id="rId33"/>
    <p:sldId id="330" r:id="rId34"/>
    <p:sldId id="332" r:id="rId35"/>
    <p:sldId id="331" r:id="rId36"/>
    <p:sldId id="290" r:id="rId37"/>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470" autoAdjust="0"/>
    <p:restoredTop sz="94660"/>
  </p:normalViewPr>
  <p:slideViewPr>
    <p:cSldViewPr>
      <p:cViewPr varScale="1">
        <p:scale>
          <a:sx n="65" d="100"/>
          <a:sy n="65" d="100"/>
        </p:scale>
        <p:origin x="-82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59664B-60E9-44B4-8BC1-5CA403D3C1FA}" type="datetimeFigureOut">
              <a:rPr lang="en-US" smtClean="0"/>
              <a:t>4/14/2022</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A5B932-6694-4F77-9AED-7B83573921E9}" type="slidenum">
              <a:rPr lang="en-US" smtClean="0"/>
              <a:t>‹#›</a:t>
            </a:fld>
            <a:endParaRPr lang="en-US"/>
          </a:p>
        </p:txBody>
      </p:sp>
    </p:spTree>
    <p:extLst>
      <p:ext uri="{BB962C8B-B14F-4D97-AF65-F5344CB8AC3E}">
        <p14:creationId xmlns:p14="http://schemas.microsoft.com/office/powerpoint/2010/main" val="1200723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Tree>
    <p:extLst>
      <p:ext uri="{BB962C8B-B14F-4D97-AF65-F5344CB8AC3E}">
        <p14:creationId xmlns:p14="http://schemas.microsoft.com/office/powerpoint/2010/main" val="2237685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a:p>
        </p:txBody>
      </p:sp>
      <p:sp>
        <p:nvSpPr>
          <p:cNvPr id="4" name="عنصر نائب لرقم الشريحة 3"/>
          <p:cNvSpPr>
            <a:spLocks noGrp="1"/>
          </p:cNvSpPr>
          <p:nvPr>
            <p:ph type="sldNum" sz="quarter" idx="10"/>
          </p:nvPr>
        </p:nvSpPr>
        <p:spPr/>
        <p:txBody>
          <a:bodyPr/>
          <a:lstStyle/>
          <a:p>
            <a:fld id="{3FA5B932-6694-4F77-9AED-7B83573921E9}" type="slidenum">
              <a:rPr lang="en-US" smtClean="0"/>
              <a:t>16</a:t>
            </a:fld>
            <a:endParaRPr lang="en-US"/>
          </a:p>
        </p:txBody>
      </p:sp>
    </p:spTree>
    <p:extLst>
      <p:ext uri="{BB962C8B-B14F-4D97-AF65-F5344CB8AC3E}">
        <p14:creationId xmlns:p14="http://schemas.microsoft.com/office/powerpoint/2010/main" val="1613410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50E071DE-5E7D-44C4-81A8-98174F9FAFBA}" type="datetime1">
              <a:rPr lang="en-US" smtClean="0">
                <a:solidFill>
                  <a:prstClr val="black">
                    <a:tint val="75000"/>
                  </a:prstClr>
                </a:solidFill>
              </a:rPr>
              <a:pPr/>
              <a:t>4/14/2022</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9531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1A098794-95CD-4AA3-A521-95324A913768}" type="datetime1">
              <a:rPr lang="en-US" smtClean="0">
                <a:solidFill>
                  <a:prstClr val="black">
                    <a:tint val="75000"/>
                  </a:prstClr>
                </a:solidFill>
              </a:rPr>
              <a:pPr/>
              <a:t>4/14/2022</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20192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CC774C57-CFA5-4320-B4A9-7818405B8D70}" type="datetime1">
              <a:rPr lang="en-US" smtClean="0">
                <a:solidFill>
                  <a:prstClr val="black">
                    <a:tint val="75000"/>
                  </a:prstClr>
                </a:solidFill>
              </a:rPr>
              <a:pPr/>
              <a:t>4/14/2022</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5062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9A0C1DD7-8E01-452F-9048-C2736116FE22}" type="datetime1">
              <a:rPr lang="en-US" smtClean="0">
                <a:solidFill>
                  <a:prstClr val="black">
                    <a:tint val="75000"/>
                  </a:prstClr>
                </a:solidFill>
              </a:rPr>
              <a:pPr/>
              <a:t>4/14/2022</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50124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2BDDB80B-69FC-406C-AB52-C23AFDD13BC9}" type="datetime1">
              <a:rPr lang="en-US" smtClean="0">
                <a:solidFill>
                  <a:prstClr val="black">
                    <a:tint val="75000"/>
                  </a:prstClr>
                </a:solidFill>
              </a:rPr>
              <a:pPr/>
              <a:t>4/14/2022</a:t>
            </a:fld>
            <a:endParaRPr lang="en-US">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en-US">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87206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841C9BF3-4A8F-46DA-BE8C-FB96F2637E39}" type="datetime1">
              <a:rPr lang="en-US" smtClean="0">
                <a:solidFill>
                  <a:prstClr val="black">
                    <a:tint val="75000"/>
                  </a:prstClr>
                </a:solidFill>
              </a:rPr>
              <a:pPr/>
              <a:t>4/14/2022</a:t>
            </a:fld>
            <a:endParaRPr lang="en-US">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en-US">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3416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27EF80C2-DDF4-4187-B3C7-56EB86EDA9EA}" type="datetime1">
              <a:rPr lang="en-US" smtClean="0">
                <a:solidFill>
                  <a:prstClr val="black">
                    <a:tint val="75000"/>
                  </a:prstClr>
                </a:solidFill>
              </a:rPr>
              <a:pPr/>
              <a:t>4/14/2022</a:t>
            </a:fld>
            <a:endParaRPr lang="en-US">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en-US">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40312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F2BE50DA-0AB3-4BA4-82D0-3FC3FBA9D5BD}" type="datetime1">
              <a:rPr lang="en-US" smtClean="0">
                <a:solidFill>
                  <a:prstClr val="black">
                    <a:tint val="75000"/>
                  </a:prstClr>
                </a:solidFill>
              </a:rPr>
              <a:pPr/>
              <a:t>4/14/2022</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1573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940FF267-C9C4-4C60-8FD6-9C4BEFD2C474}" type="datetime1">
              <a:rPr lang="en-US" smtClean="0">
                <a:solidFill>
                  <a:prstClr val="black">
                    <a:tint val="75000"/>
                  </a:prstClr>
                </a:solidFill>
              </a:rPr>
              <a:pPr/>
              <a:t>4/14/2022</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51651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9E50AE9F-0B37-489E-AA69-13EA8EE1E255}" type="datetime1">
              <a:rPr lang="en-US" smtClean="0">
                <a:solidFill>
                  <a:prstClr val="black">
                    <a:tint val="75000"/>
                  </a:prstClr>
                </a:solidFill>
              </a:rPr>
              <a:pPr/>
              <a:t>4/14/2022</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17404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217B4305-4ABC-422F-80F1-9333E9DAF64B}" type="datetime1">
              <a:rPr lang="en-US" smtClean="0">
                <a:solidFill>
                  <a:prstClr val="black">
                    <a:tint val="75000"/>
                  </a:prstClr>
                </a:solidFill>
              </a:rPr>
              <a:pPr/>
              <a:t>4/14/2022</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65866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76B3C191-8DA0-48FE-BF7E-2DBBD000EB4E}" type="datetime1">
              <a:rPr lang="en-US" smtClean="0">
                <a:solidFill>
                  <a:prstClr val="black">
                    <a:tint val="75000"/>
                  </a:prstClr>
                </a:solidFill>
              </a:rPr>
              <a:pPr/>
              <a:t>4/14/2022</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7265547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50E071DE-5E7D-44C4-81A8-98174F9FAFBA}" type="datetime1">
              <a:rPr lang="en-US" smtClean="0">
                <a:solidFill>
                  <a:prstClr val="black">
                    <a:tint val="75000"/>
                  </a:prstClr>
                </a:solidFill>
              </a:rPr>
              <a:pPr/>
              <a:t>4/14/2022</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29956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1A098794-95CD-4AA3-A521-95324A913768}" type="datetime1">
              <a:rPr lang="en-US" smtClean="0">
                <a:solidFill>
                  <a:prstClr val="black">
                    <a:tint val="75000"/>
                  </a:prstClr>
                </a:solidFill>
              </a:rPr>
              <a:pPr/>
              <a:t>4/14/2022</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79306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CC774C57-CFA5-4320-B4A9-7818405B8D70}" type="datetime1">
              <a:rPr lang="en-US" smtClean="0">
                <a:solidFill>
                  <a:prstClr val="black">
                    <a:tint val="75000"/>
                  </a:prstClr>
                </a:solidFill>
              </a:rPr>
              <a:pPr/>
              <a:t>4/14/2022</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87994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9A0C1DD7-8E01-452F-9048-C2736116FE22}" type="datetime1">
              <a:rPr lang="en-US" smtClean="0">
                <a:solidFill>
                  <a:prstClr val="black">
                    <a:tint val="75000"/>
                  </a:prstClr>
                </a:solidFill>
              </a:rPr>
              <a:pPr/>
              <a:t>4/14/2022</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82908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2BDDB80B-69FC-406C-AB52-C23AFDD13BC9}" type="datetime1">
              <a:rPr lang="en-US" smtClean="0">
                <a:solidFill>
                  <a:prstClr val="black">
                    <a:tint val="75000"/>
                  </a:prstClr>
                </a:solidFill>
              </a:rPr>
              <a:pPr/>
              <a:t>4/14/2022</a:t>
            </a:fld>
            <a:endParaRPr lang="en-US">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en-US">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68125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841C9BF3-4A8F-46DA-BE8C-FB96F2637E39}" type="datetime1">
              <a:rPr lang="en-US" smtClean="0">
                <a:solidFill>
                  <a:prstClr val="black">
                    <a:tint val="75000"/>
                  </a:prstClr>
                </a:solidFill>
              </a:rPr>
              <a:pPr/>
              <a:t>4/14/2022</a:t>
            </a:fld>
            <a:endParaRPr lang="en-US">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en-US">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564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27EF80C2-DDF4-4187-B3C7-56EB86EDA9EA}" type="datetime1">
              <a:rPr lang="en-US" smtClean="0">
                <a:solidFill>
                  <a:prstClr val="black">
                    <a:tint val="75000"/>
                  </a:prstClr>
                </a:solidFill>
              </a:rPr>
              <a:pPr/>
              <a:t>4/14/2022</a:t>
            </a:fld>
            <a:endParaRPr lang="en-US">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en-US">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26705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F2BE50DA-0AB3-4BA4-82D0-3FC3FBA9D5BD}" type="datetime1">
              <a:rPr lang="en-US" smtClean="0">
                <a:solidFill>
                  <a:prstClr val="black">
                    <a:tint val="75000"/>
                  </a:prstClr>
                </a:solidFill>
              </a:rPr>
              <a:pPr/>
              <a:t>4/14/2022</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91371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940FF267-C9C4-4C60-8FD6-9C4BEFD2C474}" type="datetime1">
              <a:rPr lang="en-US" smtClean="0">
                <a:solidFill>
                  <a:prstClr val="black">
                    <a:tint val="75000"/>
                  </a:prstClr>
                </a:solidFill>
              </a:rPr>
              <a:pPr/>
              <a:t>4/14/2022</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631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9E50AE9F-0B37-489E-AA69-13EA8EE1E255}" type="datetime1">
              <a:rPr lang="en-US" smtClean="0">
                <a:solidFill>
                  <a:prstClr val="black">
                    <a:tint val="75000"/>
                  </a:prstClr>
                </a:solidFill>
              </a:rPr>
              <a:pPr/>
              <a:t>4/14/2022</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71152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217B4305-4ABC-422F-80F1-9333E9DAF64B}" type="datetime1">
              <a:rPr lang="en-US" smtClean="0">
                <a:solidFill>
                  <a:prstClr val="black">
                    <a:tint val="75000"/>
                  </a:prstClr>
                </a:solidFill>
              </a:rPr>
              <a:pPr/>
              <a:t>4/14/2022</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17712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76B3C191-8DA0-48FE-BF7E-2DBBD000EB4E}" type="datetime1">
              <a:rPr lang="en-US" smtClean="0">
                <a:solidFill>
                  <a:prstClr val="black">
                    <a:tint val="75000"/>
                  </a:prstClr>
                </a:solidFill>
              </a:rPr>
              <a:pPr/>
              <a:t>4/14/2022</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2607583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5866398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4190834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2765543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554423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5308354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6858000"/>
          </a:xfrm>
        </p:spPr>
        <p:txBody>
          <a:bodyPr>
            <a:normAutofit/>
          </a:bodyPr>
          <a:lstStyle>
            <a:lvl1pPr algn="l" rtl="0">
              <a:defRPr sz="2800"/>
            </a:lvl1pPr>
          </a:lstStyle>
          <a:p>
            <a:r>
              <a:rPr lang="ar-SA" dirty="0" smtClean="0"/>
              <a:t>انقر لتحرير نمط العنوان الرئيسي</a:t>
            </a:r>
            <a:endParaRPr lang="ar-SA" dirty="0"/>
          </a:p>
        </p:txBody>
      </p:sp>
      <p:sp>
        <p:nvSpPr>
          <p:cNvPr id="5" name="عنصر نائب لرقم الشريحة 4"/>
          <p:cNvSpPr>
            <a:spLocks noGrp="1"/>
          </p:cNvSpPr>
          <p:nvPr>
            <p:ph type="sldNum" sz="quarter" idx="12"/>
          </p:nvPr>
        </p:nvSpPr>
        <p:spPr>
          <a:xfrm>
            <a:off x="6974904" y="6453336"/>
            <a:ext cx="2133600" cy="365125"/>
          </a:xfrm>
        </p:spPr>
        <p:txBody>
          <a:bodyPr/>
          <a:lstStyle>
            <a:lvl1pPr algn="r" rtl="0">
              <a:defRPr sz="1600" b="1">
                <a:solidFill>
                  <a:schemeClr val="tx1"/>
                </a:solidFill>
                <a:cs typeface="+mj-cs"/>
              </a:defRPr>
            </a:lvl1pPr>
          </a:lstStyle>
          <a:p>
            <a:fld id="{0B34F065-1154-456A-91E3-76DE8E75E17B}" type="slidenum">
              <a:rPr lang="ar-SA" smtClean="0">
                <a:solidFill>
                  <a:prstClr val="black"/>
                </a:solidFill>
              </a:rPr>
              <a:pPr/>
              <a:t>‹#›</a:t>
            </a:fld>
            <a:endParaRPr lang="ar-SA">
              <a:solidFill>
                <a:prstClr val="black"/>
              </a:solidFill>
            </a:endParaRPr>
          </a:p>
        </p:txBody>
      </p:sp>
    </p:spTree>
    <p:extLst>
      <p:ext uri="{BB962C8B-B14F-4D97-AF65-F5344CB8AC3E}">
        <p14:creationId xmlns:p14="http://schemas.microsoft.com/office/powerpoint/2010/main" val="33405080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endParaRPr lang="ar-SA" dirty="0">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3777209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2215818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3892862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8737837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537160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6858000"/>
          </a:xfrm>
        </p:spPr>
        <p:txBody>
          <a:bodyPr>
            <a:normAutofit/>
          </a:bodyPr>
          <a:lstStyle>
            <a:lvl1pPr algn="l" rtl="0">
              <a:defRPr sz="2800"/>
            </a:lvl1pPr>
          </a:lstStyle>
          <a:p>
            <a:r>
              <a:rPr lang="ar-SA" dirty="0" smtClean="0"/>
              <a:t>انقر لتحرير نمط العنوان الرئيسي</a:t>
            </a:r>
            <a:endParaRPr lang="ar-SA" dirty="0"/>
          </a:p>
        </p:txBody>
      </p:sp>
      <p:sp>
        <p:nvSpPr>
          <p:cNvPr id="5" name="عنصر نائب لرقم الشريحة 4"/>
          <p:cNvSpPr>
            <a:spLocks noGrp="1"/>
          </p:cNvSpPr>
          <p:nvPr>
            <p:ph type="sldNum" sz="quarter" idx="12"/>
          </p:nvPr>
        </p:nvSpPr>
        <p:spPr>
          <a:xfrm>
            <a:off x="6974904" y="6453336"/>
            <a:ext cx="2133600" cy="365125"/>
          </a:xfrm>
        </p:spPr>
        <p:txBody>
          <a:bodyPr/>
          <a:lstStyle>
            <a:lvl1pPr algn="r" rtl="0">
              <a:defRPr sz="1600" b="1">
                <a:solidFill>
                  <a:schemeClr val="tx1"/>
                </a:solidFill>
                <a:cs typeface="+mj-cs"/>
              </a:defRPr>
            </a:lvl1p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endParaRPr lang="ar-SA" dirty="0"/>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B91D8C64-1988-405B-98A0-482B271A758F}" type="datetime1">
              <a:rPr lang="en-US" smtClean="0">
                <a:solidFill>
                  <a:prstClr val="black">
                    <a:tint val="75000"/>
                  </a:prstClr>
                </a:solidFill>
              </a:rPr>
              <a:pPr rtl="0"/>
              <a:t>4/14/2022</a:t>
            </a:fld>
            <a:endParaRPr lang="en-US">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a:solidFill>
                <a:prstClr val="black">
                  <a:tint val="75000"/>
                </a:prstClr>
              </a:solidFill>
            </a:endParaRPr>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B6F15528-21DE-4FAA-801E-634DDDAF4B2B}" type="slidenum">
              <a:rPr lang="en-US" smtClean="0">
                <a:solidFill>
                  <a:prstClr val="black">
                    <a:tint val="75000"/>
                  </a:prstClr>
                </a:solidFill>
              </a:rPr>
              <a:pPr rtl="0"/>
              <a:t>‹#›</a:t>
            </a:fld>
            <a:endParaRPr lang="en-US">
              <a:solidFill>
                <a:prstClr val="black">
                  <a:tint val="75000"/>
                </a:prstClr>
              </a:solidFill>
            </a:endParaRPr>
          </a:p>
        </p:txBody>
      </p:sp>
    </p:spTree>
    <p:extLst>
      <p:ext uri="{BB962C8B-B14F-4D97-AF65-F5344CB8AC3E}">
        <p14:creationId xmlns:p14="http://schemas.microsoft.com/office/powerpoint/2010/main" val="9197451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B91D8C64-1988-405B-98A0-482B271A758F}" type="datetime1">
              <a:rPr lang="en-US" smtClean="0">
                <a:solidFill>
                  <a:prstClr val="black">
                    <a:tint val="75000"/>
                  </a:prstClr>
                </a:solidFill>
              </a:rPr>
              <a:pPr rtl="0"/>
              <a:t>4/14/2022</a:t>
            </a:fld>
            <a:endParaRPr lang="en-US">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a:solidFill>
                <a:prstClr val="black">
                  <a:tint val="75000"/>
                </a:prstClr>
              </a:solidFill>
            </a:endParaRPr>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B6F15528-21DE-4FAA-801E-634DDDAF4B2B}" type="slidenum">
              <a:rPr lang="en-US" smtClean="0">
                <a:solidFill>
                  <a:prstClr val="black">
                    <a:tint val="75000"/>
                  </a:prstClr>
                </a:solidFill>
              </a:rPr>
              <a:pPr rtl="0"/>
              <a:t>‹#›</a:t>
            </a:fld>
            <a:endParaRPr lang="en-US">
              <a:solidFill>
                <a:prstClr val="black">
                  <a:tint val="75000"/>
                </a:prstClr>
              </a:solidFill>
            </a:endParaRPr>
          </a:p>
        </p:txBody>
      </p:sp>
    </p:spTree>
    <p:extLst>
      <p:ext uri="{BB962C8B-B14F-4D97-AF65-F5344CB8AC3E}">
        <p14:creationId xmlns:p14="http://schemas.microsoft.com/office/powerpoint/2010/main" val="306337133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82031242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5.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lW_INGNSWSo"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 Id="rId6" Type="http://schemas.microsoft.com/office/2007/relationships/hdphoto" Target="../media/hdphoto6.wdp"/><Relationship Id="rId5" Type="http://schemas.openxmlformats.org/officeDocument/2006/relationships/image" Target="../media/image22.png"/><Relationship Id="rId4" Type="http://schemas.microsoft.com/office/2007/relationships/hdphoto" Target="../media/hdphoto5.wdp"/></Relationships>
</file>

<file path=ppt/slides/_rels/slide24.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3.png"/><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4.png"/><Relationship Id="rId1" Type="http://schemas.openxmlformats.org/officeDocument/2006/relationships/slideLayout" Target="../slideLayouts/slideLayout4.xml"/><Relationship Id="rId5" Type="http://schemas.microsoft.com/office/2007/relationships/hdphoto" Target="../media/hdphoto9.wdp"/><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وان 5"/>
          <p:cNvSpPr>
            <a:spLocks noGrp="1"/>
          </p:cNvSpPr>
          <p:nvPr>
            <p:ph type="title"/>
          </p:nvPr>
        </p:nvSpPr>
        <p:spPr>
          <a:xfrm>
            <a:off x="534321" y="404664"/>
            <a:ext cx="7963939" cy="1728192"/>
          </a:xfrm>
          <a:solidFill>
            <a:schemeClr val="accent2">
              <a:lumMod val="40000"/>
              <a:lumOff val="60000"/>
            </a:schemeClr>
          </a:solidFill>
        </p:spPr>
        <p:style>
          <a:lnRef idx="1">
            <a:schemeClr val="accent1"/>
          </a:lnRef>
          <a:fillRef idx="2">
            <a:schemeClr val="accent1"/>
          </a:fillRef>
          <a:effectRef idx="1">
            <a:schemeClr val="accent1"/>
          </a:effectRef>
          <a:fontRef idx="minor">
            <a:schemeClr val="dk1"/>
          </a:fontRef>
        </p:style>
        <p:txBody>
          <a:bodyPr>
            <a:noAutofit/>
          </a:bodyPr>
          <a:lstStyle/>
          <a:p>
            <a:pPr marL="635" algn="ctr">
              <a:lnSpc>
                <a:spcPct val="100000"/>
              </a:lnSpc>
              <a:spcBef>
                <a:spcPts val="2540"/>
              </a:spcBef>
            </a:pPr>
            <a:r>
              <a:rPr lang="en-US" sz="3200" b="1" dirty="0">
                <a:latin typeface="Calibri"/>
                <a:cs typeface="Calibri"/>
              </a:rPr>
              <a:t/>
            </a:r>
            <a:br>
              <a:rPr lang="en-US" sz="3200" b="1" dirty="0">
                <a:latin typeface="Calibri"/>
                <a:cs typeface="Calibri"/>
              </a:rPr>
            </a:br>
            <a:r>
              <a:rPr lang="en-US" sz="2800" b="1" spc="-5" dirty="0" smtClean="0">
                <a:solidFill>
                  <a:schemeClr val="tx1"/>
                </a:solidFill>
                <a:latin typeface="Calibri"/>
                <a:cs typeface="Calibri"/>
              </a:rPr>
              <a:t>AL-</a:t>
            </a:r>
            <a:r>
              <a:rPr lang="en-US" sz="2800" b="1" spc="-5" dirty="0" err="1" smtClean="0">
                <a:solidFill>
                  <a:schemeClr val="tx1"/>
                </a:solidFill>
                <a:latin typeface="Calibri"/>
                <a:cs typeface="Calibri"/>
              </a:rPr>
              <a:t>Mustaqbal</a:t>
            </a:r>
            <a:r>
              <a:rPr lang="en-US" sz="2800" b="1" spc="10" dirty="0" smtClean="0">
                <a:solidFill>
                  <a:schemeClr val="tx1"/>
                </a:solidFill>
                <a:latin typeface="Calibri"/>
                <a:cs typeface="Calibri"/>
              </a:rPr>
              <a:t> </a:t>
            </a:r>
            <a:r>
              <a:rPr lang="en-US" sz="2800" b="1" dirty="0">
                <a:solidFill>
                  <a:schemeClr val="tx1"/>
                </a:solidFill>
                <a:latin typeface="Calibri"/>
                <a:cs typeface="Calibri"/>
              </a:rPr>
              <a:t>University</a:t>
            </a:r>
            <a:r>
              <a:rPr lang="en-US" sz="2800" b="1" spc="-10" dirty="0">
                <a:solidFill>
                  <a:schemeClr val="tx1"/>
                </a:solidFill>
                <a:latin typeface="Calibri"/>
                <a:cs typeface="Calibri"/>
              </a:rPr>
              <a:t> </a:t>
            </a:r>
            <a:r>
              <a:rPr lang="en-US" sz="2800" b="1" spc="-5" dirty="0" smtClean="0">
                <a:solidFill>
                  <a:schemeClr val="tx1"/>
                </a:solidFill>
                <a:latin typeface="Calibri"/>
                <a:cs typeface="Calibri"/>
              </a:rPr>
              <a:t>College </a:t>
            </a:r>
            <a:r>
              <a:rPr lang="en-US" sz="2800" b="1" spc="-5" dirty="0">
                <a:solidFill>
                  <a:schemeClr val="tx1"/>
                </a:solidFill>
                <a:latin typeface="Calibri"/>
                <a:cs typeface="Calibri"/>
              </a:rPr>
              <a:t/>
            </a:r>
            <a:br>
              <a:rPr lang="en-US" sz="2800" b="1" spc="-5" dirty="0">
                <a:solidFill>
                  <a:schemeClr val="tx1"/>
                </a:solidFill>
                <a:latin typeface="Calibri"/>
                <a:cs typeface="Calibri"/>
              </a:rPr>
            </a:br>
            <a:r>
              <a:rPr lang="en-US" sz="2800" b="1" spc="-5" dirty="0" smtClean="0">
                <a:solidFill>
                  <a:schemeClr val="tx1"/>
                </a:solidFill>
                <a:latin typeface="Calibri"/>
                <a:cs typeface="Calibri"/>
              </a:rPr>
              <a:t>Department</a:t>
            </a:r>
            <a:r>
              <a:rPr lang="en-US" sz="2800" b="1" spc="-10" dirty="0" smtClean="0">
                <a:solidFill>
                  <a:schemeClr val="tx1"/>
                </a:solidFill>
                <a:latin typeface="Calibri"/>
                <a:cs typeface="Calibri"/>
              </a:rPr>
              <a:t> </a:t>
            </a:r>
            <a:r>
              <a:rPr lang="en-US" sz="2800" b="1" dirty="0">
                <a:solidFill>
                  <a:schemeClr val="tx1"/>
                </a:solidFill>
                <a:latin typeface="Calibri"/>
                <a:cs typeface="Calibri"/>
              </a:rPr>
              <a:t>of </a:t>
            </a:r>
            <a:r>
              <a:rPr lang="en-US" sz="2800" b="1" spc="-5" dirty="0">
                <a:solidFill>
                  <a:schemeClr val="tx1"/>
                </a:solidFill>
                <a:latin typeface="Calibri"/>
                <a:cs typeface="Calibri"/>
              </a:rPr>
              <a:t>Pharmacy</a:t>
            </a:r>
            <a:r>
              <a:rPr lang="en-US" sz="2800" b="1" dirty="0">
                <a:solidFill>
                  <a:schemeClr val="tx1"/>
                </a:solidFill>
                <a:latin typeface="Calibri"/>
                <a:cs typeface="Calibri"/>
              </a:rPr>
              <a:t/>
            </a:r>
            <a:br>
              <a:rPr lang="en-US" sz="2800" b="1" dirty="0">
                <a:solidFill>
                  <a:schemeClr val="tx1"/>
                </a:solidFill>
                <a:latin typeface="Calibri"/>
                <a:cs typeface="Calibri"/>
              </a:rPr>
            </a:br>
            <a:r>
              <a:rPr lang="en-US" sz="2800" b="1" dirty="0" smtClean="0">
                <a:solidFill>
                  <a:schemeClr val="tx1"/>
                </a:solidFill>
                <a:latin typeface="Calibri"/>
                <a:cs typeface="Calibri"/>
              </a:rPr>
              <a:t>Physiology 2</a:t>
            </a:r>
            <a:r>
              <a:rPr lang="en-US" sz="2800" b="1" baseline="30000" dirty="0" smtClean="0">
                <a:solidFill>
                  <a:schemeClr val="tx1"/>
                </a:solidFill>
                <a:latin typeface="Calibri"/>
                <a:cs typeface="Calibri"/>
              </a:rPr>
              <a:t>nd</a:t>
            </a:r>
            <a:r>
              <a:rPr lang="en-US" sz="2800" b="1" dirty="0" smtClean="0">
                <a:solidFill>
                  <a:schemeClr val="tx1"/>
                </a:solidFill>
                <a:latin typeface="Calibri"/>
                <a:cs typeface="Calibri"/>
              </a:rPr>
              <a:t> </a:t>
            </a:r>
            <a:r>
              <a:rPr lang="en-US" sz="2400" b="1" dirty="0" smtClean="0">
                <a:solidFill>
                  <a:schemeClr val="tx1"/>
                </a:solidFill>
                <a:latin typeface="Calibri"/>
                <a:cs typeface="Calibri"/>
              </a:rPr>
              <a:t>stage</a:t>
            </a:r>
            <a:endParaRPr lang="en-US" sz="2800" b="1" dirty="0">
              <a:solidFill>
                <a:schemeClr val="tx1"/>
              </a:solidFill>
            </a:endParaRPr>
          </a:p>
        </p:txBody>
      </p:sp>
      <p:sp>
        <p:nvSpPr>
          <p:cNvPr id="3" name="Content Placeholder 2">
            <a:extLst>
              <a:ext uri="{FF2B5EF4-FFF2-40B4-BE49-F238E27FC236}">
                <a16:creationId xmlns="" xmlns:a16="http://schemas.microsoft.com/office/drawing/2014/main" id="{C78CAD3A-FE7C-4759-B4BA-66094DDE8139}"/>
              </a:ext>
            </a:extLst>
          </p:cNvPr>
          <p:cNvSpPr>
            <a:spLocks noGrp="1"/>
          </p:cNvSpPr>
          <p:nvPr>
            <p:ph idx="1"/>
          </p:nvPr>
        </p:nvSpPr>
        <p:spPr>
          <a:xfrm>
            <a:off x="223181" y="2348880"/>
            <a:ext cx="8229600" cy="1384920"/>
          </a:xfrm>
          <a:ln w="28575"/>
        </p:spPr>
        <p:style>
          <a:lnRef idx="2">
            <a:schemeClr val="accent4"/>
          </a:lnRef>
          <a:fillRef idx="1">
            <a:schemeClr val="lt1"/>
          </a:fillRef>
          <a:effectRef idx="0">
            <a:schemeClr val="accent4"/>
          </a:effectRef>
          <a:fontRef idx="minor">
            <a:schemeClr val="dk1"/>
          </a:fontRef>
        </p:style>
        <p:txBody>
          <a:bodyPr>
            <a:noAutofit/>
          </a:bodyPr>
          <a:lstStyle/>
          <a:p>
            <a:pPr marL="0" indent="0" algn="ctr">
              <a:spcBef>
                <a:spcPts val="105"/>
              </a:spcBef>
              <a:buNone/>
            </a:pPr>
            <a:r>
              <a:rPr lang="en-US" sz="4000" dirty="0" smtClean="0">
                <a:latin typeface="Arial Black" pitchFamily="34" charset="0"/>
              </a:rPr>
              <a:t>GIT Physiology </a:t>
            </a:r>
            <a:r>
              <a:rPr lang="en-US" sz="4000" dirty="0" err="1" smtClean="0">
                <a:latin typeface="Arial Black" pitchFamily="34" charset="0"/>
              </a:rPr>
              <a:t>Lec</a:t>
            </a:r>
            <a:r>
              <a:rPr lang="en-US" sz="4000" dirty="0" smtClean="0">
                <a:latin typeface="Arial Black" pitchFamily="34" charset="0"/>
              </a:rPr>
              <a:t> 2</a:t>
            </a:r>
          </a:p>
          <a:p>
            <a:pPr marL="0" indent="0" algn="ctr">
              <a:spcBef>
                <a:spcPts val="105"/>
              </a:spcBef>
              <a:buNone/>
            </a:pPr>
            <a:r>
              <a:rPr lang="en-US" sz="4000" dirty="0">
                <a:solidFill>
                  <a:srgbClr val="FF0000"/>
                </a:solidFill>
                <a:latin typeface="Times New Roman"/>
                <a:ea typeface="Times New Roman"/>
              </a:rPr>
              <a:t>Chewing and Swallowing</a:t>
            </a:r>
            <a:r>
              <a:rPr lang="en-US" sz="4000" dirty="0" smtClean="0">
                <a:latin typeface="Arial Black" pitchFamily="34" charset="0"/>
              </a:rPr>
              <a:t> </a:t>
            </a:r>
            <a:endParaRPr lang="en-US" sz="4000" dirty="0">
              <a:latin typeface="Arial Black" pitchFamily="34" charset="0"/>
            </a:endParaRPr>
          </a:p>
        </p:txBody>
      </p:sp>
      <p:sp>
        <p:nvSpPr>
          <p:cNvPr id="2" name="عنصر نائب لرقم الشريحة 1"/>
          <p:cNvSpPr>
            <a:spLocks noGrp="1"/>
          </p:cNvSpPr>
          <p:nvPr>
            <p:ph type="sldNum" sz="quarter" idx="12"/>
          </p:nvPr>
        </p:nvSpPr>
        <p:spPr/>
        <p:txBody>
          <a:bodyPr/>
          <a:lstStyle/>
          <a:p>
            <a:fld id="{0B34F065-1154-456A-91E3-76DE8E75E17B}" type="slidenum">
              <a:rPr lang="ar-SA" smtClean="0">
                <a:solidFill>
                  <a:prstClr val="black">
                    <a:tint val="75000"/>
                  </a:prstClr>
                </a:solidFill>
              </a:rPr>
              <a:pPr/>
              <a:t>1</a:t>
            </a:fld>
            <a:endParaRPr lang="ar-SA">
              <a:solidFill>
                <a:prstClr val="black">
                  <a:tint val="75000"/>
                </a:prstClr>
              </a:solidFill>
            </a:endParaRPr>
          </a:p>
        </p:txBody>
      </p:sp>
      <p:sp>
        <p:nvSpPr>
          <p:cNvPr id="10" name="TextBox 9">
            <a:extLst>
              <a:ext uri="{FF2B5EF4-FFF2-40B4-BE49-F238E27FC236}">
                <a16:creationId xmlns="" xmlns:a16="http://schemas.microsoft.com/office/drawing/2014/main" id="{19466ACF-3FD3-4AE7-BC09-B2FDA0B6B31F}"/>
              </a:ext>
            </a:extLst>
          </p:cNvPr>
          <p:cNvSpPr txBox="1"/>
          <p:nvPr/>
        </p:nvSpPr>
        <p:spPr>
          <a:xfrm>
            <a:off x="107504" y="3864076"/>
            <a:ext cx="4320480"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rtl="0"/>
            <a:r>
              <a:rPr lang="en-US" sz="2400" dirty="0" smtClean="0">
                <a:solidFill>
                  <a:prstClr val="black"/>
                </a:solidFill>
                <a:latin typeface="Elephant" panose="02020904090505020303" pitchFamily="18" charset="0"/>
              </a:rPr>
              <a:t>By: Dr. </a:t>
            </a:r>
            <a:r>
              <a:rPr lang="en-US" sz="2400" dirty="0" err="1" smtClean="0">
                <a:solidFill>
                  <a:prstClr val="black"/>
                </a:solidFill>
                <a:latin typeface="Elephant" panose="02020904090505020303" pitchFamily="18" charset="0"/>
              </a:rPr>
              <a:t>Weaam</a:t>
            </a:r>
            <a:r>
              <a:rPr lang="en-US" sz="2400" dirty="0" smtClean="0">
                <a:solidFill>
                  <a:prstClr val="black"/>
                </a:solidFill>
                <a:latin typeface="Elephant" panose="02020904090505020303" pitchFamily="18" charset="0"/>
              </a:rPr>
              <a:t> J. </a:t>
            </a:r>
            <a:r>
              <a:rPr lang="en-US" sz="2400" dirty="0" err="1" smtClean="0">
                <a:solidFill>
                  <a:prstClr val="black"/>
                </a:solidFill>
                <a:latin typeface="Elephant" panose="02020904090505020303" pitchFamily="18" charset="0"/>
              </a:rPr>
              <a:t>Abass</a:t>
            </a:r>
            <a:endParaRPr lang="en-US" sz="2400" dirty="0">
              <a:solidFill>
                <a:prstClr val="black"/>
              </a:solidFill>
              <a:latin typeface="Elephant" panose="02020904090505020303"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2325" y="404664"/>
            <a:ext cx="1971675"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404664"/>
            <a:ext cx="1914525"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صورة 8"/>
          <p:cNvPicPr/>
          <p:nvPr/>
        </p:nvPicPr>
        <p:blipFill>
          <a:blip r:embed="rId5"/>
          <a:stretch>
            <a:fillRect/>
          </a:stretch>
        </p:blipFill>
        <p:spPr>
          <a:xfrm>
            <a:off x="4211960" y="4094908"/>
            <a:ext cx="4392488" cy="2502444"/>
          </a:xfrm>
          <a:prstGeom prst="rect">
            <a:avLst/>
          </a:prstGeom>
        </p:spPr>
      </p:pic>
    </p:spTree>
    <p:extLst>
      <p:ext uri="{BB962C8B-B14F-4D97-AF65-F5344CB8AC3E}">
        <p14:creationId xmlns:p14="http://schemas.microsoft.com/office/powerpoint/2010/main" val="42534877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188640"/>
            <a:ext cx="8075240" cy="634082"/>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dirty="0"/>
              <a:t>Pharyngeal Stage of Swallowing</a:t>
            </a:r>
          </a:p>
        </p:txBody>
      </p:sp>
      <p:sp>
        <p:nvSpPr>
          <p:cNvPr id="3" name="عنصر نائب للمحتوى 2"/>
          <p:cNvSpPr>
            <a:spLocks noGrp="1"/>
          </p:cNvSpPr>
          <p:nvPr>
            <p:ph sz="half" idx="1"/>
          </p:nvPr>
        </p:nvSpPr>
        <p:spPr>
          <a:xfrm>
            <a:off x="323528" y="938334"/>
            <a:ext cx="8784976" cy="3282754"/>
          </a:xfrm>
        </p:spPr>
        <p:txBody>
          <a:bodyPr>
            <a:normAutofit/>
          </a:bodyPr>
          <a:lstStyle/>
          <a:p>
            <a:pPr marL="121285" indent="0" algn="l" rtl="0">
              <a:spcAft>
                <a:spcPts val="0"/>
              </a:spcAft>
              <a:buNone/>
            </a:pP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mechanics of the pharyngeal stage of swallowing</a:t>
            </a:r>
            <a:r>
              <a:rPr lang="en-US" dirty="0" smtClean="0">
                <a:latin typeface="Times New Roman" pitchFamily="18" charset="0"/>
                <a:cs typeface="Times New Roman" pitchFamily="18" charset="0"/>
              </a:rPr>
              <a:t>:</a:t>
            </a:r>
          </a:p>
          <a:p>
            <a:pPr marL="121285" indent="0" algn="l" rtl="0">
              <a:spcAft>
                <a:spcPts val="0"/>
              </a:spcAft>
              <a:buNone/>
            </a:pP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The trachea is closed, the esophagus is opened, and a fast peristaltic wave initiated by the nervous system of the pharynx forces the bolus of food into the upper esophagus, the entire process occurring in less than 2 seconds</a:t>
            </a: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10</a:t>
            </a:fld>
            <a:endParaRPr lang="ar-SA"/>
          </a:p>
        </p:txBody>
      </p:sp>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1796344" y="3645024"/>
            <a:ext cx="6930319" cy="3004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وسيلة شرح بيضاوية 5"/>
          <p:cNvSpPr/>
          <p:nvPr/>
        </p:nvSpPr>
        <p:spPr>
          <a:xfrm>
            <a:off x="755576" y="3808716"/>
            <a:ext cx="2592288" cy="1008112"/>
          </a:xfrm>
          <a:prstGeom prst="wedgeEllipseCallout">
            <a:avLst>
              <a:gd name="adj1" fmla="val 83548"/>
              <a:gd name="adj2" fmla="val 121273"/>
            </a:avLst>
          </a:prstGeom>
          <a:solidFill>
            <a:schemeClr val="accent2">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solidFill>
                  <a:sysClr val="windowText" lastClr="000000"/>
                </a:solidFill>
              </a:rPr>
              <a:t>Automatic </a:t>
            </a:r>
          </a:p>
          <a:p>
            <a:pPr algn="ctr"/>
            <a:r>
              <a:rPr lang="en-US" b="1" dirty="0" smtClean="0">
                <a:solidFill>
                  <a:sysClr val="windowText" lastClr="000000"/>
                </a:solidFill>
              </a:rPr>
              <a:t>Cannot be stopped </a:t>
            </a:r>
            <a:endParaRPr lang="en-US" b="1" dirty="0">
              <a:solidFill>
                <a:sysClr val="windowText" lastClr="000000"/>
              </a:solidFill>
            </a:endParaRPr>
          </a:p>
        </p:txBody>
      </p:sp>
    </p:spTree>
    <p:extLst>
      <p:ext uri="{BB962C8B-B14F-4D97-AF65-F5344CB8AC3E}">
        <p14:creationId xmlns:p14="http://schemas.microsoft.com/office/powerpoint/2010/main" val="25640433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188640"/>
            <a:ext cx="8075240" cy="634082"/>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b="1" i="1" dirty="0">
                <a:solidFill>
                  <a:srgbClr val="008000"/>
                </a:solidFill>
                <a:latin typeface="Arial"/>
                <a:ea typeface="Arial"/>
              </a:rPr>
              <a:t>Esophageal</a:t>
            </a:r>
            <a:r>
              <a:rPr lang="en-US" b="1" i="1" spc="260" dirty="0">
                <a:solidFill>
                  <a:srgbClr val="008000"/>
                </a:solidFill>
                <a:latin typeface="Arial"/>
                <a:ea typeface="Arial"/>
              </a:rPr>
              <a:t> </a:t>
            </a:r>
            <a:r>
              <a:rPr lang="en-US" b="1" i="1" dirty="0">
                <a:solidFill>
                  <a:srgbClr val="008000"/>
                </a:solidFill>
                <a:latin typeface="Arial"/>
                <a:ea typeface="Arial"/>
              </a:rPr>
              <a:t>stage</a:t>
            </a:r>
            <a:r>
              <a:rPr lang="en-US" b="1" i="1" spc="235" dirty="0">
                <a:solidFill>
                  <a:srgbClr val="008000"/>
                </a:solidFill>
                <a:latin typeface="Arial"/>
                <a:ea typeface="Arial"/>
              </a:rPr>
              <a:t> </a:t>
            </a:r>
            <a:r>
              <a:rPr lang="en-US" b="1" i="1" dirty="0">
                <a:solidFill>
                  <a:srgbClr val="008000"/>
                </a:solidFill>
                <a:latin typeface="Arial"/>
                <a:ea typeface="Arial"/>
              </a:rPr>
              <a:t>of</a:t>
            </a:r>
            <a:r>
              <a:rPr lang="en-US" b="1" i="1" spc="150" dirty="0">
                <a:solidFill>
                  <a:srgbClr val="008000"/>
                </a:solidFill>
                <a:latin typeface="Arial"/>
                <a:ea typeface="Arial"/>
              </a:rPr>
              <a:t> </a:t>
            </a:r>
            <a:r>
              <a:rPr lang="en-US" b="1" i="1" dirty="0">
                <a:solidFill>
                  <a:srgbClr val="008000"/>
                </a:solidFill>
                <a:latin typeface="Arial"/>
                <a:ea typeface="Arial"/>
              </a:rPr>
              <a:t>swallowing</a:t>
            </a:r>
            <a:endParaRPr lang="en-US" dirty="0"/>
          </a:p>
        </p:txBody>
      </p:sp>
      <p:sp>
        <p:nvSpPr>
          <p:cNvPr id="3" name="عنصر نائب للمحتوى 2"/>
          <p:cNvSpPr>
            <a:spLocks noGrp="1"/>
          </p:cNvSpPr>
          <p:nvPr>
            <p:ph sz="half" idx="1"/>
          </p:nvPr>
        </p:nvSpPr>
        <p:spPr>
          <a:xfrm>
            <a:off x="323528" y="938334"/>
            <a:ext cx="8784976" cy="3282754"/>
          </a:xfrm>
        </p:spPr>
        <p:txBody>
          <a:bodyPr>
            <a:normAutofit/>
          </a:bodyPr>
          <a:lstStyle/>
          <a:p>
            <a:pPr marL="121285" indent="0" algn="l">
              <a:spcAft>
                <a:spcPts val="0"/>
              </a:spcAft>
              <a:buNone/>
            </a:pPr>
            <a:r>
              <a:rPr lang="en-US" dirty="0" smtClean="0">
                <a:latin typeface="Times New Roman"/>
                <a:ea typeface="Times New Roman"/>
              </a:rPr>
              <a:t>The</a:t>
            </a:r>
            <a:r>
              <a:rPr lang="en-US" spc="300" dirty="0" smtClean="0">
                <a:latin typeface="Times New Roman"/>
                <a:ea typeface="Times New Roman"/>
              </a:rPr>
              <a:t> </a:t>
            </a:r>
            <a:r>
              <a:rPr lang="en-US" dirty="0">
                <a:latin typeface="Times New Roman"/>
                <a:ea typeface="Times New Roman"/>
              </a:rPr>
              <a:t>esophagus functions primarily to conduct food rapidly from the pharynx</a:t>
            </a:r>
            <a:r>
              <a:rPr lang="en-US" spc="300" dirty="0">
                <a:latin typeface="Times New Roman"/>
                <a:ea typeface="Times New Roman"/>
              </a:rPr>
              <a:t> </a:t>
            </a:r>
            <a:r>
              <a:rPr lang="en-US" dirty="0">
                <a:latin typeface="Times New Roman"/>
                <a:ea typeface="Times New Roman"/>
              </a:rPr>
              <a:t>to the </a:t>
            </a:r>
            <a:r>
              <a:rPr lang="en-US" dirty="0" smtClean="0">
                <a:latin typeface="Times New Roman"/>
                <a:ea typeface="Times New Roman"/>
              </a:rPr>
              <a:t>stomach. The </a:t>
            </a:r>
            <a:r>
              <a:rPr lang="en-US" dirty="0">
                <a:latin typeface="Times New Roman"/>
                <a:ea typeface="Times New Roman"/>
              </a:rPr>
              <a:t>esophagus normally </a:t>
            </a:r>
            <a:r>
              <a:rPr lang="en-US" dirty="0" smtClean="0">
                <a:latin typeface="Times New Roman"/>
                <a:ea typeface="Times New Roman"/>
              </a:rPr>
              <a:t>exhibits </a:t>
            </a:r>
            <a:r>
              <a:rPr lang="en-US" sz="3200" b="1" dirty="0">
                <a:latin typeface="Times New Roman"/>
                <a:ea typeface="Times New Roman"/>
              </a:rPr>
              <a:t>two</a:t>
            </a:r>
            <a:r>
              <a:rPr lang="en-US" sz="3200" b="1" spc="5" dirty="0">
                <a:latin typeface="Times New Roman"/>
                <a:ea typeface="Times New Roman"/>
              </a:rPr>
              <a:t> </a:t>
            </a:r>
            <a:r>
              <a:rPr lang="en-US" sz="3200" b="1" dirty="0">
                <a:latin typeface="Times New Roman"/>
                <a:ea typeface="Times New Roman"/>
              </a:rPr>
              <a:t>types</a:t>
            </a:r>
            <a:r>
              <a:rPr lang="en-US" sz="3200" b="1" spc="-20" dirty="0">
                <a:latin typeface="Times New Roman"/>
                <a:ea typeface="Times New Roman"/>
              </a:rPr>
              <a:t> </a:t>
            </a:r>
            <a:r>
              <a:rPr lang="en-US" b="1" dirty="0">
                <a:latin typeface="Times New Roman"/>
                <a:ea typeface="Times New Roman"/>
              </a:rPr>
              <a:t>of</a:t>
            </a:r>
            <a:r>
              <a:rPr lang="en-US" b="1" spc="40" dirty="0">
                <a:latin typeface="Times New Roman"/>
                <a:ea typeface="Times New Roman"/>
              </a:rPr>
              <a:t> </a:t>
            </a:r>
            <a:r>
              <a:rPr lang="en-US" b="1" dirty="0">
                <a:latin typeface="Times New Roman"/>
                <a:ea typeface="Times New Roman"/>
              </a:rPr>
              <a:t>peristaltic</a:t>
            </a:r>
            <a:r>
              <a:rPr lang="en-US" b="1" spc="-10" dirty="0">
                <a:latin typeface="Times New Roman"/>
                <a:ea typeface="Times New Roman"/>
              </a:rPr>
              <a:t> </a:t>
            </a:r>
            <a:r>
              <a:rPr lang="en-US" b="1" dirty="0">
                <a:latin typeface="Times New Roman"/>
                <a:ea typeface="Times New Roman"/>
              </a:rPr>
              <a:t>movements</a:t>
            </a:r>
            <a:endParaRPr lang="en-US" b="1" dirty="0">
              <a:latin typeface="Times New Roman" pitchFamily="18" charset="0"/>
              <a:cs typeface="Times New Roman" pitchFamily="18" charset="0"/>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11</a:t>
            </a:fld>
            <a:endParaRPr lang="ar-SA" dirty="0"/>
          </a:p>
        </p:txBody>
      </p:sp>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4105875" y="2863991"/>
            <a:ext cx="4824536" cy="3073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وسيلة شرح بيضاوية 7"/>
          <p:cNvSpPr/>
          <p:nvPr/>
        </p:nvSpPr>
        <p:spPr>
          <a:xfrm>
            <a:off x="547225" y="3717032"/>
            <a:ext cx="2592288" cy="1008112"/>
          </a:xfrm>
          <a:prstGeom prst="wedgeEllipseCallout">
            <a:avLst>
              <a:gd name="adj1" fmla="val 157694"/>
              <a:gd name="adj2" fmla="val 2804"/>
            </a:avLst>
          </a:prstGeom>
          <a:solidFill>
            <a:schemeClr val="accent2">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solidFill>
                  <a:sysClr val="windowText" lastClr="000000"/>
                </a:solidFill>
              </a:rPr>
              <a:t>1 </a:t>
            </a:r>
            <a:r>
              <a:rPr lang="en-US" b="1" dirty="0" err="1" smtClean="0">
                <a:solidFill>
                  <a:sysClr val="windowText" lastClr="000000"/>
                </a:solidFill>
              </a:rPr>
              <a:t>st</a:t>
            </a:r>
            <a:r>
              <a:rPr lang="en-US" b="1" dirty="0" smtClean="0">
                <a:solidFill>
                  <a:sysClr val="windowText" lastClr="000000"/>
                </a:solidFill>
              </a:rPr>
              <a:t>  Peristaltic  movement  </a:t>
            </a:r>
            <a:endParaRPr lang="en-US" b="1" dirty="0">
              <a:solidFill>
                <a:sysClr val="windowText" lastClr="000000"/>
              </a:solidFill>
            </a:endParaRPr>
          </a:p>
        </p:txBody>
      </p:sp>
      <p:sp>
        <p:nvSpPr>
          <p:cNvPr id="9" name="مستطيل 8"/>
          <p:cNvSpPr/>
          <p:nvPr/>
        </p:nvSpPr>
        <p:spPr>
          <a:xfrm>
            <a:off x="505170" y="2420888"/>
            <a:ext cx="4570886" cy="1099875"/>
          </a:xfrm>
          <a:prstGeom prst="rect">
            <a:avLst/>
          </a:prstGeom>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rtlCol="0" anchor="ctr"/>
          <a:lstStyle/>
          <a:p>
            <a:pPr algn="l"/>
            <a:r>
              <a:rPr lang="en-US" sz="2800" b="1" i="1" dirty="0" smtClean="0">
                <a:ln>
                  <a:solidFill>
                    <a:schemeClr val="accent2"/>
                  </a:solidFill>
                </a:ln>
                <a:latin typeface="Times New Roman"/>
                <a:ea typeface="Times New Roman"/>
              </a:rPr>
              <a:t>	 1-primary peristalsis</a:t>
            </a:r>
          </a:p>
          <a:p>
            <a:pPr algn="l"/>
            <a:r>
              <a:rPr lang="en-US" sz="2000" b="1" dirty="0"/>
              <a:t>continuation of the peristaltic wave that begins in the pharynx</a:t>
            </a:r>
            <a:r>
              <a:rPr lang="en-US" sz="3200" b="1" dirty="0"/>
              <a:t> </a:t>
            </a:r>
            <a:r>
              <a:rPr lang="en-US" sz="3200" b="1" i="1" dirty="0" smtClean="0">
                <a:ln>
                  <a:solidFill>
                    <a:schemeClr val="accent2"/>
                  </a:solidFill>
                </a:ln>
                <a:latin typeface="Times New Roman"/>
                <a:ea typeface="Times New Roman"/>
              </a:rPr>
              <a:t> </a:t>
            </a:r>
            <a:endParaRPr lang="en-US" sz="3200" b="1" dirty="0">
              <a:ln>
                <a:solidFill>
                  <a:schemeClr val="accent2"/>
                </a:solidFill>
              </a:ln>
              <a:latin typeface="Times New Roman" pitchFamily="18" charset="0"/>
              <a:cs typeface="Times New Roman" pitchFamily="18" charset="0"/>
            </a:endParaRPr>
          </a:p>
        </p:txBody>
      </p:sp>
      <p:sp>
        <p:nvSpPr>
          <p:cNvPr id="10" name="مستطيل 9"/>
          <p:cNvSpPr/>
          <p:nvPr/>
        </p:nvSpPr>
        <p:spPr>
          <a:xfrm>
            <a:off x="107284" y="5013176"/>
            <a:ext cx="4968772" cy="1440160"/>
          </a:xfrm>
          <a:prstGeom prst="rect">
            <a:avLst/>
          </a:prstGeom>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rtlCol="0" anchor="ctr"/>
          <a:lstStyle/>
          <a:p>
            <a:pPr algn="l"/>
            <a:r>
              <a:rPr lang="en-US" sz="2800" b="1" i="1" dirty="0" smtClean="0">
                <a:ln>
                  <a:solidFill>
                    <a:schemeClr val="accent2"/>
                  </a:solidFill>
                </a:ln>
                <a:latin typeface="Times New Roman"/>
                <a:ea typeface="Times New Roman"/>
              </a:rPr>
              <a:t>2- Secondary  </a:t>
            </a:r>
            <a:r>
              <a:rPr lang="en-US" sz="2800" b="1" i="1" dirty="0">
                <a:ln>
                  <a:solidFill>
                    <a:schemeClr val="accent2"/>
                  </a:solidFill>
                </a:ln>
                <a:latin typeface="Times New Roman"/>
                <a:ea typeface="Times New Roman"/>
              </a:rPr>
              <a:t>peristaltic </a:t>
            </a:r>
            <a:r>
              <a:rPr lang="en-US" sz="2800" b="1" i="1" dirty="0" smtClean="0">
                <a:ln>
                  <a:solidFill>
                    <a:schemeClr val="accent2"/>
                  </a:solidFill>
                </a:ln>
                <a:latin typeface="Times New Roman"/>
                <a:ea typeface="Times New Roman"/>
              </a:rPr>
              <a:t>waves</a:t>
            </a:r>
          </a:p>
          <a:p>
            <a:pPr algn="l"/>
            <a:r>
              <a:rPr lang="en-US" sz="2400" b="1" dirty="0">
                <a:latin typeface="Times New Roman"/>
                <a:ea typeface="Times New Roman"/>
              </a:rPr>
              <a:t>result from distention of the </a:t>
            </a:r>
            <a:r>
              <a:rPr lang="en-US" sz="2400" b="1" dirty="0" smtClean="0">
                <a:latin typeface="Times New Roman"/>
                <a:ea typeface="Times New Roman"/>
              </a:rPr>
              <a:t>esophagus itself </a:t>
            </a:r>
            <a:r>
              <a:rPr lang="en-US" sz="2400" b="1" dirty="0">
                <a:latin typeface="Times New Roman"/>
                <a:ea typeface="Times New Roman"/>
              </a:rPr>
              <a:t>by the retained</a:t>
            </a:r>
            <a:r>
              <a:rPr lang="en-US" sz="2400" b="1" spc="-285" dirty="0">
                <a:latin typeface="Times New Roman"/>
                <a:ea typeface="Times New Roman"/>
              </a:rPr>
              <a:t> </a:t>
            </a:r>
            <a:r>
              <a:rPr lang="en-US" sz="2400" b="1" dirty="0" smtClean="0">
                <a:latin typeface="Times New Roman"/>
                <a:ea typeface="Times New Roman"/>
              </a:rPr>
              <a:t>food</a:t>
            </a:r>
            <a:r>
              <a:rPr lang="en-US" sz="2400" b="1" spc="5" dirty="0" smtClean="0">
                <a:latin typeface="Times New Roman"/>
                <a:ea typeface="Times New Roman"/>
              </a:rPr>
              <a:t> </a:t>
            </a:r>
            <a:endParaRPr lang="en-US" sz="2400" b="1" dirty="0">
              <a:ln>
                <a:solidFill>
                  <a:schemeClr val="accent2"/>
                </a:solidFill>
              </a:ln>
              <a:latin typeface="Times New Roman" pitchFamily="18" charset="0"/>
              <a:cs typeface="Times New Roman" pitchFamily="18" charset="0"/>
            </a:endParaRPr>
          </a:p>
        </p:txBody>
      </p:sp>
    </p:spTree>
    <p:extLst>
      <p:ext uri="{BB962C8B-B14F-4D97-AF65-F5344CB8AC3E}">
        <p14:creationId xmlns:p14="http://schemas.microsoft.com/office/powerpoint/2010/main" val="16810476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half" idx="1"/>
          </p:nvPr>
        </p:nvSpPr>
        <p:spPr>
          <a:xfrm>
            <a:off x="395536" y="1340768"/>
            <a:ext cx="8208912" cy="5256584"/>
          </a:xfrm>
        </p:spPr>
        <p:txBody>
          <a:bodyPr>
            <a:normAutofit lnSpcReduction="10000"/>
          </a:bodyPr>
          <a:lstStyle/>
          <a:p>
            <a:pPr marL="121285" indent="0" algn="l">
              <a:spcAft>
                <a:spcPts val="0"/>
              </a:spcAft>
              <a:buNone/>
            </a:pPr>
            <a:r>
              <a:rPr lang="en-US" dirty="0">
                <a:latin typeface="Times New Roman"/>
                <a:ea typeface="Times New Roman"/>
              </a:rPr>
              <a:t>these</a:t>
            </a:r>
            <a:r>
              <a:rPr lang="en-US" spc="5" dirty="0">
                <a:latin typeface="Times New Roman"/>
                <a:ea typeface="Times New Roman"/>
              </a:rPr>
              <a:t> </a:t>
            </a:r>
            <a:r>
              <a:rPr lang="en-US" dirty="0">
                <a:latin typeface="Times New Roman"/>
                <a:ea typeface="Times New Roman"/>
              </a:rPr>
              <a:t>waves</a:t>
            </a:r>
            <a:r>
              <a:rPr lang="en-US" spc="5" dirty="0">
                <a:latin typeface="Times New Roman"/>
                <a:ea typeface="Times New Roman"/>
              </a:rPr>
              <a:t> </a:t>
            </a:r>
            <a:r>
              <a:rPr lang="en-US" dirty="0">
                <a:latin typeface="Times New Roman"/>
                <a:ea typeface="Times New Roman"/>
              </a:rPr>
              <a:t>continue</a:t>
            </a:r>
            <a:r>
              <a:rPr lang="en-US" spc="5" dirty="0">
                <a:latin typeface="Times New Roman"/>
                <a:ea typeface="Times New Roman"/>
              </a:rPr>
              <a:t> </a:t>
            </a:r>
            <a:r>
              <a:rPr lang="en-US" dirty="0">
                <a:latin typeface="Times New Roman"/>
                <a:ea typeface="Times New Roman"/>
              </a:rPr>
              <a:t>until</a:t>
            </a:r>
            <a:r>
              <a:rPr lang="en-US" spc="5" dirty="0">
                <a:latin typeface="Times New Roman"/>
                <a:ea typeface="Times New Roman"/>
              </a:rPr>
              <a:t> </a:t>
            </a:r>
            <a:r>
              <a:rPr lang="en-US" dirty="0">
                <a:latin typeface="Times New Roman"/>
                <a:ea typeface="Times New Roman"/>
              </a:rPr>
              <a:t>all</a:t>
            </a:r>
            <a:r>
              <a:rPr lang="en-US" spc="5" dirty="0">
                <a:latin typeface="Times New Roman"/>
                <a:ea typeface="Times New Roman"/>
              </a:rPr>
              <a:t> </a:t>
            </a:r>
            <a:r>
              <a:rPr lang="en-US" dirty="0">
                <a:latin typeface="Times New Roman"/>
                <a:ea typeface="Times New Roman"/>
              </a:rPr>
              <a:t>the</a:t>
            </a:r>
            <a:r>
              <a:rPr lang="en-US" spc="5" dirty="0">
                <a:latin typeface="Times New Roman"/>
                <a:ea typeface="Times New Roman"/>
              </a:rPr>
              <a:t> </a:t>
            </a:r>
            <a:r>
              <a:rPr lang="en-US" dirty="0">
                <a:latin typeface="Times New Roman"/>
                <a:ea typeface="Times New Roman"/>
              </a:rPr>
              <a:t>food</a:t>
            </a:r>
            <a:r>
              <a:rPr lang="en-US" spc="300" dirty="0">
                <a:latin typeface="Times New Roman"/>
                <a:ea typeface="Times New Roman"/>
              </a:rPr>
              <a:t> </a:t>
            </a:r>
            <a:r>
              <a:rPr lang="en-US" dirty="0">
                <a:latin typeface="Times New Roman"/>
                <a:ea typeface="Times New Roman"/>
              </a:rPr>
              <a:t>has emptied into the stomach. These waves are</a:t>
            </a:r>
            <a:r>
              <a:rPr lang="en-US" spc="5" dirty="0">
                <a:latin typeface="Times New Roman"/>
                <a:ea typeface="Times New Roman"/>
              </a:rPr>
              <a:t> </a:t>
            </a:r>
            <a:r>
              <a:rPr lang="en-US" dirty="0">
                <a:latin typeface="Times New Roman"/>
                <a:ea typeface="Times New Roman"/>
              </a:rPr>
              <a:t>initiated partly by </a:t>
            </a:r>
            <a:r>
              <a:rPr lang="en-US" b="1" dirty="0">
                <a:latin typeface="Times New Roman"/>
                <a:ea typeface="Times New Roman"/>
              </a:rPr>
              <a:t>intrinsic neural circuits in the </a:t>
            </a:r>
            <a:r>
              <a:rPr lang="en-US" b="1" dirty="0" err="1">
                <a:latin typeface="Times New Roman"/>
                <a:ea typeface="Times New Roman"/>
              </a:rPr>
              <a:t>myenteric</a:t>
            </a:r>
            <a:r>
              <a:rPr lang="en-US" b="1" dirty="0">
                <a:latin typeface="Times New Roman"/>
                <a:ea typeface="Times New Roman"/>
              </a:rPr>
              <a:t> nervous system</a:t>
            </a:r>
            <a:r>
              <a:rPr lang="en-US" dirty="0">
                <a:latin typeface="Times New Roman"/>
                <a:ea typeface="Times New Roman"/>
              </a:rPr>
              <a:t> and partly by reflexes</a:t>
            </a:r>
            <a:r>
              <a:rPr lang="en-US" spc="5" dirty="0">
                <a:latin typeface="Times New Roman"/>
                <a:ea typeface="Times New Roman"/>
              </a:rPr>
              <a:t> </a:t>
            </a:r>
            <a:r>
              <a:rPr lang="en-US" dirty="0">
                <a:latin typeface="Times New Roman"/>
                <a:ea typeface="Times New Roman"/>
              </a:rPr>
              <a:t>that</a:t>
            </a:r>
            <a:r>
              <a:rPr lang="en-US" spc="5" dirty="0">
                <a:latin typeface="Times New Roman"/>
                <a:ea typeface="Times New Roman"/>
              </a:rPr>
              <a:t> </a:t>
            </a:r>
            <a:r>
              <a:rPr lang="en-US" dirty="0">
                <a:latin typeface="Times New Roman"/>
                <a:ea typeface="Times New Roman"/>
              </a:rPr>
              <a:t>begin in the pharynx and are then transmitted upward through vagal afferent fibers to the</a:t>
            </a:r>
            <a:r>
              <a:rPr lang="en-US" spc="5" dirty="0">
                <a:latin typeface="Times New Roman"/>
                <a:ea typeface="Times New Roman"/>
              </a:rPr>
              <a:t> </a:t>
            </a:r>
            <a:r>
              <a:rPr lang="en-US" dirty="0">
                <a:latin typeface="Times New Roman"/>
                <a:ea typeface="Times New Roman"/>
              </a:rPr>
              <a:t>medulla and back again to the esophagus through </a:t>
            </a:r>
            <a:r>
              <a:rPr lang="en-US" dirty="0" smtClean="0">
                <a:latin typeface="Times New Roman"/>
                <a:ea typeface="Times New Roman"/>
              </a:rPr>
              <a:t>glossopharyngeal </a:t>
            </a:r>
            <a:r>
              <a:rPr lang="en-US" dirty="0">
                <a:latin typeface="Times New Roman"/>
                <a:ea typeface="Times New Roman"/>
              </a:rPr>
              <a:t>and vagal efferent nerve fibers.</a:t>
            </a:r>
            <a:r>
              <a:rPr lang="en-US" spc="-285" dirty="0">
                <a:latin typeface="Times New Roman"/>
                <a:ea typeface="Times New Roman"/>
              </a:rPr>
              <a:t> </a:t>
            </a:r>
            <a:r>
              <a:rPr lang="en-US" dirty="0">
                <a:latin typeface="Times New Roman"/>
                <a:ea typeface="Times New Roman"/>
              </a:rPr>
              <a:t>The</a:t>
            </a:r>
            <a:r>
              <a:rPr lang="en-US" spc="5" dirty="0">
                <a:latin typeface="Times New Roman"/>
                <a:ea typeface="Times New Roman"/>
              </a:rPr>
              <a:t> </a:t>
            </a:r>
            <a:r>
              <a:rPr lang="en-US" dirty="0">
                <a:latin typeface="Times New Roman"/>
                <a:ea typeface="Times New Roman"/>
              </a:rPr>
              <a:t>musculature</a:t>
            </a:r>
            <a:r>
              <a:rPr lang="en-US" spc="5" dirty="0">
                <a:latin typeface="Times New Roman"/>
                <a:ea typeface="Times New Roman"/>
              </a:rPr>
              <a:t> </a:t>
            </a:r>
            <a:r>
              <a:rPr lang="en-US" dirty="0">
                <a:latin typeface="Times New Roman"/>
                <a:ea typeface="Times New Roman"/>
              </a:rPr>
              <a:t>of</a:t>
            </a:r>
            <a:r>
              <a:rPr lang="en-US" spc="5" dirty="0">
                <a:latin typeface="Times New Roman"/>
                <a:ea typeface="Times New Roman"/>
              </a:rPr>
              <a:t> </a:t>
            </a:r>
            <a:r>
              <a:rPr lang="en-US" dirty="0">
                <a:latin typeface="Times New Roman"/>
                <a:ea typeface="Times New Roman"/>
              </a:rPr>
              <a:t>the</a:t>
            </a:r>
            <a:r>
              <a:rPr lang="en-US" spc="5" dirty="0">
                <a:latin typeface="Times New Roman"/>
                <a:ea typeface="Times New Roman"/>
              </a:rPr>
              <a:t> </a:t>
            </a:r>
            <a:r>
              <a:rPr lang="en-US" dirty="0">
                <a:latin typeface="Times New Roman"/>
                <a:ea typeface="Times New Roman"/>
              </a:rPr>
              <a:t>pharyngeal wall and</a:t>
            </a:r>
            <a:r>
              <a:rPr lang="en-US" spc="5" dirty="0">
                <a:latin typeface="Times New Roman"/>
                <a:ea typeface="Times New Roman"/>
              </a:rPr>
              <a:t> </a:t>
            </a:r>
            <a:r>
              <a:rPr lang="en-US" dirty="0" smtClean="0">
                <a:latin typeface="Times New Roman"/>
                <a:ea typeface="Times New Roman"/>
              </a:rPr>
              <a:t>upper third</a:t>
            </a:r>
            <a:r>
              <a:rPr lang="en-US" spc="5" dirty="0" smtClean="0">
                <a:latin typeface="Times New Roman"/>
                <a:ea typeface="Times New Roman"/>
              </a:rPr>
              <a:t> </a:t>
            </a:r>
            <a:r>
              <a:rPr lang="en-US" dirty="0" smtClean="0">
                <a:latin typeface="Times New Roman"/>
                <a:ea typeface="Times New Roman"/>
              </a:rPr>
              <a:t>of</a:t>
            </a:r>
            <a:r>
              <a:rPr lang="en-US" spc="5" dirty="0" smtClean="0">
                <a:latin typeface="Times New Roman"/>
                <a:ea typeface="Times New Roman"/>
              </a:rPr>
              <a:t> </a:t>
            </a:r>
            <a:r>
              <a:rPr lang="en-US" dirty="0">
                <a:latin typeface="Times New Roman"/>
                <a:ea typeface="Times New Roman"/>
              </a:rPr>
              <a:t>the</a:t>
            </a:r>
            <a:r>
              <a:rPr lang="en-US" spc="5" dirty="0">
                <a:latin typeface="Times New Roman"/>
                <a:ea typeface="Times New Roman"/>
              </a:rPr>
              <a:t> </a:t>
            </a:r>
            <a:r>
              <a:rPr lang="en-US" dirty="0">
                <a:latin typeface="Times New Roman"/>
                <a:ea typeface="Times New Roman"/>
              </a:rPr>
              <a:t>esophagus is </a:t>
            </a:r>
            <a:r>
              <a:rPr lang="en-US" b="1" dirty="0">
                <a:latin typeface="Times New Roman"/>
                <a:ea typeface="Times New Roman"/>
              </a:rPr>
              <a:t>striated muscle</a:t>
            </a:r>
            <a:endParaRPr lang="en-US" spc="-285" dirty="0" smtClean="0">
              <a:latin typeface="Times New Roman"/>
              <a:ea typeface="Times New Roman"/>
            </a:endParaRPr>
          </a:p>
          <a:p>
            <a:pPr marL="121285" indent="0" algn="l" rtl="0">
              <a:buNone/>
            </a:pPr>
            <a:r>
              <a:rPr lang="en-US" dirty="0" smtClean="0">
                <a:latin typeface="Times New Roman"/>
                <a:ea typeface="Times New Roman"/>
              </a:rPr>
              <a:t>controlled </a:t>
            </a:r>
            <a:r>
              <a:rPr lang="en-US" b="1" dirty="0" smtClean="0">
                <a:latin typeface="Times New Roman" pitchFamily="18" charset="0"/>
                <a:cs typeface="Times New Roman" pitchFamily="18" charset="0"/>
              </a:rPr>
              <a:t> </a:t>
            </a:r>
            <a:r>
              <a:rPr lang="en-US" b="1" dirty="0" smtClean="0">
                <a:solidFill>
                  <a:srgbClr val="FF0000"/>
                </a:solidFill>
                <a:latin typeface="Times New Roman" pitchFamily="18" charset="0"/>
                <a:cs typeface="Times New Roman" pitchFamily="18" charset="0"/>
              </a:rPr>
              <a:t>by </a:t>
            </a:r>
            <a:r>
              <a:rPr lang="en-US" b="1" dirty="0" smtClean="0">
                <a:solidFill>
                  <a:srgbClr val="FF0000"/>
                </a:solidFill>
                <a:latin typeface="Times New Roman"/>
                <a:ea typeface="Times New Roman"/>
              </a:rPr>
              <a:t>glossopharyngeal </a:t>
            </a:r>
            <a:r>
              <a:rPr lang="en-US" b="1" dirty="0">
                <a:solidFill>
                  <a:srgbClr val="FF0000"/>
                </a:solidFill>
                <a:latin typeface="Times New Roman"/>
                <a:ea typeface="Times New Roman"/>
              </a:rPr>
              <a:t>and </a:t>
            </a:r>
            <a:r>
              <a:rPr lang="en-US" b="1" dirty="0" err="1">
                <a:solidFill>
                  <a:srgbClr val="FF0000"/>
                </a:solidFill>
                <a:latin typeface="Times New Roman"/>
                <a:ea typeface="Times New Roman"/>
              </a:rPr>
              <a:t>vagus</a:t>
            </a:r>
            <a:r>
              <a:rPr lang="en-US" b="1" dirty="0">
                <a:solidFill>
                  <a:srgbClr val="FF0000"/>
                </a:solidFill>
                <a:latin typeface="Times New Roman"/>
                <a:ea typeface="Times New Roman"/>
              </a:rPr>
              <a:t> </a:t>
            </a:r>
            <a:r>
              <a:rPr lang="en-US" b="1" dirty="0" smtClean="0">
                <a:solidFill>
                  <a:srgbClr val="FF0000"/>
                </a:solidFill>
                <a:latin typeface="Times New Roman"/>
                <a:ea typeface="Times New Roman"/>
              </a:rPr>
              <a:t>nerves</a:t>
            </a:r>
          </a:p>
          <a:p>
            <a:pPr marL="121285" indent="0" algn="l" rtl="0">
              <a:buNone/>
            </a:pPr>
            <a:r>
              <a:rPr lang="en-US" dirty="0">
                <a:latin typeface="Times New Roman"/>
                <a:ea typeface="Times New Roman"/>
              </a:rPr>
              <a:t>In the lower two thirds of the esophagus</a:t>
            </a:r>
            <a:r>
              <a:rPr lang="en-US" dirty="0" smtClean="0">
                <a:latin typeface="Times New Roman"/>
                <a:ea typeface="Times New Roman"/>
              </a:rPr>
              <a:t>, is  </a:t>
            </a:r>
            <a:r>
              <a:rPr lang="en-US" b="1" dirty="0" smtClean="0">
                <a:latin typeface="Times New Roman"/>
                <a:ea typeface="Times New Roman"/>
              </a:rPr>
              <a:t>smooth </a:t>
            </a:r>
            <a:r>
              <a:rPr lang="en-US" b="1" dirty="0">
                <a:latin typeface="Times New Roman"/>
                <a:ea typeface="Times New Roman"/>
              </a:rPr>
              <a:t>muscle</a:t>
            </a:r>
            <a:r>
              <a:rPr lang="en-US" dirty="0">
                <a:latin typeface="Times New Roman"/>
                <a:ea typeface="Times New Roman"/>
              </a:rPr>
              <a:t>, but </a:t>
            </a:r>
            <a:r>
              <a:rPr lang="en-US" dirty="0" smtClean="0">
                <a:latin typeface="Times New Roman"/>
                <a:ea typeface="Times New Roman"/>
              </a:rPr>
              <a:t>is strongly </a:t>
            </a:r>
            <a:r>
              <a:rPr lang="en-US" dirty="0">
                <a:latin typeface="Times New Roman"/>
                <a:ea typeface="Times New Roman"/>
              </a:rPr>
              <a:t>controlled by the </a:t>
            </a:r>
            <a:r>
              <a:rPr lang="en-US" dirty="0" err="1">
                <a:solidFill>
                  <a:srgbClr val="FF0000"/>
                </a:solidFill>
                <a:latin typeface="Times New Roman"/>
                <a:ea typeface="Times New Roman"/>
              </a:rPr>
              <a:t>vagus</a:t>
            </a:r>
            <a:endParaRPr lang="en-US" b="1" dirty="0">
              <a:solidFill>
                <a:srgbClr val="FF0000"/>
              </a:solidFill>
              <a:latin typeface="Times New Roman" pitchFamily="18" charset="0"/>
              <a:cs typeface="Times New Roman" pitchFamily="18" charset="0"/>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12</a:t>
            </a:fld>
            <a:endParaRPr lang="ar-SA" dirty="0"/>
          </a:p>
        </p:txBody>
      </p:sp>
      <p:sp>
        <p:nvSpPr>
          <p:cNvPr id="10" name="مستطيل 9"/>
          <p:cNvSpPr/>
          <p:nvPr/>
        </p:nvSpPr>
        <p:spPr>
          <a:xfrm>
            <a:off x="395536" y="757502"/>
            <a:ext cx="8280920" cy="655273"/>
          </a:xfrm>
          <a:prstGeom prst="rect">
            <a:avLst/>
          </a:prstGeom>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rtlCol="0" anchor="ctr"/>
          <a:lstStyle/>
          <a:p>
            <a:pPr algn="l"/>
            <a:r>
              <a:rPr lang="en-US" sz="2800" b="1" i="1" dirty="0" smtClean="0">
                <a:ln>
                  <a:solidFill>
                    <a:schemeClr val="accent2"/>
                  </a:solidFill>
                </a:ln>
                <a:latin typeface="Times New Roman"/>
                <a:ea typeface="Times New Roman"/>
              </a:rPr>
              <a:t>2- Secondary  </a:t>
            </a:r>
            <a:r>
              <a:rPr lang="en-US" sz="2800" b="1" i="1" dirty="0">
                <a:ln>
                  <a:solidFill>
                    <a:schemeClr val="accent2"/>
                  </a:solidFill>
                </a:ln>
                <a:latin typeface="Times New Roman"/>
                <a:ea typeface="Times New Roman"/>
              </a:rPr>
              <a:t>peristaltic </a:t>
            </a:r>
            <a:r>
              <a:rPr lang="en-US" sz="2800" b="1" i="1" dirty="0" smtClean="0">
                <a:ln>
                  <a:solidFill>
                    <a:schemeClr val="accent2"/>
                  </a:solidFill>
                </a:ln>
                <a:latin typeface="Times New Roman"/>
                <a:ea typeface="Times New Roman"/>
              </a:rPr>
              <a:t>waves</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1948"/>
            <a:ext cx="8784976" cy="1093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34065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51520" y="146419"/>
            <a:ext cx="8712968" cy="661400"/>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0" tIns="12065" rIns="0" bIns="0" rtlCol="0">
            <a:spAutoFit/>
          </a:bodyPr>
          <a:lstStyle/>
          <a:p>
            <a:pPr marL="464185">
              <a:lnSpc>
                <a:spcPts val="1520"/>
              </a:lnSpc>
            </a:pPr>
            <a:r>
              <a:rPr lang="en-US" sz="2800" b="1" i="1" dirty="0" smtClean="0">
                <a:solidFill>
                  <a:srgbClr val="FF0000"/>
                </a:solidFill>
                <a:latin typeface="Arial"/>
                <a:ea typeface="Arial"/>
              </a:rPr>
              <a:t/>
            </a:r>
            <a:br>
              <a:rPr lang="en-US" sz="2800" b="1" i="1" dirty="0" smtClean="0">
                <a:solidFill>
                  <a:srgbClr val="FF0000"/>
                </a:solidFill>
                <a:latin typeface="Arial"/>
                <a:ea typeface="Arial"/>
              </a:rPr>
            </a:br>
            <a:r>
              <a:rPr lang="en-US" sz="4000" b="1" i="1" dirty="0" smtClean="0">
                <a:solidFill>
                  <a:srgbClr val="FF0000"/>
                </a:solidFill>
                <a:latin typeface="Arial"/>
                <a:ea typeface="Arial"/>
              </a:rPr>
              <a:t>Stomach</a:t>
            </a:r>
            <a:r>
              <a:rPr lang="en-US" sz="4000" b="1" i="1" dirty="0">
                <a:latin typeface="Arial"/>
                <a:ea typeface="Arial"/>
              </a:rPr>
              <a:t/>
            </a:r>
            <a:br>
              <a:rPr lang="en-US" sz="4000" b="1" i="1" dirty="0">
                <a:latin typeface="Arial"/>
                <a:ea typeface="Arial"/>
              </a:rPr>
            </a:br>
            <a:endParaRPr sz="4000" b="1" dirty="0">
              <a:latin typeface="Times New Roman"/>
              <a:cs typeface="Times New Roman"/>
            </a:endParaRPr>
          </a:p>
        </p:txBody>
      </p:sp>
      <p:sp>
        <p:nvSpPr>
          <p:cNvPr id="6" name="عنصر نائب للمحتوى 5"/>
          <p:cNvSpPr>
            <a:spLocks noGrp="1"/>
          </p:cNvSpPr>
          <p:nvPr>
            <p:ph idx="1"/>
          </p:nvPr>
        </p:nvSpPr>
        <p:spPr>
          <a:xfrm>
            <a:off x="251520" y="764704"/>
            <a:ext cx="8712968" cy="5904656"/>
          </a:xfrm>
        </p:spPr>
        <p:txBody>
          <a:bodyPr>
            <a:normAutofit/>
          </a:bodyPr>
          <a:lstStyle/>
          <a:p>
            <a:pPr marL="0" marR="344805" lvl="0" indent="0" algn="just">
              <a:lnSpc>
                <a:spcPct val="113000"/>
              </a:lnSpc>
              <a:spcBef>
                <a:spcPts val="500"/>
              </a:spcBef>
              <a:spcAft>
                <a:spcPts val="500"/>
              </a:spcAft>
              <a:buSzPts val="1200"/>
              <a:buNone/>
              <a:tabLst>
                <a:tab pos="702945" algn="l"/>
              </a:tabLst>
            </a:pPr>
            <a:r>
              <a:rPr lang="en-US" sz="2800" i="1" spc="-30" dirty="0" smtClean="0">
                <a:latin typeface="Times New Roman"/>
                <a:ea typeface="Times New Roman"/>
              </a:rPr>
              <a:t>The</a:t>
            </a:r>
            <a:r>
              <a:rPr lang="en-US" sz="2800" i="1" spc="-10" dirty="0" smtClean="0">
                <a:latin typeface="Times New Roman"/>
                <a:ea typeface="Times New Roman"/>
              </a:rPr>
              <a:t> </a:t>
            </a:r>
            <a:r>
              <a:rPr lang="en-US" sz="2800" i="1" spc="-30" dirty="0">
                <a:latin typeface="Times New Roman"/>
                <a:ea typeface="Times New Roman"/>
              </a:rPr>
              <a:t>stomach.</a:t>
            </a:r>
            <a:r>
              <a:rPr lang="en-US" sz="2800" i="1" spc="5" dirty="0">
                <a:latin typeface="Times New Roman"/>
                <a:ea typeface="Times New Roman"/>
              </a:rPr>
              <a:t> </a:t>
            </a:r>
            <a:r>
              <a:rPr lang="en-US" sz="2800" i="1" spc="-30" dirty="0">
                <a:latin typeface="Times New Roman"/>
                <a:ea typeface="Times New Roman"/>
              </a:rPr>
              <a:t>Anatomically, </a:t>
            </a:r>
            <a:r>
              <a:rPr lang="en-US" sz="2800" b="1" i="1" spc="-30" dirty="0" smtClean="0">
                <a:latin typeface="Times New Roman"/>
                <a:ea typeface="Times New Roman"/>
              </a:rPr>
              <a:t>divided</a:t>
            </a:r>
            <a:r>
              <a:rPr lang="en-US" sz="2800" i="1" spc="5" dirty="0" smtClean="0">
                <a:latin typeface="Times New Roman"/>
                <a:ea typeface="Times New Roman"/>
              </a:rPr>
              <a:t> </a:t>
            </a:r>
            <a:r>
              <a:rPr lang="en-US" sz="2800" i="1" spc="-30" dirty="0">
                <a:latin typeface="Times New Roman"/>
                <a:ea typeface="Times New Roman"/>
              </a:rPr>
              <a:t>into two</a:t>
            </a:r>
            <a:r>
              <a:rPr lang="en-US" sz="2800" i="1" spc="5" dirty="0">
                <a:latin typeface="Times New Roman"/>
                <a:ea typeface="Times New Roman"/>
              </a:rPr>
              <a:t> </a:t>
            </a:r>
            <a:r>
              <a:rPr lang="en-US" sz="2800" i="1" spc="-30" dirty="0">
                <a:latin typeface="Times New Roman"/>
                <a:ea typeface="Times New Roman"/>
              </a:rPr>
              <a:t>major</a:t>
            </a:r>
            <a:r>
              <a:rPr lang="en-US" sz="2800" i="1" spc="-20" dirty="0">
                <a:latin typeface="Times New Roman"/>
                <a:ea typeface="Times New Roman"/>
              </a:rPr>
              <a:t> </a:t>
            </a:r>
            <a:r>
              <a:rPr lang="en-US" sz="2800" i="1" spc="-30" dirty="0">
                <a:latin typeface="Times New Roman"/>
                <a:ea typeface="Times New Roman"/>
              </a:rPr>
              <a:t>parts:</a:t>
            </a:r>
            <a:endParaRPr lang="en-US" sz="2800" spc="-30" dirty="0">
              <a:latin typeface="Times New Roman"/>
              <a:ea typeface="Times New Roman"/>
            </a:endParaRPr>
          </a:p>
          <a:p>
            <a:pPr lvl="0" algn="just">
              <a:buSzPts val="1200"/>
              <a:buFont typeface="Times New Roman"/>
              <a:buAutoNum type="arabicParenBoth"/>
              <a:tabLst>
                <a:tab pos="721995" algn="l"/>
              </a:tabLst>
            </a:pPr>
            <a:r>
              <a:rPr lang="en-US" sz="2800" b="1" i="1" spc="-30" dirty="0">
                <a:latin typeface="Times New Roman"/>
                <a:ea typeface="Times New Roman"/>
              </a:rPr>
              <a:t>The</a:t>
            </a:r>
            <a:r>
              <a:rPr lang="en-US" sz="2800" b="1" i="1" spc="-10" dirty="0">
                <a:latin typeface="Times New Roman"/>
                <a:ea typeface="Times New Roman"/>
              </a:rPr>
              <a:t> </a:t>
            </a:r>
            <a:r>
              <a:rPr lang="en-US" sz="2800" b="1" i="1" spc="-30" dirty="0">
                <a:latin typeface="Times New Roman"/>
                <a:ea typeface="Times New Roman"/>
              </a:rPr>
              <a:t>body</a:t>
            </a:r>
            <a:endParaRPr lang="en-US" sz="2800" spc="-30" dirty="0">
              <a:latin typeface="Times New Roman"/>
              <a:ea typeface="Times New Roman"/>
            </a:endParaRPr>
          </a:p>
          <a:p>
            <a:pPr lvl="0" algn="just">
              <a:buSzPts val="1200"/>
              <a:buFont typeface="Times New Roman"/>
              <a:buAutoNum type="arabicParenBoth"/>
              <a:tabLst>
                <a:tab pos="721995" algn="l"/>
              </a:tabLst>
            </a:pPr>
            <a:r>
              <a:rPr lang="en-US" sz="2800" b="1" i="1" spc="-30" dirty="0">
                <a:latin typeface="Times New Roman"/>
                <a:ea typeface="Times New Roman"/>
              </a:rPr>
              <a:t>The</a:t>
            </a:r>
            <a:r>
              <a:rPr lang="en-US" sz="2800" b="1" i="1" spc="10" dirty="0">
                <a:latin typeface="Times New Roman"/>
                <a:ea typeface="Times New Roman"/>
              </a:rPr>
              <a:t> </a:t>
            </a:r>
            <a:r>
              <a:rPr lang="en-US" sz="2800" b="1" i="1" spc="-30" dirty="0" err="1">
                <a:latin typeface="Times New Roman"/>
                <a:ea typeface="Times New Roman"/>
              </a:rPr>
              <a:t>antrum</a:t>
            </a:r>
            <a:r>
              <a:rPr lang="en-US" sz="2800" i="1" spc="-30" dirty="0" smtClean="0">
                <a:latin typeface="Times New Roman"/>
                <a:ea typeface="Times New Roman"/>
              </a:rPr>
              <a:t>.</a:t>
            </a:r>
          </a:p>
          <a:p>
            <a:pPr lvl="0" algn="just">
              <a:buSzPts val="1200"/>
              <a:buFont typeface="Times New Roman"/>
              <a:buAutoNum type="arabicParenBoth"/>
              <a:tabLst>
                <a:tab pos="721995" algn="l"/>
              </a:tabLst>
            </a:pPr>
            <a:endParaRPr lang="en-US" sz="2800" i="1" spc="-30" dirty="0">
              <a:latin typeface="Times New Roman"/>
              <a:ea typeface="Times New Roman"/>
            </a:endParaRPr>
          </a:p>
          <a:p>
            <a:pPr lvl="0" algn="just">
              <a:buSzPts val="1200"/>
              <a:buFont typeface="Times New Roman"/>
              <a:buAutoNum type="arabicParenBoth"/>
              <a:tabLst>
                <a:tab pos="721995" algn="l"/>
              </a:tabLst>
            </a:pPr>
            <a:endParaRPr lang="en-US" sz="2800" i="1" spc="-30" dirty="0" smtClean="0">
              <a:latin typeface="Times New Roman"/>
              <a:ea typeface="Times New Roman"/>
            </a:endParaRPr>
          </a:p>
          <a:p>
            <a:pPr marL="0" lvl="0" indent="0" algn="just">
              <a:buSzPts val="1200"/>
              <a:buNone/>
              <a:tabLst>
                <a:tab pos="721995" algn="l"/>
              </a:tabLst>
            </a:pPr>
            <a:endParaRPr lang="en-US" sz="2800" spc="-30" dirty="0">
              <a:latin typeface="Times New Roman"/>
              <a:ea typeface="Times New Roman"/>
            </a:endParaRPr>
          </a:p>
          <a:p>
            <a:pPr marL="464185" marR="350520" algn="just">
              <a:lnSpc>
                <a:spcPct val="115000"/>
              </a:lnSpc>
              <a:spcBef>
                <a:spcPts val="210"/>
              </a:spcBef>
              <a:spcAft>
                <a:spcPts val="0"/>
              </a:spcAft>
            </a:pPr>
            <a:r>
              <a:rPr lang="en-US" sz="2800" i="1" dirty="0">
                <a:latin typeface="Times New Roman"/>
                <a:ea typeface="Times New Roman"/>
              </a:rPr>
              <a:t>Physiologically,</a:t>
            </a:r>
            <a:r>
              <a:rPr lang="en-US" sz="2800" i="1" spc="145" dirty="0">
                <a:latin typeface="Times New Roman"/>
                <a:ea typeface="Times New Roman"/>
              </a:rPr>
              <a:t> </a:t>
            </a:r>
            <a:r>
              <a:rPr lang="en-US" sz="2800" i="1" dirty="0" smtClean="0">
                <a:latin typeface="Times New Roman"/>
                <a:ea typeface="Times New Roman"/>
              </a:rPr>
              <a:t>divided</a:t>
            </a:r>
            <a:r>
              <a:rPr lang="en-US" sz="2800" i="1" spc="-40" dirty="0" smtClean="0">
                <a:latin typeface="Times New Roman"/>
                <a:ea typeface="Times New Roman"/>
              </a:rPr>
              <a:t> </a:t>
            </a:r>
            <a:r>
              <a:rPr lang="en-US" sz="2800" i="1" dirty="0">
                <a:latin typeface="Times New Roman"/>
                <a:ea typeface="Times New Roman"/>
              </a:rPr>
              <a:t>into:</a:t>
            </a:r>
          </a:p>
          <a:p>
            <a:pPr lvl="0" algn="just">
              <a:buSzPts val="1200"/>
              <a:buFont typeface="Times New Roman"/>
              <a:buAutoNum type="arabicParenBoth"/>
              <a:tabLst>
                <a:tab pos="683895" algn="l"/>
              </a:tabLst>
            </a:pPr>
            <a:r>
              <a:rPr lang="en-US" sz="2800" i="1" spc="5" dirty="0">
                <a:latin typeface="Times New Roman"/>
                <a:ea typeface="Times New Roman"/>
              </a:rPr>
              <a:t>T</a:t>
            </a:r>
            <a:r>
              <a:rPr lang="en-US" sz="2800" i="1" spc="-30" dirty="0">
                <a:latin typeface="Times New Roman"/>
                <a:ea typeface="Times New Roman"/>
              </a:rPr>
              <a:t>he</a:t>
            </a:r>
            <a:r>
              <a:rPr lang="en-US" sz="2800" i="1" spc="-10" dirty="0">
                <a:latin typeface="Times New Roman"/>
                <a:ea typeface="Times New Roman"/>
              </a:rPr>
              <a:t> </a:t>
            </a:r>
            <a:r>
              <a:rPr lang="en-US" sz="2800" i="1" spc="5" dirty="0">
                <a:latin typeface="Times New Roman"/>
                <a:ea typeface="Times New Roman"/>
              </a:rPr>
              <a:t>―</a:t>
            </a:r>
            <a:r>
              <a:rPr lang="en-US" sz="2800" b="1" i="1" spc="-30" dirty="0" err="1">
                <a:latin typeface="Times New Roman"/>
                <a:ea typeface="Times New Roman"/>
              </a:rPr>
              <a:t>o</a:t>
            </a:r>
            <a:r>
              <a:rPr lang="en-US" sz="2800" b="1" i="1" spc="-20" dirty="0" err="1">
                <a:latin typeface="Times New Roman"/>
                <a:ea typeface="Times New Roman"/>
              </a:rPr>
              <a:t>r</a:t>
            </a:r>
            <a:r>
              <a:rPr lang="en-US" sz="2800" b="1" i="1" spc="-30" dirty="0" err="1">
                <a:latin typeface="Times New Roman"/>
                <a:ea typeface="Times New Roman"/>
              </a:rPr>
              <a:t>ad</a:t>
            </a:r>
            <a:r>
              <a:rPr lang="en-US" sz="2800" b="1" i="1" spc="-30" dirty="0">
                <a:latin typeface="Times New Roman"/>
                <a:ea typeface="Times New Roman"/>
              </a:rPr>
              <a:t> </a:t>
            </a:r>
            <a:r>
              <a:rPr lang="en-US" sz="2800" i="1" spc="-30" dirty="0" smtClean="0">
                <a:latin typeface="Times New Roman"/>
                <a:ea typeface="Times New Roman"/>
              </a:rPr>
              <a:t>( </a:t>
            </a:r>
            <a:r>
              <a:rPr lang="en-US" sz="2800" i="1" spc="-30" dirty="0">
                <a:latin typeface="Times New Roman"/>
                <a:ea typeface="Times New Roman"/>
              </a:rPr>
              <a:t>toward the mouth) </a:t>
            </a:r>
            <a:endParaRPr lang="en-US" sz="2800" i="1" spc="-30" dirty="0" smtClean="0">
              <a:latin typeface="Times New Roman"/>
              <a:ea typeface="Times New Roman"/>
            </a:endParaRPr>
          </a:p>
          <a:p>
            <a:pPr lvl="0" algn="just">
              <a:buSzPts val="1200"/>
              <a:buFont typeface="Times New Roman"/>
              <a:buAutoNum type="arabicParenBoth"/>
              <a:tabLst>
                <a:tab pos="683895" algn="l"/>
              </a:tabLst>
            </a:pPr>
            <a:r>
              <a:rPr lang="en-US" sz="2800" i="1" spc="-30" dirty="0" smtClean="0">
                <a:latin typeface="Times New Roman"/>
                <a:ea typeface="Times New Roman"/>
              </a:rPr>
              <a:t>po</a:t>
            </a:r>
            <a:r>
              <a:rPr lang="en-US" sz="2800" i="1" spc="-20" dirty="0" smtClean="0">
                <a:latin typeface="Times New Roman"/>
                <a:ea typeface="Times New Roman"/>
              </a:rPr>
              <a:t>r</a:t>
            </a:r>
            <a:r>
              <a:rPr lang="en-US" sz="2800" i="1" spc="40" dirty="0" smtClean="0">
                <a:latin typeface="Times New Roman"/>
                <a:ea typeface="Times New Roman"/>
              </a:rPr>
              <a:t>t</a:t>
            </a:r>
            <a:r>
              <a:rPr lang="en-US" sz="2800" i="1" spc="-35" dirty="0" smtClean="0">
                <a:latin typeface="Times New Roman"/>
                <a:ea typeface="Times New Roman"/>
              </a:rPr>
              <a:t>i</a:t>
            </a:r>
            <a:r>
              <a:rPr lang="en-US" sz="2800" i="1" spc="-30" dirty="0" smtClean="0">
                <a:latin typeface="Times New Roman"/>
                <a:ea typeface="Times New Roman"/>
              </a:rPr>
              <a:t>on</a:t>
            </a:r>
            <a:r>
              <a:rPr lang="en-US" sz="2800" i="1" spc="-30" dirty="0">
                <a:latin typeface="Times New Roman"/>
                <a:ea typeface="Times New Roman"/>
              </a:rPr>
              <a:t>, </a:t>
            </a:r>
            <a:r>
              <a:rPr lang="en-US" sz="2800" i="1" spc="-10" dirty="0">
                <a:latin typeface="Times New Roman"/>
                <a:ea typeface="Times New Roman"/>
              </a:rPr>
              <a:t>c</a:t>
            </a:r>
            <a:r>
              <a:rPr lang="en-US" sz="2800" i="1" spc="-30" dirty="0">
                <a:latin typeface="Times New Roman"/>
                <a:ea typeface="Times New Roman"/>
              </a:rPr>
              <a:t>o</a:t>
            </a:r>
            <a:r>
              <a:rPr lang="en-US" sz="2800" i="1" spc="30" dirty="0">
                <a:latin typeface="Times New Roman"/>
                <a:ea typeface="Times New Roman"/>
              </a:rPr>
              <a:t>m</a:t>
            </a:r>
            <a:r>
              <a:rPr lang="en-US" sz="2800" i="1" spc="-30" dirty="0">
                <a:latin typeface="Times New Roman"/>
                <a:ea typeface="Times New Roman"/>
              </a:rPr>
              <a:t>p</a:t>
            </a:r>
            <a:r>
              <a:rPr lang="en-US" sz="2800" i="1" spc="-20" dirty="0">
                <a:latin typeface="Times New Roman"/>
                <a:ea typeface="Times New Roman"/>
              </a:rPr>
              <a:t>r</a:t>
            </a:r>
            <a:r>
              <a:rPr lang="en-US" sz="2800" i="1" spc="-35" dirty="0">
                <a:latin typeface="Times New Roman"/>
                <a:ea typeface="Times New Roman"/>
              </a:rPr>
              <a:t>i</a:t>
            </a:r>
            <a:r>
              <a:rPr lang="en-US" sz="2800" i="1" spc="-20" dirty="0">
                <a:latin typeface="Times New Roman"/>
                <a:ea typeface="Times New Roman"/>
              </a:rPr>
              <a:t>s</a:t>
            </a:r>
            <a:r>
              <a:rPr lang="en-US" sz="2800" i="1" spc="-35" dirty="0">
                <a:latin typeface="Times New Roman"/>
                <a:ea typeface="Times New Roman"/>
              </a:rPr>
              <a:t>i</a:t>
            </a:r>
            <a:r>
              <a:rPr lang="en-US" sz="2800" i="1" spc="-30" dirty="0">
                <a:latin typeface="Times New Roman"/>
                <a:ea typeface="Times New Roman"/>
              </a:rPr>
              <a:t>ng</a:t>
            </a:r>
            <a:r>
              <a:rPr lang="en-US" sz="2800" i="1" spc="70" dirty="0">
                <a:latin typeface="Times New Roman"/>
                <a:ea typeface="Times New Roman"/>
              </a:rPr>
              <a:t> </a:t>
            </a:r>
            <a:r>
              <a:rPr lang="en-US" sz="2800" i="1" spc="-30" dirty="0">
                <a:latin typeface="Times New Roman"/>
                <a:ea typeface="Times New Roman"/>
              </a:rPr>
              <a:t>about</a:t>
            </a:r>
            <a:r>
              <a:rPr lang="en-US" sz="2800" i="1" spc="40" dirty="0">
                <a:latin typeface="Times New Roman"/>
                <a:ea typeface="Times New Roman"/>
              </a:rPr>
              <a:t> t</a:t>
            </a:r>
            <a:r>
              <a:rPr lang="en-US" sz="2800" i="1" spc="-30" dirty="0">
                <a:latin typeface="Times New Roman"/>
                <a:ea typeface="Times New Roman"/>
              </a:rPr>
              <a:t>he</a:t>
            </a:r>
            <a:r>
              <a:rPr lang="en-US" sz="2800" i="1" spc="-10" dirty="0">
                <a:latin typeface="Times New Roman"/>
                <a:ea typeface="Times New Roman"/>
              </a:rPr>
              <a:t> </a:t>
            </a:r>
            <a:r>
              <a:rPr lang="en-US" sz="2800" i="1" spc="40" dirty="0">
                <a:latin typeface="Times New Roman"/>
                <a:ea typeface="Times New Roman"/>
              </a:rPr>
              <a:t>f</a:t>
            </a:r>
            <a:r>
              <a:rPr lang="en-US" sz="2800" i="1" spc="-35" dirty="0">
                <a:latin typeface="Times New Roman"/>
                <a:ea typeface="Times New Roman"/>
              </a:rPr>
              <a:t>i</a:t>
            </a:r>
            <a:r>
              <a:rPr lang="en-US" sz="2800" i="1" spc="-20" dirty="0">
                <a:latin typeface="Times New Roman"/>
                <a:ea typeface="Times New Roman"/>
              </a:rPr>
              <a:t>rs</a:t>
            </a:r>
            <a:r>
              <a:rPr lang="en-US" sz="2800" i="1" spc="-30" dirty="0">
                <a:latin typeface="Times New Roman"/>
                <a:ea typeface="Times New Roman"/>
              </a:rPr>
              <a:t>t</a:t>
            </a:r>
            <a:r>
              <a:rPr lang="en-US" sz="2800" i="1" spc="40" dirty="0">
                <a:latin typeface="Times New Roman"/>
                <a:ea typeface="Times New Roman"/>
              </a:rPr>
              <a:t> t</a:t>
            </a:r>
            <a:r>
              <a:rPr lang="en-US" sz="2800" i="1" spc="20" dirty="0">
                <a:latin typeface="Times New Roman"/>
                <a:ea typeface="Times New Roman"/>
              </a:rPr>
              <a:t>w</a:t>
            </a:r>
            <a:r>
              <a:rPr lang="en-US" sz="2800" i="1" spc="-30" dirty="0">
                <a:latin typeface="Times New Roman"/>
                <a:ea typeface="Times New Roman"/>
              </a:rPr>
              <a:t>o </a:t>
            </a:r>
            <a:r>
              <a:rPr lang="en-US" sz="2800" i="1" spc="40" dirty="0">
                <a:latin typeface="Times New Roman"/>
                <a:ea typeface="Times New Roman"/>
              </a:rPr>
              <a:t>t</a:t>
            </a:r>
            <a:r>
              <a:rPr lang="en-US" sz="2800" i="1" spc="-30" dirty="0">
                <a:latin typeface="Times New Roman"/>
                <a:ea typeface="Times New Roman"/>
              </a:rPr>
              <a:t>h</a:t>
            </a:r>
            <a:r>
              <a:rPr lang="en-US" sz="2800" i="1" spc="-35" dirty="0">
                <a:latin typeface="Times New Roman"/>
                <a:ea typeface="Times New Roman"/>
              </a:rPr>
              <a:t>i</a:t>
            </a:r>
            <a:r>
              <a:rPr lang="en-US" sz="2800" i="1" spc="-20" dirty="0">
                <a:latin typeface="Times New Roman"/>
                <a:ea typeface="Times New Roman"/>
              </a:rPr>
              <a:t>r</a:t>
            </a:r>
            <a:r>
              <a:rPr lang="en-US" sz="2800" i="1" spc="-30" dirty="0">
                <a:latin typeface="Times New Roman"/>
                <a:ea typeface="Times New Roman"/>
              </a:rPr>
              <a:t>ds</a:t>
            </a:r>
            <a:r>
              <a:rPr lang="en-US" sz="2800" i="1" spc="-20" dirty="0">
                <a:latin typeface="Times New Roman"/>
                <a:ea typeface="Times New Roman"/>
              </a:rPr>
              <a:t> </a:t>
            </a:r>
            <a:r>
              <a:rPr lang="en-US" sz="2800" i="1" spc="-30" dirty="0">
                <a:latin typeface="Times New Roman"/>
                <a:ea typeface="Times New Roman"/>
              </a:rPr>
              <a:t>of</a:t>
            </a:r>
            <a:r>
              <a:rPr lang="en-US" sz="2800" i="1" spc="40" dirty="0">
                <a:latin typeface="Times New Roman"/>
                <a:ea typeface="Times New Roman"/>
              </a:rPr>
              <a:t> t</a:t>
            </a:r>
            <a:r>
              <a:rPr lang="en-US" sz="2800" i="1" spc="-30" dirty="0">
                <a:latin typeface="Times New Roman"/>
                <a:ea typeface="Times New Roman"/>
              </a:rPr>
              <a:t>he</a:t>
            </a:r>
            <a:r>
              <a:rPr lang="en-US" sz="2800" i="1" spc="-10" dirty="0">
                <a:latin typeface="Times New Roman"/>
                <a:ea typeface="Times New Roman"/>
              </a:rPr>
              <a:t> </a:t>
            </a:r>
            <a:r>
              <a:rPr lang="en-US" sz="2800" i="1" spc="-30" dirty="0">
                <a:latin typeface="Times New Roman"/>
                <a:ea typeface="Times New Roman"/>
              </a:rPr>
              <a:t>bod</a:t>
            </a:r>
            <a:r>
              <a:rPr lang="en-US" sz="2800" i="1" spc="-10" dirty="0">
                <a:latin typeface="Times New Roman"/>
                <a:ea typeface="Times New Roman"/>
              </a:rPr>
              <a:t>y</a:t>
            </a:r>
            <a:r>
              <a:rPr lang="en-US" sz="2800" i="1" spc="-30" dirty="0">
                <a:latin typeface="Times New Roman"/>
                <a:ea typeface="Times New Roman"/>
              </a:rPr>
              <a:t>.</a:t>
            </a:r>
            <a:endParaRPr lang="en-US" sz="2800" spc="-30" dirty="0">
              <a:latin typeface="Times New Roman"/>
              <a:ea typeface="Times New Roman"/>
            </a:endParaRPr>
          </a:p>
          <a:p>
            <a:pPr lvl="0" algn="just">
              <a:buSzPts val="1200"/>
              <a:buFont typeface="Times New Roman"/>
              <a:buAutoNum type="arabicParenBoth"/>
              <a:tabLst>
                <a:tab pos="683895" algn="l"/>
              </a:tabLst>
            </a:pPr>
            <a:r>
              <a:rPr lang="en-US" sz="2800" i="1" spc="-30" dirty="0">
                <a:latin typeface="Times New Roman"/>
                <a:ea typeface="Times New Roman"/>
              </a:rPr>
              <a:t>The ―</a:t>
            </a:r>
            <a:r>
              <a:rPr lang="en-US" sz="2800" b="1" i="1" spc="-30" dirty="0" err="1">
                <a:latin typeface="Times New Roman"/>
                <a:ea typeface="Times New Roman"/>
              </a:rPr>
              <a:t>caudad</a:t>
            </a:r>
            <a:r>
              <a:rPr lang="en-US" sz="2800" i="1" spc="-30" dirty="0">
                <a:latin typeface="Times New Roman"/>
                <a:ea typeface="Times New Roman"/>
              </a:rPr>
              <a:t>( toward the tail) portion,</a:t>
            </a:r>
            <a:r>
              <a:rPr lang="en-US" sz="2800" i="1" spc="-20" dirty="0">
                <a:latin typeface="Times New Roman"/>
                <a:ea typeface="Times New Roman"/>
              </a:rPr>
              <a:t> </a:t>
            </a:r>
            <a:r>
              <a:rPr lang="en-US" sz="2800" i="1" spc="-30" dirty="0">
                <a:latin typeface="Times New Roman"/>
                <a:ea typeface="Times New Roman"/>
              </a:rPr>
              <a:t>comprising</a:t>
            </a:r>
            <a:r>
              <a:rPr lang="en-US" sz="2800" i="1" spc="50" dirty="0">
                <a:latin typeface="Times New Roman"/>
                <a:ea typeface="Times New Roman"/>
              </a:rPr>
              <a:t> </a:t>
            </a:r>
            <a:r>
              <a:rPr lang="en-US" sz="2800" i="1" spc="-30" dirty="0">
                <a:latin typeface="Times New Roman"/>
                <a:ea typeface="Times New Roman"/>
              </a:rPr>
              <a:t>the remainder</a:t>
            </a:r>
            <a:r>
              <a:rPr lang="en-US" sz="2800" i="1" spc="-35" dirty="0">
                <a:latin typeface="Times New Roman"/>
                <a:ea typeface="Times New Roman"/>
              </a:rPr>
              <a:t> </a:t>
            </a:r>
            <a:r>
              <a:rPr lang="en-US" sz="2800" i="1" spc="-30" dirty="0">
                <a:latin typeface="Times New Roman"/>
                <a:ea typeface="Times New Roman"/>
              </a:rPr>
              <a:t>of</a:t>
            </a:r>
            <a:r>
              <a:rPr lang="en-US" sz="2800" i="1" spc="20" dirty="0">
                <a:latin typeface="Times New Roman"/>
                <a:ea typeface="Times New Roman"/>
              </a:rPr>
              <a:t> </a:t>
            </a:r>
            <a:r>
              <a:rPr lang="en-US" sz="2800" i="1" spc="-30" dirty="0">
                <a:latin typeface="Times New Roman"/>
                <a:ea typeface="Times New Roman"/>
              </a:rPr>
              <a:t>the</a:t>
            </a:r>
            <a:r>
              <a:rPr lang="en-US" sz="2800" i="1" spc="-25" dirty="0">
                <a:latin typeface="Times New Roman"/>
                <a:ea typeface="Times New Roman"/>
              </a:rPr>
              <a:t> </a:t>
            </a:r>
            <a:r>
              <a:rPr lang="en-US" sz="2800" i="1" spc="-30" dirty="0">
                <a:latin typeface="Times New Roman"/>
                <a:ea typeface="Times New Roman"/>
              </a:rPr>
              <a:t>body plus</a:t>
            </a:r>
            <a:r>
              <a:rPr lang="en-US" sz="2800" i="1" spc="-35" dirty="0">
                <a:latin typeface="Times New Roman"/>
                <a:ea typeface="Times New Roman"/>
              </a:rPr>
              <a:t> </a:t>
            </a:r>
            <a:r>
              <a:rPr lang="en-US" sz="2800" i="1" spc="-30" dirty="0">
                <a:latin typeface="Times New Roman"/>
                <a:ea typeface="Times New Roman"/>
              </a:rPr>
              <a:t>the</a:t>
            </a:r>
            <a:r>
              <a:rPr lang="en-US" sz="2800" i="1" spc="-25" dirty="0">
                <a:latin typeface="Times New Roman"/>
                <a:ea typeface="Times New Roman"/>
              </a:rPr>
              <a:t> </a:t>
            </a:r>
            <a:r>
              <a:rPr lang="en-US" sz="2800" b="1" i="1" spc="-30" dirty="0" err="1">
                <a:latin typeface="Times New Roman"/>
                <a:ea typeface="Times New Roman"/>
              </a:rPr>
              <a:t>antrum</a:t>
            </a:r>
            <a:r>
              <a:rPr lang="en-US" sz="2800" b="1" i="1" spc="-30" dirty="0">
                <a:latin typeface="Times New Roman"/>
                <a:ea typeface="Times New Roman"/>
              </a:rPr>
              <a:t>.</a:t>
            </a:r>
            <a:endParaRPr lang="en-US" sz="2800" b="1" spc="-30" dirty="0">
              <a:latin typeface="Times New Roman"/>
              <a:ea typeface="Times New Roman"/>
            </a:endParaRPr>
          </a:p>
          <a:p>
            <a:endParaRPr lang="en-US" sz="2800" b="1" dirty="0">
              <a:latin typeface="Times New Roman" pitchFamily="18" charset="0"/>
              <a:cs typeface="Times New Roman" pitchFamily="18" charset="0"/>
            </a:endParaRPr>
          </a:p>
        </p:txBody>
      </p:sp>
      <p:sp>
        <p:nvSpPr>
          <p:cNvPr id="5" name="عنصر نائب لرقم الشريحة 4"/>
          <p:cNvSpPr>
            <a:spLocks noGrp="1"/>
          </p:cNvSpPr>
          <p:nvPr>
            <p:ph type="sldNum" sz="quarter" idx="12"/>
          </p:nvPr>
        </p:nvSpPr>
        <p:spPr/>
        <p:txBody>
          <a:bodyPr/>
          <a:lstStyle/>
          <a:p>
            <a:fld id="{B6F15528-21DE-4FAA-801E-634DDDAF4B2B}" type="slidenum">
              <a:rPr lang="en-US" smtClean="0">
                <a:solidFill>
                  <a:prstClr val="black">
                    <a:tint val="75000"/>
                  </a:prstClr>
                </a:solidFill>
              </a:rPr>
              <a:pPr/>
              <a:t>13</a:t>
            </a:fld>
            <a:endParaRPr lang="en-US">
              <a:solidFill>
                <a:prstClr val="black">
                  <a:tint val="75000"/>
                </a:prstClr>
              </a:solidFill>
            </a:endParaRPr>
          </a:p>
        </p:txBody>
      </p:sp>
      <p:sp>
        <p:nvSpPr>
          <p:cNvPr id="2" name="نجمة ذات 5 نقاط 1"/>
          <p:cNvSpPr/>
          <p:nvPr/>
        </p:nvSpPr>
        <p:spPr>
          <a:xfrm>
            <a:off x="7380312" y="1268760"/>
            <a:ext cx="864096" cy="43204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987823" y="1262776"/>
            <a:ext cx="5966697" cy="3268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51409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51520" y="164468"/>
            <a:ext cx="8712968" cy="625299"/>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0" tIns="12065" rIns="0" bIns="0" rtlCol="0">
            <a:spAutoFit/>
          </a:bodyPr>
          <a:lstStyle/>
          <a:p>
            <a:pPr marL="464185">
              <a:lnSpc>
                <a:spcPts val="1520"/>
              </a:lnSpc>
            </a:pPr>
            <a:r>
              <a:rPr lang="en-US" sz="2800" b="1" i="1" dirty="0" smtClean="0">
                <a:solidFill>
                  <a:srgbClr val="FF0000"/>
                </a:solidFill>
                <a:latin typeface="Arial"/>
                <a:ea typeface="Arial"/>
              </a:rPr>
              <a:t/>
            </a:r>
            <a:br>
              <a:rPr lang="en-US" sz="2800" b="1" i="1" dirty="0" smtClean="0">
                <a:solidFill>
                  <a:srgbClr val="FF0000"/>
                </a:solidFill>
                <a:latin typeface="Arial"/>
                <a:ea typeface="Arial"/>
              </a:rPr>
            </a:br>
            <a:r>
              <a:rPr lang="en-US" sz="2800" b="1" i="1" dirty="0">
                <a:solidFill>
                  <a:srgbClr val="FF0000"/>
                </a:solidFill>
                <a:latin typeface="Arial"/>
                <a:ea typeface="Arial"/>
              </a:rPr>
              <a:t>Motor</a:t>
            </a:r>
            <a:r>
              <a:rPr lang="en-US" sz="2800" b="1" i="1" spc="210" dirty="0">
                <a:solidFill>
                  <a:srgbClr val="FF0000"/>
                </a:solidFill>
                <a:latin typeface="Arial"/>
                <a:ea typeface="Arial"/>
              </a:rPr>
              <a:t> </a:t>
            </a:r>
            <a:r>
              <a:rPr lang="en-US" sz="2800" b="1" i="1" dirty="0">
                <a:solidFill>
                  <a:srgbClr val="FF0000"/>
                </a:solidFill>
                <a:latin typeface="Arial"/>
                <a:ea typeface="Arial"/>
              </a:rPr>
              <a:t>Functions</a:t>
            </a:r>
            <a:r>
              <a:rPr lang="en-US" sz="2800" b="1" i="1" spc="195" dirty="0">
                <a:solidFill>
                  <a:srgbClr val="FF0000"/>
                </a:solidFill>
                <a:latin typeface="Arial"/>
                <a:ea typeface="Arial"/>
              </a:rPr>
              <a:t> </a:t>
            </a:r>
            <a:r>
              <a:rPr lang="en-US" sz="2800" b="1" i="1" dirty="0">
                <a:solidFill>
                  <a:srgbClr val="FF0000"/>
                </a:solidFill>
                <a:latin typeface="Arial"/>
                <a:ea typeface="Arial"/>
              </a:rPr>
              <a:t>of</a:t>
            </a:r>
            <a:r>
              <a:rPr lang="en-US" sz="2800" b="1" i="1" spc="120" dirty="0">
                <a:solidFill>
                  <a:srgbClr val="FF0000"/>
                </a:solidFill>
                <a:latin typeface="Arial"/>
                <a:ea typeface="Arial"/>
              </a:rPr>
              <a:t> </a:t>
            </a:r>
            <a:r>
              <a:rPr lang="en-US" sz="2800" b="1" i="1" dirty="0">
                <a:solidFill>
                  <a:srgbClr val="FF0000"/>
                </a:solidFill>
                <a:latin typeface="Arial"/>
                <a:ea typeface="Arial"/>
              </a:rPr>
              <a:t>the</a:t>
            </a:r>
            <a:r>
              <a:rPr lang="en-US" sz="2800" b="1" i="1" spc="195" dirty="0">
                <a:solidFill>
                  <a:srgbClr val="FF0000"/>
                </a:solidFill>
                <a:latin typeface="Arial"/>
                <a:ea typeface="Arial"/>
              </a:rPr>
              <a:t> </a:t>
            </a:r>
            <a:r>
              <a:rPr lang="en-US" sz="2800" b="1" i="1" dirty="0" smtClean="0">
                <a:solidFill>
                  <a:srgbClr val="FF0000"/>
                </a:solidFill>
                <a:latin typeface="Arial"/>
                <a:ea typeface="Arial"/>
              </a:rPr>
              <a:t>Stomach</a:t>
            </a:r>
            <a:r>
              <a:rPr lang="en-US" sz="2800" b="1" i="1" dirty="0">
                <a:latin typeface="Arial"/>
                <a:ea typeface="Arial"/>
              </a:rPr>
              <a:t/>
            </a:r>
            <a:br>
              <a:rPr lang="en-US" sz="2800" b="1" i="1" dirty="0">
                <a:latin typeface="Arial"/>
                <a:ea typeface="Arial"/>
              </a:rPr>
            </a:br>
            <a:endParaRPr sz="2800" b="1" dirty="0">
              <a:latin typeface="Times New Roman"/>
              <a:cs typeface="Times New Roman"/>
            </a:endParaRPr>
          </a:p>
        </p:txBody>
      </p:sp>
      <p:sp>
        <p:nvSpPr>
          <p:cNvPr id="6" name="عنصر نائب للمحتوى 5"/>
          <p:cNvSpPr>
            <a:spLocks noGrp="1"/>
          </p:cNvSpPr>
          <p:nvPr>
            <p:ph idx="1"/>
          </p:nvPr>
        </p:nvSpPr>
        <p:spPr>
          <a:xfrm>
            <a:off x="251520" y="764704"/>
            <a:ext cx="8568952" cy="5904656"/>
          </a:xfrm>
        </p:spPr>
        <p:txBody>
          <a:bodyPr>
            <a:normAutofit/>
          </a:bodyPr>
          <a:lstStyle/>
          <a:p>
            <a:pPr marR="350520" lvl="0" algn="just">
              <a:lnSpc>
                <a:spcPct val="113000"/>
              </a:lnSpc>
              <a:spcBef>
                <a:spcPts val="500"/>
              </a:spcBef>
              <a:spcAft>
                <a:spcPts val="500"/>
              </a:spcAft>
              <a:buSzPts val="1200"/>
              <a:buFont typeface="Times New Roman"/>
              <a:buAutoNum type="arabicParenBoth"/>
              <a:tabLst>
                <a:tab pos="721995" algn="l"/>
              </a:tabLst>
            </a:pPr>
            <a:r>
              <a:rPr lang="en-US" b="1" i="1" spc="-30" dirty="0" smtClean="0">
                <a:latin typeface="Times New Roman"/>
                <a:ea typeface="Times New Roman"/>
              </a:rPr>
              <a:t>Storage </a:t>
            </a:r>
            <a:r>
              <a:rPr lang="en-US" b="1" i="1" spc="-30" dirty="0">
                <a:latin typeface="Times New Roman"/>
                <a:ea typeface="Times New Roman"/>
              </a:rPr>
              <a:t>of large quantities of food until the food can be processed in the stomach, duodenum,</a:t>
            </a:r>
            <a:r>
              <a:rPr lang="en-US" b="1" i="1" spc="5" dirty="0">
                <a:latin typeface="Times New Roman"/>
                <a:ea typeface="Times New Roman"/>
              </a:rPr>
              <a:t> </a:t>
            </a:r>
            <a:r>
              <a:rPr lang="en-US" b="1" i="1" spc="-30" dirty="0">
                <a:latin typeface="Times New Roman"/>
                <a:ea typeface="Times New Roman"/>
              </a:rPr>
              <a:t>and</a:t>
            </a:r>
            <a:r>
              <a:rPr lang="en-US" b="1" i="1" spc="5" dirty="0">
                <a:latin typeface="Times New Roman"/>
                <a:ea typeface="Times New Roman"/>
              </a:rPr>
              <a:t> </a:t>
            </a:r>
            <a:r>
              <a:rPr lang="en-US" b="1" i="1" spc="-30" dirty="0">
                <a:latin typeface="Times New Roman"/>
                <a:ea typeface="Times New Roman"/>
              </a:rPr>
              <a:t>lower</a:t>
            </a:r>
            <a:r>
              <a:rPr lang="en-US" b="1" i="1" spc="-20" dirty="0">
                <a:latin typeface="Times New Roman"/>
                <a:ea typeface="Times New Roman"/>
              </a:rPr>
              <a:t> </a:t>
            </a:r>
            <a:r>
              <a:rPr lang="en-US" b="1" i="1" spc="-30" dirty="0">
                <a:latin typeface="Times New Roman"/>
                <a:ea typeface="Times New Roman"/>
              </a:rPr>
              <a:t>intestinal</a:t>
            </a:r>
            <a:r>
              <a:rPr lang="en-US" b="1" i="1" spc="40" dirty="0">
                <a:latin typeface="Times New Roman"/>
                <a:ea typeface="Times New Roman"/>
              </a:rPr>
              <a:t> </a:t>
            </a:r>
            <a:r>
              <a:rPr lang="en-US" b="1" i="1" spc="-30" dirty="0">
                <a:latin typeface="Times New Roman"/>
                <a:ea typeface="Times New Roman"/>
              </a:rPr>
              <a:t>tract.</a:t>
            </a:r>
            <a:endParaRPr lang="en-US" spc="-30" dirty="0">
              <a:latin typeface="Times New Roman"/>
              <a:ea typeface="Times New Roman"/>
            </a:endParaRPr>
          </a:p>
          <a:p>
            <a:pPr lvl="0" algn="just">
              <a:buSzPts val="1200"/>
              <a:buFont typeface="Times New Roman"/>
              <a:buAutoNum type="arabicParenBoth"/>
              <a:tabLst>
                <a:tab pos="683895" algn="l"/>
              </a:tabLst>
            </a:pPr>
            <a:r>
              <a:rPr lang="en-US" b="1" i="1" spc="-30" dirty="0">
                <a:latin typeface="Times New Roman"/>
                <a:ea typeface="Times New Roman"/>
              </a:rPr>
              <a:t>Mixing</a:t>
            </a:r>
            <a:r>
              <a:rPr lang="en-US" b="1" i="1" spc="-10" dirty="0">
                <a:latin typeface="Times New Roman"/>
                <a:ea typeface="Times New Roman"/>
              </a:rPr>
              <a:t> </a:t>
            </a:r>
            <a:r>
              <a:rPr lang="en-US" b="1" i="1" spc="-30" dirty="0">
                <a:latin typeface="Times New Roman"/>
                <a:ea typeface="Times New Roman"/>
              </a:rPr>
              <a:t>of</a:t>
            </a:r>
            <a:r>
              <a:rPr lang="en-US" b="1" i="1" spc="30" dirty="0">
                <a:latin typeface="Times New Roman"/>
                <a:ea typeface="Times New Roman"/>
              </a:rPr>
              <a:t> </a:t>
            </a:r>
            <a:r>
              <a:rPr lang="en-US" b="1" i="1" spc="-30" dirty="0">
                <a:latin typeface="Times New Roman"/>
                <a:ea typeface="Times New Roman"/>
              </a:rPr>
              <a:t>this</a:t>
            </a:r>
            <a:r>
              <a:rPr lang="en-US" b="1" i="1" spc="-25" dirty="0">
                <a:latin typeface="Times New Roman"/>
                <a:ea typeface="Times New Roman"/>
              </a:rPr>
              <a:t> </a:t>
            </a:r>
            <a:r>
              <a:rPr lang="en-US" b="1" i="1" spc="-30" dirty="0">
                <a:latin typeface="Times New Roman"/>
                <a:ea typeface="Times New Roman"/>
              </a:rPr>
              <a:t>food</a:t>
            </a:r>
            <a:r>
              <a:rPr lang="en-US" b="1" i="1" spc="-10" dirty="0">
                <a:latin typeface="Times New Roman"/>
                <a:ea typeface="Times New Roman"/>
              </a:rPr>
              <a:t> </a:t>
            </a:r>
            <a:r>
              <a:rPr lang="en-US" b="1" i="1" spc="-30" dirty="0">
                <a:latin typeface="Times New Roman"/>
                <a:ea typeface="Times New Roman"/>
              </a:rPr>
              <a:t>with</a:t>
            </a:r>
            <a:r>
              <a:rPr lang="en-US" b="1" i="1" spc="-5" dirty="0">
                <a:latin typeface="Times New Roman"/>
                <a:ea typeface="Times New Roman"/>
              </a:rPr>
              <a:t> </a:t>
            </a:r>
            <a:r>
              <a:rPr lang="en-US" b="1" i="1" spc="-30" dirty="0">
                <a:latin typeface="Times New Roman"/>
                <a:ea typeface="Times New Roman"/>
              </a:rPr>
              <a:t>gastric</a:t>
            </a:r>
            <a:r>
              <a:rPr lang="en-US" b="1" i="1" spc="-15" dirty="0">
                <a:latin typeface="Times New Roman"/>
                <a:ea typeface="Times New Roman"/>
              </a:rPr>
              <a:t> </a:t>
            </a:r>
            <a:r>
              <a:rPr lang="en-US" b="1" i="1" spc="-30" dirty="0">
                <a:latin typeface="Times New Roman"/>
                <a:ea typeface="Times New Roman"/>
              </a:rPr>
              <a:t>secretions until</a:t>
            </a:r>
            <a:r>
              <a:rPr lang="en-US" b="1" i="1" spc="-40" dirty="0">
                <a:latin typeface="Times New Roman"/>
                <a:ea typeface="Times New Roman"/>
              </a:rPr>
              <a:t> </a:t>
            </a:r>
            <a:r>
              <a:rPr lang="en-US" b="1" i="1" spc="-30" dirty="0">
                <a:latin typeface="Times New Roman"/>
                <a:ea typeface="Times New Roman"/>
              </a:rPr>
              <a:t>it</a:t>
            </a:r>
            <a:r>
              <a:rPr lang="en-US" b="1" i="1" spc="30" dirty="0">
                <a:latin typeface="Times New Roman"/>
                <a:ea typeface="Times New Roman"/>
              </a:rPr>
              <a:t> </a:t>
            </a:r>
            <a:r>
              <a:rPr lang="en-US" b="1" i="1" spc="-30" dirty="0">
                <a:latin typeface="Times New Roman"/>
                <a:ea typeface="Times New Roman"/>
              </a:rPr>
              <a:t>forms</a:t>
            </a:r>
            <a:r>
              <a:rPr lang="en-US" b="1" i="1" spc="-25" dirty="0">
                <a:latin typeface="Times New Roman"/>
                <a:ea typeface="Times New Roman"/>
              </a:rPr>
              <a:t> </a:t>
            </a:r>
            <a:r>
              <a:rPr lang="en-US" b="1" i="1" spc="-30" dirty="0">
                <a:latin typeface="Times New Roman"/>
                <a:ea typeface="Times New Roman"/>
              </a:rPr>
              <a:t>a</a:t>
            </a:r>
            <a:r>
              <a:rPr lang="en-US" b="1" i="1" spc="-10" dirty="0">
                <a:latin typeface="Times New Roman"/>
                <a:ea typeface="Times New Roman"/>
              </a:rPr>
              <a:t> </a:t>
            </a:r>
            <a:r>
              <a:rPr lang="en-US" b="1" i="1" spc="-30" dirty="0">
                <a:latin typeface="Times New Roman"/>
                <a:ea typeface="Times New Roman"/>
              </a:rPr>
              <a:t>semifluid</a:t>
            </a:r>
            <a:r>
              <a:rPr lang="en-US" b="1" i="1" spc="-5" dirty="0">
                <a:latin typeface="Times New Roman"/>
                <a:ea typeface="Times New Roman"/>
              </a:rPr>
              <a:t> </a:t>
            </a:r>
            <a:r>
              <a:rPr lang="en-US" b="1" i="1" spc="-30" dirty="0">
                <a:latin typeface="Times New Roman"/>
                <a:ea typeface="Times New Roman"/>
              </a:rPr>
              <a:t>mixture</a:t>
            </a:r>
            <a:r>
              <a:rPr lang="en-US" b="1" i="1" spc="-20" dirty="0">
                <a:latin typeface="Times New Roman"/>
                <a:ea typeface="Times New Roman"/>
              </a:rPr>
              <a:t> </a:t>
            </a:r>
            <a:r>
              <a:rPr lang="en-US" b="1" i="1" spc="-30" dirty="0">
                <a:latin typeface="Times New Roman"/>
                <a:ea typeface="Times New Roman"/>
              </a:rPr>
              <a:t>called</a:t>
            </a:r>
            <a:r>
              <a:rPr lang="en-US" b="1" i="1" spc="-5" dirty="0">
                <a:latin typeface="Times New Roman"/>
                <a:ea typeface="Times New Roman"/>
              </a:rPr>
              <a:t> </a:t>
            </a:r>
            <a:r>
              <a:rPr lang="en-US" b="1" i="1" spc="-30" dirty="0" err="1">
                <a:latin typeface="Times New Roman"/>
                <a:ea typeface="Times New Roman"/>
              </a:rPr>
              <a:t>chyme</a:t>
            </a:r>
            <a:endParaRPr lang="en-US" spc="-30" dirty="0">
              <a:latin typeface="Times New Roman"/>
              <a:ea typeface="Times New Roman"/>
            </a:endParaRPr>
          </a:p>
          <a:p>
            <a:pPr marR="344805" lvl="0" algn="just">
              <a:lnSpc>
                <a:spcPct val="113000"/>
              </a:lnSpc>
              <a:spcBef>
                <a:spcPts val="500"/>
              </a:spcBef>
              <a:spcAft>
                <a:spcPts val="500"/>
              </a:spcAft>
              <a:buSzPts val="1200"/>
              <a:buFont typeface="Times New Roman"/>
              <a:buAutoNum type="arabicParenBoth"/>
              <a:tabLst>
                <a:tab pos="702945" algn="l"/>
              </a:tabLst>
            </a:pPr>
            <a:r>
              <a:rPr lang="en-US" b="1" i="1" spc="-30" dirty="0">
                <a:latin typeface="Times New Roman"/>
                <a:ea typeface="Times New Roman"/>
              </a:rPr>
              <a:t>Slow emptying of</a:t>
            </a:r>
            <a:r>
              <a:rPr lang="en-US" b="1" i="1" spc="5" dirty="0">
                <a:latin typeface="Times New Roman"/>
                <a:ea typeface="Times New Roman"/>
              </a:rPr>
              <a:t> </a:t>
            </a:r>
            <a:r>
              <a:rPr lang="en-US" b="1" i="1" spc="-30" dirty="0">
                <a:latin typeface="Times New Roman"/>
                <a:ea typeface="Times New Roman"/>
              </a:rPr>
              <a:t>the </a:t>
            </a:r>
            <a:r>
              <a:rPr lang="en-US" b="1" i="1" spc="-30" dirty="0" err="1">
                <a:latin typeface="Times New Roman"/>
                <a:ea typeface="Times New Roman"/>
              </a:rPr>
              <a:t>chyme</a:t>
            </a:r>
            <a:r>
              <a:rPr lang="en-US" b="1" i="1" spc="-30" dirty="0">
                <a:latin typeface="Times New Roman"/>
                <a:ea typeface="Times New Roman"/>
              </a:rPr>
              <a:t> from the stomach into the small intestine at a rate suitable for</a:t>
            </a:r>
            <a:r>
              <a:rPr lang="en-US" b="1" i="1" spc="5" dirty="0">
                <a:latin typeface="Times New Roman"/>
                <a:ea typeface="Times New Roman"/>
              </a:rPr>
              <a:t> </a:t>
            </a:r>
            <a:r>
              <a:rPr lang="en-US" b="1" i="1" spc="-30" dirty="0">
                <a:latin typeface="Times New Roman"/>
                <a:ea typeface="Times New Roman"/>
              </a:rPr>
              <a:t>proper digestion and absorption by the small intestine. </a:t>
            </a:r>
            <a:endParaRPr lang="en-US" b="1" i="1" spc="-30" dirty="0" smtClean="0">
              <a:latin typeface="Times New Roman"/>
              <a:ea typeface="Times New Roman"/>
            </a:endParaRPr>
          </a:p>
        </p:txBody>
      </p:sp>
      <p:sp>
        <p:nvSpPr>
          <p:cNvPr id="5" name="عنصر نائب لرقم الشريحة 4"/>
          <p:cNvSpPr>
            <a:spLocks noGrp="1"/>
          </p:cNvSpPr>
          <p:nvPr>
            <p:ph type="sldNum" sz="quarter" idx="12"/>
          </p:nvPr>
        </p:nvSpPr>
        <p:spPr/>
        <p:txBody>
          <a:bodyPr/>
          <a:lstStyle/>
          <a:p>
            <a:fld id="{B6F15528-21DE-4FAA-801E-634DDDAF4B2B}" type="slidenum">
              <a:rPr lang="en-US" smtClean="0">
                <a:solidFill>
                  <a:prstClr val="black">
                    <a:tint val="75000"/>
                  </a:prstClr>
                </a:solidFill>
              </a:rPr>
              <a:pPr/>
              <a:t>14</a:t>
            </a:fld>
            <a:endParaRPr lang="en-US">
              <a:solidFill>
                <a:prstClr val="black">
                  <a:tint val="75000"/>
                </a:prstClr>
              </a:solidFill>
            </a:endParaRPr>
          </a:p>
        </p:txBody>
      </p:sp>
      <p:sp>
        <p:nvSpPr>
          <p:cNvPr id="2" name="نجمة ذات 5 نقاط 1"/>
          <p:cNvSpPr/>
          <p:nvPr/>
        </p:nvSpPr>
        <p:spPr>
          <a:xfrm>
            <a:off x="7317635" y="1786000"/>
            <a:ext cx="864096" cy="43204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5076862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51520" y="157863"/>
            <a:ext cx="8712968" cy="504625"/>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0" tIns="12065" rIns="0" bIns="0" rtlCol="0">
            <a:spAutoFit/>
          </a:bodyPr>
          <a:lstStyle/>
          <a:p>
            <a:pPr marL="464185">
              <a:spcBef>
                <a:spcPts val="480"/>
              </a:spcBef>
              <a:spcAft>
                <a:spcPts val="0"/>
              </a:spcAft>
            </a:pPr>
            <a:r>
              <a:rPr lang="en-US" sz="3200" b="1" i="1" dirty="0" smtClean="0">
                <a:solidFill>
                  <a:srgbClr val="FF0000"/>
                </a:solidFill>
                <a:latin typeface="Arial"/>
                <a:ea typeface="Arial"/>
              </a:rPr>
              <a:t>Storage</a:t>
            </a:r>
            <a:r>
              <a:rPr lang="en-US" sz="3200" b="1" i="1" spc="170" dirty="0" smtClean="0">
                <a:solidFill>
                  <a:srgbClr val="FF0000"/>
                </a:solidFill>
                <a:latin typeface="Arial"/>
                <a:ea typeface="Arial"/>
              </a:rPr>
              <a:t> </a:t>
            </a:r>
            <a:r>
              <a:rPr lang="en-US" sz="3200" b="1" i="1" dirty="0">
                <a:solidFill>
                  <a:srgbClr val="FF0000"/>
                </a:solidFill>
                <a:latin typeface="Arial"/>
                <a:ea typeface="Arial"/>
              </a:rPr>
              <a:t>function</a:t>
            </a:r>
            <a:r>
              <a:rPr lang="en-US" sz="3200" b="1" i="1" spc="160" dirty="0">
                <a:solidFill>
                  <a:srgbClr val="FF0000"/>
                </a:solidFill>
                <a:latin typeface="Arial"/>
                <a:ea typeface="Arial"/>
              </a:rPr>
              <a:t> </a:t>
            </a:r>
            <a:r>
              <a:rPr lang="en-US" sz="3200" b="1" i="1" dirty="0">
                <a:solidFill>
                  <a:srgbClr val="FF0000"/>
                </a:solidFill>
                <a:latin typeface="Arial"/>
                <a:ea typeface="Arial"/>
              </a:rPr>
              <a:t>of</a:t>
            </a:r>
            <a:r>
              <a:rPr lang="en-US" sz="3200" b="1" i="1" spc="95" dirty="0">
                <a:solidFill>
                  <a:srgbClr val="FF0000"/>
                </a:solidFill>
                <a:latin typeface="Arial"/>
                <a:ea typeface="Arial"/>
              </a:rPr>
              <a:t> </a:t>
            </a:r>
            <a:r>
              <a:rPr lang="en-US" sz="3200" b="1" i="1" dirty="0">
                <a:solidFill>
                  <a:srgbClr val="FF0000"/>
                </a:solidFill>
                <a:latin typeface="Arial"/>
                <a:ea typeface="Arial"/>
              </a:rPr>
              <a:t>the</a:t>
            </a:r>
            <a:r>
              <a:rPr lang="en-US" sz="3200" b="1" i="1" spc="170" dirty="0">
                <a:solidFill>
                  <a:srgbClr val="FF0000"/>
                </a:solidFill>
                <a:latin typeface="Arial"/>
                <a:ea typeface="Arial"/>
              </a:rPr>
              <a:t> </a:t>
            </a:r>
            <a:r>
              <a:rPr lang="en-US" sz="3200" b="1" i="1" dirty="0" smtClean="0">
                <a:solidFill>
                  <a:srgbClr val="FF0000"/>
                </a:solidFill>
                <a:latin typeface="Arial"/>
                <a:ea typeface="Arial"/>
              </a:rPr>
              <a:t>stomach</a:t>
            </a:r>
            <a:endParaRPr sz="3200" b="1" dirty="0">
              <a:latin typeface="Times New Roman"/>
              <a:cs typeface="Times New Roman"/>
            </a:endParaRPr>
          </a:p>
        </p:txBody>
      </p:sp>
      <p:sp>
        <p:nvSpPr>
          <p:cNvPr id="6" name="عنصر نائب للمحتوى 5"/>
          <p:cNvSpPr>
            <a:spLocks noGrp="1"/>
          </p:cNvSpPr>
          <p:nvPr>
            <p:ph idx="1"/>
          </p:nvPr>
        </p:nvSpPr>
        <p:spPr>
          <a:xfrm>
            <a:off x="251520" y="764704"/>
            <a:ext cx="8712968" cy="5904656"/>
          </a:xfrm>
        </p:spPr>
        <p:txBody>
          <a:bodyPr>
            <a:normAutofit/>
          </a:bodyPr>
          <a:lstStyle/>
          <a:p>
            <a:r>
              <a:rPr lang="en-US" sz="2800" dirty="0">
                <a:highlight>
                  <a:srgbClr val="FFFF00"/>
                </a:highlight>
                <a:latin typeface="Times New Roman"/>
                <a:ea typeface="Times New Roman"/>
              </a:rPr>
              <a:t>Normally, when food stretches the stomach, </a:t>
            </a:r>
            <a:endParaRPr lang="en-US" sz="2800" dirty="0" smtClean="0">
              <a:highlight>
                <a:srgbClr val="FFFF00"/>
              </a:highlight>
              <a:latin typeface="Times New Roman"/>
              <a:ea typeface="Times New Roman"/>
            </a:endParaRPr>
          </a:p>
          <a:p>
            <a:r>
              <a:rPr lang="en-US" sz="2800" dirty="0" smtClean="0">
                <a:highlight>
                  <a:srgbClr val="FFFF00"/>
                </a:highlight>
                <a:latin typeface="Times New Roman"/>
                <a:ea typeface="Times New Roman"/>
              </a:rPr>
              <a:t>a </a:t>
            </a:r>
            <a:r>
              <a:rPr lang="en-US" sz="2800" dirty="0">
                <a:highlight>
                  <a:srgbClr val="FFFF00"/>
                </a:highlight>
                <a:latin typeface="Times New Roman"/>
                <a:ea typeface="Times New Roman"/>
              </a:rPr>
              <a:t>―</a:t>
            </a:r>
            <a:r>
              <a:rPr lang="en-US" sz="2800" dirty="0" err="1">
                <a:highlight>
                  <a:srgbClr val="FFFF00"/>
                </a:highlight>
                <a:latin typeface="Times New Roman"/>
                <a:ea typeface="Times New Roman"/>
              </a:rPr>
              <a:t>vagovagal</a:t>
            </a:r>
            <a:r>
              <a:rPr lang="en-US" sz="2800" dirty="0">
                <a:highlight>
                  <a:srgbClr val="FFFF00"/>
                </a:highlight>
                <a:latin typeface="Times New Roman"/>
                <a:ea typeface="Times New Roman"/>
              </a:rPr>
              <a:t> </a:t>
            </a:r>
            <a:r>
              <a:rPr lang="en-US" sz="2800" dirty="0" smtClean="0">
                <a:highlight>
                  <a:srgbClr val="FFFF00"/>
                </a:highlight>
                <a:latin typeface="Times New Roman"/>
                <a:ea typeface="Times New Roman"/>
              </a:rPr>
              <a:t>reflex from </a:t>
            </a:r>
            <a:r>
              <a:rPr lang="en-US" sz="2800" dirty="0">
                <a:highlight>
                  <a:srgbClr val="FFFF00"/>
                </a:highlight>
                <a:latin typeface="Times New Roman"/>
                <a:ea typeface="Times New Roman"/>
              </a:rPr>
              <a:t>the stomach to the brain</a:t>
            </a:r>
            <a:r>
              <a:rPr lang="en-US" sz="2800" dirty="0">
                <a:latin typeface="Times New Roman"/>
                <a:ea typeface="Times New Roman"/>
              </a:rPr>
              <a:t> stem and then back to the stomach reduces the tone in the muscular</a:t>
            </a:r>
            <a:r>
              <a:rPr lang="en-US" sz="2800" spc="5" dirty="0">
                <a:latin typeface="Times New Roman"/>
                <a:ea typeface="Times New Roman"/>
              </a:rPr>
              <a:t> </a:t>
            </a:r>
            <a:r>
              <a:rPr lang="en-US" sz="2800" dirty="0">
                <a:latin typeface="Times New Roman"/>
                <a:ea typeface="Times New Roman"/>
              </a:rPr>
              <a:t>wall of the body of the </a:t>
            </a:r>
            <a:r>
              <a:rPr lang="en-US" sz="2800" dirty="0" smtClean="0">
                <a:latin typeface="Times New Roman"/>
                <a:ea typeface="Times New Roman"/>
              </a:rPr>
              <a:t>stomach</a:t>
            </a:r>
          </a:p>
          <a:p>
            <a:r>
              <a:rPr lang="en-US" sz="2800" dirty="0">
                <a:latin typeface="Times New Roman"/>
                <a:ea typeface="Times New Roman"/>
              </a:rPr>
              <a:t>so that the wall </a:t>
            </a:r>
            <a:r>
              <a:rPr lang="en-US" sz="2800" b="1" dirty="0">
                <a:latin typeface="Times New Roman"/>
                <a:ea typeface="Times New Roman"/>
              </a:rPr>
              <a:t>bulges progressively outward</a:t>
            </a:r>
            <a:r>
              <a:rPr lang="en-US" sz="2800" dirty="0">
                <a:latin typeface="Times New Roman"/>
                <a:ea typeface="Times New Roman"/>
              </a:rPr>
              <a:t>, accommodating</a:t>
            </a:r>
            <a:r>
              <a:rPr lang="en-US" sz="2800" spc="5" dirty="0">
                <a:latin typeface="Times New Roman"/>
                <a:ea typeface="Times New Roman"/>
              </a:rPr>
              <a:t> </a:t>
            </a:r>
            <a:r>
              <a:rPr lang="en-US" sz="2800" dirty="0" smtClean="0">
                <a:latin typeface="Times New Roman"/>
                <a:ea typeface="Times New Roman"/>
              </a:rPr>
              <a:t>and </a:t>
            </a:r>
            <a:r>
              <a:rPr lang="en-US" sz="2800" dirty="0">
                <a:latin typeface="Times New Roman"/>
                <a:ea typeface="Times New Roman"/>
              </a:rPr>
              <a:t>greater quantities of food </a:t>
            </a:r>
            <a:r>
              <a:rPr lang="en-US" sz="2800" dirty="0" smtClean="0">
                <a:latin typeface="Times New Roman"/>
                <a:ea typeface="Times New Roman"/>
              </a:rPr>
              <a:t>up </a:t>
            </a:r>
            <a:r>
              <a:rPr lang="en-US" sz="2800" dirty="0">
                <a:latin typeface="Times New Roman"/>
                <a:ea typeface="Times New Roman"/>
              </a:rPr>
              <a:t>to a </a:t>
            </a:r>
            <a:r>
              <a:rPr lang="en-US" sz="2800" dirty="0">
                <a:solidFill>
                  <a:srgbClr val="FF0000"/>
                </a:solidFill>
                <a:latin typeface="Times New Roman"/>
                <a:ea typeface="Times New Roman"/>
              </a:rPr>
              <a:t>limit</a:t>
            </a:r>
            <a:r>
              <a:rPr lang="en-US" sz="2800" dirty="0">
                <a:latin typeface="Times New Roman"/>
                <a:ea typeface="Times New Roman"/>
              </a:rPr>
              <a:t> in the completely relaxed </a:t>
            </a:r>
            <a:r>
              <a:rPr lang="en-US" sz="2800" dirty="0" smtClean="0">
                <a:latin typeface="Times New Roman"/>
                <a:ea typeface="Times New Roman"/>
              </a:rPr>
              <a:t>stomach </a:t>
            </a:r>
            <a:r>
              <a:rPr lang="en-US" sz="2800" dirty="0">
                <a:latin typeface="Times New Roman"/>
                <a:ea typeface="Times New Roman"/>
              </a:rPr>
              <a:t>= 0.8 to 1.5 liters</a:t>
            </a:r>
          </a:p>
          <a:p>
            <a:endParaRPr lang="en-US" sz="2800" dirty="0">
              <a:latin typeface="Times New Roman"/>
              <a:ea typeface="Times New Roman"/>
            </a:endParaRPr>
          </a:p>
          <a:p>
            <a:endParaRPr lang="en-US" sz="2800" b="1" dirty="0">
              <a:latin typeface="Times New Roman" pitchFamily="18" charset="0"/>
              <a:cs typeface="Times New Roman" pitchFamily="18" charset="0"/>
            </a:endParaRPr>
          </a:p>
        </p:txBody>
      </p:sp>
      <p:sp>
        <p:nvSpPr>
          <p:cNvPr id="5" name="عنصر نائب لرقم الشريحة 4"/>
          <p:cNvSpPr>
            <a:spLocks noGrp="1"/>
          </p:cNvSpPr>
          <p:nvPr>
            <p:ph type="sldNum" sz="quarter" idx="12"/>
          </p:nvPr>
        </p:nvSpPr>
        <p:spPr/>
        <p:txBody>
          <a:bodyPr/>
          <a:lstStyle/>
          <a:p>
            <a:fld id="{B6F15528-21DE-4FAA-801E-634DDDAF4B2B}" type="slidenum">
              <a:rPr lang="en-US" smtClean="0">
                <a:solidFill>
                  <a:prstClr val="black">
                    <a:tint val="75000"/>
                  </a:prstClr>
                </a:solidFill>
              </a:rPr>
              <a:pPr/>
              <a:t>15</a:t>
            </a:fld>
            <a:endParaRPr lang="en-US">
              <a:solidFill>
                <a:prstClr val="black">
                  <a:tint val="75000"/>
                </a:prstClr>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4365104"/>
            <a:ext cx="2219325" cy="206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4017976"/>
            <a:ext cx="1278260" cy="187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شكل بيضاوي 8"/>
          <p:cNvSpPr/>
          <p:nvPr/>
        </p:nvSpPr>
        <p:spPr>
          <a:xfrm>
            <a:off x="701921" y="5728858"/>
            <a:ext cx="1944216" cy="936104"/>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a:ea typeface="Times New Roman"/>
              </a:rPr>
              <a:t>0.8 to 1.5</a:t>
            </a:r>
            <a:r>
              <a:rPr lang="en-US" sz="2400" b="1" spc="5" dirty="0">
                <a:solidFill>
                  <a:schemeClr val="tx1"/>
                </a:solidFill>
                <a:latin typeface="Times New Roman"/>
                <a:ea typeface="Times New Roman"/>
              </a:rPr>
              <a:t> </a:t>
            </a:r>
            <a:r>
              <a:rPr lang="en-US" sz="2000" b="1" dirty="0">
                <a:solidFill>
                  <a:schemeClr val="tx1"/>
                </a:solidFill>
                <a:latin typeface="Times New Roman"/>
                <a:ea typeface="Times New Roman"/>
              </a:rPr>
              <a:t>liters</a:t>
            </a:r>
            <a:endParaRPr lang="en-US" sz="2000" b="1" dirty="0">
              <a:solidFill>
                <a:schemeClr val="tx1"/>
              </a:solidFill>
              <a:latin typeface="Times New Roman" pitchFamily="18" charset="0"/>
              <a:cs typeface="Times New Roman" pitchFamily="18" charset="0"/>
            </a:endParaRPr>
          </a:p>
          <a:p>
            <a:pPr algn="ctr"/>
            <a:endParaRPr lang="en-US" dirty="0"/>
          </a:p>
        </p:txBody>
      </p:sp>
    </p:spTree>
    <p:extLst>
      <p:ext uri="{BB962C8B-B14F-4D97-AF65-F5344CB8AC3E}">
        <p14:creationId xmlns:p14="http://schemas.microsoft.com/office/powerpoint/2010/main" val="6207453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3438" y="96531"/>
            <a:ext cx="8941050" cy="507703"/>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0" tIns="12065" rIns="0" bIns="0" rtlCol="0">
            <a:spAutoFit/>
          </a:bodyPr>
          <a:lstStyle/>
          <a:p>
            <a:pPr marL="464185" marR="345440">
              <a:lnSpc>
                <a:spcPct val="115000"/>
              </a:lnSpc>
              <a:spcAft>
                <a:spcPts val="0"/>
              </a:spcAft>
            </a:pPr>
            <a:r>
              <a:rPr lang="en-US" sz="2800" b="1" i="1" dirty="0">
                <a:solidFill>
                  <a:srgbClr val="FF0000"/>
                </a:solidFill>
                <a:latin typeface="Arial"/>
                <a:ea typeface="Arial"/>
              </a:rPr>
              <a:t>Mixing</a:t>
            </a:r>
            <a:r>
              <a:rPr lang="en-US" sz="2800" b="1" i="1" spc="-105" dirty="0">
                <a:solidFill>
                  <a:srgbClr val="FF0000"/>
                </a:solidFill>
                <a:latin typeface="Arial"/>
                <a:ea typeface="Arial"/>
              </a:rPr>
              <a:t> </a:t>
            </a:r>
            <a:r>
              <a:rPr lang="en-US" sz="2800" b="1" i="1" dirty="0">
                <a:solidFill>
                  <a:srgbClr val="FF0000"/>
                </a:solidFill>
                <a:latin typeface="Arial"/>
                <a:ea typeface="Arial"/>
              </a:rPr>
              <a:t>and</a:t>
            </a:r>
            <a:r>
              <a:rPr lang="en-US" sz="2800" b="1" i="1" spc="15" dirty="0">
                <a:solidFill>
                  <a:srgbClr val="FF0000"/>
                </a:solidFill>
                <a:latin typeface="Arial"/>
                <a:ea typeface="Arial"/>
              </a:rPr>
              <a:t> </a:t>
            </a:r>
            <a:r>
              <a:rPr lang="en-US" sz="2800" b="1" i="1" dirty="0">
                <a:solidFill>
                  <a:srgbClr val="FF0000"/>
                </a:solidFill>
                <a:latin typeface="Arial"/>
                <a:ea typeface="Arial"/>
              </a:rPr>
              <a:t>propulsion</a:t>
            </a:r>
            <a:r>
              <a:rPr lang="en-US" sz="2800" b="1" i="1" spc="-105" dirty="0">
                <a:solidFill>
                  <a:srgbClr val="FF0000"/>
                </a:solidFill>
                <a:latin typeface="Arial"/>
                <a:ea typeface="Arial"/>
              </a:rPr>
              <a:t> </a:t>
            </a:r>
            <a:r>
              <a:rPr lang="en-US" sz="2800" b="1" i="1" dirty="0">
                <a:solidFill>
                  <a:srgbClr val="FF0000"/>
                </a:solidFill>
                <a:latin typeface="Arial"/>
                <a:ea typeface="Arial"/>
              </a:rPr>
              <a:t>of</a:t>
            </a:r>
            <a:r>
              <a:rPr lang="en-US" sz="2800" b="1" i="1" spc="60" dirty="0">
                <a:solidFill>
                  <a:srgbClr val="FF0000"/>
                </a:solidFill>
                <a:latin typeface="Arial"/>
                <a:ea typeface="Arial"/>
              </a:rPr>
              <a:t> </a:t>
            </a:r>
            <a:r>
              <a:rPr lang="en-US" sz="2800" b="1" i="1" dirty="0">
                <a:solidFill>
                  <a:srgbClr val="FF0000"/>
                </a:solidFill>
                <a:latin typeface="Arial"/>
                <a:ea typeface="Arial"/>
              </a:rPr>
              <a:t>food</a:t>
            </a:r>
            <a:r>
              <a:rPr lang="en-US" sz="2800" b="1" i="1" spc="140" dirty="0">
                <a:solidFill>
                  <a:srgbClr val="FF0000"/>
                </a:solidFill>
                <a:latin typeface="Arial"/>
                <a:ea typeface="Arial"/>
              </a:rPr>
              <a:t> </a:t>
            </a:r>
            <a:r>
              <a:rPr lang="en-US" sz="2800" b="1" i="1" dirty="0">
                <a:solidFill>
                  <a:srgbClr val="FF0000"/>
                </a:solidFill>
                <a:latin typeface="Arial"/>
                <a:ea typeface="Arial"/>
              </a:rPr>
              <a:t>in</a:t>
            </a:r>
            <a:r>
              <a:rPr lang="en-US" sz="2800" b="1" i="1" spc="140" dirty="0">
                <a:solidFill>
                  <a:srgbClr val="FF0000"/>
                </a:solidFill>
                <a:latin typeface="Arial"/>
                <a:ea typeface="Arial"/>
              </a:rPr>
              <a:t> </a:t>
            </a:r>
            <a:r>
              <a:rPr lang="en-US" sz="2800" b="1" i="1" dirty="0">
                <a:solidFill>
                  <a:srgbClr val="FF0000"/>
                </a:solidFill>
                <a:latin typeface="Arial"/>
                <a:ea typeface="Arial"/>
              </a:rPr>
              <a:t>the</a:t>
            </a:r>
            <a:r>
              <a:rPr lang="en-US" sz="2800" b="1" i="1" spc="150" dirty="0">
                <a:solidFill>
                  <a:srgbClr val="FF0000"/>
                </a:solidFill>
                <a:latin typeface="Arial"/>
                <a:ea typeface="Arial"/>
              </a:rPr>
              <a:t> </a:t>
            </a:r>
            <a:r>
              <a:rPr lang="en-US" sz="2800" b="1" i="1" dirty="0" smtClean="0">
                <a:solidFill>
                  <a:srgbClr val="FF0000"/>
                </a:solidFill>
                <a:latin typeface="Arial"/>
                <a:ea typeface="Arial"/>
              </a:rPr>
              <a:t>stomach</a:t>
            </a:r>
            <a:endParaRPr sz="2800" b="1" dirty="0">
              <a:latin typeface="Times New Roman"/>
              <a:cs typeface="Times New Roman"/>
            </a:endParaRPr>
          </a:p>
        </p:txBody>
      </p:sp>
      <p:sp>
        <p:nvSpPr>
          <p:cNvPr id="6" name="عنصر نائب للمحتوى 5"/>
          <p:cNvSpPr>
            <a:spLocks noGrp="1"/>
          </p:cNvSpPr>
          <p:nvPr>
            <p:ph idx="1"/>
          </p:nvPr>
        </p:nvSpPr>
        <p:spPr>
          <a:xfrm>
            <a:off x="34699" y="692696"/>
            <a:ext cx="8929790" cy="5904656"/>
          </a:xfrm>
        </p:spPr>
        <p:txBody>
          <a:bodyPr>
            <a:normAutofit fontScale="92500" lnSpcReduction="10000"/>
          </a:bodyPr>
          <a:lstStyle/>
          <a:p>
            <a:r>
              <a:rPr lang="en-US" sz="2800" dirty="0">
                <a:latin typeface="Times New Roman"/>
                <a:ea typeface="Times New Roman"/>
              </a:rPr>
              <a:t>The </a:t>
            </a:r>
            <a:r>
              <a:rPr lang="en-US" sz="2800" b="1" dirty="0" smtClean="0">
                <a:latin typeface="Times New Roman"/>
                <a:ea typeface="Times New Roman"/>
              </a:rPr>
              <a:t>digestive juices</a:t>
            </a:r>
            <a:r>
              <a:rPr lang="en-US" sz="2800" dirty="0" smtClean="0">
                <a:latin typeface="Times New Roman"/>
                <a:ea typeface="Times New Roman"/>
              </a:rPr>
              <a:t> of the stomach are secreted by gastric glands, which are present in almost </a:t>
            </a:r>
            <a:r>
              <a:rPr lang="en-US" sz="2800" dirty="0">
                <a:latin typeface="Times New Roman"/>
                <a:ea typeface="Times New Roman"/>
              </a:rPr>
              <a:t>the</a:t>
            </a:r>
            <a:r>
              <a:rPr lang="en-US" sz="2800" spc="5" dirty="0">
                <a:latin typeface="Times New Roman"/>
                <a:ea typeface="Times New Roman"/>
              </a:rPr>
              <a:t> </a:t>
            </a:r>
            <a:r>
              <a:rPr lang="en-US" sz="2800" dirty="0">
                <a:latin typeface="Times New Roman"/>
                <a:ea typeface="Times New Roman"/>
              </a:rPr>
              <a:t>entire wall of the body of the stomach except along a narrow strip on the lesser curvature of the</a:t>
            </a:r>
            <a:r>
              <a:rPr lang="en-US" sz="2800" spc="5" dirty="0">
                <a:latin typeface="Times New Roman"/>
                <a:ea typeface="Times New Roman"/>
              </a:rPr>
              <a:t> </a:t>
            </a:r>
            <a:r>
              <a:rPr lang="en-US" sz="2800" dirty="0" smtClean="0">
                <a:latin typeface="Times New Roman"/>
                <a:ea typeface="Times New Roman"/>
              </a:rPr>
              <a:t>stomach</a:t>
            </a:r>
            <a:endParaRPr lang="en-US" sz="2800" dirty="0">
              <a:latin typeface="Times New Roman"/>
              <a:ea typeface="Times New Roman"/>
            </a:endParaRPr>
          </a:p>
          <a:p>
            <a:r>
              <a:rPr lang="en-US" sz="2800" dirty="0">
                <a:latin typeface="Times New Roman"/>
                <a:ea typeface="Times New Roman"/>
              </a:rPr>
              <a:t>These </a:t>
            </a:r>
            <a:r>
              <a:rPr lang="en-US" sz="2800" b="1" dirty="0">
                <a:latin typeface="Times New Roman"/>
                <a:ea typeface="Times New Roman"/>
              </a:rPr>
              <a:t>secretions</a:t>
            </a:r>
            <a:r>
              <a:rPr lang="en-US" sz="2800" dirty="0">
                <a:latin typeface="Times New Roman"/>
                <a:ea typeface="Times New Roman"/>
              </a:rPr>
              <a:t> come immediately into contact with that portion of the stored food lying</a:t>
            </a:r>
            <a:r>
              <a:rPr lang="en-US" sz="2800" spc="5" dirty="0">
                <a:latin typeface="Times New Roman"/>
                <a:ea typeface="Times New Roman"/>
              </a:rPr>
              <a:t> </a:t>
            </a:r>
            <a:r>
              <a:rPr lang="en-US" sz="2800" dirty="0">
                <a:latin typeface="Times New Roman"/>
                <a:ea typeface="Times New Roman"/>
              </a:rPr>
              <a:t>against the mucosal surface of the stomach</a:t>
            </a:r>
            <a:r>
              <a:rPr lang="en-US" sz="2800" dirty="0" smtClean="0">
                <a:latin typeface="Times New Roman"/>
                <a:ea typeface="Times New Roman"/>
              </a:rPr>
              <a:t>.</a:t>
            </a:r>
          </a:p>
          <a:p>
            <a:r>
              <a:rPr lang="en-US" sz="2800" dirty="0">
                <a:latin typeface="Times New Roman"/>
                <a:ea typeface="Times New Roman"/>
              </a:rPr>
              <a:t>As long as food is in the stomach, </a:t>
            </a:r>
            <a:r>
              <a:rPr lang="en-US" sz="2800" dirty="0">
                <a:solidFill>
                  <a:srgbClr val="FF0000"/>
                </a:solidFill>
                <a:latin typeface="Times New Roman"/>
                <a:ea typeface="Times New Roman"/>
              </a:rPr>
              <a:t>weak peristaltic</a:t>
            </a:r>
            <a:r>
              <a:rPr lang="en-US" sz="2800" spc="5" dirty="0">
                <a:solidFill>
                  <a:srgbClr val="FF0000"/>
                </a:solidFill>
                <a:latin typeface="Times New Roman"/>
                <a:ea typeface="Times New Roman"/>
              </a:rPr>
              <a:t> </a:t>
            </a:r>
            <a:r>
              <a:rPr lang="en-US" sz="2800" dirty="0">
                <a:solidFill>
                  <a:srgbClr val="FF0000"/>
                </a:solidFill>
                <a:latin typeface="Times New Roman"/>
                <a:ea typeface="Times New Roman"/>
              </a:rPr>
              <a:t>constrictor waves, </a:t>
            </a:r>
            <a:r>
              <a:rPr lang="en-US" sz="2800" dirty="0" smtClean="0">
                <a:solidFill>
                  <a:srgbClr val="FF0000"/>
                </a:solidFill>
                <a:latin typeface="Times New Roman"/>
                <a:ea typeface="Times New Roman"/>
              </a:rPr>
              <a:t>called </a:t>
            </a:r>
            <a:r>
              <a:rPr lang="en-US" sz="2800" dirty="0">
                <a:solidFill>
                  <a:srgbClr val="FF0000"/>
                </a:solidFill>
                <a:latin typeface="Times New Roman"/>
                <a:ea typeface="Times New Roman"/>
              </a:rPr>
              <a:t>mixing waves</a:t>
            </a:r>
            <a:r>
              <a:rPr lang="en-US" sz="2800" dirty="0" smtClean="0">
                <a:solidFill>
                  <a:srgbClr val="FF0000"/>
                </a:solidFill>
                <a:latin typeface="Times New Roman"/>
                <a:ea typeface="Times New Roman"/>
              </a:rPr>
              <a:t>,</a:t>
            </a:r>
            <a:r>
              <a:rPr lang="en-US" sz="2800" dirty="0">
                <a:latin typeface="Times New Roman"/>
                <a:ea typeface="Times New Roman"/>
              </a:rPr>
              <a:t> begin in the mid- to upper portions of the stomach wall and</a:t>
            </a:r>
            <a:r>
              <a:rPr lang="en-US" sz="2800" spc="5" dirty="0">
                <a:latin typeface="Times New Roman"/>
                <a:ea typeface="Times New Roman"/>
              </a:rPr>
              <a:t> </a:t>
            </a:r>
            <a:r>
              <a:rPr lang="en-US" sz="2800" dirty="0">
                <a:latin typeface="Times New Roman"/>
                <a:ea typeface="Times New Roman"/>
              </a:rPr>
              <a:t>move toward the </a:t>
            </a:r>
            <a:r>
              <a:rPr lang="en-US" sz="2800" dirty="0" err="1">
                <a:latin typeface="Times New Roman"/>
                <a:ea typeface="Times New Roman"/>
              </a:rPr>
              <a:t>antrum</a:t>
            </a:r>
            <a:r>
              <a:rPr lang="en-US" sz="2800" dirty="0">
                <a:latin typeface="Times New Roman"/>
                <a:ea typeface="Times New Roman"/>
              </a:rPr>
              <a:t> about once every 15 to 20 seconds</a:t>
            </a:r>
            <a:endParaRPr lang="en-US" sz="2800" dirty="0" smtClean="0">
              <a:solidFill>
                <a:srgbClr val="FF0000"/>
              </a:solidFill>
              <a:latin typeface="Times New Roman"/>
              <a:ea typeface="Times New Roman"/>
            </a:endParaRPr>
          </a:p>
          <a:p>
            <a:r>
              <a:rPr lang="en-US" sz="2800" dirty="0">
                <a:latin typeface="Times New Roman"/>
                <a:ea typeface="Times New Roman"/>
              </a:rPr>
              <a:t>These waves are initiated by the gut</a:t>
            </a:r>
            <a:r>
              <a:rPr lang="en-US" sz="2800" spc="5" dirty="0">
                <a:latin typeface="Times New Roman"/>
                <a:ea typeface="Times New Roman"/>
              </a:rPr>
              <a:t> </a:t>
            </a:r>
            <a:r>
              <a:rPr lang="en-US" sz="2800" dirty="0">
                <a:latin typeface="Times New Roman"/>
                <a:ea typeface="Times New Roman"/>
              </a:rPr>
              <a:t>wall basic electrical rhythm, consisting of electrical ―slow </a:t>
            </a:r>
            <a:r>
              <a:rPr lang="en-US" sz="2800" dirty="0" smtClean="0">
                <a:latin typeface="Times New Roman"/>
                <a:ea typeface="Times New Roman"/>
              </a:rPr>
              <a:t>waves </a:t>
            </a:r>
            <a:r>
              <a:rPr lang="en-US" sz="2800" dirty="0">
                <a:latin typeface="Times New Roman"/>
                <a:ea typeface="Times New Roman"/>
              </a:rPr>
              <a:t>that occur spontaneously in the</a:t>
            </a:r>
            <a:r>
              <a:rPr lang="en-US" sz="2800" spc="5" dirty="0">
                <a:latin typeface="Times New Roman"/>
                <a:ea typeface="Times New Roman"/>
              </a:rPr>
              <a:t> </a:t>
            </a:r>
            <a:r>
              <a:rPr lang="en-US" sz="2800" dirty="0">
                <a:latin typeface="Times New Roman"/>
                <a:ea typeface="Times New Roman"/>
              </a:rPr>
              <a:t>stomach </a:t>
            </a:r>
            <a:r>
              <a:rPr lang="en-US" sz="2800" dirty="0" smtClean="0">
                <a:latin typeface="Times New Roman"/>
                <a:ea typeface="Times New Roman"/>
              </a:rPr>
              <a:t>wall</a:t>
            </a:r>
          </a:p>
          <a:p>
            <a:r>
              <a:rPr lang="en-US" sz="1900" dirty="0" smtClean="0">
                <a:hlinkClick r:id="rId3"/>
              </a:rPr>
              <a:t>Stomach </a:t>
            </a:r>
            <a:r>
              <a:rPr lang="en-US" sz="1900" dirty="0">
                <a:hlinkClick r:id="rId3"/>
              </a:rPr>
              <a:t>peristalsis &amp; </a:t>
            </a:r>
            <a:r>
              <a:rPr lang="en-US" sz="1900" dirty="0" err="1">
                <a:hlinkClick r:id="rId3"/>
              </a:rPr>
              <a:t>Enterogastric</a:t>
            </a:r>
            <a:r>
              <a:rPr lang="en-US" sz="1900" dirty="0">
                <a:hlinkClick r:id="rId3"/>
              </a:rPr>
              <a:t> reflex - YouTube</a:t>
            </a:r>
            <a:endParaRPr lang="en-US" sz="1900" b="1" dirty="0">
              <a:latin typeface="Times New Roman" pitchFamily="18" charset="0"/>
              <a:cs typeface="Times New Roman" pitchFamily="18" charset="0"/>
            </a:endParaRPr>
          </a:p>
        </p:txBody>
      </p:sp>
      <p:sp>
        <p:nvSpPr>
          <p:cNvPr id="5" name="عنصر نائب لرقم الشريحة 4"/>
          <p:cNvSpPr>
            <a:spLocks noGrp="1"/>
          </p:cNvSpPr>
          <p:nvPr>
            <p:ph type="sldNum" sz="quarter" idx="12"/>
          </p:nvPr>
        </p:nvSpPr>
        <p:spPr/>
        <p:txBody>
          <a:bodyPr/>
          <a:lstStyle/>
          <a:p>
            <a:fld id="{B6F15528-21DE-4FAA-801E-634DDDAF4B2B}" type="slidenum">
              <a:rPr lang="en-US" smtClean="0">
                <a:solidFill>
                  <a:prstClr val="black">
                    <a:tint val="75000"/>
                  </a:prstClr>
                </a:solidFill>
              </a:rPr>
              <a:pPr/>
              <a:t>16</a:t>
            </a:fld>
            <a:endParaRPr lang="en-US">
              <a:solidFill>
                <a:prstClr val="black">
                  <a:tint val="75000"/>
                </a:prstClr>
              </a:solidFill>
            </a:endParaRPr>
          </a:p>
        </p:txBody>
      </p:sp>
    </p:spTree>
    <p:extLst>
      <p:ext uri="{BB962C8B-B14F-4D97-AF65-F5344CB8AC3E}">
        <p14:creationId xmlns:p14="http://schemas.microsoft.com/office/powerpoint/2010/main" val="28115946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51520" y="188640"/>
            <a:ext cx="8712968" cy="443070"/>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0" tIns="12065" rIns="0" bIns="0" rtlCol="0">
            <a:spAutoFit/>
          </a:bodyPr>
          <a:lstStyle/>
          <a:p>
            <a:pPr marL="464185">
              <a:spcBef>
                <a:spcPts val="480"/>
              </a:spcBef>
              <a:spcAft>
                <a:spcPts val="0"/>
              </a:spcAft>
            </a:pPr>
            <a:r>
              <a:rPr lang="en-US" sz="2800" b="1" i="1" dirty="0">
                <a:solidFill>
                  <a:srgbClr val="FF0000"/>
                </a:solidFill>
                <a:latin typeface="Arial"/>
                <a:ea typeface="Arial"/>
              </a:rPr>
              <a:t>Mixing</a:t>
            </a:r>
            <a:r>
              <a:rPr lang="en-US" sz="2800" b="1" i="1" spc="-105" dirty="0">
                <a:solidFill>
                  <a:srgbClr val="FF0000"/>
                </a:solidFill>
                <a:latin typeface="Arial"/>
                <a:ea typeface="Arial"/>
              </a:rPr>
              <a:t> </a:t>
            </a:r>
            <a:r>
              <a:rPr lang="en-US" sz="2800" b="1" i="1" dirty="0">
                <a:solidFill>
                  <a:srgbClr val="FF0000"/>
                </a:solidFill>
                <a:latin typeface="Arial"/>
                <a:ea typeface="Arial"/>
              </a:rPr>
              <a:t>and</a:t>
            </a:r>
            <a:r>
              <a:rPr lang="en-US" sz="2800" b="1" i="1" spc="15" dirty="0">
                <a:solidFill>
                  <a:srgbClr val="FF0000"/>
                </a:solidFill>
                <a:latin typeface="Arial"/>
                <a:ea typeface="Arial"/>
              </a:rPr>
              <a:t> </a:t>
            </a:r>
            <a:r>
              <a:rPr lang="en-US" sz="2800" b="1" i="1" dirty="0">
                <a:solidFill>
                  <a:srgbClr val="FF0000"/>
                </a:solidFill>
                <a:latin typeface="Arial"/>
                <a:ea typeface="Arial"/>
              </a:rPr>
              <a:t>propulsion</a:t>
            </a:r>
            <a:r>
              <a:rPr lang="en-US" sz="2800" b="1" i="1" spc="-105" dirty="0">
                <a:solidFill>
                  <a:srgbClr val="FF0000"/>
                </a:solidFill>
                <a:latin typeface="Arial"/>
                <a:ea typeface="Arial"/>
              </a:rPr>
              <a:t> </a:t>
            </a:r>
            <a:r>
              <a:rPr lang="en-US" sz="2800" b="1" i="1" dirty="0">
                <a:solidFill>
                  <a:srgbClr val="FF0000"/>
                </a:solidFill>
                <a:latin typeface="Arial"/>
                <a:ea typeface="Arial"/>
              </a:rPr>
              <a:t>of</a:t>
            </a:r>
            <a:r>
              <a:rPr lang="en-US" sz="2800" b="1" i="1" spc="60" dirty="0">
                <a:solidFill>
                  <a:srgbClr val="FF0000"/>
                </a:solidFill>
                <a:latin typeface="Arial"/>
                <a:ea typeface="Arial"/>
              </a:rPr>
              <a:t> </a:t>
            </a:r>
            <a:r>
              <a:rPr lang="en-US" sz="2800" b="1" i="1" dirty="0">
                <a:solidFill>
                  <a:srgbClr val="FF0000"/>
                </a:solidFill>
                <a:latin typeface="Arial"/>
                <a:ea typeface="Arial"/>
              </a:rPr>
              <a:t>food</a:t>
            </a:r>
            <a:r>
              <a:rPr lang="en-US" sz="2800" b="1" i="1" spc="140" dirty="0">
                <a:solidFill>
                  <a:srgbClr val="FF0000"/>
                </a:solidFill>
                <a:latin typeface="Arial"/>
                <a:ea typeface="Arial"/>
              </a:rPr>
              <a:t> </a:t>
            </a:r>
            <a:r>
              <a:rPr lang="en-US" sz="2800" b="1" i="1" dirty="0">
                <a:solidFill>
                  <a:srgbClr val="FF0000"/>
                </a:solidFill>
                <a:latin typeface="Arial"/>
                <a:ea typeface="Arial"/>
              </a:rPr>
              <a:t>in</a:t>
            </a:r>
            <a:r>
              <a:rPr lang="en-US" sz="2800" b="1" i="1" spc="140" dirty="0">
                <a:solidFill>
                  <a:srgbClr val="FF0000"/>
                </a:solidFill>
                <a:latin typeface="Arial"/>
                <a:ea typeface="Arial"/>
              </a:rPr>
              <a:t> </a:t>
            </a:r>
            <a:r>
              <a:rPr lang="en-US" sz="2800" b="1" i="1" dirty="0">
                <a:solidFill>
                  <a:srgbClr val="FF0000"/>
                </a:solidFill>
                <a:latin typeface="Arial"/>
                <a:ea typeface="Arial"/>
              </a:rPr>
              <a:t>the</a:t>
            </a:r>
            <a:r>
              <a:rPr lang="en-US" sz="2800" b="1" i="1" spc="150" dirty="0">
                <a:solidFill>
                  <a:srgbClr val="FF0000"/>
                </a:solidFill>
                <a:latin typeface="Arial"/>
                <a:ea typeface="Arial"/>
              </a:rPr>
              <a:t> </a:t>
            </a:r>
            <a:r>
              <a:rPr lang="en-US" sz="2800" b="1" i="1" dirty="0">
                <a:solidFill>
                  <a:srgbClr val="FF0000"/>
                </a:solidFill>
                <a:latin typeface="Arial"/>
                <a:ea typeface="Arial"/>
              </a:rPr>
              <a:t>stomach</a:t>
            </a:r>
            <a:endParaRPr sz="3200" b="1" dirty="0">
              <a:latin typeface="Times New Roman"/>
              <a:cs typeface="Times New Roman"/>
            </a:endParaRPr>
          </a:p>
        </p:txBody>
      </p:sp>
      <p:sp>
        <p:nvSpPr>
          <p:cNvPr id="6" name="عنصر نائب للمحتوى 5"/>
          <p:cNvSpPr>
            <a:spLocks noGrp="1"/>
          </p:cNvSpPr>
          <p:nvPr>
            <p:ph idx="1"/>
          </p:nvPr>
        </p:nvSpPr>
        <p:spPr>
          <a:xfrm>
            <a:off x="251520" y="764704"/>
            <a:ext cx="8712968" cy="5904656"/>
          </a:xfrm>
        </p:spPr>
        <p:txBody>
          <a:bodyPr>
            <a:normAutofit/>
          </a:bodyPr>
          <a:lstStyle/>
          <a:p>
            <a:pPr marL="464185" marR="350520" algn="just">
              <a:lnSpc>
                <a:spcPct val="115000"/>
              </a:lnSpc>
              <a:spcBef>
                <a:spcPts val="210"/>
              </a:spcBef>
              <a:spcAft>
                <a:spcPts val="0"/>
              </a:spcAft>
            </a:pPr>
            <a:r>
              <a:rPr lang="en-US" sz="2800" i="1" dirty="0">
                <a:latin typeface="Times New Roman"/>
                <a:ea typeface="Times New Roman"/>
              </a:rPr>
              <a:t>A</a:t>
            </a:r>
            <a:r>
              <a:rPr lang="en-US" sz="2800" i="1" dirty="0" smtClean="0">
                <a:latin typeface="Times New Roman"/>
                <a:ea typeface="Times New Roman"/>
              </a:rPr>
              <a:t>s </a:t>
            </a:r>
            <a:r>
              <a:rPr lang="en-US" sz="2800" i="1" dirty="0">
                <a:latin typeface="Times New Roman"/>
                <a:ea typeface="Times New Roman"/>
              </a:rPr>
              <a:t>each peristaltic wave approaches the pylorus, the pyloric muscle itself often contracts,</a:t>
            </a:r>
            <a:r>
              <a:rPr lang="en-US" sz="2800" i="1" spc="5" dirty="0">
                <a:latin typeface="Times New Roman"/>
                <a:ea typeface="Times New Roman"/>
              </a:rPr>
              <a:t> </a:t>
            </a:r>
            <a:endParaRPr lang="ar-IQ" sz="2800" i="1" spc="5" dirty="0" smtClean="0">
              <a:latin typeface="Times New Roman"/>
              <a:ea typeface="Times New Roman"/>
            </a:endParaRPr>
          </a:p>
          <a:p>
            <a:pPr marL="464185" marR="350520" algn="just">
              <a:lnSpc>
                <a:spcPct val="115000"/>
              </a:lnSpc>
              <a:spcBef>
                <a:spcPts val="210"/>
              </a:spcBef>
              <a:spcAft>
                <a:spcPts val="0"/>
              </a:spcAft>
            </a:pPr>
            <a:r>
              <a:rPr lang="en-US" sz="2800" i="1" dirty="0" smtClean="0">
                <a:latin typeface="Times New Roman"/>
                <a:ea typeface="Times New Roman"/>
              </a:rPr>
              <a:t>Thus</a:t>
            </a:r>
            <a:r>
              <a:rPr lang="en-US" sz="2800" i="1" dirty="0">
                <a:latin typeface="Times New Roman"/>
                <a:ea typeface="Times New Roman"/>
              </a:rPr>
              <a:t>, the moving peristaltic constrictive ring, combined with this upstream squeezing</a:t>
            </a:r>
            <a:r>
              <a:rPr lang="en-US" sz="2800" i="1" spc="5" dirty="0">
                <a:latin typeface="Times New Roman"/>
                <a:ea typeface="Times New Roman"/>
              </a:rPr>
              <a:t> </a:t>
            </a:r>
            <a:r>
              <a:rPr lang="en-US" sz="2800" i="1" dirty="0">
                <a:latin typeface="Times New Roman"/>
                <a:ea typeface="Times New Roman"/>
              </a:rPr>
              <a:t>a</a:t>
            </a:r>
            <a:r>
              <a:rPr lang="en-US" sz="2800" i="1" spc="-10" dirty="0">
                <a:latin typeface="Times New Roman"/>
                <a:ea typeface="Times New Roman"/>
              </a:rPr>
              <a:t>c</a:t>
            </a:r>
            <a:r>
              <a:rPr lang="en-US" sz="2800" i="1" spc="40" dirty="0">
                <a:latin typeface="Times New Roman"/>
                <a:ea typeface="Times New Roman"/>
              </a:rPr>
              <a:t>t</a:t>
            </a:r>
            <a:r>
              <a:rPr lang="en-US" sz="2800" i="1" spc="-35" dirty="0">
                <a:latin typeface="Times New Roman"/>
                <a:ea typeface="Times New Roman"/>
              </a:rPr>
              <a:t>i</a:t>
            </a:r>
            <a:r>
              <a:rPr lang="en-US" sz="2800" i="1" dirty="0">
                <a:latin typeface="Times New Roman"/>
                <a:ea typeface="Times New Roman"/>
              </a:rPr>
              <a:t>on, </a:t>
            </a:r>
            <a:r>
              <a:rPr lang="en-US" sz="2800" i="1" spc="-10" dirty="0">
                <a:latin typeface="Times New Roman"/>
                <a:ea typeface="Times New Roman"/>
              </a:rPr>
              <a:t>c</a:t>
            </a:r>
            <a:r>
              <a:rPr lang="en-US" sz="2800" i="1" dirty="0">
                <a:latin typeface="Times New Roman"/>
                <a:ea typeface="Times New Roman"/>
              </a:rPr>
              <a:t>a</a:t>
            </a:r>
            <a:r>
              <a:rPr lang="en-US" sz="2800" i="1" spc="-35" dirty="0">
                <a:latin typeface="Times New Roman"/>
                <a:ea typeface="Times New Roman"/>
              </a:rPr>
              <a:t>ll</a:t>
            </a:r>
            <a:r>
              <a:rPr lang="en-US" sz="2800" i="1" spc="-10" dirty="0">
                <a:latin typeface="Times New Roman"/>
                <a:ea typeface="Times New Roman"/>
              </a:rPr>
              <a:t>e</a:t>
            </a:r>
            <a:r>
              <a:rPr lang="en-US" sz="2800" i="1" dirty="0">
                <a:latin typeface="Times New Roman"/>
                <a:ea typeface="Times New Roman"/>
              </a:rPr>
              <a:t>d</a:t>
            </a:r>
            <a:r>
              <a:rPr lang="en-US" sz="2800" i="1" spc="70" dirty="0">
                <a:latin typeface="Times New Roman"/>
                <a:ea typeface="Times New Roman"/>
              </a:rPr>
              <a:t> </a:t>
            </a:r>
            <a:r>
              <a:rPr lang="en-US" sz="2800" i="1" spc="70" dirty="0" smtClean="0">
                <a:latin typeface="Times New Roman"/>
                <a:ea typeface="Times New Roman"/>
              </a:rPr>
              <a:t>(</a:t>
            </a:r>
            <a:r>
              <a:rPr lang="en-US" sz="2800" b="1" i="1" spc="-20" dirty="0" err="1" smtClean="0">
                <a:latin typeface="Times New Roman"/>
                <a:ea typeface="Times New Roman"/>
              </a:rPr>
              <a:t>r</a:t>
            </a:r>
            <a:r>
              <a:rPr lang="en-US" sz="2800" b="1" i="1" spc="-10" dirty="0" err="1" smtClean="0">
                <a:latin typeface="Times New Roman"/>
                <a:ea typeface="Times New Roman"/>
              </a:rPr>
              <a:t>e</a:t>
            </a:r>
            <a:r>
              <a:rPr lang="en-US" sz="2800" b="1" i="1" spc="40" dirty="0" err="1" smtClean="0">
                <a:latin typeface="Times New Roman"/>
                <a:ea typeface="Times New Roman"/>
              </a:rPr>
              <a:t>t</a:t>
            </a:r>
            <a:r>
              <a:rPr lang="en-US" sz="2800" b="1" i="1" spc="-20" dirty="0" err="1" smtClean="0">
                <a:latin typeface="Times New Roman"/>
                <a:ea typeface="Times New Roman"/>
              </a:rPr>
              <a:t>r</a:t>
            </a:r>
            <a:r>
              <a:rPr lang="en-US" sz="2800" b="1" i="1" dirty="0" err="1" smtClean="0">
                <a:latin typeface="Times New Roman"/>
                <a:ea typeface="Times New Roman"/>
              </a:rPr>
              <a:t>opu</a:t>
            </a:r>
            <a:r>
              <a:rPr lang="en-US" sz="2800" b="1" i="1" spc="-35" dirty="0" err="1" smtClean="0">
                <a:latin typeface="Times New Roman"/>
                <a:ea typeface="Times New Roman"/>
              </a:rPr>
              <a:t>l</a:t>
            </a:r>
            <a:r>
              <a:rPr lang="en-US" sz="2800" b="1" i="1" spc="-20" dirty="0" err="1" smtClean="0">
                <a:latin typeface="Times New Roman"/>
                <a:ea typeface="Times New Roman"/>
              </a:rPr>
              <a:t>s</a:t>
            </a:r>
            <a:r>
              <a:rPr lang="en-US" sz="2800" b="1" i="1" spc="-35" dirty="0" err="1" smtClean="0">
                <a:latin typeface="Times New Roman"/>
                <a:ea typeface="Times New Roman"/>
              </a:rPr>
              <a:t>i</a:t>
            </a:r>
            <a:r>
              <a:rPr lang="en-US" sz="2800" b="1" i="1" dirty="0" err="1" smtClean="0">
                <a:latin typeface="Times New Roman"/>
                <a:ea typeface="Times New Roman"/>
              </a:rPr>
              <a:t>on</a:t>
            </a:r>
            <a:r>
              <a:rPr lang="en-US" sz="2800" i="1" dirty="0" smtClean="0">
                <a:latin typeface="Times New Roman"/>
                <a:ea typeface="Times New Roman"/>
              </a:rPr>
              <a:t>),</a:t>
            </a:r>
            <a:r>
              <a:rPr lang="en-US" sz="2800" i="1" spc="80" dirty="0" smtClean="0">
                <a:latin typeface="Times New Roman"/>
                <a:ea typeface="Times New Roman"/>
              </a:rPr>
              <a:t> </a:t>
            </a:r>
            <a:r>
              <a:rPr lang="en-US" sz="2800" i="1" spc="-35" dirty="0">
                <a:latin typeface="Times New Roman"/>
                <a:ea typeface="Times New Roman"/>
              </a:rPr>
              <a:t>i</a:t>
            </a:r>
            <a:r>
              <a:rPr lang="en-US" sz="2800" i="1" dirty="0">
                <a:latin typeface="Times New Roman"/>
                <a:ea typeface="Times New Roman"/>
              </a:rPr>
              <a:t>s</a:t>
            </a:r>
            <a:r>
              <a:rPr lang="en-US" sz="2800" i="1" spc="55" dirty="0">
                <a:latin typeface="Times New Roman"/>
                <a:ea typeface="Times New Roman"/>
              </a:rPr>
              <a:t> </a:t>
            </a:r>
            <a:r>
              <a:rPr lang="en-US" sz="2800" i="1" spc="-10" dirty="0" smtClean="0">
                <a:latin typeface="Times New Roman"/>
                <a:ea typeface="Times New Roman"/>
              </a:rPr>
              <a:t>most </a:t>
            </a:r>
            <a:r>
              <a:rPr lang="en-US" sz="2800" i="1" spc="-35" dirty="0" smtClean="0">
                <a:latin typeface="Times New Roman"/>
                <a:ea typeface="Times New Roman"/>
              </a:rPr>
              <a:t>i</a:t>
            </a:r>
            <a:r>
              <a:rPr lang="en-US" sz="2800" i="1" spc="30" dirty="0" smtClean="0">
                <a:latin typeface="Times New Roman"/>
                <a:ea typeface="Times New Roman"/>
              </a:rPr>
              <a:t>m</a:t>
            </a:r>
            <a:r>
              <a:rPr lang="en-US" sz="2800" i="1" dirty="0" smtClean="0">
                <a:latin typeface="Times New Roman"/>
                <a:ea typeface="Times New Roman"/>
              </a:rPr>
              <a:t>po</a:t>
            </a:r>
            <a:r>
              <a:rPr lang="en-US" sz="2800" i="1" spc="-20" dirty="0" smtClean="0">
                <a:latin typeface="Times New Roman"/>
                <a:ea typeface="Times New Roman"/>
              </a:rPr>
              <a:t>r</a:t>
            </a:r>
            <a:r>
              <a:rPr lang="en-US" sz="2800" i="1" spc="40" dirty="0" smtClean="0">
                <a:latin typeface="Times New Roman"/>
                <a:ea typeface="Times New Roman"/>
              </a:rPr>
              <a:t>t</a:t>
            </a:r>
            <a:r>
              <a:rPr lang="en-US" sz="2800" i="1" dirty="0" smtClean="0">
                <a:latin typeface="Times New Roman"/>
                <a:ea typeface="Times New Roman"/>
              </a:rPr>
              <a:t>ant</a:t>
            </a:r>
            <a:r>
              <a:rPr lang="en-US" sz="2800" i="1" spc="40" dirty="0" smtClean="0">
                <a:latin typeface="Times New Roman"/>
                <a:ea typeface="Times New Roman"/>
              </a:rPr>
              <a:t> </a:t>
            </a:r>
            <a:r>
              <a:rPr lang="en-US" sz="2800" i="1" spc="30" dirty="0">
                <a:latin typeface="Times New Roman"/>
                <a:ea typeface="Times New Roman"/>
              </a:rPr>
              <a:t>m</a:t>
            </a:r>
            <a:r>
              <a:rPr lang="en-US" sz="2800" i="1" spc="-35" dirty="0">
                <a:latin typeface="Times New Roman"/>
                <a:ea typeface="Times New Roman"/>
              </a:rPr>
              <a:t>i</a:t>
            </a:r>
            <a:r>
              <a:rPr lang="en-US" sz="2800" i="1" spc="65" dirty="0">
                <a:latin typeface="Times New Roman"/>
                <a:ea typeface="Times New Roman"/>
              </a:rPr>
              <a:t>x</a:t>
            </a:r>
            <a:r>
              <a:rPr lang="en-US" sz="2800" i="1" spc="-35" dirty="0">
                <a:latin typeface="Times New Roman"/>
                <a:ea typeface="Times New Roman"/>
              </a:rPr>
              <a:t>i</a:t>
            </a:r>
            <a:r>
              <a:rPr lang="en-US" sz="2800" i="1" dirty="0">
                <a:latin typeface="Times New Roman"/>
                <a:ea typeface="Times New Roman"/>
              </a:rPr>
              <a:t>ng </a:t>
            </a:r>
            <a:r>
              <a:rPr lang="en-US" sz="2800" i="1" spc="30" dirty="0">
                <a:latin typeface="Times New Roman"/>
                <a:ea typeface="Times New Roman"/>
              </a:rPr>
              <a:t>m</a:t>
            </a:r>
            <a:r>
              <a:rPr lang="en-US" sz="2800" i="1" spc="-10" dirty="0">
                <a:latin typeface="Times New Roman"/>
                <a:ea typeface="Times New Roman"/>
              </a:rPr>
              <a:t>ec</a:t>
            </a:r>
            <a:r>
              <a:rPr lang="en-US" sz="2800" i="1" dirty="0">
                <a:latin typeface="Times New Roman"/>
                <a:ea typeface="Times New Roman"/>
              </a:rPr>
              <a:t>han</a:t>
            </a:r>
            <a:r>
              <a:rPr lang="en-US" sz="2800" i="1" spc="-35" dirty="0">
                <a:latin typeface="Times New Roman"/>
                <a:ea typeface="Times New Roman"/>
              </a:rPr>
              <a:t>i</a:t>
            </a:r>
            <a:r>
              <a:rPr lang="en-US" sz="2800" i="1" spc="-20" dirty="0">
                <a:latin typeface="Times New Roman"/>
                <a:ea typeface="Times New Roman"/>
              </a:rPr>
              <a:t>s</a:t>
            </a:r>
            <a:r>
              <a:rPr lang="en-US" sz="2800" i="1" dirty="0">
                <a:latin typeface="Times New Roman"/>
                <a:ea typeface="Times New Roman"/>
              </a:rPr>
              <a:t>m</a:t>
            </a:r>
            <a:r>
              <a:rPr lang="en-US" sz="2800" i="1" spc="30" dirty="0">
                <a:latin typeface="Times New Roman"/>
                <a:ea typeface="Times New Roman"/>
              </a:rPr>
              <a:t> </a:t>
            </a:r>
            <a:r>
              <a:rPr lang="en-US" sz="2800" i="1" spc="-35" dirty="0">
                <a:latin typeface="Times New Roman"/>
                <a:ea typeface="Times New Roman"/>
              </a:rPr>
              <a:t>i</a:t>
            </a:r>
            <a:r>
              <a:rPr lang="en-US" sz="2800" i="1" dirty="0">
                <a:latin typeface="Times New Roman"/>
                <a:ea typeface="Times New Roman"/>
              </a:rPr>
              <a:t>n </a:t>
            </a:r>
            <a:r>
              <a:rPr lang="en-US" sz="2800" i="1" spc="40" dirty="0">
                <a:latin typeface="Times New Roman"/>
                <a:ea typeface="Times New Roman"/>
              </a:rPr>
              <a:t>t</a:t>
            </a:r>
            <a:r>
              <a:rPr lang="en-US" sz="2800" i="1" dirty="0">
                <a:latin typeface="Times New Roman"/>
                <a:ea typeface="Times New Roman"/>
              </a:rPr>
              <a:t>he</a:t>
            </a:r>
            <a:r>
              <a:rPr lang="en-US" sz="2800" i="1" spc="-10" dirty="0">
                <a:latin typeface="Times New Roman"/>
                <a:ea typeface="Times New Roman"/>
              </a:rPr>
              <a:t> </a:t>
            </a:r>
            <a:r>
              <a:rPr lang="en-US" sz="2800" i="1" spc="-20" dirty="0">
                <a:latin typeface="Times New Roman"/>
                <a:ea typeface="Times New Roman"/>
              </a:rPr>
              <a:t>s</a:t>
            </a:r>
            <a:r>
              <a:rPr lang="en-US" sz="2800" i="1" spc="40" dirty="0">
                <a:latin typeface="Times New Roman"/>
                <a:ea typeface="Times New Roman"/>
              </a:rPr>
              <a:t>t</a:t>
            </a:r>
            <a:r>
              <a:rPr lang="en-US" sz="2800" i="1" dirty="0">
                <a:latin typeface="Times New Roman"/>
                <a:ea typeface="Times New Roman"/>
              </a:rPr>
              <a:t>o</a:t>
            </a:r>
            <a:r>
              <a:rPr lang="en-US" sz="2800" i="1" spc="30" dirty="0">
                <a:latin typeface="Times New Roman"/>
                <a:ea typeface="Times New Roman"/>
              </a:rPr>
              <a:t>m</a:t>
            </a:r>
            <a:r>
              <a:rPr lang="en-US" sz="2800" i="1" dirty="0">
                <a:latin typeface="Times New Roman"/>
                <a:ea typeface="Times New Roman"/>
              </a:rPr>
              <a:t>a</a:t>
            </a:r>
            <a:r>
              <a:rPr lang="en-US" sz="2800" i="1" spc="-10" dirty="0">
                <a:latin typeface="Times New Roman"/>
                <a:ea typeface="Times New Roman"/>
              </a:rPr>
              <a:t>c</a:t>
            </a:r>
            <a:r>
              <a:rPr lang="en-US" sz="2800" i="1" dirty="0">
                <a:latin typeface="Times New Roman"/>
                <a:ea typeface="Times New Roman"/>
              </a:rPr>
              <a:t>h.</a:t>
            </a:r>
          </a:p>
          <a:p>
            <a:endParaRPr lang="en-US" sz="2800" b="1" dirty="0">
              <a:latin typeface="Times New Roman" pitchFamily="18" charset="0"/>
              <a:cs typeface="Times New Roman" pitchFamily="18" charset="0"/>
            </a:endParaRPr>
          </a:p>
        </p:txBody>
      </p:sp>
      <p:sp>
        <p:nvSpPr>
          <p:cNvPr id="5" name="عنصر نائب لرقم الشريحة 4"/>
          <p:cNvSpPr>
            <a:spLocks noGrp="1"/>
          </p:cNvSpPr>
          <p:nvPr>
            <p:ph type="sldNum" sz="quarter" idx="12"/>
          </p:nvPr>
        </p:nvSpPr>
        <p:spPr/>
        <p:txBody>
          <a:bodyPr/>
          <a:lstStyle/>
          <a:p>
            <a:fld id="{B6F15528-21DE-4FAA-801E-634DDDAF4B2B}" type="slidenum">
              <a:rPr lang="en-US" smtClean="0">
                <a:solidFill>
                  <a:prstClr val="black">
                    <a:tint val="75000"/>
                  </a:prstClr>
                </a:solidFill>
              </a:rPr>
              <a:pPr/>
              <a:t>17</a:t>
            </a:fld>
            <a:endParaRPr lang="en-US">
              <a:solidFill>
                <a:prstClr val="black">
                  <a:tint val="75000"/>
                </a:prst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3645024"/>
            <a:ext cx="5718175" cy="299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07019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51520" y="164468"/>
            <a:ext cx="8712968" cy="625299"/>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0" tIns="12065" rIns="0" bIns="0" rtlCol="0">
            <a:spAutoFit/>
          </a:bodyPr>
          <a:lstStyle/>
          <a:p>
            <a:pPr marL="464185">
              <a:lnSpc>
                <a:spcPts val="1520"/>
              </a:lnSpc>
            </a:pPr>
            <a:r>
              <a:rPr lang="en-US" sz="2800" b="1" i="1" dirty="0" smtClean="0">
                <a:solidFill>
                  <a:srgbClr val="FF0000"/>
                </a:solidFill>
                <a:latin typeface="Arial"/>
                <a:ea typeface="Arial"/>
              </a:rPr>
              <a:t/>
            </a:r>
            <a:br>
              <a:rPr lang="en-US" sz="2800" b="1" i="1" dirty="0" smtClean="0">
                <a:solidFill>
                  <a:srgbClr val="FF0000"/>
                </a:solidFill>
                <a:latin typeface="Arial"/>
                <a:ea typeface="Arial"/>
              </a:rPr>
            </a:br>
            <a:r>
              <a:rPr lang="en-US" sz="2800" b="1" i="1" dirty="0" smtClean="0">
                <a:solidFill>
                  <a:srgbClr val="FF0000"/>
                </a:solidFill>
                <a:latin typeface="Arial"/>
                <a:ea typeface="Arial"/>
              </a:rPr>
              <a:t>Mixing of Stomach</a:t>
            </a:r>
            <a:r>
              <a:rPr lang="en-US" sz="2800" b="1" i="1" dirty="0">
                <a:latin typeface="Arial"/>
                <a:ea typeface="Arial"/>
              </a:rPr>
              <a:t/>
            </a:r>
            <a:br>
              <a:rPr lang="en-US" sz="2800" b="1" i="1" dirty="0">
                <a:latin typeface="Arial"/>
                <a:ea typeface="Arial"/>
              </a:rPr>
            </a:br>
            <a:endParaRPr sz="2800" b="1" dirty="0">
              <a:latin typeface="Times New Roman"/>
              <a:cs typeface="Times New Roman"/>
            </a:endParaRPr>
          </a:p>
        </p:txBody>
      </p:sp>
      <p:sp>
        <p:nvSpPr>
          <p:cNvPr id="5" name="عنصر نائب لرقم الشريحة 4"/>
          <p:cNvSpPr>
            <a:spLocks noGrp="1"/>
          </p:cNvSpPr>
          <p:nvPr>
            <p:ph type="sldNum" sz="quarter" idx="12"/>
          </p:nvPr>
        </p:nvSpPr>
        <p:spPr/>
        <p:txBody>
          <a:bodyPr/>
          <a:lstStyle/>
          <a:p>
            <a:fld id="{B6F15528-21DE-4FAA-801E-634DDDAF4B2B}" type="slidenum">
              <a:rPr lang="en-US" smtClean="0">
                <a:solidFill>
                  <a:prstClr val="black">
                    <a:tint val="75000"/>
                  </a:prstClr>
                </a:solidFill>
              </a:rPr>
              <a:pPr/>
              <a:t>18</a:t>
            </a:fld>
            <a:endParaRPr lang="en-US">
              <a:solidFill>
                <a:prstClr val="black">
                  <a:tint val="75000"/>
                </a:prstClr>
              </a:solidFill>
            </a:endParaRPr>
          </a:p>
        </p:txBody>
      </p:sp>
      <p:sp>
        <p:nvSpPr>
          <p:cNvPr id="2" name="نجمة ذات 5 نقاط 1"/>
          <p:cNvSpPr/>
          <p:nvPr/>
        </p:nvSpPr>
        <p:spPr>
          <a:xfrm>
            <a:off x="7380312" y="1268760"/>
            <a:ext cx="864096" cy="43204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عنصر نائب للمحتوى 3"/>
          <p:cNvSpPr>
            <a:spLocks noGrp="1"/>
          </p:cNvSpPr>
          <p:nvPr>
            <p:ph idx="1"/>
          </p:nvPr>
        </p:nvSpPr>
        <p:spPr/>
        <p:txBody>
          <a:bodyPr/>
          <a:lstStyle/>
          <a:p>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052736"/>
            <a:ext cx="3009900"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5980" y="1225902"/>
            <a:ext cx="4181475" cy="260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704" y="4077072"/>
            <a:ext cx="4210050" cy="246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39663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51520" y="157863"/>
            <a:ext cx="8712968" cy="504625"/>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0" tIns="12065" rIns="0" bIns="0" rtlCol="0">
            <a:spAutoFit/>
          </a:bodyPr>
          <a:lstStyle/>
          <a:p>
            <a:pPr marL="464185">
              <a:spcBef>
                <a:spcPts val="480"/>
              </a:spcBef>
              <a:spcAft>
                <a:spcPts val="0"/>
              </a:spcAft>
            </a:pPr>
            <a:r>
              <a:rPr lang="en-US" sz="3200" b="1" i="1" dirty="0" err="1" smtClean="0">
                <a:solidFill>
                  <a:srgbClr val="FF0000"/>
                </a:solidFill>
                <a:latin typeface="Arial"/>
                <a:ea typeface="Arial"/>
              </a:rPr>
              <a:t>Chyme</a:t>
            </a:r>
            <a:endParaRPr sz="3200" b="1" dirty="0">
              <a:latin typeface="Times New Roman"/>
              <a:cs typeface="Times New Roman"/>
            </a:endParaRPr>
          </a:p>
        </p:txBody>
      </p:sp>
      <p:sp>
        <p:nvSpPr>
          <p:cNvPr id="6" name="عنصر نائب للمحتوى 5"/>
          <p:cNvSpPr>
            <a:spLocks noGrp="1"/>
          </p:cNvSpPr>
          <p:nvPr>
            <p:ph idx="1"/>
          </p:nvPr>
        </p:nvSpPr>
        <p:spPr>
          <a:xfrm>
            <a:off x="251520" y="764704"/>
            <a:ext cx="8712968" cy="5904656"/>
          </a:xfrm>
        </p:spPr>
        <p:txBody>
          <a:bodyPr>
            <a:normAutofit/>
          </a:bodyPr>
          <a:lstStyle/>
          <a:p>
            <a:pPr marL="578485" marR="350520" indent="-457200" algn="just">
              <a:lnSpc>
                <a:spcPct val="115000"/>
              </a:lnSpc>
              <a:spcBef>
                <a:spcPts val="210"/>
              </a:spcBef>
              <a:spcAft>
                <a:spcPts val="0"/>
              </a:spcAft>
              <a:buFont typeface="Wingdings" pitchFamily="2" charset="2"/>
              <a:buChar char="v"/>
            </a:pPr>
            <a:r>
              <a:rPr lang="en-US" sz="2800" i="1" dirty="0" smtClean="0">
                <a:latin typeface="Times New Roman"/>
                <a:ea typeface="Times New Roman"/>
              </a:rPr>
              <a:t>After </a:t>
            </a:r>
            <a:r>
              <a:rPr lang="en-US" sz="2800" i="1" dirty="0">
                <a:latin typeface="Times New Roman"/>
                <a:ea typeface="Times New Roman"/>
              </a:rPr>
              <a:t>food in the stomach has become thoroughly mixed with the stomach secretions, the resulting</a:t>
            </a:r>
            <a:r>
              <a:rPr lang="en-US" sz="2800" i="1" spc="5" dirty="0">
                <a:latin typeface="Times New Roman"/>
                <a:ea typeface="Times New Roman"/>
              </a:rPr>
              <a:t> </a:t>
            </a:r>
            <a:r>
              <a:rPr lang="en-US" sz="2800" i="1" dirty="0">
                <a:latin typeface="Times New Roman"/>
                <a:ea typeface="Times New Roman"/>
              </a:rPr>
              <a:t>mixture</a:t>
            </a:r>
            <a:r>
              <a:rPr lang="en-US" sz="2800" i="1" spc="140" dirty="0">
                <a:latin typeface="Times New Roman"/>
                <a:ea typeface="Times New Roman"/>
              </a:rPr>
              <a:t> </a:t>
            </a:r>
            <a:r>
              <a:rPr lang="en-US" sz="2800" i="1" dirty="0">
                <a:latin typeface="Times New Roman"/>
                <a:ea typeface="Times New Roman"/>
              </a:rPr>
              <a:t>that</a:t>
            </a:r>
            <a:r>
              <a:rPr lang="en-US" sz="2800" i="1" spc="185" dirty="0">
                <a:latin typeface="Times New Roman"/>
                <a:ea typeface="Times New Roman"/>
              </a:rPr>
              <a:t> </a:t>
            </a:r>
            <a:r>
              <a:rPr lang="en-US" sz="2800" i="1" dirty="0">
                <a:latin typeface="Times New Roman"/>
                <a:ea typeface="Times New Roman"/>
              </a:rPr>
              <a:t>passes</a:t>
            </a:r>
            <a:r>
              <a:rPr lang="en-US" sz="2800" i="1" spc="130" dirty="0">
                <a:latin typeface="Times New Roman"/>
                <a:ea typeface="Times New Roman"/>
              </a:rPr>
              <a:t> </a:t>
            </a:r>
            <a:r>
              <a:rPr lang="en-US" sz="2800" i="1" dirty="0">
                <a:latin typeface="Times New Roman"/>
                <a:ea typeface="Times New Roman"/>
              </a:rPr>
              <a:t>down</a:t>
            </a:r>
            <a:r>
              <a:rPr lang="en-US" sz="2800" i="1" spc="145" dirty="0">
                <a:latin typeface="Times New Roman"/>
                <a:ea typeface="Times New Roman"/>
              </a:rPr>
              <a:t> </a:t>
            </a:r>
            <a:r>
              <a:rPr lang="en-US" sz="2800" i="1" dirty="0">
                <a:latin typeface="Times New Roman"/>
                <a:ea typeface="Times New Roman"/>
              </a:rPr>
              <a:t>the</a:t>
            </a:r>
            <a:r>
              <a:rPr lang="en-US" sz="2800" i="1" spc="145" dirty="0">
                <a:latin typeface="Times New Roman"/>
                <a:ea typeface="Times New Roman"/>
              </a:rPr>
              <a:t> </a:t>
            </a:r>
            <a:r>
              <a:rPr lang="en-US" sz="2800" i="1" dirty="0">
                <a:latin typeface="Times New Roman"/>
                <a:ea typeface="Times New Roman"/>
              </a:rPr>
              <a:t>gut</a:t>
            </a:r>
            <a:r>
              <a:rPr lang="en-US" sz="2800" i="1" spc="185" dirty="0">
                <a:latin typeface="Times New Roman"/>
                <a:ea typeface="Times New Roman"/>
              </a:rPr>
              <a:t> </a:t>
            </a:r>
            <a:r>
              <a:rPr lang="en-US" sz="2800" i="1" dirty="0">
                <a:latin typeface="Times New Roman"/>
                <a:ea typeface="Times New Roman"/>
              </a:rPr>
              <a:t>is</a:t>
            </a:r>
            <a:r>
              <a:rPr lang="en-US" sz="2800" i="1" spc="55" dirty="0">
                <a:latin typeface="Times New Roman"/>
                <a:ea typeface="Times New Roman"/>
              </a:rPr>
              <a:t> </a:t>
            </a:r>
            <a:r>
              <a:rPr lang="en-US" sz="2800" i="1" dirty="0">
                <a:latin typeface="Times New Roman"/>
                <a:ea typeface="Times New Roman"/>
              </a:rPr>
              <a:t>called</a:t>
            </a:r>
            <a:r>
              <a:rPr lang="en-US" sz="2800" i="1" spc="70" dirty="0">
                <a:latin typeface="Times New Roman"/>
                <a:ea typeface="Times New Roman"/>
              </a:rPr>
              <a:t> </a:t>
            </a:r>
            <a:r>
              <a:rPr lang="en-US" sz="2800" i="1" dirty="0" err="1" smtClean="0">
                <a:latin typeface="Times New Roman"/>
                <a:ea typeface="Times New Roman"/>
              </a:rPr>
              <a:t>chyme</a:t>
            </a:r>
            <a:r>
              <a:rPr lang="en-US" sz="2800" i="1" dirty="0" smtClean="0">
                <a:latin typeface="Times New Roman"/>
                <a:ea typeface="Times New Roman"/>
              </a:rPr>
              <a:t>.</a:t>
            </a:r>
            <a:endParaRPr lang="en-US" sz="2800" i="1" spc="70" dirty="0" smtClean="0">
              <a:latin typeface="Times New Roman"/>
              <a:ea typeface="Times New Roman"/>
            </a:endParaRPr>
          </a:p>
          <a:p>
            <a:pPr marL="578485" marR="350520" indent="-457200" algn="just">
              <a:lnSpc>
                <a:spcPct val="115000"/>
              </a:lnSpc>
              <a:spcBef>
                <a:spcPts val="210"/>
              </a:spcBef>
              <a:spcAft>
                <a:spcPts val="0"/>
              </a:spcAft>
              <a:buFont typeface="Wingdings" pitchFamily="2" charset="2"/>
              <a:buChar char="v"/>
            </a:pPr>
            <a:r>
              <a:rPr lang="en-US" sz="2800" i="1" dirty="0" smtClean="0">
                <a:latin typeface="Times New Roman"/>
                <a:ea typeface="Times New Roman"/>
              </a:rPr>
              <a:t>The</a:t>
            </a:r>
            <a:r>
              <a:rPr lang="en-US" sz="2800" i="1" spc="70" dirty="0" smtClean="0">
                <a:latin typeface="Times New Roman"/>
                <a:ea typeface="Times New Roman"/>
              </a:rPr>
              <a:t> </a:t>
            </a:r>
            <a:r>
              <a:rPr lang="en-US" sz="2800" i="1" dirty="0">
                <a:latin typeface="Times New Roman"/>
                <a:ea typeface="Times New Roman"/>
              </a:rPr>
              <a:t>degree</a:t>
            </a:r>
            <a:r>
              <a:rPr lang="en-US" sz="2800" i="1" spc="65" dirty="0">
                <a:latin typeface="Times New Roman"/>
                <a:ea typeface="Times New Roman"/>
              </a:rPr>
              <a:t> </a:t>
            </a:r>
            <a:r>
              <a:rPr lang="en-US" sz="2800" i="1" dirty="0">
                <a:latin typeface="Times New Roman"/>
                <a:ea typeface="Times New Roman"/>
              </a:rPr>
              <a:t>of</a:t>
            </a:r>
            <a:r>
              <a:rPr lang="en-US" sz="2800" i="1" spc="115" dirty="0">
                <a:latin typeface="Times New Roman"/>
                <a:ea typeface="Times New Roman"/>
              </a:rPr>
              <a:t> </a:t>
            </a:r>
            <a:r>
              <a:rPr lang="en-US" sz="2800" i="1" dirty="0">
                <a:latin typeface="Times New Roman"/>
                <a:ea typeface="Times New Roman"/>
              </a:rPr>
              <a:t>fluidity</a:t>
            </a:r>
            <a:r>
              <a:rPr lang="en-US" sz="2800" i="1" spc="65" dirty="0">
                <a:latin typeface="Times New Roman"/>
                <a:ea typeface="Times New Roman"/>
              </a:rPr>
              <a:t> </a:t>
            </a:r>
            <a:r>
              <a:rPr lang="en-US" sz="2800" i="1" dirty="0">
                <a:latin typeface="Times New Roman"/>
                <a:ea typeface="Times New Roman"/>
              </a:rPr>
              <a:t>of</a:t>
            </a:r>
            <a:r>
              <a:rPr lang="en-US" sz="2800" i="1" spc="115" dirty="0">
                <a:latin typeface="Times New Roman"/>
                <a:ea typeface="Times New Roman"/>
              </a:rPr>
              <a:t> </a:t>
            </a:r>
            <a:r>
              <a:rPr lang="en-US" sz="2800" i="1" dirty="0">
                <a:latin typeface="Times New Roman"/>
                <a:ea typeface="Times New Roman"/>
              </a:rPr>
              <a:t>the</a:t>
            </a:r>
            <a:r>
              <a:rPr lang="en-US" sz="2800" i="1" spc="70" dirty="0">
                <a:latin typeface="Times New Roman"/>
                <a:ea typeface="Times New Roman"/>
              </a:rPr>
              <a:t> </a:t>
            </a:r>
            <a:r>
              <a:rPr lang="en-US" sz="2800" i="1" dirty="0" err="1">
                <a:latin typeface="Times New Roman"/>
                <a:ea typeface="Times New Roman"/>
              </a:rPr>
              <a:t>chyme</a:t>
            </a:r>
            <a:r>
              <a:rPr lang="en-US" sz="2800" i="1" spc="65" dirty="0">
                <a:latin typeface="Times New Roman"/>
                <a:ea typeface="Times New Roman"/>
              </a:rPr>
              <a:t> </a:t>
            </a:r>
            <a:r>
              <a:rPr lang="en-US" sz="2800" i="1" dirty="0">
                <a:latin typeface="Times New Roman"/>
                <a:ea typeface="Times New Roman"/>
              </a:rPr>
              <a:t>leaving</a:t>
            </a:r>
            <a:r>
              <a:rPr lang="en-US" sz="2800" i="1" spc="70" dirty="0">
                <a:latin typeface="Times New Roman"/>
                <a:ea typeface="Times New Roman"/>
              </a:rPr>
              <a:t> </a:t>
            </a:r>
            <a:r>
              <a:rPr lang="en-US" sz="2800" i="1" dirty="0" smtClean="0">
                <a:latin typeface="Times New Roman"/>
                <a:ea typeface="Times New Roman"/>
              </a:rPr>
              <a:t>the stomach </a:t>
            </a:r>
            <a:r>
              <a:rPr lang="en-US" sz="2800" i="1" dirty="0">
                <a:latin typeface="Times New Roman"/>
                <a:ea typeface="Times New Roman"/>
              </a:rPr>
              <a:t>depends on the relative amounts of food, water, and stomach secretions and on the degree of digestion that has </a:t>
            </a:r>
            <a:r>
              <a:rPr lang="en-US" sz="2800" i="1" dirty="0" smtClean="0">
                <a:latin typeface="Times New Roman"/>
                <a:ea typeface="Times New Roman"/>
              </a:rPr>
              <a:t>occurred.</a:t>
            </a:r>
          </a:p>
          <a:p>
            <a:pPr marL="578485" marR="350520" indent="-457200" algn="just">
              <a:lnSpc>
                <a:spcPct val="115000"/>
              </a:lnSpc>
              <a:spcBef>
                <a:spcPts val="210"/>
              </a:spcBef>
              <a:spcAft>
                <a:spcPts val="0"/>
              </a:spcAft>
              <a:buFont typeface="Wingdings" pitchFamily="2" charset="2"/>
              <a:buChar char="v"/>
            </a:pPr>
            <a:r>
              <a:rPr lang="en-US" sz="2800" i="1" dirty="0" smtClean="0">
                <a:latin typeface="Times New Roman"/>
                <a:ea typeface="Times New Roman"/>
              </a:rPr>
              <a:t>The </a:t>
            </a:r>
            <a:r>
              <a:rPr lang="en-US" sz="2800" i="1" dirty="0">
                <a:latin typeface="Times New Roman"/>
                <a:ea typeface="Times New Roman"/>
              </a:rPr>
              <a:t>appearance of </a:t>
            </a:r>
            <a:r>
              <a:rPr lang="en-US" sz="2800" i="1" dirty="0" err="1" smtClean="0">
                <a:latin typeface="Times New Roman"/>
                <a:ea typeface="Times New Roman"/>
              </a:rPr>
              <a:t>chyme</a:t>
            </a:r>
            <a:r>
              <a:rPr lang="en-US" sz="2800" i="1" dirty="0" smtClean="0">
                <a:latin typeface="Times New Roman"/>
                <a:ea typeface="Times New Roman"/>
              </a:rPr>
              <a:t>: </a:t>
            </a:r>
          </a:p>
          <a:p>
            <a:endParaRPr lang="en-US" sz="2800" i="1" dirty="0" smtClean="0">
              <a:latin typeface="Times New Roman"/>
              <a:ea typeface="Times New Roman"/>
            </a:endParaRPr>
          </a:p>
          <a:p>
            <a:r>
              <a:rPr lang="en-US" sz="2800" i="1" dirty="0" smtClean="0">
                <a:latin typeface="Times New Roman"/>
                <a:ea typeface="Times New Roman"/>
              </a:rPr>
              <a:t>(a </a:t>
            </a:r>
            <a:r>
              <a:rPr lang="en-US" sz="2800" i="1" dirty="0">
                <a:latin typeface="Times New Roman"/>
                <a:ea typeface="Times New Roman"/>
              </a:rPr>
              <a:t>murky semifluid or </a:t>
            </a:r>
            <a:r>
              <a:rPr lang="en-US" sz="2800" i="1" dirty="0" smtClean="0">
                <a:latin typeface="Times New Roman"/>
                <a:ea typeface="Times New Roman"/>
              </a:rPr>
              <a:t>paste)</a:t>
            </a:r>
            <a:endParaRPr lang="en-US" sz="2800" i="1" dirty="0">
              <a:latin typeface="Times New Roman"/>
              <a:ea typeface="Times New Roman"/>
            </a:endParaRPr>
          </a:p>
        </p:txBody>
      </p:sp>
      <p:sp>
        <p:nvSpPr>
          <p:cNvPr id="5" name="عنصر نائب لرقم الشريحة 4"/>
          <p:cNvSpPr>
            <a:spLocks noGrp="1"/>
          </p:cNvSpPr>
          <p:nvPr>
            <p:ph type="sldNum" sz="quarter" idx="12"/>
          </p:nvPr>
        </p:nvSpPr>
        <p:spPr/>
        <p:txBody>
          <a:bodyPr/>
          <a:lstStyle/>
          <a:p>
            <a:fld id="{B6F15528-21DE-4FAA-801E-634DDDAF4B2B}" type="slidenum">
              <a:rPr lang="en-US" smtClean="0">
                <a:solidFill>
                  <a:prstClr val="black">
                    <a:tint val="75000"/>
                  </a:prstClr>
                </a:solidFill>
              </a:rPr>
              <a:pPr/>
              <a:t>19</a:t>
            </a:fld>
            <a:endParaRPr lang="en-US">
              <a:solidFill>
                <a:prstClr val="black">
                  <a:tint val="75000"/>
                </a:prstClr>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3728116"/>
            <a:ext cx="3096344" cy="2767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نجمة ذات 5 نقاط 1"/>
          <p:cNvSpPr/>
          <p:nvPr/>
        </p:nvSpPr>
        <p:spPr>
          <a:xfrm>
            <a:off x="8388424" y="1700808"/>
            <a:ext cx="216024" cy="50405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95754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79512" y="188640"/>
            <a:ext cx="8851762" cy="1304844"/>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0" tIns="12065" rIns="0" bIns="0" rtlCol="0">
            <a:spAutoFit/>
          </a:bodyPr>
          <a:lstStyle/>
          <a:p>
            <a:pPr marL="12700">
              <a:spcBef>
                <a:spcPts val="95"/>
              </a:spcBef>
            </a:pPr>
            <a:r>
              <a:rPr sz="3200" b="1" spc="-10" dirty="0" smtClean="0">
                <a:solidFill>
                  <a:srgbClr val="1F487C"/>
                </a:solidFill>
                <a:latin typeface="Times New Roman"/>
                <a:cs typeface="Times New Roman"/>
              </a:rPr>
              <a:t>Overview:</a:t>
            </a:r>
            <a:r>
              <a:rPr lang="en-US" sz="2800" b="1" spc="-10" dirty="0" smtClean="0">
                <a:solidFill>
                  <a:srgbClr val="1F487C"/>
                </a:solidFill>
                <a:latin typeface="Times New Roman"/>
                <a:cs typeface="Times New Roman"/>
              </a:rPr>
              <a:t/>
            </a:r>
            <a:br>
              <a:rPr lang="en-US" sz="2800" b="1" spc="-10" dirty="0" smtClean="0">
                <a:solidFill>
                  <a:srgbClr val="1F487C"/>
                </a:solidFill>
                <a:latin typeface="Times New Roman"/>
                <a:cs typeface="Times New Roman"/>
              </a:rPr>
            </a:br>
            <a:r>
              <a:rPr lang="en-US" sz="2400" dirty="0" smtClean="0">
                <a:latin typeface="Times New Roman" pitchFamily="18" charset="0"/>
                <a:cs typeface="Times New Roman" pitchFamily="18" charset="0"/>
              </a:rPr>
              <a:t>Propulsion </a:t>
            </a:r>
            <a:r>
              <a:rPr lang="en-US" sz="2400" dirty="0">
                <a:latin typeface="Times New Roman" pitchFamily="18" charset="0"/>
                <a:cs typeface="Times New Roman" pitchFamily="18" charset="0"/>
              </a:rPr>
              <a:t>and mixing of food in the alimentary tract</a:t>
            </a:r>
            <a:r>
              <a:rPr lang="en-US" sz="2800" dirty="0">
                <a:latin typeface="Times New Roman" pitchFamily="18" charset="0"/>
                <a:cs typeface="Times New Roman" pitchFamily="18" charset="0"/>
              </a:rPr>
              <a:t/>
            </a:r>
            <a:br>
              <a:rPr lang="en-US" sz="2800" dirty="0">
                <a:latin typeface="Times New Roman" pitchFamily="18" charset="0"/>
                <a:cs typeface="Times New Roman" pitchFamily="18" charset="0"/>
              </a:rPr>
            </a:br>
            <a:endParaRPr sz="2800" b="1" dirty="0">
              <a:latin typeface="Times New Roman"/>
              <a:cs typeface="Times New Roman"/>
            </a:endParaRPr>
          </a:p>
        </p:txBody>
      </p:sp>
      <p:sp>
        <p:nvSpPr>
          <p:cNvPr id="6" name="عنصر نائب للمحتوى 5"/>
          <p:cNvSpPr>
            <a:spLocks noGrp="1"/>
          </p:cNvSpPr>
          <p:nvPr>
            <p:ph idx="1"/>
          </p:nvPr>
        </p:nvSpPr>
        <p:spPr>
          <a:xfrm>
            <a:off x="251520" y="1628800"/>
            <a:ext cx="8496944" cy="5040560"/>
          </a:xfrm>
        </p:spPr>
        <p:txBody>
          <a:bodyPr>
            <a:normAutofit/>
          </a:bodyPr>
          <a:lstStyle/>
          <a:p>
            <a:pPr>
              <a:buFont typeface="Wingdings" pitchFamily="2" charset="2"/>
              <a:buChar char="v"/>
            </a:pPr>
            <a:r>
              <a:rPr lang="en-US" sz="2800" dirty="0" smtClean="0">
                <a:latin typeface="Times New Roman" pitchFamily="18" charset="0"/>
                <a:cs typeface="Times New Roman" pitchFamily="18" charset="0"/>
              </a:rPr>
              <a:t>Time </a:t>
            </a:r>
            <a:r>
              <a:rPr lang="en-US" sz="2800" dirty="0">
                <a:latin typeface="Times New Roman" pitchFamily="18" charset="0"/>
                <a:cs typeface="Times New Roman" pitchFamily="18" charset="0"/>
              </a:rPr>
              <a:t>that it remains in each </a:t>
            </a:r>
            <a:r>
              <a:rPr lang="en-US" sz="2800" dirty="0" smtClean="0">
                <a:latin typeface="Times New Roman" pitchFamily="18" charset="0"/>
                <a:cs typeface="Times New Roman" pitchFamily="18" charset="0"/>
              </a:rPr>
              <a:t>part </a:t>
            </a:r>
            <a:r>
              <a:rPr lang="en-US" sz="2800" dirty="0">
                <a:latin typeface="Times New Roman" pitchFamily="18" charset="0"/>
                <a:cs typeface="Times New Roman" pitchFamily="18" charset="0"/>
              </a:rPr>
              <a:t>of the tract is </a:t>
            </a:r>
            <a:r>
              <a:rPr lang="en-US" sz="2800" dirty="0" smtClean="0">
                <a:latin typeface="Times New Roman" pitchFamily="18" charset="0"/>
                <a:cs typeface="Times New Roman" pitchFamily="18" charset="0"/>
              </a:rPr>
              <a:t>critical.</a:t>
            </a:r>
          </a:p>
          <a:p>
            <a:pPr>
              <a:buFont typeface="Wingdings" pitchFamily="2" charset="2"/>
              <a:buChar char="v"/>
            </a:pPr>
            <a:r>
              <a:rPr lang="en-US" sz="2800" dirty="0" smtClean="0">
                <a:latin typeface="Times New Roman"/>
                <a:ea typeface="Times New Roman"/>
              </a:rPr>
              <a:t>Mixing </a:t>
            </a:r>
            <a:r>
              <a:rPr lang="en-US" sz="2800" dirty="0">
                <a:latin typeface="Times New Roman"/>
                <a:ea typeface="Times New Roman"/>
              </a:rPr>
              <a:t>and propulsion are quite different at each stage of processing</a:t>
            </a:r>
            <a:r>
              <a:rPr lang="en-US" sz="2800" dirty="0" smtClean="0">
                <a:latin typeface="Times New Roman"/>
                <a:ea typeface="Times New Roman"/>
              </a:rPr>
              <a:t>,</a:t>
            </a:r>
          </a:p>
          <a:p>
            <a:pPr>
              <a:buFont typeface="Wingdings" pitchFamily="2" charset="2"/>
              <a:buChar char="v"/>
            </a:pPr>
            <a:r>
              <a:rPr lang="en-US" sz="2800" dirty="0" smtClean="0">
                <a:latin typeface="Times New Roman"/>
                <a:ea typeface="Times New Roman"/>
              </a:rPr>
              <a:t> Multiple </a:t>
            </a:r>
            <a:r>
              <a:rPr lang="en-US" sz="2800" dirty="0">
                <a:latin typeface="Times New Roman"/>
                <a:ea typeface="Times New Roman"/>
              </a:rPr>
              <a:t>automatic nervous and hormonal feedback mechanisms control the timing of each of these so that they will occur optimally, </a:t>
            </a:r>
            <a:r>
              <a:rPr lang="en-US" sz="2800" b="1" dirty="0">
                <a:latin typeface="Times New Roman"/>
                <a:ea typeface="Times New Roman"/>
              </a:rPr>
              <a:t>not too rapidly, not too slowly</a:t>
            </a:r>
            <a:r>
              <a:rPr lang="en-US" sz="2800" dirty="0">
                <a:latin typeface="Times New Roman"/>
                <a:ea typeface="Times New Roman"/>
              </a:rPr>
              <a:t>. </a:t>
            </a:r>
            <a:endParaRPr lang="en-US" sz="2800" dirty="0" smtClean="0">
              <a:latin typeface="Times New Roman"/>
              <a:ea typeface="Times New Roman"/>
            </a:endParaRPr>
          </a:p>
          <a:p>
            <a:pPr>
              <a:buFont typeface="Wingdings" pitchFamily="2" charset="2"/>
              <a:buChar char="v"/>
            </a:pPr>
            <a:endParaRPr lang="en-US" sz="2800" dirty="0">
              <a:latin typeface="Times New Roman" pitchFamily="18" charset="0"/>
              <a:cs typeface="Times New Roman" pitchFamily="18" charset="0"/>
            </a:endParaRPr>
          </a:p>
        </p:txBody>
      </p:sp>
      <p:sp>
        <p:nvSpPr>
          <p:cNvPr id="5" name="عنصر نائب لرقم الشريحة 4"/>
          <p:cNvSpPr>
            <a:spLocks noGrp="1"/>
          </p:cNvSpPr>
          <p:nvPr>
            <p:ph type="sldNum" sz="quarter" idx="12"/>
          </p:nvPr>
        </p:nvSpPr>
        <p:spPr/>
        <p:txBody>
          <a:bodyPr/>
          <a:lstStyle/>
          <a:p>
            <a:fld id="{B6F15528-21DE-4FAA-801E-634DDDAF4B2B}" type="slidenum">
              <a:rPr lang="en-US" smtClean="0">
                <a:solidFill>
                  <a:prstClr val="black">
                    <a:tint val="75000"/>
                  </a:prstClr>
                </a:solidFill>
              </a:rPr>
              <a:pPr/>
              <a:t>2</a:t>
            </a:fld>
            <a:endParaRPr lang="en-US">
              <a:solidFill>
                <a:prstClr val="black">
                  <a:tint val="75000"/>
                </a:prstClr>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4592207"/>
            <a:ext cx="4752528" cy="1789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نجمة ذات 5 نقاط 1"/>
          <p:cNvSpPr/>
          <p:nvPr/>
        </p:nvSpPr>
        <p:spPr>
          <a:xfrm>
            <a:off x="7308304" y="4592207"/>
            <a:ext cx="720080" cy="56498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3006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51520" y="157863"/>
            <a:ext cx="8712968" cy="504625"/>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0" tIns="12065" rIns="0" bIns="0" rtlCol="0">
            <a:spAutoFit/>
          </a:bodyPr>
          <a:lstStyle/>
          <a:p>
            <a:pPr marL="464185" algn="l">
              <a:spcBef>
                <a:spcPts val="480"/>
              </a:spcBef>
              <a:spcAft>
                <a:spcPts val="0"/>
              </a:spcAft>
            </a:pPr>
            <a:r>
              <a:rPr lang="en-US" sz="3200" b="1" i="1" dirty="0">
                <a:solidFill>
                  <a:srgbClr val="FF0000"/>
                </a:solidFill>
                <a:latin typeface="Arial"/>
                <a:ea typeface="Arial"/>
              </a:rPr>
              <a:t>Hunger</a:t>
            </a:r>
            <a:r>
              <a:rPr lang="en-US" sz="3200" b="1" i="1" spc="320" dirty="0">
                <a:solidFill>
                  <a:srgbClr val="FF0000"/>
                </a:solidFill>
                <a:latin typeface="Arial"/>
                <a:ea typeface="Arial"/>
              </a:rPr>
              <a:t> </a:t>
            </a:r>
            <a:r>
              <a:rPr lang="en-US" sz="3200" b="1" i="1" dirty="0" smtClean="0">
                <a:solidFill>
                  <a:srgbClr val="FF0000"/>
                </a:solidFill>
                <a:latin typeface="Arial"/>
                <a:ea typeface="Arial"/>
              </a:rPr>
              <a:t>Contractions</a:t>
            </a:r>
            <a:endParaRPr sz="3200" b="1" dirty="0">
              <a:latin typeface="Times New Roman"/>
              <a:cs typeface="Times New Roman"/>
            </a:endParaRPr>
          </a:p>
        </p:txBody>
      </p:sp>
      <p:sp>
        <p:nvSpPr>
          <p:cNvPr id="6" name="عنصر نائب للمحتوى 5"/>
          <p:cNvSpPr>
            <a:spLocks noGrp="1"/>
          </p:cNvSpPr>
          <p:nvPr>
            <p:ph idx="1"/>
          </p:nvPr>
        </p:nvSpPr>
        <p:spPr>
          <a:xfrm>
            <a:off x="251520" y="764704"/>
            <a:ext cx="8424936" cy="5904656"/>
          </a:xfrm>
        </p:spPr>
        <p:txBody>
          <a:bodyPr>
            <a:normAutofit fontScale="77500" lnSpcReduction="20000"/>
          </a:bodyPr>
          <a:lstStyle/>
          <a:p>
            <a:pPr marL="121285" marR="350520" indent="0" algn="just">
              <a:lnSpc>
                <a:spcPct val="115000"/>
              </a:lnSpc>
              <a:spcBef>
                <a:spcPts val="210"/>
              </a:spcBef>
              <a:spcAft>
                <a:spcPts val="0"/>
              </a:spcAft>
              <a:buNone/>
            </a:pPr>
            <a:r>
              <a:rPr lang="en-US" sz="3800" dirty="0" smtClean="0">
                <a:latin typeface="Times New Roman"/>
                <a:ea typeface="Times New Roman"/>
              </a:rPr>
              <a:t>Another type of</a:t>
            </a:r>
            <a:r>
              <a:rPr lang="en-US" sz="3800" spc="5" dirty="0" smtClean="0">
                <a:latin typeface="Times New Roman"/>
                <a:ea typeface="Times New Roman"/>
              </a:rPr>
              <a:t> </a:t>
            </a:r>
            <a:r>
              <a:rPr lang="en-US" sz="3800" dirty="0" smtClean="0">
                <a:latin typeface="Times New Roman"/>
                <a:ea typeface="Times New Roman"/>
              </a:rPr>
              <a:t>intense contractions, </a:t>
            </a:r>
          </a:p>
          <a:p>
            <a:pPr marL="121285" marR="350520" indent="0" algn="just">
              <a:lnSpc>
                <a:spcPct val="115000"/>
              </a:lnSpc>
              <a:spcBef>
                <a:spcPts val="210"/>
              </a:spcBef>
              <a:spcAft>
                <a:spcPts val="0"/>
              </a:spcAft>
              <a:buNone/>
            </a:pPr>
            <a:r>
              <a:rPr lang="en-US" sz="3800" dirty="0" smtClean="0">
                <a:latin typeface="Times New Roman"/>
                <a:ea typeface="Times New Roman"/>
              </a:rPr>
              <a:t>often occurs when the stomach </a:t>
            </a:r>
          </a:p>
          <a:p>
            <a:pPr marL="121285" marR="350520" indent="0" algn="just">
              <a:lnSpc>
                <a:spcPct val="115000"/>
              </a:lnSpc>
              <a:spcBef>
                <a:spcPts val="210"/>
              </a:spcBef>
              <a:spcAft>
                <a:spcPts val="0"/>
              </a:spcAft>
              <a:buNone/>
            </a:pPr>
            <a:r>
              <a:rPr lang="en-US" sz="3100" b="1" dirty="0" smtClean="0">
                <a:latin typeface="Times New Roman"/>
                <a:ea typeface="Times New Roman"/>
              </a:rPr>
              <a:t>has been empty for</a:t>
            </a:r>
            <a:r>
              <a:rPr lang="en-US" sz="3100" b="1" spc="-285" dirty="0" smtClean="0">
                <a:latin typeface="Times New Roman"/>
                <a:ea typeface="Times New Roman"/>
              </a:rPr>
              <a:t> </a:t>
            </a:r>
            <a:r>
              <a:rPr lang="en-US" sz="3100" b="1" dirty="0" smtClean="0">
                <a:latin typeface="Times New Roman"/>
                <a:ea typeface="Times New Roman"/>
              </a:rPr>
              <a:t>several hours or more</a:t>
            </a:r>
            <a:r>
              <a:rPr lang="en-US" sz="3800" dirty="0" smtClean="0">
                <a:latin typeface="Times New Roman"/>
                <a:ea typeface="Times New Roman"/>
              </a:rPr>
              <a:t>. </a:t>
            </a:r>
          </a:p>
          <a:p>
            <a:pPr marL="121285" marR="350520" indent="0" algn="just">
              <a:lnSpc>
                <a:spcPct val="115000"/>
              </a:lnSpc>
              <a:spcBef>
                <a:spcPts val="210"/>
              </a:spcBef>
              <a:spcAft>
                <a:spcPts val="0"/>
              </a:spcAft>
              <a:buNone/>
            </a:pPr>
            <a:r>
              <a:rPr lang="en-US" sz="3600" dirty="0">
                <a:latin typeface="Times New Roman"/>
                <a:ea typeface="Times New Roman"/>
              </a:rPr>
              <a:t>they often fuse to </a:t>
            </a:r>
            <a:r>
              <a:rPr lang="en-US" sz="3600" dirty="0" smtClean="0">
                <a:latin typeface="Times New Roman"/>
                <a:ea typeface="Times New Roman"/>
              </a:rPr>
              <a:t>cause</a:t>
            </a:r>
          </a:p>
          <a:p>
            <a:pPr marL="121285" marR="350520" indent="0" algn="just">
              <a:lnSpc>
                <a:spcPct val="115000"/>
              </a:lnSpc>
              <a:spcBef>
                <a:spcPts val="210"/>
              </a:spcBef>
              <a:spcAft>
                <a:spcPts val="0"/>
              </a:spcAft>
              <a:buNone/>
            </a:pPr>
            <a:r>
              <a:rPr lang="en-US" sz="3600" dirty="0" smtClean="0">
                <a:latin typeface="Times New Roman"/>
                <a:ea typeface="Times New Roman"/>
              </a:rPr>
              <a:t> </a:t>
            </a:r>
            <a:r>
              <a:rPr lang="en-US" sz="3600" dirty="0">
                <a:latin typeface="Times New Roman"/>
                <a:ea typeface="Times New Roman"/>
              </a:rPr>
              <a:t>a continuing</a:t>
            </a:r>
            <a:r>
              <a:rPr lang="en-US" sz="3600" spc="5" dirty="0">
                <a:latin typeface="Times New Roman"/>
                <a:ea typeface="Times New Roman"/>
              </a:rPr>
              <a:t> </a:t>
            </a:r>
            <a:r>
              <a:rPr lang="en-US" sz="3600" dirty="0">
                <a:latin typeface="Times New Roman"/>
                <a:ea typeface="Times New Roman"/>
              </a:rPr>
              <a:t>titanic contraction that </a:t>
            </a:r>
            <a:r>
              <a:rPr lang="en-US" sz="3600" dirty="0">
                <a:highlight>
                  <a:srgbClr val="FFFF00"/>
                </a:highlight>
                <a:latin typeface="Times New Roman"/>
                <a:ea typeface="Times New Roman"/>
              </a:rPr>
              <a:t>sometimes lasts for 2 to 3 </a:t>
            </a:r>
            <a:r>
              <a:rPr lang="en-US" sz="3600" dirty="0" smtClean="0">
                <a:highlight>
                  <a:srgbClr val="FFFF00"/>
                </a:highlight>
                <a:latin typeface="Times New Roman"/>
                <a:ea typeface="Times New Roman"/>
              </a:rPr>
              <a:t>minutes</a:t>
            </a:r>
          </a:p>
          <a:p>
            <a:pPr marL="121285" marR="350520" indent="0" algn="just">
              <a:lnSpc>
                <a:spcPct val="115000"/>
              </a:lnSpc>
              <a:spcBef>
                <a:spcPts val="210"/>
              </a:spcBef>
              <a:spcAft>
                <a:spcPts val="0"/>
              </a:spcAft>
              <a:buNone/>
            </a:pPr>
            <a:r>
              <a:rPr lang="en-US" sz="3600" dirty="0" smtClean="0">
                <a:latin typeface="Times New Roman"/>
                <a:ea typeface="Times New Roman"/>
              </a:rPr>
              <a:t>Most </a:t>
            </a:r>
            <a:r>
              <a:rPr lang="en-US" sz="3600" dirty="0">
                <a:latin typeface="Times New Roman"/>
                <a:ea typeface="Times New Roman"/>
              </a:rPr>
              <a:t>intense in</a:t>
            </a:r>
            <a:r>
              <a:rPr lang="en-US" sz="3600" spc="5" dirty="0">
                <a:latin typeface="Times New Roman"/>
                <a:ea typeface="Times New Roman"/>
              </a:rPr>
              <a:t> </a:t>
            </a:r>
            <a:r>
              <a:rPr lang="en-US" sz="3600" dirty="0">
                <a:latin typeface="Times New Roman"/>
                <a:ea typeface="Times New Roman"/>
              </a:rPr>
              <a:t>young,</a:t>
            </a:r>
            <a:r>
              <a:rPr lang="en-US" sz="3600" spc="5" dirty="0">
                <a:latin typeface="Times New Roman"/>
                <a:ea typeface="Times New Roman"/>
              </a:rPr>
              <a:t> </a:t>
            </a:r>
            <a:r>
              <a:rPr lang="en-US" sz="3600" dirty="0">
                <a:latin typeface="Times New Roman"/>
                <a:ea typeface="Times New Roman"/>
              </a:rPr>
              <a:t>healthy</a:t>
            </a:r>
            <a:r>
              <a:rPr lang="en-US" sz="3600" spc="5" dirty="0">
                <a:latin typeface="Times New Roman"/>
                <a:ea typeface="Times New Roman"/>
              </a:rPr>
              <a:t> </a:t>
            </a:r>
            <a:r>
              <a:rPr lang="en-US" sz="3600" dirty="0">
                <a:latin typeface="Times New Roman"/>
                <a:ea typeface="Times New Roman"/>
              </a:rPr>
              <a:t>people</a:t>
            </a:r>
            <a:r>
              <a:rPr lang="en-US" sz="3600" spc="5" dirty="0">
                <a:latin typeface="Times New Roman"/>
                <a:ea typeface="Times New Roman"/>
              </a:rPr>
              <a:t> </a:t>
            </a:r>
            <a:endParaRPr lang="en-US" sz="3600" spc="5" dirty="0" smtClean="0">
              <a:latin typeface="Times New Roman"/>
              <a:ea typeface="Times New Roman"/>
            </a:endParaRPr>
          </a:p>
          <a:p>
            <a:pPr marL="121285" marR="350520" indent="0" algn="just">
              <a:lnSpc>
                <a:spcPct val="115000"/>
              </a:lnSpc>
              <a:spcBef>
                <a:spcPts val="210"/>
              </a:spcBef>
              <a:spcAft>
                <a:spcPts val="0"/>
              </a:spcAft>
              <a:buNone/>
            </a:pPr>
            <a:r>
              <a:rPr lang="en-US" sz="3800" dirty="0">
                <a:latin typeface="Times New Roman"/>
                <a:ea typeface="Times New Roman"/>
              </a:rPr>
              <a:t>the person sometimes experiences mild pain in the pit of the</a:t>
            </a:r>
            <a:r>
              <a:rPr lang="en-US" sz="3800" spc="5" dirty="0">
                <a:latin typeface="Times New Roman"/>
                <a:ea typeface="Times New Roman"/>
              </a:rPr>
              <a:t> </a:t>
            </a:r>
            <a:r>
              <a:rPr lang="en-US" sz="3800" dirty="0">
                <a:latin typeface="Times New Roman"/>
                <a:ea typeface="Times New Roman"/>
              </a:rPr>
              <a:t>stomach, called </a:t>
            </a:r>
            <a:r>
              <a:rPr lang="en-US" sz="3800" b="1" dirty="0">
                <a:latin typeface="Times New Roman"/>
                <a:ea typeface="Times New Roman"/>
              </a:rPr>
              <a:t>hunger pangs</a:t>
            </a:r>
            <a:r>
              <a:rPr lang="en-US" sz="3800" dirty="0">
                <a:latin typeface="Times New Roman"/>
                <a:ea typeface="Times New Roman"/>
              </a:rPr>
              <a:t>. </a:t>
            </a:r>
            <a:endParaRPr lang="en-US" sz="3800" dirty="0" smtClean="0">
              <a:latin typeface="Times New Roman"/>
              <a:ea typeface="Times New Roman"/>
            </a:endParaRPr>
          </a:p>
          <a:p>
            <a:pPr marL="121285" marR="350520" indent="0" algn="just">
              <a:lnSpc>
                <a:spcPct val="115000"/>
              </a:lnSpc>
              <a:spcBef>
                <a:spcPts val="210"/>
              </a:spcBef>
              <a:spcAft>
                <a:spcPts val="0"/>
              </a:spcAft>
              <a:buNone/>
            </a:pPr>
            <a:r>
              <a:rPr lang="en-US" sz="3800" dirty="0" smtClean="0">
                <a:latin typeface="Times New Roman"/>
                <a:ea typeface="Times New Roman"/>
              </a:rPr>
              <a:t>Hunger </a:t>
            </a:r>
            <a:r>
              <a:rPr lang="en-US" sz="3800" dirty="0">
                <a:latin typeface="Times New Roman"/>
                <a:ea typeface="Times New Roman"/>
              </a:rPr>
              <a:t>pangs usually do not begin until 12 to 24 hours after the last</a:t>
            </a:r>
            <a:r>
              <a:rPr lang="en-US" sz="3800" spc="-285" dirty="0">
                <a:latin typeface="Times New Roman"/>
                <a:ea typeface="Times New Roman"/>
              </a:rPr>
              <a:t> </a:t>
            </a:r>
            <a:r>
              <a:rPr lang="en-US" sz="3800" dirty="0">
                <a:latin typeface="Times New Roman"/>
                <a:ea typeface="Times New Roman"/>
              </a:rPr>
              <a:t>ingestion of food</a:t>
            </a:r>
            <a:r>
              <a:rPr lang="en-US" sz="3800" dirty="0" smtClean="0">
                <a:latin typeface="Times New Roman"/>
                <a:ea typeface="Times New Roman"/>
              </a:rPr>
              <a:t>;</a:t>
            </a:r>
          </a:p>
          <a:p>
            <a:pPr marL="121285" marR="350520" indent="0" algn="just">
              <a:lnSpc>
                <a:spcPct val="115000"/>
              </a:lnSpc>
              <a:spcBef>
                <a:spcPts val="210"/>
              </a:spcBef>
              <a:spcAft>
                <a:spcPts val="0"/>
              </a:spcAft>
              <a:buNone/>
            </a:pPr>
            <a:r>
              <a:rPr lang="en-US" sz="3800" dirty="0" smtClean="0">
                <a:latin typeface="Times New Roman"/>
                <a:ea typeface="Times New Roman"/>
              </a:rPr>
              <a:t> In </a:t>
            </a:r>
            <a:r>
              <a:rPr lang="en-US" sz="3800" dirty="0">
                <a:latin typeface="Times New Roman"/>
                <a:ea typeface="Times New Roman"/>
              </a:rPr>
              <a:t>starvation, they reach their greatest intensity in 3 to 4 days and gradually</a:t>
            </a:r>
            <a:r>
              <a:rPr lang="en-US" sz="3800" spc="5" dirty="0">
                <a:latin typeface="Times New Roman"/>
                <a:ea typeface="Times New Roman"/>
              </a:rPr>
              <a:t> </a:t>
            </a:r>
            <a:r>
              <a:rPr lang="en-US" sz="3800" dirty="0">
                <a:latin typeface="Times New Roman"/>
                <a:ea typeface="Times New Roman"/>
              </a:rPr>
              <a:t>weaken</a:t>
            </a:r>
            <a:r>
              <a:rPr lang="en-US" sz="3800" spc="-5" dirty="0">
                <a:latin typeface="Times New Roman"/>
                <a:ea typeface="Times New Roman"/>
              </a:rPr>
              <a:t> </a:t>
            </a:r>
            <a:r>
              <a:rPr lang="en-US" sz="3800" dirty="0">
                <a:latin typeface="Times New Roman"/>
                <a:ea typeface="Times New Roman"/>
              </a:rPr>
              <a:t>in succeeding</a:t>
            </a:r>
            <a:r>
              <a:rPr lang="en-US" sz="3800" spc="70" dirty="0">
                <a:latin typeface="Times New Roman"/>
                <a:ea typeface="Times New Roman"/>
              </a:rPr>
              <a:t> </a:t>
            </a:r>
            <a:r>
              <a:rPr lang="en-US" sz="3800" dirty="0">
                <a:latin typeface="Times New Roman"/>
                <a:ea typeface="Times New Roman"/>
              </a:rPr>
              <a:t>days</a:t>
            </a:r>
            <a:endParaRPr lang="en-US" sz="3800" i="1" dirty="0">
              <a:latin typeface="Times New Roman"/>
              <a:ea typeface="Times New Roman"/>
            </a:endParaRPr>
          </a:p>
        </p:txBody>
      </p:sp>
      <p:sp>
        <p:nvSpPr>
          <p:cNvPr id="5" name="عنصر نائب لرقم الشريحة 4"/>
          <p:cNvSpPr>
            <a:spLocks noGrp="1"/>
          </p:cNvSpPr>
          <p:nvPr>
            <p:ph type="sldNum" sz="quarter" idx="12"/>
          </p:nvPr>
        </p:nvSpPr>
        <p:spPr/>
        <p:txBody>
          <a:bodyPr/>
          <a:lstStyle/>
          <a:p>
            <a:fld id="{B6F15528-21DE-4FAA-801E-634DDDAF4B2B}" type="slidenum">
              <a:rPr lang="en-US" smtClean="0">
                <a:solidFill>
                  <a:prstClr val="black">
                    <a:tint val="75000"/>
                  </a:prstClr>
                </a:solidFill>
              </a:rPr>
              <a:pPr/>
              <a:t>20</a:t>
            </a:fld>
            <a:endParaRPr lang="en-US">
              <a:solidFill>
                <a:prstClr val="black">
                  <a:tint val="75000"/>
                </a:prstClr>
              </a:solidFill>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8244" y="692696"/>
            <a:ext cx="2736304" cy="1900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59152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51520" y="164468"/>
            <a:ext cx="8712968" cy="625299"/>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0" tIns="12065" rIns="0" bIns="0" rtlCol="0">
            <a:spAutoFit/>
          </a:bodyPr>
          <a:lstStyle/>
          <a:p>
            <a:pPr marL="464185">
              <a:lnSpc>
                <a:spcPts val="1520"/>
              </a:lnSpc>
            </a:pPr>
            <a:r>
              <a:rPr lang="en-US" sz="2800" b="1" i="1" dirty="0" smtClean="0">
                <a:solidFill>
                  <a:srgbClr val="FF0000"/>
                </a:solidFill>
                <a:latin typeface="Arial"/>
                <a:ea typeface="Arial"/>
              </a:rPr>
              <a:t/>
            </a:r>
            <a:br>
              <a:rPr lang="en-US" sz="2800" b="1" i="1" dirty="0" smtClean="0">
                <a:solidFill>
                  <a:srgbClr val="FF0000"/>
                </a:solidFill>
                <a:latin typeface="Arial"/>
                <a:ea typeface="Arial"/>
              </a:rPr>
            </a:br>
            <a:r>
              <a:rPr lang="en-US" sz="2800" b="1" i="1" dirty="0">
                <a:solidFill>
                  <a:srgbClr val="FF0000"/>
                </a:solidFill>
                <a:latin typeface="Arial"/>
                <a:ea typeface="Arial"/>
              </a:rPr>
              <a:t>Stomach</a:t>
            </a:r>
            <a:r>
              <a:rPr lang="en-US" sz="2800" b="1" i="1" spc="610" dirty="0">
                <a:solidFill>
                  <a:srgbClr val="FF0000"/>
                </a:solidFill>
                <a:latin typeface="Arial"/>
                <a:ea typeface="Arial"/>
              </a:rPr>
              <a:t> </a:t>
            </a:r>
            <a:r>
              <a:rPr lang="en-US" sz="2800" b="1" i="1" dirty="0" smtClean="0">
                <a:solidFill>
                  <a:srgbClr val="FF0000"/>
                </a:solidFill>
                <a:latin typeface="Arial"/>
                <a:ea typeface="Arial"/>
              </a:rPr>
              <a:t>emptying</a:t>
            </a:r>
            <a:r>
              <a:rPr lang="en-US" sz="2800" b="1" i="1" dirty="0">
                <a:latin typeface="Arial"/>
                <a:ea typeface="Arial"/>
              </a:rPr>
              <a:t/>
            </a:r>
            <a:br>
              <a:rPr lang="en-US" sz="2800" b="1" i="1" dirty="0">
                <a:latin typeface="Arial"/>
                <a:ea typeface="Arial"/>
              </a:rPr>
            </a:br>
            <a:endParaRPr sz="2800" b="1" dirty="0">
              <a:latin typeface="Times New Roman"/>
              <a:cs typeface="Times New Roman"/>
            </a:endParaRPr>
          </a:p>
        </p:txBody>
      </p:sp>
      <p:sp>
        <p:nvSpPr>
          <p:cNvPr id="5" name="عنصر نائب لرقم الشريحة 4"/>
          <p:cNvSpPr>
            <a:spLocks noGrp="1"/>
          </p:cNvSpPr>
          <p:nvPr>
            <p:ph type="sldNum" sz="quarter" idx="12"/>
          </p:nvPr>
        </p:nvSpPr>
        <p:spPr/>
        <p:txBody>
          <a:bodyPr/>
          <a:lstStyle/>
          <a:p>
            <a:fld id="{B6F15528-21DE-4FAA-801E-634DDDAF4B2B}" type="slidenum">
              <a:rPr lang="en-US" smtClean="0">
                <a:solidFill>
                  <a:prstClr val="black">
                    <a:tint val="75000"/>
                  </a:prstClr>
                </a:solidFill>
              </a:rPr>
              <a:pPr/>
              <a:t>21</a:t>
            </a:fld>
            <a:endParaRPr lang="en-US">
              <a:solidFill>
                <a:prstClr val="black">
                  <a:tint val="75000"/>
                </a:prstClr>
              </a:solidFill>
            </a:endParaRPr>
          </a:p>
        </p:txBody>
      </p:sp>
      <p:sp>
        <p:nvSpPr>
          <p:cNvPr id="2" name="نجمة ذات 5 نقاط 1"/>
          <p:cNvSpPr/>
          <p:nvPr/>
        </p:nvSpPr>
        <p:spPr>
          <a:xfrm>
            <a:off x="7380312" y="1268760"/>
            <a:ext cx="864096" cy="43204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عنصر نائب للمحتوى 3"/>
          <p:cNvSpPr>
            <a:spLocks noGrp="1"/>
          </p:cNvSpPr>
          <p:nvPr>
            <p:ph idx="1"/>
          </p:nvPr>
        </p:nvSpPr>
        <p:spPr>
          <a:xfrm>
            <a:off x="251520" y="836712"/>
            <a:ext cx="8712968" cy="5832648"/>
          </a:xfrm>
        </p:spPr>
        <p:txBody>
          <a:bodyPr>
            <a:normAutofit fontScale="92500" lnSpcReduction="10000"/>
          </a:bodyPr>
          <a:lstStyle/>
          <a:p>
            <a:pPr marL="464185" marR="350520" algn="just">
              <a:lnSpc>
                <a:spcPct val="115000"/>
              </a:lnSpc>
              <a:spcBef>
                <a:spcPts val="210"/>
              </a:spcBef>
              <a:spcAft>
                <a:spcPts val="0"/>
              </a:spcAft>
            </a:pPr>
            <a:r>
              <a:rPr lang="en-US" i="1" dirty="0" smtClean="0">
                <a:latin typeface="Times New Roman"/>
                <a:ea typeface="Times New Roman"/>
              </a:rPr>
              <a:t>Is </a:t>
            </a:r>
            <a:r>
              <a:rPr lang="en-US" i="1" dirty="0">
                <a:latin typeface="Times New Roman"/>
                <a:ea typeface="Times New Roman"/>
              </a:rPr>
              <a:t>promoted by intense peristaltic contractions in the stomach </a:t>
            </a:r>
            <a:r>
              <a:rPr lang="en-US" i="1" dirty="0" err="1" smtClean="0">
                <a:latin typeface="Times New Roman"/>
                <a:ea typeface="Times New Roman"/>
              </a:rPr>
              <a:t>antrum</a:t>
            </a:r>
            <a:r>
              <a:rPr lang="en-US" i="1" dirty="0" smtClean="0">
                <a:latin typeface="Times New Roman"/>
                <a:ea typeface="Times New Roman"/>
              </a:rPr>
              <a:t>.</a:t>
            </a:r>
          </a:p>
          <a:p>
            <a:pPr marL="464185" marR="350520" algn="just">
              <a:lnSpc>
                <a:spcPct val="115000"/>
              </a:lnSpc>
              <a:spcBef>
                <a:spcPts val="210"/>
              </a:spcBef>
              <a:spcAft>
                <a:spcPts val="0"/>
              </a:spcAft>
            </a:pPr>
            <a:r>
              <a:rPr lang="en-US" i="1" dirty="0" smtClean="0">
                <a:latin typeface="Times New Roman"/>
                <a:ea typeface="Times New Roman"/>
              </a:rPr>
              <a:t>At </a:t>
            </a:r>
            <a:r>
              <a:rPr lang="en-US" i="1" dirty="0">
                <a:latin typeface="Times New Roman"/>
                <a:ea typeface="Times New Roman"/>
              </a:rPr>
              <a:t>the</a:t>
            </a:r>
            <a:r>
              <a:rPr lang="en-US" i="1" spc="5" dirty="0">
                <a:latin typeface="Times New Roman"/>
                <a:ea typeface="Times New Roman"/>
              </a:rPr>
              <a:t> </a:t>
            </a:r>
            <a:r>
              <a:rPr lang="en-US" i="1" dirty="0">
                <a:latin typeface="Times New Roman"/>
                <a:ea typeface="Times New Roman"/>
              </a:rPr>
              <a:t>same</a:t>
            </a:r>
            <a:r>
              <a:rPr lang="en-US" i="1" spc="-10" dirty="0">
                <a:latin typeface="Times New Roman"/>
                <a:ea typeface="Times New Roman"/>
              </a:rPr>
              <a:t> </a:t>
            </a:r>
            <a:r>
              <a:rPr lang="en-US" i="1" dirty="0" err="1" smtClean="0">
                <a:latin typeface="Times New Roman"/>
                <a:ea typeface="Times New Roman"/>
              </a:rPr>
              <a:t>time,emptying</a:t>
            </a:r>
            <a:r>
              <a:rPr lang="en-US" i="1" spc="-15" dirty="0" smtClean="0">
                <a:latin typeface="Times New Roman"/>
                <a:ea typeface="Times New Roman"/>
              </a:rPr>
              <a:t> </a:t>
            </a:r>
            <a:r>
              <a:rPr lang="en-US" i="1" dirty="0">
                <a:latin typeface="Times New Roman"/>
                <a:ea typeface="Times New Roman"/>
              </a:rPr>
              <a:t>is</a:t>
            </a:r>
            <a:r>
              <a:rPr lang="en-US" i="1" spc="-35" dirty="0">
                <a:latin typeface="Times New Roman"/>
                <a:ea typeface="Times New Roman"/>
              </a:rPr>
              <a:t> </a:t>
            </a:r>
            <a:r>
              <a:rPr lang="en-US" i="1" dirty="0">
                <a:latin typeface="Times New Roman"/>
                <a:ea typeface="Times New Roman"/>
              </a:rPr>
              <a:t>opposed</a:t>
            </a:r>
            <a:r>
              <a:rPr lang="en-US" i="1" spc="55" dirty="0">
                <a:latin typeface="Times New Roman"/>
                <a:ea typeface="Times New Roman"/>
              </a:rPr>
              <a:t> </a:t>
            </a:r>
            <a:r>
              <a:rPr lang="en-US" i="1" dirty="0">
                <a:latin typeface="Times New Roman"/>
                <a:ea typeface="Times New Roman"/>
              </a:rPr>
              <a:t>by</a:t>
            </a:r>
            <a:r>
              <a:rPr lang="en-US" i="1" spc="-25" dirty="0">
                <a:latin typeface="Times New Roman"/>
                <a:ea typeface="Times New Roman"/>
              </a:rPr>
              <a:t> </a:t>
            </a:r>
            <a:r>
              <a:rPr lang="en-US" i="1" dirty="0">
                <a:latin typeface="Times New Roman"/>
                <a:ea typeface="Times New Roman"/>
              </a:rPr>
              <a:t>varying</a:t>
            </a:r>
            <a:r>
              <a:rPr lang="en-US" i="1" spc="-10" dirty="0">
                <a:latin typeface="Times New Roman"/>
                <a:ea typeface="Times New Roman"/>
              </a:rPr>
              <a:t> </a:t>
            </a:r>
            <a:r>
              <a:rPr lang="en-US" i="1" dirty="0">
                <a:latin typeface="Times New Roman"/>
                <a:ea typeface="Times New Roman"/>
              </a:rPr>
              <a:t>degrees</a:t>
            </a:r>
            <a:r>
              <a:rPr lang="en-US" i="1" spc="40" dirty="0">
                <a:latin typeface="Times New Roman"/>
                <a:ea typeface="Times New Roman"/>
              </a:rPr>
              <a:t> </a:t>
            </a:r>
            <a:r>
              <a:rPr lang="en-US" i="1" dirty="0">
                <a:latin typeface="Times New Roman"/>
                <a:ea typeface="Times New Roman"/>
              </a:rPr>
              <a:t>of</a:t>
            </a:r>
            <a:r>
              <a:rPr lang="en-US" i="1" spc="25" dirty="0">
                <a:latin typeface="Times New Roman"/>
                <a:ea typeface="Times New Roman"/>
              </a:rPr>
              <a:t> </a:t>
            </a:r>
            <a:r>
              <a:rPr lang="en-US" i="1" dirty="0">
                <a:latin typeface="Times New Roman"/>
                <a:ea typeface="Times New Roman"/>
              </a:rPr>
              <a:t>resistance</a:t>
            </a:r>
            <a:r>
              <a:rPr lang="en-US" i="1" spc="-25" dirty="0">
                <a:latin typeface="Times New Roman"/>
                <a:ea typeface="Times New Roman"/>
              </a:rPr>
              <a:t> </a:t>
            </a:r>
            <a:r>
              <a:rPr lang="en-US" i="1" dirty="0">
                <a:latin typeface="Times New Roman"/>
                <a:ea typeface="Times New Roman"/>
              </a:rPr>
              <a:t>to</a:t>
            </a:r>
            <a:r>
              <a:rPr lang="en-US" i="1" spc="-15" dirty="0">
                <a:latin typeface="Times New Roman"/>
                <a:ea typeface="Times New Roman"/>
              </a:rPr>
              <a:t> </a:t>
            </a:r>
            <a:r>
              <a:rPr lang="en-US" i="1" dirty="0">
                <a:latin typeface="Times New Roman"/>
                <a:ea typeface="Times New Roman"/>
              </a:rPr>
              <a:t>passage</a:t>
            </a:r>
            <a:r>
              <a:rPr lang="en-US" i="1" spc="-20" dirty="0">
                <a:latin typeface="Times New Roman"/>
                <a:ea typeface="Times New Roman"/>
              </a:rPr>
              <a:t> </a:t>
            </a:r>
            <a:r>
              <a:rPr lang="en-US" i="1" dirty="0">
                <a:latin typeface="Times New Roman"/>
                <a:ea typeface="Times New Roman"/>
              </a:rPr>
              <a:t>of</a:t>
            </a:r>
            <a:r>
              <a:rPr lang="en-US" i="1" spc="25" dirty="0">
                <a:latin typeface="Times New Roman"/>
                <a:ea typeface="Times New Roman"/>
              </a:rPr>
              <a:t> </a:t>
            </a:r>
            <a:r>
              <a:rPr lang="en-US" i="1" dirty="0" err="1">
                <a:latin typeface="Times New Roman"/>
                <a:ea typeface="Times New Roman"/>
              </a:rPr>
              <a:t>chyme</a:t>
            </a:r>
            <a:r>
              <a:rPr lang="en-US" i="1" spc="-25" dirty="0">
                <a:latin typeface="Times New Roman"/>
                <a:ea typeface="Times New Roman"/>
              </a:rPr>
              <a:t> </a:t>
            </a:r>
            <a:r>
              <a:rPr lang="en-US" i="1" dirty="0">
                <a:latin typeface="Times New Roman"/>
                <a:ea typeface="Times New Roman"/>
              </a:rPr>
              <a:t>at</a:t>
            </a:r>
            <a:r>
              <a:rPr lang="en-US" i="1" spc="25" dirty="0">
                <a:latin typeface="Times New Roman"/>
                <a:ea typeface="Times New Roman"/>
              </a:rPr>
              <a:t> </a:t>
            </a:r>
            <a:r>
              <a:rPr lang="en-US" i="1" dirty="0">
                <a:latin typeface="Times New Roman"/>
                <a:ea typeface="Times New Roman"/>
              </a:rPr>
              <a:t>the</a:t>
            </a:r>
            <a:r>
              <a:rPr lang="en-US" i="1" spc="-20" dirty="0">
                <a:latin typeface="Times New Roman"/>
                <a:ea typeface="Times New Roman"/>
              </a:rPr>
              <a:t> </a:t>
            </a:r>
            <a:r>
              <a:rPr lang="en-US" i="1" dirty="0">
                <a:latin typeface="Times New Roman"/>
                <a:ea typeface="Times New Roman"/>
              </a:rPr>
              <a:t>pylorus.</a:t>
            </a:r>
          </a:p>
          <a:p>
            <a:pPr marL="464185" marR="350520" algn="just">
              <a:lnSpc>
                <a:spcPct val="115000"/>
              </a:lnSpc>
              <a:spcBef>
                <a:spcPts val="210"/>
              </a:spcBef>
              <a:spcAft>
                <a:spcPts val="0"/>
              </a:spcAft>
            </a:pPr>
            <a:r>
              <a:rPr lang="en-US" i="1" dirty="0">
                <a:latin typeface="Times New Roman"/>
                <a:ea typeface="Times New Roman"/>
              </a:rPr>
              <a:t>The rate at which the stomach empties is </a:t>
            </a:r>
            <a:r>
              <a:rPr lang="en-US" i="1" dirty="0">
                <a:solidFill>
                  <a:srgbClr val="FF0000"/>
                </a:solidFill>
                <a:latin typeface="Times New Roman"/>
                <a:ea typeface="Times New Roman"/>
              </a:rPr>
              <a:t>regulated</a:t>
            </a:r>
            <a:r>
              <a:rPr lang="en-US" i="1" dirty="0">
                <a:latin typeface="Times New Roman"/>
                <a:ea typeface="Times New Roman"/>
              </a:rPr>
              <a:t> by (</a:t>
            </a:r>
            <a:r>
              <a:rPr lang="en-US" b="1" i="1" dirty="0" smtClean="0">
                <a:latin typeface="Times New Roman"/>
                <a:ea typeface="Times New Roman"/>
              </a:rPr>
              <a:t>signals </a:t>
            </a:r>
            <a:r>
              <a:rPr lang="en-US" b="1" i="1" dirty="0">
                <a:latin typeface="Times New Roman"/>
                <a:ea typeface="Times New Roman"/>
              </a:rPr>
              <a:t>from both the stomach and the</a:t>
            </a:r>
            <a:r>
              <a:rPr lang="en-US" b="1" i="1" spc="5" dirty="0">
                <a:latin typeface="Times New Roman"/>
                <a:ea typeface="Times New Roman"/>
              </a:rPr>
              <a:t> </a:t>
            </a:r>
            <a:r>
              <a:rPr lang="en-US" b="1" i="1" dirty="0" smtClean="0">
                <a:latin typeface="Times New Roman"/>
                <a:ea typeface="Times New Roman"/>
              </a:rPr>
              <a:t>duodenum).</a:t>
            </a:r>
          </a:p>
          <a:p>
            <a:pPr marL="464185" marR="350520" algn="just">
              <a:lnSpc>
                <a:spcPct val="115000"/>
              </a:lnSpc>
              <a:spcBef>
                <a:spcPts val="210"/>
              </a:spcBef>
              <a:spcAft>
                <a:spcPts val="0"/>
              </a:spcAft>
            </a:pPr>
            <a:r>
              <a:rPr lang="en-US" i="1" dirty="0" smtClean="0">
                <a:latin typeface="Times New Roman"/>
                <a:ea typeface="Times New Roman"/>
              </a:rPr>
              <a:t> The </a:t>
            </a:r>
            <a:r>
              <a:rPr lang="en-US" i="1" dirty="0">
                <a:latin typeface="Times New Roman"/>
                <a:ea typeface="Times New Roman"/>
              </a:rPr>
              <a:t>duodenum provides </a:t>
            </a:r>
            <a:r>
              <a:rPr lang="en-US" i="1" dirty="0" smtClean="0">
                <a:latin typeface="Times New Roman"/>
                <a:ea typeface="Times New Roman"/>
              </a:rPr>
              <a:t>the </a:t>
            </a:r>
            <a:r>
              <a:rPr lang="en-US" i="1" dirty="0">
                <a:latin typeface="Times New Roman"/>
                <a:ea typeface="Times New Roman"/>
              </a:rPr>
              <a:t>more potent of the </a:t>
            </a:r>
            <a:r>
              <a:rPr lang="en-US" i="1" dirty="0" smtClean="0">
                <a:latin typeface="Times New Roman"/>
                <a:ea typeface="Times New Roman"/>
              </a:rPr>
              <a:t>signals, to controlling  balanced rate = the rate of digestion and absorption in small intestine</a:t>
            </a:r>
            <a:endParaRPr lang="en-US" i="1" dirty="0">
              <a:effectLst/>
              <a:latin typeface="Times New Roman"/>
              <a:ea typeface="Times New Roman"/>
            </a:endParaRPr>
          </a:p>
        </p:txBody>
      </p:sp>
    </p:spTree>
    <p:extLst>
      <p:ext uri="{BB962C8B-B14F-4D97-AF65-F5344CB8AC3E}">
        <p14:creationId xmlns:p14="http://schemas.microsoft.com/office/powerpoint/2010/main" val="7510674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07504" y="134649"/>
            <a:ext cx="8928992" cy="589264"/>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0" tIns="12065" rIns="0" bIns="0" rtlCol="0">
            <a:spAutoFit/>
          </a:bodyPr>
          <a:lstStyle/>
          <a:p>
            <a:pPr marL="464185">
              <a:lnSpc>
                <a:spcPts val="1520"/>
              </a:lnSpc>
            </a:pPr>
            <a:r>
              <a:rPr lang="en-US" sz="2800" b="1" i="1" dirty="0" smtClean="0">
                <a:solidFill>
                  <a:srgbClr val="FF0000"/>
                </a:solidFill>
                <a:latin typeface="Arial"/>
                <a:ea typeface="Arial"/>
              </a:rPr>
              <a:t/>
            </a:r>
            <a:br>
              <a:rPr lang="en-US" sz="2800" b="1" i="1" dirty="0" smtClean="0">
                <a:solidFill>
                  <a:srgbClr val="FF0000"/>
                </a:solidFill>
                <a:latin typeface="Arial"/>
                <a:ea typeface="Arial"/>
              </a:rPr>
            </a:br>
            <a:r>
              <a:rPr lang="en-US" sz="2800" b="1" i="1" dirty="0">
                <a:solidFill>
                  <a:srgbClr val="FF0000"/>
                </a:solidFill>
                <a:latin typeface="Arial"/>
                <a:ea typeface="Arial"/>
              </a:rPr>
              <a:t>Summary</a:t>
            </a:r>
            <a:r>
              <a:rPr lang="en-US" sz="2800" b="1" i="1" spc="-145" dirty="0">
                <a:solidFill>
                  <a:srgbClr val="FF0000"/>
                </a:solidFill>
                <a:latin typeface="Arial"/>
                <a:ea typeface="Arial"/>
              </a:rPr>
              <a:t> </a:t>
            </a:r>
            <a:r>
              <a:rPr lang="en-US" sz="2800" b="1" i="1" dirty="0">
                <a:solidFill>
                  <a:srgbClr val="FF0000"/>
                </a:solidFill>
                <a:latin typeface="Arial"/>
                <a:ea typeface="Arial"/>
              </a:rPr>
              <a:t>of</a:t>
            </a:r>
            <a:r>
              <a:rPr lang="en-US" sz="2800" b="1" i="1" spc="15" dirty="0">
                <a:solidFill>
                  <a:srgbClr val="FF0000"/>
                </a:solidFill>
                <a:latin typeface="Arial"/>
                <a:ea typeface="Arial"/>
              </a:rPr>
              <a:t> </a:t>
            </a:r>
            <a:r>
              <a:rPr lang="en-US" sz="2800" b="1" i="1" dirty="0">
                <a:solidFill>
                  <a:srgbClr val="FF0000"/>
                </a:solidFill>
                <a:latin typeface="Arial"/>
                <a:ea typeface="Arial"/>
              </a:rPr>
              <a:t>the</a:t>
            </a:r>
            <a:r>
              <a:rPr lang="en-US" sz="2800" b="1" i="1" spc="65" dirty="0">
                <a:solidFill>
                  <a:srgbClr val="FF0000"/>
                </a:solidFill>
                <a:latin typeface="Arial"/>
                <a:ea typeface="Arial"/>
              </a:rPr>
              <a:t> </a:t>
            </a:r>
            <a:r>
              <a:rPr lang="en-US" sz="2800" b="1" i="1" dirty="0">
                <a:solidFill>
                  <a:srgbClr val="FF0000"/>
                </a:solidFill>
                <a:latin typeface="Arial"/>
                <a:ea typeface="Arial"/>
              </a:rPr>
              <a:t>control</a:t>
            </a:r>
            <a:r>
              <a:rPr lang="en-US" sz="2800" b="1" i="1" spc="-5" dirty="0">
                <a:solidFill>
                  <a:srgbClr val="FF0000"/>
                </a:solidFill>
                <a:latin typeface="Arial"/>
                <a:ea typeface="Arial"/>
              </a:rPr>
              <a:t> </a:t>
            </a:r>
            <a:r>
              <a:rPr lang="en-US" sz="2800" b="1" i="1" dirty="0">
                <a:solidFill>
                  <a:srgbClr val="FF0000"/>
                </a:solidFill>
                <a:latin typeface="Arial"/>
                <a:ea typeface="Arial"/>
              </a:rPr>
              <a:t>of</a:t>
            </a:r>
            <a:r>
              <a:rPr lang="en-US" sz="2800" b="1" i="1" spc="-10" dirty="0">
                <a:solidFill>
                  <a:srgbClr val="FF0000"/>
                </a:solidFill>
                <a:latin typeface="Arial"/>
                <a:ea typeface="Arial"/>
              </a:rPr>
              <a:t> </a:t>
            </a:r>
            <a:r>
              <a:rPr lang="en-US" sz="2800" b="1" i="1" dirty="0">
                <a:solidFill>
                  <a:srgbClr val="FF0000"/>
                </a:solidFill>
                <a:latin typeface="Arial"/>
                <a:ea typeface="Arial"/>
              </a:rPr>
              <a:t>stomach</a:t>
            </a:r>
            <a:r>
              <a:rPr lang="en-US" sz="2800" b="1" i="1" spc="60" dirty="0">
                <a:solidFill>
                  <a:srgbClr val="FF0000"/>
                </a:solidFill>
                <a:latin typeface="Arial"/>
                <a:ea typeface="Arial"/>
              </a:rPr>
              <a:t> </a:t>
            </a:r>
            <a:r>
              <a:rPr lang="en-US" sz="2800" b="1" i="1" dirty="0" smtClean="0">
                <a:solidFill>
                  <a:srgbClr val="FF0000"/>
                </a:solidFill>
                <a:latin typeface="Arial"/>
                <a:ea typeface="Arial"/>
              </a:rPr>
              <a:t>emptying</a:t>
            </a:r>
            <a:r>
              <a:rPr lang="en-US" sz="2800" b="1" i="1" dirty="0">
                <a:solidFill>
                  <a:srgbClr val="FF0000"/>
                </a:solidFill>
                <a:latin typeface="Arial"/>
                <a:ea typeface="Arial"/>
              </a:rPr>
              <a:t/>
            </a:r>
            <a:br>
              <a:rPr lang="en-US" sz="2800" b="1" i="1" dirty="0">
                <a:solidFill>
                  <a:srgbClr val="FF0000"/>
                </a:solidFill>
                <a:latin typeface="Arial"/>
                <a:ea typeface="Arial"/>
              </a:rPr>
            </a:br>
            <a:endParaRPr sz="2800" b="1" dirty="0">
              <a:solidFill>
                <a:srgbClr val="FF0000"/>
              </a:solidFill>
              <a:latin typeface="Times New Roman"/>
              <a:cs typeface="Times New Roman"/>
            </a:endParaRPr>
          </a:p>
        </p:txBody>
      </p:sp>
      <p:sp>
        <p:nvSpPr>
          <p:cNvPr id="5" name="عنصر نائب لرقم الشريحة 4"/>
          <p:cNvSpPr>
            <a:spLocks noGrp="1"/>
          </p:cNvSpPr>
          <p:nvPr>
            <p:ph type="sldNum" sz="quarter" idx="12"/>
          </p:nvPr>
        </p:nvSpPr>
        <p:spPr/>
        <p:txBody>
          <a:bodyPr/>
          <a:lstStyle/>
          <a:p>
            <a:fld id="{B6F15528-21DE-4FAA-801E-634DDDAF4B2B}" type="slidenum">
              <a:rPr lang="en-US" smtClean="0">
                <a:solidFill>
                  <a:prstClr val="black">
                    <a:tint val="75000"/>
                  </a:prstClr>
                </a:solidFill>
              </a:rPr>
              <a:pPr/>
              <a:t>22</a:t>
            </a:fld>
            <a:endParaRPr lang="en-US">
              <a:solidFill>
                <a:prstClr val="black">
                  <a:tint val="75000"/>
                </a:prstClr>
              </a:solidFill>
            </a:endParaRPr>
          </a:p>
        </p:txBody>
      </p:sp>
      <p:sp>
        <p:nvSpPr>
          <p:cNvPr id="4" name="عنصر نائب للمحتوى 3"/>
          <p:cNvSpPr>
            <a:spLocks noGrp="1"/>
          </p:cNvSpPr>
          <p:nvPr>
            <p:ph idx="1"/>
          </p:nvPr>
        </p:nvSpPr>
        <p:spPr>
          <a:xfrm>
            <a:off x="251520" y="836712"/>
            <a:ext cx="8496944" cy="5616624"/>
          </a:xfrm>
        </p:spPr>
        <p:txBody>
          <a:bodyPr>
            <a:normAutofit fontScale="70000" lnSpcReduction="20000"/>
          </a:bodyPr>
          <a:lstStyle/>
          <a:p>
            <a:pPr marL="464185" marR="350520" algn="just">
              <a:lnSpc>
                <a:spcPct val="115000"/>
              </a:lnSpc>
              <a:spcBef>
                <a:spcPts val="210"/>
              </a:spcBef>
              <a:spcAft>
                <a:spcPts val="0"/>
              </a:spcAft>
            </a:pPr>
            <a:r>
              <a:rPr lang="en-US" i="1" dirty="0" smtClean="0">
                <a:latin typeface="Times New Roman"/>
                <a:ea typeface="Times New Roman"/>
              </a:rPr>
              <a:t>Emptying </a:t>
            </a:r>
            <a:r>
              <a:rPr lang="en-US" i="1" dirty="0">
                <a:latin typeface="Times New Roman"/>
                <a:ea typeface="Times New Roman"/>
              </a:rPr>
              <a:t>of the stomach is controlled only to a moderate degree by stomach factors such as the</a:t>
            </a:r>
            <a:r>
              <a:rPr lang="en-US" i="1" spc="5" dirty="0">
                <a:latin typeface="Times New Roman"/>
                <a:ea typeface="Times New Roman"/>
              </a:rPr>
              <a:t> </a:t>
            </a:r>
            <a:r>
              <a:rPr lang="en-US" i="1" dirty="0">
                <a:solidFill>
                  <a:srgbClr val="FF0000"/>
                </a:solidFill>
                <a:latin typeface="Times New Roman"/>
                <a:ea typeface="Times New Roman"/>
              </a:rPr>
              <a:t>degree of filling </a:t>
            </a:r>
            <a:r>
              <a:rPr lang="en-US" i="1" dirty="0">
                <a:latin typeface="Times New Roman"/>
                <a:ea typeface="Times New Roman"/>
              </a:rPr>
              <a:t>in the stomach and the excitatory effect of </a:t>
            </a:r>
            <a:r>
              <a:rPr lang="en-US" i="1" dirty="0">
                <a:solidFill>
                  <a:srgbClr val="FF0000"/>
                </a:solidFill>
                <a:latin typeface="Times New Roman"/>
                <a:ea typeface="Times New Roman"/>
              </a:rPr>
              <a:t>gastrin</a:t>
            </a:r>
            <a:r>
              <a:rPr lang="en-US" i="1" dirty="0">
                <a:latin typeface="Times New Roman"/>
                <a:ea typeface="Times New Roman"/>
              </a:rPr>
              <a:t> on stomach peristalsis. </a:t>
            </a:r>
            <a:endParaRPr lang="en-US" i="1" dirty="0" smtClean="0">
              <a:latin typeface="Times New Roman"/>
              <a:ea typeface="Times New Roman"/>
            </a:endParaRPr>
          </a:p>
          <a:p>
            <a:pPr marL="121285" marR="350520" indent="0" algn="just">
              <a:lnSpc>
                <a:spcPct val="115000"/>
              </a:lnSpc>
              <a:spcBef>
                <a:spcPts val="210"/>
              </a:spcBef>
              <a:spcAft>
                <a:spcPts val="0"/>
              </a:spcAft>
              <a:buNone/>
            </a:pPr>
            <a:r>
              <a:rPr lang="en-US" i="1" u="sng" dirty="0" smtClean="0">
                <a:latin typeface="Times New Roman"/>
                <a:ea typeface="Times New Roman"/>
              </a:rPr>
              <a:t>the </a:t>
            </a:r>
            <a:r>
              <a:rPr lang="en-US" i="1" u="sng" dirty="0">
                <a:latin typeface="Times New Roman"/>
                <a:ea typeface="Times New Roman"/>
              </a:rPr>
              <a:t>more important control of stomach emptying resides in </a:t>
            </a:r>
            <a:endParaRPr lang="en-US" i="1" u="sng" dirty="0" smtClean="0">
              <a:latin typeface="Times New Roman"/>
              <a:ea typeface="Times New Roman"/>
            </a:endParaRPr>
          </a:p>
          <a:p>
            <a:pPr marL="635635" marR="350520" indent="-514350" algn="just">
              <a:lnSpc>
                <a:spcPct val="115000"/>
              </a:lnSpc>
              <a:spcBef>
                <a:spcPts val="210"/>
              </a:spcBef>
              <a:spcAft>
                <a:spcPts val="0"/>
              </a:spcAft>
              <a:buFont typeface="+mj-lt"/>
              <a:buAutoNum type="alphaUcPeriod"/>
            </a:pPr>
            <a:r>
              <a:rPr lang="en-US" b="1" i="1" dirty="0" smtClean="0">
                <a:solidFill>
                  <a:srgbClr val="FF0000"/>
                </a:solidFill>
                <a:latin typeface="Times New Roman"/>
                <a:ea typeface="Times New Roman"/>
              </a:rPr>
              <a:t>Inhibitory feedback signals from the</a:t>
            </a:r>
            <a:r>
              <a:rPr lang="en-US" b="1" i="1" spc="5" dirty="0" smtClean="0">
                <a:solidFill>
                  <a:srgbClr val="FF0000"/>
                </a:solidFill>
                <a:latin typeface="Times New Roman"/>
                <a:ea typeface="Times New Roman"/>
              </a:rPr>
              <a:t> </a:t>
            </a:r>
            <a:r>
              <a:rPr lang="en-US" b="1" i="1" dirty="0" smtClean="0">
                <a:solidFill>
                  <a:srgbClr val="FF0000"/>
                </a:solidFill>
                <a:latin typeface="Times New Roman"/>
                <a:ea typeface="Times New Roman"/>
              </a:rPr>
              <a:t>duodenum,</a:t>
            </a:r>
            <a:r>
              <a:rPr lang="en-US" b="1" i="1" spc="5" dirty="0" smtClean="0">
                <a:solidFill>
                  <a:srgbClr val="FF0000"/>
                </a:solidFill>
                <a:latin typeface="Times New Roman"/>
                <a:ea typeface="Times New Roman"/>
              </a:rPr>
              <a:t> </a:t>
            </a:r>
            <a:r>
              <a:rPr lang="en-US" b="1" i="1" dirty="0" smtClean="0">
                <a:solidFill>
                  <a:srgbClr val="FF0000"/>
                </a:solidFill>
                <a:latin typeface="Times New Roman"/>
                <a:ea typeface="Times New Roman"/>
              </a:rPr>
              <a:t>including</a:t>
            </a:r>
            <a:r>
              <a:rPr lang="en-US" b="1" i="1" spc="5" dirty="0" smtClean="0">
                <a:solidFill>
                  <a:srgbClr val="FF0000"/>
                </a:solidFill>
                <a:latin typeface="Times New Roman"/>
                <a:ea typeface="Times New Roman"/>
              </a:rPr>
              <a:t> </a:t>
            </a:r>
            <a:r>
              <a:rPr lang="en-US" b="1" i="1" dirty="0" smtClean="0">
                <a:solidFill>
                  <a:srgbClr val="FF0000"/>
                </a:solidFill>
                <a:latin typeface="Times New Roman"/>
                <a:ea typeface="Times New Roman"/>
              </a:rPr>
              <a:t>both</a:t>
            </a:r>
            <a:r>
              <a:rPr lang="en-US" b="1" i="1" spc="5" dirty="0" smtClean="0">
                <a:solidFill>
                  <a:srgbClr val="FF0000"/>
                </a:solidFill>
                <a:latin typeface="Times New Roman"/>
                <a:ea typeface="Times New Roman"/>
              </a:rPr>
              <a:t> </a:t>
            </a:r>
            <a:r>
              <a:rPr lang="en-US" b="1" i="1" dirty="0" err="1" smtClean="0">
                <a:latin typeface="Times New Roman"/>
                <a:ea typeface="Times New Roman"/>
              </a:rPr>
              <a:t>enterogastric</a:t>
            </a:r>
            <a:r>
              <a:rPr lang="en-US" b="1" i="1" spc="5" dirty="0" smtClean="0">
                <a:latin typeface="Times New Roman"/>
                <a:ea typeface="Times New Roman"/>
              </a:rPr>
              <a:t> </a:t>
            </a:r>
            <a:r>
              <a:rPr lang="en-US" b="1" i="1" dirty="0" smtClean="0">
                <a:latin typeface="Times New Roman"/>
                <a:ea typeface="Times New Roman"/>
              </a:rPr>
              <a:t>inhibitory</a:t>
            </a:r>
            <a:r>
              <a:rPr lang="en-US" b="1" i="1" spc="5" dirty="0" smtClean="0">
                <a:latin typeface="Times New Roman"/>
                <a:ea typeface="Times New Roman"/>
              </a:rPr>
              <a:t> </a:t>
            </a:r>
            <a:r>
              <a:rPr lang="en-US" b="1" i="1" dirty="0" smtClean="0">
                <a:latin typeface="Times New Roman"/>
                <a:ea typeface="Times New Roman"/>
              </a:rPr>
              <a:t>nervous</a:t>
            </a:r>
            <a:r>
              <a:rPr lang="en-US" b="1" i="1" spc="5" dirty="0" smtClean="0">
                <a:latin typeface="Times New Roman"/>
                <a:ea typeface="Times New Roman"/>
              </a:rPr>
              <a:t> </a:t>
            </a:r>
            <a:r>
              <a:rPr lang="en-US" b="1" i="1" dirty="0" smtClean="0">
                <a:latin typeface="Times New Roman"/>
                <a:ea typeface="Times New Roman"/>
              </a:rPr>
              <a:t>feedback</a:t>
            </a:r>
            <a:r>
              <a:rPr lang="en-US" b="1" i="1" spc="5" dirty="0" smtClean="0">
                <a:latin typeface="Times New Roman"/>
                <a:ea typeface="Times New Roman"/>
              </a:rPr>
              <a:t> </a:t>
            </a:r>
            <a:r>
              <a:rPr lang="en-US" b="1" i="1" dirty="0" smtClean="0">
                <a:latin typeface="Times New Roman"/>
                <a:ea typeface="Times New Roman"/>
              </a:rPr>
              <a:t>reflexes </a:t>
            </a:r>
            <a:endParaRPr lang="en-US" b="1" i="1" spc="5" dirty="0" smtClean="0">
              <a:latin typeface="Times New Roman"/>
              <a:ea typeface="Times New Roman"/>
            </a:endParaRPr>
          </a:p>
          <a:p>
            <a:pPr marL="635635" marR="350520" indent="-514350" algn="just">
              <a:lnSpc>
                <a:spcPct val="115000"/>
              </a:lnSpc>
              <a:spcBef>
                <a:spcPts val="210"/>
              </a:spcBef>
              <a:spcAft>
                <a:spcPts val="0"/>
              </a:spcAft>
              <a:buFont typeface="+mj-lt"/>
              <a:buAutoNum type="alphaUcPeriod"/>
            </a:pPr>
            <a:r>
              <a:rPr lang="en-US" b="1" i="1" dirty="0" smtClean="0">
                <a:solidFill>
                  <a:srgbClr val="FF0000"/>
                </a:solidFill>
                <a:latin typeface="Times New Roman"/>
                <a:ea typeface="Times New Roman"/>
              </a:rPr>
              <a:t>Hormonal</a:t>
            </a:r>
            <a:r>
              <a:rPr lang="en-US" b="1" i="1" spc="5" dirty="0" smtClean="0">
                <a:solidFill>
                  <a:srgbClr val="FF0000"/>
                </a:solidFill>
                <a:latin typeface="Times New Roman"/>
                <a:ea typeface="Times New Roman"/>
              </a:rPr>
              <a:t> </a:t>
            </a:r>
            <a:r>
              <a:rPr lang="en-US" b="1" i="1" dirty="0" smtClean="0">
                <a:solidFill>
                  <a:srgbClr val="FF0000"/>
                </a:solidFill>
                <a:latin typeface="Times New Roman"/>
                <a:ea typeface="Times New Roman"/>
              </a:rPr>
              <a:t>feedback</a:t>
            </a:r>
            <a:r>
              <a:rPr lang="en-US" b="1" i="1" spc="5" dirty="0" smtClean="0">
                <a:solidFill>
                  <a:srgbClr val="FF0000"/>
                </a:solidFill>
                <a:latin typeface="Times New Roman"/>
                <a:ea typeface="Times New Roman"/>
              </a:rPr>
              <a:t> </a:t>
            </a:r>
            <a:r>
              <a:rPr lang="en-US" b="1" i="1" dirty="0" smtClean="0">
                <a:solidFill>
                  <a:srgbClr val="FF0000"/>
                </a:solidFill>
                <a:latin typeface="Times New Roman"/>
                <a:ea typeface="Times New Roman"/>
              </a:rPr>
              <a:t>by</a:t>
            </a:r>
            <a:r>
              <a:rPr lang="en-US" b="1" i="1" spc="5" dirty="0" smtClean="0">
                <a:solidFill>
                  <a:srgbClr val="FF0000"/>
                </a:solidFill>
                <a:latin typeface="Times New Roman"/>
                <a:ea typeface="Times New Roman"/>
              </a:rPr>
              <a:t> </a:t>
            </a:r>
            <a:r>
              <a:rPr lang="en-US" b="1" i="1" dirty="0" smtClean="0">
                <a:latin typeface="Times New Roman"/>
                <a:ea typeface="Times New Roman"/>
              </a:rPr>
              <a:t>CCK (</a:t>
            </a:r>
            <a:r>
              <a:rPr lang="en-US" b="1" i="1" dirty="0" err="1" smtClean="0">
                <a:latin typeface="Times New Roman"/>
                <a:ea typeface="Times New Roman"/>
              </a:rPr>
              <a:t>cholecystokinine</a:t>
            </a:r>
            <a:r>
              <a:rPr lang="en-US" b="1" i="1" dirty="0" smtClean="0">
                <a:latin typeface="Times New Roman"/>
                <a:ea typeface="Times New Roman"/>
              </a:rPr>
              <a:t> )</a:t>
            </a:r>
            <a:endParaRPr lang="en-US" b="1" i="1" spc="5" dirty="0" smtClean="0">
              <a:latin typeface="Times New Roman"/>
              <a:ea typeface="Times New Roman"/>
            </a:endParaRPr>
          </a:p>
          <a:p>
            <a:pPr marL="121285" marR="350520" indent="0" algn="just">
              <a:lnSpc>
                <a:spcPct val="115000"/>
              </a:lnSpc>
              <a:spcBef>
                <a:spcPts val="210"/>
              </a:spcBef>
              <a:spcAft>
                <a:spcPts val="0"/>
              </a:spcAft>
              <a:buNone/>
            </a:pPr>
            <a:r>
              <a:rPr lang="en-US" i="1" u="sng" dirty="0" smtClean="0">
                <a:latin typeface="Times New Roman"/>
                <a:ea typeface="Times New Roman"/>
              </a:rPr>
              <a:t>These</a:t>
            </a:r>
            <a:r>
              <a:rPr lang="en-US" i="1" u="sng" spc="5" dirty="0" smtClean="0">
                <a:latin typeface="Times New Roman"/>
                <a:ea typeface="Times New Roman"/>
              </a:rPr>
              <a:t> </a:t>
            </a:r>
            <a:r>
              <a:rPr lang="en-US" i="1" u="sng" dirty="0">
                <a:latin typeface="Times New Roman"/>
                <a:ea typeface="Times New Roman"/>
              </a:rPr>
              <a:t>feedback</a:t>
            </a:r>
            <a:r>
              <a:rPr lang="en-US" i="1" u="sng" spc="5" dirty="0">
                <a:latin typeface="Times New Roman"/>
                <a:ea typeface="Times New Roman"/>
              </a:rPr>
              <a:t> </a:t>
            </a:r>
            <a:r>
              <a:rPr lang="en-US" i="1" u="sng" dirty="0">
                <a:latin typeface="Times New Roman"/>
                <a:ea typeface="Times New Roman"/>
              </a:rPr>
              <a:t>inhibitory</a:t>
            </a:r>
            <a:r>
              <a:rPr lang="en-US" i="1" u="sng" spc="5" dirty="0">
                <a:latin typeface="Times New Roman"/>
                <a:ea typeface="Times New Roman"/>
              </a:rPr>
              <a:t> </a:t>
            </a:r>
            <a:r>
              <a:rPr lang="en-US" i="1" u="sng" dirty="0">
                <a:latin typeface="Times New Roman"/>
                <a:ea typeface="Times New Roman"/>
              </a:rPr>
              <a:t>mechanisms</a:t>
            </a:r>
            <a:r>
              <a:rPr lang="en-US" i="1" u="sng" spc="5" dirty="0">
                <a:latin typeface="Times New Roman"/>
                <a:ea typeface="Times New Roman"/>
              </a:rPr>
              <a:t> </a:t>
            </a:r>
            <a:r>
              <a:rPr lang="en-US" i="1" u="sng" dirty="0">
                <a:latin typeface="Times New Roman"/>
                <a:ea typeface="Times New Roman"/>
              </a:rPr>
              <a:t>work</a:t>
            </a:r>
            <a:r>
              <a:rPr lang="en-US" i="1" u="sng" spc="5" dirty="0">
                <a:latin typeface="Times New Roman"/>
                <a:ea typeface="Times New Roman"/>
              </a:rPr>
              <a:t> </a:t>
            </a:r>
            <a:r>
              <a:rPr lang="en-US" i="1" u="sng" dirty="0">
                <a:latin typeface="Times New Roman"/>
                <a:ea typeface="Times New Roman"/>
              </a:rPr>
              <a:t>together</a:t>
            </a:r>
            <a:r>
              <a:rPr lang="en-US" i="1" u="sng" spc="5" dirty="0">
                <a:latin typeface="Times New Roman"/>
                <a:ea typeface="Times New Roman"/>
              </a:rPr>
              <a:t> </a:t>
            </a:r>
            <a:r>
              <a:rPr lang="en-US" i="1" u="sng" dirty="0">
                <a:latin typeface="Times New Roman"/>
                <a:ea typeface="Times New Roman"/>
              </a:rPr>
              <a:t>to</a:t>
            </a:r>
            <a:r>
              <a:rPr lang="en-US" i="1" u="sng" spc="5" dirty="0">
                <a:latin typeface="Times New Roman"/>
                <a:ea typeface="Times New Roman"/>
              </a:rPr>
              <a:t> </a:t>
            </a:r>
            <a:r>
              <a:rPr lang="en-US" i="1" u="sng" dirty="0">
                <a:latin typeface="Times New Roman"/>
                <a:ea typeface="Times New Roman"/>
              </a:rPr>
              <a:t>slow</a:t>
            </a:r>
            <a:r>
              <a:rPr lang="en-US" i="1" u="sng" spc="5" dirty="0">
                <a:latin typeface="Times New Roman"/>
                <a:ea typeface="Times New Roman"/>
              </a:rPr>
              <a:t> </a:t>
            </a:r>
            <a:r>
              <a:rPr lang="en-US" i="1" u="sng" dirty="0">
                <a:latin typeface="Times New Roman"/>
                <a:ea typeface="Times New Roman"/>
              </a:rPr>
              <a:t>the</a:t>
            </a:r>
            <a:r>
              <a:rPr lang="en-US" i="1" u="sng" spc="300" dirty="0">
                <a:latin typeface="Times New Roman"/>
                <a:ea typeface="Times New Roman"/>
              </a:rPr>
              <a:t> </a:t>
            </a:r>
            <a:r>
              <a:rPr lang="en-US" i="1" u="sng" dirty="0">
                <a:latin typeface="Times New Roman"/>
                <a:ea typeface="Times New Roman"/>
              </a:rPr>
              <a:t>rate</a:t>
            </a:r>
            <a:r>
              <a:rPr lang="en-US" i="1" u="sng" spc="300" dirty="0">
                <a:latin typeface="Times New Roman"/>
                <a:ea typeface="Times New Roman"/>
              </a:rPr>
              <a:t> </a:t>
            </a:r>
            <a:r>
              <a:rPr lang="en-US" i="1" u="sng" dirty="0">
                <a:latin typeface="Times New Roman"/>
                <a:ea typeface="Times New Roman"/>
              </a:rPr>
              <a:t>of</a:t>
            </a:r>
            <a:r>
              <a:rPr lang="en-US" i="1" u="sng" spc="5" dirty="0">
                <a:latin typeface="Times New Roman"/>
                <a:ea typeface="Times New Roman"/>
              </a:rPr>
              <a:t> </a:t>
            </a:r>
            <a:r>
              <a:rPr lang="en-US" i="1" u="sng" dirty="0">
                <a:latin typeface="Times New Roman"/>
                <a:ea typeface="Times New Roman"/>
              </a:rPr>
              <a:t>emptying</a:t>
            </a:r>
            <a:r>
              <a:rPr lang="en-US" i="1" u="sng" spc="10" dirty="0">
                <a:latin typeface="Times New Roman"/>
                <a:ea typeface="Times New Roman"/>
              </a:rPr>
              <a:t> </a:t>
            </a:r>
            <a:r>
              <a:rPr lang="en-US" i="1" u="sng" dirty="0">
                <a:latin typeface="Times New Roman"/>
                <a:ea typeface="Times New Roman"/>
              </a:rPr>
              <a:t>when</a:t>
            </a:r>
            <a:r>
              <a:rPr lang="en-US" i="1" dirty="0">
                <a:latin typeface="Times New Roman"/>
                <a:ea typeface="Times New Roman"/>
              </a:rPr>
              <a:t>:</a:t>
            </a:r>
          </a:p>
          <a:p>
            <a:pPr lvl="0" algn="just">
              <a:buSzPts val="1200"/>
              <a:buFont typeface="Times New Roman"/>
              <a:buAutoNum type="arabicParenBoth"/>
              <a:tabLst>
                <a:tab pos="683895" algn="l"/>
              </a:tabLst>
            </a:pPr>
            <a:r>
              <a:rPr lang="en-US" sz="2800" i="1" spc="-30" dirty="0">
                <a:latin typeface="Times New Roman"/>
                <a:ea typeface="Times New Roman"/>
              </a:rPr>
              <a:t>Too</a:t>
            </a:r>
            <a:r>
              <a:rPr lang="en-US" sz="2800" i="1" spc="-15" dirty="0">
                <a:latin typeface="Times New Roman"/>
                <a:ea typeface="Times New Roman"/>
              </a:rPr>
              <a:t> </a:t>
            </a:r>
            <a:r>
              <a:rPr lang="en-US" sz="2800" i="1" spc="-30" dirty="0">
                <a:latin typeface="Times New Roman"/>
                <a:ea typeface="Times New Roman"/>
              </a:rPr>
              <a:t>much</a:t>
            </a:r>
            <a:r>
              <a:rPr lang="en-US" sz="2800" i="1" spc="-15" dirty="0">
                <a:latin typeface="Times New Roman"/>
                <a:ea typeface="Times New Roman"/>
              </a:rPr>
              <a:t> </a:t>
            </a:r>
            <a:r>
              <a:rPr lang="en-US" sz="2800" i="1" spc="-30" dirty="0" err="1">
                <a:latin typeface="Times New Roman"/>
                <a:ea typeface="Times New Roman"/>
              </a:rPr>
              <a:t>chyme</a:t>
            </a:r>
            <a:r>
              <a:rPr lang="en-US" sz="2800" i="1" spc="-20" dirty="0">
                <a:latin typeface="Times New Roman"/>
                <a:ea typeface="Times New Roman"/>
              </a:rPr>
              <a:t> </a:t>
            </a:r>
            <a:r>
              <a:rPr lang="en-US" sz="2800" i="1" spc="-30" dirty="0">
                <a:latin typeface="Times New Roman"/>
                <a:ea typeface="Times New Roman"/>
              </a:rPr>
              <a:t>is already</a:t>
            </a:r>
            <a:r>
              <a:rPr lang="en-US" sz="2800" i="1" spc="50" dirty="0">
                <a:latin typeface="Times New Roman"/>
                <a:ea typeface="Times New Roman"/>
              </a:rPr>
              <a:t> </a:t>
            </a:r>
            <a:r>
              <a:rPr lang="en-US" sz="2800" i="1" spc="-30" dirty="0">
                <a:latin typeface="Times New Roman"/>
                <a:ea typeface="Times New Roman"/>
              </a:rPr>
              <a:t>in</a:t>
            </a:r>
            <a:r>
              <a:rPr lang="en-US" sz="2800" i="1" spc="-15" dirty="0">
                <a:latin typeface="Times New Roman"/>
                <a:ea typeface="Times New Roman"/>
              </a:rPr>
              <a:t> </a:t>
            </a:r>
            <a:r>
              <a:rPr lang="en-US" sz="2800" i="1" spc="-30" dirty="0">
                <a:latin typeface="Times New Roman"/>
                <a:ea typeface="Times New Roman"/>
              </a:rPr>
              <a:t>the</a:t>
            </a:r>
            <a:r>
              <a:rPr lang="en-US" sz="2800" i="1" spc="-20" dirty="0">
                <a:latin typeface="Times New Roman"/>
                <a:ea typeface="Times New Roman"/>
              </a:rPr>
              <a:t> </a:t>
            </a:r>
            <a:r>
              <a:rPr lang="en-US" sz="2800" i="1" spc="-30" dirty="0">
                <a:latin typeface="Times New Roman"/>
                <a:ea typeface="Times New Roman"/>
              </a:rPr>
              <a:t>small</a:t>
            </a:r>
            <a:r>
              <a:rPr lang="en-US" sz="2800" i="1" spc="-45" dirty="0">
                <a:latin typeface="Times New Roman"/>
                <a:ea typeface="Times New Roman"/>
              </a:rPr>
              <a:t> </a:t>
            </a:r>
            <a:r>
              <a:rPr lang="en-US" sz="2800" i="1" spc="-30" dirty="0">
                <a:latin typeface="Times New Roman"/>
                <a:ea typeface="Times New Roman"/>
              </a:rPr>
              <a:t>intestine.</a:t>
            </a:r>
            <a:endParaRPr lang="en-US" sz="2800" spc="-30" dirty="0">
              <a:latin typeface="Times New Roman"/>
              <a:ea typeface="Times New Roman"/>
            </a:endParaRPr>
          </a:p>
          <a:p>
            <a:pPr marR="347345" lvl="0" algn="just">
              <a:lnSpc>
                <a:spcPct val="113000"/>
              </a:lnSpc>
              <a:spcBef>
                <a:spcPts val="500"/>
              </a:spcBef>
              <a:spcAft>
                <a:spcPts val="500"/>
              </a:spcAft>
              <a:buSzPts val="1200"/>
              <a:buFont typeface="Times New Roman"/>
              <a:buAutoNum type="arabicParenBoth"/>
              <a:tabLst>
                <a:tab pos="640080" algn="l"/>
              </a:tabLst>
            </a:pPr>
            <a:r>
              <a:rPr lang="en-US" sz="2800" i="1" spc="-30" dirty="0">
                <a:latin typeface="Times New Roman"/>
                <a:ea typeface="Times New Roman"/>
              </a:rPr>
              <a:t>The </a:t>
            </a:r>
            <a:r>
              <a:rPr lang="en-US" sz="2800" i="1" spc="-30" dirty="0" err="1">
                <a:latin typeface="Times New Roman"/>
                <a:ea typeface="Times New Roman"/>
              </a:rPr>
              <a:t>chyme</a:t>
            </a:r>
            <a:r>
              <a:rPr lang="en-US" sz="2800" i="1" spc="-30" dirty="0">
                <a:latin typeface="Times New Roman"/>
                <a:ea typeface="Times New Roman"/>
              </a:rPr>
              <a:t> is excessively acidic, contains too much unprocessed protein or fat, is hypotonic or</a:t>
            </a:r>
            <a:r>
              <a:rPr lang="en-US" sz="2800" i="1" spc="5" dirty="0">
                <a:latin typeface="Times New Roman"/>
                <a:ea typeface="Times New Roman"/>
              </a:rPr>
              <a:t> </a:t>
            </a:r>
            <a:r>
              <a:rPr lang="en-US" sz="2800" i="1" spc="-30" dirty="0">
                <a:latin typeface="Times New Roman"/>
                <a:ea typeface="Times New Roman"/>
              </a:rPr>
              <a:t>hypertonic, or is irritating In this way, the rate of stomach emptying is limited to that amount </a:t>
            </a:r>
            <a:r>
              <a:rPr lang="en-US" sz="2800" i="1" spc="50" dirty="0">
                <a:latin typeface="Times New Roman"/>
                <a:ea typeface="Times New Roman"/>
              </a:rPr>
              <a:t>of</a:t>
            </a:r>
            <a:r>
              <a:rPr lang="en-US" sz="2800" i="1" spc="55" dirty="0">
                <a:latin typeface="Times New Roman"/>
                <a:ea typeface="Times New Roman"/>
              </a:rPr>
              <a:t> </a:t>
            </a:r>
            <a:r>
              <a:rPr lang="en-US" sz="2800" i="1" spc="-30" dirty="0" err="1">
                <a:latin typeface="Times New Roman"/>
                <a:ea typeface="Times New Roman"/>
              </a:rPr>
              <a:t>chyme</a:t>
            </a:r>
            <a:r>
              <a:rPr lang="en-US" sz="2800" i="1" spc="-15" dirty="0">
                <a:latin typeface="Times New Roman"/>
                <a:ea typeface="Times New Roman"/>
              </a:rPr>
              <a:t> </a:t>
            </a:r>
            <a:r>
              <a:rPr lang="en-US" sz="2800" i="1" spc="-30" dirty="0">
                <a:latin typeface="Times New Roman"/>
                <a:ea typeface="Times New Roman"/>
              </a:rPr>
              <a:t>that</a:t>
            </a:r>
            <a:r>
              <a:rPr lang="en-US" sz="2800" i="1" spc="40" dirty="0">
                <a:latin typeface="Times New Roman"/>
                <a:ea typeface="Times New Roman"/>
              </a:rPr>
              <a:t> </a:t>
            </a:r>
            <a:r>
              <a:rPr lang="en-US" sz="2800" i="1" spc="-30" dirty="0">
                <a:latin typeface="Times New Roman"/>
                <a:ea typeface="Times New Roman"/>
              </a:rPr>
              <a:t>the</a:t>
            </a:r>
            <a:r>
              <a:rPr lang="en-US" sz="2800" i="1" spc="-10" dirty="0">
                <a:latin typeface="Times New Roman"/>
                <a:ea typeface="Times New Roman"/>
              </a:rPr>
              <a:t> </a:t>
            </a:r>
            <a:r>
              <a:rPr lang="en-US" sz="2800" i="1" spc="-30" dirty="0">
                <a:latin typeface="Times New Roman"/>
                <a:ea typeface="Times New Roman"/>
              </a:rPr>
              <a:t>small</a:t>
            </a:r>
            <a:r>
              <a:rPr lang="en-US" sz="2800" i="1" spc="-35" dirty="0">
                <a:latin typeface="Times New Roman"/>
                <a:ea typeface="Times New Roman"/>
              </a:rPr>
              <a:t> </a:t>
            </a:r>
            <a:r>
              <a:rPr lang="en-US" sz="2800" i="1" spc="-30" dirty="0">
                <a:latin typeface="Times New Roman"/>
                <a:ea typeface="Times New Roman"/>
              </a:rPr>
              <a:t>intestine</a:t>
            </a:r>
            <a:r>
              <a:rPr lang="en-US" sz="2800" i="1" spc="-10" dirty="0">
                <a:latin typeface="Times New Roman"/>
                <a:ea typeface="Times New Roman"/>
              </a:rPr>
              <a:t> </a:t>
            </a:r>
            <a:r>
              <a:rPr lang="en-US" sz="2800" i="1" spc="-30" dirty="0">
                <a:latin typeface="Times New Roman"/>
                <a:ea typeface="Times New Roman"/>
              </a:rPr>
              <a:t>can process</a:t>
            </a:r>
            <a:r>
              <a:rPr lang="en-US" sz="2800" i="1" spc="-30" dirty="0" smtClean="0">
                <a:latin typeface="Times New Roman"/>
                <a:ea typeface="Times New Roman"/>
              </a:rPr>
              <a:t>.</a:t>
            </a:r>
            <a:endParaRPr lang="en-US" sz="2800" spc="-30" dirty="0">
              <a:latin typeface="Times New Roman"/>
              <a:ea typeface="Times New Roman"/>
            </a:endParaRPr>
          </a:p>
        </p:txBody>
      </p:sp>
      <p:pic>
        <p:nvPicPr>
          <p:cNvPr id="4100" name="Picture 4"/>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2339752" y="5085184"/>
            <a:ext cx="3840658" cy="1597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وسيلة شرح مستطيلة 1"/>
          <p:cNvSpPr/>
          <p:nvPr/>
        </p:nvSpPr>
        <p:spPr>
          <a:xfrm>
            <a:off x="8170726" y="1556792"/>
            <a:ext cx="1008112" cy="288032"/>
          </a:xfrm>
          <a:prstGeom prst="wedgeRectCallout">
            <a:avLst>
              <a:gd name="adj1" fmla="val -164204"/>
              <a:gd name="adj2" fmla="val 2263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72788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07504" y="116631"/>
            <a:ext cx="8928992" cy="625299"/>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0" tIns="12065" rIns="0" bIns="0" rtlCol="0">
            <a:spAutoFit/>
          </a:bodyPr>
          <a:lstStyle/>
          <a:p>
            <a:pPr marL="464185">
              <a:lnSpc>
                <a:spcPts val="1520"/>
              </a:lnSpc>
            </a:pPr>
            <a:r>
              <a:rPr lang="en-US" sz="2800" b="1" i="1" dirty="0" smtClean="0">
                <a:solidFill>
                  <a:srgbClr val="FF0000"/>
                </a:solidFill>
                <a:latin typeface="Arial"/>
                <a:ea typeface="Arial"/>
              </a:rPr>
              <a:t/>
            </a:r>
            <a:br>
              <a:rPr lang="en-US" sz="2800" b="1" i="1" dirty="0" smtClean="0">
                <a:solidFill>
                  <a:srgbClr val="FF0000"/>
                </a:solidFill>
                <a:latin typeface="Arial"/>
                <a:ea typeface="Arial"/>
              </a:rPr>
            </a:br>
            <a:r>
              <a:rPr lang="en-US" sz="2800" b="1" i="1" dirty="0" smtClean="0">
                <a:solidFill>
                  <a:srgbClr val="FF0000"/>
                </a:solidFill>
                <a:latin typeface="Arial"/>
                <a:ea typeface="Arial"/>
              </a:rPr>
              <a:t>Pyloric contraction</a:t>
            </a:r>
            <a:r>
              <a:rPr lang="en-US" sz="2800" b="1" i="1" dirty="0">
                <a:solidFill>
                  <a:srgbClr val="FF0000"/>
                </a:solidFill>
                <a:latin typeface="Arial"/>
                <a:ea typeface="Arial"/>
              </a:rPr>
              <a:t/>
            </a:r>
            <a:br>
              <a:rPr lang="en-US" sz="2800" b="1" i="1" dirty="0">
                <a:solidFill>
                  <a:srgbClr val="FF0000"/>
                </a:solidFill>
                <a:latin typeface="Arial"/>
                <a:ea typeface="Arial"/>
              </a:rPr>
            </a:br>
            <a:endParaRPr sz="2800" b="1" dirty="0">
              <a:solidFill>
                <a:srgbClr val="FF0000"/>
              </a:solidFill>
              <a:latin typeface="Times New Roman"/>
              <a:cs typeface="Times New Roman"/>
            </a:endParaRPr>
          </a:p>
        </p:txBody>
      </p:sp>
      <p:sp>
        <p:nvSpPr>
          <p:cNvPr id="5" name="عنصر نائب لرقم الشريحة 4"/>
          <p:cNvSpPr>
            <a:spLocks noGrp="1"/>
          </p:cNvSpPr>
          <p:nvPr>
            <p:ph type="sldNum" sz="quarter" idx="12"/>
          </p:nvPr>
        </p:nvSpPr>
        <p:spPr/>
        <p:txBody>
          <a:bodyPr/>
          <a:lstStyle/>
          <a:p>
            <a:fld id="{B6F15528-21DE-4FAA-801E-634DDDAF4B2B}" type="slidenum">
              <a:rPr lang="en-US" smtClean="0">
                <a:solidFill>
                  <a:prstClr val="black">
                    <a:tint val="75000"/>
                  </a:prstClr>
                </a:solidFill>
              </a:rPr>
              <a:pPr/>
              <a:t>23</a:t>
            </a:fld>
            <a:endParaRPr lang="en-US">
              <a:solidFill>
                <a:prstClr val="black">
                  <a:tint val="75000"/>
                </a:prstClr>
              </a:solidFill>
            </a:endParaRPr>
          </a:p>
        </p:txBody>
      </p:sp>
      <p:sp>
        <p:nvSpPr>
          <p:cNvPr id="4" name="عنصر نائب للمحتوى 3"/>
          <p:cNvSpPr>
            <a:spLocks noGrp="1"/>
          </p:cNvSpPr>
          <p:nvPr>
            <p:ph idx="1"/>
          </p:nvPr>
        </p:nvSpPr>
        <p:spPr>
          <a:xfrm>
            <a:off x="179512" y="836712"/>
            <a:ext cx="6217860" cy="5616624"/>
          </a:xfrm>
        </p:spPr>
        <p:txBody>
          <a:bodyPr>
            <a:normAutofit fontScale="92500" lnSpcReduction="20000"/>
          </a:bodyPr>
          <a:lstStyle/>
          <a:p>
            <a:pPr>
              <a:buFont typeface="Wingdings" pitchFamily="2" charset="2"/>
              <a:buChar char="v"/>
            </a:pPr>
            <a:r>
              <a:rPr lang="en-US" sz="3000" dirty="0">
                <a:latin typeface="Times New Roman"/>
                <a:ea typeface="Times New Roman"/>
              </a:rPr>
              <a:t>Despite normal </a:t>
            </a:r>
            <a:r>
              <a:rPr lang="en-US" sz="3000" b="1" u="sng" dirty="0">
                <a:latin typeface="Times New Roman"/>
                <a:ea typeface="Times New Roman"/>
              </a:rPr>
              <a:t>tonic contraction </a:t>
            </a:r>
            <a:r>
              <a:rPr lang="en-US" sz="3000" dirty="0">
                <a:latin typeface="Times New Roman"/>
                <a:ea typeface="Times New Roman"/>
              </a:rPr>
              <a:t>of the pyloric sphincter, the pylorus usually is open enough for water and other fluids to empty from the stomach into the duodenum with </a:t>
            </a:r>
            <a:r>
              <a:rPr lang="en-US" sz="3000" dirty="0">
                <a:solidFill>
                  <a:srgbClr val="FF0000"/>
                </a:solidFill>
                <a:latin typeface="Times New Roman"/>
                <a:ea typeface="Times New Roman"/>
              </a:rPr>
              <a:t>ease</a:t>
            </a:r>
            <a:r>
              <a:rPr lang="en-US" sz="2800" dirty="0" smtClean="0">
                <a:solidFill>
                  <a:srgbClr val="FF0000"/>
                </a:solidFill>
                <a:latin typeface="WarnockPro-Light"/>
              </a:rPr>
              <a:t>. </a:t>
            </a:r>
          </a:p>
          <a:p>
            <a:pPr>
              <a:buFont typeface="Wingdings" pitchFamily="2" charset="2"/>
              <a:buChar char="v"/>
            </a:pPr>
            <a:r>
              <a:rPr lang="en-US" sz="3000" b="1" u="sng" dirty="0">
                <a:latin typeface="Times New Roman"/>
                <a:ea typeface="Times New Roman"/>
              </a:rPr>
              <a:t>Conversely</a:t>
            </a:r>
            <a:r>
              <a:rPr lang="en-US" sz="3000" dirty="0">
                <a:latin typeface="Times New Roman"/>
                <a:ea typeface="Times New Roman"/>
              </a:rPr>
              <a:t>, the constriction usually </a:t>
            </a:r>
            <a:r>
              <a:rPr lang="en-US" sz="3000" b="1" dirty="0">
                <a:solidFill>
                  <a:srgbClr val="FF0000"/>
                </a:solidFill>
                <a:latin typeface="Times New Roman"/>
                <a:ea typeface="Times New Roman"/>
              </a:rPr>
              <a:t>prevents </a:t>
            </a:r>
            <a:r>
              <a:rPr lang="en-US" sz="3000" dirty="0">
                <a:latin typeface="Times New Roman"/>
                <a:ea typeface="Times New Roman"/>
              </a:rPr>
              <a:t>passage of food particles until they have become mixed in the </a:t>
            </a:r>
            <a:r>
              <a:rPr lang="en-US" sz="3000" dirty="0" err="1">
                <a:latin typeface="Times New Roman"/>
                <a:ea typeface="Times New Roman"/>
              </a:rPr>
              <a:t>chyme</a:t>
            </a:r>
            <a:r>
              <a:rPr lang="en-US" sz="3000" dirty="0">
                <a:latin typeface="Times New Roman"/>
                <a:ea typeface="Times New Roman"/>
              </a:rPr>
              <a:t> to almost fluid consistency.</a:t>
            </a:r>
          </a:p>
          <a:p>
            <a:pPr>
              <a:buFont typeface="Wingdings" pitchFamily="2" charset="2"/>
              <a:buChar char="v"/>
            </a:pPr>
            <a:r>
              <a:rPr lang="en-US" sz="3000" dirty="0">
                <a:latin typeface="Times New Roman"/>
                <a:ea typeface="Times New Roman"/>
              </a:rPr>
              <a:t>The </a:t>
            </a:r>
            <a:r>
              <a:rPr lang="en-US" sz="3000" b="1" u="sng" dirty="0">
                <a:latin typeface="Times New Roman"/>
                <a:ea typeface="Times New Roman"/>
              </a:rPr>
              <a:t>degree of constriction </a:t>
            </a:r>
            <a:r>
              <a:rPr lang="en-US" sz="3000" dirty="0">
                <a:latin typeface="Times New Roman"/>
                <a:ea typeface="Times New Roman"/>
              </a:rPr>
              <a:t>of the pylorus is increased or decreased under the</a:t>
            </a:r>
            <a:r>
              <a:rPr lang="en-US" sz="2800" dirty="0" smtClean="0">
                <a:latin typeface="WarnockPro-Light"/>
              </a:rPr>
              <a:t> </a:t>
            </a:r>
            <a:r>
              <a:rPr lang="en-US" sz="2800" u="sng" dirty="0" smtClean="0">
                <a:solidFill>
                  <a:srgbClr val="FF0000"/>
                </a:solidFill>
                <a:latin typeface="WarnockPro-Light"/>
              </a:rPr>
              <a:t>influence </a:t>
            </a:r>
            <a:r>
              <a:rPr lang="en-US" sz="2800" u="sng" dirty="0">
                <a:solidFill>
                  <a:srgbClr val="FF0000"/>
                </a:solidFill>
                <a:latin typeface="WarnockPro-Light"/>
              </a:rPr>
              <a:t>of nervous and hormonal signals </a:t>
            </a:r>
            <a:endParaRPr lang="en-US" sz="2800" u="sng" dirty="0" smtClean="0">
              <a:solidFill>
                <a:srgbClr val="FF0000"/>
              </a:solidFill>
              <a:latin typeface="WarnockPro-Light"/>
            </a:endParaRPr>
          </a:p>
          <a:p>
            <a:pPr marL="0" indent="0">
              <a:buNone/>
            </a:pPr>
            <a:r>
              <a:rPr lang="en-US" sz="2800" u="sng" dirty="0" smtClean="0">
                <a:solidFill>
                  <a:srgbClr val="FF0000"/>
                </a:solidFill>
                <a:latin typeface="WarnockPro-Light"/>
              </a:rPr>
              <a:t>(</a:t>
            </a:r>
            <a:r>
              <a:rPr lang="en-US" sz="2600" b="1" u="sng" dirty="0" smtClean="0">
                <a:latin typeface="WarnockPro-Light"/>
              </a:rPr>
              <a:t>from </a:t>
            </a:r>
            <a:r>
              <a:rPr lang="en-US" sz="2600" b="1" u="sng" dirty="0">
                <a:latin typeface="WarnockPro-Light"/>
              </a:rPr>
              <a:t>both </a:t>
            </a:r>
            <a:r>
              <a:rPr lang="en-US" sz="2600" b="1" u="sng" dirty="0" smtClean="0">
                <a:latin typeface="WarnockPro-Light"/>
              </a:rPr>
              <a:t>the stomach </a:t>
            </a:r>
            <a:r>
              <a:rPr lang="en-US" sz="2600" b="1" u="sng" dirty="0">
                <a:latin typeface="WarnockPro-Light"/>
              </a:rPr>
              <a:t>and the duodenum</a:t>
            </a:r>
            <a:r>
              <a:rPr lang="en-US" sz="2600" b="1" u="sng" dirty="0" smtClean="0">
                <a:latin typeface="WarnockPro-Light"/>
              </a:rPr>
              <a:t>,)</a:t>
            </a:r>
            <a:endParaRPr lang="en-US" sz="2600" b="1" u="sng" spc="-30" dirty="0">
              <a:latin typeface="Times New Roman"/>
              <a:ea typeface="Times New Roman"/>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7372" y="3212976"/>
            <a:ext cx="2497402"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6397372" y="836712"/>
            <a:ext cx="2771800"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duotone>
              <a:prstClr val="black"/>
              <a:schemeClr val="accent2">
                <a:tint val="45000"/>
                <a:satMod val="400000"/>
              </a:schemeClr>
            </a:duotone>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292080" y="5259805"/>
            <a:ext cx="3602694" cy="1286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0015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عنصر نائب للمحتوى 13"/>
          <p:cNvSpPr>
            <a:spLocks noGrp="1"/>
          </p:cNvSpPr>
          <p:nvPr>
            <p:ph sz="half" idx="2"/>
          </p:nvPr>
        </p:nvSpPr>
        <p:spPr>
          <a:xfrm>
            <a:off x="0" y="620688"/>
            <a:ext cx="8892481" cy="6237312"/>
          </a:xfrm>
        </p:spPr>
        <p:txBody>
          <a:bodyPr/>
          <a:lstStyle/>
          <a:p>
            <a:pPr algn="l" rtl="0"/>
            <a:endParaRPr lang="en-US" dirty="0" smtClean="0">
              <a:latin typeface="Times New Roman"/>
              <a:ea typeface="Times New Roman"/>
            </a:endParaRPr>
          </a:p>
          <a:p>
            <a:pPr algn="l" rtl="0"/>
            <a:endParaRPr lang="en-US" dirty="0" smtClean="0">
              <a:latin typeface="Times New Roman"/>
              <a:ea typeface="Times New Roman"/>
            </a:endParaRPr>
          </a:p>
          <a:p>
            <a:pPr algn="l" rtl="0">
              <a:buFont typeface="Wingdings" pitchFamily="2" charset="2"/>
              <a:buChar char="v"/>
            </a:pPr>
            <a:r>
              <a:rPr lang="en-US" dirty="0" smtClean="0">
                <a:latin typeface="Times New Roman"/>
                <a:ea typeface="Times New Roman"/>
              </a:rPr>
              <a:t>Segmentation  divide the intestine into spaced segments that have the appearance of a chain of sausages.</a:t>
            </a:r>
          </a:p>
          <a:p>
            <a:pPr algn="l" rtl="0">
              <a:buFont typeface="Wingdings" pitchFamily="2" charset="2"/>
              <a:buChar char="v"/>
            </a:pPr>
            <a:r>
              <a:rPr lang="en-US" spc="-10" dirty="0" smtClean="0">
                <a:latin typeface="Times New Roman"/>
                <a:ea typeface="Times New Roman"/>
              </a:rPr>
              <a:t>C</a:t>
            </a:r>
            <a:r>
              <a:rPr lang="en-US" dirty="0" smtClean="0">
                <a:latin typeface="Times New Roman"/>
                <a:ea typeface="Times New Roman"/>
              </a:rPr>
              <a:t>hop</a:t>
            </a:r>
            <a:r>
              <a:rPr lang="en-US" spc="-70" dirty="0" smtClean="0">
                <a:latin typeface="Times New Roman"/>
                <a:ea typeface="Times New Roman"/>
              </a:rPr>
              <a:t> </a:t>
            </a:r>
            <a:r>
              <a:rPr lang="en-US" spc="40" dirty="0">
                <a:latin typeface="Times New Roman"/>
                <a:ea typeface="Times New Roman"/>
              </a:rPr>
              <a:t>t</a:t>
            </a:r>
            <a:r>
              <a:rPr lang="en-US" dirty="0">
                <a:latin typeface="Times New Roman"/>
                <a:ea typeface="Times New Roman"/>
              </a:rPr>
              <a:t>he </a:t>
            </a:r>
            <a:r>
              <a:rPr lang="en-US" dirty="0" err="1">
                <a:latin typeface="Times New Roman"/>
                <a:ea typeface="Times New Roman"/>
              </a:rPr>
              <a:t>chyme</a:t>
            </a:r>
            <a:r>
              <a:rPr lang="en-US" dirty="0">
                <a:latin typeface="Times New Roman"/>
                <a:ea typeface="Times New Roman"/>
              </a:rPr>
              <a:t> two to </a:t>
            </a:r>
            <a:r>
              <a:rPr lang="en-US" dirty="0" smtClean="0">
                <a:latin typeface="Times New Roman"/>
                <a:ea typeface="Times New Roman"/>
              </a:rPr>
              <a:t>3 </a:t>
            </a:r>
            <a:r>
              <a:rPr lang="en-US" dirty="0">
                <a:latin typeface="Times New Roman"/>
                <a:ea typeface="Times New Roman"/>
              </a:rPr>
              <a:t>times </a:t>
            </a:r>
            <a:r>
              <a:rPr lang="en-US" dirty="0" smtClean="0">
                <a:latin typeface="Times New Roman"/>
                <a:ea typeface="Times New Roman"/>
              </a:rPr>
              <a:t>/ min.</a:t>
            </a:r>
          </a:p>
          <a:p>
            <a:pPr algn="l" rtl="0">
              <a:buFont typeface="Wingdings" pitchFamily="2" charset="2"/>
              <a:buChar char="v"/>
            </a:pPr>
            <a:r>
              <a:rPr lang="en-US" dirty="0" smtClean="0">
                <a:latin typeface="Times New Roman"/>
                <a:ea typeface="Times New Roman"/>
              </a:rPr>
              <a:t>It  become very weak </a:t>
            </a:r>
            <a:r>
              <a:rPr lang="en-US" dirty="0">
                <a:latin typeface="Times New Roman"/>
                <a:ea typeface="Times New Roman"/>
              </a:rPr>
              <a:t>when the excitatory activity of the enteric nervous system </a:t>
            </a:r>
            <a:r>
              <a:rPr lang="en-US" dirty="0" smtClean="0">
                <a:latin typeface="Times New Roman"/>
                <a:ea typeface="Times New Roman"/>
              </a:rPr>
              <a:t>is </a:t>
            </a:r>
            <a:r>
              <a:rPr lang="en-US" dirty="0">
                <a:latin typeface="Times New Roman"/>
                <a:ea typeface="Times New Roman"/>
              </a:rPr>
              <a:t>blocked by the drug </a:t>
            </a:r>
            <a:r>
              <a:rPr lang="en-US" dirty="0">
                <a:solidFill>
                  <a:srgbClr val="FF0000"/>
                </a:solidFill>
                <a:latin typeface="Times New Roman"/>
                <a:ea typeface="Times New Roman"/>
              </a:rPr>
              <a:t>atropine.</a:t>
            </a:r>
            <a:endParaRPr lang="en-US" dirty="0">
              <a:solidFill>
                <a:srgbClr val="FF0000"/>
              </a:solidFill>
            </a:endParaRPr>
          </a:p>
        </p:txBody>
      </p:sp>
      <p:sp>
        <p:nvSpPr>
          <p:cNvPr id="5" name="عنصر نائب لرقم الشريحة 4"/>
          <p:cNvSpPr>
            <a:spLocks noGrp="1"/>
          </p:cNvSpPr>
          <p:nvPr>
            <p:ph type="sldNum" sz="quarter" idx="12"/>
          </p:nvPr>
        </p:nvSpPr>
        <p:spPr/>
        <p:txBody>
          <a:bodyPr/>
          <a:lstStyle/>
          <a:p>
            <a:fld id="{B6F15528-21DE-4FAA-801E-634DDDAF4B2B}" type="slidenum">
              <a:rPr lang="en-US" smtClean="0">
                <a:solidFill>
                  <a:prstClr val="black">
                    <a:tint val="75000"/>
                  </a:prstClr>
                </a:solidFill>
              </a:rPr>
              <a:pPr/>
              <a:t>24</a:t>
            </a:fld>
            <a:endParaRPr lang="en-US">
              <a:solidFill>
                <a:prstClr val="black">
                  <a:tint val="75000"/>
                </a:prstClr>
              </a:solidFill>
            </a:endParaRPr>
          </a:p>
        </p:txBody>
      </p:sp>
      <p:sp>
        <p:nvSpPr>
          <p:cNvPr id="19" name="مستطيل 18"/>
          <p:cNvSpPr/>
          <p:nvPr/>
        </p:nvSpPr>
        <p:spPr>
          <a:xfrm>
            <a:off x="150036" y="620688"/>
            <a:ext cx="3763584" cy="936104"/>
          </a:xfrm>
          <a:prstGeom prst="rect">
            <a:avLst/>
          </a:prstGeom>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rtlCol="0" anchor="ctr"/>
          <a:lstStyle/>
          <a:p>
            <a:pPr algn="l"/>
            <a:r>
              <a:rPr lang="en-US" sz="2000" b="1" i="1" dirty="0">
                <a:ln>
                  <a:solidFill>
                    <a:srgbClr val="C0504D"/>
                  </a:solidFill>
                </a:ln>
                <a:solidFill>
                  <a:prstClr val="black"/>
                </a:solidFill>
                <a:latin typeface="Times New Roman"/>
                <a:ea typeface="Times New Roman"/>
              </a:rPr>
              <a:t>-	Mixing Contractions (Segmentation Contractions).</a:t>
            </a:r>
          </a:p>
        </p:txBody>
      </p:sp>
      <p:sp>
        <p:nvSpPr>
          <p:cNvPr id="22" name="object 3"/>
          <p:cNvSpPr txBox="1">
            <a:spLocks/>
          </p:cNvSpPr>
          <p:nvPr/>
        </p:nvSpPr>
        <p:spPr>
          <a:xfrm>
            <a:off x="150036" y="52609"/>
            <a:ext cx="8712968" cy="443070"/>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0" tIns="12065" rIns="0" bIns="0" rtlCol="0" anchor="ctr">
            <a:spAutoFit/>
          </a:bodyPr>
          <a:lstStyle>
            <a:lvl1pPr algn="ctr" defTabSz="914400" rtl="1"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12700">
              <a:spcBef>
                <a:spcPts val="95"/>
              </a:spcBef>
            </a:pPr>
            <a:r>
              <a:rPr lang="en-US" sz="2800" b="1" dirty="0">
                <a:solidFill>
                  <a:prstClr val="black"/>
                </a:solidFill>
              </a:rPr>
              <a:t>Movements of the Small </a:t>
            </a:r>
            <a:r>
              <a:rPr lang="en-US" sz="2800" b="1" dirty="0" smtClean="0">
                <a:solidFill>
                  <a:prstClr val="black"/>
                </a:solidFill>
              </a:rPr>
              <a:t>Intestine</a:t>
            </a:r>
            <a:endParaRPr lang="en-US" sz="2800" b="1" dirty="0">
              <a:solidFill>
                <a:prstClr val="black"/>
              </a:solidFill>
            </a:endParaRPr>
          </a:p>
        </p:txBody>
      </p:sp>
      <p:pic>
        <p:nvPicPr>
          <p:cNvPr id="2" name="Picture 2"/>
          <p:cNvPicPr>
            <a:picLocks noChangeAspect="1" noChangeArrowheads="1"/>
          </p:cNvPicPr>
          <p:nvPr/>
        </p:nvPicPr>
        <p:blipFill>
          <a:blip r:embed="rId2">
            <a:extLst>
              <a:ext uri="{BEBA8EAE-BF5A-486C-A8C5-ECC9F3942E4B}">
                <a14:imgProps xmlns:a14="http://schemas.microsoft.com/office/drawing/2010/main">
                  <a14:imgLayer r:embed="rId3">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775257" y="4077072"/>
            <a:ext cx="5677063" cy="2664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83233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عنصر نائب للمحتوى 13"/>
          <p:cNvSpPr>
            <a:spLocks noGrp="1"/>
          </p:cNvSpPr>
          <p:nvPr>
            <p:ph sz="half" idx="2"/>
          </p:nvPr>
        </p:nvSpPr>
        <p:spPr>
          <a:xfrm>
            <a:off x="0" y="620688"/>
            <a:ext cx="8964488" cy="6237312"/>
          </a:xfrm>
        </p:spPr>
        <p:txBody>
          <a:bodyPr>
            <a:normAutofit/>
          </a:bodyPr>
          <a:lstStyle/>
          <a:p>
            <a:pPr algn="l" rtl="0"/>
            <a:endParaRPr lang="en-US" dirty="0" smtClean="0">
              <a:latin typeface="Times New Roman"/>
              <a:ea typeface="Times New Roman"/>
            </a:endParaRPr>
          </a:p>
          <a:p>
            <a:pPr algn="l" rtl="0"/>
            <a:endParaRPr lang="en-US" dirty="0" smtClean="0">
              <a:latin typeface="Times New Roman"/>
              <a:ea typeface="Times New Roman"/>
            </a:endParaRPr>
          </a:p>
          <a:p>
            <a:pPr algn="l" rtl="0">
              <a:buFont typeface="Wingdings" pitchFamily="2" charset="2"/>
              <a:buChar char="v"/>
            </a:pPr>
            <a:r>
              <a:rPr lang="en-US" dirty="0" smtClean="0">
                <a:latin typeface="Times New Roman"/>
                <a:ea typeface="Times New Roman"/>
              </a:rPr>
              <a:t>Initiated </a:t>
            </a:r>
            <a:r>
              <a:rPr lang="en-US" b="1" dirty="0" smtClean="0">
                <a:latin typeface="Times New Roman"/>
                <a:ea typeface="Times New Roman"/>
              </a:rPr>
              <a:t>by distention </a:t>
            </a:r>
            <a:r>
              <a:rPr lang="en-US" dirty="0" smtClean="0">
                <a:latin typeface="Times New Roman"/>
                <a:ea typeface="Times New Roman"/>
              </a:rPr>
              <a:t>of intestinal </a:t>
            </a:r>
            <a:r>
              <a:rPr lang="en-US" sz="2400" dirty="0" smtClean="0">
                <a:latin typeface="Times New Roman"/>
                <a:ea typeface="Times New Roman"/>
              </a:rPr>
              <a:t>wall(present of </a:t>
            </a:r>
            <a:r>
              <a:rPr lang="en-US" sz="2400" dirty="0" err="1" smtClean="0">
                <a:latin typeface="Times New Roman"/>
                <a:ea typeface="Times New Roman"/>
              </a:rPr>
              <a:t>chyme</a:t>
            </a:r>
            <a:r>
              <a:rPr lang="en-US" sz="2400" dirty="0" smtClean="0">
                <a:latin typeface="Times New Roman"/>
                <a:ea typeface="Times New Roman"/>
              </a:rPr>
              <a:t> )</a:t>
            </a:r>
            <a:r>
              <a:rPr lang="en-US" dirty="0" smtClean="0">
                <a:latin typeface="Times New Roman"/>
                <a:ea typeface="Times New Roman"/>
              </a:rPr>
              <a:t>,faster </a:t>
            </a:r>
            <a:r>
              <a:rPr lang="en-US" dirty="0">
                <a:latin typeface="Times New Roman"/>
                <a:ea typeface="Times New Roman"/>
              </a:rPr>
              <a:t>in the proximal</a:t>
            </a:r>
            <a:r>
              <a:rPr lang="en-US" spc="5" dirty="0">
                <a:latin typeface="Times New Roman"/>
                <a:ea typeface="Times New Roman"/>
              </a:rPr>
              <a:t> </a:t>
            </a:r>
            <a:r>
              <a:rPr lang="en-US" dirty="0">
                <a:latin typeface="Times New Roman"/>
                <a:ea typeface="Times New Roman"/>
              </a:rPr>
              <a:t>intestine and slower in the terminal intestine</a:t>
            </a:r>
            <a:r>
              <a:rPr lang="en-US" dirty="0" smtClean="0">
                <a:latin typeface="Times New Roman"/>
                <a:ea typeface="Times New Roman"/>
              </a:rPr>
              <a:t>.</a:t>
            </a:r>
          </a:p>
          <a:p>
            <a:pPr algn="l" rtl="0">
              <a:buFont typeface="Wingdings" pitchFamily="2" charset="2"/>
              <a:buChar char="v"/>
            </a:pPr>
            <a:r>
              <a:rPr lang="en-US" dirty="0" smtClean="0">
                <a:latin typeface="Times New Roman"/>
                <a:ea typeface="Times New Roman"/>
              </a:rPr>
              <a:t> So </a:t>
            </a:r>
            <a:r>
              <a:rPr lang="en-US" dirty="0">
                <a:latin typeface="Times New Roman"/>
                <a:ea typeface="Times New Roman"/>
              </a:rPr>
              <a:t>that forward movement of the</a:t>
            </a:r>
            <a:r>
              <a:rPr lang="en-US" spc="5" dirty="0">
                <a:latin typeface="Times New Roman"/>
                <a:ea typeface="Times New Roman"/>
              </a:rPr>
              <a:t> </a:t>
            </a:r>
            <a:r>
              <a:rPr lang="en-US" dirty="0" err="1">
                <a:latin typeface="Times New Roman"/>
                <a:ea typeface="Times New Roman"/>
              </a:rPr>
              <a:t>chyme</a:t>
            </a:r>
            <a:r>
              <a:rPr lang="en-US" dirty="0">
                <a:latin typeface="Times New Roman"/>
                <a:ea typeface="Times New Roman"/>
              </a:rPr>
              <a:t> is very slow, so slow in fact that net movement along the small intestine normally averages only 1</a:t>
            </a:r>
            <a:r>
              <a:rPr lang="en-US" spc="5" dirty="0">
                <a:latin typeface="Times New Roman"/>
                <a:ea typeface="Times New Roman"/>
              </a:rPr>
              <a:t> </a:t>
            </a:r>
            <a:r>
              <a:rPr lang="en-US" dirty="0">
                <a:latin typeface="Times New Roman"/>
                <a:ea typeface="Times New Roman"/>
              </a:rPr>
              <a:t>cm/min. This means that 3 to 5 hours are required for passage of </a:t>
            </a:r>
            <a:r>
              <a:rPr lang="en-US" dirty="0" err="1">
                <a:latin typeface="Times New Roman"/>
                <a:ea typeface="Times New Roman"/>
              </a:rPr>
              <a:t>chyme</a:t>
            </a:r>
            <a:r>
              <a:rPr lang="en-US" dirty="0">
                <a:latin typeface="Times New Roman"/>
                <a:ea typeface="Times New Roman"/>
              </a:rPr>
              <a:t> from the pylorus to the </a:t>
            </a:r>
            <a:r>
              <a:rPr lang="en-US" dirty="0" err="1">
                <a:latin typeface="Times New Roman"/>
                <a:ea typeface="Times New Roman"/>
              </a:rPr>
              <a:t>ileocecal</a:t>
            </a:r>
            <a:r>
              <a:rPr lang="en-US" spc="5" dirty="0">
                <a:latin typeface="Times New Roman"/>
                <a:ea typeface="Times New Roman"/>
              </a:rPr>
              <a:t> </a:t>
            </a:r>
            <a:r>
              <a:rPr lang="en-US" dirty="0" smtClean="0">
                <a:latin typeface="Times New Roman"/>
                <a:ea typeface="Times New Roman"/>
              </a:rPr>
              <a:t>valve.</a:t>
            </a:r>
          </a:p>
          <a:p>
            <a:pPr algn="l" rtl="0">
              <a:buFont typeface="Wingdings" pitchFamily="2" charset="2"/>
              <a:buChar char="v"/>
            </a:pPr>
            <a:r>
              <a:rPr lang="en-US" b="1" dirty="0" smtClean="0">
                <a:solidFill>
                  <a:srgbClr val="FF0000"/>
                </a:solidFill>
                <a:latin typeface="Times New Roman"/>
                <a:ea typeface="Times New Roman"/>
              </a:rPr>
              <a:t>Peristaltic Rush</a:t>
            </a:r>
            <a:r>
              <a:rPr lang="en-US" dirty="0">
                <a:latin typeface="Times New Roman"/>
                <a:ea typeface="Times New Roman"/>
              </a:rPr>
              <a:t>:</a:t>
            </a:r>
            <a:r>
              <a:rPr lang="en-US" dirty="0" smtClean="0">
                <a:latin typeface="Times New Roman"/>
                <a:ea typeface="Times New Roman"/>
              </a:rPr>
              <a:t> </a:t>
            </a:r>
            <a:r>
              <a:rPr lang="en-US" dirty="0">
                <a:latin typeface="Times New Roman"/>
                <a:ea typeface="Times New Roman"/>
              </a:rPr>
              <a:t>both </a:t>
            </a:r>
            <a:r>
              <a:rPr lang="en-US" b="1" dirty="0">
                <a:latin typeface="Times New Roman"/>
                <a:ea typeface="Times New Roman"/>
              </a:rPr>
              <a:t>powerful and rapid peristalsis </a:t>
            </a:r>
            <a:r>
              <a:rPr lang="en-US" dirty="0">
                <a:latin typeface="Times New Roman"/>
                <a:ea typeface="Times New Roman"/>
              </a:rPr>
              <a:t>irritation of the intestinal mucosa, as occurs in some severe cases of infectious diarrhea</a:t>
            </a:r>
            <a:r>
              <a:rPr lang="en-US" i="1" dirty="0" smtClean="0">
                <a:latin typeface="WarnockPro-LightIt"/>
              </a:rPr>
              <a:t>.</a:t>
            </a:r>
            <a:endParaRPr lang="en-US" dirty="0">
              <a:solidFill>
                <a:srgbClr val="FF0000"/>
              </a:solidFill>
            </a:endParaRPr>
          </a:p>
        </p:txBody>
      </p:sp>
      <p:sp>
        <p:nvSpPr>
          <p:cNvPr id="5" name="عنصر نائب لرقم الشريحة 4"/>
          <p:cNvSpPr>
            <a:spLocks noGrp="1"/>
          </p:cNvSpPr>
          <p:nvPr>
            <p:ph type="sldNum" sz="quarter" idx="12"/>
          </p:nvPr>
        </p:nvSpPr>
        <p:spPr/>
        <p:txBody>
          <a:bodyPr/>
          <a:lstStyle/>
          <a:p>
            <a:fld id="{B6F15528-21DE-4FAA-801E-634DDDAF4B2B}" type="slidenum">
              <a:rPr lang="en-US" smtClean="0">
                <a:solidFill>
                  <a:prstClr val="black">
                    <a:tint val="75000"/>
                  </a:prstClr>
                </a:solidFill>
              </a:rPr>
              <a:pPr/>
              <a:t>25</a:t>
            </a:fld>
            <a:endParaRPr lang="en-US" dirty="0">
              <a:solidFill>
                <a:prstClr val="black">
                  <a:tint val="75000"/>
                </a:prstClr>
              </a:solidFill>
            </a:endParaRPr>
          </a:p>
        </p:txBody>
      </p:sp>
      <p:sp>
        <p:nvSpPr>
          <p:cNvPr id="19" name="مستطيل 18"/>
          <p:cNvSpPr/>
          <p:nvPr/>
        </p:nvSpPr>
        <p:spPr>
          <a:xfrm>
            <a:off x="150036" y="620688"/>
            <a:ext cx="3763584" cy="936104"/>
          </a:xfrm>
          <a:prstGeom prst="rect">
            <a:avLst/>
          </a:prstGeom>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rtlCol="0" anchor="ctr"/>
          <a:lstStyle/>
          <a:p>
            <a:pPr algn="l"/>
            <a:r>
              <a:rPr lang="en-US" sz="2000" b="1" i="1" dirty="0">
                <a:ln>
                  <a:solidFill>
                    <a:srgbClr val="C0504D"/>
                  </a:solidFill>
                </a:ln>
                <a:solidFill>
                  <a:prstClr val="black"/>
                </a:solidFill>
                <a:latin typeface="Times New Roman"/>
                <a:ea typeface="Times New Roman"/>
              </a:rPr>
              <a:t>-	Propulsive Movements Peristalsis </a:t>
            </a:r>
          </a:p>
        </p:txBody>
      </p:sp>
      <p:sp>
        <p:nvSpPr>
          <p:cNvPr id="22" name="object 3"/>
          <p:cNvSpPr txBox="1">
            <a:spLocks/>
          </p:cNvSpPr>
          <p:nvPr/>
        </p:nvSpPr>
        <p:spPr>
          <a:xfrm>
            <a:off x="150036" y="52609"/>
            <a:ext cx="8712968" cy="443070"/>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0" tIns="12065" rIns="0" bIns="0" rtlCol="0" anchor="ctr">
            <a:spAutoFit/>
          </a:bodyPr>
          <a:lstStyle>
            <a:lvl1pPr algn="ctr" defTabSz="914400" rtl="1"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12700">
              <a:spcBef>
                <a:spcPts val="95"/>
              </a:spcBef>
            </a:pPr>
            <a:r>
              <a:rPr lang="en-US" sz="2800" b="1" dirty="0">
                <a:solidFill>
                  <a:prstClr val="black"/>
                </a:solidFill>
              </a:rPr>
              <a:t>Movements of the Small </a:t>
            </a:r>
            <a:r>
              <a:rPr lang="en-US" sz="2800" b="1" dirty="0" smtClean="0">
                <a:solidFill>
                  <a:prstClr val="black"/>
                </a:solidFill>
              </a:rPr>
              <a:t>Intestine</a:t>
            </a:r>
            <a:endParaRPr lang="en-US" sz="2800" b="1" dirty="0">
              <a:solidFill>
                <a:prstClr val="black"/>
              </a:solidFill>
            </a:endParaRPr>
          </a:p>
        </p:txBody>
      </p:sp>
    </p:spTree>
    <p:extLst>
      <p:ext uri="{BB962C8B-B14F-4D97-AF65-F5344CB8AC3E}">
        <p14:creationId xmlns:p14="http://schemas.microsoft.com/office/powerpoint/2010/main" val="36662638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عنصر نائب للمحتوى 13"/>
          <p:cNvSpPr>
            <a:spLocks noGrp="1"/>
          </p:cNvSpPr>
          <p:nvPr>
            <p:ph sz="half" idx="2"/>
          </p:nvPr>
        </p:nvSpPr>
        <p:spPr>
          <a:xfrm>
            <a:off x="0" y="620688"/>
            <a:ext cx="8892481" cy="6237312"/>
          </a:xfrm>
        </p:spPr>
        <p:txBody>
          <a:bodyPr/>
          <a:lstStyle/>
          <a:p>
            <a:pPr algn="l" rtl="0"/>
            <a:endParaRPr lang="en-US" dirty="0" smtClean="0">
              <a:latin typeface="Times New Roman"/>
              <a:ea typeface="Times New Roman"/>
            </a:endParaRPr>
          </a:p>
          <a:p>
            <a:pPr algn="l" rtl="0"/>
            <a:endParaRPr lang="en-US" dirty="0" smtClean="0">
              <a:latin typeface="Times New Roman"/>
              <a:ea typeface="Times New Roman"/>
            </a:endParaRPr>
          </a:p>
          <a:p>
            <a:pPr algn="l" rtl="0">
              <a:buFont typeface="Wingdings" pitchFamily="2" charset="2"/>
              <a:buChar char="v"/>
            </a:pPr>
            <a:r>
              <a:rPr lang="en-US" dirty="0" smtClean="0">
                <a:solidFill>
                  <a:srgbClr val="FF0000"/>
                </a:solidFill>
                <a:latin typeface="Times New Roman"/>
                <a:ea typeface="Times New Roman"/>
              </a:rPr>
              <a:t>.</a:t>
            </a:r>
            <a:endParaRPr lang="en-US" dirty="0">
              <a:solidFill>
                <a:srgbClr val="FF0000"/>
              </a:solidFill>
            </a:endParaRPr>
          </a:p>
        </p:txBody>
      </p:sp>
      <p:sp>
        <p:nvSpPr>
          <p:cNvPr id="5" name="عنصر نائب لرقم الشريحة 4"/>
          <p:cNvSpPr>
            <a:spLocks noGrp="1"/>
          </p:cNvSpPr>
          <p:nvPr>
            <p:ph type="sldNum" sz="quarter" idx="12"/>
          </p:nvPr>
        </p:nvSpPr>
        <p:spPr/>
        <p:txBody>
          <a:bodyPr/>
          <a:lstStyle/>
          <a:p>
            <a:fld id="{B6F15528-21DE-4FAA-801E-634DDDAF4B2B}" type="slidenum">
              <a:rPr lang="en-US" smtClean="0">
                <a:solidFill>
                  <a:prstClr val="black">
                    <a:tint val="75000"/>
                  </a:prstClr>
                </a:solidFill>
              </a:rPr>
              <a:pPr/>
              <a:t>26</a:t>
            </a:fld>
            <a:endParaRPr lang="en-US">
              <a:solidFill>
                <a:prstClr val="black">
                  <a:tint val="75000"/>
                </a:prstClr>
              </a:solidFill>
            </a:endParaRPr>
          </a:p>
        </p:txBody>
      </p:sp>
      <p:sp>
        <p:nvSpPr>
          <p:cNvPr id="19" name="مستطيل 18"/>
          <p:cNvSpPr/>
          <p:nvPr/>
        </p:nvSpPr>
        <p:spPr>
          <a:xfrm>
            <a:off x="150036" y="620688"/>
            <a:ext cx="8382404" cy="1224136"/>
          </a:xfrm>
          <a:prstGeom prst="rect">
            <a:avLst/>
          </a:prstGeom>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rtlCol="0" anchor="ctr"/>
          <a:lstStyle/>
          <a:p>
            <a:pPr algn="l" rtl="0"/>
            <a:r>
              <a:rPr lang="en-US" sz="2000" b="1" i="1" dirty="0">
                <a:ln>
                  <a:solidFill>
                    <a:srgbClr val="C0504D"/>
                  </a:solidFill>
                </a:ln>
                <a:solidFill>
                  <a:prstClr val="black"/>
                </a:solidFill>
                <a:latin typeface="Times New Roman"/>
                <a:ea typeface="Times New Roman"/>
              </a:rPr>
              <a:t>The principal functions of the colon are:</a:t>
            </a:r>
          </a:p>
          <a:p>
            <a:pPr algn="l" rtl="0"/>
            <a:r>
              <a:rPr lang="en-US" sz="2000" b="1" i="1" dirty="0">
                <a:ln>
                  <a:solidFill>
                    <a:srgbClr val="C0504D"/>
                  </a:solidFill>
                </a:ln>
                <a:solidFill>
                  <a:prstClr val="black"/>
                </a:solidFill>
                <a:latin typeface="Times New Roman"/>
                <a:ea typeface="Times New Roman"/>
              </a:rPr>
              <a:t>(</a:t>
            </a:r>
            <a:r>
              <a:rPr lang="en-US" sz="2000" b="1" i="1" dirty="0" smtClean="0">
                <a:ln>
                  <a:solidFill>
                    <a:srgbClr val="C0504D"/>
                  </a:solidFill>
                </a:ln>
                <a:solidFill>
                  <a:schemeClr val="tx1"/>
                </a:solidFill>
                <a:latin typeface="Times New Roman"/>
                <a:ea typeface="Times New Roman"/>
              </a:rPr>
              <a:t>1)Absorption </a:t>
            </a:r>
            <a:r>
              <a:rPr lang="en-US" sz="2000" b="1" i="1" dirty="0">
                <a:ln>
                  <a:solidFill>
                    <a:srgbClr val="C0504D"/>
                  </a:solidFill>
                </a:ln>
                <a:solidFill>
                  <a:schemeClr val="tx1"/>
                </a:solidFill>
                <a:latin typeface="Times New Roman"/>
                <a:ea typeface="Times New Roman"/>
              </a:rPr>
              <a:t>of water and electrolytes from the </a:t>
            </a:r>
            <a:r>
              <a:rPr lang="en-US" sz="2000" b="1" i="1" dirty="0" err="1">
                <a:ln>
                  <a:solidFill>
                    <a:srgbClr val="C0504D"/>
                  </a:solidFill>
                </a:ln>
                <a:solidFill>
                  <a:schemeClr val="tx1"/>
                </a:solidFill>
                <a:latin typeface="Times New Roman"/>
                <a:ea typeface="Times New Roman"/>
              </a:rPr>
              <a:t>chyme</a:t>
            </a:r>
            <a:r>
              <a:rPr lang="en-US" sz="2000" b="1" i="1" dirty="0">
                <a:ln>
                  <a:solidFill>
                    <a:srgbClr val="C0504D"/>
                  </a:solidFill>
                </a:ln>
                <a:solidFill>
                  <a:schemeClr val="tx1"/>
                </a:solidFill>
                <a:latin typeface="Times New Roman"/>
                <a:ea typeface="Times New Roman"/>
              </a:rPr>
              <a:t> to form solid feces</a:t>
            </a:r>
          </a:p>
          <a:p>
            <a:pPr algn="l" rtl="0"/>
            <a:r>
              <a:rPr lang="en-US" sz="2000" b="1" i="1" dirty="0">
                <a:ln>
                  <a:solidFill>
                    <a:srgbClr val="C0504D"/>
                  </a:solidFill>
                </a:ln>
                <a:solidFill>
                  <a:schemeClr val="tx1"/>
                </a:solidFill>
                <a:latin typeface="Times New Roman"/>
                <a:ea typeface="Times New Roman"/>
              </a:rPr>
              <a:t>(</a:t>
            </a:r>
            <a:r>
              <a:rPr lang="en-US" sz="2000" b="1" i="1" dirty="0" smtClean="0">
                <a:ln>
                  <a:solidFill>
                    <a:srgbClr val="C0504D"/>
                  </a:solidFill>
                </a:ln>
                <a:solidFill>
                  <a:schemeClr val="tx1"/>
                </a:solidFill>
                <a:latin typeface="Times New Roman"/>
                <a:ea typeface="Times New Roman"/>
              </a:rPr>
              <a:t>2)Storage </a:t>
            </a:r>
            <a:r>
              <a:rPr lang="en-US" sz="2000" b="1" i="1" dirty="0">
                <a:ln>
                  <a:solidFill>
                    <a:srgbClr val="C0504D"/>
                  </a:solidFill>
                </a:ln>
                <a:solidFill>
                  <a:schemeClr val="tx1"/>
                </a:solidFill>
                <a:latin typeface="Times New Roman"/>
                <a:ea typeface="Times New Roman"/>
              </a:rPr>
              <a:t>of fecal matter until it can be expelled.</a:t>
            </a:r>
          </a:p>
        </p:txBody>
      </p:sp>
      <p:sp>
        <p:nvSpPr>
          <p:cNvPr id="22" name="object 3"/>
          <p:cNvSpPr txBox="1">
            <a:spLocks/>
          </p:cNvSpPr>
          <p:nvPr/>
        </p:nvSpPr>
        <p:spPr>
          <a:xfrm>
            <a:off x="150036" y="52609"/>
            <a:ext cx="8712968" cy="443070"/>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0" tIns="12065" rIns="0" bIns="0" rtlCol="0" anchor="ctr">
            <a:spAutoFit/>
          </a:bodyPr>
          <a:lstStyle>
            <a:lvl1pPr algn="ctr" defTabSz="914400" rtl="1"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282575">
              <a:spcAft>
                <a:spcPts val="0"/>
              </a:spcAft>
            </a:pPr>
            <a:r>
              <a:rPr lang="en-US" sz="2800" b="1" i="1" dirty="0">
                <a:solidFill>
                  <a:srgbClr val="FF0000"/>
                </a:solidFill>
                <a:latin typeface="Arial"/>
                <a:ea typeface="Arial"/>
              </a:rPr>
              <a:t>Movements</a:t>
            </a:r>
            <a:r>
              <a:rPr lang="en-US" sz="2800" b="1" i="1" spc="-45" dirty="0">
                <a:solidFill>
                  <a:srgbClr val="FF0000"/>
                </a:solidFill>
                <a:latin typeface="Arial"/>
                <a:ea typeface="Arial"/>
              </a:rPr>
              <a:t> </a:t>
            </a:r>
            <a:r>
              <a:rPr lang="en-US" sz="2800" b="1" i="1" dirty="0">
                <a:solidFill>
                  <a:srgbClr val="FF0000"/>
                </a:solidFill>
                <a:latin typeface="Arial"/>
                <a:ea typeface="Arial"/>
              </a:rPr>
              <a:t>of</a:t>
            </a:r>
            <a:r>
              <a:rPr lang="en-US" sz="2800" b="1" i="1" spc="-15" dirty="0">
                <a:solidFill>
                  <a:srgbClr val="FF0000"/>
                </a:solidFill>
                <a:latin typeface="Arial"/>
                <a:ea typeface="Arial"/>
              </a:rPr>
              <a:t> </a:t>
            </a:r>
            <a:r>
              <a:rPr lang="en-US" sz="2800" b="1" i="1" dirty="0">
                <a:solidFill>
                  <a:srgbClr val="FF0000"/>
                </a:solidFill>
                <a:latin typeface="Arial"/>
                <a:ea typeface="Arial"/>
              </a:rPr>
              <a:t>the</a:t>
            </a:r>
            <a:r>
              <a:rPr lang="en-US" sz="2800" b="1" i="1" spc="60" dirty="0">
                <a:solidFill>
                  <a:srgbClr val="FF0000"/>
                </a:solidFill>
                <a:latin typeface="Arial"/>
                <a:ea typeface="Arial"/>
              </a:rPr>
              <a:t> </a:t>
            </a:r>
            <a:r>
              <a:rPr lang="en-US" sz="2800" b="1" i="1" dirty="0">
                <a:solidFill>
                  <a:srgbClr val="FF0000"/>
                </a:solidFill>
                <a:latin typeface="Arial"/>
                <a:ea typeface="Arial"/>
              </a:rPr>
              <a:t>Colon</a:t>
            </a:r>
            <a:endParaRPr lang="en-US" sz="2800" b="1" i="1" dirty="0">
              <a:effectLst/>
              <a:latin typeface="Arial"/>
              <a:ea typeface="Arial"/>
            </a:endParaRPr>
          </a:p>
        </p:txBody>
      </p:sp>
      <p:pic>
        <p:nvPicPr>
          <p:cNvPr id="4098"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06871" y="2204864"/>
            <a:ext cx="4200525" cy="404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4365970" y="2278486"/>
            <a:ext cx="4187337" cy="3900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09246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عنصر نائب للمحتوى 13"/>
          <p:cNvSpPr>
            <a:spLocks noGrp="1"/>
          </p:cNvSpPr>
          <p:nvPr>
            <p:ph sz="half" idx="2"/>
          </p:nvPr>
        </p:nvSpPr>
        <p:spPr>
          <a:xfrm>
            <a:off x="0" y="620688"/>
            <a:ext cx="8892481" cy="6237312"/>
          </a:xfrm>
        </p:spPr>
        <p:txBody>
          <a:bodyPr/>
          <a:lstStyle/>
          <a:p>
            <a:pPr algn="l" rtl="0"/>
            <a:endParaRPr lang="en-US" dirty="0" smtClean="0">
              <a:latin typeface="Times New Roman"/>
              <a:ea typeface="Times New Roman"/>
            </a:endParaRPr>
          </a:p>
          <a:p>
            <a:pPr algn="l" rtl="0"/>
            <a:endParaRPr lang="en-US" dirty="0" smtClean="0">
              <a:latin typeface="Times New Roman"/>
              <a:ea typeface="Times New Roman"/>
            </a:endParaRPr>
          </a:p>
          <a:p>
            <a:pPr marL="0" indent="0" algn="l" rtl="0">
              <a:buNone/>
            </a:pPr>
            <a:endParaRPr lang="en-US" dirty="0">
              <a:solidFill>
                <a:srgbClr val="FF0000"/>
              </a:solidFill>
            </a:endParaRPr>
          </a:p>
        </p:txBody>
      </p:sp>
      <p:sp>
        <p:nvSpPr>
          <p:cNvPr id="5" name="عنصر نائب لرقم الشريحة 4"/>
          <p:cNvSpPr>
            <a:spLocks noGrp="1"/>
          </p:cNvSpPr>
          <p:nvPr>
            <p:ph type="sldNum" sz="quarter" idx="12"/>
          </p:nvPr>
        </p:nvSpPr>
        <p:spPr/>
        <p:txBody>
          <a:bodyPr/>
          <a:lstStyle/>
          <a:p>
            <a:fld id="{B6F15528-21DE-4FAA-801E-634DDDAF4B2B}" type="slidenum">
              <a:rPr lang="en-US" smtClean="0">
                <a:solidFill>
                  <a:prstClr val="black">
                    <a:tint val="75000"/>
                  </a:prstClr>
                </a:solidFill>
              </a:rPr>
              <a:pPr/>
              <a:t>27</a:t>
            </a:fld>
            <a:endParaRPr lang="en-US">
              <a:solidFill>
                <a:prstClr val="black">
                  <a:tint val="75000"/>
                </a:prstClr>
              </a:solidFill>
            </a:endParaRPr>
          </a:p>
        </p:txBody>
      </p:sp>
      <p:sp>
        <p:nvSpPr>
          <p:cNvPr id="19" name="مستطيل 18"/>
          <p:cNvSpPr/>
          <p:nvPr/>
        </p:nvSpPr>
        <p:spPr>
          <a:xfrm>
            <a:off x="135420" y="620688"/>
            <a:ext cx="6668828" cy="864096"/>
          </a:xfrm>
          <a:prstGeom prst="rect">
            <a:avLst/>
          </a:prstGeom>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rtlCol="0" anchor="ctr"/>
          <a:lstStyle/>
          <a:p>
            <a:pPr algn="l" rtl="0"/>
            <a:r>
              <a:rPr lang="en-US" sz="2800" b="1" dirty="0" smtClean="0"/>
              <a:t>Mixing </a:t>
            </a:r>
            <a:r>
              <a:rPr lang="en-US" sz="2800" b="1" dirty="0" err="1" smtClean="0"/>
              <a:t>Movements“</a:t>
            </a:r>
            <a:r>
              <a:rPr lang="en-US" sz="3200" b="1" u="sng" dirty="0" err="1" smtClean="0">
                <a:solidFill>
                  <a:srgbClr val="FF0000"/>
                </a:solidFill>
              </a:rPr>
              <a:t>Haustrations</a:t>
            </a:r>
            <a:r>
              <a:rPr lang="en-US" sz="2800" b="1" dirty="0" smtClean="0"/>
              <a:t>.”</a:t>
            </a:r>
          </a:p>
          <a:p>
            <a:pPr algn="l" rtl="0"/>
            <a:r>
              <a:rPr lang="en-US" sz="2400" b="1" i="1" dirty="0" smtClean="0">
                <a:ln>
                  <a:solidFill>
                    <a:srgbClr val="C0504D"/>
                  </a:solidFill>
                </a:ln>
                <a:solidFill>
                  <a:schemeClr val="tx1"/>
                </a:solidFill>
                <a:latin typeface="Times New Roman"/>
                <a:ea typeface="Times New Roman"/>
              </a:rPr>
              <a:t>Similar </a:t>
            </a:r>
            <a:r>
              <a:rPr lang="en-US" sz="2400" b="1" i="1" smtClean="0">
                <a:ln>
                  <a:solidFill>
                    <a:srgbClr val="C0504D"/>
                  </a:solidFill>
                </a:ln>
                <a:solidFill>
                  <a:schemeClr val="tx1"/>
                </a:solidFill>
                <a:latin typeface="Times New Roman"/>
                <a:ea typeface="Times New Roman"/>
              </a:rPr>
              <a:t>to </a:t>
            </a:r>
            <a:r>
              <a:rPr lang="en-US" sz="2400" b="1" i="1" smtClean="0">
                <a:ln>
                  <a:solidFill>
                    <a:srgbClr val="C0504D"/>
                  </a:solidFill>
                </a:ln>
                <a:solidFill>
                  <a:schemeClr val="tx1"/>
                </a:solidFill>
                <a:latin typeface="Times New Roman"/>
                <a:ea typeface="Times New Roman"/>
              </a:rPr>
              <a:t>segmentation </a:t>
            </a:r>
            <a:r>
              <a:rPr lang="en-US" sz="2400" b="1" i="1" dirty="0" smtClean="0">
                <a:ln>
                  <a:solidFill>
                    <a:srgbClr val="C0504D"/>
                  </a:solidFill>
                </a:ln>
                <a:solidFill>
                  <a:schemeClr val="tx1"/>
                </a:solidFill>
                <a:latin typeface="Times New Roman"/>
                <a:ea typeface="Times New Roman"/>
              </a:rPr>
              <a:t>of small intestine </a:t>
            </a:r>
            <a:endParaRPr lang="en-US" sz="2400" b="1" i="1" dirty="0">
              <a:ln>
                <a:solidFill>
                  <a:srgbClr val="C0504D"/>
                </a:solidFill>
              </a:ln>
              <a:solidFill>
                <a:schemeClr val="tx1"/>
              </a:solidFill>
              <a:latin typeface="Times New Roman"/>
              <a:ea typeface="Times New Roman"/>
            </a:endParaRPr>
          </a:p>
        </p:txBody>
      </p:sp>
      <p:sp>
        <p:nvSpPr>
          <p:cNvPr id="22" name="object 3"/>
          <p:cNvSpPr txBox="1">
            <a:spLocks/>
          </p:cNvSpPr>
          <p:nvPr/>
        </p:nvSpPr>
        <p:spPr>
          <a:xfrm>
            <a:off x="150036" y="52609"/>
            <a:ext cx="8712968" cy="443070"/>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0" tIns="12065" rIns="0" bIns="0" rtlCol="0" anchor="ctr">
            <a:spAutoFit/>
          </a:bodyPr>
          <a:lstStyle>
            <a:lvl1pPr algn="ctr" defTabSz="914400" rtl="1"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282575">
              <a:spcAft>
                <a:spcPts val="0"/>
              </a:spcAft>
            </a:pPr>
            <a:r>
              <a:rPr lang="en-US" sz="2800" b="1" i="1" dirty="0">
                <a:solidFill>
                  <a:srgbClr val="FF0000"/>
                </a:solidFill>
                <a:latin typeface="Arial"/>
                <a:ea typeface="Arial"/>
              </a:rPr>
              <a:t>Movements</a:t>
            </a:r>
            <a:r>
              <a:rPr lang="en-US" sz="2800" b="1" i="1" spc="-45" dirty="0">
                <a:solidFill>
                  <a:srgbClr val="FF0000"/>
                </a:solidFill>
                <a:latin typeface="Arial"/>
                <a:ea typeface="Arial"/>
              </a:rPr>
              <a:t> </a:t>
            </a:r>
            <a:r>
              <a:rPr lang="en-US" sz="2800" b="1" i="1" dirty="0">
                <a:solidFill>
                  <a:srgbClr val="FF0000"/>
                </a:solidFill>
                <a:latin typeface="Arial"/>
                <a:ea typeface="Arial"/>
              </a:rPr>
              <a:t>of</a:t>
            </a:r>
            <a:r>
              <a:rPr lang="en-US" sz="2800" b="1" i="1" spc="-15" dirty="0">
                <a:solidFill>
                  <a:srgbClr val="FF0000"/>
                </a:solidFill>
                <a:latin typeface="Arial"/>
                <a:ea typeface="Arial"/>
              </a:rPr>
              <a:t> </a:t>
            </a:r>
            <a:r>
              <a:rPr lang="en-US" sz="2800" b="1" i="1" dirty="0">
                <a:solidFill>
                  <a:srgbClr val="FF0000"/>
                </a:solidFill>
                <a:latin typeface="Arial"/>
                <a:ea typeface="Arial"/>
              </a:rPr>
              <a:t>the</a:t>
            </a:r>
            <a:r>
              <a:rPr lang="en-US" sz="2800" b="1" i="1" spc="60" dirty="0">
                <a:solidFill>
                  <a:srgbClr val="FF0000"/>
                </a:solidFill>
                <a:latin typeface="Arial"/>
                <a:ea typeface="Arial"/>
              </a:rPr>
              <a:t> </a:t>
            </a:r>
            <a:r>
              <a:rPr lang="en-US" sz="2800" b="1" i="1" dirty="0">
                <a:solidFill>
                  <a:srgbClr val="FF0000"/>
                </a:solidFill>
                <a:latin typeface="Arial"/>
                <a:ea typeface="Arial"/>
              </a:rPr>
              <a:t>Colon</a:t>
            </a:r>
            <a:endParaRPr lang="en-US" sz="2800" b="1" i="1" dirty="0">
              <a:effectLst/>
              <a:latin typeface="Arial"/>
              <a:ea typeface="Arial"/>
            </a:endParaRPr>
          </a:p>
        </p:txBody>
      </p:sp>
      <p:sp>
        <p:nvSpPr>
          <p:cNvPr id="9" name="مستطيل 8"/>
          <p:cNvSpPr/>
          <p:nvPr/>
        </p:nvSpPr>
        <p:spPr>
          <a:xfrm>
            <a:off x="183897" y="1628800"/>
            <a:ext cx="7466994" cy="864096"/>
          </a:xfrm>
          <a:prstGeom prst="rect">
            <a:avLst/>
          </a:prstGeom>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rtlCol="0" anchor="ctr"/>
          <a:lstStyle/>
          <a:p>
            <a:pPr algn="l" rtl="0"/>
            <a:r>
              <a:rPr lang="en-US" sz="2800" b="1" dirty="0">
                <a:latin typeface="Frutiger-Bold"/>
              </a:rPr>
              <a:t>Propulsive Movements—“</a:t>
            </a:r>
            <a:r>
              <a:rPr lang="en-US" sz="2800" b="1" u="sng" dirty="0">
                <a:solidFill>
                  <a:srgbClr val="FF0000"/>
                </a:solidFill>
                <a:latin typeface="Frutiger-Bold"/>
              </a:rPr>
              <a:t>Mass Movements</a:t>
            </a:r>
            <a:endParaRPr lang="en-US" sz="2800" b="1" i="1" u="sng" dirty="0">
              <a:ln>
                <a:solidFill>
                  <a:srgbClr val="C0504D"/>
                </a:solidFill>
              </a:ln>
              <a:solidFill>
                <a:srgbClr val="FF0000"/>
              </a:solidFill>
              <a:latin typeface="Times New Roman"/>
              <a:ea typeface="Times New Roman"/>
            </a:endParaRPr>
          </a:p>
        </p:txBody>
      </p:sp>
      <p:sp>
        <p:nvSpPr>
          <p:cNvPr id="3" name="مستطيل 2"/>
          <p:cNvSpPr/>
          <p:nvPr/>
        </p:nvSpPr>
        <p:spPr>
          <a:xfrm>
            <a:off x="135420" y="2852936"/>
            <a:ext cx="8829068" cy="3847207"/>
          </a:xfrm>
          <a:prstGeom prst="rect">
            <a:avLst/>
          </a:prstGeom>
        </p:spPr>
        <p:txBody>
          <a:bodyPr wrap="square">
            <a:spAutoFit/>
          </a:bodyPr>
          <a:lstStyle/>
          <a:p>
            <a:pPr algn="l" rtl="0"/>
            <a:r>
              <a:rPr lang="en-US" sz="2400" dirty="0">
                <a:latin typeface="WarnockPro-Light"/>
              </a:rPr>
              <a:t>From the cecum to the sigmoid, </a:t>
            </a:r>
            <a:r>
              <a:rPr lang="en-US" sz="2400" i="1" dirty="0">
                <a:latin typeface="WarnockPro-LightIt"/>
              </a:rPr>
              <a:t>mass movements </a:t>
            </a:r>
            <a:r>
              <a:rPr lang="en-US" sz="2400" dirty="0">
                <a:latin typeface="WarnockPro-Light"/>
              </a:rPr>
              <a:t>can,</a:t>
            </a:r>
          </a:p>
          <a:p>
            <a:pPr algn="l" rtl="0"/>
            <a:r>
              <a:rPr lang="en-US" sz="2400" dirty="0">
                <a:latin typeface="WarnockPro-Light"/>
              </a:rPr>
              <a:t>for many minutes at a time, take over the propulsive role.</a:t>
            </a:r>
          </a:p>
          <a:p>
            <a:pPr algn="l" rtl="0"/>
            <a:r>
              <a:rPr lang="en-US" sz="2400" dirty="0">
                <a:latin typeface="WarnockPro-Light"/>
              </a:rPr>
              <a:t>These movements usually occur only </a:t>
            </a:r>
            <a:r>
              <a:rPr lang="en-US" sz="2400" dirty="0" smtClean="0">
                <a:latin typeface="WarnockPro-Light"/>
              </a:rPr>
              <a:t>1-3 times each </a:t>
            </a:r>
            <a:r>
              <a:rPr lang="en-US" sz="2400" dirty="0">
                <a:latin typeface="WarnockPro-Light"/>
              </a:rPr>
              <a:t>day, in many people especially for about 15 minutes</a:t>
            </a:r>
          </a:p>
          <a:p>
            <a:pPr algn="l" rtl="0"/>
            <a:r>
              <a:rPr lang="en-US" sz="2400" dirty="0">
                <a:latin typeface="WarnockPro-Light"/>
              </a:rPr>
              <a:t>during the first hour after eating breakfast.</a:t>
            </a:r>
          </a:p>
          <a:p>
            <a:pPr marL="342900" indent="-342900" algn="l" rtl="0">
              <a:buFont typeface="Wingdings" pitchFamily="2" charset="2"/>
              <a:buChar char="v"/>
            </a:pPr>
            <a:r>
              <a:rPr lang="en-US" sz="2400" dirty="0">
                <a:latin typeface="WarnockPro-Light"/>
              </a:rPr>
              <a:t>A mass movement is a modified type of </a:t>
            </a:r>
            <a:r>
              <a:rPr lang="en-US" sz="2400" dirty="0" smtClean="0">
                <a:latin typeface="WarnockPro-Light"/>
              </a:rPr>
              <a:t>peristalsis</a:t>
            </a:r>
          </a:p>
          <a:p>
            <a:pPr marL="342900" indent="-342900" algn="l" rtl="0">
              <a:buFont typeface="Wingdings" pitchFamily="2" charset="2"/>
              <a:buChar char="v"/>
            </a:pPr>
            <a:r>
              <a:rPr lang="en-US" sz="2000" dirty="0" smtClean="0">
                <a:latin typeface="WarnockPro-Light"/>
              </a:rPr>
              <a:t>Irritation </a:t>
            </a:r>
            <a:r>
              <a:rPr lang="en-US" sz="2000" dirty="0">
                <a:latin typeface="WarnockPro-Light"/>
              </a:rPr>
              <a:t>in the colon can also initiate intense mass</a:t>
            </a:r>
          </a:p>
          <a:p>
            <a:pPr algn="l" rtl="0"/>
            <a:r>
              <a:rPr lang="en-US" sz="2000" dirty="0">
                <a:latin typeface="WarnockPro-Light"/>
              </a:rPr>
              <a:t>movements. For instance, a person who has an ulcerated</a:t>
            </a:r>
          </a:p>
          <a:p>
            <a:pPr algn="l" rtl="0"/>
            <a:r>
              <a:rPr lang="en-US" sz="2000" dirty="0">
                <a:latin typeface="WarnockPro-Light"/>
              </a:rPr>
              <a:t>condition of the colon mucosa </a:t>
            </a:r>
            <a:r>
              <a:rPr lang="en-US" sz="2000" i="1" dirty="0">
                <a:latin typeface="WarnockPro-LightIt"/>
              </a:rPr>
              <a:t>(ulcerative colitis) </a:t>
            </a:r>
            <a:r>
              <a:rPr lang="en-US" sz="2000" dirty="0">
                <a:latin typeface="WarnockPro-Light"/>
              </a:rPr>
              <a:t>frequently</a:t>
            </a:r>
          </a:p>
          <a:p>
            <a:pPr algn="l" rtl="0"/>
            <a:r>
              <a:rPr lang="en-US" sz="2000" dirty="0">
                <a:latin typeface="WarnockPro-Light"/>
              </a:rPr>
              <a:t>has mass movements that persist almost all</a:t>
            </a:r>
          </a:p>
          <a:p>
            <a:pPr algn="l" rtl="0"/>
            <a:r>
              <a:rPr lang="en-US" sz="2000" dirty="0">
                <a:latin typeface="WarnockPro-Light"/>
              </a:rPr>
              <a:t>the time.</a:t>
            </a:r>
            <a:endParaRPr lang="en-US" sz="2000"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55921" y="620688"/>
            <a:ext cx="2093912" cy="195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52331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عنصر نائب للمحتوى 13"/>
          <p:cNvSpPr>
            <a:spLocks noGrp="1"/>
          </p:cNvSpPr>
          <p:nvPr>
            <p:ph sz="half" idx="2"/>
          </p:nvPr>
        </p:nvSpPr>
        <p:spPr>
          <a:xfrm>
            <a:off x="0" y="620688"/>
            <a:ext cx="5796136" cy="6048672"/>
          </a:xfrm>
        </p:spPr>
        <p:txBody>
          <a:bodyPr>
            <a:normAutofit lnSpcReduction="10000"/>
          </a:bodyPr>
          <a:lstStyle/>
          <a:p>
            <a:pPr marL="0" indent="0" algn="l" rtl="0">
              <a:buNone/>
            </a:pPr>
            <a:endParaRPr lang="en-US" sz="2400" dirty="0" smtClean="0">
              <a:latin typeface="Times New Roman"/>
              <a:ea typeface="Times New Roman"/>
            </a:endParaRPr>
          </a:p>
          <a:p>
            <a:pPr algn="l" rtl="0">
              <a:buFont typeface="Wingdings" pitchFamily="2" charset="2"/>
              <a:buChar char="v"/>
            </a:pPr>
            <a:r>
              <a:rPr lang="en-US" sz="2400" dirty="0" smtClean="0">
                <a:latin typeface="WarnockPro-Light"/>
              </a:rPr>
              <a:t>Most </a:t>
            </a:r>
            <a:r>
              <a:rPr lang="en-US" sz="2400" dirty="0">
                <a:latin typeface="WarnockPro-Light"/>
              </a:rPr>
              <a:t>of the time, the rectum is empty of feces, </a:t>
            </a:r>
            <a:r>
              <a:rPr lang="en-US" sz="2400" dirty="0" smtClean="0">
                <a:latin typeface="WarnockPro-Light"/>
              </a:rPr>
              <a:t>partly because </a:t>
            </a:r>
            <a:r>
              <a:rPr lang="en-US" sz="2400" dirty="0">
                <a:latin typeface="WarnockPro-Light"/>
              </a:rPr>
              <a:t>a weak functional sphincter exists about </a:t>
            </a:r>
            <a:r>
              <a:rPr lang="en-US" sz="2400" dirty="0" smtClean="0">
                <a:latin typeface="WarnockPro-Light"/>
              </a:rPr>
              <a:t>20 centimeters </a:t>
            </a:r>
            <a:r>
              <a:rPr lang="en-US" sz="2400" dirty="0">
                <a:latin typeface="WarnockPro-Light"/>
              </a:rPr>
              <a:t>from the anus at the juncture between </a:t>
            </a:r>
            <a:r>
              <a:rPr lang="en-US" sz="2400" dirty="0" smtClean="0">
                <a:latin typeface="WarnockPro-Light"/>
              </a:rPr>
              <a:t>the sigmoid </a:t>
            </a:r>
            <a:r>
              <a:rPr lang="en-US" sz="2400" dirty="0">
                <a:latin typeface="WarnockPro-Light"/>
              </a:rPr>
              <a:t>colon and the rectum</a:t>
            </a:r>
            <a:r>
              <a:rPr lang="en-US" sz="2400" dirty="0" smtClean="0">
                <a:latin typeface="WarnockPro-Light"/>
              </a:rPr>
              <a:t>.</a:t>
            </a:r>
          </a:p>
          <a:p>
            <a:pPr algn="l" rtl="0">
              <a:buFont typeface="Wingdings" pitchFamily="2" charset="2"/>
              <a:buChar char="v"/>
            </a:pPr>
            <a:r>
              <a:rPr lang="en-US" sz="2400" dirty="0" smtClean="0">
                <a:latin typeface="WarnockPro-Light"/>
              </a:rPr>
              <a:t> </a:t>
            </a:r>
            <a:r>
              <a:rPr lang="en-US" sz="2400" dirty="0">
                <a:latin typeface="WarnockPro-Light"/>
              </a:rPr>
              <a:t>A sharp angulation is </a:t>
            </a:r>
            <a:r>
              <a:rPr lang="en-US" sz="2400" dirty="0" smtClean="0">
                <a:latin typeface="WarnockPro-Light"/>
              </a:rPr>
              <a:t>also present here that contributes additional resistance to filling </a:t>
            </a:r>
            <a:r>
              <a:rPr lang="en-US" sz="2400" dirty="0">
                <a:latin typeface="WarnockPro-Light"/>
              </a:rPr>
              <a:t>of the </a:t>
            </a:r>
            <a:r>
              <a:rPr lang="en-US" sz="2400" dirty="0" smtClean="0">
                <a:latin typeface="WarnockPro-Light"/>
              </a:rPr>
              <a:t>rectum.</a:t>
            </a:r>
          </a:p>
          <a:p>
            <a:pPr algn="l" rtl="0">
              <a:buFont typeface="Wingdings" pitchFamily="2" charset="2"/>
              <a:buChar char="v"/>
            </a:pPr>
            <a:r>
              <a:rPr lang="en-US" sz="2400" dirty="0" smtClean="0">
                <a:latin typeface="WarnockPro-Light"/>
              </a:rPr>
              <a:t>When </a:t>
            </a:r>
            <a:r>
              <a:rPr lang="en-US" sz="2400" dirty="0">
                <a:latin typeface="WarnockPro-Light"/>
              </a:rPr>
              <a:t>a mass movement forces feces into the </a:t>
            </a:r>
            <a:r>
              <a:rPr lang="en-US" sz="2400" dirty="0" smtClean="0">
                <a:latin typeface="WarnockPro-Light"/>
              </a:rPr>
              <a:t>rectum, the </a:t>
            </a:r>
            <a:r>
              <a:rPr lang="en-US" sz="2400" dirty="0">
                <a:latin typeface="WarnockPro-Light"/>
              </a:rPr>
              <a:t>desire for defecation occurs immediately</a:t>
            </a:r>
            <a:r>
              <a:rPr lang="en-US" sz="2400" dirty="0" smtClean="0">
                <a:latin typeface="WarnockPro-Light"/>
              </a:rPr>
              <a:t>,</a:t>
            </a:r>
          </a:p>
          <a:p>
            <a:pPr marL="0" indent="0" algn="l" rtl="0">
              <a:buNone/>
            </a:pPr>
            <a:r>
              <a:rPr lang="en-US" sz="2400" dirty="0" smtClean="0">
                <a:latin typeface="WarnockPro-Light"/>
              </a:rPr>
              <a:t> </a:t>
            </a:r>
            <a:r>
              <a:rPr lang="en-US" sz="2400" b="1" dirty="0" smtClean="0">
                <a:latin typeface="WarnockPro-Light"/>
              </a:rPr>
              <a:t>including reflex </a:t>
            </a:r>
            <a:r>
              <a:rPr lang="en-US" sz="2400" b="1" dirty="0">
                <a:latin typeface="WarnockPro-Light"/>
              </a:rPr>
              <a:t>contraction of the rectum and relaxation of the </a:t>
            </a:r>
            <a:r>
              <a:rPr lang="en-US" sz="2400" b="1" dirty="0" smtClean="0">
                <a:latin typeface="WarnockPro-Light"/>
              </a:rPr>
              <a:t>anal sphincters</a:t>
            </a:r>
            <a:endParaRPr lang="en-US" sz="2400" b="1" dirty="0">
              <a:solidFill>
                <a:srgbClr val="FF0000"/>
              </a:solidFill>
            </a:endParaRPr>
          </a:p>
        </p:txBody>
      </p:sp>
      <p:sp>
        <p:nvSpPr>
          <p:cNvPr id="5" name="عنصر نائب لرقم الشريحة 4"/>
          <p:cNvSpPr>
            <a:spLocks noGrp="1"/>
          </p:cNvSpPr>
          <p:nvPr>
            <p:ph type="sldNum" sz="quarter" idx="12"/>
          </p:nvPr>
        </p:nvSpPr>
        <p:spPr/>
        <p:txBody>
          <a:bodyPr/>
          <a:lstStyle/>
          <a:p>
            <a:fld id="{B6F15528-21DE-4FAA-801E-634DDDAF4B2B}" type="slidenum">
              <a:rPr lang="en-US" smtClean="0">
                <a:solidFill>
                  <a:prstClr val="black">
                    <a:tint val="75000"/>
                  </a:prstClr>
                </a:solidFill>
              </a:rPr>
              <a:pPr/>
              <a:t>28</a:t>
            </a:fld>
            <a:endParaRPr lang="en-US" dirty="0">
              <a:solidFill>
                <a:prstClr val="black">
                  <a:tint val="75000"/>
                </a:prstClr>
              </a:solidFill>
            </a:endParaRPr>
          </a:p>
        </p:txBody>
      </p:sp>
      <p:sp>
        <p:nvSpPr>
          <p:cNvPr id="22" name="object 3"/>
          <p:cNvSpPr txBox="1">
            <a:spLocks/>
          </p:cNvSpPr>
          <p:nvPr/>
        </p:nvSpPr>
        <p:spPr>
          <a:xfrm>
            <a:off x="0" y="263578"/>
            <a:ext cx="9063382" cy="443070"/>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0" tIns="12065" rIns="0" bIns="0" rtlCol="0" anchor="ctr">
            <a:spAutoFit/>
          </a:bodyPr>
          <a:lstStyle>
            <a:lvl1pPr algn="ctr" defTabSz="914400" rtl="1"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12700">
              <a:spcBef>
                <a:spcPts val="95"/>
              </a:spcBef>
            </a:pPr>
            <a:r>
              <a:rPr lang="en-US" sz="2800" b="1" dirty="0" smtClean="0">
                <a:latin typeface="Frutiger-Bold"/>
              </a:rPr>
              <a:t>DEFECATION</a:t>
            </a:r>
            <a:endParaRPr lang="en-US" sz="2800" b="1" dirty="0">
              <a:latin typeface="Frutiger-Bold"/>
            </a:endParaRPr>
          </a:p>
        </p:txBody>
      </p:sp>
      <p:pic>
        <p:nvPicPr>
          <p:cNvPr id="6" name="Picture 4"/>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640566" y="1124745"/>
            <a:ext cx="3483504"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7066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07504" y="213035"/>
            <a:ext cx="8928992" cy="432491"/>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0" tIns="12065" rIns="0" bIns="0" rtlCol="0">
            <a:spAutoFit/>
          </a:bodyPr>
          <a:lstStyle/>
          <a:p>
            <a:pPr marL="464185">
              <a:lnSpc>
                <a:spcPts val="1520"/>
              </a:lnSpc>
            </a:pPr>
            <a:r>
              <a:rPr lang="en-US" sz="2800" b="1" dirty="0" smtClean="0">
                <a:solidFill>
                  <a:srgbClr val="000000"/>
                </a:solidFill>
                <a:latin typeface="Frutiger-Bold"/>
              </a:rPr>
              <a:t/>
            </a:r>
            <a:br>
              <a:rPr lang="en-US" sz="2800" b="1" dirty="0" smtClean="0">
                <a:solidFill>
                  <a:srgbClr val="000000"/>
                </a:solidFill>
                <a:latin typeface="Frutiger-Bold"/>
              </a:rPr>
            </a:br>
            <a:r>
              <a:rPr lang="en-US" sz="2800" b="1" dirty="0" smtClean="0">
                <a:solidFill>
                  <a:srgbClr val="000000"/>
                </a:solidFill>
                <a:latin typeface="Frutiger-Bold"/>
              </a:rPr>
              <a:t>Defecation </a:t>
            </a:r>
            <a:r>
              <a:rPr lang="en-US" sz="2800" b="1" dirty="0">
                <a:solidFill>
                  <a:srgbClr val="000000"/>
                </a:solidFill>
                <a:latin typeface="Frutiger-Bold"/>
              </a:rPr>
              <a:t>Reflexes</a:t>
            </a:r>
            <a:endParaRPr sz="2800" b="1" dirty="0">
              <a:solidFill>
                <a:srgbClr val="FF0000"/>
              </a:solidFill>
              <a:latin typeface="Times New Roman"/>
              <a:cs typeface="Times New Roman"/>
            </a:endParaRPr>
          </a:p>
        </p:txBody>
      </p:sp>
      <p:sp>
        <p:nvSpPr>
          <p:cNvPr id="5" name="عنصر نائب لرقم الشريحة 4"/>
          <p:cNvSpPr>
            <a:spLocks noGrp="1"/>
          </p:cNvSpPr>
          <p:nvPr>
            <p:ph type="sldNum" sz="quarter" idx="12"/>
          </p:nvPr>
        </p:nvSpPr>
        <p:spPr/>
        <p:txBody>
          <a:bodyPr/>
          <a:lstStyle/>
          <a:p>
            <a:fld id="{B6F15528-21DE-4FAA-801E-634DDDAF4B2B}" type="slidenum">
              <a:rPr lang="en-US" smtClean="0">
                <a:solidFill>
                  <a:prstClr val="black">
                    <a:tint val="75000"/>
                  </a:prstClr>
                </a:solidFill>
              </a:rPr>
              <a:pPr/>
              <a:t>29</a:t>
            </a:fld>
            <a:endParaRPr lang="en-US">
              <a:solidFill>
                <a:prstClr val="black">
                  <a:tint val="75000"/>
                </a:prstClr>
              </a:solidFill>
            </a:endParaRPr>
          </a:p>
        </p:txBody>
      </p:sp>
      <p:sp>
        <p:nvSpPr>
          <p:cNvPr id="4" name="عنصر نائب للمحتوى 3"/>
          <p:cNvSpPr>
            <a:spLocks noGrp="1"/>
          </p:cNvSpPr>
          <p:nvPr>
            <p:ph idx="1"/>
          </p:nvPr>
        </p:nvSpPr>
        <p:spPr>
          <a:xfrm>
            <a:off x="251520" y="692696"/>
            <a:ext cx="8892480" cy="5904656"/>
          </a:xfrm>
        </p:spPr>
        <p:txBody>
          <a:bodyPr>
            <a:normAutofit fontScale="92500" lnSpcReduction="10000"/>
          </a:bodyPr>
          <a:lstStyle/>
          <a:p>
            <a:pPr marL="0" indent="0">
              <a:buNone/>
            </a:pPr>
            <a:r>
              <a:rPr lang="en-US" sz="2400" b="1" dirty="0" smtClean="0">
                <a:solidFill>
                  <a:srgbClr val="000000"/>
                </a:solidFill>
                <a:latin typeface="Frutiger-Bold"/>
              </a:rPr>
              <a:t> </a:t>
            </a:r>
            <a:r>
              <a:rPr lang="en-US" sz="2800" dirty="0">
                <a:latin typeface="Times New Roman"/>
                <a:ea typeface="Times New Roman"/>
              </a:rPr>
              <a:t>Ordinarily, defecation is initiated by defecation reflexes. One of these reflexes is an intrinsic reflex mediated by the local enteric nervous system in </a:t>
            </a:r>
            <a:r>
              <a:rPr lang="en-US" sz="2800" dirty="0" smtClean="0">
                <a:latin typeface="Times New Roman"/>
                <a:ea typeface="Times New Roman"/>
              </a:rPr>
              <a:t>the rectal </a:t>
            </a:r>
            <a:r>
              <a:rPr lang="en-US" sz="2800" dirty="0">
                <a:latin typeface="Times New Roman"/>
                <a:ea typeface="Times New Roman"/>
              </a:rPr>
              <a:t>wall. </a:t>
            </a:r>
          </a:p>
          <a:p>
            <a:pPr marL="0" indent="0">
              <a:buNone/>
            </a:pPr>
            <a:r>
              <a:rPr lang="en-US" sz="2800" dirty="0">
                <a:latin typeface="Times New Roman"/>
                <a:ea typeface="Times New Roman"/>
              </a:rPr>
              <a:t>When feces enter the rectum, distention of the rectal wall initiates afferent signals that spread through the </a:t>
            </a:r>
            <a:r>
              <a:rPr lang="en-US" sz="2800" dirty="0" err="1">
                <a:latin typeface="Times New Roman"/>
                <a:ea typeface="Times New Roman"/>
              </a:rPr>
              <a:t>myenteric</a:t>
            </a:r>
            <a:r>
              <a:rPr lang="en-US" sz="2800" dirty="0">
                <a:latin typeface="Times New Roman"/>
                <a:ea typeface="Times New Roman"/>
              </a:rPr>
              <a:t> plexus to initiate peristaltic waves in the descending colon, sigmoid, and rectum, forcing feces toward the anus.</a:t>
            </a:r>
          </a:p>
          <a:p>
            <a:pPr marL="0" indent="0">
              <a:buNone/>
            </a:pPr>
            <a:r>
              <a:rPr lang="en-US" sz="2800" dirty="0">
                <a:latin typeface="Times New Roman"/>
                <a:ea typeface="Times New Roman"/>
              </a:rPr>
              <a:t> As the peristaltic wave approaches the anus, the internal anal sphincter is relaxed by inhibitory signals from the </a:t>
            </a:r>
            <a:r>
              <a:rPr lang="en-US" sz="2800" dirty="0" err="1">
                <a:latin typeface="Times New Roman"/>
                <a:ea typeface="Times New Roman"/>
              </a:rPr>
              <a:t>myenteric</a:t>
            </a:r>
            <a:r>
              <a:rPr lang="en-US" sz="2800" dirty="0">
                <a:latin typeface="Times New Roman"/>
                <a:ea typeface="Times New Roman"/>
              </a:rPr>
              <a:t> plexus; if the external anal sphincter is also </a:t>
            </a:r>
            <a:r>
              <a:rPr lang="en-US" sz="2800" b="1" dirty="0">
                <a:latin typeface="Times New Roman"/>
                <a:ea typeface="Times New Roman"/>
              </a:rPr>
              <a:t>consciously</a:t>
            </a:r>
            <a:r>
              <a:rPr lang="en-US" sz="2800" dirty="0">
                <a:latin typeface="Times New Roman"/>
                <a:ea typeface="Times New Roman"/>
              </a:rPr>
              <a:t>, voluntarily relaxed at the same time, defecation occurs.</a:t>
            </a:r>
          </a:p>
          <a:p>
            <a:pPr marL="0" indent="0">
              <a:buNone/>
            </a:pPr>
            <a:r>
              <a:rPr lang="en-US" sz="2800" dirty="0">
                <a:latin typeface="Times New Roman"/>
                <a:ea typeface="Times New Roman"/>
              </a:rPr>
              <a:t>Normally when the intrinsic </a:t>
            </a:r>
            <a:r>
              <a:rPr lang="en-US" sz="2800" dirty="0" err="1">
                <a:latin typeface="Times New Roman"/>
                <a:ea typeface="Times New Roman"/>
              </a:rPr>
              <a:t>myenteric</a:t>
            </a:r>
            <a:r>
              <a:rPr lang="en-US" sz="2800" dirty="0">
                <a:latin typeface="Times New Roman"/>
                <a:ea typeface="Times New Roman"/>
              </a:rPr>
              <a:t> defecation</a:t>
            </a:r>
          </a:p>
          <a:p>
            <a:pPr marL="0" indent="0">
              <a:buNone/>
            </a:pPr>
            <a:r>
              <a:rPr lang="en-US" sz="2800" dirty="0">
                <a:latin typeface="Times New Roman"/>
                <a:ea typeface="Times New Roman"/>
              </a:rPr>
              <a:t>reflex is functioning by itself, it is relatively weak. intensify the peristaltic</a:t>
            </a:r>
          </a:p>
        </p:txBody>
      </p:sp>
    </p:spTree>
    <p:extLst>
      <p:ext uri="{BB962C8B-B14F-4D97-AF65-F5344CB8AC3E}">
        <p14:creationId xmlns:p14="http://schemas.microsoft.com/office/powerpoint/2010/main" val="4391650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79512" y="182709"/>
            <a:ext cx="8712968" cy="454933"/>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0" tIns="12065" rIns="0" bIns="0" rtlCol="0">
            <a:spAutoFit/>
          </a:bodyPr>
          <a:lstStyle/>
          <a:p>
            <a:pPr marL="464185">
              <a:lnSpc>
                <a:spcPts val="1580"/>
              </a:lnSpc>
              <a:spcAft>
                <a:spcPts val="0"/>
              </a:spcAft>
            </a:pPr>
            <a:r>
              <a:rPr lang="en-US" sz="2800" b="1" i="1" dirty="0">
                <a:solidFill>
                  <a:srgbClr val="FF0000"/>
                </a:solidFill>
                <a:latin typeface="Arial"/>
                <a:ea typeface="Arial"/>
              </a:rPr>
              <a:t/>
            </a:r>
            <a:br>
              <a:rPr lang="en-US" sz="2800" b="1" i="1" dirty="0">
                <a:solidFill>
                  <a:srgbClr val="FF0000"/>
                </a:solidFill>
                <a:latin typeface="Arial"/>
                <a:ea typeface="Arial"/>
              </a:rPr>
            </a:br>
            <a:r>
              <a:rPr lang="en-US" sz="2800" b="1" i="1" dirty="0">
                <a:solidFill>
                  <a:srgbClr val="FF0000"/>
                </a:solidFill>
                <a:latin typeface="Arial"/>
                <a:ea typeface="Arial"/>
              </a:rPr>
              <a:t>Ingestion</a:t>
            </a:r>
            <a:r>
              <a:rPr lang="en-US" sz="2800" b="1" i="1" spc="-50" dirty="0">
                <a:solidFill>
                  <a:srgbClr val="FF0000"/>
                </a:solidFill>
                <a:latin typeface="Arial"/>
                <a:ea typeface="Arial"/>
              </a:rPr>
              <a:t> </a:t>
            </a:r>
            <a:r>
              <a:rPr lang="en-US" sz="2800" b="1" i="1" dirty="0">
                <a:solidFill>
                  <a:srgbClr val="FF0000"/>
                </a:solidFill>
                <a:latin typeface="Arial"/>
                <a:ea typeface="Arial"/>
              </a:rPr>
              <a:t>of</a:t>
            </a:r>
            <a:r>
              <a:rPr lang="en-US" sz="2800" b="1" i="1" spc="-10" dirty="0">
                <a:solidFill>
                  <a:srgbClr val="FF0000"/>
                </a:solidFill>
                <a:latin typeface="Arial"/>
                <a:ea typeface="Arial"/>
              </a:rPr>
              <a:t> </a:t>
            </a:r>
            <a:r>
              <a:rPr lang="en-US" sz="2800" b="1" i="1" dirty="0" smtClean="0">
                <a:solidFill>
                  <a:srgbClr val="FF0000"/>
                </a:solidFill>
                <a:latin typeface="Arial"/>
                <a:ea typeface="Arial"/>
              </a:rPr>
              <a:t>Food</a:t>
            </a:r>
            <a:r>
              <a:rPr sz="2800" b="1" spc="-10" dirty="0" smtClean="0">
                <a:solidFill>
                  <a:srgbClr val="1F487C"/>
                </a:solidFill>
                <a:latin typeface="Times New Roman"/>
                <a:cs typeface="Times New Roman"/>
              </a:rPr>
              <a:t>:</a:t>
            </a:r>
            <a:endParaRPr sz="2800" b="1" dirty="0">
              <a:latin typeface="Times New Roman"/>
              <a:cs typeface="Times New Roman"/>
            </a:endParaRPr>
          </a:p>
        </p:txBody>
      </p:sp>
      <p:sp>
        <p:nvSpPr>
          <p:cNvPr id="6" name="عنصر نائب للمحتوى 5"/>
          <p:cNvSpPr>
            <a:spLocks noGrp="1"/>
          </p:cNvSpPr>
          <p:nvPr>
            <p:ph idx="1"/>
          </p:nvPr>
        </p:nvSpPr>
        <p:spPr>
          <a:xfrm>
            <a:off x="251520" y="764704"/>
            <a:ext cx="8784976" cy="5904656"/>
          </a:xfrm>
        </p:spPr>
        <p:txBody>
          <a:bodyPr>
            <a:normAutofit/>
          </a:bodyPr>
          <a:lstStyle/>
          <a:p>
            <a:r>
              <a:rPr lang="en-US" dirty="0" smtClean="0">
                <a:latin typeface="Times New Roman"/>
                <a:ea typeface="Times New Roman"/>
              </a:rPr>
              <a:t>The </a:t>
            </a:r>
            <a:r>
              <a:rPr lang="en-US" dirty="0">
                <a:latin typeface="Times New Roman"/>
                <a:ea typeface="Times New Roman"/>
              </a:rPr>
              <a:t>amount</a:t>
            </a:r>
            <a:r>
              <a:rPr lang="en-US" spc="5" dirty="0">
                <a:latin typeface="Times New Roman"/>
                <a:ea typeface="Times New Roman"/>
              </a:rPr>
              <a:t> </a:t>
            </a:r>
            <a:r>
              <a:rPr lang="en-US" dirty="0">
                <a:latin typeface="Times New Roman"/>
                <a:ea typeface="Times New Roman"/>
              </a:rPr>
              <a:t>of</a:t>
            </a:r>
            <a:r>
              <a:rPr lang="en-US" spc="5" dirty="0">
                <a:latin typeface="Times New Roman"/>
                <a:ea typeface="Times New Roman"/>
              </a:rPr>
              <a:t> </a:t>
            </a:r>
            <a:r>
              <a:rPr lang="en-US" dirty="0">
                <a:latin typeface="Times New Roman"/>
                <a:ea typeface="Times New Roman"/>
              </a:rPr>
              <a:t>food that</a:t>
            </a:r>
            <a:r>
              <a:rPr lang="en-US" spc="300" dirty="0">
                <a:latin typeface="Times New Roman"/>
                <a:ea typeface="Times New Roman"/>
              </a:rPr>
              <a:t> </a:t>
            </a:r>
            <a:r>
              <a:rPr lang="en-US" dirty="0">
                <a:latin typeface="Times New Roman"/>
                <a:ea typeface="Times New Roman"/>
              </a:rPr>
              <a:t>a person ingests is determined principally by intrinsic desire for food</a:t>
            </a:r>
            <a:r>
              <a:rPr lang="en-US" spc="5" dirty="0">
                <a:latin typeface="Times New Roman"/>
                <a:ea typeface="Times New Roman"/>
              </a:rPr>
              <a:t> </a:t>
            </a:r>
            <a:r>
              <a:rPr lang="en-US" dirty="0">
                <a:latin typeface="Times New Roman"/>
                <a:ea typeface="Times New Roman"/>
              </a:rPr>
              <a:t>called </a:t>
            </a:r>
            <a:r>
              <a:rPr lang="en-US" b="1" dirty="0">
                <a:latin typeface="Times New Roman"/>
                <a:ea typeface="Times New Roman"/>
              </a:rPr>
              <a:t>hunger</a:t>
            </a:r>
            <a:r>
              <a:rPr lang="en-US" dirty="0">
                <a:latin typeface="Times New Roman"/>
                <a:ea typeface="Times New Roman"/>
              </a:rPr>
              <a:t>. The type of food that a person preferentially seeks is determined by </a:t>
            </a:r>
            <a:r>
              <a:rPr lang="en-US" b="1" dirty="0">
                <a:latin typeface="Times New Roman"/>
                <a:ea typeface="Times New Roman"/>
              </a:rPr>
              <a:t>appetite</a:t>
            </a:r>
            <a:r>
              <a:rPr lang="en-US" dirty="0">
                <a:latin typeface="Times New Roman"/>
                <a:ea typeface="Times New Roman"/>
              </a:rPr>
              <a:t>. These</a:t>
            </a:r>
            <a:r>
              <a:rPr lang="en-US" spc="5" dirty="0">
                <a:latin typeface="Times New Roman"/>
                <a:ea typeface="Times New Roman"/>
              </a:rPr>
              <a:t> </a:t>
            </a:r>
            <a:r>
              <a:rPr lang="en-US" dirty="0">
                <a:latin typeface="Times New Roman"/>
                <a:ea typeface="Times New Roman"/>
              </a:rPr>
              <a:t>mechanisms</a:t>
            </a:r>
            <a:r>
              <a:rPr lang="en-US" spc="145" dirty="0">
                <a:latin typeface="Times New Roman"/>
                <a:ea typeface="Times New Roman"/>
              </a:rPr>
              <a:t> </a:t>
            </a:r>
            <a:r>
              <a:rPr lang="en-US" dirty="0">
                <a:latin typeface="Times New Roman"/>
                <a:ea typeface="Times New Roman"/>
              </a:rPr>
              <a:t>in</a:t>
            </a:r>
            <a:r>
              <a:rPr lang="en-US" spc="160" dirty="0">
                <a:latin typeface="Times New Roman"/>
                <a:ea typeface="Times New Roman"/>
              </a:rPr>
              <a:t> </a:t>
            </a:r>
            <a:r>
              <a:rPr lang="en-US" dirty="0">
                <a:latin typeface="Times New Roman"/>
                <a:ea typeface="Times New Roman"/>
              </a:rPr>
              <a:t>themselves</a:t>
            </a:r>
            <a:r>
              <a:rPr lang="en-US" spc="145" dirty="0">
                <a:latin typeface="Times New Roman"/>
                <a:ea typeface="Times New Roman"/>
              </a:rPr>
              <a:t> </a:t>
            </a:r>
            <a:r>
              <a:rPr lang="en-US" dirty="0">
                <a:latin typeface="Times New Roman"/>
                <a:ea typeface="Times New Roman"/>
              </a:rPr>
              <a:t>are</a:t>
            </a:r>
            <a:r>
              <a:rPr lang="en-US" spc="155" dirty="0">
                <a:latin typeface="Times New Roman"/>
                <a:ea typeface="Times New Roman"/>
              </a:rPr>
              <a:t> </a:t>
            </a:r>
            <a:r>
              <a:rPr lang="en-US" dirty="0">
                <a:latin typeface="Times New Roman"/>
                <a:ea typeface="Times New Roman"/>
              </a:rPr>
              <a:t>extremely</a:t>
            </a:r>
            <a:r>
              <a:rPr lang="en-US" spc="160" dirty="0">
                <a:latin typeface="Times New Roman"/>
                <a:ea typeface="Times New Roman"/>
              </a:rPr>
              <a:t> </a:t>
            </a:r>
            <a:r>
              <a:rPr lang="en-US" dirty="0">
                <a:latin typeface="Times New Roman"/>
                <a:ea typeface="Times New Roman"/>
              </a:rPr>
              <a:t>important</a:t>
            </a:r>
            <a:r>
              <a:rPr lang="en-US" spc="200" dirty="0">
                <a:latin typeface="Times New Roman"/>
                <a:ea typeface="Times New Roman"/>
              </a:rPr>
              <a:t> </a:t>
            </a:r>
            <a:r>
              <a:rPr lang="en-US" dirty="0">
                <a:latin typeface="Times New Roman"/>
                <a:ea typeface="Times New Roman"/>
              </a:rPr>
              <a:t>automatic</a:t>
            </a:r>
            <a:r>
              <a:rPr lang="en-US" spc="155" dirty="0">
                <a:latin typeface="Times New Roman"/>
                <a:ea typeface="Times New Roman"/>
              </a:rPr>
              <a:t> </a:t>
            </a:r>
            <a:r>
              <a:rPr lang="en-US" dirty="0">
                <a:latin typeface="Times New Roman"/>
                <a:ea typeface="Times New Roman"/>
              </a:rPr>
              <a:t>regulatory</a:t>
            </a:r>
            <a:r>
              <a:rPr lang="en-US" spc="160" dirty="0">
                <a:latin typeface="Times New Roman"/>
                <a:ea typeface="Times New Roman"/>
              </a:rPr>
              <a:t> </a:t>
            </a:r>
            <a:r>
              <a:rPr lang="en-US" dirty="0">
                <a:latin typeface="Times New Roman"/>
                <a:ea typeface="Times New Roman"/>
              </a:rPr>
              <a:t>systems</a:t>
            </a:r>
            <a:r>
              <a:rPr lang="en-US" spc="65" dirty="0">
                <a:latin typeface="Times New Roman"/>
                <a:ea typeface="Times New Roman"/>
              </a:rPr>
              <a:t> </a:t>
            </a:r>
            <a:r>
              <a:rPr lang="en-US" dirty="0">
                <a:latin typeface="Times New Roman"/>
                <a:ea typeface="Times New Roman"/>
              </a:rPr>
              <a:t>for</a:t>
            </a:r>
            <a:r>
              <a:rPr lang="en-US" spc="70" dirty="0">
                <a:latin typeface="Times New Roman"/>
                <a:ea typeface="Times New Roman"/>
              </a:rPr>
              <a:t> </a:t>
            </a:r>
            <a:r>
              <a:rPr lang="en-US" dirty="0">
                <a:latin typeface="Times New Roman"/>
                <a:ea typeface="Times New Roman"/>
              </a:rPr>
              <a:t>maintaining</a:t>
            </a:r>
            <a:r>
              <a:rPr lang="en-US" spc="-290" dirty="0">
                <a:latin typeface="Times New Roman"/>
                <a:ea typeface="Times New Roman"/>
              </a:rPr>
              <a:t> </a:t>
            </a:r>
            <a:r>
              <a:rPr lang="en-US" dirty="0">
                <a:latin typeface="Times New Roman"/>
                <a:ea typeface="Times New Roman"/>
              </a:rPr>
              <a:t>an adequate nutritional supply for the body. </a:t>
            </a:r>
            <a:endParaRPr lang="en-US" dirty="0">
              <a:latin typeface="Times New Roman" pitchFamily="18" charset="0"/>
              <a:cs typeface="Times New Roman" pitchFamily="18" charset="0"/>
            </a:endParaRPr>
          </a:p>
        </p:txBody>
      </p:sp>
      <p:sp>
        <p:nvSpPr>
          <p:cNvPr id="5" name="عنصر نائب لرقم الشريحة 4"/>
          <p:cNvSpPr>
            <a:spLocks noGrp="1"/>
          </p:cNvSpPr>
          <p:nvPr>
            <p:ph type="sldNum" sz="quarter" idx="12"/>
          </p:nvPr>
        </p:nvSpPr>
        <p:spPr/>
        <p:txBody>
          <a:bodyPr/>
          <a:lstStyle/>
          <a:p>
            <a:fld id="{B6F15528-21DE-4FAA-801E-634DDDAF4B2B}" type="slidenum">
              <a:rPr lang="en-US" smtClean="0">
                <a:solidFill>
                  <a:prstClr val="black">
                    <a:tint val="75000"/>
                  </a:prstClr>
                </a:solidFill>
              </a:rPr>
              <a:pPr/>
              <a:t>3</a:t>
            </a:fld>
            <a:endParaRPr lang="en-US">
              <a:solidFill>
                <a:prstClr val="black">
                  <a:tint val="75000"/>
                </a:prstClr>
              </a:solidFill>
            </a:endParaRPr>
          </a:p>
        </p:txBody>
      </p:sp>
    </p:spTree>
    <p:extLst>
      <p:ext uri="{BB962C8B-B14F-4D97-AF65-F5344CB8AC3E}">
        <p14:creationId xmlns:p14="http://schemas.microsoft.com/office/powerpoint/2010/main" val="33637487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07504" y="213035"/>
            <a:ext cx="8928992" cy="432491"/>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0" tIns="12065" rIns="0" bIns="0" rtlCol="0">
            <a:spAutoFit/>
          </a:bodyPr>
          <a:lstStyle/>
          <a:p>
            <a:pPr marL="464185">
              <a:lnSpc>
                <a:spcPts val="1520"/>
              </a:lnSpc>
            </a:pPr>
            <a:r>
              <a:rPr lang="en-US" sz="2800" b="1" dirty="0" smtClean="0">
                <a:solidFill>
                  <a:srgbClr val="000000"/>
                </a:solidFill>
                <a:latin typeface="Frutiger-Bold"/>
              </a:rPr>
              <a:t/>
            </a:r>
            <a:br>
              <a:rPr lang="en-US" sz="2800" b="1" dirty="0" smtClean="0">
                <a:solidFill>
                  <a:srgbClr val="000000"/>
                </a:solidFill>
                <a:latin typeface="Frutiger-Bold"/>
              </a:rPr>
            </a:br>
            <a:r>
              <a:rPr lang="en-US" sz="2800" b="1" dirty="0" smtClean="0">
                <a:solidFill>
                  <a:srgbClr val="000000"/>
                </a:solidFill>
                <a:latin typeface="Frutiger-Bold"/>
              </a:rPr>
              <a:t>Defecation </a:t>
            </a:r>
            <a:r>
              <a:rPr lang="en-US" sz="2800" b="1" dirty="0">
                <a:solidFill>
                  <a:srgbClr val="000000"/>
                </a:solidFill>
                <a:latin typeface="Frutiger-Bold"/>
              </a:rPr>
              <a:t>Reflexes</a:t>
            </a:r>
            <a:endParaRPr sz="2800" b="1" dirty="0">
              <a:solidFill>
                <a:srgbClr val="FF0000"/>
              </a:solidFill>
              <a:latin typeface="Times New Roman"/>
              <a:cs typeface="Times New Roman"/>
            </a:endParaRPr>
          </a:p>
        </p:txBody>
      </p:sp>
      <p:sp>
        <p:nvSpPr>
          <p:cNvPr id="5" name="عنصر نائب لرقم الشريحة 4"/>
          <p:cNvSpPr>
            <a:spLocks noGrp="1"/>
          </p:cNvSpPr>
          <p:nvPr>
            <p:ph type="sldNum" sz="quarter" idx="12"/>
          </p:nvPr>
        </p:nvSpPr>
        <p:spPr/>
        <p:txBody>
          <a:bodyPr/>
          <a:lstStyle/>
          <a:p>
            <a:fld id="{B6F15528-21DE-4FAA-801E-634DDDAF4B2B}" type="slidenum">
              <a:rPr lang="en-US" smtClean="0">
                <a:solidFill>
                  <a:prstClr val="black">
                    <a:tint val="75000"/>
                  </a:prstClr>
                </a:solidFill>
              </a:rPr>
              <a:pPr/>
              <a:t>30</a:t>
            </a:fld>
            <a:endParaRPr lang="en-US">
              <a:solidFill>
                <a:prstClr val="black">
                  <a:tint val="75000"/>
                </a:prstClr>
              </a:solidFill>
            </a:endParaRPr>
          </a:p>
        </p:txBody>
      </p:sp>
      <p:sp>
        <p:nvSpPr>
          <p:cNvPr id="4" name="عنصر نائب للمحتوى 3"/>
          <p:cNvSpPr>
            <a:spLocks noGrp="1"/>
          </p:cNvSpPr>
          <p:nvPr>
            <p:ph idx="1"/>
          </p:nvPr>
        </p:nvSpPr>
        <p:spPr>
          <a:xfrm>
            <a:off x="251520" y="836712"/>
            <a:ext cx="8712968" cy="5544616"/>
          </a:xfrm>
        </p:spPr>
        <p:txBody>
          <a:bodyPr>
            <a:normAutofit fontScale="92500" lnSpcReduction="10000"/>
          </a:bodyPr>
          <a:lstStyle/>
          <a:p>
            <a:pPr marL="0" indent="0" algn="justLow">
              <a:lnSpc>
                <a:spcPct val="120000"/>
              </a:lnSpc>
              <a:buNone/>
            </a:pPr>
            <a:r>
              <a:rPr lang="en-US" sz="2400" b="1" dirty="0" smtClean="0">
                <a:solidFill>
                  <a:srgbClr val="000000"/>
                </a:solidFill>
                <a:latin typeface="Frutiger-Bold"/>
              </a:rPr>
              <a:t>. </a:t>
            </a:r>
            <a:r>
              <a:rPr lang="en-US" sz="2600" dirty="0">
                <a:latin typeface="Times New Roman"/>
                <a:ea typeface="Times New Roman"/>
              </a:rPr>
              <a:t>To be effective in causing defecation, it usually must be fortified by another type of defecation reflex called a parasympathetic defecation reflex that involves the sacral segments of the spinal </a:t>
            </a:r>
            <a:r>
              <a:rPr lang="en-US" sz="2600" dirty="0" smtClean="0">
                <a:latin typeface="Times New Roman"/>
                <a:ea typeface="Times New Roman"/>
              </a:rPr>
              <a:t>cord’</a:t>
            </a:r>
          </a:p>
          <a:p>
            <a:pPr marL="0" indent="0" algn="justLow">
              <a:lnSpc>
                <a:spcPct val="120000"/>
              </a:lnSpc>
              <a:buNone/>
            </a:pPr>
            <a:r>
              <a:rPr lang="en-US" sz="2600" dirty="0" smtClean="0">
                <a:latin typeface="Times New Roman"/>
                <a:ea typeface="Times New Roman"/>
              </a:rPr>
              <a:t> </a:t>
            </a:r>
            <a:r>
              <a:rPr lang="en-US" sz="2600" dirty="0">
                <a:latin typeface="Times New Roman"/>
                <a:ea typeface="Times New Roman"/>
              </a:rPr>
              <a:t>When the nerve endings in the rectum are stimulated, signals are transmitted first into the spinal cord and then </a:t>
            </a:r>
            <a:r>
              <a:rPr lang="en-US" sz="2600" dirty="0" err="1">
                <a:latin typeface="Times New Roman"/>
                <a:ea typeface="Times New Roman"/>
              </a:rPr>
              <a:t>reflexly</a:t>
            </a:r>
            <a:r>
              <a:rPr lang="en-US" sz="2600" dirty="0">
                <a:latin typeface="Times New Roman"/>
                <a:ea typeface="Times New Roman"/>
              </a:rPr>
              <a:t> back to the descending colon, sigmoid, rectum, and anus by way of parasympathetic nerve fibers in the pelvic nerves. These parasympathetic signals greatly intensify the peristaltic waves and relax the internal anal sphincter, thus converting the intrinsic </a:t>
            </a:r>
            <a:r>
              <a:rPr lang="en-US" sz="2600" dirty="0" err="1">
                <a:latin typeface="Times New Roman"/>
                <a:ea typeface="Times New Roman"/>
              </a:rPr>
              <a:t>myenteric</a:t>
            </a:r>
            <a:r>
              <a:rPr lang="en-US" sz="2600" dirty="0">
                <a:latin typeface="Times New Roman"/>
                <a:ea typeface="Times New Roman"/>
              </a:rPr>
              <a:t> defecation reflex from a weak effort into a powerful process of defecation that is sometimes effective in emptying the large bowel all the </a:t>
            </a:r>
            <a:r>
              <a:rPr lang="en-US" sz="2600" dirty="0" err="1">
                <a:latin typeface="Times New Roman"/>
                <a:ea typeface="Times New Roman"/>
              </a:rPr>
              <a:t>wayfrom</a:t>
            </a:r>
            <a:r>
              <a:rPr lang="en-US" sz="2600" dirty="0">
                <a:latin typeface="Times New Roman"/>
                <a:ea typeface="Times New Roman"/>
              </a:rPr>
              <a:t> the splenic flexure of the colon to the anus</a:t>
            </a:r>
          </a:p>
          <a:p>
            <a:pPr marL="0" indent="0">
              <a:buNone/>
            </a:pPr>
            <a:endParaRPr lang="en-US" sz="2800" spc="-30" dirty="0" smtClean="0">
              <a:latin typeface="Times New Roman"/>
              <a:ea typeface="Times New Roman"/>
            </a:endParaRPr>
          </a:p>
          <a:p>
            <a:pPr marL="0" indent="0">
              <a:buNone/>
            </a:pPr>
            <a:endParaRPr lang="en-US" sz="2800" spc="-30" dirty="0">
              <a:latin typeface="Times New Roman"/>
              <a:ea typeface="Times New Roman"/>
            </a:endParaRPr>
          </a:p>
        </p:txBody>
      </p:sp>
    </p:spTree>
    <p:extLst>
      <p:ext uri="{BB962C8B-B14F-4D97-AF65-F5344CB8AC3E}">
        <p14:creationId xmlns:p14="http://schemas.microsoft.com/office/powerpoint/2010/main" val="10174372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0" y="114151"/>
            <a:ext cx="8892480" cy="432491"/>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0" tIns="12065" rIns="0" bIns="0" rtlCol="0">
            <a:spAutoFit/>
          </a:bodyPr>
          <a:lstStyle/>
          <a:p>
            <a:pPr marL="464185">
              <a:lnSpc>
                <a:spcPts val="1520"/>
              </a:lnSpc>
            </a:pPr>
            <a:r>
              <a:rPr lang="en-US" sz="2800" b="1" dirty="0" smtClean="0">
                <a:solidFill>
                  <a:srgbClr val="000000"/>
                </a:solidFill>
                <a:latin typeface="Frutiger-Bold"/>
              </a:rPr>
              <a:t/>
            </a:r>
            <a:br>
              <a:rPr lang="en-US" sz="2800" b="1" dirty="0" smtClean="0">
                <a:solidFill>
                  <a:srgbClr val="000000"/>
                </a:solidFill>
                <a:latin typeface="Frutiger-Bold"/>
              </a:rPr>
            </a:br>
            <a:r>
              <a:rPr lang="en-US" sz="2800" b="1" dirty="0" smtClean="0">
                <a:solidFill>
                  <a:srgbClr val="000000"/>
                </a:solidFill>
                <a:latin typeface="Frutiger-Bold"/>
              </a:rPr>
              <a:t>Defecation </a:t>
            </a:r>
            <a:r>
              <a:rPr lang="en-US" sz="2800" b="1" dirty="0">
                <a:solidFill>
                  <a:srgbClr val="000000"/>
                </a:solidFill>
                <a:latin typeface="Frutiger-Bold"/>
              </a:rPr>
              <a:t>Reflexes</a:t>
            </a:r>
            <a:endParaRPr sz="2800" b="1" dirty="0">
              <a:solidFill>
                <a:srgbClr val="FF0000"/>
              </a:solidFill>
              <a:latin typeface="Times New Roman"/>
              <a:cs typeface="Times New Roman"/>
            </a:endParaRPr>
          </a:p>
        </p:txBody>
      </p:sp>
      <p:sp>
        <p:nvSpPr>
          <p:cNvPr id="5" name="عنصر نائب لرقم الشريحة 4"/>
          <p:cNvSpPr>
            <a:spLocks noGrp="1"/>
          </p:cNvSpPr>
          <p:nvPr>
            <p:ph type="sldNum" sz="quarter" idx="12"/>
          </p:nvPr>
        </p:nvSpPr>
        <p:spPr/>
        <p:txBody>
          <a:bodyPr/>
          <a:lstStyle/>
          <a:p>
            <a:fld id="{B6F15528-21DE-4FAA-801E-634DDDAF4B2B}" type="slidenum">
              <a:rPr lang="en-US" smtClean="0">
                <a:solidFill>
                  <a:prstClr val="black">
                    <a:tint val="75000"/>
                  </a:prstClr>
                </a:solidFill>
              </a:rPr>
              <a:pPr/>
              <a:t>31</a:t>
            </a:fld>
            <a:endParaRPr lang="en-US">
              <a:solidFill>
                <a:prstClr val="black">
                  <a:tint val="75000"/>
                </a:prstClr>
              </a:solidFill>
            </a:endParaRPr>
          </a:p>
        </p:txBody>
      </p:sp>
      <p:sp>
        <p:nvSpPr>
          <p:cNvPr id="4" name="عنصر نائب للمحتوى 3"/>
          <p:cNvSpPr>
            <a:spLocks noGrp="1"/>
          </p:cNvSpPr>
          <p:nvPr>
            <p:ph idx="1"/>
          </p:nvPr>
        </p:nvSpPr>
        <p:spPr>
          <a:xfrm>
            <a:off x="31211" y="662721"/>
            <a:ext cx="8928992" cy="6165304"/>
          </a:xfrm>
        </p:spPr>
        <p:txBody>
          <a:bodyPr>
            <a:noAutofit/>
          </a:bodyPr>
          <a:lstStyle/>
          <a:p>
            <a:pPr marL="0" indent="0" algn="justLow">
              <a:lnSpc>
                <a:spcPct val="110000"/>
              </a:lnSpc>
              <a:buNone/>
            </a:pPr>
            <a:r>
              <a:rPr lang="en-US" sz="2800" dirty="0">
                <a:latin typeface="Times New Roman"/>
                <a:ea typeface="Times New Roman"/>
              </a:rPr>
              <a:t>Defecation signals entering the spinal cord </a:t>
            </a:r>
            <a:r>
              <a:rPr lang="en-US" sz="2800" dirty="0" smtClean="0">
                <a:latin typeface="Times New Roman"/>
                <a:ea typeface="Times New Roman"/>
              </a:rPr>
              <a:t>initiate other </a:t>
            </a:r>
            <a:r>
              <a:rPr lang="en-US" sz="2800" dirty="0">
                <a:latin typeface="Times New Roman"/>
                <a:ea typeface="Times New Roman"/>
              </a:rPr>
              <a:t>effects, such as taking a deep breath, closure </a:t>
            </a:r>
            <a:r>
              <a:rPr lang="en-US" sz="2800" dirty="0" smtClean="0">
                <a:latin typeface="Times New Roman"/>
                <a:ea typeface="Times New Roman"/>
              </a:rPr>
              <a:t>of the </a:t>
            </a:r>
            <a:r>
              <a:rPr lang="en-US" sz="2800" dirty="0">
                <a:latin typeface="Times New Roman"/>
                <a:ea typeface="Times New Roman"/>
              </a:rPr>
              <a:t>glottis, and contraction of the abdominal wall </a:t>
            </a:r>
            <a:r>
              <a:rPr lang="en-US" sz="2800" dirty="0" smtClean="0">
                <a:latin typeface="Times New Roman"/>
                <a:ea typeface="Times New Roman"/>
              </a:rPr>
              <a:t>muscles to </a:t>
            </a:r>
            <a:r>
              <a:rPr lang="en-US" sz="2800" dirty="0">
                <a:latin typeface="Times New Roman"/>
                <a:ea typeface="Times New Roman"/>
              </a:rPr>
              <a:t>force the fecal contents of the colon downward, </a:t>
            </a:r>
            <a:r>
              <a:rPr lang="en-US" sz="2800" dirty="0" smtClean="0">
                <a:latin typeface="Times New Roman"/>
                <a:ea typeface="Times New Roman"/>
              </a:rPr>
              <a:t>and at </a:t>
            </a:r>
            <a:r>
              <a:rPr lang="en-US" sz="2800" dirty="0">
                <a:latin typeface="Times New Roman"/>
                <a:ea typeface="Times New Roman"/>
              </a:rPr>
              <a:t>the same time they cause the pelvic floor to </a:t>
            </a:r>
            <a:r>
              <a:rPr lang="en-US" sz="2800" dirty="0" smtClean="0">
                <a:latin typeface="Times New Roman"/>
                <a:ea typeface="Times New Roman"/>
              </a:rPr>
              <a:t>relax downward </a:t>
            </a:r>
            <a:r>
              <a:rPr lang="en-US" sz="2800" dirty="0">
                <a:latin typeface="Times New Roman"/>
                <a:ea typeface="Times New Roman"/>
              </a:rPr>
              <a:t>and pull outward on the anal ring to </a:t>
            </a:r>
            <a:r>
              <a:rPr lang="en-US" sz="2800" dirty="0" err="1" smtClean="0">
                <a:latin typeface="Times New Roman"/>
                <a:ea typeface="Times New Roman"/>
              </a:rPr>
              <a:t>evaginate</a:t>
            </a:r>
            <a:r>
              <a:rPr lang="en-US" sz="2800" dirty="0">
                <a:latin typeface="Times New Roman"/>
                <a:ea typeface="Times New Roman"/>
              </a:rPr>
              <a:t> </a:t>
            </a:r>
            <a:r>
              <a:rPr lang="en-US" sz="2800" dirty="0" smtClean="0">
                <a:latin typeface="Times New Roman"/>
                <a:ea typeface="Times New Roman"/>
              </a:rPr>
              <a:t>the </a:t>
            </a:r>
            <a:r>
              <a:rPr lang="en-US" sz="2800" dirty="0">
                <a:latin typeface="Times New Roman"/>
                <a:ea typeface="Times New Roman"/>
              </a:rPr>
              <a:t>feces</a:t>
            </a:r>
            <a:r>
              <a:rPr lang="en-US" sz="2800" dirty="0" smtClean="0">
                <a:latin typeface="Times New Roman"/>
                <a:ea typeface="Times New Roman"/>
              </a:rPr>
              <a:t>.</a:t>
            </a:r>
            <a:endParaRPr lang="en-US" sz="2800" dirty="0">
              <a:latin typeface="Times New Roman"/>
              <a:ea typeface="Times New Roman"/>
            </a:endParaRPr>
          </a:p>
          <a:p>
            <a:pPr marL="0" indent="0" algn="justLow">
              <a:lnSpc>
                <a:spcPct val="110000"/>
              </a:lnSpc>
              <a:buNone/>
            </a:pPr>
            <a:r>
              <a:rPr lang="en-US" sz="2800" dirty="0">
                <a:latin typeface="Times New Roman"/>
                <a:ea typeface="Times New Roman"/>
              </a:rPr>
              <a:t>When it becomes convenient for the person to </a:t>
            </a:r>
            <a:r>
              <a:rPr lang="en-US" sz="2800" dirty="0" smtClean="0">
                <a:latin typeface="Times New Roman"/>
                <a:ea typeface="Times New Roman"/>
              </a:rPr>
              <a:t>defecate, the </a:t>
            </a:r>
            <a:r>
              <a:rPr lang="en-US" sz="2800" dirty="0">
                <a:latin typeface="Times New Roman"/>
                <a:ea typeface="Times New Roman"/>
              </a:rPr>
              <a:t>defecation reflexes can purposely be </a:t>
            </a:r>
            <a:r>
              <a:rPr lang="en-US" sz="2800" dirty="0" smtClean="0">
                <a:latin typeface="Times New Roman"/>
                <a:ea typeface="Times New Roman"/>
              </a:rPr>
              <a:t>activated by </a:t>
            </a:r>
            <a:r>
              <a:rPr lang="en-US" sz="2800" dirty="0">
                <a:latin typeface="Times New Roman"/>
                <a:ea typeface="Times New Roman"/>
              </a:rPr>
              <a:t>taking a deep breath to move the diaphragm </a:t>
            </a:r>
            <a:r>
              <a:rPr lang="en-US" sz="2800" dirty="0" smtClean="0">
                <a:latin typeface="Times New Roman"/>
                <a:ea typeface="Times New Roman"/>
              </a:rPr>
              <a:t>downward and </a:t>
            </a:r>
            <a:r>
              <a:rPr lang="en-US" sz="2800" dirty="0">
                <a:latin typeface="Times New Roman"/>
                <a:ea typeface="Times New Roman"/>
              </a:rPr>
              <a:t>then contracting the abdominal muscles </a:t>
            </a:r>
            <a:r>
              <a:rPr lang="en-US" sz="2800" dirty="0" smtClean="0">
                <a:latin typeface="Times New Roman"/>
                <a:ea typeface="Times New Roman"/>
              </a:rPr>
              <a:t>to increase </a:t>
            </a:r>
            <a:r>
              <a:rPr lang="en-US" sz="2800" dirty="0">
                <a:latin typeface="Times New Roman"/>
                <a:ea typeface="Times New Roman"/>
              </a:rPr>
              <a:t>the pressure in the abdomen, thus forcing </a:t>
            </a:r>
            <a:r>
              <a:rPr lang="en-US" sz="2800" dirty="0" smtClean="0">
                <a:latin typeface="Times New Roman"/>
                <a:ea typeface="Times New Roman"/>
              </a:rPr>
              <a:t>fecal contents </a:t>
            </a:r>
            <a:r>
              <a:rPr lang="en-US" sz="2800" dirty="0">
                <a:latin typeface="Times New Roman"/>
                <a:ea typeface="Times New Roman"/>
              </a:rPr>
              <a:t>into the rectum to cause new reflexes</a:t>
            </a:r>
            <a:r>
              <a:rPr lang="en-US" sz="2000" b="1" dirty="0">
                <a:latin typeface="Times New Roman"/>
                <a:ea typeface="Times New Roman"/>
              </a:rPr>
              <a:t>. </a:t>
            </a:r>
          </a:p>
        </p:txBody>
      </p:sp>
    </p:spTree>
    <p:extLst>
      <p:ext uri="{BB962C8B-B14F-4D97-AF65-F5344CB8AC3E}">
        <p14:creationId xmlns:p14="http://schemas.microsoft.com/office/powerpoint/2010/main" val="7364627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07504" y="213035"/>
            <a:ext cx="8928992" cy="432491"/>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0" tIns="12065" rIns="0" bIns="0" rtlCol="0">
            <a:spAutoFit/>
          </a:bodyPr>
          <a:lstStyle/>
          <a:p>
            <a:pPr marL="464185">
              <a:lnSpc>
                <a:spcPts val="1520"/>
              </a:lnSpc>
            </a:pPr>
            <a:r>
              <a:rPr lang="en-US" sz="2800" b="1" dirty="0" smtClean="0">
                <a:solidFill>
                  <a:srgbClr val="000000"/>
                </a:solidFill>
                <a:latin typeface="Frutiger-Bold"/>
              </a:rPr>
              <a:t/>
            </a:r>
            <a:br>
              <a:rPr lang="en-US" sz="2800" b="1" dirty="0" smtClean="0">
                <a:solidFill>
                  <a:srgbClr val="000000"/>
                </a:solidFill>
                <a:latin typeface="Frutiger-Bold"/>
              </a:rPr>
            </a:br>
            <a:r>
              <a:rPr lang="en-US" sz="2800" b="1" dirty="0" smtClean="0">
                <a:solidFill>
                  <a:srgbClr val="000000"/>
                </a:solidFill>
                <a:latin typeface="Frutiger-Bold"/>
              </a:rPr>
              <a:t>Defecation </a:t>
            </a:r>
            <a:r>
              <a:rPr lang="en-US" sz="2800" b="1" dirty="0">
                <a:solidFill>
                  <a:srgbClr val="000000"/>
                </a:solidFill>
                <a:latin typeface="Frutiger-Bold"/>
              </a:rPr>
              <a:t>Reflexes</a:t>
            </a:r>
            <a:endParaRPr sz="2800" b="1" dirty="0">
              <a:solidFill>
                <a:srgbClr val="FF0000"/>
              </a:solidFill>
              <a:latin typeface="Times New Roman"/>
              <a:cs typeface="Times New Roman"/>
            </a:endParaRPr>
          </a:p>
        </p:txBody>
      </p:sp>
      <p:sp>
        <p:nvSpPr>
          <p:cNvPr id="5" name="عنصر نائب لرقم الشريحة 4"/>
          <p:cNvSpPr>
            <a:spLocks noGrp="1"/>
          </p:cNvSpPr>
          <p:nvPr>
            <p:ph type="sldNum" sz="quarter" idx="12"/>
          </p:nvPr>
        </p:nvSpPr>
        <p:spPr/>
        <p:txBody>
          <a:bodyPr/>
          <a:lstStyle/>
          <a:p>
            <a:fld id="{B6F15528-21DE-4FAA-801E-634DDDAF4B2B}" type="slidenum">
              <a:rPr lang="en-US" smtClean="0">
                <a:solidFill>
                  <a:prstClr val="black">
                    <a:tint val="75000"/>
                  </a:prstClr>
                </a:solidFill>
              </a:rPr>
              <a:pPr/>
              <a:t>32</a:t>
            </a:fld>
            <a:endParaRPr lang="en-US">
              <a:solidFill>
                <a:prstClr val="black">
                  <a:tint val="75000"/>
                </a:prstClr>
              </a:solidFill>
            </a:endParaRPr>
          </a:p>
        </p:txBody>
      </p:sp>
      <p:sp>
        <p:nvSpPr>
          <p:cNvPr id="4" name="عنصر نائب للمحتوى 3"/>
          <p:cNvSpPr>
            <a:spLocks noGrp="1"/>
          </p:cNvSpPr>
          <p:nvPr>
            <p:ph idx="1"/>
          </p:nvPr>
        </p:nvSpPr>
        <p:spPr>
          <a:xfrm>
            <a:off x="251520" y="836712"/>
            <a:ext cx="8640960" cy="5760640"/>
          </a:xfrm>
        </p:spPr>
        <p:txBody>
          <a:bodyPr>
            <a:noAutofit/>
          </a:bodyPr>
          <a:lstStyle/>
          <a:p>
            <a:pPr marL="0" indent="0">
              <a:lnSpc>
                <a:spcPct val="110000"/>
              </a:lnSpc>
              <a:buNone/>
            </a:pPr>
            <a:r>
              <a:rPr lang="en-US" sz="2400" b="1" dirty="0" smtClean="0">
                <a:latin typeface="Times New Roman"/>
                <a:ea typeface="Times New Roman"/>
              </a:rPr>
              <a:t>. </a:t>
            </a:r>
            <a:r>
              <a:rPr lang="en-US" sz="2800" dirty="0">
                <a:latin typeface="Times New Roman"/>
                <a:ea typeface="Times New Roman"/>
              </a:rPr>
              <a:t>Reflexes initiated in this way are almost never as effective </a:t>
            </a:r>
            <a:r>
              <a:rPr lang="en-US" sz="2800" dirty="0" smtClean="0">
                <a:latin typeface="Times New Roman"/>
                <a:ea typeface="Times New Roman"/>
              </a:rPr>
              <a:t>as those </a:t>
            </a:r>
            <a:r>
              <a:rPr lang="en-US" sz="2800" dirty="0">
                <a:latin typeface="Times New Roman"/>
                <a:ea typeface="Times New Roman"/>
              </a:rPr>
              <a:t>that arise naturally, and thus people who </a:t>
            </a:r>
            <a:r>
              <a:rPr lang="en-US" sz="2800" dirty="0">
                <a:solidFill>
                  <a:srgbClr val="FF0000"/>
                </a:solidFill>
                <a:latin typeface="Times New Roman"/>
                <a:ea typeface="Times New Roman"/>
              </a:rPr>
              <a:t>too often</a:t>
            </a:r>
          </a:p>
          <a:p>
            <a:pPr marL="0" indent="0">
              <a:lnSpc>
                <a:spcPct val="110000"/>
              </a:lnSpc>
              <a:buNone/>
            </a:pPr>
            <a:r>
              <a:rPr lang="en-US" sz="2800" dirty="0">
                <a:latin typeface="Times New Roman"/>
                <a:ea typeface="Times New Roman"/>
              </a:rPr>
              <a:t>inhibit their natural reflexes are likely to become </a:t>
            </a:r>
            <a:r>
              <a:rPr lang="en-US" sz="2800" dirty="0" smtClean="0">
                <a:solidFill>
                  <a:srgbClr val="FF0000"/>
                </a:solidFill>
                <a:latin typeface="Times New Roman"/>
                <a:ea typeface="Times New Roman"/>
              </a:rPr>
              <a:t>severely constipated. </a:t>
            </a:r>
          </a:p>
          <a:p>
            <a:pPr marL="0" indent="0">
              <a:lnSpc>
                <a:spcPct val="110000"/>
              </a:lnSpc>
              <a:buNone/>
            </a:pPr>
            <a:r>
              <a:rPr lang="en-US" sz="2800" b="1" dirty="0" smtClean="0">
                <a:latin typeface="Times New Roman"/>
                <a:ea typeface="Times New Roman"/>
              </a:rPr>
              <a:t>In </a:t>
            </a:r>
            <a:r>
              <a:rPr lang="en-US" sz="2800" b="1" dirty="0">
                <a:latin typeface="Times New Roman"/>
                <a:ea typeface="Times New Roman"/>
              </a:rPr>
              <a:t>newborn </a:t>
            </a:r>
            <a:r>
              <a:rPr lang="en-US" sz="2800" dirty="0">
                <a:latin typeface="Times New Roman"/>
                <a:ea typeface="Times New Roman"/>
              </a:rPr>
              <a:t>babies and in some people with </a:t>
            </a:r>
            <a:r>
              <a:rPr lang="en-US" sz="2800" dirty="0" smtClean="0">
                <a:latin typeface="Times New Roman"/>
                <a:ea typeface="Times New Roman"/>
              </a:rPr>
              <a:t>transected spinal </a:t>
            </a:r>
            <a:r>
              <a:rPr lang="en-US" sz="2800" dirty="0">
                <a:latin typeface="Times New Roman"/>
                <a:ea typeface="Times New Roman"/>
              </a:rPr>
              <a:t>cords, the defecation reflexes cause </a:t>
            </a:r>
            <a:r>
              <a:rPr lang="en-US" sz="2800" dirty="0" smtClean="0">
                <a:latin typeface="Times New Roman"/>
                <a:ea typeface="Times New Roman"/>
              </a:rPr>
              <a:t>automatic emptying </a:t>
            </a:r>
            <a:r>
              <a:rPr lang="en-US" sz="2800" dirty="0">
                <a:latin typeface="Times New Roman"/>
                <a:ea typeface="Times New Roman"/>
              </a:rPr>
              <a:t>of the lower bowel at inconvenient times </a:t>
            </a:r>
            <a:r>
              <a:rPr lang="en-US" sz="2800" dirty="0" smtClean="0">
                <a:latin typeface="Times New Roman"/>
                <a:ea typeface="Times New Roman"/>
              </a:rPr>
              <a:t>during the </a:t>
            </a:r>
            <a:r>
              <a:rPr lang="en-US" sz="2800" dirty="0">
                <a:latin typeface="Times New Roman"/>
                <a:ea typeface="Times New Roman"/>
              </a:rPr>
              <a:t>day because </a:t>
            </a:r>
            <a:r>
              <a:rPr lang="en-US" sz="2800" dirty="0">
                <a:solidFill>
                  <a:srgbClr val="FF0000"/>
                </a:solidFill>
                <a:latin typeface="Times New Roman"/>
                <a:ea typeface="Times New Roman"/>
              </a:rPr>
              <a:t>of lack of conscious control </a:t>
            </a:r>
            <a:r>
              <a:rPr lang="en-US" sz="2800" dirty="0" smtClean="0">
                <a:solidFill>
                  <a:srgbClr val="FF0000"/>
                </a:solidFill>
                <a:latin typeface="Times New Roman"/>
                <a:ea typeface="Times New Roman"/>
              </a:rPr>
              <a:t>exercised through </a:t>
            </a:r>
            <a:r>
              <a:rPr lang="en-US" sz="2800" dirty="0">
                <a:solidFill>
                  <a:srgbClr val="FF0000"/>
                </a:solidFill>
                <a:latin typeface="Times New Roman"/>
                <a:ea typeface="Times New Roman"/>
              </a:rPr>
              <a:t>voluntary contraction or relaxation of the </a:t>
            </a:r>
            <a:r>
              <a:rPr lang="en-US" sz="2800" dirty="0" smtClean="0">
                <a:solidFill>
                  <a:srgbClr val="FF0000"/>
                </a:solidFill>
                <a:latin typeface="Times New Roman"/>
                <a:ea typeface="Times New Roman"/>
              </a:rPr>
              <a:t>external anal </a:t>
            </a:r>
            <a:r>
              <a:rPr lang="en-US" sz="2800" dirty="0">
                <a:solidFill>
                  <a:srgbClr val="FF0000"/>
                </a:solidFill>
                <a:latin typeface="Times New Roman"/>
                <a:ea typeface="Times New Roman"/>
              </a:rPr>
              <a:t>sphincter.</a:t>
            </a:r>
          </a:p>
        </p:txBody>
      </p:sp>
    </p:spTree>
    <p:extLst>
      <p:ext uri="{BB962C8B-B14F-4D97-AF65-F5344CB8AC3E}">
        <p14:creationId xmlns:p14="http://schemas.microsoft.com/office/powerpoint/2010/main" val="16225951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79512" y="157863"/>
            <a:ext cx="8712968" cy="504625"/>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0" tIns="12065" rIns="0" bIns="0" rtlCol="0">
            <a:spAutoFit/>
          </a:bodyPr>
          <a:lstStyle/>
          <a:p>
            <a:pPr marL="12700">
              <a:lnSpc>
                <a:spcPct val="100000"/>
              </a:lnSpc>
              <a:spcBef>
                <a:spcPts val="95"/>
              </a:spcBef>
            </a:pPr>
            <a:endParaRPr sz="3200" b="1" dirty="0">
              <a:latin typeface="Times New Roman"/>
              <a:cs typeface="Times New Roman"/>
            </a:endParaRPr>
          </a:p>
        </p:txBody>
      </p:sp>
      <p:sp>
        <p:nvSpPr>
          <p:cNvPr id="5" name="عنصر نائب لرقم الشريحة 4"/>
          <p:cNvSpPr>
            <a:spLocks noGrp="1"/>
          </p:cNvSpPr>
          <p:nvPr>
            <p:ph type="sldNum" sz="quarter" idx="12"/>
          </p:nvPr>
        </p:nvSpPr>
        <p:spPr/>
        <p:txBody>
          <a:bodyPr/>
          <a:lstStyle/>
          <a:p>
            <a:fld id="{B6F15528-21DE-4FAA-801E-634DDDAF4B2B}" type="slidenum">
              <a:rPr lang="en-US" smtClean="0">
                <a:solidFill>
                  <a:prstClr val="black">
                    <a:tint val="75000"/>
                  </a:prstClr>
                </a:solidFill>
              </a:rPr>
              <a:pPr/>
              <a:t>33</a:t>
            </a:fld>
            <a:endParaRPr lang="en-US">
              <a:solidFill>
                <a:prstClr val="black">
                  <a:tint val="75000"/>
                </a:prstClr>
              </a:solidFill>
            </a:endParaRP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19" y="188640"/>
            <a:ext cx="5965209"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0"/>
            <a:ext cx="3291776" cy="4581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4293096"/>
            <a:ext cx="6696744" cy="2371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71942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79512" y="97526"/>
            <a:ext cx="8712968" cy="625299"/>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0" tIns="12065" rIns="0" bIns="0" rtlCol="0">
            <a:spAutoFit/>
          </a:bodyPr>
          <a:lstStyle/>
          <a:p>
            <a:pPr marL="464185">
              <a:lnSpc>
                <a:spcPts val="1520"/>
              </a:lnSpc>
              <a:spcAft>
                <a:spcPts val="0"/>
              </a:spcAft>
            </a:pPr>
            <a:r>
              <a:rPr lang="en-US" sz="2800" b="1" i="1" dirty="0" smtClean="0">
                <a:solidFill>
                  <a:srgbClr val="FF0000"/>
                </a:solidFill>
                <a:latin typeface="Arial"/>
                <a:ea typeface="Arial"/>
              </a:rPr>
              <a:t/>
            </a:r>
            <a:br>
              <a:rPr lang="en-US" sz="2800" b="1" i="1" dirty="0" smtClean="0">
                <a:solidFill>
                  <a:srgbClr val="FF0000"/>
                </a:solidFill>
                <a:latin typeface="Arial"/>
                <a:ea typeface="Arial"/>
              </a:rPr>
            </a:br>
            <a:r>
              <a:rPr lang="en-US" sz="2800" b="1" i="1" dirty="0" smtClean="0">
                <a:solidFill>
                  <a:srgbClr val="FF0000"/>
                </a:solidFill>
                <a:latin typeface="Arial"/>
                <a:ea typeface="Arial"/>
              </a:rPr>
              <a:t>Mastication</a:t>
            </a:r>
            <a:r>
              <a:rPr lang="en-US" sz="2800" b="1" i="1" spc="-25" dirty="0" smtClean="0">
                <a:solidFill>
                  <a:srgbClr val="FF0000"/>
                </a:solidFill>
                <a:latin typeface="Arial"/>
                <a:ea typeface="Arial"/>
              </a:rPr>
              <a:t> </a:t>
            </a:r>
            <a:r>
              <a:rPr lang="en-US" sz="2800" b="1" i="1" dirty="0">
                <a:solidFill>
                  <a:srgbClr val="FF0000"/>
                </a:solidFill>
                <a:latin typeface="Arial"/>
                <a:ea typeface="Arial"/>
              </a:rPr>
              <a:t>(Chewing)</a:t>
            </a:r>
            <a:r>
              <a:rPr lang="en-US" sz="2800" b="1" i="1" dirty="0">
                <a:latin typeface="Arial"/>
                <a:ea typeface="Arial"/>
              </a:rPr>
              <a:t/>
            </a:r>
            <a:br>
              <a:rPr lang="en-US" sz="2800" b="1" i="1" dirty="0">
                <a:latin typeface="Arial"/>
                <a:ea typeface="Arial"/>
              </a:rPr>
            </a:br>
            <a:endParaRPr sz="2800" b="1" dirty="0">
              <a:latin typeface="Times New Roman"/>
              <a:cs typeface="Times New Roman"/>
            </a:endParaRPr>
          </a:p>
        </p:txBody>
      </p:sp>
      <p:sp>
        <p:nvSpPr>
          <p:cNvPr id="6" name="عنصر نائب للمحتوى 5"/>
          <p:cNvSpPr>
            <a:spLocks noGrp="1"/>
          </p:cNvSpPr>
          <p:nvPr>
            <p:ph idx="1"/>
          </p:nvPr>
        </p:nvSpPr>
        <p:spPr>
          <a:xfrm>
            <a:off x="251520" y="764704"/>
            <a:ext cx="8892480" cy="3960440"/>
          </a:xfrm>
        </p:spPr>
        <p:txBody>
          <a:bodyPr>
            <a:normAutofit/>
          </a:bodyPr>
          <a:lstStyle/>
          <a:p>
            <a:r>
              <a:rPr lang="en-US" sz="2800" dirty="0">
                <a:latin typeface="Times New Roman"/>
                <a:ea typeface="Times New Roman"/>
              </a:rPr>
              <a:t>The teeth</a:t>
            </a:r>
            <a:r>
              <a:rPr lang="en-US" sz="2800" spc="5" dirty="0">
                <a:latin typeface="Times New Roman"/>
                <a:ea typeface="Times New Roman"/>
              </a:rPr>
              <a:t> </a:t>
            </a:r>
            <a:r>
              <a:rPr lang="en-US" sz="2800" dirty="0">
                <a:latin typeface="Times New Roman"/>
                <a:ea typeface="Times New Roman"/>
              </a:rPr>
              <a:t>are admirably designed for </a:t>
            </a:r>
            <a:r>
              <a:rPr lang="en-US" sz="2800" dirty="0" smtClean="0">
                <a:latin typeface="Times New Roman"/>
                <a:ea typeface="Times New Roman"/>
              </a:rPr>
              <a:t>chewing</a:t>
            </a:r>
          </a:p>
          <a:p>
            <a:r>
              <a:rPr lang="en-US" sz="2800" dirty="0">
                <a:latin typeface="Times New Roman"/>
                <a:ea typeface="Times New Roman"/>
              </a:rPr>
              <a:t>anterior teeth (incisors) </a:t>
            </a:r>
            <a:endParaRPr lang="en-US" sz="2800" dirty="0" smtClean="0">
              <a:latin typeface="Times New Roman"/>
              <a:ea typeface="Times New Roman"/>
            </a:endParaRPr>
          </a:p>
          <a:p>
            <a:r>
              <a:rPr lang="en-US" sz="2800" dirty="0" smtClean="0">
                <a:latin typeface="Times New Roman"/>
                <a:ea typeface="Times New Roman"/>
              </a:rPr>
              <a:t>posterior </a:t>
            </a:r>
            <a:r>
              <a:rPr lang="en-US" sz="2800" dirty="0">
                <a:latin typeface="Times New Roman"/>
                <a:ea typeface="Times New Roman"/>
              </a:rPr>
              <a:t>teeth (molars</a:t>
            </a:r>
            <a:r>
              <a:rPr lang="en-US" sz="2800" dirty="0" smtClean="0">
                <a:latin typeface="Times New Roman"/>
                <a:ea typeface="Times New Roman"/>
              </a:rPr>
              <a:t>),</a:t>
            </a:r>
          </a:p>
          <a:p>
            <a:r>
              <a:rPr lang="en-US" sz="2800" dirty="0" smtClean="0">
                <a:latin typeface="Times New Roman"/>
                <a:ea typeface="Times New Roman"/>
              </a:rPr>
              <a:t> </a:t>
            </a:r>
            <a:r>
              <a:rPr lang="en-US" sz="2800" dirty="0">
                <a:latin typeface="Times New Roman"/>
                <a:ea typeface="Times New Roman"/>
              </a:rPr>
              <a:t>All the jaw muscles working</a:t>
            </a:r>
            <a:r>
              <a:rPr lang="en-US" sz="2800" spc="5" dirty="0">
                <a:latin typeface="Times New Roman"/>
                <a:ea typeface="Times New Roman"/>
              </a:rPr>
              <a:t> </a:t>
            </a:r>
            <a:r>
              <a:rPr lang="en-US" sz="2800" dirty="0">
                <a:latin typeface="Times New Roman"/>
                <a:ea typeface="Times New Roman"/>
              </a:rPr>
              <a:t>together </a:t>
            </a:r>
            <a:endParaRPr lang="en-US" sz="2800" dirty="0" smtClean="0">
              <a:latin typeface="Times New Roman"/>
              <a:ea typeface="Times New Roman"/>
            </a:endParaRPr>
          </a:p>
          <a:p>
            <a:r>
              <a:rPr lang="en-US" sz="2800" dirty="0">
                <a:latin typeface="Times New Roman"/>
                <a:ea typeface="Times New Roman"/>
              </a:rPr>
              <a:t>Most of the muscles of chewing are innervated by the motor branch of the fifth cranial</a:t>
            </a:r>
            <a:r>
              <a:rPr lang="en-US" sz="2800" spc="5" dirty="0">
                <a:latin typeface="Times New Roman"/>
                <a:ea typeface="Times New Roman"/>
              </a:rPr>
              <a:t> </a:t>
            </a:r>
            <a:r>
              <a:rPr lang="en-US" sz="2800" dirty="0">
                <a:latin typeface="Times New Roman"/>
                <a:ea typeface="Times New Roman"/>
              </a:rPr>
              <a:t>nerve( </a:t>
            </a:r>
            <a:r>
              <a:rPr lang="en-US" sz="2800" b="1" dirty="0">
                <a:latin typeface="Times New Roman"/>
                <a:ea typeface="Times New Roman"/>
              </a:rPr>
              <a:t>trigeminal nerve</a:t>
            </a:r>
            <a:r>
              <a:rPr lang="en-US" sz="2800" dirty="0">
                <a:latin typeface="Times New Roman"/>
                <a:ea typeface="Times New Roman"/>
              </a:rPr>
              <a:t> ), and the chewing process is controlled by </a:t>
            </a:r>
            <a:r>
              <a:rPr lang="en-US" sz="2800" b="1" dirty="0">
                <a:latin typeface="Times New Roman"/>
                <a:ea typeface="Times New Roman"/>
              </a:rPr>
              <a:t>nuclei </a:t>
            </a:r>
            <a:r>
              <a:rPr lang="en-US" sz="2800" dirty="0">
                <a:latin typeface="Times New Roman"/>
                <a:ea typeface="Times New Roman"/>
              </a:rPr>
              <a:t>in the brain stem</a:t>
            </a:r>
            <a:endParaRPr lang="en-US" sz="2800" dirty="0">
              <a:latin typeface="Times New Roman" pitchFamily="18" charset="0"/>
              <a:cs typeface="Times New Roman" pitchFamily="18" charset="0"/>
            </a:endParaRPr>
          </a:p>
        </p:txBody>
      </p:sp>
      <p:sp>
        <p:nvSpPr>
          <p:cNvPr id="5" name="عنصر نائب لرقم الشريحة 4"/>
          <p:cNvSpPr>
            <a:spLocks noGrp="1"/>
          </p:cNvSpPr>
          <p:nvPr>
            <p:ph type="sldNum" sz="quarter" idx="12"/>
          </p:nvPr>
        </p:nvSpPr>
        <p:spPr/>
        <p:txBody>
          <a:bodyPr/>
          <a:lstStyle/>
          <a:p>
            <a:fld id="{B6F15528-21DE-4FAA-801E-634DDDAF4B2B}" type="slidenum">
              <a:rPr lang="en-US" smtClean="0">
                <a:solidFill>
                  <a:prstClr val="black">
                    <a:tint val="75000"/>
                  </a:prstClr>
                </a:solidFill>
              </a:rPr>
              <a:pPr/>
              <a:t>4</a:t>
            </a:fld>
            <a:endParaRPr lang="en-US">
              <a:solidFill>
                <a:prstClr val="black">
                  <a:tint val="75000"/>
                </a:prstClr>
              </a:solidFill>
            </a:endParaRP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872" y="4077072"/>
            <a:ext cx="4608512" cy="257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30968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51520" y="164468"/>
            <a:ext cx="8712968" cy="625299"/>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0" tIns="12065" rIns="0" bIns="0" rtlCol="0">
            <a:spAutoFit/>
          </a:bodyPr>
          <a:lstStyle/>
          <a:p>
            <a:pPr marL="464185">
              <a:lnSpc>
                <a:spcPts val="1520"/>
              </a:lnSpc>
              <a:spcAft>
                <a:spcPts val="0"/>
              </a:spcAft>
            </a:pPr>
            <a:r>
              <a:rPr lang="en-US" sz="2800" b="1" i="1" dirty="0" smtClean="0">
                <a:solidFill>
                  <a:srgbClr val="FF0000"/>
                </a:solidFill>
                <a:latin typeface="Arial"/>
                <a:ea typeface="Arial"/>
              </a:rPr>
              <a:t/>
            </a:r>
            <a:br>
              <a:rPr lang="en-US" sz="2800" b="1" i="1" dirty="0" smtClean="0">
                <a:solidFill>
                  <a:srgbClr val="FF0000"/>
                </a:solidFill>
                <a:latin typeface="Arial"/>
                <a:ea typeface="Arial"/>
              </a:rPr>
            </a:br>
            <a:r>
              <a:rPr lang="en-US" sz="2800" b="1" i="1" dirty="0" smtClean="0">
                <a:solidFill>
                  <a:srgbClr val="FF0000"/>
                </a:solidFill>
                <a:latin typeface="Arial"/>
                <a:ea typeface="Arial"/>
              </a:rPr>
              <a:t>Chewing</a:t>
            </a:r>
            <a:r>
              <a:rPr lang="en-US" sz="2800" b="1" i="1" dirty="0">
                <a:latin typeface="Arial"/>
                <a:ea typeface="Arial"/>
              </a:rPr>
              <a:t/>
            </a:r>
            <a:br>
              <a:rPr lang="en-US" sz="2800" b="1" i="1" dirty="0">
                <a:latin typeface="Arial"/>
                <a:ea typeface="Arial"/>
              </a:rPr>
            </a:br>
            <a:endParaRPr sz="2800" b="1" dirty="0">
              <a:latin typeface="Times New Roman"/>
              <a:cs typeface="Times New Roman"/>
            </a:endParaRPr>
          </a:p>
        </p:txBody>
      </p:sp>
      <p:sp>
        <p:nvSpPr>
          <p:cNvPr id="6" name="عنصر نائب للمحتوى 5"/>
          <p:cNvSpPr>
            <a:spLocks noGrp="1"/>
          </p:cNvSpPr>
          <p:nvPr>
            <p:ph idx="1"/>
          </p:nvPr>
        </p:nvSpPr>
        <p:spPr>
          <a:xfrm>
            <a:off x="251520" y="764704"/>
            <a:ext cx="8568952" cy="5904656"/>
          </a:xfrm>
        </p:spPr>
        <p:txBody>
          <a:bodyPr>
            <a:normAutofit lnSpcReduction="10000"/>
          </a:bodyPr>
          <a:lstStyle/>
          <a:p>
            <a:r>
              <a:rPr lang="en-US" sz="2800" dirty="0">
                <a:latin typeface="Times New Roman"/>
                <a:ea typeface="Times New Roman"/>
              </a:rPr>
              <a:t>Much of the chewing process is caused by a</a:t>
            </a:r>
            <a:r>
              <a:rPr lang="en-US" sz="2800" spc="5" dirty="0">
                <a:latin typeface="Times New Roman"/>
                <a:ea typeface="Times New Roman"/>
              </a:rPr>
              <a:t> </a:t>
            </a:r>
            <a:r>
              <a:rPr lang="en-US" sz="2800" b="1" dirty="0">
                <a:latin typeface="Times New Roman"/>
                <a:ea typeface="Times New Roman"/>
              </a:rPr>
              <a:t>chewing reflex</a:t>
            </a:r>
            <a:r>
              <a:rPr lang="en-US" sz="2800" dirty="0">
                <a:latin typeface="Times New Roman"/>
                <a:ea typeface="Times New Roman"/>
              </a:rPr>
              <a:t>, which may be explained as follows: </a:t>
            </a:r>
            <a:endParaRPr lang="en-US" sz="2800" dirty="0" smtClean="0">
              <a:latin typeface="Times New Roman"/>
              <a:ea typeface="Times New Roman"/>
            </a:endParaRPr>
          </a:p>
          <a:p>
            <a:pPr marL="514350" indent="-514350">
              <a:buFont typeface="+mj-lt"/>
              <a:buAutoNum type="arabicPeriod"/>
            </a:pPr>
            <a:r>
              <a:rPr lang="en-US" sz="2800" dirty="0" smtClean="0">
                <a:latin typeface="Times New Roman"/>
                <a:ea typeface="Times New Roman"/>
              </a:rPr>
              <a:t>The </a:t>
            </a:r>
            <a:r>
              <a:rPr lang="en-US" sz="2800" dirty="0">
                <a:highlight>
                  <a:srgbClr val="FFFF00"/>
                </a:highlight>
                <a:latin typeface="Times New Roman"/>
                <a:ea typeface="Times New Roman"/>
              </a:rPr>
              <a:t>presence of a bolus of food in the mouth</a:t>
            </a:r>
            <a:r>
              <a:rPr lang="en-US" sz="2800" dirty="0">
                <a:latin typeface="Times New Roman"/>
                <a:ea typeface="Times New Roman"/>
              </a:rPr>
              <a:t> at</a:t>
            </a:r>
            <a:r>
              <a:rPr lang="en-US" sz="2800" spc="5" dirty="0">
                <a:latin typeface="Times New Roman"/>
                <a:ea typeface="Times New Roman"/>
              </a:rPr>
              <a:t> </a:t>
            </a:r>
            <a:r>
              <a:rPr lang="en-US" sz="2800" b="1" u="sng" dirty="0">
                <a:solidFill>
                  <a:srgbClr val="FF0000"/>
                </a:solidFill>
                <a:latin typeface="Times New Roman"/>
                <a:ea typeface="Times New Roman"/>
              </a:rPr>
              <a:t>first</a:t>
            </a:r>
            <a:r>
              <a:rPr lang="en-US" sz="2800" b="1" u="sng" spc="5" dirty="0">
                <a:solidFill>
                  <a:srgbClr val="FF0000"/>
                </a:solidFill>
                <a:latin typeface="Times New Roman"/>
                <a:ea typeface="Times New Roman"/>
              </a:rPr>
              <a:t> </a:t>
            </a:r>
            <a:r>
              <a:rPr lang="en-US" sz="2800" u="sng" dirty="0">
                <a:solidFill>
                  <a:srgbClr val="FF0000"/>
                </a:solidFill>
                <a:latin typeface="Times New Roman"/>
                <a:ea typeface="Times New Roman"/>
              </a:rPr>
              <a:t>initiates reflex</a:t>
            </a:r>
            <a:r>
              <a:rPr lang="en-US" sz="2800" u="sng" spc="5" dirty="0">
                <a:solidFill>
                  <a:srgbClr val="FF0000"/>
                </a:solidFill>
                <a:latin typeface="Times New Roman"/>
                <a:ea typeface="Times New Roman"/>
              </a:rPr>
              <a:t> </a:t>
            </a:r>
            <a:r>
              <a:rPr lang="en-US" sz="2800" u="sng" dirty="0">
                <a:solidFill>
                  <a:srgbClr val="FF0000"/>
                </a:solidFill>
                <a:latin typeface="Times New Roman"/>
                <a:ea typeface="Times New Roman"/>
              </a:rPr>
              <a:t>inhibition</a:t>
            </a:r>
            <a:r>
              <a:rPr lang="en-US" sz="2800" dirty="0">
                <a:solidFill>
                  <a:srgbClr val="FF0000"/>
                </a:solidFill>
                <a:latin typeface="Times New Roman"/>
                <a:ea typeface="Times New Roman"/>
              </a:rPr>
              <a:t> </a:t>
            </a:r>
            <a:r>
              <a:rPr lang="en-US" sz="2800" dirty="0">
                <a:latin typeface="Times New Roman"/>
                <a:ea typeface="Times New Roman"/>
              </a:rPr>
              <a:t>of</a:t>
            </a:r>
            <a:r>
              <a:rPr lang="en-US" sz="2800" spc="300" dirty="0">
                <a:latin typeface="Times New Roman"/>
                <a:ea typeface="Times New Roman"/>
              </a:rPr>
              <a:t> </a:t>
            </a:r>
            <a:r>
              <a:rPr lang="en-US" sz="2800" dirty="0">
                <a:latin typeface="Times New Roman"/>
                <a:ea typeface="Times New Roman"/>
              </a:rPr>
              <a:t>the muscles of</a:t>
            </a:r>
            <a:r>
              <a:rPr lang="en-US" sz="2800" spc="300" dirty="0">
                <a:latin typeface="Times New Roman"/>
                <a:ea typeface="Times New Roman"/>
              </a:rPr>
              <a:t> </a:t>
            </a:r>
            <a:r>
              <a:rPr lang="en-US" sz="2800" dirty="0">
                <a:latin typeface="Times New Roman"/>
                <a:ea typeface="Times New Roman"/>
              </a:rPr>
              <a:t>mastication, which allows the </a:t>
            </a:r>
            <a:r>
              <a:rPr lang="en-US" sz="2800" dirty="0">
                <a:highlight>
                  <a:srgbClr val="FFFF00"/>
                </a:highlight>
                <a:latin typeface="Times New Roman"/>
                <a:ea typeface="Times New Roman"/>
              </a:rPr>
              <a:t>lower jaw to drop</a:t>
            </a:r>
            <a:r>
              <a:rPr lang="en-US" sz="2800" dirty="0">
                <a:latin typeface="Times New Roman"/>
                <a:ea typeface="Times New Roman"/>
              </a:rPr>
              <a:t>.</a:t>
            </a:r>
            <a:r>
              <a:rPr lang="en-US" sz="2800" spc="5" dirty="0">
                <a:latin typeface="Times New Roman"/>
                <a:ea typeface="Times New Roman"/>
              </a:rPr>
              <a:t> </a:t>
            </a:r>
            <a:endParaRPr lang="en-US" sz="2800" spc="5" dirty="0" smtClean="0">
              <a:latin typeface="Times New Roman"/>
              <a:ea typeface="Times New Roman"/>
            </a:endParaRPr>
          </a:p>
          <a:p>
            <a:pPr marL="514350" indent="-514350">
              <a:buFont typeface="+mj-lt"/>
              <a:buAutoNum type="arabicPeriod"/>
            </a:pPr>
            <a:r>
              <a:rPr lang="en-US" sz="2800" dirty="0" smtClean="0">
                <a:latin typeface="Times New Roman"/>
                <a:ea typeface="Times New Roman"/>
              </a:rPr>
              <a:t>The </a:t>
            </a:r>
            <a:r>
              <a:rPr lang="en-US" sz="2800" dirty="0">
                <a:latin typeface="Times New Roman"/>
                <a:ea typeface="Times New Roman"/>
              </a:rPr>
              <a:t>drop in turn initiates </a:t>
            </a:r>
            <a:r>
              <a:rPr lang="en-US" sz="2800" u="sng" dirty="0">
                <a:solidFill>
                  <a:srgbClr val="FF0000"/>
                </a:solidFill>
                <a:latin typeface="Times New Roman"/>
                <a:ea typeface="Times New Roman"/>
              </a:rPr>
              <a:t>a stretch reflex </a:t>
            </a:r>
            <a:r>
              <a:rPr lang="en-US" sz="2800" dirty="0">
                <a:latin typeface="Times New Roman"/>
                <a:ea typeface="Times New Roman"/>
              </a:rPr>
              <a:t>of the jaw muscles that leads to </a:t>
            </a:r>
            <a:r>
              <a:rPr lang="en-US" sz="2800" dirty="0">
                <a:highlight>
                  <a:srgbClr val="FFFF00"/>
                </a:highlight>
                <a:latin typeface="Times New Roman"/>
                <a:ea typeface="Times New Roman"/>
              </a:rPr>
              <a:t>rebound contraction</a:t>
            </a:r>
            <a:r>
              <a:rPr lang="en-US" sz="2800" dirty="0">
                <a:latin typeface="Times New Roman"/>
                <a:ea typeface="Times New Roman"/>
              </a:rPr>
              <a:t>. </a:t>
            </a:r>
            <a:endParaRPr lang="en-US" sz="2800" dirty="0" smtClean="0">
              <a:latin typeface="Times New Roman"/>
              <a:ea typeface="Times New Roman"/>
            </a:endParaRPr>
          </a:p>
          <a:p>
            <a:pPr marL="514350" indent="-514350">
              <a:buFont typeface="+mj-lt"/>
              <a:buAutoNum type="arabicPeriod"/>
            </a:pPr>
            <a:r>
              <a:rPr lang="en-US" sz="2800" dirty="0" smtClean="0">
                <a:latin typeface="Times New Roman"/>
                <a:ea typeface="Times New Roman"/>
              </a:rPr>
              <a:t>This</a:t>
            </a:r>
            <a:r>
              <a:rPr lang="en-US" sz="2800" spc="5" dirty="0" smtClean="0">
                <a:latin typeface="Times New Roman"/>
                <a:ea typeface="Times New Roman"/>
              </a:rPr>
              <a:t> </a:t>
            </a:r>
            <a:r>
              <a:rPr lang="en-US" sz="2800" b="1" dirty="0">
                <a:latin typeface="Times New Roman"/>
                <a:ea typeface="Times New Roman"/>
              </a:rPr>
              <a:t>automatically</a:t>
            </a:r>
            <a:r>
              <a:rPr lang="en-US" sz="2800" dirty="0">
                <a:latin typeface="Times New Roman"/>
                <a:ea typeface="Times New Roman"/>
              </a:rPr>
              <a:t> raises the jaw to cause closure of the teeth, but it also compresses the </a:t>
            </a:r>
            <a:r>
              <a:rPr lang="en-US" sz="2800" b="1" dirty="0">
                <a:latin typeface="Times New Roman"/>
                <a:ea typeface="Times New Roman"/>
              </a:rPr>
              <a:t>bolus</a:t>
            </a:r>
            <a:r>
              <a:rPr lang="en-US" sz="2800" dirty="0">
                <a:latin typeface="Times New Roman"/>
                <a:ea typeface="Times New Roman"/>
              </a:rPr>
              <a:t> again</a:t>
            </a:r>
            <a:r>
              <a:rPr lang="en-US" sz="2800" spc="5" dirty="0">
                <a:latin typeface="Times New Roman"/>
                <a:ea typeface="Times New Roman"/>
              </a:rPr>
              <a:t> </a:t>
            </a:r>
            <a:r>
              <a:rPr lang="en-US" sz="2800" dirty="0">
                <a:latin typeface="Times New Roman"/>
                <a:ea typeface="Times New Roman"/>
              </a:rPr>
              <a:t>against</a:t>
            </a:r>
            <a:r>
              <a:rPr lang="en-US" sz="2800" spc="5" dirty="0">
                <a:latin typeface="Times New Roman"/>
                <a:ea typeface="Times New Roman"/>
              </a:rPr>
              <a:t> </a:t>
            </a:r>
            <a:r>
              <a:rPr lang="en-US" sz="2800" dirty="0">
                <a:latin typeface="Times New Roman"/>
                <a:ea typeface="Times New Roman"/>
              </a:rPr>
              <a:t>the linings of</a:t>
            </a:r>
            <a:r>
              <a:rPr lang="en-US" sz="2800" spc="300" dirty="0">
                <a:latin typeface="Times New Roman"/>
                <a:ea typeface="Times New Roman"/>
              </a:rPr>
              <a:t> </a:t>
            </a:r>
            <a:r>
              <a:rPr lang="en-US" sz="2800" dirty="0">
                <a:latin typeface="Times New Roman"/>
                <a:ea typeface="Times New Roman"/>
              </a:rPr>
              <a:t>the mouth, which inhibits the jaw muscles once again</a:t>
            </a:r>
            <a:r>
              <a:rPr lang="en-US" sz="2800" dirty="0" smtClean="0">
                <a:latin typeface="Times New Roman"/>
                <a:ea typeface="Times New Roman"/>
              </a:rPr>
              <a:t>,</a:t>
            </a:r>
          </a:p>
          <a:p>
            <a:pPr marL="514350" indent="-514350">
              <a:buFont typeface="+mj-lt"/>
              <a:buAutoNum type="arabicPeriod"/>
            </a:pPr>
            <a:r>
              <a:rPr lang="en-US" sz="2800" dirty="0" smtClean="0">
                <a:latin typeface="Times New Roman"/>
                <a:ea typeface="Times New Roman"/>
              </a:rPr>
              <a:t> </a:t>
            </a:r>
            <a:r>
              <a:rPr lang="en-US" sz="2800" dirty="0">
                <a:latin typeface="Times New Roman"/>
                <a:ea typeface="Times New Roman"/>
              </a:rPr>
              <a:t>allowing the jaw to</a:t>
            </a:r>
            <a:r>
              <a:rPr lang="en-US" sz="2800" spc="5" dirty="0">
                <a:latin typeface="Times New Roman"/>
                <a:ea typeface="Times New Roman"/>
              </a:rPr>
              <a:t> </a:t>
            </a:r>
            <a:r>
              <a:rPr lang="en-US" sz="2800" dirty="0">
                <a:latin typeface="Times New Roman"/>
                <a:ea typeface="Times New Roman"/>
              </a:rPr>
              <a:t>drop</a:t>
            </a:r>
            <a:r>
              <a:rPr lang="en-US" sz="2800" spc="5" dirty="0">
                <a:latin typeface="Times New Roman"/>
                <a:ea typeface="Times New Roman"/>
              </a:rPr>
              <a:t> </a:t>
            </a:r>
            <a:r>
              <a:rPr lang="en-US" sz="2800" dirty="0">
                <a:latin typeface="Times New Roman"/>
                <a:ea typeface="Times New Roman"/>
              </a:rPr>
              <a:t>and</a:t>
            </a:r>
            <a:r>
              <a:rPr lang="en-US" sz="2800" spc="5" dirty="0">
                <a:latin typeface="Times New Roman"/>
                <a:ea typeface="Times New Roman"/>
              </a:rPr>
              <a:t> </a:t>
            </a:r>
            <a:r>
              <a:rPr lang="en-US" sz="2800" dirty="0">
                <a:latin typeface="Times New Roman"/>
                <a:ea typeface="Times New Roman"/>
              </a:rPr>
              <a:t>rebound</a:t>
            </a:r>
            <a:r>
              <a:rPr lang="en-US" sz="2800" spc="5" dirty="0">
                <a:latin typeface="Times New Roman"/>
                <a:ea typeface="Times New Roman"/>
              </a:rPr>
              <a:t> </a:t>
            </a:r>
            <a:r>
              <a:rPr lang="en-US" sz="2800" dirty="0">
                <a:latin typeface="Times New Roman"/>
                <a:ea typeface="Times New Roman"/>
              </a:rPr>
              <a:t>another time; this is repeated</a:t>
            </a:r>
            <a:r>
              <a:rPr lang="en-US" sz="2800" spc="5" dirty="0">
                <a:latin typeface="Times New Roman"/>
                <a:ea typeface="Times New Roman"/>
              </a:rPr>
              <a:t> </a:t>
            </a:r>
            <a:r>
              <a:rPr lang="en-US" sz="2800" dirty="0">
                <a:latin typeface="Times New Roman"/>
                <a:ea typeface="Times New Roman"/>
              </a:rPr>
              <a:t>again</a:t>
            </a:r>
            <a:r>
              <a:rPr lang="en-US" sz="2800" spc="5" dirty="0">
                <a:latin typeface="Times New Roman"/>
                <a:ea typeface="Times New Roman"/>
              </a:rPr>
              <a:t> </a:t>
            </a:r>
            <a:r>
              <a:rPr lang="en-US" sz="2800" dirty="0">
                <a:latin typeface="Times New Roman"/>
                <a:ea typeface="Times New Roman"/>
              </a:rPr>
              <a:t>and</a:t>
            </a:r>
            <a:r>
              <a:rPr lang="en-US" sz="2800" spc="5" dirty="0">
                <a:latin typeface="Times New Roman"/>
                <a:ea typeface="Times New Roman"/>
              </a:rPr>
              <a:t> </a:t>
            </a:r>
            <a:r>
              <a:rPr lang="en-US" sz="2800" dirty="0">
                <a:latin typeface="Times New Roman"/>
                <a:ea typeface="Times New Roman"/>
              </a:rPr>
              <a:t>again.</a:t>
            </a:r>
            <a:r>
              <a:rPr lang="en-US" sz="2800" b="1" dirty="0">
                <a:solidFill>
                  <a:srgbClr val="000000"/>
                </a:solidFill>
                <a:ea typeface="Times New Roman"/>
              </a:rPr>
              <a:t> </a:t>
            </a:r>
            <a:endParaRPr lang="en-US" sz="2800" dirty="0">
              <a:latin typeface="Times New Roman" pitchFamily="18" charset="0"/>
              <a:cs typeface="Times New Roman" pitchFamily="18" charset="0"/>
            </a:endParaRPr>
          </a:p>
        </p:txBody>
      </p:sp>
      <p:sp>
        <p:nvSpPr>
          <p:cNvPr id="5" name="عنصر نائب لرقم الشريحة 4"/>
          <p:cNvSpPr>
            <a:spLocks noGrp="1"/>
          </p:cNvSpPr>
          <p:nvPr>
            <p:ph type="sldNum" sz="quarter" idx="12"/>
          </p:nvPr>
        </p:nvSpPr>
        <p:spPr/>
        <p:txBody>
          <a:bodyPr/>
          <a:lstStyle/>
          <a:p>
            <a:fld id="{B6F15528-21DE-4FAA-801E-634DDDAF4B2B}" type="slidenum">
              <a:rPr lang="en-US" smtClean="0">
                <a:solidFill>
                  <a:prstClr val="black">
                    <a:tint val="75000"/>
                  </a:prstClr>
                </a:solidFill>
              </a:rPr>
              <a:pPr/>
              <a:t>5</a:t>
            </a:fld>
            <a:endParaRPr lang="en-US">
              <a:solidFill>
                <a:prstClr val="black">
                  <a:tint val="75000"/>
                </a:prstClr>
              </a:solidFill>
            </a:endParaRPr>
          </a:p>
        </p:txBody>
      </p:sp>
      <p:sp>
        <p:nvSpPr>
          <p:cNvPr id="2" name="نجمة ذات 5 نقاط 1"/>
          <p:cNvSpPr/>
          <p:nvPr/>
        </p:nvSpPr>
        <p:spPr>
          <a:xfrm>
            <a:off x="7812360" y="1308202"/>
            <a:ext cx="864096" cy="43204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12238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51520" y="31440"/>
            <a:ext cx="8712968" cy="443070"/>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0" tIns="12065" rIns="0" bIns="0" rtlCol="0">
            <a:spAutoFit/>
          </a:bodyPr>
          <a:lstStyle/>
          <a:p>
            <a:pPr marL="12700">
              <a:lnSpc>
                <a:spcPct val="100000"/>
              </a:lnSpc>
              <a:spcBef>
                <a:spcPts val="95"/>
              </a:spcBef>
            </a:pPr>
            <a:r>
              <a:rPr lang="en-US" sz="2800" b="1" dirty="0">
                <a:solidFill>
                  <a:prstClr val="black"/>
                </a:solidFill>
                <a:latin typeface="Times New Roman"/>
                <a:ea typeface="Times New Roman"/>
              </a:rPr>
              <a:t>chewing reflex</a:t>
            </a:r>
            <a:endParaRPr sz="2800" b="1" dirty="0">
              <a:latin typeface="Times New Roman"/>
              <a:cs typeface="Times New Roman"/>
            </a:endParaRPr>
          </a:p>
        </p:txBody>
      </p:sp>
      <p:sp>
        <p:nvSpPr>
          <p:cNvPr id="5" name="عنصر نائب لرقم الشريحة 4"/>
          <p:cNvSpPr>
            <a:spLocks noGrp="1"/>
          </p:cNvSpPr>
          <p:nvPr>
            <p:ph type="sldNum" sz="quarter" idx="12"/>
          </p:nvPr>
        </p:nvSpPr>
        <p:spPr/>
        <p:txBody>
          <a:bodyPr/>
          <a:lstStyle/>
          <a:p>
            <a:fld id="{B6F15528-21DE-4FAA-801E-634DDDAF4B2B}" type="slidenum">
              <a:rPr lang="en-US" smtClean="0">
                <a:solidFill>
                  <a:prstClr val="black">
                    <a:tint val="75000"/>
                  </a:prstClr>
                </a:solidFill>
              </a:rPr>
              <a:pPr/>
              <a:t>6</a:t>
            </a:fld>
            <a:endParaRPr lang="en-US">
              <a:solidFill>
                <a:prstClr val="black">
                  <a:tint val="75000"/>
                </a:prstClr>
              </a:solidFill>
            </a:endParaRPr>
          </a:p>
        </p:txBody>
      </p:sp>
      <p:pic>
        <p:nvPicPr>
          <p:cNvPr id="6" name="عنصر نائب للمحتوى 5"/>
          <p:cNvPicPr>
            <a:picLocks noGrp="1"/>
          </p:cNvPicPr>
          <p:nvPr>
            <p:ph idx="1"/>
          </p:nvPr>
        </p:nvPicPr>
        <p:blipFill>
          <a:blip r:embed="rId2"/>
          <a:stretch>
            <a:fillRect/>
          </a:stretch>
        </p:blipFill>
        <p:spPr>
          <a:xfrm>
            <a:off x="323528" y="548680"/>
            <a:ext cx="8820472" cy="5925616"/>
          </a:xfrm>
          <a:prstGeom prst="rect">
            <a:avLst/>
          </a:prstGeom>
        </p:spPr>
      </p:pic>
    </p:spTree>
    <p:extLst>
      <p:ext uri="{BB962C8B-B14F-4D97-AF65-F5344CB8AC3E}">
        <p14:creationId xmlns:p14="http://schemas.microsoft.com/office/powerpoint/2010/main" val="11603623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51520" y="164468"/>
            <a:ext cx="8712968" cy="625299"/>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0" tIns="12065" rIns="0" bIns="0" rtlCol="0">
            <a:spAutoFit/>
          </a:bodyPr>
          <a:lstStyle/>
          <a:p>
            <a:pPr marL="464185">
              <a:lnSpc>
                <a:spcPts val="1520"/>
              </a:lnSpc>
              <a:spcAft>
                <a:spcPts val="0"/>
              </a:spcAft>
            </a:pPr>
            <a:r>
              <a:rPr lang="en-US" sz="2800" b="1" i="1" dirty="0" smtClean="0">
                <a:solidFill>
                  <a:srgbClr val="FF0000"/>
                </a:solidFill>
                <a:latin typeface="Arial"/>
                <a:ea typeface="Arial"/>
              </a:rPr>
              <a:t> </a:t>
            </a:r>
            <a:br>
              <a:rPr lang="en-US" sz="2800" b="1" i="1" dirty="0" smtClean="0">
                <a:solidFill>
                  <a:srgbClr val="FF0000"/>
                </a:solidFill>
                <a:latin typeface="Arial"/>
                <a:ea typeface="Arial"/>
              </a:rPr>
            </a:br>
            <a:r>
              <a:rPr lang="en-US" sz="2800" b="1" i="1" dirty="0">
                <a:solidFill>
                  <a:srgbClr val="FF0000"/>
                </a:solidFill>
                <a:latin typeface="Arial"/>
                <a:ea typeface="Arial"/>
              </a:rPr>
              <a:t>important of Chewing</a:t>
            </a:r>
            <a:r>
              <a:rPr lang="en-US" sz="2800" b="1" i="1" dirty="0">
                <a:latin typeface="Arial"/>
                <a:ea typeface="Arial"/>
              </a:rPr>
              <a:t/>
            </a:r>
            <a:br>
              <a:rPr lang="en-US" sz="2800" b="1" i="1" dirty="0">
                <a:latin typeface="Arial"/>
                <a:ea typeface="Arial"/>
              </a:rPr>
            </a:br>
            <a:endParaRPr sz="2800" b="1" dirty="0">
              <a:latin typeface="Times New Roman"/>
              <a:cs typeface="Times New Roman"/>
            </a:endParaRPr>
          </a:p>
        </p:txBody>
      </p:sp>
      <p:sp>
        <p:nvSpPr>
          <p:cNvPr id="6" name="عنصر نائب للمحتوى 5"/>
          <p:cNvSpPr>
            <a:spLocks noGrp="1"/>
          </p:cNvSpPr>
          <p:nvPr>
            <p:ph idx="1"/>
          </p:nvPr>
        </p:nvSpPr>
        <p:spPr>
          <a:xfrm>
            <a:off x="107504" y="764704"/>
            <a:ext cx="8856984" cy="5904656"/>
          </a:xfrm>
        </p:spPr>
        <p:txBody>
          <a:bodyPr>
            <a:normAutofit fontScale="62500" lnSpcReduction="20000"/>
          </a:bodyPr>
          <a:lstStyle/>
          <a:p>
            <a:pPr marL="121285" marR="350520" indent="0">
              <a:lnSpc>
                <a:spcPct val="120000"/>
              </a:lnSpc>
              <a:spcBef>
                <a:spcPts val="210"/>
              </a:spcBef>
              <a:spcAft>
                <a:spcPts val="0"/>
              </a:spcAft>
              <a:buNone/>
            </a:pPr>
            <a:r>
              <a:rPr lang="en-US" sz="2800" i="1" dirty="0" smtClean="0">
                <a:latin typeface="Times New Roman"/>
                <a:ea typeface="Times New Roman"/>
              </a:rPr>
              <a:t>[</a:t>
            </a:r>
            <a:r>
              <a:rPr lang="en-US" sz="2800" i="1" dirty="0">
                <a:latin typeface="Times New Roman"/>
                <a:ea typeface="Times New Roman"/>
              </a:rPr>
              <a:t>1</a:t>
            </a:r>
            <a:r>
              <a:rPr lang="en-US" sz="3400" i="1" dirty="0">
                <a:latin typeface="Times New Roman"/>
                <a:ea typeface="Times New Roman"/>
              </a:rPr>
              <a:t>] Chewing </a:t>
            </a:r>
            <a:r>
              <a:rPr lang="en-US" sz="3400" b="1" i="1" dirty="0">
                <a:latin typeface="Times New Roman"/>
                <a:ea typeface="Times New Roman"/>
              </a:rPr>
              <a:t>breaks down the indigestible cellulose membranes </a:t>
            </a:r>
            <a:r>
              <a:rPr lang="en-US" sz="3400" i="1" dirty="0">
                <a:latin typeface="Times New Roman"/>
                <a:ea typeface="Times New Roman"/>
              </a:rPr>
              <a:t>around the nutrient portions of food before the food can be utilized. </a:t>
            </a:r>
          </a:p>
          <a:p>
            <a:pPr marL="464185" marR="350520">
              <a:lnSpc>
                <a:spcPct val="120000"/>
              </a:lnSpc>
              <a:spcBef>
                <a:spcPts val="210"/>
              </a:spcBef>
              <a:spcAft>
                <a:spcPts val="0"/>
              </a:spcAft>
            </a:pPr>
            <a:r>
              <a:rPr lang="en-US" sz="3400" i="1" dirty="0">
                <a:latin typeface="Times New Roman"/>
                <a:ea typeface="Times New Roman"/>
              </a:rPr>
              <a:t>[2] </a:t>
            </a:r>
            <a:r>
              <a:rPr lang="en-US" sz="3400" i="1" dirty="0" smtClean="0">
                <a:solidFill>
                  <a:srgbClr val="FF0000"/>
                </a:solidFill>
                <a:latin typeface="Times New Roman"/>
                <a:ea typeface="Times New Roman"/>
              </a:rPr>
              <a:t>It </a:t>
            </a:r>
            <a:r>
              <a:rPr lang="en-US" sz="3400" b="1" i="1" dirty="0" smtClean="0">
                <a:latin typeface="Times New Roman"/>
                <a:ea typeface="Times New Roman"/>
              </a:rPr>
              <a:t>increases </a:t>
            </a:r>
            <a:r>
              <a:rPr lang="en-US" sz="3400" b="1" i="1" dirty="0">
                <a:latin typeface="Times New Roman"/>
                <a:ea typeface="Times New Roman"/>
              </a:rPr>
              <a:t>the surface area </a:t>
            </a:r>
            <a:r>
              <a:rPr lang="en-US" sz="3400" b="1" i="1" dirty="0">
                <a:solidFill>
                  <a:srgbClr val="FF0000"/>
                </a:solidFill>
                <a:latin typeface="Times New Roman"/>
                <a:ea typeface="Times New Roman"/>
              </a:rPr>
              <a:t>of food </a:t>
            </a:r>
            <a:r>
              <a:rPr lang="en-US" sz="3400" i="1" dirty="0">
                <a:solidFill>
                  <a:srgbClr val="FF0000"/>
                </a:solidFill>
                <a:latin typeface="Times New Roman"/>
                <a:ea typeface="Times New Roman"/>
              </a:rPr>
              <a:t>so the rate of digestion of food by the digestive enzymes is increased. </a:t>
            </a:r>
          </a:p>
          <a:p>
            <a:pPr marL="464185" marR="350520">
              <a:lnSpc>
                <a:spcPct val="120000"/>
              </a:lnSpc>
              <a:spcBef>
                <a:spcPts val="210"/>
              </a:spcBef>
              <a:spcAft>
                <a:spcPts val="0"/>
              </a:spcAft>
            </a:pPr>
            <a:r>
              <a:rPr lang="en-US" sz="3400" i="1" dirty="0">
                <a:latin typeface="Times New Roman"/>
                <a:ea typeface="Times New Roman"/>
              </a:rPr>
              <a:t>[3] </a:t>
            </a:r>
            <a:r>
              <a:rPr lang="en-US" sz="3400" i="1" dirty="0" err="1" smtClean="0">
                <a:solidFill>
                  <a:srgbClr val="00B050"/>
                </a:solidFill>
                <a:latin typeface="Times New Roman"/>
                <a:ea typeface="Times New Roman"/>
              </a:rPr>
              <a:t>ITt</a:t>
            </a:r>
            <a:r>
              <a:rPr lang="en-US" sz="3400" i="1" dirty="0" smtClean="0">
                <a:solidFill>
                  <a:srgbClr val="00B050"/>
                </a:solidFill>
                <a:latin typeface="Times New Roman"/>
                <a:ea typeface="Times New Roman"/>
              </a:rPr>
              <a:t> </a:t>
            </a:r>
            <a:r>
              <a:rPr lang="en-US" sz="3400" b="1" i="1" dirty="0">
                <a:latin typeface="Times New Roman"/>
                <a:ea typeface="Times New Roman"/>
              </a:rPr>
              <a:t>grinds </a:t>
            </a:r>
            <a:r>
              <a:rPr lang="en-US" sz="3400" b="1" i="1" dirty="0">
                <a:solidFill>
                  <a:srgbClr val="00B050"/>
                </a:solidFill>
                <a:latin typeface="Times New Roman"/>
                <a:ea typeface="Times New Roman"/>
              </a:rPr>
              <a:t>the food </a:t>
            </a:r>
            <a:r>
              <a:rPr lang="en-US" sz="3400" i="1" dirty="0">
                <a:solidFill>
                  <a:srgbClr val="00B050"/>
                </a:solidFill>
                <a:latin typeface="Times New Roman"/>
                <a:ea typeface="Times New Roman"/>
              </a:rPr>
              <a:t>to a very fine particulate consistency prevents excoriation of the GIT and increases the ease with which food is swallowed and emptied from the stomach into the small intestine and thence into all succeeding segments of the gut. </a:t>
            </a:r>
          </a:p>
          <a:p>
            <a:pPr marL="464185" marR="350520">
              <a:lnSpc>
                <a:spcPct val="120000"/>
              </a:lnSpc>
              <a:spcBef>
                <a:spcPts val="210"/>
              </a:spcBef>
              <a:spcAft>
                <a:spcPts val="0"/>
              </a:spcAft>
            </a:pPr>
            <a:r>
              <a:rPr lang="en-US" sz="3400" i="1" dirty="0">
                <a:latin typeface="Times New Roman"/>
                <a:ea typeface="Times New Roman"/>
              </a:rPr>
              <a:t>[4] </a:t>
            </a:r>
            <a:r>
              <a:rPr lang="en-US" sz="3400" i="1" dirty="0" smtClean="0">
                <a:solidFill>
                  <a:schemeClr val="accent6">
                    <a:lumMod val="75000"/>
                  </a:schemeClr>
                </a:solidFill>
                <a:latin typeface="Times New Roman"/>
                <a:ea typeface="Times New Roman"/>
              </a:rPr>
              <a:t>It </a:t>
            </a:r>
            <a:r>
              <a:rPr lang="en-US" sz="3400" b="1" i="1" dirty="0">
                <a:latin typeface="Times New Roman"/>
                <a:ea typeface="Times New Roman"/>
              </a:rPr>
              <a:t>mixes the food </a:t>
            </a:r>
            <a:r>
              <a:rPr lang="en-US" sz="3400" b="1" i="1" dirty="0">
                <a:solidFill>
                  <a:schemeClr val="accent6">
                    <a:lumMod val="75000"/>
                  </a:schemeClr>
                </a:solidFill>
                <a:latin typeface="Times New Roman"/>
                <a:ea typeface="Times New Roman"/>
              </a:rPr>
              <a:t>with salivary gland secretions </a:t>
            </a:r>
            <a:r>
              <a:rPr lang="en-US" sz="3400" i="1" dirty="0">
                <a:solidFill>
                  <a:schemeClr val="accent6">
                    <a:lumMod val="75000"/>
                  </a:schemeClr>
                </a:solidFill>
                <a:latin typeface="Times New Roman"/>
                <a:ea typeface="Times New Roman"/>
              </a:rPr>
              <a:t>which initiates the process of starch digestion (by </a:t>
            </a:r>
            <a:r>
              <a:rPr lang="en-US" sz="3400" b="1" i="1" dirty="0">
                <a:latin typeface="Times New Roman"/>
                <a:ea typeface="Times New Roman"/>
              </a:rPr>
              <a:t>salivary amylase</a:t>
            </a:r>
            <a:r>
              <a:rPr lang="en-US" sz="3400" i="1" dirty="0">
                <a:solidFill>
                  <a:schemeClr val="accent6">
                    <a:lumMod val="75000"/>
                  </a:schemeClr>
                </a:solidFill>
                <a:latin typeface="Times New Roman"/>
                <a:ea typeface="Times New Roman"/>
              </a:rPr>
              <a:t>) and to much less extent of lipid digestion (by </a:t>
            </a:r>
            <a:r>
              <a:rPr lang="en-US" sz="3400" b="1" i="1" dirty="0">
                <a:latin typeface="Times New Roman"/>
                <a:ea typeface="Times New Roman"/>
              </a:rPr>
              <a:t>lingual lipase</a:t>
            </a:r>
            <a:r>
              <a:rPr lang="en-US" sz="3400" i="1" dirty="0">
                <a:solidFill>
                  <a:schemeClr val="accent6">
                    <a:lumMod val="75000"/>
                  </a:schemeClr>
                </a:solidFill>
                <a:latin typeface="Times New Roman"/>
                <a:ea typeface="Times New Roman"/>
              </a:rPr>
              <a:t>) and to lubricate and soften the bolus of food, making it easier to swallow</a:t>
            </a:r>
            <a:r>
              <a:rPr lang="en-US" sz="3400" i="1" dirty="0">
                <a:latin typeface="Times New Roman"/>
                <a:ea typeface="Times New Roman"/>
              </a:rPr>
              <a:t>. </a:t>
            </a:r>
          </a:p>
          <a:p>
            <a:pPr>
              <a:lnSpc>
                <a:spcPct val="120000"/>
              </a:lnSpc>
            </a:pPr>
            <a:r>
              <a:rPr lang="en-US" sz="3400" i="1" dirty="0">
                <a:latin typeface="Times New Roman"/>
                <a:ea typeface="Times New Roman"/>
              </a:rPr>
              <a:t>[5] </a:t>
            </a:r>
            <a:r>
              <a:rPr lang="en-US" sz="3400" b="1" i="1" dirty="0" smtClean="0">
                <a:latin typeface="Times New Roman"/>
                <a:ea typeface="Times New Roman"/>
              </a:rPr>
              <a:t>It  </a:t>
            </a:r>
            <a:r>
              <a:rPr lang="en-US" sz="3400" b="1" i="1" dirty="0">
                <a:latin typeface="Times New Roman"/>
                <a:ea typeface="Times New Roman"/>
              </a:rPr>
              <a:t>brings</a:t>
            </a:r>
            <a:r>
              <a:rPr lang="en-US" sz="3400" i="1" dirty="0">
                <a:latin typeface="Times New Roman"/>
                <a:ea typeface="Times New Roman"/>
              </a:rPr>
              <a:t> food into contact with taste receptors and releases odors that stimulate the olfactory receptors. </a:t>
            </a:r>
            <a:endParaRPr lang="en-US" sz="3400" i="1" dirty="0" smtClean="0">
              <a:latin typeface="Times New Roman"/>
              <a:ea typeface="Times New Roman"/>
            </a:endParaRPr>
          </a:p>
          <a:p>
            <a:pPr>
              <a:lnSpc>
                <a:spcPct val="120000"/>
              </a:lnSpc>
            </a:pPr>
            <a:r>
              <a:rPr lang="en-US" sz="3400" i="1" dirty="0" smtClean="0">
                <a:latin typeface="Times New Roman"/>
                <a:ea typeface="Times New Roman"/>
              </a:rPr>
              <a:t>The </a:t>
            </a:r>
            <a:r>
              <a:rPr lang="en-US" sz="3400" i="1" dirty="0">
                <a:latin typeface="Times New Roman"/>
                <a:ea typeface="Times New Roman"/>
              </a:rPr>
              <a:t>sensations generated by these receptors increase the pleasure of eating and initiate gastric secretions</a:t>
            </a:r>
            <a:r>
              <a:rPr lang="en-US" sz="2800" i="1" dirty="0">
                <a:latin typeface="Times New Roman"/>
                <a:ea typeface="Times New Roman"/>
              </a:rPr>
              <a:t>. </a:t>
            </a:r>
          </a:p>
        </p:txBody>
      </p:sp>
      <p:sp>
        <p:nvSpPr>
          <p:cNvPr id="5" name="عنصر نائب لرقم الشريحة 4"/>
          <p:cNvSpPr>
            <a:spLocks noGrp="1"/>
          </p:cNvSpPr>
          <p:nvPr>
            <p:ph type="sldNum" sz="quarter" idx="12"/>
          </p:nvPr>
        </p:nvSpPr>
        <p:spPr/>
        <p:txBody>
          <a:bodyPr/>
          <a:lstStyle/>
          <a:p>
            <a:fld id="{B6F15528-21DE-4FAA-801E-634DDDAF4B2B}" type="slidenum">
              <a:rPr lang="en-US" smtClean="0">
                <a:solidFill>
                  <a:prstClr val="black">
                    <a:tint val="75000"/>
                  </a:prstClr>
                </a:solidFill>
              </a:rPr>
              <a:pPr/>
              <a:t>7</a:t>
            </a:fld>
            <a:endParaRPr lang="en-US">
              <a:solidFill>
                <a:prstClr val="black">
                  <a:tint val="75000"/>
                </a:prstClr>
              </a:solidFill>
            </a:endParaRPr>
          </a:p>
        </p:txBody>
      </p:sp>
      <p:sp>
        <p:nvSpPr>
          <p:cNvPr id="2" name="نجمة ذات 5 نقاط 1"/>
          <p:cNvSpPr/>
          <p:nvPr/>
        </p:nvSpPr>
        <p:spPr>
          <a:xfrm>
            <a:off x="8388424" y="1196752"/>
            <a:ext cx="432048" cy="28803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5001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عنصر نائب للمحتوى 12"/>
          <p:cNvSpPr>
            <a:spLocks noGrp="1"/>
          </p:cNvSpPr>
          <p:nvPr>
            <p:ph sz="half" idx="1"/>
          </p:nvPr>
        </p:nvSpPr>
        <p:spPr>
          <a:xfrm>
            <a:off x="107538" y="1188624"/>
            <a:ext cx="4123624" cy="5531040"/>
          </a:xfrm>
        </p:spPr>
        <p:txBody>
          <a:bodyPr/>
          <a:lstStyle/>
          <a:p>
            <a:endParaRPr lang="en-US" dirty="0"/>
          </a:p>
        </p:txBody>
      </p:sp>
      <p:sp>
        <p:nvSpPr>
          <p:cNvPr id="14" name="عنصر نائب للمحتوى 13"/>
          <p:cNvSpPr>
            <a:spLocks noGrp="1"/>
          </p:cNvSpPr>
          <p:nvPr>
            <p:ph sz="half" idx="2"/>
          </p:nvPr>
        </p:nvSpPr>
        <p:spPr>
          <a:xfrm>
            <a:off x="4648199" y="1556792"/>
            <a:ext cx="4244281" cy="5301208"/>
          </a:xfrm>
        </p:spPr>
        <p:txBody>
          <a:bodyPr/>
          <a:lstStyle/>
          <a:p>
            <a:endParaRPr lang="en-US" dirty="0"/>
          </a:p>
        </p:txBody>
      </p:sp>
      <p:sp>
        <p:nvSpPr>
          <p:cNvPr id="5" name="عنصر نائب لرقم الشريحة 4"/>
          <p:cNvSpPr>
            <a:spLocks noGrp="1"/>
          </p:cNvSpPr>
          <p:nvPr>
            <p:ph type="sldNum" sz="quarter" idx="12"/>
          </p:nvPr>
        </p:nvSpPr>
        <p:spPr/>
        <p:txBody>
          <a:bodyPr/>
          <a:lstStyle/>
          <a:p>
            <a:fld id="{B6F15528-21DE-4FAA-801E-634DDDAF4B2B}" type="slidenum">
              <a:rPr lang="en-US" smtClean="0">
                <a:solidFill>
                  <a:prstClr val="black">
                    <a:tint val="75000"/>
                  </a:prstClr>
                </a:solidFill>
              </a:rPr>
              <a:pPr/>
              <a:t>8</a:t>
            </a:fld>
            <a:endParaRPr lang="en-US">
              <a:solidFill>
                <a:prstClr val="black">
                  <a:tint val="75000"/>
                </a:prstClr>
              </a:solidFill>
            </a:endParaRPr>
          </a:p>
        </p:txBody>
      </p:sp>
      <p:sp>
        <p:nvSpPr>
          <p:cNvPr id="15" name="مستطيل 14"/>
          <p:cNvSpPr/>
          <p:nvPr/>
        </p:nvSpPr>
        <p:spPr>
          <a:xfrm>
            <a:off x="395536" y="1844824"/>
            <a:ext cx="3763584" cy="936104"/>
          </a:xfrm>
          <a:prstGeom prst="rect">
            <a:avLst/>
          </a:prstGeom>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rtlCol="0" anchor="ctr"/>
          <a:lstStyle/>
          <a:p>
            <a:pPr algn="l"/>
            <a:r>
              <a:rPr lang="en-US" sz="3200" b="1" i="1" dirty="0" smtClean="0">
                <a:latin typeface="Times New Roman"/>
                <a:ea typeface="Times New Roman"/>
              </a:rPr>
              <a:t>1-Voluntary</a:t>
            </a:r>
            <a:r>
              <a:rPr lang="en-US" sz="3200" b="1" i="1" spc="35" dirty="0" smtClean="0">
                <a:latin typeface="Times New Roman"/>
                <a:ea typeface="Times New Roman"/>
              </a:rPr>
              <a:t> </a:t>
            </a:r>
            <a:r>
              <a:rPr lang="en-US" sz="3200" b="1" i="1" dirty="0" smtClean="0">
                <a:latin typeface="Times New Roman"/>
                <a:ea typeface="Times New Roman"/>
              </a:rPr>
              <a:t>stage</a:t>
            </a:r>
          </a:p>
          <a:p>
            <a:pPr algn="l"/>
            <a:r>
              <a:rPr lang="en-US" sz="3200" b="1" i="1" dirty="0" smtClean="0">
                <a:latin typeface="Times New Roman"/>
                <a:ea typeface="Times New Roman"/>
              </a:rPr>
              <a:t>( </a:t>
            </a:r>
            <a:r>
              <a:rPr lang="en-US" sz="2800" b="1" i="1" dirty="0" smtClean="0">
                <a:ln>
                  <a:solidFill>
                    <a:schemeClr val="accent2"/>
                  </a:solidFill>
                </a:ln>
                <a:latin typeface="Times New Roman"/>
                <a:ea typeface="Times New Roman"/>
              </a:rPr>
              <a:t>initiate the process) </a:t>
            </a:r>
            <a:endParaRPr lang="en-US" sz="2800" b="1" dirty="0">
              <a:ln>
                <a:solidFill>
                  <a:schemeClr val="accent2"/>
                </a:solidFill>
              </a:ln>
              <a:latin typeface="Times New Roman" pitchFamily="18" charset="0"/>
              <a:cs typeface="Times New Roman" pitchFamily="18" charset="0"/>
            </a:endParaRPr>
          </a:p>
        </p:txBody>
      </p:sp>
      <p:sp>
        <p:nvSpPr>
          <p:cNvPr id="19" name="مستطيل 18"/>
          <p:cNvSpPr/>
          <p:nvPr/>
        </p:nvSpPr>
        <p:spPr>
          <a:xfrm>
            <a:off x="5045426" y="1545128"/>
            <a:ext cx="3763584" cy="936104"/>
          </a:xfrm>
          <a:prstGeom prst="rect">
            <a:avLst/>
          </a:prstGeom>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rtlCol="0" anchor="ctr"/>
          <a:lstStyle/>
          <a:p>
            <a:pPr algn="l"/>
            <a:r>
              <a:rPr lang="en-US" sz="3200" b="1" i="1" dirty="0" smtClean="0">
                <a:latin typeface="Times New Roman"/>
                <a:ea typeface="Times New Roman"/>
              </a:rPr>
              <a:t>2-Pharyngeal stage</a:t>
            </a:r>
          </a:p>
          <a:p>
            <a:pPr algn="l"/>
            <a:r>
              <a:rPr lang="en-US" sz="2400" b="1" i="1" dirty="0" smtClean="0">
                <a:ln>
                  <a:solidFill>
                    <a:schemeClr val="accent2"/>
                  </a:solidFill>
                </a:ln>
                <a:latin typeface="Times New Roman"/>
                <a:cs typeface="Times New Roman" pitchFamily="18" charset="0"/>
              </a:rPr>
              <a:t>Involuntary</a:t>
            </a:r>
            <a:r>
              <a:rPr lang="en-US" sz="3200" b="1" i="1" dirty="0" smtClean="0">
                <a:latin typeface="Times New Roman"/>
                <a:cs typeface="Times New Roman" pitchFamily="18" charset="0"/>
              </a:rPr>
              <a:t> </a:t>
            </a:r>
            <a:endParaRPr lang="en-US" sz="3200" b="1" dirty="0">
              <a:latin typeface="Times New Roman" pitchFamily="18" charset="0"/>
              <a:cs typeface="Times New Roman" pitchFamily="18" charset="0"/>
            </a:endParaRPr>
          </a:p>
        </p:txBody>
      </p:sp>
      <p:sp>
        <p:nvSpPr>
          <p:cNvPr id="20" name="مستطيل 19"/>
          <p:cNvSpPr/>
          <p:nvPr/>
        </p:nvSpPr>
        <p:spPr>
          <a:xfrm>
            <a:off x="5091014" y="2573046"/>
            <a:ext cx="3672408" cy="936104"/>
          </a:xfrm>
          <a:prstGeom prst="rect">
            <a:avLst/>
          </a:prstGeom>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rtlCol="0" anchor="ctr"/>
          <a:lstStyle/>
          <a:p>
            <a:pPr algn="l" rtl="0"/>
            <a:r>
              <a:rPr lang="en-US" sz="3200" b="1" dirty="0" smtClean="0">
                <a:latin typeface="Times New Roman" pitchFamily="18" charset="0"/>
                <a:cs typeface="Times New Roman" pitchFamily="18" charset="0"/>
              </a:rPr>
              <a:t> 3-Esophageal stage</a:t>
            </a:r>
          </a:p>
          <a:p>
            <a:pPr algn="l" rtl="0"/>
            <a:r>
              <a:rPr lang="en-US" sz="3200" b="1" dirty="0" smtClean="0">
                <a:latin typeface="Times New Roman" pitchFamily="18" charset="0"/>
                <a:cs typeface="Times New Roman" pitchFamily="18" charset="0"/>
              </a:rPr>
              <a:t> </a:t>
            </a:r>
            <a:r>
              <a:rPr lang="en-US" sz="2800" b="1" i="1" dirty="0">
                <a:ln>
                  <a:solidFill>
                    <a:schemeClr val="accent2"/>
                  </a:solidFill>
                </a:ln>
                <a:solidFill>
                  <a:prstClr val="black"/>
                </a:solidFill>
                <a:latin typeface="Times New Roman"/>
                <a:cs typeface="Times New Roman" pitchFamily="18" charset="0"/>
              </a:rPr>
              <a:t>Involuntary</a:t>
            </a:r>
            <a:endParaRPr lang="en-US" sz="2800" b="1" dirty="0">
              <a:ln>
                <a:solidFill>
                  <a:schemeClr val="accent2"/>
                </a:solidFill>
              </a:ln>
              <a:latin typeface="Times New Roman" pitchFamily="18" charset="0"/>
              <a:cs typeface="Times New Roman" pitchFamily="18" charset="0"/>
            </a:endParaRPr>
          </a:p>
        </p:txBody>
      </p:sp>
      <p:sp>
        <p:nvSpPr>
          <p:cNvPr id="22" name="object 3"/>
          <p:cNvSpPr txBox="1">
            <a:spLocks/>
          </p:cNvSpPr>
          <p:nvPr/>
        </p:nvSpPr>
        <p:spPr>
          <a:xfrm>
            <a:off x="179513" y="58380"/>
            <a:ext cx="8712968" cy="1317668"/>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0" tIns="12065" rIns="0" bIns="0" rtlCol="0" anchor="ctr">
            <a:spAutoFit/>
          </a:bodyPr>
          <a:lstStyle>
            <a:lvl1pPr algn="ctr" defTabSz="914400" rtl="1"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12700">
              <a:spcBef>
                <a:spcPts val="95"/>
              </a:spcBef>
            </a:pPr>
            <a:r>
              <a:rPr lang="en-US" sz="2800" b="1" i="1" dirty="0" smtClean="0">
                <a:solidFill>
                  <a:srgbClr val="FF0000"/>
                </a:solidFill>
                <a:latin typeface="Arial"/>
                <a:ea typeface="Arial"/>
              </a:rPr>
              <a:t>Swallowing</a:t>
            </a:r>
            <a:r>
              <a:rPr lang="en-US" sz="2800" b="1" i="1" spc="310" dirty="0" smtClean="0">
                <a:solidFill>
                  <a:srgbClr val="FF0000"/>
                </a:solidFill>
                <a:latin typeface="Arial"/>
                <a:ea typeface="Arial"/>
              </a:rPr>
              <a:t> </a:t>
            </a:r>
            <a:r>
              <a:rPr lang="en-US" sz="2800" b="1" i="1" dirty="0" smtClean="0">
                <a:solidFill>
                  <a:srgbClr val="FF0000"/>
                </a:solidFill>
                <a:latin typeface="Arial"/>
                <a:ea typeface="Arial"/>
              </a:rPr>
              <a:t>(Deglutition)</a:t>
            </a:r>
            <a:r>
              <a:rPr lang="en-US" sz="2800" dirty="0">
                <a:latin typeface="Times New Roman"/>
                <a:ea typeface="Times New Roman"/>
              </a:rPr>
              <a:t> </a:t>
            </a:r>
            <a:endParaRPr lang="en-US" sz="2800" dirty="0" smtClean="0">
              <a:latin typeface="Times New Roman"/>
              <a:ea typeface="Times New Roman"/>
            </a:endParaRPr>
          </a:p>
          <a:p>
            <a:pPr marL="12700">
              <a:spcBef>
                <a:spcPts val="95"/>
              </a:spcBef>
            </a:pPr>
            <a:r>
              <a:rPr lang="en-US" sz="2800" dirty="0" smtClean="0">
                <a:latin typeface="Times New Roman"/>
                <a:ea typeface="Times New Roman"/>
              </a:rPr>
              <a:t>Swallowing </a:t>
            </a:r>
            <a:r>
              <a:rPr lang="en-US" sz="2800" dirty="0">
                <a:latin typeface="Times New Roman"/>
                <a:ea typeface="Times New Roman"/>
              </a:rPr>
              <a:t>is a complicated mechanism, principally because </a:t>
            </a:r>
            <a:r>
              <a:rPr lang="en-US" sz="2800" b="1" dirty="0">
                <a:latin typeface="Times New Roman"/>
                <a:ea typeface="Times New Roman"/>
              </a:rPr>
              <a:t>the pharynx </a:t>
            </a:r>
            <a:r>
              <a:rPr lang="en-US" sz="2800" dirty="0" err="1">
                <a:latin typeface="Times New Roman"/>
                <a:ea typeface="Times New Roman"/>
              </a:rPr>
              <a:t>subserves</a:t>
            </a:r>
            <a:r>
              <a:rPr lang="en-US" sz="2800" dirty="0">
                <a:latin typeface="Times New Roman"/>
                <a:ea typeface="Times New Roman"/>
              </a:rPr>
              <a:t> </a:t>
            </a:r>
            <a:r>
              <a:rPr lang="en-US" sz="2800" b="1" dirty="0">
                <a:latin typeface="Times New Roman"/>
                <a:ea typeface="Times New Roman"/>
              </a:rPr>
              <a:t>respiration </a:t>
            </a:r>
            <a:r>
              <a:rPr lang="en-US" sz="2800" b="1" dirty="0" smtClean="0">
                <a:latin typeface="Times New Roman"/>
                <a:ea typeface="Times New Roman"/>
              </a:rPr>
              <a:t>++ swallowing</a:t>
            </a:r>
            <a:endParaRPr lang="en-US" sz="2800" b="1" dirty="0"/>
          </a:p>
        </p:txBody>
      </p:sp>
      <p:sp>
        <p:nvSpPr>
          <p:cNvPr id="23" name="وجه ضاحك 22"/>
          <p:cNvSpPr/>
          <p:nvPr/>
        </p:nvSpPr>
        <p:spPr>
          <a:xfrm>
            <a:off x="3689901" y="1761152"/>
            <a:ext cx="756085" cy="504056"/>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3509150"/>
            <a:ext cx="6552727" cy="3245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17722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188640"/>
            <a:ext cx="8075240" cy="634082"/>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dirty="0"/>
              <a:t>Voluntary Stage of Swallowing</a:t>
            </a:r>
          </a:p>
        </p:txBody>
      </p:sp>
      <p:sp>
        <p:nvSpPr>
          <p:cNvPr id="3" name="عنصر نائب للمحتوى 2"/>
          <p:cNvSpPr>
            <a:spLocks noGrp="1"/>
          </p:cNvSpPr>
          <p:nvPr>
            <p:ph sz="half" idx="1"/>
          </p:nvPr>
        </p:nvSpPr>
        <p:spPr>
          <a:xfrm>
            <a:off x="251520" y="908721"/>
            <a:ext cx="8496944" cy="3024336"/>
          </a:xfrm>
        </p:spPr>
        <p:txBody>
          <a:bodyPr>
            <a:normAutofit fontScale="92500" lnSpcReduction="20000"/>
          </a:bodyPr>
          <a:lstStyle/>
          <a:p>
            <a:pPr marL="464185" marR="350520" algn="l" rtl="0">
              <a:lnSpc>
                <a:spcPct val="115000"/>
              </a:lnSpc>
              <a:spcBef>
                <a:spcPts val="210"/>
              </a:spcBef>
              <a:spcAft>
                <a:spcPts val="0"/>
              </a:spcAft>
            </a:pPr>
            <a:r>
              <a:rPr lang="en-US" sz="3000" i="1" spc="-30" dirty="0" smtClean="0">
                <a:latin typeface="Times New Roman"/>
                <a:ea typeface="Times New Roman"/>
              </a:rPr>
              <a:t>W</a:t>
            </a:r>
            <a:r>
              <a:rPr lang="en-US" sz="3000" i="1" dirty="0" smtClean="0">
                <a:latin typeface="Times New Roman"/>
                <a:ea typeface="Times New Roman"/>
              </a:rPr>
              <a:t>h</a:t>
            </a:r>
            <a:r>
              <a:rPr lang="en-US" sz="3000" i="1" spc="-10" dirty="0" smtClean="0">
                <a:latin typeface="Times New Roman"/>
                <a:ea typeface="Times New Roman"/>
              </a:rPr>
              <a:t>e</a:t>
            </a:r>
            <a:r>
              <a:rPr lang="en-US" sz="3000" i="1" dirty="0" smtClean="0">
                <a:latin typeface="Times New Roman"/>
                <a:ea typeface="Times New Roman"/>
              </a:rPr>
              <a:t>n</a:t>
            </a:r>
            <a:r>
              <a:rPr lang="en-US" sz="3000" i="1" spc="145" dirty="0" smtClean="0">
                <a:latin typeface="Times New Roman"/>
                <a:ea typeface="Times New Roman"/>
              </a:rPr>
              <a:t> </a:t>
            </a:r>
            <a:r>
              <a:rPr lang="en-US" sz="3000" i="1" spc="40" dirty="0">
                <a:latin typeface="Times New Roman"/>
                <a:ea typeface="Times New Roman"/>
              </a:rPr>
              <a:t>t</a:t>
            </a:r>
            <a:r>
              <a:rPr lang="en-US" sz="3000" i="1" dirty="0">
                <a:latin typeface="Times New Roman"/>
                <a:ea typeface="Times New Roman"/>
              </a:rPr>
              <a:t>he</a:t>
            </a:r>
            <a:r>
              <a:rPr lang="en-US" sz="3000" i="1" spc="140" dirty="0">
                <a:latin typeface="Times New Roman"/>
                <a:ea typeface="Times New Roman"/>
              </a:rPr>
              <a:t> </a:t>
            </a:r>
            <a:r>
              <a:rPr lang="en-US" sz="3000" i="1" spc="40" dirty="0">
                <a:latin typeface="Times New Roman"/>
                <a:ea typeface="Times New Roman"/>
              </a:rPr>
              <a:t>f</a:t>
            </a:r>
            <a:r>
              <a:rPr lang="en-US" sz="3000" i="1" dirty="0">
                <a:latin typeface="Times New Roman"/>
                <a:ea typeface="Times New Roman"/>
              </a:rPr>
              <a:t>ood</a:t>
            </a:r>
            <a:r>
              <a:rPr lang="en-US" sz="3000" i="1" spc="145" dirty="0">
                <a:latin typeface="Times New Roman"/>
                <a:ea typeface="Times New Roman"/>
              </a:rPr>
              <a:t> </a:t>
            </a:r>
            <a:r>
              <a:rPr lang="en-US" sz="3000" i="1" spc="-35" dirty="0">
                <a:latin typeface="Times New Roman"/>
                <a:ea typeface="Times New Roman"/>
              </a:rPr>
              <a:t>i</a:t>
            </a:r>
            <a:r>
              <a:rPr lang="en-US" sz="3000" i="1" dirty="0">
                <a:latin typeface="Times New Roman"/>
                <a:ea typeface="Times New Roman"/>
              </a:rPr>
              <a:t>s</a:t>
            </a:r>
            <a:r>
              <a:rPr lang="en-US" sz="3000" i="1" spc="130" dirty="0">
                <a:latin typeface="Times New Roman"/>
                <a:ea typeface="Times New Roman"/>
              </a:rPr>
              <a:t> </a:t>
            </a:r>
            <a:r>
              <a:rPr lang="en-US" sz="3000" i="1" spc="-20" dirty="0">
                <a:latin typeface="Times New Roman"/>
                <a:ea typeface="Times New Roman"/>
              </a:rPr>
              <a:t>r</a:t>
            </a:r>
            <a:r>
              <a:rPr lang="en-US" sz="3000" i="1" spc="-10" dirty="0">
                <a:latin typeface="Times New Roman"/>
                <a:ea typeface="Times New Roman"/>
              </a:rPr>
              <a:t>e</a:t>
            </a:r>
            <a:r>
              <a:rPr lang="en-US" sz="3000" i="1" dirty="0">
                <a:latin typeface="Times New Roman"/>
                <a:ea typeface="Times New Roman"/>
              </a:rPr>
              <a:t>ady</a:t>
            </a:r>
            <a:r>
              <a:rPr lang="en-US" sz="3000" i="1" spc="140" dirty="0">
                <a:latin typeface="Times New Roman"/>
                <a:ea typeface="Times New Roman"/>
              </a:rPr>
              <a:t> </a:t>
            </a:r>
            <a:r>
              <a:rPr lang="en-US" sz="3000" i="1" spc="40" dirty="0">
                <a:latin typeface="Times New Roman"/>
                <a:ea typeface="Times New Roman"/>
              </a:rPr>
              <a:t>f</a:t>
            </a:r>
            <a:r>
              <a:rPr lang="en-US" sz="3000" i="1" dirty="0">
                <a:latin typeface="Times New Roman"/>
                <a:ea typeface="Times New Roman"/>
              </a:rPr>
              <a:t>or</a:t>
            </a:r>
            <a:r>
              <a:rPr lang="en-US" sz="3000" i="1" spc="130" dirty="0">
                <a:latin typeface="Times New Roman"/>
                <a:ea typeface="Times New Roman"/>
              </a:rPr>
              <a:t> </a:t>
            </a:r>
            <a:r>
              <a:rPr lang="en-US" sz="3000" i="1" spc="-20" dirty="0">
                <a:latin typeface="Times New Roman"/>
                <a:ea typeface="Times New Roman"/>
              </a:rPr>
              <a:t>s</a:t>
            </a:r>
            <a:r>
              <a:rPr lang="en-US" sz="3000" i="1" spc="20" dirty="0">
                <a:latin typeface="Times New Roman"/>
                <a:ea typeface="Times New Roman"/>
              </a:rPr>
              <a:t>w</a:t>
            </a:r>
            <a:r>
              <a:rPr lang="en-US" sz="3000" i="1" dirty="0">
                <a:latin typeface="Times New Roman"/>
                <a:ea typeface="Times New Roman"/>
              </a:rPr>
              <a:t>a</a:t>
            </a:r>
            <a:r>
              <a:rPr lang="en-US" sz="3000" i="1" spc="-35" dirty="0">
                <a:latin typeface="Times New Roman"/>
                <a:ea typeface="Times New Roman"/>
              </a:rPr>
              <a:t>ll</a:t>
            </a:r>
            <a:r>
              <a:rPr lang="en-US" sz="3000" i="1" dirty="0">
                <a:latin typeface="Times New Roman"/>
                <a:ea typeface="Times New Roman"/>
              </a:rPr>
              <a:t>o</a:t>
            </a:r>
            <a:r>
              <a:rPr lang="en-US" sz="3000" i="1" spc="20" dirty="0">
                <a:latin typeface="Times New Roman"/>
                <a:ea typeface="Times New Roman"/>
              </a:rPr>
              <a:t>w</a:t>
            </a:r>
            <a:r>
              <a:rPr lang="en-US" sz="3000" i="1" spc="-35" dirty="0">
                <a:latin typeface="Times New Roman"/>
                <a:ea typeface="Times New Roman"/>
              </a:rPr>
              <a:t>i</a:t>
            </a:r>
            <a:r>
              <a:rPr lang="en-US" sz="3000" i="1" dirty="0">
                <a:latin typeface="Times New Roman"/>
                <a:ea typeface="Times New Roman"/>
              </a:rPr>
              <a:t>ng,</a:t>
            </a:r>
            <a:r>
              <a:rPr lang="en-US" sz="3000" i="1" spc="145" dirty="0">
                <a:latin typeface="Times New Roman"/>
                <a:ea typeface="Times New Roman"/>
              </a:rPr>
              <a:t> </a:t>
            </a:r>
            <a:r>
              <a:rPr lang="en-US" sz="3000" i="1" spc="-35" dirty="0" smtClean="0">
                <a:latin typeface="Times New Roman"/>
                <a:ea typeface="Times New Roman"/>
              </a:rPr>
              <a:t>i</a:t>
            </a:r>
            <a:r>
              <a:rPr lang="en-US" sz="3000" i="1" dirty="0" smtClean="0">
                <a:latin typeface="Times New Roman"/>
                <a:ea typeface="Times New Roman"/>
              </a:rPr>
              <a:t>t </a:t>
            </a:r>
            <a:r>
              <a:rPr lang="en-US" sz="3000" i="1" spc="-115" dirty="0" smtClean="0">
                <a:latin typeface="Times New Roman"/>
                <a:ea typeface="Times New Roman"/>
              </a:rPr>
              <a:t> </a:t>
            </a:r>
            <a:r>
              <a:rPr lang="en-US" sz="3000" i="1" spc="-35" dirty="0" smtClean="0">
                <a:latin typeface="Times New Roman"/>
                <a:ea typeface="Times New Roman"/>
              </a:rPr>
              <a:t>i</a:t>
            </a:r>
            <a:r>
              <a:rPr lang="en-US" sz="3000" i="1" dirty="0" smtClean="0">
                <a:latin typeface="Times New Roman"/>
                <a:ea typeface="Times New Roman"/>
              </a:rPr>
              <a:t>s</a:t>
            </a:r>
            <a:r>
              <a:rPr lang="en-US" sz="3000" i="1" spc="130" dirty="0" smtClean="0">
                <a:latin typeface="Times New Roman"/>
                <a:ea typeface="Times New Roman"/>
              </a:rPr>
              <a:t> </a:t>
            </a:r>
            <a:r>
              <a:rPr lang="en-US" sz="3000" i="1" spc="5" dirty="0" smtClean="0">
                <a:latin typeface="Times New Roman"/>
                <a:ea typeface="Times New Roman"/>
              </a:rPr>
              <a:t>―</a:t>
            </a:r>
            <a:r>
              <a:rPr lang="en-US" sz="3000" i="1" spc="65" dirty="0" smtClean="0">
                <a:latin typeface="Times New Roman"/>
                <a:ea typeface="Times New Roman"/>
              </a:rPr>
              <a:t>v</a:t>
            </a:r>
            <a:r>
              <a:rPr lang="en-US" sz="3000" i="1" dirty="0" smtClean="0">
                <a:latin typeface="Times New Roman"/>
                <a:ea typeface="Times New Roman"/>
              </a:rPr>
              <a:t>o</a:t>
            </a:r>
            <a:r>
              <a:rPr lang="en-US" sz="3000" i="1" spc="-35" dirty="0" smtClean="0">
                <a:latin typeface="Times New Roman"/>
                <a:ea typeface="Times New Roman"/>
              </a:rPr>
              <a:t>l</a:t>
            </a:r>
            <a:r>
              <a:rPr lang="en-US" sz="3000" i="1" dirty="0" smtClean="0">
                <a:latin typeface="Times New Roman"/>
                <a:ea typeface="Times New Roman"/>
              </a:rPr>
              <a:t>un</a:t>
            </a:r>
            <a:r>
              <a:rPr lang="en-US" sz="3000" i="1" spc="40" dirty="0" smtClean="0">
                <a:latin typeface="Times New Roman"/>
                <a:ea typeface="Times New Roman"/>
              </a:rPr>
              <a:t>t</a:t>
            </a:r>
            <a:r>
              <a:rPr lang="en-US" sz="3000" i="1" dirty="0" smtClean="0">
                <a:latin typeface="Times New Roman"/>
                <a:ea typeface="Times New Roman"/>
              </a:rPr>
              <a:t>a</a:t>
            </a:r>
            <a:r>
              <a:rPr lang="en-US" sz="3000" i="1" spc="-20" dirty="0" smtClean="0">
                <a:latin typeface="Times New Roman"/>
                <a:ea typeface="Times New Roman"/>
              </a:rPr>
              <a:t>r</a:t>
            </a:r>
            <a:r>
              <a:rPr lang="en-US" sz="3000" i="1" spc="-35" dirty="0" smtClean="0">
                <a:latin typeface="Times New Roman"/>
                <a:ea typeface="Times New Roman"/>
              </a:rPr>
              <a:t>il</a:t>
            </a:r>
            <a:r>
              <a:rPr lang="en-US" sz="3000" i="1" spc="-10" dirty="0" smtClean="0">
                <a:latin typeface="Times New Roman"/>
                <a:ea typeface="Times New Roman"/>
              </a:rPr>
              <a:t>y</a:t>
            </a:r>
            <a:r>
              <a:rPr lang="en-US" sz="3000" i="1" dirty="0" smtClean="0">
                <a:latin typeface="Times New Roman"/>
                <a:ea typeface="Times New Roman"/>
              </a:rPr>
              <a:t> </a:t>
            </a:r>
            <a:r>
              <a:rPr lang="en-US" sz="3000" i="1" spc="-145" dirty="0" smtClean="0">
                <a:latin typeface="Times New Roman"/>
                <a:ea typeface="Times New Roman"/>
              </a:rPr>
              <a:t> </a:t>
            </a:r>
            <a:r>
              <a:rPr lang="en-US" sz="3000" i="1" spc="-20" dirty="0">
                <a:latin typeface="Times New Roman"/>
                <a:ea typeface="Times New Roman"/>
              </a:rPr>
              <a:t>s</a:t>
            </a:r>
            <a:r>
              <a:rPr lang="en-US" sz="3000" i="1" dirty="0">
                <a:latin typeface="Times New Roman"/>
                <a:ea typeface="Times New Roman"/>
              </a:rPr>
              <a:t>qu</a:t>
            </a:r>
            <a:r>
              <a:rPr lang="en-US" sz="3000" i="1" spc="-10" dirty="0">
                <a:latin typeface="Times New Roman"/>
                <a:ea typeface="Times New Roman"/>
              </a:rPr>
              <a:t>ee</a:t>
            </a:r>
            <a:r>
              <a:rPr lang="en-US" sz="3000" i="1" spc="-20" dirty="0">
                <a:latin typeface="Times New Roman"/>
                <a:ea typeface="Times New Roman"/>
              </a:rPr>
              <a:t>z</a:t>
            </a:r>
            <a:r>
              <a:rPr lang="en-US" sz="3000" i="1" spc="-10" dirty="0">
                <a:latin typeface="Times New Roman"/>
                <a:ea typeface="Times New Roman"/>
              </a:rPr>
              <a:t>e</a:t>
            </a:r>
            <a:r>
              <a:rPr lang="en-US" sz="3000" i="1" dirty="0">
                <a:latin typeface="Times New Roman"/>
                <a:ea typeface="Times New Roman"/>
              </a:rPr>
              <a:t>d</a:t>
            </a:r>
            <a:r>
              <a:rPr lang="en-US" sz="3000" i="1" spc="145" dirty="0">
                <a:latin typeface="Times New Roman"/>
                <a:ea typeface="Times New Roman"/>
              </a:rPr>
              <a:t> </a:t>
            </a:r>
            <a:r>
              <a:rPr lang="en-US" sz="3000" i="1" dirty="0">
                <a:latin typeface="Times New Roman"/>
                <a:ea typeface="Times New Roman"/>
              </a:rPr>
              <a:t>or</a:t>
            </a:r>
            <a:r>
              <a:rPr lang="en-US" sz="3000" i="1" spc="130" dirty="0">
                <a:latin typeface="Times New Roman"/>
                <a:ea typeface="Times New Roman"/>
              </a:rPr>
              <a:t> </a:t>
            </a:r>
            <a:r>
              <a:rPr lang="en-US" sz="3000" i="1" spc="-20" dirty="0">
                <a:latin typeface="Times New Roman"/>
                <a:ea typeface="Times New Roman"/>
              </a:rPr>
              <a:t>r</a:t>
            </a:r>
            <a:r>
              <a:rPr lang="en-US" sz="3000" i="1" dirty="0">
                <a:latin typeface="Times New Roman"/>
                <a:ea typeface="Times New Roman"/>
              </a:rPr>
              <a:t>o</a:t>
            </a:r>
            <a:r>
              <a:rPr lang="en-US" sz="3000" i="1" spc="-35" dirty="0">
                <a:latin typeface="Times New Roman"/>
                <a:ea typeface="Times New Roman"/>
              </a:rPr>
              <a:t>ll</a:t>
            </a:r>
            <a:r>
              <a:rPr lang="en-US" sz="3000" i="1" spc="-10" dirty="0">
                <a:latin typeface="Times New Roman"/>
                <a:ea typeface="Times New Roman"/>
              </a:rPr>
              <a:t>e</a:t>
            </a:r>
            <a:r>
              <a:rPr lang="en-US" sz="3000" i="1" dirty="0">
                <a:latin typeface="Times New Roman"/>
                <a:ea typeface="Times New Roman"/>
              </a:rPr>
              <a:t>d </a:t>
            </a:r>
            <a:r>
              <a:rPr lang="en-US" sz="3000" i="1" spc="-75" dirty="0">
                <a:latin typeface="Times New Roman"/>
                <a:ea typeface="Times New Roman"/>
              </a:rPr>
              <a:t> </a:t>
            </a:r>
            <a:r>
              <a:rPr lang="en-US" sz="3000" i="1" dirty="0">
                <a:latin typeface="Times New Roman"/>
                <a:ea typeface="Times New Roman"/>
              </a:rPr>
              <a:t>po</a:t>
            </a:r>
            <a:r>
              <a:rPr lang="en-US" sz="3000" i="1" spc="-20" dirty="0">
                <a:latin typeface="Times New Roman"/>
                <a:ea typeface="Times New Roman"/>
              </a:rPr>
              <a:t>s</a:t>
            </a:r>
            <a:r>
              <a:rPr lang="en-US" sz="3000" i="1" spc="40" dirty="0">
                <a:latin typeface="Times New Roman"/>
                <a:ea typeface="Times New Roman"/>
              </a:rPr>
              <a:t>t</a:t>
            </a:r>
            <a:r>
              <a:rPr lang="en-US" sz="3000" i="1" spc="-10" dirty="0">
                <a:latin typeface="Times New Roman"/>
                <a:ea typeface="Times New Roman"/>
              </a:rPr>
              <a:t>e</a:t>
            </a:r>
            <a:r>
              <a:rPr lang="en-US" sz="3000" i="1" spc="-20" dirty="0">
                <a:latin typeface="Times New Roman"/>
                <a:ea typeface="Times New Roman"/>
              </a:rPr>
              <a:t>r</a:t>
            </a:r>
            <a:r>
              <a:rPr lang="en-US" sz="3000" i="1" spc="-35" dirty="0">
                <a:latin typeface="Times New Roman"/>
                <a:ea typeface="Times New Roman"/>
              </a:rPr>
              <a:t>i</a:t>
            </a:r>
            <a:r>
              <a:rPr lang="en-US" sz="3000" i="1" dirty="0">
                <a:latin typeface="Times New Roman"/>
                <a:ea typeface="Times New Roman"/>
              </a:rPr>
              <a:t>o</a:t>
            </a:r>
            <a:r>
              <a:rPr lang="en-US" sz="3000" i="1" spc="-20" dirty="0">
                <a:latin typeface="Times New Roman"/>
                <a:ea typeface="Times New Roman"/>
              </a:rPr>
              <a:t>r</a:t>
            </a:r>
            <a:r>
              <a:rPr lang="en-US" sz="3000" i="1" spc="-35" dirty="0">
                <a:latin typeface="Times New Roman"/>
                <a:ea typeface="Times New Roman"/>
              </a:rPr>
              <a:t>l</a:t>
            </a:r>
            <a:r>
              <a:rPr lang="en-US" sz="3000" i="1" dirty="0">
                <a:latin typeface="Times New Roman"/>
                <a:ea typeface="Times New Roman"/>
              </a:rPr>
              <a:t>y</a:t>
            </a:r>
            <a:r>
              <a:rPr lang="en-US" sz="3000" i="1" spc="65" dirty="0">
                <a:latin typeface="Times New Roman"/>
                <a:ea typeface="Times New Roman"/>
              </a:rPr>
              <a:t> </a:t>
            </a:r>
            <a:r>
              <a:rPr lang="en-US" sz="3000" i="1" spc="-35" dirty="0">
                <a:latin typeface="Times New Roman"/>
                <a:ea typeface="Times New Roman"/>
              </a:rPr>
              <a:t>i</a:t>
            </a:r>
            <a:r>
              <a:rPr lang="en-US" sz="3000" i="1" dirty="0">
                <a:latin typeface="Times New Roman"/>
                <a:ea typeface="Times New Roman"/>
              </a:rPr>
              <a:t>n</a:t>
            </a:r>
            <a:r>
              <a:rPr lang="en-US" sz="3000" i="1" spc="40" dirty="0">
                <a:latin typeface="Times New Roman"/>
                <a:ea typeface="Times New Roman"/>
              </a:rPr>
              <a:t>t</a:t>
            </a:r>
            <a:r>
              <a:rPr lang="en-US" sz="3000" i="1" dirty="0">
                <a:latin typeface="Times New Roman"/>
                <a:ea typeface="Times New Roman"/>
              </a:rPr>
              <a:t>o</a:t>
            </a:r>
            <a:r>
              <a:rPr lang="en-US" sz="3000" i="1" spc="70" dirty="0">
                <a:latin typeface="Times New Roman"/>
                <a:ea typeface="Times New Roman"/>
              </a:rPr>
              <a:t> </a:t>
            </a:r>
            <a:r>
              <a:rPr lang="en-US" sz="3000" i="1" spc="40" dirty="0">
                <a:latin typeface="Times New Roman"/>
                <a:ea typeface="Times New Roman"/>
              </a:rPr>
              <a:t>t</a:t>
            </a:r>
            <a:r>
              <a:rPr lang="en-US" sz="3000" i="1" dirty="0">
                <a:latin typeface="Times New Roman"/>
                <a:ea typeface="Times New Roman"/>
              </a:rPr>
              <a:t>he pharynx by pressure of the tongue upward and backward against the palate, </a:t>
            </a:r>
            <a:endParaRPr lang="en-US" sz="3000" i="1" dirty="0" smtClean="0">
              <a:latin typeface="Times New Roman"/>
              <a:ea typeface="Times New Roman"/>
            </a:endParaRPr>
          </a:p>
          <a:p>
            <a:pPr marL="464185" marR="350520" algn="l" rtl="0">
              <a:lnSpc>
                <a:spcPct val="115000"/>
              </a:lnSpc>
              <a:spcBef>
                <a:spcPts val="210"/>
              </a:spcBef>
              <a:spcAft>
                <a:spcPts val="0"/>
              </a:spcAft>
            </a:pPr>
            <a:r>
              <a:rPr lang="en-US" sz="3000" i="1" dirty="0" smtClean="0">
                <a:latin typeface="Times New Roman"/>
                <a:ea typeface="Times New Roman"/>
              </a:rPr>
              <a:t>From </a:t>
            </a:r>
            <a:r>
              <a:rPr lang="en-US" sz="3000" i="1" dirty="0">
                <a:latin typeface="Times New Roman"/>
                <a:ea typeface="Times New Roman"/>
              </a:rPr>
              <a:t>here on, swallowing becomes entirely—or almost entirely—automatic and ordinarily</a:t>
            </a:r>
            <a:r>
              <a:rPr lang="en-US" sz="3000" i="1" spc="5" dirty="0">
                <a:latin typeface="Times New Roman"/>
                <a:ea typeface="Times New Roman"/>
              </a:rPr>
              <a:t> </a:t>
            </a:r>
            <a:r>
              <a:rPr lang="en-US" sz="3000" i="1" dirty="0">
                <a:solidFill>
                  <a:srgbClr val="FF0000"/>
                </a:solidFill>
                <a:latin typeface="Times New Roman"/>
                <a:ea typeface="Times New Roman"/>
              </a:rPr>
              <a:t>cannot</a:t>
            </a:r>
            <a:r>
              <a:rPr lang="en-US" sz="3000" i="1" spc="40" dirty="0">
                <a:solidFill>
                  <a:srgbClr val="FF0000"/>
                </a:solidFill>
                <a:latin typeface="Times New Roman"/>
                <a:ea typeface="Times New Roman"/>
              </a:rPr>
              <a:t> </a:t>
            </a:r>
            <a:r>
              <a:rPr lang="en-US" sz="3000" i="1" dirty="0">
                <a:solidFill>
                  <a:srgbClr val="FF0000"/>
                </a:solidFill>
                <a:latin typeface="Times New Roman"/>
                <a:ea typeface="Times New Roman"/>
              </a:rPr>
              <a:t>be</a:t>
            </a:r>
            <a:r>
              <a:rPr lang="en-US" sz="3000" i="1" spc="-10" dirty="0">
                <a:solidFill>
                  <a:srgbClr val="FF0000"/>
                </a:solidFill>
                <a:latin typeface="Times New Roman"/>
                <a:ea typeface="Times New Roman"/>
              </a:rPr>
              <a:t> </a:t>
            </a:r>
            <a:r>
              <a:rPr lang="en-US" sz="3000" i="1" dirty="0">
                <a:solidFill>
                  <a:srgbClr val="FF0000"/>
                </a:solidFill>
                <a:latin typeface="Times New Roman"/>
                <a:ea typeface="Times New Roman"/>
              </a:rPr>
              <a:t>stopped.</a:t>
            </a:r>
          </a:p>
          <a:p>
            <a:pPr marL="121285" indent="0" algn="l" rtl="0">
              <a:lnSpc>
                <a:spcPts val="1575"/>
              </a:lnSpc>
              <a:spcAft>
                <a:spcPts val="0"/>
              </a:spcAft>
              <a:buNone/>
            </a:pPr>
            <a:endParaRPr lang="en-US" dirty="0"/>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9</a:t>
            </a:fld>
            <a:endParaRPr lang="ar-SA"/>
          </a:p>
        </p:txBody>
      </p:sp>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1763688" y="3933056"/>
            <a:ext cx="6552728" cy="2840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وسيلة شرح بيضاوية 5"/>
          <p:cNvSpPr/>
          <p:nvPr/>
        </p:nvSpPr>
        <p:spPr>
          <a:xfrm>
            <a:off x="611560" y="3933056"/>
            <a:ext cx="2592288" cy="1008112"/>
          </a:xfrm>
          <a:prstGeom prst="wedgeEllipseCallout">
            <a:avLst>
              <a:gd name="adj1" fmla="val 83548"/>
              <a:gd name="adj2" fmla="val 121273"/>
            </a:avLst>
          </a:prstGeom>
          <a:solidFill>
            <a:schemeClr val="accent2">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solidFill>
                  <a:sysClr val="windowText" lastClr="000000"/>
                </a:solidFill>
              </a:rPr>
              <a:t>Automatic </a:t>
            </a:r>
          </a:p>
          <a:p>
            <a:pPr algn="ctr"/>
            <a:r>
              <a:rPr lang="en-US" b="1" dirty="0" smtClean="0">
                <a:solidFill>
                  <a:sysClr val="windowText" lastClr="000000"/>
                </a:solidFill>
              </a:rPr>
              <a:t>Cannot be stopped </a:t>
            </a:r>
            <a:endParaRPr lang="en-US" b="1" dirty="0">
              <a:solidFill>
                <a:sysClr val="windowText" lastClr="000000"/>
              </a:solidFill>
            </a:endParaRPr>
          </a:p>
        </p:txBody>
      </p:sp>
    </p:spTree>
    <p:extLst>
      <p:ext uri="{BB962C8B-B14F-4D97-AF65-F5344CB8AC3E}">
        <p14:creationId xmlns:p14="http://schemas.microsoft.com/office/powerpoint/2010/main" val="3534888735"/>
      </p:ext>
    </p:extLst>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بلانك ازرق">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بلانك ازرق">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1133</TotalTime>
  <Words>2528</Words>
  <Application>Microsoft Office PowerPoint</Application>
  <PresentationFormat>عرض على الشاشة (3:4)‏</PresentationFormat>
  <Paragraphs>215</Paragraphs>
  <Slides>33</Slides>
  <Notes>2</Notes>
  <HiddenSlides>0</HiddenSlides>
  <MMClips>0</MMClips>
  <ScaleCrop>false</ScaleCrop>
  <HeadingPairs>
    <vt:vector size="4" baseType="variant">
      <vt:variant>
        <vt:lpstr>نسق</vt:lpstr>
      </vt:variant>
      <vt:variant>
        <vt:i4>4</vt:i4>
      </vt:variant>
      <vt:variant>
        <vt:lpstr>عناوين الشرائح</vt:lpstr>
      </vt:variant>
      <vt:variant>
        <vt:i4>33</vt:i4>
      </vt:variant>
    </vt:vector>
  </HeadingPairs>
  <TitlesOfParts>
    <vt:vector size="37" baseType="lpstr">
      <vt:lpstr>سمة Office</vt:lpstr>
      <vt:lpstr>بلانك ازرق</vt:lpstr>
      <vt:lpstr>1_بلانك ازرق</vt:lpstr>
      <vt:lpstr>1_سمة Office</vt:lpstr>
      <vt:lpstr> AL-Mustaqbal University College  Department of Pharmacy Physiology 2nd stage</vt:lpstr>
      <vt:lpstr>Overview: Propulsion and mixing of food in the alimentary tract </vt:lpstr>
      <vt:lpstr> Ingestion of Food:</vt:lpstr>
      <vt:lpstr> Mastication (Chewing) </vt:lpstr>
      <vt:lpstr> Chewing </vt:lpstr>
      <vt:lpstr>chewing reflex</vt:lpstr>
      <vt:lpstr>  important of Chewing </vt:lpstr>
      <vt:lpstr>عرض تقديمي في PowerPoint</vt:lpstr>
      <vt:lpstr>Voluntary Stage of Swallowing</vt:lpstr>
      <vt:lpstr>Pharyngeal Stage of Swallowing</vt:lpstr>
      <vt:lpstr>Esophageal stage of swallowing</vt:lpstr>
      <vt:lpstr>عرض تقديمي في PowerPoint</vt:lpstr>
      <vt:lpstr> Stomach </vt:lpstr>
      <vt:lpstr> Motor Functions of the Stomach </vt:lpstr>
      <vt:lpstr>Storage function of the stomach</vt:lpstr>
      <vt:lpstr>Mixing and propulsion of food in the stomach</vt:lpstr>
      <vt:lpstr>Mixing and propulsion of food in the stomach</vt:lpstr>
      <vt:lpstr> Mixing of Stomach </vt:lpstr>
      <vt:lpstr>Chyme</vt:lpstr>
      <vt:lpstr>Hunger Contractions</vt:lpstr>
      <vt:lpstr> Stomach emptying </vt:lpstr>
      <vt:lpstr> Summary of the control of stomach emptying </vt:lpstr>
      <vt:lpstr> Pyloric contraction </vt:lpstr>
      <vt:lpstr>عرض تقديمي في PowerPoint</vt:lpstr>
      <vt:lpstr>عرض تقديمي في PowerPoint</vt:lpstr>
      <vt:lpstr>عرض تقديمي في PowerPoint</vt:lpstr>
      <vt:lpstr>عرض تقديمي في PowerPoint</vt:lpstr>
      <vt:lpstr>عرض تقديمي في PowerPoint</vt:lpstr>
      <vt:lpstr> Defecation Reflexes</vt:lpstr>
      <vt:lpstr> Defecation Reflexes</vt:lpstr>
      <vt:lpstr> Defecation Reflexes</vt:lpstr>
      <vt:lpstr> Defecation Reflexes</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GIT Physiology  Lec 1                                                             Dr. Weaam J. Abbas</dc:title>
  <dc:creator>Weaam</dc:creator>
  <cp:lastModifiedBy>Maher</cp:lastModifiedBy>
  <cp:revision>96</cp:revision>
  <dcterms:created xsi:type="dcterms:W3CDTF">2022-02-27T09:57:58Z</dcterms:created>
  <dcterms:modified xsi:type="dcterms:W3CDTF">2022-04-14T20:55:01Z</dcterms:modified>
</cp:coreProperties>
</file>