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F623C-B753-4BA9-A569-82D8EEFE002A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21BD2-FB0F-4B23-963C-B9F5ACF7F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1BD2-FB0F-4B23-963C-B9F5ACF7F4F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697C4-6523-446E-9A81-937DFD12903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DE1B-1E42-487B-8F1F-E2A97621E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14313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Autoimmunity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2-Systemic </a:t>
            </a:r>
            <a:r>
              <a:rPr lang="en-US" dirty="0"/>
              <a:t>Autoimmune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 systemic autoimmune diseases, the response is </a:t>
            </a:r>
            <a:r>
              <a:rPr lang="en-US" dirty="0" smtClean="0"/>
              <a:t>directed toward </a:t>
            </a:r>
            <a:r>
              <a:rPr lang="en-US" dirty="0"/>
              <a:t>a broad range of target antigens and involves a </a:t>
            </a:r>
            <a:r>
              <a:rPr lang="en-US" dirty="0" smtClean="0"/>
              <a:t>number of </a:t>
            </a:r>
            <a:r>
              <a:rPr lang="en-US" dirty="0"/>
              <a:t>organs and tissues. These diseases reflect a general </a:t>
            </a:r>
            <a:r>
              <a:rPr lang="en-US" dirty="0" smtClean="0"/>
              <a:t>defect in </a:t>
            </a:r>
            <a:r>
              <a:rPr lang="en-US" dirty="0"/>
              <a:t>immune regulation that results in hyperactive T </a:t>
            </a:r>
            <a:r>
              <a:rPr lang="en-US" dirty="0" smtClean="0"/>
              <a:t>cells and </a:t>
            </a:r>
            <a:r>
              <a:rPr lang="en-US" dirty="0"/>
              <a:t>B cells. </a:t>
            </a:r>
            <a:endParaRPr lang="en-US" dirty="0" smtClean="0"/>
          </a:p>
          <a:p>
            <a:pPr algn="just"/>
            <a:r>
              <a:rPr lang="en-US" dirty="0" smtClean="0"/>
              <a:t>Tissue </a:t>
            </a:r>
            <a:r>
              <a:rPr lang="en-US" dirty="0"/>
              <a:t>damage is widespread, both from </a:t>
            </a:r>
            <a:r>
              <a:rPr lang="en-US" dirty="0" smtClean="0"/>
              <a:t>cell mediated immune </a:t>
            </a:r>
            <a:r>
              <a:rPr lang="en-US" dirty="0"/>
              <a:t>responses and from direct cellular </a:t>
            </a:r>
            <a:r>
              <a:rPr lang="en-US" dirty="0" smtClean="0"/>
              <a:t>damage caused </a:t>
            </a:r>
            <a:r>
              <a:rPr lang="en-US" dirty="0"/>
              <a:t>by auto-antibodies or by accumulation of </a:t>
            </a:r>
            <a:r>
              <a:rPr lang="en-US" dirty="0" smtClean="0"/>
              <a:t>immune complexes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1- </a:t>
            </a:r>
            <a:r>
              <a:rPr lang="en-US" sz="4000" dirty="0"/>
              <a:t>Systemic Lupus </a:t>
            </a:r>
            <a:r>
              <a:rPr lang="en-US" sz="4000" dirty="0" err="1"/>
              <a:t>Erythematosus</a:t>
            </a:r>
            <a:r>
              <a:rPr lang="en-US" sz="4000" dirty="0"/>
              <a:t> Attacks</a:t>
            </a:r>
            <a:br>
              <a:rPr lang="en-US" sz="4000" dirty="0"/>
            </a:br>
            <a:r>
              <a:rPr lang="en-US" sz="4000" dirty="0"/>
              <a:t>Many Tissues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One of the best examples of a systemic autoimmune disease </a:t>
            </a:r>
            <a:r>
              <a:rPr lang="en-US" dirty="0" smtClean="0"/>
              <a:t>is </a:t>
            </a:r>
            <a:r>
              <a:rPr lang="en-US" b="1" dirty="0" smtClean="0"/>
              <a:t>systemic </a:t>
            </a:r>
            <a:r>
              <a:rPr lang="en-US" b="1" dirty="0"/>
              <a:t>lupus </a:t>
            </a:r>
            <a:r>
              <a:rPr lang="en-US" b="1" dirty="0" err="1"/>
              <a:t>erythematosus</a:t>
            </a:r>
            <a:r>
              <a:rPr lang="en-US" b="1" dirty="0"/>
              <a:t> (SLE), which typically </a:t>
            </a:r>
            <a:r>
              <a:rPr lang="en-US" b="1" dirty="0" smtClean="0"/>
              <a:t>appears </a:t>
            </a:r>
            <a:r>
              <a:rPr lang="en-US" dirty="0" smtClean="0"/>
              <a:t>in </a:t>
            </a:r>
            <a:r>
              <a:rPr lang="en-US" dirty="0"/>
              <a:t>women between 20 and 40 years of age; the ratio of </a:t>
            </a:r>
            <a:r>
              <a:rPr lang="en-US" dirty="0" smtClean="0"/>
              <a:t>female to </a:t>
            </a:r>
            <a:r>
              <a:rPr lang="en-US" dirty="0"/>
              <a:t>male patients is 10:1. SLE is characterized by fever, </a:t>
            </a:r>
            <a:r>
              <a:rPr lang="en-US" dirty="0" smtClean="0"/>
              <a:t>weakness, arthritis</a:t>
            </a:r>
            <a:r>
              <a:rPr lang="en-US" dirty="0"/>
              <a:t>, skin rashes, pleurisy, and kidney dysfunction</a:t>
            </a:r>
          </a:p>
          <a:p>
            <a:pPr algn="just"/>
            <a:r>
              <a:rPr lang="en-US" dirty="0" smtClean="0"/>
              <a:t>Affected </a:t>
            </a:r>
            <a:r>
              <a:rPr lang="en-US" dirty="0"/>
              <a:t>individuals may produce </a:t>
            </a:r>
            <a:r>
              <a:rPr lang="en-US" dirty="0" err="1" smtClean="0"/>
              <a:t>autoantibodies</a:t>
            </a:r>
            <a:r>
              <a:rPr lang="en-US" dirty="0" smtClean="0"/>
              <a:t> to </a:t>
            </a:r>
            <a:r>
              <a:rPr lang="en-US" dirty="0"/>
              <a:t>a vast array of tissue antigens, such as DNA, </a:t>
            </a:r>
            <a:r>
              <a:rPr lang="en-US" dirty="0" err="1" smtClean="0"/>
              <a:t>histones</a:t>
            </a:r>
            <a:r>
              <a:rPr lang="en-US" dirty="0" smtClean="0"/>
              <a:t>, RBCs</a:t>
            </a:r>
            <a:r>
              <a:rPr lang="en-US" dirty="0"/>
              <a:t>, platelets, leukocytes, and clotting factors; </a:t>
            </a:r>
            <a:r>
              <a:rPr lang="en-US" dirty="0" smtClean="0"/>
              <a:t>interaction of </a:t>
            </a:r>
            <a:r>
              <a:rPr lang="en-US" dirty="0"/>
              <a:t>these auto-antibodies with their specific </a:t>
            </a:r>
            <a:r>
              <a:rPr lang="en-US" dirty="0" smtClean="0"/>
              <a:t>antigens produces </a:t>
            </a:r>
            <a:r>
              <a:rPr lang="en-US" dirty="0"/>
              <a:t>various symptoms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Auto-antibody </a:t>
            </a:r>
            <a:r>
              <a:rPr lang="en-US" dirty="0"/>
              <a:t>specific for </a:t>
            </a:r>
            <a:r>
              <a:rPr lang="en-US" dirty="0" smtClean="0"/>
              <a:t>RBCs and </a:t>
            </a:r>
            <a:r>
              <a:rPr lang="en-US" dirty="0"/>
              <a:t>platelets, for example, can lead to </a:t>
            </a:r>
            <a:r>
              <a:rPr lang="en-US" dirty="0" smtClean="0"/>
              <a:t>complement-mediated </a:t>
            </a:r>
            <a:r>
              <a:rPr lang="en-US" dirty="0" err="1" smtClean="0"/>
              <a:t>lysis</a:t>
            </a:r>
            <a:r>
              <a:rPr lang="en-US" dirty="0"/>
              <a:t>, resulting in hemolytic anemia and </a:t>
            </a:r>
            <a:r>
              <a:rPr lang="en-US" dirty="0" smtClean="0"/>
              <a:t>thrombocytopenia, respectively</a:t>
            </a:r>
            <a:r>
              <a:rPr lang="en-US" dirty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/>
              <a:t>When immune complexes of auto-antibodies with various nuclear antigens are deposited along the walls of small </a:t>
            </a:r>
            <a:r>
              <a:rPr lang="en-US" dirty="0"/>
              <a:t>blood vessels, a type III hypersensitive reaction develops.</a:t>
            </a:r>
          </a:p>
          <a:p>
            <a:pPr algn="just"/>
            <a:r>
              <a:rPr lang="en-US" dirty="0"/>
              <a:t>The complexes activate the complement system </a:t>
            </a:r>
            <a:r>
              <a:rPr lang="en-US" dirty="0" smtClean="0"/>
              <a:t>and generate membrane-attack complexes </a:t>
            </a:r>
            <a:r>
              <a:rPr lang="en-US" dirty="0"/>
              <a:t>and complement </a:t>
            </a:r>
            <a:r>
              <a:rPr lang="en-US" dirty="0" smtClean="0"/>
              <a:t>split products </a:t>
            </a:r>
            <a:r>
              <a:rPr lang="en-US" dirty="0"/>
              <a:t>that damage the wall of the blood vessel, </a:t>
            </a:r>
            <a:r>
              <a:rPr lang="en-US" dirty="0" smtClean="0"/>
              <a:t>resulting in </a:t>
            </a:r>
            <a:r>
              <a:rPr lang="en-US" dirty="0" err="1"/>
              <a:t>vasculitis</a:t>
            </a:r>
            <a:r>
              <a:rPr lang="en-US" dirty="0"/>
              <a:t> and </a:t>
            </a:r>
            <a:r>
              <a:rPr lang="en-US" dirty="0" err="1"/>
              <a:t>glomerulonephritis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Excessive complement activation in patients with </a:t>
            </a:r>
            <a:r>
              <a:rPr lang="en-US" dirty="0" smtClean="0"/>
              <a:t>severe SLE </a:t>
            </a:r>
            <a:r>
              <a:rPr lang="en-US" dirty="0"/>
              <a:t>produces elevated serum levels of the complement </a:t>
            </a:r>
            <a:r>
              <a:rPr lang="en-US" dirty="0" smtClean="0"/>
              <a:t>split products </a:t>
            </a:r>
            <a:r>
              <a:rPr lang="en-US" dirty="0"/>
              <a:t>C3a and C5a, which may be three to four </a:t>
            </a:r>
            <a:r>
              <a:rPr lang="en-US" dirty="0" smtClean="0"/>
              <a:t>times higher </a:t>
            </a:r>
            <a:r>
              <a:rPr lang="en-US" dirty="0"/>
              <a:t>than </a:t>
            </a:r>
            <a:r>
              <a:rPr lang="en-US" dirty="0" smtClean="0"/>
              <a:t>normal.</a:t>
            </a:r>
          </a:p>
          <a:p>
            <a:pPr algn="just"/>
            <a:r>
              <a:rPr lang="en-US" dirty="0" smtClean="0"/>
              <a:t>C5a </a:t>
            </a:r>
            <a:r>
              <a:rPr lang="en-US" dirty="0"/>
              <a:t>induces increased expression of </a:t>
            </a:r>
            <a:r>
              <a:rPr lang="en-US" dirty="0" smtClean="0"/>
              <a:t>the type </a:t>
            </a:r>
            <a:r>
              <a:rPr lang="en-US" dirty="0"/>
              <a:t>3 complement receptor (CR3) on </a:t>
            </a:r>
            <a:r>
              <a:rPr lang="en-US" dirty="0" err="1"/>
              <a:t>neutrophils</a:t>
            </a:r>
            <a:r>
              <a:rPr lang="en-US" dirty="0"/>
              <a:t>, </a:t>
            </a:r>
            <a:r>
              <a:rPr lang="en-US" dirty="0" smtClean="0"/>
              <a:t>facilitating </a:t>
            </a:r>
            <a:r>
              <a:rPr lang="en-US" dirty="0" err="1" smtClean="0"/>
              <a:t>neutrophil</a:t>
            </a:r>
            <a:r>
              <a:rPr lang="en-US" dirty="0" smtClean="0"/>
              <a:t> </a:t>
            </a:r>
            <a:r>
              <a:rPr lang="en-US" dirty="0"/>
              <a:t>aggregation and attachment to the </a:t>
            </a:r>
            <a:r>
              <a:rPr lang="en-US" dirty="0" smtClean="0"/>
              <a:t>vascular endothelium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 err="1"/>
              <a:t>neutrophils</a:t>
            </a:r>
            <a:r>
              <a:rPr lang="en-US" dirty="0"/>
              <a:t> attach to small blood vessels, </a:t>
            </a:r>
            <a:r>
              <a:rPr lang="en-US" dirty="0" smtClean="0"/>
              <a:t>the number </a:t>
            </a:r>
            <a:r>
              <a:rPr lang="en-US" dirty="0"/>
              <a:t>of circulating </a:t>
            </a:r>
            <a:r>
              <a:rPr lang="en-US" dirty="0" err="1"/>
              <a:t>neutrophils</a:t>
            </a:r>
            <a:r>
              <a:rPr lang="en-US" dirty="0"/>
              <a:t> declines (</a:t>
            </a:r>
            <a:r>
              <a:rPr lang="en-US" dirty="0" err="1"/>
              <a:t>neutropenia</a:t>
            </a:r>
            <a:r>
              <a:rPr lang="en-US" dirty="0"/>
              <a:t>) </a:t>
            </a:r>
            <a:r>
              <a:rPr lang="en-US" dirty="0" smtClean="0"/>
              <a:t>and various </a:t>
            </a:r>
            <a:r>
              <a:rPr lang="en-US" dirty="0"/>
              <a:t>occlusions of the small blood vessels develop (</a:t>
            </a:r>
            <a:r>
              <a:rPr lang="en-US" dirty="0" err="1"/>
              <a:t>vasculitis</a:t>
            </a:r>
            <a:r>
              <a:rPr lang="en-US" dirty="0" smtClean="0"/>
              <a:t>). These </a:t>
            </a:r>
            <a:r>
              <a:rPr lang="en-US" dirty="0"/>
              <a:t>occlusions can lead to widespread tissue damage.</a:t>
            </a:r>
          </a:p>
          <a:p>
            <a:pPr algn="just"/>
            <a:r>
              <a:rPr lang="en-US" dirty="0"/>
              <a:t>Laboratory diagnosis of SLE focuses on the </a:t>
            </a:r>
            <a:r>
              <a:rPr lang="en-US" dirty="0" smtClean="0"/>
              <a:t>characteristic antinuclear </a:t>
            </a:r>
            <a:r>
              <a:rPr lang="en-US" dirty="0"/>
              <a:t>antibodies, which are directed against </a:t>
            </a:r>
            <a:r>
              <a:rPr lang="en-US" dirty="0" smtClean="0"/>
              <a:t>double stranded or </a:t>
            </a:r>
            <a:r>
              <a:rPr lang="en-US" dirty="0"/>
              <a:t>single-stranded DNA, nucleoprotein, </a:t>
            </a:r>
            <a:r>
              <a:rPr lang="en-US" dirty="0" err="1" smtClean="0"/>
              <a:t>histones</a:t>
            </a:r>
            <a:r>
              <a:rPr lang="en-US" dirty="0" smtClean="0"/>
              <a:t>, and </a:t>
            </a:r>
            <a:r>
              <a:rPr lang="en-US" dirty="0" err="1"/>
              <a:t>nucleolar</a:t>
            </a:r>
            <a:r>
              <a:rPr lang="en-US" dirty="0"/>
              <a:t> RNA. Indirect </a:t>
            </a:r>
            <a:r>
              <a:rPr lang="en-US" dirty="0" err="1"/>
              <a:t>immunofluorescent</a:t>
            </a:r>
            <a:r>
              <a:rPr lang="en-US" dirty="0"/>
              <a:t> </a:t>
            </a:r>
            <a:r>
              <a:rPr lang="en-US" dirty="0" smtClean="0"/>
              <a:t>staining with </a:t>
            </a:r>
            <a:r>
              <a:rPr lang="en-US" dirty="0"/>
              <a:t>serum from SLE patients produces various </a:t>
            </a:r>
            <a:r>
              <a:rPr lang="en-US" dirty="0" smtClean="0"/>
              <a:t>characteristic nucleus-staining </a:t>
            </a:r>
            <a:r>
              <a:rPr lang="en-US" dirty="0"/>
              <a:t>patterns.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Rheumatoid Arthritis Attacks Joints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b="1" dirty="0"/>
              <a:t>Rheumatoid arthritis is a common autoimmune </a:t>
            </a:r>
            <a:r>
              <a:rPr lang="en-US" b="1" dirty="0" smtClean="0"/>
              <a:t>disorder, </a:t>
            </a:r>
            <a:r>
              <a:rPr lang="en-US" dirty="0" smtClean="0"/>
              <a:t>most </a:t>
            </a:r>
            <a:r>
              <a:rPr lang="en-US" dirty="0"/>
              <a:t>often affecting women from 40 to 60 years old. </a:t>
            </a:r>
            <a:r>
              <a:rPr lang="en-US" dirty="0" smtClean="0"/>
              <a:t>The major </a:t>
            </a:r>
            <a:r>
              <a:rPr lang="en-US" dirty="0"/>
              <a:t>symptom is chronic inflammation of the </a:t>
            </a:r>
            <a:r>
              <a:rPr lang="en-US" dirty="0" smtClean="0"/>
              <a:t>joints, although </a:t>
            </a:r>
            <a:r>
              <a:rPr lang="en-US" dirty="0"/>
              <a:t>the hematologic, cardiovascular, and </a:t>
            </a:r>
            <a:r>
              <a:rPr lang="en-US" dirty="0" smtClean="0"/>
              <a:t>respiratory systems </a:t>
            </a:r>
            <a:r>
              <a:rPr lang="en-US" dirty="0"/>
              <a:t>are also frequently </a:t>
            </a:r>
            <a:r>
              <a:rPr lang="en-US" dirty="0" smtClean="0"/>
              <a:t>affected.</a:t>
            </a:r>
          </a:p>
          <a:p>
            <a:pPr algn="just"/>
            <a:r>
              <a:rPr lang="en-US" dirty="0" smtClean="0"/>
              <a:t>Many </a:t>
            </a:r>
            <a:r>
              <a:rPr lang="en-US" dirty="0"/>
              <a:t>individuals </a:t>
            </a:r>
            <a:r>
              <a:rPr lang="en-US" dirty="0" smtClean="0"/>
              <a:t>with rheumatoid </a:t>
            </a:r>
            <a:r>
              <a:rPr lang="en-US" dirty="0"/>
              <a:t>arthritis produce a group of </a:t>
            </a:r>
            <a:r>
              <a:rPr lang="en-US" dirty="0" smtClean="0"/>
              <a:t>auto-antibodies called </a:t>
            </a:r>
            <a:r>
              <a:rPr lang="en-US" b="1" dirty="0"/>
              <a:t>rheumatoid factors that are reactive with </a:t>
            </a:r>
            <a:r>
              <a:rPr lang="en-US" b="1" dirty="0" smtClean="0"/>
              <a:t>determinants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err="1"/>
              <a:t>Fc</a:t>
            </a:r>
            <a:r>
              <a:rPr lang="en-US" dirty="0"/>
              <a:t> region of </a:t>
            </a:r>
            <a:r>
              <a:rPr lang="en-US" dirty="0" err="1"/>
              <a:t>IgG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classic rheumatoid </a:t>
            </a:r>
            <a:r>
              <a:rPr lang="en-US" dirty="0" smtClean="0"/>
              <a:t>factor is </a:t>
            </a:r>
            <a:r>
              <a:rPr lang="en-US" dirty="0"/>
              <a:t>an </a:t>
            </a:r>
            <a:r>
              <a:rPr lang="en-US" dirty="0" err="1"/>
              <a:t>IgM</a:t>
            </a:r>
            <a:r>
              <a:rPr lang="en-US" dirty="0"/>
              <a:t> antibody with that reactivity. Such </a:t>
            </a:r>
            <a:r>
              <a:rPr lang="en-US" dirty="0" smtClean="0"/>
              <a:t>auto-antibodies bind </a:t>
            </a:r>
            <a:r>
              <a:rPr lang="en-US" dirty="0"/>
              <a:t>to normal circulating </a:t>
            </a:r>
            <a:r>
              <a:rPr lang="en-US" dirty="0" err="1"/>
              <a:t>IgG</a:t>
            </a:r>
            <a:r>
              <a:rPr lang="en-US" dirty="0"/>
              <a:t>, forming </a:t>
            </a:r>
            <a:r>
              <a:rPr lang="en-US" dirty="0" err="1"/>
              <a:t>IgM-IgG</a:t>
            </a:r>
            <a:r>
              <a:rPr lang="en-US" dirty="0"/>
              <a:t> </a:t>
            </a:r>
            <a:r>
              <a:rPr lang="en-US" dirty="0" smtClean="0"/>
              <a:t>complexes that </a:t>
            </a:r>
            <a:r>
              <a:rPr lang="en-US" dirty="0"/>
              <a:t>are deposited in the joints. These immune </a:t>
            </a:r>
            <a:r>
              <a:rPr lang="en-US" dirty="0" smtClean="0"/>
              <a:t>complexes can </a:t>
            </a:r>
            <a:r>
              <a:rPr lang="en-US" dirty="0"/>
              <a:t>activate the complement cascade, resulting in a type </a:t>
            </a:r>
            <a:r>
              <a:rPr lang="en-US" dirty="0" smtClean="0"/>
              <a:t>III hypersensitive </a:t>
            </a:r>
            <a:r>
              <a:rPr lang="en-US" dirty="0" err="1"/>
              <a:t>reaction,which</a:t>
            </a:r>
            <a:r>
              <a:rPr lang="en-US" dirty="0"/>
              <a:t> leads to chronic </a:t>
            </a:r>
            <a:r>
              <a:rPr lang="en-US" dirty="0" smtClean="0"/>
              <a:t>inflammation of </a:t>
            </a:r>
            <a:r>
              <a:rPr lang="en-US" dirty="0"/>
              <a:t>the joints.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CAF25N6C.jpg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1071538" y="785794"/>
            <a:ext cx="7143800" cy="492922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Autoimmunity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b="1" dirty="0" smtClean="0"/>
              <a:t>Autoimmunity</a:t>
            </a:r>
            <a:r>
              <a:rPr lang="en-US" dirty="0" smtClean="0"/>
              <a:t> is the system of immune responses of an organism against its own cells and tissues. Any disease that results from such an aberrant immune response is termed an autoimmune disease.</a:t>
            </a:r>
          </a:p>
          <a:p>
            <a:pPr algn="just"/>
            <a:r>
              <a:rPr lang="en-US" dirty="0" smtClean="0"/>
              <a:t>These </a:t>
            </a:r>
            <a:r>
              <a:rPr lang="en-US" dirty="0"/>
              <a:t>can be divided into two broad </a:t>
            </a:r>
            <a:r>
              <a:rPr lang="en-US" dirty="0" smtClean="0"/>
              <a:t>categories: organ-specific </a:t>
            </a:r>
            <a:r>
              <a:rPr lang="en-US" dirty="0"/>
              <a:t>and systemic autoimmune disease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1- Organ-Specific Autoimmune Diseases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en-US" dirty="0"/>
              <a:t>In an organ-specific autoimmune disease, the immune </a:t>
            </a:r>
            <a:r>
              <a:rPr lang="en-US" dirty="0" smtClean="0"/>
              <a:t>response is </a:t>
            </a:r>
            <a:r>
              <a:rPr lang="en-US" dirty="0"/>
              <a:t>directed to a target antigen unique to a single </a:t>
            </a:r>
            <a:r>
              <a:rPr lang="en-US" dirty="0" smtClean="0"/>
              <a:t>organ or </a:t>
            </a:r>
            <a:r>
              <a:rPr lang="en-US" dirty="0"/>
              <a:t>gland, so that the manifestations are largely limited to </a:t>
            </a:r>
            <a:r>
              <a:rPr lang="en-US" dirty="0" smtClean="0"/>
              <a:t>that organ.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cells of the target organs may be </a:t>
            </a:r>
            <a:r>
              <a:rPr lang="en-US" dirty="0" smtClean="0"/>
              <a:t>damaged directly </a:t>
            </a:r>
            <a:r>
              <a:rPr lang="en-US" dirty="0"/>
              <a:t>by </a:t>
            </a:r>
            <a:r>
              <a:rPr lang="en-US" dirty="0" err="1"/>
              <a:t>humoral</a:t>
            </a:r>
            <a:r>
              <a:rPr lang="en-US" dirty="0"/>
              <a:t> or cell-mediated </a:t>
            </a:r>
            <a:r>
              <a:rPr lang="en-US" dirty="0" err="1"/>
              <a:t>effector</a:t>
            </a:r>
            <a:r>
              <a:rPr lang="en-US" dirty="0"/>
              <a:t> mechanisms.</a:t>
            </a:r>
          </a:p>
          <a:p>
            <a:pPr algn="just"/>
            <a:r>
              <a:rPr lang="en-US" dirty="0"/>
              <a:t>Alternatively, the antibodies may </a:t>
            </a:r>
            <a:r>
              <a:rPr lang="en-US" dirty="0" smtClean="0"/>
              <a:t>over stimulate </a:t>
            </a:r>
            <a:r>
              <a:rPr lang="en-US" dirty="0"/>
              <a:t>or block </a:t>
            </a:r>
            <a:r>
              <a:rPr lang="en-US" dirty="0" smtClean="0"/>
              <a:t>the normal </a:t>
            </a:r>
            <a:r>
              <a:rPr lang="en-US" dirty="0"/>
              <a:t>function of the target organ.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3600" dirty="0" smtClean="0"/>
              <a:t>a. </a:t>
            </a:r>
            <a:r>
              <a:rPr lang="en-US" sz="3200" dirty="0" smtClean="0"/>
              <a:t>Some </a:t>
            </a:r>
            <a:r>
              <a:rPr lang="en-US" sz="3200" dirty="0"/>
              <a:t>Autoimmune Diseases </a:t>
            </a:r>
            <a:r>
              <a:rPr lang="en-US" sz="3200" dirty="0" smtClean="0"/>
              <a:t>Are Mediated </a:t>
            </a:r>
            <a:r>
              <a:rPr lang="en-US" sz="3200" dirty="0"/>
              <a:t>by Direct Cellular Damage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/>
              <a:t>Autoimmune diseases involving direct cellular damage </a:t>
            </a:r>
            <a:r>
              <a:rPr lang="en-US" dirty="0" smtClean="0"/>
              <a:t>occur when </a:t>
            </a:r>
            <a:r>
              <a:rPr lang="en-US" dirty="0"/>
              <a:t>lymphocytes or antibodies bind to cell-membrane </a:t>
            </a:r>
            <a:r>
              <a:rPr lang="en-US" dirty="0" smtClean="0"/>
              <a:t>antigens, causing </a:t>
            </a:r>
            <a:r>
              <a:rPr lang="en-US" dirty="0"/>
              <a:t>cellular </a:t>
            </a:r>
            <a:r>
              <a:rPr lang="en-US" dirty="0" err="1"/>
              <a:t>lysis</a:t>
            </a:r>
            <a:r>
              <a:rPr lang="en-US" dirty="0"/>
              <a:t> and/or an inflammatory </a:t>
            </a:r>
            <a:r>
              <a:rPr lang="en-US" dirty="0" smtClean="0"/>
              <a:t>response in </a:t>
            </a:r>
            <a:r>
              <a:rPr lang="en-US" dirty="0"/>
              <a:t>the affected organ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Gradually, the damaged cellular </a:t>
            </a:r>
            <a:r>
              <a:rPr lang="en-US" dirty="0" smtClean="0"/>
              <a:t>structure is </a:t>
            </a:r>
            <a:r>
              <a:rPr lang="en-US" dirty="0"/>
              <a:t>replaced by connective tissue (scar tissue), and the </a:t>
            </a:r>
            <a:r>
              <a:rPr lang="en-US" dirty="0" smtClean="0"/>
              <a:t>function of </a:t>
            </a:r>
            <a:r>
              <a:rPr lang="en-US" dirty="0"/>
              <a:t>the organ declines.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1- </a:t>
            </a:r>
            <a:r>
              <a:rPr lang="en-US" dirty="0"/>
              <a:t>HASHIMOTO’S THYROIDITIS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In Hashimoto’s </a:t>
            </a:r>
            <a:r>
              <a:rPr lang="en-US" dirty="0" err="1"/>
              <a:t>thyroiditis</a:t>
            </a:r>
            <a:r>
              <a:rPr lang="en-US" dirty="0"/>
              <a:t>, which is most frequently seen </a:t>
            </a:r>
            <a:r>
              <a:rPr lang="en-US" dirty="0" smtClean="0"/>
              <a:t>in middle-aged </a:t>
            </a:r>
            <a:r>
              <a:rPr lang="en-US" dirty="0"/>
              <a:t>women, an individual produces </a:t>
            </a:r>
            <a:r>
              <a:rPr lang="en-US" dirty="0" smtClean="0"/>
              <a:t>auto-antibodies and </a:t>
            </a:r>
            <a:r>
              <a:rPr lang="en-US" dirty="0"/>
              <a:t>sensitized TH1 cells specific for thyroid antigens. </a:t>
            </a:r>
            <a:endParaRPr lang="en-US" dirty="0" smtClean="0"/>
          </a:p>
          <a:p>
            <a:pPr algn="just"/>
            <a:r>
              <a:rPr lang="en-US" dirty="0" smtClean="0"/>
              <a:t>The DTH </a:t>
            </a:r>
            <a:r>
              <a:rPr lang="en-US" dirty="0"/>
              <a:t>response is characterized by an intense infiltration </a:t>
            </a:r>
            <a:r>
              <a:rPr lang="en-US" dirty="0" smtClean="0"/>
              <a:t>of the </a:t>
            </a:r>
            <a:r>
              <a:rPr lang="en-US" dirty="0"/>
              <a:t>thyroid gland by lymphocytes, macrophages, and </a:t>
            </a:r>
            <a:r>
              <a:rPr lang="en-US" dirty="0" smtClean="0"/>
              <a:t>plasma cells</a:t>
            </a:r>
            <a:r>
              <a:rPr lang="en-US" dirty="0"/>
              <a:t>, which form lymphocytic follicles and germinal centers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ensuing inflammatory response causes </a:t>
            </a:r>
            <a:r>
              <a:rPr lang="en-US" dirty="0" smtClean="0"/>
              <a:t>a goiter</a:t>
            </a:r>
            <a:r>
              <a:rPr lang="en-US" dirty="0"/>
              <a:t>, or visible enlargement of the thyroid gland, a </a:t>
            </a:r>
            <a:r>
              <a:rPr lang="en-US" dirty="0" smtClean="0"/>
              <a:t>physiological response </a:t>
            </a:r>
            <a:r>
              <a:rPr lang="en-US" dirty="0"/>
              <a:t>to hypothyroidism. </a:t>
            </a:r>
            <a:endParaRPr lang="en-US" dirty="0" smtClean="0"/>
          </a:p>
          <a:p>
            <a:pPr algn="just"/>
            <a:r>
              <a:rPr lang="en-US" dirty="0" smtClean="0"/>
              <a:t>Antibodies </a:t>
            </a:r>
            <a:r>
              <a:rPr lang="en-US" dirty="0"/>
              <a:t>are </a:t>
            </a:r>
            <a:r>
              <a:rPr lang="en-US" dirty="0" smtClean="0"/>
              <a:t>formed to </a:t>
            </a:r>
            <a:r>
              <a:rPr lang="en-US" dirty="0"/>
              <a:t>a number of thyroid proteins, including </a:t>
            </a:r>
            <a:r>
              <a:rPr lang="en-US" dirty="0" err="1"/>
              <a:t>thyroglobulin</a:t>
            </a:r>
            <a:r>
              <a:rPr lang="en-US" dirty="0"/>
              <a:t> </a:t>
            </a:r>
            <a:r>
              <a:rPr lang="en-US" dirty="0" smtClean="0"/>
              <a:t>and thyroid </a:t>
            </a:r>
            <a:r>
              <a:rPr lang="en-US" dirty="0" err="1"/>
              <a:t>peroxidase</a:t>
            </a:r>
            <a:r>
              <a:rPr lang="en-US" dirty="0"/>
              <a:t>, both of which are involved in the </a:t>
            </a:r>
            <a:r>
              <a:rPr lang="en-US" dirty="0" smtClean="0"/>
              <a:t>uptake of </a:t>
            </a:r>
            <a:r>
              <a:rPr lang="en-US" dirty="0"/>
              <a:t>iodine. Binding of the auto-antibodies to these </a:t>
            </a:r>
            <a:r>
              <a:rPr lang="en-US" dirty="0" smtClean="0"/>
              <a:t>proteins interferes </a:t>
            </a:r>
            <a:r>
              <a:rPr lang="en-US" dirty="0"/>
              <a:t>with iodine uptake and leads to decreased </a:t>
            </a:r>
            <a:r>
              <a:rPr lang="en-US" dirty="0" smtClean="0"/>
              <a:t>production of </a:t>
            </a:r>
            <a:r>
              <a:rPr lang="en-US" dirty="0"/>
              <a:t>thyroid hormones (hypothyroidism).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143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3600" dirty="0" smtClean="0"/>
              <a:t>2- </a:t>
            </a:r>
            <a:r>
              <a:rPr lang="en-US" sz="3200" dirty="0"/>
              <a:t>INSULIN-DEPENDENT DIABETES MELLITUS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6436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1800" dirty="0"/>
              <a:t>A disease afflicting 0.2% of the population, </a:t>
            </a:r>
            <a:r>
              <a:rPr lang="en-US" sz="1800" b="1" dirty="0" smtClean="0"/>
              <a:t>insulin-dependent diabetes </a:t>
            </a:r>
            <a:r>
              <a:rPr lang="en-US" sz="1800" b="1" dirty="0"/>
              <a:t>mellitus (IDDM) is caused by an </a:t>
            </a:r>
            <a:r>
              <a:rPr lang="en-US" sz="1800" b="1" dirty="0" smtClean="0"/>
              <a:t>autoimmune </a:t>
            </a:r>
            <a:r>
              <a:rPr lang="en-US" sz="1800" dirty="0" smtClean="0"/>
              <a:t>attack </a:t>
            </a:r>
            <a:r>
              <a:rPr lang="en-US" sz="1800" dirty="0"/>
              <a:t>on the pancreas. The attack is directed against </a:t>
            </a:r>
            <a:r>
              <a:rPr lang="en-US" sz="1800" dirty="0" smtClean="0"/>
              <a:t>specialized insulin-producing </a:t>
            </a:r>
            <a:r>
              <a:rPr lang="en-US" sz="1800" dirty="0"/>
              <a:t>cells (beta cells) that are located </a:t>
            </a:r>
            <a:r>
              <a:rPr lang="en-US" sz="1800" dirty="0" smtClean="0"/>
              <a:t>in spherical </a:t>
            </a:r>
            <a:r>
              <a:rPr lang="en-US" sz="1800" dirty="0"/>
              <a:t>clusters, called the islets of </a:t>
            </a:r>
            <a:r>
              <a:rPr lang="en-US" sz="1800" dirty="0" err="1"/>
              <a:t>Langerhans</a:t>
            </a:r>
            <a:r>
              <a:rPr lang="en-US" sz="1800" dirty="0"/>
              <a:t>, </a:t>
            </a:r>
            <a:r>
              <a:rPr lang="en-US" sz="1800" dirty="0" smtClean="0"/>
              <a:t>scattered throughout </a:t>
            </a:r>
            <a:r>
              <a:rPr lang="en-US" sz="1800" dirty="0"/>
              <a:t>the pancreas. </a:t>
            </a:r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/>
              <a:t>autoimmune attack </a:t>
            </a:r>
            <a:r>
              <a:rPr lang="en-US" sz="1800" dirty="0" smtClean="0"/>
              <a:t>destroys beta </a:t>
            </a:r>
            <a:r>
              <a:rPr lang="en-US" sz="1800" dirty="0"/>
              <a:t>cells, resulting in decreased production of insulin </a:t>
            </a:r>
            <a:r>
              <a:rPr lang="en-US" sz="1800" dirty="0" smtClean="0"/>
              <a:t>and consequently </a:t>
            </a:r>
            <a:r>
              <a:rPr lang="en-US" sz="1800" dirty="0"/>
              <a:t>increased levels of blood </a:t>
            </a:r>
            <a:r>
              <a:rPr lang="en-US" sz="1800" dirty="0" smtClean="0"/>
              <a:t>glucose. Several factors are </a:t>
            </a:r>
            <a:r>
              <a:rPr lang="en-US" sz="1800" dirty="0"/>
              <a:t>important in the destruction of beta </a:t>
            </a:r>
            <a:r>
              <a:rPr lang="en-US" sz="1800" dirty="0" smtClean="0"/>
              <a:t>cells: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/>
              <a:t>First, </a:t>
            </a:r>
            <a:r>
              <a:rPr lang="en-US" sz="1800" dirty="0" smtClean="0"/>
              <a:t>activated CTLs </a:t>
            </a:r>
            <a:r>
              <a:rPr lang="en-US" sz="1800" dirty="0"/>
              <a:t>migrate into an islet and begin to attack the </a:t>
            </a:r>
            <a:r>
              <a:rPr lang="en-US" sz="1800" dirty="0" smtClean="0"/>
              <a:t>insulin producing cells</a:t>
            </a:r>
            <a:r>
              <a:rPr lang="en-US" sz="1800" dirty="0"/>
              <a:t>. </a:t>
            </a:r>
            <a:endParaRPr lang="en-US" sz="1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1800" dirty="0" smtClean="0"/>
              <a:t>Local </a:t>
            </a:r>
            <a:r>
              <a:rPr lang="en-US" sz="1800" dirty="0"/>
              <a:t>cytokine production during </a:t>
            </a:r>
            <a:r>
              <a:rPr lang="en-US" sz="1800" dirty="0" smtClean="0"/>
              <a:t>this response </a:t>
            </a:r>
            <a:r>
              <a:rPr lang="en-US" sz="1800" dirty="0"/>
              <a:t>includes </a:t>
            </a:r>
            <a:r>
              <a:rPr lang="en-US" sz="1800" dirty="0" smtClean="0"/>
              <a:t>IFN-</a:t>
            </a:r>
            <a:r>
              <a:rPr lang="en-US" sz="1800" dirty="0" err="1" smtClean="0"/>
              <a:t>gama</a:t>
            </a:r>
            <a:r>
              <a:rPr lang="en-US" sz="1800" dirty="0" smtClean="0"/>
              <a:t>, TNF-alpha, </a:t>
            </a:r>
            <a:r>
              <a:rPr lang="en-US" sz="1800" dirty="0"/>
              <a:t>and IL-1. </a:t>
            </a:r>
            <a:endParaRPr lang="en-US" sz="1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1800" dirty="0" smtClean="0"/>
              <a:t>Auto-antibody production </a:t>
            </a:r>
            <a:r>
              <a:rPr lang="en-US" sz="1800" dirty="0"/>
              <a:t>can also be a contributing factor in IDDM. </a:t>
            </a:r>
            <a:endParaRPr lang="en-US" sz="1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1800" dirty="0" smtClean="0"/>
              <a:t>The first </a:t>
            </a:r>
            <a:r>
              <a:rPr lang="en-US" sz="1800" dirty="0"/>
              <a:t>CTL infiltration and activation of macrophages, </a:t>
            </a:r>
            <a:r>
              <a:rPr lang="en-US" sz="1800" dirty="0" smtClean="0"/>
              <a:t>frequently referred </a:t>
            </a:r>
            <a:r>
              <a:rPr lang="en-US" sz="1800" dirty="0"/>
              <a:t>to as </a:t>
            </a:r>
            <a:r>
              <a:rPr lang="en-US" sz="1800" dirty="0" err="1"/>
              <a:t>insulitis</a:t>
            </a:r>
            <a:r>
              <a:rPr lang="en-US" sz="1800" dirty="0"/>
              <a:t> </a:t>
            </a:r>
            <a:r>
              <a:rPr lang="en-US" sz="1800" dirty="0" smtClean="0"/>
              <a:t>, </a:t>
            </a:r>
            <a:r>
              <a:rPr lang="en-US" sz="1800" dirty="0"/>
              <a:t>is followed </a:t>
            </a:r>
            <a:r>
              <a:rPr lang="en-US" sz="1800" dirty="0" smtClean="0"/>
              <a:t>by cytokine </a:t>
            </a:r>
            <a:r>
              <a:rPr lang="en-US" sz="1800" dirty="0"/>
              <a:t>release and the presence of auto-antibodies, </a:t>
            </a:r>
            <a:r>
              <a:rPr lang="en-US" sz="1800" dirty="0" smtClean="0"/>
              <a:t>which leads </a:t>
            </a:r>
            <a:r>
              <a:rPr lang="en-US" sz="1800" dirty="0"/>
              <a:t>to a cell-mediated DTH response. The </a:t>
            </a:r>
            <a:r>
              <a:rPr lang="en-US" sz="1800" dirty="0" smtClean="0"/>
              <a:t>subsequent beta-cell </a:t>
            </a:r>
            <a:r>
              <a:rPr lang="en-US" sz="1800" dirty="0"/>
              <a:t>destruction is thought to be mediated by </a:t>
            </a:r>
            <a:r>
              <a:rPr lang="en-US" sz="1800" dirty="0" smtClean="0"/>
              <a:t>cytokines released </a:t>
            </a:r>
            <a:r>
              <a:rPr lang="en-US" sz="1800" dirty="0"/>
              <a:t>during the DTH response and by </a:t>
            </a:r>
            <a:r>
              <a:rPr lang="en-US" sz="1800" dirty="0" err="1"/>
              <a:t>lytic</a:t>
            </a:r>
            <a:r>
              <a:rPr lang="en-US" sz="1800" dirty="0"/>
              <a:t> </a:t>
            </a:r>
            <a:r>
              <a:rPr lang="en-US" sz="1800" dirty="0" smtClean="0"/>
              <a:t>enzymes released </a:t>
            </a:r>
            <a:r>
              <a:rPr lang="en-US" sz="1800" dirty="0"/>
              <a:t>from the activated macrophages. Auto-antibodies </a:t>
            </a:r>
            <a:r>
              <a:rPr lang="en-US" sz="1800" dirty="0" smtClean="0"/>
              <a:t>to beta </a:t>
            </a:r>
            <a:r>
              <a:rPr lang="en-US" sz="1800" dirty="0"/>
              <a:t>cells may contribute to cell destruction by </a:t>
            </a:r>
            <a:r>
              <a:rPr lang="en-US" sz="1800" dirty="0" smtClean="0"/>
              <a:t>facilitating either </a:t>
            </a:r>
            <a:r>
              <a:rPr lang="en-US" sz="1800" dirty="0"/>
              <a:t>antibody-plus-complement </a:t>
            </a:r>
            <a:r>
              <a:rPr lang="en-US" sz="1800" dirty="0" err="1"/>
              <a:t>lysis</a:t>
            </a:r>
            <a:r>
              <a:rPr lang="en-US" sz="1800" dirty="0"/>
              <a:t> or </a:t>
            </a:r>
            <a:r>
              <a:rPr lang="en-US" sz="1800" dirty="0" smtClean="0"/>
              <a:t>antibody-dependent cell-mediated </a:t>
            </a:r>
            <a:r>
              <a:rPr lang="en-US" sz="1800" dirty="0" err="1"/>
              <a:t>cytotoxicity</a:t>
            </a:r>
            <a:r>
              <a:rPr lang="en-US" sz="1800" dirty="0"/>
              <a:t> (ADCC).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B- Some </a:t>
            </a:r>
            <a:r>
              <a:rPr lang="en-US" sz="3200" dirty="0"/>
              <a:t>Autoimmune Diseases Are Mediated</a:t>
            </a:r>
            <a:br>
              <a:rPr lang="en-US" sz="3200" dirty="0"/>
            </a:br>
            <a:r>
              <a:rPr lang="en-US" sz="3200" dirty="0"/>
              <a:t>by Stimulating or Blocking Auto-Antibodies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In some autoimmune diseases, antibodies act as </a:t>
            </a:r>
            <a:r>
              <a:rPr lang="en-US" dirty="0" smtClean="0"/>
              <a:t>agonists, binding </a:t>
            </a:r>
            <a:r>
              <a:rPr lang="en-US" dirty="0"/>
              <a:t>to hormone receptors in </a:t>
            </a:r>
            <a:r>
              <a:rPr lang="en-US" dirty="0" smtClean="0"/>
              <a:t>a way </a:t>
            </a:r>
            <a:r>
              <a:rPr lang="en-US" dirty="0"/>
              <a:t>of the normal </a:t>
            </a:r>
            <a:r>
              <a:rPr lang="en-US" dirty="0" err="1" smtClean="0"/>
              <a:t>ligand</a:t>
            </a:r>
            <a:r>
              <a:rPr lang="en-US" dirty="0" smtClean="0"/>
              <a:t> and </a:t>
            </a:r>
            <a:r>
              <a:rPr lang="en-US" dirty="0"/>
              <a:t>stimulating inappropriate activity. This usually leads </a:t>
            </a:r>
            <a:r>
              <a:rPr lang="en-US" dirty="0" smtClean="0"/>
              <a:t>to an </a:t>
            </a:r>
            <a:r>
              <a:rPr lang="en-US" dirty="0"/>
              <a:t>overproduction of mediators or an increase in cell growth.</a:t>
            </a:r>
          </a:p>
          <a:p>
            <a:pPr algn="just"/>
            <a:r>
              <a:rPr lang="en-US" dirty="0"/>
              <a:t>Conversely, auto-antibodies may act as antagonists, </a:t>
            </a:r>
            <a:r>
              <a:rPr lang="en-US" dirty="0" smtClean="0"/>
              <a:t>binding hormone </a:t>
            </a:r>
            <a:r>
              <a:rPr lang="en-US" dirty="0"/>
              <a:t>receptors but blocking receptor function. </a:t>
            </a:r>
            <a:endParaRPr lang="en-US" dirty="0" smtClean="0"/>
          </a:p>
          <a:p>
            <a:pPr algn="just"/>
            <a:r>
              <a:rPr lang="en-US" dirty="0" smtClean="0"/>
              <a:t>This generally causes </a:t>
            </a:r>
            <a:r>
              <a:rPr lang="en-US" dirty="0"/>
              <a:t>impaired secretion of mediators and </a:t>
            </a:r>
            <a:r>
              <a:rPr lang="en-US" dirty="0" smtClean="0"/>
              <a:t>gradual atrophy </a:t>
            </a:r>
            <a:r>
              <a:rPr lang="en-US" dirty="0"/>
              <a:t>of the affected organ.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1- </a:t>
            </a:r>
            <a:r>
              <a:rPr lang="en-US" dirty="0"/>
              <a:t>GRAVES’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production of thyroid hormones is carefully regulated </a:t>
            </a:r>
            <a:r>
              <a:rPr lang="en-US" dirty="0" smtClean="0"/>
              <a:t>by thyroid-stimulating </a:t>
            </a:r>
            <a:r>
              <a:rPr lang="en-US" dirty="0"/>
              <a:t>hormone (TSH), which is produced </a:t>
            </a:r>
            <a:r>
              <a:rPr lang="en-US" dirty="0" smtClean="0"/>
              <a:t>by the </a:t>
            </a:r>
            <a:r>
              <a:rPr lang="en-US" dirty="0"/>
              <a:t>pituitary gland. </a:t>
            </a:r>
            <a:endParaRPr lang="en-US" dirty="0" smtClean="0"/>
          </a:p>
          <a:p>
            <a:pPr algn="just"/>
            <a:r>
              <a:rPr lang="en-US" dirty="0" smtClean="0"/>
              <a:t>Binding </a:t>
            </a:r>
            <a:r>
              <a:rPr lang="en-US" dirty="0"/>
              <a:t>of TSH to a receptor on </a:t>
            </a:r>
            <a:r>
              <a:rPr lang="en-US" dirty="0" smtClean="0"/>
              <a:t>thyroid cells </a:t>
            </a:r>
            <a:r>
              <a:rPr lang="en-US" dirty="0"/>
              <a:t>activates </a:t>
            </a:r>
            <a:r>
              <a:rPr lang="en-US" dirty="0" err="1"/>
              <a:t>adenylate</a:t>
            </a:r>
            <a:r>
              <a:rPr lang="en-US" dirty="0"/>
              <a:t> </a:t>
            </a:r>
            <a:r>
              <a:rPr lang="en-US" dirty="0" err="1"/>
              <a:t>cyclase</a:t>
            </a:r>
            <a:r>
              <a:rPr lang="en-US" dirty="0"/>
              <a:t> and stimulates the synthesis </a:t>
            </a:r>
            <a:r>
              <a:rPr lang="en-US" dirty="0" smtClean="0"/>
              <a:t>of two </a:t>
            </a:r>
            <a:r>
              <a:rPr lang="en-US" dirty="0"/>
              <a:t>thyroid hormones, </a:t>
            </a:r>
            <a:r>
              <a:rPr lang="en-US" dirty="0" err="1"/>
              <a:t>thyroxine</a:t>
            </a:r>
            <a:r>
              <a:rPr lang="en-US" dirty="0"/>
              <a:t> and </a:t>
            </a:r>
            <a:r>
              <a:rPr lang="en-US" dirty="0" err="1"/>
              <a:t>triiodothyronine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A patient </a:t>
            </a:r>
            <a:r>
              <a:rPr lang="en-US" dirty="0"/>
              <a:t>with </a:t>
            </a:r>
            <a:r>
              <a:rPr lang="en-US" b="1" dirty="0"/>
              <a:t>Graves’ disease produces auto-antibodies </a:t>
            </a:r>
            <a:r>
              <a:rPr lang="en-US" b="1" dirty="0" smtClean="0"/>
              <a:t>that </a:t>
            </a:r>
            <a:r>
              <a:rPr lang="en-US" dirty="0" smtClean="0"/>
              <a:t>bind </a:t>
            </a:r>
            <a:r>
              <a:rPr lang="en-US" dirty="0"/>
              <a:t>the receptor for TSH and mimic the normal action </a:t>
            </a:r>
            <a:r>
              <a:rPr lang="en-US" dirty="0" smtClean="0"/>
              <a:t>of TSH</a:t>
            </a:r>
            <a:r>
              <a:rPr lang="en-US" dirty="0"/>
              <a:t>, activating </a:t>
            </a:r>
            <a:r>
              <a:rPr lang="en-US" dirty="0" err="1"/>
              <a:t>adenylate</a:t>
            </a:r>
            <a:r>
              <a:rPr lang="en-US" dirty="0"/>
              <a:t> </a:t>
            </a:r>
            <a:r>
              <a:rPr lang="en-US" dirty="0" err="1"/>
              <a:t>cyclase</a:t>
            </a:r>
            <a:r>
              <a:rPr lang="en-US" dirty="0"/>
              <a:t> and resulting in </a:t>
            </a:r>
            <a:r>
              <a:rPr lang="en-US" dirty="0" smtClean="0"/>
              <a:t>production of </a:t>
            </a:r>
            <a:r>
              <a:rPr lang="en-US" dirty="0"/>
              <a:t>the thyroid </a:t>
            </a:r>
            <a:r>
              <a:rPr lang="en-US" dirty="0" err="1"/>
              <a:t>hormones.Unlike</a:t>
            </a:r>
            <a:r>
              <a:rPr lang="en-US" dirty="0"/>
              <a:t> TSH, however, the </a:t>
            </a:r>
            <a:r>
              <a:rPr lang="en-US" dirty="0" err="1" smtClean="0"/>
              <a:t>autoantibodies</a:t>
            </a:r>
            <a:r>
              <a:rPr lang="en-US" dirty="0" smtClean="0"/>
              <a:t> are </a:t>
            </a:r>
            <a:r>
              <a:rPr lang="en-US" dirty="0"/>
              <a:t>not regulated, and consequently they </a:t>
            </a:r>
            <a:r>
              <a:rPr lang="en-US" dirty="0" err="1" smtClean="0"/>
              <a:t>overstimulate</a:t>
            </a:r>
            <a:r>
              <a:rPr lang="en-US" dirty="0" smtClean="0"/>
              <a:t> the </a:t>
            </a:r>
            <a:r>
              <a:rPr lang="en-US" dirty="0"/>
              <a:t>thyroid.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2- </a:t>
            </a:r>
            <a:r>
              <a:rPr lang="en-US" dirty="0"/>
              <a:t>MYASTHENIA GRAVIS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b="1" dirty="0"/>
              <a:t>Myasthenia gravis is the prototype autoimmune </a:t>
            </a:r>
            <a:r>
              <a:rPr lang="en-US" b="1" dirty="0" smtClean="0"/>
              <a:t>disease </a:t>
            </a:r>
            <a:r>
              <a:rPr lang="en-US" dirty="0" smtClean="0"/>
              <a:t>mediated </a:t>
            </a:r>
            <a:r>
              <a:rPr lang="en-US" dirty="0"/>
              <a:t>by blocking antibodies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 patient with this </a:t>
            </a:r>
            <a:r>
              <a:rPr lang="en-US" dirty="0" smtClean="0"/>
              <a:t>disease produces </a:t>
            </a:r>
            <a:r>
              <a:rPr lang="en-US" dirty="0"/>
              <a:t>auto-antibodies that bind the acetylcholine </a:t>
            </a:r>
            <a:r>
              <a:rPr lang="en-US" dirty="0" smtClean="0"/>
              <a:t>receptors on </a:t>
            </a:r>
            <a:r>
              <a:rPr lang="en-US" dirty="0"/>
              <a:t>the motor end-plates of muscles, blocking the </a:t>
            </a:r>
            <a:r>
              <a:rPr lang="en-US" dirty="0" smtClean="0"/>
              <a:t>normal binding </a:t>
            </a:r>
            <a:r>
              <a:rPr lang="en-US" dirty="0"/>
              <a:t>of acetylcholine and also inducing </a:t>
            </a:r>
            <a:r>
              <a:rPr lang="en-US" dirty="0" smtClean="0"/>
              <a:t>complement mediated </a:t>
            </a:r>
            <a:r>
              <a:rPr lang="en-US" dirty="0" err="1" smtClean="0"/>
              <a:t>lysis</a:t>
            </a:r>
            <a:r>
              <a:rPr lang="en-US" dirty="0" smtClean="0"/>
              <a:t> </a:t>
            </a:r>
            <a:r>
              <a:rPr lang="en-US" dirty="0"/>
              <a:t>of the cells.  </a:t>
            </a:r>
            <a:r>
              <a:rPr lang="en-US" dirty="0" smtClean="0"/>
              <a:t>The </a:t>
            </a:r>
            <a:r>
              <a:rPr lang="en-US" dirty="0"/>
              <a:t>result is a progressive </a:t>
            </a:r>
            <a:r>
              <a:rPr lang="en-US" dirty="0" smtClean="0"/>
              <a:t>weakening of </a:t>
            </a:r>
            <a:r>
              <a:rPr lang="en-US" dirty="0"/>
              <a:t>the skeletal </a:t>
            </a:r>
            <a:r>
              <a:rPr lang="en-US" dirty="0" smtClean="0"/>
              <a:t>muscles .</a:t>
            </a:r>
          </a:p>
          <a:p>
            <a:pPr algn="just"/>
            <a:r>
              <a:rPr lang="en-US" dirty="0" smtClean="0"/>
              <a:t>Ultimately</a:t>
            </a:r>
            <a:r>
              <a:rPr lang="en-US" dirty="0"/>
              <a:t>, the </a:t>
            </a:r>
            <a:r>
              <a:rPr lang="en-US" dirty="0" smtClean="0"/>
              <a:t>antibodies destroy </a:t>
            </a:r>
            <a:r>
              <a:rPr lang="en-US" dirty="0"/>
              <a:t>the cells bearing the receptors. The early </a:t>
            </a:r>
            <a:r>
              <a:rPr lang="en-US" dirty="0" smtClean="0"/>
              <a:t>signs of </a:t>
            </a:r>
            <a:r>
              <a:rPr lang="en-US" dirty="0"/>
              <a:t>this disease include drooping eyelids and inability </a:t>
            </a:r>
            <a:r>
              <a:rPr lang="en-US" dirty="0" smtClean="0"/>
              <a:t>to retract </a:t>
            </a:r>
            <a:r>
              <a:rPr lang="en-US" dirty="0"/>
              <a:t>the corners of the mouth, which gives the </a:t>
            </a:r>
            <a:r>
              <a:rPr lang="en-US" dirty="0" smtClean="0"/>
              <a:t>appearance of </a:t>
            </a:r>
            <a:r>
              <a:rPr lang="en-US" dirty="0"/>
              <a:t>snarling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Without </a:t>
            </a:r>
            <a:r>
              <a:rPr lang="en-US" dirty="0"/>
              <a:t>treatment, progressive weakening of </a:t>
            </a:r>
            <a:r>
              <a:rPr lang="en-US" dirty="0" smtClean="0"/>
              <a:t>the muscles </a:t>
            </a:r>
            <a:r>
              <a:rPr lang="en-US" dirty="0"/>
              <a:t>can lead to severe impairment of eating as well </a:t>
            </a:r>
            <a:r>
              <a:rPr lang="en-US" dirty="0" smtClean="0"/>
              <a:t>as problems </a:t>
            </a:r>
            <a:r>
              <a:rPr lang="en-US" dirty="0"/>
              <a:t>with movement. However, with appropriate </a:t>
            </a:r>
            <a:r>
              <a:rPr lang="en-US" dirty="0" smtClean="0"/>
              <a:t>treatment, this </a:t>
            </a:r>
            <a:r>
              <a:rPr lang="en-US" dirty="0"/>
              <a:t>disease can be managed quite well and </a:t>
            </a:r>
            <a:r>
              <a:rPr lang="en-US" dirty="0" smtClean="0"/>
              <a:t>afflicted individuals </a:t>
            </a:r>
            <a:r>
              <a:rPr lang="en-US" dirty="0"/>
              <a:t>can lead a normal life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1386</Words>
  <Application>Microsoft Office PowerPoint</Application>
  <PresentationFormat>On-screen Show (4:3)</PresentationFormat>
  <Paragraphs>68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Autoimmunity</vt:lpstr>
      <vt:lpstr>Autoimmunity</vt:lpstr>
      <vt:lpstr>1- Organ-Specific Autoimmune Diseases</vt:lpstr>
      <vt:lpstr>a. Some Autoimmune Diseases Are Mediated by Direct Cellular Damage</vt:lpstr>
      <vt:lpstr>1- HASHIMOTO’S THYROIDITIS</vt:lpstr>
      <vt:lpstr>2- INSULIN-DEPENDENT DIABETES MELLITUS</vt:lpstr>
      <vt:lpstr>B- Some Autoimmune Diseases Are Mediated by Stimulating or Blocking Auto-Antibodies</vt:lpstr>
      <vt:lpstr>1- GRAVES’ DISEASE</vt:lpstr>
      <vt:lpstr>2- MYASTHENIA GRAVIS</vt:lpstr>
      <vt:lpstr>2-Systemic Autoimmune Diseases</vt:lpstr>
      <vt:lpstr>1- Systemic Lupus Erythematosus Attacks Many Tissues</vt:lpstr>
      <vt:lpstr>Slide 12</vt:lpstr>
      <vt:lpstr>Slide 13</vt:lpstr>
      <vt:lpstr>Rheumatoid Arthritis Attacks Joints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Autoimmunity</dc:title>
  <dc:creator>shosho</dc:creator>
  <cp:lastModifiedBy>shosho</cp:lastModifiedBy>
  <cp:revision>19</cp:revision>
  <dcterms:created xsi:type="dcterms:W3CDTF">2015-01-20T15:07:53Z</dcterms:created>
  <dcterms:modified xsi:type="dcterms:W3CDTF">2015-01-21T08:30:38Z</dcterms:modified>
</cp:coreProperties>
</file>