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60" r:id="rId3"/>
    <p:sldId id="261" r:id="rId4"/>
    <p:sldId id="353" r:id="rId5"/>
    <p:sldId id="354" r:id="rId6"/>
    <p:sldId id="355" r:id="rId7"/>
    <p:sldId id="356" r:id="rId8"/>
    <p:sldId id="268" r:id="rId9"/>
    <p:sldId id="266" r:id="rId10"/>
    <p:sldId id="265" r:id="rId11"/>
    <p:sldId id="287" r:id="rId12"/>
    <p:sldId id="289" r:id="rId13"/>
    <p:sldId id="292" r:id="rId14"/>
    <p:sldId id="296" r:id="rId15"/>
    <p:sldId id="341" r:id="rId16"/>
    <p:sldId id="298" r:id="rId17"/>
    <p:sldId id="300" r:id="rId18"/>
    <p:sldId id="301" r:id="rId19"/>
    <p:sldId id="302" r:id="rId20"/>
    <p:sldId id="342" r:id="rId21"/>
    <p:sldId id="343" r:id="rId22"/>
    <p:sldId id="305" r:id="rId23"/>
    <p:sldId id="344" r:id="rId24"/>
    <p:sldId id="345" r:id="rId25"/>
    <p:sldId id="307" r:id="rId26"/>
    <p:sldId id="308" r:id="rId27"/>
    <p:sldId id="310" r:id="rId28"/>
    <p:sldId id="311" r:id="rId29"/>
    <p:sldId id="312" r:id="rId30"/>
    <p:sldId id="313" r:id="rId31"/>
    <p:sldId id="314" r:id="rId32"/>
    <p:sldId id="352" r:id="rId33"/>
    <p:sldId id="318" r:id="rId34"/>
    <p:sldId id="320" r:id="rId35"/>
    <p:sldId id="347" r:id="rId36"/>
    <p:sldId id="321" r:id="rId37"/>
    <p:sldId id="322" r:id="rId38"/>
    <p:sldId id="323" r:id="rId39"/>
    <p:sldId id="324" r:id="rId40"/>
    <p:sldId id="325" r:id="rId41"/>
    <p:sldId id="326" r:id="rId42"/>
    <p:sldId id="327" r:id="rId43"/>
    <p:sldId id="328" r:id="rId44"/>
    <p:sldId id="329" r:id="rId45"/>
    <p:sldId id="332" r:id="rId46"/>
    <p:sldId id="333" r:id="rId47"/>
    <p:sldId id="335" r:id="rId48"/>
    <p:sldId id="336" r:id="rId49"/>
    <p:sldId id="349" r:id="rId50"/>
    <p:sldId id="339" r:id="rId51"/>
    <p:sldId id="35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A1333-F4DA-44BF-898A-2908720FC804}" type="datetimeFigureOut">
              <a:rPr lang="en-US" smtClean="0"/>
              <a:pPr/>
              <a:t>5/10/2019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117814-663E-4668-88C0-0210A422A7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117814-663E-4668-88C0-0210A422A7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1D3C8F-A86C-4BF7-9115-C1DAB1EEEB6F}" type="slidenum">
              <a:rPr lang="zh-CN" altLang="en-US" smtClean="0"/>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57063CA-0CBB-482D-A1FD-7990145C0B0D}" type="slidenum">
              <a:rPr lang="en-US"/>
              <a:pPr/>
              <a:t>12</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16D551-1DC3-452C-9A13-68BC97EF725D}" type="slidenum">
              <a:rPr lang="zh-CN" altLang="en-US" smtClean="0"/>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1D3C8F-A86C-4BF7-9115-C1DAB1EEEB6F}" type="slidenum">
              <a:rPr lang="zh-CN" altLang="en-US" smtClean="0"/>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16D551-1DC3-452C-9A13-68BC97EF725D}" type="slidenum">
              <a:rPr lang="zh-CN" altLang="en-US" smtClean="0"/>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16D551-1DC3-452C-9A13-68BC97EF725D}" type="slidenum">
              <a:rPr lang="zh-CN" altLang="en-US" smtClean="0"/>
              <a:pPr/>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16D551-1DC3-452C-9A13-68BC97EF725D}" type="slidenum">
              <a:rPr lang="zh-CN" altLang="en-US" smtClean="0"/>
              <a:pPr/>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16D551-1DC3-452C-9A13-68BC97EF725D}" type="slidenum">
              <a:rPr lang="zh-CN" altLang="en-US" smtClean="0"/>
              <a:pPr/>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6F4143D-1862-4A7A-8A85-C4365C0D2C46}" type="slidenum">
              <a:rPr lang="en-US"/>
              <a:pPr/>
              <a:t>26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A469976-C94F-4E4A-8774-EC86A7393E5B}" type="slidenum">
              <a:rPr lang="en-US"/>
              <a:pPr/>
              <a:t>28</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92D904E-A8A0-418A-870C-34FFC4B20BEA}" type="slidenum">
              <a:rPr lang="en-US"/>
              <a:pPr/>
              <a:t>29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1D3C8F-A86C-4BF7-9115-C1DAB1EEEB6F}" type="slidenum">
              <a:rPr lang="zh-CN" altLang="en-US" smtClean="0"/>
              <a:pPr/>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6FA5115-58A6-426B-8613-0A45D045A6B4}" type="slidenum">
              <a:rPr lang="en-US"/>
              <a:pPr/>
              <a:t>32</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16D551-1DC3-452C-9A13-68BC97EF725D}" type="slidenum">
              <a:rPr lang="zh-CN" altLang="en-US" smtClean="0"/>
              <a:pPr/>
              <a:t>35</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69871FA-9D44-4DDD-86F6-DDF85B251FD2}" type="slidenum">
              <a:rPr lang="en-US"/>
              <a:pPr/>
              <a:t>38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117814-663E-4668-88C0-0210A422A7D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DE3624A-E407-42F5-AF11-C3097BFAF80B}" type="slidenum">
              <a:rPr lang="en-US"/>
              <a:pPr/>
              <a:t>41</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A739836-04F1-4684-AEC5-F480B66B828A}" type="slidenum">
              <a:rPr lang="en-US"/>
              <a:pPr/>
              <a:t>45</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92663D2-072B-49AE-A492-C4F431B787F8}" type="slidenum">
              <a:rPr lang="en-US"/>
              <a:pPr/>
              <a:t>47</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408741F-543A-4BCE-A186-AA7612184771}"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16D551-1DC3-452C-9A13-68BC97EF725D}" type="slidenum">
              <a:rPr lang="zh-CN" altLang="en-US" smtClean="0"/>
              <a:pPr/>
              <a:t>49</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117814-663E-4668-88C0-0210A422A7D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77FE026-2045-4FAE-9477-DA91D72FDC58}" type="slidenum">
              <a:rPr lang="en-US"/>
              <a:pPr/>
              <a:t>50</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117814-663E-4668-88C0-0210A422A7D9}"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1D3C8F-A86C-4BF7-9115-C1DAB1EEEB6F}" type="slidenum">
              <a:rPr lang="zh-CN" altLang="en-US" smtClean="0"/>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1D3C8F-A86C-4BF7-9115-C1DAB1EEEB6F}" type="slidenum">
              <a:rPr lang="zh-CN" altLang="en-US" smtClean="0"/>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38E3C-E657-4247-96E6-42436ADDA8D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1D3C8F-A86C-4BF7-9115-C1DAB1EEEB6F}" type="slidenum">
              <a:rPr lang="zh-CN" altLang="en-US" smtClean="0"/>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C432EE-3885-411A-9FB8-CE02D6E1AC63}"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0A3B9-60A6-4218-A650-7805F41891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C432EE-3885-411A-9FB8-CE02D6E1AC63}"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0A3B9-60A6-4218-A650-7805F41891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C432EE-3885-411A-9FB8-CE02D6E1AC63}"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0A3B9-60A6-4218-A650-7805F41891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C432EE-3885-411A-9FB8-CE02D6E1AC63}"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0A3B9-60A6-4218-A650-7805F41891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C432EE-3885-411A-9FB8-CE02D6E1AC63}"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0A3B9-60A6-4218-A650-7805F41891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C432EE-3885-411A-9FB8-CE02D6E1AC63}"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0A3B9-60A6-4218-A650-7805F41891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C432EE-3885-411A-9FB8-CE02D6E1AC63}" type="datetimeFigureOut">
              <a:rPr lang="en-US" smtClean="0"/>
              <a:pPr/>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0A3B9-60A6-4218-A650-7805F41891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C432EE-3885-411A-9FB8-CE02D6E1AC63}" type="datetimeFigureOut">
              <a:rPr lang="en-US" smtClean="0"/>
              <a:pPr/>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E0A3B9-60A6-4218-A650-7805F41891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432EE-3885-411A-9FB8-CE02D6E1AC63}" type="datetimeFigureOut">
              <a:rPr lang="en-US" smtClean="0"/>
              <a:pPr/>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0A3B9-60A6-4218-A650-7805F41891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C432EE-3885-411A-9FB8-CE02D6E1AC63}"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0A3B9-60A6-4218-A650-7805F41891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C432EE-3885-411A-9FB8-CE02D6E1AC63}"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0A3B9-60A6-4218-A650-7805F41891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432EE-3885-411A-9FB8-CE02D6E1AC63}" type="datetimeFigureOut">
              <a:rPr lang="en-US" smtClean="0"/>
              <a:pPr/>
              <a:t>5/10/2019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0A3B9-60A6-4218-A650-7805F41891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85794"/>
            <a:ext cx="6858048" cy="1428760"/>
          </a:xfrm>
        </p:spPr>
        <p:style>
          <a:lnRef idx="3">
            <a:schemeClr val="lt1"/>
          </a:lnRef>
          <a:fillRef idx="1">
            <a:schemeClr val="accent2"/>
          </a:fillRef>
          <a:effectRef idx="1">
            <a:schemeClr val="accent2"/>
          </a:effectRef>
          <a:fontRef idx="minor">
            <a:schemeClr val="lt1"/>
          </a:fontRef>
        </p:style>
        <p:txBody>
          <a:bodyPr>
            <a:norm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Introduction to Immunology</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Picture 8" descr="images.jpg"/>
          <p:cNvPicPr>
            <a:picLocks noChangeAspect="1"/>
          </p:cNvPicPr>
          <p:nvPr/>
        </p:nvPicPr>
        <p:blipFill>
          <a:blip r:embed="rId3"/>
          <a:stretch>
            <a:fillRect/>
          </a:stretch>
        </p:blipFill>
        <p:spPr>
          <a:xfrm>
            <a:off x="3929058" y="2643182"/>
            <a:ext cx="4786346" cy="34290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3"/>
          <p:cNvSpPr>
            <a:spLocks noGrp="1"/>
          </p:cNvSpPr>
          <p:nvPr>
            <p:ph type="title"/>
          </p:nvPr>
        </p:nvSpPr>
        <p:spPr>
          <a:xfrm>
            <a:off x="785786" y="214290"/>
            <a:ext cx="7358114" cy="1143000"/>
          </a:xfrm>
        </p:spPr>
        <p:style>
          <a:lnRef idx="3">
            <a:schemeClr val="lt1"/>
          </a:lnRef>
          <a:fillRef idx="1">
            <a:schemeClr val="accent2"/>
          </a:fillRef>
          <a:effectRef idx="1">
            <a:schemeClr val="accent2"/>
          </a:effectRef>
          <a:fontRef idx="minor">
            <a:schemeClr val="lt1"/>
          </a:fontRef>
        </p:style>
        <p:txBody>
          <a:bodyPr/>
          <a:lstStyle/>
          <a:p>
            <a:r>
              <a:rPr lang="en-US" altLang="zh-CN" dirty="0" smtClean="0"/>
              <a:t>Cells of immune system</a:t>
            </a:r>
            <a:endParaRPr lang="zh-CN" altLang="en-US" dirty="0" smtClean="0"/>
          </a:p>
        </p:txBody>
      </p:sp>
      <p:pic>
        <p:nvPicPr>
          <p:cNvPr id="17411" name="Picture 2"/>
          <p:cNvPicPr>
            <a:picLocks noChangeAspect="1" noChangeArrowheads="1"/>
          </p:cNvPicPr>
          <p:nvPr/>
        </p:nvPicPr>
        <p:blipFill>
          <a:blip r:embed="rId3"/>
          <a:srcRect/>
          <a:stretch>
            <a:fillRect/>
          </a:stretch>
        </p:blipFill>
        <p:spPr bwMode="auto">
          <a:xfrm>
            <a:off x="827088" y="1571611"/>
            <a:ext cx="7416800" cy="46434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85786" y="274638"/>
            <a:ext cx="7143800" cy="1143000"/>
          </a:xfrm>
        </p:spPr>
        <p:style>
          <a:lnRef idx="3">
            <a:schemeClr val="lt1"/>
          </a:lnRef>
          <a:fillRef idx="1">
            <a:schemeClr val="accent2"/>
          </a:fillRef>
          <a:effectRef idx="1">
            <a:schemeClr val="accent2"/>
          </a:effectRef>
          <a:fontRef idx="minor">
            <a:schemeClr val="lt1"/>
          </a:fontRef>
        </p:style>
        <p:txBody>
          <a:bodyPr/>
          <a:lstStyle/>
          <a:p>
            <a:r>
              <a:rPr lang="en-US" dirty="0" err="1" smtClean="0"/>
              <a:t>Hematopoiesis</a:t>
            </a:r>
            <a:endParaRPr lang="en-US" dirty="0" smtClean="0"/>
          </a:p>
        </p:txBody>
      </p:sp>
      <p:sp>
        <p:nvSpPr>
          <p:cNvPr id="9219" name="Content Placeholder 2"/>
          <p:cNvSpPr>
            <a:spLocks noGrp="1"/>
          </p:cNvSpPr>
          <p:nvPr>
            <p:ph idx="1"/>
          </p:nvPr>
        </p:nvSpPr>
        <p:spPr>
          <a:xfrm>
            <a:off x="571472" y="1600200"/>
            <a:ext cx="7786742" cy="4525963"/>
          </a:xfrm>
          <a:noFill/>
          <a:ln>
            <a:solidFill>
              <a:schemeClr val="accent2"/>
            </a:solidFill>
          </a:ln>
        </p:spPr>
        <p:txBody>
          <a:bodyPr>
            <a:normAutofit fontScale="92500" lnSpcReduction="10000"/>
          </a:bodyPr>
          <a:lstStyle/>
          <a:p>
            <a:r>
              <a:rPr lang="en-US" dirty="0" smtClean="0"/>
              <a:t>All blood cells arise from Hematopoietic Stem Cells (HSC)</a:t>
            </a:r>
          </a:p>
          <a:p>
            <a:pPr lvl="1"/>
            <a:r>
              <a:rPr lang="en-US" dirty="0" smtClean="0"/>
              <a:t>Study of these cells is difficult because it is difficult to grow in vitro</a:t>
            </a:r>
          </a:p>
          <a:p>
            <a:r>
              <a:rPr lang="en-US" dirty="0" smtClean="0"/>
              <a:t>Early in </a:t>
            </a:r>
            <a:r>
              <a:rPr lang="en-US" dirty="0" err="1" smtClean="0"/>
              <a:t>hematopoiesis</a:t>
            </a:r>
            <a:r>
              <a:rPr lang="en-US" dirty="0" smtClean="0"/>
              <a:t>, stem cell differentiates to either</a:t>
            </a:r>
          </a:p>
          <a:p>
            <a:pPr lvl="2"/>
            <a:r>
              <a:rPr lang="en-US" dirty="0" smtClean="0"/>
              <a:t>Lymphoid progenitor cell</a:t>
            </a:r>
          </a:p>
          <a:p>
            <a:pPr lvl="2"/>
            <a:r>
              <a:rPr lang="en-US" dirty="0" smtClean="0"/>
              <a:t>Myeloid progenitor cell</a:t>
            </a:r>
          </a:p>
          <a:p>
            <a:pPr lvl="2"/>
            <a:endParaRPr lang="en-US" dirty="0" smtClean="0"/>
          </a:p>
          <a:p>
            <a:pPr lvl="4"/>
            <a:r>
              <a:rPr lang="en-US" dirty="0" smtClean="0"/>
              <a:t>Progenitor cells have lost ability for self renewal and are committed to particular cell lineage</a:t>
            </a:r>
          </a:p>
          <a:p>
            <a:pPr lvl="1"/>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figure 2-02"/>
          <p:cNvPicPr>
            <a:picLocks noChangeAspect="1" noChangeArrowheads="1"/>
          </p:cNvPicPr>
          <p:nvPr/>
        </p:nvPicPr>
        <p:blipFill>
          <a:blip r:embed="rId3"/>
          <a:srcRect/>
          <a:stretch>
            <a:fillRect/>
          </a:stretch>
        </p:blipFill>
        <p:spPr bwMode="auto">
          <a:xfrm>
            <a:off x="571472" y="357166"/>
            <a:ext cx="8001056" cy="60722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Hematopoietic Homeostasis</a:t>
            </a:r>
          </a:p>
        </p:txBody>
      </p:sp>
      <p:sp>
        <p:nvSpPr>
          <p:cNvPr id="14339" name="Content Placeholder 2"/>
          <p:cNvSpPr>
            <a:spLocks noGrp="1"/>
          </p:cNvSpPr>
          <p:nvPr>
            <p:ph idx="1"/>
          </p:nvPr>
        </p:nvSpPr>
        <p:spPr/>
        <p:txBody>
          <a:bodyPr/>
          <a:lstStyle/>
          <a:p>
            <a:r>
              <a:rPr lang="en-US" dirty="0" smtClean="0"/>
              <a:t>Erythrocyte</a:t>
            </a:r>
          </a:p>
          <a:p>
            <a:pPr lvl="2"/>
            <a:r>
              <a:rPr lang="en-US" dirty="0" smtClean="0"/>
              <a:t>Average life span: 120 days</a:t>
            </a:r>
          </a:p>
          <a:p>
            <a:pPr lvl="2"/>
            <a:r>
              <a:rPr lang="en-US" dirty="0" err="1" smtClean="0"/>
              <a:t>Phagocytosed</a:t>
            </a:r>
            <a:r>
              <a:rPr lang="en-US" dirty="0" smtClean="0"/>
              <a:t> by macrophages in spleen</a:t>
            </a:r>
          </a:p>
          <a:p>
            <a:r>
              <a:rPr lang="en-US" dirty="0" smtClean="0"/>
              <a:t>WBC - LEUKOCYTES</a:t>
            </a:r>
          </a:p>
          <a:p>
            <a:pPr lvl="2"/>
            <a:r>
              <a:rPr lang="en-US" dirty="0" smtClean="0"/>
              <a:t>Life spans from 1 day to 20-30 years</a:t>
            </a:r>
          </a:p>
          <a:p>
            <a:pPr lvl="2"/>
            <a:endParaRPr lang="en-US" dirty="0" smtClean="0"/>
          </a:p>
          <a:p>
            <a:pPr>
              <a:buNone/>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Cells of the Immune System</a:t>
            </a:r>
          </a:p>
        </p:txBody>
      </p:sp>
      <p:sp>
        <p:nvSpPr>
          <p:cNvPr id="18435" name="Content Placeholder 7"/>
          <p:cNvSpPr>
            <a:spLocks noGrp="1"/>
          </p:cNvSpPr>
          <p:nvPr>
            <p:ph idx="1"/>
          </p:nvPr>
        </p:nvSpPr>
        <p:spPr/>
        <p:txBody>
          <a:bodyPr>
            <a:normAutofit/>
          </a:bodyPr>
          <a:lstStyle/>
          <a:p>
            <a:r>
              <a:rPr lang="en-US" sz="4000" dirty="0" smtClean="0"/>
              <a:t>Lymphocytes</a:t>
            </a:r>
          </a:p>
          <a:p>
            <a:pPr lvl="2"/>
            <a:r>
              <a:rPr lang="en-US" sz="4000" dirty="0" smtClean="0"/>
              <a:t>20-40% of WBC</a:t>
            </a:r>
          </a:p>
          <a:p>
            <a:pPr lvl="2"/>
            <a:r>
              <a:rPr lang="en-US" sz="4000" dirty="0" smtClean="0"/>
              <a:t>3 populations</a:t>
            </a:r>
          </a:p>
          <a:p>
            <a:pPr lvl="4"/>
            <a:r>
              <a:rPr lang="en-US" sz="4000" dirty="0" smtClean="0"/>
              <a:t>B cells</a:t>
            </a:r>
          </a:p>
          <a:p>
            <a:pPr lvl="4"/>
            <a:r>
              <a:rPr lang="en-US" sz="4000" dirty="0" smtClean="0"/>
              <a:t>T cells</a:t>
            </a:r>
          </a:p>
          <a:p>
            <a:pPr lvl="4"/>
            <a:r>
              <a:rPr lang="en-US" sz="4000" dirty="0" smtClean="0"/>
              <a:t>Natural Killer Cells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a:xfrm>
            <a:off x="857224" y="274638"/>
            <a:ext cx="7358114" cy="1143000"/>
          </a:xfrm>
        </p:spPr>
        <p:style>
          <a:lnRef idx="3">
            <a:schemeClr val="lt1"/>
          </a:lnRef>
          <a:fillRef idx="1">
            <a:schemeClr val="accent2"/>
          </a:fillRef>
          <a:effectRef idx="1">
            <a:schemeClr val="accent2"/>
          </a:effectRef>
          <a:fontRef idx="minor">
            <a:schemeClr val="lt1"/>
          </a:fontRef>
        </p:style>
        <p:txBody>
          <a:bodyPr/>
          <a:lstStyle/>
          <a:p>
            <a:pPr eaLnBrk="1" hangingPunct="1"/>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Lymphocytes</a:t>
            </a:r>
          </a:p>
        </p:txBody>
      </p:sp>
      <p:sp>
        <p:nvSpPr>
          <p:cNvPr id="19459" name="Rectangle 3"/>
          <p:cNvSpPr>
            <a:spLocks noGrp="1" noChangeArrowheads="1"/>
          </p:cNvSpPr>
          <p:nvPr>
            <p:ph sz="half" idx="1"/>
          </p:nvPr>
        </p:nvSpPr>
        <p:spPr/>
        <p:txBody>
          <a:bodyPr>
            <a:normAutofit fontScale="85000" lnSpcReduction="20000"/>
          </a:bodyPr>
          <a:lstStyle/>
          <a:p>
            <a:pPr eaLnBrk="1" hangingPunct="1">
              <a:buFontTx/>
              <a:buNone/>
            </a:pPr>
            <a:r>
              <a:rPr lang="zh-CN" altLang="en-US" sz="2800" dirty="0" smtClean="0"/>
              <a:t>1.</a:t>
            </a:r>
            <a:r>
              <a:rPr lang="en-US" altLang="zh-CN" sz="2800" dirty="0" smtClean="0"/>
              <a:t>Lymphocytes (except NK cells) are wholly responsible for the specific immune recognition of pathogens, so they initiate adaptive immune responses.</a:t>
            </a:r>
          </a:p>
          <a:p>
            <a:pPr eaLnBrk="1" hangingPunct="1">
              <a:buFontTx/>
              <a:buNone/>
            </a:pPr>
            <a:r>
              <a:rPr lang="en-US" altLang="zh-CN" sz="2800" dirty="0" smtClean="0"/>
              <a:t>2.Lymphocytes are derived from bone-marrow stem cells.</a:t>
            </a:r>
          </a:p>
          <a:p>
            <a:pPr eaLnBrk="1" hangingPunct="1">
              <a:buFontTx/>
              <a:buNone/>
            </a:pPr>
            <a:r>
              <a:rPr lang="en-US" altLang="zh-CN" sz="2800" dirty="0" smtClean="0"/>
              <a:t>3.B lymphocytes develop in the bone marrow.</a:t>
            </a:r>
          </a:p>
          <a:p>
            <a:pPr eaLnBrk="1" hangingPunct="1">
              <a:buFontTx/>
              <a:buNone/>
            </a:pPr>
            <a:r>
              <a:rPr lang="en-US" altLang="zh-CN" sz="2800" dirty="0" smtClean="0"/>
              <a:t>   T lymphocytes develop in the thymus.</a:t>
            </a:r>
          </a:p>
        </p:txBody>
      </p:sp>
      <p:sp>
        <p:nvSpPr>
          <p:cNvPr id="5" name="Content Placeholder 4"/>
          <p:cNvSpPr>
            <a:spLocks noGrp="1"/>
          </p:cNvSpPr>
          <p:nvPr>
            <p:ph sz="half" idx="2"/>
          </p:nvPr>
        </p:nvSpPr>
        <p:spPr/>
        <p:txBody>
          <a:bodyPr>
            <a:normAutofit fontScale="85000" lnSpcReduction="20000"/>
          </a:bodyPr>
          <a:lstStyle/>
          <a:p>
            <a:endParaRPr lang="en-US"/>
          </a:p>
        </p:txBody>
      </p:sp>
      <p:pic>
        <p:nvPicPr>
          <p:cNvPr id="19460" name="Picture 6" descr="2lymphocyte"/>
          <p:cNvPicPr>
            <a:picLocks noChangeAspect="1" noChangeArrowheads="1"/>
          </p:cNvPicPr>
          <p:nvPr/>
        </p:nvPicPr>
        <p:blipFill>
          <a:blip r:embed="rId3"/>
          <a:srcRect/>
          <a:stretch>
            <a:fillRect/>
          </a:stretch>
        </p:blipFill>
        <p:spPr bwMode="auto">
          <a:xfrm>
            <a:off x="4643438" y="1571612"/>
            <a:ext cx="4071966" cy="45720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B cells and T cells</a:t>
            </a:r>
          </a:p>
        </p:txBody>
      </p:sp>
      <p:sp>
        <p:nvSpPr>
          <p:cNvPr id="20483" name="Content Placeholder 2"/>
          <p:cNvSpPr>
            <a:spLocks noGrp="1"/>
          </p:cNvSpPr>
          <p:nvPr>
            <p:ph idx="1"/>
          </p:nvPr>
        </p:nvSpPr>
        <p:spPr>
          <a:xfrm>
            <a:off x="457200" y="1428736"/>
            <a:ext cx="8229600" cy="4697427"/>
          </a:xfrm>
        </p:spPr>
        <p:txBody>
          <a:bodyPr/>
          <a:lstStyle/>
          <a:p>
            <a:r>
              <a:rPr lang="en-US" dirty="0" smtClean="0"/>
              <a:t>B cells and T cells</a:t>
            </a:r>
          </a:p>
          <a:p>
            <a:pPr lvl="1"/>
            <a:r>
              <a:rPr lang="en-US" dirty="0" smtClean="0"/>
              <a:t>Adaptive immunity</a:t>
            </a:r>
          </a:p>
          <a:p>
            <a:pPr lvl="1"/>
            <a:r>
              <a:rPr lang="en-US" dirty="0" smtClean="0"/>
              <a:t>Small lymphocytes</a:t>
            </a:r>
          </a:p>
          <a:p>
            <a:pPr lvl="1"/>
            <a:r>
              <a:rPr lang="en-US" dirty="0" smtClean="0"/>
              <a:t>Those that have not interacted with antigen are called naïve</a:t>
            </a:r>
          </a:p>
          <a:p>
            <a:pPr lvl="1"/>
            <a:r>
              <a:rPr lang="en-US" dirty="0" smtClean="0"/>
              <a:t>Interaction with antigen – proliferation into </a:t>
            </a:r>
            <a:r>
              <a:rPr lang="en-US" dirty="0" err="1" smtClean="0"/>
              <a:t>effector</a:t>
            </a:r>
            <a:r>
              <a:rPr lang="en-US" dirty="0" smtClean="0"/>
              <a:t> cells (i.e. plasma cells) and memory cells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1082660"/>
          </a:xfrm>
        </p:spPr>
        <p:style>
          <a:lnRef idx="3">
            <a:schemeClr val="lt1"/>
          </a:lnRef>
          <a:fillRef idx="1">
            <a:schemeClr val="accent2"/>
          </a:fillRef>
          <a:effectRef idx="1">
            <a:schemeClr val="accent2"/>
          </a:effectRef>
          <a:fontRef idx="minor">
            <a:schemeClr val="lt1"/>
          </a:fontRef>
        </p:style>
        <p:txBody>
          <a:bodyPr/>
          <a:lstStyle/>
          <a:p>
            <a:r>
              <a:rPr lang="en-US" dirty="0" smtClean="0"/>
              <a:t>B Lymphocytes</a:t>
            </a:r>
          </a:p>
        </p:txBody>
      </p:sp>
      <p:sp>
        <p:nvSpPr>
          <p:cNvPr id="3" name="Content Placeholder 2"/>
          <p:cNvSpPr>
            <a:spLocks noGrp="1"/>
          </p:cNvSpPr>
          <p:nvPr>
            <p:ph idx="1"/>
          </p:nvPr>
        </p:nvSpPr>
        <p:spPr>
          <a:xfrm>
            <a:off x="457200" y="1357298"/>
            <a:ext cx="8229600" cy="4768865"/>
          </a:xfrm>
        </p:spPr>
        <p:txBody>
          <a:bodyPr>
            <a:normAutofit lnSpcReduction="10000"/>
          </a:bodyPr>
          <a:lstStyle/>
          <a:p>
            <a:pPr marL="420624" indent="-384048" fontAlgn="auto">
              <a:spcAft>
                <a:spcPts val="0"/>
              </a:spcAft>
              <a:buFont typeface="Wingdings 2"/>
              <a:buChar char=""/>
              <a:defRPr/>
            </a:pPr>
            <a:r>
              <a:rPr lang="en-US" dirty="0" smtClean="0"/>
              <a:t>B Lymphocytes (B cells)</a:t>
            </a:r>
          </a:p>
          <a:p>
            <a:pPr marL="722376" lvl="1" indent="-274320" fontAlgn="auto">
              <a:spcAft>
                <a:spcPts val="0"/>
              </a:spcAft>
              <a:buFont typeface="Wingdings 2"/>
              <a:buChar char=""/>
              <a:defRPr/>
            </a:pPr>
            <a:r>
              <a:rPr lang="en-US" dirty="0" smtClean="0"/>
              <a:t>Site of maturation</a:t>
            </a:r>
          </a:p>
          <a:p>
            <a:pPr marL="1005840" lvl="2" indent="-256032" fontAlgn="auto">
              <a:spcAft>
                <a:spcPts val="0"/>
              </a:spcAft>
              <a:buFont typeface="Arial"/>
              <a:buChar char="○"/>
              <a:defRPr/>
            </a:pPr>
            <a:r>
              <a:rPr lang="en-US" dirty="0" smtClean="0"/>
              <a:t>Bursa of </a:t>
            </a:r>
            <a:r>
              <a:rPr lang="en-US" dirty="0" err="1" smtClean="0"/>
              <a:t>fabriscus</a:t>
            </a:r>
            <a:r>
              <a:rPr lang="en-US" dirty="0" smtClean="0"/>
              <a:t> in birds</a:t>
            </a:r>
          </a:p>
          <a:p>
            <a:pPr marL="1005840" lvl="2" indent="-256032" fontAlgn="auto">
              <a:spcAft>
                <a:spcPts val="0"/>
              </a:spcAft>
              <a:buFont typeface="Arial"/>
              <a:buChar char="○"/>
              <a:defRPr/>
            </a:pPr>
            <a:r>
              <a:rPr lang="en-US" dirty="0" smtClean="0"/>
              <a:t>Bone marrow in mammals</a:t>
            </a:r>
          </a:p>
          <a:p>
            <a:pPr marL="722376" lvl="1" indent="-274320" fontAlgn="auto">
              <a:spcAft>
                <a:spcPts val="0"/>
              </a:spcAft>
              <a:buFont typeface="Wingdings 2"/>
              <a:buChar char=""/>
              <a:defRPr/>
            </a:pPr>
            <a:r>
              <a:rPr lang="en-US" dirty="0" smtClean="0"/>
              <a:t>Display membrane-bound immunoglobulin (antibody)</a:t>
            </a:r>
          </a:p>
          <a:p>
            <a:pPr marL="722376" lvl="1" indent="-274320" fontAlgn="auto">
              <a:spcAft>
                <a:spcPts val="0"/>
              </a:spcAft>
              <a:buFont typeface="Wingdings 2"/>
              <a:buChar char=""/>
              <a:defRPr/>
            </a:pPr>
            <a:r>
              <a:rPr lang="en-US" dirty="0" smtClean="0"/>
              <a:t>Once antigen is encountered:</a:t>
            </a:r>
          </a:p>
          <a:p>
            <a:pPr marL="1280160" lvl="3" indent="-237744" fontAlgn="auto">
              <a:spcAft>
                <a:spcPts val="0"/>
              </a:spcAft>
              <a:buClr>
                <a:schemeClr val="accent3"/>
              </a:buClr>
              <a:buFont typeface="Wingdings 2"/>
              <a:buChar char=""/>
              <a:defRPr/>
            </a:pPr>
            <a:r>
              <a:rPr lang="en-US" dirty="0" smtClean="0"/>
              <a:t>Differentiation</a:t>
            </a:r>
          </a:p>
          <a:p>
            <a:pPr marL="1490472" lvl="4" indent="-182880" fontAlgn="auto">
              <a:spcAft>
                <a:spcPts val="0"/>
              </a:spcAft>
              <a:buClr>
                <a:schemeClr val="accent4"/>
              </a:buClr>
              <a:buFont typeface="Arial"/>
              <a:buChar char="-"/>
              <a:defRPr/>
            </a:pPr>
            <a:r>
              <a:rPr lang="en-US" dirty="0" smtClean="0"/>
              <a:t>Plasma cells – antibody can be secreted, die within 1-2 weeks</a:t>
            </a:r>
          </a:p>
          <a:p>
            <a:pPr marL="1490472" lvl="4" indent="-182880" fontAlgn="auto">
              <a:spcAft>
                <a:spcPts val="0"/>
              </a:spcAft>
              <a:buClr>
                <a:schemeClr val="accent4"/>
              </a:buClr>
              <a:buFont typeface="Arial"/>
              <a:buChar char="-"/>
              <a:defRPr/>
            </a:pPr>
            <a:r>
              <a:rPr lang="en-US" dirty="0" smtClean="0"/>
              <a:t>Memory B cells – same membrane-bound antibody as parent B cell, longer life span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T Lymphocytes</a:t>
            </a:r>
          </a:p>
        </p:txBody>
      </p:sp>
      <p:sp>
        <p:nvSpPr>
          <p:cNvPr id="3" name="Content Placeholder 2"/>
          <p:cNvSpPr>
            <a:spLocks noGrp="1"/>
          </p:cNvSpPr>
          <p:nvPr>
            <p:ph idx="1"/>
          </p:nvPr>
        </p:nvSpPr>
        <p:spPr/>
        <p:txBody>
          <a:bodyPr>
            <a:normAutofit fontScale="85000" lnSpcReduction="20000"/>
          </a:bodyPr>
          <a:lstStyle/>
          <a:p>
            <a:pPr marL="420624" indent="-384048" fontAlgn="auto">
              <a:spcAft>
                <a:spcPts val="0"/>
              </a:spcAft>
              <a:buFont typeface="Wingdings 2"/>
              <a:buChar char=""/>
              <a:defRPr/>
            </a:pPr>
            <a:r>
              <a:rPr lang="en-US" dirty="0" smtClean="0"/>
              <a:t>T Lymphocytes (T cells)</a:t>
            </a:r>
          </a:p>
          <a:p>
            <a:pPr marL="722376" lvl="1" indent="-274320" fontAlgn="auto">
              <a:spcAft>
                <a:spcPts val="0"/>
              </a:spcAft>
              <a:buFont typeface="Wingdings 2"/>
              <a:buChar char=""/>
              <a:defRPr/>
            </a:pPr>
            <a:r>
              <a:rPr lang="en-US" dirty="0" smtClean="0"/>
              <a:t>Site of maturation</a:t>
            </a:r>
          </a:p>
          <a:p>
            <a:pPr marL="1005840" lvl="2" indent="-256032" fontAlgn="auto">
              <a:spcAft>
                <a:spcPts val="0"/>
              </a:spcAft>
              <a:buFont typeface="Arial"/>
              <a:buChar char="○"/>
              <a:defRPr/>
            </a:pPr>
            <a:r>
              <a:rPr lang="en-US" dirty="0" smtClean="0"/>
              <a:t>Thymus</a:t>
            </a:r>
          </a:p>
          <a:p>
            <a:pPr marL="722376" lvl="1" indent="-274320" fontAlgn="auto">
              <a:spcAft>
                <a:spcPts val="0"/>
              </a:spcAft>
              <a:buFont typeface="Wingdings 2"/>
              <a:buChar char=""/>
              <a:defRPr/>
            </a:pPr>
            <a:r>
              <a:rPr lang="en-US" dirty="0" smtClean="0"/>
              <a:t>T cell receptor</a:t>
            </a:r>
          </a:p>
          <a:p>
            <a:pPr marL="1005840" lvl="2" indent="-256032" fontAlgn="auto">
              <a:spcAft>
                <a:spcPts val="0"/>
              </a:spcAft>
              <a:buFont typeface="Arial"/>
              <a:buChar char="○"/>
              <a:defRPr/>
            </a:pPr>
            <a:r>
              <a:rPr lang="en-US" dirty="0" smtClean="0"/>
              <a:t>Only recognize antigen that is bound to cell membrane proteins called major </a:t>
            </a:r>
            <a:r>
              <a:rPr lang="en-US" dirty="0" err="1" smtClean="0"/>
              <a:t>histocompatibility</a:t>
            </a:r>
            <a:r>
              <a:rPr lang="en-US" dirty="0" smtClean="0"/>
              <a:t> complex (MHC)</a:t>
            </a:r>
          </a:p>
          <a:p>
            <a:pPr marL="1005840" lvl="2" indent="-256032" fontAlgn="auto">
              <a:spcAft>
                <a:spcPts val="0"/>
              </a:spcAft>
              <a:buFont typeface="Arial"/>
              <a:buChar char="○"/>
              <a:defRPr/>
            </a:pPr>
            <a:r>
              <a:rPr lang="en-US" dirty="0" smtClean="0"/>
              <a:t>Once antigen in encountered with MHC:</a:t>
            </a:r>
          </a:p>
          <a:p>
            <a:pPr marL="1280160" lvl="3" indent="-237744" fontAlgn="auto">
              <a:spcAft>
                <a:spcPts val="0"/>
              </a:spcAft>
              <a:buClr>
                <a:schemeClr val="accent3"/>
              </a:buClr>
              <a:buFont typeface="Wingdings 2"/>
              <a:buChar char=""/>
              <a:defRPr/>
            </a:pPr>
            <a:r>
              <a:rPr lang="en-US" dirty="0" smtClean="0"/>
              <a:t>Differentiation</a:t>
            </a:r>
          </a:p>
          <a:p>
            <a:pPr marL="1490472" lvl="4" indent="-182880" fontAlgn="auto">
              <a:spcAft>
                <a:spcPts val="0"/>
              </a:spcAft>
              <a:buClr>
                <a:schemeClr val="accent4"/>
              </a:buClr>
              <a:buFont typeface="Arial"/>
              <a:buChar char="-"/>
              <a:defRPr/>
            </a:pPr>
            <a:r>
              <a:rPr lang="en-US" dirty="0" err="1" smtClean="0"/>
              <a:t>Effector</a:t>
            </a:r>
            <a:r>
              <a:rPr lang="en-US" dirty="0" smtClean="0"/>
              <a:t> T cells</a:t>
            </a:r>
          </a:p>
          <a:p>
            <a:pPr marL="1490472" lvl="4" indent="-182880" fontAlgn="auto">
              <a:spcAft>
                <a:spcPts val="0"/>
              </a:spcAft>
              <a:buClr>
                <a:schemeClr val="accent4"/>
              </a:buClr>
              <a:buFont typeface="Arial"/>
              <a:buChar char="-"/>
              <a:defRPr/>
            </a:pPr>
            <a:r>
              <a:rPr lang="en-US" dirty="0" smtClean="0"/>
              <a:t>Memory T cells</a:t>
            </a:r>
          </a:p>
          <a:p>
            <a:pPr marL="722376" lvl="1" indent="-274320" fontAlgn="auto">
              <a:spcAft>
                <a:spcPts val="0"/>
              </a:spcAft>
              <a:buFont typeface="Wingdings 2"/>
              <a:buChar char=""/>
              <a:defRPr/>
            </a:pPr>
            <a:r>
              <a:rPr lang="en-US" dirty="0" smtClean="0"/>
              <a:t>2 subpopulations</a:t>
            </a:r>
          </a:p>
          <a:p>
            <a:pPr marL="1280160" lvl="3" indent="-237744" fontAlgn="auto">
              <a:spcAft>
                <a:spcPts val="0"/>
              </a:spcAft>
              <a:buClr>
                <a:schemeClr val="accent3"/>
              </a:buClr>
              <a:buFont typeface="Wingdings 2"/>
              <a:buChar char=""/>
              <a:defRPr/>
            </a:pPr>
            <a:r>
              <a:rPr lang="en-US" dirty="0" smtClean="0"/>
              <a:t>T helper (T</a:t>
            </a:r>
            <a:r>
              <a:rPr lang="en-US" baseline="-25000" dirty="0" smtClean="0"/>
              <a:t>H</a:t>
            </a:r>
            <a:r>
              <a:rPr lang="en-US" dirty="0" smtClean="0"/>
              <a:t>)</a:t>
            </a:r>
          </a:p>
          <a:p>
            <a:pPr marL="1280160" lvl="3" indent="-237744" fontAlgn="auto">
              <a:spcAft>
                <a:spcPts val="0"/>
              </a:spcAft>
              <a:buClr>
                <a:schemeClr val="accent3"/>
              </a:buClr>
              <a:buFont typeface="Wingdings 2"/>
              <a:buChar char=""/>
              <a:defRPr/>
            </a:pPr>
            <a:r>
              <a:rPr lang="en-US" dirty="0" smtClean="0"/>
              <a:t>T </a:t>
            </a:r>
            <a:r>
              <a:rPr lang="en-US" dirty="0" err="1" smtClean="0"/>
              <a:t>cytotoxic</a:t>
            </a:r>
            <a:r>
              <a:rPr lang="en-US" dirty="0" smtClean="0"/>
              <a:t> (T</a:t>
            </a:r>
            <a:r>
              <a:rPr lang="en-US" baseline="-25000" dirty="0" smtClean="0"/>
              <a:t>C</a:t>
            </a:r>
            <a:r>
              <a:rPr lang="en-US" dirty="0" smtClean="0"/>
              <a:t>)</a:t>
            </a:r>
          </a:p>
          <a:p>
            <a:pPr marL="1280160" lvl="3" indent="-237744" fontAlgn="auto">
              <a:spcAft>
                <a:spcPts val="0"/>
              </a:spcAft>
              <a:buClr>
                <a:schemeClr val="accent3"/>
              </a:buClr>
              <a:buFont typeface="Wingdings 2"/>
              <a:buChar char=""/>
              <a:defRPr/>
            </a:pPr>
            <a:r>
              <a:rPr lang="en-US" dirty="0" smtClean="0"/>
              <a:t>And now T regulatory (</a:t>
            </a:r>
            <a:r>
              <a:rPr lang="en-US" dirty="0" err="1" smtClean="0"/>
              <a:t>T</a:t>
            </a:r>
            <a:r>
              <a:rPr lang="en-US" baseline="-25000" dirty="0" err="1" smtClean="0"/>
              <a:t>reg</a:t>
            </a:r>
            <a:r>
              <a:rPr lang="en-US" dirty="0" smtClean="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28596" y="1071546"/>
            <a:ext cx="7972452" cy="1714511"/>
          </a:xfrm>
          <a:solidFill>
            <a:schemeClr val="accent2">
              <a:lumMod val="20000"/>
              <a:lumOff val="80000"/>
            </a:schemeClr>
          </a:solidFill>
          <a:ln>
            <a:solidFill>
              <a:schemeClr val="accent2"/>
            </a:solidFill>
          </a:ln>
        </p:spPr>
        <p:txBody>
          <a:bodyPr>
            <a:normAutofit lnSpcReduction="10000"/>
          </a:bodyPr>
          <a:lstStyle/>
          <a:p>
            <a:r>
              <a:rPr lang="en-US" dirty="0" smtClean="0"/>
              <a:t>T helper cells</a:t>
            </a:r>
          </a:p>
          <a:p>
            <a:pPr lvl="2"/>
            <a:r>
              <a:rPr lang="en-US" dirty="0" smtClean="0"/>
              <a:t>CD4 glycoprotein</a:t>
            </a:r>
          </a:p>
          <a:p>
            <a:pPr lvl="2"/>
            <a:r>
              <a:rPr lang="en-US" dirty="0" smtClean="0"/>
              <a:t>“help” activation of B cells, T</a:t>
            </a:r>
            <a:r>
              <a:rPr lang="en-US" baseline="-25000" dirty="0" smtClean="0"/>
              <a:t>C</a:t>
            </a:r>
            <a:r>
              <a:rPr lang="en-US" dirty="0" smtClean="0"/>
              <a:t> cells, macrophages in immune response</a:t>
            </a:r>
          </a:p>
        </p:txBody>
      </p:sp>
      <p:sp>
        <p:nvSpPr>
          <p:cNvPr id="4" name="Title 1"/>
          <p:cNvSpPr txBox="1">
            <a:spLocks/>
          </p:cNvSpPr>
          <p:nvPr/>
        </p:nvSpPr>
        <p:spPr>
          <a:xfrm>
            <a:off x="1785918" y="142852"/>
            <a:ext cx="5786478" cy="785818"/>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lt1"/>
                </a:solidFill>
                <a:effectLst/>
                <a:uLnTx/>
                <a:uFillTx/>
                <a:latin typeface="+mn-lt"/>
                <a:ea typeface="+mn-ea"/>
                <a:cs typeface="+mn-cs"/>
              </a:rPr>
              <a:t>T Lymphocytes</a:t>
            </a:r>
          </a:p>
        </p:txBody>
      </p:sp>
      <p:sp>
        <p:nvSpPr>
          <p:cNvPr id="5" name="Rectangle 4"/>
          <p:cNvSpPr/>
          <p:nvPr/>
        </p:nvSpPr>
        <p:spPr>
          <a:xfrm>
            <a:off x="428596" y="2786059"/>
            <a:ext cx="8001056" cy="2529923"/>
          </a:xfrm>
          <a:prstGeom prst="rect">
            <a:avLst/>
          </a:prstGeom>
          <a:solidFill>
            <a:schemeClr val="accent2">
              <a:lumMod val="40000"/>
              <a:lumOff val="60000"/>
            </a:schemeClr>
          </a:solidFill>
          <a:ln>
            <a:solidFill>
              <a:schemeClr val="accent2"/>
            </a:solidFill>
          </a:ln>
        </p:spPr>
        <p:txBody>
          <a:bodyPr wrap="square">
            <a:spAutoFit/>
          </a:bodyPr>
          <a:lstStyle/>
          <a:p>
            <a:pPr>
              <a:spcBef>
                <a:spcPct val="20000"/>
              </a:spcBef>
              <a:buFont typeface="Arial" pitchFamily="34" charset="0"/>
              <a:buChar char="•"/>
            </a:pPr>
            <a:r>
              <a:rPr lang="en-US" sz="2400" dirty="0" smtClean="0"/>
              <a:t>T </a:t>
            </a:r>
            <a:r>
              <a:rPr lang="en-US" sz="2400" dirty="0" err="1" smtClean="0"/>
              <a:t>cytotoxic</a:t>
            </a:r>
            <a:r>
              <a:rPr lang="en-US" sz="2400" dirty="0" smtClean="0"/>
              <a:t> cells</a:t>
            </a:r>
          </a:p>
          <a:p>
            <a:pPr lvl="1">
              <a:spcBef>
                <a:spcPct val="20000"/>
              </a:spcBef>
              <a:buFont typeface="Arial" pitchFamily="34" charset="0"/>
              <a:buChar char="•"/>
            </a:pPr>
            <a:r>
              <a:rPr lang="en-US" sz="2400" dirty="0" smtClean="0"/>
              <a:t>CD8 glycoprotein</a:t>
            </a:r>
          </a:p>
          <a:p>
            <a:pPr lvl="1">
              <a:spcBef>
                <a:spcPct val="20000"/>
              </a:spcBef>
              <a:buFont typeface="Arial" pitchFamily="34" charset="0"/>
              <a:buChar char="•"/>
            </a:pPr>
            <a:r>
              <a:rPr lang="en-US" sz="2400" dirty="0" smtClean="0"/>
              <a:t>Recognition of MHC-antigen complex initiates differentiation into </a:t>
            </a:r>
            <a:r>
              <a:rPr lang="en-US" sz="2400" dirty="0" err="1" smtClean="0"/>
              <a:t>effector</a:t>
            </a:r>
            <a:r>
              <a:rPr lang="en-US" sz="2400" dirty="0" smtClean="0"/>
              <a:t> cell called </a:t>
            </a:r>
            <a:r>
              <a:rPr lang="en-US" sz="2400" dirty="0" err="1" smtClean="0"/>
              <a:t>cytotoxic</a:t>
            </a:r>
            <a:r>
              <a:rPr lang="en-US" sz="2400" dirty="0" smtClean="0"/>
              <a:t> T lymphocyte</a:t>
            </a:r>
          </a:p>
          <a:p>
            <a:pPr lvl="3">
              <a:spcBef>
                <a:spcPct val="20000"/>
              </a:spcBef>
              <a:buFont typeface="Arial" pitchFamily="34" charset="0"/>
              <a:buChar char="•"/>
            </a:pPr>
            <a:r>
              <a:rPr lang="en-US" sz="2400" dirty="0" smtClean="0"/>
              <a:t>Eliminates infected cells or cancerous cells</a:t>
            </a:r>
          </a:p>
        </p:txBody>
      </p:sp>
      <p:sp>
        <p:nvSpPr>
          <p:cNvPr id="6" name="Rectangle 5"/>
          <p:cNvSpPr/>
          <p:nvPr/>
        </p:nvSpPr>
        <p:spPr>
          <a:xfrm>
            <a:off x="428596" y="5286389"/>
            <a:ext cx="8001056" cy="1348061"/>
          </a:xfrm>
          <a:prstGeom prst="rect">
            <a:avLst/>
          </a:prstGeom>
          <a:solidFill>
            <a:schemeClr val="accent2">
              <a:lumMod val="60000"/>
              <a:lumOff val="40000"/>
            </a:schemeClr>
          </a:solidFill>
          <a:ln>
            <a:solidFill>
              <a:schemeClr val="accent2"/>
            </a:solidFill>
          </a:ln>
        </p:spPr>
        <p:txBody>
          <a:bodyPr wrap="square">
            <a:spAutoFit/>
          </a:bodyPr>
          <a:lstStyle/>
          <a:p>
            <a:pPr lvl="1">
              <a:spcBef>
                <a:spcPct val="20000"/>
              </a:spcBef>
              <a:buFont typeface="Arial" pitchFamily="34" charset="0"/>
              <a:buChar char="•"/>
            </a:pPr>
            <a:r>
              <a:rPr lang="en-US" sz="2400" dirty="0" smtClean="0"/>
              <a:t>T regulatory cells</a:t>
            </a:r>
          </a:p>
          <a:p>
            <a:pPr lvl="1">
              <a:spcBef>
                <a:spcPct val="20000"/>
              </a:spcBef>
              <a:buFont typeface="Arial" pitchFamily="34" charset="0"/>
              <a:buChar char="•"/>
            </a:pPr>
            <a:r>
              <a:rPr lang="en-US" sz="2400" dirty="0" smtClean="0"/>
              <a:t>CD4 and CD25 </a:t>
            </a:r>
            <a:r>
              <a:rPr lang="en-US" sz="2400" dirty="0" err="1" smtClean="0"/>
              <a:t>glycoproteins</a:t>
            </a:r>
            <a:endParaRPr lang="en-US" sz="2400" dirty="0" smtClean="0"/>
          </a:p>
          <a:p>
            <a:pPr lvl="1">
              <a:spcBef>
                <a:spcPct val="20000"/>
              </a:spcBef>
              <a:buFont typeface="Arial" pitchFamily="34" charset="0"/>
              <a:buChar char="•"/>
            </a:pPr>
            <a:r>
              <a:rPr lang="en-US" sz="2400" dirty="0" smtClean="0"/>
              <a:t>Help suppress the immune system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28596" y="285728"/>
            <a:ext cx="8229600" cy="1143000"/>
          </a:xfrm>
        </p:spPr>
        <p:style>
          <a:lnRef idx="3">
            <a:schemeClr val="lt1"/>
          </a:lnRef>
          <a:fillRef idx="1">
            <a:schemeClr val="accent2"/>
          </a:fillRef>
          <a:effectRef idx="1">
            <a:schemeClr val="accent2"/>
          </a:effectRef>
          <a:fontRef idx="minor">
            <a:schemeClr val="lt1"/>
          </a:fontRef>
        </p:style>
        <p:txBody>
          <a:bodyPr/>
          <a:lstStyle/>
          <a:p>
            <a:pPr eaLnBrk="1" hangingPunct="1"/>
            <a:r>
              <a:rPr lang="en-US" altLang="zh-CN" dirty="0" smtClean="0"/>
              <a:t>Introduction of Immunology</a:t>
            </a:r>
            <a:endParaRPr lang="zh-CN" altLang="en-US" dirty="0" smtClean="0"/>
          </a:p>
        </p:txBody>
      </p:sp>
      <p:sp>
        <p:nvSpPr>
          <p:cNvPr id="8195" name="Rectangle 3"/>
          <p:cNvSpPr>
            <a:spLocks noGrp="1" noChangeArrowheads="1"/>
          </p:cNvSpPr>
          <p:nvPr>
            <p:ph idx="1"/>
          </p:nvPr>
        </p:nvSpPr>
        <p:spPr>
          <a:xfrm>
            <a:off x="422275" y="1857364"/>
            <a:ext cx="8181975" cy="3781436"/>
          </a:xfrm>
        </p:spPr>
        <p:txBody>
          <a:bodyPr/>
          <a:lstStyle/>
          <a:p>
            <a:pPr eaLnBrk="1" hangingPunct="1"/>
            <a:r>
              <a:rPr lang="en-US" altLang="zh-CN" dirty="0" smtClean="0"/>
              <a:t>Concept of Immunity</a:t>
            </a:r>
          </a:p>
          <a:p>
            <a:pPr eaLnBrk="1" hangingPunct="1"/>
            <a:r>
              <a:rPr lang="en-US" altLang="zh-CN" dirty="0" smtClean="0"/>
              <a:t>Immune Response</a:t>
            </a:r>
          </a:p>
          <a:p>
            <a:pPr eaLnBrk="1" hangingPunct="1"/>
            <a:r>
              <a:rPr lang="en-US" altLang="zh-CN" dirty="0" smtClean="0"/>
              <a:t>Immune Cells</a:t>
            </a:r>
          </a:p>
          <a:p>
            <a:pPr eaLnBrk="1" hangingPunct="1"/>
            <a:r>
              <a:rPr lang="en-US" altLang="zh-CN" dirty="0" smtClean="0"/>
              <a:t>Tissues and Organs of the Immune System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500034" y="161902"/>
            <a:ext cx="8001056" cy="64818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42910" y="500042"/>
            <a:ext cx="7772400" cy="908050"/>
          </a:xfrm>
        </p:spPr>
        <p:style>
          <a:lnRef idx="3">
            <a:schemeClr val="lt1"/>
          </a:lnRef>
          <a:fillRef idx="1">
            <a:schemeClr val="accent2"/>
          </a:fillRef>
          <a:effectRef idx="1">
            <a:schemeClr val="accent2"/>
          </a:effectRef>
          <a:fontRef idx="minor">
            <a:schemeClr val="lt1"/>
          </a:fontRef>
        </p:style>
        <p:txBody>
          <a:bodyPr/>
          <a:lstStyle/>
          <a:p>
            <a:pPr eaLnBrk="1" hangingPunct="1"/>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Natural killer cells (NK)</a:t>
            </a:r>
          </a:p>
        </p:txBody>
      </p:sp>
      <p:sp>
        <p:nvSpPr>
          <p:cNvPr id="23555" name="Rectangle 3"/>
          <p:cNvSpPr>
            <a:spLocks noGrp="1" noChangeArrowheads="1"/>
          </p:cNvSpPr>
          <p:nvPr>
            <p:ph idx="1"/>
          </p:nvPr>
        </p:nvSpPr>
        <p:spPr/>
        <p:txBody>
          <a:bodyPr/>
          <a:lstStyle/>
          <a:p>
            <a:pPr eaLnBrk="1" hangingPunct="1">
              <a:buFontTx/>
              <a:buNone/>
            </a:pPr>
            <a:r>
              <a:rPr lang="en-US" altLang="zh-CN" smtClean="0"/>
              <a:t>1. 5-10% of blood lymphocytes, LGL</a:t>
            </a:r>
          </a:p>
          <a:p>
            <a:pPr eaLnBrk="1" hangingPunct="1">
              <a:buFontTx/>
              <a:buNone/>
            </a:pPr>
            <a:r>
              <a:rPr lang="en-US" altLang="zh-CN" smtClean="0"/>
              <a:t>2. express neither T-cell nor B-cell  </a:t>
            </a:r>
          </a:p>
          <a:p>
            <a:pPr eaLnBrk="1" hangingPunct="1">
              <a:buFontTx/>
              <a:buNone/>
            </a:pPr>
            <a:r>
              <a:rPr lang="en-US" altLang="zh-CN" smtClean="0"/>
              <a:t>    antigen receptors</a:t>
            </a:r>
          </a:p>
        </p:txBody>
      </p:sp>
      <p:pic>
        <p:nvPicPr>
          <p:cNvPr id="23557" name="Picture 5"/>
          <p:cNvPicPr>
            <a:picLocks noChangeAspect="1" noChangeArrowheads="1"/>
          </p:cNvPicPr>
          <p:nvPr/>
        </p:nvPicPr>
        <p:blipFill>
          <a:blip r:embed="rId3"/>
          <a:srcRect/>
          <a:stretch>
            <a:fillRect/>
          </a:stretch>
        </p:blipFill>
        <p:spPr bwMode="auto">
          <a:xfrm>
            <a:off x="838200" y="3968750"/>
            <a:ext cx="78486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57200" y="500042"/>
            <a:ext cx="8229600" cy="5626121"/>
          </a:xfrm>
        </p:spPr>
        <p:style>
          <a:lnRef idx="3">
            <a:schemeClr val="lt1"/>
          </a:lnRef>
          <a:fillRef idx="1">
            <a:schemeClr val="accent2"/>
          </a:fillRef>
          <a:effectRef idx="1">
            <a:schemeClr val="accent2"/>
          </a:effectRef>
          <a:fontRef idx="minor">
            <a:schemeClr val="lt1"/>
          </a:fontRef>
        </p:style>
        <p:txBody>
          <a:bodyPr/>
          <a:lstStyle/>
          <a:p>
            <a:r>
              <a:rPr lang="en-US" dirty="0" smtClean="0"/>
              <a:t>Natural Killer Cells</a:t>
            </a:r>
          </a:p>
          <a:p>
            <a:pPr>
              <a:buNone/>
            </a:pPr>
            <a:endParaRPr lang="en-US" dirty="0" smtClean="0"/>
          </a:p>
          <a:p>
            <a:pPr lvl="1"/>
            <a:r>
              <a:rPr lang="en-US" dirty="0" smtClean="0"/>
              <a:t>Innate immune response</a:t>
            </a:r>
          </a:p>
          <a:p>
            <a:pPr lvl="1"/>
            <a:r>
              <a:rPr lang="en-US" dirty="0" smtClean="0"/>
              <a:t>Large, granular</a:t>
            </a:r>
          </a:p>
          <a:p>
            <a:pPr lvl="1"/>
            <a:r>
              <a:rPr lang="en-US" dirty="0" smtClean="0"/>
              <a:t>Recognize tumor or virus-infected cells</a:t>
            </a:r>
          </a:p>
          <a:p>
            <a:pPr lvl="1"/>
            <a:r>
              <a:rPr lang="en-US" dirty="0" smtClean="0"/>
              <a:t>CD16 – which can recognize a region of antibody that has attached to cell infected by virus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eaLnBrk="1" hangingPunct="1"/>
            <a:r>
              <a:rPr lang="en-US" altLang="zh-CN"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Phagocytic</a:t>
            </a: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cells</a:t>
            </a:r>
            <a:endPar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4579" name="Picture 6" descr="lung macrophage attacking ecoli"/>
          <p:cNvPicPr>
            <a:picLocks noChangeAspect="1" noChangeArrowheads="1"/>
          </p:cNvPicPr>
          <p:nvPr/>
        </p:nvPicPr>
        <p:blipFill>
          <a:blip r:embed="rId3"/>
          <a:srcRect/>
          <a:stretch>
            <a:fillRect/>
          </a:stretch>
        </p:blipFill>
        <p:spPr bwMode="auto">
          <a:xfrm>
            <a:off x="1500167" y="1785926"/>
            <a:ext cx="6072230" cy="45862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4580" name="Rectangle 8"/>
          <p:cNvSpPr>
            <a:spLocks noChangeArrowheads="1"/>
          </p:cNvSpPr>
          <p:nvPr/>
        </p:nvSpPr>
        <p:spPr bwMode="auto">
          <a:xfrm>
            <a:off x="1763713" y="5732463"/>
            <a:ext cx="4664075" cy="609600"/>
          </a:xfrm>
          <a:prstGeom prst="rect">
            <a:avLst/>
          </a:prstGeom>
          <a:noFill/>
          <a:ln w="9525">
            <a:noFill/>
            <a:miter lim="800000"/>
            <a:headEnd/>
            <a:tailEnd/>
          </a:ln>
        </p:spPr>
        <p:txBody>
          <a:bodyPr/>
          <a:lstStyle/>
          <a:p>
            <a:pPr>
              <a:spcBef>
                <a:spcPct val="0"/>
              </a:spcBef>
              <a:buSzTx/>
            </a:pPr>
            <a:r>
              <a:rPr lang="zh-CN" altLang="en-US" sz="2400">
                <a:solidFill>
                  <a:srgbClr val="FFFFFF"/>
                </a:solidFill>
                <a:latin typeface="Arial Narrow" pitchFamily="34" charset="0"/>
              </a:rPr>
              <a:t>(</a:t>
            </a:r>
            <a:r>
              <a:rPr lang="en-US" altLang="zh-CN" sz="2400">
                <a:solidFill>
                  <a:srgbClr val="FFFFFF"/>
                </a:solidFill>
                <a:latin typeface="Arial Narrow" pitchFamily="34" charset="0"/>
              </a:rPr>
              <a:t>Lung) Macrophage Attacking E. coli</a:t>
            </a:r>
            <a:r>
              <a:rPr lang="en-US" altLang="zh-CN" sz="1000">
                <a:solidFill>
                  <a:srgbClr val="FFFFFF"/>
                </a:solidFill>
                <a:latin typeface="Arial Narrow" pitchFamily="34" charset="0"/>
              </a:rPr>
              <a:t> </a:t>
            </a:r>
            <a:endParaRPr lang="en-US" altLang="zh-CN" sz="1400">
              <a:latin typeface="Arial Narrow" pitchFamily="34" charset="0"/>
            </a:endParaRPr>
          </a:p>
          <a:p>
            <a:pPr eaLnBrk="0" hangingPunct="0">
              <a:spcBef>
                <a:spcPct val="0"/>
              </a:spcBef>
              <a:buSzTx/>
            </a:pPr>
            <a:endParaRPr lang="zh-CN" altLang="zh-CN" sz="2400">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42910" y="357166"/>
            <a:ext cx="7772400" cy="928694"/>
          </a:xfrm>
        </p:spPr>
        <p:style>
          <a:lnRef idx="3">
            <a:schemeClr val="lt1"/>
          </a:lnRef>
          <a:fillRef idx="1">
            <a:schemeClr val="accent2"/>
          </a:fillRef>
          <a:effectRef idx="1">
            <a:schemeClr val="accent2"/>
          </a:effectRef>
          <a:fontRef idx="minor">
            <a:schemeClr val="lt1"/>
          </a:fontRef>
        </p:style>
        <p:txBody>
          <a:bodyPr>
            <a:normAutofit/>
          </a:bodyPr>
          <a:lstStyle/>
          <a:p>
            <a:pPr eaLnBrk="1" hangingPunct="1"/>
            <a:r>
              <a:rPr lang="en-US" altLang="zh-CN" dirty="0" err="1" smtClean="0"/>
              <a:t>Phagocytic</a:t>
            </a:r>
            <a:r>
              <a:rPr lang="en-US" altLang="zh-CN" dirty="0" smtClean="0"/>
              <a:t> cells</a:t>
            </a:r>
            <a:endParaRPr lang="zh-CN" altLang="en-US" dirty="0" smtClean="0"/>
          </a:p>
        </p:txBody>
      </p:sp>
      <p:sp>
        <p:nvSpPr>
          <p:cNvPr id="25603" name="Rectangle 3"/>
          <p:cNvSpPr>
            <a:spLocks noGrp="1" noChangeArrowheads="1"/>
          </p:cNvSpPr>
          <p:nvPr>
            <p:ph idx="1"/>
          </p:nvPr>
        </p:nvSpPr>
        <p:spPr>
          <a:xfrm>
            <a:off x="539750" y="1571612"/>
            <a:ext cx="8058150" cy="4448188"/>
          </a:xfrm>
        </p:spPr>
        <p:txBody>
          <a:bodyPr/>
          <a:lstStyle/>
          <a:p>
            <a:pPr eaLnBrk="1" hangingPunct="1">
              <a:lnSpc>
                <a:spcPct val="70000"/>
              </a:lnSpc>
              <a:spcBef>
                <a:spcPct val="70000"/>
              </a:spcBef>
              <a:buSzPct val="115000"/>
              <a:buFont typeface="Symbol" pitchFamily="18" charset="2"/>
              <a:buChar char="¨"/>
            </a:pPr>
            <a:r>
              <a:rPr lang="en-US" altLang="zh-CN" dirty="0" err="1" smtClean="0"/>
              <a:t>Monocytes</a:t>
            </a:r>
            <a:r>
              <a:rPr lang="en-US" altLang="zh-CN" dirty="0" smtClean="0"/>
              <a:t> (blood)/Macrophages (tissues)</a:t>
            </a:r>
          </a:p>
          <a:p>
            <a:pPr eaLnBrk="1" hangingPunct="1">
              <a:lnSpc>
                <a:spcPct val="70000"/>
              </a:lnSpc>
              <a:spcBef>
                <a:spcPct val="70000"/>
              </a:spcBef>
              <a:buSzPct val="115000"/>
              <a:buFont typeface="Symbol" pitchFamily="18" charset="2"/>
              <a:buNone/>
            </a:pPr>
            <a:r>
              <a:rPr lang="zh-CN" altLang="en-US" dirty="0" smtClean="0"/>
              <a:t>   </a:t>
            </a:r>
            <a:r>
              <a:rPr lang="en-US" altLang="zh-CN" sz="2800" dirty="0" smtClean="0"/>
              <a:t>functions: 1. remove particulate antigens</a:t>
            </a:r>
          </a:p>
          <a:p>
            <a:pPr eaLnBrk="1" hangingPunct="1">
              <a:lnSpc>
                <a:spcPct val="70000"/>
              </a:lnSpc>
              <a:spcBef>
                <a:spcPct val="70000"/>
              </a:spcBef>
              <a:buSzPct val="115000"/>
              <a:buFont typeface="Symbol" pitchFamily="18" charset="2"/>
              <a:buNone/>
            </a:pPr>
            <a:r>
              <a:rPr lang="en-US" altLang="zh-CN" sz="2800" dirty="0" smtClean="0"/>
              <a:t>                      2. take up, process and present </a:t>
            </a:r>
          </a:p>
          <a:p>
            <a:pPr eaLnBrk="1" hangingPunct="1">
              <a:lnSpc>
                <a:spcPct val="70000"/>
              </a:lnSpc>
              <a:spcBef>
                <a:spcPct val="70000"/>
              </a:spcBef>
              <a:buSzPct val="115000"/>
              <a:buFont typeface="Symbol" pitchFamily="18" charset="2"/>
              <a:buNone/>
            </a:pPr>
            <a:r>
              <a:rPr lang="en-US" altLang="zh-CN" sz="2800" dirty="0" smtClean="0"/>
              <a:t>                         antigenic peptides to T cells</a:t>
            </a:r>
          </a:p>
          <a:p>
            <a:pPr eaLnBrk="1" hangingPunct="1">
              <a:lnSpc>
                <a:spcPct val="70000"/>
              </a:lnSpc>
              <a:spcBef>
                <a:spcPct val="70000"/>
              </a:spcBef>
              <a:buSzPct val="115000"/>
              <a:buFont typeface="Symbol" pitchFamily="18" charset="2"/>
              <a:buNone/>
            </a:pPr>
            <a:r>
              <a:rPr lang="en-US" altLang="zh-CN" sz="2800" dirty="0" smtClean="0"/>
              <a:t>   distribution: </a:t>
            </a:r>
            <a:r>
              <a:rPr lang="en-US" altLang="zh-CN" sz="2800" dirty="0" err="1" smtClean="0"/>
              <a:t>Kupffer</a:t>
            </a:r>
            <a:r>
              <a:rPr lang="en-US" altLang="zh-CN" sz="2800" dirty="0" smtClean="0"/>
              <a:t> cells in the liver</a:t>
            </a:r>
          </a:p>
          <a:p>
            <a:pPr eaLnBrk="1" hangingPunct="1">
              <a:lnSpc>
                <a:spcPct val="70000"/>
              </a:lnSpc>
              <a:spcBef>
                <a:spcPct val="70000"/>
              </a:spcBef>
              <a:buSzPct val="115000"/>
              <a:buFont typeface="Symbol" pitchFamily="18" charset="2"/>
              <a:buNone/>
            </a:pPr>
            <a:r>
              <a:rPr lang="en-US" altLang="zh-CN" sz="2800" dirty="0" smtClean="0"/>
              <a:t>                          </a:t>
            </a:r>
            <a:r>
              <a:rPr lang="en-US" altLang="zh-CN" sz="2800" dirty="0" err="1" smtClean="0"/>
              <a:t>microglial</a:t>
            </a:r>
            <a:r>
              <a:rPr lang="en-US" altLang="zh-CN" sz="2800" dirty="0" smtClean="0"/>
              <a:t> cells in the brain</a:t>
            </a:r>
            <a:endParaRPr lang="zh-CN"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868346"/>
          </a:xfrm>
        </p:spPr>
        <p:style>
          <a:lnRef idx="3">
            <a:schemeClr val="lt1"/>
          </a:lnRef>
          <a:fillRef idx="1">
            <a:schemeClr val="accent2"/>
          </a:fillRef>
          <a:effectRef idx="1">
            <a:schemeClr val="accent2"/>
          </a:effectRef>
          <a:fontRef idx="minor">
            <a:schemeClr val="lt1"/>
          </a:fontRef>
        </p:style>
        <p:txBody>
          <a:bodyPr/>
          <a:lstStyle/>
          <a:p>
            <a:r>
              <a:rPr lang="en-US" dirty="0" smtClean="0"/>
              <a:t>Other Leukocytes</a:t>
            </a:r>
          </a:p>
        </p:txBody>
      </p:sp>
      <p:sp>
        <p:nvSpPr>
          <p:cNvPr id="3" name="Content Placeholder 2"/>
          <p:cNvSpPr>
            <a:spLocks noGrp="1"/>
          </p:cNvSpPr>
          <p:nvPr>
            <p:ph idx="1"/>
          </p:nvPr>
        </p:nvSpPr>
        <p:spPr>
          <a:xfrm>
            <a:off x="457200" y="1357298"/>
            <a:ext cx="8229600" cy="4768865"/>
          </a:xfrm>
        </p:spPr>
        <p:txBody>
          <a:bodyPr>
            <a:normAutofit fontScale="92500" lnSpcReduction="10000"/>
          </a:bodyPr>
          <a:lstStyle/>
          <a:p>
            <a:pPr marL="420624" indent="-384048" fontAlgn="auto">
              <a:spcAft>
                <a:spcPts val="0"/>
              </a:spcAft>
              <a:buFont typeface="Wingdings 2"/>
              <a:buChar char=""/>
              <a:defRPr/>
            </a:pPr>
            <a:r>
              <a:rPr lang="en-US" dirty="0" smtClean="0"/>
              <a:t>Mononuclear phagocytes</a:t>
            </a:r>
          </a:p>
          <a:p>
            <a:pPr marL="722376" lvl="1" indent="-274320" fontAlgn="auto">
              <a:spcAft>
                <a:spcPts val="0"/>
              </a:spcAft>
              <a:buFont typeface="Wingdings 2"/>
              <a:buChar char=""/>
              <a:defRPr/>
            </a:pPr>
            <a:r>
              <a:rPr lang="en-US" dirty="0" err="1" smtClean="0"/>
              <a:t>Monocytes</a:t>
            </a:r>
            <a:r>
              <a:rPr lang="en-US" dirty="0" smtClean="0"/>
              <a:t> circulate in blood and then migrate into tissue and differentiate into specific macrophage</a:t>
            </a:r>
          </a:p>
          <a:p>
            <a:pPr marL="722376" lvl="1" indent="-274320" fontAlgn="auto">
              <a:spcAft>
                <a:spcPts val="0"/>
              </a:spcAft>
              <a:buFont typeface="Wingdings 2"/>
              <a:buChar char=""/>
              <a:defRPr/>
            </a:pPr>
            <a:r>
              <a:rPr lang="en-US" dirty="0" smtClean="0"/>
              <a:t>Macrophages</a:t>
            </a:r>
          </a:p>
          <a:p>
            <a:pPr marL="1280160" lvl="3" indent="-237744" fontAlgn="auto">
              <a:spcAft>
                <a:spcPts val="0"/>
              </a:spcAft>
              <a:buClr>
                <a:schemeClr val="accent3"/>
              </a:buClr>
              <a:buFont typeface="Wingdings 2"/>
              <a:buChar char=""/>
              <a:defRPr/>
            </a:pPr>
            <a:r>
              <a:rPr lang="en-US" dirty="0" smtClean="0"/>
              <a:t>Intestinal macrophages in gut</a:t>
            </a:r>
          </a:p>
          <a:p>
            <a:pPr marL="1280160" lvl="3" indent="-237744" fontAlgn="auto">
              <a:spcAft>
                <a:spcPts val="0"/>
              </a:spcAft>
              <a:buClr>
                <a:schemeClr val="accent3"/>
              </a:buClr>
              <a:buFont typeface="Wingdings 2"/>
              <a:buChar char=""/>
              <a:defRPr/>
            </a:pPr>
            <a:r>
              <a:rPr lang="en-US" dirty="0" smtClean="0"/>
              <a:t>Alveolar macrophages in lung</a:t>
            </a:r>
          </a:p>
          <a:p>
            <a:pPr marL="1280160" lvl="3" indent="-237744" fontAlgn="auto">
              <a:spcAft>
                <a:spcPts val="0"/>
              </a:spcAft>
              <a:buClr>
                <a:schemeClr val="accent3"/>
              </a:buClr>
              <a:buFont typeface="Wingdings 2"/>
              <a:buChar char=""/>
              <a:defRPr/>
            </a:pPr>
            <a:r>
              <a:rPr lang="en-US" dirty="0" err="1" smtClean="0"/>
              <a:t>Histiocytes</a:t>
            </a:r>
            <a:r>
              <a:rPr lang="en-US" dirty="0" smtClean="0"/>
              <a:t> in connective tissue</a:t>
            </a:r>
          </a:p>
          <a:p>
            <a:pPr marL="1280160" lvl="3" indent="-237744" fontAlgn="auto">
              <a:spcAft>
                <a:spcPts val="0"/>
              </a:spcAft>
              <a:buClr>
                <a:schemeClr val="accent3"/>
              </a:buClr>
              <a:buFont typeface="Wingdings 2"/>
              <a:buChar char=""/>
              <a:defRPr/>
            </a:pPr>
            <a:r>
              <a:rPr lang="en-US" dirty="0" err="1" smtClean="0"/>
              <a:t>Kupffer</a:t>
            </a:r>
            <a:r>
              <a:rPr lang="en-US" dirty="0" smtClean="0"/>
              <a:t> cells in the liver</a:t>
            </a:r>
          </a:p>
          <a:p>
            <a:pPr marL="1280160" lvl="3" indent="-237744" fontAlgn="auto">
              <a:spcAft>
                <a:spcPts val="0"/>
              </a:spcAft>
              <a:buClr>
                <a:schemeClr val="accent3"/>
              </a:buClr>
              <a:buFont typeface="Wingdings 2"/>
              <a:buChar char=""/>
              <a:defRPr/>
            </a:pPr>
            <a:r>
              <a:rPr lang="en-US" dirty="0" err="1" smtClean="0"/>
              <a:t>Mesangial</a:t>
            </a:r>
            <a:r>
              <a:rPr lang="en-US" dirty="0" smtClean="0"/>
              <a:t> cells in the kidney</a:t>
            </a:r>
          </a:p>
          <a:p>
            <a:pPr marL="1280160" lvl="3" indent="-237744" fontAlgn="auto">
              <a:spcAft>
                <a:spcPts val="0"/>
              </a:spcAft>
              <a:buClr>
                <a:schemeClr val="accent3"/>
              </a:buClr>
              <a:buFont typeface="Wingdings 2"/>
              <a:buChar char=""/>
              <a:defRPr/>
            </a:pPr>
            <a:r>
              <a:rPr lang="en-US" dirty="0" err="1" smtClean="0"/>
              <a:t>Microglial</a:t>
            </a:r>
            <a:r>
              <a:rPr lang="en-US" dirty="0" smtClean="0"/>
              <a:t> cells in the brain</a:t>
            </a:r>
          </a:p>
          <a:p>
            <a:pPr marL="1280160" lvl="3" indent="-237744" fontAlgn="auto">
              <a:spcAft>
                <a:spcPts val="0"/>
              </a:spcAft>
              <a:buClr>
                <a:schemeClr val="accent3"/>
              </a:buClr>
              <a:buFont typeface="Wingdings 2"/>
              <a:buChar char=""/>
              <a:defRPr/>
            </a:pPr>
            <a:r>
              <a:rPr lang="en-US" dirty="0" err="1" smtClean="0"/>
              <a:t>Osteoclasts</a:t>
            </a:r>
            <a:r>
              <a:rPr lang="en-US" dirty="0" smtClean="0"/>
              <a:t> in bone</a:t>
            </a:r>
          </a:p>
          <a:p>
            <a:pPr marL="1280160" lvl="3" indent="-237744" fontAlgn="auto">
              <a:spcAft>
                <a:spcPts val="0"/>
              </a:spcAft>
              <a:buClr>
                <a:schemeClr val="accent3"/>
              </a:buClr>
              <a:buFont typeface="Wingdings 2"/>
              <a:buChar char=""/>
              <a:defRPr/>
            </a:pPr>
            <a:endParaRPr lang="en-US" dirty="0" smtClean="0"/>
          </a:p>
          <a:p>
            <a:pPr marL="1280160" lvl="3" indent="-237744" fontAlgn="auto">
              <a:spcAft>
                <a:spcPts val="0"/>
              </a:spcAft>
              <a:buClr>
                <a:schemeClr val="accent3"/>
              </a:buClr>
              <a:buFont typeface="Wingdings 2"/>
              <a:buChar char=""/>
              <a:defRPr/>
            </a:pPr>
            <a:r>
              <a:rPr lang="en-US" dirty="0" smtClean="0"/>
              <a:t>Activated macrophages are more effective than resting ones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gure 2-07a"/>
          <p:cNvPicPr>
            <a:picLocks noChangeAspect="1" noChangeArrowheads="1"/>
          </p:cNvPicPr>
          <p:nvPr/>
        </p:nvPicPr>
        <p:blipFill>
          <a:blip r:embed="rId3"/>
          <a:srcRect/>
          <a:stretch>
            <a:fillRect/>
          </a:stretch>
        </p:blipFill>
        <p:spPr bwMode="auto">
          <a:xfrm>
            <a:off x="214282" y="500042"/>
            <a:ext cx="4071966" cy="55007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descr="figure 2-07b"/>
          <p:cNvPicPr>
            <a:picLocks noChangeAspect="1" noChangeArrowheads="1"/>
          </p:cNvPicPr>
          <p:nvPr/>
        </p:nvPicPr>
        <p:blipFill>
          <a:blip r:embed="rId4"/>
          <a:srcRect/>
          <a:stretch>
            <a:fillRect/>
          </a:stretch>
        </p:blipFill>
        <p:spPr bwMode="auto">
          <a:xfrm>
            <a:off x="4643438" y="571480"/>
            <a:ext cx="4286280" cy="5429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Other Leukocytes</a:t>
            </a:r>
          </a:p>
        </p:txBody>
      </p:sp>
      <p:sp>
        <p:nvSpPr>
          <p:cNvPr id="3" name="Content Placeholder 2"/>
          <p:cNvSpPr>
            <a:spLocks noGrp="1"/>
          </p:cNvSpPr>
          <p:nvPr>
            <p:ph idx="1"/>
          </p:nvPr>
        </p:nvSpPr>
        <p:spPr/>
        <p:txBody>
          <a:bodyPr>
            <a:normAutofit fontScale="92500"/>
          </a:bodyPr>
          <a:lstStyle/>
          <a:p>
            <a:pPr marL="420624" indent="-384048" fontAlgn="auto">
              <a:spcAft>
                <a:spcPts val="0"/>
              </a:spcAft>
              <a:buFont typeface="Wingdings 2"/>
              <a:buChar char=""/>
              <a:defRPr/>
            </a:pPr>
            <a:r>
              <a:rPr lang="en-US" dirty="0" smtClean="0"/>
              <a:t>Mononuclear phagocytes</a:t>
            </a:r>
          </a:p>
          <a:p>
            <a:pPr marL="420624" indent="-384048" fontAlgn="auto">
              <a:spcAft>
                <a:spcPts val="0"/>
              </a:spcAft>
              <a:buFont typeface="Wingdings 2"/>
              <a:buChar char=""/>
              <a:defRPr/>
            </a:pPr>
            <a:endParaRPr lang="en-US" dirty="0" smtClean="0"/>
          </a:p>
          <a:p>
            <a:pPr marL="1005840" lvl="2" indent="-256032" fontAlgn="auto">
              <a:spcAft>
                <a:spcPts val="0"/>
              </a:spcAft>
              <a:buFont typeface="Arial"/>
              <a:buChar char="○"/>
              <a:defRPr/>
            </a:pPr>
            <a:r>
              <a:rPr lang="en-US" dirty="0" smtClean="0"/>
              <a:t>Complex antigens are </a:t>
            </a:r>
            <a:r>
              <a:rPr lang="en-US" dirty="0" err="1" smtClean="0"/>
              <a:t>phagocytized</a:t>
            </a:r>
            <a:r>
              <a:rPr lang="en-US" dirty="0" smtClean="0"/>
              <a:t>, the resulting </a:t>
            </a:r>
            <a:r>
              <a:rPr lang="en-US" dirty="0" err="1" smtClean="0"/>
              <a:t>phagosome</a:t>
            </a:r>
            <a:r>
              <a:rPr lang="en-US" dirty="0" smtClean="0"/>
              <a:t> fuses with a </a:t>
            </a:r>
            <a:r>
              <a:rPr lang="en-US" dirty="0" err="1" smtClean="0"/>
              <a:t>lysosome</a:t>
            </a:r>
            <a:endParaRPr lang="en-US" dirty="0" smtClean="0"/>
          </a:p>
          <a:p>
            <a:pPr marL="1005840" lvl="2" indent="-256032" fontAlgn="auto">
              <a:spcAft>
                <a:spcPts val="0"/>
              </a:spcAft>
              <a:buFont typeface="Arial"/>
              <a:buChar char="○"/>
              <a:defRPr/>
            </a:pPr>
            <a:r>
              <a:rPr lang="en-US" dirty="0" smtClean="0"/>
              <a:t>The digested antigen is then eliminated through </a:t>
            </a:r>
            <a:r>
              <a:rPr lang="en-US" dirty="0" err="1" smtClean="0"/>
              <a:t>exocytosis</a:t>
            </a:r>
            <a:endParaRPr lang="en-US" dirty="0" smtClean="0"/>
          </a:p>
          <a:p>
            <a:pPr marL="1490472" lvl="4" indent="-182880" fontAlgn="auto">
              <a:spcAft>
                <a:spcPts val="0"/>
              </a:spcAft>
              <a:buClr>
                <a:schemeClr val="accent4"/>
              </a:buClr>
              <a:buFont typeface="Arial"/>
              <a:buChar char="-"/>
              <a:defRPr/>
            </a:pPr>
            <a:r>
              <a:rPr lang="en-US" dirty="0" smtClean="0"/>
              <a:t>Some of it is presented on membrane on MHC</a:t>
            </a:r>
          </a:p>
          <a:p>
            <a:pPr marL="1005840" lvl="2" indent="-256032" fontAlgn="auto">
              <a:spcAft>
                <a:spcPts val="0"/>
              </a:spcAft>
              <a:buFont typeface="Arial"/>
              <a:buChar char="○"/>
              <a:defRPr/>
            </a:pPr>
            <a:endParaRPr lang="en-US" dirty="0" smtClean="0"/>
          </a:p>
          <a:p>
            <a:pPr marL="1005840" lvl="2" indent="-256032" fontAlgn="auto">
              <a:spcAft>
                <a:spcPts val="0"/>
              </a:spcAft>
              <a:buFont typeface="Arial"/>
              <a:buChar char="○"/>
              <a:defRPr/>
            </a:pPr>
            <a:r>
              <a:rPr lang="en-US" dirty="0" err="1" smtClean="0"/>
              <a:t>Phagocytosis</a:t>
            </a:r>
            <a:r>
              <a:rPr lang="en-US" dirty="0" smtClean="0"/>
              <a:t> is enhanced when antibody is attached to the antigen </a:t>
            </a:r>
          </a:p>
          <a:p>
            <a:pPr marL="1490472" lvl="4" indent="-182880" fontAlgn="auto">
              <a:spcAft>
                <a:spcPts val="0"/>
              </a:spcAft>
              <a:buClr>
                <a:schemeClr val="accent4"/>
              </a:buClr>
              <a:buFont typeface="Arial"/>
              <a:buChar char="-"/>
              <a:defRPr/>
            </a:pPr>
            <a:r>
              <a:rPr lang="en-US" dirty="0" smtClean="0"/>
              <a:t>Antibody acts as </a:t>
            </a:r>
            <a:r>
              <a:rPr lang="en-US" dirty="0" err="1" smtClean="0"/>
              <a:t>opsonin</a:t>
            </a:r>
            <a:r>
              <a:rPr lang="en-US" dirty="0" smtClean="0"/>
              <a:t>: molecule that binds to both antigen and phagocyte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gure 2-08a"/>
          <p:cNvPicPr>
            <a:picLocks noChangeAspect="1" noChangeArrowheads="1"/>
          </p:cNvPicPr>
          <p:nvPr/>
        </p:nvPicPr>
        <p:blipFill>
          <a:blip r:embed="rId3"/>
          <a:srcRect/>
          <a:stretch>
            <a:fillRect/>
          </a:stretch>
        </p:blipFill>
        <p:spPr bwMode="auto">
          <a:xfrm>
            <a:off x="304800" y="584200"/>
            <a:ext cx="8531225" cy="57038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3795" name="TextBox 4"/>
          <p:cNvSpPr txBox="1">
            <a:spLocks noChangeArrowheads="1"/>
          </p:cNvSpPr>
          <p:nvPr/>
        </p:nvSpPr>
        <p:spPr bwMode="auto">
          <a:xfrm>
            <a:off x="3657600" y="6248400"/>
            <a:ext cx="3290888" cy="461963"/>
          </a:xfrm>
          <a:prstGeom prst="rect">
            <a:avLst/>
          </a:prstGeom>
          <a:noFill/>
          <a:ln w="9525">
            <a:noFill/>
            <a:miter lim="800000"/>
            <a:headEnd/>
            <a:tailEnd/>
          </a:ln>
        </p:spPr>
        <p:txBody>
          <a:bodyPr wrap="none">
            <a:spAutoFit/>
          </a:bodyPr>
          <a:lstStyle/>
          <a:p>
            <a:r>
              <a:rPr lang="en-US"/>
              <a:t>Macrophage and bacteria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gure 2-08b"/>
          <p:cNvPicPr>
            <a:picLocks noChangeAspect="1" noChangeArrowheads="1"/>
          </p:cNvPicPr>
          <p:nvPr/>
        </p:nvPicPr>
        <p:blipFill>
          <a:blip r:embed="rId3"/>
          <a:srcRect/>
          <a:stretch>
            <a:fillRect/>
          </a:stretch>
        </p:blipFill>
        <p:spPr bwMode="auto">
          <a:xfrm>
            <a:off x="1308100" y="165100"/>
            <a:ext cx="6521450" cy="65325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428605"/>
            <a:ext cx="7772400" cy="85725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eaLnBrk="1" hangingPunct="1"/>
            <a:r>
              <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Immunity</a:t>
            </a:r>
            <a:endPar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219" name="Rectangle 3"/>
          <p:cNvSpPr>
            <a:spLocks noGrp="1" noChangeArrowheads="1"/>
          </p:cNvSpPr>
          <p:nvPr>
            <p:ph idx="1"/>
          </p:nvPr>
        </p:nvSpPr>
        <p:spPr>
          <a:xfrm>
            <a:off x="395288" y="1557338"/>
            <a:ext cx="8458200" cy="4648200"/>
          </a:xfrm>
          <a:ln>
            <a:solidFill>
              <a:srgbClr val="C00000"/>
            </a:solidFill>
          </a:ln>
        </p:spPr>
        <p:txBody>
          <a:bodyPr>
            <a:normAutofit/>
          </a:bodyPr>
          <a:lstStyle/>
          <a:p>
            <a:pPr eaLnBrk="1" hangingPunct="1">
              <a:lnSpc>
                <a:spcPct val="110000"/>
              </a:lnSpc>
              <a:buFontTx/>
              <a:buNone/>
            </a:pPr>
            <a:r>
              <a:rPr lang="en-US" altLang="zh-CN" sz="2200" b="1" dirty="0" smtClean="0">
                <a:solidFill>
                  <a:srgbClr val="C00000"/>
                </a:solidFill>
              </a:rPr>
              <a:t>Immunity</a:t>
            </a:r>
            <a:r>
              <a:rPr lang="en-US" altLang="zh-CN" sz="2200" dirty="0" smtClean="0"/>
              <a:t>: : Meaning the state of protection from infectious disease. </a:t>
            </a:r>
          </a:p>
          <a:p>
            <a:pPr eaLnBrk="1" hangingPunct="1">
              <a:lnSpc>
                <a:spcPct val="110000"/>
              </a:lnSpc>
              <a:buFontTx/>
              <a:buNone/>
            </a:pPr>
            <a:r>
              <a:rPr lang="en-US" altLang="zh-CN" sz="2200" dirty="0" smtClean="0"/>
              <a:t>      In 430BC, a plaque in Athens, Those who recovered from the plaque would not contact the disease a second time.</a:t>
            </a:r>
          </a:p>
          <a:p>
            <a:pPr eaLnBrk="1" hangingPunct="1">
              <a:lnSpc>
                <a:spcPct val="110000"/>
              </a:lnSpc>
              <a:buFontTx/>
              <a:buNone/>
            </a:pPr>
            <a:r>
              <a:rPr lang="en-US" altLang="zh-CN" sz="2200" b="1" dirty="0" smtClean="0">
                <a:solidFill>
                  <a:srgbClr val="C00000"/>
                </a:solidFill>
              </a:rPr>
              <a:t>Immune system</a:t>
            </a:r>
            <a:r>
              <a:rPr lang="en-US" altLang="zh-CN" sz="2200" dirty="0" smtClean="0"/>
              <a:t>: immune tissues and organs,  immune cells, immune molecules</a:t>
            </a:r>
          </a:p>
          <a:p>
            <a:pPr eaLnBrk="1" hangingPunct="1">
              <a:lnSpc>
                <a:spcPct val="110000"/>
              </a:lnSpc>
              <a:buFont typeface="Wingdings 2" pitchFamily="18" charset="2"/>
              <a:buNone/>
            </a:pPr>
            <a:r>
              <a:rPr lang="en-US" altLang="zh-CN" sz="2200" b="1" dirty="0" smtClean="0">
                <a:solidFill>
                  <a:srgbClr val="C00000"/>
                </a:solidFill>
              </a:rPr>
              <a:t>Immune response:</a:t>
            </a:r>
            <a:r>
              <a:rPr lang="en-US" altLang="zh-CN" sz="2200" dirty="0" smtClean="0"/>
              <a:t> collective and coordinated response to the   introduction of foreign substances.  </a:t>
            </a:r>
          </a:p>
          <a:p>
            <a:pPr eaLnBrk="1" hangingPunct="1">
              <a:lnSpc>
                <a:spcPct val="110000"/>
              </a:lnSpc>
              <a:buFont typeface="Wingdings 2" pitchFamily="18" charset="2"/>
              <a:buNone/>
            </a:pPr>
            <a:r>
              <a:rPr lang="en-US" altLang="zh-CN" sz="2200" b="1" dirty="0" smtClean="0">
                <a:solidFill>
                  <a:srgbClr val="C00000"/>
                </a:solidFill>
              </a:rPr>
              <a:t>Immunology:</a:t>
            </a:r>
            <a:r>
              <a:rPr lang="zh-CN" altLang="en-US" sz="2200" b="1" dirty="0" smtClean="0">
                <a:solidFill>
                  <a:srgbClr val="C00000"/>
                </a:solidFill>
              </a:rPr>
              <a:t> </a:t>
            </a:r>
            <a:r>
              <a:rPr lang="en-US" altLang="zh-CN" sz="2200" dirty="0" smtClean="0"/>
              <a:t>study the structure of immune system and its functions.</a:t>
            </a:r>
            <a:endParaRPr lang="zh-CN" altLang="en-US" sz="2200" dirty="0" smtClean="0"/>
          </a:p>
          <a:p>
            <a:pPr eaLnBrk="1" hangingPunct="1">
              <a:lnSpc>
                <a:spcPct val="110000"/>
              </a:lnSpc>
              <a:buFontTx/>
              <a:buNone/>
            </a:pPr>
            <a:endParaRPr lang="en-US" altLang="zh-CN"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Other Leukocytes</a:t>
            </a:r>
          </a:p>
        </p:txBody>
      </p:sp>
      <p:sp>
        <p:nvSpPr>
          <p:cNvPr id="35843" name="Content Placeholder 2"/>
          <p:cNvSpPr>
            <a:spLocks noGrp="1"/>
          </p:cNvSpPr>
          <p:nvPr>
            <p:ph idx="1"/>
          </p:nvPr>
        </p:nvSpPr>
        <p:spPr/>
        <p:txBody>
          <a:bodyPr>
            <a:normAutofit/>
          </a:bodyPr>
          <a:lstStyle/>
          <a:p>
            <a:r>
              <a:rPr lang="en-US" sz="4400" dirty="0" smtClean="0"/>
              <a:t>Granulocytes</a:t>
            </a:r>
          </a:p>
          <a:p>
            <a:pPr lvl="2"/>
            <a:r>
              <a:rPr lang="en-US" sz="4400" dirty="0" err="1" smtClean="0"/>
              <a:t>Neutrophils</a:t>
            </a:r>
            <a:endParaRPr lang="en-US" sz="4400" dirty="0" smtClean="0"/>
          </a:p>
          <a:p>
            <a:pPr lvl="2"/>
            <a:r>
              <a:rPr lang="en-US" sz="4400" dirty="0" err="1" smtClean="0"/>
              <a:t>Eosinophils</a:t>
            </a:r>
            <a:endParaRPr lang="en-US" sz="4400" dirty="0" smtClean="0"/>
          </a:p>
          <a:p>
            <a:pPr lvl="2"/>
            <a:r>
              <a:rPr lang="en-US" sz="4400" dirty="0" err="1" smtClean="0"/>
              <a:t>Basophils</a:t>
            </a:r>
            <a:endParaRPr lang="en-US" sz="44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err="1" smtClean="0"/>
              <a:t>Neutrophils</a:t>
            </a:r>
            <a:endParaRPr lang="en-US" dirty="0" smtClean="0"/>
          </a:p>
        </p:txBody>
      </p:sp>
      <p:sp>
        <p:nvSpPr>
          <p:cNvPr id="36867" name="Content Placeholder 2"/>
          <p:cNvSpPr>
            <a:spLocks noGrp="1"/>
          </p:cNvSpPr>
          <p:nvPr>
            <p:ph sz="half" idx="1"/>
          </p:nvPr>
        </p:nvSpPr>
        <p:spPr>
          <a:xfrm>
            <a:off x="0" y="1500174"/>
            <a:ext cx="4495800" cy="4625989"/>
          </a:xfrm>
        </p:spPr>
        <p:txBody>
          <a:bodyPr>
            <a:normAutofit/>
          </a:bodyPr>
          <a:lstStyle/>
          <a:p>
            <a:r>
              <a:rPr lang="en-US" dirty="0" smtClean="0"/>
              <a:t>Granulocytes – </a:t>
            </a:r>
            <a:r>
              <a:rPr lang="en-US" dirty="0" err="1" smtClean="0"/>
              <a:t>Neutrophils</a:t>
            </a:r>
            <a:endParaRPr lang="en-US" dirty="0" smtClean="0"/>
          </a:p>
          <a:p>
            <a:pPr lvl="1"/>
            <a:r>
              <a:rPr lang="en-US" dirty="0" smtClean="0"/>
              <a:t>Multi-lobed nucleus, light granules</a:t>
            </a:r>
          </a:p>
          <a:p>
            <a:pPr lvl="1"/>
            <a:r>
              <a:rPr lang="en-US" dirty="0" smtClean="0"/>
              <a:t>1</a:t>
            </a:r>
            <a:r>
              <a:rPr lang="en-US" baseline="30000" dirty="0" smtClean="0"/>
              <a:t>st</a:t>
            </a:r>
            <a:r>
              <a:rPr lang="en-US" dirty="0" smtClean="0"/>
              <a:t> to arrive at site of inflammation</a:t>
            </a:r>
          </a:p>
          <a:p>
            <a:pPr lvl="1"/>
            <a:r>
              <a:rPr lang="en-US" dirty="0" smtClean="0"/>
              <a:t>High numbers &amp; 1</a:t>
            </a:r>
            <a:r>
              <a:rPr lang="en-US" baseline="30000" dirty="0" smtClean="0"/>
              <a:t>st</a:t>
            </a:r>
            <a:r>
              <a:rPr lang="en-US" dirty="0" smtClean="0"/>
              <a:t> indication of infection</a:t>
            </a:r>
          </a:p>
          <a:p>
            <a:pPr lvl="1"/>
            <a:r>
              <a:rPr lang="en-US" dirty="0" err="1" smtClean="0"/>
              <a:t>Phagocytize</a:t>
            </a:r>
            <a:endParaRPr lang="en-US" dirty="0" smtClean="0"/>
          </a:p>
          <a:p>
            <a:pPr lvl="1"/>
            <a:r>
              <a:rPr lang="en-US" dirty="0" smtClean="0"/>
              <a:t>Generate antimicrobial agents</a:t>
            </a:r>
          </a:p>
        </p:txBody>
      </p:sp>
      <p:pic>
        <p:nvPicPr>
          <p:cNvPr id="5" name="Picture 2" descr="figure 2-09a"/>
          <p:cNvPicPr>
            <a:picLocks noGrp="1" noChangeAspect="1" noChangeArrowheads="1"/>
          </p:cNvPicPr>
          <p:nvPr>
            <p:ph sz="half" idx="2"/>
          </p:nvPr>
        </p:nvPicPr>
        <p:blipFill>
          <a:blip r:embed="rId3"/>
          <a:srcRect/>
          <a:stretch>
            <a:fillRect/>
          </a:stretch>
        </p:blipFill>
        <p:spPr bwMode="auto">
          <a:xfrm>
            <a:off x="4648200" y="1571612"/>
            <a:ext cx="4038600" cy="41434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gure 2-09b"/>
          <p:cNvPicPr>
            <a:picLocks noChangeAspect="1" noChangeArrowheads="1"/>
          </p:cNvPicPr>
          <p:nvPr/>
        </p:nvPicPr>
        <p:blipFill>
          <a:blip r:embed="rId3"/>
          <a:srcRect/>
          <a:stretch>
            <a:fillRect/>
          </a:stretch>
        </p:blipFill>
        <p:spPr bwMode="auto">
          <a:xfrm>
            <a:off x="4286248" y="1714488"/>
            <a:ext cx="4549777" cy="44656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Content Placeholder 3"/>
          <p:cNvSpPr>
            <a:spLocks noGrp="1"/>
          </p:cNvSpPr>
          <p:nvPr>
            <p:ph sz="half" idx="1"/>
          </p:nvPr>
        </p:nvSpPr>
        <p:spPr>
          <a:xfrm>
            <a:off x="457200" y="1785926"/>
            <a:ext cx="3543296" cy="4340237"/>
          </a:xfrm>
        </p:spPr>
        <p:txBody>
          <a:bodyPr/>
          <a:lstStyle/>
          <a:p>
            <a:r>
              <a:rPr lang="en-US" dirty="0" smtClean="0"/>
              <a:t>Granulocytes – </a:t>
            </a:r>
            <a:r>
              <a:rPr lang="en-US" dirty="0" err="1" smtClean="0"/>
              <a:t>Eosinophils</a:t>
            </a:r>
            <a:endParaRPr lang="en-US" dirty="0" smtClean="0"/>
          </a:p>
          <a:p>
            <a:pPr lvl="1"/>
            <a:r>
              <a:rPr lang="en-US" dirty="0" err="1" smtClean="0"/>
              <a:t>Phagocytize</a:t>
            </a:r>
            <a:endParaRPr lang="en-US" dirty="0" smtClean="0"/>
          </a:p>
          <a:p>
            <a:pPr lvl="1"/>
            <a:r>
              <a:rPr lang="en-US" dirty="0" smtClean="0"/>
              <a:t>Play a role in parasitic organisms</a:t>
            </a:r>
          </a:p>
          <a:p>
            <a:endParaRPr lang="en-US" dirty="0"/>
          </a:p>
        </p:txBody>
      </p:sp>
      <p:sp>
        <p:nvSpPr>
          <p:cNvPr id="6" name="Title 1"/>
          <p:cNvSpPr>
            <a:spLocks noGrp="1"/>
          </p:cNvSpPr>
          <p:nvPr>
            <p:ph type="title"/>
          </p:nvPr>
        </p:nvSpPr>
        <p:spPr>
          <a:xfrm>
            <a:off x="1142976" y="274638"/>
            <a:ext cx="7143800" cy="1143000"/>
          </a:xfrm>
        </p:spPr>
        <p:style>
          <a:lnRef idx="3">
            <a:schemeClr val="lt1"/>
          </a:lnRef>
          <a:fillRef idx="1">
            <a:schemeClr val="accent2"/>
          </a:fillRef>
          <a:effectRef idx="1">
            <a:schemeClr val="accent2"/>
          </a:effectRef>
          <a:fontRef idx="minor">
            <a:schemeClr val="lt1"/>
          </a:fontRef>
        </p:style>
        <p:txBody>
          <a:bodyPr/>
          <a:lstStyle/>
          <a:p>
            <a:r>
              <a:rPr lang="en-US" dirty="0" err="1" smtClean="0"/>
              <a:t>Eosinophils</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85786" y="357166"/>
            <a:ext cx="6643734" cy="928694"/>
          </a:xfrm>
        </p:spPr>
        <p:style>
          <a:lnRef idx="3">
            <a:schemeClr val="lt1"/>
          </a:lnRef>
          <a:fillRef idx="1">
            <a:schemeClr val="accent2"/>
          </a:fillRef>
          <a:effectRef idx="1">
            <a:schemeClr val="accent2"/>
          </a:effectRef>
          <a:fontRef idx="minor">
            <a:schemeClr val="lt1"/>
          </a:fontRef>
        </p:style>
        <p:txBody>
          <a:bodyPr/>
          <a:lstStyle/>
          <a:p>
            <a:r>
              <a:rPr lang="en-US" dirty="0" err="1" smtClean="0"/>
              <a:t>Basophils</a:t>
            </a:r>
            <a:endParaRPr lang="en-US" dirty="0" smtClean="0"/>
          </a:p>
        </p:txBody>
      </p:sp>
      <p:sp>
        <p:nvSpPr>
          <p:cNvPr id="40963" name="Content Placeholder 2"/>
          <p:cNvSpPr>
            <a:spLocks noGrp="1"/>
          </p:cNvSpPr>
          <p:nvPr>
            <p:ph sz="half" idx="1"/>
          </p:nvPr>
        </p:nvSpPr>
        <p:spPr>
          <a:xfrm>
            <a:off x="214282" y="1600200"/>
            <a:ext cx="4281518" cy="4525963"/>
          </a:xfrm>
        </p:spPr>
        <p:txBody>
          <a:bodyPr/>
          <a:lstStyle/>
          <a:p>
            <a:r>
              <a:rPr lang="en-US" dirty="0" smtClean="0"/>
              <a:t>Granulocytes – </a:t>
            </a:r>
            <a:r>
              <a:rPr lang="en-US" dirty="0" err="1" smtClean="0"/>
              <a:t>Basophils</a:t>
            </a:r>
            <a:endParaRPr lang="en-US" dirty="0" smtClean="0"/>
          </a:p>
          <a:p>
            <a:pPr lvl="1"/>
            <a:r>
              <a:rPr lang="en-US" dirty="0" err="1" smtClean="0"/>
              <a:t>Nonphagocytic</a:t>
            </a:r>
            <a:endParaRPr lang="en-US" dirty="0" smtClean="0"/>
          </a:p>
          <a:p>
            <a:pPr lvl="1"/>
            <a:r>
              <a:rPr lang="en-US" dirty="0" smtClean="0"/>
              <a:t>Play a role in allergic reactions</a:t>
            </a:r>
          </a:p>
        </p:txBody>
      </p:sp>
      <p:pic>
        <p:nvPicPr>
          <p:cNvPr id="5" name="Picture 2" descr="figure 2-09c"/>
          <p:cNvPicPr>
            <a:picLocks noGrp="1" noChangeAspect="1" noChangeArrowheads="1"/>
          </p:cNvPicPr>
          <p:nvPr>
            <p:ph sz="half" idx="2"/>
          </p:nvPr>
        </p:nvPicPr>
        <p:blipFill>
          <a:blip r:embed="rId3"/>
          <a:srcRect/>
          <a:stretch>
            <a:fillRect/>
          </a:stretch>
        </p:blipFill>
        <p:spPr bwMode="auto">
          <a:xfrm>
            <a:off x="4648200" y="1500174"/>
            <a:ext cx="4038600" cy="44291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Mast cells</a:t>
            </a:r>
          </a:p>
        </p:txBody>
      </p:sp>
      <p:sp>
        <p:nvSpPr>
          <p:cNvPr id="43011" name="Content Placeholder 2"/>
          <p:cNvSpPr>
            <a:spLocks noGrp="1"/>
          </p:cNvSpPr>
          <p:nvPr>
            <p:ph sz="half" idx="1"/>
          </p:nvPr>
        </p:nvSpPr>
        <p:spPr>
          <a:xfrm>
            <a:off x="928662" y="1928802"/>
            <a:ext cx="4000528" cy="4197361"/>
          </a:xfrm>
        </p:spPr>
        <p:txBody>
          <a:bodyPr/>
          <a:lstStyle/>
          <a:p>
            <a:r>
              <a:rPr lang="en-US" dirty="0" smtClean="0"/>
              <a:t>Mast cells</a:t>
            </a:r>
          </a:p>
          <a:p>
            <a:pPr lvl="1"/>
            <a:r>
              <a:rPr lang="en-US" dirty="0" smtClean="0"/>
              <a:t>Play important role in development of allergies</a:t>
            </a:r>
          </a:p>
          <a:p>
            <a:pPr lvl="1"/>
            <a:r>
              <a:rPr lang="en-US" dirty="0" smtClean="0"/>
              <a:t>Produce histamine</a:t>
            </a:r>
          </a:p>
          <a:p>
            <a:pPr>
              <a:buFont typeface="Wingdings 2" pitchFamily="18" charset="2"/>
              <a:buNone/>
            </a:pPr>
            <a:endParaRPr lang="en-US" dirty="0" smtClean="0"/>
          </a:p>
        </p:txBody>
      </p:sp>
      <p:pic>
        <p:nvPicPr>
          <p:cNvPr id="5" name="Content Placeholder 4" descr="imagesCACC20IA.jpg"/>
          <p:cNvPicPr>
            <a:picLocks noGrp="1" noChangeAspect="1"/>
          </p:cNvPicPr>
          <p:nvPr>
            <p:ph sz="half" idx="2"/>
          </p:nvPr>
        </p:nvPicPr>
        <p:blipFill>
          <a:blip r:embed="rId3"/>
          <a:stretch>
            <a:fillRect/>
          </a:stretch>
        </p:blipFill>
        <p:spPr>
          <a:xfrm>
            <a:off x="5357818" y="2000240"/>
            <a:ext cx="3000396" cy="32147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57166"/>
            <a:ext cx="7772400" cy="1084284"/>
          </a:xfrm>
        </p:spPr>
        <p:style>
          <a:lnRef idx="3">
            <a:schemeClr val="lt1"/>
          </a:lnRef>
          <a:fillRef idx="1">
            <a:schemeClr val="accent2"/>
          </a:fillRef>
          <a:effectRef idx="1">
            <a:schemeClr val="accent2"/>
          </a:effectRef>
          <a:fontRef idx="minor">
            <a:schemeClr val="lt1"/>
          </a:fontRef>
        </p:style>
        <p:txBody>
          <a:bodyPr rtlCol="0">
            <a:normAutofit/>
          </a:bodyPr>
          <a:lstStyle/>
          <a:p>
            <a:pPr eaLnBrk="1" fontAlgn="auto" hangingPunct="1">
              <a:spcAft>
                <a:spcPts val="0"/>
              </a:spcAft>
              <a:defRPr/>
            </a:pP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Antigen presenting cells (APC)</a:t>
            </a:r>
          </a:p>
        </p:txBody>
      </p:sp>
      <p:sp>
        <p:nvSpPr>
          <p:cNvPr id="21507" name="Rectangle 3"/>
          <p:cNvSpPr>
            <a:spLocks noGrp="1" noChangeArrowheads="1"/>
          </p:cNvSpPr>
          <p:nvPr>
            <p:ph idx="1"/>
          </p:nvPr>
        </p:nvSpPr>
        <p:spPr>
          <a:xfrm>
            <a:off x="381000" y="1447800"/>
            <a:ext cx="8534400" cy="4114800"/>
          </a:xfrm>
        </p:spPr>
        <p:txBody>
          <a:bodyPr/>
          <a:lstStyle/>
          <a:p>
            <a:pPr marL="609600" indent="-609600" eaLnBrk="1" hangingPunct="1">
              <a:lnSpc>
                <a:spcPct val="120000"/>
              </a:lnSpc>
              <a:buFontTx/>
              <a:buAutoNum type="arabicPeriod"/>
            </a:pPr>
            <a:r>
              <a:rPr lang="en-US" altLang="zh-CN" sz="2800" smtClean="0"/>
              <a:t>Dendritic cells (DC): powerful in antigen processing and presentation.</a:t>
            </a:r>
          </a:p>
          <a:p>
            <a:pPr marL="609600" indent="-609600" eaLnBrk="1" hangingPunct="1">
              <a:lnSpc>
                <a:spcPct val="120000"/>
              </a:lnSpc>
              <a:buFontTx/>
              <a:buAutoNum type="arabicPeriod"/>
            </a:pPr>
            <a:r>
              <a:rPr lang="en-US" altLang="zh-CN" sz="2800" smtClean="0"/>
              <a:t>Macrophage:  powerful in antigen processing and destruction, but low in antigen presentation.</a:t>
            </a:r>
          </a:p>
        </p:txBody>
      </p:sp>
      <p:pic>
        <p:nvPicPr>
          <p:cNvPr id="21509" name="Picture 5" descr="DC3"/>
          <p:cNvPicPr>
            <a:picLocks noChangeAspect="1" noChangeArrowheads="1"/>
          </p:cNvPicPr>
          <p:nvPr/>
        </p:nvPicPr>
        <p:blipFill>
          <a:blip r:embed="rId3"/>
          <a:srcRect/>
          <a:stretch>
            <a:fillRect/>
          </a:stretch>
        </p:blipFill>
        <p:spPr bwMode="auto">
          <a:xfrm>
            <a:off x="304800" y="4267200"/>
            <a:ext cx="2971800" cy="2209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1510" name="Picture 6" descr="Dc4"/>
          <p:cNvPicPr>
            <a:picLocks noChangeAspect="1" noChangeArrowheads="1"/>
          </p:cNvPicPr>
          <p:nvPr/>
        </p:nvPicPr>
        <p:blipFill>
          <a:blip r:embed="rId4"/>
          <a:srcRect/>
          <a:stretch>
            <a:fillRect/>
          </a:stretch>
        </p:blipFill>
        <p:spPr bwMode="auto">
          <a:xfrm>
            <a:off x="5867400" y="4267200"/>
            <a:ext cx="3048000" cy="2209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1511" name="Picture 7" descr="Dendritic"/>
          <p:cNvPicPr>
            <a:picLocks noChangeAspect="1" noChangeArrowheads="1"/>
          </p:cNvPicPr>
          <p:nvPr/>
        </p:nvPicPr>
        <p:blipFill>
          <a:blip r:embed="rId5"/>
          <a:srcRect/>
          <a:stretch>
            <a:fillRect/>
          </a:stretch>
        </p:blipFill>
        <p:spPr bwMode="auto">
          <a:xfrm>
            <a:off x="3429000" y="4267200"/>
            <a:ext cx="2286000" cy="2209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marL="420624" indent="-384048" fontAlgn="auto">
              <a:spcAft>
                <a:spcPts val="0"/>
              </a:spcAft>
              <a:defRPr/>
            </a:pPr>
            <a:r>
              <a:rPr lang="en-US" dirty="0" err="1" smtClean="0"/>
              <a:t>Dendritic</a:t>
            </a:r>
            <a:r>
              <a:rPr lang="en-US" dirty="0" smtClean="0"/>
              <a:t> cells</a:t>
            </a:r>
          </a:p>
        </p:txBody>
      </p:sp>
      <p:sp>
        <p:nvSpPr>
          <p:cNvPr id="3" name="Content Placeholder 2"/>
          <p:cNvSpPr>
            <a:spLocks noGrp="1"/>
          </p:cNvSpPr>
          <p:nvPr>
            <p:ph idx="1"/>
          </p:nvPr>
        </p:nvSpPr>
        <p:spPr/>
        <p:txBody>
          <a:bodyPr>
            <a:normAutofit fontScale="92500" lnSpcReduction="10000"/>
          </a:bodyPr>
          <a:lstStyle/>
          <a:p>
            <a:pPr marL="420624" indent="-384048" fontAlgn="auto">
              <a:spcAft>
                <a:spcPts val="0"/>
              </a:spcAft>
              <a:buFont typeface="Wingdings 2"/>
              <a:buChar char=""/>
              <a:defRPr/>
            </a:pPr>
            <a:r>
              <a:rPr lang="en-US" dirty="0" err="1" smtClean="0"/>
              <a:t>Dendritic</a:t>
            </a:r>
            <a:r>
              <a:rPr lang="en-US" dirty="0" smtClean="0"/>
              <a:t> cells</a:t>
            </a:r>
          </a:p>
          <a:p>
            <a:pPr marL="722376" lvl="1" indent="-274320" fontAlgn="auto">
              <a:spcAft>
                <a:spcPts val="0"/>
              </a:spcAft>
              <a:buFont typeface="Wingdings 2"/>
              <a:buChar char=""/>
              <a:defRPr/>
            </a:pPr>
            <a:r>
              <a:rPr lang="en-US" dirty="0" smtClean="0"/>
              <a:t>Long membranous extensions, look like dendrites on nerve cells</a:t>
            </a:r>
          </a:p>
          <a:p>
            <a:pPr marL="722376" lvl="1" indent="-274320" fontAlgn="auto">
              <a:spcAft>
                <a:spcPts val="0"/>
              </a:spcAft>
              <a:buFont typeface="Wingdings 2"/>
              <a:buChar char=""/>
              <a:defRPr/>
            </a:pPr>
            <a:r>
              <a:rPr lang="en-US" dirty="0" smtClean="0"/>
              <a:t>Antigen presentation</a:t>
            </a:r>
          </a:p>
          <a:p>
            <a:pPr marL="722376" lvl="1" indent="-274320" fontAlgn="auto">
              <a:spcAft>
                <a:spcPts val="0"/>
              </a:spcAft>
              <a:buFont typeface="Wingdings 2"/>
              <a:buChar char=""/>
              <a:defRPr/>
            </a:pPr>
            <a:r>
              <a:rPr lang="en-US" dirty="0" smtClean="0"/>
              <a:t>4 major groups:</a:t>
            </a:r>
          </a:p>
          <a:p>
            <a:pPr marL="1280160" lvl="3" indent="-237744" fontAlgn="auto">
              <a:spcAft>
                <a:spcPts val="0"/>
              </a:spcAft>
              <a:buClr>
                <a:schemeClr val="accent3"/>
              </a:buClr>
              <a:buFont typeface="Wingdings 2"/>
              <a:buChar char=""/>
              <a:defRPr/>
            </a:pPr>
            <a:r>
              <a:rPr lang="en-US" dirty="0" err="1" smtClean="0"/>
              <a:t>Langerhans</a:t>
            </a:r>
            <a:r>
              <a:rPr lang="en-US" dirty="0" smtClean="0"/>
              <a:t> DC</a:t>
            </a:r>
          </a:p>
          <a:p>
            <a:pPr marL="1280160" lvl="3" indent="-237744" fontAlgn="auto">
              <a:spcAft>
                <a:spcPts val="0"/>
              </a:spcAft>
              <a:buClr>
                <a:schemeClr val="accent3"/>
              </a:buClr>
              <a:buFont typeface="Wingdings 2"/>
              <a:buChar char=""/>
              <a:defRPr/>
            </a:pPr>
            <a:r>
              <a:rPr lang="en-US" dirty="0" smtClean="0"/>
              <a:t>Interstitial DC</a:t>
            </a:r>
          </a:p>
          <a:p>
            <a:pPr marL="1280160" lvl="3" indent="-237744" fontAlgn="auto">
              <a:spcAft>
                <a:spcPts val="0"/>
              </a:spcAft>
              <a:buClr>
                <a:schemeClr val="accent3"/>
              </a:buClr>
              <a:buFont typeface="Wingdings 2"/>
              <a:buChar char=""/>
              <a:defRPr/>
            </a:pPr>
            <a:r>
              <a:rPr lang="en-US" dirty="0" err="1" smtClean="0"/>
              <a:t>Monocyte</a:t>
            </a:r>
            <a:r>
              <a:rPr lang="en-US" dirty="0" smtClean="0"/>
              <a:t>-derived DC</a:t>
            </a:r>
          </a:p>
          <a:p>
            <a:pPr marL="1280160" lvl="3" indent="-237744" fontAlgn="auto">
              <a:spcAft>
                <a:spcPts val="0"/>
              </a:spcAft>
              <a:buClr>
                <a:schemeClr val="accent3"/>
              </a:buClr>
              <a:buFont typeface="Wingdings 2"/>
              <a:buChar char=""/>
              <a:defRPr/>
            </a:pPr>
            <a:r>
              <a:rPr lang="en-US" dirty="0" err="1" smtClean="0"/>
              <a:t>Plasmacytoid</a:t>
            </a:r>
            <a:r>
              <a:rPr lang="en-US" dirty="0" smtClean="0"/>
              <a:t>-derived DC</a:t>
            </a:r>
          </a:p>
          <a:p>
            <a:pPr marL="420624" indent="-384048" fontAlgn="auto">
              <a:spcAft>
                <a:spcPts val="0"/>
              </a:spcAft>
              <a:buFont typeface="Wingdings 2"/>
              <a:buChar char=""/>
              <a:defRPr/>
            </a:pPr>
            <a:r>
              <a:rPr lang="en-US" dirty="0" smtClean="0"/>
              <a:t>Follicular </a:t>
            </a:r>
            <a:r>
              <a:rPr lang="en-US" dirty="0" err="1" smtClean="0"/>
              <a:t>dendritic</a:t>
            </a:r>
            <a:r>
              <a:rPr lang="en-US" dirty="0" smtClean="0"/>
              <a:t> cells</a:t>
            </a:r>
          </a:p>
          <a:p>
            <a:pPr marL="722376" lvl="1" indent="-274320" fontAlgn="auto">
              <a:spcAft>
                <a:spcPts val="0"/>
              </a:spcAft>
              <a:buFont typeface="Wingdings 2"/>
              <a:buChar char=""/>
              <a:defRPr/>
            </a:pPr>
            <a:r>
              <a:rPr lang="en-US" dirty="0" smtClean="0"/>
              <a:t>Involved with B cell maturation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pPr fontAlgn="auto">
              <a:spcAft>
                <a:spcPts val="0"/>
              </a:spcAft>
              <a:defRPr/>
            </a:pPr>
            <a:r>
              <a:rPr lang="en-US" dirty="0" smtClean="0"/>
              <a:t>Organs of the Immune System</a:t>
            </a:r>
            <a:endParaRPr lang="en-US" dirty="0"/>
          </a:p>
        </p:txBody>
      </p:sp>
      <p:sp>
        <p:nvSpPr>
          <p:cNvPr id="45059" name="Content Placeholder 2"/>
          <p:cNvSpPr>
            <a:spLocks noGrp="1"/>
          </p:cNvSpPr>
          <p:nvPr>
            <p:ph idx="1"/>
          </p:nvPr>
        </p:nvSpPr>
        <p:spPr/>
        <p:txBody>
          <a:bodyPr/>
          <a:lstStyle/>
          <a:p>
            <a:r>
              <a:rPr lang="en-US" smtClean="0"/>
              <a:t>Primary</a:t>
            </a:r>
          </a:p>
          <a:p>
            <a:pPr lvl="2"/>
            <a:r>
              <a:rPr lang="en-US" smtClean="0"/>
              <a:t>Thymus and bone marrow</a:t>
            </a:r>
          </a:p>
          <a:p>
            <a:pPr lvl="2"/>
            <a:r>
              <a:rPr lang="en-US" smtClean="0"/>
              <a:t>Place of maturation of lymphocytes</a:t>
            </a:r>
          </a:p>
          <a:p>
            <a:r>
              <a:rPr lang="en-US" smtClean="0"/>
              <a:t>Secondary</a:t>
            </a:r>
          </a:p>
          <a:p>
            <a:pPr lvl="2"/>
            <a:r>
              <a:rPr lang="en-US" smtClean="0"/>
              <a:t>Lymph nodes, spleen, mucosa-associated lymphoid tissues such as gut-associated lymphoid tissues</a:t>
            </a:r>
          </a:p>
          <a:p>
            <a:pPr lvl="2"/>
            <a:r>
              <a:rPr lang="en-US" smtClean="0"/>
              <a:t>Mature lymphocytes interact with antigen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gure 2-11"/>
          <p:cNvPicPr>
            <a:picLocks noChangeAspect="1" noChangeArrowheads="1"/>
          </p:cNvPicPr>
          <p:nvPr/>
        </p:nvPicPr>
        <p:blipFill>
          <a:blip r:embed="rId3"/>
          <a:srcRect/>
          <a:stretch>
            <a:fillRect/>
          </a:stretch>
        </p:blipFill>
        <p:spPr bwMode="auto">
          <a:xfrm>
            <a:off x="1428728" y="165100"/>
            <a:ext cx="6286544" cy="65325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Primary Lymphoid Organs</a:t>
            </a:r>
          </a:p>
        </p:txBody>
      </p:sp>
      <p:sp>
        <p:nvSpPr>
          <p:cNvPr id="47107" name="Content Placeholder 2"/>
          <p:cNvSpPr>
            <a:spLocks noGrp="1"/>
          </p:cNvSpPr>
          <p:nvPr>
            <p:ph idx="1"/>
          </p:nvPr>
        </p:nvSpPr>
        <p:spPr/>
        <p:txBody>
          <a:bodyPr/>
          <a:lstStyle/>
          <a:p>
            <a:r>
              <a:rPr lang="en-US" smtClean="0"/>
              <a:t>Bone marrow </a:t>
            </a:r>
          </a:p>
          <a:p>
            <a:pPr lvl="1"/>
            <a:r>
              <a:rPr lang="en-US" smtClean="0"/>
              <a:t>Lymphocytes arise there, T cells go to thymus to mature</a:t>
            </a:r>
          </a:p>
          <a:p>
            <a:pPr lvl="1"/>
            <a:r>
              <a:rPr lang="en-US" smtClean="0"/>
              <a:t>B cells mature here</a:t>
            </a:r>
          </a:p>
          <a:p>
            <a:pPr lvl="1"/>
            <a:r>
              <a:rPr lang="en-US" smtClean="0"/>
              <a:t>90% of plasma IgG and IgA comes from B cells in the bone marrow</a:t>
            </a:r>
          </a:p>
          <a:p>
            <a:pPr lvl="1"/>
            <a:endParaRPr lang="en-US" smtClean="0"/>
          </a:p>
          <a:p>
            <a:pPr>
              <a:buFont typeface="Wingdings 2" pitchFamily="18" charset="2"/>
              <a:buNone/>
            </a:pP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Overview of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Immune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System</a:t>
            </a:r>
          </a:p>
        </p:txBody>
      </p:sp>
      <p:sp>
        <p:nvSpPr>
          <p:cNvPr id="5" name="Content Placeholder 4"/>
          <p:cNvSpPr>
            <a:spLocks noGrp="1"/>
          </p:cNvSpPr>
          <p:nvPr>
            <p:ph idx="1"/>
          </p:nvPr>
        </p:nvSpPr>
        <p:spPr>
          <a:xfrm>
            <a:off x="500034" y="1571612"/>
            <a:ext cx="8229600" cy="4525963"/>
          </a:xfrm>
        </p:spPr>
        <p:txBody>
          <a:bodyPr>
            <a:normAutofit fontScale="85000" lnSpcReduction="10000"/>
          </a:bodyPr>
          <a:lstStyle/>
          <a:p>
            <a:pPr algn="justLow"/>
            <a:r>
              <a:rPr lang="en-US" dirty="0" smtClean="0"/>
              <a:t> The immune system is a remarkable versatile defense </a:t>
            </a:r>
            <a:r>
              <a:rPr lang="en-US" dirty="0"/>
              <a:t>system that has evolved to protect </a:t>
            </a:r>
            <a:r>
              <a:rPr lang="en-US" dirty="0" smtClean="0"/>
              <a:t>animals from invading pathogenic </a:t>
            </a:r>
            <a:r>
              <a:rPr lang="en-US" dirty="0"/>
              <a:t>microorganisms </a:t>
            </a:r>
            <a:r>
              <a:rPr lang="en-US" dirty="0" smtClean="0"/>
              <a:t>and cancer</a:t>
            </a:r>
            <a:r>
              <a:rPr lang="en-US" dirty="0"/>
              <a:t>. </a:t>
            </a:r>
            <a:endParaRPr lang="en-US" dirty="0" smtClean="0"/>
          </a:p>
          <a:p>
            <a:pPr algn="justLow"/>
            <a:r>
              <a:rPr lang="en-US" dirty="0" smtClean="0"/>
              <a:t> It </a:t>
            </a:r>
            <a:r>
              <a:rPr lang="en-US" dirty="0"/>
              <a:t>is able to generate an enormous variety of cells </a:t>
            </a:r>
            <a:r>
              <a:rPr lang="en-US" dirty="0" smtClean="0"/>
              <a:t>and molecules </a:t>
            </a:r>
            <a:r>
              <a:rPr lang="en-US" dirty="0"/>
              <a:t>capable of specifically recognizing and </a:t>
            </a:r>
            <a:r>
              <a:rPr lang="en-US" dirty="0" smtClean="0"/>
              <a:t>eliminating an </a:t>
            </a:r>
            <a:r>
              <a:rPr lang="en-US" dirty="0"/>
              <a:t>apparently limitless variety of foreign invaders. </a:t>
            </a:r>
            <a:endParaRPr lang="en-US" dirty="0" smtClean="0"/>
          </a:p>
          <a:p>
            <a:pPr algn="justLow"/>
            <a:r>
              <a:rPr lang="en-US" dirty="0" smtClean="0"/>
              <a:t>These cells </a:t>
            </a:r>
            <a:r>
              <a:rPr lang="en-US" dirty="0"/>
              <a:t>and molecules act together in a dynamic network </a:t>
            </a:r>
            <a:r>
              <a:rPr lang="en-US" dirty="0" smtClean="0"/>
              <a:t>whose complexity </a:t>
            </a:r>
            <a:r>
              <a:rPr lang="en-US" dirty="0"/>
              <a:t>rivals that of the nervous </a:t>
            </a:r>
            <a:r>
              <a:rPr lang="en-US" dirty="0" smtClean="0"/>
              <a:t>system.</a:t>
            </a:r>
          </a:p>
          <a:p>
            <a:pPr>
              <a:buNone/>
            </a:pPr>
            <a:r>
              <a:rPr lang="en-US" dirty="0" smtClean="0"/>
              <a:t>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Primary Lymphoid Organs</a:t>
            </a:r>
          </a:p>
        </p:txBody>
      </p:sp>
      <p:sp>
        <p:nvSpPr>
          <p:cNvPr id="3" name="Content Placeholder 2"/>
          <p:cNvSpPr>
            <a:spLocks noGrp="1"/>
          </p:cNvSpPr>
          <p:nvPr>
            <p:ph idx="1"/>
          </p:nvPr>
        </p:nvSpPr>
        <p:spPr/>
        <p:txBody>
          <a:bodyPr>
            <a:normAutofit/>
          </a:bodyPr>
          <a:lstStyle/>
          <a:p>
            <a:pPr marL="420624" indent="-384048" fontAlgn="auto">
              <a:spcAft>
                <a:spcPts val="0"/>
              </a:spcAft>
              <a:buFont typeface="Wingdings 2"/>
              <a:buChar char=""/>
              <a:defRPr/>
            </a:pPr>
            <a:r>
              <a:rPr lang="en-US" dirty="0" smtClean="0"/>
              <a:t>Thymus</a:t>
            </a:r>
          </a:p>
          <a:p>
            <a:pPr marL="1005840" lvl="2" indent="-256032" fontAlgn="auto">
              <a:spcAft>
                <a:spcPts val="0"/>
              </a:spcAft>
              <a:buFont typeface="Arial"/>
              <a:buChar char="○"/>
              <a:defRPr/>
            </a:pPr>
            <a:r>
              <a:rPr lang="en-US" dirty="0" smtClean="0"/>
              <a:t>T cell development and maturation</a:t>
            </a:r>
          </a:p>
          <a:p>
            <a:pPr marL="1005840" lvl="2" indent="-256032" fontAlgn="auto">
              <a:spcAft>
                <a:spcPts val="0"/>
              </a:spcAft>
              <a:buFont typeface="Arial"/>
              <a:buChar char="○"/>
              <a:defRPr/>
            </a:pPr>
            <a:r>
              <a:rPr lang="en-US" dirty="0" err="1" smtClean="0"/>
              <a:t>Bilobed</a:t>
            </a:r>
            <a:r>
              <a:rPr lang="en-US" dirty="0" smtClean="0"/>
              <a:t> organ above heart</a:t>
            </a:r>
          </a:p>
          <a:p>
            <a:pPr marL="1490472" lvl="4" indent="-182880" fontAlgn="auto">
              <a:spcAft>
                <a:spcPts val="0"/>
              </a:spcAft>
              <a:buClr>
                <a:schemeClr val="accent4"/>
              </a:buClr>
              <a:buFont typeface="Arial"/>
              <a:buChar char="-"/>
              <a:defRPr/>
            </a:pPr>
            <a:r>
              <a:rPr lang="en-US" dirty="0" smtClean="0"/>
              <a:t>Surrounded by capsule and divided into lobules</a:t>
            </a:r>
          </a:p>
          <a:p>
            <a:pPr marL="1490472" lvl="4" indent="-182880" fontAlgn="auto">
              <a:spcAft>
                <a:spcPts val="0"/>
              </a:spcAft>
              <a:buClr>
                <a:schemeClr val="accent4"/>
              </a:buClr>
              <a:buFont typeface="Arial"/>
              <a:buChar char="-"/>
              <a:defRPr/>
            </a:pPr>
            <a:r>
              <a:rPr lang="en-US" dirty="0" smtClean="0"/>
              <a:t>Outer part of lobule is cortex, inner is medulla</a:t>
            </a:r>
          </a:p>
          <a:p>
            <a:pPr marL="1490472" lvl="4" indent="-182880" fontAlgn="auto">
              <a:spcAft>
                <a:spcPts val="0"/>
              </a:spcAft>
              <a:buClr>
                <a:schemeClr val="accent4"/>
              </a:buClr>
              <a:buFont typeface="Arial"/>
              <a:buChar char="-"/>
              <a:defRPr/>
            </a:pPr>
            <a:r>
              <a:rPr lang="en-US" dirty="0" smtClean="0"/>
              <a:t>Network of epithelial cells, </a:t>
            </a:r>
            <a:r>
              <a:rPr lang="en-US" dirty="0" err="1" smtClean="0"/>
              <a:t>dendritic</a:t>
            </a:r>
            <a:r>
              <a:rPr lang="en-US" dirty="0" smtClean="0"/>
              <a:t> cells, and macrophages</a:t>
            </a:r>
          </a:p>
          <a:p>
            <a:pPr marL="1005840" lvl="2" indent="-256032" fontAlgn="auto">
              <a:spcAft>
                <a:spcPts val="0"/>
              </a:spcAft>
              <a:buFont typeface="Arial"/>
              <a:buChar char="○"/>
              <a:defRPr/>
            </a:pPr>
            <a:r>
              <a:rPr lang="en-US" dirty="0" smtClean="0"/>
              <a:t>Thymus will induce death of those T cells that can’t:</a:t>
            </a:r>
          </a:p>
          <a:p>
            <a:pPr marL="1490472" lvl="4" indent="-182880" fontAlgn="auto">
              <a:spcAft>
                <a:spcPts val="0"/>
              </a:spcAft>
              <a:buClr>
                <a:schemeClr val="accent4"/>
              </a:buClr>
              <a:buFont typeface="Arial"/>
              <a:buChar char="-"/>
              <a:defRPr/>
            </a:pPr>
            <a:r>
              <a:rPr lang="en-US" dirty="0" smtClean="0"/>
              <a:t>Recognize self-MHC molecules</a:t>
            </a:r>
          </a:p>
          <a:p>
            <a:pPr marL="1490472" lvl="4" indent="-182880" fontAlgn="auto">
              <a:spcAft>
                <a:spcPts val="0"/>
              </a:spcAft>
              <a:buClr>
                <a:schemeClr val="accent4"/>
              </a:buClr>
              <a:buFont typeface="Arial"/>
              <a:buChar char="-"/>
              <a:defRPr/>
            </a:pPr>
            <a:r>
              <a:rPr lang="en-US" dirty="0" smtClean="0"/>
              <a:t>Those that interact with MHC molecules too strongly (could produce autoimmune disorder)</a:t>
            </a:r>
          </a:p>
          <a:p>
            <a:pPr marL="1005840" lvl="2" indent="-256032" fontAlgn="auto">
              <a:spcAft>
                <a:spcPts val="0"/>
              </a:spcAft>
              <a:buFont typeface="Arial"/>
              <a:buChar char="○"/>
              <a:defRPr/>
            </a:pPr>
            <a:r>
              <a:rPr lang="en-US" dirty="0" smtClean="0"/>
              <a:t>Function decreases with age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igure 2-12"/>
          <p:cNvPicPr>
            <a:picLocks noChangeAspect="1" noChangeArrowheads="1"/>
          </p:cNvPicPr>
          <p:nvPr/>
        </p:nvPicPr>
        <p:blipFill>
          <a:blip r:embed="rId3"/>
          <a:srcRect/>
          <a:stretch>
            <a:fillRect/>
          </a:stretch>
        </p:blipFill>
        <p:spPr bwMode="auto">
          <a:xfrm>
            <a:off x="393700" y="165100"/>
            <a:ext cx="8355013" cy="65325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Lymphatic System</a:t>
            </a:r>
          </a:p>
        </p:txBody>
      </p:sp>
      <p:sp>
        <p:nvSpPr>
          <p:cNvPr id="3" name="Content Placeholder 2"/>
          <p:cNvSpPr>
            <a:spLocks noGrp="1"/>
          </p:cNvSpPr>
          <p:nvPr>
            <p:ph idx="1"/>
          </p:nvPr>
        </p:nvSpPr>
        <p:spPr/>
        <p:txBody>
          <a:bodyPr>
            <a:normAutofit/>
          </a:bodyPr>
          <a:lstStyle/>
          <a:p>
            <a:pPr marL="420624" indent="-384048" fontAlgn="auto">
              <a:spcAft>
                <a:spcPts val="0"/>
              </a:spcAft>
              <a:buFont typeface="Wingdings 2"/>
              <a:buChar char=""/>
              <a:defRPr/>
            </a:pPr>
            <a:r>
              <a:rPr lang="en-US" dirty="0" smtClean="0"/>
              <a:t>Interstitial fluid (the portion that doesn’t enter venous system) is returned to circulatory system by lymphatic vessels</a:t>
            </a:r>
          </a:p>
          <a:p>
            <a:pPr marL="420624" indent="-384048" fontAlgn="auto">
              <a:spcAft>
                <a:spcPts val="0"/>
              </a:spcAft>
              <a:buFont typeface="Wingdings 2"/>
              <a:buChar char=""/>
              <a:defRPr/>
            </a:pPr>
            <a:r>
              <a:rPr lang="en-US" dirty="0" smtClean="0"/>
              <a:t>Largest lymphatic vessel – thoracic duct</a:t>
            </a:r>
          </a:p>
          <a:p>
            <a:pPr marL="1005840" lvl="2" indent="-256032" fontAlgn="auto">
              <a:spcAft>
                <a:spcPts val="0"/>
              </a:spcAft>
              <a:buFont typeface="Arial"/>
              <a:buChar char="○"/>
              <a:defRPr/>
            </a:pPr>
            <a:r>
              <a:rPr lang="en-US" dirty="0" smtClean="0"/>
              <a:t>Enters left </a:t>
            </a:r>
            <a:r>
              <a:rPr lang="en-US" dirty="0" err="1" smtClean="0"/>
              <a:t>subclavian</a:t>
            </a:r>
            <a:r>
              <a:rPr lang="en-US" dirty="0" smtClean="0"/>
              <a:t> vein</a:t>
            </a:r>
          </a:p>
          <a:p>
            <a:pPr marL="1005840" lvl="2" indent="-256032" fontAlgn="auto">
              <a:spcAft>
                <a:spcPts val="0"/>
              </a:spcAft>
              <a:buFont typeface="Arial"/>
              <a:buChar char="○"/>
              <a:defRPr/>
            </a:pPr>
            <a:r>
              <a:rPr lang="en-US" dirty="0" smtClean="0"/>
              <a:t>Lymph from right arm and right side of head enters through right lymphatic duct, drains into right </a:t>
            </a:r>
            <a:r>
              <a:rPr lang="en-US" dirty="0" err="1" smtClean="0"/>
              <a:t>subclavian</a:t>
            </a:r>
            <a:endParaRPr lang="en-US" dirty="0" smtClean="0"/>
          </a:p>
          <a:p>
            <a:pPr marL="1005840" lvl="2" indent="-256032" fontAlgn="auto">
              <a:spcAft>
                <a:spcPts val="0"/>
              </a:spcAft>
              <a:buFont typeface="Arial"/>
              <a:buChar char="○"/>
              <a:defRPr/>
            </a:pPr>
            <a:endParaRPr lang="en-US" dirty="0" smtClean="0"/>
          </a:p>
          <a:p>
            <a:pPr marL="420624" indent="-384048" fontAlgn="auto">
              <a:spcAft>
                <a:spcPts val="0"/>
              </a:spcAft>
              <a:buFont typeface="Wingdings 2"/>
              <a:buChar char=""/>
              <a:defRPr/>
            </a:pPr>
            <a:r>
              <a:rPr lang="en-US" dirty="0" smtClean="0"/>
              <a:t>Antigen is carried by lymph to lymph nodes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Secondary Lymphoid Organs</a:t>
            </a:r>
          </a:p>
        </p:txBody>
      </p:sp>
      <p:sp>
        <p:nvSpPr>
          <p:cNvPr id="51203" name="Content Placeholder 4"/>
          <p:cNvSpPr>
            <a:spLocks noGrp="1"/>
          </p:cNvSpPr>
          <p:nvPr>
            <p:ph sz="half" idx="1"/>
          </p:nvPr>
        </p:nvSpPr>
        <p:spPr/>
        <p:txBody>
          <a:bodyPr/>
          <a:lstStyle/>
          <a:p>
            <a:r>
              <a:rPr lang="en-US" smtClean="0"/>
              <a:t>Primary follicle</a:t>
            </a:r>
          </a:p>
          <a:p>
            <a:pPr lvl="1"/>
            <a:r>
              <a:rPr lang="en-US" smtClean="0"/>
              <a:t>Unactivated lymphoid follicle</a:t>
            </a:r>
          </a:p>
          <a:p>
            <a:r>
              <a:rPr lang="en-US" smtClean="0"/>
              <a:t>Secondary follicle</a:t>
            </a:r>
          </a:p>
          <a:p>
            <a:pPr lvl="1"/>
            <a:r>
              <a:rPr lang="en-US" smtClean="0"/>
              <a:t>Follicle that is activated by antigen</a:t>
            </a:r>
          </a:p>
          <a:p>
            <a:pPr lvl="1"/>
            <a:r>
              <a:rPr lang="en-US" smtClean="0"/>
              <a:t>Ring of B cells that surround germinal center</a:t>
            </a:r>
          </a:p>
          <a:p>
            <a:pPr lvl="3"/>
            <a:r>
              <a:rPr lang="en-US" smtClean="0"/>
              <a:t>Proliferating B cells and T helper cells</a:t>
            </a:r>
          </a:p>
        </p:txBody>
      </p:sp>
      <p:sp>
        <p:nvSpPr>
          <p:cNvPr id="51204" name="Content Placeholder 5"/>
          <p:cNvSpPr>
            <a:spLocks noGrp="1"/>
          </p:cNvSpPr>
          <p:nvPr>
            <p:ph sz="half" idx="2"/>
          </p:nvPr>
        </p:nvSpPr>
        <p:spPr/>
        <p:txBody>
          <a:bodyPr/>
          <a:lstStyle/>
          <a:p>
            <a:endParaRPr lang="en-US" smtClean="0"/>
          </a:p>
        </p:txBody>
      </p:sp>
      <p:pic>
        <p:nvPicPr>
          <p:cNvPr id="51205" name="Picture 2" descr="figure 2-14"/>
          <p:cNvPicPr>
            <a:picLocks noChangeAspect="1" noChangeArrowheads="1"/>
          </p:cNvPicPr>
          <p:nvPr/>
        </p:nvPicPr>
        <p:blipFill>
          <a:blip r:embed="rId3"/>
          <a:srcRect r="51828"/>
          <a:stretch>
            <a:fillRect/>
          </a:stretch>
        </p:blipFill>
        <p:spPr bwMode="auto">
          <a:xfrm>
            <a:off x="4572000" y="1571612"/>
            <a:ext cx="4214842" cy="51133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Secondary Lymphoid Organs</a:t>
            </a:r>
          </a:p>
        </p:txBody>
      </p:sp>
      <p:sp>
        <p:nvSpPr>
          <p:cNvPr id="52227" name="Content Placeholder 5"/>
          <p:cNvSpPr>
            <a:spLocks noGrp="1"/>
          </p:cNvSpPr>
          <p:nvPr>
            <p:ph sz="half" idx="1"/>
          </p:nvPr>
        </p:nvSpPr>
        <p:spPr/>
        <p:txBody>
          <a:bodyPr/>
          <a:lstStyle/>
          <a:p>
            <a:r>
              <a:rPr lang="en-US" dirty="0" smtClean="0"/>
              <a:t>Lymph Nodes</a:t>
            </a:r>
          </a:p>
          <a:p>
            <a:pPr lvl="1"/>
            <a:r>
              <a:rPr lang="en-US" dirty="0" smtClean="0"/>
              <a:t>Encapsulated</a:t>
            </a:r>
          </a:p>
          <a:p>
            <a:pPr lvl="1"/>
            <a:r>
              <a:rPr lang="en-US" dirty="0" smtClean="0"/>
              <a:t>3 regions:</a:t>
            </a:r>
          </a:p>
          <a:p>
            <a:pPr lvl="2"/>
            <a:r>
              <a:rPr lang="en-US" dirty="0" smtClean="0"/>
              <a:t>Cortex</a:t>
            </a:r>
          </a:p>
          <a:p>
            <a:pPr lvl="3"/>
            <a:r>
              <a:rPr lang="en-US" dirty="0" smtClean="0"/>
              <a:t>B cells, macrophages, </a:t>
            </a:r>
            <a:r>
              <a:rPr lang="en-US" dirty="0" err="1" smtClean="0"/>
              <a:t>dendritic</a:t>
            </a:r>
            <a:r>
              <a:rPr lang="en-US" dirty="0" smtClean="0"/>
              <a:t> cells</a:t>
            </a:r>
          </a:p>
          <a:p>
            <a:pPr lvl="3"/>
            <a:r>
              <a:rPr lang="en-US" dirty="0" smtClean="0"/>
              <a:t>Primary follicles</a:t>
            </a:r>
          </a:p>
          <a:p>
            <a:pPr lvl="2"/>
            <a:r>
              <a:rPr lang="en-US" dirty="0" err="1" smtClean="0"/>
              <a:t>Paracortex</a:t>
            </a:r>
            <a:endParaRPr lang="en-US" dirty="0" smtClean="0"/>
          </a:p>
          <a:p>
            <a:pPr lvl="3"/>
            <a:r>
              <a:rPr lang="en-US" dirty="0" smtClean="0"/>
              <a:t>T cells, </a:t>
            </a:r>
            <a:r>
              <a:rPr lang="en-US" dirty="0" err="1" smtClean="0"/>
              <a:t>dendritic</a:t>
            </a:r>
            <a:r>
              <a:rPr lang="en-US" dirty="0" smtClean="0"/>
              <a:t> cells</a:t>
            </a:r>
          </a:p>
          <a:p>
            <a:pPr lvl="2"/>
            <a:r>
              <a:rPr lang="en-US" dirty="0" smtClean="0"/>
              <a:t>Medulla</a:t>
            </a:r>
          </a:p>
          <a:p>
            <a:pPr lvl="3"/>
            <a:r>
              <a:rPr lang="en-US" dirty="0" smtClean="0"/>
              <a:t>Plasma cells secreting antibody</a:t>
            </a:r>
          </a:p>
        </p:txBody>
      </p:sp>
      <p:pic>
        <p:nvPicPr>
          <p:cNvPr id="5" name="Picture 2" descr="figure 2-16a"/>
          <p:cNvPicPr>
            <a:picLocks noGrp="1" noChangeAspect="1" noChangeArrowheads="1"/>
          </p:cNvPicPr>
          <p:nvPr>
            <p:ph sz="half" idx="2"/>
          </p:nvPr>
        </p:nvPicPr>
        <p:blipFill>
          <a:blip r:embed="rId3"/>
          <a:srcRect/>
          <a:stretch>
            <a:fillRect/>
          </a:stretch>
        </p:blipFill>
        <p:spPr bwMode="auto">
          <a:xfrm>
            <a:off x="4648200" y="1714488"/>
            <a:ext cx="4038600" cy="40719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gure 2-16b"/>
          <p:cNvPicPr>
            <a:picLocks noChangeAspect="1" noChangeArrowheads="1"/>
          </p:cNvPicPr>
          <p:nvPr/>
        </p:nvPicPr>
        <p:blipFill>
          <a:blip r:embed="rId3"/>
          <a:srcRect/>
          <a:stretch>
            <a:fillRect/>
          </a:stretch>
        </p:blipFill>
        <p:spPr bwMode="auto">
          <a:xfrm>
            <a:off x="762000" y="165100"/>
            <a:ext cx="7623175" cy="65325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Secondary Lymphoid Organs</a:t>
            </a:r>
          </a:p>
        </p:txBody>
      </p:sp>
      <p:sp>
        <p:nvSpPr>
          <p:cNvPr id="3" name="Content Placeholder 2"/>
          <p:cNvSpPr>
            <a:spLocks noGrp="1"/>
          </p:cNvSpPr>
          <p:nvPr>
            <p:ph sz="half" idx="1"/>
          </p:nvPr>
        </p:nvSpPr>
        <p:spPr>
          <a:xfrm>
            <a:off x="214282" y="1600200"/>
            <a:ext cx="4281518" cy="4972072"/>
          </a:xfrm>
        </p:spPr>
        <p:txBody>
          <a:bodyPr>
            <a:normAutofit fontScale="85000" lnSpcReduction="20000"/>
          </a:bodyPr>
          <a:lstStyle/>
          <a:p>
            <a:pPr marL="420624" indent="-384048" fontAlgn="auto">
              <a:spcAft>
                <a:spcPts val="0"/>
              </a:spcAft>
              <a:buFont typeface="Wingdings 2"/>
              <a:buChar char=""/>
              <a:defRPr/>
            </a:pPr>
            <a:r>
              <a:rPr lang="en-US" dirty="0" smtClean="0"/>
              <a:t>Spleen</a:t>
            </a:r>
          </a:p>
          <a:p>
            <a:pPr marL="722376" lvl="1" indent="-274320" fontAlgn="auto">
              <a:spcAft>
                <a:spcPts val="0"/>
              </a:spcAft>
              <a:buFont typeface="Wingdings 2"/>
              <a:buChar char=""/>
              <a:defRPr/>
            </a:pPr>
            <a:r>
              <a:rPr lang="en-US" dirty="0" smtClean="0"/>
              <a:t>Filters blood, traps blood-bourn antigens</a:t>
            </a:r>
          </a:p>
          <a:p>
            <a:pPr marL="1005840" lvl="2" indent="-256032" fontAlgn="auto">
              <a:spcAft>
                <a:spcPts val="0"/>
              </a:spcAft>
              <a:buFont typeface="Arial"/>
              <a:buChar char="○"/>
              <a:defRPr/>
            </a:pPr>
            <a:r>
              <a:rPr lang="en-US" dirty="0" smtClean="0"/>
              <a:t>Important in systemic infections</a:t>
            </a:r>
          </a:p>
          <a:p>
            <a:pPr marL="722376" lvl="1" indent="-274320" fontAlgn="auto">
              <a:spcAft>
                <a:spcPts val="0"/>
              </a:spcAft>
              <a:buFont typeface="Wingdings 2"/>
              <a:buChar char=""/>
              <a:defRPr/>
            </a:pPr>
            <a:r>
              <a:rPr lang="en-US" dirty="0" smtClean="0"/>
              <a:t>Blood enters through </a:t>
            </a:r>
            <a:r>
              <a:rPr lang="en-US" dirty="0" err="1" smtClean="0"/>
              <a:t>splenic</a:t>
            </a:r>
            <a:r>
              <a:rPr lang="en-US" dirty="0" smtClean="0"/>
              <a:t> artery</a:t>
            </a:r>
          </a:p>
          <a:p>
            <a:pPr marL="722376" lvl="1" indent="-274320" fontAlgn="auto">
              <a:spcAft>
                <a:spcPts val="0"/>
              </a:spcAft>
              <a:buFont typeface="Wingdings 2"/>
              <a:buChar char=""/>
              <a:defRPr/>
            </a:pPr>
            <a:r>
              <a:rPr lang="en-US" dirty="0" smtClean="0"/>
              <a:t>Encapsulated</a:t>
            </a:r>
          </a:p>
          <a:p>
            <a:pPr marL="722376" lvl="1" indent="-274320" fontAlgn="auto">
              <a:spcAft>
                <a:spcPts val="0"/>
              </a:spcAft>
              <a:buFont typeface="Wingdings 2"/>
              <a:buChar char=""/>
              <a:defRPr/>
            </a:pPr>
            <a:r>
              <a:rPr lang="en-US" dirty="0" smtClean="0"/>
              <a:t>Structure:</a:t>
            </a:r>
          </a:p>
          <a:p>
            <a:pPr marL="1005840" lvl="2" indent="-256032" fontAlgn="auto">
              <a:spcAft>
                <a:spcPts val="0"/>
              </a:spcAft>
              <a:buFont typeface="Arial"/>
              <a:buChar char="○"/>
              <a:defRPr/>
            </a:pPr>
            <a:r>
              <a:rPr lang="en-US" dirty="0" smtClean="0"/>
              <a:t>Projections from capsule form </a:t>
            </a:r>
            <a:r>
              <a:rPr lang="en-US" dirty="0" err="1" smtClean="0"/>
              <a:t>trabeculae</a:t>
            </a:r>
            <a:endParaRPr lang="en-US" dirty="0" smtClean="0"/>
          </a:p>
          <a:p>
            <a:pPr marL="1005840" lvl="2" indent="-256032" fontAlgn="auto">
              <a:spcAft>
                <a:spcPts val="0"/>
              </a:spcAft>
              <a:buFont typeface="Arial"/>
              <a:buChar char="○"/>
              <a:defRPr/>
            </a:pPr>
            <a:r>
              <a:rPr lang="en-US" dirty="0" smtClean="0"/>
              <a:t>Compartments:</a:t>
            </a:r>
          </a:p>
          <a:p>
            <a:pPr marL="1280160" lvl="3" indent="-237744" fontAlgn="auto">
              <a:spcAft>
                <a:spcPts val="0"/>
              </a:spcAft>
              <a:buClr>
                <a:schemeClr val="accent3"/>
              </a:buClr>
              <a:buFont typeface="Wingdings 2"/>
              <a:buChar char=""/>
              <a:defRPr/>
            </a:pPr>
            <a:r>
              <a:rPr lang="en-US" dirty="0" smtClean="0"/>
              <a:t>Red pulp</a:t>
            </a:r>
          </a:p>
          <a:p>
            <a:pPr marL="1490472" lvl="4" indent="-182880" fontAlgn="auto">
              <a:spcAft>
                <a:spcPts val="0"/>
              </a:spcAft>
              <a:buClr>
                <a:schemeClr val="accent4"/>
              </a:buClr>
              <a:buFont typeface="Arial"/>
              <a:buChar char="-"/>
              <a:defRPr/>
            </a:pPr>
            <a:r>
              <a:rPr lang="en-US" dirty="0" smtClean="0"/>
              <a:t>Macrophages, red blood cells</a:t>
            </a:r>
          </a:p>
          <a:p>
            <a:pPr marL="1280160" lvl="3" indent="-237744" fontAlgn="auto">
              <a:spcAft>
                <a:spcPts val="0"/>
              </a:spcAft>
              <a:buClr>
                <a:schemeClr val="accent3"/>
              </a:buClr>
              <a:buFont typeface="Wingdings 2"/>
              <a:buChar char=""/>
              <a:defRPr/>
            </a:pPr>
            <a:r>
              <a:rPr lang="en-US" dirty="0" smtClean="0"/>
              <a:t>White pulp</a:t>
            </a:r>
          </a:p>
          <a:p>
            <a:pPr marL="1490472" lvl="4" indent="-182880" fontAlgn="auto">
              <a:spcAft>
                <a:spcPts val="0"/>
              </a:spcAft>
              <a:buClr>
                <a:schemeClr val="accent4"/>
              </a:buClr>
              <a:buFont typeface="Arial"/>
              <a:buChar char="-"/>
              <a:defRPr/>
            </a:pPr>
            <a:r>
              <a:rPr lang="en-US" dirty="0" smtClean="0"/>
              <a:t>Surrounds branches of </a:t>
            </a:r>
            <a:r>
              <a:rPr lang="en-US" dirty="0" err="1" smtClean="0"/>
              <a:t>splenic</a:t>
            </a:r>
            <a:r>
              <a:rPr lang="en-US" dirty="0" smtClean="0"/>
              <a:t> artery</a:t>
            </a:r>
          </a:p>
          <a:p>
            <a:pPr marL="1490472" lvl="4" indent="-182880" fontAlgn="auto">
              <a:spcAft>
                <a:spcPts val="0"/>
              </a:spcAft>
              <a:buClr>
                <a:schemeClr val="accent4"/>
              </a:buClr>
              <a:buFont typeface="Arial"/>
              <a:buChar char="-"/>
              <a:defRPr/>
            </a:pPr>
            <a:r>
              <a:rPr lang="en-US" dirty="0" smtClean="0"/>
              <a:t>Forms PALS (</a:t>
            </a:r>
            <a:r>
              <a:rPr lang="en-US" dirty="0" err="1" smtClean="0"/>
              <a:t>periarteriolar</a:t>
            </a:r>
            <a:r>
              <a:rPr lang="en-US" dirty="0" smtClean="0"/>
              <a:t> lymphoid sheath)</a:t>
            </a:r>
          </a:p>
          <a:p>
            <a:pPr marL="1490472" lvl="4" indent="-182880" fontAlgn="auto">
              <a:spcAft>
                <a:spcPts val="0"/>
              </a:spcAft>
              <a:buClr>
                <a:schemeClr val="accent4"/>
              </a:buClr>
              <a:buFont typeface="Arial"/>
              <a:buChar char="-"/>
              <a:defRPr/>
            </a:pPr>
            <a:r>
              <a:rPr lang="en-US" dirty="0" smtClean="0"/>
              <a:t>Primary follicles rich in B cells</a:t>
            </a:r>
            <a:endParaRPr lang="en-US" dirty="0"/>
          </a:p>
        </p:txBody>
      </p:sp>
      <p:pic>
        <p:nvPicPr>
          <p:cNvPr id="5" name="Picture 2" descr="figure 2-17a"/>
          <p:cNvPicPr>
            <a:picLocks noGrp="1" noChangeAspect="1" noChangeArrowheads="1"/>
          </p:cNvPicPr>
          <p:nvPr>
            <p:ph sz="half" idx="2"/>
          </p:nvPr>
        </p:nvPicPr>
        <p:blipFill>
          <a:blip r:embed="rId3"/>
          <a:srcRect/>
          <a:stretch>
            <a:fillRect/>
          </a:stretch>
        </p:blipFill>
        <p:spPr bwMode="auto">
          <a:xfrm>
            <a:off x="4648200" y="1714488"/>
            <a:ext cx="4038600" cy="39290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igure 2-17b"/>
          <p:cNvPicPr>
            <a:picLocks noChangeAspect="1" noChangeArrowheads="1"/>
          </p:cNvPicPr>
          <p:nvPr/>
        </p:nvPicPr>
        <p:blipFill>
          <a:blip r:embed="rId3"/>
          <a:srcRect/>
          <a:stretch>
            <a:fillRect/>
          </a:stretch>
        </p:blipFill>
        <p:spPr bwMode="auto">
          <a:xfrm>
            <a:off x="1000101" y="800100"/>
            <a:ext cx="7215238" cy="52657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Secondary Lymphoid Organs</a:t>
            </a:r>
          </a:p>
        </p:txBody>
      </p:sp>
      <p:sp>
        <p:nvSpPr>
          <p:cNvPr id="59395" name="Content Placeholder 2"/>
          <p:cNvSpPr>
            <a:spLocks noGrp="1"/>
          </p:cNvSpPr>
          <p:nvPr>
            <p:ph sz="half" idx="1"/>
          </p:nvPr>
        </p:nvSpPr>
        <p:spPr/>
        <p:txBody>
          <a:bodyPr/>
          <a:lstStyle/>
          <a:p>
            <a:r>
              <a:rPr lang="en-US" dirty="0" smtClean="0"/>
              <a:t>Mucosa-Associated Lymphoid Tissue</a:t>
            </a:r>
          </a:p>
          <a:p>
            <a:pPr lvl="1"/>
            <a:r>
              <a:rPr lang="en-US" dirty="0" smtClean="0"/>
              <a:t>MALT</a:t>
            </a:r>
          </a:p>
          <a:p>
            <a:pPr lvl="1"/>
            <a:r>
              <a:rPr lang="en-US" dirty="0" smtClean="0"/>
              <a:t>Organized areas along digestive, respiratory, and </a:t>
            </a:r>
            <a:r>
              <a:rPr lang="en-US" dirty="0" err="1" smtClean="0"/>
              <a:t>urogenital</a:t>
            </a:r>
            <a:r>
              <a:rPr lang="en-US" dirty="0" smtClean="0"/>
              <a:t> tracts</a:t>
            </a:r>
          </a:p>
          <a:p>
            <a:pPr lvl="3"/>
            <a:r>
              <a:rPr lang="en-US" dirty="0" smtClean="0"/>
              <a:t>Very well organized areas in intestine are referred to as </a:t>
            </a:r>
            <a:r>
              <a:rPr lang="en-US" dirty="0" err="1" smtClean="0"/>
              <a:t>Peyer’s</a:t>
            </a:r>
            <a:r>
              <a:rPr lang="en-US" dirty="0" smtClean="0"/>
              <a:t> patches</a:t>
            </a:r>
          </a:p>
          <a:p>
            <a:pPr lvl="3"/>
            <a:r>
              <a:rPr lang="en-US" dirty="0" smtClean="0"/>
              <a:t>Includes tonsils and appendix</a:t>
            </a:r>
          </a:p>
        </p:txBody>
      </p:sp>
      <p:pic>
        <p:nvPicPr>
          <p:cNvPr id="5" name="Picture 5" descr="H:\参考教材\CMI_\CMI 6th\CMI第六版图片\S9781416031222-003-f013.jpg"/>
          <p:cNvPicPr>
            <a:picLocks noGrp="1" noChangeAspect="1" noChangeArrowheads="1"/>
          </p:cNvPicPr>
          <p:nvPr>
            <p:ph sz="half" idx="2"/>
          </p:nvPr>
        </p:nvPicPr>
        <p:blipFill>
          <a:blip r:embed="rId3"/>
          <a:srcRect/>
          <a:stretch>
            <a:fillRect/>
          </a:stretch>
        </p:blipFill>
        <p:spPr bwMode="auto">
          <a:xfrm>
            <a:off x="4648200" y="1671693"/>
            <a:ext cx="4038600" cy="43829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57158" y="357166"/>
            <a:ext cx="8229600" cy="1143000"/>
          </a:xfrm>
        </p:spPr>
        <p:style>
          <a:lnRef idx="3">
            <a:schemeClr val="lt1"/>
          </a:lnRef>
          <a:fillRef idx="1">
            <a:schemeClr val="accent2"/>
          </a:fillRef>
          <a:effectRef idx="1">
            <a:schemeClr val="accent2"/>
          </a:effectRef>
          <a:fontRef idx="minor">
            <a:schemeClr val="lt1"/>
          </a:fontRef>
        </p:style>
        <p:txBody>
          <a:bodyPr/>
          <a:lstStyle/>
          <a:p>
            <a:pPr eaLnBrk="1" hangingPunct="1"/>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Mucosal immune system (MIS)</a:t>
            </a:r>
          </a:p>
        </p:txBody>
      </p:sp>
      <p:sp>
        <p:nvSpPr>
          <p:cNvPr id="33795" name="Rectangle 3"/>
          <p:cNvSpPr>
            <a:spLocks noGrp="1" noChangeArrowheads="1"/>
          </p:cNvSpPr>
          <p:nvPr>
            <p:ph idx="1"/>
          </p:nvPr>
        </p:nvSpPr>
        <p:spPr>
          <a:xfrm>
            <a:off x="611188" y="1628775"/>
            <a:ext cx="8305800" cy="4752975"/>
          </a:xfrm>
        </p:spPr>
        <p:txBody>
          <a:bodyPr/>
          <a:lstStyle/>
          <a:p>
            <a:pPr eaLnBrk="1" hangingPunct="1">
              <a:buFontTx/>
              <a:buNone/>
            </a:pPr>
            <a:r>
              <a:rPr lang="zh-CN" altLang="en-US" dirty="0" smtClean="0"/>
              <a:t>1.</a:t>
            </a:r>
            <a:r>
              <a:rPr lang="en-US" altLang="zh-CN" dirty="0" smtClean="0"/>
              <a:t>non-encapsulated lymphoid tissue in the lamina </a:t>
            </a:r>
            <a:r>
              <a:rPr lang="en-US" altLang="zh-CN" dirty="0" err="1" smtClean="0"/>
              <a:t>propria</a:t>
            </a:r>
            <a:r>
              <a:rPr lang="en-US" altLang="zh-CN" dirty="0" smtClean="0"/>
              <a:t> and </a:t>
            </a:r>
            <a:r>
              <a:rPr lang="en-US" altLang="zh-CN" dirty="0" err="1" smtClean="0"/>
              <a:t>submucosal</a:t>
            </a:r>
            <a:r>
              <a:rPr lang="en-US" altLang="zh-CN" dirty="0" smtClean="0"/>
              <a:t> areas of the gastrointestinal, respiratory and genitourinary tracts.</a:t>
            </a:r>
          </a:p>
          <a:p>
            <a:pPr eaLnBrk="1" hangingPunct="1">
              <a:buFontTx/>
              <a:buNone/>
            </a:pPr>
            <a:r>
              <a:rPr lang="en-US" altLang="zh-CN" dirty="0" smtClean="0"/>
              <a:t>2. tonsil, appendix, </a:t>
            </a:r>
            <a:r>
              <a:rPr lang="en-US" altLang="zh-CN" dirty="0" err="1" smtClean="0"/>
              <a:t>Peyer</a:t>
            </a:r>
            <a:r>
              <a:rPr lang="en-US" altLang="zh-CN" dirty="0" err="1" smtClean="0">
                <a:latin typeface="Times New Roman" pitchFamily="18" charset="0"/>
              </a:rPr>
              <a:t>’</a:t>
            </a:r>
            <a:r>
              <a:rPr lang="en-US" altLang="zh-CN" dirty="0" err="1" smtClean="0"/>
              <a:t>s</a:t>
            </a:r>
            <a:r>
              <a:rPr lang="en-US" altLang="zh-CN" dirty="0" smtClean="0"/>
              <a:t> patches</a:t>
            </a:r>
          </a:p>
          <a:p>
            <a:pPr eaLnBrk="1" hangingPunct="1">
              <a:buFontTx/>
              <a:buNone/>
            </a:pPr>
            <a:r>
              <a:rPr lang="en-US" altLang="zh-CN" dirty="0" smtClean="0"/>
              <a:t>3. B cell             </a:t>
            </a:r>
            <a:r>
              <a:rPr lang="en-US" altLang="zh-CN" dirty="0" err="1" smtClean="0"/>
              <a:t>IgA</a:t>
            </a:r>
            <a:endParaRPr lang="en-US" altLang="zh-CN" dirty="0" smtClean="0"/>
          </a:p>
          <a:p>
            <a:pPr eaLnBrk="1" hangingPunct="1">
              <a:buFontTx/>
              <a:buNone/>
            </a:pPr>
            <a:r>
              <a:rPr lang="en-US" altLang="zh-CN" dirty="0" smtClean="0"/>
              <a:t>4. function: local (mucosal) immunity</a:t>
            </a:r>
            <a:endParaRPr lang="en-US" altLang="zh-CN" sz="2800" dirty="0" smtClean="0"/>
          </a:p>
          <a:p>
            <a:pPr eaLnBrk="1" hangingPunct="1">
              <a:buFontTx/>
              <a:buNone/>
            </a:pPr>
            <a:endParaRPr lang="en-US" altLang="zh-CN" sz="2800" dirty="0" smtClean="0"/>
          </a:p>
        </p:txBody>
      </p:sp>
      <p:sp>
        <p:nvSpPr>
          <p:cNvPr id="33796" name="Line 5"/>
          <p:cNvSpPr>
            <a:spLocks noChangeShapeType="1"/>
          </p:cNvSpPr>
          <p:nvPr/>
        </p:nvSpPr>
        <p:spPr bwMode="auto">
          <a:xfrm>
            <a:off x="2286000" y="5029200"/>
            <a:ext cx="990600" cy="0"/>
          </a:xfrm>
          <a:prstGeom prst="line">
            <a:avLst/>
          </a:prstGeom>
          <a:noFill/>
          <a:ln w="9525">
            <a:noFill/>
            <a:round/>
            <a:headEnd/>
            <a:tailEnd type="triangle" w="med" len="med"/>
          </a:ln>
        </p:spPr>
        <p:txBody>
          <a:bodyPr/>
          <a:lstStyle/>
          <a:p>
            <a:endParaRPr lang="en-US"/>
          </a:p>
        </p:txBody>
      </p:sp>
      <p:sp>
        <p:nvSpPr>
          <p:cNvPr id="33797" name="Line 6"/>
          <p:cNvSpPr>
            <a:spLocks noChangeShapeType="1"/>
          </p:cNvSpPr>
          <p:nvPr/>
        </p:nvSpPr>
        <p:spPr bwMode="auto">
          <a:xfrm flipV="1">
            <a:off x="2286000" y="4581525"/>
            <a:ext cx="846138"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style>
          <a:lnRef idx="3">
            <a:schemeClr val="lt1"/>
          </a:lnRef>
          <a:fillRef idx="1">
            <a:schemeClr val="accent2"/>
          </a:fillRef>
          <a:effectRef idx="1">
            <a:schemeClr val="accent2"/>
          </a:effectRef>
          <a:fontRef idx="minor">
            <a:schemeClr val="lt1"/>
          </a:fontRef>
        </p:style>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The Immune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Response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endParaRPr>
          </a:p>
        </p:txBody>
      </p:sp>
      <p:sp>
        <p:nvSpPr>
          <p:cNvPr id="3" name="Content Placeholder 2"/>
          <p:cNvSpPr>
            <a:spLocks noGrp="1"/>
          </p:cNvSpPr>
          <p:nvPr>
            <p:ph idx="1"/>
          </p:nvPr>
        </p:nvSpPr>
        <p:spPr>
          <a:xfrm>
            <a:off x="571472" y="1428736"/>
            <a:ext cx="8286808" cy="4697427"/>
          </a:xfrm>
        </p:spPr>
        <p:txBody>
          <a:bodyPr>
            <a:noAutofit/>
          </a:bodyPr>
          <a:lstStyle/>
          <a:p>
            <a:pPr algn="just"/>
            <a:r>
              <a:rPr lang="en-US" sz="2000" dirty="0" smtClean="0"/>
              <a:t>  An immune response can be divided into: recognition and effectors response. </a:t>
            </a:r>
          </a:p>
          <a:p>
            <a:pPr algn="just"/>
            <a:r>
              <a:rPr lang="en-US" sz="2000" b="1" dirty="0" smtClean="0"/>
              <a:t>   Immune recognition </a:t>
            </a:r>
            <a:r>
              <a:rPr lang="en-US" sz="2000" dirty="0" smtClean="0"/>
              <a:t>is remarkable for its specificity. </a:t>
            </a:r>
          </a:p>
          <a:p>
            <a:pPr marL="514350" indent="-514350" algn="just">
              <a:buNone/>
            </a:pPr>
            <a:r>
              <a:rPr lang="en-US" sz="2000" dirty="0" smtClean="0"/>
              <a:t>          The immune system is able to recognize subtle chemical differences that distinguish one foreign pathogen from another. the system is able to discriminate between foreign molecules and the body’s own cells and proteins.</a:t>
            </a:r>
          </a:p>
          <a:p>
            <a:pPr marL="514350" indent="-514350" algn="just"/>
            <a:r>
              <a:rPr lang="en-US" sz="2000" b="1" dirty="0" smtClean="0"/>
              <a:t>Effector immune response </a:t>
            </a:r>
            <a:r>
              <a:rPr lang="en-US" sz="2000" dirty="0" smtClean="0"/>
              <a:t>Once a foreign organism has been recognized, the immune system recruits a variety of cells and molecules to mount an appropriate response, called an effector response, to eliminate or neutralize the organism. In this way the system is able to convert the initial recognition event into a variety of effector</a:t>
            </a:r>
            <a:r>
              <a:rPr lang="en-US" sz="2000" dirty="0"/>
              <a:t> </a:t>
            </a:r>
            <a:r>
              <a:rPr lang="en-US" sz="2000" dirty="0" smtClean="0"/>
              <a:t>responses, each uniquely suited for eliminating a particular type of pathogen. Later exposure to the same foreign organism induces a memory response, characterized by a more rapid and heightened immune reaction that serves to eliminate the pathogen and prevent disease.</a:t>
            </a:r>
          </a:p>
          <a:p>
            <a:endParaRPr lang="en-US"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igure 2-19b"/>
          <p:cNvPicPr>
            <a:picLocks noChangeAspect="1" noChangeArrowheads="1"/>
          </p:cNvPicPr>
          <p:nvPr/>
        </p:nvPicPr>
        <p:blipFill>
          <a:blip r:embed="rId3"/>
          <a:srcRect/>
          <a:stretch>
            <a:fillRect/>
          </a:stretch>
        </p:blipFill>
        <p:spPr bwMode="auto">
          <a:xfrm>
            <a:off x="304800" y="495300"/>
            <a:ext cx="8531225" cy="58801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agesCAQTMTTF.jpg"/>
          <p:cNvPicPr>
            <a:picLocks noGrp="1" noChangeAspect="1"/>
          </p:cNvPicPr>
          <p:nvPr>
            <p:ph idx="1"/>
          </p:nvPr>
        </p:nvPicPr>
        <p:blipFill>
          <a:blip r:embed="rId3"/>
          <a:stretch>
            <a:fillRect/>
          </a:stretch>
        </p:blipFill>
        <p:spPr>
          <a:xfrm>
            <a:off x="500034" y="428604"/>
            <a:ext cx="8215370" cy="59293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54032"/>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smtClean="0"/>
              <a:t>Immunity&amp; the Immune Response</a:t>
            </a:r>
            <a:endParaRPr lang="en-US" dirty="0"/>
          </a:p>
        </p:txBody>
      </p:sp>
      <p:sp>
        <p:nvSpPr>
          <p:cNvPr id="4" name="Content Placeholder 3"/>
          <p:cNvSpPr>
            <a:spLocks noGrp="1"/>
          </p:cNvSpPr>
          <p:nvPr>
            <p:ph idx="1"/>
          </p:nvPr>
        </p:nvSpPr>
        <p:spPr>
          <a:xfrm>
            <a:off x="357126" y="928670"/>
            <a:ext cx="8786874" cy="5197493"/>
          </a:xfrm>
        </p:spPr>
        <p:txBody>
          <a:bodyPr>
            <a:normAutofit lnSpcReduction="10000"/>
          </a:bodyPr>
          <a:lstStyle/>
          <a:p>
            <a:pPr algn="just"/>
            <a:r>
              <a:rPr lang="en-US" dirty="0" smtClean="0"/>
              <a:t>Immunity is the state of protection from infectious disease has both a less specific and more specific component that defined as immune response :</a:t>
            </a:r>
          </a:p>
          <a:p>
            <a:pPr marL="571500" indent="-571500">
              <a:lnSpc>
                <a:spcPct val="70000"/>
              </a:lnSpc>
              <a:spcBef>
                <a:spcPct val="70000"/>
              </a:spcBef>
              <a:buSzPct val="115000"/>
              <a:buFont typeface="Symbol" pitchFamily="18" charset="2"/>
              <a:buChar char="¨"/>
            </a:pPr>
            <a:r>
              <a:rPr lang="zh-CN" altLang="en-US" sz="3600" b="1" dirty="0" smtClean="0">
                <a:latin typeface="Times New Roman" pitchFamily="18" charset="0"/>
              </a:rPr>
              <a:t> </a:t>
            </a:r>
            <a:r>
              <a:rPr lang="en-US" altLang="zh-CN" sz="3600" b="1" dirty="0" smtClean="0">
                <a:solidFill>
                  <a:srgbClr val="C00000"/>
                </a:solidFill>
                <a:latin typeface="Times New Roman" pitchFamily="18" charset="0"/>
              </a:rPr>
              <a:t>I</a:t>
            </a:r>
            <a:r>
              <a:rPr lang="en-US" altLang="zh-CN" b="1" dirty="0" smtClean="0">
                <a:solidFill>
                  <a:srgbClr val="C00000"/>
                </a:solidFill>
              </a:rPr>
              <a:t>nnate immune response  </a:t>
            </a:r>
            <a:r>
              <a:rPr lang="en-US" altLang="zh-CN" sz="1900" b="1" dirty="0" smtClean="0"/>
              <a:t>(</a:t>
            </a:r>
            <a:r>
              <a:rPr lang="en-US" altLang="zh-CN" sz="1900" dirty="0" smtClean="0"/>
              <a:t>natural or non-specific immune response):</a:t>
            </a:r>
            <a:r>
              <a:rPr lang="en-US" sz="2000" dirty="0" smtClean="0"/>
              <a:t> The less specific component</a:t>
            </a:r>
            <a:r>
              <a:rPr lang="en-US" sz="2000" b="1" dirty="0" smtClean="0"/>
              <a:t> </a:t>
            </a:r>
            <a:r>
              <a:rPr lang="en-US" sz="2000" dirty="0" smtClean="0"/>
              <a:t>immunity, provides the first line of defense against infection. Most components of innate immunity are present before the onset of infection and constitute a set of disease-resistance mechanisms that are not specific to a particular pathogen</a:t>
            </a:r>
            <a:endParaRPr lang="en-US" altLang="zh-CN" sz="1900" dirty="0" smtClean="0"/>
          </a:p>
          <a:p>
            <a:pPr marL="571500" indent="-571500">
              <a:lnSpc>
                <a:spcPct val="70000"/>
              </a:lnSpc>
              <a:spcBef>
                <a:spcPct val="70000"/>
              </a:spcBef>
              <a:buSzPct val="115000"/>
              <a:buFont typeface="Symbol" pitchFamily="18" charset="2"/>
              <a:buChar char="¨"/>
            </a:pPr>
            <a:r>
              <a:rPr lang="zh-CN" altLang="en-US" b="1" dirty="0" smtClean="0"/>
              <a:t> </a:t>
            </a:r>
            <a:r>
              <a:rPr lang="en-US" altLang="zh-CN" sz="3600" b="1" dirty="0" smtClean="0">
                <a:solidFill>
                  <a:srgbClr val="C00000"/>
                </a:solidFill>
                <a:latin typeface="Times New Roman" pitchFamily="18" charset="0"/>
              </a:rPr>
              <a:t>Adaptive immune</a:t>
            </a:r>
            <a:r>
              <a:rPr lang="zh-CN" altLang="en-US" sz="3600" b="1" dirty="0" smtClean="0">
                <a:solidFill>
                  <a:srgbClr val="C00000"/>
                </a:solidFill>
                <a:latin typeface="Times New Roman" pitchFamily="18" charset="0"/>
              </a:rPr>
              <a:t> </a:t>
            </a:r>
            <a:r>
              <a:rPr lang="en-US" altLang="zh-CN" sz="3600" b="1" dirty="0" smtClean="0">
                <a:solidFill>
                  <a:srgbClr val="C00000"/>
                </a:solidFill>
                <a:latin typeface="Times New Roman" pitchFamily="18" charset="0"/>
              </a:rPr>
              <a:t>response </a:t>
            </a:r>
            <a:r>
              <a:rPr lang="en-US" altLang="zh-CN" sz="1900" dirty="0" smtClean="0"/>
              <a:t>(acquired or</a:t>
            </a:r>
            <a:r>
              <a:rPr lang="zh-CN" altLang="en-US" sz="1900" dirty="0" smtClean="0"/>
              <a:t> </a:t>
            </a:r>
            <a:r>
              <a:rPr lang="en-US" altLang="zh-CN" sz="1900" dirty="0" smtClean="0"/>
              <a:t>specific immune response)</a:t>
            </a:r>
            <a:r>
              <a:rPr lang="en-US" sz="2000" dirty="0" smtClean="0"/>
              <a:t> : this does not come into play until there is an antigenic challenge to the organism. Adaptive immunity responds to the challenge with a high degree of specificity as well as the remarkable property of “memory.” Typically, there is an adaptive immune response against an antigen within five or six days after the initial exposure to that antigen.</a:t>
            </a:r>
            <a:endParaRPr lang="en-US" altLang="zh-CN" sz="1900" dirty="0" smtClean="0"/>
          </a:p>
          <a:p>
            <a:pPr algn="just">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00034" y="428604"/>
            <a:ext cx="8186766" cy="714380"/>
          </a:xfrm>
        </p:spPr>
        <p:style>
          <a:lnRef idx="3">
            <a:schemeClr val="lt1"/>
          </a:lnRef>
          <a:fillRef idx="1">
            <a:schemeClr val="accent2"/>
          </a:fillRef>
          <a:effectRef idx="1">
            <a:schemeClr val="accent2"/>
          </a:effectRef>
          <a:fontRef idx="minor">
            <a:schemeClr val="lt1"/>
          </a:fontRef>
        </p:style>
        <p:txBody>
          <a:bodyPr>
            <a:normAutofit/>
          </a:bodyPr>
          <a:lstStyle/>
          <a:p>
            <a:pPr eaLnBrk="1" hangingPunct="1"/>
            <a:r>
              <a:rPr lang="en-US" altLang="zh-C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innate and adaptive immune response</a:t>
            </a:r>
            <a:endPar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35887" name="Group 47"/>
          <p:cNvGraphicFramePr>
            <a:graphicFrameLocks noGrp="1"/>
          </p:cNvGraphicFramePr>
          <p:nvPr>
            <p:ph idx="1"/>
          </p:nvPr>
        </p:nvGraphicFramePr>
        <p:xfrm>
          <a:off x="381000" y="1371600"/>
          <a:ext cx="8548718" cy="4932199"/>
        </p:xfrm>
        <a:graphic>
          <a:graphicData uri="http://schemas.openxmlformats.org/drawingml/2006/table">
            <a:tbl>
              <a:tblPr>
                <a:tableStyleId>{284E427A-3D55-4303-BF80-6455036E1DE7}</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960718">
                  <a:extLst>
                    <a:ext uri="{9D8B030D-6E8A-4147-A177-3AD203B41FA5}">
                      <a16:colId xmlns:a16="http://schemas.microsoft.com/office/drawing/2014/main" val="20002"/>
                    </a:ext>
                  </a:extLst>
                </a:gridCol>
              </a:tblGrid>
              <a:tr h="439921">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2400" b="1" u="none" strike="noStrike" cap="none" normalizeH="0" baseline="0" dirty="0" smtClean="0">
                          <a:ln>
                            <a:noFill/>
                          </a:ln>
                          <a:solidFill>
                            <a:srgbClr val="C00000"/>
                          </a:solidFill>
                          <a:effectLst/>
                        </a:rPr>
                        <a:t>Characteristics</a:t>
                      </a:r>
                      <a:endParaRPr kumimoji="1" lang="en-US" altLang="zh-CN" sz="2400" b="1" i="0" u="none" strike="noStrike" cap="none" normalizeH="0" baseline="0" dirty="0" smtClean="0">
                        <a:ln>
                          <a:noFill/>
                        </a:ln>
                        <a:solidFill>
                          <a:srgbClr val="C00000"/>
                        </a:solidFill>
                        <a:effectLst/>
                        <a:latin typeface="Tahoma" pitchFamily="34" charset="0"/>
                        <a:ea typeface="宋体" pitchFamily="2" charset="-122"/>
                      </a:endParaRPr>
                    </a:p>
                  </a:txBody>
                  <a:tcPr horzOverflow="overflow">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2400" b="1" u="none" strike="noStrike" cap="none" normalizeH="0" baseline="0" dirty="0" smtClean="0">
                          <a:ln>
                            <a:noFill/>
                          </a:ln>
                          <a:solidFill>
                            <a:srgbClr val="C00000"/>
                          </a:solidFill>
                          <a:effectLst/>
                        </a:rPr>
                        <a:t>Cells</a:t>
                      </a:r>
                      <a:endParaRPr kumimoji="1" lang="en-US" altLang="zh-CN" sz="2400" b="1" i="0" u="none" strike="noStrike" cap="none" normalizeH="0" baseline="0" dirty="0" smtClean="0">
                        <a:ln>
                          <a:noFill/>
                        </a:ln>
                        <a:solidFill>
                          <a:srgbClr val="C00000"/>
                        </a:solidFill>
                        <a:effectLst/>
                        <a:latin typeface="Tahoma" pitchFamily="34" charset="0"/>
                        <a:ea typeface="宋体" pitchFamily="2" charset="-122"/>
                      </a:endParaRPr>
                    </a:p>
                  </a:txBody>
                  <a:tcPr horzOverflow="overflow">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1" lang="en-US" altLang="zh-CN" sz="2400" b="1" u="none" strike="noStrike" cap="none" normalizeH="0" baseline="0" dirty="0" smtClean="0">
                          <a:ln>
                            <a:noFill/>
                          </a:ln>
                          <a:solidFill>
                            <a:srgbClr val="C00000"/>
                          </a:solidFill>
                          <a:effectLst/>
                        </a:rPr>
                        <a:t>Molecules</a:t>
                      </a:r>
                      <a:endParaRPr kumimoji="1" lang="en-US" altLang="zh-CN" sz="2400" b="1" i="0" u="none" strike="noStrike" cap="none" normalizeH="0" baseline="0" dirty="0" smtClean="0">
                        <a:ln>
                          <a:noFill/>
                        </a:ln>
                        <a:solidFill>
                          <a:srgbClr val="C00000"/>
                        </a:solidFill>
                        <a:effectLst/>
                        <a:latin typeface="Tahoma" pitchFamily="34" charset="0"/>
                        <a:ea typeface="宋体" pitchFamily="2" charset="-122"/>
                      </a:endParaRPr>
                    </a:p>
                  </a:txBody>
                  <a:tcPr horzOverflow="overflow">
                    <a:solidFill>
                      <a:schemeClr val="accent2">
                        <a:lumMod val="60000"/>
                        <a:lumOff val="40000"/>
                      </a:schemeClr>
                    </a:solidFill>
                  </a:tcPr>
                </a:tc>
                <a:extLst>
                  <a:ext uri="{0D108BD9-81ED-4DB2-BD59-A6C34878D82A}">
                    <a16:rowId xmlns:a16="http://schemas.microsoft.com/office/drawing/2014/main" val="10000"/>
                  </a:ext>
                </a:extLst>
              </a:tr>
              <a:tr h="449439">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en-US" altLang="zh-CN" sz="2000" u="none" strike="noStrike" cap="none" normalizeH="0" baseline="0" dirty="0" smtClean="0">
                          <a:ln>
                            <a:noFill/>
                          </a:ln>
                          <a:solidFill>
                            <a:srgbClr val="C00000"/>
                          </a:solidFill>
                          <a:effectLst/>
                        </a:rPr>
                        <a:t>Innate immunity</a:t>
                      </a:r>
                      <a:endParaRPr kumimoji="1" lang="en-US" altLang="zh-CN" sz="2000" b="1" i="0" u="none" strike="noStrike" cap="none" normalizeH="0" baseline="0" dirty="0" smtClean="0">
                        <a:ln>
                          <a:noFill/>
                        </a:ln>
                        <a:solidFill>
                          <a:srgbClr val="C00000"/>
                        </a:solidFill>
                        <a:effectLst/>
                        <a:latin typeface="Tahoma" pitchFamily="34"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zh-CN" altLang="en-US" sz="2000" b="1" i="0" u="none" strike="noStrike" cap="none" normalizeH="0" baseline="0" dirty="0" smtClean="0">
                        <a:ln>
                          <a:noFill/>
                        </a:ln>
                        <a:solidFill>
                          <a:schemeClr val="tx1"/>
                        </a:solidFill>
                        <a:effectLst/>
                        <a:latin typeface="Tahoma" pitchFamily="34"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zh-CN" altLang="en-US" sz="2000" b="1" i="0" u="none" strike="noStrike" cap="none" normalizeH="0" baseline="0" smtClean="0">
                        <a:ln>
                          <a:noFill/>
                        </a:ln>
                        <a:solidFill>
                          <a:schemeClr val="tx1"/>
                        </a:solidFill>
                        <a:effectLst/>
                        <a:latin typeface="Tahoma" pitchFamily="34" charset="0"/>
                        <a:ea typeface="宋体" pitchFamily="2" charset="-122"/>
                      </a:endParaRPr>
                    </a:p>
                  </a:txBody>
                  <a:tcPr horzOverflow="overflow"/>
                </a:tc>
                <a:extLst>
                  <a:ext uri="{0D108BD9-81ED-4DB2-BD59-A6C34878D82A}">
                    <a16:rowId xmlns:a16="http://schemas.microsoft.com/office/drawing/2014/main" val="10001"/>
                  </a:ext>
                </a:extLst>
              </a:tr>
              <a:tr h="2100905">
                <a:tc>
                  <a:txBody>
                    <a:bodyPr/>
                    <a:lstStyle/>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dirty="0" smtClean="0">
                          <a:ln>
                            <a:noFill/>
                          </a:ln>
                          <a:effectLst/>
                        </a:rPr>
                        <a:t>Responds rapidly </a:t>
                      </a:r>
                    </a:p>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dirty="0" smtClean="0">
                          <a:ln>
                            <a:noFill/>
                          </a:ln>
                          <a:effectLst/>
                        </a:rPr>
                        <a:t>No memory</a:t>
                      </a:r>
                    </a:p>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dirty="0" smtClean="0">
                          <a:ln>
                            <a:noFill/>
                          </a:ln>
                          <a:effectLst/>
                        </a:rPr>
                        <a:t>No or low  </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en-US" altLang="zh-CN" sz="2000" u="none" strike="noStrike" cap="none" normalizeH="0" baseline="0" dirty="0" smtClean="0">
                          <a:ln>
                            <a:noFill/>
                          </a:ln>
                          <a:effectLst/>
                        </a:rPr>
                        <a:t>  specificity</a:t>
                      </a:r>
                      <a:endParaRPr kumimoji="1" lang="zh-CN" altLang="en-US" sz="2000" b="1" i="0" u="none" strike="noStrike" cap="none" normalizeH="0" baseline="0" dirty="0" smtClean="0">
                        <a:ln>
                          <a:noFill/>
                        </a:ln>
                        <a:solidFill>
                          <a:schemeClr val="tx1"/>
                        </a:solidFill>
                        <a:effectLst/>
                        <a:latin typeface="Tahoma" pitchFamily="34"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smtClean="0">
                          <a:ln>
                            <a:noFill/>
                          </a:ln>
                          <a:effectLst/>
                        </a:rPr>
                        <a:t>Physical barriers</a:t>
                      </a:r>
                    </a:p>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smtClean="0">
                          <a:ln>
                            <a:noFill/>
                          </a:ln>
                          <a:effectLst/>
                        </a:rPr>
                        <a:t>Phagocytes (PMNs    </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en-US" altLang="zh-CN" sz="2000" u="none" strike="noStrike" cap="none" normalizeH="0" baseline="0" smtClean="0">
                          <a:ln>
                            <a:noFill/>
                          </a:ln>
                          <a:effectLst/>
                        </a:rPr>
                        <a:t>  and macrophages)</a:t>
                      </a:r>
                    </a:p>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smtClean="0">
                          <a:ln>
                            <a:noFill/>
                          </a:ln>
                          <a:effectLst/>
                        </a:rPr>
                        <a:t>Natural killer cells</a:t>
                      </a:r>
                      <a:endParaRPr kumimoji="1" lang="en-US" altLang="zh-CN" sz="2000" b="1" i="0" u="none" strike="noStrike" cap="none" normalizeH="0" baseline="0" smtClean="0">
                        <a:ln>
                          <a:noFill/>
                        </a:ln>
                        <a:solidFill>
                          <a:schemeClr val="tx1"/>
                        </a:solidFill>
                        <a:effectLst/>
                        <a:latin typeface="Tahoma" pitchFamily="34"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dirty="0" err="1" smtClean="0">
                          <a:ln>
                            <a:noFill/>
                          </a:ln>
                          <a:effectLst/>
                        </a:rPr>
                        <a:t>Humoral</a:t>
                      </a:r>
                      <a:r>
                        <a:rPr kumimoji="1" lang="en-US" altLang="zh-CN" sz="2000" u="none" strike="noStrike" cap="none" normalizeH="0" baseline="0" dirty="0" smtClean="0">
                          <a:ln>
                            <a:noFill/>
                          </a:ln>
                          <a:effectLst/>
                        </a:rPr>
                        <a:t> factors</a:t>
                      </a:r>
                    </a:p>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dirty="0" smtClean="0">
                          <a:ln>
                            <a:noFill/>
                          </a:ln>
                          <a:effectLst/>
                        </a:rPr>
                        <a:t>Complement</a:t>
                      </a:r>
                    </a:p>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dirty="0" smtClean="0">
                          <a:ln>
                            <a:noFill/>
                          </a:ln>
                          <a:effectLst/>
                        </a:rPr>
                        <a:t>Acute </a:t>
                      </a:r>
                      <a:r>
                        <a:rPr kumimoji="1" lang="en-US" altLang="zh-CN" sz="2000" u="none" strike="noStrike" cap="none" normalizeH="0" baseline="0" dirty="0" err="1" smtClean="0">
                          <a:ln>
                            <a:noFill/>
                          </a:ln>
                          <a:effectLst/>
                        </a:rPr>
                        <a:t>phaseProteins</a:t>
                      </a:r>
                      <a:endParaRPr kumimoji="1" lang="en-US" altLang="zh-CN" sz="20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dirty="0" smtClean="0">
                          <a:ln>
                            <a:noFill/>
                          </a:ln>
                          <a:effectLst/>
                        </a:rPr>
                        <a:t>Cytokines</a:t>
                      </a:r>
                      <a:endParaRPr kumimoji="1" lang="en-US" altLang="zh-CN" sz="2000" b="1" i="0" u="none" strike="noStrike" cap="none" normalizeH="0" baseline="0" dirty="0" smtClean="0">
                        <a:ln>
                          <a:noFill/>
                        </a:ln>
                        <a:solidFill>
                          <a:schemeClr val="tx1"/>
                        </a:solidFill>
                        <a:effectLst/>
                        <a:latin typeface="Tahoma" pitchFamily="34" charset="0"/>
                        <a:ea typeface="宋体" pitchFamily="2" charset="-122"/>
                      </a:endParaRPr>
                    </a:p>
                  </a:txBody>
                  <a:tcPr horzOverflow="overflow"/>
                </a:tc>
                <a:extLst>
                  <a:ext uri="{0D108BD9-81ED-4DB2-BD59-A6C34878D82A}">
                    <a16:rowId xmlns:a16="http://schemas.microsoft.com/office/drawing/2014/main" val="10002"/>
                  </a:ext>
                </a:extLst>
              </a:tr>
              <a:tr h="451201">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en-US" altLang="zh-CN" sz="2000" u="none" strike="noStrike" cap="none" normalizeH="0" baseline="0" dirty="0" smtClean="0">
                          <a:ln>
                            <a:noFill/>
                          </a:ln>
                          <a:solidFill>
                            <a:srgbClr val="C00000"/>
                          </a:solidFill>
                          <a:effectLst/>
                        </a:rPr>
                        <a:t>Adaptive immunity</a:t>
                      </a:r>
                      <a:endParaRPr kumimoji="1" lang="en-US" altLang="zh-CN" sz="2000" b="1" i="0" u="none" strike="noStrike" cap="none" normalizeH="0" baseline="0" dirty="0" smtClean="0">
                        <a:ln>
                          <a:noFill/>
                        </a:ln>
                        <a:solidFill>
                          <a:srgbClr val="C00000"/>
                        </a:solidFill>
                        <a:effectLst/>
                        <a:latin typeface="Tahoma" pitchFamily="34"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zh-CN" altLang="en-US" sz="2000" b="1" i="0" u="none" strike="noStrike" cap="none" normalizeH="0" baseline="0" dirty="0" smtClean="0">
                        <a:ln>
                          <a:noFill/>
                        </a:ln>
                        <a:solidFill>
                          <a:schemeClr val="tx1"/>
                        </a:solidFill>
                        <a:effectLst/>
                        <a:latin typeface="Tahoma" pitchFamily="34"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zh-CN" altLang="en-US" sz="2000" b="1" i="0" u="none" strike="noStrike" cap="none" normalizeH="0" baseline="0" smtClean="0">
                        <a:ln>
                          <a:noFill/>
                        </a:ln>
                        <a:solidFill>
                          <a:schemeClr val="tx1"/>
                        </a:solidFill>
                        <a:effectLst/>
                        <a:latin typeface="Tahoma" pitchFamily="34" charset="0"/>
                        <a:ea typeface="宋体" pitchFamily="2" charset="-122"/>
                      </a:endParaRPr>
                    </a:p>
                  </a:txBody>
                  <a:tcPr horzOverflow="overflow"/>
                </a:tc>
                <a:extLst>
                  <a:ext uri="{0D108BD9-81ED-4DB2-BD59-A6C34878D82A}">
                    <a16:rowId xmlns:a16="http://schemas.microsoft.com/office/drawing/2014/main" val="10003"/>
                  </a:ext>
                </a:extLst>
              </a:tr>
              <a:tr h="1473454">
                <a:tc>
                  <a:txBody>
                    <a:bodyPr/>
                    <a:lstStyle/>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smtClean="0">
                          <a:ln>
                            <a:noFill/>
                          </a:ln>
                          <a:effectLst/>
                        </a:rPr>
                        <a:t>Responds  Slowly </a:t>
                      </a:r>
                    </a:p>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smtClean="0">
                          <a:ln>
                            <a:noFill/>
                          </a:ln>
                          <a:effectLst/>
                        </a:rPr>
                        <a:t>Memory</a:t>
                      </a:r>
                    </a:p>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smtClean="0">
                          <a:ln>
                            <a:noFill/>
                          </a:ln>
                          <a:effectLst/>
                        </a:rPr>
                        <a:t>Highly specific</a:t>
                      </a:r>
                      <a:endParaRPr kumimoji="1" lang="zh-CN" altLang="en-US" sz="2000" b="1" i="0" u="none" strike="noStrike" cap="none" normalizeH="0" baseline="0" smtClean="0">
                        <a:ln>
                          <a:noFill/>
                        </a:ln>
                        <a:solidFill>
                          <a:schemeClr val="tx1"/>
                        </a:solidFill>
                        <a:effectLst/>
                        <a:latin typeface="Tahoma" pitchFamily="34"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smtClean="0">
                          <a:ln>
                            <a:noFill/>
                          </a:ln>
                          <a:effectLst/>
                        </a:rPr>
                        <a:t>T cells</a:t>
                      </a:r>
                    </a:p>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smtClean="0">
                          <a:ln>
                            <a:noFill/>
                          </a:ln>
                          <a:effectLst/>
                        </a:rPr>
                        <a:t>B cells</a:t>
                      </a:r>
                    </a:p>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smtClean="0">
                          <a:ln>
                            <a:noFill/>
                          </a:ln>
                          <a:effectLst/>
                        </a:rPr>
                        <a:t>Dendritic cells</a:t>
                      </a:r>
                      <a:endParaRPr kumimoji="1" lang="en-US" altLang="zh-CN" sz="2000" b="1" i="0" u="none" strike="noStrike" cap="none" normalizeH="0" baseline="0" smtClean="0">
                        <a:ln>
                          <a:noFill/>
                        </a:ln>
                        <a:solidFill>
                          <a:schemeClr val="tx1"/>
                        </a:solidFill>
                        <a:effectLst/>
                        <a:latin typeface="Tahoma" pitchFamily="34"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dirty="0" smtClean="0">
                          <a:ln>
                            <a:noFill/>
                          </a:ln>
                          <a:effectLst/>
                        </a:rPr>
                        <a:t>Antibodies</a:t>
                      </a:r>
                    </a:p>
                    <a:p>
                      <a:pPr marL="0" marR="0" lvl="0" indent="0" algn="l" defTabSz="914400" rtl="0" eaLnBrk="1" fontAlgn="base" latinLnBrk="0" hangingPunct="1">
                        <a:lnSpc>
                          <a:spcPct val="100000"/>
                        </a:lnSpc>
                        <a:spcBef>
                          <a:spcPct val="20000"/>
                        </a:spcBef>
                        <a:spcAft>
                          <a:spcPct val="0"/>
                        </a:spcAft>
                        <a:buClrTx/>
                        <a:buSzPct val="90000"/>
                        <a:buFontTx/>
                        <a:buBlip>
                          <a:blip r:embed="rId3"/>
                        </a:buBlip>
                        <a:tabLst/>
                      </a:pPr>
                      <a:r>
                        <a:rPr kumimoji="1" lang="en-US" altLang="zh-CN" sz="2000" u="none" strike="noStrike" cap="none" normalizeH="0" baseline="0" dirty="0" smtClean="0">
                          <a:ln>
                            <a:noFill/>
                          </a:ln>
                          <a:effectLst/>
                        </a:rPr>
                        <a:t>Cytokines</a:t>
                      </a:r>
                      <a:endParaRPr kumimoji="1" lang="en-US" altLang="zh-CN" sz="2000" b="1" i="0" u="none" strike="noStrike" cap="none" normalizeH="0" baseline="0" dirty="0" smtClean="0">
                        <a:ln>
                          <a:noFill/>
                        </a:ln>
                        <a:solidFill>
                          <a:schemeClr val="tx1"/>
                        </a:solidFill>
                        <a:effectLst/>
                        <a:latin typeface="Tahoma" pitchFamily="34" charset="0"/>
                        <a:ea typeface="宋体" pitchFamily="2" charset="-122"/>
                      </a:endParaRPr>
                    </a:p>
                  </a:txBody>
                  <a:tcPr horzOverflow="overflow"/>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33400" y="152400"/>
            <a:ext cx="8153400" cy="1143000"/>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a:lstStyle/>
          <a:p>
            <a:pPr algn="ctr"/>
            <a:r>
              <a:rPr lang="en-US" sz="3600" b="1" dirty="0">
                <a:latin typeface="Arial Narrow" pitchFamily="34" charset="0"/>
              </a:rPr>
              <a:t>Components of Human Immune System</a:t>
            </a:r>
            <a:r>
              <a:rPr lang="en-US" sz="3600" b="1" dirty="0">
                <a:solidFill>
                  <a:srgbClr val="FFFF00"/>
                </a:solidFill>
              </a:rPr>
              <a:t> </a:t>
            </a:r>
          </a:p>
        </p:txBody>
      </p:sp>
      <p:pic>
        <p:nvPicPr>
          <p:cNvPr id="45059" name="Picture 3" descr="E:\MEDIA\1421\142123.JPG"/>
          <p:cNvPicPr>
            <a:picLocks noChangeAspect="1" noChangeArrowheads="1"/>
          </p:cNvPicPr>
          <p:nvPr/>
        </p:nvPicPr>
        <p:blipFill>
          <a:blip r:embed="rId3"/>
          <a:srcRect/>
          <a:stretch>
            <a:fillRect/>
          </a:stretch>
        </p:blipFill>
        <p:spPr bwMode="auto">
          <a:xfrm>
            <a:off x="785786" y="1500174"/>
            <a:ext cx="7572428" cy="48577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57166"/>
            <a:ext cx="7772400" cy="1000132"/>
          </a:xfrm>
        </p:spPr>
        <p:style>
          <a:lnRef idx="3">
            <a:schemeClr val="lt1"/>
          </a:lnRef>
          <a:fillRef idx="1">
            <a:schemeClr val="accent2"/>
          </a:fillRef>
          <a:effectRef idx="1">
            <a:schemeClr val="accent2"/>
          </a:effectRef>
          <a:fontRef idx="minor">
            <a:schemeClr val="lt1"/>
          </a:fontRef>
        </p:style>
        <p:txBody>
          <a:bodyPr rtlCol="0">
            <a:normAutofit/>
          </a:bodyPr>
          <a:lstStyle/>
          <a:p>
            <a:pPr eaLnBrk="1" fontAlgn="auto" hangingPunct="1">
              <a:spcAft>
                <a:spcPts val="0"/>
              </a:spcAft>
              <a:defRPr/>
            </a:pPr>
            <a:r>
              <a:rPr lang="en-US" altLang="zh-C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Tissues and organs of the immune system</a:t>
            </a:r>
          </a:p>
        </p:txBody>
      </p:sp>
      <p:sp>
        <p:nvSpPr>
          <p:cNvPr id="32771" name="Rectangle 6"/>
          <p:cNvSpPr>
            <a:spLocks noGrp="1" noChangeArrowheads="1"/>
          </p:cNvSpPr>
          <p:nvPr>
            <p:ph idx="1"/>
          </p:nvPr>
        </p:nvSpPr>
        <p:spPr>
          <a:xfrm>
            <a:off x="428596" y="1643050"/>
            <a:ext cx="8486804" cy="4681550"/>
          </a:xfrm>
        </p:spPr>
        <p:txBody>
          <a:bodyPr>
            <a:normAutofit fontScale="77500" lnSpcReduction="20000"/>
          </a:bodyPr>
          <a:lstStyle/>
          <a:p>
            <a:pPr eaLnBrk="1" hangingPunct="1">
              <a:buFontTx/>
              <a:buNone/>
            </a:pPr>
            <a:r>
              <a:rPr lang="en-US" altLang="zh-CN" dirty="0" smtClean="0">
                <a:solidFill>
                  <a:srgbClr val="C00000"/>
                </a:solidFill>
              </a:rPr>
              <a:t>Primary (or central) lymphoid organs</a:t>
            </a:r>
          </a:p>
          <a:p>
            <a:pPr eaLnBrk="1" hangingPunct="1">
              <a:buFontTx/>
              <a:buNone/>
            </a:pPr>
            <a:r>
              <a:rPr lang="en-US" altLang="zh-CN" dirty="0" smtClean="0"/>
              <a:t>    Bone marrow</a:t>
            </a:r>
          </a:p>
          <a:p>
            <a:pPr eaLnBrk="1" hangingPunct="1">
              <a:buFontTx/>
              <a:buNone/>
            </a:pPr>
            <a:r>
              <a:rPr lang="en-US" altLang="zh-CN" dirty="0" smtClean="0"/>
              <a:t>    Thymus</a:t>
            </a:r>
          </a:p>
          <a:p>
            <a:pPr>
              <a:buNone/>
            </a:pPr>
            <a:r>
              <a:rPr lang="en-US" altLang="zh-CN" dirty="0" smtClean="0">
                <a:solidFill>
                  <a:srgbClr val="C00000"/>
                </a:solidFill>
              </a:rPr>
              <a:t>Secondary (or peripheral) lymphoid organs</a:t>
            </a:r>
          </a:p>
          <a:p>
            <a:pPr eaLnBrk="1" hangingPunct="1">
              <a:buFontTx/>
              <a:buNone/>
            </a:pPr>
            <a:r>
              <a:rPr lang="en-US" altLang="zh-CN" dirty="0" smtClean="0"/>
              <a:t>    Spleen</a:t>
            </a:r>
          </a:p>
          <a:p>
            <a:pPr eaLnBrk="1" hangingPunct="1">
              <a:buFontTx/>
              <a:buNone/>
            </a:pPr>
            <a:r>
              <a:rPr lang="en-US" altLang="zh-CN" dirty="0" smtClean="0"/>
              <a:t>    Lymph nodes</a:t>
            </a:r>
          </a:p>
          <a:p>
            <a:pPr eaLnBrk="1" hangingPunct="1">
              <a:buFontTx/>
              <a:buNone/>
            </a:pPr>
            <a:r>
              <a:rPr lang="en-US" altLang="zh-CN" dirty="0" smtClean="0"/>
              <a:t>    Mucosal-associated lymphoid tissue (MALT)</a:t>
            </a:r>
          </a:p>
          <a:p>
            <a:pPr>
              <a:buNone/>
              <a:defRPr/>
            </a:pPr>
            <a:r>
              <a:rPr lang="en-US" altLang="zh-CN" dirty="0" smtClean="0">
                <a:solidFill>
                  <a:srgbClr val="C00000"/>
                </a:solidFill>
              </a:rPr>
              <a:t>Cells of the Immune System</a:t>
            </a:r>
          </a:p>
          <a:p>
            <a:pPr>
              <a:buNone/>
              <a:defRPr/>
            </a:pPr>
            <a:r>
              <a:rPr lang="en-US" altLang="zh-CN" dirty="0" smtClean="0"/>
              <a:t>   Myeloid cells</a:t>
            </a:r>
          </a:p>
          <a:p>
            <a:pPr>
              <a:buNone/>
              <a:defRPr/>
            </a:pPr>
            <a:r>
              <a:rPr lang="en-US" altLang="zh-CN" dirty="0" smtClean="0"/>
              <a:t>   Lymphoid cells </a:t>
            </a:r>
          </a:p>
          <a:p>
            <a:pPr>
              <a:buNone/>
              <a:defRPr/>
            </a:pPr>
            <a:r>
              <a:rPr lang="en-US" altLang="zh-CN" dirty="0" smtClean="0">
                <a:solidFill>
                  <a:srgbClr val="C00000"/>
                </a:solidFill>
              </a:rPr>
              <a:t>Chemical Mediators</a:t>
            </a:r>
          </a:p>
          <a:p>
            <a:pPr>
              <a:buNone/>
              <a:defRPr/>
            </a:pPr>
            <a:r>
              <a:rPr lang="en-US" altLang="zh-CN" sz="3200" dirty="0" smtClean="0">
                <a:solidFill>
                  <a:srgbClr val="3333FF"/>
                </a:solidFill>
              </a:rPr>
              <a:t>   </a:t>
            </a:r>
            <a:r>
              <a:rPr lang="en-US" altLang="zh-CN" sz="3200" dirty="0" smtClean="0"/>
              <a:t>Cytokines, </a:t>
            </a:r>
            <a:r>
              <a:rPr lang="en-US" altLang="zh-CN" sz="3200" dirty="0" err="1" smtClean="0"/>
              <a:t>Chemokines</a:t>
            </a:r>
            <a:r>
              <a:rPr lang="en-US" altLang="zh-CN" sz="3200" dirty="0" smtClean="0"/>
              <a:t>, Complement, </a:t>
            </a:r>
            <a:r>
              <a:rPr lang="en-US" altLang="zh-CN" sz="3200" dirty="0" err="1" smtClean="0"/>
              <a:t>Eicosanoids</a:t>
            </a:r>
            <a:endParaRPr lang="en-US" altLang="zh-CN" sz="3200" dirty="0" smtClean="0"/>
          </a:p>
          <a:p>
            <a:pPr eaLnBrk="1" hangingPunct="1">
              <a:buFontTx/>
              <a:buNone/>
            </a:pPr>
            <a:endParaRPr lang="en-US" altLang="zh-CN"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1801</Words>
  <Application>Microsoft Office PowerPoint</Application>
  <PresentationFormat>On-screen Show (4:3)</PresentationFormat>
  <Paragraphs>339</Paragraphs>
  <Slides>51</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宋体</vt:lpstr>
      <vt:lpstr>Arial</vt:lpstr>
      <vt:lpstr>Arial Narrow</vt:lpstr>
      <vt:lpstr>Calibri</vt:lpstr>
      <vt:lpstr>Symbol</vt:lpstr>
      <vt:lpstr>Tahoma</vt:lpstr>
      <vt:lpstr>Times New Roman</vt:lpstr>
      <vt:lpstr>Wingdings 2</vt:lpstr>
      <vt:lpstr>Office Theme</vt:lpstr>
      <vt:lpstr>Introduction to Immunology</vt:lpstr>
      <vt:lpstr>Introduction of Immunology</vt:lpstr>
      <vt:lpstr>Immunity</vt:lpstr>
      <vt:lpstr>Overview of the Immune System</vt:lpstr>
      <vt:lpstr> The Immune Response </vt:lpstr>
      <vt:lpstr>Immunity&amp; the Immune Response</vt:lpstr>
      <vt:lpstr>The innate and adaptive immune response</vt:lpstr>
      <vt:lpstr>PowerPoint Presentation</vt:lpstr>
      <vt:lpstr>Tissues and organs of the immune system</vt:lpstr>
      <vt:lpstr>Cells of immune system</vt:lpstr>
      <vt:lpstr>Hematopoiesis</vt:lpstr>
      <vt:lpstr>PowerPoint Presentation</vt:lpstr>
      <vt:lpstr>Hematopoietic Homeostasis</vt:lpstr>
      <vt:lpstr>Cells of the Immune System</vt:lpstr>
      <vt:lpstr>Lymphocytes</vt:lpstr>
      <vt:lpstr>B cells and T cells</vt:lpstr>
      <vt:lpstr>B Lymphocytes</vt:lpstr>
      <vt:lpstr>T Lymphocytes</vt:lpstr>
      <vt:lpstr>PowerPoint Presentation</vt:lpstr>
      <vt:lpstr>PowerPoint Presentation</vt:lpstr>
      <vt:lpstr>Natural killer cells (NK)</vt:lpstr>
      <vt:lpstr>PowerPoint Presentation</vt:lpstr>
      <vt:lpstr>Phagocytic cells</vt:lpstr>
      <vt:lpstr>Phagocytic cells</vt:lpstr>
      <vt:lpstr>Other Leukocytes</vt:lpstr>
      <vt:lpstr>PowerPoint Presentation</vt:lpstr>
      <vt:lpstr>Other Leukocytes</vt:lpstr>
      <vt:lpstr>PowerPoint Presentation</vt:lpstr>
      <vt:lpstr>PowerPoint Presentation</vt:lpstr>
      <vt:lpstr>Other Leukocytes</vt:lpstr>
      <vt:lpstr>Neutrophils</vt:lpstr>
      <vt:lpstr>Eosinophils</vt:lpstr>
      <vt:lpstr>Basophils</vt:lpstr>
      <vt:lpstr>Mast cells</vt:lpstr>
      <vt:lpstr>Antigen presenting cells (APC)</vt:lpstr>
      <vt:lpstr>Dendritic cells</vt:lpstr>
      <vt:lpstr>Organs of the Immune System</vt:lpstr>
      <vt:lpstr>PowerPoint Presentation</vt:lpstr>
      <vt:lpstr>Primary Lymphoid Organs</vt:lpstr>
      <vt:lpstr>Primary Lymphoid Organs</vt:lpstr>
      <vt:lpstr>PowerPoint Presentation</vt:lpstr>
      <vt:lpstr>Lymphatic System</vt:lpstr>
      <vt:lpstr>Secondary Lymphoid Organs</vt:lpstr>
      <vt:lpstr>Secondary Lymphoid Organs</vt:lpstr>
      <vt:lpstr>PowerPoint Presentation</vt:lpstr>
      <vt:lpstr>Secondary Lymphoid Organs</vt:lpstr>
      <vt:lpstr>PowerPoint Presentation</vt:lpstr>
      <vt:lpstr>Secondary Lymphoid Organs</vt:lpstr>
      <vt:lpstr>Mucosal immune system (MIS)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immunology</dc:title>
  <dc:creator>shosho</dc:creator>
  <cp:lastModifiedBy>HP</cp:lastModifiedBy>
  <cp:revision>75</cp:revision>
  <dcterms:created xsi:type="dcterms:W3CDTF">2014-11-14T12:21:01Z</dcterms:created>
  <dcterms:modified xsi:type="dcterms:W3CDTF">2019-05-10T12:07:00Z</dcterms:modified>
</cp:coreProperties>
</file>