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5" d="100"/>
          <a:sy n="65" d="100"/>
        </p:scale>
        <p:origin x="7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4D68D4-D0E9-4645-AF3A-C7AE6576C01C}"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281947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4D68D4-D0E9-4645-AF3A-C7AE6576C01C}"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1428367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4D68D4-D0E9-4645-AF3A-C7AE6576C01C}"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D8B5F5D-D405-4B88-8077-B6A96DCA3F34}"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69219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34D68D4-D0E9-4645-AF3A-C7AE6576C01C}"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372706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34D68D4-D0E9-4645-AF3A-C7AE6576C01C}"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8B5F5D-D405-4B88-8077-B6A96DCA3F34}"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230949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34D68D4-D0E9-4645-AF3A-C7AE6576C01C}"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8063513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4D68D4-D0E9-4645-AF3A-C7AE6576C01C}"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1189923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4D68D4-D0E9-4645-AF3A-C7AE6576C01C}"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1983331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4D68D4-D0E9-4645-AF3A-C7AE6576C01C}"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3643735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4D68D4-D0E9-4645-AF3A-C7AE6576C01C}"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1152283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4D68D4-D0E9-4645-AF3A-C7AE6576C01C}"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1736134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4D68D4-D0E9-4645-AF3A-C7AE6576C01C}" type="datetimeFigureOut">
              <a:rPr lang="en-US" smtClean="0"/>
              <a:t>12/9/2021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3384853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4D68D4-D0E9-4645-AF3A-C7AE6576C01C}" type="datetimeFigureOut">
              <a:rPr lang="en-US" smtClean="0"/>
              <a:t>12/9/2021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34142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4D68D4-D0E9-4645-AF3A-C7AE6576C01C}" type="datetimeFigureOut">
              <a:rPr lang="en-US" smtClean="0"/>
              <a:t>12/9/2021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2600672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34D68D4-D0E9-4645-AF3A-C7AE6576C01C}"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3310823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34D68D4-D0E9-4645-AF3A-C7AE6576C01C}"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8B5F5D-D405-4B88-8077-B6A96DCA3F34}" type="slidenum">
              <a:rPr lang="en-US" smtClean="0"/>
              <a:t>‹#›</a:t>
            </a:fld>
            <a:endParaRPr lang="en-US"/>
          </a:p>
        </p:txBody>
      </p:sp>
    </p:spTree>
    <p:extLst>
      <p:ext uri="{BB962C8B-B14F-4D97-AF65-F5344CB8AC3E}">
        <p14:creationId xmlns:p14="http://schemas.microsoft.com/office/powerpoint/2010/main" val="224129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34D68D4-D0E9-4645-AF3A-C7AE6576C01C}" type="datetimeFigureOut">
              <a:rPr lang="en-US" smtClean="0"/>
              <a:t>12/9/2021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D8B5F5D-D405-4B88-8077-B6A96DCA3F34}" type="slidenum">
              <a:rPr lang="en-US" smtClean="0"/>
              <a:t>‹#›</a:t>
            </a:fld>
            <a:endParaRPr lang="en-US"/>
          </a:p>
        </p:txBody>
      </p:sp>
    </p:spTree>
    <p:extLst>
      <p:ext uri="{BB962C8B-B14F-4D97-AF65-F5344CB8AC3E}">
        <p14:creationId xmlns:p14="http://schemas.microsoft.com/office/powerpoint/2010/main" val="880829338"/>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 id="2147483820" r:id="rId13"/>
    <p:sldLayoutId id="2147483821" r:id="rId14"/>
    <p:sldLayoutId id="2147483822" r:id="rId15"/>
    <p:sldLayoutId id="214748382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59974" y="1061572"/>
            <a:ext cx="9401443" cy="707886"/>
          </a:xfrm>
          <a:prstGeom prst="rect">
            <a:avLst/>
          </a:prstGeom>
        </p:spPr>
        <p:txBody>
          <a:bodyPr wrap="square">
            <a:spAutoFit/>
          </a:bodyPr>
          <a:lstStyle/>
          <a:p>
            <a:r>
              <a:rPr lang="en-US" sz="4000" b="1" i="1" dirty="0">
                <a:solidFill>
                  <a:schemeClr val="accent5">
                    <a:lumMod val="50000"/>
                  </a:schemeClr>
                </a:solidFill>
                <a:latin typeface="+mj-lt"/>
              </a:rPr>
              <a:t>AL-MUSTAQBAL UNIVERSITY COLLEGE</a:t>
            </a:r>
            <a:endParaRPr lang="en-US" sz="4000" b="1" dirty="0">
              <a:latin typeface="+mj-lt"/>
            </a:endParaRPr>
          </a:p>
        </p:txBody>
      </p:sp>
      <p:sp>
        <p:nvSpPr>
          <p:cNvPr id="5" name="Rectangle 4"/>
          <p:cNvSpPr/>
          <p:nvPr/>
        </p:nvSpPr>
        <p:spPr>
          <a:xfrm>
            <a:off x="1759974" y="2828836"/>
            <a:ext cx="7118555" cy="2308324"/>
          </a:xfrm>
          <a:prstGeom prst="rect">
            <a:avLst/>
          </a:prstGeom>
        </p:spPr>
        <p:txBody>
          <a:bodyPr wrap="square">
            <a:spAutoFit/>
          </a:bodyPr>
          <a:lstStyle/>
          <a:p>
            <a:r>
              <a:rPr lang="en-US" sz="2400" b="1" dirty="0">
                <a:solidFill>
                  <a:schemeClr val="accent5">
                    <a:lumMod val="50000"/>
                  </a:schemeClr>
                </a:solidFill>
                <a:latin typeface="Andalus" panose="02020603050405020304" pitchFamily="18" charset="-78"/>
                <a:cs typeface="Andalus" panose="02020603050405020304" pitchFamily="18" charset="-78"/>
              </a:rPr>
              <a:t>DEPARTMENT OF ANESTHETIC TECHNOLOGY</a:t>
            </a:r>
          </a:p>
          <a:p>
            <a:r>
              <a:rPr lang="en-US" sz="2400" b="1" dirty="0" smtClean="0">
                <a:solidFill>
                  <a:schemeClr val="accent5">
                    <a:lumMod val="50000"/>
                  </a:schemeClr>
                </a:solidFill>
                <a:latin typeface="Andalus" panose="02020603050405020304" pitchFamily="18" charset="-78"/>
                <a:cs typeface="Andalus" panose="02020603050405020304" pitchFamily="18" charset="-78"/>
              </a:rPr>
              <a:t>                </a:t>
            </a:r>
          </a:p>
          <a:p>
            <a:r>
              <a:rPr lang="en-US" sz="2400" b="1" dirty="0">
                <a:solidFill>
                  <a:schemeClr val="accent5">
                    <a:lumMod val="50000"/>
                  </a:schemeClr>
                </a:solidFill>
                <a:latin typeface="Andalus" panose="02020603050405020304" pitchFamily="18" charset="-78"/>
                <a:cs typeface="Andalus" panose="02020603050405020304" pitchFamily="18" charset="-78"/>
              </a:rPr>
              <a:t> </a:t>
            </a:r>
            <a:r>
              <a:rPr lang="en-US" sz="2400" b="1" dirty="0" smtClean="0">
                <a:solidFill>
                  <a:schemeClr val="accent5">
                    <a:lumMod val="50000"/>
                  </a:schemeClr>
                </a:solidFill>
                <a:latin typeface="Andalus" panose="02020603050405020304" pitchFamily="18" charset="-78"/>
                <a:cs typeface="Andalus" panose="02020603050405020304" pitchFamily="18" charset="-78"/>
              </a:rPr>
              <a:t>                PHARMACOLOGY</a:t>
            </a:r>
            <a:endParaRPr lang="en-US" sz="2400" b="1" dirty="0">
              <a:solidFill>
                <a:schemeClr val="accent5">
                  <a:lumMod val="50000"/>
                </a:schemeClr>
              </a:solidFill>
              <a:latin typeface="Andalus" panose="02020603050405020304" pitchFamily="18" charset="-78"/>
              <a:cs typeface="Andalus" panose="02020603050405020304" pitchFamily="18" charset="-78"/>
            </a:endParaRPr>
          </a:p>
          <a:p>
            <a:endParaRPr lang="en-US" sz="2400" b="1" dirty="0">
              <a:solidFill>
                <a:schemeClr val="accent5">
                  <a:lumMod val="50000"/>
                </a:schemeClr>
              </a:solidFill>
              <a:latin typeface="Andalus" panose="02020603050405020304" pitchFamily="18" charset="-78"/>
              <a:cs typeface="Andalus" panose="02020603050405020304" pitchFamily="18" charset="-78"/>
            </a:endParaRPr>
          </a:p>
          <a:p>
            <a:endParaRPr lang="en-US" sz="2400" b="1" dirty="0" smtClean="0">
              <a:solidFill>
                <a:schemeClr val="accent5">
                  <a:lumMod val="50000"/>
                </a:schemeClr>
              </a:solidFill>
              <a:latin typeface="Andalus" panose="02020603050405020304" pitchFamily="18" charset="-78"/>
              <a:cs typeface="Andalus" panose="02020603050405020304" pitchFamily="18" charset="-78"/>
            </a:endParaRPr>
          </a:p>
          <a:p>
            <a:r>
              <a:rPr lang="en-US" sz="2400" b="1" dirty="0" smtClean="0">
                <a:solidFill>
                  <a:schemeClr val="accent5">
                    <a:lumMod val="50000"/>
                  </a:schemeClr>
                </a:solidFill>
                <a:latin typeface="Andalus" panose="02020603050405020304" pitchFamily="18" charset="-78"/>
                <a:cs typeface="Andalus" panose="02020603050405020304" pitchFamily="18" charset="-78"/>
              </a:rPr>
              <a:t>DONE </a:t>
            </a:r>
            <a:r>
              <a:rPr lang="en-US" sz="2400" b="1" dirty="0">
                <a:solidFill>
                  <a:schemeClr val="accent5">
                    <a:lumMod val="50000"/>
                  </a:schemeClr>
                </a:solidFill>
                <a:latin typeface="Andalus" panose="02020603050405020304" pitchFamily="18" charset="-78"/>
                <a:cs typeface="Andalus" panose="02020603050405020304" pitchFamily="18" charset="-78"/>
              </a:rPr>
              <a:t>BY : DR. ABDULLA K RAHEE</a:t>
            </a:r>
            <a:r>
              <a:rPr lang="en-US" sz="2400" dirty="0">
                <a:solidFill>
                  <a:schemeClr val="accent5">
                    <a:lumMod val="50000"/>
                  </a:schemeClr>
                </a:solidFill>
                <a:latin typeface="Andalus" panose="02020603050405020304" pitchFamily="18" charset="-78"/>
                <a:cs typeface="Andalus" panose="02020603050405020304" pitchFamily="18" charset="-78"/>
              </a:rPr>
              <a:t>M</a:t>
            </a:r>
          </a:p>
        </p:txBody>
      </p:sp>
    </p:spTree>
    <p:extLst>
      <p:ext uri="{BB962C8B-B14F-4D97-AF65-F5344CB8AC3E}">
        <p14:creationId xmlns:p14="http://schemas.microsoft.com/office/powerpoint/2010/main" val="1717019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Beta Blockers</a:t>
            </a:r>
            <a:endParaRPr lang="en-US" dirty="0"/>
          </a:p>
        </p:txBody>
      </p:sp>
      <p:sp>
        <p:nvSpPr>
          <p:cNvPr id="3" name="Content Placeholder 2"/>
          <p:cNvSpPr>
            <a:spLocks noGrp="1"/>
          </p:cNvSpPr>
          <p:nvPr>
            <p:ph idx="1"/>
          </p:nvPr>
        </p:nvSpPr>
        <p:spPr/>
        <p:txBody>
          <a:bodyPr>
            <a:normAutofit/>
          </a:bodyPr>
          <a:lstStyle/>
          <a:p>
            <a:pPr lvl="0"/>
            <a:r>
              <a:rPr lang="en-US" sz="3200" b="1" dirty="0" err="1">
                <a:latin typeface="+mj-lt"/>
              </a:rPr>
              <a:t>Pharmacotherapeutics</a:t>
            </a:r>
            <a:endParaRPr lang="en-US" sz="3200" dirty="0">
              <a:latin typeface="+mj-lt"/>
            </a:endParaRPr>
          </a:p>
          <a:p>
            <a:r>
              <a:rPr lang="en-US" sz="2600" dirty="0">
                <a:latin typeface="Times New Roman" panose="02020603050405020304" pitchFamily="18" charset="0"/>
                <a:cs typeface="Times New Roman" panose="02020603050405020304" pitchFamily="18" charset="0"/>
              </a:rPr>
              <a:t>Beta-adrenergic blockers are indicated </a:t>
            </a:r>
            <a:r>
              <a:rPr lang="en-US" sz="2600" dirty="0" smtClean="0">
                <a:latin typeface="Times New Roman" panose="02020603050405020304" pitchFamily="18" charset="0"/>
                <a:cs typeface="Times New Roman" panose="02020603050405020304" pitchFamily="18" charset="0"/>
              </a:rPr>
              <a:t>for:</a:t>
            </a:r>
          </a:p>
          <a:p>
            <a:pPr marL="514350" indent="-514350">
              <a:buFont typeface="+mj-lt"/>
              <a:buAutoNum type="arabicPeriod"/>
            </a:pPr>
            <a:r>
              <a:rPr lang="en-US" sz="2600" dirty="0" smtClean="0">
                <a:latin typeface="Times New Roman" panose="02020603050405020304" pitchFamily="18" charset="0"/>
                <a:cs typeface="Times New Roman" panose="02020603050405020304" pitchFamily="18" charset="0"/>
              </a:rPr>
              <a:t>long-term </a:t>
            </a:r>
            <a:r>
              <a:rPr lang="en-US" sz="2600" dirty="0">
                <a:latin typeface="Times New Roman" panose="02020603050405020304" pitchFamily="18" charset="0"/>
                <a:cs typeface="Times New Roman" panose="02020603050405020304" pitchFamily="18" charset="0"/>
              </a:rPr>
              <a:t>prevention of angina. </a:t>
            </a:r>
            <a:endParaRPr lang="en-US" sz="26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600" dirty="0" smtClean="0">
                <a:latin typeface="Times New Roman" panose="02020603050405020304" pitchFamily="18" charset="0"/>
                <a:cs typeface="Times New Roman" panose="02020603050405020304" pitchFamily="18" charset="0"/>
              </a:rPr>
              <a:t>In </a:t>
            </a:r>
            <a:r>
              <a:rPr lang="en-US" sz="2600" dirty="0">
                <a:latin typeface="Times New Roman" panose="02020603050405020304" pitchFamily="18" charset="0"/>
                <a:cs typeface="Times New Roman" panose="02020603050405020304" pitchFamily="18" charset="0"/>
              </a:rPr>
              <a:t>acute coronary </a:t>
            </a:r>
            <a:r>
              <a:rPr lang="en-US" sz="2600" dirty="0" smtClean="0">
                <a:latin typeface="Times New Roman" panose="02020603050405020304" pitchFamily="18" charset="0"/>
                <a:cs typeface="Times New Roman" panose="02020603050405020304" pitchFamily="18" charset="0"/>
              </a:rPr>
              <a:t>syndrome. </a:t>
            </a:r>
          </a:p>
          <a:p>
            <a:pPr marL="514350" indent="-514350">
              <a:buFont typeface="+mj-lt"/>
              <a:buAutoNum type="arabicPeriod"/>
            </a:pPr>
            <a:r>
              <a:rPr lang="en-US" sz="2600" dirty="0" smtClean="0">
                <a:latin typeface="Times New Roman" panose="02020603050405020304" pitchFamily="18" charset="0"/>
                <a:cs typeface="Times New Roman" panose="02020603050405020304" pitchFamily="18" charset="0"/>
              </a:rPr>
              <a:t>Metoprolol </a:t>
            </a:r>
            <a:r>
              <a:rPr lang="en-US" sz="2600" dirty="0">
                <a:latin typeface="Times New Roman" panose="02020603050405020304" pitchFamily="18" charset="0"/>
                <a:cs typeface="Times New Roman" panose="02020603050405020304" pitchFamily="18" charset="0"/>
              </a:rPr>
              <a:t>may also be used for heart failure</a:t>
            </a:r>
            <a:r>
              <a:rPr lang="en-US" sz="2600" dirty="0" smtClean="0">
                <a:latin typeface="Times New Roman" panose="02020603050405020304" pitchFamily="18" charset="0"/>
                <a:cs typeface="Times New Roman" panose="02020603050405020304" pitchFamily="18" charset="0"/>
              </a:rPr>
              <a:t>.</a:t>
            </a:r>
          </a:p>
          <a:p>
            <a:pPr marL="514350" indent="-514350">
              <a:buFont typeface="+mj-lt"/>
              <a:buAutoNum type="arabicPeriod"/>
            </a:pPr>
            <a:r>
              <a:rPr lang="en-US" sz="2600" dirty="0" smtClean="0">
                <a:latin typeface="Times New Roman" panose="02020603050405020304" pitchFamily="18" charset="0"/>
                <a:cs typeface="Times New Roman" panose="02020603050405020304" pitchFamily="18" charset="0"/>
              </a:rPr>
              <a:t>Beta-adrenergic </a:t>
            </a:r>
            <a:r>
              <a:rPr lang="en-US" sz="2600" dirty="0">
                <a:latin typeface="Times New Roman" panose="02020603050405020304" pitchFamily="18" charset="0"/>
                <a:cs typeface="Times New Roman" panose="02020603050405020304" pitchFamily="18" charset="0"/>
              </a:rPr>
              <a:t>blockers are also first-line therapy for treating hypertension.</a:t>
            </a:r>
          </a:p>
        </p:txBody>
      </p:sp>
    </p:spTree>
    <p:extLst>
      <p:ext uri="{BB962C8B-B14F-4D97-AF65-F5344CB8AC3E}">
        <p14:creationId xmlns:p14="http://schemas.microsoft.com/office/powerpoint/2010/main" val="13073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Beta Blockers</a:t>
            </a:r>
            <a:endParaRPr lang="en-US" dirty="0"/>
          </a:p>
        </p:txBody>
      </p:sp>
      <p:sp>
        <p:nvSpPr>
          <p:cNvPr id="3" name="Content Placeholder 2"/>
          <p:cNvSpPr>
            <a:spLocks noGrp="1"/>
          </p:cNvSpPr>
          <p:nvPr>
            <p:ph idx="1"/>
          </p:nvPr>
        </p:nvSpPr>
        <p:spPr/>
        <p:txBody>
          <a:bodyPr>
            <a:noAutofit/>
          </a:bodyPr>
          <a:lstStyle/>
          <a:p>
            <a:pPr lvl="0"/>
            <a:r>
              <a:rPr lang="en-US" sz="3200" b="1" dirty="0">
                <a:latin typeface="+mj-lt"/>
              </a:rPr>
              <a:t>Adverse </a:t>
            </a:r>
            <a:r>
              <a:rPr lang="en-US" sz="3200" b="1" dirty="0" smtClean="0">
                <a:latin typeface="+mj-lt"/>
              </a:rPr>
              <a:t>effects</a:t>
            </a:r>
            <a:endParaRPr lang="en-US" sz="3200" dirty="0">
              <a:latin typeface="+mj-lt"/>
            </a:endParaRPr>
          </a:p>
          <a:p>
            <a:pPr lvl="0"/>
            <a:r>
              <a:rPr lang="en-US" sz="2400" dirty="0">
                <a:latin typeface="Times New Roman" panose="02020603050405020304" pitchFamily="18" charset="0"/>
                <a:cs typeface="Times New Roman" panose="02020603050405020304" pitchFamily="18" charset="0"/>
              </a:rPr>
              <a:t>Beta-adrenergic blockers may cause:</a:t>
            </a:r>
          </a:p>
          <a:p>
            <a:pPr marL="0" indent="0">
              <a:buNone/>
            </a:pPr>
            <a:r>
              <a:rPr lang="en-US" sz="2400" dirty="0">
                <a:latin typeface="Times New Roman" panose="02020603050405020304" pitchFamily="18" charset="0"/>
                <a:cs typeface="Times New Roman" panose="02020603050405020304" pitchFamily="18" charset="0"/>
              </a:rPr>
              <a:t>• bradycardia</a:t>
            </a:r>
          </a:p>
          <a:p>
            <a:pPr marL="0" indent="0">
              <a:buNone/>
            </a:pPr>
            <a:r>
              <a:rPr lang="en-US" sz="2400" dirty="0">
                <a:latin typeface="Times New Roman" panose="02020603050405020304" pitchFamily="18" charset="0"/>
                <a:cs typeface="Times New Roman" panose="02020603050405020304" pitchFamily="18" charset="0"/>
              </a:rPr>
              <a:t>• hypotension</a:t>
            </a:r>
          </a:p>
          <a:p>
            <a:pPr marL="0" indent="0">
              <a:buNone/>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nausea and vomiting</a:t>
            </a:r>
          </a:p>
          <a:p>
            <a:pPr marL="0" indent="0">
              <a:buNone/>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significant constriction of the </a:t>
            </a:r>
            <a:r>
              <a:rPr lang="en-US" sz="2400" dirty="0" smtClean="0">
                <a:latin typeface="Times New Roman" panose="02020603050405020304" pitchFamily="18" charset="0"/>
                <a:cs typeface="Times New Roman" panose="02020603050405020304" pitchFamily="18" charset="0"/>
              </a:rPr>
              <a:t>bronchioles (none selective one)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303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Calcium channel blockers</a:t>
            </a:r>
            <a:endParaRPr lang="en-US" dirty="0"/>
          </a:p>
        </p:txBody>
      </p:sp>
      <p:sp>
        <p:nvSpPr>
          <p:cNvPr id="3" name="Content Placeholder 2"/>
          <p:cNvSpPr>
            <a:spLocks noGrp="1"/>
          </p:cNvSpPr>
          <p:nvPr>
            <p:ph idx="1"/>
          </p:nvPr>
        </p:nvSpPr>
        <p:spPr/>
        <p:txBody>
          <a:bodyPr>
            <a:noAutofit/>
          </a:bodyPr>
          <a:lstStyle/>
          <a:p>
            <a:r>
              <a:rPr lang="en-US" sz="2400" dirty="0" smtClean="0">
                <a:latin typeface="Times New Roman" panose="02020603050405020304" pitchFamily="18" charset="0"/>
                <a:cs typeface="Times New Roman" panose="02020603050405020304" pitchFamily="18" charset="0"/>
              </a:rPr>
              <a:t>are </a:t>
            </a:r>
            <a:r>
              <a:rPr lang="en-US" sz="2400" dirty="0">
                <a:latin typeface="Times New Roman" panose="02020603050405020304" pitchFamily="18" charset="0"/>
                <a:cs typeface="Times New Roman" panose="02020603050405020304" pitchFamily="18" charset="0"/>
              </a:rPr>
              <a:t>commonly used to prevent angina that doesn’t respond to drugs in either of the other antianginal </a:t>
            </a:r>
            <a:r>
              <a:rPr lang="en-US" sz="2400" dirty="0" smtClean="0">
                <a:latin typeface="Times New Roman" panose="02020603050405020304" pitchFamily="18" charset="0"/>
                <a:cs typeface="Times New Roman" panose="02020603050405020304" pitchFamily="18" charset="0"/>
              </a:rPr>
              <a:t>classes.</a:t>
            </a:r>
          </a:p>
          <a:p>
            <a:pPr marL="0" indent="0">
              <a:buNone/>
            </a:pPr>
            <a:r>
              <a:rPr lang="en-US" sz="2400" dirty="0" smtClean="0">
                <a:latin typeface="Times New Roman" panose="02020603050405020304" pitchFamily="18" charset="0"/>
                <a:cs typeface="Times New Roman" panose="02020603050405020304" pitchFamily="18" charset="0"/>
              </a:rPr>
              <a:t>Calcium </a:t>
            </a:r>
            <a:r>
              <a:rPr lang="en-US" sz="2400" dirty="0">
                <a:latin typeface="Times New Roman" panose="02020603050405020304" pitchFamily="18" charset="0"/>
                <a:cs typeface="Times New Roman" panose="02020603050405020304" pitchFamily="18" charset="0"/>
              </a:rPr>
              <a:t>channel blockers used to treat angina include:</a:t>
            </a:r>
          </a:p>
          <a:p>
            <a:pPr marL="0" indent="0">
              <a:buNone/>
            </a:pPr>
            <a:r>
              <a:rPr lang="en-US" sz="2400" dirty="0">
                <a:latin typeface="Times New Roman" panose="02020603050405020304" pitchFamily="18" charset="0"/>
                <a:cs typeface="Times New Roman" panose="02020603050405020304" pitchFamily="18" charset="0"/>
              </a:rPr>
              <a:t>• </a:t>
            </a:r>
            <a:r>
              <a:rPr lang="en-US" sz="2400" dirty="0">
                <a:solidFill>
                  <a:schemeClr val="accent1">
                    <a:lumMod val="60000"/>
                    <a:lumOff val="40000"/>
                  </a:schemeClr>
                </a:solidFill>
                <a:latin typeface="Times New Roman" panose="02020603050405020304" pitchFamily="18" charset="0"/>
                <a:cs typeface="Times New Roman" panose="02020603050405020304" pitchFamily="18" charset="0"/>
              </a:rPr>
              <a:t>amlodipine</a:t>
            </a:r>
          </a:p>
          <a:p>
            <a:pPr marL="0" indent="0">
              <a:buNone/>
            </a:pPr>
            <a:r>
              <a:rPr lang="en-US" sz="2400"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400" dirty="0" err="1">
                <a:solidFill>
                  <a:schemeClr val="accent1">
                    <a:lumMod val="60000"/>
                    <a:lumOff val="40000"/>
                  </a:schemeClr>
                </a:solidFill>
                <a:latin typeface="Times New Roman" panose="02020603050405020304" pitchFamily="18" charset="0"/>
                <a:cs typeface="Times New Roman" panose="02020603050405020304" pitchFamily="18" charset="0"/>
              </a:rPr>
              <a:t>nicardipine</a:t>
            </a:r>
            <a:endParaRPr lang="en-US" sz="2400" dirty="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err="1">
                <a:solidFill>
                  <a:schemeClr val="accent1">
                    <a:lumMod val="60000"/>
                    <a:lumOff val="40000"/>
                  </a:schemeClr>
                </a:solidFill>
                <a:latin typeface="Times New Roman" panose="02020603050405020304" pitchFamily="18" charset="0"/>
                <a:cs typeface="Times New Roman" panose="02020603050405020304" pitchFamily="18" charset="0"/>
              </a:rPr>
              <a:t>nifedipine</a:t>
            </a:r>
            <a:endParaRPr lang="en-US" sz="2400" dirty="0">
              <a:solidFill>
                <a:schemeClr val="accent1">
                  <a:lumMod val="60000"/>
                  <a:lumOff val="40000"/>
                </a:schemeClr>
              </a:solidFill>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verapamil</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diltiazem</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4027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calcium channel blockers work</a:t>
            </a:r>
            <a:endParaRPr lang="en-US" dirty="0"/>
          </a:p>
        </p:txBody>
      </p:sp>
      <p:sp>
        <p:nvSpPr>
          <p:cNvPr id="3" name="Content Placeholder 2"/>
          <p:cNvSpPr>
            <a:spLocks noGrp="1"/>
          </p:cNvSpPr>
          <p:nvPr>
            <p:ph idx="1"/>
          </p:nvPr>
        </p:nvSpPr>
        <p:spPr/>
        <p:txBody>
          <a:bodyPr>
            <a:normAutofit fontScale="62500" lnSpcReduction="20000"/>
          </a:bodyPr>
          <a:lstStyle/>
          <a:p>
            <a:pPr lvl="0"/>
            <a:endParaRPr lang="en-US" dirty="0"/>
          </a:p>
          <a:p>
            <a:r>
              <a:rPr lang="en-US" sz="3800" dirty="0">
                <a:latin typeface="Times New Roman" panose="02020603050405020304" pitchFamily="18" charset="0"/>
                <a:cs typeface="Times New Roman" panose="02020603050405020304" pitchFamily="18" charset="0"/>
              </a:rPr>
              <a:t>Calcium channel blockers increase the myocardial oxygen supply and slow the heart rate. </a:t>
            </a:r>
            <a:endParaRPr lang="en-US" sz="3800" dirty="0" smtClean="0">
              <a:latin typeface="Times New Roman" panose="02020603050405020304" pitchFamily="18" charset="0"/>
              <a:cs typeface="Times New Roman" panose="02020603050405020304" pitchFamily="18" charset="0"/>
            </a:endParaRPr>
          </a:p>
          <a:p>
            <a:r>
              <a:rPr lang="en-US" sz="3800" dirty="0" smtClean="0">
                <a:latin typeface="Times New Roman" panose="02020603050405020304" pitchFamily="18" charset="0"/>
                <a:cs typeface="Times New Roman" panose="02020603050405020304" pitchFamily="18" charset="0"/>
              </a:rPr>
              <a:t>The drugs produce </a:t>
            </a:r>
            <a:r>
              <a:rPr lang="en-US" sz="3800" dirty="0">
                <a:latin typeface="Times New Roman" panose="02020603050405020304" pitchFamily="18" charset="0"/>
                <a:cs typeface="Times New Roman" panose="02020603050405020304" pitchFamily="18" charset="0"/>
              </a:rPr>
              <a:t>these effects by blocking the slow calcium channel. This action inhibits the influx of extracellular </a:t>
            </a:r>
            <a:r>
              <a:rPr lang="en-US" sz="3800" dirty="0" smtClean="0">
                <a:latin typeface="Times New Roman" panose="02020603050405020304" pitchFamily="18" charset="0"/>
                <a:cs typeface="Times New Roman" panose="02020603050405020304" pitchFamily="18" charset="0"/>
              </a:rPr>
              <a:t>calcium ions </a:t>
            </a:r>
            <a:r>
              <a:rPr lang="en-US" sz="3800" dirty="0">
                <a:latin typeface="Times New Roman" panose="02020603050405020304" pitchFamily="18" charset="0"/>
                <a:cs typeface="Times New Roman" panose="02020603050405020304" pitchFamily="18" charset="0"/>
              </a:rPr>
              <a:t>across both myocardial and vascular smooth muscle cell membranes. </a:t>
            </a:r>
            <a:endParaRPr lang="en-US" sz="3800" dirty="0" smtClean="0">
              <a:latin typeface="Times New Roman" panose="02020603050405020304" pitchFamily="18" charset="0"/>
              <a:cs typeface="Times New Roman" panose="02020603050405020304" pitchFamily="18" charset="0"/>
            </a:endParaRPr>
          </a:p>
          <a:p>
            <a:r>
              <a:rPr lang="en-US" sz="3800" b="1" dirty="0" smtClean="0">
                <a:latin typeface="Times New Roman" panose="02020603050405020304" pitchFamily="18" charset="0"/>
                <a:cs typeface="Times New Roman" panose="02020603050405020304" pitchFamily="18" charset="0"/>
              </a:rPr>
              <a:t>No </a:t>
            </a:r>
            <a:r>
              <a:rPr lang="en-US" sz="3800" b="1" dirty="0">
                <a:latin typeface="Times New Roman" panose="02020603050405020304" pitchFamily="18" charset="0"/>
                <a:cs typeface="Times New Roman" panose="02020603050405020304" pitchFamily="18" charset="0"/>
              </a:rPr>
              <a:t>calcium = dilation</a:t>
            </a:r>
            <a:endParaRPr lang="en-US" sz="3800" dirty="0">
              <a:latin typeface="Times New Roman" panose="02020603050405020304" pitchFamily="18" charset="0"/>
              <a:cs typeface="Times New Roman" panose="02020603050405020304" pitchFamily="18" charset="0"/>
            </a:endParaRPr>
          </a:p>
          <a:p>
            <a:r>
              <a:rPr lang="en-US" sz="3800" dirty="0">
                <a:latin typeface="Times New Roman" panose="02020603050405020304" pitchFamily="18" charset="0"/>
                <a:cs typeface="Times New Roman" panose="02020603050405020304" pitchFamily="18" charset="0"/>
              </a:rPr>
              <a:t>This calcium blockade causes the coronary arteries </a:t>
            </a:r>
            <a:r>
              <a:rPr lang="en-US" sz="3800" dirty="0" smtClean="0">
                <a:latin typeface="Times New Roman" panose="02020603050405020304" pitchFamily="18" charset="0"/>
                <a:cs typeface="Times New Roman" panose="02020603050405020304" pitchFamily="18" charset="0"/>
              </a:rPr>
              <a:t>to </a:t>
            </a:r>
            <a:r>
              <a:rPr lang="en-US" sz="3800" dirty="0">
                <a:latin typeface="Times New Roman" panose="02020603050405020304" pitchFamily="18" charset="0"/>
                <a:cs typeface="Times New Roman" panose="02020603050405020304" pitchFamily="18" charset="0"/>
              </a:rPr>
              <a:t>dilate, </a:t>
            </a:r>
            <a:r>
              <a:rPr lang="en-US" sz="3800" dirty="0" smtClean="0">
                <a:latin typeface="Times New Roman" panose="02020603050405020304" pitchFamily="18" charset="0"/>
                <a:cs typeface="Times New Roman" panose="02020603050405020304" pitchFamily="18" charset="0"/>
              </a:rPr>
              <a:t>and </a:t>
            </a:r>
            <a:r>
              <a:rPr lang="en-US" sz="3800" dirty="0">
                <a:latin typeface="Times New Roman" panose="02020603050405020304" pitchFamily="18" charset="0"/>
                <a:cs typeface="Times New Roman" panose="02020603050405020304" pitchFamily="18" charset="0"/>
              </a:rPr>
              <a:t>increasing myocardial oxygen supply.</a:t>
            </a:r>
          </a:p>
          <a:p>
            <a:pPr marL="0" indent="0">
              <a:buNone/>
            </a:pPr>
            <a:r>
              <a:rPr lang="en-US" sz="3200" dirty="0">
                <a:latin typeface="+mj-lt"/>
              </a:rPr>
              <a:t> </a:t>
            </a:r>
          </a:p>
          <a:p>
            <a:endParaRPr lang="en-US" dirty="0"/>
          </a:p>
        </p:txBody>
      </p:sp>
    </p:spTree>
    <p:extLst>
      <p:ext uri="{BB962C8B-B14F-4D97-AF65-F5344CB8AC3E}">
        <p14:creationId xmlns:p14="http://schemas.microsoft.com/office/powerpoint/2010/main" val="830510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Calcium channel blockers</a:t>
            </a:r>
            <a:endParaRPr lang="en-US" dirty="0"/>
          </a:p>
        </p:txBody>
      </p:sp>
      <p:sp>
        <p:nvSpPr>
          <p:cNvPr id="3" name="Content Placeholder 2"/>
          <p:cNvSpPr>
            <a:spLocks noGrp="1"/>
          </p:cNvSpPr>
          <p:nvPr>
            <p:ph idx="1"/>
          </p:nvPr>
        </p:nvSpPr>
        <p:spPr/>
        <p:txBody>
          <a:bodyPr>
            <a:normAutofit/>
          </a:bodyPr>
          <a:lstStyle/>
          <a:p>
            <a:pPr lvl="0"/>
            <a:r>
              <a:rPr lang="en-US" sz="2800" b="1" dirty="0">
                <a:latin typeface="Times New Roman" panose="02020603050405020304" pitchFamily="18" charset="0"/>
                <a:cs typeface="Times New Roman" panose="02020603050405020304" pitchFamily="18" charset="0"/>
              </a:rPr>
              <a:t>Pharmacokinetics</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When administered orally, calcium channel blockers are absorbed quickly and almost completely.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bioavailability of these drugs is much </a:t>
            </a:r>
            <a:r>
              <a:rPr lang="en-US" sz="2800" dirty="0" smtClean="0">
                <a:latin typeface="Times New Roman" panose="02020603050405020304" pitchFamily="18" charset="0"/>
                <a:cs typeface="Times New Roman" panose="02020603050405020304" pitchFamily="18" charset="0"/>
              </a:rPr>
              <a:t>higher.</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calcium channel blockers are highly bound to plasma proteins.</a:t>
            </a:r>
          </a:p>
        </p:txBody>
      </p:sp>
    </p:spTree>
    <p:extLst>
      <p:ext uri="{BB962C8B-B14F-4D97-AF65-F5344CB8AC3E}">
        <p14:creationId xmlns:p14="http://schemas.microsoft.com/office/powerpoint/2010/main" val="2484747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lvl="0"/>
            <a:r>
              <a:rPr lang="en-US" sz="2800" b="1" dirty="0" err="1">
                <a:latin typeface="Times New Roman" panose="02020603050405020304" pitchFamily="18" charset="0"/>
                <a:cs typeface="Times New Roman" panose="02020603050405020304" pitchFamily="18" charset="0"/>
              </a:rPr>
              <a:t>Pharmacotherapeutics</a:t>
            </a:r>
            <a:r>
              <a:rPr lang="en-US" sz="2800" b="1" dirty="0">
                <a:latin typeface="Times New Roman" panose="02020603050405020304" pitchFamily="18" charset="0"/>
                <a:cs typeface="Times New Roman" panose="02020603050405020304" pitchFamily="18" charset="0"/>
              </a:rPr>
              <a:t> (uses)</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Calcium channel blockers are used for long-term prevention of angina only, not short-term relief of chest pain.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Calcium </a:t>
            </a:r>
            <a:r>
              <a:rPr lang="en-US" sz="2800" dirty="0">
                <a:latin typeface="Times New Roman" panose="02020603050405020304" pitchFamily="18" charset="0"/>
                <a:cs typeface="Times New Roman" panose="02020603050405020304" pitchFamily="18" charset="0"/>
              </a:rPr>
              <a:t>channel blockers are </a:t>
            </a:r>
            <a:r>
              <a:rPr lang="en-US" sz="2800" dirty="0" smtClean="0">
                <a:latin typeface="Times New Roman" panose="02020603050405020304" pitchFamily="18" charset="0"/>
                <a:cs typeface="Times New Roman" panose="02020603050405020304" pitchFamily="18" charset="0"/>
              </a:rPr>
              <a:t>used for treatment hypertension.</a:t>
            </a:r>
          </a:p>
          <a:p>
            <a:r>
              <a:rPr lang="en-US" sz="2800" dirty="0" smtClean="0">
                <a:latin typeface="Times New Roman" panose="02020603050405020304" pitchFamily="18" charset="0"/>
                <a:cs typeface="Times New Roman" panose="02020603050405020304" pitchFamily="18" charset="0"/>
              </a:rPr>
              <a:t>Calcium channel blockers are used for treatment of arrhythmias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0176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lvl="0" indent="0">
              <a:buNone/>
            </a:pPr>
            <a:r>
              <a:rPr lang="en-US" sz="3200" b="1" dirty="0">
                <a:latin typeface="+mj-lt"/>
              </a:rPr>
              <a:t>Drug interactions</a:t>
            </a:r>
            <a:endParaRPr lang="en-US" sz="3200" dirty="0">
              <a:latin typeface="+mj-lt"/>
            </a:endParaRPr>
          </a:p>
          <a:p>
            <a:pPr marL="0" indent="0">
              <a:buNone/>
            </a:pPr>
            <a:r>
              <a:rPr lang="en-US" sz="3200" dirty="0">
                <a:latin typeface="+mj-lt"/>
              </a:rPr>
              <a:t>• </a:t>
            </a:r>
            <a:r>
              <a:rPr lang="en-US" sz="3000" dirty="0">
                <a:latin typeface="Times New Roman" panose="02020603050405020304" pitchFamily="18" charset="0"/>
                <a:cs typeface="Times New Roman" panose="02020603050405020304" pitchFamily="18" charset="0"/>
              </a:rPr>
              <a:t>Calcium salts and vitamin D reduce the effectiveness of calcium channel blockers.</a:t>
            </a:r>
          </a:p>
          <a:p>
            <a:pPr marL="0" indent="0">
              <a:buNone/>
            </a:pPr>
            <a:r>
              <a:rPr lang="en-US" sz="3000" dirty="0">
                <a:latin typeface="Times New Roman" panose="02020603050405020304" pitchFamily="18" charset="0"/>
                <a:cs typeface="Times New Roman" panose="02020603050405020304" pitchFamily="18" charset="0"/>
              </a:rPr>
              <a:t>• Verapamil and diltiazem increase the risk of digoxin </a:t>
            </a:r>
            <a:r>
              <a:rPr lang="en-US" sz="3000" dirty="0" smtClean="0">
                <a:latin typeface="Times New Roman" panose="02020603050405020304" pitchFamily="18" charset="0"/>
                <a:cs typeface="Times New Roman" panose="02020603050405020304" pitchFamily="18" charset="0"/>
              </a:rPr>
              <a:t>toxicity.</a:t>
            </a:r>
            <a:endParaRPr lang="en-US" sz="3000" dirty="0">
              <a:latin typeface="Times New Roman" panose="02020603050405020304" pitchFamily="18" charset="0"/>
              <a:cs typeface="Times New Roman" panose="02020603050405020304" pitchFamily="18" charset="0"/>
            </a:endParaRPr>
          </a:p>
          <a:p>
            <a:r>
              <a:rPr lang="en-US" sz="3000" dirty="0" smtClean="0">
                <a:latin typeface="Times New Roman" panose="02020603050405020304" pitchFamily="18" charset="0"/>
                <a:cs typeface="Times New Roman" panose="02020603050405020304" pitchFamily="18" charset="0"/>
              </a:rPr>
              <a:t> Enhance </a:t>
            </a:r>
            <a:r>
              <a:rPr lang="en-US" sz="3000" dirty="0">
                <a:latin typeface="Times New Roman" panose="02020603050405020304" pitchFamily="18" charset="0"/>
                <a:cs typeface="Times New Roman" panose="02020603050405020304" pitchFamily="18" charset="0"/>
              </a:rPr>
              <a:t>the action of carbamazepine, and may cause myocardial depression</a:t>
            </a:r>
            <a:r>
              <a:rPr lang="en-US" sz="3200" dirty="0">
                <a:latin typeface="+mj-lt"/>
              </a:rPr>
              <a:t>.</a:t>
            </a:r>
          </a:p>
          <a:p>
            <a:pPr marL="0" indent="0">
              <a:buNone/>
            </a:pPr>
            <a:r>
              <a:rPr lang="en-US" sz="3200" dirty="0">
                <a:latin typeface="+mj-lt"/>
              </a:rPr>
              <a:t> </a:t>
            </a:r>
          </a:p>
        </p:txBody>
      </p:sp>
    </p:spTree>
    <p:extLst>
      <p:ext uri="{BB962C8B-B14F-4D97-AF65-F5344CB8AC3E}">
        <p14:creationId xmlns:p14="http://schemas.microsoft.com/office/powerpoint/2010/main" val="1737244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bbas\Desktop\thank u.jpg"/>
          <p:cNvPicPr>
            <a:picLocks noChangeAspect="1" noChangeArrowheads="1"/>
          </p:cNvPicPr>
          <p:nvPr/>
        </p:nvPicPr>
        <p:blipFill>
          <a:blip r:embed="rId2"/>
          <a:srcRect/>
          <a:stretch>
            <a:fillRect/>
          </a:stretch>
        </p:blipFill>
        <p:spPr bwMode="auto">
          <a:xfrm rot="20396289">
            <a:off x="1897627" y="3162377"/>
            <a:ext cx="7443019" cy="1362075"/>
          </a:xfrm>
          <a:prstGeom prst="rect">
            <a:avLst/>
          </a:prstGeom>
          <a:noFill/>
        </p:spPr>
      </p:pic>
    </p:spTree>
    <p:extLst>
      <p:ext uri="{BB962C8B-B14F-4D97-AF65-F5344CB8AC3E}">
        <p14:creationId xmlns:p14="http://schemas.microsoft.com/office/powerpoint/2010/main" val="401650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4286"/>
            <a:ext cx="10515600" cy="1325563"/>
          </a:xfrm>
        </p:spPr>
        <p:txBody>
          <a:bodyPr/>
          <a:lstStyle/>
          <a:p>
            <a:r>
              <a:rPr lang="en-US" b="1" dirty="0"/>
              <a:t>Angina pectoris</a:t>
            </a:r>
            <a:endParaRPr lang="en-US" dirty="0"/>
          </a:p>
        </p:txBody>
      </p:sp>
      <p:sp>
        <p:nvSpPr>
          <p:cNvPr id="3" name="Content Placeholder 2"/>
          <p:cNvSpPr>
            <a:spLocks noGrp="1"/>
          </p:cNvSpPr>
          <p:nvPr>
            <p:ph idx="1"/>
          </p:nvPr>
        </p:nvSpPr>
        <p:spPr/>
        <p:txBody>
          <a:bodyPr/>
          <a:lstStyle/>
          <a:p>
            <a:r>
              <a:rPr lang="en-US" sz="2400" dirty="0" smtClean="0">
                <a:latin typeface="Times New Roman" panose="02020603050405020304" pitchFamily="18" charset="0"/>
                <a:cs typeface="Times New Roman" panose="02020603050405020304" pitchFamily="18" charset="0"/>
              </a:rPr>
              <a:t>Chest </a:t>
            </a:r>
            <a:r>
              <a:rPr lang="en-US" sz="2400" dirty="0">
                <a:latin typeface="Times New Roman" panose="02020603050405020304" pitchFamily="18" charset="0"/>
                <a:cs typeface="Times New Roman" panose="02020603050405020304" pitchFamily="18" charset="0"/>
              </a:rPr>
              <a:t>pain or discomfort that keeps coming back. It happens when some part of your heart doesn't get enough blood and </a:t>
            </a:r>
            <a:r>
              <a:rPr lang="en-US" sz="2400" dirty="0" smtClean="0">
                <a:latin typeface="Times New Roman" panose="02020603050405020304" pitchFamily="18" charset="0"/>
                <a:cs typeface="Times New Roman" panose="02020603050405020304" pitchFamily="18" charset="0"/>
              </a:rPr>
              <a:t>oxygen.</a:t>
            </a:r>
          </a:p>
          <a:p>
            <a:r>
              <a:rPr lang="en-US" sz="2400" dirty="0">
                <a:latin typeface="Times New Roman" panose="02020603050405020304" pitchFamily="18" charset="0"/>
                <a:cs typeface="Times New Roman" panose="02020603050405020304" pitchFamily="18" charset="0"/>
              </a:rPr>
              <a:t>Angina can be a symptom of coronary artery disease (CAD</a:t>
            </a:r>
            <a:r>
              <a:rPr lang="en-US" sz="2400" dirty="0" smtClean="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This occurs when arteries that carry blood to your heart become narrowed and blocked because of atherosclerosis or a blood clot</a:t>
            </a:r>
            <a:r>
              <a:rPr lang="en-US" sz="2400" dirty="0" smtClean="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characteristic by pain in the center of the chest.  You may also feel the discomfort in your neck, jaw, shoulder, back or arm.  </a:t>
            </a:r>
          </a:p>
          <a:p>
            <a:pPr marL="0" indent="0">
              <a:buNone/>
            </a:pPr>
            <a:r>
              <a:rPr lang="en-US" b="1" dirty="0">
                <a:latin typeface="+mj-lt"/>
              </a:rPr>
              <a:t> </a:t>
            </a:r>
            <a:endParaRPr lang="en-US" dirty="0">
              <a:latin typeface="+mj-lt"/>
            </a:endParaRPr>
          </a:p>
          <a:p>
            <a:endParaRPr lang="en-US" dirty="0"/>
          </a:p>
        </p:txBody>
      </p:sp>
    </p:spTree>
    <p:extLst>
      <p:ext uri="{BB962C8B-B14F-4D97-AF65-F5344CB8AC3E}">
        <p14:creationId xmlns:p14="http://schemas.microsoft.com/office/powerpoint/2010/main" val="3864329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Antianginal drugs</a:t>
            </a:r>
            <a:endParaRPr lang="en-US" dirty="0"/>
          </a:p>
        </p:txBody>
      </p:sp>
      <p:sp>
        <p:nvSpPr>
          <p:cNvPr id="3" name="Content Placeholder 2"/>
          <p:cNvSpPr>
            <a:spLocks noGrp="1"/>
          </p:cNvSpPr>
          <p:nvPr>
            <p:ph idx="1"/>
          </p:nvPr>
        </p:nvSpPr>
        <p:spPr/>
        <p:txBody>
          <a:bodyPr>
            <a:normAutofit lnSpcReduction="10000"/>
          </a:bodyPr>
          <a:lstStyle/>
          <a:p>
            <a:r>
              <a:rPr lang="en-US" sz="2400" i="1" dirty="0">
                <a:latin typeface="Times New Roman" panose="02020603050405020304" pitchFamily="18" charset="0"/>
                <a:cs typeface="Times New Roman" panose="02020603050405020304" pitchFamily="18" charset="0"/>
              </a:rPr>
              <a:t>A</a:t>
            </a:r>
            <a:r>
              <a:rPr lang="en-US" sz="2400" i="1" dirty="0" smtClean="0">
                <a:latin typeface="Times New Roman" panose="02020603050405020304" pitchFamily="18" charset="0"/>
                <a:cs typeface="Times New Roman" panose="02020603050405020304" pitchFamily="18" charset="0"/>
              </a:rPr>
              <a:t>ntianginal </a:t>
            </a:r>
            <a:r>
              <a:rPr lang="en-US" sz="2400" i="1" dirty="0">
                <a:latin typeface="Times New Roman" panose="02020603050405020304" pitchFamily="18" charset="0"/>
                <a:cs typeface="Times New Roman" panose="02020603050405020304" pitchFamily="18" charset="0"/>
              </a:rPr>
              <a:t>drugs </a:t>
            </a:r>
            <a:r>
              <a:rPr lang="en-US" sz="2400" dirty="0">
                <a:latin typeface="Times New Roman" panose="02020603050405020304" pitchFamily="18" charset="0"/>
                <a:cs typeface="Times New Roman" panose="02020603050405020304" pitchFamily="18" charset="0"/>
              </a:rPr>
              <a:t>treat angina by reducing myocardial oxygen demand (reducing the amount of oxygen the heart needs to do its work), by increasing the supply of oxygen to the heart, or both. </a:t>
            </a:r>
          </a:p>
          <a:p>
            <a:r>
              <a:rPr lang="en-US" sz="2400" dirty="0">
                <a:latin typeface="Times New Roman" panose="02020603050405020304" pitchFamily="18" charset="0"/>
                <a:cs typeface="Times New Roman" panose="02020603050405020304" pitchFamily="18" charset="0"/>
              </a:rPr>
              <a:t>The three classes of antianginal drugs discussed in this section include:</a:t>
            </a:r>
          </a:p>
          <a:p>
            <a:pPr lvl="0"/>
            <a:r>
              <a:rPr lang="en-US" sz="2400" b="1" dirty="0">
                <a:latin typeface="Times New Roman" panose="02020603050405020304" pitchFamily="18" charset="0"/>
                <a:cs typeface="Times New Roman" panose="02020603050405020304" pitchFamily="18" charset="0"/>
              </a:rPr>
              <a:t>nitrates</a:t>
            </a:r>
            <a:r>
              <a:rPr lang="en-US" sz="2400" dirty="0">
                <a:latin typeface="Times New Roman" panose="02020603050405020304" pitchFamily="18" charset="0"/>
                <a:cs typeface="Times New Roman" panose="02020603050405020304" pitchFamily="18" charset="0"/>
              </a:rPr>
              <a:t> (for treating acute angina)</a:t>
            </a:r>
          </a:p>
          <a:p>
            <a:pPr lvl="0"/>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beta-adrenergic blockers </a:t>
            </a:r>
            <a:r>
              <a:rPr lang="en-US" sz="2400" dirty="0">
                <a:latin typeface="Times New Roman" panose="02020603050405020304" pitchFamily="18" charset="0"/>
                <a:cs typeface="Times New Roman" panose="02020603050405020304" pitchFamily="18" charset="0"/>
              </a:rPr>
              <a:t>(for long-term prevention of angina).</a:t>
            </a:r>
          </a:p>
          <a:p>
            <a:pPr lvl="0"/>
            <a:r>
              <a:rPr lang="en-US" sz="2400" b="1" dirty="0">
                <a:latin typeface="Times New Roman" panose="02020603050405020304" pitchFamily="18" charset="0"/>
                <a:cs typeface="Times New Roman" panose="02020603050405020304" pitchFamily="18" charset="0"/>
              </a:rPr>
              <a:t>Ca channel blockers</a:t>
            </a:r>
            <a:r>
              <a:rPr lang="en-US" sz="2400" dirty="0">
                <a:latin typeface="Times New Roman" panose="02020603050405020304" pitchFamily="18" charset="0"/>
                <a:cs typeface="Times New Roman" panose="02020603050405020304" pitchFamily="18" charset="0"/>
              </a:rPr>
              <a:t>. (used when other drugs fail to prevent angina).</a:t>
            </a:r>
          </a:p>
          <a:p>
            <a:pPr marL="0" indent="0">
              <a:buNone/>
            </a:pPr>
            <a:endParaRPr lang="en-US" dirty="0"/>
          </a:p>
        </p:txBody>
      </p:sp>
    </p:spTree>
    <p:extLst>
      <p:ext uri="{BB962C8B-B14F-4D97-AF65-F5344CB8AC3E}">
        <p14:creationId xmlns:p14="http://schemas.microsoft.com/office/powerpoint/2010/main" val="3025066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Antianginal drugs</a:t>
            </a:r>
            <a:endParaRPr lang="en-US" dirty="0"/>
          </a:p>
        </p:txBody>
      </p:sp>
      <p:sp>
        <p:nvSpPr>
          <p:cNvPr id="3" name="Content Placeholder 2"/>
          <p:cNvSpPr>
            <a:spLocks noGrp="1"/>
          </p:cNvSpPr>
          <p:nvPr>
            <p:ph idx="1"/>
          </p:nvPr>
        </p:nvSpPr>
        <p:spPr/>
        <p:txBody>
          <a:bodyPr>
            <a:normAutofit lnSpcReduction="10000"/>
          </a:bodyPr>
          <a:lstStyle/>
          <a:p>
            <a:pPr marL="0" lvl="0" indent="0">
              <a:buNone/>
            </a:pPr>
            <a:r>
              <a:rPr lang="en-US" sz="3200" b="1" dirty="0"/>
              <a:t>Nitrates</a:t>
            </a:r>
            <a:endParaRPr lang="en-US" sz="3200" dirty="0"/>
          </a:p>
          <a:p>
            <a:pPr lvl="0"/>
            <a:r>
              <a:rPr lang="en-US" sz="2800" i="1" dirty="0">
                <a:latin typeface="Times New Roman" panose="02020603050405020304" pitchFamily="18" charset="0"/>
                <a:cs typeface="Times New Roman" panose="02020603050405020304" pitchFamily="18" charset="0"/>
              </a:rPr>
              <a:t>Nitrates </a:t>
            </a:r>
            <a:r>
              <a:rPr lang="en-US" sz="2800" dirty="0">
                <a:latin typeface="Times New Roman" panose="02020603050405020304" pitchFamily="18" charset="0"/>
                <a:cs typeface="Times New Roman" panose="02020603050405020304" pitchFamily="18" charset="0"/>
              </a:rPr>
              <a:t>are the drugs of choice for relieving acute angina. </a:t>
            </a:r>
            <a:endParaRPr lang="en-US" sz="2800" dirty="0" smtClean="0">
              <a:latin typeface="Times New Roman" panose="02020603050405020304" pitchFamily="18" charset="0"/>
              <a:cs typeface="Times New Roman" panose="02020603050405020304" pitchFamily="18" charset="0"/>
            </a:endParaRPr>
          </a:p>
          <a:p>
            <a:pPr lvl="0"/>
            <a:r>
              <a:rPr lang="en-US" sz="2800" dirty="0" smtClean="0">
                <a:latin typeface="Times New Roman" panose="02020603050405020304" pitchFamily="18" charset="0"/>
                <a:cs typeface="Times New Roman" panose="02020603050405020304" pitchFamily="18" charset="0"/>
              </a:rPr>
              <a:t>Nitrates </a:t>
            </a:r>
            <a:r>
              <a:rPr lang="en-US" sz="2800" dirty="0">
                <a:latin typeface="Times New Roman" panose="02020603050405020304" pitchFamily="18" charset="0"/>
                <a:cs typeface="Times New Roman" panose="02020603050405020304" pitchFamily="18" charset="0"/>
              </a:rPr>
              <a:t>commonly prescribed to treat angina include:</a:t>
            </a:r>
          </a:p>
          <a:p>
            <a:pPr marL="0" indent="0">
              <a:buNone/>
            </a:pPr>
            <a:r>
              <a:rPr lang="en-US" sz="2800" dirty="0">
                <a:latin typeface="Times New Roman" panose="02020603050405020304" pitchFamily="18" charset="0"/>
                <a:cs typeface="Times New Roman" panose="02020603050405020304" pitchFamily="18" charset="0"/>
              </a:rPr>
              <a:t>• amyl nitrite</a:t>
            </a:r>
          </a:p>
          <a:p>
            <a:pPr marL="0" indent="0">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isosorbide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dinitrate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isosorbide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mononitrate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nitroglycerin.(</a:t>
            </a:r>
            <a:r>
              <a:rPr lang="en-US" sz="2800" dirty="0" err="1" smtClean="0">
                <a:latin typeface="Times New Roman" panose="02020603050405020304" pitchFamily="18" charset="0"/>
                <a:cs typeface="Times New Roman" panose="02020603050405020304" pitchFamily="18" charset="0"/>
              </a:rPr>
              <a:t>angesid</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9388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r>
              <a:rPr lang="en-US" b="1" dirty="0" smtClean="0"/>
              <a:t>Nitrates</a:t>
            </a:r>
            <a:endParaRPr lang="en-US" dirty="0"/>
          </a:p>
        </p:txBody>
      </p:sp>
      <p:sp>
        <p:nvSpPr>
          <p:cNvPr id="3" name="Content Placeholder 2"/>
          <p:cNvSpPr>
            <a:spLocks noGrp="1"/>
          </p:cNvSpPr>
          <p:nvPr>
            <p:ph idx="1"/>
          </p:nvPr>
        </p:nvSpPr>
        <p:spPr>
          <a:xfrm>
            <a:off x="1782967" y="1875503"/>
            <a:ext cx="8915400" cy="3777622"/>
          </a:xfrm>
        </p:spPr>
        <p:txBody>
          <a:bodyPr>
            <a:normAutofit fontScale="25000" lnSpcReduction="20000"/>
          </a:bodyPr>
          <a:lstStyle/>
          <a:p>
            <a:pPr lvl="0"/>
            <a:r>
              <a:rPr lang="en-US" sz="9600" b="1" dirty="0">
                <a:latin typeface="+mj-lt"/>
              </a:rPr>
              <a:t>Pharmacokinetics</a:t>
            </a:r>
            <a:endParaRPr lang="en-US" sz="9600" dirty="0">
              <a:latin typeface="+mj-lt"/>
            </a:endParaRPr>
          </a:p>
          <a:p>
            <a:r>
              <a:rPr lang="en-US" sz="8000" dirty="0">
                <a:latin typeface="Times New Roman" panose="02020603050405020304" pitchFamily="18" charset="0"/>
                <a:cs typeface="Times New Roman" panose="02020603050405020304" pitchFamily="18" charset="0"/>
              </a:rPr>
              <a:t>Nitrates can be administered in a variety of ways.</a:t>
            </a:r>
          </a:p>
          <a:p>
            <a:r>
              <a:rPr lang="en-US" sz="8000" dirty="0" smtClean="0">
                <a:latin typeface="Times New Roman" panose="02020603050405020304" pitchFamily="18" charset="0"/>
                <a:cs typeface="Times New Roman" panose="02020603050405020304" pitchFamily="18" charset="0"/>
              </a:rPr>
              <a:t>Sublingually </a:t>
            </a:r>
            <a:r>
              <a:rPr lang="en-US" sz="8000" dirty="0">
                <a:latin typeface="Times New Roman" panose="02020603050405020304" pitchFamily="18" charset="0"/>
                <a:cs typeface="Times New Roman" panose="02020603050405020304" pitchFamily="18" charset="0"/>
              </a:rPr>
              <a:t>(under the tongue</a:t>
            </a:r>
            <a:r>
              <a:rPr lang="en-US" sz="8000" dirty="0" smtClean="0">
                <a:latin typeface="Times New Roman" panose="02020603050405020304" pitchFamily="18" charset="0"/>
                <a:cs typeface="Times New Roman" panose="02020603050405020304" pitchFamily="18" charset="0"/>
              </a:rPr>
              <a:t>)</a:t>
            </a:r>
          </a:p>
          <a:p>
            <a:r>
              <a:rPr lang="en-US" sz="8000" dirty="0" smtClean="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buccally</a:t>
            </a:r>
            <a:r>
              <a:rPr lang="en-US" sz="8000" dirty="0">
                <a:latin typeface="Times New Roman" panose="02020603050405020304" pitchFamily="18" charset="0"/>
                <a:cs typeface="Times New Roman" panose="02020603050405020304" pitchFamily="18" charset="0"/>
              </a:rPr>
              <a:t> (in the pocket of the cheek), as chewable tablets, </a:t>
            </a:r>
            <a:endParaRPr lang="en-US" sz="8000" dirty="0" smtClean="0">
              <a:latin typeface="Times New Roman" panose="02020603050405020304" pitchFamily="18" charset="0"/>
              <a:cs typeface="Times New Roman" panose="02020603050405020304" pitchFamily="18" charset="0"/>
            </a:endParaRPr>
          </a:p>
          <a:p>
            <a:r>
              <a:rPr lang="en-US" sz="8000" dirty="0" smtClean="0">
                <a:latin typeface="Times New Roman" panose="02020603050405020304" pitchFamily="18" charset="0"/>
                <a:cs typeface="Times New Roman" panose="02020603050405020304" pitchFamily="18" charset="0"/>
              </a:rPr>
              <a:t>lingual </a:t>
            </a:r>
            <a:r>
              <a:rPr lang="en-US" sz="8000" dirty="0">
                <a:latin typeface="Times New Roman" panose="02020603050405020304" pitchFamily="18" charset="0"/>
                <a:cs typeface="Times New Roman" panose="02020603050405020304" pitchFamily="18" charset="0"/>
              </a:rPr>
              <a:t>aerosols (sprayed onto or under the tongue</a:t>
            </a:r>
            <a:r>
              <a:rPr lang="en-US" sz="8000" dirty="0" smtClean="0">
                <a:latin typeface="Times New Roman" panose="02020603050405020304" pitchFamily="18" charset="0"/>
                <a:cs typeface="Times New Roman" panose="02020603050405020304" pitchFamily="18" charset="0"/>
              </a:rPr>
              <a:t>),</a:t>
            </a:r>
          </a:p>
          <a:p>
            <a:r>
              <a:rPr lang="en-US" sz="8000" dirty="0" smtClean="0">
                <a:latin typeface="Times New Roman" panose="02020603050405020304" pitchFamily="18" charset="0"/>
                <a:cs typeface="Times New Roman" panose="02020603050405020304" pitchFamily="18" charset="0"/>
              </a:rPr>
              <a:t>By </a:t>
            </a:r>
            <a:r>
              <a:rPr lang="en-US" sz="8000" dirty="0">
                <a:latin typeface="Times New Roman" panose="02020603050405020304" pitchFamily="18" charset="0"/>
                <a:cs typeface="Times New Roman" panose="02020603050405020304" pitchFamily="18" charset="0"/>
              </a:rPr>
              <a:t>inhalation (amyl nitrite) are absorbed almost completely because the mucous membranes of the mouth have a rich blood supply. </a:t>
            </a:r>
            <a:endParaRPr lang="en-US" sz="8000" dirty="0" smtClean="0">
              <a:latin typeface="Times New Roman" panose="02020603050405020304" pitchFamily="18" charset="0"/>
              <a:cs typeface="Times New Roman" panose="02020603050405020304" pitchFamily="18" charset="0"/>
            </a:endParaRPr>
          </a:p>
          <a:p>
            <a:r>
              <a:rPr lang="en-US" sz="8000" dirty="0" smtClean="0">
                <a:latin typeface="Times New Roman" panose="02020603050405020304" pitchFamily="18" charset="0"/>
                <a:cs typeface="Times New Roman" panose="02020603050405020304" pitchFamily="18" charset="0"/>
              </a:rPr>
              <a:t>Swallowed </a:t>
            </a:r>
            <a:r>
              <a:rPr lang="en-US" sz="8000" dirty="0">
                <a:latin typeface="Times New Roman" panose="02020603050405020304" pitchFamily="18" charset="0"/>
                <a:cs typeface="Times New Roman" panose="02020603050405020304" pitchFamily="18" charset="0"/>
              </a:rPr>
              <a:t>nitrate capsules are absorbed through the </a:t>
            </a:r>
            <a:r>
              <a:rPr lang="en-US" sz="8000" dirty="0" smtClean="0">
                <a:latin typeface="Times New Roman" panose="02020603050405020304" pitchFamily="18" charset="0"/>
                <a:cs typeface="Times New Roman" panose="02020603050405020304" pitchFamily="18" charset="0"/>
              </a:rPr>
              <a:t>mucous membranes </a:t>
            </a:r>
            <a:r>
              <a:rPr lang="en-US" sz="8000" dirty="0">
                <a:latin typeface="Times New Roman" panose="02020603050405020304" pitchFamily="18" charset="0"/>
                <a:cs typeface="Times New Roman" panose="02020603050405020304" pitchFamily="18" charset="0"/>
              </a:rPr>
              <a:t>of the GI tract, and only about one-half of the dose enters circulation. </a:t>
            </a:r>
            <a:endParaRPr lang="en-US" sz="8000" dirty="0" smtClean="0">
              <a:latin typeface="Times New Roman" panose="02020603050405020304" pitchFamily="18" charset="0"/>
              <a:cs typeface="Times New Roman" panose="02020603050405020304" pitchFamily="18" charset="0"/>
            </a:endParaRPr>
          </a:p>
          <a:p>
            <a:r>
              <a:rPr lang="en-US" sz="8000" dirty="0" smtClean="0">
                <a:latin typeface="Times New Roman" panose="02020603050405020304" pitchFamily="18" charset="0"/>
                <a:cs typeface="Times New Roman" panose="02020603050405020304" pitchFamily="18" charset="0"/>
              </a:rPr>
              <a:t>Transdermal </a:t>
            </a:r>
            <a:r>
              <a:rPr lang="en-US" sz="8000" dirty="0">
                <a:latin typeface="Times New Roman" panose="02020603050405020304" pitchFamily="18" charset="0"/>
                <a:cs typeface="Times New Roman" panose="02020603050405020304" pitchFamily="18" charset="0"/>
              </a:rPr>
              <a:t>nitrates (a patch or ointment placed on the skin</a:t>
            </a:r>
            <a:r>
              <a:rPr lang="en-US" sz="8000" dirty="0" smtClean="0">
                <a:latin typeface="Times New Roman" panose="02020603050405020304" pitchFamily="18" charset="0"/>
                <a:cs typeface="Times New Roman" panose="02020603050405020304" pitchFamily="18" charset="0"/>
              </a:rPr>
              <a:t>)</a:t>
            </a:r>
          </a:p>
          <a:p>
            <a:r>
              <a:rPr lang="en-US" sz="8000" dirty="0" smtClean="0">
                <a:latin typeface="Times New Roman" panose="02020603050405020304" pitchFamily="18" charset="0"/>
                <a:cs typeface="Times New Roman" panose="02020603050405020304" pitchFamily="18" charset="0"/>
              </a:rPr>
              <a:t>I.V</a:t>
            </a:r>
            <a:r>
              <a:rPr lang="en-US" sz="8000" dirty="0">
                <a:latin typeface="Times New Roman" panose="02020603050405020304" pitchFamily="18" charset="0"/>
                <a:cs typeface="Times New Roman" panose="02020603050405020304" pitchFamily="18" charset="0"/>
              </a:rPr>
              <a:t>. nitroglycerin, which doesn’t need to be absorbed, goes directly </a:t>
            </a:r>
            <a:r>
              <a:rPr lang="en-US" sz="8000" dirty="0" smtClean="0">
                <a:latin typeface="Times New Roman" panose="02020603050405020304" pitchFamily="18" charset="0"/>
                <a:cs typeface="Times New Roman" panose="02020603050405020304" pitchFamily="18" charset="0"/>
              </a:rPr>
              <a:t>into circulation</a:t>
            </a:r>
            <a:r>
              <a:rPr lang="en-US" sz="80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507541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Nitrates</a:t>
            </a:r>
            <a:endParaRPr lang="en-US" dirty="0"/>
          </a:p>
        </p:txBody>
      </p:sp>
      <p:sp>
        <p:nvSpPr>
          <p:cNvPr id="3" name="Content Placeholder 2"/>
          <p:cNvSpPr>
            <a:spLocks noGrp="1"/>
          </p:cNvSpPr>
          <p:nvPr>
            <p:ph idx="1"/>
          </p:nvPr>
        </p:nvSpPr>
        <p:spPr/>
        <p:txBody>
          <a:bodyPr>
            <a:normAutofit/>
          </a:bodyPr>
          <a:lstStyle/>
          <a:p>
            <a:pPr lvl="0"/>
            <a:r>
              <a:rPr lang="en-US" sz="2400" b="1" dirty="0">
                <a:latin typeface="Times New Roman" panose="02020603050405020304" pitchFamily="18" charset="0"/>
                <a:cs typeface="Times New Roman" panose="02020603050405020304" pitchFamily="18" charset="0"/>
              </a:rPr>
              <a:t>Pharmacodynamics</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Nitrates cause the smooth muscle of the veins </a:t>
            </a:r>
            <a:r>
              <a:rPr lang="en-US" sz="2400" dirty="0" smtClean="0">
                <a:latin typeface="Times New Roman" panose="02020603050405020304" pitchFamily="18" charset="0"/>
                <a:cs typeface="Times New Roman" panose="02020603050405020304" pitchFamily="18" charset="0"/>
              </a:rPr>
              <a:t>to relax and dilate. When </a:t>
            </a:r>
            <a:r>
              <a:rPr lang="en-US" sz="2400" dirty="0">
                <a:latin typeface="Times New Roman" panose="02020603050405020304" pitchFamily="18" charset="0"/>
                <a:cs typeface="Times New Roman" panose="02020603050405020304" pitchFamily="18" charset="0"/>
              </a:rPr>
              <a:t>the veins dilate, less blood returns to the </a:t>
            </a:r>
            <a:r>
              <a:rPr lang="en-US" sz="2400" dirty="0" smtClean="0">
                <a:latin typeface="Times New Roman" panose="02020603050405020304" pitchFamily="18" charset="0"/>
                <a:cs typeface="Times New Roman" panose="02020603050405020304" pitchFamily="18" charset="0"/>
              </a:rPr>
              <a:t>heart. This</a:t>
            </a:r>
            <a:r>
              <a:rPr lang="en-US" sz="2400" dirty="0">
                <a:latin typeface="Times New Roman" panose="02020603050405020304" pitchFamily="18" charset="0"/>
                <a:cs typeface="Times New Roman" panose="02020603050405020304" pitchFamily="18" charset="0"/>
              </a:rPr>
              <a:t>, in turn, reduces the oxygen requirements of the heart</a:t>
            </a:r>
            <a:r>
              <a:rPr lang="en-US" sz="2400" dirty="0" smtClean="0">
                <a:latin typeface="Times New Roman" panose="02020603050405020304" pitchFamily="18" charset="0"/>
                <a:cs typeface="Times New Roman" panose="02020603050405020304" pitchFamily="18" charset="0"/>
              </a:rPr>
              <a:t>.</a:t>
            </a:r>
          </a:p>
          <a:p>
            <a:pPr lvl="0"/>
            <a:r>
              <a:rPr lang="en-US" sz="2400" b="1" dirty="0" err="1">
                <a:latin typeface="Times New Roman" panose="02020603050405020304" pitchFamily="18" charset="0"/>
                <a:cs typeface="Times New Roman" panose="02020603050405020304" pitchFamily="18" charset="0"/>
              </a:rPr>
              <a:t>Advers</a:t>
            </a:r>
            <a:r>
              <a:rPr lang="en-US" sz="2400" b="1" dirty="0">
                <a:latin typeface="Times New Roman" panose="02020603050405020304" pitchFamily="18" charset="0"/>
                <a:cs typeface="Times New Roman" panose="02020603050405020304" pitchFamily="18" charset="0"/>
              </a:rPr>
              <a:t> reactions to nitrates</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Headache is the most common adverse reaction. Hypotension may also occur, accompanied by dizziness and increased heart rate.</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2442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Beta Blockers</a:t>
            </a:r>
            <a:endParaRPr lang="en-US" dirty="0"/>
          </a:p>
        </p:txBody>
      </p:sp>
      <p:sp>
        <p:nvSpPr>
          <p:cNvPr id="3" name="Content Placeholder 2"/>
          <p:cNvSpPr>
            <a:spLocks noGrp="1"/>
          </p:cNvSpPr>
          <p:nvPr>
            <p:ph idx="1"/>
          </p:nvPr>
        </p:nvSpPr>
        <p:spPr/>
        <p:txBody>
          <a:bodyPr>
            <a:normAutofit/>
          </a:bodyPr>
          <a:lstStyle/>
          <a:p>
            <a:r>
              <a:rPr lang="en-US" sz="2400" i="1" dirty="0">
                <a:latin typeface="Times New Roman" panose="02020603050405020304" pitchFamily="18" charset="0"/>
                <a:cs typeface="Times New Roman" panose="02020603050405020304" pitchFamily="18" charset="0"/>
              </a:rPr>
              <a:t>Beta-adrenergic antagonists </a:t>
            </a:r>
            <a:r>
              <a:rPr lang="en-US" sz="2400" dirty="0">
                <a:latin typeface="Times New Roman" panose="02020603050405020304" pitchFamily="18" charset="0"/>
                <a:cs typeface="Times New Roman" panose="02020603050405020304" pitchFamily="18" charset="0"/>
              </a:rPr>
              <a:t>(also called </a:t>
            </a:r>
            <a:r>
              <a:rPr lang="en-US" sz="2400" i="1" dirty="0">
                <a:latin typeface="Times New Roman" panose="02020603050405020304" pitchFamily="18" charset="0"/>
                <a:cs typeface="Times New Roman" panose="02020603050405020304" pitchFamily="18" charset="0"/>
              </a:rPr>
              <a:t>beta blockers</a:t>
            </a:r>
            <a:r>
              <a:rPr lang="en-US" sz="2400" dirty="0">
                <a:latin typeface="Times New Roman" panose="02020603050405020304" pitchFamily="18" charset="0"/>
                <a:cs typeface="Times New Roman" panose="02020603050405020304" pitchFamily="18" charset="0"/>
              </a:rPr>
              <a:t>) are used for long-term prevention of angina and are one of the main types of drugs used to treat hypertension. Beta-adrenergic blockers include:</a:t>
            </a: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Atenolol</a:t>
            </a:r>
            <a:endParaRPr lang="en-US" sz="2400" dirty="0">
              <a:solidFill>
                <a:srgbClr val="FF0000"/>
              </a:solidFill>
              <a:latin typeface="Times New Roman" panose="02020603050405020304" pitchFamily="18" charset="0"/>
              <a:cs typeface="Times New Roman" panose="02020603050405020304" pitchFamily="18" charset="0"/>
            </a:endParaRPr>
          </a:p>
          <a:p>
            <a:pPr marL="0" indent="0">
              <a:buNone/>
            </a:pPr>
            <a:r>
              <a:rPr lang="en-US" sz="2400" dirty="0">
                <a:solidFill>
                  <a:srgbClr val="FF0000"/>
                </a:solidFill>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Metoprolol</a:t>
            </a:r>
            <a:endParaRPr lang="en-US" sz="2400" dirty="0">
              <a:solidFill>
                <a:srgbClr val="FF0000"/>
              </a:solidFill>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err="1" smtClean="0">
                <a:solidFill>
                  <a:srgbClr val="00B0F0"/>
                </a:solidFill>
                <a:latin typeface="Times New Roman" panose="02020603050405020304" pitchFamily="18" charset="0"/>
                <a:cs typeface="Times New Roman" panose="02020603050405020304" pitchFamily="18" charset="0"/>
              </a:rPr>
              <a:t>Nadolol</a:t>
            </a:r>
            <a:r>
              <a:rPr lang="en-US" sz="2400" dirty="0" smtClean="0">
                <a:solidFill>
                  <a:srgbClr val="00B0F0"/>
                </a:solidFill>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p>
          <a:p>
            <a:pPr marL="0" indent="0">
              <a:buNone/>
            </a:pPr>
            <a:r>
              <a:rPr lang="en-US" sz="2400" dirty="0" smtClean="0">
                <a:solidFill>
                  <a:srgbClr val="00B0F0"/>
                </a:solidFill>
                <a:latin typeface="Times New Roman" panose="02020603050405020304" pitchFamily="18" charset="0"/>
                <a:cs typeface="Times New Roman" panose="02020603050405020304" pitchFamily="18" charset="0"/>
              </a:rPr>
              <a:t>• Propranolol</a:t>
            </a:r>
            <a:endParaRPr lang="en-US" sz="2400"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2718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Beta Blockers</a:t>
            </a:r>
            <a:endParaRPr lang="en-US" dirty="0"/>
          </a:p>
        </p:txBody>
      </p:sp>
      <p:sp>
        <p:nvSpPr>
          <p:cNvPr id="3" name="Content Placeholder 2"/>
          <p:cNvSpPr>
            <a:spLocks noGrp="1"/>
          </p:cNvSpPr>
          <p:nvPr>
            <p:ph idx="1"/>
          </p:nvPr>
        </p:nvSpPr>
        <p:spPr/>
        <p:txBody>
          <a:bodyPr>
            <a:normAutofit/>
          </a:bodyPr>
          <a:lstStyle/>
          <a:p>
            <a:pPr lvl="0"/>
            <a:r>
              <a:rPr lang="en-US" sz="2600" b="1" dirty="0">
                <a:latin typeface="Times New Roman" panose="02020603050405020304" pitchFamily="18" charset="0"/>
                <a:cs typeface="Times New Roman" panose="02020603050405020304" pitchFamily="18" charset="0"/>
              </a:rPr>
              <a:t>Pharmacokinetics</a:t>
            </a:r>
            <a:endParaRPr lang="en-US" sz="26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Metoprolol and propranolol are absorbed </a:t>
            </a:r>
            <a:r>
              <a:rPr lang="en-US" sz="2600" dirty="0" smtClean="0">
                <a:latin typeface="Times New Roman" panose="02020603050405020304" pitchFamily="18" charset="0"/>
                <a:cs typeface="Times New Roman" panose="02020603050405020304" pitchFamily="18" charset="0"/>
              </a:rPr>
              <a:t>well from </a:t>
            </a:r>
            <a:r>
              <a:rPr lang="en-US" sz="2600" dirty="0">
                <a:latin typeface="Times New Roman" panose="02020603050405020304" pitchFamily="18" charset="0"/>
                <a:cs typeface="Times New Roman" panose="02020603050405020304" pitchFamily="18" charset="0"/>
              </a:rPr>
              <a:t>the GI tract, whereas less than one-half the dose of atenolol or </a:t>
            </a:r>
            <a:r>
              <a:rPr lang="en-US" sz="2600" dirty="0" err="1">
                <a:latin typeface="Times New Roman" panose="02020603050405020304" pitchFamily="18" charset="0"/>
                <a:cs typeface="Times New Roman" panose="02020603050405020304" pitchFamily="18" charset="0"/>
              </a:rPr>
              <a:t>nadolol</a:t>
            </a:r>
            <a:r>
              <a:rPr lang="en-US" sz="2600" dirty="0">
                <a:latin typeface="Times New Roman" panose="02020603050405020304" pitchFamily="18" charset="0"/>
                <a:cs typeface="Times New Roman" panose="02020603050405020304" pitchFamily="18" charset="0"/>
              </a:rPr>
              <a:t> is absorbed. </a:t>
            </a:r>
            <a:endParaRPr lang="en-US" sz="2600" dirty="0" smtClean="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These </a:t>
            </a:r>
            <a:r>
              <a:rPr lang="en-US" sz="2600" dirty="0">
                <a:latin typeface="Times New Roman" panose="02020603050405020304" pitchFamily="18" charset="0"/>
                <a:cs typeface="Times New Roman" panose="02020603050405020304" pitchFamily="18" charset="0"/>
              </a:rPr>
              <a:t>beta-adrenergic blockers are distributed </a:t>
            </a:r>
            <a:r>
              <a:rPr lang="en-US" sz="2600" dirty="0" smtClean="0">
                <a:latin typeface="Times New Roman" panose="02020603050405020304" pitchFamily="18" charset="0"/>
                <a:cs typeface="Times New Roman" panose="02020603050405020304" pitchFamily="18" charset="0"/>
              </a:rPr>
              <a:t>widely.</a:t>
            </a:r>
          </a:p>
          <a:p>
            <a:r>
              <a:rPr lang="en-US" sz="2600" dirty="0" smtClean="0">
                <a:latin typeface="Times New Roman" panose="02020603050405020304" pitchFamily="18" charset="0"/>
                <a:cs typeface="Times New Roman" panose="02020603050405020304" pitchFamily="18" charset="0"/>
              </a:rPr>
              <a:t>Propranolol </a:t>
            </a:r>
            <a:r>
              <a:rPr lang="en-US" sz="2600" dirty="0">
                <a:latin typeface="Times New Roman" panose="02020603050405020304" pitchFamily="18" charset="0"/>
                <a:cs typeface="Times New Roman" panose="02020603050405020304" pitchFamily="18" charset="0"/>
              </a:rPr>
              <a:t>is highly protein-bound; the other beta adrenergic blockers are poorly protein-bound</a:t>
            </a:r>
            <a:r>
              <a:rPr lang="en-US" sz="3200" dirty="0">
                <a:latin typeface="+mj-lt"/>
              </a:rPr>
              <a:t>. </a:t>
            </a:r>
          </a:p>
        </p:txBody>
      </p:sp>
    </p:spTree>
    <p:extLst>
      <p:ext uri="{BB962C8B-B14F-4D97-AF65-F5344CB8AC3E}">
        <p14:creationId xmlns:p14="http://schemas.microsoft.com/office/powerpoint/2010/main" val="1134287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Beta Blockers</a:t>
            </a:r>
            <a:endParaRPr lang="en-US" dirty="0"/>
          </a:p>
        </p:txBody>
      </p:sp>
      <p:sp>
        <p:nvSpPr>
          <p:cNvPr id="3" name="Content Placeholder 2"/>
          <p:cNvSpPr>
            <a:spLocks noGrp="1"/>
          </p:cNvSpPr>
          <p:nvPr>
            <p:ph idx="1"/>
          </p:nvPr>
        </p:nvSpPr>
        <p:spPr/>
        <p:txBody>
          <a:bodyPr>
            <a:normAutofit/>
          </a:bodyPr>
          <a:lstStyle/>
          <a:p>
            <a:pPr lvl="0"/>
            <a:r>
              <a:rPr lang="en-US" sz="2400" b="1" dirty="0">
                <a:latin typeface="Times New Roman" panose="02020603050405020304" pitchFamily="18" charset="0"/>
                <a:cs typeface="Times New Roman" panose="02020603050405020304" pitchFamily="18" charset="0"/>
              </a:rPr>
              <a:t>Pharmacodynamics</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Beta-adrenergic blockers decrease blood pressure and block beta adrenergic receptor sites in the heart muscle and the conduction system. This decreases the heart rate and reduces the force of the heart’s contractions, resulting in a lower demand for oxygen</a:t>
            </a:r>
          </a:p>
        </p:txBody>
      </p:sp>
    </p:spTree>
    <p:extLst>
      <p:ext uri="{BB962C8B-B14F-4D97-AF65-F5344CB8AC3E}">
        <p14:creationId xmlns:p14="http://schemas.microsoft.com/office/powerpoint/2010/main" val="257117004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466</TotalTime>
  <Words>820</Words>
  <Application>Microsoft Office PowerPoint</Application>
  <PresentationFormat>Widescreen</PresentationFormat>
  <Paragraphs>99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Andalus</vt:lpstr>
      <vt:lpstr>Arial</vt:lpstr>
      <vt:lpstr>Century Gothic</vt:lpstr>
      <vt:lpstr>Times New Roman</vt:lpstr>
      <vt:lpstr>Wingdings 3</vt:lpstr>
      <vt:lpstr>Wisp</vt:lpstr>
      <vt:lpstr>PowerPoint Presentation</vt:lpstr>
      <vt:lpstr>Angina pectoris</vt:lpstr>
      <vt:lpstr>Antianginal drugs</vt:lpstr>
      <vt:lpstr>Antianginal drugs</vt:lpstr>
      <vt:lpstr>Nitrates</vt:lpstr>
      <vt:lpstr>Nitrates</vt:lpstr>
      <vt:lpstr>Beta Blockers</vt:lpstr>
      <vt:lpstr>Beta Blockers</vt:lpstr>
      <vt:lpstr>Beta Blockers</vt:lpstr>
      <vt:lpstr>Beta Blockers</vt:lpstr>
      <vt:lpstr>Beta Blockers</vt:lpstr>
      <vt:lpstr>Calcium channel blockers</vt:lpstr>
      <vt:lpstr>How calcium channel blockers work</vt:lpstr>
      <vt:lpstr>Calcium channel blockers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ACER</cp:lastModifiedBy>
  <cp:revision>16</cp:revision>
  <dcterms:created xsi:type="dcterms:W3CDTF">2021-01-12T12:57:40Z</dcterms:created>
  <dcterms:modified xsi:type="dcterms:W3CDTF">2021-12-09T10:55:56Z</dcterms:modified>
</cp:coreProperties>
</file>