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9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22000">
              <a:srgbClr val="D4DEFF"/>
            </a:gs>
            <a:gs pos="70000">
              <a:srgbClr val="D4DEFF"/>
            </a:gs>
            <a:gs pos="83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0"/>
          <p:cNvSpPr/>
          <p:nvPr/>
        </p:nvSpPr>
        <p:spPr>
          <a:xfrm>
            <a:off x="1517650" y="2470150"/>
            <a:ext cx="9150350" cy="1035050"/>
          </a:xfrm>
          <a:custGeom>
            <a:avLst/>
            <a:gdLst>
              <a:gd name="connsiteX0" fmla="*/ 6350 w 9150350"/>
              <a:gd name="connsiteY0" fmla="*/ 1039622 h 1035050"/>
              <a:gd name="connsiteX1" fmla="*/ 9150350 w 9150350"/>
              <a:gd name="connsiteY1" fmla="*/ 1039622 h 1035050"/>
              <a:gd name="connsiteX2" fmla="*/ 9150350 w 9150350"/>
              <a:gd name="connsiteY2" fmla="*/ 15493 h 1035050"/>
              <a:gd name="connsiteX3" fmla="*/ 6350 w 9150350"/>
              <a:gd name="connsiteY3" fmla="*/ 15493 h 1035050"/>
              <a:gd name="connsiteX4" fmla="*/ 6350 w 9150350"/>
              <a:gd name="connsiteY4" fmla="*/ 1039622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1035050">
                <a:moveTo>
                  <a:pt x="6350" y="1039622"/>
                </a:moveTo>
                <a:lnTo>
                  <a:pt x="9150350" y="1039622"/>
                </a:lnTo>
                <a:lnTo>
                  <a:pt x="9150350" y="15493"/>
                </a:lnTo>
                <a:lnTo>
                  <a:pt x="6350" y="15493"/>
                </a:lnTo>
                <a:lnTo>
                  <a:pt x="6350" y="1039622"/>
                </a:lnTo>
                <a:close/>
              </a:path>
            </a:pathLst>
          </a:custGeom>
          <a:solidFill>
            <a:srgbClr val="FEE5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2"/>
          <p:cNvSpPr txBox="1"/>
          <p:nvPr/>
        </p:nvSpPr>
        <p:spPr>
          <a:xfrm>
            <a:off x="1417983" y="2319131"/>
            <a:ext cx="9846365" cy="310597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endParaRPr lang="en-US" dirty="0" smtClean="0"/>
          </a:p>
          <a:p>
            <a:pPr marL="0" indent="830961">
              <a:lnSpc>
                <a:spcPct val="100000"/>
              </a:lnSpc>
            </a:pPr>
            <a:r>
              <a:rPr lang="en-US" altLang="zh-CN" sz="4800" b="1" dirty="0" smtClean="0">
                <a:solidFill>
                  <a:srgbClr val="000000"/>
                </a:solidFill>
                <a:latin typeface="Calibri"/>
                <a:ea typeface="Calibri"/>
              </a:rPr>
              <a:t>   Head</a:t>
            </a:r>
            <a:r>
              <a:rPr lang="en-US" altLang="zh-CN" sz="48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neck</a:t>
            </a:r>
            <a:r>
              <a:rPr lang="en-US" altLang="zh-CN" sz="4800" b="1" spc="-2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anatomy</a:t>
            </a:r>
          </a:p>
          <a:p>
            <a:pPr>
              <a:lnSpc>
                <a:spcPts val="444"/>
              </a:lnSpc>
            </a:pPr>
            <a:endParaRPr lang="en-US" dirty="0" smtClean="0"/>
          </a:p>
          <a:p>
            <a:pPr marL="0" indent="3161411">
              <a:lnSpc>
                <a:spcPct val="100000"/>
              </a:lnSpc>
            </a:pPr>
            <a:r>
              <a:rPr lang="en-US" altLang="zh-CN" sz="4400" b="1" dirty="0" smtClean="0">
                <a:solidFill>
                  <a:srgbClr val="000000"/>
                </a:solidFill>
                <a:latin typeface="Calibri"/>
                <a:ea typeface="Calibri"/>
              </a:rPr>
              <a:t>      Lec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44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0000"/>
                </a:solidFill>
                <a:latin typeface="Calibri"/>
              </a:rPr>
              <a:t>3</a:t>
            </a:r>
            <a:endParaRPr lang="en-US" altLang="zh-CN" sz="4400" b="1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rtl="1"/>
            <a:r>
              <a:rPr lang="en-US" i="1" dirty="0" smtClean="0"/>
              <a:t>                                                          </a:t>
            </a:r>
            <a:r>
              <a:rPr lang="en-US" sz="2800" b="1" i="1" dirty="0" smtClean="0">
                <a:solidFill>
                  <a:srgbClr val="FF0000"/>
                </a:solidFill>
              </a:rPr>
              <a:t>Anatomical </a:t>
            </a:r>
            <a:r>
              <a:rPr lang="en-US" sz="2800" b="1" i="1" dirty="0">
                <a:solidFill>
                  <a:srgbClr val="FF0000"/>
                </a:solidFill>
              </a:rPr>
              <a:t>Terminology                    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i="1" dirty="0"/>
              <a:t>       </a:t>
            </a:r>
            <a:r>
              <a:rPr lang="en-US" sz="2800" i="1" dirty="0" smtClean="0"/>
              <a:t>                        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Dr. Marrwan Hisham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Mohamed  </a:t>
            </a:r>
          </a:p>
          <a:p>
            <a:pPr marL="0" indent="2205608">
              <a:lnSpc>
                <a:spcPct val="100000"/>
              </a:lnSpc>
            </a:pPr>
            <a:endParaRPr lang="en-US" altLang="zh-CN" sz="28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807148" cy="204449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Al- Mustaqbal University College                                    </a:t>
            </a:r>
            <a:r>
              <a:rPr lang="ar-IQ" sz="2400" dirty="0" smtClean="0"/>
              <a:t>جامعة المستقبل الاهلية                   </a:t>
            </a:r>
            <a:r>
              <a:rPr lang="en-US" sz="2400" dirty="0" smtClean="0"/>
              <a:t>                                                        </a:t>
            </a:r>
            <a:br>
              <a:rPr lang="en-US" sz="2400" dirty="0" smtClean="0"/>
            </a:br>
            <a:r>
              <a:rPr lang="en-US" sz="2400" dirty="0" smtClean="0"/>
              <a:t>  First stage.  </a:t>
            </a:r>
            <a:r>
              <a:rPr lang="ar-IQ" sz="2400" dirty="0" smtClean="0"/>
              <a:t> مرحلة الاولى                                                                                       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Department of Optometry(Optics)</a:t>
            </a:r>
            <a:r>
              <a:rPr lang="ar-IQ" sz="2400" dirty="0" smtClean="0"/>
              <a:t>       قسم التقنيات البصرية                                                 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6" name="Picture 2" descr="C:\Users\Acer\Desktop\7821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63" y="18187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9" y="236220"/>
            <a:ext cx="11170920" cy="634746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" y="236220"/>
            <a:ext cx="1587851" cy="158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8"/>
          <p:cNvSpPr/>
          <p:nvPr/>
        </p:nvSpPr>
        <p:spPr>
          <a:xfrm>
            <a:off x="831850" y="349250"/>
            <a:ext cx="10521950" cy="1035050"/>
          </a:xfrm>
          <a:custGeom>
            <a:avLst/>
            <a:gdLst>
              <a:gd name="connsiteX0" fmla="*/ 6350 w 10521950"/>
              <a:gd name="connsiteY0" fmla="*/ 1042162 h 1035050"/>
              <a:gd name="connsiteX1" fmla="*/ 10521950 w 10521950"/>
              <a:gd name="connsiteY1" fmla="*/ 1042162 h 1035050"/>
              <a:gd name="connsiteX2" fmla="*/ 10521950 w 10521950"/>
              <a:gd name="connsiteY2" fmla="*/ 16510 h 1035050"/>
              <a:gd name="connsiteX3" fmla="*/ 6350 w 10521950"/>
              <a:gd name="connsiteY3" fmla="*/ 16510 h 1035050"/>
              <a:gd name="connsiteX4" fmla="*/ 6350 w 10521950"/>
              <a:gd name="connsiteY4" fmla="*/ 1042162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1950" h="1035050">
                <a:moveTo>
                  <a:pt x="6350" y="1042162"/>
                </a:moveTo>
                <a:lnTo>
                  <a:pt x="10521950" y="1042162"/>
                </a:lnTo>
                <a:lnTo>
                  <a:pt x="10521950" y="16510"/>
                </a:lnTo>
                <a:lnTo>
                  <a:pt x="6350" y="16510"/>
                </a:lnTo>
                <a:lnTo>
                  <a:pt x="6350" y="1042162"/>
                </a:lnTo>
                <a:close/>
              </a:path>
            </a:pathLst>
          </a:custGeom>
          <a:solidFill>
            <a:srgbClr val="FEE5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79" y="2735580"/>
            <a:ext cx="7810500" cy="3657600"/>
          </a:xfrm>
          <a:prstGeom prst="rect">
            <a:avLst/>
          </a:prstGeom>
        </p:spPr>
      </p:pic>
      <p:sp>
        <p:nvSpPr>
          <p:cNvPr id="2" name="TextBox 30"/>
          <p:cNvSpPr txBox="1"/>
          <p:nvPr/>
        </p:nvSpPr>
        <p:spPr>
          <a:xfrm>
            <a:off x="929639" y="646734"/>
            <a:ext cx="9778400" cy="6191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70865">
              <a:lnSpc>
                <a:spcPct val="10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skin</a:t>
            </a:r>
            <a:r>
              <a:rPr lang="en-US" altLang="zh-CN" sz="3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contains</a:t>
            </a:r>
            <a:r>
              <a:rPr lang="en-US" altLang="zh-CN" sz="3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many</a:t>
            </a:r>
            <a:r>
              <a:rPr lang="en-US" altLang="zh-CN" sz="3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specialized</a:t>
            </a:r>
            <a:r>
              <a:rPr lang="en-US" altLang="zh-CN" sz="3200" b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cells</a:t>
            </a:r>
            <a:r>
              <a:rPr lang="en-US" altLang="zh-CN" sz="3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3200" b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Calibri"/>
                <a:ea typeface="Calibri"/>
              </a:rPr>
              <a:t>structures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Basket</a:t>
            </a:r>
            <a:r>
              <a:rPr lang="en-US" altLang="zh-CN" sz="2400" b="1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Cells</a:t>
            </a:r>
          </a:p>
          <a:p>
            <a:pPr>
              <a:lnSpc>
                <a:spcPts val="7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Blood</a:t>
            </a:r>
            <a:r>
              <a:rPr lang="en-US" altLang="zh-CN" sz="2400" b="1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Vessels</a:t>
            </a:r>
          </a:p>
          <a:p>
            <a:pPr>
              <a:lnSpc>
                <a:spcPts val="7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Hair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Erector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Muscle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(Arrector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Pili</a:t>
            </a:r>
            <a:r>
              <a:rPr lang="en-US" altLang="zh-CN" sz="2400" b="1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Muscle)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Hair</a:t>
            </a:r>
            <a:r>
              <a:rPr lang="en-US" altLang="zh-CN" sz="2400" b="1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Follicle</a:t>
            </a:r>
          </a:p>
          <a:p>
            <a:pPr>
              <a:lnSpc>
                <a:spcPts val="7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Hair</a:t>
            </a:r>
            <a:r>
              <a:rPr lang="en-US" altLang="zh-CN" sz="2400" b="1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Shaft</a:t>
            </a:r>
          </a:p>
          <a:p>
            <a:pPr>
              <a:lnSpc>
                <a:spcPts val="7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Langerhans</a:t>
            </a:r>
            <a:r>
              <a:rPr lang="en-US" altLang="zh-CN" sz="240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Cells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Melanocyte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Merkel</a:t>
            </a:r>
            <a:r>
              <a:rPr lang="en-US" altLang="zh-CN" sz="2400" b="1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Cells</a:t>
            </a:r>
          </a:p>
          <a:p>
            <a:pPr>
              <a:lnSpc>
                <a:spcPts val="7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Pacinian</a:t>
            </a:r>
            <a:r>
              <a:rPr lang="en-US" altLang="zh-CN" sz="2400" b="1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Corpuscle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Sebaceous</a:t>
            </a:r>
            <a:r>
              <a:rPr lang="en-US" altLang="zh-CN" sz="2400" b="1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Gland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Sensory</a:t>
            </a:r>
            <a:r>
              <a:rPr lang="en-US" altLang="zh-CN" sz="2400" b="1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Nerves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Sweat</a:t>
            </a:r>
            <a:r>
              <a:rPr lang="en-US" altLang="zh-CN" sz="2400" b="1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Gland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209"/>
            <a:ext cx="1241753" cy="125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1517650" y="2305050"/>
            <a:ext cx="9150350" cy="2393950"/>
          </a:xfrm>
          <a:custGeom>
            <a:avLst/>
            <a:gdLst>
              <a:gd name="connsiteX0" fmla="*/ 6350 w 9150350"/>
              <a:gd name="connsiteY0" fmla="*/ 2402586 h 2393950"/>
              <a:gd name="connsiteX1" fmla="*/ 9150350 w 9150350"/>
              <a:gd name="connsiteY1" fmla="*/ 2402586 h 2393950"/>
              <a:gd name="connsiteX2" fmla="*/ 9150350 w 9150350"/>
              <a:gd name="connsiteY2" fmla="*/ 14478 h 2393950"/>
              <a:gd name="connsiteX3" fmla="*/ 6350 w 9150350"/>
              <a:gd name="connsiteY3" fmla="*/ 14478 h 2393950"/>
              <a:gd name="connsiteX4" fmla="*/ 6350 w 9150350"/>
              <a:gd name="connsiteY4" fmla="*/ 2402586 h 239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2393950">
                <a:moveTo>
                  <a:pt x="6350" y="2402586"/>
                </a:moveTo>
                <a:lnTo>
                  <a:pt x="9150350" y="2402586"/>
                </a:lnTo>
                <a:lnTo>
                  <a:pt x="9150350" y="14478"/>
                </a:lnTo>
                <a:lnTo>
                  <a:pt x="6350" y="14478"/>
                </a:lnTo>
                <a:lnTo>
                  <a:pt x="6350" y="2402586"/>
                </a:lnTo>
                <a:close/>
              </a:path>
            </a:pathLst>
          </a:custGeom>
          <a:solidFill>
            <a:schemeClr val="accent5">
              <a:alpha val="82000"/>
            </a:scheme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1612138" y="2914777"/>
            <a:ext cx="881415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6000" b="1" dirty="0" smtClean="0">
                <a:solidFill>
                  <a:srgbClr val="000000"/>
                </a:solidFill>
                <a:latin typeface="Calibri"/>
                <a:ea typeface="Calibri"/>
              </a:rPr>
              <a:t>         Thank</a:t>
            </a:r>
            <a:r>
              <a:rPr lang="en-US" altLang="zh-CN" sz="60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marL="0">
              <a:lnSpc>
                <a:spcPct val="100000"/>
              </a:lnSpc>
            </a:pPr>
            <a:r>
              <a:rPr lang="en-US" altLang="zh-CN" sz="6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60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                  </a:t>
            </a:r>
            <a:r>
              <a:rPr lang="en-US" altLang="zh-CN" sz="6000" b="1" dirty="0" smtClean="0">
                <a:solidFill>
                  <a:srgbClr val="FF0000"/>
                </a:solidFill>
                <a:latin typeface="Calibri"/>
                <a:ea typeface="Calibri"/>
              </a:rPr>
              <a:t>you</a:t>
            </a:r>
            <a:r>
              <a:rPr lang="en-US" altLang="zh-CN" sz="60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altLang="zh-CN" sz="6000" b="1" dirty="0">
              <a:solidFill>
                <a:srgbClr val="FF0000"/>
              </a:solidFill>
              <a:latin typeface="Calibri"/>
              <a:ea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31395" y="380161"/>
            <a:ext cx="10521950" cy="1339850"/>
          </a:xfrm>
          <a:custGeom>
            <a:avLst/>
            <a:gdLst>
              <a:gd name="connsiteX0" fmla="*/ 6350 w 10521950"/>
              <a:gd name="connsiteY0" fmla="*/ 1340866 h 1339850"/>
              <a:gd name="connsiteX1" fmla="*/ 10521950 w 10521950"/>
              <a:gd name="connsiteY1" fmla="*/ 1340866 h 1339850"/>
              <a:gd name="connsiteX2" fmla="*/ 10521950 w 10521950"/>
              <a:gd name="connsiteY2" fmla="*/ 16510 h 1339850"/>
              <a:gd name="connsiteX3" fmla="*/ 6350 w 10521950"/>
              <a:gd name="connsiteY3" fmla="*/ 16510 h 1339850"/>
              <a:gd name="connsiteX4" fmla="*/ 6350 w 10521950"/>
              <a:gd name="connsiteY4" fmla="*/ 1340866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1950" h="1339850">
                <a:moveTo>
                  <a:pt x="6350" y="1340866"/>
                </a:moveTo>
                <a:lnTo>
                  <a:pt x="10521950" y="1340866"/>
                </a:lnTo>
                <a:lnTo>
                  <a:pt x="10521950" y="16510"/>
                </a:lnTo>
                <a:lnTo>
                  <a:pt x="6350" y="16510"/>
                </a:lnTo>
                <a:lnTo>
                  <a:pt x="6350" y="1340866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020" y="1897380"/>
            <a:ext cx="8313420" cy="419862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3149854" y="547166"/>
            <a:ext cx="5836901" cy="1005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6600" b="1" dirty="0">
                <a:solidFill>
                  <a:srgbClr val="000000"/>
                </a:solidFill>
                <a:latin typeface="Calibri"/>
                <a:ea typeface="Calibri"/>
              </a:rPr>
              <a:t>Anatomy</a:t>
            </a:r>
            <a:r>
              <a:rPr lang="en-US" altLang="zh-CN" sz="6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6600" b="1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6600" b="1" spc="-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6600" b="1" dirty="0">
                <a:solidFill>
                  <a:srgbClr val="000000"/>
                </a:solidFill>
                <a:latin typeface="Calibri"/>
                <a:ea typeface="Calibri"/>
              </a:rPr>
              <a:t>Skin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4" y="193629"/>
            <a:ext cx="1399381" cy="13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831850" y="349250"/>
            <a:ext cx="10344150" cy="1339850"/>
          </a:xfrm>
          <a:custGeom>
            <a:avLst/>
            <a:gdLst>
              <a:gd name="connsiteX0" fmla="*/ 6350 w 10344150"/>
              <a:gd name="connsiteY0" fmla="*/ 1340866 h 1339850"/>
              <a:gd name="connsiteX1" fmla="*/ 10346690 w 10344150"/>
              <a:gd name="connsiteY1" fmla="*/ 1340866 h 1339850"/>
              <a:gd name="connsiteX2" fmla="*/ 10346690 w 10344150"/>
              <a:gd name="connsiteY2" fmla="*/ 16510 h 1339850"/>
              <a:gd name="connsiteX3" fmla="*/ 6350 w 10344150"/>
              <a:gd name="connsiteY3" fmla="*/ 16510 h 1339850"/>
              <a:gd name="connsiteX4" fmla="*/ 6350 w 10344150"/>
              <a:gd name="connsiteY4" fmla="*/ 1340866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150" h="1339850">
                <a:moveTo>
                  <a:pt x="6350" y="1340866"/>
                </a:moveTo>
                <a:lnTo>
                  <a:pt x="10346690" y="1340866"/>
                </a:lnTo>
                <a:lnTo>
                  <a:pt x="10346690" y="16510"/>
                </a:lnTo>
                <a:lnTo>
                  <a:pt x="6350" y="16510"/>
                </a:lnTo>
                <a:lnTo>
                  <a:pt x="6350" y="1340866"/>
                </a:lnTo>
                <a:close/>
              </a:path>
            </a:pathLst>
          </a:custGeom>
          <a:solidFill>
            <a:srgbClr val="FEE5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47572" y="682040"/>
            <a:ext cx="9596622" cy="35755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332478">
              <a:lnSpc>
                <a:spcPct val="100000"/>
              </a:lnSpc>
            </a:pPr>
            <a:r>
              <a:rPr lang="en-US" altLang="zh-CN" sz="4800" b="1" spc="-5" dirty="0">
                <a:solidFill>
                  <a:srgbClr val="000000"/>
                </a:solidFill>
                <a:latin typeface="Calibri"/>
                <a:ea typeface="Calibri"/>
              </a:rPr>
              <a:t>S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kin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25"/>
              </a:lnSpc>
            </a:pPr>
            <a:endParaRPr lang="en-US" dirty="0" smtClean="0"/>
          </a:p>
          <a:p>
            <a:pPr marL="0" hangingPunct="0">
              <a:lnSpc>
                <a:spcPct val="10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Calibri"/>
              </a:rPr>
              <a:t>The</a:t>
            </a:r>
            <a:r>
              <a:rPr lang="en-US" altLang="zh-CN" sz="3200" b="1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Calibri"/>
              </a:rPr>
              <a:t>skin</a:t>
            </a:r>
            <a:r>
              <a:rPr lang="en-US" altLang="zh-CN" sz="3200" b="1" spc="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is</a:t>
            </a:r>
            <a:r>
              <a:rPr lang="en-US" altLang="zh-CN" sz="3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3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vital</a:t>
            </a:r>
            <a:r>
              <a:rPr lang="en-US" altLang="zh-CN" sz="3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organ</a:t>
            </a:r>
            <a:r>
              <a:rPr lang="en-US" altLang="zh-CN" sz="3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that</a:t>
            </a:r>
            <a:r>
              <a:rPr lang="en-US" altLang="zh-CN" sz="3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covers</a:t>
            </a:r>
            <a:r>
              <a:rPr lang="en-US" altLang="zh-CN" sz="3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entire</a:t>
            </a:r>
            <a:r>
              <a:rPr lang="en-US" altLang="zh-CN" sz="3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outside</a:t>
            </a:r>
            <a:r>
              <a:rPr lang="en-US" altLang="zh-CN" sz="3200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body,</a:t>
            </a:r>
            <a:r>
              <a:rPr lang="en-US" altLang="zh-CN" sz="3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forming</a:t>
            </a:r>
            <a:r>
              <a:rPr lang="en-US" altLang="zh-CN" sz="3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3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protective</a:t>
            </a:r>
            <a:r>
              <a:rPr lang="en-US" altLang="zh-CN" sz="3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barrier</a:t>
            </a:r>
            <a:r>
              <a:rPr lang="en-US" altLang="zh-CN" sz="32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against</a:t>
            </a:r>
            <a:r>
              <a:rPr lang="en-US" altLang="zh-CN" sz="32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pathogens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injuries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from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environment.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skin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is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body's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30" dirty="0">
                <a:solidFill>
                  <a:srgbClr val="000000"/>
                </a:solidFill>
                <a:latin typeface="Calibri"/>
                <a:ea typeface="Calibri"/>
              </a:rPr>
              <a:t>largest</a:t>
            </a:r>
            <a:r>
              <a:rPr lang="en-US" altLang="zh-CN"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ea typeface="Calibri"/>
              </a:rPr>
              <a:t>organ</a:t>
            </a:r>
            <a:r>
              <a:rPr lang="en-US" altLang="zh-CN" sz="3200" spc="25" dirty="0">
                <a:solidFill>
                  <a:srgbClr val="000000"/>
                </a:solidFill>
                <a:latin typeface="Calibri"/>
                <a:ea typeface="Calibri"/>
              </a:rPr>
              <a:t>;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34" dirty="0">
                <a:solidFill>
                  <a:srgbClr val="000000"/>
                </a:solidFill>
                <a:latin typeface="Calibri"/>
                <a:ea typeface="Calibri"/>
              </a:rPr>
              <a:t>covering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34" dirty="0">
                <a:solidFill>
                  <a:srgbClr val="000000"/>
                </a:solidFill>
                <a:latin typeface="Calibri"/>
                <a:ea typeface="Calibri"/>
              </a:rPr>
              <a:t>entire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34" dirty="0">
                <a:solidFill>
                  <a:srgbClr val="000000"/>
                </a:solidFill>
                <a:latin typeface="Calibri"/>
                <a:ea typeface="Calibri"/>
              </a:rPr>
              <a:t>outside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4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34" dirty="0">
                <a:solidFill>
                  <a:srgbClr val="000000"/>
                </a:solidFill>
                <a:latin typeface="Calibri"/>
                <a:ea typeface="Calibri"/>
              </a:rPr>
              <a:t>body,</a:t>
            </a:r>
            <a:r>
              <a:rPr lang="en-US" altLang="zh-CN"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34" dirty="0">
                <a:solidFill>
                  <a:srgbClr val="000000"/>
                </a:solidFill>
                <a:latin typeface="Calibri"/>
                <a:ea typeface="Calibri"/>
              </a:rPr>
              <a:t>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7572" y="4257802"/>
            <a:ext cx="961616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60" dirty="0">
                <a:solidFill>
                  <a:srgbClr val="000000"/>
                </a:solidFill>
                <a:latin typeface="Calibri"/>
                <a:ea typeface="Calibri"/>
              </a:rPr>
              <a:t>is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94" dirty="0">
                <a:solidFill>
                  <a:srgbClr val="000000"/>
                </a:solidFill>
                <a:latin typeface="Calibri"/>
                <a:ea typeface="Calibri"/>
              </a:rPr>
              <a:t>about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104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160" dirty="0">
                <a:solidFill>
                  <a:srgbClr val="000000"/>
                </a:solidFill>
                <a:latin typeface="Calibri"/>
                <a:ea typeface="Calibri"/>
              </a:rPr>
              <a:t>mm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75" dirty="0">
                <a:solidFill>
                  <a:srgbClr val="000000"/>
                </a:solidFill>
                <a:latin typeface="Calibri"/>
                <a:ea typeface="Calibri"/>
              </a:rPr>
              <a:t>thick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104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94" dirty="0">
                <a:solidFill>
                  <a:srgbClr val="000000"/>
                </a:solidFill>
                <a:latin typeface="Calibri"/>
                <a:ea typeface="Calibri"/>
              </a:rPr>
              <a:t>weighs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89" dirty="0">
                <a:solidFill>
                  <a:srgbClr val="000000"/>
                </a:solidFill>
                <a:latin typeface="Calibri"/>
                <a:ea typeface="Calibri"/>
              </a:rPr>
              <a:t>approximately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ea typeface="Calibri"/>
              </a:rPr>
              <a:t>six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7572" y="4745482"/>
            <a:ext cx="145679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pounds</a:t>
            </a:r>
            <a:r>
              <a:rPr lang="en-US" altLang="zh-CN" sz="3200" spc="-15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9" y="349251"/>
            <a:ext cx="1493280" cy="133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831850" y="349250"/>
            <a:ext cx="10344150" cy="1339850"/>
          </a:xfrm>
          <a:custGeom>
            <a:avLst/>
            <a:gdLst>
              <a:gd name="connsiteX0" fmla="*/ 6350 w 10344150"/>
              <a:gd name="connsiteY0" fmla="*/ 1340866 h 1339850"/>
              <a:gd name="connsiteX1" fmla="*/ 10346690 w 10344150"/>
              <a:gd name="connsiteY1" fmla="*/ 1340866 h 1339850"/>
              <a:gd name="connsiteX2" fmla="*/ 10346690 w 10344150"/>
              <a:gd name="connsiteY2" fmla="*/ 16510 h 1339850"/>
              <a:gd name="connsiteX3" fmla="*/ 6350 w 10344150"/>
              <a:gd name="connsiteY3" fmla="*/ 16510 h 1339850"/>
              <a:gd name="connsiteX4" fmla="*/ 6350 w 10344150"/>
              <a:gd name="connsiteY4" fmla="*/ 1340866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150" h="1339850">
                <a:moveTo>
                  <a:pt x="6350" y="1340866"/>
                </a:moveTo>
                <a:lnTo>
                  <a:pt x="10346690" y="1340866"/>
                </a:lnTo>
                <a:lnTo>
                  <a:pt x="10346690" y="16510"/>
                </a:lnTo>
                <a:lnTo>
                  <a:pt x="6350" y="16510"/>
                </a:lnTo>
                <a:lnTo>
                  <a:pt x="6350" y="1340866"/>
                </a:lnTo>
                <a:close/>
              </a:path>
            </a:pathLst>
          </a:custGeom>
          <a:solidFill>
            <a:srgbClr val="FEE5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31850" y="412598"/>
            <a:ext cx="10188247" cy="1213153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>
            <a:spAutoFit/>
          </a:bodyPr>
          <a:lstStyle/>
          <a:p>
            <a:pPr marL="0" indent="3132708">
              <a:lnSpc>
                <a:spcPct val="100000"/>
              </a:lnSpc>
            </a:pP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Functions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48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skin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54"/>
              </a:lnSpc>
            </a:pPr>
            <a:endParaRPr lang="en-US" dirty="0" smtClean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9352" y="1828800"/>
            <a:ext cx="10056647" cy="4367048"/>
          </a:xfrm>
        </p:spPr>
        <p:txBody>
          <a:bodyPr>
            <a:normAutofit fontScale="90000"/>
          </a:bodyPr>
          <a:lstStyle/>
          <a:p>
            <a:pPr lvl="0" algn="l" defTabSz="914400">
              <a:spcBef>
                <a:spcPts val="0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•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It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shields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the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body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against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heat,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light,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injury,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and</a:t>
            </a:r>
            <a:r>
              <a:rPr lang="en-US" altLang="zh-CN" sz="3200" spc="179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infection.</a:t>
            </a:r>
            <a:b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</a:b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•</a:t>
            </a:r>
            <a:r>
              <a:rPr lang="en-US" altLang="zh-CN" sz="32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The</a:t>
            </a:r>
            <a:r>
              <a:rPr lang="en-US" altLang="zh-CN" sz="3200" spc="4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skin</a:t>
            </a:r>
            <a:r>
              <a:rPr lang="en-US" altLang="zh-CN" sz="3200" spc="4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also</a:t>
            </a:r>
            <a:r>
              <a:rPr lang="en-US" altLang="zh-CN" sz="3200" spc="4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helps</a:t>
            </a:r>
            <a:r>
              <a:rPr lang="en-US" altLang="zh-CN" sz="3200" spc="44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regulate</a:t>
            </a:r>
            <a:r>
              <a:rPr lang="en-US" altLang="zh-CN" sz="3200" spc="4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body</a:t>
            </a:r>
            <a:r>
              <a:rPr lang="en-US" altLang="zh-CN" sz="3200" spc="4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temperature.</a:t>
            </a:r>
            <a:b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</a:b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•</a:t>
            </a:r>
            <a:r>
              <a:rPr lang="en-US" altLang="zh-CN" sz="32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sensory</a:t>
            </a:r>
            <a:r>
              <a:rPr lang="en-US" altLang="zh-CN" sz="3200" spc="5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information</a:t>
            </a:r>
            <a:r>
              <a:rPr lang="en-US" altLang="zh-CN" sz="3200" spc="5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from</a:t>
            </a:r>
            <a:r>
              <a:rPr lang="en-US" altLang="zh-CN" sz="3200" spc="5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the</a:t>
            </a:r>
            <a:r>
              <a:rPr lang="en-US" altLang="zh-CN" sz="3200" spc="6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environment.</a:t>
            </a:r>
            <a:b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</a:b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•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stores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water,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fat,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and</a:t>
            </a:r>
            <a:r>
              <a:rPr lang="en-US" altLang="zh-CN" sz="320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vitamin</a:t>
            </a:r>
            <a:r>
              <a:rPr lang="en-US" altLang="zh-CN" sz="3200" spc="-129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D.</a:t>
            </a:r>
            <a:b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</a:b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•</a:t>
            </a:r>
            <a:r>
              <a:rPr lang="en-US" altLang="zh-CN" sz="32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plays</a:t>
            </a:r>
            <a:r>
              <a:rPr lang="en-US" altLang="zh-CN" sz="3200" spc="185" dirty="0">
                <a:solidFill>
                  <a:srgbClr val="000000"/>
                </a:solidFill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a</a:t>
            </a:r>
            <a:r>
              <a:rPr lang="en-US" altLang="zh-CN" sz="3200" spc="185" dirty="0">
                <a:solidFill>
                  <a:srgbClr val="000000"/>
                </a:solidFill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role</a:t>
            </a:r>
            <a:r>
              <a:rPr lang="en-US" altLang="zh-CN" sz="3200" spc="185" dirty="0">
                <a:solidFill>
                  <a:srgbClr val="000000"/>
                </a:solidFill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in</a:t>
            </a:r>
            <a:r>
              <a:rPr lang="en-US" altLang="zh-CN" sz="3200" spc="185" dirty="0">
                <a:solidFill>
                  <a:srgbClr val="000000"/>
                </a:solidFill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the</a:t>
            </a:r>
            <a:r>
              <a:rPr lang="en-US" altLang="zh-CN" sz="3200" spc="185" dirty="0">
                <a:solidFill>
                  <a:srgbClr val="000000"/>
                </a:solidFill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immune</a:t>
            </a:r>
            <a:r>
              <a:rPr lang="en-US" altLang="zh-CN" sz="3200" spc="185" dirty="0">
                <a:solidFill>
                  <a:srgbClr val="000000"/>
                </a:solidFill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system</a:t>
            </a:r>
            <a:r>
              <a:rPr lang="en-US" altLang="zh-CN" sz="3200" spc="185" dirty="0">
                <a:solidFill>
                  <a:srgbClr val="000000"/>
                </a:solidFill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protecting</a:t>
            </a:r>
            <a:r>
              <a:rPr lang="en-US" altLang="zh-CN" sz="3200" spc="185" dirty="0">
                <a:solidFill>
                  <a:srgbClr val="000000"/>
                </a:solidFill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us</a:t>
            </a:r>
            <a:r>
              <a:rPr lang="en-US" altLang="zh-CN" sz="3200" spc="185" dirty="0">
                <a:solidFill>
                  <a:srgbClr val="000000"/>
                </a:solidFill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from</a:t>
            </a:r>
            <a:b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</a:br>
            <a:r>
              <a:rPr lang="en-US" altLang="zh-CN" sz="3200" dirty="0">
                <a:solidFill>
                  <a:srgbClr val="000000"/>
                </a:solidFill>
                <a:ea typeface="Calibri"/>
                <a:cs typeface="+mn-cs"/>
              </a:rPr>
              <a:t>disease</a:t>
            </a:r>
            <a:r>
              <a:rPr lang="en-US" altLang="zh-CN" sz="3200" spc="-10" dirty="0">
                <a:solidFill>
                  <a:srgbClr val="000000"/>
                </a:solidFill>
                <a:ea typeface="Calibri"/>
                <a:cs typeface="+mn-cs"/>
              </a:rPr>
              <a:t>.</a:t>
            </a:r>
            <a:br>
              <a:rPr lang="en-US" altLang="zh-CN" sz="3200" spc="-10" dirty="0">
                <a:solidFill>
                  <a:srgbClr val="000000"/>
                </a:solidFill>
                <a:ea typeface="Calibri"/>
                <a:cs typeface="+mn-cs"/>
              </a:rPr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1" y="115888"/>
            <a:ext cx="1584845" cy="157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831850" y="209550"/>
            <a:ext cx="10344150" cy="1327150"/>
          </a:xfrm>
          <a:custGeom>
            <a:avLst/>
            <a:gdLst>
              <a:gd name="connsiteX0" fmla="*/ 6350 w 10344150"/>
              <a:gd name="connsiteY0" fmla="*/ 1338834 h 1327150"/>
              <a:gd name="connsiteX1" fmla="*/ 10346690 w 10344150"/>
              <a:gd name="connsiteY1" fmla="*/ 1338834 h 1327150"/>
              <a:gd name="connsiteX2" fmla="*/ 10346690 w 10344150"/>
              <a:gd name="connsiteY2" fmla="*/ 14478 h 1327150"/>
              <a:gd name="connsiteX3" fmla="*/ 6350 w 10344150"/>
              <a:gd name="connsiteY3" fmla="*/ 14478 h 1327150"/>
              <a:gd name="connsiteX4" fmla="*/ 6350 w 10344150"/>
              <a:gd name="connsiteY4" fmla="*/ 1338834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150" h="1327150">
                <a:moveTo>
                  <a:pt x="6350" y="1338834"/>
                </a:moveTo>
                <a:lnTo>
                  <a:pt x="10346690" y="1338834"/>
                </a:lnTo>
                <a:lnTo>
                  <a:pt x="10346690" y="14478"/>
                </a:lnTo>
                <a:lnTo>
                  <a:pt x="6350" y="14478"/>
                </a:lnTo>
                <a:lnTo>
                  <a:pt x="6350" y="1338834"/>
                </a:lnTo>
                <a:close/>
              </a:path>
            </a:pathLst>
          </a:custGeom>
          <a:solidFill>
            <a:srgbClr val="FEE5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2878685"/>
            <a:ext cx="10292824" cy="3805894"/>
          </a:xfrm>
          <a:prstGeom prst="rect">
            <a:avLst/>
          </a:prstGeom>
        </p:spPr>
      </p:pic>
      <p:sp>
        <p:nvSpPr>
          <p:cNvPr id="2" name="TextBox 14"/>
          <p:cNvSpPr txBox="1"/>
          <p:nvPr/>
        </p:nvSpPr>
        <p:spPr>
          <a:xfrm>
            <a:off x="542239" y="535736"/>
            <a:ext cx="10784523" cy="23429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837482">
              <a:lnSpc>
                <a:spcPct val="100000"/>
              </a:lnSpc>
            </a:pP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Types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4800" b="1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skin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1-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latin typeface="Calibri"/>
                <a:ea typeface="Calibri"/>
              </a:rPr>
              <a:t>Thin</a:t>
            </a:r>
            <a:r>
              <a:rPr lang="en-US" altLang="zh-CN" sz="2400" b="1" spc="-34" dirty="0">
                <a:latin typeface="Calibri"/>
                <a:cs typeface="Calibri"/>
              </a:rPr>
              <a:t> </a:t>
            </a:r>
            <a:r>
              <a:rPr lang="en-US" altLang="zh-CN" sz="2400" b="1" dirty="0">
                <a:latin typeface="Calibri"/>
                <a:ea typeface="Calibri"/>
              </a:rPr>
              <a:t>(hairy</a:t>
            </a:r>
            <a:r>
              <a:rPr lang="en-US" altLang="zh-CN" sz="2400" b="1" dirty="0" smtClean="0">
                <a:latin typeface="Calibri"/>
                <a:ea typeface="Calibri"/>
              </a:rPr>
              <a:t>): </a:t>
            </a:r>
            <a:r>
              <a:rPr lang="en-US" altLang="zh-CN" sz="2400" b="1" spc="-34" dirty="0" smtClean="0"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which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is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more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prevalent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on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body.</a:t>
            </a:r>
          </a:p>
          <a:p>
            <a:pPr>
              <a:lnSpc>
                <a:spcPts val="694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2400" spc="44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40" dirty="0">
                <a:latin typeface="Calibri"/>
                <a:ea typeface="Calibri"/>
              </a:rPr>
              <a:t>Thick</a:t>
            </a:r>
            <a:r>
              <a:rPr lang="en-US" altLang="zh-CN" sz="2400" b="1" spc="20" dirty="0">
                <a:latin typeface="Calibri"/>
                <a:cs typeface="Calibri"/>
              </a:rPr>
              <a:t> </a:t>
            </a:r>
            <a:r>
              <a:rPr lang="en-US" altLang="zh-CN" sz="2400" b="1" spc="50" dirty="0">
                <a:latin typeface="Calibri"/>
                <a:ea typeface="Calibri"/>
              </a:rPr>
              <a:t>and</a:t>
            </a:r>
            <a:r>
              <a:rPr lang="en-US" altLang="zh-CN" sz="2400" b="1" spc="25" dirty="0">
                <a:latin typeface="Calibri"/>
                <a:cs typeface="Calibri"/>
              </a:rPr>
              <a:t> </a:t>
            </a:r>
            <a:r>
              <a:rPr lang="en-US" altLang="zh-CN" sz="2400" b="1" spc="34" dirty="0" smtClean="0">
                <a:latin typeface="Calibri"/>
                <a:ea typeface="Calibri"/>
              </a:rPr>
              <a:t>hairless: </a:t>
            </a:r>
            <a:r>
              <a:rPr lang="en-US" altLang="zh-CN" sz="2400" spc="50" dirty="0" smtClean="0">
                <a:solidFill>
                  <a:srgbClr val="000000"/>
                </a:solidFill>
                <a:latin typeface="Calibri"/>
                <a:ea typeface="Calibri"/>
              </a:rPr>
              <a:t>which</a:t>
            </a:r>
            <a:r>
              <a:rPr lang="en-US" altLang="zh-CN" sz="2400" spc="25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ea typeface="Calibri"/>
              </a:rPr>
              <a:t>is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ea typeface="Calibri"/>
              </a:rPr>
              <a:t>found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ea typeface="Calibri"/>
              </a:rPr>
              <a:t>on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ea typeface="Calibri"/>
              </a:rPr>
              <a:t>parts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ea typeface="Calibri"/>
              </a:rPr>
              <a:t>body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ea typeface="Calibri"/>
              </a:rPr>
              <a:t>that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ea typeface="Calibri"/>
              </a:rPr>
              <a:t>are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ea typeface="Calibri"/>
              </a:rPr>
              <a:t>used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ea typeface="Calibri"/>
              </a:rPr>
              <a:t>heavily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endure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large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amount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friction,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like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palms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hands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or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soles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feet.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1" y="209550"/>
            <a:ext cx="1292772" cy="132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552450" y="209550"/>
            <a:ext cx="11131550" cy="958850"/>
          </a:xfrm>
          <a:custGeom>
            <a:avLst/>
            <a:gdLst>
              <a:gd name="connsiteX0" fmla="*/ 14477 w 11131550"/>
              <a:gd name="connsiteY0" fmla="*/ 962406 h 958850"/>
              <a:gd name="connsiteX1" fmla="*/ 11141202 w 11131550"/>
              <a:gd name="connsiteY1" fmla="*/ 962406 h 958850"/>
              <a:gd name="connsiteX2" fmla="*/ 11141202 w 11131550"/>
              <a:gd name="connsiteY2" fmla="*/ 14478 h 958850"/>
              <a:gd name="connsiteX3" fmla="*/ 14477 w 11131550"/>
              <a:gd name="connsiteY3" fmla="*/ 14478 h 958850"/>
              <a:gd name="connsiteX4" fmla="*/ 14477 w 11131550"/>
              <a:gd name="connsiteY4" fmla="*/ 962406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1550" h="958850">
                <a:moveTo>
                  <a:pt x="14477" y="962406"/>
                </a:moveTo>
                <a:lnTo>
                  <a:pt x="11141202" y="962406"/>
                </a:lnTo>
                <a:lnTo>
                  <a:pt x="11141202" y="14478"/>
                </a:lnTo>
                <a:lnTo>
                  <a:pt x="14477" y="14478"/>
                </a:lnTo>
                <a:lnTo>
                  <a:pt x="14477" y="962406"/>
                </a:lnTo>
                <a:close/>
              </a:path>
            </a:pathLst>
          </a:custGeom>
          <a:solidFill>
            <a:srgbClr val="FEE5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851339" y="244322"/>
            <a:ext cx="10294884" cy="93102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lIns="0" tIns="0" rIns="0" bIns="0" rtlCol="0">
            <a:spAutoFit/>
          </a:bodyPr>
          <a:lstStyle/>
          <a:p>
            <a:pPr marL="0" indent="3849954">
              <a:lnSpc>
                <a:spcPct val="100000"/>
              </a:lnSpc>
            </a:pP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Layers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4800" b="1" spc="-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skin</a:t>
            </a:r>
          </a:p>
          <a:p>
            <a:pPr>
              <a:lnSpc>
                <a:spcPts val="1544"/>
              </a:lnSpc>
            </a:pPr>
            <a:endParaRPr lang="en-US" dirty="0" smtClean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2450" y="1576552"/>
            <a:ext cx="11397812" cy="50292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Basically, the skin is comprised of two layers that cover a third fatty layer. These three layers differ in function, thickness, and strength</a:t>
            </a:r>
            <a:r>
              <a:rPr lang="en-US" sz="2800" dirty="0" smtClean="0"/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• </a:t>
            </a:r>
            <a:r>
              <a:rPr lang="en-US" sz="2800" dirty="0" smtClean="0"/>
              <a:t>EPIDERMIS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The outer layer is called the epidermis; it is a tough protective layer that</a:t>
            </a:r>
            <a:br>
              <a:rPr lang="en-US" sz="2800" dirty="0"/>
            </a:br>
            <a:r>
              <a:rPr lang="en-US" sz="2800" dirty="0"/>
              <a:t>contains the melanin-producing melanocytes</a:t>
            </a:r>
            <a:r>
              <a:rPr lang="en-US" sz="2800" dirty="0" smtClean="0"/>
              <a:t>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• </a:t>
            </a:r>
            <a:r>
              <a:rPr lang="en-US" sz="2800" dirty="0" smtClean="0"/>
              <a:t>DERMIS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The  second  layer  (located  under  the  epidermis)  is  called  the  dermis;  it contains nerve endings, sweat glands, oil glands, and hair follicles</a:t>
            </a:r>
            <a:r>
              <a:rPr lang="en-US" sz="2800" dirty="0" smtClean="0"/>
              <a:t>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• </a:t>
            </a:r>
            <a:r>
              <a:rPr lang="en-US" sz="2800" dirty="0" smtClean="0"/>
              <a:t>HYPODERMIS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Under these two skin layers is a fatty layer of subcutaneous tissue, known</a:t>
            </a:r>
            <a:br>
              <a:rPr lang="en-US" sz="2800" dirty="0"/>
            </a:br>
            <a:r>
              <a:rPr lang="en-US" sz="2800" dirty="0"/>
              <a:t>as the subcutis or hypodermis.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0" y="101684"/>
            <a:ext cx="1227398" cy="122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7"/>
          <p:cNvSpPr/>
          <p:nvPr/>
        </p:nvSpPr>
        <p:spPr>
          <a:xfrm>
            <a:off x="438150" y="209550"/>
            <a:ext cx="11436350" cy="1098550"/>
          </a:xfrm>
          <a:custGeom>
            <a:avLst/>
            <a:gdLst>
              <a:gd name="connsiteX0" fmla="*/ 12954 w 11436350"/>
              <a:gd name="connsiteY0" fmla="*/ 1104138 h 1098550"/>
              <a:gd name="connsiteX1" fmla="*/ 11436858 w 11436350"/>
              <a:gd name="connsiteY1" fmla="*/ 1104138 h 1098550"/>
              <a:gd name="connsiteX2" fmla="*/ 11436858 w 11436350"/>
              <a:gd name="connsiteY2" fmla="*/ 14478 h 1098550"/>
              <a:gd name="connsiteX3" fmla="*/ 12954 w 11436350"/>
              <a:gd name="connsiteY3" fmla="*/ 14478 h 1098550"/>
              <a:gd name="connsiteX4" fmla="*/ 12954 w 11436350"/>
              <a:gd name="connsiteY4" fmla="*/ 1104138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6350" h="1098550">
                <a:moveTo>
                  <a:pt x="12954" y="1104138"/>
                </a:moveTo>
                <a:lnTo>
                  <a:pt x="11436858" y="1104138"/>
                </a:lnTo>
                <a:lnTo>
                  <a:pt x="11436858" y="14478"/>
                </a:lnTo>
                <a:lnTo>
                  <a:pt x="12954" y="14478"/>
                </a:lnTo>
                <a:lnTo>
                  <a:pt x="12954" y="1104138"/>
                </a:lnTo>
                <a:close/>
              </a:path>
            </a:pathLst>
          </a:custGeom>
          <a:solidFill>
            <a:schemeClr val="accent5">
              <a:alpha val="67000"/>
            </a:scheme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4766436" y="418134"/>
            <a:ext cx="2921373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800" b="1" spc="5" dirty="0">
                <a:solidFill>
                  <a:srgbClr val="000000"/>
                </a:solidFill>
                <a:latin typeface="Calibri"/>
                <a:ea typeface="Calibri"/>
              </a:rPr>
              <a:t>E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PIDERMIS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7705" y="1463660"/>
            <a:ext cx="11221253" cy="4960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/>
                <a:ea typeface="Arial"/>
              </a:rPr>
              <a:t>•</a:t>
            </a:r>
            <a:r>
              <a:rPr lang="en-US" altLang="zh-CN" sz="2400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The</a:t>
            </a:r>
            <a:r>
              <a:rPr lang="en-US" altLang="zh-CN" sz="2400" b="1" spc="6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Stratum</a:t>
            </a:r>
            <a:r>
              <a:rPr lang="en-US" altLang="zh-CN" sz="2400" b="1" spc="6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Corneum</a:t>
            </a:r>
          </a:p>
          <a:p>
            <a:pPr>
              <a:lnSpc>
                <a:spcPts val="885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stratum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corneum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is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outermost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layer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epidermis,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is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made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up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10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30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thin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layers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continually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shedding,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dead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keratinocytes.</a:t>
            </a:r>
          </a:p>
          <a:p>
            <a:pPr>
              <a:lnSpc>
                <a:spcPts val="4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The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Stratum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Granulosum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&amp;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the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Stratum</a:t>
            </a:r>
            <a:r>
              <a:rPr lang="en-US" altLang="zh-CN" sz="240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Lucidum</a:t>
            </a:r>
          </a:p>
          <a:p>
            <a:pPr>
              <a:lnSpc>
                <a:spcPts val="869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these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cells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move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further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towards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surface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skin,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they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get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bigger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flatter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adhere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together,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then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eventually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become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dehydrated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die.</a:t>
            </a:r>
          </a:p>
          <a:p>
            <a:pPr>
              <a:lnSpc>
                <a:spcPts val="5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Stratum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spinosum: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also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known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squamous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cell</a:t>
            </a:r>
            <a:r>
              <a:rPr lang="en-US" altLang="zh-CN" sz="2400" b="1" spc="-114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layer.</a:t>
            </a:r>
          </a:p>
          <a:p>
            <a:pPr>
              <a:lnSpc>
                <a:spcPts val="869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This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layer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contains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cells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called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Keratinocytes</a:t>
            </a:r>
            <a:r>
              <a:rPr lang="en-US" altLang="zh-CN" sz="2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produce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keratin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tough,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protective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protein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that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makes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up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majority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structure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skin,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hair,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nails.</a:t>
            </a:r>
          </a:p>
          <a:p>
            <a:pPr>
              <a:lnSpc>
                <a:spcPts val="4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The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Stratum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germinativum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ea typeface="Calibri"/>
              </a:rPr>
              <a:t>:</a:t>
            </a:r>
            <a:r>
              <a:rPr lang="en-US" altLang="zh-CN"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also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known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The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basal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cell</a:t>
            </a:r>
            <a:r>
              <a:rPr lang="en-US" altLang="zh-CN" sz="2400" b="1" spc="5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6EBF"/>
                </a:solidFill>
                <a:latin typeface="Calibri"/>
                <a:ea typeface="Calibri"/>
              </a:rPr>
              <a:t>layer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.</a:t>
            </a:r>
          </a:p>
          <a:p>
            <a:pPr>
              <a:lnSpc>
                <a:spcPts val="88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This</a:t>
            </a:r>
            <a:r>
              <a:rPr lang="en-US" altLang="zh-CN" sz="2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layer</a:t>
            </a:r>
            <a:r>
              <a:rPr lang="en-US" altLang="zh-CN" sz="2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contains</a:t>
            </a:r>
            <a:r>
              <a:rPr lang="en-US" altLang="zh-CN" sz="2400" spc="-3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cells</a:t>
            </a:r>
            <a:r>
              <a:rPr lang="en-US" altLang="zh-CN" sz="2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called</a:t>
            </a:r>
            <a:r>
              <a:rPr lang="en-US" altLang="zh-CN" sz="2400" spc="-3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323232"/>
                </a:solidFill>
                <a:latin typeface="Calibri"/>
                <a:ea typeface="Calibri"/>
              </a:rPr>
              <a:t>melanocytes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.</a:t>
            </a:r>
            <a:r>
              <a:rPr lang="en-US" altLang="zh-CN" sz="2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Melanocytes</a:t>
            </a:r>
            <a:r>
              <a:rPr lang="en-US" altLang="zh-CN" sz="2400" spc="-3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produce</a:t>
            </a:r>
            <a:r>
              <a:rPr lang="en-US" altLang="zh-CN" sz="2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the</a:t>
            </a:r>
            <a:r>
              <a:rPr lang="en-US" altLang="zh-CN" sz="24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skin</a:t>
            </a:r>
            <a:r>
              <a:rPr lang="en-US" altLang="zh-CN" sz="2400" spc="-3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coloring</a:t>
            </a:r>
            <a:r>
              <a:rPr lang="en-US" altLang="zh-CN" sz="2400" spc="-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or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pigment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known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as</a:t>
            </a:r>
            <a:r>
              <a:rPr lang="en-US" altLang="zh-CN" sz="2400" spc="-6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323232"/>
                </a:solidFill>
                <a:latin typeface="Calibri"/>
                <a:ea typeface="Calibri"/>
              </a:rPr>
              <a:t>melanin.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5" y="209549"/>
            <a:ext cx="1078488" cy="94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>
            <a:off x="438150" y="209550"/>
            <a:ext cx="11436350" cy="1098550"/>
          </a:xfrm>
          <a:custGeom>
            <a:avLst/>
            <a:gdLst>
              <a:gd name="connsiteX0" fmla="*/ 12954 w 11436350"/>
              <a:gd name="connsiteY0" fmla="*/ 1104138 h 1098550"/>
              <a:gd name="connsiteX1" fmla="*/ 11436858 w 11436350"/>
              <a:gd name="connsiteY1" fmla="*/ 1104138 h 1098550"/>
              <a:gd name="connsiteX2" fmla="*/ 11436858 w 11436350"/>
              <a:gd name="connsiteY2" fmla="*/ 14478 h 1098550"/>
              <a:gd name="connsiteX3" fmla="*/ 12954 w 11436350"/>
              <a:gd name="connsiteY3" fmla="*/ 14478 h 1098550"/>
              <a:gd name="connsiteX4" fmla="*/ 12954 w 11436350"/>
              <a:gd name="connsiteY4" fmla="*/ 1104138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6350" h="1098550">
                <a:moveTo>
                  <a:pt x="12954" y="1104138"/>
                </a:moveTo>
                <a:lnTo>
                  <a:pt x="11436858" y="1104138"/>
                </a:lnTo>
                <a:lnTo>
                  <a:pt x="11436858" y="14478"/>
                </a:lnTo>
                <a:lnTo>
                  <a:pt x="12954" y="14478"/>
                </a:lnTo>
                <a:lnTo>
                  <a:pt x="12954" y="1104138"/>
                </a:lnTo>
                <a:close/>
              </a:path>
            </a:pathLst>
          </a:custGeom>
          <a:solidFill>
            <a:schemeClr val="accent5">
              <a:alpha val="69000"/>
            </a:scheme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5158104" y="418134"/>
            <a:ext cx="2136426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800" b="1" spc="-5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ERMIS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87704" y="1757396"/>
            <a:ext cx="11438777" cy="43334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alibri"/>
                <a:ea typeface="Calibri"/>
              </a:rPr>
              <a:t>The</a:t>
            </a:r>
            <a:r>
              <a:rPr lang="en-US" altLang="zh-CN"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alibri"/>
                <a:ea typeface="Calibri"/>
              </a:rPr>
              <a:t>Papillary</a:t>
            </a:r>
            <a:r>
              <a:rPr lang="en-US" altLang="zh-CN" sz="2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alibri"/>
                <a:ea typeface="Calibri"/>
              </a:rPr>
              <a:t>Layer</a:t>
            </a:r>
          </a:p>
          <a:p>
            <a:pPr>
              <a:lnSpc>
                <a:spcPts val="544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323232"/>
                </a:solidFill>
                <a:latin typeface="Arial"/>
                <a:ea typeface="Arial"/>
              </a:rPr>
              <a:t>•</a:t>
            </a:r>
            <a:r>
              <a:rPr lang="en-US" altLang="zh-CN" sz="2800" spc="-89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The</a:t>
            </a:r>
            <a:r>
              <a:rPr lang="en-US" altLang="zh-CN" sz="2800" spc="-6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upper,</a:t>
            </a:r>
            <a:r>
              <a:rPr lang="en-US" altLang="zh-CN" sz="2800" spc="-7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papillary</a:t>
            </a:r>
            <a:r>
              <a:rPr lang="en-US" altLang="zh-CN" sz="2800" spc="-7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layer,</a:t>
            </a:r>
            <a:r>
              <a:rPr lang="en-US" altLang="zh-CN" sz="2800" spc="-7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contains</a:t>
            </a:r>
            <a:r>
              <a:rPr lang="en-US" altLang="zh-CN" sz="2800" spc="-6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a</a:t>
            </a:r>
            <a:r>
              <a:rPr lang="en-US" altLang="zh-CN" sz="2800" spc="-7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thin</a:t>
            </a:r>
            <a:r>
              <a:rPr lang="en-US" altLang="zh-CN" sz="2800" spc="-7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arrangement</a:t>
            </a:r>
            <a:r>
              <a:rPr lang="en-US" altLang="zh-CN" sz="2800" spc="-7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of</a:t>
            </a:r>
            <a:r>
              <a:rPr lang="en-US" altLang="zh-CN" sz="2800" spc="-69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collagen</a:t>
            </a:r>
            <a:r>
              <a:rPr lang="en-US" altLang="zh-CN" sz="2800" spc="-7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fibers.</a:t>
            </a:r>
            <a:r>
              <a:rPr lang="en-US" altLang="zh-CN" sz="2800" spc="-8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The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papillary</a:t>
            </a:r>
            <a:r>
              <a:rPr lang="en-US" altLang="zh-CN" sz="28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layer</a:t>
            </a:r>
            <a:r>
              <a:rPr lang="en-US" altLang="zh-CN" sz="28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supplies</a:t>
            </a:r>
            <a:r>
              <a:rPr lang="en-US" altLang="zh-CN" sz="28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nutrients</a:t>
            </a:r>
            <a:r>
              <a:rPr lang="en-US" altLang="zh-CN" sz="28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to</a:t>
            </a:r>
            <a:r>
              <a:rPr lang="en-US" altLang="zh-CN" sz="28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select</a:t>
            </a:r>
            <a:r>
              <a:rPr lang="en-US" altLang="zh-CN" sz="28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layers</a:t>
            </a:r>
            <a:r>
              <a:rPr lang="en-US" altLang="zh-CN" sz="28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of</a:t>
            </a:r>
            <a:r>
              <a:rPr lang="en-US" altLang="zh-CN" sz="2800" spc="-3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the</a:t>
            </a:r>
            <a:r>
              <a:rPr lang="en-US" altLang="zh-CN" sz="2800" spc="-3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epidermis</a:t>
            </a:r>
            <a:r>
              <a:rPr lang="en-US" altLang="zh-CN" sz="2800" spc="-3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ea typeface="Calibri"/>
              </a:rPr>
              <a:t>and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spc="-15" dirty="0">
                <a:solidFill>
                  <a:srgbClr val="323232"/>
                </a:solidFill>
                <a:latin typeface="Calibri"/>
                <a:ea typeface="Calibri"/>
              </a:rPr>
              <a:t>regulates</a:t>
            </a:r>
            <a:r>
              <a:rPr lang="en-US" altLang="zh-CN" sz="28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2800" spc="-15" dirty="0">
                <a:solidFill>
                  <a:srgbClr val="323232"/>
                </a:solidFill>
                <a:latin typeface="Calibri"/>
                <a:ea typeface="Calibri"/>
              </a:rPr>
              <a:t>temperature</a:t>
            </a:r>
            <a:r>
              <a:rPr lang="en-US" altLang="zh-CN" sz="2800" spc="10" dirty="0">
                <a:solidFill>
                  <a:srgbClr val="323232"/>
                </a:solidFill>
                <a:latin typeface="Calibri"/>
                <a:ea typeface="Calibri"/>
              </a:rPr>
              <a:t>.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alibri"/>
                <a:ea typeface="Calibri"/>
              </a:rPr>
              <a:t>The</a:t>
            </a:r>
            <a:r>
              <a:rPr lang="en-US" altLang="zh-CN"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alibri"/>
                <a:ea typeface="Calibri"/>
              </a:rPr>
              <a:t>Reticular</a:t>
            </a:r>
            <a:r>
              <a:rPr lang="en-US" altLang="zh-CN" sz="2800" b="1" spc="-1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Calibri"/>
                <a:ea typeface="Calibri"/>
              </a:rPr>
              <a:t>Layer</a:t>
            </a:r>
          </a:p>
          <a:p>
            <a:pPr>
              <a:lnSpc>
                <a:spcPts val="555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lower,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reticular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layer,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is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thicker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made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thick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collagen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fibers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that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are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arranged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parallel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surface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skin.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reticular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layer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is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denser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than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papillary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dermis,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it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strengthens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skin,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providing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structure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elasticity.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It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also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supports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other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components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skin,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such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hair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follicles,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sweat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glands,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sebaceous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glands.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3" y="63735"/>
            <a:ext cx="1395332" cy="124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/>
          <p:cNvSpPr/>
          <p:nvPr/>
        </p:nvSpPr>
        <p:spPr>
          <a:xfrm>
            <a:off x="438150" y="209550"/>
            <a:ext cx="11436350" cy="1098550"/>
          </a:xfrm>
          <a:custGeom>
            <a:avLst/>
            <a:gdLst>
              <a:gd name="connsiteX0" fmla="*/ 12954 w 11436350"/>
              <a:gd name="connsiteY0" fmla="*/ 1104138 h 1098550"/>
              <a:gd name="connsiteX1" fmla="*/ 11436858 w 11436350"/>
              <a:gd name="connsiteY1" fmla="*/ 1104138 h 1098550"/>
              <a:gd name="connsiteX2" fmla="*/ 11436858 w 11436350"/>
              <a:gd name="connsiteY2" fmla="*/ 14478 h 1098550"/>
              <a:gd name="connsiteX3" fmla="*/ 12954 w 11436350"/>
              <a:gd name="connsiteY3" fmla="*/ 14478 h 1098550"/>
              <a:gd name="connsiteX4" fmla="*/ 12954 w 11436350"/>
              <a:gd name="connsiteY4" fmla="*/ 1104138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6350" h="1098550">
                <a:moveTo>
                  <a:pt x="12954" y="1104138"/>
                </a:moveTo>
                <a:lnTo>
                  <a:pt x="11436858" y="1104138"/>
                </a:lnTo>
                <a:lnTo>
                  <a:pt x="11436858" y="14478"/>
                </a:lnTo>
                <a:lnTo>
                  <a:pt x="12954" y="14478"/>
                </a:lnTo>
                <a:lnTo>
                  <a:pt x="12954" y="1104138"/>
                </a:lnTo>
                <a:close/>
              </a:path>
            </a:pathLst>
          </a:custGeom>
          <a:solidFill>
            <a:srgbClr val="FEE59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542239" y="418134"/>
            <a:ext cx="11347536" cy="38673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896538">
              <a:lnSpc>
                <a:spcPct val="100000"/>
              </a:lnSpc>
            </a:pPr>
            <a:r>
              <a:rPr lang="en-US" altLang="zh-CN" sz="4800" b="1" spc="5" dirty="0">
                <a:solidFill>
                  <a:srgbClr val="000000"/>
                </a:solidFill>
                <a:latin typeface="Calibri"/>
                <a:ea typeface="Calibri"/>
              </a:rPr>
              <a:t>HY</a:t>
            </a:r>
            <a:r>
              <a:rPr lang="en-US" altLang="zh-CN" sz="4800" b="1" dirty="0">
                <a:solidFill>
                  <a:srgbClr val="000000"/>
                </a:solidFill>
                <a:latin typeface="Calibri"/>
                <a:ea typeface="Calibri"/>
              </a:rPr>
              <a:t>PODERMIS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This</a:t>
            </a:r>
            <a:r>
              <a:rPr lang="en-US" altLang="zh-CN" sz="3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layer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also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known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Subcutis</a:t>
            </a:r>
            <a:r>
              <a:rPr lang="en-US" altLang="zh-CN" sz="3200" b="1" spc="-2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or</a:t>
            </a:r>
            <a:r>
              <a:rPr lang="en-US" altLang="zh-CN" sz="3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Calibri"/>
                <a:ea typeface="Calibri"/>
              </a:rPr>
              <a:t>subcutaneous</a:t>
            </a:r>
            <a:r>
              <a:rPr lang="en-US" altLang="zh-CN" sz="3200" b="1" spc="-3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layer:</a:t>
            </a:r>
          </a:p>
          <a:p>
            <a:pPr marL="0" indent="91440" hangingPunct="0">
              <a:lnSpc>
                <a:spcPct val="93333"/>
              </a:lnSpc>
              <a:spcBef>
                <a:spcPts val="245"/>
              </a:spcBef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is</a:t>
            </a:r>
            <a:r>
              <a:rPr lang="en-US" altLang="zh-CN" sz="3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innermost</a:t>
            </a:r>
            <a:r>
              <a:rPr lang="en-US" altLang="zh-CN" sz="3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layer</a:t>
            </a:r>
            <a:r>
              <a:rPr lang="en-US" altLang="zh-CN" sz="3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3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skin,</a:t>
            </a:r>
            <a:r>
              <a:rPr lang="en-US" altLang="zh-CN" sz="3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3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consists</a:t>
            </a:r>
            <a:r>
              <a:rPr lang="en-US" altLang="zh-CN" sz="3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3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3200" spc="2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network</a:t>
            </a:r>
            <a:r>
              <a:rPr lang="en-US" altLang="zh-CN" sz="3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320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fat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8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ea typeface="Calibri"/>
              </a:rPr>
              <a:t>collagen</a:t>
            </a:r>
            <a:r>
              <a:rPr lang="en-US" altLang="zh-CN"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50" dirty="0">
                <a:solidFill>
                  <a:srgbClr val="000000"/>
                </a:solidFill>
                <a:latin typeface="Calibri"/>
                <a:ea typeface="Calibri"/>
              </a:rPr>
              <a:t>cells,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89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64" dirty="0">
                <a:solidFill>
                  <a:srgbClr val="000000"/>
                </a:solidFill>
                <a:latin typeface="Calibri"/>
                <a:ea typeface="Calibri"/>
              </a:rPr>
              <a:t>functions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89" dirty="0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en-US" altLang="zh-CN"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75" dirty="0">
                <a:solidFill>
                  <a:srgbClr val="000000"/>
                </a:solidFill>
                <a:latin typeface="Calibri"/>
                <a:ea typeface="Calibri"/>
              </a:rPr>
              <a:t>both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85" dirty="0">
                <a:solidFill>
                  <a:srgbClr val="000000"/>
                </a:solidFill>
                <a:latin typeface="Calibri"/>
                <a:ea typeface="Calibri"/>
              </a:rPr>
              <a:t>an</a:t>
            </a:r>
            <a:r>
              <a:rPr lang="en-US" altLang="zh-CN"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60" dirty="0">
                <a:solidFill>
                  <a:srgbClr val="000000"/>
                </a:solidFill>
                <a:latin typeface="Calibri"/>
                <a:ea typeface="Calibri"/>
              </a:rPr>
              <a:t>insulator,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ea typeface="Calibri"/>
              </a:rPr>
              <a:t>conserving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spc="6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body's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heat,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shock-absorber,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protecting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inner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14" dirty="0">
                <a:solidFill>
                  <a:srgbClr val="000000"/>
                </a:solidFill>
                <a:latin typeface="Calibri"/>
                <a:ea typeface="Calibri"/>
              </a:rPr>
              <a:t>organs</a:t>
            </a:r>
            <a:r>
              <a:rPr lang="en-US" altLang="zh-CN" sz="3200" spc="85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3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75" dirty="0">
                <a:solidFill>
                  <a:srgbClr val="000000"/>
                </a:solidFill>
                <a:latin typeface="Calibri"/>
                <a:ea typeface="Calibri"/>
              </a:rPr>
              <a:t>It</a:t>
            </a:r>
            <a:r>
              <a:rPr lang="en-US" altLang="zh-CN"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04" dirty="0">
                <a:solidFill>
                  <a:srgbClr val="000000"/>
                </a:solidFill>
                <a:latin typeface="Calibri"/>
                <a:ea typeface="Calibri"/>
              </a:rPr>
              <a:t>also</a:t>
            </a:r>
            <a:r>
              <a:rPr lang="en-US" altLang="zh-CN"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10" dirty="0">
                <a:solidFill>
                  <a:srgbClr val="000000"/>
                </a:solidFill>
                <a:latin typeface="Calibri"/>
                <a:ea typeface="Calibri"/>
              </a:rPr>
              <a:t>stores</a:t>
            </a:r>
            <a:r>
              <a:rPr lang="en-US" altLang="zh-CN"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94" dirty="0">
                <a:solidFill>
                  <a:srgbClr val="000000"/>
                </a:solidFill>
                <a:latin typeface="Calibri"/>
                <a:ea typeface="Calibri"/>
              </a:rPr>
              <a:t>fat</a:t>
            </a:r>
            <a:r>
              <a:rPr lang="en-US" altLang="zh-CN"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14" dirty="0">
                <a:solidFill>
                  <a:srgbClr val="000000"/>
                </a:solidFill>
                <a:latin typeface="Calibri"/>
                <a:ea typeface="Calibri"/>
              </a:rPr>
              <a:t>as</a:t>
            </a:r>
            <a:r>
              <a:rPr lang="en-US" altLang="zh-CN"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29" dirty="0">
                <a:solidFill>
                  <a:srgbClr val="000000"/>
                </a:solidFill>
                <a:latin typeface="Calibri"/>
                <a:ea typeface="Calibri"/>
              </a:rPr>
              <a:t>an</a:t>
            </a:r>
            <a:r>
              <a:rPr lang="en-US" altLang="zh-CN"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20" dirty="0">
                <a:solidFill>
                  <a:srgbClr val="000000"/>
                </a:solidFill>
                <a:latin typeface="Calibri"/>
                <a:ea typeface="Calibri"/>
              </a:rPr>
              <a:t>energy</a:t>
            </a:r>
            <a:r>
              <a:rPr lang="en-US" altLang="zh-CN"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10" dirty="0">
                <a:solidFill>
                  <a:srgbClr val="000000"/>
                </a:solidFill>
                <a:latin typeface="Calibri"/>
                <a:ea typeface="Calibri"/>
              </a:rPr>
              <a:t>reserve</a:t>
            </a:r>
            <a:r>
              <a:rPr lang="en-US" altLang="zh-CN" sz="3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1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2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29" dirty="0">
                <a:solidFill>
                  <a:srgbClr val="000000"/>
                </a:solidFill>
                <a:latin typeface="Calibri"/>
                <a:ea typeface="Calibri"/>
              </a:rPr>
              <a:t>body</a:t>
            </a:r>
            <a:r>
              <a:rPr lang="en-US" altLang="zh-CN" sz="3200" spc="75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29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94" dirty="0">
                <a:solidFill>
                  <a:srgbClr val="000000"/>
                </a:solidFill>
                <a:latin typeface="Calibri"/>
                <a:ea typeface="Calibri"/>
              </a:rPr>
              <a:t>blood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80" dirty="0">
                <a:solidFill>
                  <a:srgbClr val="000000"/>
                </a:solidFill>
                <a:latin typeface="Calibri"/>
                <a:ea typeface="Calibri"/>
              </a:rPr>
              <a:t>vessels,</a:t>
            </a:r>
            <a:r>
              <a:rPr lang="en-US" altLang="zh-CN"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94" dirty="0">
                <a:solidFill>
                  <a:srgbClr val="000000"/>
                </a:solidFill>
                <a:latin typeface="Calibri"/>
                <a:ea typeface="Calibri"/>
              </a:rPr>
              <a:t>nerves,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04" dirty="0">
                <a:solidFill>
                  <a:srgbClr val="000000"/>
                </a:solidFill>
                <a:latin typeface="Calibri"/>
                <a:ea typeface="Calibri"/>
              </a:rPr>
              <a:t>lymph</a:t>
            </a:r>
            <a:r>
              <a:rPr lang="en-US" altLang="zh-CN"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80" dirty="0">
                <a:solidFill>
                  <a:srgbClr val="000000"/>
                </a:solidFill>
                <a:latin typeface="Calibri"/>
                <a:ea typeface="Calibri"/>
              </a:rPr>
              <a:t>vessels,</a:t>
            </a:r>
            <a:r>
              <a:rPr lang="en-US" altLang="zh-CN"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114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85" dirty="0">
                <a:solidFill>
                  <a:srgbClr val="000000"/>
                </a:solidFill>
                <a:latin typeface="Calibri"/>
                <a:ea typeface="Calibri"/>
              </a:rPr>
              <a:t>hair</a:t>
            </a:r>
            <a:r>
              <a:rPr lang="en-US" altLang="zh-CN"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ea typeface="Calibri"/>
              </a:rPr>
              <a:t>follicles</a:t>
            </a:r>
            <a:r>
              <a:rPr lang="en-US" altLang="zh-CN"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89" dirty="0">
                <a:solidFill>
                  <a:srgbClr val="000000"/>
                </a:solidFill>
                <a:latin typeface="Calibri"/>
                <a:ea typeface="Calibri"/>
              </a:rPr>
              <a:t>also</a:t>
            </a:r>
            <a:r>
              <a:rPr lang="en-US" altLang="zh-CN"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89" dirty="0">
                <a:solidFill>
                  <a:srgbClr val="000000"/>
                </a:solidFill>
                <a:latin typeface="Calibri"/>
                <a:ea typeface="Calibri"/>
              </a:rPr>
              <a:t>cross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2239" y="4279709"/>
            <a:ext cx="11371582" cy="445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1250"/>
              </a:lnSpc>
            </a:pPr>
            <a:r>
              <a:rPr lang="en-US" altLang="zh-CN" sz="3200" spc="75" dirty="0">
                <a:solidFill>
                  <a:srgbClr val="000000"/>
                </a:solidFill>
                <a:latin typeface="Calibri"/>
                <a:ea typeface="Calibri"/>
              </a:rPr>
              <a:t>through</a:t>
            </a:r>
            <a:r>
              <a:rPr lang="en-US" altLang="zh-CN" sz="32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64" dirty="0">
                <a:solidFill>
                  <a:srgbClr val="000000"/>
                </a:solidFill>
                <a:latin typeface="Calibri"/>
                <a:ea typeface="Calibri"/>
              </a:rPr>
              <a:t>this</a:t>
            </a:r>
            <a:r>
              <a:rPr lang="en-US" altLang="zh-CN" sz="3200" spc="4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64" dirty="0">
                <a:solidFill>
                  <a:srgbClr val="000000"/>
                </a:solidFill>
                <a:latin typeface="Calibri"/>
                <a:ea typeface="Calibri"/>
              </a:rPr>
              <a:t>layer</a:t>
            </a:r>
            <a:r>
              <a:rPr lang="en-US" altLang="zh-CN" sz="3200" spc="6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3200" spc="4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8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spc="4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ea typeface="Calibri"/>
              </a:rPr>
              <a:t>thickness</a:t>
            </a:r>
            <a:r>
              <a:rPr lang="en-US" altLang="zh-CN" sz="3200" spc="4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75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3200" spc="4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75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spc="4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69" dirty="0">
                <a:solidFill>
                  <a:srgbClr val="000000"/>
                </a:solidFill>
                <a:latin typeface="Calibri"/>
                <a:ea typeface="Calibri"/>
              </a:rPr>
              <a:t>subcutis</a:t>
            </a:r>
            <a:r>
              <a:rPr lang="en-US" altLang="zh-CN" sz="3200" spc="34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64" dirty="0">
                <a:solidFill>
                  <a:srgbClr val="000000"/>
                </a:solidFill>
                <a:latin typeface="Calibri"/>
                <a:ea typeface="Calibri"/>
              </a:rPr>
              <a:t>layer</a:t>
            </a:r>
            <a:r>
              <a:rPr lang="en-US" altLang="zh-CN" sz="3200" spc="4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3200" spc="64" dirty="0">
                <a:solidFill>
                  <a:srgbClr val="000000"/>
                </a:solidFill>
                <a:latin typeface="Calibri"/>
                <a:ea typeface="Calibri"/>
              </a:rPr>
              <a:t>varies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42239" y="4724717"/>
            <a:ext cx="818467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throughout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body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from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person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en-US" altLang="zh-CN" sz="32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Calibri"/>
                <a:ea typeface="Calibri"/>
              </a:rPr>
              <a:t>person.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3" y="209550"/>
            <a:ext cx="1324302" cy="125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587</Words>
  <Application>Microsoft Office PowerPoint</Application>
  <PresentationFormat>مخصص</PresentationFormat>
  <Paragraphs>92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Office Theme</vt:lpstr>
      <vt:lpstr>Al- Mustaqbal University College                                    جامعة المستقبل الاهلية                                                                              First stage.   مرحلة الاولى                                                                                            Department of Optometry(Optics)       قسم التقنيات البصرية                                                      </vt:lpstr>
      <vt:lpstr>عرض تقديمي في PowerPoint</vt:lpstr>
      <vt:lpstr>عرض تقديمي في PowerPoint</vt:lpstr>
      <vt:lpstr>• It shields the body against heat, light, injury, and infection.  • The skin also helps regulate body temperature.  • sensory information from the environment.  • stores water, fat, and vitamin D.  • plays  a  role  in  the  immune  system  protecting  us  from disease. </vt:lpstr>
      <vt:lpstr>عرض تقديمي في PowerPoint</vt:lpstr>
      <vt:lpstr>Basically, the skin is comprised of two layers that cover a third fatty layer. These three layers differ in function, thickness, and strength: • EPIDERMIS The outer layer is called the epidermis; it is a tough protective layer that contains the melanin-producing melanocytes. • DERMIS The  second  layer  (located  under  the  epidermis)  is  called  the  dermis;  it contains nerve endings, sweat glands, oil glands, and hair follicles. • HYPODERMIS Under these two skin layers is a fatty layer of subcutaneous tissue, known as the subcutis or hypodermis.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6</cp:revision>
  <dcterms:created xsi:type="dcterms:W3CDTF">2011-01-21T15:00:27Z</dcterms:created>
  <dcterms:modified xsi:type="dcterms:W3CDTF">2022-01-30T09:25:35Z</dcterms:modified>
</cp:coreProperties>
</file>