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6" r:id="rId21"/>
    <p:sldId id="278" r:id="rId22"/>
    <p:sldId id="279" r:id="rId23"/>
    <p:sldId id="271"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7" d="100"/>
          <a:sy n="67" d="100"/>
        </p:scale>
        <p:origin x="-85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20/02/1444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20/02/1444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20/02/1444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20/02/1444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20/02/1444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20/02/1444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20/02/1444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20/02/1444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20/02/1444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20/02/1444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20/02/1444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20/02/1444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nurseslabs.com/postpartum-hemorrhage-nursing-care-plans/"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nurseslabs.com/diabetes-mellitus-type-1-juvenile-diabetes/"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nurseslabs.com/acute-confusion/" TargetMode="External"/><Relationship Id="rId2" Type="http://schemas.openxmlformats.org/officeDocument/2006/relationships/hyperlink" Target="https://nurseslabs.com/diabetic-ketoacidosis-nursing-care-plans/"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nurseslabs.com/registered-nurse/"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nurseslabs.com/preterm-labor-nursing-care-plans/" TargetMode="External"/><Relationship Id="rId2" Type="http://schemas.openxmlformats.org/officeDocument/2006/relationships/hyperlink" Target="https://nurseslabs.com/labor/" TargetMode="External"/><Relationship Id="rId1" Type="http://schemas.openxmlformats.org/officeDocument/2006/relationships/slideLayout" Target="../slideLayouts/slideLayout7.xml"/><Relationship Id="rId5" Type="http://schemas.openxmlformats.org/officeDocument/2006/relationships/hyperlink" Target="https://nurseslabs.com/muscular-system-anatomy-physiology/" TargetMode="External"/><Relationship Id="rId4" Type="http://schemas.openxmlformats.org/officeDocument/2006/relationships/hyperlink" Target="https://nurseslabs.com/labor-stages-labor-induced-nursing-care-plan/"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nurseslabs.com/digestive-system/" TargetMode="External"/><Relationship Id="rId2" Type="http://schemas.openxmlformats.org/officeDocument/2006/relationships/hyperlink" Target="https://nurseslabs.com/fatigue/" TargetMode="External"/><Relationship Id="rId1" Type="http://schemas.openxmlformats.org/officeDocument/2006/relationships/slideLayout" Target="../slideLayouts/slideLayout7.xml"/><Relationship Id="rId5" Type="http://schemas.openxmlformats.org/officeDocument/2006/relationships/hyperlink" Target="https://nurseslabs.com/nausea/" TargetMode="External"/><Relationship Id="rId4" Type="http://schemas.openxmlformats.org/officeDocument/2006/relationships/hyperlink" Target="https://nurseslabs.com/cholera/"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nurseslabs.com/iv-fluids/"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www.msdmanuals.com/professional/gynecology-and-obstetrics/pregnancy-complicated-by-disease/anemia-in-pregnancy"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nurseslabs.com/elective-termination-nursing-care-plans/" TargetMode="External"/><Relationship Id="rId2" Type="http://schemas.openxmlformats.org/officeDocument/2006/relationships/hyperlink" Target="https://nurseslabs.com/risk-for-bleeding/" TargetMode="External"/><Relationship Id="rId1" Type="http://schemas.openxmlformats.org/officeDocument/2006/relationships/slideLayout" Target="../slideLayouts/slideLayout7.xml"/><Relationship Id="rId5" Type="http://schemas.openxmlformats.org/officeDocument/2006/relationships/hyperlink" Target="https://nurseslabs.com/diarrhea/" TargetMode="External"/><Relationship Id="rId4" Type="http://schemas.openxmlformats.org/officeDocument/2006/relationships/hyperlink" Target="https://nurseslabs.com/fetal-growth-assessment/"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msdmanuals.com/professional/nutritional-disorders/mineral-deficiency-and-toxicity/iron-deficiency" TargetMode="External"/><Relationship Id="rId2" Type="http://schemas.openxmlformats.org/officeDocument/2006/relationships/hyperlink" Target="https://www.msdmanuals.com/professional/hematology-and-oncology/approach-to-the-patient-with-anemia/red-blood-cell-production" TargetMode="External"/><Relationship Id="rId1" Type="http://schemas.openxmlformats.org/officeDocument/2006/relationships/slideLayout" Target="../slideLayouts/slideLayout7.xml"/><Relationship Id="rId4" Type="http://schemas.openxmlformats.org/officeDocument/2006/relationships/hyperlink" Target="https://www.msdmanuals.com/professional/nutritional-disorders/vitamin-deficiency,-dependency,-and-toxicity/folate-deficiency"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www.msdmanuals.com/professional/gynecology-and-obstetrics/abnormalities-and-complications-of-labor-and-delivery/preterm-labor"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https://www.msdmanuals.com/professional/hematology-and-oncology/anemias-caused-by-deficient-erythropoiesis/iron-deficiency-anemia"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s://www.msdmanuals.com/professional/pediatrics/congenital-neurologic-anomalies/overview-of-congenital-neurologic-anomalies" TargetMode="External"/><Relationship Id="rId2" Type="http://schemas.openxmlformats.org/officeDocument/2006/relationships/hyperlink" Target="https://www.msdmanuals.com/professional/nutritional-disorders/vitamin-deficiency,-dependency,-and-toxicity/folate-deficiency" TargetMode="External"/><Relationship Id="rId1" Type="http://schemas.openxmlformats.org/officeDocument/2006/relationships/slideLayout" Target="../slideLayouts/slideLayout7.xml"/><Relationship Id="rId5" Type="http://schemas.openxmlformats.org/officeDocument/2006/relationships/hyperlink" Target="https://www.msdmanuals.com/professional/hematology-and-oncology/anemias-caused-by-deficient-erythropoiesis/megaloblastic-macrocytic-anemias" TargetMode="External"/><Relationship Id="rId4" Type="http://schemas.openxmlformats.org/officeDocument/2006/relationships/hyperlink" Target="https://www.msdmanuals.com/professional/pediatrics/metabolic,-electrolyte,-and-toxic-disorders-in-neonates/fetal-alcohol-syndrome"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8" Type="http://schemas.openxmlformats.org/officeDocument/2006/relationships/hyperlink" Target="https://www.msdmanuals.com/professional/gynecology-and-obstetrics/postpartum-care-and-associated-disorders/postpartum-endometritis" TargetMode="External"/><Relationship Id="rId13" Type="http://schemas.openxmlformats.org/officeDocument/2006/relationships/hyperlink" Target="https://www.msdmanuals.com/professional/gynecology-and-obstetrics/abnormalities-and-complications-of-labor-and-delivery/preterm-labor" TargetMode="External"/><Relationship Id="rId3" Type="http://schemas.openxmlformats.org/officeDocument/2006/relationships/hyperlink" Target="https://www.msdmanuals.com/professional/hematology-and-oncology/anemias-caused-by-hemolysis/hemoglobin-s-c-disease" TargetMode="External"/><Relationship Id="rId7" Type="http://schemas.openxmlformats.org/officeDocument/2006/relationships/hyperlink" Target="https://www.msdmanuals.com/professional/gynecology-and-obstetrics/postpartum-care-and-associated-disorders/postpartum-pyelonephritis" TargetMode="External"/><Relationship Id="rId12" Type="http://schemas.openxmlformats.org/officeDocument/2006/relationships/hyperlink" Target="https://www.msdmanuals.com/professional/pediatrics/perinatal-problems/small-for-gestational-age-sga-infant" TargetMode="External"/><Relationship Id="rId2" Type="http://schemas.openxmlformats.org/officeDocument/2006/relationships/hyperlink" Target="https://www.msdmanuals.com/professional/hematology-and-oncology/anemias-caused-by-hemolysis/sickle-cell-disease" TargetMode="External"/><Relationship Id="rId1" Type="http://schemas.openxmlformats.org/officeDocument/2006/relationships/slideLayout" Target="../slideLayouts/slideLayout7.xml"/><Relationship Id="rId6" Type="http://schemas.openxmlformats.org/officeDocument/2006/relationships/hyperlink" Target="https://www.msdmanuals.com/professional/pulmonary-disorders/pneumonia/overview-of-pneumonia" TargetMode="External"/><Relationship Id="rId11" Type="http://schemas.openxmlformats.org/officeDocument/2006/relationships/hyperlink" Target="https://www.msdmanuals.com/professional/pulmonary-disorders/pulmonary-embolism-pe/pulmonary-embolism-pe#v915437" TargetMode="External"/><Relationship Id="rId5" Type="http://schemas.openxmlformats.org/officeDocument/2006/relationships/hyperlink" Target="https://www.msdmanuals.com/professional/gynecology-and-obstetrics/prenatal-genetic-counseling-and-evaluation/genetic-evaluation#v55253250" TargetMode="External"/><Relationship Id="rId10" Type="http://schemas.openxmlformats.org/officeDocument/2006/relationships/hyperlink" Target="https://www.msdmanuals.com/professional/cardiovascular-disorders/heart-failure/heart-failure-hf" TargetMode="External"/><Relationship Id="rId4" Type="http://schemas.openxmlformats.org/officeDocument/2006/relationships/hyperlink" Target="https://www.msdmanuals.com/professional/hematology-and-oncology/anemias-caused-by-hemolysis/thalassemias" TargetMode="External"/><Relationship Id="rId9" Type="http://schemas.openxmlformats.org/officeDocument/2006/relationships/hyperlink" Target="https://www.msdmanuals.com/professional/gynecology-and-obstetrics/pregnancy-complicated-by-disease/hypertension-in-pregnancy"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www.msdmanuals.com/professional/gynecology-and-obstetrics/pregnancy-complicated-by-disease/hypertension-in-pregnancy"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nurseslabs.com/respiratory-system/" TargetMode="Externa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hyperlink" Target="https://www.msdmanuals.com/professional/gynecology-and-obstetrics/abnormalities-of-pregnancy/preeclampsia-and-eclampsia" TargetMode="External"/><Relationship Id="rId2" Type="http://schemas.openxmlformats.org/officeDocument/2006/relationships/hyperlink" Target="https://www.msdmanuals.com/professional/gynecology-and-obstetrics/abnormalities-and-complications-of-labor-and-delivery/multifetal-pregnancy"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s://www.msdmanuals.com/professional/genitourinary-disorders/renovascular-disorders/renal-artery-stenosis-and-occlusion" TargetMode="External"/><Relationship Id="rId7" Type="http://schemas.openxmlformats.org/officeDocument/2006/relationships/hyperlink" Target="https://www.msdmanuals.com/professional/endocrine-and-metabolic-disorders/adrenal-disorders/pheochromocytoma" TargetMode="External"/><Relationship Id="rId2" Type="http://schemas.openxmlformats.org/officeDocument/2006/relationships/hyperlink" Target="https://www.msdmanuals.com/professional/gynecology-and-obstetrics/gynecologic-tumors/gestational-trophoblastic-disease" TargetMode="External"/><Relationship Id="rId1" Type="http://schemas.openxmlformats.org/officeDocument/2006/relationships/slideLayout" Target="../slideLayouts/slideLayout7.xml"/><Relationship Id="rId6" Type="http://schemas.openxmlformats.org/officeDocument/2006/relationships/hyperlink" Target="https://www.msdmanuals.com/professional/musculoskeletal-and-connective-tissue-disorders/autoimmune-rheumatic-disorders/systemic-lupus-erythematosus-sle" TargetMode="External"/><Relationship Id="rId5" Type="http://schemas.openxmlformats.org/officeDocument/2006/relationships/hyperlink" Target="https://www.msdmanuals.com/professional/endocrine-and-metabolic-disorders/adrenal-disorders/cushing-syndrome" TargetMode="External"/><Relationship Id="rId4" Type="http://schemas.openxmlformats.org/officeDocument/2006/relationships/hyperlink" Target="https://www.msdmanuals.com/professional/pediatrics/congenital-cardiovascular-anomalies/coarctation-of-the-aorta"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hyperlink" Target="https://www.msdmanuals.com/professional/gynecology-and-obstetrics/normal-labor-and-delivery/management-of-normal-labor#v1071599" TargetMode="Externa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8" Type="http://schemas.openxmlformats.org/officeDocument/2006/relationships/hyperlink" Target="https://www.msdmanuals.com/professional/pediatrics/infections-in-neonates/congenital-syphilis" TargetMode="External"/><Relationship Id="rId3" Type="http://schemas.openxmlformats.org/officeDocument/2006/relationships/hyperlink" Target="https://www.msdmanuals.com/professional/pediatrics/infections-in-neonates/congenital-and-perinatal-cytomegalovirus-infection-cmv" TargetMode="External"/><Relationship Id="rId7" Type="http://schemas.openxmlformats.org/officeDocument/2006/relationships/hyperlink" Target="https://www.msdmanuals.com/professional/pediatrics/infections-in-neonates/neonatal-hepatitis-b-virus-hbv-infection" TargetMode="External"/><Relationship Id="rId2" Type="http://schemas.openxmlformats.org/officeDocument/2006/relationships/hyperlink" Target="https://www.msdmanuals.com/professional/gynecology-and-obstetrics/pregnancy-complicated-by-disease/infectious-disease-in-pregnancy" TargetMode="External"/><Relationship Id="rId1" Type="http://schemas.openxmlformats.org/officeDocument/2006/relationships/slideLayout" Target="../slideLayouts/slideLayout7.xml"/><Relationship Id="rId6" Type="http://schemas.openxmlformats.org/officeDocument/2006/relationships/hyperlink" Target="https://www.msdmanuals.com/professional/pediatrics/infections-in-neonates/congenital-toxoplasmosis" TargetMode="External"/><Relationship Id="rId5" Type="http://schemas.openxmlformats.org/officeDocument/2006/relationships/hyperlink" Target="https://www.msdmanuals.com/professional/pediatrics/infections-in-neonates/congenital-rubella" TargetMode="External"/><Relationship Id="rId4" Type="http://schemas.openxmlformats.org/officeDocument/2006/relationships/hyperlink" Target="https://www.msdmanuals.com/professional/pediatrics/infections-in-neonates/neonatal-herpes-simplex-virus-hsv-infection"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www.msdmanuals.com/professional/gynecology-and-obstetrics/vaginitis,-cervicitis,-and-pelvic-inflammatory-disease-pid/bacterial-vaginosis-bv" TargetMode="External"/><Relationship Id="rId3" Type="http://schemas.openxmlformats.org/officeDocument/2006/relationships/hyperlink" Target="https://www.msdmanuals.com/professional/infectious-diseases/gram-positive-bacilli/listeriosis" TargetMode="External"/><Relationship Id="rId7" Type="http://schemas.openxmlformats.org/officeDocument/2006/relationships/hyperlink" Target="https://www.msdmanuals.com/professional/pediatrics/infections-in-neonates/neonatal-listeriosis" TargetMode="External"/><Relationship Id="rId2" Type="http://schemas.openxmlformats.org/officeDocument/2006/relationships/hyperlink" Target="https://www.msdmanuals.com/professional/pediatrics/human-immunodeficiency-virus-hiv-infection-in-infants-and-children/human-immunodeficiency-virus-hiv-infection-in-infants-and-children" TargetMode="External"/><Relationship Id="rId1" Type="http://schemas.openxmlformats.org/officeDocument/2006/relationships/slideLayout" Target="../slideLayouts/slideLayout7.xml"/><Relationship Id="rId6" Type="http://schemas.openxmlformats.org/officeDocument/2006/relationships/hyperlink" Target="https://www.msdmanuals.com/professional/gynecology-and-obstetrics/abnormalities-of-pregnancy/stillbirth" TargetMode="External"/><Relationship Id="rId5" Type="http://schemas.openxmlformats.org/officeDocument/2006/relationships/hyperlink" Target="https://www.msdmanuals.com/professional/gynecology-and-obstetrics/abnormalities-and-complications-of-labor-and-delivery/preterm-labor" TargetMode="External"/><Relationship Id="rId10" Type="http://schemas.openxmlformats.org/officeDocument/2006/relationships/hyperlink" Target="https://www.msdmanuals.com/professional/gynecology-and-obstetrics/abnormalities-and-complications-of-labor-and-delivery/prelabor-rupture-of-membranes-prom" TargetMode="External"/><Relationship Id="rId4" Type="http://schemas.openxmlformats.org/officeDocument/2006/relationships/hyperlink" Target="https://www.msdmanuals.com/professional/gynecology-and-obstetrics/abnormalities-of-pregnancy/spontaneous-abortion" TargetMode="External"/><Relationship Id="rId9" Type="http://schemas.openxmlformats.org/officeDocument/2006/relationships/hyperlink" Target="https://www.msdmanuals.com/professional/infectious-diseases/sexually-transmitted-infections-stis/chlamydial,-mycoplasmal,-and-ureaplasmal-mucosal-infection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nurseslabs.com/anemia/" TargetMode="External"/><Relationship Id="rId2" Type="http://schemas.openxmlformats.org/officeDocument/2006/relationships/hyperlink" Target="https://nurseslabs.com/attention-deficit-hyperactivity-disorder-2/" TargetMode="External"/><Relationship Id="rId1" Type="http://schemas.openxmlformats.org/officeDocument/2006/relationships/slideLayout" Target="../slideLayouts/slideLayout7.xml"/><Relationship Id="rId4" Type="http://schemas.openxmlformats.org/officeDocument/2006/relationships/hyperlink" Target="https://nurseslabs.com/labor-stages-labor-induced-nursing-care-plan/" TargetMode="External"/></Relationships>
</file>

<file path=ppt/slides/_rels/slide40.xml.rels><?xml version="1.0" encoding="UTF-8" standalone="yes"?>
<Relationships xmlns="http://schemas.openxmlformats.org/package/2006/relationships"><Relationship Id="rId2" Type="http://schemas.openxmlformats.org/officeDocument/2006/relationships/hyperlink" Target="https://www.msdmanuals.com/professional/infectious-diseases/herpesviruses/genital-herpes" TargetMode="Externa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hyperlink" Target="https://www.msdmanuals.com/professional/genitourinary-disorders/urinary-tract-infections-utis/introduction-to-urinary-tract-infections-utis" TargetMode="External"/><Relationship Id="rId7" Type="http://schemas.openxmlformats.org/officeDocument/2006/relationships/hyperlink" Target="https://www.msdmanuals.com/professional/gynecology-and-obstetrics/abnormalities-and-complications-of-labor-and-delivery/prelabor-rupture-of-membranes-prom" TargetMode="External"/><Relationship Id="rId2" Type="http://schemas.openxmlformats.org/officeDocument/2006/relationships/hyperlink" Target="https://www.msdmanuals.com/professional/gynecology-and-obstetrics/pregnancy-complicated-by-disease/urinary-tract-infection-in-pregnancy" TargetMode="External"/><Relationship Id="rId1" Type="http://schemas.openxmlformats.org/officeDocument/2006/relationships/slideLayout" Target="../slideLayouts/slideLayout7.xml"/><Relationship Id="rId6" Type="http://schemas.openxmlformats.org/officeDocument/2006/relationships/hyperlink" Target="https://www.msdmanuals.com/professional/gynecology-and-obstetrics/abnormalities-and-complications-of-labor-and-delivery/preterm-labor" TargetMode="External"/><Relationship Id="rId5" Type="http://schemas.openxmlformats.org/officeDocument/2006/relationships/hyperlink" Target="https://www.msdmanuals.com/professional/genitourinary-disorders/urinary-tract-infections-utis/bacterial-urinary-tract-infections#v1052843" TargetMode="External"/><Relationship Id="rId4" Type="http://schemas.openxmlformats.org/officeDocument/2006/relationships/hyperlink" Target="https://www.msdmanuals.com/professional/genitourinary-disorders/urinary-tract-infections-utis/bacterial-urinary-tract-infections#v1052826" TargetMode="External"/></Relationships>
</file>

<file path=ppt/slides/_rels/slide43.xml.rels><?xml version="1.0" encoding="UTF-8" standalone="yes"?>
<Relationships xmlns="http://schemas.openxmlformats.org/package/2006/relationships"><Relationship Id="rId2" Type="http://schemas.openxmlformats.org/officeDocument/2006/relationships/hyperlink" Target="https://www.msdmanuals.com/professional/gynecology-and-obstetrics/drugs-in-pregnancy/drugs-in-pregnancy#v26436056" TargetMode="Externa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nurseslabs.com/fluid-electrolyte-imbalances-nursing-care-plans/" TargetMode="External"/><Relationship Id="rId2" Type="http://schemas.openxmlformats.org/officeDocument/2006/relationships/hyperlink" Target="https://nurseslabs.com/nursing-process/"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nurseslabs.com/patient-positioning/"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nurseslabs.com/placenta-previa/"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nurseslabs.com/incompetent-cervix/"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nurseslabs.com/postpartum-care/" TargetMode="External"/><Relationship Id="rId7" Type="http://schemas.openxmlformats.org/officeDocument/2006/relationships/hyperlink" Target="https://nurseslabs.com/risk-unstable-blood-glucose-level/" TargetMode="External"/><Relationship Id="rId2" Type="http://schemas.openxmlformats.org/officeDocument/2006/relationships/hyperlink" Target="https://nurseslabs.com/diabetes-mellitus/" TargetMode="External"/><Relationship Id="rId1" Type="http://schemas.openxmlformats.org/officeDocument/2006/relationships/slideLayout" Target="../slideLayouts/slideLayout7.xml"/><Relationship Id="rId6" Type="http://schemas.openxmlformats.org/officeDocument/2006/relationships/hyperlink" Target="https://nurseslabs.com/blood-anatomy-physiology/" TargetMode="External"/><Relationship Id="rId5" Type="http://schemas.openxmlformats.org/officeDocument/2006/relationships/hyperlink" Target="https://nurseslabs.com/insulin/" TargetMode="External"/><Relationship Id="rId4" Type="http://schemas.openxmlformats.org/officeDocument/2006/relationships/hyperlink" Target="https://nurseslabs.com/diabetes-mellitus-nursing-care-plan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2130425"/>
            <a:ext cx="8206680" cy="1470025"/>
          </a:xfrm>
        </p:spPr>
        <p:txBody>
          <a:bodyPr/>
          <a:lstStyle/>
          <a:p>
            <a:r>
              <a:rPr lang="en-US" b="1" kern="1800" dirty="0">
                <a:latin typeface="Times New Roman"/>
                <a:ea typeface="Times New Roman"/>
              </a:rPr>
              <a:t>Lecture 4</a:t>
            </a:r>
            <a:r>
              <a:rPr lang="en-US" b="1" kern="1800" dirty="0" smtClean="0">
                <a:latin typeface="Times New Roman"/>
                <a:ea typeface="Times New Roman"/>
              </a:rPr>
              <a:t>: </a:t>
            </a:r>
            <a:r>
              <a:rPr lang="en-US" b="1" kern="1800" dirty="0">
                <a:latin typeface="Times New Roman"/>
                <a:ea typeface="Times New Roman"/>
              </a:rPr>
              <a:t>Bleeding in Pregnancy</a:t>
            </a:r>
            <a:endParaRPr lang="en-US" dirty="0"/>
          </a:p>
        </p:txBody>
      </p:sp>
      <p:sp>
        <p:nvSpPr>
          <p:cNvPr id="3" name="Subtitle 2"/>
          <p:cNvSpPr>
            <a:spLocks noGrp="1"/>
          </p:cNvSpPr>
          <p:nvPr>
            <p:ph type="subTitle" idx="1"/>
          </p:nvPr>
        </p:nvSpPr>
        <p:spPr>
          <a:xfrm>
            <a:off x="0" y="3861048"/>
            <a:ext cx="8892480" cy="1752600"/>
          </a:xfrm>
        </p:spPr>
        <p:txBody>
          <a:bodyPr/>
          <a:lstStyle/>
          <a:p>
            <a:pPr>
              <a:lnSpc>
                <a:spcPts val="1440"/>
              </a:lnSpc>
              <a:spcBef>
                <a:spcPts val="0"/>
              </a:spcBef>
            </a:pPr>
            <a:r>
              <a:rPr lang="en-US" b="1" kern="1800" dirty="0">
                <a:solidFill>
                  <a:schemeClr val="tx1"/>
                </a:solidFill>
                <a:latin typeface="Times New Roman"/>
                <a:ea typeface="Times New Roman"/>
                <a:cs typeface="Arial"/>
              </a:rPr>
              <a:t>(Prenatal Hemorrhage) Nursing Care Plans</a:t>
            </a:r>
            <a:endParaRPr lang="en-US" sz="2800" dirty="0">
              <a:solidFill>
                <a:schemeClr val="tx1"/>
              </a:solidFill>
              <a:ea typeface="Calibri"/>
              <a:cs typeface="Arial"/>
            </a:endParaRPr>
          </a:p>
          <a:p>
            <a:pPr>
              <a:lnSpc>
                <a:spcPct val="0"/>
              </a:lnSpc>
              <a:spcBef>
                <a:spcPts val="0"/>
              </a:spcBef>
              <a:spcAft>
                <a:spcPts val="1000"/>
              </a:spcAft>
            </a:pPr>
            <a:r>
              <a:rPr lang="en-US" dirty="0">
                <a:solidFill>
                  <a:schemeClr val="tx1"/>
                </a:solidFill>
                <a:latin typeface="Times New Roman"/>
                <a:ea typeface="Times New Roman"/>
                <a:cs typeface="Arial"/>
              </a:rPr>
              <a:t> </a:t>
            </a:r>
            <a:endParaRPr lang="en-US" sz="2800" dirty="0">
              <a:solidFill>
                <a:schemeClr val="tx1"/>
              </a:solidFill>
              <a:ea typeface="Calibri"/>
              <a:cs typeface="Arial"/>
            </a:endParaRPr>
          </a:p>
          <a:p>
            <a:pPr>
              <a:lnSpc>
                <a:spcPct val="115000"/>
              </a:lnSpc>
              <a:spcBef>
                <a:spcPts val="0"/>
              </a:spcBef>
              <a:spcAft>
                <a:spcPts val="1800"/>
              </a:spcAft>
            </a:pPr>
            <a:r>
              <a:rPr lang="en-US" dirty="0">
                <a:solidFill>
                  <a:schemeClr val="tx1"/>
                </a:solidFill>
                <a:latin typeface="Times New Roman"/>
                <a:ea typeface="Times New Roman"/>
                <a:cs typeface="Arial"/>
              </a:rPr>
              <a:t>complications of the </a:t>
            </a:r>
            <a:r>
              <a:rPr lang="en-US" u="sng" dirty="0">
                <a:solidFill>
                  <a:schemeClr val="tx1"/>
                </a:solidFill>
                <a:latin typeface="Times New Roman"/>
                <a:ea typeface="Times New Roman"/>
                <a:cs typeface="Arial"/>
                <a:hlinkClick r:id="rId2" tooltip="8 Postpartum Hemorrhage Nursing Care Plans and Nursing Diagnosis"/>
              </a:rPr>
              <a:t>hemorrhage</a:t>
            </a:r>
            <a:r>
              <a:rPr lang="en-US" dirty="0">
                <a:solidFill>
                  <a:schemeClr val="tx1"/>
                </a:solidFill>
                <a:latin typeface="Times New Roman"/>
                <a:ea typeface="Times New Roman"/>
                <a:cs typeface="Arial"/>
              </a:rPr>
              <a:t>.</a:t>
            </a:r>
            <a:endParaRPr lang="en-US" sz="2800" dirty="0">
              <a:solidFill>
                <a:schemeClr val="tx1"/>
              </a:solidFill>
              <a:ea typeface="Calibri"/>
              <a:cs typeface="Arial"/>
            </a:endParaRPr>
          </a:p>
          <a:p>
            <a:endParaRPr lang="en-US" dirty="0">
              <a:solidFill>
                <a:schemeClr val="tx1"/>
              </a:solidFill>
            </a:endParaRPr>
          </a:p>
        </p:txBody>
      </p:sp>
    </p:spTree>
    <p:extLst>
      <p:ext uri="{BB962C8B-B14F-4D97-AF65-F5344CB8AC3E}">
        <p14:creationId xmlns:p14="http://schemas.microsoft.com/office/powerpoint/2010/main" val="296869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665680"/>
            <a:ext cx="8064896" cy="3933897"/>
          </a:xfrm>
          <a:prstGeom prst="rect">
            <a:avLst/>
          </a:prstGeom>
        </p:spPr>
        <p:txBody>
          <a:bodyPr wrap="square">
            <a:spAutoFit/>
          </a:bodyPr>
          <a:lstStyle/>
          <a:p>
            <a:pPr algn="l" rtl="0">
              <a:lnSpc>
                <a:spcPts val="1440"/>
              </a:lnSpc>
              <a:spcAft>
                <a:spcPts val="1500"/>
              </a:spcAft>
            </a:pPr>
            <a:r>
              <a:rPr lang="en-US" b="1" dirty="0">
                <a:latin typeface="Times New Roman"/>
                <a:ea typeface="Times New Roman"/>
                <a:cs typeface="Arial"/>
              </a:rPr>
              <a:t>Nursing Care Plans</a:t>
            </a:r>
            <a:endParaRPr lang="en-US" sz="1600" dirty="0">
              <a:ea typeface="Calibri"/>
              <a:cs typeface="Arial"/>
            </a:endParaRPr>
          </a:p>
          <a:p>
            <a:pPr algn="l" rtl="0">
              <a:lnSpc>
                <a:spcPct val="115000"/>
              </a:lnSpc>
              <a:spcAft>
                <a:spcPts val="1800"/>
              </a:spcAft>
            </a:pPr>
            <a:r>
              <a:rPr lang="en-US" dirty="0">
                <a:latin typeface="Times New Roman"/>
                <a:ea typeface="Times New Roman"/>
                <a:cs typeface="Arial"/>
              </a:rPr>
              <a:t>The nursing care plan for gestational </a:t>
            </a:r>
            <a:r>
              <a:rPr lang="en-US" u="sng" dirty="0">
                <a:solidFill>
                  <a:srgbClr val="0000FF"/>
                </a:solidFill>
                <a:latin typeface="Times New Roman"/>
                <a:ea typeface="Times New Roman"/>
                <a:cs typeface="Arial"/>
                <a:hlinkClick r:id="rId2" tooltip="Diabetes Mellitus Type 1 (Juvenile Diabetes)"/>
              </a:rPr>
              <a:t>diabetes mellitus</a:t>
            </a:r>
            <a:r>
              <a:rPr lang="en-US" dirty="0">
                <a:latin typeface="Times New Roman"/>
                <a:ea typeface="Times New Roman"/>
                <a:cs typeface="Arial"/>
              </a:rPr>
              <a:t> involves providing the client or couple with information regarding the disease condition, teaching insulin administration, achieving and maintaining </a:t>
            </a:r>
            <a:r>
              <a:rPr lang="en-US" dirty="0" err="1">
                <a:latin typeface="Times New Roman"/>
                <a:ea typeface="Times New Roman"/>
                <a:cs typeface="Arial"/>
              </a:rPr>
              <a:t>normoglycemia</a:t>
            </a:r>
            <a:r>
              <a:rPr lang="en-US" dirty="0">
                <a:latin typeface="Times New Roman"/>
                <a:ea typeface="Times New Roman"/>
                <a:cs typeface="Arial"/>
              </a:rPr>
              <a:t>, and evaluating the present client or fetal well-being.</a:t>
            </a:r>
            <a:endParaRPr lang="en-US" sz="1600" dirty="0">
              <a:ea typeface="Calibri"/>
              <a:cs typeface="Arial"/>
            </a:endParaRPr>
          </a:p>
          <a:p>
            <a:pPr algn="l" rtl="0">
              <a:lnSpc>
                <a:spcPts val="1440"/>
              </a:lnSpc>
              <a:spcAft>
                <a:spcPts val="1500"/>
              </a:spcAft>
            </a:pPr>
            <a:r>
              <a:rPr lang="en-US" b="1" dirty="0">
                <a:latin typeface="Times New Roman"/>
                <a:ea typeface="Times New Roman"/>
                <a:cs typeface="Arial"/>
              </a:rPr>
              <a:t>1-Risk for Unstable Blood Glucose Levels</a:t>
            </a:r>
            <a:endParaRPr lang="en-US" sz="1600" dirty="0">
              <a:ea typeface="Calibri"/>
              <a:cs typeface="Arial"/>
            </a:endParaRPr>
          </a:p>
          <a:p>
            <a:pPr algn="l" rtl="0">
              <a:lnSpc>
                <a:spcPct val="115000"/>
              </a:lnSpc>
              <a:spcAft>
                <a:spcPts val="1800"/>
              </a:spcAft>
            </a:pPr>
            <a:r>
              <a:rPr lang="en-US" dirty="0">
                <a:latin typeface="Times New Roman"/>
                <a:ea typeface="Times New Roman"/>
                <a:cs typeface="Arial"/>
              </a:rPr>
              <a:t>If a woman’s insulin production is insufficient, glucose cannot be used by the body cells. The cells register the need for glucose, and the liver quickly converts stored glycogen to glucose to increase the serum glucose level. However, because insulin is unavailable, the body cells still cannot use the glucose, so the serum glucose levels rise.</a:t>
            </a:r>
            <a:endParaRPr lang="en-US" sz="1600" dirty="0">
              <a:ea typeface="Calibri"/>
              <a:cs typeface="Arial"/>
            </a:endParaRPr>
          </a:p>
        </p:txBody>
      </p:sp>
    </p:spTree>
    <p:extLst>
      <p:ext uri="{BB962C8B-B14F-4D97-AF65-F5344CB8AC3E}">
        <p14:creationId xmlns:p14="http://schemas.microsoft.com/office/powerpoint/2010/main" val="2102270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88639"/>
            <a:ext cx="8424936" cy="4810548"/>
          </a:xfrm>
          <a:prstGeom prst="rect">
            <a:avLst/>
          </a:prstGeom>
        </p:spPr>
        <p:txBody>
          <a:bodyPr wrap="square">
            <a:spAutoFit/>
          </a:bodyPr>
          <a:lstStyle/>
          <a:p>
            <a:pPr algn="l" rtl="0">
              <a:lnSpc>
                <a:spcPct val="115000"/>
              </a:lnSpc>
              <a:spcAft>
                <a:spcPts val="1500"/>
              </a:spcAft>
            </a:pPr>
            <a:r>
              <a:rPr lang="en-US" b="1" dirty="0">
                <a:latin typeface="Times New Roman"/>
                <a:ea typeface="Times New Roman"/>
                <a:cs typeface="Arial"/>
              </a:rPr>
              <a:t>Nursing Diagnosis</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dirty="0">
                <a:latin typeface="Times New Roman"/>
                <a:ea typeface="Times New Roman"/>
                <a:cs typeface="Arial"/>
              </a:rPr>
              <a:t>Risk for Unstable Blood Glucose Levels</a:t>
            </a:r>
            <a:endParaRPr lang="en-US" sz="1600" dirty="0">
              <a:ea typeface="Calibri"/>
              <a:cs typeface="Arial"/>
            </a:endParaRPr>
          </a:p>
          <a:p>
            <a:pPr algn="l" rtl="0">
              <a:lnSpc>
                <a:spcPct val="115000"/>
              </a:lnSpc>
              <a:spcAft>
                <a:spcPts val="1500"/>
              </a:spcAft>
            </a:pPr>
            <a:r>
              <a:rPr lang="en-US" b="1" dirty="0">
                <a:latin typeface="Times New Roman"/>
                <a:ea typeface="Times New Roman"/>
                <a:cs typeface="Arial"/>
              </a:rPr>
              <a:t>Risk factors may include</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dirty="0">
                <a:latin typeface="Times New Roman"/>
                <a:ea typeface="Times New Roman"/>
                <a:cs typeface="Arial"/>
              </a:rPr>
              <a:t>Decreased insulin production</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dirty="0">
                <a:latin typeface="Times New Roman"/>
                <a:ea typeface="Times New Roman"/>
                <a:cs typeface="Arial"/>
              </a:rPr>
              <a:t>Increased resistance of cells to insulin</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dirty="0">
                <a:latin typeface="Times New Roman"/>
                <a:ea typeface="Times New Roman"/>
                <a:cs typeface="Arial"/>
              </a:rPr>
              <a:t>Increased insulin breakdown</a:t>
            </a:r>
            <a:endParaRPr lang="en-US" sz="1600" dirty="0">
              <a:ea typeface="Calibri"/>
              <a:cs typeface="Arial"/>
            </a:endParaRPr>
          </a:p>
          <a:p>
            <a:pPr algn="l" rtl="0">
              <a:lnSpc>
                <a:spcPct val="115000"/>
              </a:lnSpc>
              <a:spcAft>
                <a:spcPts val="1500"/>
              </a:spcAft>
            </a:pPr>
            <a:r>
              <a:rPr lang="en-US" b="1" dirty="0" smtClean="0">
                <a:latin typeface="Times New Roman"/>
                <a:ea typeface="Times New Roman"/>
                <a:cs typeface="Arial"/>
              </a:rPr>
              <a:t>Desired </a:t>
            </a:r>
            <a:r>
              <a:rPr lang="en-US" b="1" dirty="0">
                <a:latin typeface="Times New Roman"/>
                <a:ea typeface="Times New Roman"/>
                <a:cs typeface="Arial"/>
              </a:rPr>
              <a:t>Outcomes</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dirty="0">
                <a:latin typeface="Times New Roman"/>
                <a:ea typeface="Times New Roman"/>
                <a:cs typeface="Arial"/>
              </a:rPr>
              <a:t>Within 4 hours of nursing intervention, the patient will verbalize understanding of the individual treatment regiment and the need for regular glucose self-monitoring. </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dirty="0">
                <a:latin typeface="Times New Roman"/>
                <a:ea typeface="Times New Roman"/>
                <a:cs typeface="Arial"/>
              </a:rPr>
              <a:t>Within 8 hours of nursing action, the patient will maintain fasting serum blood glucose levels between 60-100 mg/dl and 1-hour postprandial of no higher than 140 mg/dl and will be free of signs and symptoms of </a:t>
            </a:r>
            <a:r>
              <a:rPr lang="en-US" u="sng" dirty="0">
                <a:solidFill>
                  <a:srgbClr val="0000FF"/>
                </a:solidFill>
                <a:latin typeface="Times New Roman"/>
                <a:ea typeface="Times New Roman"/>
                <a:cs typeface="Arial"/>
                <a:hlinkClick r:id="rId2"/>
              </a:rPr>
              <a:t>diabetic ketoacidosis</a:t>
            </a:r>
            <a:r>
              <a:rPr lang="en-US" dirty="0">
                <a:latin typeface="Times New Roman"/>
                <a:ea typeface="Times New Roman"/>
                <a:cs typeface="Arial"/>
              </a:rPr>
              <a:t> (fruity-scented breath, excessive thirst, frequent urination, weakness, </a:t>
            </a:r>
            <a:r>
              <a:rPr lang="en-US" u="sng" dirty="0">
                <a:solidFill>
                  <a:srgbClr val="0000FF"/>
                </a:solidFill>
                <a:latin typeface="Times New Roman"/>
                <a:ea typeface="Times New Roman"/>
                <a:cs typeface="Arial"/>
                <a:hlinkClick r:id="rId3"/>
              </a:rPr>
              <a:t>confusion</a:t>
            </a:r>
            <a:r>
              <a:rPr lang="en-US" dirty="0">
                <a:latin typeface="Times New Roman"/>
                <a:ea typeface="Times New Roman"/>
                <a:cs typeface="Arial"/>
              </a:rPr>
              <a:t>).</a:t>
            </a:r>
            <a:endParaRPr lang="en-US" sz="1600" dirty="0">
              <a:ea typeface="Calibri"/>
              <a:cs typeface="Arial"/>
            </a:endParaRPr>
          </a:p>
        </p:txBody>
      </p:sp>
    </p:spTree>
    <p:extLst>
      <p:ext uri="{BB962C8B-B14F-4D97-AF65-F5344CB8AC3E}">
        <p14:creationId xmlns:p14="http://schemas.microsoft.com/office/powerpoint/2010/main" val="1781242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88640"/>
            <a:ext cx="8352928" cy="5612306"/>
          </a:xfrm>
          <a:prstGeom prst="rect">
            <a:avLst/>
          </a:prstGeom>
        </p:spPr>
        <p:txBody>
          <a:bodyPr wrap="square">
            <a:spAutoFit/>
          </a:bodyPr>
          <a:lstStyle/>
          <a:p>
            <a:pPr algn="l" rtl="0">
              <a:lnSpc>
                <a:spcPct val="115000"/>
              </a:lnSpc>
              <a:spcAft>
                <a:spcPts val="1500"/>
              </a:spcAft>
            </a:pPr>
            <a:r>
              <a:rPr lang="en-US" b="1" dirty="0">
                <a:latin typeface="Times New Roman"/>
                <a:ea typeface="Times New Roman"/>
                <a:cs typeface="Arial"/>
              </a:rPr>
              <a:t>Nursing Assessment and Rationales</a:t>
            </a:r>
            <a:endParaRPr lang="en-US" sz="1600" dirty="0">
              <a:ea typeface="Calibri"/>
              <a:cs typeface="Arial"/>
            </a:endParaRPr>
          </a:p>
          <a:p>
            <a:pPr algn="l" rtl="0">
              <a:lnSpc>
                <a:spcPct val="115000"/>
              </a:lnSpc>
              <a:spcAft>
                <a:spcPts val="1800"/>
              </a:spcAft>
            </a:pPr>
            <a:r>
              <a:rPr lang="en-US" b="1" dirty="0">
                <a:latin typeface="Times New Roman"/>
                <a:ea typeface="Times New Roman"/>
                <a:cs typeface="Arial"/>
              </a:rPr>
              <a:t>1. Perform a prenatal screening test to identify gestational diabetes mellitus.</a:t>
            </a:r>
            <a:r>
              <a:rPr lang="en-US" dirty="0">
                <a:latin typeface="Times New Roman"/>
                <a:ea typeface="Times New Roman"/>
                <a:cs typeface="Arial"/>
              </a:rPr>
              <a:t/>
            </a:r>
            <a:br>
              <a:rPr lang="en-US" dirty="0">
                <a:latin typeface="Times New Roman"/>
                <a:ea typeface="Times New Roman"/>
                <a:cs typeface="Arial"/>
              </a:rPr>
            </a:br>
            <a:r>
              <a:rPr lang="en-US" dirty="0">
                <a:latin typeface="Times New Roman"/>
                <a:ea typeface="Times New Roman"/>
                <a:cs typeface="Arial"/>
              </a:rPr>
              <a:t>Suppose the woman does not have preexisting diabetes mellitus. In that case, a prenatal screening test is routinely performed between 24 and 28 weeks gestation, but it may be done earlier if risk factors are present. The woman drinks 50g of an oral glucose solution, and a blood sample is taken 1 hour later and analyzed for glucose. If the blood glucose level is 130 to 140 mg/</a:t>
            </a:r>
            <a:r>
              <a:rPr lang="en-US" dirty="0" err="1">
                <a:latin typeface="Times New Roman"/>
                <a:ea typeface="Times New Roman"/>
                <a:cs typeface="Arial"/>
              </a:rPr>
              <a:t>dL</a:t>
            </a:r>
            <a:r>
              <a:rPr lang="en-US" dirty="0">
                <a:latin typeface="Times New Roman"/>
                <a:ea typeface="Times New Roman"/>
                <a:cs typeface="Arial"/>
              </a:rPr>
              <a:t> or higher, a more complex, 3-hour glucose tolerance test is done.</a:t>
            </a:r>
            <a:endParaRPr lang="en-US" sz="1600" dirty="0">
              <a:ea typeface="Calibri"/>
              <a:cs typeface="Arial"/>
            </a:endParaRPr>
          </a:p>
          <a:p>
            <a:pPr algn="l" rtl="0">
              <a:lnSpc>
                <a:spcPct val="115000"/>
              </a:lnSpc>
              <a:spcAft>
                <a:spcPts val="1800"/>
              </a:spcAft>
            </a:pPr>
            <a:r>
              <a:rPr lang="en-US" b="1" dirty="0">
                <a:latin typeface="Times New Roman"/>
                <a:ea typeface="Times New Roman"/>
                <a:cs typeface="Arial"/>
              </a:rPr>
              <a:t>2. Note signs of hyperglycemia (confusion, increased thirst, frequent urination, changes in visual acuity) or hypoglycemia (dizziness; tremors; lethargy; excessive sweating, pale, cool, moist skin).</a:t>
            </a:r>
            <a:r>
              <a:rPr lang="en-US" dirty="0">
                <a:latin typeface="Times New Roman"/>
                <a:ea typeface="Times New Roman"/>
                <a:cs typeface="Arial"/>
              </a:rPr>
              <a:t/>
            </a:r>
            <a:br>
              <a:rPr lang="en-US" dirty="0">
                <a:latin typeface="Times New Roman"/>
                <a:ea typeface="Times New Roman"/>
                <a:cs typeface="Arial"/>
              </a:rPr>
            </a:br>
            <a:r>
              <a:rPr lang="en-US" dirty="0">
                <a:latin typeface="Times New Roman"/>
                <a:ea typeface="Times New Roman"/>
                <a:cs typeface="Arial"/>
              </a:rPr>
              <a:t>Observing these signs may alert the </a:t>
            </a:r>
            <a:r>
              <a:rPr lang="en-US" u="sng" dirty="0">
                <a:solidFill>
                  <a:srgbClr val="0000FF"/>
                </a:solidFill>
                <a:latin typeface="Times New Roman"/>
                <a:ea typeface="Times New Roman"/>
                <a:cs typeface="Arial"/>
                <a:hlinkClick r:id="rId2" tooltip="Registered Nurse Career Guide: How to Become a Registered Nurse (RN)"/>
              </a:rPr>
              <a:t>nurse</a:t>
            </a:r>
            <a:r>
              <a:rPr lang="en-US" dirty="0">
                <a:latin typeface="Times New Roman"/>
                <a:ea typeface="Times New Roman"/>
                <a:cs typeface="Arial"/>
              </a:rPr>
              <a:t> to developing hyperglycemia or hypoglycemia. If the woman cannot increase her insulin production, she will have periods of hyperglycemia as glucose accumulates in the blood. Because the fetus continuously draws glucose from the mother, maternal hypoglycemia can occur between meals and night.</a:t>
            </a:r>
            <a:endParaRPr lang="en-US" sz="1600" dirty="0">
              <a:ea typeface="Calibri"/>
              <a:cs typeface="Arial"/>
            </a:endParaRPr>
          </a:p>
        </p:txBody>
      </p:sp>
    </p:spTree>
    <p:extLst>
      <p:ext uri="{BB962C8B-B14F-4D97-AF65-F5344CB8AC3E}">
        <p14:creationId xmlns:p14="http://schemas.microsoft.com/office/powerpoint/2010/main" val="3665018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548679"/>
            <a:ext cx="7920880" cy="4444102"/>
          </a:xfrm>
          <a:prstGeom prst="rect">
            <a:avLst/>
          </a:prstGeom>
        </p:spPr>
        <p:txBody>
          <a:bodyPr wrap="square">
            <a:spAutoFit/>
          </a:bodyPr>
          <a:lstStyle/>
          <a:p>
            <a:pPr algn="l" rtl="0">
              <a:lnSpc>
                <a:spcPct val="115000"/>
              </a:lnSpc>
              <a:spcAft>
                <a:spcPts val="1800"/>
              </a:spcAft>
            </a:pPr>
            <a:r>
              <a:rPr lang="en-US" b="1" dirty="0">
                <a:latin typeface="Times New Roman"/>
                <a:ea typeface="Times New Roman"/>
                <a:cs typeface="Arial"/>
              </a:rPr>
              <a:t>3. Monitor the client’s vital signs, uterine contractions, and fetal heart rate (FHR).</a:t>
            </a:r>
            <a:r>
              <a:rPr lang="en-US" dirty="0">
                <a:latin typeface="Times New Roman"/>
                <a:ea typeface="Times New Roman"/>
                <a:cs typeface="Arial"/>
              </a:rPr>
              <a:t/>
            </a:r>
            <a:br>
              <a:rPr lang="en-US" dirty="0">
                <a:latin typeface="Times New Roman"/>
                <a:ea typeface="Times New Roman"/>
                <a:cs typeface="Arial"/>
              </a:rPr>
            </a:br>
            <a:r>
              <a:rPr lang="en-US" dirty="0">
                <a:latin typeface="Times New Roman"/>
                <a:ea typeface="Times New Roman"/>
                <a:cs typeface="Arial"/>
              </a:rPr>
              <a:t>Determine the client’s progress through monitoring and physical exam and inform her of signs of beginning </a:t>
            </a:r>
            <a:r>
              <a:rPr lang="en-US" u="sng" dirty="0">
                <a:solidFill>
                  <a:srgbClr val="0000FF"/>
                </a:solidFill>
                <a:latin typeface="Times New Roman"/>
                <a:ea typeface="Times New Roman"/>
                <a:cs typeface="Arial"/>
                <a:hlinkClick r:id="rId2"/>
              </a:rPr>
              <a:t>labor</a:t>
            </a:r>
            <a:r>
              <a:rPr lang="en-US" dirty="0">
                <a:latin typeface="Times New Roman"/>
                <a:ea typeface="Times New Roman"/>
                <a:cs typeface="Arial"/>
              </a:rPr>
              <a:t>. Increased FHR is a sign of possible fetal distress. Uterine contractions could mark the beginning of </a:t>
            </a:r>
            <a:r>
              <a:rPr lang="en-US" u="sng" dirty="0">
                <a:solidFill>
                  <a:srgbClr val="0000FF"/>
                </a:solidFill>
                <a:latin typeface="Times New Roman"/>
                <a:ea typeface="Times New Roman"/>
                <a:cs typeface="Arial"/>
                <a:hlinkClick r:id="rId3" tooltip="Preterm Labor Nursing Care Plans &amp; Nursing Diagnosis"/>
              </a:rPr>
              <a:t>preterm</a:t>
            </a:r>
            <a:r>
              <a:rPr lang="en-US" dirty="0">
                <a:latin typeface="Times New Roman"/>
                <a:ea typeface="Times New Roman"/>
                <a:cs typeface="Arial"/>
              </a:rPr>
              <a:t> </a:t>
            </a:r>
            <a:r>
              <a:rPr lang="en-US" u="sng" dirty="0">
                <a:solidFill>
                  <a:srgbClr val="0000FF"/>
                </a:solidFill>
                <a:latin typeface="Times New Roman"/>
                <a:ea typeface="Times New Roman"/>
                <a:cs typeface="Arial"/>
                <a:hlinkClick r:id="rId4"/>
              </a:rPr>
              <a:t>labor</a:t>
            </a:r>
            <a:r>
              <a:rPr lang="en-US" dirty="0">
                <a:latin typeface="Times New Roman"/>
                <a:ea typeface="Times New Roman"/>
                <a:cs typeface="Arial"/>
              </a:rPr>
              <a:t>.</a:t>
            </a:r>
            <a:endParaRPr lang="en-US" sz="1600" dirty="0">
              <a:ea typeface="Calibri"/>
              <a:cs typeface="Arial"/>
            </a:endParaRPr>
          </a:p>
          <a:p>
            <a:pPr algn="l" rtl="0">
              <a:lnSpc>
                <a:spcPct val="115000"/>
              </a:lnSpc>
              <a:spcAft>
                <a:spcPts val="1800"/>
              </a:spcAft>
            </a:pPr>
            <a:r>
              <a:rPr lang="en-US" b="1" dirty="0">
                <a:latin typeface="Times New Roman"/>
                <a:ea typeface="Times New Roman"/>
                <a:cs typeface="Arial"/>
              </a:rPr>
              <a:t>4. Assess understanding of the effect of stress on diabetes. Teach the client about stress management and relaxation measures.</a:t>
            </a:r>
            <a:r>
              <a:rPr lang="en-US" dirty="0">
                <a:latin typeface="Times New Roman"/>
                <a:ea typeface="Times New Roman"/>
                <a:cs typeface="Arial"/>
              </a:rPr>
              <a:t/>
            </a:r>
            <a:br>
              <a:rPr lang="en-US" dirty="0">
                <a:latin typeface="Times New Roman"/>
                <a:ea typeface="Times New Roman"/>
                <a:cs typeface="Arial"/>
              </a:rPr>
            </a:br>
            <a:r>
              <a:rPr lang="en-US" dirty="0">
                <a:latin typeface="Times New Roman"/>
                <a:ea typeface="Times New Roman"/>
                <a:cs typeface="Arial"/>
              </a:rPr>
              <a:t>Hormones released during stress conditions (stress hormones) are counter-regulatory in glucose metabolism because they can induce hyperglycemia. During stress situations, insulin sensitivity is generally reduced, mainly due to signaling defects downstream of the insulin receptor that reduce glucose transport in insulin-sensitive tissues such as the liver, </a:t>
            </a:r>
            <a:r>
              <a:rPr lang="en-US" u="sng" dirty="0">
                <a:solidFill>
                  <a:srgbClr val="0000FF"/>
                </a:solidFill>
                <a:latin typeface="Times New Roman"/>
                <a:ea typeface="Times New Roman"/>
                <a:cs typeface="Arial"/>
                <a:hlinkClick r:id="rId5"/>
              </a:rPr>
              <a:t>muscle</a:t>
            </a:r>
            <a:r>
              <a:rPr lang="en-US" dirty="0">
                <a:latin typeface="Times New Roman"/>
                <a:ea typeface="Times New Roman"/>
                <a:cs typeface="Arial"/>
              </a:rPr>
              <a:t>, and fats. In contrast, glucose production is higher due to increased hepatic </a:t>
            </a:r>
            <a:r>
              <a:rPr lang="en-US" dirty="0" smtClean="0">
                <a:latin typeface="Times New Roman"/>
                <a:ea typeface="Times New Roman"/>
                <a:cs typeface="Arial"/>
              </a:rPr>
              <a:t>gluconeogenesis</a:t>
            </a:r>
            <a:endParaRPr lang="en-US" sz="1600" dirty="0">
              <a:ea typeface="Calibri"/>
              <a:cs typeface="Arial"/>
            </a:endParaRPr>
          </a:p>
        </p:txBody>
      </p:sp>
    </p:spTree>
    <p:extLst>
      <p:ext uri="{BB962C8B-B14F-4D97-AF65-F5344CB8AC3E}">
        <p14:creationId xmlns:p14="http://schemas.microsoft.com/office/powerpoint/2010/main" val="1317542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04664"/>
            <a:ext cx="8568952" cy="6480236"/>
          </a:xfrm>
          <a:prstGeom prst="rect">
            <a:avLst/>
          </a:prstGeom>
        </p:spPr>
        <p:txBody>
          <a:bodyPr wrap="square">
            <a:spAutoFit/>
          </a:bodyPr>
          <a:lstStyle/>
          <a:p>
            <a:pPr algn="l" rtl="0">
              <a:lnSpc>
                <a:spcPct val="115000"/>
              </a:lnSpc>
              <a:spcAft>
                <a:spcPts val="1500"/>
              </a:spcAft>
            </a:pPr>
            <a:r>
              <a:rPr lang="en-US" b="1" dirty="0">
                <a:latin typeface="Times New Roman"/>
                <a:ea typeface="Times New Roman"/>
                <a:cs typeface="Arial"/>
              </a:rPr>
              <a:t>Nursing Interventions and Rationales</a:t>
            </a:r>
            <a:endParaRPr lang="en-US" sz="1600" dirty="0">
              <a:ea typeface="Calibri"/>
              <a:cs typeface="Arial"/>
            </a:endParaRPr>
          </a:p>
          <a:p>
            <a:pPr algn="l" rtl="0">
              <a:lnSpc>
                <a:spcPct val="115000"/>
              </a:lnSpc>
              <a:spcAft>
                <a:spcPts val="1800"/>
              </a:spcAft>
            </a:pPr>
            <a:r>
              <a:rPr lang="en-US" b="1" dirty="0" smtClean="0">
                <a:latin typeface="Times New Roman"/>
                <a:ea typeface="Times New Roman"/>
                <a:cs typeface="Arial"/>
              </a:rPr>
              <a:t>1. Teach </a:t>
            </a:r>
            <a:r>
              <a:rPr lang="en-US" b="1" dirty="0">
                <a:latin typeface="Times New Roman"/>
                <a:ea typeface="Times New Roman"/>
                <a:cs typeface="Arial"/>
              </a:rPr>
              <a:t>and demonstrate to the client how to monitor blood glucose levels using a finger-stick method.</a:t>
            </a:r>
            <a:r>
              <a:rPr lang="en-US" dirty="0">
                <a:latin typeface="Times New Roman"/>
                <a:ea typeface="Times New Roman"/>
                <a:cs typeface="Arial"/>
              </a:rPr>
              <a:t/>
            </a:r>
            <a:br>
              <a:rPr lang="en-US" dirty="0">
                <a:latin typeface="Times New Roman"/>
                <a:ea typeface="Times New Roman"/>
                <a:cs typeface="Arial"/>
              </a:rPr>
            </a:br>
            <a:r>
              <a:rPr lang="en-US" dirty="0">
                <a:latin typeface="Times New Roman"/>
                <a:ea typeface="Times New Roman"/>
                <a:cs typeface="Arial"/>
              </a:rPr>
              <a:t>The pregnant diabetic woman may monitor her blood glucose levels several times a day as directed by the healthcare provider</a:t>
            </a:r>
            <a:r>
              <a:rPr lang="en-US" dirty="0" smtClean="0">
                <a:latin typeface="Times New Roman"/>
                <a:ea typeface="Times New Roman"/>
                <a:cs typeface="Arial"/>
              </a:rPr>
              <a:t>.</a:t>
            </a:r>
          </a:p>
          <a:p>
            <a:pPr algn="l" rtl="0">
              <a:lnSpc>
                <a:spcPct val="115000"/>
              </a:lnSpc>
              <a:spcAft>
                <a:spcPts val="1800"/>
              </a:spcAft>
            </a:pPr>
            <a:r>
              <a:rPr lang="en-US" dirty="0" smtClean="0">
                <a:latin typeface="Times New Roman"/>
                <a:ea typeface="Times New Roman"/>
                <a:cs typeface="Arial"/>
              </a:rPr>
              <a:t>. </a:t>
            </a:r>
            <a:r>
              <a:rPr lang="en-US" dirty="0">
                <a:latin typeface="Times New Roman"/>
                <a:ea typeface="Times New Roman"/>
                <a:cs typeface="Arial"/>
              </a:rPr>
              <a:t>This means involving the entire healthcare team in ongoing supervision, demonstrations, and support. To ensure a successful pregnancy, the client must keep her blood glucose levels as close to normal as possible.</a:t>
            </a:r>
            <a:endParaRPr lang="en-US" sz="1600" dirty="0">
              <a:ea typeface="Calibri"/>
              <a:cs typeface="Arial"/>
            </a:endParaRPr>
          </a:p>
          <a:p>
            <a:pPr algn="l" rtl="0">
              <a:lnSpc>
                <a:spcPct val="115000"/>
              </a:lnSpc>
              <a:spcAft>
                <a:spcPts val="1800"/>
              </a:spcAft>
            </a:pPr>
            <a:r>
              <a:rPr lang="en-US" b="1" dirty="0">
                <a:latin typeface="Times New Roman"/>
                <a:ea typeface="Times New Roman"/>
                <a:cs typeface="Arial"/>
              </a:rPr>
              <a:t>2. Provide information regarding any required changes in diabetic management, e.g., use of human insulin only, changing from oral diabetic drugs to insulin, and self-monitoring of serum blood glucose levels at least twice a day (e.g., before breakfast and before dinner).</a:t>
            </a:r>
            <a:r>
              <a:rPr lang="en-US" dirty="0">
                <a:latin typeface="Times New Roman"/>
                <a:ea typeface="Times New Roman"/>
                <a:cs typeface="Arial"/>
              </a:rPr>
              <a:t/>
            </a:r>
            <a:br>
              <a:rPr lang="en-US" dirty="0">
                <a:latin typeface="Times New Roman"/>
                <a:ea typeface="Times New Roman"/>
                <a:cs typeface="Arial"/>
              </a:rPr>
            </a:br>
            <a:r>
              <a:rPr lang="en-US" dirty="0">
                <a:latin typeface="Times New Roman"/>
                <a:ea typeface="Times New Roman"/>
                <a:cs typeface="Arial"/>
              </a:rPr>
              <a:t>Metabolism and maternal/fetal needs fluctuate during gestation, requiring close monitoring and adaptation. The dose and frequency of insulin injections are tailored to a woman’s individual needs. Insulin is often administered on a sliding scale, in which the woman varies her dose of insulin based on each blood glucose level. Two-thirds of daily insulin needs are given before breakfast and one-third before dinner. The client should eat immediately after injecting insulin to avoid hypoglycemia.</a:t>
            </a:r>
            <a:endParaRPr lang="en-US" sz="1600" dirty="0">
              <a:ea typeface="Calibri"/>
              <a:cs typeface="Arial"/>
            </a:endParaRPr>
          </a:p>
        </p:txBody>
      </p:sp>
    </p:spTree>
    <p:extLst>
      <p:ext uri="{BB962C8B-B14F-4D97-AF65-F5344CB8AC3E}">
        <p14:creationId xmlns:p14="http://schemas.microsoft.com/office/powerpoint/2010/main" val="1370291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81930"/>
            <a:ext cx="8280920" cy="6924973"/>
          </a:xfrm>
          <a:prstGeom prst="rect">
            <a:avLst/>
          </a:prstGeom>
        </p:spPr>
        <p:txBody>
          <a:bodyPr wrap="square">
            <a:spAutoFit/>
          </a:bodyPr>
          <a:lstStyle/>
          <a:p>
            <a:pPr algn="l" rtl="0">
              <a:lnSpc>
                <a:spcPct val="115000"/>
              </a:lnSpc>
              <a:spcAft>
                <a:spcPts val="1800"/>
              </a:spcAft>
            </a:pPr>
            <a:r>
              <a:rPr lang="en-US" b="1" dirty="0">
                <a:latin typeface="Times New Roman"/>
                <a:ea typeface="Times New Roman"/>
                <a:cs typeface="Arial"/>
              </a:rPr>
              <a:t>3. Provide information regarding the signs, symptoms, and differences between hyperglycemia and hypoglycemia.</a:t>
            </a:r>
            <a:r>
              <a:rPr lang="en-US" dirty="0">
                <a:latin typeface="Times New Roman"/>
                <a:ea typeface="Times New Roman"/>
                <a:cs typeface="Arial"/>
              </a:rPr>
              <a:t/>
            </a:r>
            <a:br>
              <a:rPr lang="en-US" dirty="0">
                <a:latin typeface="Times New Roman"/>
                <a:ea typeface="Times New Roman"/>
                <a:cs typeface="Arial"/>
              </a:rPr>
            </a:br>
            <a:r>
              <a:rPr lang="en-US" dirty="0">
                <a:latin typeface="Times New Roman"/>
                <a:ea typeface="Times New Roman"/>
                <a:cs typeface="Arial"/>
              </a:rPr>
              <a:t>The client who takes insulin may experience episodes of hypoglycemia or hyperglycemia. Therefore, she should be taught how to recognize and respond to each condition, and family members are also included in the teaching</a:t>
            </a:r>
            <a:r>
              <a:rPr lang="en-US" dirty="0" smtClean="0">
                <a:latin typeface="Times New Roman"/>
                <a:ea typeface="Times New Roman"/>
                <a:cs typeface="Arial"/>
              </a:rPr>
              <a:t>.</a:t>
            </a:r>
          </a:p>
          <a:p>
            <a:pPr algn="l" rtl="0">
              <a:lnSpc>
                <a:spcPct val="115000"/>
              </a:lnSpc>
              <a:spcAft>
                <a:spcPts val="1800"/>
              </a:spcAft>
            </a:pPr>
            <a:r>
              <a:rPr lang="en-US" dirty="0">
                <a:latin typeface="Times New Roman"/>
                <a:ea typeface="Times New Roman"/>
                <a:cs typeface="Arial"/>
              </a:rPr>
              <a:t> </a:t>
            </a:r>
            <a:r>
              <a:rPr lang="en-US" i="1" dirty="0">
                <a:latin typeface="Times New Roman"/>
                <a:ea typeface="Times New Roman"/>
                <a:cs typeface="Arial"/>
              </a:rPr>
              <a:t>Symptoms and interventions include:</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b="1" dirty="0">
                <a:latin typeface="Times New Roman"/>
                <a:ea typeface="Times New Roman"/>
                <a:cs typeface="Arial"/>
              </a:rPr>
              <a:t>Hypoglycemic</a:t>
            </a:r>
            <a:r>
              <a:rPr lang="en-US" dirty="0">
                <a:latin typeface="Times New Roman"/>
                <a:ea typeface="Times New Roman"/>
                <a:cs typeface="Arial"/>
              </a:rPr>
              <a:t> episodes occur most frequently in the first trimester, owing to continuous fetal drain on serum glucose and amino acids, and too low levels of human placental </a:t>
            </a:r>
            <a:r>
              <a:rPr lang="en-US" dirty="0" err="1">
                <a:latin typeface="Times New Roman"/>
                <a:ea typeface="Times New Roman"/>
                <a:cs typeface="Arial"/>
              </a:rPr>
              <a:t>lactogen</a:t>
            </a:r>
            <a:r>
              <a:rPr lang="en-US" dirty="0">
                <a:latin typeface="Times New Roman"/>
                <a:ea typeface="Times New Roman"/>
                <a:cs typeface="Arial"/>
              </a:rPr>
              <a:t> (HPL).  The blood glucose level that indicates hypoglycemia is usually &lt;60 mg/</a:t>
            </a:r>
            <a:r>
              <a:rPr lang="en-US" dirty="0" err="1">
                <a:latin typeface="Times New Roman"/>
                <a:ea typeface="Times New Roman"/>
                <a:cs typeface="Arial"/>
              </a:rPr>
              <a:t>dL</a:t>
            </a:r>
            <a:r>
              <a:rPr lang="en-US" dirty="0">
                <a:latin typeface="Times New Roman"/>
                <a:ea typeface="Times New Roman"/>
                <a:cs typeface="Arial"/>
              </a:rPr>
              <a:t>. The client may feel excessive hunger; trembling; weakness; faintness; lethargy; headache; irritability; sweating, pale, cool, moist skin; and even loss of consciousness. </a:t>
            </a:r>
            <a:endParaRPr lang="en-US" dirty="0" smtClean="0">
              <a:latin typeface="Times New Roman"/>
              <a:ea typeface="Times New Roman"/>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sz="1600" b="1" dirty="0" smtClean="0">
                <a:latin typeface="Times New Roman"/>
                <a:ea typeface="Times New Roman"/>
                <a:cs typeface="Arial"/>
              </a:rPr>
              <a:t>Hyperglycemia</a:t>
            </a:r>
            <a:r>
              <a:rPr lang="en-US" sz="1600" dirty="0">
                <a:latin typeface="Times New Roman"/>
                <a:ea typeface="Times New Roman"/>
                <a:cs typeface="Arial"/>
              </a:rPr>
              <a:t> results from inadequate insulin, reduced activity, excessive food intake, and infection during pregnancy. A blood glucose level of  &gt;120 mg/</a:t>
            </a:r>
            <a:r>
              <a:rPr lang="en-US" sz="1600" dirty="0" err="1">
                <a:latin typeface="Times New Roman"/>
                <a:ea typeface="Times New Roman"/>
                <a:cs typeface="Arial"/>
              </a:rPr>
              <a:t>dL</a:t>
            </a:r>
            <a:r>
              <a:rPr lang="en-US" sz="1600" dirty="0">
                <a:latin typeface="Times New Roman"/>
                <a:ea typeface="Times New Roman"/>
                <a:cs typeface="Arial"/>
              </a:rPr>
              <a:t> indicates hyperglycemia. Signs of symptoms of hyperglycemia include </a:t>
            </a:r>
            <a:r>
              <a:rPr lang="en-US" sz="1600" u="sng" dirty="0">
                <a:solidFill>
                  <a:srgbClr val="0000FF"/>
                </a:solidFill>
                <a:latin typeface="Times New Roman"/>
                <a:ea typeface="Times New Roman"/>
                <a:cs typeface="Arial"/>
                <a:hlinkClick r:id="rId2"/>
              </a:rPr>
              <a:t>fatigue</a:t>
            </a:r>
            <a:r>
              <a:rPr lang="en-US" sz="1600" dirty="0">
                <a:latin typeface="Times New Roman"/>
                <a:ea typeface="Times New Roman"/>
                <a:cs typeface="Arial"/>
              </a:rPr>
              <a:t>; flushed, hot skin; dry </a:t>
            </a:r>
            <a:r>
              <a:rPr lang="en-US" sz="1600" u="sng" dirty="0">
                <a:solidFill>
                  <a:srgbClr val="0000FF"/>
                </a:solidFill>
                <a:latin typeface="Times New Roman"/>
                <a:ea typeface="Times New Roman"/>
                <a:cs typeface="Arial"/>
                <a:hlinkClick r:id="rId3"/>
              </a:rPr>
              <a:t>mouth</a:t>
            </a:r>
            <a:r>
              <a:rPr lang="en-US" sz="1600" dirty="0">
                <a:latin typeface="Times New Roman"/>
                <a:ea typeface="Times New Roman"/>
                <a:cs typeface="Arial"/>
              </a:rPr>
              <a:t>; excessive thirst; </a:t>
            </a:r>
            <a:r>
              <a:rPr lang="en-US" sz="1600" u="sng" dirty="0">
                <a:solidFill>
                  <a:srgbClr val="0000FF"/>
                </a:solidFill>
                <a:latin typeface="Times New Roman"/>
                <a:ea typeface="Times New Roman"/>
                <a:cs typeface="Arial"/>
                <a:hlinkClick r:id="rId4"/>
              </a:rPr>
              <a:t>dehydration</a:t>
            </a:r>
            <a:r>
              <a:rPr lang="en-US" sz="1600" dirty="0">
                <a:latin typeface="Times New Roman"/>
                <a:ea typeface="Times New Roman"/>
                <a:cs typeface="Arial"/>
              </a:rPr>
              <a:t>; frequent urination; </a:t>
            </a:r>
            <a:r>
              <a:rPr lang="en-US" sz="1600" u="sng" dirty="0">
                <a:solidFill>
                  <a:srgbClr val="0000FF"/>
                </a:solidFill>
                <a:latin typeface="Times New Roman"/>
                <a:ea typeface="Times New Roman"/>
                <a:cs typeface="Arial"/>
                <a:hlinkClick r:id="rId5" tooltip="Nausea Nursing Diagnosis and Care Plans"/>
              </a:rPr>
              <a:t>nausea</a:t>
            </a:r>
            <a:r>
              <a:rPr lang="en-US" sz="1600" dirty="0">
                <a:latin typeface="Times New Roman"/>
                <a:ea typeface="Times New Roman"/>
                <a:cs typeface="Arial"/>
              </a:rPr>
              <a:t> and vomiting; rapid, deep respirations; acetone odor of the breath (which indicates ketoacidosis); and depressed reflexes. To correct a hyperglycemic episode, teach the client to evaluate her food intake and emphasize the importance of honesty regarding her food intake to avoid inappropriately adjusting her insulin dose.</a:t>
            </a:r>
            <a:endParaRPr lang="en-US" sz="14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endParaRPr lang="en-US" sz="1600" dirty="0">
              <a:ea typeface="Calibri"/>
              <a:cs typeface="Arial"/>
            </a:endParaRPr>
          </a:p>
        </p:txBody>
      </p:sp>
    </p:spTree>
    <p:extLst>
      <p:ext uri="{BB962C8B-B14F-4D97-AF65-F5344CB8AC3E}">
        <p14:creationId xmlns:p14="http://schemas.microsoft.com/office/powerpoint/2010/main" val="1724343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332656"/>
            <a:ext cx="8208912" cy="5332229"/>
          </a:xfrm>
          <a:prstGeom prst="rect">
            <a:avLst/>
          </a:prstGeom>
        </p:spPr>
        <p:txBody>
          <a:bodyPr wrap="square">
            <a:spAutoFit/>
          </a:bodyPr>
          <a:lstStyle/>
          <a:p>
            <a:pPr algn="l" rtl="0">
              <a:lnSpc>
                <a:spcPct val="115000"/>
              </a:lnSpc>
              <a:spcAft>
                <a:spcPts val="1800"/>
              </a:spcAft>
            </a:pPr>
            <a:r>
              <a:rPr lang="en-US" b="1" dirty="0">
                <a:latin typeface="Times New Roman"/>
                <a:ea typeface="Times New Roman"/>
                <a:cs typeface="Arial"/>
              </a:rPr>
              <a:t>4. Instruct the client on how to treat symptomatic hypoglycemia.</a:t>
            </a:r>
            <a:r>
              <a:rPr lang="en-US" dirty="0">
                <a:latin typeface="Times New Roman"/>
                <a:ea typeface="Times New Roman"/>
                <a:cs typeface="Arial"/>
              </a:rPr>
              <a:t/>
            </a:r>
            <a:br>
              <a:rPr lang="en-US" dirty="0">
                <a:latin typeface="Times New Roman"/>
                <a:ea typeface="Times New Roman"/>
                <a:cs typeface="Arial"/>
              </a:rPr>
            </a:br>
            <a:r>
              <a:rPr lang="en-US" dirty="0">
                <a:latin typeface="Times New Roman"/>
                <a:ea typeface="Times New Roman"/>
                <a:cs typeface="Arial"/>
              </a:rPr>
              <a:t>During hypoglycemic periods, the client may drink an 8oz glass of milk or juice or eat a piece of fruit or two crackers to relieve the hypoglycemic episode. She may then repeat in 15 minutes if serum glucose levels remain below 70 mg/dl.</a:t>
            </a:r>
            <a:r>
              <a:rPr lang="en-US" b="1" dirty="0">
                <a:latin typeface="Times New Roman"/>
                <a:ea typeface="Times New Roman"/>
                <a:cs typeface="Arial"/>
              </a:rPr>
              <a:t> </a:t>
            </a:r>
            <a:r>
              <a:rPr lang="en-US" dirty="0">
                <a:latin typeface="Times New Roman"/>
                <a:ea typeface="Times New Roman"/>
                <a:cs typeface="Arial"/>
              </a:rPr>
              <a:t>Using plenty of simple carbohydrates to treat hypoglycemia causes serum glucose values to elevate. A combination of complex carbohydrates and protein maintains </a:t>
            </a:r>
            <a:r>
              <a:rPr lang="en-US" dirty="0" err="1">
                <a:latin typeface="Times New Roman"/>
                <a:ea typeface="Times New Roman"/>
                <a:cs typeface="Arial"/>
              </a:rPr>
              <a:t>normoglycemia</a:t>
            </a:r>
            <a:r>
              <a:rPr lang="en-US" dirty="0">
                <a:latin typeface="Times New Roman"/>
                <a:ea typeface="Times New Roman"/>
                <a:cs typeface="Arial"/>
              </a:rPr>
              <a:t> longer and helps maintain the stability of serum glucose throughout the day.</a:t>
            </a:r>
            <a:endParaRPr lang="en-US" sz="1600" dirty="0">
              <a:ea typeface="Calibri"/>
              <a:cs typeface="Arial"/>
            </a:endParaRPr>
          </a:p>
          <a:p>
            <a:pPr algn="l" rtl="0">
              <a:lnSpc>
                <a:spcPct val="115000"/>
              </a:lnSpc>
              <a:spcAft>
                <a:spcPts val="1800"/>
              </a:spcAft>
            </a:pPr>
            <a:r>
              <a:rPr lang="en-US" b="1" dirty="0">
                <a:latin typeface="Times New Roman"/>
                <a:ea typeface="Times New Roman"/>
                <a:cs typeface="Arial"/>
              </a:rPr>
              <a:t>5. Discuss the type of insulin, dosage, and schedule</a:t>
            </a:r>
            <a:r>
              <a:rPr lang="en-US" dirty="0">
                <a:latin typeface="Times New Roman"/>
                <a:ea typeface="Times New Roman"/>
                <a:cs typeface="Arial"/>
              </a:rPr>
              <a:t>.</a:t>
            </a:r>
            <a:br>
              <a:rPr lang="en-US" dirty="0">
                <a:latin typeface="Times New Roman"/>
                <a:ea typeface="Times New Roman"/>
                <a:cs typeface="Arial"/>
              </a:rPr>
            </a:br>
            <a:r>
              <a:rPr lang="en-US" dirty="0" smtClean="0">
                <a:latin typeface="Times New Roman"/>
                <a:ea typeface="Times New Roman"/>
                <a:cs typeface="Arial"/>
              </a:rPr>
              <a:t>. </a:t>
            </a:r>
            <a:r>
              <a:rPr lang="en-US" dirty="0">
                <a:latin typeface="Times New Roman"/>
                <a:ea typeface="Times New Roman"/>
                <a:cs typeface="Arial"/>
              </a:rPr>
              <a:t>The total daily dosage is based on gestational, current maternal body weight, and serum glucose levels. Typically, insulin dosage may be reduced to avoid hypoglycemia in the first trimester</a:t>
            </a:r>
            <a:r>
              <a:rPr lang="en-US" dirty="0" smtClean="0">
                <a:latin typeface="Times New Roman"/>
                <a:ea typeface="Times New Roman"/>
                <a:cs typeface="Arial"/>
              </a:rPr>
              <a:t>.</a:t>
            </a:r>
          </a:p>
          <a:p>
            <a:pPr algn="l" rtl="0">
              <a:lnSpc>
                <a:spcPct val="115000"/>
              </a:lnSpc>
              <a:spcAft>
                <a:spcPts val="1800"/>
              </a:spcAft>
            </a:pPr>
            <a:r>
              <a:rPr lang="en-US" dirty="0" smtClean="0">
                <a:latin typeface="Times New Roman"/>
                <a:ea typeface="Times New Roman"/>
                <a:cs typeface="Arial"/>
              </a:rPr>
              <a:t> </a:t>
            </a:r>
            <a:r>
              <a:rPr lang="en-US" dirty="0">
                <a:latin typeface="Times New Roman"/>
                <a:ea typeface="Times New Roman"/>
                <a:cs typeface="Arial"/>
              </a:rPr>
              <a:t>In the second trimester, increasing placental hormones increase insulin resistance, and the dosage of insulin may have to be increased. Insulin requirements may decrease again at 38 weeks gestation. Insulin </a:t>
            </a:r>
            <a:r>
              <a:rPr lang="en-US" dirty="0" err="1">
                <a:latin typeface="Times New Roman"/>
                <a:ea typeface="Times New Roman"/>
                <a:cs typeface="Arial"/>
              </a:rPr>
              <a:t>Aspart</a:t>
            </a:r>
            <a:r>
              <a:rPr lang="en-US" dirty="0">
                <a:latin typeface="Times New Roman"/>
                <a:ea typeface="Times New Roman"/>
                <a:cs typeface="Arial"/>
              </a:rPr>
              <a:t> and </a:t>
            </a:r>
            <a:r>
              <a:rPr lang="en-US" dirty="0" err="1">
                <a:latin typeface="Times New Roman"/>
                <a:ea typeface="Times New Roman"/>
                <a:cs typeface="Arial"/>
              </a:rPr>
              <a:t>lispro</a:t>
            </a:r>
            <a:r>
              <a:rPr lang="en-US" dirty="0">
                <a:latin typeface="Times New Roman"/>
                <a:ea typeface="Times New Roman"/>
                <a:cs typeface="Arial"/>
              </a:rPr>
              <a:t> are fast-acting insulins that are highly effective if given before meals.</a:t>
            </a:r>
            <a:endParaRPr lang="en-US" sz="1600" dirty="0">
              <a:ea typeface="Calibri"/>
              <a:cs typeface="Arial"/>
            </a:endParaRPr>
          </a:p>
        </p:txBody>
      </p:sp>
    </p:spTree>
    <p:extLst>
      <p:ext uri="{BB962C8B-B14F-4D97-AF65-F5344CB8AC3E}">
        <p14:creationId xmlns:p14="http://schemas.microsoft.com/office/powerpoint/2010/main" val="20528516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692695"/>
            <a:ext cx="8064896" cy="4464299"/>
          </a:xfrm>
          <a:prstGeom prst="rect">
            <a:avLst/>
          </a:prstGeom>
        </p:spPr>
        <p:txBody>
          <a:bodyPr wrap="square">
            <a:spAutoFit/>
          </a:bodyPr>
          <a:lstStyle/>
          <a:p>
            <a:pPr algn="l" rtl="0">
              <a:lnSpc>
                <a:spcPct val="115000"/>
              </a:lnSpc>
              <a:spcAft>
                <a:spcPts val="1800"/>
              </a:spcAft>
            </a:pPr>
            <a:r>
              <a:rPr lang="en-US" b="1" dirty="0">
                <a:latin typeface="Times New Roman"/>
                <a:ea typeface="Times New Roman"/>
                <a:cs typeface="Arial"/>
              </a:rPr>
              <a:t>6. Monitor serum blood glucose levels (fasting blood sugar, 1-hour postprandial) on the first visit, and then as indicated by the client’s condition.</a:t>
            </a:r>
            <a:r>
              <a:rPr lang="en-US" dirty="0">
                <a:latin typeface="Times New Roman"/>
                <a:ea typeface="Times New Roman"/>
                <a:cs typeface="Arial"/>
              </a:rPr>
              <a:t/>
            </a:r>
            <a:br>
              <a:rPr lang="en-US" dirty="0">
                <a:latin typeface="Times New Roman"/>
                <a:ea typeface="Times New Roman"/>
                <a:cs typeface="Arial"/>
              </a:rPr>
            </a:br>
            <a:r>
              <a:rPr lang="en-US" dirty="0">
                <a:latin typeface="Times New Roman"/>
                <a:ea typeface="Times New Roman"/>
                <a:cs typeface="Arial"/>
              </a:rPr>
              <a:t>The client should obtain fasting and 1-hour postprandial values four times a day, and goals include fasting numbers of 90 mg/</a:t>
            </a:r>
            <a:r>
              <a:rPr lang="en-US" dirty="0" err="1">
                <a:latin typeface="Times New Roman"/>
                <a:ea typeface="Times New Roman"/>
                <a:cs typeface="Arial"/>
              </a:rPr>
              <a:t>dL</a:t>
            </a:r>
            <a:r>
              <a:rPr lang="en-US" dirty="0">
                <a:latin typeface="Times New Roman"/>
                <a:ea typeface="Times New Roman"/>
                <a:cs typeface="Arial"/>
              </a:rPr>
              <a:t> and below and postprandial values less than 140 mg/</a:t>
            </a:r>
            <a:r>
              <a:rPr lang="en-US" dirty="0" err="1">
                <a:latin typeface="Times New Roman"/>
                <a:ea typeface="Times New Roman"/>
                <a:cs typeface="Arial"/>
              </a:rPr>
              <a:t>dL</a:t>
            </a:r>
            <a:r>
              <a:rPr lang="en-US" dirty="0">
                <a:latin typeface="Times New Roman"/>
                <a:ea typeface="Times New Roman"/>
                <a:cs typeface="Arial"/>
              </a:rPr>
              <a:t>. The client monitors her blood glucose levels by using a glucometer. The results should be documented by the client and presented to her healthcare provider to determine if any adjustments in her insulin or oral diabetic regimen are necessary.</a:t>
            </a:r>
            <a:endParaRPr lang="en-US" sz="1600" dirty="0">
              <a:ea typeface="Calibri"/>
              <a:cs typeface="Arial"/>
            </a:endParaRPr>
          </a:p>
          <a:p>
            <a:pPr algn="l" rtl="0">
              <a:lnSpc>
                <a:spcPct val="115000"/>
              </a:lnSpc>
              <a:spcAft>
                <a:spcPts val="1800"/>
              </a:spcAft>
            </a:pPr>
            <a:r>
              <a:rPr lang="en-US" b="1" dirty="0">
                <a:latin typeface="Times New Roman"/>
                <a:ea typeface="Times New Roman"/>
                <a:cs typeface="Arial"/>
              </a:rPr>
              <a:t>7. Obtain results of glycosylated hemoglobin</a:t>
            </a:r>
            <a:r>
              <a:rPr lang="en-US" dirty="0">
                <a:latin typeface="Times New Roman"/>
                <a:ea typeface="Times New Roman"/>
                <a:cs typeface="Arial"/>
              </a:rPr>
              <a:t> </a:t>
            </a:r>
            <a:r>
              <a:rPr lang="en-US" b="1" dirty="0">
                <a:latin typeface="Times New Roman"/>
                <a:ea typeface="Times New Roman"/>
                <a:cs typeface="Arial"/>
              </a:rPr>
              <a:t>(HbA1c) every 2-4weeks.</a:t>
            </a:r>
            <a:r>
              <a:rPr lang="en-US" dirty="0">
                <a:latin typeface="Times New Roman"/>
                <a:ea typeface="Times New Roman"/>
                <a:cs typeface="Arial"/>
              </a:rPr>
              <a:t/>
            </a:r>
            <a:br>
              <a:rPr lang="en-US" dirty="0">
                <a:latin typeface="Times New Roman"/>
                <a:ea typeface="Times New Roman"/>
                <a:cs typeface="Arial"/>
              </a:rPr>
            </a:br>
            <a:r>
              <a:rPr lang="en-US" dirty="0">
                <a:latin typeface="Times New Roman"/>
                <a:ea typeface="Times New Roman"/>
                <a:cs typeface="Arial"/>
              </a:rPr>
              <a:t>The measurement of HbA1c, the amount of glucose attached to hemoglobin, is used to detect the degree of hyperglycemia present. Measuring HbA1c is advantageous not just because it offers a present value of glucose but because it reflects the average blood glucose level over the past 4 to 6 weeks.</a:t>
            </a:r>
            <a:endParaRPr lang="en-US" sz="1600" dirty="0">
              <a:ea typeface="Calibri"/>
              <a:cs typeface="Arial"/>
            </a:endParaRPr>
          </a:p>
        </p:txBody>
      </p:sp>
    </p:spTree>
    <p:extLst>
      <p:ext uri="{BB962C8B-B14F-4D97-AF65-F5344CB8AC3E}">
        <p14:creationId xmlns:p14="http://schemas.microsoft.com/office/powerpoint/2010/main" val="4215143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260647"/>
            <a:ext cx="8424936" cy="5969326"/>
          </a:xfrm>
          <a:prstGeom prst="rect">
            <a:avLst/>
          </a:prstGeom>
        </p:spPr>
        <p:txBody>
          <a:bodyPr wrap="square">
            <a:spAutoFit/>
          </a:bodyPr>
          <a:lstStyle/>
          <a:p>
            <a:pPr algn="l" rtl="0">
              <a:lnSpc>
                <a:spcPct val="115000"/>
              </a:lnSpc>
              <a:spcAft>
                <a:spcPts val="1800"/>
              </a:spcAft>
            </a:pPr>
            <a:r>
              <a:rPr lang="en-US" b="1" dirty="0">
                <a:latin typeface="Times New Roman"/>
                <a:ea typeface="Times New Roman"/>
                <a:cs typeface="Arial"/>
              </a:rPr>
              <a:t>8. Administer </a:t>
            </a:r>
            <a:r>
              <a:rPr lang="en-US" b="1" u="sng" dirty="0">
                <a:solidFill>
                  <a:srgbClr val="0000FF"/>
                </a:solidFill>
                <a:latin typeface="Times New Roman"/>
                <a:ea typeface="Times New Roman"/>
                <a:cs typeface="Arial"/>
                <a:hlinkClick r:id="rId2"/>
              </a:rPr>
              <a:t>intravenous fluids</a:t>
            </a:r>
            <a:r>
              <a:rPr lang="en-US" b="1" dirty="0">
                <a:latin typeface="Times New Roman"/>
                <a:ea typeface="Times New Roman"/>
                <a:cs typeface="Arial"/>
              </a:rPr>
              <a:t> and insulin additives or oral diabetic agents as prescribed.</a:t>
            </a:r>
            <a:r>
              <a:rPr lang="en-US" dirty="0">
                <a:latin typeface="Times New Roman"/>
                <a:ea typeface="Times New Roman"/>
                <a:cs typeface="Arial"/>
              </a:rPr>
              <a:t/>
            </a:r>
            <a:br>
              <a:rPr lang="en-US" dirty="0">
                <a:latin typeface="Times New Roman"/>
                <a:ea typeface="Times New Roman"/>
                <a:cs typeface="Arial"/>
              </a:rPr>
            </a:br>
            <a:r>
              <a:rPr lang="en-US" dirty="0">
                <a:latin typeface="Times New Roman"/>
                <a:ea typeface="Times New Roman"/>
                <a:cs typeface="Arial"/>
              </a:rPr>
              <a:t>Correcting blood glucose is vital to both maternal and fetal well-being. Insulin therapy is needed by clients who cannot control their blood glucose levels with diet or oral therapy. Short-acting insulin may be used alone or with an intermediate type. The use of insulin pumps has also proved great value for glucose control in pregnant and </a:t>
            </a:r>
            <a:r>
              <a:rPr lang="en-US" dirty="0" err="1">
                <a:latin typeface="Times New Roman"/>
                <a:ea typeface="Times New Roman"/>
                <a:cs typeface="Arial"/>
              </a:rPr>
              <a:t>nonpregnant</a:t>
            </a:r>
            <a:r>
              <a:rPr lang="en-US" dirty="0">
                <a:latin typeface="Times New Roman"/>
                <a:ea typeface="Times New Roman"/>
                <a:cs typeface="Arial"/>
              </a:rPr>
              <a:t> clients with diabetes mellitus and reduces hypoglycemic events.</a:t>
            </a:r>
            <a:endParaRPr lang="en-US" sz="1600" dirty="0">
              <a:ea typeface="Calibri"/>
              <a:cs typeface="Arial"/>
            </a:endParaRPr>
          </a:p>
          <a:p>
            <a:pPr algn="l" rtl="0">
              <a:lnSpc>
                <a:spcPct val="115000"/>
              </a:lnSpc>
              <a:spcAft>
                <a:spcPts val="1800"/>
              </a:spcAft>
            </a:pPr>
            <a:r>
              <a:rPr lang="en-US" b="1" dirty="0">
                <a:latin typeface="Times New Roman"/>
                <a:ea typeface="Times New Roman"/>
                <a:cs typeface="Arial"/>
              </a:rPr>
              <a:t>9. Coordinate multispecialty care conferences as appropriate.</a:t>
            </a:r>
            <a:r>
              <a:rPr lang="en-US" dirty="0">
                <a:latin typeface="Times New Roman"/>
                <a:ea typeface="Times New Roman"/>
                <a:cs typeface="Arial"/>
              </a:rPr>
              <a:t/>
            </a:r>
            <a:br>
              <a:rPr lang="en-US" dirty="0">
                <a:latin typeface="Times New Roman"/>
                <a:ea typeface="Times New Roman"/>
                <a:cs typeface="Arial"/>
              </a:rPr>
            </a:br>
            <a:r>
              <a:rPr lang="en-US" dirty="0">
                <a:latin typeface="Times New Roman"/>
                <a:ea typeface="Times New Roman"/>
                <a:cs typeface="Arial"/>
              </a:rPr>
              <a:t>Provides an opportunity to review the management of both pregnancy and diabetic conditions and plan for special needs during intrapartum and postpartum periods. A dietitian can determine foods to meet her needs and help find solutions to adhering to the diet. Referral to a diabetes management center can also be helpful. During birth, neonatal nurses and a neonatologist are often present.</a:t>
            </a:r>
            <a:endParaRPr lang="en-US" sz="1600" dirty="0">
              <a:ea typeface="Calibri"/>
              <a:cs typeface="Arial"/>
            </a:endParaRPr>
          </a:p>
          <a:p>
            <a:pPr algn="l" rtl="0">
              <a:lnSpc>
                <a:spcPct val="115000"/>
              </a:lnSpc>
              <a:spcAft>
                <a:spcPts val="1800"/>
              </a:spcAft>
            </a:pPr>
            <a:r>
              <a:rPr lang="en-US" b="1" dirty="0">
                <a:latin typeface="Times New Roman"/>
                <a:ea typeface="Times New Roman"/>
                <a:cs typeface="Arial"/>
              </a:rPr>
              <a:t>10. Prepare for hospitalization if diabetes is not controlled.</a:t>
            </a:r>
            <a:r>
              <a:rPr lang="en-US" dirty="0">
                <a:latin typeface="Times New Roman"/>
                <a:ea typeface="Times New Roman"/>
                <a:cs typeface="Arial"/>
              </a:rPr>
              <a:t/>
            </a:r>
            <a:br>
              <a:rPr lang="en-US" dirty="0">
                <a:latin typeface="Times New Roman"/>
                <a:ea typeface="Times New Roman"/>
                <a:cs typeface="Arial"/>
              </a:rPr>
            </a:br>
            <a:r>
              <a:rPr lang="en-US" dirty="0">
                <a:latin typeface="Times New Roman"/>
                <a:ea typeface="Times New Roman"/>
                <a:cs typeface="Arial"/>
              </a:rPr>
              <a:t>Assist the client in transfer to the hospital unit. Infant morbidity is linked to maternal hyperglycemia-induced fetal hyperinsulinemia. Continuous monitoring is necessary to detect if uterine contractions and preterm birth were halted.</a:t>
            </a:r>
            <a:endParaRPr lang="en-US" sz="1600" dirty="0">
              <a:ea typeface="Calibri"/>
              <a:cs typeface="Arial"/>
            </a:endParaRPr>
          </a:p>
        </p:txBody>
      </p:sp>
    </p:spTree>
    <p:extLst>
      <p:ext uri="{BB962C8B-B14F-4D97-AF65-F5344CB8AC3E}">
        <p14:creationId xmlns:p14="http://schemas.microsoft.com/office/powerpoint/2010/main" val="4167240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76672"/>
            <a:ext cx="8568952" cy="5804666"/>
          </a:xfrm>
          <a:prstGeom prst="rect">
            <a:avLst/>
          </a:prstGeom>
        </p:spPr>
        <p:txBody>
          <a:bodyPr wrap="square">
            <a:spAutoFit/>
          </a:bodyPr>
          <a:lstStyle/>
          <a:p>
            <a:pPr algn="l" rtl="0">
              <a:lnSpc>
                <a:spcPct val="115000"/>
              </a:lnSpc>
            </a:pPr>
            <a:endParaRPr lang="en-US" dirty="0">
              <a:solidFill>
                <a:srgbClr val="000000"/>
              </a:solidFill>
              <a:latin typeface="Times New Roman"/>
              <a:ea typeface="Times New Roman"/>
              <a:cs typeface="Arial"/>
            </a:endParaRPr>
          </a:p>
          <a:p>
            <a:pPr algn="l" rtl="0" fontAlgn="ctr">
              <a:lnSpc>
                <a:spcPct val="115000"/>
              </a:lnSpc>
            </a:pPr>
            <a:r>
              <a:rPr lang="en-US" b="1" u="sng" spc="15" dirty="0">
                <a:solidFill>
                  <a:srgbClr val="000000"/>
                </a:solidFill>
                <a:latin typeface="Times New Roman"/>
                <a:ea typeface="Times New Roman"/>
                <a:cs typeface="Arial"/>
                <a:hlinkClick r:id="rId2"/>
              </a:rPr>
              <a:t>Anemia in Pregnancy</a:t>
            </a:r>
            <a:endParaRPr lang="en-US" sz="1600" dirty="0">
              <a:ea typeface="Calibri"/>
              <a:cs typeface="Arial"/>
            </a:endParaRPr>
          </a:p>
          <a:p>
            <a:pPr algn="l" rtl="0">
              <a:lnSpc>
                <a:spcPct val="115000"/>
              </a:lnSpc>
            </a:pPr>
            <a:r>
              <a:rPr lang="en-US" i="1" spc="10" dirty="0">
                <a:solidFill>
                  <a:srgbClr val="000000"/>
                </a:solidFill>
                <a:latin typeface="Times New Roman"/>
                <a:ea typeface="Times New Roman"/>
                <a:cs typeface="Arial"/>
              </a:rPr>
              <a:t> </a:t>
            </a:r>
            <a:r>
              <a:rPr lang="en-US" b="1" cap="all" spc="10" dirty="0" smtClean="0">
                <a:solidFill>
                  <a:srgbClr val="FFFFFF"/>
                </a:solidFill>
                <a:latin typeface="Times New Roman"/>
                <a:ea typeface="Times New Roman"/>
                <a:cs typeface="Arial"/>
              </a:rPr>
              <a:t>CLICK </a:t>
            </a:r>
            <a:r>
              <a:rPr lang="en-US" b="1" cap="all" spc="10" dirty="0">
                <a:solidFill>
                  <a:srgbClr val="FFFFFF"/>
                </a:solidFill>
                <a:latin typeface="Times New Roman"/>
                <a:ea typeface="Times New Roman"/>
                <a:cs typeface="Arial"/>
              </a:rPr>
              <a:t>HERE FOR PATIENT EDUCATION</a:t>
            </a:r>
            <a:endParaRPr lang="en-US" sz="1600" dirty="0">
              <a:ea typeface="Calibri"/>
              <a:cs typeface="Arial"/>
            </a:endParaRPr>
          </a:p>
          <a:p>
            <a:pPr algn="l" rtl="0">
              <a:lnSpc>
                <a:spcPct val="115000"/>
              </a:lnSpc>
              <a:spcAft>
                <a:spcPts val="1200"/>
              </a:spcAft>
            </a:pPr>
            <a:r>
              <a:rPr lang="en-US" spc="10" dirty="0">
                <a:solidFill>
                  <a:srgbClr val="000000"/>
                </a:solidFill>
                <a:latin typeface="Times New Roman"/>
                <a:ea typeface="Times New Roman"/>
                <a:cs typeface="Arial"/>
              </a:rPr>
              <a:t>Normally during pregnancy, erythroid hyperplasia of the marrow occurs, and red blood cell (RBC) mass increases. However, a disproportionate increase in plasma volume results in </a:t>
            </a:r>
            <a:r>
              <a:rPr lang="en-US" spc="10" dirty="0" err="1">
                <a:solidFill>
                  <a:srgbClr val="000000"/>
                </a:solidFill>
                <a:latin typeface="Times New Roman"/>
                <a:ea typeface="Times New Roman"/>
                <a:cs typeface="Arial"/>
              </a:rPr>
              <a:t>hemodilution</a:t>
            </a:r>
            <a:r>
              <a:rPr lang="en-US" spc="10" dirty="0">
                <a:solidFill>
                  <a:srgbClr val="000000"/>
                </a:solidFill>
                <a:latin typeface="Times New Roman"/>
                <a:ea typeface="Times New Roman"/>
                <a:cs typeface="Arial"/>
              </a:rPr>
              <a:t> (</a:t>
            </a:r>
            <a:r>
              <a:rPr lang="en-US" spc="10" dirty="0" err="1">
                <a:solidFill>
                  <a:srgbClr val="000000"/>
                </a:solidFill>
                <a:latin typeface="Times New Roman"/>
                <a:ea typeface="Times New Roman"/>
                <a:cs typeface="Arial"/>
              </a:rPr>
              <a:t>hydremia</a:t>
            </a:r>
            <a:r>
              <a:rPr lang="en-US" spc="10" dirty="0">
                <a:solidFill>
                  <a:srgbClr val="000000"/>
                </a:solidFill>
                <a:latin typeface="Times New Roman"/>
                <a:ea typeface="Times New Roman"/>
                <a:cs typeface="Arial"/>
              </a:rPr>
              <a:t> of pregnancy): hematocrit (</a:t>
            </a:r>
            <a:r>
              <a:rPr lang="en-US" spc="10" dirty="0" err="1">
                <a:solidFill>
                  <a:srgbClr val="000000"/>
                </a:solidFill>
                <a:latin typeface="Times New Roman"/>
                <a:ea typeface="Times New Roman"/>
                <a:cs typeface="Arial"/>
              </a:rPr>
              <a:t>Hct</a:t>
            </a:r>
            <a:r>
              <a:rPr lang="en-US" spc="10" dirty="0">
                <a:solidFill>
                  <a:srgbClr val="000000"/>
                </a:solidFill>
                <a:latin typeface="Times New Roman"/>
                <a:ea typeface="Times New Roman"/>
                <a:cs typeface="Arial"/>
              </a:rPr>
              <a:t>) decreases from between 38% and 45% in healthy women who are not pregnant to about 34% during late single pregnancy and to 30% during late multifetal pregnancy. The following hemoglobin (</a:t>
            </a:r>
            <a:r>
              <a:rPr lang="en-US" spc="10" dirty="0" err="1">
                <a:solidFill>
                  <a:srgbClr val="000000"/>
                </a:solidFill>
                <a:latin typeface="Times New Roman"/>
                <a:ea typeface="Times New Roman"/>
                <a:cs typeface="Arial"/>
              </a:rPr>
              <a:t>Hb</a:t>
            </a:r>
            <a:r>
              <a:rPr lang="en-US" spc="10" dirty="0">
                <a:solidFill>
                  <a:srgbClr val="000000"/>
                </a:solidFill>
                <a:latin typeface="Times New Roman"/>
                <a:ea typeface="Times New Roman"/>
                <a:cs typeface="Arial"/>
              </a:rPr>
              <a:t>) and </a:t>
            </a:r>
            <a:r>
              <a:rPr lang="en-US" spc="10" dirty="0" err="1">
                <a:solidFill>
                  <a:srgbClr val="000000"/>
                </a:solidFill>
                <a:latin typeface="Times New Roman"/>
                <a:ea typeface="Times New Roman"/>
                <a:cs typeface="Arial"/>
              </a:rPr>
              <a:t>Hct</a:t>
            </a:r>
            <a:r>
              <a:rPr lang="en-US" spc="10" dirty="0">
                <a:solidFill>
                  <a:srgbClr val="000000"/>
                </a:solidFill>
                <a:latin typeface="Times New Roman"/>
                <a:ea typeface="Times New Roman"/>
                <a:cs typeface="Arial"/>
              </a:rPr>
              <a:t> levels are classified as anemic:</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1st trimester: </a:t>
            </a:r>
            <a:r>
              <a:rPr lang="en-US" spc="10" dirty="0" err="1">
                <a:solidFill>
                  <a:srgbClr val="000000"/>
                </a:solidFill>
                <a:latin typeface="Times New Roman"/>
                <a:ea typeface="Times New Roman"/>
                <a:cs typeface="Arial"/>
              </a:rPr>
              <a:t>Hb</a:t>
            </a:r>
            <a:r>
              <a:rPr lang="en-US" spc="10" dirty="0">
                <a:solidFill>
                  <a:srgbClr val="000000"/>
                </a:solidFill>
                <a:latin typeface="Times New Roman"/>
                <a:ea typeface="Times New Roman"/>
                <a:cs typeface="Arial"/>
              </a:rPr>
              <a:t> &lt; 11 g/</a:t>
            </a:r>
            <a:r>
              <a:rPr lang="en-US" spc="10" dirty="0" err="1">
                <a:solidFill>
                  <a:srgbClr val="000000"/>
                </a:solidFill>
                <a:latin typeface="Times New Roman"/>
                <a:ea typeface="Times New Roman"/>
                <a:cs typeface="Arial"/>
              </a:rPr>
              <a:t>dL</a:t>
            </a:r>
            <a:r>
              <a:rPr lang="en-US" spc="10" dirty="0">
                <a:solidFill>
                  <a:srgbClr val="000000"/>
                </a:solidFill>
                <a:latin typeface="Times New Roman"/>
                <a:ea typeface="Times New Roman"/>
                <a:cs typeface="Arial"/>
              </a:rPr>
              <a:t>; </a:t>
            </a:r>
            <a:r>
              <a:rPr lang="en-US" spc="10" dirty="0" err="1">
                <a:solidFill>
                  <a:srgbClr val="000000"/>
                </a:solidFill>
                <a:latin typeface="Times New Roman"/>
                <a:ea typeface="Times New Roman"/>
                <a:cs typeface="Arial"/>
              </a:rPr>
              <a:t>Hct</a:t>
            </a:r>
            <a:r>
              <a:rPr lang="en-US" spc="10" dirty="0">
                <a:solidFill>
                  <a:srgbClr val="000000"/>
                </a:solidFill>
                <a:latin typeface="Times New Roman"/>
                <a:ea typeface="Times New Roman"/>
                <a:cs typeface="Arial"/>
              </a:rPr>
              <a:t> &lt; 33%</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2nd trimester: </a:t>
            </a:r>
            <a:r>
              <a:rPr lang="en-US" spc="10" dirty="0" err="1">
                <a:solidFill>
                  <a:srgbClr val="000000"/>
                </a:solidFill>
                <a:latin typeface="Times New Roman"/>
                <a:ea typeface="Times New Roman"/>
                <a:cs typeface="Arial"/>
              </a:rPr>
              <a:t>Hb</a:t>
            </a:r>
            <a:r>
              <a:rPr lang="en-US" spc="10" dirty="0">
                <a:solidFill>
                  <a:srgbClr val="000000"/>
                </a:solidFill>
                <a:latin typeface="Times New Roman"/>
                <a:ea typeface="Times New Roman"/>
                <a:cs typeface="Arial"/>
              </a:rPr>
              <a:t> &lt; 10.5 g/</a:t>
            </a:r>
            <a:r>
              <a:rPr lang="en-US" spc="10" dirty="0" err="1">
                <a:solidFill>
                  <a:srgbClr val="000000"/>
                </a:solidFill>
                <a:latin typeface="Times New Roman"/>
                <a:ea typeface="Times New Roman"/>
                <a:cs typeface="Arial"/>
              </a:rPr>
              <a:t>dL</a:t>
            </a:r>
            <a:r>
              <a:rPr lang="en-US" spc="10" dirty="0">
                <a:solidFill>
                  <a:srgbClr val="000000"/>
                </a:solidFill>
                <a:latin typeface="Times New Roman"/>
                <a:ea typeface="Times New Roman"/>
                <a:cs typeface="Arial"/>
              </a:rPr>
              <a:t>; </a:t>
            </a:r>
            <a:r>
              <a:rPr lang="en-US" spc="10" dirty="0" err="1">
                <a:solidFill>
                  <a:srgbClr val="000000"/>
                </a:solidFill>
                <a:latin typeface="Times New Roman"/>
                <a:ea typeface="Times New Roman"/>
                <a:cs typeface="Arial"/>
              </a:rPr>
              <a:t>Hct</a:t>
            </a:r>
            <a:r>
              <a:rPr lang="en-US" spc="10" dirty="0">
                <a:solidFill>
                  <a:srgbClr val="000000"/>
                </a:solidFill>
                <a:latin typeface="Times New Roman"/>
                <a:ea typeface="Times New Roman"/>
                <a:cs typeface="Arial"/>
              </a:rPr>
              <a:t> &lt; 32%</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3rd trimester: </a:t>
            </a:r>
            <a:r>
              <a:rPr lang="en-US" spc="10" dirty="0" err="1">
                <a:solidFill>
                  <a:srgbClr val="000000"/>
                </a:solidFill>
                <a:latin typeface="Times New Roman"/>
                <a:ea typeface="Times New Roman"/>
                <a:cs typeface="Arial"/>
              </a:rPr>
              <a:t>Hb</a:t>
            </a:r>
            <a:r>
              <a:rPr lang="en-US" spc="10" dirty="0">
                <a:solidFill>
                  <a:srgbClr val="000000"/>
                </a:solidFill>
                <a:latin typeface="Times New Roman"/>
                <a:ea typeface="Times New Roman"/>
                <a:cs typeface="Arial"/>
              </a:rPr>
              <a:t> &lt; 11 g/</a:t>
            </a:r>
            <a:r>
              <a:rPr lang="en-US" spc="10" dirty="0" err="1">
                <a:solidFill>
                  <a:srgbClr val="000000"/>
                </a:solidFill>
                <a:latin typeface="Times New Roman"/>
                <a:ea typeface="Times New Roman"/>
                <a:cs typeface="Arial"/>
              </a:rPr>
              <a:t>dL</a:t>
            </a:r>
            <a:r>
              <a:rPr lang="en-US" spc="10" dirty="0">
                <a:solidFill>
                  <a:srgbClr val="000000"/>
                </a:solidFill>
                <a:latin typeface="Times New Roman"/>
                <a:ea typeface="Times New Roman"/>
                <a:cs typeface="Arial"/>
              </a:rPr>
              <a:t>; </a:t>
            </a:r>
            <a:r>
              <a:rPr lang="en-US" spc="10" dirty="0" err="1">
                <a:solidFill>
                  <a:srgbClr val="000000"/>
                </a:solidFill>
                <a:latin typeface="Times New Roman"/>
                <a:ea typeface="Times New Roman"/>
                <a:cs typeface="Arial"/>
              </a:rPr>
              <a:t>Hct</a:t>
            </a:r>
            <a:r>
              <a:rPr lang="en-US" spc="10" dirty="0">
                <a:solidFill>
                  <a:srgbClr val="000000"/>
                </a:solidFill>
                <a:latin typeface="Times New Roman"/>
                <a:ea typeface="Times New Roman"/>
                <a:cs typeface="Arial"/>
              </a:rPr>
              <a:t> &lt; 33%</a:t>
            </a:r>
            <a:endParaRPr lang="en-US" sz="1600" dirty="0">
              <a:ea typeface="Calibri"/>
              <a:cs typeface="Arial"/>
            </a:endParaRPr>
          </a:p>
          <a:p>
            <a:pPr algn="l" rtl="0">
              <a:lnSpc>
                <a:spcPct val="115000"/>
              </a:lnSpc>
            </a:pPr>
            <a:r>
              <a:rPr lang="en-US" spc="10" dirty="0">
                <a:solidFill>
                  <a:srgbClr val="000000"/>
                </a:solidFill>
                <a:latin typeface="Times New Roman"/>
                <a:ea typeface="Times New Roman"/>
                <a:cs typeface="Arial"/>
              </a:rPr>
              <a:t>If </a:t>
            </a:r>
            <a:r>
              <a:rPr lang="en-US" spc="10" dirty="0" err="1">
                <a:solidFill>
                  <a:srgbClr val="000000"/>
                </a:solidFill>
                <a:latin typeface="Times New Roman"/>
                <a:ea typeface="Times New Roman"/>
                <a:cs typeface="Arial"/>
              </a:rPr>
              <a:t>Hb</a:t>
            </a:r>
            <a:r>
              <a:rPr lang="en-US" spc="10" dirty="0">
                <a:solidFill>
                  <a:srgbClr val="000000"/>
                </a:solidFill>
                <a:latin typeface="Times New Roman"/>
                <a:ea typeface="Times New Roman"/>
                <a:cs typeface="Arial"/>
              </a:rPr>
              <a:t> is &lt; 11.5 g/</a:t>
            </a:r>
            <a:r>
              <a:rPr lang="en-US" spc="10" dirty="0" err="1">
                <a:solidFill>
                  <a:srgbClr val="000000"/>
                </a:solidFill>
                <a:latin typeface="Times New Roman"/>
                <a:ea typeface="Times New Roman"/>
                <a:cs typeface="Arial"/>
              </a:rPr>
              <a:t>dL</a:t>
            </a:r>
            <a:r>
              <a:rPr lang="en-US" spc="10" dirty="0">
                <a:solidFill>
                  <a:srgbClr val="000000"/>
                </a:solidFill>
                <a:latin typeface="Times New Roman"/>
                <a:ea typeface="Times New Roman"/>
                <a:cs typeface="Arial"/>
              </a:rPr>
              <a:t> at the onset of pregnancy, women may be treated prophylactically because subsequent </a:t>
            </a:r>
            <a:r>
              <a:rPr lang="en-US" spc="10" dirty="0" err="1">
                <a:solidFill>
                  <a:srgbClr val="000000"/>
                </a:solidFill>
                <a:latin typeface="Times New Roman"/>
                <a:ea typeface="Times New Roman"/>
                <a:cs typeface="Arial"/>
              </a:rPr>
              <a:t>hemodilution</a:t>
            </a:r>
            <a:r>
              <a:rPr lang="en-US" spc="10" dirty="0">
                <a:solidFill>
                  <a:srgbClr val="000000"/>
                </a:solidFill>
                <a:latin typeface="Times New Roman"/>
                <a:ea typeface="Times New Roman"/>
                <a:cs typeface="Arial"/>
              </a:rPr>
              <a:t> usually reduces </a:t>
            </a:r>
            <a:r>
              <a:rPr lang="en-US" spc="10" dirty="0" err="1">
                <a:solidFill>
                  <a:srgbClr val="000000"/>
                </a:solidFill>
                <a:latin typeface="Times New Roman"/>
                <a:ea typeface="Times New Roman"/>
                <a:cs typeface="Arial"/>
              </a:rPr>
              <a:t>Hb</a:t>
            </a:r>
            <a:r>
              <a:rPr lang="en-US" spc="10" dirty="0">
                <a:solidFill>
                  <a:srgbClr val="000000"/>
                </a:solidFill>
                <a:latin typeface="Times New Roman"/>
                <a:ea typeface="Times New Roman"/>
                <a:cs typeface="Arial"/>
              </a:rPr>
              <a:t> to &lt; 10 g/</a:t>
            </a:r>
            <a:r>
              <a:rPr lang="en-US" spc="10" dirty="0" err="1">
                <a:solidFill>
                  <a:srgbClr val="000000"/>
                </a:solidFill>
                <a:latin typeface="Times New Roman"/>
                <a:ea typeface="Times New Roman"/>
                <a:cs typeface="Arial"/>
              </a:rPr>
              <a:t>dL</a:t>
            </a:r>
            <a:r>
              <a:rPr lang="en-US" spc="10" dirty="0">
                <a:solidFill>
                  <a:srgbClr val="000000"/>
                </a:solidFill>
                <a:latin typeface="Times New Roman"/>
                <a:ea typeface="Times New Roman"/>
                <a:cs typeface="Arial"/>
              </a:rPr>
              <a:t>. Despite </a:t>
            </a:r>
            <a:r>
              <a:rPr lang="en-US" spc="10" dirty="0" err="1">
                <a:solidFill>
                  <a:srgbClr val="000000"/>
                </a:solidFill>
                <a:latin typeface="Times New Roman"/>
                <a:ea typeface="Times New Roman"/>
                <a:cs typeface="Arial"/>
              </a:rPr>
              <a:t>hemodilution</a:t>
            </a:r>
            <a:r>
              <a:rPr lang="en-US" spc="10" dirty="0">
                <a:solidFill>
                  <a:srgbClr val="000000"/>
                </a:solidFill>
                <a:latin typeface="Times New Roman"/>
                <a:ea typeface="Times New Roman"/>
                <a:cs typeface="Arial"/>
              </a:rPr>
              <a:t>, oxygen-carrying capacity remains normal throughout pregnancy. </a:t>
            </a:r>
            <a:r>
              <a:rPr lang="en-US" spc="10" dirty="0" err="1">
                <a:solidFill>
                  <a:srgbClr val="000000"/>
                </a:solidFill>
                <a:latin typeface="Times New Roman"/>
                <a:ea typeface="Times New Roman"/>
                <a:cs typeface="Arial"/>
              </a:rPr>
              <a:t>Hct</a:t>
            </a:r>
            <a:r>
              <a:rPr lang="en-US" spc="10" dirty="0">
                <a:solidFill>
                  <a:srgbClr val="000000"/>
                </a:solidFill>
                <a:latin typeface="Times New Roman"/>
                <a:ea typeface="Times New Roman"/>
                <a:cs typeface="Arial"/>
              </a:rPr>
              <a:t> normally increases immediately after birth</a:t>
            </a:r>
            <a:r>
              <a:rPr lang="en-US" spc="10" dirty="0" smtClean="0">
                <a:solidFill>
                  <a:srgbClr val="000000"/>
                </a:solidFill>
                <a:latin typeface="Times New Roman"/>
                <a:ea typeface="Times New Roman"/>
                <a:cs typeface="Arial"/>
              </a:rPr>
              <a:t>.</a:t>
            </a:r>
            <a:endParaRPr lang="en-US" sz="1600" dirty="0">
              <a:ea typeface="Calibri"/>
              <a:cs typeface="Arial"/>
            </a:endParaRPr>
          </a:p>
        </p:txBody>
      </p:sp>
    </p:spTree>
    <p:extLst>
      <p:ext uri="{BB962C8B-B14F-4D97-AF65-F5344CB8AC3E}">
        <p14:creationId xmlns:p14="http://schemas.microsoft.com/office/powerpoint/2010/main" val="1386336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568952" cy="6727483"/>
          </a:xfrm>
          <a:prstGeom prst="rect">
            <a:avLst/>
          </a:prstGeom>
        </p:spPr>
        <p:txBody>
          <a:bodyPr wrap="square">
            <a:spAutoFit/>
          </a:bodyPr>
          <a:lstStyle/>
          <a:p>
            <a:pPr algn="l" rtl="0">
              <a:lnSpc>
                <a:spcPts val="1440"/>
              </a:lnSpc>
              <a:spcAft>
                <a:spcPts val="1500"/>
              </a:spcAft>
            </a:pPr>
            <a:r>
              <a:rPr lang="en-US" b="1" dirty="0">
                <a:latin typeface="Times New Roman"/>
                <a:ea typeface="Times New Roman"/>
                <a:cs typeface="Arial"/>
              </a:rPr>
              <a:t>1-Risk for Bleeding</a:t>
            </a:r>
            <a:endParaRPr lang="en-US" sz="1600" dirty="0">
              <a:ea typeface="Calibri"/>
              <a:cs typeface="Arial"/>
            </a:endParaRPr>
          </a:p>
          <a:p>
            <a:pPr algn="l" rtl="0">
              <a:spcAft>
                <a:spcPts val="1800"/>
              </a:spcAft>
            </a:pPr>
            <a:r>
              <a:rPr lang="en-US" dirty="0">
                <a:latin typeface="Times New Roman"/>
                <a:ea typeface="Times New Roman"/>
                <a:cs typeface="Arial"/>
              </a:rPr>
              <a:t>Within the circulatory system, blood must flow normally and yet if vessels are damaged it must form a clot quickly to restrict excessive bleeding</a:t>
            </a:r>
            <a:r>
              <a:rPr lang="en-US" dirty="0" smtClean="0">
                <a:latin typeface="Times New Roman"/>
                <a:ea typeface="Times New Roman"/>
                <a:cs typeface="Arial"/>
              </a:rPr>
              <a:t>. </a:t>
            </a:r>
            <a:r>
              <a:rPr lang="en-US" dirty="0">
                <a:latin typeface="Times New Roman"/>
                <a:ea typeface="Times New Roman"/>
                <a:cs typeface="Arial"/>
              </a:rPr>
              <a:t>Pregnancy results in increased levels of fibrinogen and bleeding factors. An altered fibrinolytic state is part of a normal physiological response to pregnancy due to increased fibrinolytic inhibitors and tissue plasminogen activators </a:t>
            </a:r>
            <a:r>
              <a:rPr lang="en-US" dirty="0" smtClean="0">
                <a:latin typeface="Times New Roman"/>
                <a:ea typeface="Times New Roman"/>
                <a:cs typeface="Arial"/>
              </a:rPr>
              <a:t>.</a:t>
            </a:r>
            <a:endParaRPr lang="en-US" sz="1600" dirty="0">
              <a:ea typeface="Calibri"/>
              <a:cs typeface="Arial"/>
            </a:endParaRPr>
          </a:p>
          <a:p>
            <a:pPr algn="l" rtl="0">
              <a:spcAft>
                <a:spcPts val="1500"/>
              </a:spcAft>
            </a:pPr>
            <a:r>
              <a:rPr lang="en-US" b="1" dirty="0">
                <a:latin typeface="Times New Roman"/>
                <a:ea typeface="Times New Roman"/>
                <a:cs typeface="Arial"/>
              </a:rPr>
              <a:t>Nursing </a:t>
            </a:r>
            <a:r>
              <a:rPr lang="en-US" b="1" dirty="0" smtClean="0">
                <a:latin typeface="Times New Roman"/>
                <a:ea typeface="Times New Roman"/>
                <a:cs typeface="Arial"/>
              </a:rPr>
              <a:t>Diagnosis</a:t>
            </a:r>
            <a:endParaRPr lang="en-US" sz="1600" dirty="0" smtClean="0">
              <a:ea typeface="Calibri"/>
              <a:cs typeface="Arial"/>
            </a:endParaRPr>
          </a:p>
          <a:p>
            <a:pPr marL="342900" marR="0" lvl="0" indent="-342900" algn="l" rtl="0">
              <a:spcBef>
                <a:spcPts val="0"/>
              </a:spcBef>
              <a:spcAft>
                <a:spcPts val="0"/>
              </a:spcAft>
              <a:buSzPts val="1000"/>
              <a:buFont typeface="Symbol"/>
              <a:buChar char=""/>
              <a:tabLst>
                <a:tab pos="457200" algn="l"/>
              </a:tabLst>
            </a:pPr>
            <a:r>
              <a:rPr lang="en-US" u="sng" dirty="0" smtClean="0">
                <a:solidFill>
                  <a:srgbClr val="0000FF"/>
                </a:solidFill>
                <a:latin typeface="Times New Roman"/>
                <a:ea typeface="Times New Roman"/>
                <a:cs typeface="Arial"/>
                <a:hlinkClick r:id="rId2"/>
              </a:rPr>
              <a:t>Risk for Bleeding</a:t>
            </a:r>
            <a:endParaRPr lang="en-US" sz="1600" dirty="0" smtClean="0">
              <a:ea typeface="Calibri"/>
              <a:cs typeface="Arial"/>
            </a:endParaRPr>
          </a:p>
          <a:p>
            <a:pPr algn="l" rtl="0">
              <a:spcAft>
                <a:spcPts val="1500"/>
              </a:spcAft>
            </a:pPr>
            <a:r>
              <a:rPr lang="en-US" b="1" dirty="0" smtClean="0">
                <a:latin typeface="Times New Roman"/>
                <a:ea typeface="Times New Roman"/>
                <a:cs typeface="Arial"/>
              </a:rPr>
              <a:t>May </a:t>
            </a:r>
            <a:r>
              <a:rPr lang="en-US" b="1" dirty="0">
                <a:latin typeface="Times New Roman"/>
                <a:ea typeface="Times New Roman"/>
                <a:cs typeface="Arial"/>
              </a:rPr>
              <a:t>be related to</a:t>
            </a:r>
            <a:endParaRPr lang="en-US" sz="1600" dirty="0">
              <a:ea typeface="Calibri"/>
              <a:cs typeface="Arial"/>
            </a:endParaRPr>
          </a:p>
          <a:p>
            <a:pPr marL="342900" marR="0" lvl="0" indent="-342900" algn="l" rtl="0">
              <a:spcBef>
                <a:spcPts val="0"/>
              </a:spcBef>
              <a:spcAft>
                <a:spcPts val="0"/>
              </a:spcAft>
              <a:buSzPts val="1000"/>
              <a:buFont typeface="Symbol"/>
              <a:buChar char=""/>
              <a:tabLst>
                <a:tab pos="457200" algn="l"/>
              </a:tabLst>
            </a:pPr>
            <a:r>
              <a:rPr lang="en-US" dirty="0">
                <a:latin typeface="Times New Roman"/>
                <a:ea typeface="Times New Roman"/>
                <a:cs typeface="Arial"/>
              </a:rPr>
              <a:t>Incomplete </a:t>
            </a:r>
            <a:r>
              <a:rPr lang="en-US" u="sng" dirty="0">
                <a:solidFill>
                  <a:srgbClr val="0000FF"/>
                </a:solidFill>
                <a:latin typeface="Times New Roman"/>
                <a:ea typeface="Times New Roman"/>
                <a:cs typeface="Arial"/>
                <a:hlinkClick r:id="rId3"/>
              </a:rPr>
              <a:t>abortion</a:t>
            </a:r>
            <a:endParaRPr lang="en-US" sz="1600" dirty="0">
              <a:ea typeface="Calibri"/>
              <a:cs typeface="Arial"/>
            </a:endParaRPr>
          </a:p>
          <a:p>
            <a:pPr marL="342900" marR="0" lvl="0" indent="-342900" algn="l" rtl="0">
              <a:spcBef>
                <a:spcPts val="0"/>
              </a:spcBef>
              <a:spcAft>
                <a:spcPts val="0"/>
              </a:spcAft>
              <a:buSzPts val="1000"/>
              <a:buFont typeface="Symbol"/>
              <a:buChar char=""/>
              <a:tabLst>
                <a:tab pos="457200" algn="l"/>
              </a:tabLst>
            </a:pPr>
            <a:r>
              <a:rPr lang="en-US" dirty="0">
                <a:latin typeface="Times New Roman"/>
                <a:ea typeface="Times New Roman"/>
                <a:cs typeface="Arial"/>
              </a:rPr>
              <a:t>Ectopic pregnancy</a:t>
            </a:r>
            <a:endParaRPr lang="en-US" sz="1600" dirty="0">
              <a:ea typeface="Calibri"/>
              <a:cs typeface="Arial"/>
            </a:endParaRPr>
          </a:p>
          <a:p>
            <a:pPr marL="342900" marR="0" lvl="0" indent="-342900" algn="l" rtl="0">
              <a:spcBef>
                <a:spcPts val="0"/>
              </a:spcBef>
              <a:spcAft>
                <a:spcPts val="0"/>
              </a:spcAft>
              <a:buSzPts val="1000"/>
              <a:buFont typeface="Symbol"/>
              <a:buChar char=""/>
              <a:tabLst>
                <a:tab pos="457200" algn="l"/>
              </a:tabLst>
            </a:pPr>
            <a:r>
              <a:rPr lang="en-US" dirty="0">
                <a:latin typeface="Times New Roman"/>
                <a:ea typeface="Times New Roman"/>
                <a:cs typeface="Arial"/>
              </a:rPr>
              <a:t>Premature cervical dilatation</a:t>
            </a:r>
            <a:endParaRPr lang="en-US" sz="1600" dirty="0">
              <a:ea typeface="Calibri"/>
              <a:cs typeface="Arial"/>
            </a:endParaRPr>
          </a:p>
          <a:p>
            <a:pPr algn="l" rtl="0">
              <a:spcAft>
                <a:spcPts val="1500"/>
              </a:spcAft>
            </a:pPr>
            <a:r>
              <a:rPr lang="en-US" b="1" dirty="0">
                <a:latin typeface="Times New Roman"/>
                <a:ea typeface="Times New Roman"/>
                <a:cs typeface="Arial"/>
              </a:rPr>
              <a:t>Possibly evidenced by</a:t>
            </a:r>
            <a:endParaRPr lang="en-US" sz="1600" dirty="0">
              <a:ea typeface="Calibri"/>
              <a:cs typeface="Arial"/>
            </a:endParaRPr>
          </a:p>
          <a:p>
            <a:pPr marL="342900" marR="0" lvl="0" indent="-342900" algn="l" rtl="0">
              <a:spcBef>
                <a:spcPts val="0"/>
              </a:spcBef>
              <a:spcAft>
                <a:spcPts val="0"/>
              </a:spcAft>
              <a:buSzPts val="1000"/>
              <a:buFont typeface="Symbol"/>
              <a:buChar char=""/>
              <a:tabLst>
                <a:tab pos="457200" algn="l"/>
              </a:tabLst>
            </a:pPr>
            <a:r>
              <a:rPr lang="en-US" dirty="0">
                <a:latin typeface="Times New Roman"/>
                <a:ea typeface="Times New Roman"/>
                <a:cs typeface="Arial"/>
              </a:rPr>
              <a:t>Changes in </a:t>
            </a:r>
            <a:r>
              <a:rPr lang="en-US" u="sng" dirty="0">
                <a:solidFill>
                  <a:srgbClr val="0000FF"/>
                </a:solidFill>
                <a:latin typeface="Times New Roman"/>
                <a:ea typeface="Times New Roman"/>
                <a:cs typeface="Arial"/>
                <a:hlinkClick r:id="rId4"/>
              </a:rPr>
              <a:t>fetal heart rate</a:t>
            </a:r>
            <a:r>
              <a:rPr lang="en-US" dirty="0">
                <a:latin typeface="Times New Roman"/>
                <a:ea typeface="Times New Roman"/>
                <a:cs typeface="Arial"/>
              </a:rPr>
              <a:t>/activity</a:t>
            </a:r>
            <a:endParaRPr lang="en-US" sz="1600" dirty="0">
              <a:ea typeface="Calibri"/>
              <a:cs typeface="Arial"/>
            </a:endParaRPr>
          </a:p>
          <a:p>
            <a:pPr marL="342900" marR="0" lvl="0" indent="-342900" algn="l" rtl="0">
              <a:spcBef>
                <a:spcPts val="0"/>
              </a:spcBef>
              <a:spcAft>
                <a:spcPts val="0"/>
              </a:spcAft>
              <a:buSzPts val="1000"/>
              <a:buFont typeface="Symbol"/>
              <a:buChar char=""/>
              <a:tabLst>
                <a:tab pos="457200" algn="l"/>
              </a:tabLst>
            </a:pPr>
            <a:r>
              <a:rPr lang="en-US" dirty="0">
                <a:latin typeface="Times New Roman"/>
                <a:ea typeface="Times New Roman"/>
                <a:cs typeface="Arial"/>
              </a:rPr>
              <a:t>Vaginal spotting</a:t>
            </a:r>
            <a:endParaRPr lang="en-US" sz="1600" dirty="0">
              <a:ea typeface="Calibri"/>
              <a:cs typeface="Arial"/>
            </a:endParaRPr>
          </a:p>
          <a:p>
            <a:pPr marL="342900" marR="0" lvl="0" indent="-342900" algn="l" rtl="0">
              <a:spcBef>
                <a:spcPts val="0"/>
              </a:spcBef>
              <a:spcAft>
                <a:spcPts val="0"/>
              </a:spcAft>
              <a:buSzPts val="1000"/>
              <a:buFont typeface="Symbol"/>
              <a:buChar char=""/>
              <a:tabLst>
                <a:tab pos="457200" algn="l"/>
              </a:tabLst>
            </a:pPr>
            <a:r>
              <a:rPr lang="en-US" dirty="0">
                <a:latin typeface="Times New Roman"/>
                <a:ea typeface="Times New Roman"/>
                <a:cs typeface="Arial"/>
              </a:rPr>
              <a:t>Uterine </a:t>
            </a:r>
            <a:r>
              <a:rPr lang="en-US" u="sng" dirty="0">
                <a:solidFill>
                  <a:srgbClr val="0000FF"/>
                </a:solidFill>
                <a:latin typeface="Times New Roman"/>
                <a:ea typeface="Times New Roman"/>
                <a:cs typeface="Arial"/>
                <a:hlinkClick r:id="rId5" tooltip="Diarrhea Nursing Care Plans"/>
              </a:rPr>
              <a:t>cramping</a:t>
            </a:r>
            <a:endParaRPr lang="en-US" sz="1600" dirty="0">
              <a:ea typeface="Calibri"/>
              <a:cs typeface="Arial"/>
            </a:endParaRPr>
          </a:p>
          <a:p>
            <a:pPr algn="l" rtl="0">
              <a:spcAft>
                <a:spcPts val="1500"/>
              </a:spcAft>
            </a:pPr>
            <a:r>
              <a:rPr lang="en-US" b="1" dirty="0">
                <a:latin typeface="Times New Roman"/>
                <a:ea typeface="Times New Roman"/>
                <a:cs typeface="Arial"/>
              </a:rPr>
              <a:t>Desired Outcomes</a:t>
            </a:r>
            <a:endParaRPr lang="en-US" sz="1600" dirty="0">
              <a:ea typeface="Calibri"/>
              <a:cs typeface="Arial"/>
            </a:endParaRPr>
          </a:p>
          <a:p>
            <a:pPr marL="342900" marR="0" lvl="0" indent="-342900" algn="l" rtl="0">
              <a:spcBef>
                <a:spcPts val="0"/>
              </a:spcBef>
              <a:spcAft>
                <a:spcPts val="0"/>
              </a:spcAft>
              <a:buSzPts val="1000"/>
              <a:buFont typeface="Symbol"/>
              <a:buChar char=""/>
              <a:tabLst>
                <a:tab pos="457200" algn="l"/>
              </a:tabLst>
            </a:pPr>
            <a:r>
              <a:rPr lang="en-US" dirty="0">
                <a:latin typeface="Times New Roman"/>
                <a:ea typeface="Times New Roman"/>
                <a:cs typeface="Arial"/>
              </a:rPr>
              <a:t>The client will display normal vital signs and stable fetal heart rates.</a:t>
            </a:r>
            <a:endParaRPr lang="en-US" sz="1600" dirty="0">
              <a:ea typeface="Calibri"/>
              <a:cs typeface="Arial"/>
            </a:endParaRPr>
          </a:p>
          <a:p>
            <a:pPr marL="342900" marR="0" lvl="0" indent="-342900" algn="l" rtl="0">
              <a:spcBef>
                <a:spcPts val="0"/>
              </a:spcBef>
              <a:spcAft>
                <a:spcPts val="0"/>
              </a:spcAft>
              <a:buSzPts val="1000"/>
              <a:buFont typeface="Symbol"/>
              <a:buChar char=""/>
              <a:tabLst>
                <a:tab pos="457200" algn="l"/>
              </a:tabLst>
            </a:pPr>
            <a:r>
              <a:rPr lang="en-US" dirty="0">
                <a:latin typeface="Times New Roman"/>
                <a:ea typeface="Times New Roman"/>
                <a:cs typeface="Arial"/>
              </a:rPr>
              <a:t>The client will have reduced or absence of vaginal spotting or bleeding.</a:t>
            </a:r>
            <a:endParaRPr lang="en-US" sz="1600" dirty="0">
              <a:ea typeface="Calibri"/>
              <a:cs typeface="Arial"/>
            </a:endParaRPr>
          </a:p>
          <a:p>
            <a:pPr marL="342900" marR="0" lvl="0" indent="-342900" algn="l" rtl="0">
              <a:spcBef>
                <a:spcPts val="0"/>
              </a:spcBef>
              <a:spcAft>
                <a:spcPts val="0"/>
              </a:spcAft>
              <a:buSzPts val="1000"/>
              <a:buFont typeface="Symbol"/>
              <a:buChar char=""/>
              <a:tabLst>
                <a:tab pos="457200" algn="l"/>
              </a:tabLst>
            </a:pPr>
            <a:r>
              <a:rPr lang="en-US" dirty="0">
                <a:latin typeface="Times New Roman"/>
                <a:ea typeface="Times New Roman"/>
                <a:cs typeface="Arial"/>
              </a:rPr>
              <a:t>The client will exhibit self-precaution to avoid the recurrence of bleeding.</a:t>
            </a:r>
            <a:endParaRPr lang="en-US" sz="1600" dirty="0">
              <a:ea typeface="Calibri"/>
              <a:cs typeface="Arial"/>
            </a:endParaRPr>
          </a:p>
        </p:txBody>
      </p:sp>
    </p:spTree>
    <p:extLst>
      <p:ext uri="{BB962C8B-B14F-4D97-AF65-F5344CB8AC3E}">
        <p14:creationId xmlns:p14="http://schemas.microsoft.com/office/powerpoint/2010/main" val="25962541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438951"/>
            <a:ext cx="7416824" cy="4068806"/>
          </a:xfrm>
          <a:prstGeom prst="rect">
            <a:avLst/>
          </a:prstGeom>
        </p:spPr>
        <p:txBody>
          <a:bodyPr wrap="square">
            <a:spAutoFit/>
          </a:bodyPr>
          <a:lstStyle/>
          <a:p>
            <a:pPr lvl="0" algn="l" rtl="0">
              <a:lnSpc>
                <a:spcPct val="115000"/>
              </a:lnSpc>
            </a:pPr>
            <a:r>
              <a:rPr lang="en-US" u="sng" spc="10" dirty="0">
                <a:solidFill>
                  <a:srgbClr val="B12E32"/>
                </a:solidFill>
                <a:latin typeface="Times New Roman"/>
                <a:ea typeface="Times New Roman"/>
                <a:cs typeface="Arial"/>
                <a:hlinkClick r:id="rId2" tooltip="Red Blood Cell Production"/>
              </a:rPr>
              <a:t>Anemia</a:t>
            </a:r>
            <a:r>
              <a:rPr lang="en-US" spc="10" dirty="0">
                <a:solidFill>
                  <a:srgbClr val="000000"/>
                </a:solidFill>
                <a:latin typeface="Times New Roman"/>
                <a:ea typeface="Times New Roman"/>
                <a:cs typeface="Arial"/>
              </a:rPr>
              <a:t> occurs in up to one third of women during the 3rd trimester. The most common causes are</a:t>
            </a:r>
            <a:endParaRPr lang="en-US" sz="1600" dirty="0">
              <a:solidFill>
                <a:prstClr val="black"/>
              </a:solidFill>
              <a:ea typeface="Calibri"/>
              <a:cs typeface="Arial"/>
            </a:endParaRPr>
          </a:p>
          <a:p>
            <a:pPr marL="342900" lvl="0" indent="-342900" algn="l" rtl="0">
              <a:lnSpc>
                <a:spcPct val="115000"/>
              </a:lnSpc>
              <a:buSzPts val="1000"/>
              <a:buFont typeface="Symbol"/>
              <a:buChar char=""/>
              <a:tabLst>
                <a:tab pos="457200" algn="l"/>
              </a:tabLst>
            </a:pPr>
            <a:r>
              <a:rPr lang="en-US" u="sng" spc="10" dirty="0">
                <a:solidFill>
                  <a:srgbClr val="B12E32"/>
                </a:solidFill>
                <a:latin typeface="Times New Roman"/>
                <a:ea typeface="Times New Roman"/>
                <a:cs typeface="Arial"/>
                <a:hlinkClick r:id="rId3" tooltip="Iron Deficiency"/>
              </a:rPr>
              <a:t>Iron deficiency</a:t>
            </a:r>
            <a:endParaRPr lang="en-US" sz="1600" dirty="0">
              <a:solidFill>
                <a:prstClr val="black"/>
              </a:solidFill>
              <a:ea typeface="Calibri"/>
              <a:cs typeface="Arial"/>
            </a:endParaRPr>
          </a:p>
          <a:p>
            <a:pPr marL="342900" lvl="0" indent="-342900" algn="l" rtl="0">
              <a:lnSpc>
                <a:spcPct val="115000"/>
              </a:lnSpc>
              <a:buSzPts val="1000"/>
              <a:buFont typeface="Symbol"/>
              <a:buChar char=""/>
              <a:tabLst>
                <a:tab pos="457200" algn="l"/>
              </a:tabLst>
            </a:pPr>
            <a:r>
              <a:rPr lang="en-US" u="sng" spc="10" dirty="0">
                <a:solidFill>
                  <a:srgbClr val="B12E32"/>
                </a:solidFill>
                <a:latin typeface="Times New Roman"/>
                <a:ea typeface="Times New Roman"/>
                <a:cs typeface="Arial"/>
                <a:hlinkClick r:id="rId4" tooltip="Folate Deficiency"/>
              </a:rPr>
              <a:t>Folate deficiency</a:t>
            </a:r>
            <a:endParaRPr lang="en-US" sz="1600" dirty="0">
              <a:solidFill>
                <a:prstClr val="black"/>
              </a:solidFill>
              <a:ea typeface="Calibri"/>
              <a:cs typeface="Arial"/>
            </a:endParaRPr>
          </a:p>
          <a:p>
            <a:pPr lvl="0" algn="l" rtl="0">
              <a:lnSpc>
                <a:spcPct val="115000"/>
              </a:lnSpc>
              <a:spcAft>
                <a:spcPts val="1200"/>
              </a:spcAft>
            </a:pPr>
            <a:r>
              <a:rPr lang="en-US" spc="10" dirty="0">
                <a:solidFill>
                  <a:srgbClr val="000000"/>
                </a:solidFill>
                <a:latin typeface="Times New Roman"/>
                <a:ea typeface="Times New Roman"/>
                <a:cs typeface="Arial"/>
              </a:rPr>
              <a:t>Obstetricians, in consultation with a </a:t>
            </a:r>
            <a:r>
              <a:rPr lang="en-US" spc="10" dirty="0" err="1">
                <a:solidFill>
                  <a:srgbClr val="000000"/>
                </a:solidFill>
                <a:latin typeface="Times New Roman"/>
                <a:ea typeface="Times New Roman"/>
                <a:cs typeface="Arial"/>
              </a:rPr>
              <a:t>perinatologist</a:t>
            </a:r>
            <a:r>
              <a:rPr lang="en-US" spc="10" dirty="0">
                <a:solidFill>
                  <a:srgbClr val="000000"/>
                </a:solidFill>
                <a:latin typeface="Times New Roman"/>
                <a:ea typeface="Times New Roman"/>
                <a:cs typeface="Arial"/>
              </a:rPr>
              <a:t>, should evaluate anemia in pregnant Jehovah's Witness patients (who are likely to refuse blood transfusions) as soon as possible.</a:t>
            </a:r>
            <a:endParaRPr lang="en-US" sz="1600" dirty="0">
              <a:solidFill>
                <a:prstClr val="black"/>
              </a:solidFill>
              <a:ea typeface="Calibri"/>
              <a:cs typeface="Arial"/>
            </a:endParaRPr>
          </a:p>
          <a:p>
            <a:pPr lvl="0" algn="l" rtl="0">
              <a:lnSpc>
                <a:spcPct val="115000"/>
              </a:lnSpc>
            </a:pPr>
            <a:r>
              <a:rPr lang="en-US" b="1" spc="20" dirty="0">
                <a:solidFill>
                  <a:srgbClr val="113A50"/>
                </a:solidFill>
                <a:latin typeface="Times New Roman"/>
                <a:ea typeface="Times New Roman"/>
                <a:cs typeface="Arial"/>
              </a:rPr>
              <a:t>Symptoms and Signs of Anemia in Pregnancy</a:t>
            </a:r>
            <a:endParaRPr lang="en-US" sz="1600" dirty="0">
              <a:solidFill>
                <a:prstClr val="black"/>
              </a:solidFill>
              <a:ea typeface="Calibri"/>
              <a:cs typeface="Arial"/>
            </a:endParaRPr>
          </a:p>
          <a:p>
            <a:pPr lvl="0" algn="l" rtl="0">
              <a:lnSpc>
                <a:spcPct val="115000"/>
              </a:lnSpc>
              <a:spcAft>
                <a:spcPts val="1200"/>
              </a:spcAft>
            </a:pPr>
            <a:r>
              <a:rPr lang="en-US" spc="10" dirty="0">
                <a:solidFill>
                  <a:srgbClr val="000000"/>
                </a:solidFill>
                <a:latin typeface="Times New Roman"/>
                <a:ea typeface="Times New Roman"/>
                <a:cs typeface="Arial"/>
              </a:rPr>
              <a:t>Early symptoms of anemia are usually nonexistent or nonspecific (</a:t>
            </a:r>
            <a:r>
              <a:rPr lang="en-US" spc="10" dirty="0" err="1">
                <a:solidFill>
                  <a:srgbClr val="000000"/>
                </a:solidFill>
                <a:latin typeface="Times New Roman"/>
                <a:ea typeface="Times New Roman"/>
                <a:cs typeface="Arial"/>
              </a:rPr>
              <a:t>eg</a:t>
            </a:r>
            <a:r>
              <a:rPr lang="en-US" spc="10" dirty="0">
                <a:solidFill>
                  <a:srgbClr val="000000"/>
                </a:solidFill>
                <a:latin typeface="Times New Roman"/>
                <a:ea typeface="Times New Roman"/>
                <a:cs typeface="Arial"/>
              </a:rPr>
              <a:t>, fatigue, weakness, light-headedness, mild dyspnea during exertion). Other symptoms and signs may include pallor and, if anemia is severe, tachycardia or hypotension.</a:t>
            </a:r>
            <a:endParaRPr lang="en-US" sz="1600" dirty="0">
              <a:solidFill>
                <a:prstClr val="black"/>
              </a:solidFill>
              <a:ea typeface="Calibri"/>
              <a:cs typeface="Arial"/>
            </a:endParaRPr>
          </a:p>
        </p:txBody>
      </p:sp>
    </p:spTree>
    <p:extLst>
      <p:ext uri="{BB962C8B-B14F-4D97-AF65-F5344CB8AC3E}">
        <p14:creationId xmlns:p14="http://schemas.microsoft.com/office/powerpoint/2010/main" val="17368766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04665"/>
            <a:ext cx="7992888" cy="3574825"/>
          </a:xfrm>
          <a:prstGeom prst="rect">
            <a:avLst/>
          </a:prstGeom>
        </p:spPr>
        <p:txBody>
          <a:bodyPr wrap="square">
            <a:spAutoFit/>
          </a:bodyPr>
          <a:lstStyle/>
          <a:p>
            <a:pPr algn="l" rtl="0">
              <a:lnSpc>
                <a:spcPct val="115000"/>
              </a:lnSpc>
              <a:spcAft>
                <a:spcPts val="1200"/>
              </a:spcAft>
            </a:pPr>
            <a:r>
              <a:rPr lang="en-US" spc="10" dirty="0">
                <a:solidFill>
                  <a:srgbClr val="000000"/>
                </a:solidFill>
                <a:latin typeface="Times New Roman"/>
                <a:ea typeface="Times New Roman"/>
                <a:cs typeface="Arial"/>
              </a:rPr>
              <a:t>Anemia increases risk of</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u="sng" spc="10" dirty="0">
                <a:solidFill>
                  <a:srgbClr val="B12E32"/>
                </a:solidFill>
                <a:latin typeface="Times New Roman"/>
                <a:ea typeface="Times New Roman"/>
                <a:cs typeface="Arial"/>
                <a:hlinkClick r:id="rId2" tooltip="Preterm Labor"/>
              </a:rPr>
              <a:t>Preterm delivery</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Low birth weight</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Postpartum maternal infections</a:t>
            </a:r>
            <a:endParaRPr lang="en-US" sz="1600" dirty="0">
              <a:ea typeface="Calibri"/>
              <a:cs typeface="Arial"/>
            </a:endParaRPr>
          </a:p>
          <a:p>
            <a:pPr algn="l" rtl="0">
              <a:lnSpc>
                <a:spcPct val="115000"/>
              </a:lnSpc>
            </a:pPr>
            <a:r>
              <a:rPr lang="en-US" b="1" spc="20" dirty="0">
                <a:solidFill>
                  <a:srgbClr val="113A50"/>
                </a:solidFill>
                <a:latin typeface="Times New Roman"/>
                <a:ea typeface="Times New Roman"/>
                <a:cs typeface="Arial"/>
              </a:rPr>
              <a:t>Diagnosis of Anemia in Pregnancy</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Complete blood count (CBC), followed by testing based on mean corpuscular value (MCV) value</a:t>
            </a:r>
            <a:endParaRPr lang="en-US" sz="1600" dirty="0">
              <a:ea typeface="Calibri"/>
              <a:cs typeface="Arial"/>
            </a:endParaRPr>
          </a:p>
          <a:p>
            <a:pPr algn="l" rtl="0">
              <a:lnSpc>
                <a:spcPct val="115000"/>
              </a:lnSpc>
            </a:pPr>
            <a:r>
              <a:rPr lang="en-US" spc="10" dirty="0">
                <a:solidFill>
                  <a:srgbClr val="000000"/>
                </a:solidFill>
                <a:latin typeface="Times New Roman"/>
                <a:ea typeface="Times New Roman"/>
                <a:cs typeface="Arial"/>
              </a:rPr>
              <a:t>Diagnosis of anemia begins with CBC; usually, if women have anemia, subsequent testing is based on whether the MCV is low (&lt; 79 </a:t>
            </a:r>
            <a:r>
              <a:rPr lang="en-US" spc="10" dirty="0" err="1">
                <a:solidFill>
                  <a:srgbClr val="000000"/>
                </a:solidFill>
                <a:latin typeface="Times New Roman"/>
                <a:ea typeface="Times New Roman"/>
                <a:cs typeface="Arial"/>
              </a:rPr>
              <a:t>fL</a:t>
            </a:r>
            <a:r>
              <a:rPr lang="en-US" spc="10" dirty="0">
                <a:solidFill>
                  <a:srgbClr val="000000"/>
                </a:solidFill>
                <a:latin typeface="Times New Roman"/>
                <a:ea typeface="Times New Roman"/>
                <a:cs typeface="Arial"/>
              </a:rPr>
              <a:t>) or high (&gt; 100 </a:t>
            </a:r>
            <a:r>
              <a:rPr lang="en-US" spc="10" dirty="0" err="1">
                <a:solidFill>
                  <a:srgbClr val="000000"/>
                </a:solidFill>
                <a:latin typeface="Times New Roman"/>
                <a:ea typeface="Times New Roman"/>
                <a:cs typeface="Arial"/>
              </a:rPr>
              <a:t>fL</a:t>
            </a:r>
            <a:r>
              <a:rPr lang="en-US" spc="10" dirty="0" smtClean="0">
                <a:solidFill>
                  <a:srgbClr val="000000"/>
                </a:solidFill>
                <a:latin typeface="Times New Roman"/>
                <a:ea typeface="Times New Roman"/>
                <a:cs typeface="Arial"/>
              </a:rPr>
              <a:t>):</a:t>
            </a:r>
            <a:endParaRPr lang="en-US" sz="1600" dirty="0">
              <a:ea typeface="Calibri"/>
              <a:cs typeface="Arial"/>
            </a:endParaRPr>
          </a:p>
        </p:txBody>
      </p:sp>
    </p:spTree>
    <p:extLst>
      <p:ext uri="{BB962C8B-B14F-4D97-AF65-F5344CB8AC3E}">
        <p14:creationId xmlns:p14="http://schemas.microsoft.com/office/powerpoint/2010/main" val="29385048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240709"/>
            <a:ext cx="7920880" cy="3420936"/>
          </a:xfrm>
          <a:prstGeom prst="rect">
            <a:avLst/>
          </a:prstGeom>
        </p:spPr>
        <p:txBody>
          <a:bodyPr wrap="square">
            <a:spAutoFit/>
          </a:bodyPr>
          <a:lstStyle/>
          <a:p>
            <a:pPr algn="l" rtl="0">
              <a:lnSpc>
                <a:spcPct val="115000"/>
              </a:lnSpc>
            </a:pPr>
            <a:r>
              <a:rPr lang="en-US" b="1" spc="20" dirty="0">
                <a:solidFill>
                  <a:srgbClr val="113A50"/>
                </a:solidFill>
                <a:latin typeface="Times New Roman"/>
                <a:ea typeface="Times New Roman"/>
                <a:cs typeface="Arial"/>
              </a:rPr>
              <a:t>Treatment of Anemia in Pregnancy</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Treatment to reverse the anemia</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Transfusion as needed for severe symptoms or fetal indications</a:t>
            </a:r>
            <a:endParaRPr lang="en-US" sz="1600" dirty="0">
              <a:ea typeface="Calibri"/>
              <a:cs typeface="Arial"/>
            </a:endParaRPr>
          </a:p>
          <a:p>
            <a:pPr algn="l" rtl="0">
              <a:lnSpc>
                <a:spcPct val="115000"/>
              </a:lnSpc>
              <a:spcAft>
                <a:spcPts val="1200"/>
              </a:spcAft>
            </a:pPr>
            <a:r>
              <a:rPr lang="en-US" spc="10" dirty="0">
                <a:solidFill>
                  <a:srgbClr val="000000"/>
                </a:solidFill>
                <a:latin typeface="Times New Roman"/>
                <a:ea typeface="Times New Roman"/>
                <a:cs typeface="Arial"/>
              </a:rPr>
              <a:t>Treatment of anemia during pregnancy is directed at reversing the anemia (see below).</a:t>
            </a:r>
            <a:endParaRPr lang="en-US" sz="1600" dirty="0">
              <a:ea typeface="Calibri"/>
              <a:cs typeface="Arial"/>
            </a:endParaRPr>
          </a:p>
          <a:p>
            <a:pPr algn="l" rtl="0">
              <a:lnSpc>
                <a:spcPct val="115000"/>
              </a:lnSpc>
              <a:spcAft>
                <a:spcPts val="1200"/>
              </a:spcAft>
            </a:pPr>
            <a:r>
              <a:rPr lang="en-US" spc="10" dirty="0">
                <a:solidFill>
                  <a:srgbClr val="000000"/>
                </a:solidFill>
                <a:latin typeface="Times New Roman"/>
                <a:ea typeface="Times New Roman"/>
                <a:cs typeface="Arial"/>
              </a:rPr>
              <a:t>Transfusion is usually indicated for any anemia if severe constitutional symptoms (</a:t>
            </a:r>
            <a:r>
              <a:rPr lang="en-US" spc="10" dirty="0" err="1">
                <a:solidFill>
                  <a:srgbClr val="000000"/>
                </a:solidFill>
                <a:latin typeface="Times New Roman"/>
                <a:ea typeface="Times New Roman"/>
                <a:cs typeface="Arial"/>
              </a:rPr>
              <a:t>eg</a:t>
            </a:r>
            <a:r>
              <a:rPr lang="en-US" spc="10" dirty="0">
                <a:solidFill>
                  <a:srgbClr val="000000"/>
                </a:solidFill>
                <a:latin typeface="Times New Roman"/>
                <a:ea typeface="Times New Roman"/>
                <a:cs typeface="Arial"/>
              </a:rPr>
              <a:t>, light-headedness, weakness, fatigue) or cardiopulmonary symptoms or signs (</a:t>
            </a:r>
            <a:r>
              <a:rPr lang="en-US" spc="10" dirty="0" err="1">
                <a:solidFill>
                  <a:srgbClr val="000000"/>
                </a:solidFill>
                <a:latin typeface="Times New Roman"/>
                <a:ea typeface="Times New Roman"/>
                <a:cs typeface="Arial"/>
              </a:rPr>
              <a:t>eg</a:t>
            </a:r>
            <a:r>
              <a:rPr lang="en-US" spc="10" dirty="0">
                <a:solidFill>
                  <a:srgbClr val="000000"/>
                </a:solidFill>
                <a:latin typeface="Times New Roman"/>
                <a:ea typeface="Times New Roman"/>
                <a:cs typeface="Arial"/>
              </a:rPr>
              <a:t>, dyspnea, tachycardia, tachypnea) are present; the decision is not based on the </a:t>
            </a:r>
            <a:r>
              <a:rPr lang="en-US" spc="10" dirty="0" err="1">
                <a:solidFill>
                  <a:srgbClr val="000000"/>
                </a:solidFill>
                <a:latin typeface="Times New Roman"/>
                <a:ea typeface="Times New Roman"/>
                <a:cs typeface="Arial"/>
              </a:rPr>
              <a:t>Hct</a:t>
            </a:r>
            <a:r>
              <a:rPr lang="en-US" spc="10" dirty="0">
                <a:solidFill>
                  <a:srgbClr val="000000"/>
                </a:solidFill>
                <a:latin typeface="Times New Roman"/>
                <a:ea typeface="Times New Roman"/>
                <a:cs typeface="Arial"/>
              </a:rPr>
              <a:t>.</a:t>
            </a:r>
            <a:endParaRPr lang="en-US" sz="1600" dirty="0">
              <a:ea typeface="Calibri"/>
              <a:cs typeface="Arial"/>
            </a:endParaRPr>
          </a:p>
        </p:txBody>
      </p:sp>
    </p:spTree>
    <p:extLst>
      <p:ext uri="{BB962C8B-B14F-4D97-AF65-F5344CB8AC3E}">
        <p14:creationId xmlns:p14="http://schemas.microsoft.com/office/powerpoint/2010/main" val="13760338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526667"/>
            <a:ext cx="7344816" cy="4211922"/>
          </a:xfrm>
          <a:prstGeom prst="rect">
            <a:avLst/>
          </a:prstGeom>
        </p:spPr>
        <p:txBody>
          <a:bodyPr wrap="square">
            <a:spAutoFit/>
          </a:bodyPr>
          <a:lstStyle/>
          <a:p>
            <a:pPr algn="l" rtl="0">
              <a:lnSpc>
                <a:spcPct val="115000"/>
              </a:lnSpc>
            </a:pPr>
            <a:r>
              <a:rPr lang="en-US" b="1" spc="20" dirty="0">
                <a:solidFill>
                  <a:srgbClr val="113A50"/>
                </a:solidFill>
                <a:latin typeface="Times New Roman"/>
                <a:ea typeface="Times New Roman"/>
                <a:cs typeface="Arial"/>
              </a:rPr>
              <a:t>Key Points </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b="1" spc="10" dirty="0" err="1">
                <a:solidFill>
                  <a:srgbClr val="174F6D"/>
                </a:solidFill>
                <a:latin typeface="Times New Roman"/>
                <a:ea typeface="Times New Roman"/>
                <a:cs typeface="Arial"/>
              </a:rPr>
              <a:t>Hemodilution</a:t>
            </a:r>
            <a:r>
              <a:rPr lang="en-US" b="1" spc="10" dirty="0">
                <a:solidFill>
                  <a:srgbClr val="174F6D"/>
                </a:solidFill>
                <a:latin typeface="Times New Roman"/>
                <a:ea typeface="Times New Roman"/>
                <a:cs typeface="Arial"/>
              </a:rPr>
              <a:t> occurs during pregnancy, but oxygen-carrying capacity remains normal throughout pregnancy.</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b="1" spc="10" dirty="0">
                <a:solidFill>
                  <a:srgbClr val="174F6D"/>
                </a:solidFill>
                <a:latin typeface="Times New Roman"/>
                <a:ea typeface="Times New Roman"/>
                <a:cs typeface="Arial"/>
              </a:rPr>
              <a:t>The most common causes of anemia during pregnancy are iron deficiency and folate acid deficiency.</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b="1" spc="10" dirty="0">
                <a:solidFill>
                  <a:srgbClr val="174F6D"/>
                </a:solidFill>
                <a:latin typeface="Times New Roman"/>
                <a:ea typeface="Times New Roman"/>
                <a:cs typeface="Arial"/>
              </a:rPr>
              <a:t>Anemia increases risk of preterm delivery and postpartum maternal infections.</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b="1" spc="10" dirty="0">
                <a:solidFill>
                  <a:srgbClr val="174F6D"/>
                </a:solidFill>
                <a:latin typeface="Times New Roman"/>
                <a:ea typeface="Times New Roman"/>
                <a:cs typeface="Arial"/>
              </a:rPr>
              <a:t>If </a:t>
            </a:r>
            <a:r>
              <a:rPr lang="en-US" b="1" spc="10" dirty="0" err="1">
                <a:solidFill>
                  <a:srgbClr val="174F6D"/>
                </a:solidFill>
                <a:latin typeface="Times New Roman"/>
                <a:ea typeface="Times New Roman"/>
                <a:cs typeface="Arial"/>
              </a:rPr>
              <a:t>Hb</a:t>
            </a:r>
            <a:r>
              <a:rPr lang="en-US" b="1" spc="10" dirty="0">
                <a:solidFill>
                  <a:srgbClr val="174F6D"/>
                </a:solidFill>
                <a:latin typeface="Times New Roman"/>
                <a:ea typeface="Times New Roman"/>
                <a:cs typeface="Arial"/>
              </a:rPr>
              <a:t> is &lt; 11.5 g/</a:t>
            </a:r>
            <a:r>
              <a:rPr lang="en-US" b="1" spc="10" dirty="0" err="1">
                <a:solidFill>
                  <a:srgbClr val="174F6D"/>
                </a:solidFill>
                <a:latin typeface="Times New Roman"/>
                <a:ea typeface="Times New Roman"/>
                <a:cs typeface="Arial"/>
              </a:rPr>
              <a:t>dL</a:t>
            </a:r>
            <a:r>
              <a:rPr lang="en-US" b="1" spc="10" dirty="0">
                <a:solidFill>
                  <a:srgbClr val="174F6D"/>
                </a:solidFill>
                <a:latin typeface="Times New Roman"/>
                <a:ea typeface="Times New Roman"/>
                <a:cs typeface="Arial"/>
              </a:rPr>
              <a:t> at the onset of pregnancy, consider treating women prophylactically.</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b="1" spc="10" dirty="0">
                <a:solidFill>
                  <a:srgbClr val="174F6D"/>
                </a:solidFill>
                <a:latin typeface="Times New Roman"/>
                <a:ea typeface="Times New Roman"/>
                <a:cs typeface="Arial"/>
              </a:rPr>
              <a:t>Treat the cause of the anemia if possible, but if patients have severe symptoms, transfusion is usually indicated.</a:t>
            </a:r>
            <a:endParaRPr lang="en-US" sz="1600" dirty="0">
              <a:ea typeface="Calibri"/>
              <a:cs typeface="Arial"/>
            </a:endParaRPr>
          </a:p>
        </p:txBody>
      </p:sp>
    </p:spTree>
    <p:extLst>
      <p:ext uri="{BB962C8B-B14F-4D97-AF65-F5344CB8AC3E}">
        <p14:creationId xmlns:p14="http://schemas.microsoft.com/office/powerpoint/2010/main" val="7187336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5656" y="1317653"/>
            <a:ext cx="6696744" cy="3267048"/>
          </a:xfrm>
          <a:prstGeom prst="rect">
            <a:avLst/>
          </a:prstGeom>
        </p:spPr>
        <p:txBody>
          <a:bodyPr wrap="square">
            <a:spAutoFit/>
          </a:bodyPr>
          <a:lstStyle/>
          <a:p>
            <a:pPr algn="l" rtl="0">
              <a:lnSpc>
                <a:spcPct val="115000"/>
              </a:lnSpc>
            </a:pPr>
            <a:r>
              <a:rPr lang="en-US" b="1" spc="25" dirty="0">
                <a:solidFill>
                  <a:srgbClr val="113A50"/>
                </a:solidFill>
                <a:latin typeface="Times New Roman"/>
                <a:ea typeface="Times New Roman"/>
                <a:cs typeface="Arial"/>
              </a:rPr>
              <a:t>Iron Deficiency Anemia in Pregnancy</a:t>
            </a:r>
            <a:endParaRPr lang="en-US" sz="1600" dirty="0">
              <a:ea typeface="Calibri"/>
              <a:cs typeface="Arial"/>
            </a:endParaRPr>
          </a:p>
          <a:p>
            <a:pPr algn="l" rtl="0">
              <a:lnSpc>
                <a:spcPct val="115000"/>
              </a:lnSpc>
            </a:pPr>
            <a:r>
              <a:rPr lang="en-US" spc="10" dirty="0">
                <a:solidFill>
                  <a:srgbClr val="000000"/>
                </a:solidFill>
                <a:latin typeface="Times New Roman"/>
                <a:ea typeface="Times New Roman"/>
                <a:cs typeface="Arial"/>
              </a:rPr>
              <a:t>About 95% of anemia cases during pregnancy are </a:t>
            </a:r>
            <a:r>
              <a:rPr lang="en-US" u="sng" spc="10" dirty="0">
                <a:solidFill>
                  <a:srgbClr val="B12E32"/>
                </a:solidFill>
                <a:latin typeface="Times New Roman"/>
                <a:ea typeface="Times New Roman"/>
                <a:cs typeface="Arial"/>
                <a:hlinkClick r:id="rId2" tooltip="Iron Deficiency Anemia"/>
              </a:rPr>
              <a:t>iron deficiency anemia</a:t>
            </a:r>
            <a:r>
              <a:rPr lang="en-US" spc="10" dirty="0">
                <a:solidFill>
                  <a:srgbClr val="000000"/>
                </a:solidFill>
                <a:latin typeface="Times New Roman"/>
                <a:ea typeface="Times New Roman"/>
                <a:cs typeface="Arial"/>
              </a:rPr>
              <a:t>. The cause is usually</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Inadequate dietary intake (especially in adolescent girls)</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A previous pregnancy</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The normal recurrent loss of iron in menstrual blood (which approximates the amount normally ingested each month and thus prevents iron stores from building up) before the woman became pregnant</a:t>
            </a:r>
            <a:endParaRPr lang="en-US" sz="1600" dirty="0">
              <a:ea typeface="Calibri"/>
              <a:cs typeface="Arial"/>
            </a:endParaRPr>
          </a:p>
        </p:txBody>
      </p:sp>
    </p:spTree>
    <p:extLst>
      <p:ext uri="{BB962C8B-B14F-4D97-AF65-F5344CB8AC3E}">
        <p14:creationId xmlns:p14="http://schemas.microsoft.com/office/powerpoint/2010/main" val="18553942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476672"/>
            <a:ext cx="7272808" cy="4367158"/>
          </a:xfrm>
          <a:prstGeom prst="rect">
            <a:avLst/>
          </a:prstGeom>
        </p:spPr>
        <p:txBody>
          <a:bodyPr wrap="square">
            <a:spAutoFit/>
          </a:bodyPr>
          <a:lstStyle/>
          <a:p>
            <a:pPr algn="l" rtl="0">
              <a:lnSpc>
                <a:spcPct val="115000"/>
              </a:lnSpc>
            </a:pPr>
            <a:r>
              <a:rPr lang="en-US" b="1" spc="20" dirty="0">
                <a:solidFill>
                  <a:srgbClr val="113A50"/>
                </a:solidFill>
                <a:latin typeface="Times New Roman"/>
                <a:ea typeface="Times New Roman"/>
                <a:cs typeface="Arial"/>
              </a:rPr>
              <a:t>Diagnosis of Iron Deficiency Anemia in Pregnancy</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Measurement of serum iron, ferritin, and transferrin</a:t>
            </a:r>
            <a:endParaRPr lang="en-US" sz="1600" dirty="0">
              <a:ea typeface="Calibri"/>
              <a:cs typeface="Arial"/>
            </a:endParaRPr>
          </a:p>
          <a:p>
            <a:pPr algn="l" rtl="0">
              <a:lnSpc>
                <a:spcPct val="115000"/>
              </a:lnSpc>
            </a:pPr>
            <a:r>
              <a:rPr lang="en-US" spc="10" dirty="0">
                <a:solidFill>
                  <a:srgbClr val="000000"/>
                </a:solidFill>
                <a:latin typeface="Times New Roman"/>
                <a:ea typeface="Times New Roman"/>
                <a:cs typeface="Arial"/>
              </a:rPr>
              <a:t>Typically, </a:t>
            </a:r>
            <a:r>
              <a:rPr lang="en-US" spc="10" dirty="0" err="1">
                <a:solidFill>
                  <a:srgbClr val="000000"/>
                </a:solidFill>
                <a:latin typeface="Times New Roman"/>
                <a:ea typeface="Times New Roman"/>
                <a:cs typeface="Arial"/>
              </a:rPr>
              <a:t>Hct</a:t>
            </a:r>
            <a:r>
              <a:rPr lang="en-US" spc="10" dirty="0">
                <a:solidFill>
                  <a:srgbClr val="000000"/>
                </a:solidFill>
                <a:latin typeface="Times New Roman"/>
                <a:ea typeface="Times New Roman"/>
                <a:cs typeface="Arial"/>
              </a:rPr>
              <a:t> is ≤ 30%, and MCV is &lt; 79 </a:t>
            </a:r>
            <a:r>
              <a:rPr lang="en-US" spc="10" dirty="0" err="1">
                <a:solidFill>
                  <a:srgbClr val="000000"/>
                </a:solidFill>
                <a:latin typeface="Times New Roman"/>
                <a:ea typeface="Times New Roman"/>
                <a:cs typeface="Arial"/>
              </a:rPr>
              <a:t>fL.</a:t>
            </a:r>
            <a:r>
              <a:rPr lang="en-US" spc="10" dirty="0">
                <a:solidFill>
                  <a:srgbClr val="000000"/>
                </a:solidFill>
                <a:latin typeface="Times New Roman"/>
                <a:ea typeface="Times New Roman"/>
                <a:cs typeface="Arial"/>
              </a:rPr>
              <a:t> Decreased serum iron and ferritin and increased serum transferrin levels confirm the diagnosis of iron deficiency anemia.</a:t>
            </a:r>
            <a:endParaRPr lang="en-US" sz="1600" dirty="0">
              <a:ea typeface="Calibri"/>
              <a:cs typeface="Arial"/>
            </a:endParaRPr>
          </a:p>
          <a:p>
            <a:pPr algn="l" rtl="0">
              <a:lnSpc>
                <a:spcPct val="115000"/>
              </a:lnSpc>
            </a:pPr>
            <a:r>
              <a:rPr lang="en-US" b="1" spc="20" dirty="0">
                <a:solidFill>
                  <a:srgbClr val="113A50"/>
                </a:solidFill>
                <a:latin typeface="Times New Roman"/>
                <a:ea typeface="Times New Roman"/>
                <a:cs typeface="Arial"/>
              </a:rPr>
              <a:t>Treatment of Iron Deficiency Anemia in Pregnancy</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spc="10" dirty="0">
                <a:solidFill>
                  <a:srgbClr val="000000"/>
                </a:solidFill>
                <a:latin typeface="Times New Roman"/>
                <a:ea typeface="Times New Roman"/>
                <a:cs typeface="Arial"/>
              </a:rPr>
              <a:t>Usually ferrous sulfate 325 mg orally once a day</a:t>
            </a:r>
            <a:endParaRPr lang="en-US" sz="1600" dirty="0">
              <a:ea typeface="Calibri"/>
              <a:cs typeface="Arial"/>
            </a:endParaRPr>
          </a:p>
          <a:p>
            <a:pPr algn="l" rtl="0">
              <a:lnSpc>
                <a:spcPct val="115000"/>
              </a:lnSpc>
            </a:pPr>
            <a:r>
              <a:rPr lang="en-US" spc="10" dirty="0">
                <a:solidFill>
                  <a:srgbClr val="000000"/>
                </a:solidFill>
                <a:latin typeface="Times New Roman"/>
                <a:ea typeface="Times New Roman"/>
                <a:cs typeface="Arial"/>
              </a:rPr>
              <a:t>One 325-mg ferrous sulfate tablet taken midmorning is usually effective. Higher or more frequent doses increase GI adverse effects, especially constipation, and one dose blocks absorption of the next dose, thereby reducing percentage intake.</a:t>
            </a:r>
            <a:endParaRPr lang="en-US" sz="1600" dirty="0">
              <a:ea typeface="Calibri"/>
              <a:cs typeface="Arial"/>
            </a:endParaRPr>
          </a:p>
          <a:p>
            <a:pPr algn="l" rtl="0">
              <a:lnSpc>
                <a:spcPct val="115000"/>
              </a:lnSpc>
              <a:spcAft>
                <a:spcPts val="1200"/>
              </a:spcAft>
            </a:pPr>
            <a:r>
              <a:rPr lang="en-US" spc="10" dirty="0" smtClean="0">
                <a:solidFill>
                  <a:srgbClr val="000000"/>
                </a:solidFill>
                <a:latin typeface="Times New Roman"/>
                <a:ea typeface="Times New Roman"/>
                <a:cs typeface="Arial"/>
              </a:rPr>
              <a:t>Neonates </a:t>
            </a:r>
            <a:r>
              <a:rPr lang="en-US" spc="10" dirty="0">
                <a:solidFill>
                  <a:srgbClr val="000000"/>
                </a:solidFill>
                <a:latin typeface="Times New Roman"/>
                <a:ea typeface="Times New Roman"/>
                <a:cs typeface="Arial"/>
              </a:rPr>
              <a:t>of mothers with iron deficiency anemia usually have a normal </a:t>
            </a:r>
            <a:r>
              <a:rPr lang="en-US" spc="10" dirty="0" err="1">
                <a:solidFill>
                  <a:srgbClr val="000000"/>
                </a:solidFill>
                <a:latin typeface="Times New Roman"/>
                <a:ea typeface="Times New Roman"/>
                <a:cs typeface="Arial"/>
              </a:rPr>
              <a:t>Hct</a:t>
            </a:r>
            <a:r>
              <a:rPr lang="en-US" spc="10" dirty="0">
                <a:solidFill>
                  <a:srgbClr val="000000"/>
                </a:solidFill>
                <a:latin typeface="Times New Roman"/>
                <a:ea typeface="Times New Roman"/>
                <a:cs typeface="Arial"/>
              </a:rPr>
              <a:t> but decreased total iron stores and a need for early dietary iron supplements.</a:t>
            </a:r>
            <a:endParaRPr lang="en-US" sz="1600" dirty="0">
              <a:ea typeface="Calibri"/>
              <a:cs typeface="Arial"/>
            </a:endParaRPr>
          </a:p>
        </p:txBody>
      </p:sp>
    </p:spTree>
    <p:extLst>
      <p:ext uri="{BB962C8B-B14F-4D97-AF65-F5344CB8AC3E}">
        <p14:creationId xmlns:p14="http://schemas.microsoft.com/office/powerpoint/2010/main" val="18933769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834444"/>
            <a:ext cx="7344816" cy="3596369"/>
          </a:xfrm>
          <a:prstGeom prst="rect">
            <a:avLst/>
          </a:prstGeom>
        </p:spPr>
        <p:txBody>
          <a:bodyPr wrap="square">
            <a:spAutoFit/>
          </a:bodyPr>
          <a:lstStyle/>
          <a:p>
            <a:pPr algn="l" rtl="0">
              <a:lnSpc>
                <a:spcPct val="115000"/>
              </a:lnSpc>
            </a:pPr>
            <a:r>
              <a:rPr lang="en-US" b="1" spc="20" dirty="0">
                <a:solidFill>
                  <a:srgbClr val="113A50"/>
                </a:solidFill>
                <a:latin typeface="Times New Roman"/>
                <a:ea typeface="Times New Roman"/>
                <a:cs typeface="Arial"/>
              </a:rPr>
              <a:t>Prevention of Iron Deficiency Anemia in Pregnancy</a:t>
            </a:r>
            <a:endParaRPr lang="en-US" sz="1600" dirty="0">
              <a:ea typeface="Calibri"/>
              <a:cs typeface="Arial"/>
            </a:endParaRPr>
          </a:p>
          <a:p>
            <a:pPr algn="l" rtl="0">
              <a:lnSpc>
                <a:spcPct val="115000"/>
              </a:lnSpc>
            </a:pPr>
            <a:r>
              <a:rPr lang="en-US" spc="10" dirty="0">
                <a:solidFill>
                  <a:srgbClr val="000000"/>
                </a:solidFill>
                <a:latin typeface="Times New Roman"/>
                <a:ea typeface="Times New Roman"/>
                <a:cs typeface="Arial"/>
              </a:rPr>
              <a:t>Although the practice is controversial, iron supplements (usually ferrous sulfate 325 mg orally once a day) are usually given routinely to pregnant women to prevent depletion of body iron stores and prevent the anemia that may result from abnormal bleeding or a subsequent pregnancy.</a:t>
            </a:r>
            <a:endParaRPr lang="en-US" sz="1600" dirty="0">
              <a:ea typeface="Calibri"/>
              <a:cs typeface="Arial"/>
            </a:endParaRPr>
          </a:p>
          <a:p>
            <a:pPr algn="l" rtl="0">
              <a:lnSpc>
                <a:spcPct val="115000"/>
              </a:lnSpc>
            </a:pPr>
            <a:r>
              <a:rPr lang="en-US" b="1" spc="25" dirty="0">
                <a:solidFill>
                  <a:srgbClr val="113A50"/>
                </a:solidFill>
                <a:latin typeface="Times New Roman"/>
                <a:ea typeface="Times New Roman"/>
                <a:cs typeface="Arial"/>
              </a:rPr>
              <a:t>Folate Deficiency Anemia in Pregnancy</a:t>
            </a:r>
            <a:endParaRPr lang="en-US" sz="1600" dirty="0">
              <a:ea typeface="Calibri"/>
              <a:cs typeface="Arial"/>
            </a:endParaRPr>
          </a:p>
          <a:p>
            <a:pPr algn="l" rtl="0">
              <a:lnSpc>
                <a:spcPct val="115000"/>
              </a:lnSpc>
            </a:pPr>
            <a:r>
              <a:rPr lang="en-US" u="sng" spc="10" dirty="0">
                <a:solidFill>
                  <a:srgbClr val="B12E32"/>
                </a:solidFill>
                <a:latin typeface="Times New Roman"/>
                <a:ea typeface="Times New Roman"/>
                <a:cs typeface="Arial"/>
                <a:hlinkClick r:id="rId2" tooltip="Folate Deficiency"/>
              </a:rPr>
              <a:t>Folate deficiency</a:t>
            </a:r>
            <a:r>
              <a:rPr lang="en-US" spc="10" dirty="0">
                <a:solidFill>
                  <a:srgbClr val="000000"/>
                </a:solidFill>
                <a:latin typeface="Times New Roman"/>
                <a:ea typeface="Times New Roman"/>
                <a:cs typeface="Arial"/>
              </a:rPr>
              <a:t> increases risk of </a:t>
            </a:r>
            <a:r>
              <a:rPr lang="en-US" u="sng" spc="10" dirty="0">
                <a:solidFill>
                  <a:srgbClr val="B12E32"/>
                </a:solidFill>
                <a:latin typeface="Times New Roman"/>
                <a:ea typeface="Times New Roman"/>
                <a:cs typeface="Arial"/>
                <a:hlinkClick r:id="rId3" tooltip="Overview of Congenital Neurologic Anomalies"/>
              </a:rPr>
              <a:t>neural tube defects</a:t>
            </a:r>
            <a:r>
              <a:rPr lang="en-US" spc="10" dirty="0">
                <a:solidFill>
                  <a:srgbClr val="000000"/>
                </a:solidFill>
                <a:latin typeface="Times New Roman"/>
                <a:ea typeface="Times New Roman"/>
                <a:cs typeface="Arial"/>
              </a:rPr>
              <a:t> and possibly </a:t>
            </a:r>
            <a:r>
              <a:rPr lang="en-US" u="sng" spc="10" dirty="0">
                <a:solidFill>
                  <a:srgbClr val="B12E32"/>
                </a:solidFill>
                <a:latin typeface="Times New Roman"/>
                <a:ea typeface="Times New Roman"/>
                <a:cs typeface="Arial"/>
                <a:hlinkClick r:id="rId4" tooltip="Fetal Alcohol Syndrome"/>
              </a:rPr>
              <a:t>fetal alcohol syndrome</a:t>
            </a:r>
            <a:r>
              <a:rPr lang="en-US" spc="10" dirty="0">
                <a:solidFill>
                  <a:srgbClr val="000000"/>
                </a:solidFill>
                <a:latin typeface="Times New Roman"/>
                <a:ea typeface="Times New Roman"/>
                <a:cs typeface="Arial"/>
              </a:rPr>
              <a:t>. Deficiency occurs in 0.5 to 1.5% of pregnant women; </a:t>
            </a:r>
            <a:r>
              <a:rPr lang="en-US" u="sng" spc="10" dirty="0">
                <a:solidFill>
                  <a:srgbClr val="B12E32"/>
                </a:solidFill>
                <a:latin typeface="Times New Roman"/>
                <a:ea typeface="Times New Roman"/>
                <a:cs typeface="Arial"/>
                <a:hlinkClick r:id="rId5" tooltip="Megaloblastic Macrocytic Anemias"/>
              </a:rPr>
              <a:t>megaloblastic macrocytic anemia</a:t>
            </a:r>
            <a:r>
              <a:rPr lang="en-US" spc="10" dirty="0">
                <a:solidFill>
                  <a:srgbClr val="000000"/>
                </a:solidFill>
                <a:latin typeface="Times New Roman"/>
                <a:ea typeface="Times New Roman"/>
                <a:cs typeface="Arial"/>
              </a:rPr>
              <a:t> is present if deficiency is moderate or severe.</a:t>
            </a:r>
            <a:endParaRPr lang="en-US" sz="1600" dirty="0">
              <a:ea typeface="Calibri"/>
              <a:cs typeface="Arial"/>
            </a:endParaRPr>
          </a:p>
          <a:p>
            <a:pPr algn="l" rtl="0">
              <a:lnSpc>
                <a:spcPct val="115000"/>
              </a:lnSpc>
              <a:spcAft>
                <a:spcPts val="1200"/>
              </a:spcAft>
            </a:pPr>
            <a:r>
              <a:rPr lang="en-US" spc="10" dirty="0">
                <a:solidFill>
                  <a:srgbClr val="000000"/>
                </a:solidFill>
                <a:latin typeface="Times New Roman"/>
                <a:ea typeface="Times New Roman"/>
                <a:cs typeface="Arial"/>
              </a:rPr>
              <a:t>Rarely, severe anemia and glossitis occur.</a:t>
            </a:r>
            <a:endParaRPr lang="en-US" sz="1600" dirty="0">
              <a:ea typeface="Calibri"/>
              <a:cs typeface="Arial"/>
            </a:endParaRPr>
          </a:p>
        </p:txBody>
      </p:sp>
    </p:spTree>
    <p:extLst>
      <p:ext uri="{BB962C8B-B14F-4D97-AF65-F5344CB8AC3E}">
        <p14:creationId xmlns:p14="http://schemas.microsoft.com/office/powerpoint/2010/main" val="39562118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692696"/>
            <a:ext cx="7776864" cy="5321457"/>
          </a:xfrm>
          <a:prstGeom prst="rect">
            <a:avLst/>
          </a:prstGeom>
        </p:spPr>
        <p:txBody>
          <a:bodyPr wrap="square">
            <a:spAutoFit/>
          </a:bodyPr>
          <a:lstStyle/>
          <a:p>
            <a:pPr algn="l" rtl="0">
              <a:lnSpc>
                <a:spcPct val="115000"/>
              </a:lnSpc>
            </a:pPr>
            <a:r>
              <a:rPr lang="en-US" b="1" spc="20" dirty="0">
                <a:solidFill>
                  <a:srgbClr val="113A50"/>
                </a:solidFill>
                <a:latin typeface="Times New Roman"/>
                <a:ea typeface="Times New Roman"/>
                <a:cs typeface="Arial"/>
              </a:rPr>
              <a:t>Diagnosis of Folate Deficiency Anemia in Pregnancy</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Measurement of serum folate</a:t>
            </a:r>
            <a:endParaRPr lang="en-US" sz="1600" dirty="0">
              <a:ea typeface="Calibri"/>
              <a:cs typeface="Arial"/>
            </a:endParaRPr>
          </a:p>
          <a:p>
            <a:pPr algn="l" rtl="0">
              <a:lnSpc>
                <a:spcPct val="115000"/>
              </a:lnSpc>
              <a:spcAft>
                <a:spcPts val="1200"/>
              </a:spcAft>
            </a:pPr>
            <a:r>
              <a:rPr lang="en-US" spc="10" dirty="0">
                <a:solidFill>
                  <a:srgbClr val="000000"/>
                </a:solidFill>
                <a:latin typeface="Times New Roman"/>
                <a:ea typeface="Times New Roman"/>
                <a:cs typeface="Arial"/>
              </a:rPr>
              <a:t>Folate deficiency is suspected if CBC shows anemia with macrocytic indices or high RBC distribution width (RDW). Low serum folate levels confirm the diagnosis.</a:t>
            </a:r>
            <a:endParaRPr lang="en-US" sz="1600" dirty="0">
              <a:ea typeface="Calibri"/>
              <a:cs typeface="Arial"/>
            </a:endParaRPr>
          </a:p>
          <a:p>
            <a:pPr algn="l" rtl="0">
              <a:lnSpc>
                <a:spcPct val="115000"/>
              </a:lnSpc>
            </a:pPr>
            <a:r>
              <a:rPr lang="en-US" b="1" spc="20" dirty="0">
                <a:solidFill>
                  <a:srgbClr val="113A50"/>
                </a:solidFill>
                <a:latin typeface="Times New Roman"/>
                <a:ea typeface="Times New Roman"/>
                <a:cs typeface="Arial"/>
              </a:rPr>
              <a:t>Treatment of Folate Deficiency Anemia in Pregnancy</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Folic acid 1 mg orally twice a day</a:t>
            </a:r>
            <a:endParaRPr lang="en-US" sz="1600" dirty="0">
              <a:ea typeface="Calibri"/>
              <a:cs typeface="Arial"/>
            </a:endParaRPr>
          </a:p>
          <a:p>
            <a:pPr algn="l" rtl="0">
              <a:lnSpc>
                <a:spcPct val="115000"/>
              </a:lnSpc>
              <a:spcAft>
                <a:spcPts val="1200"/>
              </a:spcAft>
            </a:pPr>
            <a:r>
              <a:rPr lang="en-US" spc="10" dirty="0">
                <a:solidFill>
                  <a:srgbClr val="000000"/>
                </a:solidFill>
                <a:latin typeface="Times New Roman"/>
                <a:ea typeface="Times New Roman"/>
                <a:cs typeface="Arial"/>
              </a:rPr>
              <a:t>Treatment is folic acid 1 mg orally twice a day.</a:t>
            </a:r>
            <a:endParaRPr lang="en-US" sz="1600" dirty="0">
              <a:ea typeface="Calibri"/>
              <a:cs typeface="Arial"/>
            </a:endParaRPr>
          </a:p>
          <a:p>
            <a:pPr algn="l" rtl="0">
              <a:lnSpc>
                <a:spcPct val="115000"/>
              </a:lnSpc>
              <a:spcAft>
                <a:spcPts val="1200"/>
              </a:spcAft>
            </a:pPr>
            <a:r>
              <a:rPr lang="en-US" spc="10" dirty="0">
                <a:solidFill>
                  <a:srgbClr val="000000"/>
                </a:solidFill>
                <a:latin typeface="Times New Roman"/>
                <a:ea typeface="Times New Roman"/>
                <a:cs typeface="Arial"/>
              </a:rPr>
              <a:t>Severe megaloblastic anemia may warrant bone marrow examination and further treatment in a hospital.</a:t>
            </a:r>
            <a:endParaRPr lang="en-US" sz="1600" dirty="0">
              <a:ea typeface="Calibri"/>
              <a:cs typeface="Arial"/>
            </a:endParaRPr>
          </a:p>
          <a:p>
            <a:pPr algn="l" rtl="0">
              <a:lnSpc>
                <a:spcPct val="115000"/>
              </a:lnSpc>
            </a:pPr>
            <a:r>
              <a:rPr lang="en-US" b="1" spc="20" dirty="0">
                <a:solidFill>
                  <a:srgbClr val="113A50"/>
                </a:solidFill>
                <a:latin typeface="Times New Roman"/>
                <a:ea typeface="Times New Roman"/>
                <a:cs typeface="Arial"/>
              </a:rPr>
              <a:t>Prevention of Folate Deficiency Anemia in Pregnancy</a:t>
            </a:r>
            <a:endParaRPr lang="en-US" sz="1600" dirty="0">
              <a:ea typeface="Calibri"/>
              <a:cs typeface="Arial"/>
            </a:endParaRPr>
          </a:p>
          <a:p>
            <a:pPr algn="l" rtl="0">
              <a:lnSpc>
                <a:spcPct val="115000"/>
              </a:lnSpc>
              <a:spcAft>
                <a:spcPts val="1200"/>
              </a:spcAft>
            </a:pPr>
            <a:r>
              <a:rPr lang="en-US" spc="10" dirty="0">
                <a:solidFill>
                  <a:srgbClr val="000000"/>
                </a:solidFill>
                <a:latin typeface="Times New Roman"/>
                <a:ea typeface="Times New Roman"/>
                <a:cs typeface="Arial"/>
              </a:rPr>
              <a:t>For prevention, all pregnant women and women who are trying to conceive are given folic acid 0.4 to 0.8 mg orally once a day. Women who have had a fetus with spina bifida should take 4 mg once a day, starting before conception.</a:t>
            </a:r>
            <a:endParaRPr lang="en-US" sz="1600" dirty="0">
              <a:ea typeface="Calibri"/>
              <a:cs typeface="Arial"/>
            </a:endParaRPr>
          </a:p>
        </p:txBody>
      </p:sp>
    </p:spTree>
    <p:extLst>
      <p:ext uri="{BB962C8B-B14F-4D97-AF65-F5344CB8AC3E}">
        <p14:creationId xmlns:p14="http://schemas.microsoft.com/office/powerpoint/2010/main" val="29020944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536670"/>
            <a:ext cx="7272808" cy="4829014"/>
          </a:xfrm>
          <a:prstGeom prst="rect">
            <a:avLst/>
          </a:prstGeom>
        </p:spPr>
        <p:txBody>
          <a:bodyPr wrap="square">
            <a:spAutoFit/>
          </a:bodyPr>
          <a:lstStyle/>
          <a:p>
            <a:pPr algn="l" rtl="0">
              <a:lnSpc>
                <a:spcPct val="115000"/>
              </a:lnSpc>
            </a:pPr>
            <a:r>
              <a:rPr lang="en-US" b="1" spc="25" dirty="0" err="1">
                <a:solidFill>
                  <a:srgbClr val="113A50"/>
                </a:solidFill>
                <a:latin typeface="Times New Roman"/>
                <a:ea typeface="Times New Roman"/>
                <a:cs typeface="Arial"/>
              </a:rPr>
              <a:t>Hemoglobinopathies</a:t>
            </a:r>
            <a:r>
              <a:rPr lang="en-US" b="1" spc="25" dirty="0">
                <a:solidFill>
                  <a:srgbClr val="113A50"/>
                </a:solidFill>
                <a:latin typeface="Times New Roman"/>
                <a:ea typeface="Times New Roman"/>
                <a:cs typeface="Arial"/>
              </a:rPr>
              <a:t> in Pregnancy</a:t>
            </a:r>
            <a:endParaRPr lang="en-US" sz="1600" dirty="0">
              <a:ea typeface="Calibri"/>
              <a:cs typeface="Arial"/>
            </a:endParaRPr>
          </a:p>
          <a:p>
            <a:pPr algn="l" rtl="0">
              <a:lnSpc>
                <a:spcPct val="115000"/>
              </a:lnSpc>
            </a:pPr>
            <a:r>
              <a:rPr lang="en-US" spc="10" dirty="0">
                <a:solidFill>
                  <a:srgbClr val="000000"/>
                </a:solidFill>
                <a:latin typeface="Times New Roman"/>
                <a:ea typeface="Times New Roman"/>
                <a:cs typeface="Arial"/>
              </a:rPr>
              <a:t>During pregnancy, </a:t>
            </a:r>
            <a:r>
              <a:rPr lang="en-US" spc="10" dirty="0" err="1">
                <a:solidFill>
                  <a:srgbClr val="000000"/>
                </a:solidFill>
                <a:latin typeface="Times New Roman"/>
                <a:ea typeface="Times New Roman"/>
                <a:cs typeface="Arial"/>
              </a:rPr>
              <a:t>hemoglobinopathies</a:t>
            </a:r>
            <a:r>
              <a:rPr lang="en-US" spc="10" dirty="0">
                <a:solidFill>
                  <a:srgbClr val="000000"/>
                </a:solidFill>
                <a:latin typeface="Times New Roman"/>
                <a:ea typeface="Times New Roman"/>
                <a:cs typeface="Arial"/>
              </a:rPr>
              <a:t>, particularly </a:t>
            </a:r>
            <a:r>
              <a:rPr lang="en-US" u="sng" spc="10" dirty="0">
                <a:solidFill>
                  <a:srgbClr val="B12E32"/>
                </a:solidFill>
                <a:latin typeface="Times New Roman"/>
                <a:ea typeface="Times New Roman"/>
                <a:cs typeface="Arial"/>
                <a:hlinkClick r:id="rId2" tooltip="Sickle Cell Disease"/>
              </a:rPr>
              <a:t>sickle cell disease</a:t>
            </a:r>
            <a:r>
              <a:rPr lang="en-US" spc="10" dirty="0">
                <a:solidFill>
                  <a:srgbClr val="000000"/>
                </a:solidFill>
                <a:latin typeface="Times New Roman"/>
                <a:ea typeface="Times New Roman"/>
                <a:cs typeface="Arial"/>
              </a:rPr>
              <a:t>, </a:t>
            </a:r>
            <a:r>
              <a:rPr lang="en-US" u="sng" spc="10" dirty="0" err="1">
                <a:solidFill>
                  <a:srgbClr val="B12E32"/>
                </a:solidFill>
                <a:latin typeface="Times New Roman"/>
                <a:ea typeface="Times New Roman"/>
                <a:cs typeface="Arial"/>
                <a:hlinkClick r:id="rId3" tooltip="Hemoglobin S-C Disease"/>
              </a:rPr>
              <a:t>Hb</a:t>
            </a:r>
            <a:r>
              <a:rPr lang="en-US" u="sng" spc="10" dirty="0">
                <a:solidFill>
                  <a:srgbClr val="B12E32"/>
                </a:solidFill>
                <a:latin typeface="Times New Roman"/>
                <a:ea typeface="Times New Roman"/>
                <a:cs typeface="Arial"/>
                <a:hlinkClick r:id="rId3" tooltip="Hemoglobin S-C Disease"/>
              </a:rPr>
              <a:t> S-C disease</a:t>
            </a:r>
            <a:r>
              <a:rPr lang="en-US" spc="10" dirty="0">
                <a:solidFill>
                  <a:srgbClr val="000000"/>
                </a:solidFill>
                <a:latin typeface="Times New Roman"/>
                <a:ea typeface="Times New Roman"/>
                <a:cs typeface="Arial"/>
              </a:rPr>
              <a:t>, and beta- and alpha- </a:t>
            </a:r>
            <a:r>
              <a:rPr lang="en-US" u="sng" spc="10" dirty="0">
                <a:solidFill>
                  <a:srgbClr val="B12E32"/>
                </a:solidFill>
                <a:latin typeface="Times New Roman"/>
                <a:ea typeface="Times New Roman"/>
                <a:cs typeface="Arial"/>
                <a:hlinkClick r:id="rId4" tooltip="Thalassemias"/>
              </a:rPr>
              <a:t>thalassemia</a:t>
            </a:r>
            <a:r>
              <a:rPr lang="en-US" spc="10" dirty="0">
                <a:solidFill>
                  <a:srgbClr val="000000"/>
                </a:solidFill>
                <a:latin typeface="Times New Roman"/>
                <a:ea typeface="Times New Roman"/>
                <a:cs typeface="Arial"/>
              </a:rPr>
              <a:t>, can worsen maternal and perinatal outcomes. Genetic screening </a:t>
            </a:r>
            <a:r>
              <a:rPr lang="en-US" u="sng" spc="10" dirty="0">
                <a:solidFill>
                  <a:srgbClr val="B12E32"/>
                </a:solidFill>
                <a:latin typeface="Times New Roman"/>
                <a:ea typeface="Times New Roman"/>
                <a:cs typeface="Arial"/>
                <a:hlinkClick r:id="rId5" tooltip="Genetic Screening for Some Ethnic Groups"/>
              </a:rPr>
              <a:t>genetic screening</a:t>
            </a:r>
            <a:r>
              <a:rPr lang="en-US" spc="10" dirty="0">
                <a:solidFill>
                  <a:srgbClr val="000000"/>
                </a:solidFill>
                <a:latin typeface="Times New Roman"/>
                <a:ea typeface="Times New Roman"/>
                <a:cs typeface="Arial"/>
              </a:rPr>
              <a:t> for some of these disorders is available.</a:t>
            </a:r>
            <a:endParaRPr lang="en-US" sz="1600" dirty="0">
              <a:ea typeface="Calibri"/>
              <a:cs typeface="Arial"/>
            </a:endParaRPr>
          </a:p>
          <a:p>
            <a:pPr algn="l" rtl="0">
              <a:lnSpc>
                <a:spcPct val="115000"/>
              </a:lnSpc>
            </a:pPr>
            <a:r>
              <a:rPr lang="en-US" spc="10" dirty="0">
                <a:solidFill>
                  <a:srgbClr val="000000"/>
                </a:solidFill>
                <a:latin typeface="Times New Roman"/>
                <a:ea typeface="Times New Roman"/>
                <a:cs typeface="Arial"/>
              </a:rPr>
              <a:t>Preexisting </a:t>
            </a:r>
            <a:r>
              <a:rPr lang="en-US" b="1" spc="10" dirty="0">
                <a:solidFill>
                  <a:srgbClr val="000000"/>
                </a:solidFill>
                <a:latin typeface="Times New Roman"/>
                <a:ea typeface="Times New Roman"/>
                <a:cs typeface="Arial"/>
              </a:rPr>
              <a:t>sickle cell disease,</a:t>
            </a:r>
            <a:r>
              <a:rPr lang="en-US" spc="10" dirty="0">
                <a:solidFill>
                  <a:srgbClr val="000000"/>
                </a:solidFill>
                <a:latin typeface="Times New Roman"/>
                <a:ea typeface="Times New Roman"/>
                <a:cs typeface="Arial"/>
              </a:rPr>
              <a:t> particularly if severe, increases risk of the following:</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spc="10" dirty="0">
                <a:solidFill>
                  <a:srgbClr val="000000"/>
                </a:solidFill>
                <a:latin typeface="Times New Roman"/>
                <a:ea typeface="Times New Roman"/>
                <a:cs typeface="Arial"/>
              </a:rPr>
              <a:t>Maternal infection (most often, </a:t>
            </a:r>
            <a:r>
              <a:rPr lang="en-US" u="sng" spc="10" dirty="0">
                <a:solidFill>
                  <a:srgbClr val="B12E32"/>
                </a:solidFill>
                <a:latin typeface="Times New Roman"/>
                <a:ea typeface="Times New Roman"/>
                <a:cs typeface="Arial"/>
                <a:hlinkClick r:id="rId6" tooltip="Overview of Pneumonia"/>
              </a:rPr>
              <a:t>pneumonia</a:t>
            </a:r>
            <a:r>
              <a:rPr lang="en-US" spc="10" dirty="0">
                <a:solidFill>
                  <a:srgbClr val="000000"/>
                </a:solidFill>
                <a:latin typeface="Times New Roman"/>
                <a:ea typeface="Times New Roman"/>
                <a:cs typeface="Arial"/>
              </a:rPr>
              <a:t>, </a:t>
            </a:r>
            <a:r>
              <a:rPr lang="en-US" u="sng" spc="10" dirty="0">
                <a:solidFill>
                  <a:srgbClr val="B12E32"/>
                </a:solidFill>
                <a:latin typeface="Times New Roman"/>
                <a:ea typeface="Times New Roman"/>
                <a:cs typeface="Arial"/>
                <a:hlinkClick r:id="rId7" tooltip="Postpartum Pyelonephritis"/>
              </a:rPr>
              <a:t>urinary tract infections [UTIs]</a:t>
            </a:r>
            <a:r>
              <a:rPr lang="en-US" spc="10" dirty="0">
                <a:solidFill>
                  <a:srgbClr val="000000"/>
                </a:solidFill>
                <a:latin typeface="Times New Roman"/>
                <a:ea typeface="Times New Roman"/>
                <a:cs typeface="Arial"/>
              </a:rPr>
              <a:t>, and </a:t>
            </a:r>
            <a:r>
              <a:rPr lang="en-US" u="sng" spc="10" dirty="0">
                <a:solidFill>
                  <a:srgbClr val="B12E32"/>
                </a:solidFill>
                <a:latin typeface="Times New Roman"/>
                <a:ea typeface="Times New Roman"/>
                <a:cs typeface="Arial"/>
                <a:hlinkClick r:id="rId8" tooltip="Postpartum Endometritis"/>
              </a:rPr>
              <a:t>endometritis</a:t>
            </a:r>
            <a:r>
              <a:rPr lang="en-US" spc="10" dirty="0">
                <a:solidFill>
                  <a:srgbClr val="000000"/>
                </a:solidFill>
                <a:latin typeface="Times New Roman"/>
                <a:ea typeface="Times New Roman"/>
                <a:cs typeface="Arial"/>
              </a:rPr>
              <a:t>)</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u="sng" spc="10" dirty="0">
                <a:solidFill>
                  <a:srgbClr val="B12E32"/>
                </a:solidFill>
                <a:latin typeface="Times New Roman"/>
                <a:ea typeface="Times New Roman"/>
                <a:cs typeface="Arial"/>
                <a:hlinkClick r:id="rId9" tooltip="Hypertension in Pregnancy"/>
              </a:rPr>
              <a:t>Pregnancy-induced hypertension</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u="sng" spc="10" dirty="0">
                <a:solidFill>
                  <a:srgbClr val="B12E32"/>
                </a:solidFill>
                <a:latin typeface="Times New Roman"/>
                <a:ea typeface="Times New Roman"/>
                <a:cs typeface="Arial"/>
                <a:hlinkClick r:id="rId10" tooltip="Heart Failure (HF)"/>
              </a:rPr>
              <a:t>Heart failure</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u="sng" spc="10" dirty="0">
                <a:solidFill>
                  <a:srgbClr val="B12E32"/>
                </a:solidFill>
                <a:latin typeface="Times New Roman"/>
                <a:ea typeface="Times New Roman"/>
                <a:cs typeface="Arial"/>
                <a:hlinkClick r:id="rId11" tooltip="Pathophysiology"/>
              </a:rPr>
              <a:t>Pulmonary infarction</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u="sng" spc="10" dirty="0">
                <a:solidFill>
                  <a:srgbClr val="B12E32"/>
                </a:solidFill>
                <a:latin typeface="Times New Roman"/>
                <a:ea typeface="Times New Roman"/>
                <a:cs typeface="Arial"/>
                <a:hlinkClick r:id="rId12" tooltip="Small-for-Gestational-Age (SGA) Infant"/>
              </a:rPr>
              <a:t>Fetal growth restriction</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u="sng" spc="10" dirty="0">
                <a:solidFill>
                  <a:srgbClr val="B12E32"/>
                </a:solidFill>
                <a:latin typeface="Times New Roman"/>
                <a:ea typeface="Times New Roman"/>
                <a:cs typeface="Arial"/>
                <a:hlinkClick r:id="rId13" tooltip="Preterm Labor"/>
              </a:rPr>
              <a:t>Preterm delivery</a:t>
            </a:r>
            <a:endParaRPr lang="en-US" sz="1600" dirty="0">
              <a:ea typeface="Calibri"/>
              <a:cs typeface="Arial"/>
            </a:endParaRPr>
          </a:p>
          <a:p>
            <a:pPr algn="l" rtl="0"/>
            <a:r>
              <a:rPr lang="en-US" u="sng" spc="10" dirty="0">
                <a:solidFill>
                  <a:srgbClr val="B12E32"/>
                </a:solidFill>
                <a:latin typeface="Times New Roman"/>
                <a:ea typeface="Times New Roman"/>
                <a:cs typeface="Arial"/>
                <a:hlinkClick r:id="rId12" tooltip="Small-for-Gestational-Age (SGA) Infant"/>
              </a:rPr>
              <a:t>Low birth weight</a:t>
            </a:r>
            <a:endParaRPr lang="en-US" dirty="0"/>
          </a:p>
        </p:txBody>
      </p:sp>
    </p:spTree>
    <p:extLst>
      <p:ext uri="{BB962C8B-B14F-4D97-AF65-F5344CB8AC3E}">
        <p14:creationId xmlns:p14="http://schemas.microsoft.com/office/powerpoint/2010/main" val="26790579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496944" cy="5675400"/>
          </a:xfrm>
          <a:prstGeom prst="rect">
            <a:avLst/>
          </a:prstGeom>
        </p:spPr>
        <p:txBody>
          <a:bodyPr wrap="square">
            <a:spAutoFit/>
          </a:bodyPr>
          <a:lstStyle/>
          <a:p>
            <a:pPr algn="l" rtl="0">
              <a:lnSpc>
                <a:spcPct val="115000"/>
              </a:lnSpc>
            </a:pPr>
            <a:endParaRPr lang="en-US" dirty="0">
              <a:solidFill>
                <a:srgbClr val="000000"/>
              </a:solidFill>
              <a:latin typeface="Times New Roman"/>
              <a:ea typeface="Times New Roman"/>
              <a:cs typeface="Arial"/>
            </a:endParaRPr>
          </a:p>
          <a:p>
            <a:pPr algn="l" rtl="0" fontAlgn="ctr">
              <a:lnSpc>
                <a:spcPct val="115000"/>
              </a:lnSpc>
            </a:pPr>
            <a:r>
              <a:rPr lang="en-US" b="1" u="sng" spc="15" dirty="0">
                <a:solidFill>
                  <a:srgbClr val="000000"/>
                </a:solidFill>
                <a:latin typeface="Times New Roman"/>
                <a:ea typeface="Times New Roman"/>
                <a:cs typeface="Arial"/>
                <a:hlinkClick r:id="rId2"/>
              </a:rPr>
              <a:t>Hypertension in Pregnancy</a:t>
            </a:r>
            <a:endParaRPr lang="en-US" sz="1600" dirty="0">
              <a:ea typeface="Calibri"/>
              <a:cs typeface="Arial"/>
            </a:endParaRPr>
          </a:p>
          <a:p>
            <a:pPr algn="l" rtl="0">
              <a:lnSpc>
                <a:spcPct val="115000"/>
              </a:lnSpc>
            </a:pPr>
            <a:r>
              <a:rPr lang="en-US" b="1" spc="-25" dirty="0">
                <a:solidFill>
                  <a:srgbClr val="6F6F6F"/>
                </a:solidFill>
                <a:latin typeface="Times New Roman"/>
                <a:ea typeface="Times New Roman"/>
                <a:cs typeface="Arial"/>
              </a:rPr>
              <a:t> </a:t>
            </a:r>
            <a:endParaRPr lang="en-US" sz="1600" dirty="0">
              <a:ea typeface="Calibri"/>
              <a:cs typeface="Arial"/>
            </a:endParaRPr>
          </a:p>
          <a:p>
            <a:pPr algn="l" rtl="0">
              <a:lnSpc>
                <a:spcPct val="115000"/>
              </a:lnSpc>
            </a:pPr>
            <a:r>
              <a:rPr lang="en-US" spc="10" dirty="0">
                <a:solidFill>
                  <a:srgbClr val="000000"/>
                </a:solidFill>
                <a:latin typeface="Times New Roman"/>
                <a:ea typeface="Times New Roman"/>
                <a:cs typeface="Arial"/>
              </a:rPr>
              <a:t>Recommendations regarding classification, diagnosis, and management of hypertensive disorders (including preeclampsia) are available from the American College of Obstetricians and Gynecologists </a:t>
            </a:r>
          </a:p>
          <a:p>
            <a:pPr algn="l" rtl="0">
              <a:lnSpc>
                <a:spcPct val="115000"/>
              </a:lnSpc>
            </a:pPr>
            <a:r>
              <a:rPr lang="en-US" spc="10" dirty="0" smtClean="0">
                <a:solidFill>
                  <a:srgbClr val="000000"/>
                </a:solidFill>
                <a:latin typeface="Times New Roman"/>
                <a:ea typeface="Times New Roman"/>
                <a:cs typeface="Arial"/>
              </a:rPr>
              <a:t>, </a:t>
            </a:r>
            <a:r>
              <a:rPr lang="en-US" spc="10" dirty="0">
                <a:solidFill>
                  <a:srgbClr val="000000"/>
                </a:solidFill>
                <a:latin typeface="Times New Roman"/>
                <a:ea typeface="Times New Roman"/>
                <a:cs typeface="Arial"/>
              </a:rPr>
              <a:t>the American College of Cardiology (ACC) and the American Heart Association (AHA) </a:t>
            </a:r>
            <a:r>
              <a:rPr lang="en-US" spc="10" dirty="0" smtClean="0">
                <a:solidFill>
                  <a:srgbClr val="000000"/>
                </a:solidFill>
                <a:latin typeface="Times New Roman"/>
                <a:ea typeface="Times New Roman"/>
                <a:cs typeface="Arial"/>
              </a:rPr>
              <a:t>They </a:t>
            </a:r>
            <a:r>
              <a:rPr lang="en-US" spc="10" dirty="0">
                <a:solidFill>
                  <a:srgbClr val="000000"/>
                </a:solidFill>
                <a:latin typeface="Times New Roman"/>
                <a:ea typeface="Times New Roman"/>
                <a:cs typeface="Arial"/>
              </a:rPr>
              <a:t>lowered the definitions for hypertension as follows</a:t>
            </a:r>
            <a:r>
              <a:rPr lang="en-US" spc="10" dirty="0" smtClean="0">
                <a:solidFill>
                  <a:srgbClr val="000000"/>
                </a:solidFill>
                <a:latin typeface="Times New Roman"/>
                <a:ea typeface="Times New Roman"/>
                <a:cs typeface="Arial"/>
              </a:rPr>
              <a:t>:</a:t>
            </a:r>
          </a:p>
          <a:p>
            <a:pPr marL="342900" marR="0" lvl="0" indent="-342900" algn="l" rtl="0">
              <a:lnSpc>
                <a:spcPct val="115000"/>
              </a:lnSpc>
              <a:spcBef>
                <a:spcPts val="0"/>
              </a:spcBef>
              <a:spcAft>
                <a:spcPts val="1200"/>
              </a:spcAft>
              <a:buSzPts val="1000"/>
              <a:buFont typeface="Symbol"/>
              <a:buChar char=""/>
              <a:tabLst>
                <a:tab pos="457200" algn="l"/>
              </a:tabLst>
            </a:pPr>
            <a:r>
              <a:rPr lang="en-US" sz="1600" spc="10" dirty="0">
                <a:solidFill>
                  <a:srgbClr val="000000"/>
                </a:solidFill>
                <a:latin typeface="Times New Roman"/>
                <a:ea typeface="Times New Roman"/>
                <a:cs typeface="Arial"/>
              </a:rPr>
              <a:t>Normal: &lt; 120/80 mm Hg</a:t>
            </a:r>
            <a:endParaRPr lang="en-US" sz="14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z="1600" spc="10" dirty="0">
                <a:solidFill>
                  <a:srgbClr val="000000"/>
                </a:solidFill>
                <a:latin typeface="Times New Roman"/>
                <a:ea typeface="Times New Roman"/>
                <a:cs typeface="Arial"/>
              </a:rPr>
              <a:t>Elevated: 120 to 129/&lt; 80 mm Hg)</a:t>
            </a:r>
            <a:endParaRPr lang="en-US" sz="14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z="1600" spc="10" dirty="0">
                <a:solidFill>
                  <a:srgbClr val="000000"/>
                </a:solidFill>
                <a:latin typeface="Times New Roman"/>
                <a:ea typeface="Times New Roman"/>
                <a:cs typeface="Arial"/>
              </a:rPr>
              <a:t>Stage 1 hypertension: 130 to 139/80 to 89 mm Hg</a:t>
            </a:r>
            <a:endParaRPr lang="en-US" sz="14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z="1600" spc="10" dirty="0">
                <a:solidFill>
                  <a:srgbClr val="000000"/>
                </a:solidFill>
                <a:latin typeface="Times New Roman"/>
                <a:ea typeface="Times New Roman"/>
                <a:cs typeface="Arial"/>
              </a:rPr>
              <a:t>Stage 2 hypertension: ≥ 140/90 mm Hg</a:t>
            </a:r>
            <a:endParaRPr lang="en-US" sz="1400" dirty="0">
              <a:ea typeface="Calibri"/>
              <a:cs typeface="Arial"/>
            </a:endParaRPr>
          </a:p>
          <a:p>
            <a:pPr algn="l" rtl="0">
              <a:lnSpc>
                <a:spcPct val="115000"/>
              </a:lnSpc>
              <a:spcAft>
                <a:spcPts val="1200"/>
              </a:spcAft>
            </a:pPr>
            <a:r>
              <a:rPr lang="en-US" sz="1600" spc="10" dirty="0">
                <a:solidFill>
                  <a:srgbClr val="000000"/>
                </a:solidFill>
                <a:latin typeface="Times New Roman"/>
                <a:ea typeface="Times New Roman"/>
                <a:cs typeface="Arial"/>
              </a:rPr>
              <a:t>ACOG defines chronic hypertension as systolic BP ≥ 140 mm Hg or diastolic BP ≥ 90 mm Hg on 2 occasions before 20 weeks gestation. Data on the effect of hypertension as defined by the ACC/AHA during pregnancy are limited. Thus, pregnancy management is likely to evolve.</a:t>
            </a:r>
            <a:endParaRPr lang="en-US" sz="1400" dirty="0">
              <a:ea typeface="Calibri"/>
              <a:cs typeface="Arial"/>
            </a:endParaRPr>
          </a:p>
          <a:p>
            <a:pPr algn="l" rtl="0">
              <a:lnSpc>
                <a:spcPct val="115000"/>
              </a:lnSpc>
            </a:pPr>
            <a:endParaRPr lang="en-US" sz="1600" dirty="0">
              <a:ea typeface="Calibri"/>
              <a:cs typeface="Arial"/>
            </a:endParaRPr>
          </a:p>
        </p:txBody>
      </p:sp>
    </p:spTree>
    <p:extLst>
      <p:ext uri="{BB962C8B-B14F-4D97-AF65-F5344CB8AC3E}">
        <p14:creationId xmlns:p14="http://schemas.microsoft.com/office/powerpoint/2010/main" val="446530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45024"/>
            <a:ext cx="8064896" cy="4019562"/>
          </a:xfrm>
          <a:prstGeom prst="rect">
            <a:avLst/>
          </a:prstGeom>
        </p:spPr>
        <p:txBody>
          <a:bodyPr wrap="square">
            <a:spAutoFit/>
          </a:bodyPr>
          <a:lstStyle/>
          <a:p>
            <a:pPr algn="l" rtl="0">
              <a:lnSpc>
                <a:spcPct val="115000"/>
              </a:lnSpc>
              <a:spcAft>
                <a:spcPts val="1500"/>
              </a:spcAft>
            </a:pPr>
            <a:r>
              <a:rPr lang="en-US" b="1" dirty="0">
                <a:latin typeface="Times New Roman"/>
                <a:ea typeface="Times New Roman"/>
                <a:cs typeface="Arial"/>
              </a:rPr>
              <a:t>Nursing Assessment and Rationales</a:t>
            </a:r>
            <a:endParaRPr lang="en-US" sz="1600" dirty="0">
              <a:ea typeface="Calibri"/>
              <a:cs typeface="Arial"/>
            </a:endParaRPr>
          </a:p>
          <a:p>
            <a:pPr algn="l" rtl="0">
              <a:lnSpc>
                <a:spcPct val="115000"/>
              </a:lnSpc>
              <a:spcAft>
                <a:spcPts val="1800"/>
              </a:spcAft>
            </a:pPr>
            <a:r>
              <a:rPr lang="en-US" b="1" dirty="0">
                <a:latin typeface="Times New Roman"/>
                <a:ea typeface="Times New Roman"/>
                <a:cs typeface="Arial"/>
              </a:rPr>
              <a:t>1. Assess the client’s reproductive history.</a:t>
            </a:r>
            <a:br>
              <a:rPr lang="en-US" b="1" dirty="0">
                <a:latin typeface="Times New Roman"/>
                <a:ea typeface="Times New Roman"/>
                <a:cs typeface="Arial"/>
              </a:rPr>
            </a:br>
            <a:r>
              <a:rPr lang="en-US" dirty="0">
                <a:latin typeface="Times New Roman"/>
                <a:ea typeface="Times New Roman"/>
                <a:cs typeface="Arial"/>
              </a:rPr>
              <a:t>A review of the menstrual history and prior ultrasonography if applicable can help establish gestational dating and determine whether the pregnancy location is </a:t>
            </a:r>
            <a:r>
              <a:rPr lang="en-US" dirty="0" smtClean="0">
                <a:latin typeface="Times New Roman"/>
                <a:ea typeface="Times New Roman"/>
                <a:cs typeface="Arial"/>
              </a:rPr>
              <a:t>known.</a:t>
            </a:r>
            <a:endParaRPr lang="en-US" sz="1600" dirty="0">
              <a:ea typeface="Calibri"/>
              <a:cs typeface="Arial"/>
            </a:endParaRPr>
          </a:p>
          <a:p>
            <a:pPr algn="l" rtl="0">
              <a:lnSpc>
                <a:spcPct val="115000"/>
              </a:lnSpc>
              <a:spcAft>
                <a:spcPts val="1800"/>
              </a:spcAft>
            </a:pPr>
            <a:r>
              <a:rPr lang="en-US" b="1" dirty="0">
                <a:latin typeface="Times New Roman"/>
                <a:ea typeface="Times New Roman"/>
                <a:cs typeface="Arial"/>
              </a:rPr>
              <a:t>2. Assess maternal vital signs.</a:t>
            </a:r>
            <a:br>
              <a:rPr lang="en-US" b="1" dirty="0">
                <a:latin typeface="Times New Roman"/>
                <a:ea typeface="Times New Roman"/>
                <a:cs typeface="Arial"/>
              </a:rPr>
            </a:br>
            <a:r>
              <a:rPr lang="en-US" dirty="0">
                <a:latin typeface="Times New Roman"/>
                <a:ea typeface="Times New Roman"/>
                <a:cs typeface="Arial"/>
              </a:rPr>
              <a:t>Assess the client’s pulse, respiration, and blood pressure every 15 minutes and apply a pulse oximeter and automatic blood pressure cuff as necessary. This provides baseline data on maternal response to blood loss. With significant blood loss, the pulse rate and respiratory rate will start to increase as the heart attempts to compensate for the decreased circulatory volume and the </a:t>
            </a:r>
            <a:r>
              <a:rPr lang="en-US" u="sng" dirty="0">
                <a:solidFill>
                  <a:srgbClr val="0000FF"/>
                </a:solidFill>
                <a:latin typeface="Times New Roman"/>
                <a:ea typeface="Times New Roman"/>
                <a:cs typeface="Arial"/>
                <a:hlinkClick r:id="rId2"/>
              </a:rPr>
              <a:t>respiratory system</a:t>
            </a:r>
            <a:r>
              <a:rPr lang="en-US" dirty="0">
                <a:latin typeface="Times New Roman"/>
                <a:ea typeface="Times New Roman"/>
                <a:cs typeface="Arial"/>
              </a:rPr>
              <a:t> increases gas exchange to better oxygenate the RBCs.</a:t>
            </a:r>
            <a:endParaRPr lang="en-US" sz="1600" dirty="0">
              <a:ea typeface="Calibri"/>
              <a:cs typeface="Arial"/>
            </a:endParaRPr>
          </a:p>
        </p:txBody>
      </p:sp>
    </p:spTree>
    <p:extLst>
      <p:ext uri="{BB962C8B-B14F-4D97-AF65-F5344CB8AC3E}">
        <p14:creationId xmlns:p14="http://schemas.microsoft.com/office/powerpoint/2010/main" val="37565671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764703"/>
            <a:ext cx="8208912" cy="5002908"/>
          </a:xfrm>
          <a:prstGeom prst="rect">
            <a:avLst/>
          </a:prstGeom>
        </p:spPr>
        <p:txBody>
          <a:bodyPr wrap="square">
            <a:spAutoFit/>
          </a:bodyPr>
          <a:lstStyle/>
          <a:p>
            <a:pPr algn="l" rtl="0">
              <a:lnSpc>
                <a:spcPct val="115000"/>
              </a:lnSpc>
              <a:spcAft>
                <a:spcPts val="1200"/>
              </a:spcAft>
            </a:pPr>
            <a:r>
              <a:rPr lang="en-US" spc="10" dirty="0">
                <a:solidFill>
                  <a:srgbClr val="000000"/>
                </a:solidFill>
                <a:latin typeface="Times New Roman"/>
                <a:ea typeface="Times New Roman"/>
                <a:cs typeface="Arial"/>
              </a:rPr>
              <a:t>Hypertension during pregnancy can be classified as one of the following:</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b="1" spc="10" dirty="0">
                <a:solidFill>
                  <a:srgbClr val="000000"/>
                </a:solidFill>
                <a:latin typeface="Times New Roman"/>
                <a:ea typeface="Times New Roman"/>
                <a:cs typeface="Arial"/>
              </a:rPr>
              <a:t>Chronic:</a:t>
            </a:r>
            <a:r>
              <a:rPr lang="en-US" spc="10" dirty="0">
                <a:solidFill>
                  <a:srgbClr val="000000"/>
                </a:solidFill>
                <a:latin typeface="Times New Roman"/>
                <a:ea typeface="Times New Roman"/>
                <a:cs typeface="Arial"/>
              </a:rPr>
              <a:t> BP is high before pregnancy or before 20 weeks gestation. Chronic hypertension complicates about 1 to 5% of all pregnancies.</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b="1" spc="10" dirty="0">
                <a:solidFill>
                  <a:srgbClr val="000000"/>
                </a:solidFill>
                <a:latin typeface="Times New Roman"/>
                <a:ea typeface="Times New Roman"/>
                <a:cs typeface="Arial"/>
              </a:rPr>
              <a:t>Gestational:</a:t>
            </a:r>
            <a:r>
              <a:rPr lang="en-US" spc="10" dirty="0">
                <a:solidFill>
                  <a:srgbClr val="000000"/>
                </a:solidFill>
                <a:latin typeface="Times New Roman"/>
                <a:ea typeface="Times New Roman"/>
                <a:cs typeface="Arial"/>
              </a:rPr>
              <a:t> Hypertension develops after 20 weeks gestation (typically after 37 weeks) and remits by 6 weeks postpartum; it occurs in about 5 to 10% of pregnancies, more commonly in </a:t>
            </a:r>
            <a:r>
              <a:rPr lang="en-US" u="sng" spc="10" dirty="0">
                <a:solidFill>
                  <a:srgbClr val="B12E32"/>
                </a:solidFill>
                <a:latin typeface="Times New Roman"/>
                <a:ea typeface="Times New Roman"/>
                <a:cs typeface="Arial"/>
                <a:hlinkClick r:id="rId2" tooltip="Multifetal Pregnancy"/>
              </a:rPr>
              <a:t>multifetal pregnancy</a:t>
            </a:r>
            <a:r>
              <a:rPr lang="en-US" spc="10" dirty="0">
                <a:solidFill>
                  <a:srgbClr val="000000"/>
                </a:solidFill>
                <a:latin typeface="Times New Roman"/>
                <a:ea typeface="Times New Roman"/>
                <a:cs typeface="Arial"/>
              </a:rPr>
              <a:t>.</a:t>
            </a:r>
            <a:endParaRPr lang="en-US" sz="1600" dirty="0">
              <a:ea typeface="Calibri"/>
              <a:cs typeface="Arial"/>
            </a:endParaRPr>
          </a:p>
          <a:p>
            <a:pPr algn="l" rtl="0">
              <a:lnSpc>
                <a:spcPct val="115000"/>
              </a:lnSpc>
            </a:pPr>
            <a:r>
              <a:rPr lang="en-US" spc="10" dirty="0">
                <a:solidFill>
                  <a:srgbClr val="000000"/>
                </a:solidFill>
                <a:latin typeface="Times New Roman"/>
                <a:ea typeface="Times New Roman"/>
                <a:cs typeface="Arial"/>
              </a:rPr>
              <a:t>Both types of hypertension increase risk of </a:t>
            </a:r>
            <a:r>
              <a:rPr lang="en-US" u="sng" spc="10" dirty="0">
                <a:solidFill>
                  <a:srgbClr val="B12E32"/>
                </a:solidFill>
                <a:latin typeface="Times New Roman"/>
                <a:ea typeface="Times New Roman"/>
                <a:cs typeface="Arial"/>
                <a:hlinkClick r:id="rId3" tooltip="Preeclampsia and Eclampsia"/>
              </a:rPr>
              <a:t>preeclampsia and eclampsia</a:t>
            </a:r>
            <a:r>
              <a:rPr lang="en-US" spc="10" dirty="0">
                <a:solidFill>
                  <a:srgbClr val="000000"/>
                </a:solidFill>
                <a:latin typeface="Times New Roman"/>
                <a:ea typeface="Times New Roman"/>
                <a:cs typeface="Arial"/>
              </a:rPr>
              <a:t> and of other causes of maternal mortality or morbidity, including</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Hypertensive encephalopathy</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Stroke</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Renal failure</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Left ventricular failure</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HELLP syndrome (hemolysis, elevated liver enzymes, and low platelet count)</a:t>
            </a:r>
            <a:endParaRPr lang="en-US" sz="1600" dirty="0">
              <a:ea typeface="Calibri"/>
              <a:cs typeface="Arial"/>
            </a:endParaRPr>
          </a:p>
        </p:txBody>
      </p:sp>
    </p:spTree>
    <p:extLst>
      <p:ext uri="{BB962C8B-B14F-4D97-AF65-F5344CB8AC3E}">
        <p14:creationId xmlns:p14="http://schemas.microsoft.com/office/powerpoint/2010/main" val="9548195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790090"/>
            <a:ext cx="7704856" cy="2003625"/>
          </a:xfrm>
          <a:prstGeom prst="rect">
            <a:avLst/>
          </a:prstGeom>
        </p:spPr>
        <p:txBody>
          <a:bodyPr wrap="square">
            <a:spAutoFit/>
          </a:bodyPr>
          <a:lstStyle/>
          <a:p>
            <a:pPr algn="l" rtl="0">
              <a:lnSpc>
                <a:spcPct val="115000"/>
              </a:lnSpc>
            </a:pPr>
            <a:r>
              <a:rPr lang="en-US" spc="10" dirty="0">
                <a:solidFill>
                  <a:srgbClr val="000000"/>
                </a:solidFill>
                <a:latin typeface="Times New Roman"/>
                <a:ea typeface="Times New Roman"/>
                <a:cs typeface="Arial"/>
              </a:rPr>
              <a:t>Risk of fetal mortality or morbidity increases because of decreased </a:t>
            </a:r>
            <a:r>
              <a:rPr lang="en-US" spc="10" dirty="0" err="1">
                <a:solidFill>
                  <a:srgbClr val="000000"/>
                </a:solidFill>
                <a:latin typeface="Times New Roman"/>
                <a:ea typeface="Times New Roman"/>
                <a:cs typeface="Arial"/>
              </a:rPr>
              <a:t>uteroplacental</a:t>
            </a:r>
            <a:r>
              <a:rPr lang="en-US" spc="10" dirty="0">
                <a:solidFill>
                  <a:srgbClr val="000000"/>
                </a:solidFill>
                <a:latin typeface="Times New Roman"/>
                <a:ea typeface="Times New Roman"/>
                <a:cs typeface="Arial"/>
              </a:rPr>
              <a:t> blood flow, which can cause vasospasm, growth restriction, hypoxia, and </a:t>
            </a:r>
            <a:r>
              <a:rPr lang="en-US" spc="10" dirty="0" err="1">
                <a:solidFill>
                  <a:srgbClr val="000000"/>
                </a:solidFill>
                <a:latin typeface="Times New Roman"/>
                <a:ea typeface="Times New Roman"/>
                <a:cs typeface="Arial"/>
              </a:rPr>
              <a:t>abruptio</a:t>
            </a:r>
            <a:r>
              <a:rPr lang="en-US" spc="10" dirty="0">
                <a:solidFill>
                  <a:srgbClr val="000000"/>
                </a:solidFill>
                <a:latin typeface="Times New Roman"/>
                <a:ea typeface="Times New Roman"/>
                <a:cs typeface="Arial"/>
              </a:rPr>
              <a:t> placentae. Outcomes are worse if hypertension is severe (systolic BP ≥ 160 mm Hg, diastolic BP ≥ 110 mm Hg, or both) or accompanied by renal insufficiency (</a:t>
            </a:r>
            <a:r>
              <a:rPr lang="en-US" spc="10" dirty="0" err="1">
                <a:solidFill>
                  <a:srgbClr val="000000"/>
                </a:solidFill>
                <a:latin typeface="Times New Roman"/>
                <a:ea typeface="Times New Roman"/>
                <a:cs typeface="Arial"/>
              </a:rPr>
              <a:t>eg</a:t>
            </a:r>
            <a:r>
              <a:rPr lang="en-US" spc="10" dirty="0">
                <a:solidFill>
                  <a:srgbClr val="000000"/>
                </a:solidFill>
                <a:latin typeface="Times New Roman"/>
                <a:ea typeface="Times New Roman"/>
                <a:cs typeface="Arial"/>
              </a:rPr>
              <a:t>, creatinine clearance &lt; 60 mL/min, serum creatinine &gt; 2 mg/</a:t>
            </a:r>
            <a:r>
              <a:rPr lang="en-US" spc="10" dirty="0" err="1">
                <a:solidFill>
                  <a:srgbClr val="000000"/>
                </a:solidFill>
                <a:latin typeface="Times New Roman"/>
                <a:ea typeface="Times New Roman"/>
                <a:cs typeface="Arial"/>
              </a:rPr>
              <a:t>dL</a:t>
            </a:r>
            <a:r>
              <a:rPr lang="en-US" spc="10" dirty="0">
                <a:solidFill>
                  <a:srgbClr val="000000"/>
                </a:solidFill>
                <a:latin typeface="Times New Roman"/>
                <a:ea typeface="Times New Roman"/>
                <a:cs typeface="Arial"/>
              </a:rPr>
              <a:t> [&gt; 180 </a:t>
            </a:r>
            <a:r>
              <a:rPr lang="en-US" spc="10" dirty="0" err="1">
                <a:solidFill>
                  <a:srgbClr val="000000"/>
                </a:solidFill>
                <a:latin typeface="Times New Roman"/>
                <a:ea typeface="Times New Roman"/>
                <a:cs typeface="Arial"/>
              </a:rPr>
              <a:t>μmol</a:t>
            </a:r>
            <a:r>
              <a:rPr lang="en-US" spc="10" dirty="0">
                <a:solidFill>
                  <a:srgbClr val="000000"/>
                </a:solidFill>
                <a:latin typeface="Times New Roman"/>
                <a:ea typeface="Times New Roman"/>
                <a:cs typeface="Arial"/>
              </a:rPr>
              <a:t>/L]).</a:t>
            </a:r>
            <a:endParaRPr lang="en-US" sz="1600" dirty="0">
              <a:ea typeface="Calibri"/>
              <a:cs typeface="Arial"/>
            </a:endParaRPr>
          </a:p>
        </p:txBody>
      </p:sp>
    </p:spTree>
    <p:extLst>
      <p:ext uri="{BB962C8B-B14F-4D97-AF65-F5344CB8AC3E}">
        <p14:creationId xmlns:p14="http://schemas.microsoft.com/office/powerpoint/2010/main" val="36850146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12964"/>
            <a:ext cx="8064896" cy="4720780"/>
          </a:xfrm>
          <a:prstGeom prst="rect">
            <a:avLst/>
          </a:prstGeom>
        </p:spPr>
        <p:txBody>
          <a:bodyPr wrap="square">
            <a:spAutoFit/>
          </a:bodyPr>
          <a:lstStyle/>
          <a:p>
            <a:pPr algn="l" rtl="0">
              <a:lnSpc>
                <a:spcPct val="115000"/>
              </a:lnSpc>
              <a:spcAft>
                <a:spcPts val="300"/>
              </a:spcAft>
            </a:pPr>
            <a:r>
              <a:rPr lang="en-US" b="1" cap="all" spc="60" dirty="0">
                <a:solidFill>
                  <a:srgbClr val="000000"/>
                </a:solidFill>
                <a:latin typeface="Times New Roman"/>
                <a:ea typeface="Times New Roman"/>
                <a:cs typeface="Arial"/>
              </a:rPr>
              <a:t>CLINICAL CALCULATOR:</a:t>
            </a:r>
            <a:endParaRPr lang="en-US" sz="1600" dirty="0">
              <a:ea typeface="Calibri"/>
              <a:cs typeface="Arial"/>
            </a:endParaRPr>
          </a:p>
          <a:p>
            <a:pPr algn="l" rtl="0">
              <a:lnSpc>
                <a:spcPct val="115000"/>
              </a:lnSpc>
            </a:pPr>
            <a:r>
              <a:rPr lang="en-US" spc="10" dirty="0">
                <a:solidFill>
                  <a:srgbClr val="174F6D"/>
                </a:solidFill>
                <a:latin typeface="Times New Roman"/>
                <a:ea typeface="Times New Roman"/>
                <a:cs typeface="Arial"/>
              </a:rPr>
              <a:t>Creatinine Clearance (measured)</a:t>
            </a:r>
            <a:endParaRPr lang="en-US" sz="1600" dirty="0">
              <a:ea typeface="Calibri"/>
              <a:cs typeface="Arial"/>
            </a:endParaRPr>
          </a:p>
          <a:p>
            <a:pPr algn="ctr" rtl="0" fontAlgn="ctr">
              <a:lnSpc>
                <a:spcPct val="115000"/>
              </a:lnSpc>
              <a:spcAft>
                <a:spcPts val="1000"/>
              </a:spcAft>
            </a:pPr>
            <a:r>
              <a:rPr lang="en-US" spc="10" dirty="0">
                <a:solidFill>
                  <a:srgbClr val="174F6D"/>
                </a:solidFill>
                <a:latin typeface="Times New Roman"/>
                <a:ea typeface="Times New Roman"/>
                <a:cs typeface="Arial"/>
              </a:rPr>
              <a:t> </a:t>
            </a:r>
            <a:endParaRPr lang="en-US" sz="1600" dirty="0">
              <a:ea typeface="Calibri"/>
              <a:cs typeface="Arial"/>
            </a:endParaRPr>
          </a:p>
          <a:p>
            <a:pPr algn="l" rtl="0">
              <a:lnSpc>
                <a:spcPct val="115000"/>
              </a:lnSpc>
              <a:spcAft>
                <a:spcPts val="300"/>
              </a:spcAft>
            </a:pPr>
            <a:r>
              <a:rPr lang="en-US" b="1" cap="all" spc="60" dirty="0">
                <a:solidFill>
                  <a:srgbClr val="000000"/>
                </a:solidFill>
                <a:latin typeface="Times New Roman"/>
                <a:ea typeface="Times New Roman"/>
                <a:cs typeface="Arial"/>
              </a:rPr>
              <a:t>CLINICAL CALCULATOR:</a:t>
            </a:r>
            <a:endParaRPr lang="en-US" sz="1600" dirty="0">
              <a:ea typeface="Calibri"/>
              <a:cs typeface="Arial"/>
            </a:endParaRPr>
          </a:p>
          <a:p>
            <a:pPr algn="l" rtl="0">
              <a:lnSpc>
                <a:spcPct val="115000"/>
              </a:lnSpc>
            </a:pPr>
            <a:r>
              <a:rPr lang="en-US" spc="10" dirty="0">
                <a:solidFill>
                  <a:srgbClr val="174F6D"/>
                </a:solidFill>
                <a:latin typeface="Times New Roman"/>
                <a:ea typeface="Times New Roman"/>
                <a:cs typeface="Arial"/>
              </a:rPr>
              <a:t>Glomerular Filtration Rate </a:t>
            </a:r>
            <a:r>
              <a:rPr lang="en-US" spc="10" dirty="0" smtClean="0">
                <a:solidFill>
                  <a:srgbClr val="174F6D"/>
                </a:solidFill>
                <a:latin typeface="Times New Roman"/>
                <a:ea typeface="Times New Roman"/>
                <a:cs typeface="Arial"/>
              </a:rPr>
              <a:t>Estimate.</a:t>
            </a:r>
            <a:endParaRPr lang="en-US" sz="1600" dirty="0">
              <a:ea typeface="Calibri"/>
              <a:cs typeface="Arial"/>
            </a:endParaRPr>
          </a:p>
          <a:p>
            <a:pPr algn="ctr" rtl="0" fontAlgn="ctr">
              <a:lnSpc>
                <a:spcPct val="115000"/>
              </a:lnSpc>
              <a:spcAft>
                <a:spcPts val="1000"/>
              </a:spcAft>
            </a:pPr>
            <a:r>
              <a:rPr lang="en-US" spc="10" dirty="0">
                <a:solidFill>
                  <a:srgbClr val="174F6D"/>
                </a:solidFill>
                <a:latin typeface="Times New Roman"/>
                <a:ea typeface="Times New Roman"/>
                <a:cs typeface="Arial"/>
              </a:rPr>
              <a:t> </a:t>
            </a:r>
            <a:endParaRPr lang="en-US" sz="1600" dirty="0">
              <a:ea typeface="Calibri"/>
              <a:cs typeface="Arial"/>
            </a:endParaRPr>
          </a:p>
          <a:p>
            <a:pPr algn="l" rtl="0">
              <a:lnSpc>
                <a:spcPct val="115000"/>
              </a:lnSpc>
            </a:pPr>
            <a:r>
              <a:rPr lang="en-US" b="1" spc="20" dirty="0">
                <a:solidFill>
                  <a:srgbClr val="113A50"/>
                </a:solidFill>
                <a:latin typeface="Times New Roman"/>
                <a:ea typeface="Times New Roman"/>
                <a:cs typeface="Arial"/>
              </a:rPr>
              <a:t>Diagnosis of Hypertension in Pregnancy</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Tests to rule out other causes of hypertension</a:t>
            </a:r>
            <a:endParaRPr lang="en-US" sz="1600" dirty="0">
              <a:ea typeface="Calibri"/>
              <a:cs typeface="Arial"/>
            </a:endParaRPr>
          </a:p>
          <a:p>
            <a:pPr algn="l" rtl="0">
              <a:lnSpc>
                <a:spcPct val="115000"/>
              </a:lnSpc>
            </a:pPr>
            <a:r>
              <a:rPr lang="en-US" spc="10" dirty="0">
                <a:solidFill>
                  <a:srgbClr val="000000"/>
                </a:solidFill>
                <a:latin typeface="Times New Roman"/>
                <a:ea typeface="Times New Roman"/>
                <a:cs typeface="Arial"/>
              </a:rPr>
              <a:t>BP is measured routinely at prenatal visits. If severe hypertension occurs for the first time in pregnant women who do not have a multifetal pregnancy or </a:t>
            </a:r>
            <a:r>
              <a:rPr lang="en-US" u="sng" spc="10" dirty="0">
                <a:solidFill>
                  <a:srgbClr val="B12E32"/>
                </a:solidFill>
                <a:latin typeface="Times New Roman"/>
                <a:ea typeface="Times New Roman"/>
                <a:cs typeface="Arial"/>
                <a:hlinkClick r:id="rId2" tooltip="Gestational Trophoblastic Disease"/>
              </a:rPr>
              <a:t>gestational trophoblastic disease</a:t>
            </a:r>
            <a:r>
              <a:rPr lang="en-US" spc="10" dirty="0">
                <a:solidFill>
                  <a:srgbClr val="000000"/>
                </a:solidFill>
                <a:latin typeface="Times New Roman"/>
                <a:ea typeface="Times New Roman"/>
                <a:cs typeface="Arial"/>
              </a:rPr>
              <a:t>, tests to rule out other causes of hypertension (</a:t>
            </a:r>
            <a:r>
              <a:rPr lang="en-US" spc="10" dirty="0" err="1">
                <a:solidFill>
                  <a:srgbClr val="000000"/>
                </a:solidFill>
                <a:latin typeface="Times New Roman"/>
                <a:ea typeface="Times New Roman"/>
                <a:cs typeface="Arial"/>
              </a:rPr>
              <a:t>eg</a:t>
            </a:r>
            <a:r>
              <a:rPr lang="en-US" spc="10" dirty="0">
                <a:solidFill>
                  <a:srgbClr val="000000"/>
                </a:solidFill>
                <a:latin typeface="Times New Roman"/>
                <a:ea typeface="Times New Roman"/>
                <a:cs typeface="Arial"/>
              </a:rPr>
              <a:t>, </a:t>
            </a:r>
            <a:r>
              <a:rPr lang="en-US" u="sng" spc="10" dirty="0">
                <a:solidFill>
                  <a:srgbClr val="B12E32"/>
                </a:solidFill>
                <a:latin typeface="Times New Roman"/>
                <a:ea typeface="Times New Roman"/>
                <a:cs typeface="Arial"/>
                <a:hlinkClick r:id="rId3" tooltip="Renal Artery Stenosis and Occlusion"/>
              </a:rPr>
              <a:t>renal artery stenosis</a:t>
            </a:r>
            <a:r>
              <a:rPr lang="en-US" spc="10" dirty="0">
                <a:solidFill>
                  <a:srgbClr val="000000"/>
                </a:solidFill>
                <a:latin typeface="Times New Roman"/>
                <a:ea typeface="Times New Roman"/>
                <a:cs typeface="Arial"/>
              </a:rPr>
              <a:t>, </a:t>
            </a:r>
            <a:r>
              <a:rPr lang="en-US" u="sng" spc="10" dirty="0" err="1">
                <a:solidFill>
                  <a:srgbClr val="B12E32"/>
                </a:solidFill>
                <a:latin typeface="Times New Roman"/>
                <a:ea typeface="Times New Roman"/>
                <a:cs typeface="Arial"/>
                <a:hlinkClick r:id="rId4" tooltip="Coarctation of the Aorta"/>
              </a:rPr>
              <a:t>coarctation</a:t>
            </a:r>
            <a:r>
              <a:rPr lang="en-US" u="sng" spc="10" dirty="0">
                <a:solidFill>
                  <a:srgbClr val="B12E32"/>
                </a:solidFill>
                <a:latin typeface="Times New Roman"/>
                <a:ea typeface="Times New Roman"/>
                <a:cs typeface="Arial"/>
                <a:hlinkClick r:id="rId4" tooltip="Coarctation of the Aorta"/>
              </a:rPr>
              <a:t> of the aorta</a:t>
            </a:r>
            <a:r>
              <a:rPr lang="en-US" spc="10" dirty="0">
                <a:solidFill>
                  <a:srgbClr val="000000"/>
                </a:solidFill>
                <a:latin typeface="Times New Roman"/>
                <a:ea typeface="Times New Roman"/>
                <a:cs typeface="Arial"/>
              </a:rPr>
              <a:t>, </a:t>
            </a:r>
            <a:r>
              <a:rPr lang="en-US" u="sng" spc="10" dirty="0">
                <a:solidFill>
                  <a:srgbClr val="B12E32"/>
                </a:solidFill>
                <a:latin typeface="Times New Roman"/>
                <a:ea typeface="Times New Roman"/>
                <a:cs typeface="Arial"/>
                <a:hlinkClick r:id="rId5" tooltip="Cushing Syndrome"/>
              </a:rPr>
              <a:t>Cushing syndrome</a:t>
            </a:r>
            <a:r>
              <a:rPr lang="en-US" spc="10" dirty="0">
                <a:solidFill>
                  <a:srgbClr val="000000"/>
                </a:solidFill>
                <a:latin typeface="Times New Roman"/>
                <a:ea typeface="Times New Roman"/>
                <a:cs typeface="Arial"/>
              </a:rPr>
              <a:t>, </a:t>
            </a:r>
            <a:r>
              <a:rPr lang="en-US" u="sng" spc="10" dirty="0">
                <a:solidFill>
                  <a:srgbClr val="B12E32"/>
                </a:solidFill>
                <a:latin typeface="Times New Roman"/>
                <a:ea typeface="Times New Roman"/>
                <a:cs typeface="Arial"/>
                <a:hlinkClick r:id="rId6" tooltip="Systemic Lupus Erythematosus (SLE)"/>
              </a:rPr>
              <a:t>SLE</a:t>
            </a:r>
            <a:r>
              <a:rPr lang="en-US" spc="10" dirty="0">
                <a:solidFill>
                  <a:srgbClr val="000000"/>
                </a:solidFill>
                <a:latin typeface="Times New Roman"/>
                <a:ea typeface="Times New Roman"/>
                <a:cs typeface="Arial"/>
              </a:rPr>
              <a:t>, </a:t>
            </a:r>
            <a:r>
              <a:rPr lang="en-US" u="sng" spc="10" dirty="0" err="1">
                <a:solidFill>
                  <a:srgbClr val="B12E32"/>
                </a:solidFill>
                <a:latin typeface="Times New Roman"/>
                <a:ea typeface="Times New Roman"/>
                <a:cs typeface="Arial"/>
                <a:hlinkClick r:id="rId7" tooltip="Pheochromocytoma"/>
              </a:rPr>
              <a:t>pheochromocytoma</a:t>
            </a:r>
            <a:r>
              <a:rPr lang="en-US" spc="10" dirty="0">
                <a:solidFill>
                  <a:srgbClr val="000000"/>
                </a:solidFill>
                <a:latin typeface="Times New Roman"/>
                <a:ea typeface="Times New Roman"/>
                <a:cs typeface="Arial"/>
              </a:rPr>
              <a:t>) should be considered.</a:t>
            </a:r>
            <a:endParaRPr lang="en-US" sz="1600" dirty="0">
              <a:ea typeface="Calibri"/>
              <a:cs typeface="Arial"/>
            </a:endParaRPr>
          </a:p>
        </p:txBody>
      </p:sp>
    </p:spTree>
    <p:extLst>
      <p:ext uri="{BB962C8B-B14F-4D97-AF65-F5344CB8AC3E}">
        <p14:creationId xmlns:p14="http://schemas.microsoft.com/office/powerpoint/2010/main" val="38769781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692696"/>
            <a:ext cx="8064896" cy="4695131"/>
          </a:xfrm>
          <a:prstGeom prst="rect">
            <a:avLst/>
          </a:prstGeom>
        </p:spPr>
        <p:txBody>
          <a:bodyPr wrap="square">
            <a:spAutoFit/>
          </a:bodyPr>
          <a:lstStyle/>
          <a:p>
            <a:pPr algn="l" rtl="0">
              <a:lnSpc>
                <a:spcPct val="115000"/>
              </a:lnSpc>
            </a:pPr>
            <a:r>
              <a:rPr lang="en-US" b="1" spc="20" dirty="0">
                <a:solidFill>
                  <a:srgbClr val="113A50"/>
                </a:solidFill>
                <a:latin typeface="Times New Roman"/>
                <a:ea typeface="Times New Roman"/>
                <a:cs typeface="Arial"/>
              </a:rPr>
              <a:t>Treatment of Hypertension in Pregnancy</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For mild hypertension, conservative measures followed by </a:t>
            </a:r>
            <a:r>
              <a:rPr lang="en-US" spc="10" dirty="0" err="1">
                <a:solidFill>
                  <a:srgbClr val="000000"/>
                </a:solidFill>
                <a:latin typeface="Times New Roman"/>
                <a:ea typeface="Times New Roman"/>
                <a:cs typeface="Arial"/>
              </a:rPr>
              <a:t>antihypertensives</a:t>
            </a:r>
            <a:r>
              <a:rPr lang="en-US" spc="10" dirty="0">
                <a:solidFill>
                  <a:srgbClr val="000000"/>
                </a:solidFill>
                <a:latin typeface="Times New Roman"/>
                <a:ea typeface="Times New Roman"/>
                <a:cs typeface="Arial"/>
              </a:rPr>
              <a:t> if needed</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spc="10" dirty="0">
                <a:solidFill>
                  <a:srgbClr val="000000"/>
                </a:solidFill>
                <a:latin typeface="Times New Roman"/>
                <a:ea typeface="Times New Roman"/>
                <a:cs typeface="Arial"/>
              </a:rPr>
              <a:t>Methyldopa, beta-blockers, or calcium channel blockers tried first</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Avoidance of angiotensin-converting enzyme (ACE) inhibitors, angiotensin II receptor blockers (ARBs), and aldosterone antagonists</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For moderate or severe hypertension, antihypertensive therapy, close monitoring, and, if condition worsens, possibly termination of pregnancy or delivery, depending on gestational age</a:t>
            </a:r>
            <a:endParaRPr lang="en-US" sz="1600" dirty="0">
              <a:ea typeface="Calibri"/>
              <a:cs typeface="Arial"/>
            </a:endParaRPr>
          </a:p>
          <a:p>
            <a:pPr algn="l" rtl="0">
              <a:lnSpc>
                <a:spcPct val="115000"/>
              </a:lnSpc>
              <a:spcAft>
                <a:spcPts val="1200"/>
              </a:spcAft>
            </a:pPr>
            <a:r>
              <a:rPr lang="en-US" spc="10" dirty="0">
                <a:solidFill>
                  <a:srgbClr val="000000"/>
                </a:solidFill>
                <a:latin typeface="Times New Roman"/>
                <a:ea typeface="Times New Roman"/>
                <a:cs typeface="Arial"/>
              </a:rPr>
              <a:t>Recommendations for chronic and gestational hypertension are similar and depend on severity. However, chronic hypertension may be more severe. In gestational hypertension, the increases in BP often occur only late in gestation and may not require treatment.</a:t>
            </a:r>
            <a:endParaRPr lang="en-US" sz="1600" dirty="0">
              <a:ea typeface="Calibri"/>
              <a:cs typeface="Arial"/>
            </a:endParaRPr>
          </a:p>
        </p:txBody>
      </p:sp>
    </p:spTree>
    <p:extLst>
      <p:ext uri="{BB962C8B-B14F-4D97-AF65-F5344CB8AC3E}">
        <p14:creationId xmlns:p14="http://schemas.microsoft.com/office/powerpoint/2010/main" val="17351841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548679"/>
            <a:ext cx="8640960" cy="5158143"/>
          </a:xfrm>
          <a:prstGeom prst="rect">
            <a:avLst/>
          </a:prstGeom>
        </p:spPr>
        <p:txBody>
          <a:bodyPr wrap="square">
            <a:spAutoFit/>
          </a:bodyPr>
          <a:lstStyle/>
          <a:p>
            <a:pPr algn="l" rtl="0">
              <a:lnSpc>
                <a:spcPct val="115000"/>
              </a:lnSpc>
              <a:spcAft>
                <a:spcPts val="1200"/>
              </a:spcAft>
            </a:pPr>
            <a:r>
              <a:rPr lang="en-US" spc="10" dirty="0">
                <a:solidFill>
                  <a:srgbClr val="000000"/>
                </a:solidFill>
                <a:latin typeface="Times New Roman"/>
                <a:ea typeface="Times New Roman"/>
                <a:cs typeface="Arial"/>
              </a:rPr>
              <a:t>Treatment of mild to moderate hypertension without renal insufficiency during pregnancy is controversial; the issues are whether treatment improves outcome and whether the risks of drug treatment outweigh risks of untreated disease. </a:t>
            </a:r>
            <a:endParaRPr lang="en-US" spc="10" dirty="0" smtClean="0">
              <a:solidFill>
                <a:srgbClr val="000000"/>
              </a:solidFill>
              <a:latin typeface="Times New Roman"/>
              <a:ea typeface="Times New Roman"/>
              <a:cs typeface="Arial"/>
            </a:endParaRPr>
          </a:p>
          <a:p>
            <a:pPr algn="l" rtl="0">
              <a:lnSpc>
                <a:spcPct val="115000"/>
              </a:lnSpc>
              <a:spcAft>
                <a:spcPts val="1200"/>
              </a:spcAft>
            </a:pPr>
            <a:r>
              <a:rPr lang="en-US" spc="10" dirty="0" smtClean="0">
                <a:solidFill>
                  <a:srgbClr val="000000"/>
                </a:solidFill>
                <a:latin typeface="Times New Roman"/>
                <a:ea typeface="Times New Roman"/>
                <a:cs typeface="Arial"/>
              </a:rPr>
              <a:t>Because </a:t>
            </a:r>
            <a:r>
              <a:rPr lang="en-US" spc="10" dirty="0">
                <a:solidFill>
                  <a:srgbClr val="000000"/>
                </a:solidFill>
                <a:latin typeface="Times New Roman"/>
                <a:ea typeface="Times New Roman"/>
                <a:cs typeface="Arial"/>
              </a:rPr>
              <a:t>the </a:t>
            </a:r>
            <a:r>
              <a:rPr lang="en-US" spc="10" dirty="0" err="1">
                <a:solidFill>
                  <a:srgbClr val="000000"/>
                </a:solidFill>
                <a:latin typeface="Times New Roman"/>
                <a:ea typeface="Times New Roman"/>
                <a:cs typeface="Arial"/>
              </a:rPr>
              <a:t>uteroplacental</a:t>
            </a:r>
            <a:r>
              <a:rPr lang="en-US" spc="10" dirty="0">
                <a:solidFill>
                  <a:srgbClr val="000000"/>
                </a:solidFill>
                <a:latin typeface="Times New Roman"/>
                <a:ea typeface="Times New Roman"/>
                <a:cs typeface="Arial"/>
              </a:rPr>
              <a:t> circulation is maximally dilated and cannot </a:t>
            </a:r>
            <a:r>
              <a:rPr lang="en-US" spc="10" dirty="0" err="1">
                <a:solidFill>
                  <a:srgbClr val="000000"/>
                </a:solidFill>
                <a:latin typeface="Times New Roman"/>
                <a:ea typeface="Times New Roman"/>
                <a:cs typeface="Arial"/>
              </a:rPr>
              <a:t>autoregulate</a:t>
            </a:r>
            <a:r>
              <a:rPr lang="en-US" spc="10" dirty="0">
                <a:solidFill>
                  <a:srgbClr val="000000"/>
                </a:solidFill>
                <a:latin typeface="Times New Roman"/>
                <a:ea typeface="Times New Roman"/>
                <a:cs typeface="Arial"/>
              </a:rPr>
              <a:t>, decreasing maternal BP with drugs may abruptly decrease </a:t>
            </a:r>
            <a:r>
              <a:rPr lang="en-US" spc="10" dirty="0" err="1">
                <a:solidFill>
                  <a:srgbClr val="000000"/>
                </a:solidFill>
                <a:latin typeface="Times New Roman"/>
                <a:ea typeface="Times New Roman"/>
                <a:cs typeface="Arial"/>
              </a:rPr>
              <a:t>uteroplacental</a:t>
            </a:r>
            <a:r>
              <a:rPr lang="en-US" spc="10" dirty="0">
                <a:solidFill>
                  <a:srgbClr val="000000"/>
                </a:solidFill>
                <a:latin typeface="Times New Roman"/>
                <a:ea typeface="Times New Roman"/>
                <a:cs typeface="Arial"/>
              </a:rPr>
              <a:t> blood flow. Diuretics reduce effective maternal circulating blood volume; consistent reduction increases risk of fetal growth restriction. However, hypertension with renal insufficiency is treated even if hypertension is mild or moderate.</a:t>
            </a:r>
            <a:endParaRPr lang="en-US" sz="1600" dirty="0">
              <a:ea typeface="Calibri"/>
              <a:cs typeface="Arial"/>
            </a:endParaRPr>
          </a:p>
          <a:p>
            <a:pPr algn="l" rtl="0">
              <a:lnSpc>
                <a:spcPct val="115000"/>
              </a:lnSpc>
            </a:pPr>
            <a:r>
              <a:rPr lang="en-US" spc="10" dirty="0">
                <a:solidFill>
                  <a:srgbClr val="000000"/>
                </a:solidFill>
                <a:latin typeface="Times New Roman"/>
                <a:ea typeface="Times New Roman"/>
                <a:cs typeface="Arial"/>
              </a:rPr>
              <a:t>For </a:t>
            </a:r>
            <a:r>
              <a:rPr lang="en-US" b="1" spc="10" dirty="0">
                <a:solidFill>
                  <a:srgbClr val="000000"/>
                </a:solidFill>
                <a:latin typeface="Times New Roman"/>
                <a:ea typeface="Times New Roman"/>
                <a:cs typeface="Arial"/>
              </a:rPr>
              <a:t>mild to moderate hypertension</a:t>
            </a:r>
            <a:r>
              <a:rPr lang="en-US" spc="10" dirty="0">
                <a:solidFill>
                  <a:srgbClr val="000000"/>
                </a:solidFill>
                <a:latin typeface="Times New Roman"/>
                <a:ea typeface="Times New Roman"/>
                <a:cs typeface="Arial"/>
              </a:rPr>
              <a:t> (systolic BP 140 to 159 mm Hg or diastolic BP 90 to 109 mm Hg) with labile BP, reduced physical activity may decrease BP and improve fetal growth, making perinatal risks similar to those for women without hypertension. However, if this conservative measure does not decrease BP, many experts recommend drug therapy. Women who were taking methyldopa, a beta-blocker, a calcium channel blocker, or a combination before pregnancy may continue to take these drugs. However, ACE inhibitors and ARBs should be stopped once pregnancy is confirmed.</a:t>
            </a:r>
            <a:endParaRPr lang="en-US" sz="1600" dirty="0">
              <a:ea typeface="Calibri"/>
              <a:cs typeface="Arial"/>
            </a:endParaRPr>
          </a:p>
        </p:txBody>
      </p:sp>
    </p:spTree>
    <p:extLst>
      <p:ext uri="{BB962C8B-B14F-4D97-AF65-F5344CB8AC3E}">
        <p14:creationId xmlns:p14="http://schemas.microsoft.com/office/powerpoint/2010/main" val="33364140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7"/>
            <a:ext cx="8136904" cy="5958554"/>
          </a:xfrm>
          <a:prstGeom prst="rect">
            <a:avLst/>
          </a:prstGeom>
        </p:spPr>
        <p:txBody>
          <a:bodyPr wrap="square">
            <a:spAutoFit/>
          </a:bodyPr>
          <a:lstStyle/>
          <a:p>
            <a:pPr algn="l" rtl="0">
              <a:lnSpc>
                <a:spcPct val="115000"/>
              </a:lnSpc>
            </a:pPr>
            <a:r>
              <a:rPr lang="en-US" spc="10" dirty="0">
                <a:solidFill>
                  <a:srgbClr val="000000"/>
                </a:solidFill>
                <a:latin typeface="Times New Roman"/>
                <a:ea typeface="Times New Roman"/>
                <a:cs typeface="Arial"/>
              </a:rPr>
              <a:t>For </a:t>
            </a:r>
            <a:r>
              <a:rPr lang="en-US" b="1" spc="10" dirty="0">
                <a:solidFill>
                  <a:srgbClr val="000000"/>
                </a:solidFill>
                <a:latin typeface="Times New Roman"/>
                <a:ea typeface="Times New Roman"/>
                <a:cs typeface="Arial"/>
              </a:rPr>
              <a:t>severe hypertension</a:t>
            </a:r>
            <a:r>
              <a:rPr lang="en-US" spc="10" dirty="0">
                <a:solidFill>
                  <a:srgbClr val="000000"/>
                </a:solidFill>
                <a:latin typeface="Times New Roman"/>
                <a:ea typeface="Times New Roman"/>
                <a:cs typeface="Arial"/>
              </a:rPr>
              <a:t> (systolic BP ≥ 160 mm Hg or diastolic BP ≥ 110 mm Hg), drug therapy is indicated. Risk of complications—maternal (progression of end-organ dysfunction, preeclampsia) and fetal (prematurity, growth restriction, stillbirth)—is increased significantly. Several </a:t>
            </a:r>
            <a:r>
              <a:rPr lang="en-US" spc="10" dirty="0" err="1">
                <a:solidFill>
                  <a:srgbClr val="000000"/>
                </a:solidFill>
                <a:latin typeface="Times New Roman"/>
                <a:ea typeface="Times New Roman"/>
                <a:cs typeface="Arial"/>
              </a:rPr>
              <a:t>antihypertensives</a:t>
            </a:r>
            <a:r>
              <a:rPr lang="en-US" spc="10" dirty="0">
                <a:solidFill>
                  <a:srgbClr val="000000"/>
                </a:solidFill>
                <a:latin typeface="Times New Roman"/>
                <a:ea typeface="Times New Roman"/>
                <a:cs typeface="Arial"/>
              </a:rPr>
              <a:t> may be required.</a:t>
            </a:r>
            <a:endParaRPr lang="en-US" sz="1600" dirty="0">
              <a:ea typeface="Calibri"/>
              <a:cs typeface="Arial"/>
            </a:endParaRPr>
          </a:p>
          <a:p>
            <a:pPr algn="l" rtl="0">
              <a:lnSpc>
                <a:spcPct val="115000"/>
              </a:lnSpc>
            </a:pPr>
            <a:r>
              <a:rPr lang="en-US" spc="10" dirty="0">
                <a:solidFill>
                  <a:srgbClr val="000000"/>
                </a:solidFill>
                <a:latin typeface="Times New Roman"/>
                <a:ea typeface="Times New Roman"/>
                <a:cs typeface="Arial"/>
              </a:rPr>
              <a:t>For </a:t>
            </a:r>
            <a:r>
              <a:rPr lang="en-US" b="1" spc="10" dirty="0">
                <a:solidFill>
                  <a:srgbClr val="000000"/>
                </a:solidFill>
                <a:latin typeface="Times New Roman"/>
                <a:ea typeface="Times New Roman"/>
                <a:cs typeface="Arial"/>
              </a:rPr>
              <a:t>systolic BP &gt; 180 mm Hg or diastolic BP &gt; 110 mm Hg,</a:t>
            </a:r>
            <a:r>
              <a:rPr lang="en-US" spc="10" dirty="0">
                <a:solidFill>
                  <a:srgbClr val="000000"/>
                </a:solidFill>
                <a:latin typeface="Times New Roman"/>
                <a:ea typeface="Times New Roman"/>
                <a:cs typeface="Arial"/>
              </a:rPr>
              <a:t> immediate evaluation is required. Multiple drugs are often required. Also, hospitalization may be necessary for much of the latter part of pregnancy. If the woman’s condition worsens, pregnancy termination may be recommended.</a:t>
            </a:r>
            <a:endParaRPr lang="en-US" sz="1600" dirty="0">
              <a:ea typeface="Calibri"/>
              <a:cs typeface="Arial"/>
            </a:endParaRPr>
          </a:p>
          <a:p>
            <a:pPr algn="l" rtl="0">
              <a:lnSpc>
                <a:spcPct val="115000"/>
              </a:lnSpc>
              <a:spcAft>
                <a:spcPts val="1200"/>
              </a:spcAft>
            </a:pPr>
            <a:r>
              <a:rPr lang="en-US" spc="10" dirty="0">
                <a:solidFill>
                  <a:srgbClr val="000000"/>
                </a:solidFill>
                <a:latin typeface="Times New Roman"/>
                <a:ea typeface="Times New Roman"/>
                <a:cs typeface="Arial"/>
              </a:rPr>
              <a:t>All women with chronic hypertension during pregnancy should be taught to self-monitor BP, and they should be evaluated for target organ damage. Evaluation, done at baseline and periodically thereafter, includes</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Serum creatinine, electrolytes, and uric acid levels</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Liver function tests</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Platelet count</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Urine protein assessment</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Usually </a:t>
            </a:r>
            <a:r>
              <a:rPr lang="en-US" spc="10" dirty="0" err="1">
                <a:solidFill>
                  <a:srgbClr val="000000"/>
                </a:solidFill>
                <a:latin typeface="Times New Roman"/>
                <a:ea typeface="Times New Roman"/>
                <a:cs typeface="Arial"/>
              </a:rPr>
              <a:t>funduscopy</a:t>
            </a:r>
            <a:endParaRPr lang="en-US" sz="1600" dirty="0">
              <a:ea typeface="Calibri"/>
              <a:cs typeface="Arial"/>
            </a:endParaRPr>
          </a:p>
        </p:txBody>
      </p:sp>
    </p:spTree>
    <p:extLst>
      <p:ext uri="{BB962C8B-B14F-4D97-AF65-F5344CB8AC3E}">
        <p14:creationId xmlns:p14="http://schemas.microsoft.com/office/powerpoint/2010/main" val="41044797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260648"/>
            <a:ext cx="7344816" cy="5969326"/>
          </a:xfrm>
          <a:prstGeom prst="rect">
            <a:avLst/>
          </a:prstGeom>
        </p:spPr>
        <p:txBody>
          <a:bodyPr wrap="square">
            <a:spAutoFit/>
          </a:bodyPr>
          <a:lstStyle/>
          <a:p>
            <a:pPr algn="l" rtl="0">
              <a:lnSpc>
                <a:spcPct val="115000"/>
              </a:lnSpc>
            </a:pPr>
            <a:r>
              <a:rPr lang="en-US" spc="10" dirty="0">
                <a:solidFill>
                  <a:srgbClr val="000000"/>
                </a:solidFill>
                <a:latin typeface="Times New Roman"/>
                <a:ea typeface="Times New Roman"/>
                <a:cs typeface="Arial"/>
              </a:rPr>
              <a:t>Maternal echocardiography should be considered if women have had hypertension for &gt; 4 years. After initial ultrasonography to evaluate fetal anatomy, ultrasonography is done monthly starting at about 28 weeks to monitor fetal growth; </a:t>
            </a:r>
            <a:r>
              <a:rPr lang="en-US" u="sng" spc="10" dirty="0">
                <a:solidFill>
                  <a:srgbClr val="B12E32"/>
                </a:solidFill>
                <a:latin typeface="Times New Roman"/>
                <a:ea typeface="Times New Roman"/>
                <a:cs typeface="Arial"/>
                <a:hlinkClick r:id="rId2" tooltip="Fetal Monitoring"/>
              </a:rPr>
              <a:t>antenatal testing</a:t>
            </a:r>
            <a:r>
              <a:rPr lang="en-US" spc="10" dirty="0">
                <a:solidFill>
                  <a:srgbClr val="000000"/>
                </a:solidFill>
                <a:latin typeface="Times New Roman"/>
                <a:ea typeface="Times New Roman"/>
                <a:cs typeface="Arial"/>
              </a:rPr>
              <a:t> often begins at 32 weeks. Ultrasonography to monitor fetal growth and antenatal testing may start sooner if women have additional complications (</a:t>
            </a:r>
            <a:r>
              <a:rPr lang="en-US" spc="10" dirty="0" err="1">
                <a:solidFill>
                  <a:srgbClr val="000000"/>
                </a:solidFill>
                <a:latin typeface="Times New Roman"/>
                <a:ea typeface="Times New Roman"/>
                <a:cs typeface="Arial"/>
              </a:rPr>
              <a:t>eg</a:t>
            </a:r>
            <a:r>
              <a:rPr lang="en-US" spc="10" dirty="0">
                <a:solidFill>
                  <a:srgbClr val="000000"/>
                </a:solidFill>
                <a:latin typeface="Times New Roman"/>
                <a:ea typeface="Times New Roman"/>
                <a:cs typeface="Arial"/>
              </a:rPr>
              <a:t>, renal disorders) or if complications (</a:t>
            </a:r>
            <a:r>
              <a:rPr lang="en-US" spc="10" dirty="0" err="1">
                <a:solidFill>
                  <a:srgbClr val="000000"/>
                </a:solidFill>
                <a:latin typeface="Times New Roman"/>
                <a:ea typeface="Times New Roman"/>
                <a:cs typeface="Arial"/>
              </a:rPr>
              <a:t>eg</a:t>
            </a:r>
            <a:r>
              <a:rPr lang="en-US" spc="10" dirty="0">
                <a:solidFill>
                  <a:srgbClr val="000000"/>
                </a:solidFill>
                <a:latin typeface="Times New Roman"/>
                <a:ea typeface="Times New Roman"/>
                <a:cs typeface="Arial"/>
              </a:rPr>
              <a:t>, growth restriction) occur in the fetus. Delivery should occur by 37 to 39 weeks but may be induced earlier if preeclampsia or fetal growth restriction is detected or if fetal test results are </a:t>
            </a:r>
            <a:r>
              <a:rPr lang="en-US" spc="10" dirty="0" err="1">
                <a:solidFill>
                  <a:srgbClr val="000000"/>
                </a:solidFill>
                <a:latin typeface="Times New Roman"/>
                <a:ea typeface="Times New Roman"/>
                <a:cs typeface="Arial"/>
              </a:rPr>
              <a:t>nonreassuring</a:t>
            </a:r>
            <a:r>
              <a:rPr lang="en-US" spc="10" dirty="0">
                <a:solidFill>
                  <a:srgbClr val="000000"/>
                </a:solidFill>
                <a:latin typeface="Times New Roman"/>
                <a:ea typeface="Times New Roman"/>
                <a:cs typeface="Arial"/>
              </a:rPr>
              <a:t>.</a:t>
            </a:r>
            <a:endParaRPr lang="en-US" sz="1600" dirty="0">
              <a:ea typeface="Calibri"/>
              <a:cs typeface="Arial"/>
            </a:endParaRPr>
          </a:p>
          <a:p>
            <a:pPr algn="l" rtl="0">
              <a:lnSpc>
                <a:spcPct val="115000"/>
              </a:lnSpc>
            </a:pPr>
            <a:r>
              <a:rPr lang="en-US" b="1" spc="15" dirty="0">
                <a:solidFill>
                  <a:srgbClr val="000000"/>
                </a:solidFill>
                <a:latin typeface="Times New Roman"/>
                <a:ea typeface="Times New Roman"/>
                <a:cs typeface="Arial"/>
              </a:rPr>
              <a:t>Drugs</a:t>
            </a:r>
            <a:endParaRPr lang="en-US" sz="1600" dirty="0">
              <a:ea typeface="Calibri"/>
              <a:cs typeface="Arial"/>
            </a:endParaRPr>
          </a:p>
          <a:p>
            <a:pPr algn="l" rtl="0">
              <a:lnSpc>
                <a:spcPct val="115000"/>
              </a:lnSpc>
              <a:spcAft>
                <a:spcPts val="1200"/>
              </a:spcAft>
            </a:pPr>
            <a:r>
              <a:rPr lang="en-US" spc="10" dirty="0">
                <a:solidFill>
                  <a:srgbClr val="000000"/>
                </a:solidFill>
                <a:latin typeface="Times New Roman"/>
                <a:ea typeface="Times New Roman"/>
                <a:cs typeface="Arial"/>
              </a:rPr>
              <a:t>First-line drugs for hypertension during pregnancy include</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spc="10" dirty="0">
                <a:solidFill>
                  <a:srgbClr val="000000"/>
                </a:solidFill>
                <a:latin typeface="Times New Roman"/>
                <a:ea typeface="Times New Roman"/>
                <a:cs typeface="Arial"/>
              </a:rPr>
              <a:t>Methyldopa</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Beta-blockers</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Calcium channel blockers</a:t>
            </a:r>
            <a:endParaRPr lang="en-US" sz="1600" dirty="0">
              <a:ea typeface="Calibri"/>
              <a:cs typeface="Arial"/>
            </a:endParaRPr>
          </a:p>
          <a:p>
            <a:pPr algn="l" rtl="0">
              <a:lnSpc>
                <a:spcPct val="115000"/>
              </a:lnSpc>
            </a:pPr>
            <a:r>
              <a:rPr lang="en-US" spc="10" dirty="0" smtClean="0">
                <a:solidFill>
                  <a:srgbClr val="000000"/>
                </a:solidFill>
                <a:latin typeface="Times New Roman"/>
                <a:ea typeface="Times New Roman"/>
                <a:cs typeface="Arial"/>
              </a:rPr>
              <a:t>Thiazide </a:t>
            </a:r>
            <a:r>
              <a:rPr lang="en-US" spc="10" dirty="0">
                <a:solidFill>
                  <a:srgbClr val="000000"/>
                </a:solidFill>
                <a:latin typeface="Times New Roman"/>
                <a:ea typeface="Times New Roman"/>
                <a:cs typeface="Arial"/>
              </a:rPr>
              <a:t>diuretics are only used to treat chronic hypertension during pregnancy if the potential benefit outweighs the potential risk to the fetus. Dose may be adjusted to minimize adverse effects such as hypokalemia.</a:t>
            </a:r>
            <a:endParaRPr lang="en-US" sz="1600" dirty="0">
              <a:ea typeface="Calibri"/>
              <a:cs typeface="Arial"/>
            </a:endParaRPr>
          </a:p>
        </p:txBody>
      </p:sp>
    </p:spTree>
    <p:extLst>
      <p:ext uri="{BB962C8B-B14F-4D97-AF65-F5344CB8AC3E}">
        <p14:creationId xmlns:p14="http://schemas.microsoft.com/office/powerpoint/2010/main" val="28175699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620687"/>
            <a:ext cx="7992888" cy="5403018"/>
          </a:xfrm>
          <a:prstGeom prst="rect">
            <a:avLst/>
          </a:prstGeom>
        </p:spPr>
        <p:txBody>
          <a:bodyPr wrap="square">
            <a:spAutoFit/>
          </a:bodyPr>
          <a:lstStyle/>
          <a:p>
            <a:pPr algn="l" rtl="0">
              <a:lnSpc>
                <a:spcPct val="115000"/>
              </a:lnSpc>
            </a:pPr>
            <a:r>
              <a:rPr lang="en-US" b="1" spc="20" dirty="0">
                <a:solidFill>
                  <a:srgbClr val="113A50"/>
                </a:solidFill>
                <a:latin typeface="Times New Roman"/>
                <a:ea typeface="Times New Roman"/>
                <a:cs typeface="Arial"/>
              </a:rPr>
              <a:t>Key Points </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b="1" spc="10" dirty="0">
                <a:solidFill>
                  <a:srgbClr val="174F6D"/>
                </a:solidFill>
                <a:latin typeface="Times New Roman"/>
                <a:ea typeface="Times New Roman"/>
                <a:cs typeface="Arial"/>
              </a:rPr>
              <a:t>Both chronic and gestational hypertension increase risk of preeclampsia, eclampsia, other causes of maternal mortality or morbidity (</a:t>
            </a:r>
            <a:r>
              <a:rPr lang="en-US" b="1" spc="10" dirty="0" err="1">
                <a:solidFill>
                  <a:srgbClr val="174F6D"/>
                </a:solidFill>
                <a:latin typeface="Times New Roman"/>
                <a:ea typeface="Times New Roman"/>
                <a:cs typeface="Arial"/>
              </a:rPr>
              <a:t>eg</a:t>
            </a:r>
            <a:r>
              <a:rPr lang="en-US" b="1" spc="10" dirty="0">
                <a:solidFill>
                  <a:srgbClr val="174F6D"/>
                </a:solidFill>
                <a:latin typeface="Times New Roman"/>
                <a:ea typeface="Times New Roman"/>
                <a:cs typeface="Arial"/>
              </a:rPr>
              <a:t>, hypertensive encephalopathy, stroke, renal failure, left ventricular failure, HELLP syndrome), and </a:t>
            </a:r>
            <a:r>
              <a:rPr lang="en-US" b="1" spc="10" dirty="0" err="1">
                <a:solidFill>
                  <a:srgbClr val="174F6D"/>
                </a:solidFill>
                <a:latin typeface="Times New Roman"/>
                <a:ea typeface="Times New Roman"/>
                <a:cs typeface="Arial"/>
              </a:rPr>
              <a:t>uteroplacental</a:t>
            </a:r>
            <a:r>
              <a:rPr lang="en-US" b="1" spc="10" dirty="0">
                <a:solidFill>
                  <a:srgbClr val="174F6D"/>
                </a:solidFill>
                <a:latin typeface="Times New Roman"/>
                <a:ea typeface="Times New Roman"/>
                <a:cs typeface="Arial"/>
              </a:rPr>
              <a:t> insufficiency.</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b="1" spc="10" dirty="0">
                <a:solidFill>
                  <a:srgbClr val="174F6D"/>
                </a:solidFill>
                <a:latin typeface="Times New Roman"/>
                <a:ea typeface="Times New Roman"/>
                <a:cs typeface="Arial"/>
              </a:rPr>
              <a:t>Check for other causes of hypertension if severe hypertension occurs for the first time in a pregnant woman who does not have a multifetal pregnancy or gestational trophoblastic disease.</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b="1" spc="10" dirty="0">
                <a:solidFill>
                  <a:srgbClr val="174F6D"/>
                </a:solidFill>
                <a:latin typeface="Times New Roman"/>
                <a:ea typeface="Times New Roman"/>
                <a:cs typeface="Arial"/>
              </a:rPr>
              <a:t>If drug therapy is necessary, start with methyldopa, a beta-blocker, or a calcium channel blocker.</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b="1" spc="10" dirty="0">
                <a:solidFill>
                  <a:srgbClr val="174F6D"/>
                </a:solidFill>
                <a:latin typeface="Times New Roman"/>
                <a:ea typeface="Times New Roman"/>
                <a:cs typeface="Arial"/>
              </a:rPr>
              <a:t>Do not use ACE inhibitors, ARBs, or aldosterone antagonists.</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b="1" spc="10" dirty="0">
                <a:solidFill>
                  <a:srgbClr val="174F6D"/>
                </a:solidFill>
                <a:latin typeface="Times New Roman"/>
                <a:ea typeface="Times New Roman"/>
                <a:cs typeface="Arial"/>
              </a:rPr>
              <a:t>Consider hospitalization or termination of pregnancy if BP is &gt; 180/110 mm Hg.</a:t>
            </a:r>
            <a:endParaRPr lang="en-US" sz="1600" dirty="0">
              <a:ea typeface="Calibri"/>
              <a:cs typeface="Arial"/>
            </a:endParaRPr>
          </a:p>
          <a:p>
            <a:pPr algn="l" rtl="0"/>
            <a:r>
              <a:rPr lang="en-US" dirty="0">
                <a:solidFill>
                  <a:srgbClr val="000000"/>
                </a:solidFill>
                <a:latin typeface="Times New Roman"/>
                <a:ea typeface="Times New Roman"/>
              </a:rPr>
              <a:t/>
            </a:r>
            <a:br>
              <a:rPr lang="en-US" dirty="0">
                <a:solidFill>
                  <a:srgbClr val="000000"/>
                </a:solidFill>
                <a:latin typeface="Times New Roman"/>
                <a:ea typeface="Times New Roman"/>
              </a:rPr>
            </a:br>
            <a:endParaRPr lang="en-US" dirty="0"/>
          </a:p>
        </p:txBody>
      </p:sp>
    </p:spTree>
    <p:extLst>
      <p:ext uri="{BB962C8B-B14F-4D97-AF65-F5344CB8AC3E}">
        <p14:creationId xmlns:p14="http://schemas.microsoft.com/office/powerpoint/2010/main" val="31013324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04664"/>
            <a:ext cx="8136904" cy="5496889"/>
          </a:xfrm>
          <a:prstGeom prst="rect">
            <a:avLst/>
          </a:prstGeom>
        </p:spPr>
        <p:txBody>
          <a:bodyPr wrap="square">
            <a:spAutoFit/>
          </a:bodyPr>
          <a:lstStyle/>
          <a:p>
            <a:pPr algn="l" rtl="0">
              <a:lnSpc>
                <a:spcPct val="115000"/>
              </a:lnSpc>
            </a:pPr>
            <a:endParaRPr lang="en-US" dirty="0">
              <a:solidFill>
                <a:srgbClr val="000000"/>
              </a:solidFill>
              <a:latin typeface="Times New Roman"/>
              <a:ea typeface="Times New Roman"/>
              <a:cs typeface="Arial"/>
            </a:endParaRPr>
          </a:p>
          <a:p>
            <a:pPr algn="l" rtl="0" fontAlgn="ctr">
              <a:lnSpc>
                <a:spcPct val="115000"/>
              </a:lnSpc>
            </a:pPr>
            <a:r>
              <a:rPr lang="en-US" b="1" u="sng" spc="15" dirty="0">
                <a:solidFill>
                  <a:srgbClr val="000000"/>
                </a:solidFill>
                <a:latin typeface="Times New Roman"/>
                <a:ea typeface="Times New Roman"/>
                <a:cs typeface="Arial"/>
                <a:hlinkClick r:id="rId2"/>
              </a:rPr>
              <a:t>Infectious Disease in Pregnancy</a:t>
            </a:r>
            <a:endParaRPr lang="en-US" sz="1600" dirty="0">
              <a:ea typeface="Calibri"/>
              <a:cs typeface="Arial"/>
            </a:endParaRPr>
          </a:p>
          <a:p>
            <a:pPr algn="l" rtl="0">
              <a:lnSpc>
                <a:spcPct val="115000"/>
              </a:lnSpc>
            </a:pPr>
            <a:r>
              <a:rPr lang="en-US" b="1" dirty="0">
                <a:solidFill>
                  <a:srgbClr val="000000"/>
                </a:solidFill>
                <a:latin typeface="Times New Roman"/>
                <a:ea typeface="Times New Roman"/>
                <a:cs typeface="Arial"/>
              </a:rPr>
              <a:t> </a:t>
            </a:r>
            <a:endParaRPr lang="en-US" sz="1600" dirty="0">
              <a:ea typeface="Calibri"/>
              <a:cs typeface="Arial"/>
            </a:endParaRPr>
          </a:p>
          <a:p>
            <a:pPr algn="l" rtl="0">
              <a:lnSpc>
                <a:spcPct val="115000"/>
              </a:lnSpc>
              <a:spcAft>
                <a:spcPts val="1200"/>
              </a:spcAft>
            </a:pPr>
            <a:r>
              <a:rPr lang="en-US" spc="10" dirty="0">
                <a:solidFill>
                  <a:srgbClr val="000000"/>
                </a:solidFill>
                <a:latin typeface="Times New Roman"/>
                <a:ea typeface="Times New Roman"/>
                <a:cs typeface="Arial"/>
              </a:rPr>
              <a:t>Most common maternal infections (</a:t>
            </a:r>
            <a:r>
              <a:rPr lang="en-US" spc="10" dirty="0" err="1">
                <a:solidFill>
                  <a:srgbClr val="000000"/>
                </a:solidFill>
                <a:latin typeface="Times New Roman"/>
                <a:ea typeface="Times New Roman"/>
                <a:cs typeface="Arial"/>
              </a:rPr>
              <a:t>eg</a:t>
            </a:r>
            <a:r>
              <a:rPr lang="en-US" spc="10" dirty="0">
                <a:solidFill>
                  <a:srgbClr val="000000"/>
                </a:solidFill>
                <a:latin typeface="Times New Roman"/>
                <a:ea typeface="Times New Roman"/>
                <a:cs typeface="Arial"/>
              </a:rPr>
              <a:t>, urinary tract infection [UTIs], skin and respiratory tract infections) are usually not serious problems during pregnancy, although some genital infections (bacterial vaginosis and genital herpes) affect labor or choice of delivery method. Thus, the main issue is usually use and safety of antimicrobial drugs.</a:t>
            </a:r>
            <a:endParaRPr lang="en-US" sz="1600" dirty="0">
              <a:ea typeface="Calibri"/>
              <a:cs typeface="Arial"/>
            </a:endParaRPr>
          </a:p>
          <a:p>
            <a:pPr algn="l" rtl="0">
              <a:lnSpc>
                <a:spcPct val="115000"/>
              </a:lnSpc>
              <a:spcAft>
                <a:spcPts val="1200"/>
              </a:spcAft>
            </a:pPr>
            <a:r>
              <a:rPr lang="en-US" spc="10" dirty="0">
                <a:solidFill>
                  <a:srgbClr val="000000"/>
                </a:solidFill>
                <a:latin typeface="Times New Roman"/>
                <a:ea typeface="Times New Roman"/>
                <a:cs typeface="Arial"/>
              </a:rPr>
              <a:t>However, certain maternal infections can damage the fetus, as may occur in the following:</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u="sng" spc="10" dirty="0">
                <a:solidFill>
                  <a:srgbClr val="B12E32"/>
                </a:solidFill>
                <a:latin typeface="Times New Roman"/>
                <a:ea typeface="Times New Roman"/>
                <a:cs typeface="Arial"/>
                <a:hlinkClick r:id="rId3" tooltip="Congenital and Perinatal Cytomegalovirus Infection (CMV)"/>
              </a:rPr>
              <a:t>Congenital cytomegalovirus infection</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u="sng" spc="10" dirty="0">
                <a:solidFill>
                  <a:srgbClr val="B12E32"/>
                </a:solidFill>
                <a:latin typeface="Times New Roman"/>
                <a:ea typeface="Times New Roman"/>
                <a:cs typeface="Arial"/>
                <a:hlinkClick r:id="rId4" tooltip="Neonatal Herpes Simplex Virus (HSV) Infection"/>
              </a:rPr>
              <a:t>Neonatal herpes simplex virus infection</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u="sng" spc="10" dirty="0">
                <a:solidFill>
                  <a:srgbClr val="B12E32"/>
                </a:solidFill>
                <a:latin typeface="Times New Roman"/>
                <a:ea typeface="Times New Roman"/>
                <a:cs typeface="Arial"/>
                <a:hlinkClick r:id="rId5" tooltip="Congenital Rubella"/>
              </a:rPr>
              <a:t>Congenital rubella</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u="sng" spc="10" dirty="0">
                <a:solidFill>
                  <a:srgbClr val="B12E32"/>
                </a:solidFill>
                <a:latin typeface="Times New Roman"/>
                <a:ea typeface="Times New Roman"/>
                <a:cs typeface="Arial"/>
                <a:hlinkClick r:id="rId6" tooltip="Congenital Toxoplasmosis"/>
              </a:rPr>
              <a:t>Congenital toxoplasmosis</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u="sng" spc="10" dirty="0">
                <a:solidFill>
                  <a:srgbClr val="B12E32"/>
                </a:solidFill>
                <a:latin typeface="Times New Roman"/>
                <a:ea typeface="Times New Roman"/>
                <a:cs typeface="Arial"/>
                <a:hlinkClick r:id="rId7" tooltip="Neonatal Hepatitis B Virus (HBV) Infection"/>
              </a:rPr>
              <a:t>Neonatal hepatitis B</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u="sng" spc="10" dirty="0">
                <a:solidFill>
                  <a:srgbClr val="B12E32"/>
                </a:solidFill>
                <a:latin typeface="Times New Roman"/>
                <a:ea typeface="Times New Roman"/>
                <a:cs typeface="Arial"/>
                <a:hlinkClick r:id="rId8" tooltip="Congenital Syphilis"/>
              </a:rPr>
              <a:t>Congenital </a:t>
            </a:r>
            <a:r>
              <a:rPr lang="en-US" u="sng" spc="10" dirty="0" smtClean="0">
                <a:solidFill>
                  <a:srgbClr val="B12E32"/>
                </a:solidFill>
                <a:latin typeface="Times New Roman"/>
                <a:ea typeface="Times New Roman"/>
                <a:cs typeface="Arial"/>
                <a:hlinkClick r:id="rId8" tooltip="Congenital Syphilis"/>
              </a:rPr>
              <a:t>syphilis</a:t>
            </a:r>
            <a:endParaRPr lang="en-US" sz="1600" dirty="0">
              <a:ea typeface="Calibri"/>
              <a:cs typeface="Arial"/>
            </a:endParaRPr>
          </a:p>
        </p:txBody>
      </p:sp>
    </p:spTree>
    <p:extLst>
      <p:ext uri="{BB962C8B-B14F-4D97-AF65-F5344CB8AC3E}">
        <p14:creationId xmlns:p14="http://schemas.microsoft.com/office/powerpoint/2010/main" val="7900562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993718"/>
            <a:ext cx="7704856" cy="3914918"/>
          </a:xfrm>
          <a:prstGeom prst="rect">
            <a:avLst/>
          </a:prstGeom>
        </p:spPr>
        <p:txBody>
          <a:bodyPr wrap="square">
            <a:spAutoFit/>
          </a:bodyPr>
          <a:lstStyle/>
          <a:p>
            <a:pPr lvl="0" algn="l" rtl="0">
              <a:lnSpc>
                <a:spcPct val="115000"/>
              </a:lnSpc>
            </a:pPr>
            <a:r>
              <a:rPr lang="en-US" u="sng" spc="10" dirty="0">
                <a:solidFill>
                  <a:srgbClr val="B12E32"/>
                </a:solidFill>
                <a:latin typeface="Times New Roman"/>
                <a:ea typeface="Times New Roman"/>
                <a:cs typeface="Arial"/>
                <a:hlinkClick r:id="rId2" tooltip="Human Immunodeficiency Virus (HIV) Infection in Infants and Children"/>
              </a:rPr>
              <a:t>HIV infection</a:t>
            </a:r>
            <a:r>
              <a:rPr lang="en-US" spc="10" dirty="0">
                <a:solidFill>
                  <a:srgbClr val="000000"/>
                </a:solidFill>
                <a:latin typeface="Times New Roman"/>
                <a:ea typeface="Times New Roman"/>
                <a:cs typeface="Arial"/>
              </a:rPr>
              <a:t> can be transmitted from mother to child </a:t>
            </a:r>
            <a:r>
              <a:rPr lang="en-US" spc="10" dirty="0" err="1">
                <a:solidFill>
                  <a:srgbClr val="000000"/>
                </a:solidFill>
                <a:latin typeface="Times New Roman"/>
                <a:ea typeface="Times New Roman"/>
                <a:cs typeface="Arial"/>
              </a:rPr>
              <a:t>transplacentally</a:t>
            </a:r>
            <a:r>
              <a:rPr lang="en-US" spc="10" dirty="0">
                <a:solidFill>
                  <a:srgbClr val="000000"/>
                </a:solidFill>
                <a:latin typeface="Times New Roman"/>
                <a:ea typeface="Times New Roman"/>
                <a:cs typeface="Arial"/>
              </a:rPr>
              <a:t> or </a:t>
            </a:r>
            <a:r>
              <a:rPr lang="en-US" spc="10" dirty="0" err="1">
                <a:solidFill>
                  <a:srgbClr val="000000"/>
                </a:solidFill>
                <a:latin typeface="Times New Roman"/>
                <a:ea typeface="Times New Roman"/>
                <a:cs typeface="Arial"/>
              </a:rPr>
              <a:t>perinatally</a:t>
            </a:r>
            <a:r>
              <a:rPr lang="en-US" spc="10" dirty="0">
                <a:solidFill>
                  <a:srgbClr val="000000"/>
                </a:solidFill>
                <a:latin typeface="Times New Roman"/>
                <a:ea typeface="Times New Roman"/>
                <a:cs typeface="Arial"/>
              </a:rPr>
              <a:t>. When the mother is not treated, risk of transmission at birth is about 25 to 35%.</a:t>
            </a:r>
            <a:endParaRPr lang="en-US" sz="1600" dirty="0">
              <a:solidFill>
                <a:prstClr val="black"/>
              </a:solidFill>
              <a:ea typeface="Calibri"/>
              <a:cs typeface="Arial"/>
            </a:endParaRPr>
          </a:p>
          <a:p>
            <a:pPr lvl="0" algn="l" rtl="0">
              <a:lnSpc>
                <a:spcPct val="115000"/>
              </a:lnSpc>
            </a:pPr>
            <a:r>
              <a:rPr lang="en-US" b="1" u="sng" spc="10" dirty="0" err="1">
                <a:solidFill>
                  <a:srgbClr val="B12E32"/>
                </a:solidFill>
                <a:latin typeface="Times New Roman"/>
                <a:ea typeface="Times New Roman"/>
                <a:cs typeface="Arial"/>
                <a:hlinkClick r:id="rId3" tooltip="Listeriosis"/>
              </a:rPr>
              <a:t>Listeriosis</a:t>
            </a:r>
            <a:r>
              <a:rPr lang="en-US" spc="10" dirty="0">
                <a:solidFill>
                  <a:srgbClr val="000000"/>
                </a:solidFill>
                <a:latin typeface="Times New Roman"/>
                <a:ea typeface="Times New Roman"/>
                <a:cs typeface="Arial"/>
              </a:rPr>
              <a:t> is more common during pregnancy. </a:t>
            </a:r>
            <a:r>
              <a:rPr lang="en-US" spc="10" dirty="0" err="1">
                <a:solidFill>
                  <a:srgbClr val="000000"/>
                </a:solidFill>
                <a:latin typeface="Times New Roman"/>
                <a:ea typeface="Times New Roman"/>
                <a:cs typeface="Arial"/>
              </a:rPr>
              <a:t>Listeriosis</a:t>
            </a:r>
            <a:r>
              <a:rPr lang="en-US" spc="10" dirty="0">
                <a:solidFill>
                  <a:srgbClr val="000000"/>
                </a:solidFill>
                <a:latin typeface="Times New Roman"/>
                <a:ea typeface="Times New Roman"/>
                <a:cs typeface="Arial"/>
              </a:rPr>
              <a:t> increases risk of</a:t>
            </a:r>
            <a:endParaRPr lang="en-US" sz="1600" dirty="0">
              <a:solidFill>
                <a:prstClr val="black"/>
              </a:solidFill>
              <a:ea typeface="Calibri"/>
              <a:cs typeface="Arial"/>
            </a:endParaRPr>
          </a:p>
          <a:p>
            <a:pPr marL="342900" lvl="0" indent="-342900" algn="l" rtl="0">
              <a:lnSpc>
                <a:spcPct val="115000"/>
              </a:lnSpc>
              <a:buSzPts val="1000"/>
              <a:buFont typeface="Symbol"/>
              <a:buChar char=""/>
              <a:tabLst>
                <a:tab pos="457200" algn="l"/>
              </a:tabLst>
            </a:pPr>
            <a:r>
              <a:rPr lang="en-US" u="sng" spc="10" dirty="0">
                <a:solidFill>
                  <a:srgbClr val="B12E32"/>
                </a:solidFill>
                <a:latin typeface="Times New Roman"/>
                <a:ea typeface="Times New Roman"/>
                <a:cs typeface="Arial"/>
                <a:hlinkClick r:id="rId4" tooltip="Spontaneous Abortion"/>
              </a:rPr>
              <a:t>Spontaneous abortion</a:t>
            </a:r>
            <a:endParaRPr lang="en-US" sz="1600" dirty="0">
              <a:solidFill>
                <a:prstClr val="black"/>
              </a:solidFill>
              <a:ea typeface="Calibri"/>
              <a:cs typeface="Arial"/>
            </a:endParaRPr>
          </a:p>
          <a:p>
            <a:pPr marL="342900" lvl="0" indent="-342900" algn="l" rtl="0">
              <a:lnSpc>
                <a:spcPct val="115000"/>
              </a:lnSpc>
              <a:buSzPts val="1000"/>
              <a:buFont typeface="Symbol"/>
              <a:buChar char=""/>
              <a:tabLst>
                <a:tab pos="457200" algn="l"/>
              </a:tabLst>
            </a:pPr>
            <a:r>
              <a:rPr lang="en-US" u="sng" spc="10" dirty="0">
                <a:solidFill>
                  <a:srgbClr val="B12E32"/>
                </a:solidFill>
                <a:latin typeface="Times New Roman"/>
                <a:ea typeface="Times New Roman"/>
                <a:cs typeface="Arial"/>
                <a:hlinkClick r:id="rId5" tooltip="Preterm Labor"/>
              </a:rPr>
              <a:t>Preterm labor</a:t>
            </a:r>
            <a:endParaRPr lang="en-US" sz="1600" dirty="0">
              <a:solidFill>
                <a:prstClr val="black"/>
              </a:solidFill>
              <a:ea typeface="Calibri"/>
              <a:cs typeface="Arial"/>
            </a:endParaRPr>
          </a:p>
          <a:p>
            <a:pPr marL="342900" lvl="0" indent="-342900" algn="l" rtl="0">
              <a:lnSpc>
                <a:spcPct val="115000"/>
              </a:lnSpc>
              <a:buSzPts val="1000"/>
              <a:buFont typeface="Symbol"/>
              <a:buChar char=""/>
              <a:tabLst>
                <a:tab pos="457200" algn="l"/>
              </a:tabLst>
            </a:pPr>
            <a:r>
              <a:rPr lang="en-US" u="sng" spc="10" dirty="0">
                <a:solidFill>
                  <a:srgbClr val="B12E32"/>
                </a:solidFill>
                <a:latin typeface="Times New Roman"/>
                <a:ea typeface="Times New Roman"/>
                <a:cs typeface="Arial"/>
                <a:hlinkClick r:id="rId6" tooltip="Stillbirth"/>
              </a:rPr>
              <a:t>Stillbirth</a:t>
            </a:r>
            <a:endParaRPr lang="en-US" sz="1600" dirty="0">
              <a:solidFill>
                <a:prstClr val="black"/>
              </a:solidFill>
              <a:ea typeface="Calibri"/>
              <a:cs typeface="Arial"/>
            </a:endParaRPr>
          </a:p>
          <a:p>
            <a:pPr lvl="0" algn="l" rtl="0">
              <a:lnSpc>
                <a:spcPct val="115000"/>
              </a:lnSpc>
            </a:pPr>
            <a:r>
              <a:rPr lang="en-US" u="sng" spc="10" dirty="0" err="1">
                <a:solidFill>
                  <a:srgbClr val="B12E32"/>
                </a:solidFill>
                <a:latin typeface="Times New Roman"/>
                <a:ea typeface="Times New Roman"/>
                <a:cs typeface="Arial"/>
                <a:hlinkClick r:id="rId7" tooltip="Neonatal Listeriosis"/>
              </a:rPr>
              <a:t>Listeriosis</a:t>
            </a:r>
            <a:r>
              <a:rPr lang="en-US" spc="10" dirty="0">
                <a:solidFill>
                  <a:srgbClr val="000000"/>
                </a:solidFill>
                <a:latin typeface="Times New Roman"/>
                <a:ea typeface="Times New Roman"/>
                <a:cs typeface="Arial"/>
              </a:rPr>
              <a:t> can be transmitted from mother to child </a:t>
            </a:r>
            <a:r>
              <a:rPr lang="en-US" spc="10" dirty="0" err="1">
                <a:solidFill>
                  <a:srgbClr val="000000"/>
                </a:solidFill>
                <a:latin typeface="Times New Roman"/>
                <a:ea typeface="Times New Roman"/>
                <a:cs typeface="Arial"/>
              </a:rPr>
              <a:t>transplacentally</a:t>
            </a:r>
            <a:r>
              <a:rPr lang="en-US" spc="10" dirty="0">
                <a:solidFill>
                  <a:srgbClr val="000000"/>
                </a:solidFill>
                <a:latin typeface="Times New Roman"/>
                <a:ea typeface="Times New Roman"/>
                <a:cs typeface="Arial"/>
              </a:rPr>
              <a:t> or </a:t>
            </a:r>
            <a:r>
              <a:rPr lang="en-US" spc="10" dirty="0" err="1">
                <a:solidFill>
                  <a:srgbClr val="000000"/>
                </a:solidFill>
                <a:latin typeface="Times New Roman"/>
                <a:ea typeface="Times New Roman"/>
                <a:cs typeface="Arial"/>
              </a:rPr>
              <a:t>perinatally</a:t>
            </a:r>
            <a:r>
              <a:rPr lang="en-US" spc="10" dirty="0">
                <a:solidFill>
                  <a:srgbClr val="000000"/>
                </a:solidFill>
                <a:latin typeface="Times New Roman"/>
                <a:ea typeface="Times New Roman"/>
                <a:cs typeface="Arial"/>
              </a:rPr>
              <a:t>.</a:t>
            </a:r>
            <a:endParaRPr lang="en-US" sz="1600" dirty="0">
              <a:solidFill>
                <a:prstClr val="black"/>
              </a:solidFill>
              <a:ea typeface="Calibri"/>
              <a:cs typeface="Arial"/>
            </a:endParaRPr>
          </a:p>
          <a:p>
            <a:pPr lvl="0" algn="l" rtl="0">
              <a:lnSpc>
                <a:spcPct val="115000"/>
              </a:lnSpc>
            </a:pPr>
            <a:r>
              <a:rPr lang="en-US" b="1" u="sng" spc="10" dirty="0">
                <a:solidFill>
                  <a:srgbClr val="B12E32"/>
                </a:solidFill>
                <a:latin typeface="Times New Roman"/>
                <a:ea typeface="Times New Roman"/>
                <a:cs typeface="Arial"/>
                <a:hlinkClick r:id="rId8" tooltip="Bacterial Vaginosis (BV)"/>
              </a:rPr>
              <a:t>Bacterial vaginosis</a:t>
            </a:r>
            <a:r>
              <a:rPr lang="en-US" spc="10" dirty="0">
                <a:solidFill>
                  <a:srgbClr val="000000"/>
                </a:solidFill>
                <a:latin typeface="Times New Roman"/>
                <a:ea typeface="Times New Roman"/>
                <a:cs typeface="Arial"/>
              </a:rPr>
              <a:t> and possibly </a:t>
            </a:r>
            <a:r>
              <a:rPr lang="en-US" b="1" u="sng" spc="10" dirty="0">
                <a:solidFill>
                  <a:srgbClr val="B12E32"/>
                </a:solidFill>
                <a:latin typeface="Times New Roman"/>
                <a:ea typeface="Times New Roman"/>
                <a:cs typeface="Arial"/>
                <a:hlinkClick r:id="rId9" tooltip="Chlamydial, Mycoplasmal, and Ureaplasmal Mucosal Infections"/>
              </a:rPr>
              <a:t>genital chlamydial infection</a:t>
            </a:r>
            <a:r>
              <a:rPr lang="en-US" spc="10" dirty="0">
                <a:solidFill>
                  <a:srgbClr val="000000"/>
                </a:solidFill>
                <a:latin typeface="Times New Roman"/>
                <a:ea typeface="Times New Roman"/>
                <a:cs typeface="Arial"/>
              </a:rPr>
              <a:t> predispose to</a:t>
            </a:r>
            <a:endParaRPr lang="en-US" sz="1600" dirty="0">
              <a:solidFill>
                <a:prstClr val="black"/>
              </a:solidFill>
              <a:ea typeface="Calibri"/>
              <a:cs typeface="Arial"/>
            </a:endParaRPr>
          </a:p>
          <a:p>
            <a:pPr marL="342900" lvl="0" indent="-342900" algn="l" rtl="0">
              <a:lnSpc>
                <a:spcPct val="115000"/>
              </a:lnSpc>
              <a:buSzPts val="1000"/>
              <a:buFont typeface="Symbol"/>
              <a:buChar char=""/>
              <a:tabLst>
                <a:tab pos="457200" algn="l"/>
              </a:tabLst>
            </a:pPr>
            <a:r>
              <a:rPr lang="en-US" u="sng" spc="10" dirty="0">
                <a:solidFill>
                  <a:srgbClr val="B12E32"/>
                </a:solidFill>
                <a:latin typeface="Times New Roman"/>
                <a:ea typeface="Times New Roman"/>
                <a:cs typeface="Arial"/>
                <a:hlinkClick r:id="rId10" tooltip="Prelabor Rupture of Membranes (PROM)"/>
              </a:rPr>
              <a:t>Premature rupture of the membranes</a:t>
            </a:r>
            <a:endParaRPr lang="en-US" sz="1600" dirty="0">
              <a:solidFill>
                <a:prstClr val="black"/>
              </a:solidFill>
              <a:ea typeface="Calibri"/>
              <a:cs typeface="Arial"/>
            </a:endParaRPr>
          </a:p>
          <a:p>
            <a:pPr marL="342900" lvl="0" indent="-342900" algn="l" rtl="0">
              <a:lnSpc>
                <a:spcPct val="115000"/>
              </a:lnSpc>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Preterm labor</a:t>
            </a:r>
            <a:endParaRPr lang="en-US" sz="1600" dirty="0">
              <a:solidFill>
                <a:prstClr val="black"/>
              </a:solidFill>
              <a:ea typeface="Calibri"/>
              <a:cs typeface="Arial"/>
            </a:endParaRPr>
          </a:p>
        </p:txBody>
      </p:sp>
    </p:spTree>
    <p:extLst>
      <p:ext uri="{BB962C8B-B14F-4D97-AF65-F5344CB8AC3E}">
        <p14:creationId xmlns:p14="http://schemas.microsoft.com/office/powerpoint/2010/main" val="3916966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1196751"/>
            <a:ext cx="7488832" cy="5332229"/>
          </a:xfrm>
          <a:prstGeom prst="rect">
            <a:avLst/>
          </a:prstGeom>
        </p:spPr>
        <p:txBody>
          <a:bodyPr wrap="square">
            <a:spAutoFit/>
          </a:bodyPr>
          <a:lstStyle/>
          <a:p>
            <a:pPr algn="l" rtl="0">
              <a:lnSpc>
                <a:spcPct val="115000"/>
              </a:lnSpc>
              <a:spcAft>
                <a:spcPts val="1800"/>
              </a:spcAft>
            </a:pPr>
            <a:r>
              <a:rPr lang="en-US" b="1" dirty="0">
                <a:latin typeface="Times New Roman"/>
                <a:ea typeface="Times New Roman"/>
                <a:cs typeface="Arial"/>
              </a:rPr>
              <a:t>3. Auscultate and report FHR; note bradycardia or tachycardia. Note change in </a:t>
            </a:r>
            <a:r>
              <a:rPr lang="en-US" b="1" dirty="0" err="1">
                <a:latin typeface="Times New Roman"/>
                <a:ea typeface="Times New Roman"/>
                <a:cs typeface="Arial"/>
              </a:rPr>
              <a:t>hypoactivity</a:t>
            </a:r>
            <a:r>
              <a:rPr lang="en-US" b="1" dirty="0">
                <a:latin typeface="Times New Roman"/>
                <a:ea typeface="Times New Roman"/>
                <a:cs typeface="Arial"/>
              </a:rPr>
              <a:t> or </a:t>
            </a:r>
            <a:r>
              <a:rPr lang="en-US" b="1" u="sng" dirty="0">
                <a:solidFill>
                  <a:srgbClr val="0000FF"/>
                </a:solidFill>
                <a:latin typeface="Times New Roman"/>
                <a:ea typeface="Times New Roman"/>
                <a:cs typeface="Arial"/>
                <a:hlinkClick r:id="rId2"/>
              </a:rPr>
              <a:t>hyperactivity</a:t>
            </a:r>
            <a:r>
              <a:rPr lang="en-US" b="1" dirty="0">
                <a:latin typeface="Times New Roman"/>
                <a:ea typeface="Times New Roman"/>
                <a:cs typeface="Arial"/>
              </a:rPr>
              <a:t>.</a:t>
            </a:r>
            <a:br>
              <a:rPr lang="en-US" b="1" dirty="0">
                <a:latin typeface="Times New Roman"/>
                <a:ea typeface="Times New Roman"/>
                <a:cs typeface="Arial"/>
              </a:rPr>
            </a:br>
            <a:r>
              <a:rPr lang="en-US" dirty="0">
                <a:latin typeface="Times New Roman"/>
                <a:ea typeface="Times New Roman"/>
                <a:cs typeface="Arial"/>
              </a:rPr>
              <a:t>The initial response of a fetus to decreased oxygenation is tachycardia and increased movements. A further deficit will result in bradycardia and decreased activity. In placenta </a:t>
            </a:r>
            <a:r>
              <a:rPr lang="en-US" dirty="0" err="1">
                <a:latin typeface="Times New Roman"/>
                <a:ea typeface="Times New Roman"/>
                <a:cs typeface="Arial"/>
              </a:rPr>
              <a:t>previa</a:t>
            </a:r>
            <a:r>
              <a:rPr lang="en-US" dirty="0">
                <a:latin typeface="Times New Roman"/>
                <a:ea typeface="Times New Roman"/>
                <a:cs typeface="Arial"/>
              </a:rPr>
              <a:t>, the fetus or neonate may have </a:t>
            </a:r>
            <a:r>
              <a:rPr lang="en-US" u="sng" dirty="0">
                <a:solidFill>
                  <a:srgbClr val="0000FF"/>
                </a:solidFill>
                <a:latin typeface="Times New Roman"/>
                <a:ea typeface="Times New Roman"/>
                <a:cs typeface="Arial"/>
                <a:hlinkClick r:id="rId3"/>
              </a:rPr>
              <a:t>anemia</a:t>
            </a:r>
            <a:r>
              <a:rPr lang="en-US" dirty="0">
                <a:latin typeface="Times New Roman"/>
                <a:ea typeface="Times New Roman"/>
                <a:cs typeface="Arial"/>
              </a:rPr>
              <a:t> or hypovolemic shock because some of the blood </a:t>
            </a:r>
            <a:r>
              <a:rPr lang="en-US" dirty="0" smtClean="0">
                <a:latin typeface="Times New Roman"/>
                <a:ea typeface="Times New Roman"/>
                <a:cs typeface="Arial"/>
              </a:rPr>
              <a:t>loss. </a:t>
            </a:r>
            <a:r>
              <a:rPr lang="en-US" dirty="0">
                <a:latin typeface="Times New Roman"/>
                <a:ea typeface="Times New Roman"/>
                <a:cs typeface="Arial"/>
              </a:rPr>
              <a:t>Fetal hypoxia may occur if a large disruption of the placental surface reduces the transfer of oxygen and nutrients.</a:t>
            </a:r>
            <a:endParaRPr lang="en-US" sz="1600" dirty="0">
              <a:ea typeface="Calibri"/>
              <a:cs typeface="Arial"/>
            </a:endParaRPr>
          </a:p>
          <a:p>
            <a:pPr algn="l" rtl="0">
              <a:lnSpc>
                <a:spcPct val="115000"/>
              </a:lnSpc>
              <a:spcAft>
                <a:spcPts val="1800"/>
              </a:spcAft>
            </a:pPr>
            <a:r>
              <a:rPr lang="en-US" b="1" dirty="0">
                <a:latin typeface="Times New Roman"/>
                <a:ea typeface="Times New Roman"/>
                <a:cs typeface="Arial"/>
              </a:rPr>
              <a:t>4. Note expected date of birth (EDB) and fundal height.</a:t>
            </a:r>
            <a:br>
              <a:rPr lang="en-US" b="1" dirty="0">
                <a:latin typeface="Times New Roman"/>
                <a:ea typeface="Times New Roman"/>
                <a:cs typeface="Arial"/>
              </a:rPr>
            </a:br>
            <a:r>
              <a:rPr lang="en-US" dirty="0">
                <a:latin typeface="Times New Roman"/>
                <a:ea typeface="Times New Roman"/>
                <a:cs typeface="Arial"/>
              </a:rPr>
              <a:t>This provides an estimate for identifying fetal viability. When a threatened abortion occurs, efforts are made to keep the fetus in utero until the age of viability. Termination of pregnancy after 20 weeks of gestation (age of viability) is called preterm </a:t>
            </a:r>
            <a:r>
              <a:rPr lang="en-US" u="sng" dirty="0">
                <a:solidFill>
                  <a:srgbClr val="0000FF"/>
                </a:solidFill>
                <a:latin typeface="Times New Roman"/>
                <a:ea typeface="Times New Roman"/>
                <a:cs typeface="Arial"/>
                <a:hlinkClick r:id="rId4"/>
              </a:rPr>
              <a:t>labor</a:t>
            </a:r>
            <a:r>
              <a:rPr lang="en-US" dirty="0" smtClean="0">
                <a:latin typeface="Times New Roman"/>
                <a:ea typeface="Times New Roman"/>
                <a:cs typeface="Arial"/>
              </a:rPr>
              <a:t>.</a:t>
            </a:r>
          </a:p>
          <a:p>
            <a:pPr algn="l" rtl="0">
              <a:lnSpc>
                <a:spcPct val="115000"/>
              </a:lnSpc>
              <a:spcAft>
                <a:spcPts val="1800"/>
              </a:spcAft>
            </a:pPr>
            <a:r>
              <a:rPr lang="en-US" dirty="0" smtClean="0">
                <a:latin typeface="Times New Roman"/>
                <a:ea typeface="Times New Roman"/>
                <a:cs typeface="Arial"/>
              </a:rPr>
              <a:t> </a:t>
            </a:r>
            <a:r>
              <a:rPr lang="en-US" dirty="0">
                <a:latin typeface="Times New Roman"/>
                <a:ea typeface="Times New Roman"/>
                <a:cs typeface="Arial"/>
              </a:rPr>
              <a:t>Abortion is the spontaneous or intentional termination of pregnancy before the age of viability.</a:t>
            </a:r>
            <a:endParaRPr lang="en-US" sz="1600" dirty="0">
              <a:ea typeface="Calibri"/>
              <a:cs typeface="Arial"/>
            </a:endParaRPr>
          </a:p>
        </p:txBody>
      </p:sp>
    </p:spTree>
    <p:extLst>
      <p:ext uri="{BB962C8B-B14F-4D97-AF65-F5344CB8AC3E}">
        <p14:creationId xmlns:p14="http://schemas.microsoft.com/office/powerpoint/2010/main" val="24699947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6"/>
            <a:ext cx="8064896" cy="5013680"/>
          </a:xfrm>
          <a:prstGeom prst="rect">
            <a:avLst/>
          </a:prstGeom>
        </p:spPr>
        <p:txBody>
          <a:bodyPr wrap="square">
            <a:spAutoFit/>
          </a:bodyPr>
          <a:lstStyle/>
          <a:p>
            <a:pPr algn="l" rtl="0">
              <a:lnSpc>
                <a:spcPct val="115000"/>
              </a:lnSpc>
            </a:pPr>
            <a:r>
              <a:rPr lang="en-US" b="1" u="sng" spc="10" dirty="0">
                <a:solidFill>
                  <a:srgbClr val="B12E32"/>
                </a:solidFill>
                <a:latin typeface="Times New Roman"/>
                <a:ea typeface="Times New Roman"/>
                <a:cs typeface="Arial"/>
                <a:hlinkClick r:id="rId2" tooltip="Genital Herpes"/>
              </a:rPr>
              <a:t>Genital herpes</a:t>
            </a:r>
            <a:r>
              <a:rPr lang="en-US" spc="10" dirty="0">
                <a:solidFill>
                  <a:srgbClr val="000000"/>
                </a:solidFill>
                <a:latin typeface="Times New Roman"/>
                <a:ea typeface="Times New Roman"/>
                <a:cs typeface="Arial"/>
              </a:rPr>
              <a:t> can be transmitted to the neonate during delivery. Risk is high enough that cesarean delivery is preferred in the following situations:</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When women have visible herpetic lesions</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When women who have a known history of infection develop prodromal symptoms before labor</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When herpes infection first occurs during the late 3rd trimester (when cervical viral shedding at delivery is likely)</a:t>
            </a:r>
            <a:endParaRPr lang="en-US" sz="1600" dirty="0">
              <a:ea typeface="Calibri"/>
              <a:cs typeface="Arial"/>
            </a:endParaRPr>
          </a:p>
          <a:p>
            <a:pPr algn="l" rtl="0">
              <a:lnSpc>
                <a:spcPct val="115000"/>
              </a:lnSpc>
            </a:pPr>
            <a:r>
              <a:rPr lang="en-US" spc="10" dirty="0">
                <a:solidFill>
                  <a:srgbClr val="000000"/>
                </a:solidFill>
                <a:latin typeface="Times New Roman"/>
                <a:ea typeface="Times New Roman"/>
                <a:cs typeface="Arial"/>
              </a:rPr>
              <a:t>If visible lesions or </a:t>
            </a:r>
            <a:r>
              <a:rPr lang="en-US" spc="10" dirty="0" err="1">
                <a:solidFill>
                  <a:srgbClr val="000000"/>
                </a:solidFill>
                <a:latin typeface="Times New Roman"/>
                <a:ea typeface="Times New Roman"/>
                <a:cs typeface="Arial"/>
              </a:rPr>
              <a:t>prodrome</a:t>
            </a:r>
            <a:r>
              <a:rPr lang="en-US" spc="10" dirty="0">
                <a:solidFill>
                  <a:srgbClr val="000000"/>
                </a:solidFill>
                <a:latin typeface="Times New Roman"/>
                <a:ea typeface="Times New Roman"/>
                <a:cs typeface="Arial"/>
              </a:rPr>
              <a:t> is absent, even in women with recurrent infections, risk is low, and vaginal delivery is possible. If women are asymptomatic, serial antepartum cultures do not help identify those at risk of transmission. If women have recurrent herpes infections during pregnancy but no other risk factors for transmission, labor can sometimes be induced so that delivery occurs between recurrences. When delivery is vaginal, cervical and neonatal herpesvirus cultures are done. Acyclovir (oral and topical) appears to be safe during pregnancy.</a:t>
            </a:r>
            <a:endParaRPr lang="en-US" sz="1600" dirty="0">
              <a:ea typeface="Calibri"/>
              <a:cs typeface="Arial"/>
            </a:endParaRPr>
          </a:p>
        </p:txBody>
      </p:sp>
    </p:spTree>
    <p:extLst>
      <p:ext uri="{BB962C8B-B14F-4D97-AF65-F5344CB8AC3E}">
        <p14:creationId xmlns:p14="http://schemas.microsoft.com/office/powerpoint/2010/main" val="38027753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999104"/>
            <a:ext cx="7416824" cy="3267048"/>
          </a:xfrm>
          <a:prstGeom prst="rect">
            <a:avLst/>
          </a:prstGeom>
        </p:spPr>
        <p:txBody>
          <a:bodyPr wrap="square">
            <a:spAutoFit/>
          </a:bodyPr>
          <a:lstStyle/>
          <a:p>
            <a:pPr algn="l" rtl="0">
              <a:lnSpc>
                <a:spcPct val="115000"/>
              </a:lnSpc>
            </a:pPr>
            <a:r>
              <a:rPr lang="en-US" b="1" spc="20" dirty="0">
                <a:solidFill>
                  <a:srgbClr val="113A50"/>
                </a:solidFill>
                <a:latin typeface="Times New Roman"/>
                <a:ea typeface="Times New Roman"/>
                <a:cs typeface="Arial"/>
              </a:rPr>
              <a:t>Key Points </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b="1" spc="10" dirty="0">
                <a:solidFill>
                  <a:srgbClr val="174F6D"/>
                </a:solidFill>
                <a:latin typeface="Times New Roman"/>
                <a:ea typeface="Times New Roman"/>
                <a:cs typeface="Arial"/>
              </a:rPr>
              <a:t>Most common maternal infections (</a:t>
            </a:r>
            <a:r>
              <a:rPr lang="en-US" b="1" spc="10" dirty="0" err="1">
                <a:solidFill>
                  <a:srgbClr val="174F6D"/>
                </a:solidFill>
                <a:latin typeface="Times New Roman"/>
                <a:ea typeface="Times New Roman"/>
                <a:cs typeface="Arial"/>
              </a:rPr>
              <a:t>eg</a:t>
            </a:r>
            <a:r>
              <a:rPr lang="en-US" b="1" spc="10" dirty="0">
                <a:solidFill>
                  <a:srgbClr val="174F6D"/>
                </a:solidFill>
                <a:latin typeface="Times New Roman"/>
                <a:ea typeface="Times New Roman"/>
                <a:cs typeface="Arial"/>
              </a:rPr>
              <a:t>, UTIs, skin and respiratory tract infections) are usually not serious problems during pregnancy.</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b="1" spc="10" dirty="0">
                <a:solidFill>
                  <a:srgbClr val="174F6D"/>
                </a:solidFill>
                <a:latin typeface="Times New Roman"/>
                <a:ea typeface="Times New Roman"/>
                <a:cs typeface="Arial"/>
              </a:rPr>
              <a:t>Maternal infections that can damage the fetus include cytomegalovirus infection, herpes simplex virus infection, rubella, toxoplasmosis, hepatitis B, and syphilis.</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b="1" spc="10" dirty="0">
                <a:solidFill>
                  <a:srgbClr val="174F6D"/>
                </a:solidFill>
                <a:latin typeface="Times New Roman"/>
                <a:ea typeface="Times New Roman"/>
                <a:cs typeface="Arial"/>
              </a:rPr>
              <a:t>Give </a:t>
            </a:r>
            <a:r>
              <a:rPr lang="en-US" b="1" spc="10" dirty="0" err="1">
                <a:solidFill>
                  <a:srgbClr val="174F6D"/>
                </a:solidFill>
                <a:latin typeface="Times New Roman"/>
                <a:ea typeface="Times New Roman"/>
                <a:cs typeface="Arial"/>
              </a:rPr>
              <a:t>antibacterials</a:t>
            </a:r>
            <a:r>
              <a:rPr lang="en-US" b="1" spc="10" dirty="0">
                <a:solidFill>
                  <a:srgbClr val="174F6D"/>
                </a:solidFill>
                <a:latin typeface="Times New Roman"/>
                <a:ea typeface="Times New Roman"/>
                <a:cs typeface="Arial"/>
              </a:rPr>
              <a:t> to pregnant patients only when there is strong evidence of a bacterial infection and only if benefits of treatment outweigh risk, which varies by trimester.</a:t>
            </a:r>
            <a:endParaRPr lang="en-US" sz="1600" dirty="0">
              <a:ea typeface="Calibri"/>
              <a:cs typeface="Arial"/>
            </a:endParaRPr>
          </a:p>
        </p:txBody>
      </p:sp>
    </p:spTree>
    <p:extLst>
      <p:ext uri="{BB962C8B-B14F-4D97-AF65-F5344CB8AC3E}">
        <p14:creationId xmlns:p14="http://schemas.microsoft.com/office/powerpoint/2010/main" val="37450725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404664"/>
            <a:ext cx="7560840" cy="5918030"/>
          </a:xfrm>
          <a:prstGeom prst="rect">
            <a:avLst/>
          </a:prstGeom>
        </p:spPr>
        <p:txBody>
          <a:bodyPr wrap="square">
            <a:spAutoFit/>
          </a:bodyPr>
          <a:lstStyle/>
          <a:p>
            <a:pPr algn="l" rtl="0">
              <a:lnSpc>
                <a:spcPct val="115000"/>
              </a:lnSpc>
            </a:pPr>
            <a:endParaRPr lang="en-US" dirty="0">
              <a:solidFill>
                <a:srgbClr val="000000"/>
              </a:solidFill>
              <a:latin typeface="Times New Roman"/>
              <a:ea typeface="Times New Roman"/>
              <a:cs typeface="Arial"/>
            </a:endParaRPr>
          </a:p>
          <a:p>
            <a:pPr algn="l" rtl="0" fontAlgn="ctr">
              <a:lnSpc>
                <a:spcPct val="115000"/>
              </a:lnSpc>
            </a:pPr>
            <a:r>
              <a:rPr lang="en-US" b="1" u="sng" spc="15" dirty="0">
                <a:solidFill>
                  <a:srgbClr val="000000"/>
                </a:solidFill>
                <a:latin typeface="Times New Roman"/>
                <a:ea typeface="Times New Roman"/>
                <a:cs typeface="Arial"/>
                <a:hlinkClick r:id="rId2"/>
              </a:rPr>
              <a:t>Urinary Tract Infection in Pregnancy</a:t>
            </a:r>
            <a:endParaRPr lang="en-US" sz="1600" dirty="0">
              <a:ea typeface="Calibri"/>
              <a:cs typeface="Arial"/>
            </a:endParaRPr>
          </a:p>
          <a:p>
            <a:pPr algn="l" rtl="0">
              <a:lnSpc>
                <a:spcPct val="115000"/>
              </a:lnSpc>
              <a:spcAft>
                <a:spcPts val="750"/>
              </a:spcAft>
            </a:pPr>
            <a:r>
              <a:rPr lang="en-US" dirty="0">
                <a:solidFill>
                  <a:srgbClr val="000000"/>
                </a:solidFill>
                <a:latin typeface="Times New Roman"/>
                <a:ea typeface="Times New Roman"/>
                <a:cs typeface="Arial"/>
              </a:rPr>
              <a:t> </a:t>
            </a:r>
            <a:endParaRPr lang="en-US" sz="1600" dirty="0">
              <a:ea typeface="Calibri"/>
              <a:cs typeface="Arial"/>
            </a:endParaRPr>
          </a:p>
          <a:p>
            <a:pPr algn="l" rtl="0">
              <a:lnSpc>
                <a:spcPct val="115000"/>
              </a:lnSpc>
            </a:pPr>
            <a:r>
              <a:rPr lang="en-US" u="sng" spc="10" dirty="0">
                <a:solidFill>
                  <a:srgbClr val="B12E32"/>
                </a:solidFill>
                <a:latin typeface="Times New Roman"/>
                <a:ea typeface="Times New Roman"/>
                <a:cs typeface="Arial"/>
                <a:hlinkClick r:id="rId3" tooltip="Introduction to Urinary Tract Infections (UTIs)"/>
              </a:rPr>
              <a:t>Urinary tract infection</a:t>
            </a:r>
            <a:r>
              <a:rPr lang="en-US" spc="10" dirty="0">
                <a:solidFill>
                  <a:srgbClr val="000000"/>
                </a:solidFill>
                <a:latin typeface="Times New Roman"/>
                <a:ea typeface="Times New Roman"/>
                <a:cs typeface="Arial"/>
              </a:rPr>
              <a:t> (UTI) is common during pregnancy, apparently because of urinary stasis, which results from hormonal ureteral dilation, hormonal ureteral hypoperistalsis, and pressure of the expanding uterus against the ureters. Asymptomatic bacteriuria occurs in about 15% of pregnancies and sometimes progresses to symptomatic </a:t>
            </a:r>
            <a:r>
              <a:rPr lang="en-US" u="sng" spc="10" dirty="0">
                <a:solidFill>
                  <a:srgbClr val="B12E32"/>
                </a:solidFill>
                <a:latin typeface="Times New Roman"/>
                <a:ea typeface="Times New Roman"/>
                <a:cs typeface="Arial"/>
                <a:hlinkClick r:id="rId4" tooltip="Cystitis"/>
              </a:rPr>
              <a:t>cystitis</a:t>
            </a:r>
            <a:r>
              <a:rPr lang="en-US" spc="10" dirty="0">
                <a:solidFill>
                  <a:srgbClr val="000000"/>
                </a:solidFill>
                <a:latin typeface="Times New Roman"/>
                <a:ea typeface="Times New Roman"/>
                <a:cs typeface="Arial"/>
              </a:rPr>
              <a:t> or </a:t>
            </a:r>
            <a:r>
              <a:rPr lang="en-US" u="sng" spc="10" dirty="0">
                <a:solidFill>
                  <a:srgbClr val="B12E32"/>
                </a:solidFill>
                <a:latin typeface="Times New Roman"/>
                <a:ea typeface="Times New Roman"/>
                <a:cs typeface="Arial"/>
                <a:hlinkClick r:id="rId5" tooltip="Acute pyelonephritis"/>
              </a:rPr>
              <a:t>pyelonephritis</a:t>
            </a:r>
            <a:r>
              <a:rPr lang="en-US" spc="10" dirty="0">
                <a:solidFill>
                  <a:srgbClr val="000000"/>
                </a:solidFill>
                <a:latin typeface="Times New Roman"/>
                <a:ea typeface="Times New Roman"/>
                <a:cs typeface="Arial"/>
              </a:rPr>
              <a:t>. Frank UTI is not always preceded by asymptomatic bacteriuria.</a:t>
            </a:r>
            <a:endParaRPr lang="en-US" sz="1600" dirty="0">
              <a:ea typeface="Calibri"/>
              <a:cs typeface="Arial"/>
            </a:endParaRPr>
          </a:p>
          <a:p>
            <a:pPr algn="l" rtl="0">
              <a:lnSpc>
                <a:spcPct val="115000"/>
              </a:lnSpc>
              <a:spcAft>
                <a:spcPts val="1200"/>
              </a:spcAft>
            </a:pPr>
            <a:r>
              <a:rPr lang="en-US" spc="10" dirty="0">
                <a:solidFill>
                  <a:srgbClr val="000000"/>
                </a:solidFill>
                <a:latin typeface="Times New Roman"/>
                <a:ea typeface="Times New Roman"/>
                <a:cs typeface="Arial"/>
              </a:rPr>
              <a:t>Asymptomatic bacteriuria, UTI, and pyelonephritis increase risk of</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u="sng" spc="10" dirty="0">
                <a:solidFill>
                  <a:srgbClr val="B12E32"/>
                </a:solidFill>
                <a:latin typeface="Times New Roman"/>
                <a:ea typeface="Times New Roman"/>
                <a:cs typeface="Arial"/>
                <a:hlinkClick r:id="rId6" tooltip="Preterm Labor"/>
              </a:rPr>
              <a:t>Preterm labor</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u="sng" spc="10" dirty="0">
                <a:solidFill>
                  <a:srgbClr val="B12E32"/>
                </a:solidFill>
                <a:latin typeface="Times New Roman"/>
                <a:ea typeface="Times New Roman"/>
                <a:cs typeface="Arial"/>
                <a:hlinkClick r:id="rId7" tooltip="Prelabor Rupture of Membranes (PROM)"/>
              </a:rPr>
              <a:t>Premature rupture of the membranes</a:t>
            </a:r>
            <a:endParaRPr lang="en-US" sz="1600" dirty="0">
              <a:ea typeface="Calibri"/>
              <a:cs typeface="Arial"/>
            </a:endParaRPr>
          </a:p>
          <a:p>
            <a:pPr algn="l" rtl="0">
              <a:lnSpc>
                <a:spcPct val="115000"/>
              </a:lnSpc>
            </a:pPr>
            <a:r>
              <a:rPr lang="en-US" b="1" spc="20" dirty="0">
                <a:solidFill>
                  <a:srgbClr val="113A50"/>
                </a:solidFill>
                <a:latin typeface="Times New Roman"/>
                <a:ea typeface="Times New Roman"/>
                <a:cs typeface="Arial"/>
              </a:rPr>
              <a:t>Diagnosis of UTI in Pregnancy</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Urinalysis and culture</a:t>
            </a:r>
            <a:endParaRPr lang="en-US" sz="1600" dirty="0">
              <a:ea typeface="Calibri"/>
              <a:cs typeface="Arial"/>
            </a:endParaRPr>
          </a:p>
          <a:p>
            <a:pPr algn="l" rtl="0">
              <a:lnSpc>
                <a:spcPct val="115000"/>
              </a:lnSpc>
              <a:spcAft>
                <a:spcPts val="1200"/>
              </a:spcAft>
            </a:pPr>
            <a:r>
              <a:rPr lang="en-US" spc="10" dirty="0">
                <a:solidFill>
                  <a:srgbClr val="000000"/>
                </a:solidFill>
                <a:latin typeface="Times New Roman"/>
                <a:ea typeface="Times New Roman"/>
                <a:cs typeface="Arial"/>
              </a:rPr>
              <a:t>Urinalysis and culture are routinely done at initial evaluation to check for asymptomatic bacteriuria. Diagnosis of symptomatic UTI is not changed by pregnancy.</a:t>
            </a:r>
            <a:endParaRPr lang="en-US" sz="1600" dirty="0">
              <a:ea typeface="Calibri"/>
              <a:cs typeface="Arial"/>
            </a:endParaRPr>
          </a:p>
        </p:txBody>
      </p:sp>
    </p:spTree>
    <p:extLst>
      <p:ext uri="{BB962C8B-B14F-4D97-AF65-F5344CB8AC3E}">
        <p14:creationId xmlns:p14="http://schemas.microsoft.com/office/powerpoint/2010/main" val="16557577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692696"/>
            <a:ext cx="8352928" cy="4541243"/>
          </a:xfrm>
          <a:prstGeom prst="rect">
            <a:avLst/>
          </a:prstGeom>
        </p:spPr>
        <p:txBody>
          <a:bodyPr wrap="square">
            <a:spAutoFit/>
          </a:bodyPr>
          <a:lstStyle/>
          <a:p>
            <a:pPr algn="l" rtl="0">
              <a:lnSpc>
                <a:spcPct val="115000"/>
              </a:lnSpc>
            </a:pPr>
            <a:r>
              <a:rPr lang="en-US" b="1" spc="20" dirty="0">
                <a:solidFill>
                  <a:srgbClr val="113A50"/>
                </a:solidFill>
                <a:latin typeface="Times New Roman"/>
                <a:ea typeface="Times New Roman"/>
                <a:cs typeface="Arial"/>
              </a:rPr>
              <a:t>Treatment of UTI in Pregnancy</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spc="10" dirty="0">
                <a:solidFill>
                  <a:srgbClr val="000000"/>
                </a:solidFill>
                <a:latin typeface="Times New Roman"/>
                <a:ea typeface="Times New Roman"/>
                <a:cs typeface="Arial"/>
              </a:rPr>
              <a:t>Antibacterial drugs such as cephalexin, nitrofurantoin, or trimethoprim/sulfamethoxazole</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Times New Roman"/>
                <a:ea typeface="Times New Roman"/>
                <a:cs typeface="Arial"/>
              </a:rPr>
              <a:t>Proof-of-cure cultures and sometimes suppressive therapy</a:t>
            </a:r>
            <a:endParaRPr lang="en-US" sz="1600" dirty="0">
              <a:ea typeface="Calibri"/>
              <a:cs typeface="Arial"/>
            </a:endParaRPr>
          </a:p>
          <a:p>
            <a:pPr algn="l" rtl="0">
              <a:lnSpc>
                <a:spcPct val="115000"/>
              </a:lnSpc>
            </a:pPr>
            <a:r>
              <a:rPr lang="en-US" spc="10" dirty="0">
                <a:solidFill>
                  <a:srgbClr val="000000"/>
                </a:solidFill>
                <a:latin typeface="Times New Roman"/>
                <a:ea typeface="Times New Roman"/>
                <a:cs typeface="Arial"/>
              </a:rPr>
              <a:t>Treatment of symptomatic UTI is not changed by pregnancy, except drugs that may harm the fetus are avoided (see table </a:t>
            </a:r>
            <a:r>
              <a:rPr lang="en-US" u="sng" spc="10" dirty="0">
                <a:solidFill>
                  <a:srgbClr val="B12E32"/>
                </a:solidFill>
                <a:latin typeface="Times New Roman"/>
                <a:ea typeface="Times New Roman"/>
                <a:cs typeface="Arial"/>
                <a:hlinkClick r:id="rId2" tooltip="Some Drugs With Adverse Effects During Pregnancy"/>
              </a:rPr>
              <a:t>Some Drugs With Adverse Effects During Pregnancy</a:t>
            </a:r>
            <a:r>
              <a:rPr lang="en-US" spc="10" dirty="0">
                <a:solidFill>
                  <a:srgbClr val="000000"/>
                </a:solidFill>
                <a:latin typeface="Times New Roman"/>
                <a:ea typeface="Times New Roman"/>
                <a:cs typeface="Arial"/>
              </a:rPr>
              <a:t>). Because asymptomatic bacteriuria may lead to pyelonephritis, it should be treated with antibiotics similar to an acute UTI.</a:t>
            </a:r>
            <a:endParaRPr lang="en-US" sz="1600" dirty="0">
              <a:ea typeface="Calibri"/>
              <a:cs typeface="Arial"/>
            </a:endParaRPr>
          </a:p>
          <a:p>
            <a:pPr algn="l" rtl="0">
              <a:lnSpc>
                <a:spcPct val="115000"/>
              </a:lnSpc>
              <a:spcAft>
                <a:spcPts val="1200"/>
              </a:spcAft>
            </a:pPr>
            <a:r>
              <a:rPr lang="en-US" spc="10" dirty="0">
                <a:solidFill>
                  <a:srgbClr val="000000"/>
                </a:solidFill>
                <a:latin typeface="Times New Roman"/>
                <a:ea typeface="Times New Roman"/>
                <a:cs typeface="Arial"/>
              </a:rPr>
              <a:t>Antibacterial drug selection is based on individual and local susceptibility and resistance patterns, but good initial empiric choices include the following:</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spc="10" dirty="0">
                <a:solidFill>
                  <a:srgbClr val="000000"/>
                </a:solidFill>
                <a:latin typeface="Times New Roman"/>
                <a:ea typeface="Times New Roman"/>
                <a:cs typeface="Arial"/>
              </a:rPr>
              <a:t>Cephalexin</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spc="10" dirty="0">
                <a:solidFill>
                  <a:srgbClr val="000000"/>
                </a:solidFill>
                <a:latin typeface="Times New Roman"/>
                <a:ea typeface="Times New Roman"/>
                <a:cs typeface="Arial"/>
              </a:rPr>
              <a:t>Nitrofurantoin</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spc="10" dirty="0">
                <a:solidFill>
                  <a:srgbClr val="000000"/>
                </a:solidFill>
                <a:latin typeface="Times New Roman"/>
                <a:ea typeface="Times New Roman"/>
                <a:cs typeface="Arial"/>
              </a:rPr>
              <a:t>Trimethoprim/sulfamethoxazole</a:t>
            </a:r>
            <a:endParaRPr lang="en-US" sz="1600" dirty="0">
              <a:ea typeface="Calibri"/>
              <a:cs typeface="Arial"/>
            </a:endParaRPr>
          </a:p>
        </p:txBody>
      </p:sp>
    </p:spTree>
    <p:extLst>
      <p:ext uri="{BB962C8B-B14F-4D97-AF65-F5344CB8AC3E}">
        <p14:creationId xmlns:p14="http://schemas.microsoft.com/office/powerpoint/2010/main" val="26555248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16632"/>
            <a:ext cx="8064896" cy="5959901"/>
          </a:xfrm>
          <a:prstGeom prst="rect">
            <a:avLst/>
          </a:prstGeom>
        </p:spPr>
        <p:txBody>
          <a:bodyPr wrap="square">
            <a:spAutoFit/>
          </a:bodyPr>
          <a:lstStyle/>
          <a:p>
            <a:pPr algn="l" rtl="0">
              <a:lnSpc>
                <a:spcPct val="115000"/>
              </a:lnSpc>
            </a:pPr>
            <a:r>
              <a:rPr lang="en-US" b="1" spc="10" dirty="0">
                <a:solidFill>
                  <a:srgbClr val="000000"/>
                </a:solidFill>
                <a:latin typeface="Times New Roman"/>
                <a:ea typeface="Times New Roman"/>
                <a:cs typeface="Arial"/>
              </a:rPr>
              <a:t>Nitrofurantoin</a:t>
            </a:r>
            <a:r>
              <a:rPr lang="en-US" spc="10" dirty="0">
                <a:solidFill>
                  <a:srgbClr val="000000"/>
                </a:solidFill>
                <a:latin typeface="Times New Roman"/>
                <a:ea typeface="Times New Roman"/>
                <a:cs typeface="Arial"/>
              </a:rPr>
              <a:t> is contraindicated in pregnant patients at term, during labor and delivery, or when the onset of labor is imminent because hemolytic anemia in the neonate is possible. Pregnant women with G6PD (glucose-6-phosphate dehydrogenase) deficiency should not take nitrofurantoin</a:t>
            </a:r>
            <a:r>
              <a:rPr lang="en-US" spc="10" dirty="0" smtClean="0">
                <a:solidFill>
                  <a:srgbClr val="000000"/>
                </a:solidFill>
                <a:latin typeface="Times New Roman"/>
                <a:ea typeface="Times New Roman"/>
                <a:cs typeface="Arial"/>
              </a:rPr>
              <a:t>.</a:t>
            </a:r>
          </a:p>
          <a:p>
            <a:pPr algn="l" rtl="0">
              <a:lnSpc>
                <a:spcPct val="115000"/>
              </a:lnSpc>
            </a:pPr>
            <a:r>
              <a:rPr lang="en-US" spc="10" dirty="0" smtClean="0">
                <a:solidFill>
                  <a:srgbClr val="000000"/>
                </a:solidFill>
                <a:latin typeface="Times New Roman"/>
                <a:ea typeface="Times New Roman"/>
                <a:cs typeface="Arial"/>
              </a:rPr>
              <a:t> </a:t>
            </a:r>
            <a:r>
              <a:rPr lang="en-US" spc="10" dirty="0">
                <a:solidFill>
                  <a:srgbClr val="000000"/>
                </a:solidFill>
                <a:latin typeface="Times New Roman"/>
                <a:ea typeface="Times New Roman"/>
                <a:cs typeface="Arial"/>
              </a:rPr>
              <a:t>Incidence of neonatal jaundice is increased when pregnant women take nitrofurantoin during the last 30 days of pregnancy. Nitrofurantoin should be used during the 1st trimester only when no other alternatives are available.</a:t>
            </a:r>
            <a:endParaRPr lang="en-US" sz="1600" dirty="0">
              <a:ea typeface="Calibri"/>
              <a:cs typeface="Arial"/>
            </a:endParaRPr>
          </a:p>
          <a:p>
            <a:pPr algn="l" rtl="0">
              <a:lnSpc>
                <a:spcPct val="115000"/>
              </a:lnSpc>
            </a:pPr>
            <a:r>
              <a:rPr lang="en-US" b="1" spc="10" dirty="0">
                <a:solidFill>
                  <a:srgbClr val="000000"/>
                </a:solidFill>
                <a:latin typeface="Times New Roman"/>
                <a:ea typeface="Times New Roman"/>
                <a:cs typeface="Arial"/>
              </a:rPr>
              <a:t>Trimethoprim/sulfamethoxazole</a:t>
            </a:r>
            <a:r>
              <a:rPr lang="en-US" spc="10" dirty="0">
                <a:solidFill>
                  <a:srgbClr val="000000"/>
                </a:solidFill>
                <a:latin typeface="Times New Roman"/>
                <a:ea typeface="Times New Roman"/>
                <a:cs typeface="Arial"/>
              </a:rPr>
              <a:t> (TMP/SMX) can cause congenital malformations (</a:t>
            </a:r>
            <a:r>
              <a:rPr lang="en-US" spc="10" dirty="0" err="1">
                <a:solidFill>
                  <a:srgbClr val="000000"/>
                </a:solidFill>
                <a:latin typeface="Times New Roman"/>
                <a:ea typeface="Times New Roman"/>
                <a:cs typeface="Arial"/>
              </a:rPr>
              <a:t>eg</a:t>
            </a:r>
            <a:r>
              <a:rPr lang="en-US" spc="10" dirty="0">
                <a:solidFill>
                  <a:srgbClr val="000000"/>
                </a:solidFill>
                <a:latin typeface="Times New Roman"/>
                <a:ea typeface="Times New Roman"/>
                <a:cs typeface="Arial"/>
              </a:rPr>
              <a:t>, neural tube defects) and kernicterus in the neonate</a:t>
            </a:r>
            <a:r>
              <a:rPr lang="en-US" spc="10" dirty="0" smtClean="0">
                <a:solidFill>
                  <a:srgbClr val="000000"/>
                </a:solidFill>
                <a:latin typeface="Times New Roman"/>
                <a:ea typeface="Times New Roman"/>
                <a:cs typeface="Arial"/>
              </a:rPr>
              <a:t>.</a:t>
            </a:r>
          </a:p>
          <a:p>
            <a:pPr algn="l" rtl="0">
              <a:lnSpc>
                <a:spcPct val="115000"/>
              </a:lnSpc>
            </a:pPr>
            <a:r>
              <a:rPr lang="en-US" spc="10" dirty="0" smtClean="0">
                <a:solidFill>
                  <a:srgbClr val="000000"/>
                </a:solidFill>
                <a:latin typeface="Times New Roman"/>
                <a:ea typeface="Times New Roman"/>
                <a:cs typeface="Arial"/>
              </a:rPr>
              <a:t> </a:t>
            </a:r>
            <a:r>
              <a:rPr lang="en-US" spc="10" dirty="0">
                <a:solidFill>
                  <a:srgbClr val="000000"/>
                </a:solidFill>
                <a:latin typeface="Times New Roman"/>
                <a:ea typeface="Times New Roman"/>
                <a:cs typeface="Arial"/>
              </a:rPr>
              <a:t>Folic acid supplementation may decrease the risk of some congenital malformations. TMP/SMX should be used during the 1st trimester only when no other alternatives are available.</a:t>
            </a:r>
            <a:endParaRPr lang="en-US" sz="1600" dirty="0">
              <a:ea typeface="Calibri"/>
              <a:cs typeface="Arial"/>
            </a:endParaRPr>
          </a:p>
          <a:p>
            <a:pPr algn="l" rtl="0">
              <a:lnSpc>
                <a:spcPct val="115000"/>
              </a:lnSpc>
              <a:spcAft>
                <a:spcPts val="1200"/>
              </a:spcAft>
            </a:pPr>
            <a:r>
              <a:rPr lang="en-US" spc="10" dirty="0">
                <a:solidFill>
                  <a:srgbClr val="000000"/>
                </a:solidFill>
                <a:latin typeface="Times New Roman"/>
                <a:ea typeface="Times New Roman"/>
                <a:cs typeface="Arial"/>
              </a:rPr>
              <a:t>After treatment, proof-of-cure cultures are required.</a:t>
            </a:r>
            <a:endParaRPr lang="en-US" sz="1600" dirty="0">
              <a:ea typeface="Calibri"/>
              <a:cs typeface="Arial"/>
            </a:endParaRPr>
          </a:p>
          <a:p>
            <a:pPr algn="l" rtl="0">
              <a:lnSpc>
                <a:spcPct val="115000"/>
              </a:lnSpc>
            </a:pPr>
            <a:r>
              <a:rPr lang="en-US" spc="10" dirty="0">
                <a:solidFill>
                  <a:srgbClr val="000000"/>
                </a:solidFill>
                <a:latin typeface="Times New Roman"/>
                <a:ea typeface="Times New Roman"/>
                <a:cs typeface="Arial"/>
              </a:rPr>
              <a:t>Women who have pyelonephritis or have had more than one UTI may require suppressive therapy, usually with TMP/SMX (before 34 weeks) or nitrofurantoin, for the rest of the pregnancy.</a:t>
            </a:r>
            <a:endParaRPr lang="en-US" sz="1600" dirty="0">
              <a:ea typeface="Calibri"/>
              <a:cs typeface="Arial"/>
            </a:endParaRPr>
          </a:p>
          <a:p>
            <a:pPr algn="l" rtl="0">
              <a:lnSpc>
                <a:spcPct val="115000"/>
              </a:lnSpc>
              <a:spcAft>
                <a:spcPts val="1200"/>
              </a:spcAft>
            </a:pPr>
            <a:r>
              <a:rPr lang="en-US" spc="10" dirty="0">
                <a:solidFill>
                  <a:srgbClr val="000000"/>
                </a:solidFill>
                <a:latin typeface="Times New Roman"/>
                <a:ea typeface="Times New Roman"/>
                <a:cs typeface="Arial"/>
              </a:rPr>
              <a:t>In women who have bacteriuria with or without UTI or pyelonephritis, urine should be cultured monthly.</a:t>
            </a:r>
            <a:endParaRPr lang="en-US" sz="1600" dirty="0">
              <a:ea typeface="Calibri"/>
              <a:cs typeface="Arial"/>
            </a:endParaRPr>
          </a:p>
        </p:txBody>
      </p:sp>
    </p:spTree>
    <p:extLst>
      <p:ext uri="{BB962C8B-B14F-4D97-AF65-F5344CB8AC3E}">
        <p14:creationId xmlns:p14="http://schemas.microsoft.com/office/powerpoint/2010/main" val="54081551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680556"/>
            <a:ext cx="7560840" cy="3904146"/>
          </a:xfrm>
          <a:prstGeom prst="rect">
            <a:avLst/>
          </a:prstGeom>
        </p:spPr>
        <p:txBody>
          <a:bodyPr wrap="square">
            <a:spAutoFit/>
          </a:bodyPr>
          <a:lstStyle/>
          <a:p>
            <a:pPr algn="l" rtl="0">
              <a:lnSpc>
                <a:spcPct val="115000"/>
              </a:lnSpc>
            </a:pPr>
            <a:r>
              <a:rPr lang="en-US" b="1" spc="20" dirty="0">
                <a:solidFill>
                  <a:srgbClr val="113A50"/>
                </a:solidFill>
                <a:latin typeface="Times New Roman"/>
                <a:ea typeface="Times New Roman"/>
                <a:cs typeface="Arial"/>
              </a:rPr>
              <a:t>Key Points </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b="1" spc="10" dirty="0">
                <a:solidFill>
                  <a:srgbClr val="174F6D"/>
                </a:solidFill>
                <a:latin typeface="Times New Roman"/>
                <a:ea typeface="Times New Roman"/>
                <a:cs typeface="Arial"/>
              </a:rPr>
              <a:t>Asymptomatic bacteriuria, UTI, and pyelonephritis increase risk of preterm labor and premature rupture of the membranes.</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b="1" spc="10" dirty="0">
                <a:solidFill>
                  <a:srgbClr val="174F6D"/>
                </a:solidFill>
                <a:latin typeface="Times New Roman"/>
                <a:ea typeface="Times New Roman"/>
                <a:cs typeface="Arial"/>
              </a:rPr>
              <a:t>Initially treat with cephalexin, nitrofurantoin, or trimethoprim/sulfamethoxazole.</a:t>
            </a:r>
            <a:endParaRPr lang="en-US" sz="16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b="1" spc="10" dirty="0">
                <a:solidFill>
                  <a:srgbClr val="174F6D"/>
                </a:solidFill>
                <a:latin typeface="Times New Roman"/>
                <a:ea typeface="Times New Roman"/>
                <a:cs typeface="Arial"/>
              </a:rPr>
              <a:t>Obtain proof-of-cure cultures after treatment.</a:t>
            </a:r>
            <a:endParaRPr lang="en-US" sz="1600" dirty="0">
              <a:ea typeface="Calibri"/>
              <a:cs typeface="Arial"/>
            </a:endParaRPr>
          </a:p>
          <a:p>
            <a:pPr marL="342900" marR="0" lvl="0" indent="-342900" algn="l" rtl="0">
              <a:lnSpc>
                <a:spcPct val="115000"/>
              </a:lnSpc>
              <a:spcBef>
                <a:spcPts val="0"/>
              </a:spcBef>
              <a:spcAft>
                <a:spcPts val="0"/>
              </a:spcAft>
              <a:buSzPts val="1000"/>
              <a:buFont typeface="Symbol"/>
              <a:buChar char=""/>
              <a:tabLst>
                <a:tab pos="457200" algn="l"/>
              </a:tabLst>
            </a:pPr>
            <a:r>
              <a:rPr lang="en-US" b="1" spc="10" dirty="0">
                <a:solidFill>
                  <a:srgbClr val="174F6D"/>
                </a:solidFill>
                <a:latin typeface="Times New Roman"/>
                <a:ea typeface="Times New Roman"/>
                <a:cs typeface="Arial"/>
              </a:rPr>
              <a:t>For women who have had pyelonephritis or more than one UTI, consider suppressive therapy, usually with trimethoprim/sulfamethoxazole (before 34 weeks) or nitrofurantoin.</a:t>
            </a:r>
            <a:endParaRPr lang="en-US" sz="1600" dirty="0">
              <a:ea typeface="Calibri"/>
              <a:cs typeface="Arial"/>
            </a:endParaRPr>
          </a:p>
          <a:p>
            <a:pPr algn="ctr" rtl="0">
              <a:lnSpc>
                <a:spcPct val="115000"/>
              </a:lnSpc>
            </a:pPr>
            <a:r>
              <a:rPr lang="en-US" dirty="0">
                <a:solidFill>
                  <a:srgbClr val="000000"/>
                </a:solidFill>
                <a:latin typeface="Times New Roman"/>
                <a:ea typeface="Times New Roman"/>
                <a:cs typeface="Arial"/>
              </a:rPr>
              <a:t> </a:t>
            </a:r>
            <a:endParaRPr lang="en-US" sz="1600" dirty="0">
              <a:ea typeface="Calibri"/>
              <a:cs typeface="Arial"/>
            </a:endParaRPr>
          </a:p>
        </p:txBody>
      </p:sp>
    </p:spTree>
    <p:extLst>
      <p:ext uri="{BB962C8B-B14F-4D97-AF65-F5344CB8AC3E}">
        <p14:creationId xmlns:p14="http://schemas.microsoft.com/office/powerpoint/2010/main" val="3349782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548680"/>
            <a:ext cx="7704856" cy="5881610"/>
          </a:xfrm>
          <a:prstGeom prst="rect">
            <a:avLst/>
          </a:prstGeom>
        </p:spPr>
        <p:txBody>
          <a:bodyPr wrap="square">
            <a:spAutoFit/>
          </a:bodyPr>
          <a:lstStyle/>
          <a:p>
            <a:pPr algn="l" rtl="0">
              <a:lnSpc>
                <a:spcPct val="115000"/>
              </a:lnSpc>
              <a:spcAft>
                <a:spcPts val="1800"/>
              </a:spcAft>
            </a:pPr>
            <a:r>
              <a:rPr lang="en-US" b="1" dirty="0">
                <a:latin typeface="Times New Roman"/>
                <a:ea typeface="Times New Roman"/>
                <a:cs typeface="Arial"/>
              </a:rPr>
              <a:t>5. Monitor and record maternal blood loss and uterine contractions.</a:t>
            </a:r>
            <a:br>
              <a:rPr lang="en-US" b="1" dirty="0">
                <a:latin typeface="Times New Roman"/>
                <a:ea typeface="Times New Roman"/>
                <a:cs typeface="Arial"/>
              </a:rPr>
            </a:br>
            <a:r>
              <a:rPr lang="en-US" dirty="0">
                <a:latin typeface="Times New Roman"/>
                <a:ea typeface="Times New Roman"/>
                <a:cs typeface="Arial"/>
              </a:rPr>
              <a:t>Excess maternal blood loss compromises placental perfusion. If uterine contractions are accompanied by cervical dilatation, bed rest and medications may not be effective in maintaining the pregnancy. The nurse documents the amount and character of bleeding and saves anything that looks like clots or tissue for </a:t>
            </a:r>
            <a:r>
              <a:rPr lang="en-US" u="sng" dirty="0">
                <a:solidFill>
                  <a:srgbClr val="0000FF"/>
                </a:solidFill>
                <a:latin typeface="Times New Roman"/>
                <a:ea typeface="Times New Roman"/>
                <a:cs typeface="Arial"/>
                <a:hlinkClick r:id="rId2" tooltip="The Nursing Process: A Comprehensive Guide"/>
              </a:rPr>
              <a:t>evaluation</a:t>
            </a:r>
            <a:r>
              <a:rPr lang="en-US" dirty="0">
                <a:latin typeface="Times New Roman"/>
                <a:ea typeface="Times New Roman"/>
                <a:cs typeface="Arial"/>
              </a:rPr>
              <a:t> by a pathologist. A pad count and an estimate of how saturated each is documented blood loss most accurately.</a:t>
            </a:r>
            <a:endParaRPr lang="en-US" sz="1600" dirty="0">
              <a:ea typeface="Calibri"/>
              <a:cs typeface="Arial"/>
            </a:endParaRPr>
          </a:p>
          <a:p>
            <a:pPr algn="l" rtl="0">
              <a:lnSpc>
                <a:spcPct val="115000"/>
              </a:lnSpc>
              <a:spcAft>
                <a:spcPts val="1800"/>
              </a:spcAft>
            </a:pPr>
            <a:r>
              <a:rPr lang="en-US" b="1" dirty="0">
                <a:latin typeface="Times New Roman"/>
                <a:ea typeface="Times New Roman"/>
                <a:cs typeface="Arial"/>
              </a:rPr>
              <a:t>6. Assess for signs of </a:t>
            </a:r>
            <a:r>
              <a:rPr lang="en-US" b="1" u="sng" dirty="0">
                <a:solidFill>
                  <a:srgbClr val="0000FF"/>
                </a:solidFill>
                <a:latin typeface="Times New Roman"/>
                <a:ea typeface="Times New Roman"/>
                <a:cs typeface="Arial"/>
                <a:hlinkClick r:id="rId3"/>
              </a:rPr>
              <a:t>hypovolemia</a:t>
            </a:r>
            <a:r>
              <a:rPr lang="en-US" b="1" dirty="0">
                <a:latin typeface="Times New Roman"/>
                <a:ea typeface="Times New Roman"/>
                <a:cs typeface="Arial"/>
              </a:rPr>
              <a:t>.</a:t>
            </a:r>
            <a:r>
              <a:rPr lang="en-US" dirty="0">
                <a:latin typeface="Times New Roman"/>
                <a:ea typeface="Times New Roman"/>
                <a:cs typeface="Arial"/>
              </a:rPr>
              <a:t/>
            </a:r>
            <a:br>
              <a:rPr lang="en-US" dirty="0">
                <a:latin typeface="Times New Roman"/>
                <a:ea typeface="Times New Roman"/>
                <a:cs typeface="Arial"/>
              </a:rPr>
            </a:br>
            <a:r>
              <a:rPr lang="en-US" dirty="0">
                <a:latin typeface="Times New Roman"/>
                <a:ea typeface="Times New Roman"/>
                <a:cs typeface="Arial"/>
              </a:rPr>
              <a:t>The client should be assessed for signs and symptoms of hypovolemia. The increased blood volume of pregnancy allows more than normal blood loss before hypovolemic shock processes begin</a:t>
            </a:r>
            <a:r>
              <a:rPr lang="en-US" dirty="0" smtClean="0">
                <a:latin typeface="Times New Roman"/>
                <a:ea typeface="Times New Roman"/>
                <a:cs typeface="Arial"/>
              </a:rPr>
              <a:t>.</a:t>
            </a:r>
          </a:p>
          <a:p>
            <a:pPr algn="l" rtl="0">
              <a:lnSpc>
                <a:spcPct val="115000"/>
              </a:lnSpc>
              <a:spcAft>
                <a:spcPts val="1800"/>
              </a:spcAft>
            </a:pPr>
            <a:r>
              <a:rPr lang="en-US" dirty="0" smtClean="0">
                <a:latin typeface="Times New Roman"/>
                <a:ea typeface="Times New Roman"/>
                <a:cs typeface="Arial"/>
              </a:rPr>
              <a:t> </a:t>
            </a:r>
            <a:r>
              <a:rPr lang="en-US" dirty="0">
                <a:latin typeface="Times New Roman"/>
                <a:ea typeface="Times New Roman"/>
                <a:cs typeface="Arial"/>
              </a:rPr>
              <a:t>Because “normal” blood pressure varies from client to client, it is important to know the baseline blood pressure of a pregnant woman when evaluating for hypovolemic shock. </a:t>
            </a:r>
            <a:endParaRPr lang="en-US" dirty="0" smtClean="0">
              <a:latin typeface="Times New Roman"/>
              <a:ea typeface="Times New Roman"/>
              <a:cs typeface="Arial"/>
            </a:endParaRPr>
          </a:p>
          <a:p>
            <a:pPr algn="l" rtl="0">
              <a:lnSpc>
                <a:spcPct val="115000"/>
              </a:lnSpc>
              <a:spcAft>
                <a:spcPts val="1800"/>
              </a:spcAft>
            </a:pPr>
            <a:r>
              <a:rPr lang="en-US" dirty="0" smtClean="0">
                <a:latin typeface="Times New Roman"/>
                <a:ea typeface="Times New Roman"/>
                <a:cs typeface="Arial"/>
              </a:rPr>
              <a:t>Signs </a:t>
            </a:r>
            <a:r>
              <a:rPr lang="en-US" dirty="0">
                <a:latin typeface="Times New Roman"/>
                <a:ea typeface="Times New Roman"/>
                <a:cs typeface="Arial"/>
              </a:rPr>
              <a:t>and symptoms include tachycardia, tachypnea, hypotension, cold clammy skin, decreased urine output, dizziness, and decreased central venous pressure.</a:t>
            </a:r>
            <a:endParaRPr lang="en-US" sz="1600" dirty="0">
              <a:ea typeface="Calibri"/>
              <a:cs typeface="Arial"/>
            </a:endParaRPr>
          </a:p>
        </p:txBody>
      </p:sp>
    </p:spTree>
    <p:extLst>
      <p:ext uri="{BB962C8B-B14F-4D97-AF65-F5344CB8AC3E}">
        <p14:creationId xmlns:p14="http://schemas.microsoft.com/office/powerpoint/2010/main" val="3439428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692696"/>
            <a:ext cx="8280920" cy="5755422"/>
          </a:xfrm>
          <a:prstGeom prst="rect">
            <a:avLst/>
          </a:prstGeom>
        </p:spPr>
        <p:txBody>
          <a:bodyPr wrap="square">
            <a:spAutoFit/>
          </a:bodyPr>
          <a:lstStyle/>
          <a:p>
            <a:pPr algn="l" rtl="0">
              <a:lnSpc>
                <a:spcPct val="115000"/>
              </a:lnSpc>
              <a:spcAft>
                <a:spcPts val="1500"/>
              </a:spcAft>
            </a:pPr>
            <a:r>
              <a:rPr lang="en-US" b="1" dirty="0">
                <a:latin typeface="Times New Roman"/>
                <a:ea typeface="Times New Roman"/>
                <a:cs typeface="Arial"/>
              </a:rPr>
              <a:t>Nursing Intervention and Rationales</a:t>
            </a:r>
            <a:endParaRPr lang="en-US" sz="1600" dirty="0">
              <a:ea typeface="Calibri"/>
              <a:cs typeface="Arial"/>
            </a:endParaRPr>
          </a:p>
          <a:p>
            <a:pPr algn="l" rtl="0">
              <a:lnSpc>
                <a:spcPct val="115000"/>
              </a:lnSpc>
              <a:spcAft>
                <a:spcPts val="1800"/>
              </a:spcAft>
            </a:pPr>
            <a:r>
              <a:rPr lang="en-US" b="1" dirty="0" smtClean="0">
                <a:latin typeface="Times New Roman"/>
                <a:ea typeface="Times New Roman"/>
                <a:cs typeface="Arial"/>
              </a:rPr>
              <a:t>1. Place </a:t>
            </a:r>
            <a:r>
              <a:rPr lang="en-US" b="1" dirty="0">
                <a:latin typeface="Times New Roman"/>
                <a:ea typeface="Times New Roman"/>
                <a:cs typeface="Arial"/>
              </a:rPr>
              <a:t>the client in a lateral position.</a:t>
            </a:r>
            <a:br>
              <a:rPr lang="en-US" b="1" dirty="0">
                <a:latin typeface="Times New Roman"/>
                <a:ea typeface="Times New Roman"/>
                <a:cs typeface="Arial"/>
              </a:rPr>
            </a:br>
            <a:r>
              <a:rPr lang="en-US" dirty="0">
                <a:latin typeface="Times New Roman"/>
                <a:ea typeface="Times New Roman"/>
                <a:cs typeface="Arial"/>
              </a:rPr>
              <a:t>The lateral position relieves pressure on the inferior vena cava and enhances placental circulation and oxygen exchange. Urge the client to rest in a left side-lying position to help prevent vena cava compression</a:t>
            </a:r>
            <a:r>
              <a:rPr lang="en-US" dirty="0" smtClean="0">
                <a:latin typeface="Times New Roman"/>
                <a:ea typeface="Times New Roman"/>
                <a:cs typeface="Arial"/>
              </a:rPr>
              <a:t>.</a:t>
            </a:r>
          </a:p>
          <a:p>
            <a:pPr algn="l" rtl="0">
              <a:lnSpc>
                <a:spcPct val="115000"/>
              </a:lnSpc>
              <a:spcAft>
                <a:spcPts val="1800"/>
              </a:spcAft>
            </a:pPr>
            <a:r>
              <a:rPr lang="en-US" dirty="0" smtClean="0">
                <a:latin typeface="Times New Roman"/>
                <a:ea typeface="Times New Roman"/>
                <a:cs typeface="Arial"/>
              </a:rPr>
              <a:t> </a:t>
            </a:r>
            <a:r>
              <a:rPr lang="en-US" dirty="0">
                <a:latin typeface="Times New Roman"/>
                <a:ea typeface="Times New Roman"/>
                <a:cs typeface="Arial"/>
              </a:rPr>
              <a:t>If this is not possible, position her on her back, with a wedge under one hip to minimize uterine pressure on the vena cava and prevent blood from being trapped in the lower extremities (</a:t>
            </a:r>
            <a:r>
              <a:rPr lang="en-US" u="sng" dirty="0">
                <a:solidFill>
                  <a:srgbClr val="0000FF"/>
                </a:solidFill>
                <a:latin typeface="Times New Roman"/>
                <a:ea typeface="Times New Roman"/>
                <a:cs typeface="Arial"/>
                <a:hlinkClick r:id="rId2"/>
              </a:rPr>
              <a:t>supine</a:t>
            </a:r>
            <a:r>
              <a:rPr lang="en-US" dirty="0">
                <a:latin typeface="Times New Roman"/>
                <a:ea typeface="Times New Roman"/>
                <a:cs typeface="Arial"/>
              </a:rPr>
              <a:t> hypotension syndrome).</a:t>
            </a:r>
            <a:endParaRPr lang="en-US" sz="1600" dirty="0">
              <a:ea typeface="Calibri"/>
              <a:cs typeface="Arial"/>
            </a:endParaRPr>
          </a:p>
          <a:p>
            <a:pPr algn="l" rtl="0">
              <a:lnSpc>
                <a:spcPct val="115000"/>
              </a:lnSpc>
              <a:spcAft>
                <a:spcPts val="1800"/>
              </a:spcAft>
            </a:pPr>
            <a:r>
              <a:rPr lang="en-US" b="1" dirty="0" smtClean="0">
                <a:latin typeface="Times New Roman"/>
                <a:ea typeface="Times New Roman"/>
                <a:cs typeface="Arial"/>
              </a:rPr>
              <a:t>2</a:t>
            </a:r>
            <a:r>
              <a:rPr lang="en-US" b="1" dirty="0">
                <a:latin typeface="Times New Roman"/>
                <a:ea typeface="Times New Roman"/>
                <a:cs typeface="Arial"/>
              </a:rPr>
              <a:t>. Schedule the client’s periods of rest and activities.</a:t>
            </a:r>
            <a:r>
              <a:rPr lang="en-US" dirty="0">
                <a:latin typeface="Times New Roman"/>
                <a:ea typeface="Times New Roman"/>
                <a:cs typeface="Arial"/>
              </a:rPr>
              <a:t/>
            </a:r>
            <a:br>
              <a:rPr lang="en-US" dirty="0">
                <a:latin typeface="Times New Roman"/>
                <a:ea typeface="Times New Roman"/>
                <a:cs typeface="Arial"/>
              </a:rPr>
            </a:br>
            <a:r>
              <a:rPr lang="en-US" dirty="0">
                <a:latin typeface="Times New Roman"/>
                <a:ea typeface="Times New Roman"/>
                <a:cs typeface="Arial"/>
              </a:rPr>
              <a:t>The client may avoid strenuous activities for 24 to 48 hours to prevent a threatened abortion, assuming the threatened miscarriage involves a live fetus and presumed placental bleeding. </a:t>
            </a:r>
            <a:endParaRPr lang="en-US" dirty="0" smtClean="0">
              <a:latin typeface="Times New Roman"/>
              <a:ea typeface="Times New Roman"/>
              <a:cs typeface="Arial"/>
            </a:endParaRPr>
          </a:p>
          <a:p>
            <a:pPr algn="l" rtl="0">
              <a:lnSpc>
                <a:spcPct val="115000"/>
              </a:lnSpc>
              <a:spcAft>
                <a:spcPts val="1800"/>
              </a:spcAft>
            </a:pPr>
            <a:r>
              <a:rPr lang="en-US" dirty="0" smtClean="0">
                <a:latin typeface="Times New Roman"/>
                <a:ea typeface="Times New Roman"/>
                <a:cs typeface="Arial"/>
              </a:rPr>
              <a:t>Complete </a:t>
            </a:r>
            <a:r>
              <a:rPr lang="en-US" dirty="0">
                <a:latin typeface="Times New Roman"/>
                <a:ea typeface="Times New Roman"/>
                <a:cs typeface="Arial"/>
              </a:rPr>
              <a:t>bed rest is usually not necessary as this may appear to stop the vaginal bleeding but only because blood pools vaginally. When the client does ambulate again, the vaginal blood collection will drain and bleeding will reappear.</a:t>
            </a:r>
            <a:endParaRPr lang="en-US" sz="1600" dirty="0">
              <a:ea typeface="Calibri"/>
              <a:cs typeface="Arial"/>
            </a:endParaRPr>
          </a:p>
        </p:txBody>
      </p:sp>
    </p:spTree>
    <p:extLst>
      <p:ext uri="{BB962C8B-B14F-4D97-AF65-F5344CB8AC3E}">
        <p14:creationId xmlns:p14="http://schemas.microsoft.com/office/powerpoint/2010/main" val="3914150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404665"/>
            <a:ext cx="8856984" cy="5102935"/>
          </a:xfrm>
          <a:prstGeom prst="rect">
            <a:avLst/>
          </a:prstGeom>
        </p:spPr>
        <p:txBody>
          <a:bodyPr wrap="square">
            <a:spAutoFit/>
          </a:bodyPr>
          <a:lstStyle/>
          <a:p>
            <a:pPr algn="l" rtl="0">
              <a:lnSpc>
                <a:spcPct val="115000"/>
              </a:lnSpc>
              <a:spcAft>
                <a:spcPts val="1800"/>
              </a:spcAft>
            </a:pPr>
            <a:r>
              <a:rPr lang="en-US" b="1" dirty="0">
                <a:latin typeface="Times New Roman"/>
                <a:ea typeface="Times New Roman"/>
                <a:cs typeface="Arial"/>
              </a:rPr>
              <a:t>3. Avoid vaginal examinations.</a:t>
            </a:r>
            <a:r>
              <a:rPr lang="en-US" dirty="0">
                <a:latin typeface="Times New Roman"/>
                <a:ea typeface="Times New Roman"/>
                <a:cs typeface="Arial"/>
              </a:rPr>
              <a:t/>
            </a:r>
            <a:br>
              <a:rPr lang="en-US" dirty="0">
                <a:latin typeface="Times New Roman"/>
                <a:ea typeface="Times New Roman"/>
                <a:cs typeface="Arial"/>
              </a:rPr>
            </a:br>
            <a:r>
              <a:rPr lang="en-US" dirty="0">
                <a:latin typeface="Times New Roman"/>
                <a:ea typeface="Times New Roman"/>
                <a:cs typeface="Arial"/>
              </a:rPr>
              <a:t>Omitting vaginal examinations prevent tearing of the placenta if </a:t>
            </a:r>
            <a:r>
              <a:rPr lang="en-US" u="sng" dirty="0">
                <a:solidFill>
                  <a:srgbClr val="0000FF"/>
                </a:solidFill>
                <a:latin typeface="Times New Roman"/>
                <a:ea typeface="Times New Roman"/>
                <a:cs typeface="Arial"/>
                <a:hlinkClick r:id="rId2"/>
              </a:rPr>
              <a:t>placenta </a:t>
            </a:r>
            <a:r>
              <a:rPr lang="en-US" u="sng" dirty="0" err="1">
                <a:solidFill>
                  <a:srgbClr val="0000FF"/>
                </a:solidFill>
                <a:latin typeface="Times New Roman"/>
                <a:ea typeface="Times New Roman"/>
                <a:cs typeface="Arial"/>
                <a:hlinkClick r:id="rId2"/>
              </a:rPr>
              <a:t>previa</a:t>
            </a:r>
            <a:r>
              <a:rPr lang="en-US" u="sng" dirty="0">
                <a:solidFill>
                  <a:srgbClr val="0000FF"/>
                </a:solidFill>
                <a:latin typeface="Times New Roman"/>
                <a:ea typeface="Times New Roman"/>
                <a:cs typeface="Arial"/>
                <a:hlinkClick r:id="rId2"/>
              </a:rPr>
              <a:t> </a:t>
            </a:r>
            <a:r>
              <a:rPr lang="en-US" dirty="0">
                <a:latin typeface="Times New Roman"/>
                <a:ea typeface="Times New Roman"/>
                <a:cs typeface="Arial"/>
              </a:rPr>
              <a:t>is the cause of the bleeding.</a:t>
            </a:r>
            <a:endParaRPr lang="en-US" sz="1600" dirty="0">
              <a:ea typeface="Calibri"/>
              <a:cs typeface="Arial"/>
            </a:endParaRPr>
          </a:p>
          <a:p>
            <a:pPr algn="l" rtl="0">
              <a:lnSpc>
                <a:spcPct val="115000"/>
              </a:lnSpc>
              <a:spcAft>
                <a:spcPts val="1800"/>
              </a:spcAft>
            </a:pPr>
            <a:r>
              <a:rPr lang="en-US" b="1" dirty="0">
                <a:latin typeface="Times New Roman"/>
                <a:ea typeface="Times New Roman"/>
                <a:cs typeface="Arial"/>
              </a:rPr>
              <a:t>4. Obtain vaginal specimen for alkali denaturation test (APT test), or use </a:t>
            </a:r>
            <a:r>
              <a:rPr lang="en-US" b="1" dirty="0" smtClean="0">
                <a:latin typeface="Times New Roman"/>
                <a:ea typeface="Times New Roman"/>
                <a:cs typeface="Arial"/>
              </a:rPr>
              <a:t>to </a:t>
            </a:r>
            <a:r>
              <a:rPr lang="en-US" b="1" dirty="0">
                <a:latin typeface="Times New Roman"/>
                <a:ea typeface="Times New Roman"/>
                <a:cs typeface="Arial"/>
              </a:rPr>
              <a:t>determine maternal serum, vaginal </a:t>
            </a:r>
            <a:r>
              <a:rPr lang="en-US" b="1" dirty="0" smtClean="0">
                <a:latin typeface="Times New Roman"/>
                <a:ea typeface="Times New Roman"/>
                <a:cs typeface="Arial"/>
              </a:rPr>
              <a:t>blood.</a:t>
            </a:r>
            <a:r>
              <a:rPr lang="en-US" b="1" dirty="0">
                <a:latin typeface="Times New Roman"/>
                <a:ea typeface="Times New Roman"/>
                <a:cs typeface="Arial"/>
              </a:rPr>
              <a:t/>
            </a:r>
            <a:br>
              <a:rPr lang="en-US" b="1" dirty="0">
                <a:latin typeface="Times New Roman"/>
                <a:ea typeface="Times New Roman"/>
                <a:cs typeface="Arial"/>
              </a:rPr>
            </a:br>
            <a:r>
              <a:rPr lang="en-US" dirty="0">
                <a:latin typeface="Times New Roman"/>
                <a:ea typeface="Times New Roman"/>
                <a:cs typeface="Arial"/>
              </a:rPr>
              <a:t>When vaginal bleeding is present these tests differentiate maternal from fetal blood in amniotic fluid, provide a rough quantitative estimate of fetal blood loss, and indicate implications for fetal oxygen-carrying capacity, and maternal need for Rh immunoglobulin G (</a:t>
            </a:r>
            <a:r>
              <a:rPr lang="en-US" dirty="0" err="1">
                <a:latin typeface="Times New Roman"/>
                <a:ea typeface="Times New Roman"/>
                <a:cs typeface="Arial"/>
              </a:rPr>
              <a:t>RhIgG</a:t>
            </a:r>
            <a:r>
              <a:rPr lang="en-US" dirty="0">
                <a:latin typeface="Times New Roman"/>
                <a:ea typeface="Times New Roman"/>
                <a:cs typeface="Arial"/>
              </a:rPr>
              <a:t>) injections, once delivery occurs</a:t>
            </a:r>
            <a:r>
              <a:rPr lang="en-US" dirty="0" smtClean="0">
                <a:latin typeface="Times New Roman"/>
                <a:ea typeface="Times New Roman"/>
                <a:cs typeface="Arial"/>
              </a:rPr>
              <a:t>.</a:t>
            </a:r>
          </a:p>
          <a:p>
            <a:pPr algn="l" rtl="0">
              <a:lnSpc>
                <a:spcPct val="115000"/>
              </a:lnSpc>
              <a:spcAft>
                <a:spcPts val="1800"/>
              </a:spcAft>
            </a:pPr>
            <a:r>
              <a:rPr lang="en-US" dirty="0" smtClean="0">
                <a:latin typeface="Times New Roman"/>
                <a:ea typeface="Times New Roman"/>
                <a:cs typeface="Arial"/>
              </a:rPr>
              <a:t> </a:t>
            </a:r>
            <a:r>
              <a:rPr lang="en-US" sz="1600" b="1" dirty="0">
                <a:latin typeface="Times New Roman"/>
                <a:ea typeface="Times New Roman"/>
                <a:cs typeface="Arial"/>
              </a:rPr>
              <a:t>5. Carry out/repeat NST, as indicated.</a:t>
            </a:r>
            <a:br>
              <a:rPr lang="en-US" sz="1600" b="1" dirty="0">
                <a:latin typeface="Times New Roman"/>
                <a:ea typeface="Times New Roman"/>
                <a:cs typeface="Arial"/>
              </a:rPr>
            </a:br>
            <a:r>
              <a:rPr lang="en-US" sz="1600" dirty="0">
                <a:latin typeface="Times New Roman"/>
                <a:ea typeface="Times New Roman"/>
                <a:cs typeface="Arial"/>
              </a:rPr>
              <a:t>Electronically evaluating the FHR response to fetal movements is useful in determining fetal well-being (reactive test) versus hypoxia (nonreactive). Additionally, this assesses whether labor and fetal status are still present. An external system avoids additional cervical trauma.</a:t>
            </a:r>
            <a:endParaRPr lang="en-US" sz="1400" dirty="0">
              <a:ea typeface="Calibri"/>
              <a:cs typeface="Arial"/>
            </a:endParaRPr>
          </a:p>
          <a:p>
            <a:pPr algn="l" rtl="0">
              <a:lnSpc>
                <a:spcPct val="115000"/>
              </a:lnSpc>
              <a:spcAft>
                <a:spcPts val="1800"/>
              </a:spcAft>
            </a:pPr>
            <a:endParaRPr lang="en-US" sz="1600" dirty="0">
              <a:ea typeface="Calibri"/>
              <a:cs typeface="Arial"/>
            </a:endParaRPr>
          </a:p>
        </p:txBody>
      </p:sp>
    </p:spTree>
    <p:extLst>
      <p:ext uri="{BB962C8B-B14F-4D97-AF65-F5344CB8AC3E}">
        <p14:creationId xmlns:p14="http://schemas.microsoft.com/office/powerpoint/2010/main" val="59238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1568491"/>
            <a:ext cx="7920880" cy="2305246"/>
          </a:xfrm>
          <a:prstGeom prst="rect">
            <a:avLst/>
          </a:prstGeom>
        </p:spPr>
        <p:txBody>
          <a:bodyPr wrap="square">
            <a:spAutoFit/>
          </a:bodyPr>
          <a:lstStyle/>
          <a:p>
            <a:pPr lvl="0" algn="l" rtl="0">
              <a:lnSpc>
                <a:spcPct val="115000"/>
              </a:lnSpc>
              <a:spcAft>
                <a:spcPts val="1800"/>
              </a:spcAft>
            </a:pPr>
            <a:r>
              <a:rPr lang="en-US" sz="1600" b="1" dirty="0">
                <a:solidFill>
                  <a:prstClr val="black"/>
                </a:solidFill>
                <a:latin typeface="Times New Roman"/>
                <a:ea typeface="Times New Roman"/>
                <a:cs typeface="Arial"/>
              </a:rPr>
              <a:t>6. Assist with ultrasonography and amniocentesis. Explain procedures.</a:t>
            </a:r>
            <a:br>
              <a:rPr lang="en-US" sz="1600" b="1" dirty="0">
                <a:solidFill>
                  <a:prstClr val="black"/>
                </a:solidFill>
                <a:latin typeface="Times New Roman"/>
                <a:ea typeface="Times New Roman"/>
                <a:cs typeface="Arial"/>
              </a:rPr>
            </a:br>
            <a:r>
              <a:rPr lang="en-US" sz="1600" dirty="0">
                <a:solidFill>
                  <a:prstClr val="black"/>
                </a:solidFill>
                <a:latin typeface="Times New Roman"/>
                <a:ea typeface="Times New Roman"/>
                <a:cs typeface="Arial"/>
              </a:rPr>
              <a:t>Ultrasound is used to determine if the fetus is living and supplies information about placental and fetal well-being. Using an amniocentesis technique, an analysis of the lecithin/sphingomyelin (L/S) ratio in surfactant is a primary test of fetal maturity.</a:t>
            </a:r>
            <a:endParaRPr lang="en-US" sz="1400" dirty="0">
              <a:solidFill>
                <a:prstClr val="black"/>
              </a:solidFill>
              <a:ea typeface="Calibri"/>
              <a:cs typeface="Arial"/>
            </a:endParaRPr>
          </a:p>
          <a:p>
            <a:pPr lvl="0" algn="l" rtl="0">
              <a:lnSpc>
                <a:spcPct val="115000"/>
              </a:lnSpc>
              <a:spcAft>
                <a:spcPts val="1800"/>
              </a:spcAft>
            </a:pPr>
            <a:r>
              <a:rPr lang="en-US" sz="1600" b="1" dirty="0">
                <a:solidFill>
                  <a:prstClr val="black"/>
                </a:solidFill>
                <a:latin typeface="Times New Roman"/>
                <a:ea typeface="Times New Roman"/>
                <a:cs typeface="Arial"/>
              </a:rPr>
              <a:t>7. Prepare client for appropriate procedures as indicated.</a:t>
            </a:r>
            <a:br>
              <a:rPr lang="en-US" sz="1600" b="1" dirty="0">
                <a:solidFill>
                  <a:prstClr val="black"/>
                </a:solidFill>
                <a:latin typeface="Times New Roman"/>
                <a:ea typeface="Times New Roman"/>
                <a:cs typeface="Arial"/>
              </a:rPr>
            </a:br>
            <a:r>
              <a:rPr lang="en-US" sz="1600" dirty="0">
                <a:solidFill>
                  <a:prstClr val="black"/>
                </a:solidFill>
                <a:latin typeface="Times New Roman"/>
                <a:ea typeface="Times New Roman"/>
                <a:cs typeface="Arial"/>
              </a:rPr>
              <a:t>Cerclage, or suturing an </a:t>
            </a:r>
            <a:r>
              <a:rPr lang="en-US" sz="1600" u="sng" dirty="0">
                <a:solidFill>
                  <a:srgbClr val="0000FF"/>
                </a:solidFill>
                <a:latin typeface="Times New Roman"/>
                <a:ea typeface="Times New Roman"/>
                <a:cs typeface="Arial"/>
                <a:hlinkClick r:id="rId2"/>
              </a:rPr>
              <a:t>incompetent cervix</a:t>
            </a:r>
            <a:r>
              <a:rPr lang="en-US" sz="1600" dirty="0">
                <a:solidFill>
                  <a:prstClr val="black"/>
                </a:solidFill>
                <a:latin typeface="Times New Roman"/>
                <a:ea typeface="Times New Roman"/>
                <a:cs typeface="Arial"/>
              </a:rPr>
              <a:t> that opens when the growing fetus presses against it, is successful in most cases of threatened abortion.</a:t>
            </a:r>
            <a:endParaRPr lang="en-US" sz="1400" dirty="0">
              <a:solidFill>
                <a:prstClr val="black"/>
              </a:solidFill>
              <a:ea typeface="Calibri"/>
              <a:cs typeface="Arial"/>
            </a:endParaRPr>
          </a:p>
        </p:txBody>
      </p:sp>
    </p:spTree>
    <p:extLst>
      <p:ext uri="{BB962C8B-B14F-4D97-AF65-F5344CB8AC3E}">
        <p14:creationId xmlns:p14="http://schemas.microsoft.com/office/powerpoint/2010/main" val="2658901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1067232"/>
            <a:ext cx="7416824" cy="2951257"/>
          </a:xfrm>
          <a:prstGeom prst="rect">
            <a:avLst/>
          </a:prstGeom>
        </p:spPr>
        <p:txBody>
          <a:bodyPr wrap="square">
            <a:spAutoFit/>
          </a:bodyPr>
          <a:lstStyle/>
          <a:p>
            <a:pPr algn="l" rtl="0">
              <a:lnSpc>
                <a:spcPts val="1440"/>
              </a:lnSpc>
            </a:pPr>
            <a:r>
              <a:rPr lang="en-US" b="1" kern="1800" dirty="0">
                <a:latin typeface="Times New Roman"/>
                <a:ea typeface="Times New Roman"/>
                <a:cs typeface="Arial"/>
              </a:rPr>
              <a:t>Gestational Diabetes </a:t>
            </a:r>
            <a:r>
              <a:rPr lang="en-US" b="1" kern="1800" dirty="0" smtClean="0">
                <a:latin typeface="Times New Roman"/>
                <a:ea typeface="Times New Roman"/>
                <a:cs typeface="Arial"/>
              </a:rPr>
              <a:t>Mellitus: </a:t>
            </a:r>
            <a:r>
              <a:rPr lang="en-US" b="1" kern="1800" dirty="0">
                <a:latin typeface="Times New Roman"/>
                <a:ea typeface="Times New Roman"/>
                <a:cs typeface="Arial"/>
              </a:rPr>
              <a:t>Nursing Care Plans</a:t>
            </a:r>
            <a:endParaRPr lang="en-US" sz="1600" dirty="0">
              <a:ea typeface="Calibri"/>
              <a:cs typeface="Arial"/>
            </a:endParaRPr>
          </a:p>
          <a:p>
            <a:pPr algn="ctr" rtl="0">
              <a:lnSpc>
                <a:spcPct val="0"/>
              </a:lnSpc>
              <a:spcAft>
                <a:spcPts val="1000"/>
              </a:spcAft>
            </a:pPr>
            <a:r>
              <a:rPr lang="en-US" dirty="0">
                <a:latin typeface="Times New Roman"/>
                <a:ea typeface="Times New Roman"/>
                <a:cs typeface="Arial"/>
              </a:rPr>
              <a:t> </a:t>
            </a:r>
            <a:endParaRPr lang="en-US" sz="1600" dirty="0">
              <a:ea typeface="Calibri"/>
              <a:cs typeface="Arial"/>
            </a:endParaRPr>
          </a:p>
          <a:p>
            <a:pPr algn="l" rtl="0">
              <a:lnSpc>
                <a:spcPct val="115000"/>
              </a:lnSpc>
              <a:spcAft>
                <a:spcPts val="1800"/>
              </a:spcAft>
            </a:pPr>
            <a:r>
              <a:rPr lang="en-US" b="1" dirty="0">
                <a:latin typeface="Times New Roman"/>
                <a:ea typeface="Times New Roman"/>
                <a:cs typeface="Arial"/>
              </a:rPr>
              <a:t>Gestational </a:t>
            </a:r>
            <a:r>
              <a:rPr lang="en-US" b="1" u="sng" dirty="0">
                <a:solidFill>
                  <a:srgbClr val="0000FF"/>
                </a:solidFill>
                <a:latin typeface="Times New Roman"/>
                <a:ea typeface="Times New Roman"/>
                <a:cs typeface="Arial"/>
                <a:hlinkClick r:id="rId2"/>
              </a:rPr>
              <a:t>Diabetes Mellitus</a:t>
            </a:r>
            <a:r>
              <a:rPr lang="en-US" b="1" dirty="0">
                <a:latin typeface="Times New Roman"/>
                <a:ea typeface="Times New Roman"/>
                <a:cs typeface="Arial"/>
              </a:rPr>
              <a:t> (GDM)</a:t>
            </a:r>
            <a:r>
              <a:rPr lang="en-US" dirty="0">
                <a:latin typeface="Times New Roman"/>
                <a:ea typeface="Times New Roman"/>
                <a:cs typeface="Arial"/>
              </a:rPr>
              <a:t> is glucose intolerance with onset during pregnancy. In true GDM, glucose usually returns to normal by six weeks </a:t>
            </a:r>
            <a:r>
              <a:rPr lang="en-US" u="sng" dirty="0">
                <a:solidFill>
                  <a:srgbClr val="0000FF"/>
                </a:solidFill>
                <a:latin typeface="Times New Roman"/>
                <a:ea typeface="Times New Roman"/>
                <a:cs typeface="Arial"/>
                <a:hlinkClick r:id="rId3"/>
              </a:rPr>
              <a:t>postpartum</a:t>
            </a:r>
            <a:r>
              <a:rPr lang="en-US" dirty="0">
                <a:latin typeface="Times New Roman"/>
                <a:ea typeface="Times New Roman"/>
                <a:cs typeface="Arial"/>
              </a:rPr>
              <a:t>, although women with GDM have an increased risk of developing </a:t>
            </a:r>
            <a:r>
              <a:rPr lang="en-US" u="sng" dirty="0">
                <a:solidFill>
                  <a:srgbClr val="0000FF"/>
                </a:solidFill>
                <a:latin typeface="Times New Roman"/>
                <a:ea typeface="Times New Roman"/>
                <a:cs typeface="Arial"/>
                <a:hlinkClick r:id="rId4"/>
              </a:rPr>
              <a:t>type 2 diabetes mellitus</a:t>
            </a:r>
            <a:r>
              <a:rPr lang="en-US" dirty="0">
                <a:latin typeface="Times New Roman"/>
                <a:ea typeface="Times New Roman"/>
                <a:cs typeface="Arial"/>
              </a:rPr>
              <a:t> later in life. The primary concern for any woman with this disorder is controlling the balance between </a:t>
            </a:r>
            <a:r>
              <a:rPr lang="en-US" u="sng" dirty="0">
                <a:solidFill>
                  <a:srgbClr val="0000FF"/>
                </a:solidFill>
                <a:latin typeface="Times New Roman"/>
                <a:ea typeface="Times New Roman"/>
                <a:cs typeface="Arial"/>
                <a:hlinkClick r:id="rId5"/>
              </a:rPr>
              <a:t>insulin</a:t>
            </a:r>
            <a:r>
              <a:rPr lang="en-US" dirty="0">
                <a:latin typeface="Times New Roman"/>
                <a:ea typeface="Times New Roman"/>
                <a:cs typeface="Arial"/>
              </a:rPr>
              <a:t> and </a:t>
            </a:r>
            <a:r>
              <a:rPr lang="en-US" u="sng" dirty="0">
                <a:solidFill>
                  <a:srgbClr val="0000FF"/>
                </a:solidFill>
                <a:latin typeface="Times New Roman"/>
                <a:ea typeface="Times New Roman"/>
                <a:cs typeface="Arial"/>
                <a:hlinkClick r:id="rId6" tooltip="Blood Anatomy and Physiology"/>
              </a:rPr>
              <a:t>blood</a:t>
            </a:r>
            <a:r>
              <a:rPr lang="en-US" dirty="0">
                <a:latin typeface="Times New Roman"/>
                <a:ea typeface="Times New Roman"/>
                <a:cs typeface="Arial"/>
              </a:rPr>
              <a:t> glucose levels to prevent </a:t>
            </a:r>
            <a:r>
              <a:rPr lang="en-US" u="sng" dirty="0">
                <a:solidFill>
                  <a:srgbClr val="0000FF"/>
                </a:solidFill>
                <a:latin typeface="Times New Roman"/>
                <a:ea typeface="Times New Roman"/>
                <a:cs typeface="Arial"/>
                <a:hlinkClick r:id="rId7"/>
              </a:rPr>
              <a:t>hyperglycemia</a:t>
            </a:r>
            <a:r>
              <a:rPr lang="en-US" dirty="0">
                <a:latin typeface="Times New Roman"/>
                <a:ea typeface="Times New Roman"/>
                <a:cs typeface="Arial"/>
              </a:rPr>
              <a:t> or hypoglycemia. Women with gestational </a:t>
            </a:r>
            <a:r>
              <a:rPr lang="en-US" u="sng" dirty="0">
                <a:solidFill>
                  <a:srgbClr val="0000FF"/>
                </a:solidFill>
                <a:latin typeface="Times New Roman"/>
                <a:ea typeface="Times New Roman"/>
                <a:cs typeface="Arial"/>
                <a:hlinkClick r:id="rId4" tooltip="Diabetes Mellitus Nursing Care Plans and Nursing Diagnosis"/>
              </a:rPr>
              <a:t>diabetes</a:t>
            </a:r>
            <a:r>
              <a:rPr lang="en-US" dirty="0">
                <a:latin typeface="Times New Roman"/>
                <a:ea typeface="Times New Roman"/>
                <a:cs typeface="Arial"/>
              </a:rPr>
              <a:t> are at an increased risk of complications during pregnancy and delivery.</a:t>
            </a:r>
            <a:endParaRPr lang="en-US" sz="1600" dirty="0">
              <a:ea typeface="Calibri"/>
              <a:cs typeface="Arial"/>
            </a:endParaRPr>
          </a:p>
        </p:txBody>
      </p:sp>
    </p:spTree>
    <p:extLst>
      <p:ext uri="{BB962C8B-B14F-4D97-AF65-F5344CB8AC3E}">
        <p14:creationId xmlns:p14="http://schemas.microsoft.com/office/powerpoint/2010/main" val="3008035323"/>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TotalTime>
  <Words>1397</Words>
  <Application>Microsoft Office PowerPoint</Application>
  <PresentationFormat>On-screen Show (4:3)</PresentationFormat>
  <Paragraphs>265</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سمة Office</vt:lpstr>
      <vt:lpstr>Lecture 4: Bleeding in Pregnancy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4: Bleeding in Pregnancy</dc:title>
  <dc:creator>DR.SADAI</dc:creator>
  <cp:lastModifiedBy>Maher</cp:lastModifiedBy>
  <cp:revision>17</cp:revision>
  <dcterms:created xsi:type="dcterms:W3CDTF">2022-09-15T09:17:42Z</dcterms:created>
  <dcterms:modified xsi:type="dcterms:W3CDTF">2022-09-16T04:47:06Z</dcterms:modified>
</cp:coreProperties>
</file>