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7" d="100"/>
          <a:sy n="67" d="100"/>
        </p:scale>
        <p:origin x="-85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19/02/1444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19/02/1444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19/02/1444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19/02/1444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19/02/1444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19/02/1444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19/02/1444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19/02/1444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19/02/1444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19/02/1444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19/02/1444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19/02/1444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www.msdmanuals.com/professional/endocrine-and-metabolic-disorders/diabetes-mellitus-and-disorders-of-carbohydrate-metabolism/diabetes-mellitus-dm" TargetMode="External"/><Relationship Id="rId2" Type="http://schemas.openxmlformats.org/officeDocument/2006/relationships/hyperlink" Target="https://www.msdmanuals.com/professional/gynecology-and-obstetrics/pregnancy-complicated-by-disease/diabetes-mellitus-in-pregnancy"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msdmanuals.com/professional/gynecology-and-obstetrics/approach-to-the-pregnant-woman-and-prenatal-care/conception-and-prenatal-development#v1069526"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msdmanuals.com/professional/gynecology-and-obstetrics/abnormalities-and-complications-of-labor-and-delivery/preterm-labor" TargetMode="External"/><Relationship Id="rId2" Type="http://schemas.openxmlformats.org/officeDocument/2006/relationships/hyperlink" Target="https://www.msdmanuals.com/professional/gynecology-and-obstetrics/approach-to-the-pregnant-woman-and-prenatal-care/physiology-of-pregnancy" TargetMode="External"/><Relationship Id="rId1" Type="http://schemas.openxmlformats.org/officeDocument/2006/relationships/slideLayout" Target="../slideLayouts/slideLayout7.xml"/><Relationship Id="rId4" Type="http://schemas.openxmlformats.org/officeDocument/2006/relationships/hyperlink" Target="https://www.msdmanuals.com/professional/gynecology-and-obstetrics/abnormalities-and-complications-of-labor-and-delivery/postterm-pregnancy"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marL="0" marR="0">
              <a:lnSpc>
                <a:spcPct val="115000"/>
              </a:lnSpc>
              <a:spcBef>
                <a:spcPts val="0"/>
              </a:spcBef>
              <a:spcAft>
                <a:spcPts val="750"/>
              </a:spcAft>
            </a:pPr>
            <a:r>
              <a:rPr lang="en-US" b="1" kern="1800" spc="-85" dirty="0">
                <a:solidFill>
                  <a:srgbClr val="282828"/>
                </a:solidFill>
                <a:latin typeface="Arial"/>
                <a:ea typeface="Times New Roman"/>
                <a:cs typeface="Arial"/>
              </a:rPr>
              <a:t>Conception and Prenatal Development</a:t>
            </a:r>
            <a:r>
              <a:rPr lang="en-US" sz="2000" dirty="0">
                <a:ea typeface="Calibri"/>
                <a:cs typeface="Arial"/>
              </a:rPr>
              <a:t/>
            </a:r>
            <a:br>
              <a:rPr lang="en-US" sz="2000" dirty="0">
                <a:ea typeface="Calibri"/>
                <a:cs typeface="Arial"/>
              </a:rPr>
            </a:b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10883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9512" y="980728"/>
            <a:ext cx="8640960" cy="3750257"/>
          </a:xfrm>
          <a:prstGeom prst="rect">
            <a:avLst/>
          </a:prstGeom>
        </p:spPr>
        <p:txBody>
          <a:bodyPr wrap="square">
            <a:spAutoFit/>
          </a:bodyPr>
          <a:lstStyle/>
          <a:p>
            <a:pPr algn="l" rtl="0">
              <a:lnSpc>
                <a:spcPct val="115000"/>
              </a:lnSpc>
              <a:spcAft>
                <a:spcPts val="1200"/>
              </a:spcAft>
            </a:pPr>
            <a:r>
              <a:rPr lang="en-US" spc="10" dirty="0">
                <a:solidFill>
                  <a:srgbClr val="000000"/>
                </a:solidFill>
                <a:latin typeface="Arial"/>
                <a:ea typeface="Times New Roman"/>
                <a:cs typeface="Arial"/>
              </a:rPr>
              <a:t>Exercise increases CO, heart rate, oxygen consumption, and respiratory volume/min more during pregnancy than at other times.</a:t>
            </a:r>
            <a:endParaRPr lang="en-US" sz="1400" dirty="0">
              <a:ea typeface="Calibri"/>
              <a:cs typeface="Arial"/>
            </a:endParaRPr>
          </a:p>
          <a:p>
            <a:pPr algn="l" rtl="0">
              <a:lnSpc>
                <a:spcPct val="115000"/>
              </a:lnSpc>
              <a:spcAft>
                <a:spcPts val="1200"/>
              </a:spcAft>
            </a:pPr>
            <a:r>
              <a:rPr lang="en-US" spc="10" dirty="0">
                <a:solidFill>
                  <a:srgbClr val="000000"/>
                </a:solidFill>
                <a:latin typeface="Arial"/>
                <a:ea typeface="Times New Roman"/>
                <a:cs typeface="Arial"/>
              </a:rPr>
              <a:t>The </a:t>
            </a:r>
            <a:r>
              <a:rPr lang="en-US" spc="10" dirty="0" err="1">
                <a:solidFill>
                  <a:srgbClr val="000000"/>
                </a:solidFill>
                <a:latin typeface="Arial"/>
                <a:ea typeface="Times New Roman"/>
                <a:cs typeface="Arial"/>
              </a:rPr>
              <a:t>hyperdynamic</a:t>
            </a:r>
            <a:r>
              <a:rPr lang="en-US" spc="10" dirty="0">
                <a:solidFill>
                  <a:srgbClr val="000000"/>
                </a:solidFill>
                <a:latin typeface="Arial"/>
                <a:ea typeface="Times New Roman"/>
                <a:cs typeface="Arial"/>
              </a:rPr>
              <a:t> circulation of pregnancy increases frequency of functional murmurs and accentuates heart sounds. X-ray or ECG may show the heart displaced into a horizontal position, rotating to the left, with increased transverse diameter. Premature atrial and ventricular beats are common during pregnancy. All these changes are normal and should not be erroneously diagnosed as a heart disorder; they can usually be managed with reassurance alone. However, paroxysms of atrial tachycardia occur more frequently in pregnant women and may require prophylactic digitalization or other antiarrhythmic drugs. Pregnancy does not affect the indications for or safety of cardioversion.</a:t>
            </a:r>
            <a:endParaRPr lang="en-US" sz="1400" dirty="0">
              <a:ea typeface="Calibri"/>
              <a:cs typeface="Arial"/>
            </a:endParaRPr>
          </a:p>
        </p:txBody>
      </p:sp>
    </p:spTree>
    <p:extLst>
      <p:ext uri="{BB962C8B-B14F-4D97-AF65-F5344CB8AC3E}">
        <p14:creationId xmlns:p14="http://schemas.microsoft.com/office/powerpoint/2010/main" val="2063157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332656"/>
            <a:ext cx="7344816" cy="6298647"/>
          </a:xfrm>
          <a:prstGeom prst="rect">
            <a:avLst/>
          </a:prstGeom>
        </p:spPr>
        <p:txBody>
          <a:bodyPr wrap="square">
            <a:spAutoFit/>
          </a:bodyPr>
          <a:lstStyle/>
          <a:p>
            <a:pPr algn="l" rtl="0">
              <a:lnSpc>
                <a:spcPct val="115000"/>
              </a:lnSpc>
            </a:pPr>
            <a:r>
              <a:rPr lang="en-US" b="1" spc="15" dirty="0">
                <a:solidFill>
                  <a:srgbClr val="113A50"/>
                </a:solidFill>
                <a:latin typeface="Arial"/>
                <a:ea typeface="Times New Roman"/>
                <a:cs typeface="Arial"/>
              </a:rPr>
              <a:t>Hematologic</a:t>
            </a:r>
            <a:endParaRPr lang="en-US" sz="1400" dirty="0">
              <a:ea typeface="Calibri"/>
              <a:cs typeface="Arial"/>
            </a:endParaRPr>
          </a:p>
          <a:p>
            <a:pPr algn="l" rtl="0">
              <a:lnSpc>
                <a:spcPct val="115000"/>
              </a:lnSpc>
              <a:spcAft>
                <a:spcPts val="1200"/>
              </a:spcAft>
            </a:pPr>
            <a:r>
              <a:rPr lang="en-US" spc="10" dirty="0">
                <a:solidFill>
                  <a:srgbClr val="000000"/>
                </a:solidFill>
                <a:latin typeface="Arial"/>
                <a:ea typeface="Times New Roman"/>
                <a:cs typeface="Arial"/>
              </a:rPr>
              <a:t>Total blood volume increases proportionally with cardiac output, but the increase in plasma volume is greater (close to 50%, usually by about 1600 mL for a total of 5200 mL) than that in red blood cell (RBC) mass (about 25%); thus, hemoglobin (</a:t>
            </a:r>
            <a:r>
              <a:rPr lang="en-US" spc="10" dirty="0" err="1">
                <a:solidFill>
                  <a:srgbClr val="000000"/>
                </a:solidFill>
                <a:latin typeface="Arial"/>
                <a:ea typeface="Times New Roman"/>
                <a:cs typeface="Arial"/>
              </a:rPr>
              <a:t>Hb</a:t>
            </a:r>
            <a:r>
              <a:rPr lang="en-US" spc="10" dirty="0">
                <a:solidFill>
                  <a:srgbClr val="000000"/>
                </a:solidFill>
                <a:latin typeface="Arial"/>
                <a:ea typeface="Times New Roman"/>
                <a:cs typeface="Arial"/>
              </a:rPr>
              <a:t>) is lowered by dilution, from about 13.3 to 12.1 g/</a:t>
            </a:r>
            <a:r>
              <a:rPr lang="en-US" spc="10" dirty="0" err="1">
                <a:solidFill>
                  <a:srgbClr val="000000"/>
                </a:solidFill>
                <a:latin typeface="Arial"/>
                <a:ea typeface="Times New Roman"/>
                <a:cs typeface="Arial"/>
              </a:rPr>
              <a:t>dL</a:t>
            </a:r>
            <a:r>
              <a:rPr lang="en-US" spc="10" dirty="0">
                <a:solidFill>
                  <a:srgbClr val="000000"/>
                </a:solidFill>
                <a:latin typeface="Arial"/>
                <a:ea typeface="Times New Roman"/>
                <a:cs typeface="Arial"/>
              </a:rPr>
              <a:t>. This </a:t>
            </a:r>
            <a:r>
              <a:rPr lang="en-US" spc="10" dirty="0" err="1">
                <a:solidFill>
                  <a:srgbClr val="000000"/>
                </a:solidFill>
                <a:latin typeface="Arial"/>
                <a:ea typeface="Times New Roman"/>
                <a:cs typeface="Arial"/>
              </a:rPr>
              <a:t>dilutional</a:t>
            </a:r>
            <a:r>
              <a:rPr lang="en-US" spc="10" dirty="0">
                <a:solidFill>
                  <a:srgbClr val="000000"/>
                </a:solidFill>
                <a:latin typeface="Arial"/>
                <a:ea typeface="Times New Roman"/>
                <a:cs typeface="Arial"/>
              </a:rPr>
              <a:t> anemia decreases blood viscosity. With twins, total maternal blood volume increases more (closer to 60%).</a:t>
            </a:r>
            <a:endParaRPr lang="en-US" sz="1400" dirty="0">
              <a:ea typeface="Calibri"/>
              <a:cs typeface="Arial"/>
            </a:endParaRPr>
          </a:p>
          <a:p>
            <a:pPr algn="l" rtl="0">
              <a:lnSpc>
                <a:spcPct val="115000"/>
              </a:lnSpc>
            </a:pPr>
            <a:r>
              <a:rPr lang="en-US" spc="10" dirty="0">
                <a:solidFill>
                  <a:srgbClr val="000000"/>
                </a:solidFill>
                <a:latin typeface="Arial"/>
                <a:ea typeface="Times New Roman"/>
                <a:cs typeface="Arial"/>
              </a:rPr>
              <a:t>White blood cell count (WBC) count increases slightly to 9,000 to 12,000/</a:t>
            </a:r>
            <a:r>
              <a:rPr lang="en-US" spc="10" dirty="0" err="1">
                <a:solidFill>
                  <a:srgbClr val="000000"/>
                </a:solidFill>
                <a:latin typeface="Arial"/>
                <a:ea typeface="Times New Roman"/>
                <a:cs typeface="Arial"/>
              </a:rPr>
              <a:t>mcL</a:t>
            </a:r>
            <a:r>
              <a:rPr lang="en-US" spc="10" dirty="0">
                <a:solidFill>
                  <a:srgbClr val="000000"/>
                </a:solidFill>
                <a:latin typeface="Arial"/>
                <a:ea typeface="Times New Roman"/>
                <a:cs typeface="Arial"/>
              </a:rPr>
              <a:t>. Marked leukocytosis (≥ 20,000/</a:t>
            </a:r>
            <a:r>
              <a:rPr lang="en-US" spc="10" dirty="0" err="1">
                <a:solidFill>
                  <a:srgbClr val="000000"/>
                </a:solidFill>
                <a:latin typeface="Arial"/>
                <a:ea typeface="Times New Roman"/>
                <a:cs typeface="Arial"/>
              </a:rPr>
              <a:t>mcL</a:t>
            </a:r>
            <a:r>
              <a:rPr lang="en-US" spc="10" dirty="0">
                <a:solidFill>
                  <a:srgbClr val="000000"/>
                </a:solidFill>
                <a:latin typeface="Arial"/>
                <a:ea typeface="Times New Roman"/>
                <a:cs typeface="Arial"/>
              </a:rPr>
              <a:t>) occurs during labor and the first few days postpartum.</a:t>
            </a:r>
            <a:endParaRPr lang="en-US" sz="1400" dirty="0">
              <a:ea typeface="Calibri"/>
              <a:cs typeface="Arial"/>
            </a:endParaRPr>
          </a:p>
          <a:p>
            <a:pPr algn="l" rtl="0">
              <a:lnSpc>
                <a:spcPct val="115000"/>
              </a:lnSpc>
              <a:spcAft>
                <a:spcPts val="1200"/>
              </a:spcAft>
            </a:pPr>
            <a:r>
              <a:rPr lang="en-US" spc="10" dirty="0">
                <a:solidFill>
                  <a:srgbClr val="000000"/>
                </a:solidFill>
                <a:latin typeface="Arial"/>
                <a:ea typeface="Times New Roman"/>
                <a:cs typeface="Arial"/>
              </a:rPr>
              <a:t>Iron requirements increase by a total of about 1 g during the entire pregnancy and are higher during the 2nd half of pregnancy—6 to 7 mg/day. The fetus and placenta use about 300 mg of iron, and the increased maternal RBC mass requires an additional 500 mg. Excretion accounts for 200 mg. Iron supplements are needed to prevent a further decrease in </a:t>
            </a:r>
            <a:r>
              <a:rPr lang="en-US" spc="10" dirty="0" err="1">
                <a:solidFill>
                  <a:srgbClr val="000000"/>
                </a:solidFill>
                <a:latin typeface="Arial"/>
                <a:ea typeface="Times New Roman"/>
                <a:cs typeface="Arial"/>
              </a:rPr>
              <a:t>Hb</a:t>
            </a:r>
            <a:r>
              <a:rPr lang="en-US" spc="10" dirty="0">
                <a:solidFill>
                  <a:srgbClr val="000000"/>
                </a:solidFill>
                <a:latin typeface="Arial"/>
                <a:ea typeface="Times New Roman"/>
                <a:cs typeface="Arial"/>
              </a:rPr>
              <a:t> levels because the amount absorbed from the diet and recruited from iron stores (average total of 300 to 500 mg) is usually insufficient to meet the demands of pregnancy.</a:t>
            </a:r>
            <a:endParaRPr lang="en-US" sz="1400" dirty="0">
              <a:ea typeface="Calibri"/>
              <a:cs typeface="Arial"/>
            </a:endParaRPr>
          </a:p>
        </p:txBody>
      </p:sp>
    </p:spTree>
    <p:extLst>
      <p:ext uri="{BB962C8B-B14F-4D97-AF65-F5344CB8AC3E}">
        <p14:creationId xmlns:p14="http://schemas.microsoft.com/office/powerpoint/2010/main" val="146182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548680"/>
            <a:ext cx="8424936" cy="6144759"/>
          </a:xfrm>
          <a:prstGeom prst="rect">
            <a:avLst/>
          </a:prstGeom>
        </p:spPr>
        <p:txBody>
          <a:bodyPr wrap="square">
            <a:spAutoFit/>
          </a:bodyPr>
          <a:lstStyle/>
          <a:p>
            <a:pPr algn="l" rtl="0">
              <a:lnSpc>
                <a:spcPct val="115000"/>
              </a:lnSpc>
            </a:pPr>
            <a:r>
              <a:rPr lang="en-US" b="1" spc="15" dirty="0">
                <a:solidFill>
                  <a:srgbClr val="113A50"/>
                </a:solidFill>
                <a:latin typeface="Arial"/>
                <a:ea typeface="Times New Roman"/>
                <a:cs typeface="Arial"/>
              </a:rPr>
              <a:t>Urinary</a:t>
            </a:r>
            <a:endParaRPr lang="en-US" sz="1400" dirty="0">
              <a:ea typeface="Calibri"/>
              <a:cs typeface="Arial"/>
            </a:endParaRPr>
          </a:p>
          <a:p>
            <a:pPr algn="l" rtl="0">
              <a:lnSpc>
                <a:spcPct val="115000"/>
              </a:lnSpc>
            </a:pPr>
            <a:r>
              <a:rPr lang="en-US" spc="10" dirty="0">
                <a:solidFill>
                  <a:srgbClr val="000000"/>
                </a:solidFill>
                <a:latin typeface="Arial"/>
                <a:ea typeface="Times New Roman"/>
                <a:cs typeface="Arial"/>
              </a:rPr>
              <a:t>Changes in renal function roughly parallel those in cardiac function. Glomerular filtration rate (GFR) increases 30 to 50%, peaks between 16 and 24 weeks gestation, and remains at that level until nearly term, when it may decrease slightly because uterine pressure on the vena cava often causes venous stasis in the lower extremities. Renal plasma flow increases in proportion to GFR. As a result, blood urea nitrogen (BUN) decreases, usually to &lt; 10 </a:t>
            </a:r>
            <a:r>
              <a:rPr lang="en-US" spc="10" dirty="0" smtClean="0">
                <a:solidFill>
                  <a:srgbClr val="000000"/>
                </a:solidFill>
                <a:latin typeface="Arial"/>
                <a:ea typeface="Times New Roman"/>
                <a:cs typeface="Arial"/>
              </a:rPr>
              <a:t>mg/</a:t>
            </a:r>
            <a:r>
              <a:rPr lang="en-US" spc="10" dirty="0" err="1" smtClean="0">
                <a:solidFill>
                  <a:srgbClr val="000000"/>
                </a:solidFill>
                <a:latin typeface="Arial"/>
                <a:ea typeface="Times New Roman"/>
                <a:cs typeface="Arial"/>
              </a:rPr>
              <a:t>dL</a:t>
            </a:r>
            <a:r>
              <a:rPr lang="en-US" spc="10" dirty="0" smtClean="0">
                <a:solidFill>
                  <a:srgbClr val="000000"/>
                </a:solidFill>
                <a:latin typeface="Arial"/>
                <a:ea typeface="Times New Roman"/>
                <a:cs typeface="Arial"/>
              </a:rPr>
              <a:t>, </a:t>
            </a:r>
            <a:r>
              <a:rPr lang="en-US" spc="10" dirty="0">
                <a:solidFill>
                  <a:srgbClr val="000000"/>
                </a:solidFill>
                <a:latin typeface="Arial"/>
                <a:ea typeface="Times New Roman"/>
                <a:cs typeface="Arial"/>
              </a:rPr>
              <a:t>and creatinine levels decrease proportionally to 0.5 to 0.7 mg/</a:t>
            </a:r>
            <a:r>
              <a:rPr lang="en-US" spc="10" dirty="0" err="1">
                <a:solidFill>
                  <a:srgbClr val="000000"/>
                </a:solidFill>
                <a:latin typeface="Arial"/>
                <a:ea typeface="Times New Roman"/>
                <a:cs typeface="Arial"/>
              </a:rPr>
              <a:t>dL</a:t>
            </a:r>
            <a:r>
              <a:rPr lang="en-US" spc="10" dirty="0">
                <a:solidFill>
                  <a:srgbClr val="000000"/>
                </a:solidFill>
                <a:latin typeface="Arial"/>
                <a:ea typeface="Times New Roman"/>
                <a:cs typeface="Arial"/>
              </a:rPr>
              <a:t> </a:t>
            </a:r>
            <a:r>
              <a:rPr lang="en-US" spc="10" dirty="0" smtClean="0">
                <a:solidFill>
                  <a:srgbClr val="000000"/>
                </a:solidFill>
                <a:latin typeface="Arial"/>
                <a:ea typeface="Times New Roman"/>
                <a:cs typeface="Arial"/>
              </a:rPr>
              <a:t>.Marked </a:t>
            </a:r>
            <a:r>
              <a:rPr lang="en-US" spc="10" dirty="0">
                <a:solidFill>
                  <a:srgbClr val="000000"/>
                </a:solidFill>
                <a:latin typeface="Arial"/>
                <a:ea typeface="Times New Roman"/>
                <a:cs typeface="Arial"/>
              </a:rPr>
              <a:t>dilation of the ureters (</a:t>
            </a:r>
            <a:r>
              <a:rPr lang="en-US" spc="10" dirty="0" err="1">
                <a:solidFill>
                  <a:srgbClr val="000000"/>
                </a:solidFill>
                <a:latin typeface="Arial"/>
                <a:ea typeface="Times New Roman"/>
                <a:cs typeface="Arial"/>
              </a:rPr>
              <a:t>hydroureter</a:t>
            </a:r>
            <a:r>
              <a:rPr lang="en-US" spc="10" dirty="0">
                <a:solidFill>
                  <a:srgbClr val="000000"/>
                </a:solidFill>
                <a:latin typeface="Arial"/>
                <a:ea typeface="Times New Roman"/>
                <a:cs typeface="Arial"/>
              </a:rPr>
              <a:t>) is caused by hormonal influences (predominantly progesterone) and by backup due to pressure from the enlarged uterus on the ureters, which can also cause </a:t>
            </a:r>
            <a:r>
              <a:rPr lang="en-US" spc="10" dirty="0" err="1">
                <a:solidFill>
                  <a:srgbClr val="000000"/>
                </a:solidFill>
                <a:latin typeface="Arial"/>
                <a:ea typeface="Times New Roman"/>
                <a:cs typeface="Arial"/>
              </a:rPr>
              <a:t>hydronephrosis</a:t>
            </a:r>
            <a:r>
              <a:rPr lang="en-US" spc="10" dirty="0">
                <a:solidFill>
                  <a:srgbClr val="000000"/>
                </a:solidFill>
                <a:latin typeface="Arial"/>
                <a:ea typeface="Times New Roman"/>
                <a:cs typeface="Arial"/>
              </a:rPr>
              <a:t>. Postpartum, the urinary collecting system may take as long as 12 weeks to return to normal.</a:t>
            </a:r>
            <a:endParaRPr lang="en-US" sz="1400" dirty="0">
              <a:ea typeface="Calibri"/>
              <a:cs typeface="Arial"/>
            </a:endParaRPr>
          </a:p>
          <a:p>
            <a:pPr algn="l" rtl="0">
              <a:lnSpc>
                <a:spcPct val="115000"/>
              </a:lnSpc>
              <a:spcAft>
                <a:spcPts val="1200"/>
              </a:spcAft>
            </a:pPr>
            <a:r>
              <a:rPr lang="en-US" spc="10" dirty="0">
                <a:solidFill>
                  <a:srgbClr val="000000"/>
                </a:solidFill>
                <a:latin typeface="Arial"/>
                <a:ea typeface="Times New Roman"/>
                <a:cs typeface="Arial"/>
              </a:rPr>
              <a:t>Postural changes affect renal function more during pregnancy than at other times; </a:t>
            </a:r>
            <a:r>
              <a:rPr lang="en-US" spc="10" dirty="0" err="1">
                <a:solidFill>
                  <a:srgbClr val="000000"/>
                </a:solidFill>
                <a:latin typeface="Arial"/>
                <a:ea typeface="Times New Roman"/>
                <a:cs typeface="Arial"/>
              </a:rPr>
              <a:t>ie</a:t>
            </a:r>
            <a:r>
              <a:rPr lang="en-US" spc="10" dirty="0">
                <a:solidFill>
                  <a:srgbClr val="000000"/>
                </a:solidFill>
                <a:latin typeface="Arial"/>
                <a:ea typeface="Times New Roman"/>
                <a:cs typeface="Arial"/>
              </a:rPr>
              <a:t>, the supine position increases renal function more, and upright positions decrease renal function more. Renal function also markedly increases in the lateral position, particularly when lying on the left side; this position relieves the pressure that the enlarged uterus puts on the great vessels when pregnant women are supine. This positional increase in renal function is one reason pregnant women need to urinate frequently when trying to sleep.</a:t>
            </a:r>
            <a:endParaRPr lang="en-US" sz="1400" dirty="0">
              <a:ea typeface="Calibri"/>
              <a:cs typeface="Arial"/>
            </a:endParaRPr>
          </a:p>
        </p:txBody>
      </p:sp>
    </p:spTree>
    <p:extLst>
      <p:ext uri="{BB962C8B-B14F-4D97-AF65-F5344CB8AC3E}">
        <p14:creationId xmlns:p14="http://schemas.microsoft.com/office/powerpoint/2010/main" val="1104214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76672"/>
            <a:ext cx="7848872" cy="5661550"/>
          </a:xfrm>
          <a:prstGeom prst="rect">
            <a:avLst/>
          </a:prstGeom>
        </p:spPr>
        <p:txBody>
          <a:bodyPr wrap="square">
            <a:spAutoFit/>
          </a:bodyPr>
          <a:lstStyle/>
          <a:p>
            <a:pPr algn="l" rtl="0">
              <a:lnSpc>
                <a:spcPct val="115000"/>
              </a:lnSpc>
            </a:pPr>
            <a:r>
              <a:rPr lang="en-US" b="1" spc="15" dirty="0">
                <a:solidFill>
                  <a:srgbClr val="113A50"/>
                </a:solidFill>
                <a:latin typeface="Arial"/>
                <a:ea typeface="Times New Roman"/>
                <a:cs typeface="Arial"/>
              </a:rPr>
              <a:t>Respiratory</a:t>
            </a:r>
            <a:endParaRPr lang="en-US" sz="1400" dirty="0">
              <a:ea typeface="Calibri"/>
              <a:cs typeface="Arial"/>
            </a:endParaRPr>
          </a:p>
          <a:p>
            <a:pPr algn="l" rtl="0">
              <a:lnSpc>
                <a:spcPct val="115000"/>
              </a:lnSpc>
            </a:pPr>
            <a:r>
              <a:rPr lang="en-US" spc="10" dirty="0">
                <a:solidFill>
                  <a:srgbClr val="000000"/>
                </a:solidFill>
                <a:latin typeface="Arial"/>
                <a:ea typeface="Times New Roman"/>
                <a:cs typeface="Arial"/>
              </a:rPr>
              <a:t>Lung function changes partly because progesterone increases and partly because the enlarging uterus interferes with lung expansion. Progesterone signals the brain to lower carbon dioxide (CO2) levels. To lower CO2 levels, tidal and minute volume and respiratory rate increase, thus increasing plasma </a:t>
            </a:r>
            <a:r>
              <a:rPr lang="en-US" spc="10" dirty="0" err="1">
                <a:solidFill>
                  <a:srgbClr val="000000"/>
                </a:solidFill>
                <a:latin typeface="Arial"/>
                <a:ea typeface="Times New Roman"/>
                <a:cs typeface="Arial"/>
              </a:rPr>
              <a:t>pH.</a:t>
            </a:r>
            <a:r>
              <a:rPr lang="en-US" spc="10" dirty="0">
                <a:solidFill>
                  <a:srgbClr val="000000"/>
                </a:solidFill>
                <a:latin typeface="Arial"/>
                <a:ea typeface="Times New Roman"/>
                <a:cs typeface="Arial"/>
              </a:rPr>
              <a:t> Oxygen consumption increases by about 20% to meet the increased metabolic needs of the fetus, placenta, and several maternal organs. Inspiratory and expiratory reserve, residual volume and capacity, and plasma PCO2 decrease. Vital capacity and plasma PCO2 do not change. Thoracic circumference increases by about 10 cm.</a:t>
            </a:r>
            <a:endParaRPr lang="en-US" sz="1400" dirty="0">
              <a:ea typeface="Calibri"/>
              <a:cs typeface="Arial"/>
            </a:endParaRPr>
          </a:p>
          <a:p>
            <a:pPr algn="l" rtl="0">
              <a:lnSpc>
                <a:spcPct val="115000"/>
              </a:lnSpc>
              <a:spcAft>
                <a:spcPts val="1200"/>
              </a:spcAft>
            </a:pPr>
            <a:r>
              <a:rPr lang="en-US" spc="10" dirty="0">
                <a:solidFill>
                  <a:srgbClr val="000000"/>
                </a:solidFill>
                <a:latin typeface="Arial"/>
                <a:ea typeface="Times New Roman"/>
                <a:cs typeface="Arial"/>
              </a:rPr>
              <a:t>Considerable hyperemia and edema of the respiratory tract occur. Occasionally, symptomatic nasopharyngeal obstruction and nasal stuffiness occur, </a:t>
            </a:r>
            <a:r>
              <a:rPr lang="en-US" spc="10" dirty="0" err="1">
                <a:solidFill>
                  <a:srgbClr val="000000"/>
                </a:solidFill>
                <a:latin typeface="Arial"/>
                <a:ea typeface="Times New Roman"/>
                <a:cs typeface="Arial"/>
              </a:rPr>
              <a:t>eustachian</a:t>
            </a:r>
            <a:r>
              <a:rPr lang="en-US" spc="10" dirty="0">
                <a:solidFill>
                  <a:srgbClr val="000000"/>
                </a:solidFill>
                <a:latin typeface="Arial"/>
                <a:ea typeface="Times New Roman"/>
                <a:cs typeface="Arial"/>
              </a:rPr>
              <a:t> tubes are transiently blocked, and tone and quality of voice change.</a:t>
            </a:r>
            <a:endParaRPr lang="en-US" sz="1400" dirty="0">
              <a:ea typeface="Calibri"/>
              <a:cs typeface="Arial"/>
            </a:endParaRPr>
          </a:p>
          <a:p>
            <a:pPr algn="l" rtl="0">
              <a:lnSpc>
                <a:spcPct val="115000"/>
              </a:lnSpc>
              <a:spcAft>
                <a:spcPts val="1200"/>
              </a:spcAft>
            </a:pPr>
            <a:r>
              <a:rPr lang="en-US" spc="10" dirty="0">
                <a:solidFill>
                  <a:srgbClr val="000000"/>
                </a:solidFill>
                <a:latin typeface="Arial"/>
                <a:ea typeface="Times New Roman"/>
                <a:cs typeface="Arial"/>
              </a:rPr>
              <a:t>Mild dyspnea during exertion is common, and deep respirations are more frequent.</a:t>
            </a:r>
            <a:endParaRPr lang="en-US" sz="1400" dirty="0">
              <a:ea typeface="Calibri"/>
              <a:cs typeface="Arial"/>
            </a:endParaRPr>
          </a:p>
        </p:txBody>
      </p:sp>
    </p:spTree>
    <p:extLst>
      <p:ext uri="{BB962C8B-B14F-4D97-AF65-F5344CB8AC3E}">
        <p14:creationId xmlns:p14="http://schemas.microsoft.com/office/powerpoint/2010/main" val="4116847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6672"/>
            <a:ext cx="8352928" cy="4870564"/>
          </a:xfrm>
          <a:prstGeom prst="rect">
            <a:avLst/>
          </a:prstGeom>
        </p:spPr>
        <p:txBody>
          <a:bodyPr wrap="square">
            <a:spAutoFit/>
          </a:bodyPr>
          <a:lstStyle/>
          <a:p>
            <a:pPr algn="l" rtl="0">
              <a:lnSpc>
                <a:spcPct val="115000"/>
              </a:lnSpc>
            </a:pPr>
            <a:r>
              <a:rPr lang="en-US" b="1" spc="15" dirty="0">
                <a:solidFill>
                  <a:srgbClr val="113A50"/>
                </a:solidFill>
                <a:latin typeface="Arial"/>
                <a:ea typeface="Times New Roman"/>
                <a:cs typeface="Arial"/>
              </a:rPr>
              <a:t>Gastrointestinal (GI) and hepatobiliary</a:t>
            </a:r>
            <a:endParaRPr lang="en-US" sz="1400" dirty="0">
              <a:ea typeface="Calibri"/>
              <a:cs typeface="Arial"/>
            </a:endParaRPr>
          </a:p>
          <a:p>
            <a:pPr algn="l" rtl="0">
              <a:lnSpc>
                <a:spcPct val="115000"/>
              </a:lnSpc>
            </a:pPr>
            <a:r>
              <a:rPr lang="en-US" spc="10" dirty="0">
                <a:solidFill>
                  <a:srgbClr val="000000"/>
                </a:solidFill>
                <a:latin typeface="Arial"/>
                <a:ea typeface="Times New Roman"/>
                <a:cs typeface="Arial"/>
              </a:rPr>
              <a:t>As pregnancy progresses, pressure from the enlarging uterus on the rectum and lower portion of the colon may cause constipation. GI motility decreases because elevated progesterone levels relax smooth muscle. Heartburn and belching are common, possibly resulting from delayed gastric emptying and gastroesophageal reflux due to relaxation of the lower esophageal sphincter and diaphragmatic hiatus. Hydrochloric acid production decreases; thus, peptic ulcer disease is uncommon during pregnancy, and preexisting ulcers often become less severe.</a:t>
            </a:r>
            <a:endParaRPr lang="en-US" sz="1400" dirty="0">
              <a:ea typeface="Calibri"/>
              <a:cs typeface="Arial"/>
            </a:endParaRPr>
          </a:p>
          <a:p>
            <a:pPr algn="l" rtl="0">
              <a:lnSpc>
                <a:spcPct val="115000"/>
              </a:lnSpc>
              <a:spcAft>
                <a:spcPts val="1200"/>
              </a:spcAft>
            </a:pPr>
            <a:r>
              <a:rPr lang="en-US" spc="10" dirty="0">
                <a:solidFill>
                  <a:srgbClr val="000000"/>
                </a:solidFill>
                <a:latin typeface="Arial"/>
                <a:ea typeface="Times New Roman"/>
                <a:cs typeface="Arial"/>
              </a:rPr>
              <a:t>Incidence of gallbladder disorders increases somewhat. Pregnancy subtly affects hepatic function, especially bile transport. Routine liver function test values are normal, except for alkaline phosphatase levels, which increase progressively during the 3rd trimester and may be 2 to 3 times normal at term; the increase is due to placental production of this enzyme rather than hepatic dysfunction.</a:t>
            </a:r>
            <a:endParaRPr lang="en-US" sz="1400" dirty="0">
              <a:ea typeface="Calibri"/>
              <a:cs typeface="Arial"/>
            </a:endParaRPr>
          </a:p>
        </p:txBody>
      </p:sp>
    </p:spTree>
    <p:extLst>
      <p:ext uri="{BB962C8B-B14F-4D97-AF65-F5344CB8AC3E}">
        <p14:creationId xmlns:p14="http://schemas.microsoft.com/office/powerpoint/2010/main" val="11775500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548679"/>
            <a:ext cx="8064896" cy="5135252"/>
          </a:xfrm>
          <a:prstGeom prst="rect">
            <a:avLst/>
          </a:prstGeom>
        </p:spPr>
        <p:txBody>
          <a:bodyPr wrap="square">
            <a:spAutoFit/>
          </a:bodyPr>
          <a:lstStyle/>
          <a:p>
            <a:pPr algn="l" rtl="0">
              <a:lnSpc>
                <a:spcPct val="115000"/>
              </a:lnSpc>
            </a:pPr>
            <a:r>
              <a:rPr lang="en-US" b="1" spc="15" dirty="0">
                <a:solidFill>
                  <a:srgbClr val="113A50"/>
                </a:solidFill>
                <a:latin typeface="Arial"/>
                <a:ea typeface="Times New Roman"/>
                <a:cs typeface="Arial"/>
              </a:rPr>
              <a:t>Endocrine</a:t>
            </a:r>
            <a:endParaRPr lang="en-US" sz="1400" dirty="0">
              <a:ea typeface="Calibri"/>
              <a:cs typeface="Arial"/>
            </a:endParaRPr>
          </a:p>
          <a:p>
            <a:pPr algn="l" rtl="0">
              <a:lnSpc>
                <a:spcPct val="115000"/>
              </a:lnSpc>
              <a:spcAft>
                <a:spcPts val="1200"/>
              </a:spcAft>
            </a:pPr>
            <a:r>
              <a:rPr lang="en-US" spc="10" dirty="0">
                <a:solidFill>
                  <a:srgbClr val="000000"/>
                </a:solidFill>
                <a:latin typeface="Arial"/>
                <a:ea typeface="Times New Roman"/>
                <a:cs typeface="Arial"/>
              </a:rPr>
              <a:t>Pregnancy alters the function of most endocrine glands, partly because the placenta produces hormones and partly because most hormones circulate in protein-bound forms and protein binding increases during pregnancy.</a:t>
            </a:r>
            <a:endParaRPr lang="en-US" sz="1400" dirty="0">
              <a:ea typeface="Calibri"/>
              <a:cs typeface="Arial"/>
            </a:endParaRPr>
          </a:p>
          <a:p>
            <a:pPr algn="l" rtl="0">
              <a:lnSpc>
                <a:spcPct val="115000"/>
              </a:lnSpc>
            </a:pPr>
            <a:r>
              <a:rPr lang="en-US" spc="10" dirty="0">
                <a:solidFill>
                  <a:srgbClr val="000000"/>
                </a:solidFill>
                <a:latin typeface="Arial"/>
                <a:ea typeface="Times New Roman"/>
                <a:cs typeface="Arial"/>
              </a:rPr>
              <a:t>The placenta produces the beta subunit of human chorionic gonadotropin (beta-</a:t>
            </a:r>
            <a:r>
              <a:rPr lang="en-US" spc="10" dirty="0" err="1">
                <a:solidFill>
                  <a:srgbClr val="000000"/>
                </a:solidFill>
                <a:latin typeface="Arial"/>
                <a:ea typeface="Times New Roman"/>
                <a:cs typeface="Arial"/>
              </a:rPr>
              <a:t>hCG</a:t>
            </a:r>
            <a:r>
              <a:rPr lang="en-US" spc="10" dirty="0">
                <a:solidFill>
                  <a:srgbClr val="000000"/>
                </a:solidFill>
                <a:latin typeface="Arial"/>
                <a:ea typeface="Times New Roman"/>
                <a:cs typeface="Arial"/>
              </a:rPr>
              <a:t>), a trophic hormone that, like follicle-stimulating and luteinizing hormones, maintains the corpus luteum and thereby prevents ovulation. Levels of estrogen and progesterone increase early during pregnancy because beta-</a:t>
            </a:r>
            <a:r>
              <a:rPr lang="en-US" spc="10" dirty="0" err="1">
                <a:solidFill>
                  <a:srgbClr val="000000"/>
                </a:solidFill>
                <a:latin typeface="Arial"/>
                <a:ea typeface="Times New Roman"/>
                <a:cs typeface="Arial"/>
              </a:rPr>
              <a:t>hCG</a:t>
            </a:r>
            <a:r>
              <a:rPr lang="en-US" spc="10" dirty="0">
                <a:solidFill>
                  <a:srgbClr val="000000"/>
                </a:solidFill>
                <a:latin typeface="Arial"/>
                <a:ea typeface="Times New Roman"/>
                <a:cs typeface="Arial"/>
              </a:rPr>
              <a:t> stimulates the ovaries to continuously produce them. After 9 to 10 weeks of pregnancy, the placenta itself produces large amounts of estrogen and progesterone to help maintain the pregnancy.</a:t>
            </a:r>
            <a:endParaRPr lang="en-US" sz="1400" dirty="0">
              <a:ea typeface="Calibri"/>
              <a:cs typeface="Arial"/>
            </a:endParaRPr>
          </a:p>
          <a:p>
            <a:pPr algn="l" rtl="0"/>
            <a:r>
              <a:rPr lang="en-US" spc="10" dirty="0">
                <a:solidFill>
                  <a:srgbClr val="000000"/>
                </a:solidFill>
                <a:latin typeface="Arial"/>
                <a:ea typeface="Times New Roman"/>
              </a:rPr>
              <a:t>The placenta produces a hormone (similar to thyroid-stimulating hormone) that stimulates the thyroid, causing hyperplasia, increased vascularity, and moderate enlargement. Estrogen stimulates hepatocytes, causing increased thyroid-binding globulin levels; thus, although total thyroxine levels may increase, levels of free thyroid hormones remain normal.</a:t>
            </a:r>
            <a:endParaRPr lang="en-US" dirty="0"/>
          </a:p>
        </p:txBody>
      </p:sp>
    </p:spTree>
    <p:extLst>
      <p:ext uri="{BB962C8B-B14F-4D97-AF65-F5344CB8AC3E}">
        <p14:creationId xmlns:p14="http://schemas.microsoft.com/office/powerpoint/2010/main" val="4050790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404664"/>
            <a:ext cx="7704856" cy="5189113"/>
          </a:xfrm>
          <a:prstGeom prst="rect">
            <a:avLst/>
          </a:prstGeom>
        </p:spPr>
        <p:txBody>
          <a:bodyPr wrap="square">
            <a:spAutoFit/>
          </a:bodyPr>
          <a:lstStyle/>
          <a:p>
            <a:pPr algn="l" rtl="0">
              <a:lnSpc>
                <a:spcPct val="115000"/>
              </a:lnSpc>
            </a:pPr>
            <a:r>
              <a:rPr lang="en-US" spc="10" dirty="0">
                <a:solidFill>
                  <a:srgbClr val="000000"/>
                </a:solidFill>
                <a:latin typeface="Arial"/>
                <a:ea typeface="Times New Roman"/>
                <a:cs typeface="Arial"/>
              </a:rPr>
              <a:t>Effects of thyroid hormone tend to increase and may resemble hyperthyroidism, with tachycardia, palpitations, excessive perspiration, and emotional instability. However, true hyperthyroidism occurs in only 0.08% of pregnancies.</a:t>
            </a:r>
            <a:endParaRPr lang="en-US" sz="1400" dirty="0">
              <a:ea typeface="Calibri"/>
              <a:cs typeface="Arial"/>
            </a:endParaRPr>
          </a:p>
          <a:p>
            <a:pPr algn="l" rtl="0">
              <a:lnSpc>
                <a:spcPct val="115000"/>
              </a:lnSpc>
            </a:pPr>
            <a:r>
              <a:rPr lang="en-US" spc="10" dirty="0">
                <a:solidFill>
                  <a:srgbClr val="000000"/>
                </a:solidFill>
                <a:latin typeface="Arial"/>
                <a:ea typeface="Times New Roman"/>
                <a:cs typeface="Arial"/>
              </a:rPr>
              <a:t>The placenta produces </a:t>
            </a:r>
            <a:r>
              <a:rPr lang="en-US" spc="10" dirty="0" err="1">
                <a:solidFill>
                  <a:srgbClr val="000000"/>
                </a:solidFill>
                <a:latin typeface="Arial"/>
                <a:ea typeface="Times New Roman"/>
                <a:cs typeface="Arial"/>
              </a:rPr>
              <a:t>corticotropin</a:t>
            </a:r>
            <a:r>
              <a:rPr lang="en-US" spc="10" dirty="0">
                <a:solidFill>
                  <a:srgbClr val="000000"/>
                </a:solidFill>
                <a:latin typeface="Arial"/>
                <a:ea typeface="Times New Roman"/>
                <a:cs typeface="Arial"/>
              </a:rPr>
              <a:t>-releasing hormone (CRH), which stimulates maternal adrenocorticotropic hormone (ACTH) production. Increased ACTH levels increase levels of adrenal hormones, especially aldosterone and cortisol, and thus contribute to edema.</a:t>
            </a:r>
            <a:endParaRPr lang="en-US" sz="1400" dirty="0">
              <a:ea typeface="Calibri"/>
              <a:cs typeface="Arial"/>
            </a:endParaRPr>
          </a:p>
          <a:p>
            <a:pPr algn="l" rtl="0">
              <a:lnSpc>
                <a:spcPct val="115000"/>
              </a:lnSpc>
            </a:pPr>
            <a:r>
              <a:rPr lang="en-US" spc="10" dirty="0">
                <a:solidFill>
                  <a:srgbClr val="000000"/>
                </a:solidFill>
                <a:latin typeface="Arial"/>
                <a:ea typeface="Times New Roman"/>
                <a:cs typeface="Arial"/>
              </a:rPr>
              <a:t>Increased production of corticosteroids and increased placental production of progesterone lead to insulin resistance and an increased need for insulin, as does the stress of pregnancy and possibly the increased level of human placental </a:t>
            </a:r>
            <a:r>
              <a:rPr lang="en-US" spc="10" dirty="0" err="1">
                <a:solidFill>
                  <a:srgbClr val="000000"/>
                </a:solidFill>
                <a:latin typeface="Arial"/>
                <a:ea typeface="Times New Roman"/>
                <a:cs typeface="Arial"/>
              </a:rPr>
              <a:t>lactogen</a:t>
            </a:r>
            <a:r>
              <a:rPr lang="en-US" spc="10" dirty="0">
                <a:solidFill>
                  <a:srgbClr val="000000"/>
                </a:solidFill>
                <a:latin typeface="Arial"/>
                <a:ea typeface="Times New Roman"/>
                <a:cs typeface="Arial"/>
              </a:rPr>
              <a:t>. </a:t>
            </a:r>
            <a:r>
              <a:rPr lang="en-US" spc="10" dirty="0" err="1">
                <a:solidFill>
                  <a:srgbClr val="000000"/>
                </a:solidFill>
                <a:latin typeface="Arial"/>
                <a:ea typeface="Times New Roman"/>
                <a:cs typeface="Arial"/>
              </a:rPr>
              <a:t>Insulinase</a:t>
            </a:r>
            <a:r>
              <a:rPr lang="en-US" spc="10" dirty="0">
                <a:solidFill>
                  <a:srgbClr val="000000"/>
                </a:solidFill>
                <a:latin typeface="Arial"/>
                <a:ea typeface="Times New Roman"/>
                <a:cs typeface="Arial"/>
              </a:rPr>
              <a:t>, produced by the placenta, may also increase insulin requirements, so that many women with </a:t>
            </a:r>
            <a:r>
              <a:rPr lang="en-US" u="sng" spc="10" dirty="0">
                <a:solidFill>
                  <a:srgbClr val="B12E32"/>
                </a:solidFill>
                <a:latin typeface="Arial"/>
                <a:ea typeface="Times New Roman"/>
                <a:cs typeface="Arial"/>
                <a:hlinkClick r:id="rId2" tooltip="Diabetes Mellitus in Pregnancy"/>
              </a:rPr>
              <a:t>gestational diabetes</a:t>
            </a:r>
            <a:r>
              <a:rPr lang="en-US" spc="10" dirty="0">
                <a:solidFill>
                  <a:srgbClr val="000000"/>
                </a:solidFill>
                <a:latin typeface="Arial"/>
                <a:ea typeface="Times New Roman"/>
                <a:cs typeface="Arial"/>
              </a:rPr>
              <a:t> develop more overt forms of </a:t>
            </a:r>
            <a:r>
              <a:rPr lang="en-US" u="sng" spc="10" dirty="0">
                <a:solidFill>
                  <a:srgbClr val="B12E32"/>
                </a:solidFill>
                <a:latin typeface="Arial"/>
                <a:ea typeface="Times New Roman"/>
                <a:cs typeface="Arial"/>
                <a:hlinkClick r:id="rId3" tooltip="Diabetes Mellitus (DM)"/>
              </a:rPr>
              <a:t>diabetes</a:t>
            </a:r>
            <a:r>
              <a:rPr lang="en-US" spc="10" dirty="0">
                <a:solidFill>
                  <a:srgbClr val="000000"/>
                </a:solidFill>
                <a:latin typeface="Arial"/>
                <a:ea typeface="Times New Roman"/>
                <a:cs typeface="Arial"/>
              </a:rPr>
              <a:t>.</a:t>
            </a:r>
            <a:endParaRPr lang="en-US" sz="1400" dirty="0">
              <a:ea typeface="Calibri"/>
              <a:cs typeface="Arial"/>
            </a:endParaRPr>
          </a:p>
          <a:p>
            <a:pPr algn="l" rtl="0">
              <a:lnSpc>
                <a:spcPct val="115000"/>
              </a:lnSpc>
              <a:spcAft>
                <a:spcPts val="1200"/>
              </a:spcAft>
            </a:pPr>
            <a:r>
              <a:rPr lang="en-US" spc="10" dirty="0">
                <a:solidFill>
                  <a:srgbClr val="000000"/>
                </a:solidFill>
                <a:latin typeface="Arial"/>
                <a:ea typeface="Times New Roman"/>
                <a:cs typeface="Arial"/>
              </a:rPr>
              <a:t>The placenta produces melanocyte-stimulating hormone (MSH), which increases skin pigmentation late in pregnancy.</a:t>
            </a:r>
            <a:endParaRPr lang="en-US" sz="1400" dirty="0">
              <a:ea typeface="Calibri"/>
              <a:cs typeface="Arial"/>
            </a:endParaRPr>
          </a:p>
        </p:txBody>
      </p:sp>
    </p:spTree>
    <p:extLst>
      <p:ext uri="{BB962C8B-B14F-4D97-AF65-F5344CB8AC3E}">
        <p14:creationId xmlns:p14="http://schemas.microsoft.com/office/powerpoint/2010/main" val="34580817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790090"/>
            <a:ext cx="8136904" cy="2003625"/>
          </a:xfrm>
          <a:prstGeom prst="rect">
            <a:avLst/>
          </a:prstGeom>
        </p:spPr>
        <p:txBody>
          <a:bodyPr wrap="square">
            <a:spAutoFit/>
          </a:bodyPr>
          <a:lstStyle/>
          <a:p>
            <a:pPr algn="l" rtl="0">
              <a:lnSpc>
                <a:spcPct val="115000"/>
              </a:lnSpc>
            </a:pPr>
            <a:r>
              <a:rPr lang="en-US" spc="10" dirty="0">
                <a:solidFill>
                  <a:srgbClr val="000000"/>
                </a:solidFill>
                <a:latin typeface="Arial"/>
                <a:ea typeface="Times New Roman"/>
                <a:cs typeface="Arial"/>
              </a:rPr>
              <a:t>The pituitary gland enlarges by about 135% during pregnancy. The maternal plasma prolactin level increases by 10-fold. Increased prolactin is related to an increase in thyrotropin-releasing hormone production, stimulated by estrogen. The primary function of increased prolactin is to ensure lactation. The level returns to normal postpartum, even in women who breastfeed.</a:t>
            </a:r>
            <a:endParaRPr lang="en-US" sz="1400" dirty="0">
              <a:ea typeface="Calibri"/>
              <a:cs typeface="Arial"/>
            </a:endParaRPr>
          </a:p>
        </p:txBody>
      </p:sp>
    </p:spTree>
    <p:extLst>
      <p:ext uri="{BB962C8B-B14F-4D97-AF65-F5344CB8AC3E}">
        <p14:creationId xmlns:p14="http://schemas.microsoft.com/office/powerpoint/2010/main" val="29773802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052736"/>
            <a:ext cx="8208912" cy="4211922"/>
          </a:xfrm>
          <a:prstGeom prst="rect">
            <a:avLst/>
          </a:prstGeom>
        </p:spPr>
        <p:txBody>
          <a:bodyPr wrap="square">
            <a:spAutoFit/>
          </a:bodyPr>
          <a:lstStyle/>
          <a:p>
            <a:pPr algn="l" rtl="0">
              <a:lnSpc>
                <a:spcPct val="115000"/>
              </a:lnSpc>
            </a:pPr>
            <a:r>
              <a:rPr lang="en-US" b="1" spc="15" dirty="0">
                <a:solidFill>
                  <a:srgbClr val="113A50"/>
                </a:solidFill>
                <a:latin typeface="Arial"/>
                <a:ea typeface="Times New Roman"/>
                <a:cs typeface="Arial"/>
              </a:rPr>
              <a:t>Dermatologic</a:t>
            </a:r>
            <a:endParaRPr lang="en-US" sz="1400" dirty="0">
              <a:ea typeface="Calibri"/>
              <a:cs typeface="Arial"/>
            </a:endParaRPr>
          </a:p>
          <a:p>
            <a:pPr algn="l" rtl="0">
              <a:lnSpc>
                <a:spcPct val="115000"/>
              </a:lnSpc>
            </a:pPr>
            <a:r>
              <a:rPr lang="en-US" spc="10" dirty="0">
                <a:solidFill>
                  <a:srgbClr val="000000"/>
                </a:solidFill>
                <a:latin typeface="Arial"/>
                <a:ea typeface="Times New Roman"/>
                <a:cs typeface="Arial"/>
              </a:rPr>
              <a:t>Increased levels of estrogens, progesterone, and MSH contribute to pigmentary changes, although exact pathogenesis is unknown. These changes include</a:t>
            </a:r>
            <a:endParaRPr lang="en-US" sz="14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err="1">
                <a:solidFill>
                  <a:srgbClr val="000000"/>
                </a:solidFill>
                <a:latin typeface="Arial"/>
                <a:ea typeface="Times New Roman"/>
                <a:cs typeface="Arial"/>
              </a:rPr>
              <a:t>Melasma</a:t>
            </a:r>
            <a:r>
              <a:rPr lang="en-US" spc="10" dirty="0">
                <a:solidFill>
                  <a:srgbClr val="000000"/>
                </a:solidFill>
                <a:latin typeface="Arial"/>
                <a:ea typeface="Times New Roman"/>
                <a:cs typeface="Arial"/>
              </a:rPr>
              <a:t> (mask of pregnancy), which is a blotchy, brownish pigment over the forehead and malar eminences</a:t>
            </a:r>
            <a:endParaRPr lang="en-US" sz="14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Arial"/>
                <a:ea typeface="Times New Roman"/>
                <a:cs typeface="Arial"/>
              </a:rPr>
              <a:t>Darkening of the mammary areolae, axilla, and genitals</a:t>
            </a:r>
            <a:endParaRPr lang="en-US" sz="14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Arial"/>
                <a:ea typeface="Times New Roman"/>
                <a:cs typeface="Arial"/>
              </a:rPr>
              <a:t>Linea </a:t>
            </a:r>
            <a:r>
              <a:rPr lang="en-US" spc="10" dirty="0" err="1">
                <a:solidFill>
                  <a:srgbClr val="000000"/>
                </a:solidFill>
                <a:latin typeface="Arial"/>
                <a:ea typeface="Times New Roman"/>
                <a:cs typeface="Arial"/>
              </a:rPr>
              <a:t>nigra</a:t>
            </a:r>
            <a:r>
              <a:rPr lang="en-US" spc="10" dirty="0">
                <a:solidFill>
                  <a:srgbClr val="000000"/>
                </a:solidFill>
                <a:latin typeface="Arial"/>
                <a:ea typeface="Times New Roman"/>
                <a:cs typeface="Arial"/>
              </a:rPr>
              <a:t>, a dark line that appears down the </a:t>
            </a:r>
            <a:r>
              <a:rPr lang="en-US" spc="10" dirty="0" err="1">
                <a:solidFill>
                  <a:srgbClr val="000000"/>
                </a:solidFill>
                <a:latin typeface="Arial"/>
                <a:ea typeface="Times New Roman"/>
                <a:cs typeface="Arial"/>
              </a:rPr>
              <a:t>midabdomen</a:t>
            </a:r>
            <a:endParaRPr lang="en-US" sz="1400" dirty="0">
              <a:ea typeface="Calibri"/>
              <a:cs typeface="Arial"/>
            </a:endParaRPr>
          </a:p>
          <a:p>
            <a:pPr algn="l" rtl="0">
              <a:lnSpc>
                <a:spcPct val="115000"/>
              </a:lnSpc>
              <a:spcAft>
                <a:spcPts val="1200"/>
              </a:spcAft>
            </a:pPr>
            <a:r>
              <a:rPr lang="en-US" spc="10" dirty="0" err="1">
                <a:solidFill>
                  <a:srgbClr val="000000"/>
                </a:solidFill>
                <a:latin typeface="Arial"/>
                <a:ea typeface="Times New Roman"/>
                <a:cs typeface="Arial"/>
              </a:rPr>
              <a:t>Melasma</a:t>
            </a:r>
            <a:r>
              <a:rPr lang="en-US" spc="10" dirty="0">
                <a:solidFill>
                  <a:srgbClr val="000000"/>
                </a:solidFill>
                <a:latin typeface="Arial"/>
                <a:ea typeface="Times New Roman"/>
                <a:cs typeface="Arial"/>
              </a:rPr>
              <a:t> due to pregnancy usually regresses within a year.</a:t>
            </a:r>
            <a:endParaRPr lang="en-US" sz="1400" dirty="0">
              <a:ea typeface="Calibri"/>
              <a:cs typeface="Arial"/>
            </a:endParaRPr>
          </a:p>
          <a:p>
            <a:pPr algn="l" rtl="0">
              <a:lnSpc>
                <a:spcPct val="115000"/>
              </a:lnSpc>
              <a:spcAft>
                <a:spcPts val="1200"/>
              </a:spcAft>
            </a:pPr>
            <a:r>
              <a:rPr lang="en-US" spc="10" dirty="0">
                <a:solidFill>
                  <a:srgbClr val="000000"/>
                </a:solidFill>
                <a:latin typeface="Arial"/>
                <a:ea typeface="Times New Roman"/>
                <a:cs typeface="Arial"/>
              </a:rPr>
              <a:t>Incidence of spider </a:t>
            </a:r>
            <a:r>
              <a:rPr lang="en-US" spc="10" dirty="0" err="1">
                <a:solidFill>
                  <a:srgbClr val="000000"/>
                </a:solidFill>
                <a:latin typeface="Arial"/>
                <a:ea typeface="Times New Roman"/>
                <a:cs typeface="Arial"/>
              </a:rPr>
              <a:t>angiomas</a:t>
            </a:r>
            <a:r>
              <a:rPr lang="en-US" spc="10" dirty="0">
                <a:solidFill>
                  <a:srgbClr val="000000"/>
                </a:solidFill>
                <a:latin typeface="Arial"/>
                <a:ea typeface="Times New Roman"/>
                <a:cs typeface="Arial"/>
              </a:rPr>
              <a:t>, usually only above the waist, and of thin-walled, dilated capillaries, especially in the lower legs, increases during pregnancy.</a:t>
            </a:r>
            <a:endParaRPr lang="en-US" sz="1400" dirty="0">
              <a:ea typeface="Calibri"/>
              <a:cs typeface="Arial"/>
            </a:endParaRPr>
          </a:p>
        </p:txBody>
      </p:sp>
    </p:spTree>
    <p:extLst>
      <p:ext uri="{BB962C8B-B14F-4D97-AF65-F5344CB8AC3E}">
        <p14:creationId xmlns:p14="http://schemas.microsoft.com/office/powerpoint/2010/main" val="25731202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inea"/>
          <p:cNvPicPr/>
          <p:nvPr/>
        </p:nvPicPr>
        <p:blipFill>
          <a:blip r:embed="rId2">
            <a:extLst>
              <a:ext uri="{28A0092B-C50C-407E-A947-70E740481C1C}">
                <a14:useLocalDpi xmlns:a14="http://schemas.microsoft.com/office/drawing/2010/main" val="0"/>
              </a:ext>
            </a:extLst>
          </a:blip>
          <a:srcRect/>
          <a:stretch>
            <a:fillRect/>
          </a:stretch>
        </p:blipFill>
        <p:spPr bwMode="auto">
          <a:xfrm>
            <a:off x="3359785" y="2046922"/>
            <a:ext cx="2424430" cy="2764155"/>
          </a:xfrm>
          <a:prstGeom prst="rect">
            <a:avLst/>
          </a:prstGeom>
          <a:noFill/>
          <a:ln>
            <a:noFill/>
          </a:ln>
        </p:spPr>
      </p:pic>
      <p:sp>
        <p:nvSpPr>
          <p:cNvPr id="3" name="Rectangle 2"/>
          <p:cNvSpPr/>
          <p:nvPr/>
        </p:nvSpPr>
        <p:spPr>
          <a:xfrm>
            <a:off x="1187624" y="692696"/>
            <a:ext cx="6984776" cy="1176219"/>
          </a:xfrm>
          <a:prstGeom prst="rect">
            <a:avLst/>
          </a:prstGeom>
        </p:spPr>
        <p:txBody>
          <a:bodyPr wrap="square">
            <a:spAutoFit/>
          </a:bodyPr>
          <a:lstStyle/>
          <a:p>
            <a:pPr algn="l" rtl="0" fontAlgn="ctr">
              <a:lnSpc>
                <a:spcPct val="115000"/>
              </a:lnSpc>
              <a:spcAft>
                <a:spcPts val="1000"/>
              </a:spcAft>
            </a:pPr>
            <a:r>
              <a:rPr lang="en-US" b="1" spc="10" dirty="0">
                <a:solidFill>
                  <a:srgbClr val="174F6D"/>
                </a:solidFill>
                <a:latin typeface="Arial"/>
                <a:ea typeface="Times New Roman"/>
                <a:cs typeface="Arial"/>
              </a:rPr>
              <a:t>Dermatologic Manifestations of Pregnancy</a:t>
            </a:r>
            <a:endParaRPr lang="en-US" sz="1400" dirty="0">
              <a:ea typeface="Calibri"/>
              <a:cs typeface="Arial"/>
            </a:endParaRPr>
          </a:p>
          <a:p>
            <a:pPr algn="l" rtl="0" fontAlgn="ctr">
              <a:lnSpc>
                <a:spcPct val="115000"/>
              </a:lnSpc>
            </a:pPr>
            <a:r>
              <a:rPr lang="en-US" dirty="0">
                <a:solidFill>
                  <a:srgbClr val="000000"/>
                </a:solidFill>
                <a:latin typeface="Arial"/>
                <a:ea typeface="Times New Roman"/>
                <a:cs typeface="Arial"/>
              </a:rPr>
              <a:t> </a:t>
            </a:r>
            <a:endParaRPr lang="en-US" sz="1400" dirty="0">
              <a:ea typeface="Calibri"/>
              <a:cs typeface="Arial"/>
            </a:endParaRPr>
          </a:p>
          <a:p>
            <a:pPr algn="l" rtl="0" fontAlgn="ctr">
              <a:lnSpc>
                <a:spcPct val="115000"/>
              </a:lnSpc>
            </a:pPr>
            <a:r>
              <a:rPr lang="en-US" dirty="0" smtClean="0">
                <a:solidFill>
                  <a:srgbClr val="000000"/>
                </a:solidFill>
                <a:latin typeface="Arial"/>
                <a:ea typeface="Times New Roman"/>
                <a:cs typeface="Arial"/>
              </a:rPr>
              <a:t>1- </a:t>
            </a:r>
            <a:r>
              <a:rPr lang="en-US" dirty="0" err="1" smtClean="0">
                <a:solidFill>
                  <a:srgbClr val="000000"/>
                </a:solidFill>
                <a:latin typeface="Arial"/>
                <a:ea typeface="Times New Roman"/>
                <a:cs typeface="Arial"/>
              </a:rPr>
              <a:t>Melasma</a:t>
            </a:r>
            <a:endParaRPr lang="en-US" sz="1400" dirty="0">
              <a:ea typeface="Calibri"/>
              <a:cs typeface="Arial"/>
            </a:endParaRPr>
          </a:p>
        </p:txBody>
      </p:sp>
      <p:sp>
        <p:nvSpPr>
          <p:cNvPr id="4" name="Rectangle 3"/>
          <p:cNvSpPr/>
          <p:nvPr/>
        </p:nvSpPr>
        <p:spPr>
          <a:xfrm>
            <a:off x="683568" y="5000968"/>
            <a:ext cx="7128792" cy="1047979"/>
          </a:xfrm>
          <a:prstGeom prst="rect">
            <a:avLst/>
          </a:prstGeom>
        </p:spPr>
        <p:txBody>
          <a:bodyPr wrap="square">
            <a:spAutoFit/>
          </a:bodyPr>
          <a:lstStyle/>
          <a:p>
            <a:pPr algn="l" rtl="0" fontAlgn="ctr">
              <a:lnSpc>
                <a:spcPct val="115000"/>
              </a:lnSpc>
            </a:pPr>
            <a:r>
              <a:rPr lang="en-US" dirty="0" smtClean="0">
                <a:solidFill>
                  <a:srgbClr val="000000"/>
                </a:solidFill>
                <a:latin typeface="Arial"/>
                <a:ea typeface="Times New Roman"/>
                <a:cs typeface="Arial"/>
              </a:rPr>
              <a:t>2- Linea </a:t>
            </a:r>
            <a:r>
              <a:rPr lang="en-US" dirty="0" err="1">
                <a:solidFill>
                  <a:srgbClr val="000000"/>
                </a:solidFill>
                <a:latin typeface="Arial"/>
                <a:ea typeface="Times New Roman"/>
                <a:cs typeface="Arial"/>
              </a:rPr>
              <a:t>Nigra</a:t>
            </a:r>
            <a:endParaRPr lang="en-US" sz="1400" dirty="0">
              <a:ea typeface="Calibri"/>
              <a:cs typeface="Arial"/>
            </a:endParaRPr>
          </a:p>
          <a:p>
            <a:pPr algn="l" rtl="0" fontAlgn="ctr">
              <a:lnSpc>
                <a:spcPct val="115000"/>
              </a:lnSpc>
              <a:spcAft>
                <a:spcPts val="1200"/>
              </a:spcAft>
            </a:pPr>
            <a:r>
              <a:rPr lang="en-US" spc="10" dirty="0">
                <a:solidFill>
                  <a:srgbClr val="000000"/>
                </a:solidFill>
                <a:latin typeface="Arial"/>
                <a:ea typeface="Times New Roman"/>
                <a:cs typeface="Arial"/>
              </a:rPr>
              <a:t>A </a:t>
            </a:r>
            <a:r>
              <a:rPr lang="en-US" spc="10" dirty="0" err="1">
                <a:solidFill>
                  <a:srgbClr val="000000"/>
                </a:solidFill>
                <a:latin typeface="Arial"/>
                <a:ea typeface="Times New Roman"/>
                <a:cs typeface="Arial"/>
              </a:rPr>
              <a:t>linea</a:t>
            </a:r>
            <a:r>
              <a:rPr lang="en-US" spc="10" dirty="0">
                <a:solidFill>
                  <a:srgbClr val="000000"/>
                </a:solidFill>
                <a:latin typeface="Arial"/>
                <a:ea typeface="Times New Roman"/>
                <a:cs typeface="Arial"/>
              </a:rPr>
              <a:t> </a:t>
            </a:r>
            <a:r>
              <a:rPr lang="en-US" spc="10" dirty="0" err="1">
                <a:solidFill>
                  <a:srgbClr val="000000"/>
                </a:solidFill>
                <a:latin typeface="Arial"/>
                <a:ea typeface="Times New Roman"/>
                <a:cs typeface="Arial"/>
              </a:rPr>
              <a:t>nigra</a:t>
            </a:r>
            <a:r>
              <a:rPr lang="en-US" spc="10" dirty="0">
                <a:solidFill>
                  <a:srgbClr val="000000"/>
                </a:solidFill>
                <a:latin typeface="Arial"/>
                <a:ea typeface="Times New Roman"/>
                <a:cs typeface="Arial"/>
              </a:rPr>
              <a:t> is a dark line that appears down the </a:t>
            </a:r>
            <a:r>
              <a:rPr lang="en-US" spc="10" dirty="0" err="1">
                <a:solidFill>
                  <a:srgbClr val="000000"/>
                </a:solidFill>
                <a:latin typeface="Arial"/>
                <a:ea typeface="Times New Roman"/>
                <a:cs typeface="Arial"/>
              </a:rPr>
              <a:t>midabdomen</a:t>
            </a:r>
            <a:r>
              <a:rPr lang="en-US" spc="10" dirty="0">
                <a:solidFill>
                  <a:srgbClr val="000000"/>
                </a:solidFill>
                <a:latin typeface="Arial"/>
                <a:ea typeface="Times New Roman"/>
                <a:cs typeface="Arial"/>
              </a:rPr>
              <a:t> during pregnancy.</a:t>
            </a:r>
            <a:endParaRPr lang="en-US" sz="1400" dirty="0">
              <a:ea typeface="Calibri"/>
              <a:cs typeface="Arial"/>
            </a:endParaRPr>
          </a:p>
        </p:txBody>
      </p:sp>
    </p:spTree>
    <p:extLst>
      <p:ext uri="{BB962C8B-B14F-4D97-AF65-F5344CB8AC3E}">
        <p14:creationId xmlns:p14="http://schemas.microsoft.com/office/powerpoint/2010/main" val="1259915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6672"/>
            <a:ext cx="8208912" cy="5300938"/>
          </a:xfrm>
          <a:prstGeom prst="rect">
            <a:avLst/>
          </a:prstGeom>
        </p:spPr>
        <p:txBody>
          <a:bodyPr wrap="square">
            <a:spAutoFit/>
          </a:bodyPr>
          <a:lstStyle/>
          <a:p>
            <a:pPr algn="l" rtl="0">
              <a:lnSpc>
                <a:spcPct val="115000"/>
              </a:lnSpc>
              <a:spcAft>
                <a:spcPts val="1200"/>
              </a:spcAft>
            </a:pPr>
            <a:r>
              <a:rPr lang="en-US" spc="10" dirty="0">
                <a:solidFill>
                  <a:srgbClr val="000000"/>
                </a:solidFill>
                <a:latin typeface="Arial"/>
                <a:ea typeface="Times New Roman"/>
                <a:cs typeface="Arial"/>
              </a:rPr>
              <a:t>For conception (fertilization), a live sperm must unite with an ovum in a fallopian tube with normally functioning epithelium.</a:t>
            </a:r>
            <a:endParaRPr lang="en-US" sz="1400" dirty="0">
              <a:ea typeface="Calibri"/>
              <a:cs typeface="Arial"/>
            </a:endParaRPr>
          </a:p>
          <a:p>
            <a:pPr algn="l" rtl="0">
              <a:lnSpc>
                <a:spcPct val="115000"/>
              </a:lnSpc>
              <a:spcAft>
                <a:spcPts val="1200"/>
              </a:spcAft>
            </a:pPr>
            <a:r>
              <a:rPr lang="en-US" spc="10" dirty="0">
                <a:solidFill>
                  <a:srgbClr val="000000"/>
                </a:solidFill>
                <a:latin typeface="Arial"/>
                <a:ea typeface="Times New Roman"/>
                <a:cs typeface="Arial"/>
              </a:rPr>
              <a:t> Conception occurs just after ovulation, about 14 days after a menstrual period</a:t>
            </a:r>
            <a:r>
              <a:rPr lang="en-US" spc="10" dirty="0" smtClean="0">
                <a:solidFill>
                  <a:srgbClr val="000000"/>
                </a:solidFill>
                <a:latin typeface="Arial"/>
                <a:ea typeface="Times New Roman"/>
                <a:cs typeface="Arial"/>
              </a:rPr>
              <a:t>.</a:t>
            </a:r>
          </a:p>
          <a:p>
            <a:pPr algn="l" rtl="0">
              <a:lnSpc>
                <a:spcPct val="115000"/>
              </a:lnSpc>
              <a:spcAft>
                <a:spcPts val="1200"/>
              </a:spcAft>
            </a:pPr>
            <a:r>
              <a:rPr lang="en-US" spc="10" dirty="0" smtClean="0">
                <a:solidFill>
                  <a:srgbClr val="000000"/>
                </a:solidFill>
                <a:latin typeface="Arial"/>
                <a:ea typeface="Times New Roman"/>
                <a:cs typeface="Arial"/>
              </a:rPr>
              <a:t> </a:t>
            </a:r>
            <a:r>
              <a:rPr lang="en-US" spc="10" dirty="0">
                <a:solidFill>
                  <a:srgbClr val="000000"/>
                </a:solidFill>
                <a:latin typeface="Arial"/>
                <a:ea typeface="Times New Roman"/>
                <a:cs typeface="Arial"/>
              </a:rPr>
              <a:t>At ovulation, cervical mucus becomes less viscid, facilitating rapid movement of sperm to the ovum, usually near the </a:t>
            </a:r>
            <a:r>
              <a:rPr lang="en-US" spc="10" dirty="0" err="1">
                <a:solidFill>
                  <a:srgbClr val="000000"/>
                </a:solidFill>
                <a:latin typeface="Arial"/>
                <a:ea typeface="Times New Roman"/>
                <a:cs typeface="Arial"/>
              </a:rPr>
              <a:t>fimbriated</a:t>
            </a:r>
            <a:r>
              <a:rPr lang="en-US" spc="10" dirty="0">
                <a:solidFill>
                  <a:srgbClr val="000000"/>
                </a:solidFill>
                <a:latin typeface="Arial"/>
                <a:ea typeface="Times New Roman"/>
                <a:cs typeface="Arial"/>
              </a:rPr>
              <a:t> end of the tube. Sperm may remain alive in the vagina for about 3 days after intercourse.</a:t>
            </a:r>
            <a:endParaRPr lang="en-US" sz="1400" dirty="0">
              <a:ea typeface="Calibri"/>
              <a:cs typeface="Arial"/>
            </a:endParaRPr>
          </a:p>
          <a:p>
            <a:pPr algn="l" rtl="0">
              <a:lnSpc>
                <a:spcPct val="115000"/>
              </a:lnSpc>
              <a:spcAft>
                <a:spcPts val="1200"/>
              </a:spcAft>
            </a:pPr>
            <a:r>
              <a:rPr lang="en-US" spc="10" dirty="0">
                <a:solidFill>
                  <a:srgbClr val="000000"/>
                </a:solidFill>
                <a:latin typeface="Arial"/>
                <a:ea typeface="Times New Roman"/>
                <a:cs typeface="Arial"/>
              </a:rPr>
              <a:t>The fertilized egg (zygote) divides repeatedly as it travels to the implantation site in the endometrium (usually near the fundus).</a:t>
            </a:r>
            <a:endParaRPr lang="en-US" sz="1400" dirty="0">
              <a:ea typeface="Calibri"/>
              <a:cs typeface="Arial"/>
            </a:endParaRPr>
          </a:p>
          <a:p>
            <a:pPr algn="l" rtl="0">
              <a:lnSpc>
                <a:spcPct val="115000"/>
              </a:lnSpc>
              <a:spcAft>
                <a:spcPts val="1200"/>
              </a:spcAft>
            </a:pPr>
            <a:r>
              <a:rPr lang="en-US" spc="10" dirty="0">
                <a:solidFill>
                  <a:srgbClr val="000000"/>
                </a:solidFill>
                <a:latin typeface="Arial"/>
                <a:ea typeface="Times New Roman"/>
                <a:cs typeface="Arial"/>
              </a:rPr>
              <a:t> By the time of implantation, the zygote has become a layer of cells around a cavity, called a blastocyst. The blastocyst wall is 1 cell thick except for the embryonic pole, which is 3 or 4 cells thick. The embryonic pole, which becomes the embryo, implants first.</a:t>
            </a:r>
            <a:endParaRPr lang="en-US" sz="1400" dirty="0">
              <a:ea typeface="Calibri"/>
              <a:cs typeface="Arial"/>
            </a:endParaRPr>
          </a:p>
          <a:p>
            <a:pPr algn="l" rtl="0">
              <a:lnSpc>
                <a:spcPct val="115000"/>
              </a:lnSpc>
              <a:spcAft>
                <a:spcPts val="1200"/>
              </a:spcAft>
            </a:pPr>
            <a:r>
              <a:rPr lang="en-US" spc="10" dirty="0">
                <a:solidFill>
                  <a:srgbClr val="000000"/>
                </a:solidFill>
                <a:latin typeface="Arial"/>
                <a:ea typeface="Times New Roman"/>
                <a:cs typeface="Arial"/>
              </a:rPr>
              <a:t> About 6 days after fertilization, the blastocyst implants in the uterine lining.</a:t>
            </a:r>
            <a:endParaRPr lang="en-US" sz="1400" dirty="0">
              <a:ea typeface="Calibri"/>
              <a:cs typeface="Arial"/>
            </a:endParaRPr>
          </a:p>
        </p:txBody>
      </p:sp>
    </p:spTree>
    <p:extLst>
      <p:ext uri="{BB962C8B-B14F-4D97-AF65-F5344CB8AC3E}">
        <p14:creationId xmlns:p14="http://schemas.microsoft.com/office/powerpoint/2010/main" val="19450114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pider"/>
          <p:cNvPicPr/>
          <p:nvPr/>
        </p:nvPicPr>
        <p:blipFill>
          <a:blip r:embed="rId2">
            <a:extLst>
              <a:ext uri="{28A0092B-C50C-407E-A947-70E740481C1C}">
                <a14:useLocalDpi xmlns:a14="http://schemas.microsoft.com/office/drawing/2010/main" val="0"/>
              </a:ext>
            </a:extLst>
          </a:blip>
          <a:srcRect/>
          <a:stretch>
            <a:fillRect/>
          </a:stretch>
        </p:blipFill>
        <p:spPr bwMode="auto">
          <a:xfrm>
            <a:off x="2190432" y="1247594"/>
            <a:ext cx="4763135" cy="1749358"/>
          </a:xfrm>
          <a:prstGeom prst="rect">
            <a:avLst/>
          </a:prstGeom>
          <a:noFill/>
          <a:ln>
            <a:noFill/>
          </a:ln>
        </p:spPr>
      </p:pic>
      <p:sp>
        <p:nvSpPr>
          <p:cNvPr id="3" name="Rectangle 2"/>
          <p:cNvSpPr/>
          <p:nvPr/>
        </p:nvSpPr>
        <p:spPr>
          <a:xfrm>
            <a:off x="3665310" y="836712"/>
            <a:ext cx="2130826" cy="410882"/>
          </a:xfrm>
          <a:prstGeom prst="rect">
            <a:avLst/>
          </a:prstGeom>
        </p:spPr>
        <p:txBody>
          <a:bodyPr wrap="square">
            <a:spAutoFit/>
          </a:bodyPr>
          <a:lstStyle/>
          <a:p>
            <a:pPr algn="l" rtl="0" fontAlgn="ctr">
              <a:lnSpc>
                <a:spcPct val="115000"/>
              </a:lnSpc>
            </a:pPr>
            <a:r>
              <a:rPr lang="en-US" dirty="0" smtClean="0">
                <a:solidFill>
                  <a:srgbClr val="000000"/>
                </a:solidFill>
                <a:latin typeface="Arial"/>
                <a:ea typeface="Times New Roman"/>
                <a:cs typeface="Arial"/>
              </a:rPr>
              <a:t>3- Spider </a:t>
            </a:r>
            <a:r>
              <a:rPr lang="en-US" dirty="0" err="1" smtClean="0">
                <a:solidFill>
                  <a:srgbClr val="000000"/>
                </a:solidFill>
                <a:latin typeface="Arial"/>
                <a:ea typeface="Times New Roman"/>
                <a:cs typeface="Arial"/>
              </a:rPr>
              <a:t>Angioma</a:t>
            </a:r>
            <a:endParaRPr lang="en-US" sz="1400" dirty="0">
              <a:ea typeface="Calibri"/>
              <a:cs typeface="Arial"/>
            </a:endParaRPr>
          </a:p>
        </p:txBody>
      </p:sp>
      <p:sp>
        <p:nvSpPr>
          <p:cNvPr id="4" name="Rectangle 3"/>
          <p:cNvSpPr/>
          <p:nvPr/>
        </p:nvSpPr>
        <p:spPr>
          <a:xfrm>
            <a:off x="251520" y="3429000"/>
            <a:ext cx="8424936" cy="2003625"/>
          </a:xfrm>
          <a:prstGeom prst="rect">
            <a:avLst/>
          </a:prstGeom>
        </p:spPr>
        <p:txBody>
          <a:bodyPr wrap="square">
            <a:spAutoFit/>
          </a:bodyPr>
          <a:lstStyle/>
          <a:p>
            <a:pPr algn="l" rtl="0" fontAlgn="ctr">
              <a:lnSpc>
                <a:spcPct val="115000"/>
              </a:lnSpc>
              <a:spcAft>
                <a:spcPts val="1200"/>
              </a:spcAft>
            </a:pPr>
            <a:r>
              <a:rPr lang="en-US" spc="10" dirty="0">
                <a:solidFill>
                  <a:srgbClr val="000000"/>
                </a:solidFill>
                <a:latin typeface="Arial"/>
                <a:ea typeface="Times New Roman"/>
                <a:cs typeface="Arial"/>
              </a:rPr>
              <a:t>Spider </a:t>
            </a:r>
            <a:r>
              <a:rPr lang="en-US" spc="10" dirty="0" err="1">
                <a:solidFill>
                  <a:srgbClr val="000000"/>
                </a:solidFill>
                <a:latin typeface="Arial"/>
                <a:ea typeface="Times New Roman"/>
                <a:cs typeface="Arial"/>
              </a:rPr>
              <a:t>angiomas</a:t>
            </a:r>
            <a:r>
              <a:rPr lang="en-US" spc="10" dirty="0">
                <a:solidFill>
                  <a:srgbClr val="000000"/>
                </a:solidFill>
                <a:latin typeface="Arial"/>
                <a:ea typeface="Times New Roman"/>
                <a:cs typeface="Arial"/>
              </a:rPr>
              <a:t> (nevus </a:t>
            </a:r>
            <a:r>
              <a:rPr lang="en-US" spc="10" dirty="0" err="1">
                <a:solidFill>
                  <a:srgbClr val="000000"/>
                </a:solidFill>
                <a:latin typeface="Arial"/>
                <a:ea typeface="Times New Roman"/>
                <a:cs typeface="Arial"/>
              </a:rPr>
              <a:t>araneus</a:t>
            </a:r>
            <a:r>
              <a:rPr lang="en-US" spc="10" dirty="0">
                <a:solidFill>
                  <a:srgbClr val="000000"/>
                </a:solidFill>
                <a:latin typeface="Arial"/>
                <a:ea typeface="Times New Roman"/>
                <a:cs typeface="Arial"/>
              </a:rPr>
              <a:t>) are small, bright red spots that are surrounded by tiny blood vessels (capillaries), which resemble spider legs. After releasing pressure sufficient to blanch them, they refill from the central area. They are normal in many healthy people. They commonly develop in women who are pregnant or use oral contraceptives and in people who have cirrhosis of the liver.</a:t>
            </a:r>
            <a:endParaRPr lang="en-US" sz="1400" dirty="0">
              <a:ea typeface="Calibri"/>
              <a:cs typeface="Arial"/>
            </a:endParaRPr>
          </a:p>
        </p:txBody>
      </p:sp>
    </p:spTree>
    <p:extLst>
      <p:ext uri="{BB962C8B-B14F-4D97-AF65-F5344CB8AC3E}">
        <p14:creationId xmlns:p14="http://schemas.microsoft.com/office/powerpoint/2010/main" val="1869715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836712"/>
            <a:ext cx="8640960" cy="5756961"/>
          </a:xfrm>
          <a:prstGeom prst="rect">
            <a:avLst/>
          </a:prstGeom>
        </p:spPr>
        <p:txBody>
          <a:bodyPr wrap="square">
            <a:spAutoFit/>
          </a:bodyPr>
          <a:lstStyle/>
          <a:p>
            <a:pPr algn="l" rtl="0">
              <a:lnSpc>
                <a:spcPct val="115000"/>
              </a:lnSpc>
            </a:pPr>
            <a:r>
              <a:rPr lang="en-US" sz="2400" b="1" spc="15" dirty="0">
                <a:solidFill>
                  <a:srgbClr val="FFFFFF"/>
                </a:solidFill>
                <a:latin typeface="Arial"/>
                <a:ea typeface="Times New Roman"/>
                <a:cs typeface="Arial"/>
              </a:rPr>
              <a:t>Amniotic sac and placenta</a:t>
            </a:r>
            <a:endParaRPr lang="en-US" sz="1400" dirty="0">
              <a:ea typeface="Calibri"/>
              <a:cs typeface="Arial"/>
            </a:endParaRPr>
          </a:p>
          <a:p>
            <a:pPr algn="l" rtl="0">
              <a:lnSpc>
                <a:spcPct val="115000"/>
              </a:lnSpc>
              <a:spcAft>
                <a:spcPts val="1200"/>
              </a:spcAft>
            </a:pPr>
            <a:r>
              <a:rPr lang="en-US" spc="10" dirty="0">
                <a:solidFill>
                  <a:srgbClr val="000000"/>
                </a:solidFill>
                <a:latin typeface="Arial"/>
                <a:ea typeface="Times New Roman"/>
                <a:cs typeface="Arial"/>
              </a:rPr>
              <a:t>Within 1 or 2 days of implantation, a layer of cells (trophoblast cells) develops around the blastocyst. The progenitor villous trophoblast cell, the stem cell of the placenta, develops along 2 cell lines:</a:t>
            </a:r>
            <a:endParaRPr lang="en-US" sz="14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err="1">
                <a:solidFill>
                  <a:srgbClr val="000000"/>
                </a:solidFill>
                <a:latin typeface="Arial"/>
                <a:ea typeface="Times New Roman"/>
                <a:cs typeface="Arial"/>
              </a:rPr>
              <a:t>Nonproliferative</a:t>
            </a:r>
            <a:r>
              <a:rPr lang="en-US" spc="10" dirty="0">
                <a:solidFill>
                  <a:srgbClr val="000000"/>
                </a:solidFill>
                <a:latin typeface="Arial"/>
                <a:ea typeface="Times New Roman"/>
                <a:cs typeface="Arial"/>
              </a:rPr>
              <a:t> </a:t>
            </a:r>
            <a:r>
              <a:rPr lang="en-US" spc="10" dirty="0" err="1">
                <a:solidFill>
                  <a:srgbClr val="000000"/>
                </a:solidFill>
                <a:latin typeface="Arial"/>
                <a:ea typeface="Times New Roman"/>
                <a:cs typeface="Arial"/>
              </a:rPr>
              <a:t>extravillous</a:t>
            </a:r>
            <a:r>
              <a:rPr lang="en-US" spc="10" dirty="0">
                <a:solidFill>
                  <a:srgbClr val="000000"/>
                </a:solidFill>
                <a:latin typeface="Arial"/>
                <a:ea typeface="Times New Roman"/>
                <a:cs typeface="Arial"/>
              </a:rPr>
              <a:t> trophoblast: These cells penetrate the endometrium, facilitating implantation and anchoring of the placenta.</a:t>
            </a:r>
            <a:endParaRPr lang="en-US" sz="14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err="1">
                <a:solidFill>
                  <a:srgbClr val="000000"/>
                </a:solidFill>
                <a:latin typeface="Arial"/>
                <a:ea typeface="Times New Roman"/>
                <a:cs typeface="Arial"/>
              </a:rPr>
              <a:t>Syncytiotrophoblast</a:t>
            </a:r>
            <a:r>
              <a:rPr lang="en-US" spc="10" dirty="0">
                <a:solidFill>
                  <a:srgbClr val="000000"/>
                </a:solidFill>
                <a:latin typeface="Arial"/>
                <a:ea typeface="Times New Roman"/>
                <a:cs typeface="Arial"/>
              </a:rPr>
              <a:t>: These cells produce chorionic gonadotropin by day 10 and other trophic hormones shortly thereafter.</a:t>
            </a:r>
            <a:endParaRPr lang="en-US" sz="1400" dirty="0">
              <a:ea typeface="Calibri"/>
              <a:cs typeface="Arial"/>
            </a:endParaRPr>
          </a:p>
          <a:p>
            <a:pPr algn="l" rtl="0">
              <a:lnSpc>
                <a:spcPct val="115000"/>
              </a:lnSpc>
            </a:pPr>
            <a:r>
              <a:rPr lang="en-US" spc="10" dirty="0">
                <a:solidFill>
                  <a:srgbClr val="000000"/>
                </a:solidFill>
                <a:latin typeface="Arial"/>
                <a:ea typeface="Times New Roman"/>
                <a:cs typeface="Arial"/>
              </a:rPr>
              <a:t>An inner layer (amnion) and outer layer (chorion) of membranes develop from the trophoblast; these membranes form the amniotic sac, which contains the conceptus (term used for derivatives of the zygote at any stage—see figure </a:t>
            </a:r>
            <a:r>
              <a:rPr lang="en-US" u="sng" spc="10" dirty="0">
                <a:solidFill>
                  <a:srgbClr val="B12E32"/>
                </a:solidFill>
                <a:latin typeface="Arial"/>
                <a:ea typeface="Times New Roman"/>
                <a:cs typeface="Arial"/>
                <a:hlinkClick r:id="rId2" tooltip="Placenta and embryo at about 11 4/7 weeks gestation"/>
              </a:rPr>
              <a:t>Placenta and embryo at about 11 4/7 weeks gestation</a:t>
            </a:r>
            <a:r>
              <a:rPr lang="en-US" spc="10" dirty="0">
                <a:solidFill>
                  <a:srgbClr val="000000"/>
                </a:solidFill>
                <a:latin typeface="Arial"/>
                <a:ea typeface="Times New Roman"/>
                <a:cs typeface="Arial"/>
              </a:rPr>
              <a:t>). When the sac is formed and the blastocyst cavity closes (by about 10 days), the conceptus is considered an embryo. The amniotic sac fills with fluid and expands with the growing embryo, filling the endometrial cavity by about 12 weeks after conception; then, the amniotic sac is the only cavity remaining in the uterus.</a:t>
            </a:r>
            <a:endParaRPr lang="en-US" sz="1400" dirty="0">
              <a:ea typeface="Calibri"/>
              <a:cs typeface="Arial"/>
            </a:endParaRPr>
          </a:p>
        </p:txBody>
      </p:sp>
    </p:spTree>
    <p:extLst>
      <p:ext uri="{BB962C8B-B14F-4D97-AF65-F5344CB8AC3E}">
        <p14:creationId xmlns:p14="http://schemas.microsoft.com/office/powerpoint/2010/main" val="2918974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lacenta and embryo at about 11 4/7 weeks gestation"/>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600517"/>
            <a:ext cx="6289754" cy="4060731"/>
          </a:xfrm>
          <a:prstGeom prst="rect">
            <a:avLst/>
          </a:prstGeom>
          <a:noFill/>
          <a:ln>
            <a:noFill/>
          </a:ln>
        </p:spPr>
      </p:pic>
      <p:sp>
        <p:nvSpPr>
          <p:cNvPr id="3" name="Rectangle 2"/>
          <p:cNvSpPr/>
          <p:nvPr/>
        </p:nvSpPr>
        <p:spPr>
          <a:xfrm>
            <a:off x="1738630" y="1196752"/>
            <a:ext cx="4507547" cy="410882"/>
          </a:xfrm>
          <a:prstGeom prst="rect">
            <a:avLst/>
          </a:prstGeom>
        </p:spPr>
        <p:txBody>
          <a:bodyPr wrap="square">
            <a:spAutoFit/>
          </a:bodyPr>
          <a:lstStyle/>
          <a:p>
            <a:pPr>
              <a:lnSpc>
                <a:spcPct val="115000"/>
              </a:lnSpc>
              <a:spcAft>
                <a:spcPts val="1200"/>
              </a:spcAft>
            </a:pPr>
            <a:r>
              <a:rPr lang="en-US" spc="10" dirty="0">
                <a:latin typeface="Arial"/>
                <a:ea typeface="Times New Roman"/>
                <a:cs typeface="Arial"/>
              </a:rPr>
              <a:t>The embryo measures 4.2 cm.</a:t>
            </a:r>
            <a:endParaRPr lang="en-US" sz="1600" dirty="0">
              <a:ea typeface="Calibri"/>
              <a:cs typeface="Arial"/>
            </a:endParaRPr>
          </a:p>
        </p:txBody>
      </p:sp>
      <p:sp>
        <p:nvSpPr>
          <p:cNvPr id="4" name="Rectangle 3"/>
          <p:cNvSpPr/>
          <p:nvPr/>
        </p:nvSpPr>
        <p:spPr>
          <a:xfrm>
            <a:off x="323528" y="404664"/>
            <a:ext cx="7272808" cy="410882"/>
          </a:xfrm>
          <a:prstGeom prst="rect">
            <a:avLst/>
          </a:prstGeom>
        </p:spPr>
        <p:txBody>
          <a:bodyPr wrap="square">
            <a:spAutoFit/>
          </a:bodyPr>
          <a:lstStyle/>
          <a:p>
            <a:pPr>
              <a:lnSpc>
                <a:spcPct val="115000"/>
              </a:lnSpc>
              <a:spcAft>
                <a:spcPts val="300"/>
              </a:spcAft>
            </a:pPr>
            <a:r>
              <a:rPr lang="en-US" b="1" spc="10" dirty="0">
                <a:solidFill>
                  <a:srgbClr val="174F6D"/>
                </a:solidFill>
                <a:latin typeface="Arial"/>
                <a:ea typeface="Times New Roman"/>
                <a:cs typeface="Arial"/>
              </a:rPr>
              <a:t>Placenta and embryo at about 11 4/7 weeks gestation</a:t>
            </a:r>
            <a:endParaRPr lang="en-US" sz="1400" dirty="0">
              <a:ea typeface="Calibri"/>
              <a:cs typeface="Arial"/>
            </a:endParaRPr>
          </a:p>
        </p:txBody>
      </p:sp>
    </p:spTree>
    <p:extLst>
      <p:ext uri="{BB962C8B-B14F-4D97-AF65-F5344CB8AC3E}">
        <p14:creationId xmlns:p14="http://schemas.microsoft.com/office/powerpoint/2010/main" val="803667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1124744"/>
            <a:ext cx="7272808" cy="2948499"/>
          </a:xfrm>
          <a:prstGeom prst="rect">
            <a:avLst/>
          </a:prstGeom>
        </p:spPr>
        <p:txBody>
          <a:bodyPr wrap="square">
            <a:spAutoFit/>
          </a:bodyPr>
          <a:lstStyle/>
          <a:p>
            <a:pPr algn="l" rtl="0">
              <a:lnSpc>
                <a:spcPct val="115000"/>
              </a:lnSpc>
              <a:spcAft>
                <a:spcPts val="1200"/>
              </a:spcAft>
            </a:pPr>
            <a:r>
              <a:rPr lang="en-US" spc="10" dirty="0">
                <a:solidFill>
                  <a:srgbClr val="000000"/>
                </a:solidFill>
                <a:latin typeface="Arial"/>
                <a:ea typeface="Times New Roman"/>
                <a:cs typeface="Arial"/>
              </a:rPr>
              <a:t>Trophoblast cells develop into cells that form the placenta. </a:t>
            </a:r>
            <a:endParaRPr lang="en-US" spc="10" dirty="0" smtClean="0">
              <a:solidFill>
                <a:srgbClr val="000000"/>
              </a:solidFill>
              <a:latin typeface="Arial"/>
              <a:ea typeface="Times New Roman"/>
              <a:cs typeface="Arial"/>
            </a:endParaRPr>
          </a:p>
          <a:p>
            <a:pPr algn="l" rtl="0">
              <a:lnSpc>
                <a:spcPct val="115000"/>
              </a:lnSpc>
              <a:spcAft>
                <a:spcPts val="1200"/>
              </a:spcAft>
            </a:pPr>
            <a:r>
              <a:rPr lang="en-US" spc="10" dirty="0" smtClean="0">
                <a:solidFill>
                  <a:srgbClr val="000000"/>
                </a:solidFill>
                <a:latin typeface="Arial"/>
                <a:ea typeface="Times New Roman"/>
                <a:cs typeface="Arial"/>
              </a:rPr>
              <a:t>The </a:t>
            </a:r>
            <a:r>
              <a:rPr lang="en-US" spc="10" dirty="0" err="1">
                <a:solidFill>
                  <a:srgbClr val="000000"/>
                </a:solidFill>
                <a:latin typeface="Arial"/>
                <a:ea typeface="Times New Roman"/>
                <a:cs typeface="Arial"/>
              </a:rPr>
              <a:t>extravillous</a:t>
            </a:r>
            <a:r>
              <a:rPr lang="en-US" spc="10" dirty="0">
                <a:solidFill>
                  <a:srgbClr val="000000"/>
                </a:solidFill>
                <a:latin typeface="Arial"/>
                <a:ea typeface="Times New Roman"/>
                <a:cs typeface="Arial"/>
              </a:rPr>
              <a:t> trophoblast forms villi, which penetrate the uterus. The </a:t>
            </a:r>
            <a:r>
              <a:rPr lang="en-US" spc="10" dirty="0" err="1">
                <a:solidFill>
                  <a:srgbClr val="000000"/>
                </a:solidFill>
                <a:latin typeface="Arial"/>
                <a:ea typeface="Times New Roman"/>
                <a:cs typeface="Arial"/>
              </a:rPr>
              <a:t>syncytiotrophoblast</a:t>
            </a:r>
            <a:r>
              <a:rPr lang="en-US" spc="10" dirty="0">
                <a:solidFill>
                  <a:srgbClr val="000000"/>
                </a:solidFill>
                <a:latin typeface="Arial"/>
                <a:ea typeface="Times New Roman"/>
                <a:cs typeface="Arial"/>
              </a:rPr>
              <a:t> covers the villi. The </a:t>
            </a:r>
            <a:r>
              <a:rPr lang="en-US" spc="10" dirty="0" err="1">
                <a:solidFill>
                  <a:srgbClr val="000000"/>
                </a:solidFill>
                <a:latin typeface="Arial"/>
                <a:ea typeface="Times New Roman"/>
                <a:cs typeface="Arial"/>
              </a:rPr>
              <a:t>syncytiotrophoblast</a:t>
            </a:r>
            <a:r>
              <a:rPr lang="en-US" spc="10" dirty="0">
                <a:solidFill>
                  <a:srgbClr val="000000"/>
                </a:solidFill>
                <a:latin typeface="Arial"/>
                <a:ea typeface="Times New Roman"/>
                <a:cs typeface="Arial"/>
              </a:rPr>
              <a:t> synthesizes trophic hormones and provides arterial and venous exchange between the circulation of the conceptus and that of the mother.</a:t>
            </a:r>
            <a:endParaRPr lang="en-US" sz="1400" dirty="0">
              <a:ea typeface="Calibri"/>
              <a:cs typeface="Arial"/>
            </a:endParaRPr>
          </a:p>
          <a:p>
            <a:pPr algn="l" rtl="0">
              <a:lnSpc>
                <a:spcPct val="115000"/>
              </a:lnSpc>
              <a:spcAft>
                <a:spcPts val="1200"/>
              </a:spcAft>
            </a:pPr>
            <a:r>
              <a:rPr lang="en-US" spc="10" dirty="0">
                <a:solidFill>
                  <a:srgbClr val="000000"/>
                </a:solidFill>
                <a:latin typeface="Arial"/>
                <a:ea typeface="Times New Roman"/>
                <a:cs typeface="Arial"/>
              </a:rPr>
              <a:t>The placenta is fully formed by week 18 to 20 but continues to grow, weighing about 500 g by term.</a:t>
            </a:r>
            <a:endParaRPr lang="en-US" sz="1400" dirty="0">
              <a:ea typeface="Calibri"/>
              <a:cs typeface="Arial"/>
            </a:endParaRPr>
          </a:p>
        </p:txBody>
      </p:sp>
    </p:spTree>
    <p:extLst>
      <p:ext uri="{BB962C8B-B14F-4D97-AF65-F5344CB8AC3E}">
        <p14:creationId xmlns:p14="http://schemas.microsoft.com/office/powerpoint/2010/main" val="3315030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620687"/>
            <a:ext cx="8352928" cy="5284524"/>
          </a:xfrm>
          <a:prstGeom prst="rect">
            <a:avLst/>
          </a:prstGeom>
        </p:spPr>
        <p:txBody>
          <a:bodyPr wrap="square">
            <a:spAutoFit/>
          </a:bodyPr>
          <a:lstStyle/>
          <a:p>
            <a:pPr algn="l" rtl="0">
              <a:lnSpc>
                <a:spcPct val="115000"/>
              </a:lnSpc>
            </a:pPr>
            <a:r>
              <a:rPr lang="en-US" sz="2400" b="1" spc="15" dirty="0">
                <a:solidFill>
                  <a:srgbClr val="FFFFFF"/>
                </a:solidFill>
                <a:latin typeface="Arial"/>
                <a:ea typeface="Times New Roman"/>
                <a:cs typeface="Arial"/>
              </a:rPr>
              <a:t>Embryo</a:t>
            </a:r>
            <a:endParaRPr lang="en-US" sz="1400" dirty="0">
              <a:ea typeface="Calibri"/>
              <a:cs typeface="Arial"/>
            </a:endParaRPr>
          </a:p>
          <a:p>
            <a:pPr algn="l" rtl="0">
              <a:lnSpc>
                <a:spcPct val="115000"/>
              </a:lnSpc>
              <a:spcAft>
                <a:spcPts val="1200"/>
              </a:spcAft>
            </a:pPr>
            <a:r>
              <a:rPr lang="en-US" spc="10" dirty="0">
                <a:solidFill>
                  <a:srgbClr val="000000"/>
                </a:solidFill>
                <a:latin typeface="Arial"/>
                <a:ea typeface="Times New Roman"/>
                <a:cs typeface="Arial"/>
              </a:rPr>
              <a:t>Around day 10, 3 germ layers (ectoderm, mesoderm, endoderm) are usually distinct in the embryo. Then the primitive streak, which becomes the neural tube, begins to develop.</a:t>
            </a:r>
            <a:endParaRPr lang="en-US" sz="1400" dirty="0">
              <a:ea typeface="Calibri"/>
              <a:cs typeface="Arial"/>
            </a:endParaRPr>
          </a:p>
          <a:p>
            <a:pPr algn="l" rtl="0">
              <a:lnSpc>
                <a:spcPct val="115000"/>
              </a:lnSpc>
              <a:spcAft>
                <a:spcPts val="1200"/>
              </a:spcAft>
            </a:pPr>
            <a:r>
              <a:rPr lang="en-US" spc="10" dirty="0">
                <a:solidFill>
                  <a:srgbClr val="000000"/>
                </a:solidFill>
                <a:latin typeface="Arial"/>
                <a:ea typeface="Times New Roman"/>
                <a:cs typeface="Arial"/>
              </a:rPr>
              <a:t>Around day 16, the cephalad portion of the mesoderm thickens, forming a central channel that develops into the heart and great vessels. The heart begins to pump plasma around day 20, and on the next day, fetal red blood cells (RBCs), which are immature and nucleated, appear. Fetal RBCs are soon replaced by mature RBCs, and blood vessels develop throughout the embryo. Eventually, the umbilical artery and vein develop, connecting the embryonic vessels with the placenta.</a:t>
            </a:r>
            <a:endParaRPr lang="en-US" sz="1400" dirty="0">
              <a:ea typeface="Calibri"/>
              <a:cs typeface="Arial"/>
            </a:endParaRPr>
          </a:p>
          <a:p>
            <a:pPr algn="l" rtl="0">
              <a:lnSpc>
                <a:spcPct val="115000"/>
              </a:lnSpc>
              <a:spcAft>
                <a:spcPts val="1200"/>
              </a:spcAft>
            </a:pPr>
            <a:r>
              <a:rPr lang="en-US" spc="10" dirty="0">
                <a:solidFill>
                  <a:srgbClr val="000000"/>
                </a:solidFill>
                <a:latin typeface="Arial"/>
                <a:ea typeface="Times New Roman"/>
                <a:cs typeface="Arial"/>
              </a:rPr>
              <a:t>Most organs form between 21 and 57 days after fertilization (between 5 and 10 weeks gestation); however, the central nervous system continues to develop throughout pregnancy. Susceptibility to malformations induced by teratogens is highest when organs are forming.</a:t>
            </a:r>
            <a:endParaRPr lang="en-US" sz="1400" dirty="0">
              <a:ea typeface="Calibri"/>
              <a:cs typeface="Arial"/>
            </a:endParaRPr>
          </a:p>
        </p:txBody>
      </p:sp>
    </p:spTree>
    <p:extLst>
      <p:ext uri="{BB962C8B-B14F-4D97-AF65-F5344CB8AC3E}">
        <p14:creationId xmlns:p14="http://schemas.microsoft.com/office/powerpoint/2010/main" val="293185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692696"/>
            <a:ext cx="7704856" cy="5332229"/>
          </a:xfrm>
          <a:prstGeom prst="rect">
            <a:avLst/>
          </a:prstGeom>
        </p:spPr>
        <p:txBody>
          <a:bodyPr wrap="square">
            <a:spAutoFit/>
          </a:bodyPr>
          <a:lstStyle/>
          <a:p>
            <a:pPr algn="l" rtl="0">
              <a:lnSpc>
                <a:spcPct val="115000"/>
              </a:lnSpc>
            </a:pPr>
            <a:endParaRPr lang="en-US" dirty="0">
              <a:solidFill>
                <a:srgbClr val="000000"/>
              </a:solidFill>
              <a:latin typeface="Arial"/>
              <a:ea typeface="Times New Roman"/>
              <a:cs typeface="Arial"/>
            </a:endParaRPr>
          </a:p>
          <a:p>
            <a:pPr algn="l" rtl="0" fontAlgn="ctr">
              <a:lnSpc>
                <a:spcPct val="115000"/>
              </a:lnSpc>
            </a:pPr>
            <a:r>
              <a:rPr lang="en-US" b="1" u="sng" spc="15" dirty="0">
                <a:solidFill>
                  <a:srgbClr val="000000"/>
                </a:solidFill>
                <a:latin typeface="Arial"/>
                <a:ea typeface="Times New Roman"/>
                <a:cs typeface="Arial"/>
                <a:hlinkClick r:id="rId2"/>
              </a:rPr>
              <a:t>Physiology of Pregnancy</a:t>
            </a:r>
            <a:endParaRPr lang="en-US" sz="1400" dirty="0">
              <a:ea typeface="Calibri"/>
              <a:cs typeface="Arial"/>
            </a:endParaRPr>
          </a:p>
          <a:p>
            <a:pPr algn="l" rtl="0">
              <a:lnSpc>
                <a:spcPct val="115000"/>
              </a:lnSpc>
            </a:pPr>
            <a:r>
              <a:rPr lang="en-US" dirty="0">
                <a:solidFill>
                  <a:srgbClr val="6F6F6F"/>
                </a:solidFill>
                <a:latin typeface="Arial"/>
                <a:ea typeface="Times New Roman"/>
                <a:cs typeface="Arial"/>
              </a:rPr>
              <a:t> </a:t>
            </a:r>
            <a:endParaRPr lang="en-US" sz="1400" dirty="0">
              <a:ea typeface="Calibri"/>
              <a:cs typeface="Arial"/>
            </a:endParaRPr>
          </a:p>
          <a:p>
            <a:pPr algn="l" rtl="0">
              <a:lnSpc>
                <a:spcPct val="115000"/>
              </a:lnSpc>
            </a:pPr>
            <a:r>
              <a:rPr lang="en-US" spc="10" dirty="0">
                <a:solidFill>
                  <a:srgbClr val="000000"/>
                </a:solidFill>
                <a:latin typeface="Arial"/>
                <a:ea typeface="Times New Roman"/>
                <a:cs typeface="Arial"/>
              </a:rPr>
              <a:t>The earliest sign of pregnancy and the reason most pregnant women initially see a physician is missing a menstrual period. For sexually active women who are of reproductive age and have regular periods, a period that is ≥ 1 week late is presumptive evidence of pregnancy.</a:t>
            </a:r>
            <a:endParaRPr lang="en-US" sz="1400" dirty="0">
              <a:ea typeface="Calibri"/>
              <a:cs typeface="Arial"/>
            </a:endParaRPr>
          </a:p>
          <a:p>
            <a:pPr algn="l" rtl="0">
              <a:lnSpc>
                <a:spcPct val="115000"/>
              </a:lnSpc>
              <a:spcAft>
                <a:spcPts val="1200"/>
              </a:spcAft>
            </a:pPr>
            <a:r>
              <a:rPr lang="en-US" spc="10" dirty="0">
                <a:solidFill>
                  <a:srgbClr val="000000"/>
                </a:solidFill>
                <a:latin typeface="Arial"/>
                <a:ea typeface="Times New Roman"/>
                <a:cs typeface="Arial"/>
              </a:rPr>
              <a:t>Pregnancy is considered to last</a:t>
            </a:r>
            <a:endParaRPr lang="en-US" sz="14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Arial"/>
                <a:ea typeface="Times New Roman"/>
                <a:cs typeface="Arial"/>
              </a:rPr>
              <a:t>266 days from the time of conception</a:t>
            </a:r>
            <a:endParaRPr lang="en-US" sz="1400" dirty="0">
              <a:ea typeface="Calibri"/>
              <a:cs typeface="Arial"/>
            </a:endParaRPr>
          </a:p>
          <a:p>
            <a:pPr marL="342900" marR="0" lvl="0" indent="-342900" algn="l" rtl="0">
              <a:lnSpc>
                <a:spcPct val="115000"/>
              </a:lnSpc>
              <a:spcBef>
                <a:spcPts val="0"/>
              </a:spcBef>
              <a:spcAft>
                <a:spcPts val="1200"/>
              </a:spcAft>
              <a:buSzPts val="1000"/>
              <a:buFont typeface="Symbol"/>
              <a:buChar char=""/>
              <a:tabLst>
                <a:tab pos="457200" algn="l"/>
              </a:tabLst>
            </a:pPr>
            <a:r>
              <a:rPr lang="en-US" spc="10" dirty="0">
                <a:solidFill>
                  <a:srgbClr val="000000"/>
                </a:solidFill>
                <a:latin typeface="Arial"/>
                <a:ea typeface="Times New Roman"/>
                <a:cs typeface="Arial"/>
              </a:rPr>
              <a:t>280 days from the first day of the last menstrual period if periods occur regularly every 28 days</a:t>
            </a:r>
            <a:endParaRPr lang="en-US" sz="1400" dirty="0">
              <a:ea typeface="Calibri"/>
              <a:cs typeface="Arial"/>
            </a:endParaRPr>
          </a:p>
          <a:p>
            <a:pPr algn="l" rtl="0">
              <a:lnSpc>
                <a:spcPct val="115000"/>
              </a:lnSpc>
            </a:pPr>
            <a:r>
              <a:rPr lang="en-US" spc="10" dirty="0">
                <a:solidFill>
                  <a:srgbClr val="000000"/>
                </a:solidFill>
                <a:latin typeface="Arial"/>
                <a:ea typeface="Times New Roman"/>
                <a:cs typeface="Arial"/>
              </a:rPr>
              <a:t>Delivery date is estimated based on the last menstrual period. Delivery up to 2 weeks earlier or later than the estimated date is normal. Delivery before 37 weeks gestation is considered </a:t>
            </a:r>
            <a:r>
              <a:rPr lang="en-US" u="sng" spc="10" dirty="0">
                <a:solidFill>
                  <a:srgbClr val="B12E32"/>
                </a:solidFill>
                <a:latin typeface="Arial"/>
                <a:ea typeface="Times New Roman"/>
                <a:cs typeface="Arial"/>
                <a:hlinkClick r:id="rId3" tooltip="Preterm Labor"/>
              </a:rPr>
              <a:t>preterm</a:t>
            </a:r>
            <a:r>
              <a:rPr lang="en-US" spc="10" dirty="0">
                <a:solidFill>
                  <a:srgbClr val="000000"/>
                </a:solidFill>
                <a:latin typeface="Arial"/>
                <a:ea typeface="Times New Roman"/>
                <a:cs typeface="Arial"/>
              </a:rPr>
              <a:t>; delivery after 42 weeks gestation is considered </a:t>
            </a:r>
            <a:r>
              <a:rPr lang="en-US" u="sng" spc="10" dirty="0" err="1">
                <a:solidFill>
                  <a:srgbClr val="B12E32"/>
                </a:solidFill>
                <a:latin typeface="Arial"/>
                <a:ea typeface="Times New Roman"/>
                <a:cs typeface="Arial"/>
                <a:hlinkClick r:id="rId4" tooltip="Postterm Pregnancy"/>
              </a:rPr>
              <a:t>postterm</a:t>
            </a:r>
            <a:r>
              <a:rPr lang="en-US" spc="10" dirty="0">
                <a:solidFill>
                  <a:srgbClr val="000000"/>
                </a:solidFill>
                <a:latin typeface="Arial"/>
                <a:ea typeface="Times New Roman"/>
                <a:cs typeface="Arial"/>
              </a:rPr>
              <a:t>.</a:t>
            </a:r>
            <a:endParaRPr lang="en-US" sz="1400" dirty="0">
              <a:ea typeface="Calibri"/>
              <a:cs typeface="Arial"/>
            </a:endParaRPr>
          </a:p>
        </p:txBody>
      </p:sp>
    </p:spTree>
    <p:extLst>
      <p:ext uri="{BB962C8B-B14F-4D97-AF65-F5344CB8AC3E}">
        <p14:creationId xmlns:p14="http://schemas.microsoft.com/office/powerpoint/2010/main" val="956366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04664"/>
            <a:ext cx="7632848" cy="5449184"/>
          </a:xfrm>
          <a:prstGeom prst="rect">
            <a:avLst/>
          </a:prstGeom>
        </p:spPr>
        <p:txBody>
          <a:bodyPr wrap="square">
            <a:spAutoFit/>
          </a:bodyPr>
          <a:lstStyle/>
          <a:p>
            <a:pPr algn="l" rtl="0">
              <a:lnSpc>
                <a:spcPct val="115000"/>
              </a:lnSpc>
            </a:pPr>
            <a:r>
              <a:rPr lang="en-US" sz="2400" b="1" spc="20" dirty="0">
                <a:solidFill>
                  <a:srgbClr val="FFFFFF"/>
                </a:solidFill>
                <a:latin typeface="Arial"/>
                <a:ea typeface="Times New Roman"/>
                <a:cs typeface="Arial"/>
              </a:rPr>
              <a:t>Physiology of Pregnancy</a:t>
            </a:r>
            <a:endParaRPr lang="en-US" sz="1400" dirty="0">
              <a:ea typeface="Calibri"/>
              <a:cs typeface="Arial"/>
            </a:endParaRPr>
          </a:p>
          <a:p>
            <a:pPr algn="l" rtl="0">
              <a:lnSpc>
                <a:spcPct val="115000"/>
              </a:lnSpc>
              <a:spcAft>
                <a:spcPts val="1200"/>
              </a:spcAft>
            </a:pPr>
            <a:r>
              <a:rPr lang="en-US" spc="10" dirty="0">
                <a:solidFill>
                  <a:srgbClr val="000000"/>
                </a:solidFill>
                <a:latin typeface="Arial"/>
                <a:ea typeface="Times New Roman"/>
                <a:cs typeface="Arial"/>
              </a:rPr>
              <a:t>Pregnancy causes physiologic changes in all maternal organ systems; most return to normal after delivery. In general, the changes are more dramatic in multifetal than in single pregnancies.</a:t>
            </a:r>
            <a:endParaRPr lang="en-US" sz="1400" dirty="0">
              <a:ea typeface="Calibri"/>
              <a:cs typeface="Arial"/>
            </a:endParaRPr>
          </a:p>
          <a:p>
            <a:pPr algn="l" rtl="0">
              <a:lnSpc>
                <a:spcPct val="115000"/>
              </a:lnSpc>
            </a:pPr>
            <a:r>
              <a:rPr lang="en-US" b="1" spc="15" dirty="0">
                <a:solidFill>
                  <a:srgbClr val="113A50"/>
                </a:solidFill>
                <a:latin typeface="Arial"/>
                <a:ea typeface="Times New Roman"/>
                <a:cs typeface="Arial"/>
              </a:rPr>
              <a:t>Cardiovascular</a:t>
            </a:r>
            <a:endParaRPr lang="en-US" sz="1400" dirty="0">
              <a:ea typeface="Calibri"/>
              <a:cs typeface="Arial"/>
            </a:endParaRPr>
          </a:p>
          <a:p>
            <a:pPr algn="l" rtl="0">
              <a:lnSpc>
                <a:spcPct val="115000"/>
              </a:lnSpc>
              <a:spcAft>
                <a:spcPts val="1200"/>
              </a:spcAft>
            </a:pPr>
            <a:r>
              <a:rPr lang="en-US" spc="10" dirty="0">
                <a:solidFill>
                  <a:srgbClr val="000000"/>
                </a:solidFill>
                <a:latin typeface="Arial"/>
                <a:ea typeface="Times New Roman"/>
                <a:cs typeface="Arial"/>
              </a:rPr>
              <a:t>Cardiac output (CO) increases 30 to 50%, beginning by 6 weeks gestation and peaking between 16 and 28 weeks (usually at about 24 weeks). It remains near peak levels until after 30 weeks. Then, CO becomes sensitive to body position. Positions that cause the enlarging uterus to obstruct the vena cava the most (</a:t>
            </a:r>
            <a:r>
              <a:rPr lang="en-US" spc="10" dirty="0" err="1">
                <a:solidFill>
                  <a:srgbClr val="000000"/>
                </a:solidFill>
                <a:latin typeface="Arial"/>
                <a:ea typeface="Times New Roman"/>
                <a:cs typeface="Arial"/>
              </a:rPr>
              <a:t>eg</a:t>
            </a:r>
            <a:r>
              <a:rPr lang="en-US" spc="10" dirty="0">
                <a:solidFill>
                  <a:srgbClr val="000000"/>
                </a:solidFill>
                <a:latin typeface="Arial"/>
                <a:ea typeface="Times New Roman"/>
                <a:cs typeface="Arial"/>
              </a:rPr>
              <a:t>, the recumbent position) cause CO to decrease the most. On average, CO usually decreases slightly from 30 weeks until labor begins. During labor, CO increases another 30%. After delivery, the uterus contracts, and CO drops rapidly to about 15 to 25% above normal, then gradually decreases (mostly over the next 3 to 4 weeks) until it reaches the </a:t>
            </a:r>
            <a:r>
              <a:rPr lang="en-US" spc="10" dirty="0" err="1">
                <a:solidFill>
                  <a:srgbClr val="000000"/>
                </a:solidFill>
                <a:latin typeface="Arial"/>
                <a:ea typeface="Times New Roman"/>
                <a:cs typeface="Arial"/>
              </a:rPr>
              <a:t>prepregnancy</a:t>
            </a:r>
            <a:r>
              <a:rPr lang="en-US" spc="10" dirty="0">
                <a:solidFill>
                  <a:srgbClr val="000000"/>
                </a:solidFill>
                <a:latin typeface="Arial"/>
                <a:ea typeface="Times New Roman"/>
                <a:cs typeface="Arial"/>
              </a:rPr>
              <a:t> level at about 6 weeks postpartum.</a:t>
            </a:r>
            <a:endParaRPr lang="en-US" sz="1400" dirty="0">
              <a:ea typeface="Calibri"/>
              <a:cs typeface="Arial"/>
            </a:endParaRPr>
          </a:p>
        </p:txBody>
      </p:sp>
    </p:spTree>
    <p:extLst>
      <p:ext uri="{BB962C8B-B14F-4D97-AF65-F5344CB8AC3E}">
        <p14:creationId xmlns:p14="http://schemas.microsoft.com/office/powerpoint/2010/main" val="2686272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620688"/>
            <a:ext cx="7704856" cy="5343001"/>
          </a:xfrm>
          <a:prstGeom prst="rect">
            <a:avLst/>
          </a:prstGeom>
        </p:spPr>
        <p:txBody>
          <a:bodyPr wrap="square">
            <a:spAutoFit/>
          </a:bodyPr>
          <a:lstStyle/>
          <a:p>
            <a:pPr algn="l" rtl="0">
              <a:lnSpc>
                <a:spcPct val="115000"/>
              </a:lnSpc>
              <a:spcAft>
                <a:spcPts val="1200"/>
              </a:spcAft>
            </a:pPr>
            <a:r>
              <a:rPr lang="en-US" spc="10" dirty="0">
                <a:solidFill>
                  <a:srgbClr val="000000"/>
                </a:solidFill>
                <a:latin typeface="Arial"/>
                <a:ea typeface="Times New Roman"/>
                <a:cs typeface="Arial"/>
              </a:rPr>
              <a:t>The increase in CO during pregnancy is due mainly to demands of the </a:t>
            </a:r>
            <a:r>
              <a:rPr lang="en-US" spc="10" dirty="0" err="1">
                <a:solidFill>
                  <a:srgbClr val="000000"/>
                </a:solidFill>
                <a:latin typeface="Arial"/>
                <a:ea typeface="Times New Roman"/>
                <a:cs typeface="Arial"/>
              </a:rPr>
              <a:t>uteroplacental</a:t>
            </a:r>
            <a:r>
              <a:rPr lang="en-US" spc="10" dirty="0">
                <a:solidFill>
                  <a:srgbClr val="000000"/>
                </a:solidFill>
                <a:latin typeface="Arial"/>
                <a:ea typeface="Times New Roman"/>
                <a:cs typeface="Arial"/>
              </a:rPr>
              <a:t> circulation; volume of the </a:t>
            </a:r>
            <a:r>
              <a:rPr lang="en-US" spc="10" dirty="0" err="1">
                <a:solidFill>
                  <a:srgbClr val="000000"/>
                </a:solidFill>
                <a:latin typeface="Arial"/>
                <a:ea typeface="Times New Roman"/>
                <a:cs typeface="Arial"/>
              </a:rPr>
              <a:t>uteroplacental</a:t>
            </a:r>
            <a:r>
              <a:rPr lang="en-US" spc="10" dirty="0">
                <a:solidFill>
                  <a:srgbClr val="000000"/>
                </a:solidFill>
                <a:latin typeface="Arial"/>
                <a:ea typeface="Times New Roman"/>
                <a:cs typeface="Arial"/>
              </a:rPr>
              <a:t> circulation increases markedly, and circulation within the </a:t>
            </a:r>
            <a:r>
              <a:rPr lang="en-US" spc="10" dirty="0" err="1">
                <a:solidFill>
                  <a:srgbClr val="000000"/>
                </a:solidFill>
                <a:latin typeface="Arial"/>
                <a:ea typeface="Times New Roman"/>
                <a:cs typeface="Arial"/>
              </a:rPr>
              <a:t>intervillous</a:t>
            </a:r>
            <a:r>
              <a:rPr lang="en-US" spc="10" dirty="0">
                <a:solidFill>
                  <a:srgbClr val="000000"/>
                </a:solidFill>
                <a:latin typeface="Arial"/>
                <a:ea typeface="Times New Roman"/>
                <a:cs typeface="Arial"/>
              </a:rPr>
              <a:t> space acts partly as an arteriovenous shunt. As the placenta and fetus develop, blood flow to the uterus must increase to about 1 L/min (20% of normal CO) at term. Increased needs of the skin (to regulate temperature) and kidneys (to excrete fetal wastes) account for some of the increased CO.</a:t>
            </a:r>
            <a:endParaRPr lang="en-US" sz="1400" dirty="0">
              <a:ea typeface="Calibri"/>
              <a:cs typeface="Arial"/>
            </a:endParaRPr>
          </a:p>
          <a:p>
            <a:pPr algn="l" rtl="0">
              <a:lnSpc>
                <a:spcPct val="115000"/>
              </a:lnSpc>
              <a:spcAft>
                <a:spcPts val="1200"/>
              </a:spcAft>
            </a:pPr>
            <a:r>
              <a:rPr lang="en-US" spc="10" dirty="0">
                <a:solidFill>
                  <a:srgbClr val="000000"/>
                </a:solidFill>
                <a:latin typeface="Arial"/>
                <a:ea typeface="Times New Roman"/>
                <a:cs typeface="Arial"/>
              </a:rPr>
              <a:t>To increase CO, heart rate increases from the normal 70 to as high as 90 beats/min, and stroke volume increases. During the 2nd trimester, blood pressure (BP) usually drops (and pulse pressure widens), even though CO and renin and angiotensin levels increase, because </a:t>
            </a:r>
            <a:r>
              <a:rPr lang="en-US" spc="10" dirty="0" err="1">
                <a:solidFill>
                  <a:srgbClr val="000000"/>
                </a:solidFill>
                <a:latin typeface="Arial"/>
                <a:ea typeface="Times New Roman"/>
                <a:cs typeface="Arial"/>
              </a:rPr>
              <a:t>uteroplacental</a:t>
            </a:r>
            <a:r>
              <a:rPr lang="en-US" spc="10" dirty="0">
                <a:solidFill>
                  <a:srgbClr val="000000"/>
                </a:solidFill>
                <a:latin typeface="Arial"/>
                <a:ea typeface="Times New Roman"/>
                <a:cs typeface="Arial"/>
              </a:rPr>
              <a:t> circulation expands (the placental </a:t>
            </a:r>
            <a:r>
              <a:rPr lang="en-US" spc="10" dirty="0" err="1">
                <a:solidFill>
                  <a:srgbClr val="000000"/>
                </a:solidFill>
                <a:latin typeface="Arial"/>
                <a:ea typeface="Times New Roman"/>
                <a:cs typeface="Arial"/>
              </a:rPr>
              <a:t>intervillous</a:t>
            </a:r>
            <a:r>
              <a:rPr lang="en-US" spc="10" dirty="0">
                <a:solidFill>
                  <a:srgbClr val="000000"/>
                </a:solidFill>
                <a:latin typeface="Arial"/>
                <a:ea typeface="Times New Roman"/>
                <a:cs typeface="Arial"/>
              </a:rPr>
              <a:t> space develops) and systemic vascular resistance decreases. Resistance decreases because blood viscosity and sensitivity to angiotensin decrease. During the 3rd trimester, BP may return to normal. With twins, CO increases more and diastolic BP is lower at 20 weeks than with a single fetus.</a:t>
            </a:r>
            <a:endParaRPr lang="en-US" sz="1400" dirty="0">
              <a:ea typeface="Calibri"/>
              <a:cs typeface="Arial"/>
            </a:endParaRPr>
          </a:p>
        </p:txBody>
      </p:sp>
    </p:spTree>
    <p:extLst>
      <p:ext uri="{BB962C8B-B14F-4D97-AF65-F5344CB8AC3E}">
        <p14:creationId xmlns:p14="http://schemas.microsoft.com/office/powerpoint/2010/main" val="3754792615"/>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1531</Words>
  <Application>Microsoft Office PowerPoint</Application>
  <PresentationFormat>On-screen Show (4:3)</PresentationFormat>
  <Paragraphs>74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سمة Office</vt:lpstr>
      <vt:lpstr>Conception and Prenatal Development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Conception and Prenatal Development </dc:title>
  <dc:creator>DR.SADAI</dc:creator>
  <cp:lastModifiedBy>Maher</cp:lastModifiedBy>
  <cp:revision>5</cp:revision>
  <dcterms:created xsi:type="dcterms:W3CDTF">2022-09-15T07:18:02Z</dcterms:created>
  <dcterms:modified xsi:type="dcterms:W3CDTF">2022-09-15T08:04:12Z</dcterms:modified>
</cp:coreProperties>
</file>