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0" r:id="rId3"/>
    <p:sldId id="257" r:id="rId4"/>
    <p:sldId id="260" r:id="rId5"/>
    <p:sldId id="262" r:id="rId6"/>
    <p:sldId id="284" r:id="rId7"/>
    <p:sldId id="263" r:id="rId8"/>
    <p:sldId id="264" r:id="rId9"/>
    <p:sldId id="265" r:id="rId10"/>
    <p:sldId id="278" r:id="rId11"/>
    <p:sldId id="266" r:id="rId12"/>
    <p:sldId id="279" r:id="rId13"/>
    <p:sldId id="267" r:id="rId14"/>
    <p:sldId id="268" r:id="rId15"/>
    <p:sldId id="269" r:id="rId16"/>
    <p:sldId id="270" r:id="rId17"/>
    <p:sldId id="271" r:id="rId18"/>
    <p:sldId id="272" r:id="rId19"/>
    <p:sldId id="273" r:id="rId20"/>
    <p:sldId id="275" r:id="rId21"/>
    <p:sldId id="287" r:id="rId22"/>
    <p:sldId id="289" r:id="rId23"/>
    <p:sldId id="288" r:id="rId24"/>
    <p:sldId id="286" r:id="rId2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85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15/02/1444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15/02/1444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15/02/1444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15/02/1444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15/02/1444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etuplearn.com/blog/types-of-family-in-sociology/#extended-famil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getuplearn.com/blog/types-of-family-in-sociology/#affection-and-companionship" TargetMode="External"/><Relationship Id="rId3" Type="http://schemas.openxmlformats.org/officeDocument/2006/relationships/hyperlink" Target="https://getuplearn.com/blog/types-of-family-in-sociology/#nurture" TargetMode="External"/><Relationship Id="rId7" Type="http://schemas.openxmlformats.org/officeDocument/2006/relationships/hyperlink" Target="https://getuplearn.com/blog/types-of-family-in-sociology/#material-and-emotional-security" TargetMode="External"/><Relationship Id="rId2" Type="http://schemas.openxmlformats.org/officeDocument/2006/relationships/hyperlink" Target="https://getuplearn.com/blog/types-of-family-in-sociology/#functions-of-family" TargetMode="External"/><Relationship Id="rId1" Type="http://schemas.openxmlformats.org/officeDocument/2006/relationships/slideLayout" Target="../slideLayouts/slideLayout2.xml"/><Relationship Id="rId6" Type="http://schemas.openxmlformats.org/officeDocument/2006/relationships/hyperlink" Target="https://getuplearn.com/blog/types-of-family-in-sociology/#social-placement" TargetMode="External"/><Relationship Id="rId11" Type="http://schemas.openxmlformats.org/officeDocument/2006/relationships/hyperlink" Target="https://getuplearn.com/blog/types-of-family-in-sociology/#legitimizing-inheritance" TargetMode="External"/><Relationship Id="rId5" Type="http://schemas.openxmlformats.org/officeDocument/2006/relationships/hyperlink" Target="https://getuplearn.com/blog/types-of-family-in-sociology/#procreation" TargetMode="External"/><Relationship Id="rId10" Type="http://schemas.openxmlformats.org/officeDocument/2006/relationships/hyperlink" Target="https://getuplearn.com/blog/types-of-family-in-sociology/#socialization" TargetMode="External"/><Relationship Id="rId4" Type="http://schemas.openxmlformats.org/officeDocument/2006/relationships/hyperlink" Target="https://getuplearn.com/blog/types-of-family-in-sociology/#regulation-of-sexual-relationships" TargetMode="External"/><Relationship Id="rId9" Type="http://schemas.openxmlformats.org/officeDocument/2006/relationships/hyperlink" Target="https://getuplearn.com/blog/types-of-family-in-sociology/#protectio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etuplearn.com/blog/types-of-family-in-sociology/#regulation-of-sexual-relationships" TargetMode="External"/><Relationship Id="rId2" Type="http://schemas.openxmlformats.org/officeDocument/2006/relationships/hyperlink" Target="https://getuplearn.com/blog/types-of-family-in-sociology/#nurtur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etuplearn.com/blog/types-of-family-in-sociology/#affection-and-companionship" TargetMode="External"/><Relationship Id="rId2" Type="http://schemas.openxmlformats.org/officeDocument/2006/relationships/hyperlink" Target="https://getuplearn.com/blog/types-of-family-in-sociology/#material-and-emotional-security" TargetMode="External"/><Relationship Id="rId1" Type="http://schemas.openxmlformats.org/officeDocument/2006/relationships/slideLayout" Target="../slideLayouts/slideLayout2.xml"/><Relationship Id="rId5" Type="http://schemas.openxmlformats.org/officeDocument/2006/relationships/hyperlink" Target="https://getuplearn.com/blog/types-of-family-in-sociology/#procreation" TargetMode="External"/><Relationship Id="rId4" Type="http://schemas.openxmlformats.org/officeDocument/2006/relationships/hyperlink" Target="https://getuplearn.com/blog/types-of-family-in-sociology/#protectio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getuplearn.com/blog/types-of-family-in-sociology/#socialization" TargetMode="External"/><Relationship Id="rId2" Type="http://schemas.openxmlformats.org/officeDocument/2006/relationships/hyperlink" Target="https://getuplearn.com/blog/types-of-family-in-sociology/#social-placement" TargetMode="External"/><Relationship Id="rId1" Type="http://schemas.openxmlformats.org/officeDocument/2006/relationships/slideLayout" Target="../slideLayouts/slideLayout2.xml"/><Relationship Id="rId4" Type="http://schemas.openxmlformats.org/officeDocument/2006/relationships/hyperlink" Target="https://getuplearn.com/blog/types-of-family-in-sociology/#legitimizing-inheritanc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getuplearn.com/blog/types-of-family-in-sociology/#what-is-famil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getuplearn.com/blog/types-of-family-in-sociology/#matriarchal-family" TargetMode="External"/><Relationship Id="rId3" Type="http://schemas.openxmlformats.org/officeDocument/2006/relationships/hyperlink" Target="https://getuplearn.com/blog/types-of-family-in-sociology/#nuclear-family" TargetMode="External"/><Relationship Id="rId7" Type="http://schemas.openxmlformats.org/officeDocument/2006/relationships/hyperlink" Target="https://getuplearn.com/blog/types-of-family-in-sociology/#patriarchal-family" TargetMode="External"/><Relationship Id="rId2" Type="http://schemas.openxmlformats.org/officeDocument/2006/relationships/hyperlink" Target="https://getuplearn.com/blog/types-of-family-in-sociology/" TargetMode="External"/><Relationship Id="rId1" Type="http://schemas.openxmlformats.org/officeDocument/2006/relationships/slideLayout" Target="../slideLayouts/slideLayout2.xml"/><Relationship Id="rId6" Type="http://schemas.openxmlformats.org/officeDocument/2006/relationships/hyperlink" Target="https://getuplearn.com/blog/types-of-family-in-sociology/#compound-family" TargetMode="External"/><Relationship Id="rId5" Type="http://schemas.openxmlformats.org/officeDocument/2006/relationships/hyperlink" Target="https://getuplearn.com/blog/types-of-family-in-sociology/#blended-families" TargetMode="External"/><Relationship Id="rId4" Type="http://schemas.openxmlformats.org/officeDocument/2006/relationships/hyperlink" Target="https://getuplearn.com/blog/types-of-family-in-sociology/#extended-family" TargetMode="External"/><Relationship Id="rId9" Type="http://schemas.openxmlformats.org/officeDocument/2006/relationships/hyperlink" Target="https://getuplearn.com/blog/types-of-family-in-sociology/#egalitarian-family"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getuplearn.com/blog/types-of-family-in-sociology/#nuclear-famil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558608" cy="1368151"/>
          </a:xfrm>
        </p:spPr>
        <p:txBody>
          <a:bodyPr>
            <a:normAutofit fontScale="90000"/>
          </a:bodyPr>
          <a:lstStyle/>
          <a:p>
            <a:r>
              <a:rPr lang="en-US" dirty="0" smtClean="0"/>
              <a:t>Introduction to maternal and neonatal nursing</a:t>
            </a:r>
            <a:endParaRPr lang="en-US" dirty="0"/>
          </a:p>
        </p:txBody>
      </p:sp>
      <p:sp>
        <p:nvSpPr>
          <p:cNvPr id="3" name="Subtitle 2"/>
          <p:cNvSpPr>
            <a:spLocks noGrp="1"/>
          </p:cNvSpPr>
          <p:nvPr>
            <p:ph type="subTitle" idx="1"/>
          </p:nvPr>
        </p:nvSpPr>
        <p:spPr>
          <a:xfrm>
            <a:off x="1371600" y="2636912"/>
            <a:ext cx="6080720" cy="3001888"/>
          </a:xfrm>
        </p:spPr>
        <p:txBody>
          <a:bodyPr/>
          <a:lstStyle/>
          <a:p>
            <a:endParaRPr lang="en-US" b="1" dirty="0" smtClean="0">
              <a:solidFill>
                <a:srgbClr val="00AF50"/>
              </a:solidFill>
              <a:ea typeface="Times New Roman"/>
              <a:cs typeface="Times New Roman"/>
            </a:endParaRPr>
          </a:p>
          <a:p>
            <a:pPr algn="l"/>
            <a:r>
              <a:rPr lang="en-US" b="1" dirty="0" smtClean="0">
                <a:solidFill>
                  <a:srgbClr val="00AF50"/>
                </a:solidFill>
                <a:ea typeface="Times New Roman"/>
                <a:cs typeface="Times New Roman"/>
              </a:rPr>
              <a:t>Maternal and </a:t>
            </a:r>
            <a:r>
              <a:rPr lang="en-US" b="1" dirty="0">
                <a:solidFill>
                  <a:srgbClr val="00AF50"/>
                </a:solidFill>
                <a:ea typeface="Times New Roman"/>
                <a:cs typeface="Times New Roman"/>
              </a:rPr>
              <a:t>Neonatal </a:t>
            </a:r>
            <a:r>
              <a:rPr lang="en-US" b="1" dirty="0" smtClean="0">
                <a:solidFill>
                  <a:srgbClr val="00AF50"/>
                </a:solidFill>
                <a:ea typeface="Times New Roman"/>
                <a:cs typeface="Times New Roman"/>
              </a:rPr>
              <a:t>Nursing</a:t>
            </a:r>
          </a:p>
          <a:p>
            <a:pPr lvl="0"/>
            <a:r>
              <a:rPr lang="en-US" b="1" dirty="0">
                <a:solidFill>
                  <a:srgbClr val="00AF50"/>
                </a:solidFill>
                <a:ea typeface="Times New Roman"/>
                <a:cs typeface="Times New Roman"/>
              </a:rPr>
              <a:t>2022-20-23</a:t>
            </a:r>
          </a:p>
          <a:p>
            <a:pPr algn="l"/>
            <a:r>
              <a:rPr lang="en-US" b="1" spc="-575" dirty="0" smtClean="0">
                <a:solidFill>
                  <a:srgbClr val="00AF50"/>
                </a:solidFill>
                <a:ea typeface="Times New Roman"/>
                <a:cs typeface="Times New Roman"/>
              </a:rPr>
              <a:t> </a:t>
            </a:r>
            <a:endParaRPr lang="en-US" dirty="0"/>
          </a:p>
        </p:txBody>
      </p:sp>
    </p:spTree>
    <p:extLst>
      <p:ext uri="{BB962C8B-B14F-4D97-AF65-F5344CB8AC3E}">
        <p14:creationId xmlns:p14="http://schemas.microsoft.com/office/powerpoint/2010/main" val="1739202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pPr lvl="0" indent="-342900" rtl="0" fontAlgn="base">
              <a:lnSpc>
                <a:spcPct val="115000"/>
              </a:lnSpc>
              <a:spcBef>
                <a:spcPts val="0"/>
              </a:spcBef>
            </a:pPr>
            <a:r>
              <a:rPr lang="en-US" sz="2000" b="1" dirty="0">
                <a:solidFill>
                  <a:srgbClr val="107895"/>
                </a:solidFill>
                <a:latin typeface="inherit"/>
                <a:ea typeface="Times New Roman"/>
                <a:cs typeface="Times New Roman"/>
              </a:rPr>
              <a:t>Extended Family</a:t>
            </a:r>
            <a:r>
              <a:rPr lang="en-US" sz="2000" dirty="0">
                <a:solidFill>
                  <a:prstClr val="black"/>
                </a:solidFill>
                <a:ea typeface="Calibri"/>
                <a:cs typeface="Arial"/>
              </a:rPr>
              <a:t/>
            </a:r>
            <a:br>
              <a:rPr lang="en-US" sz="2000" dirty="0">
                <a:solidFill>
                  <a:prstClr val="black"/>
                </a:solidFill>
                <a:ea typeface="Calibri"/>
                <a:cs typeface="Arial"/>
              </a:rPr>
            </a:br>
            <a:endParaRPr lang="en-US" sz="2000" dirty="0"/>
          </a:p>
        </p:txBody>
      </p:sp>
      <p:sp>
        <p:nvSpPr>
          <p:cNvPr id="3" name="Content Placeholder 2"/>
          <p:cNvSpPr>
            <a:spLocks noGrp="1"/>
          </p:cNvSpPr>
          <p:nvPr>
            <p:ph idx="1"/>
          </p:nvPr>
        </p:nvSpPr>
        <p:spPr>
          <a:xfrm>
            <a:off x="457200" y="980728"/>
            <a:ext cx="8229600" cy="5145435"/>
          </a:xfrm>
        </p:spPr>
        <p:txBody>
          <a:bodyPr>
            <a:normAutofit fontScale="92500" lnSpcReduction="20000"/>
          </a:bodyPr>
          <a:lstStyle/>
          <a:p>
            <a:pPr marL="0" lvl="0" algn="l" rtl="0" fontAlgn="base">
              <a:lnSpc>
                <a:spcPct val="115000"/>
              </a:lnSpc>
              <a:spcBef>
                <a:spcPts val="0"/>
              </a:spcBef>
            </a:pPr>
            <a:r>
              <a:rPr lang="en-US" sz="2400" dirty="0" smtClean="0">
                <a:solidFill>
                  <a:prstClr val="black"/>
                </a:solidFill>
                <a:latin typeface="Times New Roman" panose="02020603050405020304" pitchFamily="18" charset="0"/>
                <a:ea typeface="Times New Roman"/>
                <a:cs typeface="Times New Roman" panose="02020603050405020304" pitchFamily="18" charset="0"/>
              </a:rPr>
              <a:t>Units </a:t>
            </a:r>
            <a:r>
              <a:rPr lang="en-US" sz="2400" dirty="0">
                <a:solidFill>
                  <a:prstClr val="black"/>
                </a:solidFill>
                <a:latin typeface="Times New Roman" panose="02020603050405020304" pitchFamily="18" charset="0"/>
                <a:ea typeface="Times New Roman"/>
                <a:cs typeface="Times New Roman" panose="02020603050405020304" pitchFamily="18" charset="0"/>
              </a:rPr>
              <a:t>larger than the nuclear family are usually known as the </a:t>
            </a:r>
            <a:r>
              <a:rPr lang="en-US" sz="2400" u="sng" dirty="0">
                <a:solidFill>
                  <a:srgbClr val="333333"/>
                </a:solidFill>
                <a:latin typeface="Times New Roman" panose="02020603050405020304" pitchFamily="18" charset="0"/>
                <a:ea typeface="Times New Roman"/>
                <a:cs typeface="Times New Roman" panose="02020603050405020304" pitchFamily="18" charset="0"/>
                <a:hlinkClick r:id="rId2"/>
              </a:rPr>
              <a:t>extended families</a:t>
            </a:r>
            <a:r>
              <a:rPr lang="en-US" sz="2400" dirty="0">
                <a:solidFill>
                  <a:prstClr val="black"/>
                </a:solidFill>
                <a:latin typeface="Times New Roman" panose="02020603050405020304" pitchFamily="18" charset="0"/>
                <a:ea typeface="Times New Roman"/>
                <a:cs typeface="Times New Roman" panose="02020603050405020304" pitchFamily="18" charset="0"/>
              </a:rPr>
              <a:t>; they are extended nuclear units. An extended family </a:t>
            </a:r>
            <a:r>
              <a:rPr lang="en-US" sz="2400" dirty="0" smtClean="0">
                <a:solidFill>
                  <a:prstClr val="black"/>
                </a:solidFill>
                <a:latin typeface="Times New Roman" panose="02020603050405020304" pitchFamily="18" charset="0"/>
                <a:ea typeface="Times New Roman"/>
                <a:cs typeface="Times New Roman" panose="02020603050405020304" pitchFamily="18" charset="0"/>
              </a:rPr>
              <a:t>is </a:t>
            </a:r>
            <a:r>
              <a:rPr lang="en-US" sz="2400" dirty="0">
                <a:solidFill>
                  <a:prstClr val="black"/>
                </a:solidFill>
                <a:latin typeface="Times New Roman" panose="02020603050405020304" pitchFamily="18" charset="0"/>
                <a:ea typeface="Times New Roman"/>
                <a:cs typeface="Times New Roman" panose="02020603050405020304" pitchFamily="18" charset="0"/>
              </a:rPr>
              <a:t>when three or more generations connected by blood or marriage relationships form a social unit and live together.</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marL="0" lvl="0" algn="l" rtl="0" fontAlgn="base">
              <a:lnSpc>
                <a:spcPct val="115000"/>
              </a:lnSpc>
              <a:spcBef>
                <a:spcPts val="0"/>
              </a:spcBef>
            </a:pPr>
            <a:r>
              <a:rPr lang="en-US" sz="2400" dirty="0">
                <a:solidFill>
                  <a:prstClr val="black"/>
                </a:solidFill>
                <a:latin typeface="Times New Roman" panose="02020603050405020304" pitchFamily="18" charset="0"/>
                <a:ea typeface="Times New Roman"/>
                <a:cs typeface="Times New Roman" panose="02020603050405020304" pitchFamily="18" charset="0"/>
              </a:rPr>
              <a:t>The </a:t>
            </a:r>
            <a:r>
              <a:rPr lang="en-US" sz="2400" u="sng" dirty="0">
                <a:solidFill>
                  <a:srgbClr val="333333"/>
                </a:solidFill>
                <a:latin typeface="Times New Roman" panose="02020603050405020304" pitchFamily="18" charset="0"/>
                <a:ea typeface="Times New Roman"/>
                <a:cs typeface="Times New Roman" panose="02020603050405020304" pitchFamily="18" charset="0"/>
                <a:hlinkClick r:id="rId2"/>
              </a:rPr>
              <a:t>extension</a:t>
            </a:r>
            <a:r>
              <a:rPr lang="en-US" sz="2400" dirty="0">
                <a:solidFill>
                  <a:prstClr val="black"/>
                </a:solidFill>
                <a:latin typeface="Times New Roman" panose="02020603050405020304" pitchFamily="18" charset="0"/>
                <a:ea typeface="Times New Roman"/>
                <a:cs typeface="Times New Roman" panose="02020603050405020304" pitchFamily="18" charset="0"/>
              </a:rPr>
              <a:t> of nuclear units can either be vertical or horizontal. It is vertical if, for example, the addition is from members of a third-generation such as the spouses‟ parents and horizontal if for instance, the addition of members of the same generation as the spouses, such as the </a:t>
            </a:r>
            <a:r>
              <a:rPr lang="en-US" sz="2400" dirty="0" err="1">
                <a:solidFill>
                  <a:prstClr val="black"/>
                </a:solidFill>
                <a:latin typeface="Times New Roman" panose="02020603050405020304" pitchFamily="18" charset="0"/>
                <a:ea typeface="Times New Roman"/>
                <a:cs typeface="Times New Roman" panose="02020603050405020304" pitchFamily="18" charset="0"/>
              </a:rPr>
              <a:t>husband‟s</a:t>
            </a:r>
            <a:r>
              <a:rPr lang="en-US" sz="2400" dirty="0">
                <a:solidFill>
                  <a:prstClr val="black"/>
                </a:solidFill>
                <a:latin typeface="Times New Roman" panose="02020603050405020304" pitchFamily="18" charset="0"/>
                <a:ea typeface="Times New Roman"/>
                <a:cs typeface="Times New Roman" panose="02020603050405020304" pitchFamily="18" charset="0"/>
              </a:rPr>
              <a:t> brother or an additional wife etc.</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marL="0" lvl="0" algn="l" rtl="0" fontAlgn="base">
              <a:lnSpc>
                <a:spcPct val="115000"/>
              </a:lnSpc>
              <a:spcBef>
                <a:spcPts val="0"/>
              </a:spcBef>
              <a:spcAft>
                <a:spcPts val="1500"/>
              </a:spcAft>
            </a:pPr>
            <a:r>
              <a:rPr lang="en-US" sz="2400" dirty="0">
                <a:solidFill>
                  <a:prstClr val="black"/>
                </a:solidFill>
                <a:latin typeface="Times New Roman" panose="02020603050405020304" pitchFamily="18" charset="0"/>
                <a:ea typeface="Times New Roman"/>
                <a:cs typeface="Times New Roman" panose="02020603050405020304" pitchFamily="18" charset="0"/>
              </a:rPr>
              <a:t>Hence an extended family is a constituent of several related persons by descent, marriage or adoption such as a husband and a wife and their children and at least one of their sets of parents, aunts, uncles, nieces and nephews all living together in a single dwelling or in close proximity.</a:t>
            </a:r>
            <a:endParaRPr lang="en-US" sz="2400" dirty="0">
              <a:solidFill>
                <a:prstClr val="black"/>
              </a:solidFill>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3326501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42900" rtl="0" fontAlgn="base">
              <a:lnSpc>
                <a:spcPct val="115000"/>
              </a:lnSpc>
              <a:spcBef>
                <a:spcPts val="0"/>
              </a:spcBef>
            </a:pPr>
            <a:r>
              <a:rPr lang="en-US" sz="2100" b="1" dirty="0">
                <a:solidFill>
                  <a:srgbClr val="107895"/>
                </a:solidFill>
                <a:latin typeface="inherit"/>
                <a:ea typeface="Times New Roman"/>
                <a:cs typeface="Times New Roman"/>
              </a:rPr>
              <a:t>Blended Families</a:t>
            </a:r>
            <a:r>
              <a:rPr lang="en-US" sz="1100" dirty="0">
                <a:solidFill>
                  <a:prstClr val="black"/>
                </a:solidFill>
                <a:ea typeface="Calibri"/>
                <a:cs typeface="Arial"/>
              </a:rPr>
              <a:t/>
            </a:r>
            <a:br>
              <a:rPr lang="en-US" sz="1100" dirty="0">
                <a:solidFill>
                  <a:prstClr val="black"/>
                </a:solidFill>
                <a:ea typeface="Calibri"/>
                <a:cs typeface="Arial"/>
              </a:rPr>
            </a:br>
            <a:endParaRPr lang="en-US" dirty="0"/>
          </a:p>
        </p:txBody>
      </p:sp>
      <p:sp>
        <p:nvSpPr>
          <p:cNvPr id="3" name="Content Placeholder 2"/>
          <p:cNvSpPr>
            <a:spLocks noGrp="1"/>
          </p:cNvSpPr>
          <p:nvPr>
            <p:ph idx="1"/>
          </p:nvPr>
        </p:nvSpPr>
        <p:spPr>
          <a:xfrm>
            <a:off x="457200" y="764704"/>
            <a:ext cx="8147248" cy="5361459"/>
          </a:xfrm>
        </p:spPr>
        <p:txBody>
          <a:bodyPr>
            <a:normAutofit fontScale="85000" lnSpcReduction="10000"/>
          </a:bodyPr>
          <a:lstStyle/>
          <a:p>
            <a:pPr marL="0" marR="0" algn="l" rtl="0" fontAlgn="base">
              <a:lnSpc>
                <a:spcPct val="115000"/>
              </a:lnSpc>
              <a:spcBef>
                <a:spcPts val="0"/>
              </a:spcBef>
              <a:spcAft>
                <a:spcPts val="1500"/>
              </a:spcAft>
            </a:pPr>
            <a:r>
              <a:rPr lang="en-US" dirty="0" smtClean="0">
                <a:latin typeface="Times New Roman" panose="02020603050405020304" pitchFamily="18" charset="0"/>
                <a:ea typeface="Times New Roman"/>
                <a:cs typeface="Times New Roman" panose="02020603050405020304" pitchFamily="18" charset="0"/>
              </a:rPr>
              <a:t>This </a:t>
            </a:r>
            <a:r>
              <a:rPr lang="en-US" dirty="0">
                <a:latin typeface="Times New Roman" panose="02020603050405020304" pitchFamily="18" charset="0"/>
                <a:ea typeface="Times New Roman"/>
                <a:cs typeface="Times New Roman" panose="02020603050405020304" pitchFamily="18" charset="0"/>
              </a:rPr>
              <a:t>is a family made up of a couple and children either or both raised in an earlier marriage, and children they raised together (if any). Most people who divorce eventually get remarried. A good number of such persons often times divorce leaving behind children.</a:t>
            </a:r>
            <a:endParaRPr lang="en-US" sz="24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1500"/>
              </a:spcAft>
            </a:pPr>
            <a:r>
              <a:rPr lang="en-US" dirty="0">
                <a:latin typeface="Times New Roman" panose="02020603050405020304" pitchFamily="18" charset="0"/>
                <a:ea typeface="Times New Roman"/>
                <a:cs typeface="Times New Roman" panose="02020603050405020304" pitchFamily="18" charset="0"/>
              </a:rPr>
              <a:t>Remarriage frequently results in stepfamilies, also called reconstituted‟, reorganizing‟ or „blended‟ families. Because a good number of those who remarry are parents, their new partners become stepparents. This form of the nuclear family has become very common in modern times.</a:t>
            </a:r>
            <a:endParaRPr lang="en-US" sz="2400" dirty="0">
              <a:latin typeface="Times New Roman" panose="02020603050405020304" pitchFamily="18" charset="0"/>
              <a:ea typeface="Calibri"/>
              <a:cs typeface="Times New Roman" panose="02020603050405020304" pitchFamily="18" charset="0"/>
            </a:endParaRPr>
          </a:p>
          <a:p>
            <a:pPr algn="l" rtl="0"/>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8804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lvl="0" indent="-342900" rtl="0" fontAlgn="base">
              <a:lnSpc>
                <a:spcPct val="115000"/>
              </a:lnSpc>
              <a:spcBef>
                <a:spcPts val="0"/>
              </a:spcBef>
            </a:pPr>
            <a:r>
              <a:rPr lang="en-US" sz="2200" b="1" dirty="0">
                <a:solidFill>
                  <a:srgbClr val="107895"/>
                </a:solidFill>
                <a:latin typeface="Times New Roman" panose="02020603050405020304" pitchFamily="18" charset="0"/>
                <a:ea typeface="Times New Roman"/>
                <a:cs typeface="Times New Roman" panose="02020603050405020304" pitchFamily="18" charset="0"/>
              </a:rPr>
              <a:t>Compound Family</a:t>
            </a:r>
            <a:r>
              <a:rPr lang="en-US" sz="1800" dirty="0">
                <a:solidFill>
                  <a:prstClr val="black"/>
                </a:solidFill>
                <a:ea typeface="Calibri"/>
                <a:cs typeface="Arial"/>
              </a:rPr>
              <a:t/>
            </a:r>
            <a:br>
              <a:rPr lang="en-US" sz="1800" dirty="0">
                <a:solidFill>
                  <a:prstClr val="black"/>
                </a:solidFill>
                <a:ea typeface="Calibri"/>
                <a:cs typeface="Arial"/>
              </a:rPr>
            </a:br>
            <a:endParaRPr lang="en-US" sz="1800" dirty="0"/>
          </a:p>
        </p:txBody>
      </p:sp>
      <p:sp>
        <p:nvSpPr>
          <p:cNvPr id="3" name="Content Placeholder 2"/>
          <p:cNvSpPr>
            <a:spLocks noGrp="1"/>
          </p:cNvSpPr>
          <p:nvPr>
            <p:ph idx="1"/>
          </p:nvPr>
        </p:nvSpPr>
        <p:spPr/>
        <p:txBody>
          <a:bodyPr>
            <a:normAutofit/>
          </a:bodyPr>
          <a:lstStyle/>
          <a:p>
            <a:pPr marL="0" lvl="0" algn="l" rtl="0" fontAlgn="base">
              <a:lnSpc>
                <a:spcPct val="115000"/>
              </a:lnSpc>
              <a:spcBef>
                <a:spcPts val="0"/>
              </a:spcBef>
              <a:spcAft>
                <a:spcPts val="1500"/>
              </a:spcAft>
            </a:pPr>
            <a:r>
              <a:rPr lang="en-US" sz="2400" dirty="0" smtClean="0">
                <a:solidFill>
                  <a:prstClr val="black"/>
                </a:solidFill>
                <a:latin typeface="Times New Roman" panose="02020603050405020304" pitchFamily="18" charset="0"/>
                <a:ea typeface="Times New Roman"/>
                <a:cs typeface="Times New Roman" panose="02020603050405020304" pitchFamily="18" charset="0"/>
              </a:rPr>
              <a:t>This </a:t>
            </a:r>
            <a:r>
              <a:rPr lang="en-US" sz="2400" dirty="0">
                <a:solidFill>
                  <a:prstClr val="black"/>
                </a:solidFill>
                <a:latin typeface="Times New Roman" panose="02020603050405020304" pitchFamily="18" charset="0"/>
                <a:ea typeface="Times New Roman"/>
                <a:cs typeface="Times New Roman" panose="02020603050405020304" pitchFamily="18" charset="0"/>
              </a:rPr>
              <a:t>form of family organization can be seen as an overlapping set of nuclear families, each with the same man as the family head. It consists of a man (head of households); his wives and concubines who live in different homesteads with their children. In this case, the wives become head of their own respective household while the man rules and runs all households.</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marL="0" lvl="0" algn="l" rtl="0" fontAlgn="base">
              <a:lnSpc>
                <a:spcPct val="115000"/>
              </a:lnSpc>
              <a:spcBef>
                <a:spcPts val="0"/>
              </a:spcBef>
              <a:spcAft>
                <a:spcPts val="1500"/>
              </a:spcAft>
            </a:pPr>
            <a:r>
              <a:rPr lang="en-US" sz="2400" dirty="0">
                <a:solidFill>
                  <a:prstClr val="black"/>
                </a:solidFill>
                <a:latin typeface="Times New Roman" panose="02020603050405020304" pitchFamily="18" charset="0"/>
                <a:ea typeface="Times New Roman"/>
                <a:cs typeface="Times New Roman" panose="02020603050405020304" pitchFamily="18" charset="0"/>
              </a:rPr>
              <a:t>This kind of family is mostly popular amongst traditional West African societies.</a:t>
            </a:r>
            <a:endParaRPr lang="en-US" sz="2400" dirty="0">
              <a:solidFill>
                <a:prstClr val="black"/>
              </a:solidFill>
              <a:latin typeface="Times New Roman" panose="02020603050405020304" pitchFamily="18" charset="0"/>
              <a:ea typeface="Calibri"/>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5062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lvl="0" indent="-342900" rtl="0" fontAlgn="base">
              <a:lnSpc>
                <a:spcPct val="115000"/>
              </a:lnSpc>
              <a:spcBef>
                <a:spcPts val="0"/>
              </a:spcBef>
              <a:spcAft>
                <a:spcPts val="1500"/>
              </a:spcAft>
            </a:pPr>
            <a:r>
              <a:rPr lang="en-US" sz="2000" b="1" dirty="0">
                <a:solidFill>
                  <a:prstClr val="black"/>
                </a:solidFill>
                <a:latin typeface="inherit"/>
                <a:ea typeface="Times New Roman"/>
                <a:cs typeface="Times New Roman"/>
              </a:rPr>
              <a:t>Types of Family According to Authority and Power Structure</a:t>
            </a:r>
            <a:r>
              <a:rPr lang="en-US" sz="2000" dirty="0">
                <a:solidFill>
                  <a:prstClr val="black"/>
                </a:solidFill>
                <a:ea typeface="Calibri"/>
                <a:cs typeface="Arial"/>
              </a:rPr>
              <a:t/>
            </a:r>
            <a:br>
              <a:rPr lang="en-US" sz="2000" dirty="0">
                <a:solidFill>
                  <a:prstClr val="black"/>
                </a:solidFill>
                <a:ea typeface="Calibri"/>
                <a:cs typeface="Arial"/>
              </a:rPr>
            </a:br>
            <a:endParaRPr lang="en-US" sz="2000" dirty="0"/>
          </a:p>
        </p:txBody>
      </p:sp>
      <p:sp>
        <p:nvSpPr>
          <p:cNvPr id="3" name="Content Placeholder 2"/>
          <p:cNvSpPr>
            <a:spLocks noGrp="1"/>
          </p:cNvSpPr>
          <p:nvPr>
            <p:ph idx="1"/>
          </p:nvPr>
        </p:nvSpPr>
        <p:spPr>
          <a:xfrm>
            <a:off x="457200" y="836712"/>
            <a:ext cx="8229600" cy="5760640"/>
          </a:xfrm>
        </p:spPr>
        <p:txBody>
          <a:bodyPr>
            <a:normAutofit fontScale="25000" lnSpcReduction="20000"/>
          </a:bodyPr>
          <a:lstStyle/>
          <a:p>
            <a:pPr marL="0" marR="0" algn="l" rtl="0" fontAlgn="base">
              <a:lnSpc>
                <a:spcPct val="170000"/>
              </a:lnSpc>
              <a:spcBef>
                <a:spcPts val="0"/>
              </a:spcBef>
              <a:spcAft>
                <a:spcPts val="1500"/>
              </a:spcAft>
            </a:pPr>
            <a:r>
              <a:rPr lang="en-US" sz="6400" dirty="0" smtClean="0">
                <a:latin typeface="inherit"/>
                <a:ea typeface="Times New Roman"/>
                <a:cs typeface="Times New Roman"/>
              </a:rPr>
              <a:t>Authority </a:t>
            </a:r>
            <a:r>
              <a:rPr lang="en-US" sz="6400" dirty="0">
                <a:latin typeface="inherit"/>
                <a:ea typeface="Times New Roman"/>
                <a:cs typeface="Times New Roman"/>
              </a:rPr>
              <a:t>and decision-making in the family vary from society to society and as earlier mentioned authority structure is one of the parameters to categorize families. </a:t>
            </a:r>
            <a:endParaRPr lang="en-US" sz="6400" dirty="0">
              <a:ea typeface="Calibri"/>
              <a:cs typeface="Arial"/>
            </a:endParaRPr>
          </a:p>
          <a:p>
            <a:pPr marL="0" marR="0" algn="l" rtl="0" fontAlgn="base">
              <a:lnSpc>
                <a:spcPct val="170000"/>
              </a:lnSpc>
              <a:spcBef>
                <a:spcPts val="0"/>
              </a:spcBef>
              <a:spcAft>
                <a:spcPts val="0"/>
              </a:spcAft>
            </a:pPr>
            <a:r>
              <a:rPr lang="en-US" sz="6400" b="1" dirty="0" smtClean="0">
                <a:solidFill>
                  <a:srgbClr val="107895"/>
                </a:solidFill>
                <a:latin typeface="inherit"/>
                <a:ea typeface="Times New Roman"/>
                <a:cs typeface="Times New Roman"/>
              </a:rPr>
              <a:t>Patriarchal Family:</a:t>
            </a:r>
            <a:r>
              <a:rPr lang="en-US" sz="6400" dirty="0" smtClean="0">
                <a:latin typeface="inherit"/>
                <a:ea typeface="Times New Roman"/>
                <a:cs typeface="Times New Roman"/>
              </a:rPr>
              <a:t>: </a:t>
            </a:r>
            <a:r>
              <a:rPr lang="en-US" sz="6400" dirty="0">
                <a:latin typeface="inherit"/>
                <a:ea typeface="Times New Roman"/>
                <a:cs typeface="Times New Roman"/>
              </a:rPr>
              <a:t>In this kind of family structure, decision-making authority and power lies in the hands of the man whether be it a nuclear family, single-family or extended family. Male-headed households are obtainable in most societies; and in absence of the man, the eldest son becomes the leader of the household.</a:t>
            </a:r>
            <a:endParaRPr lang="en-US" sz="6400" dirty="0">
              <a:ea typeface="Calibri"/>
              <a:cs typeface="Arial"/>
            </a:endParaRPr>
          </a:p>
          <a:p>
            <a:pPr marL="0" marR="0" algn="l" rtl="0" fontAlgn="base">
              <a:lnSpc>
                <a:spcPct val="170000"/>
              </a:lnSpc>
              <a:spcBef>
                <a:spcPts val="0"/>
              </a:spcBef>
              <a:spcAft>
                <a:spcPts val="0"/>
              </a:spcAft>
            </a:pPr>
            <a:r>
              <a:rPr lang="en-US" sz="6400" b="1" dirty="0" smtClean="0">
                <a:solidFill>
                  <a:srgbClr val="107895"/>
                </a:solidFill>
                <a:latin typeface="inherit"/>
                <a:ea typeface="Times New Roman"/>
                <a:cs typeface="Times New Roman"/>
              </a:rPr>
              <a:t>Matriarchal Family</a:t>
            </a:r>
            <a:r>
              <a:rPr lang="en-US" sz="6400" dirty="0" smtClean="0">
                <a:latin typeface="inherit"/>
                <a:ea typeface="Times New Roman"/>
                <a:cs typeface="Times New Roman"/>
              </a:rPr>
              <a:t>: </a:t>
            </a:r>
            <a:r>
              <a:rPr lang="en-US" sz="6400" dirty="0">
                <a:latin typeface="inherit"/>
                <a:ea typeface="Times New Roman"/>
                <a:cs typeface="Times New Roman"/>
              </a:rPr>
              <a:t>This is a female-headed family. The matriarchal family is sometimes called the </a:t>
            </a:r>
            <a:r>
              <a:rPr lang="en-US" sz="6400" dirty="0" smtClean="0">
                <a:latin typeface="inherit"/>
                <a:ea typeface="Times New Roman"/>
                <a:cs typeface="Times New Roman"/>
              </a:rPr>
              <a:t>„</a:t>
            </a:r>
            <a:r>
              <a:rPr lang="en-US" sz="6400" dirty="0" err="1" smtClean="0">
                <a:latin typeface="inherit"/>
                <a:ea typeface="Times New Roman"/>
                <a:cs typeface="Times New Roman"/>
              </a:rPr>
              <a:t>matrifocal</a:t>
            </a:r>
            <a:r>
              <a:rPr lang="en-US" sz="6400" dirty="0" smtClean="0">
                <a:latin typeface="inherit"/>
                <a:ea typeface="Times New Roman"/>
                <a:cs typeface="Times New Roman"/>
              </a:rPr>
              <a:t>‟ </a:t>
            </a:r>
            <a:r>
              <a:rPr lang="en-US" sz="6400" dirty="0">
                <a:latin typeface="inherit"/>
                <a:ea typeface="Times New Roman"/>
                <a:cs typeface="Times New Roman"/>
              </a:rPr>
              <a:t>family </a:t>
            </a:r>
            <a:r>
              <a:rPr lang="en-US" sz="6400" dirty="0" smtClean="0">
                <a:latin typeface="inherit"/>
                <a:ea typeface="Times New Roman"/>
                <a:cs typeface="Times New Roman"/>
              </a:rPr>
              <a:t>.Here </a:t>
            </a:r>
            <a:r>
              <a:rPr lang="en-US" sz="6400" dirty="0">
                <a:latin typeface="inherit"/>
                <a:ea typeface="Times New Roman"/>
                <a:cs typeface="Times New Roman"/>
              </a:rPr>
              <a:t>authority is vested on the woman, resulting especially where the man or husband of a woman has died, or when the men desert their wives. Female-headed households are very common in the West Indies </a:t>
            </a:r>
            <a:endParaRPr lang="en-US" sz="6400" dirty="0" smtClean="0">
              <a:latin typeface="inherit"/>
              <a:ea typeface="Times New Roman"/>
              <a:cs typeface="Times New Roman"/>
            </a:endParaRPr>
          </a:p>
          <a:p>
            <a:pPr marL="0" marR="0" algn="l" rtl="0" fontAlgn="base">
              <a:lnSpc>
                <a:spcPct val="170000"/>
              </a:lnSpc>
              <a:spcBef>
                <a:spcPts val="0"/>
              </a:spcBef>
              <a:spcAft>
                <a:spcPts val="0"/>
              </a:spcAft>
            </a:pPr>
            <a:r>
              <a:rPr lang="en-US" sz="6400" b="1" dirty="0" smtClean="0">
                <a:solidFill>
                  <a:srgbClr val="107895"/>
                </a:solidFill>
                <a:latin typeface="inherit"/>
                <a:ea typeface="Times New Roman"/>
                <a:cs typeface="Times New Roman"/>
              </a:rPr>
              <a:t>Egalitarian Family</a:t>
            </a:r>
            <a:r>
              <a:rPr lang="en-US" sz="6400" dirty="0" smtClean="0">
                <a:latin typeface="inherit"/>
                <a:ea typeface="Times New Roman"/>
                <a:cs typeface="Times New Roman"/>
              </a:rPr>
              <a:t>: </a:t>
            </a:r>
            <a:r>
              <a:rPr lang="en-US" sz="6400" dirty="0">
                <a:latin typeface="inherit"/>
                <a:ea typeface="Times New Roman"/>
                <a:cs typeface="Times New Roman"/>
              </a:rPr>
              <a:t>Egalitarian family describes an arrangement in the family where power and decision-making authority are equally distributed between the husband and wife. Due to Western education, skills paid employment for women, women emancipation </a:t>
            </a:r>
            <a:r>
              <a:rPr lang="en-US" sz="6400" dirty="0" err="1">
                <a:latin typeface="inherit"/>
                <a:ea typeface="Times New Roman"/>
                <a:cs typeface="Times New Roman"/>
              </a:rPr>
              <a:t>programmes</a:t>
            </a:r>
            <a:r>
              <a:rPr lang="en-US" sz="6400" dirty="0">
                <a:latin typeface="inherit"/>
                <a:ea typeface="Times New Roman"/>
                <a:cs typeface="Times New Roman"/>
              </a:rPr>
              <a:t> in recent times, women now share equal authority with men in the family as they jointly contribute to the family welfare etc.</a:t>
            </a:r>
            <a:endParaRPr lang="en-US" sz="6400" dirty="0">
              <a:ea typeface="Calibri"/>
              <a:cs typeface="Arial"/>
            </a:endParaRPr>
          </a:p>
          <a:p>
            <a:pPr algn="l" rtl="0">
              <a:lnSpc>
                <a:spcPct val="170000"/>
              </a:lnSpc>
            </a:pPr>
            <a:endParaRPr lang="en-US" dirty="0"/>
          </a:p>
        </p:txBody>
      </p:sp>
    </p:spTree>
    <p:extLst>
      <p:ext uri="{BB962C8B-B14F-4D97-AF65-F5344CB8AC3E}">
        <p14:creationId xmlns:p14="http://schemas.microsoft.com/office/powerpoint/2010/main" val="1420136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42900" fontAlgn="base">
              <a:lnSpc>
                <a:spcPct val="115000"/>
              </a:lnSpc>
              <a:spcBef>
                <a:spcPts val="0"/>
              </a:spcBef>
            </a:pPr>
            <a:r>
              <a:rPr lang="en-US" sz="2600" b="1" dirty="0">
                <a:solidFill>
                  <a:srgbClr val="0B2A58"/>
                </a:solidFill>
                <a:latin typeface="inherit"/>
                <a:ea typeface="Times New Roman"/>
                <a:cs typeface="Times New Roman"/>
              </a:rPr>
              <a:t>Functions of Family</a:t>
            </a:r>
            <a:r>
              <a:rPr lang="en-US" sz="1100" dirty="0">
                <a:solidFill>
                  <a:prstClr val="black"/>
                </a:solidFill>
                <a:ea typeface="Calibri"/>
                <a:cs typeface="Arial"/>
              </a:rPr>
              <a:t/>
            </a:r>
            <a:br>
              <a:rPr lang="en-US" sz="1100" dirty="0">
                <a:solidFill>
                  <a:prstClr val="black"/>
                </a:solidFill>
                <a:ea typeface="Calibri"/>
                <a:cs typeface="Arial"/>
              </a:rPr>
            </a:br>
            <a:endParaRPr lang="en-US" dirty="0"/>
          </a:p>
        </p:txBody>
      </p:sp>
      <p:sp>
        <p:nvSpPr>
          <p:cNvPr id="3" name="Content Placeholder 2"/>
          <p:cNvSpPr>
            <a:spLocks noGrp="1"/>
          </p:cNvSpPr>
          <p:nvPr>
            <p:ph idx="1"/>
          </p:nvPr>
        </p:nvSpPr>
        <p:spPr>
          <a:xfrm>
            <a:off x="457200" y="764704"/>
            <a:ext cx="8219256" cy="5361459"/>
          </a:xfrm>
        </p:spPr>
        <p:style>
          <a:lnRef idx="2">
            <a:schemeClr val="accent6"/>
          </a:lnRef>
          <a:fillRef idx="1">
            <a:schemeClr val="lt1"/>
          </a:fillRef>
          <a:effectRef idx="0">
            <a:schemeClr val="accent6"/>
          </a:effectRef>
          <a:fontRef idx="minor">
            <a:schemeClr val="dk1"/>
          </a:fontRef>
        </p:style>
        <p:txBody>
          <a:bodyPr>
            <a:normAutofit fontScale="40000" lnSpcReduction="20000"/>
          </a:bodyPr>
          <a:lstStyle/>
          <a:p>
            <a:pPr marL="0" marR="0" algn="l" rtl="0" fontAlgn="base">
              <a:lnSpc>
                <a:spcPct val="115000"/>
              </a:lnSpc>
              <a:spcBef>
                <a:spcPts val="0"/>
              </a:spcBef>
              <a:spcAft>
                <a:spcPts val="0"/>
              </a:spcAft>
            </a:pPr>
            <a:r>
              <a:rPr lang="en-US" sz="5100" dirty="0" smtClean="0">
                <a:latin typeface="Times New Roman" panose="02020603050405020304" pitchFamily="18" charset="0"/>
                <a:ea typeface="Times New Roman"/>
                <a:cs typeface="Times New Roman" panose="02020603050405020304" pitchFamily="18" charset="0"/>
              </a:rPr>
              <a:t>The </a:t>
            </a:r>
            <a:r>
              <a:rPr lang="en-US" sz="5100" dirty="0">
                <a:latin typeface="Times New Roman" panose="02020603050405020304" pitchFamily="18" charset="0"/>
                <a:ea typeface="Times New Roman"/>
                <a:cs typeface="Times New Roman" panose="02020603050405020304" pitchFamily="18" charset="0"/>
              </a:rPr>
              <a:t>family as stated earlier is the smallest and most basic social unit of society and in whatever form it expresses itself, it is found in every society. This implies that the family as the basic social institution is playing a vital role central to the survival of any society and some of these </a:t>
            </a:r>
            <a:r>
              <a:rPr lang="en-US" sz="5100" u="sng" dirty="0">
                <a:latin typeface="Times New Roman" panose="02020603050405020304" pitchFamily="18" charset="0"/>
                <a:ea typeface="Times New Roman"/>
                <a:cs typeface="Times New Roman" panose="02020603050405020304" pitchFamily="18" charset="0"/>
                <a:hlinkClick r:id="rId2"/>
              </a:rPr>
              <a:t>functions of family</a:t>
            </a:r>
            <a:r>
              <a:rPr lang="en-US" sz="5100" dirty="0">
                <a:latin typeface="Times New Roman" panose="02020603050405020304" pitchFamily="18" charset="0"/>
                <a:ea typeface="Times New Roman"/>
                <a:cs typeface="Times New Roman" panose="02020603050405020304" pitchFamily="18" charset="0"/>
              </a:rPr>
              <a:t> are considered here:</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3"/>
              </a:rPr>
              <a:t>Nurture</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4"/>
              </a:rPr>
              <a:t>Regulation of Sexual Relationships</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5"/>
              </a:rPr>
              <a:t>Procreation</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6"/>
              </a:rPr>
              <a:t>Social Placement</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7"/>
              </a:rPr>
              <a:t>Material and Emotional Security</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8"/>
              </a:rPr>
              <a:t>Affection and Companionship</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9"/>
              </a:rPr>
              <a:t>Protection</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10"/>
              </a:rPr>
              <a:t>Socialization</a:t>
            </a:r>
            <a:endParaRPr lang="en-US" sz="51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5100" u="sng" dirty="0">
                <a:latin typeface="Times New Roman" panose="02020603050405020304" pitchFamily="18" charset="0"/>
                <a:ea typeface="Times New Roman"/>
                <a:cs typeface="Times New Roman" panose="02020603050405020304" pitchFamily="18" charset="0"/>
                <a:hlinkClick r:id="rId11"/>
              </a:rPr>
              <a:t>Legitimizing Inheritance</a:t>
            </a:r>
            <a:endParaRPr lang="en-US" sz="51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1000"/>
              </a:spcAft>
            </a:pPr>
            <a:r>
              <a:rPr lang="en-US" sz="5100" dirty="0">
                <a:latin typeface="Times New Roman" panose="02020603050405020304" pitchFamily="18" charset="0"/>
                <a:ea typeface="Times New Roman"/>
                <a:cs typeface="Times New Roman" panose="02020603050405020304" pitchFamily="18" charset="0"/>
              </a:rPr>
              <a:t> </a:t>
            </a:r>
            <a:endParaRPr lang="en-US" sz="5100" dirty="0">
              <a:latin typeface="Times New Roman" panose="02020603050405020304" pitchFamily="18" charset="0"/>
              <a:ea typeface="Calibri"/>
              <a:cs typeface="Times New Roman" panose="02020603050405020304" pitchFamily="18" charset="0"/>
            </a:endParaRPr>
          </a:p>
          <a:p>
            <a:pPr algn="l" rtl="0"/>
            <a:endParaRPr lang="en-US" dirty="0"/>
          </a:p>
        </p:txBody>
      </p:sp>
    </p:spTree>
    <p:extLst>
      <p:ext uri="{BB962C8B-B14F-4D97-AF65-F5344CB8AC3E}">
        <p14:creationId xmlns:p14="http://schemas.microsoft.com/office/powerpoint/2010/main" val="3739037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9"/>
            <a:ext cx="8229600" cy="504056"/>
          </a:xfrm>
        </p:spPr>
        <p:txBody>
          <a:bodyPr>
            <a:normAutofit fontScale="90000"/>
          </a:bodyPr>
          <a:lstStyle/>
          <a:p>
            <a:pPr lvl="0" indent="-342900" fontAlgn="base">
              <a:lnSpc>
                <a:spcPct val="115000"/>
              </a:lnSpc>
              <a:spcBef>
                <a:spcPts val="0"/>
              </a:spcBef>
              <a:spcAft>
                <a:spcPts val="1000"/>
              </a:spcAft>
            </a:pPr>
            <a:r>
              <a:rPr lang="en-US" sz="2200" dirty="0">
                <a:solidFill>
                  <a:prstClr val="black"/>
                </a:solidFill>
                <a:latin typeface="Times New Roman" panose="02020603050405020304" pitchFamily="18" charset="0"/>
                <a:ea typeface="Times New Roman"/>
                <a:cs typeface="Times New Roman" panose="02020603050405020304" pitchFamily="18" charset="0"/>
              </a:rPr>
              <a:t>Functions of the Family</a:t>
            </a:r>
            <a:r>
              <a:rPr lang="en-US" sz="600" dirty="0">
                <a:solidFill>
                  <a:prstClr val="black"/>
                </a:solidFill>
                <a:ea typeface="Calibri"/>
                <a:cs typeface="Arial"/>
              </a:rPr>
              <a:t/>
            </a:r>
            <a:br>
              <a:rPr lang="en-US" sz="600" dirty="0">
                <a:solidFill>
                  <a:prstClr val="black"/>
                </a:solidFill>
                <a:ea typeface="Calibri"/>
                <a:cs typeface="Arial"/>
              </a:rPr>
            </a:br>
            <a:endParaRPr lang="en-US" dirty="0"/>
          </a:p>
        </p:txBody>
      </p:sp>
      <p:sp>
        <p:nvSpPr>
          <p:cNvPr id="3" name="Content Placeholder 2"/>
          <p:cNvSpPr>
            <a:spLocks noGrp="1"/>
          </p:cNvSpPr>
          <p:nvPr>
            <p:ph idx="1"/>
          </p:nvPr>
        </p:nvSpPr>
        <p:spPr>
          <a:xfrm>
            <a:off x="457200" y="476672"/>
            <a:ext cx="8229600" cy="5649491"/>
          </a:xfrm>
        </p:spPr>
        <p:txBody>
          <a:bodyPr>
            <a:noAutofit/>
          </a:bodyPr>
          <a:lstStyle/>
          <a:p>
            <a:pPr marL="0" marR="0" algn="l" rtl="0" fontAlgn="base">
              <a:lnSpc>
                <a:spcPct val="115000"/>
              </a:lnSpc>
              <a:spcBef>
                <a:spcPts val="0"/>
              </a:spcBef>
              <a:spcAft>
                <a:spcPts val="0"/>
              </a:spcAft>
            </a:pPr>
            <a:r>
              <a:rPr lang="en-US" sz="2000" b="1" dirty="0" smtClean="0">
                <a:solidFill>
                  <a:srgbClr val="107895"/>
                </a:solidFill>
                <a:latin typeface="Times New Roman" panose="02020603050405020304" pitchFamily="18" charset="0"/>
                <a:ea typeface="Times New Roman"/>
                <a:cs typeface="Times New Roman" panose="02020603050405020304" pitchFamily="18" charset="0"/>
              </a:rPr>
              <a:t>Nurture</a:t>
            </a:r>
            <a:endParaRPr lang="en-US" sz="20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0"/>
              </a:spcAft>
            </a:pPr>
            <a:r>
              <a:rPr lang="en-US" sz="2000" u="sng" dirty="0">
                <a:solidFill>
                  <a:srgbClr val="333333"/>
                </a:solidFill>
                <a:latin typeface="Times New Roman" panose="02020603050405020304" pitchFamily="18" charset="0"/>
                <a:ea typeface="Times New Roman"/>
                <a:cs typeface="Times New Roman" panose="02020603050405020304" pitchFamily="18" charset="0"/>
                <a:hlinkClick r:id="rId2"/>
              </a:rPr>
              <a:t>Nurture</a:t>
            </a:r>
            <a:r>
              <a:rPr lang="en-US" sz="2000" dirty="0">
                <a:latin typeface="Times New Roman" panose="02020603050405020304" pitchFamily="18" charset="0"/>
                <a:ea typeface="Times New Roman"/>
                <a:cs typeface="Times New Roman" panose="02020603050405020304" pitchFamily="18" charset="0"/>
              </a:rPr>
              <a:t>: Every child is born into a family and every child is expected to be fed, clothed, educated and cared for. This responsibility lies in the hands of the family; hence the family ensures providing for the welfare needs of the children thereby ensuring the survival of the next generation of society.</a:t>
            </a:r>
            <a:endParaRPr lang="en-US" sz="20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0"/>
              </a:spcAft>
            </a:pPr>
            <a:r>
              <a:rPr lang="en-US" sz="2000" b="1" dirty="0">
                <a:solidFill>
                  <a:srgbClr val="107895"/>
                </a:solidFill>
                <a:latin typeface="Times New Roman" panose="02020603050405020304" pitchFamily="18" charset="0"/>
                <a:ea typeface="Times New Roman"/>
                <a:cs typeface="Times New Roman" panose="02020603050405020304" pitchFamily="18" charset="0"/>
              </a:rPr>
              <a:t>Regulation of Sexual Relationships</a:t>
            </a:r>
            <a:endParaRPr lang="en-US" sz="20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0"/>
              </a:spcAft>
            </a:pPr>
            <a:r>
              <a:rPr lang="en-US" sz="2000" u="sng" dirty="0">
                <a:solidFill>
                  <a:srgbClr val="333333"/>
                </a:solidFill>
                <a:latin typeface="Times New Roman" panose="02020603050405020304" pitchFamily="18" charset="0"/>
                <a:ea typeface="Times New Roman"/>
                <a:cs typeface="Times New Roman" panose="02020603050405020304" pitchFamily="18" charset="0"/>
                <a:hlinkClick r:id="rId3"/>
              </a:rPr>
              <a:t>Regulation of Sexual Relationships</a:t>
            </a:r>
            <a:r>
              <a:rPr lang="en-US" sz="2000" dirty="0">
                <a:latin typeface="Times New Roman" panose="02020603050405020304" pitchFamily="18" charset="0"/>
                <a:ea typeface="Times New Roman"/>
                <a:cs typeface="Times New Roman" panose="02020603050405020304" pitchFamily="18" charset="0"/>
              </a:rPr>
              <a:t>: One of the paramount biological needs of men in all society is sexual relationships. Such relationship is often protected with rules and regulations in all societies and it is the family that helps and enforce such rules.</a:t>
            </a:r>
            <a:endParaRPr lang="en-US" sz="20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1500"/>
              </a:spcAft>
            </a:pPr>
            <a:r>
              <a:rPr lang="en-US" sz="2000" dirty="0">
                <a:latin typeface="Times New Roman" panose="02020603050405020304" pitchFamily="18" charset="0"/>
                <a:ea typeface="Times New Roman"/>
                <a:cs typeface="Times New Roman" panose="02020603050405020304" pitchFamily="18" charset="0"/>
              </a:rPr>
              <a:t>This is done to prevent incestuous relationships for example the need for one not to have a sexual relationship with a close relative or kin etc. The family also screens and approves sexual partners and spouses for members</a:t>
            </a:r>
            <a:r>
              <a:rPr lang="en-US" sz="2000" dirty="0" smtClean="0">
                <a:latin typeface="Times New Roman" panose="02020603050405020304" pitchFamily="18" charset="0"/>
                <a:ea typeface="Times New Roman"/>
                <a:cs typeface="Times New Roman" panose="02020603050405020304" pitchFamily="18" charset="0"/>
              </a:rPr>
              <a:t>.</a:t>
            </a:r>
            <a:endParaRPr lang="en-US" sz="20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872151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640"/>
            <a:ext cx="8686800" cy="5937523"/>
          </a:xfrm>
        </p:spPr>
        <p:txBody>
          <a:bodyPr>
            <a:noAutofit/>
          </a:bodyPr>
          <a:lstStyle/>
          <a:p>
            <a:pPr marL="0" lvl="0" algn="l" rtl="0" fontAlgn="base">
              <a:lnSpc>
                <a:spcPct val="115000"/>
              </a:lnSpc>
              <a:spcBef>
                <a:spcPts val="0"/>
              </a:spcBef>
            </a:pPr>
            <a:r>
              <a:rPr lang="en-US" sz="2000" u="sng" dirty="0" smtClean="0">
                <a:solidFill>
                  <a:srgbClr val="333333"/>
                </a:solidFill>
                <a:latin typeface="inherit"/>
                <a:ea typeface="Times New Roman"/>
                <a:cs typeface="Times New Roman"/>
                <a:hlinkClick r:id="rId2"/>
              </a:rPr>
              <a:t>Material </a:t>
            </a:r>
            <a:r>
              <a:rPr lang="en-US" sz="2000" u="sng" dirty="0">
                <a:solidFill>
                  <a:srgbClr val="333333"/>
                </a:solidFill>
                <a:latin typeface="inherit"/>
                <a:ea typeface="Times New Roman"/>
                <a:cs typeface="Times New Roman"/>
                <a:hlinkClick r:id="rId2"/>
              </a:rPr>
              <a:t>and Emotional Security</a:t>
            </a:r>
            <a:r>
              <a:rPr lang="en-US" sz="2000" dirty="0">
                <a:solidFill>
                  <a:prstClr val="black"/>
                </a:solidFill>
                <a:latin typeface="inherit"/>
                <a:ea typeface="Times New Roman"/>
                <a:cs typeface="Times New Roman"/>
              </a:rPr>
              <a:t>: It is the function of the family to ensure that the material and psychological needs of its members are satisfied by providing necessary economic, social and psychological support.</a:t>
            </a:r>
            <a:endParaRPr lang="en-US" sz="2000" dirty="0">
              <a:solidFill>
                <a:prstClr val="black"/>
              </a:solidFill>
              <a:ea typeface="Calibri"/>
              <a:cs typeface="Arial"/>
            </a:endParaRPr>
          </a:p>
          <a:p>
            <a:pPr marL="0" lvl="0" algn="l" rtl="0" fontAlgn="base">
              <a:lnSpc>
                <a:spcPct val="115000"/>
              </a:lnSpc>
              <a:spcBef>
                <a:spcPts val="0"/>
              </a:spcBef>
            </a:pPr>
            <a:r>
              <a:rPr lang="en-US" sz="2000" b="1" dirty="0">
                <a:solidFill>
                  <a:srgbClr val="107895"/>
                </a:solidFill>
                <a:latin typeface="inherit"/>
                <a:ea typeface="Times New Roman"/>
                <a:cs typeface="Times New Roman"/>
              </a:rPr>
              <a:t>Affection and Companionship</a:t>
            </a:r>
            <a:endParaRPr lang="en-US" sz="2000" dirty="0">
              <a:solidFill>
                <a:prstClr val="black"/>
              </a:solidFill>
              <a:ea typeface="Calibri"/>
              <a:cs typeface="Arial"/>
            </a:endParaRPr>
          </a:p>
          <a:p>
            <a:pPr marL="0" lvl="0" algn="l" rtl="0" fontAlgn="base">
              <a:lnSpc>
                <a:spcPct val="115000"/>
              </a:lnSpc>
              <a:spcBef>
                <a:spcPts val="0"/>
              </a:spcBef>
            </a:pPr>
            <a:r>
              <a:rPr lang="en-US" sz="2000" u="sng" dirty="0">
                <a:solidFill>
                  <a:srgbClr val="333333"/>
                </a:solidFill>
                <a:latin typeface="inherit"/>
                <a:ea typeface="Times New Roman"/>
                <a:cs typeface="Times New Roman"/>
                <a:hlinkClick r:id="rId3"/>
              </a:rPr>
              <a:t>Affection and Companionship</a:t>
            </a:r>
            <a:r>
              <a:rPr lang="en-US" sz="2000" dirty="0">
                <a:solidFill>
                  <a:prstClr val="black"/>
                </a:solidFill>
                <a:latin typeface="inherit"/>
                <a:ea typeface="Times New Roman"/>
                <a:cs typeface="Times New Roman"/>
              </a:rPr>
              <a:t>: The family is expected to provide affection and companionship for its members. Children are given warm affection within the family to develop a positive self-image, and adults in the family need intimate companionship to cope with life. This breeds a sense of belonging.</a:t>
            </a:r>
            <a:endParaRPr lang="en-US" sz="2000" dirty="0">
              <a:solidFill>
                <a:prstClr val="black"/>
              </a:solidFill>
              <a:ea typeface="Calibri"/>
              <a:cs typeface="Arial"/>
            </a:endParaRPr>
          </a:p>
          <a:p>
            <a:pPr marL="0" lvl="0" algn="l" rtl="0" fontAlgn="base">
              <a:lnSpc>
                <a:spcPct val="115000"/>
              </a:lnSpc>
              <a:spcBef>
                <a:spcPts val="0"/>
              </a:spcBef>
            </a:pPr>
            <a:r>
              <a:rPr lang="en-US" sz="2000" b="1" dirty="0">
                <a:solidFill>
                  <a:srgbClr val="107895"/>
                </a:solidFill>
                <a:latin typeface="inherit"/>
                <a:ea typeface="Times New Roman"/>
                <a:cs typeface="Times New Roman"/>
              </a:rPr>
              <a:t>Protection</a:t>
            </a:r>
            <a:endParaRPr lang="en-US" sz="2000" dirty="0">
              <a:solidFill>
                <a:prstClr val="black"/>
              </a:solidFill>
              <a:ea typeface="Calibri"/>
              <a:cs typeface="Arial"/>
            </a:endParaRPr>
          </a:p>
          <a:p>
            <a:pPr marL="0" lvl="0" algn="l" rtl="0" fontAlgn="base">
              <a:lnSpc>
                <a:spcPct val="115000"/>
              </a:lnSpc>
              <a:spcBef>
                <a:spcPts val="0"/>
              </a:spcBef>
            </a:pPr>
            <a:r>
              <a:rPr lang="en-US" sz="2000" u="sng" dirty="0">
                <a:solidFill>
                  <a:srgbClr val="333333"/>
                </a:solidFill>
                <a:latin typeface="inherit"/>
                <a:ea typeface="Times New Roman"/>
                <a:cs typeface="Times New Roman"/>
                <a:hlinkClick r:id="rId4"/>
              </a:rPr>
              <a:t>Protection</a:t>
            </a:r>
            <a:r>
              <a:rPr lang="en-US" sz="2000" dirty="0">
                <a:solidFill>
                  <a:prstClr val="black"/>
                </a:solidFill>
                <a:latin typeface="inherit"/>
                <a:ea typeface="Times New Roman"/>
                <a:cs typeface="Times New Roman"/>
              </a:rPr>
              <a:t>: The family in almost all societies of the world offers some degree of physical, social, economic and psychological protection to its members. Nevertheless, the government through its apparatus like the police, social welfare department now shares this function with the </a:t>
            </a:r>
            <a:r>
              <a:rPr lang="en-US" sz="2000" dirty="0" smtClean="0">
                <a:solidFill>
                  <a:prstClr val="black"/>
                </a:solidFill>
                <a:latin typeface="inherit"/>
                <a:ea typeface="Times New Roman"/>
                <a:cs typeface="Times New Roman"/>
              </a:rPr>
              <a:t>family</a:t>
            </a:r>
            <a:r>
              <a:rPr lang="ar-SA" sz="2000" dirty="0" smtClean="0">
                <a:solidFill>
                  <a:prstClr val="black"/>
                </a:solidFill>
                <a:latin typeface="inherit"/>
                <a:ea typeface="Times New Roman"/>
                <a:cs typeface="Times New Roman"/>
              </a:rPr>
              <a:t>  </a:t>
            </a:r>
            <a:endParaRPr lang="en-US" sz="2000" dirty="0">
              <a:solidFill>
                <a:prstClr val="black"/>
              </a:solidFill>
              <a:ea typeface="Calibri"/>
              <a:cs typeface="Arial"/>
            </a:endParaRPr>
          </a:p>
          <a:p>
            <a:pPr marL="0" lvl="0" algn="l" rtl="0" fontAlgn="base">
              <a:lnSpc>
                <a:spcPct val="115000"/>
              </a:lnSpc>
              <a:spcBef>
                <a:spcPts val="0"/>
              </a:spcBef>
            </a:pPr>
            <a:r>
              <a:rPr lang="en-US" sz="2000" u="sng" dirty="0">
                <a:solidFill>
                  <a:srgbClr val="333333"/>
                </a:solidFill>
                <a:latin typeface="inherit"/>
                <a:ea typeface="Times New Roman"/>
                <a:cs typeface="Times New Roman"/>
                <a:hlinkClick r:id="rId5"/>
              </a:rPr>
              <a:t>Procreation</a:t>
            </a:r>
            <a:r>
              <a:rPr lang="en-US" sz="2000" dirty="0">
                <a:solidFill>
                  <a:prstClr val="black"/>
                </a:solidFill>
                <a:latin typeface="inherit"/>
                <a:ea typeface="Times New Roman"/>
                <a:cs typeface="Times New Roman"/>
              </a:rPr>
              <a:t>: The family through the regulation of sexual relationship function fulfils the biological need of reproduction and perpetuation of both the immediate family and the society as a whole</a:t>
            </a:r>
            <a:endParaRPr lang="en-US" sz="2000" dirty="0"/>
          </a:p>
        </p:txBody>
      </p:sp>
    </p:spTree>
    <p:extLst>
      <p:ext uri="{BB962C8B-B14F-4D97-AF65-F5344CB8AC3E}">
        <p14:creationId xmlns:p14="http://schemas.microsoft.com/office/powerpoint/2010/main" val="1580233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noAutofit/>
          </a:bodyPr>
          <a:lstStyle/>
          <a:p>
            <a:pPr marL="0" lvl="0" algn="l" rtl="0" fontAlgn="base">
              <a:lnSpc>
                <a:spcPct val="115000"/>
              </a:lnSpc>
              <a:spcBef>
                <a:spcPts val="0"/>
              </a:spcBef>
            </a:pPr>
            <a:r>
              <a:rPr lang="en-US" sz="1600" b="1" dirty="0" smtClean="0">
                <a:solidFill>
                  <a:srgbClr val="107895"/>
                </a:solidFill>
                <a:latin typeface="inherit"/>
                <a:ea typeface="Times New Roman"/>
                <a:cs typeface="Times New Roman"/>
              </a:rPr>
              <a:t>Social </a:t>
            </a:r>
            <a:r>
              <a:rPr lang="en-US" sz="1600" b="1" dirty="0">
                <a:solidFill>
                  <a:srgbClr val="107895"/>
                </a:solidFill>
                <a:latin typeface="inherit"/>
                <a:ea typeface="Times New Roman"/>
                <a:cs typeface="Times New Roman"/>
              </a:rPr>
              <a:t>Placement</a:t>
            </a:r>
            <a:endParaRPr lang="en-US" sz="1600" dirty="0">
              <a:solidFill>
                <a:prstClr val="black"/>
              </a:solidFill>
              <a:ea typeface="Calibri"/>
              <a:cs typeface="Arial"/>
            </a:endParaRPr>
          </a:p>
          <a:p>
            <a:pPr marL="0" lvl="0" algn="l" rtl="0" fontAlgn="base">
              <a:lnSpc>
                <a:spcPct val="115000"/>
              </a:lnSpc>
              <a:spcBef>
                <a:spcPts val="0"/>
              </a:spcBef>
            </a:pPr>
            <a:r>
              <a:rPr lang="en-US" sz="1600" u="sng" dirty="0">
                <a:solidFill>
                  <a:srgbClr val="333333"/>
                </a:solidFill>
                <a:latin typeface="inherit"/>
                <a:ea typeface="Times New Roman"/>
                <a:cs typeface="Times New Roman"/>
                <a:hlinkClick r:id="rId2"/>
              </a:rPr>
              <a:t>Social placement</a:t>
            </a:r>
            <a:r>
              <a:rPr lang="en-US" sz="1600" dirty="0">
                <a:solidFill>
                  <a:prstClr val="black"/>
                </a:solidFill>
                <a:latin typeface="inherit"/>
                <a:ea typeface="Times New Roman"/>
                <a:cs typeface="Times New Roman"/>
              </a:rPr>
              <a:t>: As earlier mentioned, the family is the basic unit of identity for every individual. An individual acquires his identity and place in society through his family. The family ascribes many statuses to its members such as; race, ethnic affiliation, nationality, religion, royalty etc.</a:t>
            </a:r>
            <a:endParaRPr lang="en-US" sz="1600" dirty="0">
              <a:solidFill>
                <a:prstClr val="black"/>
              </a:solidFill>
              <a:ea typeface="Calibri"/>
              <a:cs typeface="Arial"/>
            </a:endParaRPr>
          </a:p>
          <a:p>
            <a:pPr marL="0" lvl="0" algn="l" rtl="0" fontAlgn="base">
              <a:lnSpc>
                <a:spcPct val="115000"/>
              </a:lnSpc>
              <a:spcBef>
                <a:spcPts val="0"/>
              </a:spcBef>
            </a:pPr>
            <a:r>
              <a:rPr lang="en-US" sz="1600" b="1" dirty="0">
                <a:solidFill>
                  <a:srgbClr val="107895"/>
                </a:solidFill>
                <a:latin typeface="inherit"/>
                <a:ea typeface="Times New Roman"/>
                <a:cs typeface="Times New Roman"/>
              </a:rPr>
              <a:t>Material and Emotional Security</a:t>
            </a:r>
            <a:r>
              <a:rPr lang="en-US" sz="1600" dirty="0">
                <a:solidFill>
                  <a:prstClr val="black"/>
                </a:solidFill>
                <a:latin typeface="inherit"/>
                <a:ea typeface="Times New Roman"/>
                <a:cs typeface="Times New Roman"/>
              </a:rPr>
              <a:t>.</a:t>
            </a:r>
            <a:endParaRPr lang="en-US" sz="1600" dirty="0">
              <a:solidFill>
                <a:prstClr val="black"/>
              </a:solidFill>
              <a:ea typeface="Calibri"/>
              <a:cs typeface="Arial"/>
            </a:endParaRPr>
          </a:p>
          <a:p>
            <a:pPr marL="0" lvl="0" algn="l" rtl="0" fontAlgn="base">
              <a:lnSpc>
                <a:spcPct val="115000"/>
              </a:lnSpc>
              <a:spcBef>
                <a:spcPts val="0"/>
              </a:spcBef>
            </a:pPr>
            <a:r>
              <a:rPr lang="en-US" sz="1600" b="1" dirty="0">
                <a:solidFill>
                  <a:srgbClr val="107895"/>
                </a:solidFill>
                <a:latin typeface="inherit"/>
                <a:ea typeface="Times New Roman"/>
                <a:cs typeface="Times New Roman"/>
              </a:rPr>
              <a:t>Socialization</a:t>
            </a:r>
            <a:endParaRPr lang="en-US" sz="1600" dirty="0">
              <a:solidFill>
                <a:prstClr val="black"/>
              </a:solidFill>
              <a:ea typeface="Calibri"/>
              <a:cs typeface="Arial"/>
            </a:endParaRPr>
          </a:p>
          <a:p>
            <a:pPr marL="0" lvl="0" algn="l" rtl="0" fontAlgn="base">
              <a:lnSpc>
                <a:spcPct val="115000"/>
              </a:lnSpc>
              <a:spcBef>
                <a:spcPts val="0"/>
              </a:spcBef>
            </a:pPr>
            <a:r>
              <a:rPr lang="en-US" sz="1600" u="sng" dirty="0">
                <a:solidFill>
                  <a:srgbClr val="333333"/>
                </a:solidFill>
                <a:latin typeface="inherit"/>
                <a:ea typeface="Times New Roman"/>
                <a:cs typeface="Times New Roman"/>
                <a:hlinkClick r:id="rId3"/>
              </a:rPr>
              <a:t>Socialization</a:t>
            </a:r>
            <a:r>
              <a:rPr lang="en-US" sz="1600" dirty="0">
                <a:solidFill>
                  <a:prstClr val="black"/>
                </a:solidFill>
                <a:latin typeface="inherit"/>
                <a:ea typeface="Times New Roman"/>
                <a:cs typeface="Times New Roman"/>
              </a:rPr>
              <a:t>: Every society has its norms, values, customs and approved </a:t>
            </a:r>
            <a:r>
              <a:rPr lang="en-US" sz="1600" dirty="0" err="1">
                <a:solidFill>
                  <a:prstClr val="black"/>
                </a:solidFill>
                <a:latin typeface="inherit"/>
                <a:ea typeface="Times New Roman"/>
                <a:cs typeface="Times New Roman"/>
              </a:rPr>
              <a:t>behavioural</a:t>
            </a:r>
            <a:r>
              <a:rPr lang="en-US" sz="1600" dirty="0">
                <a:solidFill>
                  <a:prstClr val="black"/>
                </a:solidFill>
                <a:latin typeface="inherit"/>
                <a:ea typeface="Times New Roman"/>
                <a:cs typeface="Times New Roman"/>
              </a:rPr>
              <a:t> codes of conduct which is passed on from generation to generation. The family performs the function of socialization, teaching the young ones the values and norms of society. Indeed the earliest and continuous form of education and socialization takes place within the family.</a:t>
            </a:r>
            <a:endParaRPr lang="en-US" sz="1600" dirty="0">
              <a:solidFill>
                <a:prstClr val="black"/>
              </a:solidFill>
              <a:ea typeface="Calibri"/>
              <a:cs typeface="Arial"/>
            </a:endParaRPr>
          </a:p>
          <a:p>
            <a:pPr marL="0" lvl="0" algn="l" rtl="0" fontAlgn="base">
              <a:lnSpc>
                <a:spcPct val="115000"/>
              </a:lnSpc>
              <a:spcBef>
                <a:spcPts val="0"/>
              </a:spcBef>
            </a:pPr>
            <a:r>
              <a:rPr lang="en-US" sz="1600" b="1" dirty="0">
                <a:solidFill>
                  <a:srgbClr val="107895"/>
                </a:solidFill>
                <a:latin typeface="inherit"/>
                <a:ea typeface="Times New Roman"/>
                <a:cs typeface="Times New Roman"/>
              </a:rPr>
              <a:t>Legitimizing Inheritance</a:t>
            </a:r>
            <a:endParaRPr lang="en-US" sz="1600" dirty="0">
              <a:solidFill>
                <a:prstClr val="black"/>
              </a:solidFill>
              <a:ea typeface="Calibri"/>
              <a:cs typeface="Arial"/>
            </a:endParaRPr>
          </a:p>
          <a:p>
            <a:pPr marL="0" lvl="0" algn="l" rtl="0" fontAlgn="base">
              <a:lnSpc>
                <a:spcPct val="115000"/>
              </a:lnSpc>
              <a:spcBef>
                <a:spcPts val="0"/>
              </a:spcBef>
            </a:pPr>
            <a:r>
              <a:rPr lang="en-US" sz="1600" u="sng" dirty="0">
                <a:solidFill>
                  <a:srgbClr val="333333"/>
                </a:solidFill>
                <a:latin typeface="inherit"/>
                <a:ea typeface="Times New Roman"/>
                <a:cs typeface="Times New Roman"/>
                <a:hlinkClick r:id="rId4"/>
              </a:rPr>
              <a:t>Legitimizing Inheritance</a:t>
            </a:r>
            <a:r>
              <a:rPr lang="en-US" sz="1600" dirty="0">
                <a:solidFill>
                  <a:prstClr val="black"/>
                </a:solidFill>
                <a:latin typeface="inherit"/>
                <a:ea typeface="Times New Roman"/>
                <a:cs typeface="Times New Roman"/>
              </a:rPr>
              <a:t>: The family often confers inheritance rights on the members. It does this by identifying relationships through kinship. In most Nigerian communities, except one is able to trace a relationship to a family, he or she could be denied land rights.</a:t>
            </a:r>
            <a:endParaRPr lang="en-US" sz="1600" dirty="0">
              <a:solidFill>
                <a:prstClr val="black"/>
              </a:solidFill>
              <a:ea typeface="Calibri"/>
              <a:cs typeface="Arial"/>
            </a:endParaRPr>
          </a:p>
          <a:p>
            <a:pPr lvl="0" algn="l" rtl="0"/>
            <a:endParaRPr lang="en-US" sz="1600" dirty="0">
              <a:solidFill>
                <a:prstClr val="black"/>
              </a:solidFill>
            </a:endParaRPr>
          </a:p>
          <a:p>
            <a:pPr algn="l" rtl="0"/>
            <a:endParaRPr lang="en-US" sz="1600" dirty="0"/>
          </a:p>
        </p:txBody>
      </p:sp>
    </p:spTree>
    <p:extLst>
      <p:ext uri="{BB962C8B-B14F-4D97-AF65-F5344CB8AC3E}">
        <p14:creationId xmlns:p14="http://schemas.microsoft.com/office/powerpoint/2010/main" val="3677113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marR="0" algn="l" rtl="0" fontAlgn="base">
              <a:lnSpc>
                <a:spcPct val="115000"/>
              </a:lnSpc>
              <a:spcBef>
                <a:spcPts val="0"/>
              </a:spcBef>
              <a:spcAft>
                <a:spcPts val="0"/>
              </a:spcAft>
            </a:pPr>
            <a:r>
              <a:rPr lang="en-US" sz="4400" b="1" dirty="0">
                <a:solidFill>
                  <a:srgbClr val="107895"/>
                </a:solidFill>
                <a:latin typeface="inherit"/>
                <a:ea typeface="Times New Roman"/>
                <a:cs typeface="Times New Roman"/>
              </a:rPr>
              <a:t>How many types of family are three?</a:t>
            </a:r>
            <a:endParaRPr lang="en-US" sz="2400" dirty="0">
              <a:ea typeface="Calibri"/>
              <a:cs typeface="Arial"/>
            </a:endParaRPr>
          </a:p>
          <a:p>
            <a:pPr marL="0" marR="0" algn="l" rtl="0" fontAlgn="base">
              <a:lnSpc>
                <a:spcPct val="115000"/>
              </a:lnSpc>
              <a:spcBef>
                <a:spcPts val="0"/>
              </a:spcBef>
              <a:spcAft>
                <a:spcPts val="1500"/>
              </a:spcAft>
            </a:pPr>
            <a:r>
              <a:rPr lang="en-US" dirty="0">
                <a:latin typeface="inherit"/>
                <a:ea typeface="Times New Roman"/>
                <a:cs typeface="Times New Roman"/>
              </a:rPr>
              <a:t>There are 7 types of families </a:t>
            </a:r>
            <a:endParaRPr lang="en-US" sz="2400" dirty="0">
              <a:ea typeface="Calibri"/>
              <a:cs typeface="Arial"/>
            </a:endParaRPr>
          </a:p>
          <a:p>
            <a:pPr marL="514350" marR="0" indent="-514350" algn="l" rtl="0" fontAlgn="base">
              <a:lnSpc>
                <a:spcPct val="115000"/>
              </a:lnSpc>
              <a:spcBef>
                <a:spcPts val="0"/>
              </a:spcBef>
              <a:spcAft>
                <a:spcPts val="1500"/>
              </a:spcAft>
              <a:buFont typeface="+mj-lt"/>
              <a:buAutoNum type="arabicPeriod"/>
            </a:pPr>
            <a:r>
              <a:rPr lang="en-US" dirty="0" smtClean="0">
                <a:latin typeface="inherit"/>
                <a:ea typeface="Times New Roman"/>
                <a:cs typeface="Times New Roman"/>
              </a:rPr>
              <a:t>1.Nuclear Family</a:t>
            </a:r>
            <a:br>
              <a:rPr lang="en-US" dirty="0" smtClean="0">
                <a:latin typeface="inherit"/>
                <a:ea typeface="Times New Roman"/>
                <a:cs typeface="Times New Roman"/>
              </a:rPr>
            </a:br>
            <a:r>
              <a:rPr lang="en-US" dirty="0" smtClean="0">
                <a:latin typeface="inherit"/>
                <a:ea typeface="Times New Roman"/>
                <a:cs typeface="Times New Roman"/>
              </a:rPr>
              <a:t>2. Extended Family</a:t>
            </a:r>
            <a:br>
              <a:rPr lang="en-US" dirty="0" smtClean="0">
                <a:latin typeface="inherit"/>
                <a:ea typeface="Times New Roman"/>
                <a:cs typeface="Times New Roman"/>
              </a:rPr>
            </a:br>
            <a:r>
              <a:rPr lang="en-US" dirty="0" smtClean="0">
                <a:latin typeface="inherit"/>
                <a:ea typeface="Times New Roman"/>
                <a:cs typeface="Times New Roman"/>
              </a:rPr>
              <a:t>3.Blended Families</a:t>
            </a:r>
            <a:br>
              <a:rPr lang="en-US" dirty="0" smtClean="0">
                <a:latin typeface="inherit"/>
                <a:ea typeface="Times New Roman"/>
                <a:cs typeface="Times New Roman"/>
              </a:rPr>
            </a:br>
            <a:r>
              <a:rPr lang="en-US" dirty="0" smtClean="0">
                <a:latin typeface="inherit"/>
                <a:ea typeface="Times New Roman"/>
                <a:cs typeface="Times New Roman"/>
              </a:rPr>
              <a:t>4.Compound Family</a:t>
            </a:r>
            <a:br>
              <a:rPr lang="en-US" dirty="0" smtClean="0">
                <a:latin typeface="inherit"/>
                <a:ea typeface="Times New Roman"/>
                <a:cs typeface="Times New Roman"/>
              </a:rPr>
            </a:br>
            <a:r>
              <a:rPr lang="en-US" dirty="0" smtClean="0">
                <a:latin typeface="inherit"/>
                <a:ea typeface="Times New Roman"/>
                <a:cs typeface="Times New Roman"/>
              </a:rPr>
              <a:t>5.Patriarchal Family</a:t>
            </a:r>
            <a:br>
              <a:rPr lang="en-US" dirty="0" smtClean="0">
                <a:latin typeface="inherit"/>
                <a:ea typeface="Times New Roman"/>
                <a:cs typeface="Times New Roman"/>
              </a:rPr>
            </a:br>
            <a:r>
              <a:rPr lang="en-US" dirty="0" smtClean="0">
                <a:latin typeface="inherit"/>
                <a:ea typeface="Times New Roman"/>
                <a:cs typeface="Times New Roman"/>
              </a:rPr>
              <a:t>6.Matriarchal Family</a:t>
            </a:r>
            <a:br>
              <a:rPr lang="en-US" dirty="0" smtClean="0">
                <a:latin typeface="inherit"/>
                <a:ea typeface="Times New Roman"/>
                <a:cs typeface="Times New Roman"/>
              </a:rPr>
            </a:br>
            <a:r>
              <a:rPr lang="en-US" dirty="0" smtClean="0">
                <a:latin typeface="inherit"/>
                <a:ea typeface="Times New Roman"/>
                <a:cs typeface="Times New Roman"/>
              </a:rPr>
              <a:t>7.Egalitarian Family.</a:t>
            </a:r>
            <a:endParaRPr lang="en-US" sz="2400" dirty="0" smtClean="0">
              <a:ea typeface="Calibri"/>
              <a:cs typeface="Arial"/>
            </a:endParaRPr>
          </a:p>
          <a:p>
            <a:pPr algn="l" rtl="0"/>
            <a:endParaRPr lang="en-US" dirty="0"/>
          </a:p>
        </p:txBody>
      </p:sp>
    </p:spTree>
    <p:extLst>
      <p:ext uri="{BB962C8B-B14F-4D97-AF65-F5344CB8AC3E}">
        <p14:creationId xmlns:p14="http://schemas.microsoft.com/office/powerpoint/2010/main" val="1544859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476672"/>
            <a:ext cx="8229600" cy="5976664"/>
          </a:xfrm>
        </p:spPr>
        <p:txBody>
          <a:bodyPr>
            <a:noAutofit/>
          </a:bodyPr>
          <a:lstStyle/>
          <a:p>
            <a:pPr marL="524510" marR="0" indent="0" algn="l" rtl="0">
              <a:spcBef>
                <a:spcPts val="0"/>
              </a:spcBef>
              <a:spcAft>
                <a:spcPts val="0"/>
              </a:spcAft>
              <a:buNone/>
            </a:pPr>
            <a:r>
              <a:rPr lang="en-US" sz="2400" b="1" kern="0" dirty="0">
                <a:latin typeface="Times New Roman"/>
                <a:ea typeface="Times New Roman"/>
              </a:rPr>
              <a:t>Characteristics of Healthy Family:</a:t>
            </a:r>
          </a:p>
          <a:p>
            <a:pPr marL="0" marR="0" indent="0" algn="l" rtl="0">
              <a:spcBef>
                <a:spcPts val="0"/>
              </a:spcBef>
              <a:spcAft>
                <a:spcPts val="0"/>
              </a:spcAft>
              <a:buNone/>
            </a:pPr>
            <a:r>
              <a:rPr lang="en-US" sz="2400" b="1" dirty="0">
                <a:latin typeface="Times New Roman"/>
                <a:ea typeface="Times New Roman"/>
              </a:rPr>
              <a:t> </a:t>
            </a:r>
            <a:endParaRPr lang="en-US" sz="2400" dirty="0">
              <a:latin typeface="Times New Roman"/>
              <a:ea typeface="Times New Roman"/>
            </a:endParaRPr>
          </a:p>
          <a:p>
            <a:pPr marL="0" lvl="0" indent="0" algn="l" rtl="0">
              <a:spcBef>
                <a:spcPts val="0"/>
              </a:spcBef>
              <a:buSzPts val="1400"/>
              <a:buNone/>
              <a:tabLst>
                <a:tab pos="525145" algn="l"/>
              </a:tabLst>
            </a:pPr>
            <a:r>
              <a:rPr lang="en-US" sz="2400" dirty="0" smtClean="0">
                <a:latin typeface="Times New Roman"/>
                <a:ea typeface="Times New Roman"/>
              </a:rPr>
              <a:t>1- A </a:t>
            </a:r>
            <a:r>
              <a:rPr lang="en-US" sz="2400" dirty="0">
                <a:latin typeface="Times New Roman"/>
                <a:ea typeface="Times New Roman"/>
              </a:rPr>
              <a:t>facilitative process of interaction exists among family</a:t>
            </a:r>
            <a:r>
              <a:rPr lang="en-US" sz="2400" spc="-40" dirty="0">
                <a:latin typeface="Times New Roman"/>
                <a:ea typeface="Times New Roman"/>
              </a:rPr>
              <a:t> </a:t>
            </a:r>
            <a:r>
              <a:rPr lang="en-US" sz="2400" dirty="0">
                <a:latin typeface="Times New Roman"/>
                <a:ea typeface="Times New Roman"/>
              </a:rPr>
              <a:t>members.</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2- Individual </a:t>
            </a:r>
            <a:r>
              <a:rPr lang="en-US" sz="2400" dirty="0">
                <a:latin typeface="Times New Roman"/>
                <a:ea typeface="Times New Roman"/>
              </a:rPr>
              <a:t>member development is</a:t>
            </a:r>
            <a:r>
              <a:rPr lang="en-US" sz="2400" spc="5" dirty="0">
                <a:latin typeface="Times New Roman"/>
                <a:ea typeface="Times New Roman"/>
              </a:rPr>
              <a:t> </a:t>
            </a:r>
            <a:r>
              <a:rPr lang="en-US" sz="2400" dirty="0">
                <a:latin typeface="Times New Roman"/>
                <a:ea typeface="Times New Roman"/>
              </a:rPr>
              <a:t>enhanced.</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3-Role </a:t>
            </a:r>
            <a:r>
              <a:rPr lang="en-US" sz="2400" dirty="0">
                <a:latin typeface="Times New Roman"/>
                <a:ea typeface="Times New Roman"/>
              </a:rPr>
              <a:t>relationships are structured</a:t>
            </a:r>
            <a:r>
              <a:rPr lang="en-US" sz="2400" spc="-15" dirty="0">
                <a:latin typeface="Times New Roman"/>
                <a:ea typeface="Times New Roman"/>
              </a:rPr>
              <a:t> </a:t>
            </a:r>
            <a:r>
              <a:rPr lang="en-US" sz="2400" dirty="0">
                <a:latin typeface="Times New Roman"/>
                <a:ea typeface="Times New Roman"/>
              </a:rPr>
              <a:t>effectively.</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4- Active </a:t>
            </a:r>
            <a:r>
              <a:rPr lang="en-US" sz="2400" dirty="0">
                <a:latin typeface="Times New Roman"/>
                <a:ea typeface="Times New Roman"/>
              </a:rPr>
              <a:t>attempts are made to cope with</a:t>
            </a:r>
            <a:r>
              <a:rPr lang="en-US" sz="2400" spc="-40" dirty="0">
                <a:latin typeface="Times New Roman"/>
                <a:ea typeface="Times New Roman"/>
              </a:rPr>
              <a:t> </a:t>
            </a:r>
            <a:r>
              <a:rPr lang="en-US" sz="2400" dirty="0">
                <a:latin typeface="Times New Roman"/>
                <a:ea typeface="Times New Roman"/>
              </a:rPr>
              <a:t>problems.</a:t>
            </a:r>
          </a:p>
          <a:p>
            <a:pPr marL="0" lvl="0" indent="0" algn="l" rtl="0">
              <a:spcBef>
                <a:spcPts val="0"/>
              </a:spcBef>
              <a:buSzPts val="1400"/>
              <a:buNone/>
              <a:tabLst>
                <a:tab pos="525145" algn="l"/>
              </a:tabLst>
            </a:pPr>
            <a:r>
              <a:rPr lang="en-US" sz="2400" dirty="0" smtClean="0">
                <a:latin typeface="Times New Roman"/>
                <a:ea typeface="Times New Roman"/>
              </a:rPr>
              <a:t>5- There </a:t>
            </a:r>
            <a:r>
              <a:rPr lang="en-US" sz="2400" dirty="0">
                <a:latin typeface="Times New Roman"/>
                <a:ea typeface="Times New Roman"/>
              </a:rPr>
              <a:t>is a healthy home environment and</a:t>
            </a:r>
            <a:r>
              <a:rPr lang="en-US" sz="2400" spc="-30" dirty="0">
                <a:latin typeface="Times New Roman"/>
                <a:ea typeface="Times New Roman"/>
              </a:rPr>
              <a:t> </a:t>
            </a:r>
            <a:r>
              <a:rPr lang="en-US" sz="2400" dirty="0">
                <a:latin typeface="Times New Roman"/>
                <a:ea typeface="Times New Roman"/>
              </a:rPr>
              <a:t>lifestyle</a:t>
            </a:r>
            <a:r>
              <a:rPr lang="en-US" sz="2400" dirty="0" smtClean="0">
                <a:latin typeface="Times New Roman"/>
                <a:ea typeface="Times New Roman"/>
              </a:rPr>
              <a:t>.</a:t>
            </a:r>
            <a:r>
              <a:rPr lang="en-US" sz="2400" dirty="0">
                <a:latin typeface="Times New Roman"/>
                <a:ea typeface="Times New Roman"/>
              </a:rPr>
              <a:t> </a:t>
            </a:r>
          </a:p>
          <a:p>
            <a:pPr marL="0" lvl="0" indent="0" algn="l" rtl="0">
              <a:spcBef>
                <a:spcPts val="0"/>
              </a:spcBef>
              <a:buSzPts val="1400"/>
              <a:buNone/>
              <a:tabLst>
                <a:tab pos="525145" algn="l"/>
              </a:tabLst>
            </a:pPr>
            <a:r>
              <a:rPr lang="en-US" sz="2400" dirty="0" smtClean="0">
                <a:latin typeface="Times New Roman"/>
                <a:ea typeface="Times New Roman"/>
              </a:rPr>
              <a:t>6-Regular </a:t>
            </a:r>
            <a:r>
              <a:rPr lang="en-US" sz="2400" dirty="0">
                <a:latin typeface="Times New Roman"/>
                <a:ea typeface="Times New Roman"/>
              </a:rPr>
              <a:t>links with the broader community are</a:t>
            </a:r>
            <a:r>
              <a:rPr lang="en-US" sz="2400" spc="-40" dirty="0">
                <a:latin typeface="Times New Roman"/>
                <a:ea typeface="Times New Roman"/>
              </a:rPr>
              <a:t> </a:t>
            </a:r>
            <a:r>
              <a:rPr lang="en-US" sz="2400" dirty="0">
                <a:latin typeface="Times New Roman"/>
                <a:ea typeface="Times New Roman"/>
              </a:rPr>
              <a:t>established.</a:t>
            </a:r>
          </a:p>
          <a:p>
            <a:pPr marL="0" marR="0" indent="0" algn="l" rtl="0">
              <a:spcBef>
                <a:spcPts val="0"/>
              </a:spcBef>
              <a:spcAft>
                <a:spcPts val="0"/>
              </a:spcAft>
              <a:buNone/>
            </a:pPr>
            <a:r>
              <a:rPr lang="en-US" sz="2400" dirty="0">
                <a:latin typeface="Times New Roman"/>
                <a:ea typeface="Times New Roman"/>
              </a:rPr>
              <a:t>  </a:t>
            </a:r>
          </a:p>
          <a:p>
            <a:pPr marL="0" lvl="0" indent="0" algn="l" rtl="0">
              <a:spcBef>
                <a:spcPts val="0"/>
              </a:spcBef>
              <a:buSzPts val="1400"/>
              <a:buNone/>
              <a:tabLst>
                <a:tab pos="525145" algn="l"/>
              </a:tabLst>
            </a:pPr>
            <a:r>
              <a:rPr lang="en-US" sz="2400" b="1" kern="0" dirty="0" smtClean="0">
                <a:latin typeface="Times New Roman"/>
                <a:ea typeface="Times New Roman"/>
              </a:rPr>
              <a:t>1- Healthy </a:t>
            </a:r>
            <a:r>
              <a:rPr lang="en-US" sz="2400" b="1" kern="0" dirty="0">
                <a:latin typeface="Times New Roman"/>
                <a:ea typeface="Times New Roman"/>
              </a:rPr>
              <a:t>interactions among members:</a:t>
            </a:r>
          </a:p>
          <a:p>
            <a:pPr marL="0" marR="0" indent="0" algn="l" rtl="0">
              <a:spcBef>
                <a:spcPts val="0"/>
              </a:spcBef>
              <a:spcAft>
                <a:spcPts val="0"/>
              </a:spcAft>
              <a:buNone/>
            </a:pPr>
            <a:r>
              <a:rPr lang="en-US" sz="2400" b="1" dirty="0">
                <a:latin typeface="Times New Roman"/>
                <a:ea typeface="Times New Roman"/>
              </a:rPr>
              <a:t> </a:t>
            </a:r>
            <a:r>
              <a:rPr lang="en-US" sz="2400" dirty="0" smtClean="0">
                <a:latin typeface="Times New Roman"/>
                <a:ea typeface="Times New Roman"/>
              </a:rPr>
              <a:t>1- Healthy </a:t>
            </a:r>
            <a:r>
              <a:rPr lang="en-US" sz="2400" dirty="0">
                <a:latin typeface="Times New Roman"/>
                <a:ea typeface="Times New Roman"/>
              </a:rPr>
              <a:t>families</a:t>
            </a:r>
            <a:r>
              <a:rPr lang="en-US" sz="2400" spc="-20" dirty="0">
                <a:latin typeface="Times New Roman"/>
                <a:ea typeface="Times New Roman"/>
              </a:rPr>
              <a:t> </a:t>
            </a:r>
            <a:r>
              <a:rPr lang="en-US" sz="2400" dirty="0">
                <a:latin typeface="Times New Roman"/>
                <a:ea typeface="Times New Roman"/>
              </a:rPr>
              <a:t>communicate.</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2- Interactions </a:t>
            </a:r>
            <a:r>
              <a:rPr lang="en-US" sz="2400" dirty="0">
                <a:latin typeface="Times New Roman"/>
                <a:ea typeface="Times New Roman"/>
              </a:rPr>
              <a:t>are frequent and assume many</a:t>
            </a:r>
            <a:r>
              <a:rPr lang="en-US" sz="2400" spc="-15" dirty="0">
                <a:latin typeface="Times New Roman"/>
                <a:ea typeface="Times New Roman"/>
              </a:rPr>
              <a:t> </a:t>
            </a:r>
            <a:r>
              <a:rPr lang="en-US" sz="2400" dirty="0">
                <a:latin typeface="Times New Roman"/>
                <a:ea typeface="Times New Roman"/>
              </a:rPr>
              <a:t>forms.</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3- Healthy </a:t>
            </a:r>
            <a:r>
              <a:rPr lang="en-US" sz="2400" dirty="0">
                <a:latin typeface="Times New Roman"/>
                <a:ea typeface="Times New Roman"/>
              </a:rPr>
              <a:t>family use frequent verbal</a:t>
            </a:r>
            <a:r>
              <a:rPr lang="en-US" sz="2400" spc="-35" dirty="0">
                <a:latin typeface="Times New Roman"/>
                <a:ea typeface="Times New Roman"/>
              </a:rPr>
              <a:t> </a:t>
            </a:r>
            <a:r>
              <a:rPr lang="en-US" sz="2400" dirty="0">
                <a:latin typeface="Times New Roman"/>
                <a:ea typeface="Times New Roman"/>
              </a:rPr>
              <a:t>communication.</a:t>
            </a:r>
          </a:p>
          <a:p>
            <a:pPr marL="0" marR="0" indent="0" algn="l" rtl="0">
              <a:spcBef>
                <a:spcPts val="0"/>
              </a:spcBef>
              <a:spcAft>
                <a:spcPts val="0"/>
              </a:spcAft>
              <a:buNone/>
            </a:pPr>
            <a:r>
              <a:rPr lang="en-US" sz="2400" dirty="0">
                <a:latin typeface="Times New Roman"/>
                <a:ea typeface="Times New Roman"/>
              </a:rPr>
              <a:t> </a:t>
            </a:r>
            <a:r>
              <a:rPr lang="en-US" sz="2400" dirty="0" smtClean="0">
                <a:latin typeface="Times New Roman"/>
                <a:ea typeface="Times New Roman"/>
              </a:rPr>
              <a:t>4- Effective </a:t>
            </a:r>
            <a:r>
              <a:rPr lang="en-US" sz="2400" dirty="0">
                <a:latin typeface="Times New Roman"/>
                <a:ea typeface="Times New Roman"/>
              </a:rPr>
              <a:t>communication is necessary for a family to carry out basic</a:t>
            </a:r>
            <a:r>
              <a:rPr lang="en-US" sz="2400" spc="-150" dirty="0">
                <a:latin typeface="Times New Roman"/>
                <a:ea typeface="Times New Roman"/>
              </a:rPr>
              <a:t> </a:t>
            </a:r>
            <a:r>
              <a:rPr lang="en-US" sz="2400" dirty="0">
                <a:latin typeface="Times New Roman"/>
                <a:ea typeface="Times New Roman"/>
              </a:rPr>
              <a:t>function.</a:t>
            </a:r>
          </a:p>
          <a:p>
            <a:pPr marL="0" marR="0" indent="0" algn="l" rtl="0">
              <a:spcBef>
                <a:spcPts val="0"/>
              </a:spcBef>
              <a:spcAft>
                <a:spcPts val="0"/>
              </a:spcAft>
              <a:buNone/>
            </a:pPr>
            <a:r>
              <a:rPr lang="en-US" sz="2400" dirty="0">
                <a:latin typeface="Times New Roman"/>
                <a:ea typeface="Times New Roman"/>
              </a:rPr>
              <a:t> </a:t>
            </a:r>
          </a:p>
          <a:p>
            <a:pPr algn="l" rtl="0"/>
            <a:endParaRPr lang="en-US" sz="2400" dirty="0"/>
          </a:p>
        </p:txBody>
      </p:sp>
    </p:spTree>
    <p:extLst>
      <p:ext uri="{BB962C8B-B14F-4D97-AF65-F5344CB8AC3E}">
        <p14:creationId xmlns:p14="http://schemas.microsoft.com/office/powerpoint/2010/main" val="4134813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79512" y="404664"/>
            <a:ext cx="8784976" cy="5755422"/>
          </a:xfrm>
          <a:prstGeom prst="rect">
            <a:avLst/>
          </a:prstGeom>
        </p:spPr>
        <p:txBody>
          <a:bodyPr wrap="square">
            <a:spAutoFit/>
          </a:bodyPr>
          <a:lstStyle/>
          <a:p>
            <a:pPr algn="ctr" rtl="0"/>
            <a:r>
              <a:rPr lang="en-US" sz="2400" b="1" kern="0" dirty="0">
                <a:solidFill>
                  <a:prstClr val="black"/>
                </a:solidFill>
                <a:latin typeface="Times New Roman"/>
                <a:ea typeface="Times New Roman"/>
                <a:cs typeface="+mj-cs"/>
              </a:rPr>
              <a:t>Introduction</a:t>
            </a:r>
            <a:r>
              <a:rPr lang="en-US" sz="2400" b="1" kern="0" spc="-10" dirty="0">
                <a:solidFill>
                  <a:prstClr val="black"/>
                </a:solidFill>
                <a:latin typeface="Times New Roman"/>
                <a:ea typeface="Times New Roman"/>
                <a:cs typeface="+mj-cs"/>
              </a:rPr>
              <a:t> </a:t>
            </a:r>
            <a:r>
              <a:rPr lang="en-US" sz="2400" b="1" kern="0" dirty="0">
                <a:solidFill>
                  <a:prstClr val="black"/>
                </a:solidFill>
                <a:latin typeface="Times New Roman"/>
                <a:ea typeface="Times New Roman"/>
                <a:cs typeface="+mj-cs"/>
              </a:rPr>
              <a:t>to</a:t>
            </a:r>
            <a:r>
              <a:rPr lang="en-US" sz="2400" b="1" kern="0" spc="-10" dirty="0">
                <a:solidFill>
                  <a:prstClr val="black"/>
                </a:solidFill>
                <a:latin typeface="Times New Roman"/>
                <a:ea typeface="Times New Roman"/>
                <a:cs typeface="+mj-cs"/>
              </a:rPr>
              <a:t> </a:t>
            </a:r>
            <a:r>
              <a:rPr lang="en-US" sz="2400" b="1" kern="0" dirty="0">
                <a:solidFill>
                  <a:prstClr val="black"/>
                </a:solidFill>
                <a:latin typeface="Times New Roman"/>
                <a:ea typeface="Times New Roman"/>
                <a:cs typeface="+mj-cs"/>
              </a:rPr>
              <a:t>maternal</a:t>
            </a:r>
            <a:r>
              <a:rPr lang="en-US" sz="2400" b="1" kern="0" spc="-10" dirty="0">
                <a:solidFill>
                  <a:prstClr val="black"/>
                </a:solidFill>
                <a:latin typeface="Times New Roman"/>
                <a:ea typeface="Times New Roman"/>
                <a:cs typeface="+mj-cs"/>
              </a:rPr>
              <a:t> </a:t>
            </a:r>
            <a:r>
              <a:rPr lang="en-US" sz="2400" b="1" kern="0" dirty="0">
                <a:solidFill>
                  <a:prstClr val="black"/>
                </a:solidFill>
                <a:latin typeface="Times New Roman"/>
                <a:ea typeface="Times New Roman"/>
                <a:cs typeface="+mj-cs"/>
              </a:rPr>
              <a:t>and</a:t>
            </a:r>
            <a:r>
              <a:rPr lang="en-US" sz="2400" b="1" kern="0" spc="-10" dirty="0">
                <a:solidFill>
                  <a:prstClr val="black"/>
                </a:solidFill>
                <a:latin typeface="Times New Roman"/>
                <a:ea typeface="Times New Roman"/>
                <a:cs typeface="+mj-cs"/>
              </a:rPr>
              <a:t> </a:t>
            </a:r>
            <a:r>
              <a:rPr lang="en-US" sz="2400" b="1" kern="0" dirty="0">
                <a:solidFill>
                  <a:prstClr val="black"/>
                </a:solidFill>
                <a:latin typeface="Times New Roman"/>
                <a:ea typeface="Times New Roman"/>
                <a:cs typeface="+mj-cs"/>
              </a:rPr>
              <a:t>neonatal</a:t>
            </a:r>
            <a:r>
              <a:rPr lang="en-US" sz="2400" b="1" kern="0" spc="-20" dirty="0">
                <a:solidFill>
                  <a:prstClr val="black"/>
                </a:solidFill>
                <a:latin typeface="Times New Roman"/>
                <a:ea typeface="Times New Roman"/>
                <a:cs typeface="+mj-cs"/>
              </a:rPr>
              <a:t> </a:t>
            </a:r>
            <a:r>
              <a:rPr lang="en-US" sz="2400" b="1" kern="0" dirty="0" smtClean="0">
                <a:solidFill>
                  <a:prstClr val="black"/>
                </a:solidFill>
                <a:latin typeface="Times New Roman"/>
                <a:ea typeface="Times New Roman"/>
                <a:cs typeface="+mj-cs"/>
              </a:rPr>
              <a:t>nursing</a:t>
            </a:r>
          </a:p>
          <a:p>
            <a:pPr algn="l" rtl="0"/>
            <a:r>
              <a:rPr lang="en-US" sz="2400" b="1" kern="0" dirty="0">
                <a:solidFill>
                  <a:prstClr val="black"/>
                </a:solidFill>
                <a:latin typeface="Times New Roman"/>
                <a:ea typeface="Times New Roman"/>
                <a:cs typeface="+mj-cs"/>
              </a:rPr>
              <a:t/>
            </a:r>
            <a:br>
              <a:rPr lang="en-US" sz="2400" b="1" kern="0" dirty="0">
                <a:solidFill>
                  <a:prstClr val="black"/>
                </a:solidFill>
                <a:latin typeface="Times New Roman"/>
                <a:ea typeface="Times New Roman"/>
                <a:cs typeface="+mj-cs"/>
              </a:rPr>
            </a:br>
            <a:r>
              <a:rPr lang="en-US" sz="2000" dirty="0" smtClean="0"/>
              <a:t>The </a:t>
            </a:r>
            <a:r>
              <a:rPr lang="en-US" sz="2000" dirty="0"/>
              <a:t>care of childbearing and childrearing families is a major focus </a:t>
            </a:r>
            <a:r>
              <a:rPr lang="en-US" sz="2000" dirty="0">
                <a:solidFill>
                  <a:srgbClr val="FF0000"/>
                </a:solidFill>
              </a:rPr>
              <a:t>of nursing practice</a:t>
            </a:r>
            <a:r>
              <a:rPr lang="en-US" sz="2000" dirty="0"/>
              <a:t>, because to have </a:t>
            </a:r>
            <a:r>
              <a:rPr lang="en-US" sz="2000" dirty="0">
                <a:solidFill>
                  <a:srgbClr val="FF0000"/>
                </a:solidFill>
              </a:rPr>
              <a:t>healthy adults </a:t>
            </a:r>
            <a:r>
              <a:rPr lang="en-US" sz="2000" dirty="0"/>
              <a:t>you must have </a:t>
            </a:r>
            <a:r>
              <a:rPr lang="en-US" sz="2000" dirty="0">
                <a:solidFill>
                  <a:srgbClr val="FF0000"/>
                </a:solidFill>
              </a:rPr>
              <a:t>healthy children</a:t>
            </a:r>
            <a:r>
              <a:rPr lang="en-US" sz="2000" dirty="0"/>
              <a:t>. </a:t>
            </a:r>
            <a:endParaRPr lang="en-US" sz="2000" dirty="0" smtClean="0"/>
          </a:p>
          <a:p>
            <a:pPr algn="l" rtl="0"/>
            <a:r>
              <a:rPr lang="en-US" sz="2000" dirty="0" smtClean="0"/>
              <a:t>To </a:t>
            </a:r>
            <a:r>
              <a:rPr lang="en-US" sz="2000" dirty="0"/>
              <a:t>have healthy children, it is important to promote the health of the childbearing woman and her family from the time before children are born until they reach adulthood. Both </a:t>
            </a:r>
            <a:r>
              <a:rPr lang="en-US" sz="2000" dirty="0" err="1">
                <a:solidFill>
                  <a:srgbClr val="FF0000"/>
                </a:solidFill>
              </a:rPr>
              <a:t>preconceptual</a:t>
            </a:r>
            <a:r>
              <a:rPr lang="en-US" sz="2000" dirty="0">
                <a:solidFill>
                  <a:srgbClr val="FF0000"/>
                </a:solidFill>
              </a:rPr>
              <a:t> and prenatal care are essential contributions to the health of a woman and fetus and to a family’s </a:t>
            </a:r>
            <a:r>
              <a:rPr lang="en-US" sz="2000" dirty="0" smtClean="0">
                <a:solidFill>
                  <a:srgbClr val="FF0000"/>
                </a:solidFill>
              </a:rPr>
              <a:t>emotional </a:t>
            </a:r>
            <a:r>
              <a:rPr lang="en-US" sz="2000" dirty="0">
                <a:solidFill>
                  <a:srgbClr val="FF0000"/>
                </a:solidFill>
              </a:rPr>
              <a:t>preparation for childbearing and childrearing. </a:t>
            </a:r>
            <a:endParaRPr lang="en-US" sz="2000" dirty="0" smtClean="0">
              <a:solidFill>
                <a:srgbClr val="FF0000"/>
              </a:solidFill>
            </a:endParaRPr>
          </a:p>
          <a:p>
            <a:pPr algn="l" rtl="0"/>
            <a:r>
              <a:rPr lang="en-US" sz="2000" dirty="0" smtClean="0"/>
              <a:t>As children </a:t>
            </a:r>
            <a:r>
              <a:rPr lang="en-US" sz="2000" dirty="0"/>
              <a:t>grow, families need continued health </a:t>
            </a:r>
            <a:r>
              <a:rPr lang="en-US" sz="2000" dirty="0">
                <a:solidFill>
                  <a:srgbClr val="FF0000"/>
                </a:solidFill>
              </a:rPr>
              <a:t>supervision</a:t>
            </a:r>
            <a:r>
              <a:rPr lang="en-US" sz="2000" dirty="0"/>
              <a:t> and </a:t>
            </a:r>
            <a:r>
              <a:rPr lang="en-US" sz="2000" dirty="0">
                <a:solidFill>
                  <a:srgbClr val="FF0000"/>
                </a:solidFill>
              </a:rPr>
              <a:t>support</a:t>
            </a:r>
            <a:r>
              <a:rPr lang="en-US" sz="2000" dirty="0" smtClean="0"/>
              <a:t>.</a:t>
            </a:r>
          </a:p>
          <a:p>
            <a:pPr algn="l" rtl="0"/>
            <a:r>
              <a:rPr lang="en-US" sz="2000" dirty="0" smtClean="0"/>
              <a:t> </a:t>
            </a:r>
            <a:r>
              <a:rPr lang="en-US" sz="2000" dirty="0"/>
              <a:t>As children reach maturity and plan for their </a:t>
            </a:r>
            <a:r>
              <a:rPr lang="en-US" sz="2000" dirty="0" smtClean="0"/>
              <a:t>families, </a:t>
            </a:r>
            <a:r>
              <a:rPr lang="en-US" sz="2000" dirty="0"/>
              <a:t>a new cycle begins and new support becomes </a:t>
            </a:r>
            <a:r>
              <a:rPr lang="en-US" sz="2000" dirty="0" smtClean="0"/>
              <a:t>necessary. </a:t>
            </a:r>
          </a:p>
          <a:p>
            <a:pPr algn="l" rtl="0"/>
            <a:r>
              <a:rPr lang="en-US" sz="2000" dirty="0" smtClean="0">
                <a:solidFill>
                  <a:srgbClr val="FF0000"/>
                </a:solidFill>
              </a:rPr>
              <a:t>The </a:t>
            </a:r>
            <a:r>
              <a:rPr lang="en-US" sz="2000" dirty="0">
                <a:solidFill>
                  <a:srgbClr val="FF0000"/>
                </a:solidFill>
              </a:rPr>
              <a:t>nurse’s role in all these phases focuses on promoting healthy growth and development of the child and family in health and in illness. </a:t>
            </a:r>
            <a:endParaRPr lang="en-US" sz="2000" dirty="0" smtClean="0">
              <a:solidFill>
                <a:srgbClr val="FF0000"/>
              </a:solidFill>
            </a:endParaRPr>
          </a:p>
          <a:p>
            <a:pPr algn="l" rtl="0"/>
            <a:r>
              <a:rPr lang="en-US" sz="2000" dirty="0" smtClean="0"/>
              <a:t>Although </a:t>
            </a:r>
            <a:r>
              <a:rPr lang="en-US" sz="2000" dirty="0"/>
              <a:t>the field of nursing typically divides its </a:t>
            </a:r>
            <a:r>
              <a:rPr lang="en-US" sz="2000" dirty="0" smtClean="0"/>
              <a:t>concerns </a:t>
            </a:r>
            <a:r>
              <a:rPr lang="en-US" sz="2000" dirty="0"/>
              <a:t>for families during childbearing and childrearing into two separate entities, maternity care and child health care, the full scope of nursing practice in this area is not two separate entities, </a:t>
            </a:r>
            <a:r>
              <a:rPr lang="en-US" sz="2000" dirty="0">
                <a:solidFill>
                  <a:srgbClr val="FF0000"/>
                </a:solidFill>
              </a:rPr>
              <a:t>but one: maternal and child health </a:t>
            </a:r>
            <a:r>
              <a:rPr lang="en-US" sz="2000" dirty="0" smtClean="0">
                <a:solidFill>
                  <a:srgbClr val="FF0000"/>
                </a:solidFill>
              </a:rPr>
              <a:t>nursing</a:t>
            </a:r>
            <a:endParaRPr lang="en-US" sz="2000" dirty="0">
              <a:solidFill>
                <a:srgbClr val="FF0000"/>
              </a:solidFill>
            </a:endParaRPr>
          </a:p>
        </p:txBody>
      </p:sp>
    </p:spTree>
    <p:extLst>
      <p:ext uri="{BB962C8B-B14F-4D97-AF65-F5344CB8AC3E}">
        <p14:creationId xmlns:p14="http://schemas.microsoft.com/office/powerpoint/2010/main" val="3057277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fontScale="70000" lnSpcReduction="20000"/>
          </a:bodyPr>
          <a:lstStyle/>
          <a:p>
            <a:pPr marL="0" indent="0" algn="just" rtl="0">
              <a:spcBef>
                <a:spcPts val="0"/>
              </a:spcBef>
              <a:buSzPts val="1400"/>
              <a:buNone/>
              <a:tabLst>
                <a:tab pos="525145" algn="l"/>
              </a:tabLst>
            </a:pPr>
            <a:r>
              <a:rPr lang="en-US" b="1" kern="0" dirty="0" smtClean="0">
                <a:latin typeface="Times New Roman"/>
                <a:ea typeface="Times New Roman"/>
              </a:rPr>
              <a:t>2- Enhancement </a:t>
            </a:r>
            <a:r>
              <a:rPr lang="en-US" b="1" kern="0" dirty="0">
                <a:latin typeface="Times New Roman"/>
                <a:ea typeface="Times New Roman"/>
              </a:rPr>
              <a:t>of individual development :</a:t>
            </a:r>
          </a:p>
          <a:p>
            <a:pPr marL="514350" marR="75565" indent="-514350" algn="just" rtl="0">
              <a:spcBef>
                <a:spcPts val="0"/>
              </a:spcBef>
              <a:buSzPts val="1400"/>
              <a:buFont typeface="+mj-lt"/>
              <a:buAutoNum type="arabicPeriod"/>
              <a:tabLst>
                <a:tab pos="525145" algn="l"/>
              </a:tabLst>
            </a:pPr>
            <a:r>
              <a:rPr lang="en-US" dirty="0">
                <a:latin typeface="Times New Roman"/>
                <a:ea typeface="Times New Roman"/>
              </a:rPr>
              <a:t>Healthy families are responsive to the needs of individual members and provide the freedom and support necessary to promote each member’s growth.</a:t>
            </a:r>
            <a:endParaRPr lang="en-US" sz="2400" dirty="0">
              <a:latin typeface="Times New Roman"/>
              <a:ea typeface="Times New Roman"/>
            </a:endParaRPr>
          </a:p>
          <a:p>
            <a:pPr marL="514350" indent="-514350" algn="just" rtl="0">
              <a:spcBef>
                <a:spcPts val="0"/>
              </a:spcBef>
              <a:buSzPts val="1400"/>
              <a:buFont typeface="+mj-lt"/>
              <a:buAutoNum type="arabicPeriod"/>
              <a:tabLst>
                <a:tab pos="525145" algn="l"/>
              </a:tabLst>
            </a:pPr>
            <a:r>
              <a:rPr lang="en-US" dirty="0">
                <a:latin typeface="Times New Roman"/>
                <a:ea typeface="Times New Roman"/>
              </a:rPr>
              <a:t>Pattern for promoting individual member vary from one family to</a:t>
            </a:r>
            <a:r>
              <a:rPr lang="en-US" spc="-120" dirty="0">
                <a:latin typeface="Times New Roman"/>
                <a:ea typeface="Times New Roman"/>
              </a:rPr>
              <a:t> </a:t>
            </a:r>
            <a:r>
              <a:rPr lang="en-US" dirty="0">
                <a:latin typeface="Times New Roman"/>
                <a:ea typeface="Times New Roman"/>
              </a:rPr>
              <a:t>another.</a:t>
            </a:r>
            <a:endParaRPr lang="en-US" sz="2400" dirty="0">
              <a:latin typeface="Times New Roman"/>
              <a:ea typeface="Times New Roman"/>
            </a:endParaRPr>
          </a:p>
          <a:p>
            <a:pPr marL="0" marR="0" indent="0" algn="l" rtl="0">
              <a:spcBef>
                <a:spcPts val="0"/>
              </a:spcBef>
              <a:spcAft>
                <a:spcPts val="0"/>
              </a:spcAft>
              <a:buNone/>
            </a:pPr>
            <a:r>
              <a:rPr lang="en-US" dirty="0">
                <a:latin typeface="Times New Roman"/>
                <a:ea typeface="Times New Roman"/>
              </a:rPr>
              <a:t> </a:t>
            </a:r>
            <a:endParaRPr lang="en-US" sz="2800" dirty="0">
              <a:latin typeface="Times New Roman"/>
              <a:ea typeface="Times New Roman"/>
            </a:endParaRPr>
          </a:p>
          <a:p>
            <a:pPr marL="0" indent="0" algn="just" rtl="0">
              <a:spcBef>
                <a:spcPts val="0"/>
              </a:spcBef>
              <a:buSzPts val="1400"/>
              <a:buNone/>
              <a:tabLst>
                <a:tab pos="525145" algn="l"/>
              </a:tabLst>
            </a:pPr>
            <a:r>
              <a:rPr lang="en-US" b="1" kern="0" dirty="0" smtClean="0">
                <a:latin typeface="Times New Roman"/>
                <a:ea typeface="Times New Roman"/>
              </a:rPr>
              <a:t>3- Effective </a:t>
            </a:r>
            <a:r>
              <a:rPr lang="en-US" b="1" kern="0" dirty="0">
                <a:latin typeface="Times New Roman"/>
                <a:ea typeface="Times New Roman"/>
              </a:rPr>
              <a:t>Structuring of relationship:</a:t>
            </a:r>
          </a:p>
          <a:p>
            <a:pPr marL="0" marR="0" indent="0" algn="l" rtl="0">
              <a:spcBef>
                <a:spcPts val="0"/>
              </a:spcBef>
              <a:spcAft>
                <a:spcPts val="0"/>
              </a:spcAft>
              <a:buNone/>
            </a:pPr>
            <a:r>
              <a:rPr lang="en-US" b="1" dirty="0">
                <a:latin typeface="Times New Roman"/>
                <a:ea typeface="Times New Roman"/>
              </a:rPr>
              <a:t> </a:t>
            </a:r>
            <a:endParaRPr lang="en-US" sz="2800" dirty="0">
              <a:latin typeface="Times New Roman"/>
              <a:ea typeface="Times New Roman"/>
            </a:endParaRPr>
          </a:p>
          <a:p>
            <a:pPr marL="514350" marR="79375" indent="-514350" algn="just" rtl="0">
              <a:spcBef>
                <a:spcPts val="0"/>
              </a:spcBef>
              <a:buSzPts val="1400"/>
              <a:buFont typeface="+mj-lt"/>
              <a:buAutoNum type="arabicPeriod"/>
              <a:tabLst>
                <a:tab pos="525145" algn="l"/>
              </a:tabLst>
            </a:pPr>
            <a:r>
              <a:rPr lang="en-US" dirty="0">
                <a:latin typeface="Times New Roman"/>
                <a:ea typeface="Times New Roman"/>
              </a:rPr>
              <a:t>Healthy family structure role relationships to meet changing family needs over</a:t>
            </a:r>
            <a:r>
              <a:rPr lang="en-US" spc="-5" dirty="0">
                <a:latin typeface="Times New Roman"/>
                <a:ea typeface="Times New Roman"/>
              </a:rPr>
              <a:t> </a:t>
            </a:r>
            <a:r>
              <a:rPr lang="en-US" dirty="0">
                <a:latin typeface="Times New Roman"/>
                <a:ea typeface="Times New Roman"/>
              </a:rPr>
              <a:t>time.</a:t>
            </a:r>
            <a:endParaRPr lang="en-US" sz="2400" dirty="0">
              <a:latin typeface="Times New Roman"/>
              <a:ea typeface="Times New Roman"/>
            </a:endParaRPr>
          </a:p>
          <a:p>
            <a:pPr marL="514350" indent="-514350" algn="just" rtl="0">
              <a:spcBef>
                <a:spcPts val="0"/>
              </a:spcBef>
              <a:buSzPts val="1400"/>
              <a:buFont typeface="+mj-lt"/>
              <a:buAutoNum type="arabicPeriod"/>
              <a:tabLst>
                <a:tab pos="525145" algn="l"/>
              </a:tabLst>
            </a:pPr>
            <a:r>
              <a:rPr lang="en-US" dirty="0">
                <a:latin typeface="Times New Roman"/>
                <a:ea typeface="Times New Roman"/>
              </a:rPr>
              <a:t>Changing life cycle stages require alterations in the structure of</a:t>
            </a:r>
            <a:r>
              <a:rPr lang="en-US" spc="-115" dirty="0">
                <a:latin typeface="Times New Roman"/>
                <a:ea typeface="Times New Roman"/>
              </a:rPr>
              <a:t> </a:t>
            </a:r>
            <a:r>
              <a:rPr lang="en-US" dirty="0">
                <a:latin typeface="Times New Roman"/>
                <a:ea typeface="Times New Roman"/>
              </a:rPr>
              <a:t>relation.</a:t>
            </a:r>
            <a:endParaRPr lang="en-US" sz="2400" dirty="0">
              <a:latin typeface="Times New Roman"/>
              <a:ea typeface="Times New Roman"/>
            </a:endParaRPr>
          </a:p>
          <a:p>
            <a:pPr marL="0" marR="0" indent="0" algn="l" rtl="0">
              <a:spcBef>
                <a:spcPts val="0"/>
              </a:spcBef>
              <a:spcAft>
                <a:spcPts val="0"/>
              </a:spcAft>
              <a:buNone/>
            </a:pPr>
            <a:r>
              <a:rPr lang="en-US" dirty="0">
                <a:latin typeface="Times New Roman"/>
                <a:ea typeface="Times New Roman"/>
              </a:rPr>
              <a:t> </a:t>
            </a:r>
            <a:endParaRPr lang="en-US" sz="2800" dirty="0">
              <a:latin typeface="Times New Roman"/>
              <a:ea typeface="Times New Roman"/>
            </a:endParaRPr>
          </a:p>
          <a:p>
            <a:pPr marL="0" indent="0" algn="just" rtl="0">
              <a:spcBef>
                <a:spcPts val="0"/>
              </a:spcBef>
              <a:buSzPts val="1400"/>
              <a:buNone/>
              <a:tabLst>
                <a:tab pos="525145" algn="l"/>
              </a:tabLst>
            </a:pPr>
            <a:r>
              <a:rPr lang="en-US" b="1" kern="0" dirty="0" smtClean="0">
                <a:latin typeface="Times New Roman"/>
                <a:ea typeface="Times New Roman"/>
              </a:rPr>
              <a:t>4- Active </a:t>
            </a:r>
            <a:r>
              <a:rPr lang="en-US" b="1" kern="0" dirty="0">
                <a:latin typeface="Times New Roman"/>
                <a:ea typeface="Times New Roman"/>
              </a:rPr>
              <a:t>coping effort</a:t>
            </a:r>
            <a:r>
              <a:rPr lang="en-US" kern="0" dirty="0">
                <a:latin typeface="Times New Roman"/>
                <a:ea typeface="Times New Roman"/>
              </a:rPr>
              <a:t>:</a:t>
            </a:r>
            <a:endParaRPr lang="en-US" b="1" kern="0" dirty="0">
              <a:latin typeface="Times New Roman"/>
              <a:ea typeface="Times New Roman"/>
            </a:endParaRPr>
          </a:p>
          <a:p>
            <a:pPr marL="457200" lvl="1" indent="0" algn="l" rtl="0">
              <a:spcBef>
                <a:spcPts val="0"/>
              </a:spcBef>
              <a:buSzPts val="1400"/>
              <a:buNone/>
              <a:tabLst>
                <a:tab pos="525145" algn="l"/>
              </a:tabLst>
            </a:pPr>
            <a:r>
              <a:rPr lang="en-US" dirty="0" smtClean="0">
                <a:latin typeface="Times New Roman"/>
                <a:ea typeface="Times New Roman"/>
              </a:rPr>
              <a:t>1- Healthy </a:t>
            </a:r>
            <a:r>
              <a:rPr lang="en-US" dirty="0">
                <a:latin typeface="Times New Roman"/>
                <a:ea typeface="Times New Roman"/>
              </a:rPr>
              <a:t>family actively attempt to overcome life’s problems and</a:t>
            </a:r>
            <a:r>
              <a:rPr lang="en-US" spc="-95" dirty="0">
                <a:latin typeface="Times New Roman"/>
                <a:ea typeface="Times New Roman"/>
              </a:rPr>
              <a:t> </a:t>
            </a:r>
            <a:r>
              <a:rPr lang="en-US" dirty="0">
                <a:latin typeface="Times New Roman"/>
                <a:ea typeface="Times New Roman"/>
              </a:rPr>
              <a:t>issues.</a:t>
            </a:r>
            <a:endParaRPr lang="en-US" sz="2000" dirty="0">
              <a:latin typeface="Times New Roman"/>
              <a:ea typeface="Times New Roman"/>
            </a:endParaRPr>
          </a:p>
          <a:p>
            <a:pPr marL="0" marR="0" indent="0" algn="l" rtl="0">
              <a:spcBef>
                <a:spcPts val="0"/>
              </a:spcBef>
              <a:spcAft>
                <a:spcPts val="0"/>
              </a:spcAft>
              <a:buNone/>
            </a:pPr>
            <a:r>
              <a:rPr lang="en-US" dirty="0">
                <a:latin typeface="Times New Roman"/>
                <a:ea typeface="Times New Roman"/>
              </a:rPr>
              <a:t> </a:t>
            </a:r>
            <a:endParaRPr lang="en-US" sz="2800" dirty="0">
              <a:latin typeface="Times New Roman"/>
              <a:ea typeface="Times New Roman"/>
            </a:endParaRPr>
          </a:p>
          <a:p>
            <a:pPr marL="457200" lvl="1" indent="0" algn="l" rtl="0">
              <a:spcBef>
                <a:spcPts val="0"/>
              </a:spcBef>
              <a:buSzPts val="1400"/>
              <a:buNone/>
              <a:tabLst>
                <a:tab pos="525145" algn="l"/>
              </a:tabLst>
            </a:pPr>
            <a:r>
              <a:rPr lang="en-US" dirty="0" smtClean="0">
                <a:latin typeface="Times New Roman"/>
                <a:ea typeface="Times New Roman"/>
              </a:rPr>
              <a:t>2- Coping skills are needed to deal with emotional</a:t>
            </a:r>
            <a:r>
              <a:rPr lang="en-US" spc="-30" dirty="0" smtClean="0">
                <a:latin typeface="Times New Roman"/>
                <a:ea typeface="Times New Roman"/>
              </a:rPr>
              <a:t> </a:t>
            </a:r>
            <a:r>
              <a:rPr lang="en-US" dirty="0" smtClean="0">
                <a:latin typeface="Times New Roman"/>
                <a:ea typeface="Times New Roman"/>
              </a:rPr>
              <a:t>tragedies.</a:t>
            </a:r>
            <a:endParaRPr lang="en-US" sz="2000" dirty="0">
              <a:latin typeface="Times New Roman"/>
              <a:ea typeface="Times New Roman"/>
            </a:endParaRPr>
          </a:p>
          <a:p>
            <a:pPr marL="0" marR="0" indent="0" algn="l" rtl="0">
              <a:spcBef>
                <a:spcPts val="0"/>
              </a:spcBef>
              <a:spcAft>
                <a:spcPts val="0"/>
              </a:spcAft>
              <a:buNone/>
            </a:pPr>
            <a:r>
              <a:rPr lang="en-US" dirty="0">
                <a:latin typeface="Times New Roman"/>
                <a:ea typeface="Times New Roman"/>
              </a:rPr>
              <a:t> </a:t>
            </a:r>
            <a:endParaRPr lang="en-US" sz="2800" dirty="0">
              <a:latin typeface="Times New Roman"/>
              <a:ea typeface="Times New Roman"/>
            </a:endParaRPr>
          </a:p>
          <a:p>
            <a:pPr marL="457200" lvl="1" indent="0" algn="l" rtl="0">
              <a:spcBef>
                <a:spcPts val="0"/>
              </a:spcBef>
              <a:buSzPts val="1400"/>
              <a:buNone/>
              <a:tabLst>
                <a:tab pos="525145" algn="l"/>
              </a:tabLst>
            </a:pPr>
            <a:r>
              <a:rPr lang="en-US" dirty="0" smtClean="0">
                <a:latin typeface="Times New Roman"/>
                <a:ea typeface="Times New Roman"/>
              </a:rPr>
              <a:t>3- Healthy </a:t>
            </a:r>
            <a:r>
              <a:rPr lang="en-US" dirty="0">
                <a:latin typeface="Times New Roman"/>
                <a:ea typeface="Times New Roman"/>
              </a:rPr>
              <a:t>families cope with less dramatic, day-to-day</a:t>
            </a:r>
            <a:r>
              <a:rPr lang="en-US" spc="-75" dirty="0">
                <a:latin typeface="Times New Roman"/>
                <a:ea typeface="Times New Roman"/>
              </a:rPr>
              <a:t> </a:t>
            </a:r>
            <a:r>
              <a:rPr lang="en-US" dirty="0">
                <a:latin typeface="Times New Roman"/>
                <a:ea typeface="Times New Roman"/>
              </a:rPr>
              <a:t>changes.</a:t>
            </a:r>
            <a:endParaRPr lang="en-US" sz="2000" dirty="0">
              <a:latin typeface="Times New Roman"/>
              <a:ea typeface="Times New Roman"/>
            </a:endParaRPr>
          </a:p>
          <a:p>
            <a:pPr marL="0" marR="0" indent="0" algn="l" rtl="0">
              <a:spcBef>
                <a:spcPts val="0"/>
              </a:spcBef>
              <a:spcAft>
                <a:spcPts val="0"/>
              </a:spcAft>
              <a:buNone/>
            </a:pPr>
            <a:r>
              <a:rPr lang="en-US" dirty="0">
                <a:latin typeface="Times New Roman"/>
                <a:ea typeface="Times New Roman"/>
              </a:rPr>
              <a:t> </a:t>
            </a:r>
            <a:endParaRPr lang="en-US" sz="2800" dirty="0">
              <a:latin typeface="Times New Roman"/>
              <a:ea typeface="Times New Roman"/>
            </a:endParaRPr>
          </a:p>
          <a:p>
            <a:pPr marL="0" indent="0" algn="l" rtl="0">
              <a:buNone/>
            </a:pPr>
            <a:endParaRPr lang="en-US" dirty="0"/>
          </a:p>
        </p:txBody>
      </p:sp>
    </p:spTree>
    <p:extLst>
      <p:ext uri="{BB962C8B-B14F-4D97-AF65-F5344CB8AC3E}">
        <p14:creationId xmlns:p14="http://schemas.microsoft.com/office/powerpoint/2010/main" val="1622542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971600" y="404664"/>
            <a:ext cx="7704856" cy="4524315"/>
          </a:xfrm>
          <a:prstGeom prst="rect">
            <a:avLst/>
          </a:prstGeom>
        </p:spPr>
        <p:txBody>
          <a:bodyPr wrap="square">
            <a:spAutoFit/>
          </a:bodyPr>
          <a:lstStyle/>
          <a:p>
            <a:pPr lvl="0" algn="l" rtl="0">
              <a:buSzPts val="1400"/>
              <a:tabLst>
                <a:tab pos="525145" algn="l"/>
              </a:tabLst>
            </a:pPr>
            <a:r>
              <a:rPr lang="en-US" sz="1600" b="1" kern="0" dirty="0" smtClean="0">
                <a:solidFill>
                  <a:prstClr val="black"/>
                </a:solidFill>
                <a:latin typeface="Times New Roman"/>
                <a:ea typeface="Times New Roman"/>
              </a:rPr>
              <a:t>5- Healthy </a:t>
            </a:r>
            <a:r>
              <a:rPr lang="en-US" sz="1600" b="1" kern="0" dirty="0">
                <a:solidFill>
                  <a:prstClr val="black"/>
                </a:solidFill>
                <a:latin typeface="Times New Roman"/>
                <a:ea typeface="Times New Roman"/>
              </a:rPr>
              <a:t>environment and lifestyle :</a:t>
            </a:r>
          </a:p>
          <a:p>
            <a:pPr lvl="1" algn="l" rtl="0">
              <a:buSzPts val="1400"/>
              <a:tabLst>
                <a:tab pos="525145" algn="l"/>
              </a:tabLst>
            </a:pPr>
            <a:r>
              <a:rPr lang="en-US" sz="1600" dirty="0" smtClean="0">
                <a:solidFill>
                  <a:prstClr val="black"/>
                </a:solidFill>
                <a:latin typeface="Times New Roman"/>
                <a:ea typeface="Times New Roman"/>
              </a:rPr>
              <a:t>1-Healthy </a:t>
            </a:r>
            <a:r>
              <a:rPr lang="en-US" sz="1600" dirty="0">
                <a:solidFill>
                  <a:prstClr val="black"/>
                </a:solidFill>
                <a:latin typeface="Times New Roman"/>
                <a:ea typeface="Times New Roman"/>
              </a:rPr>
              <a:t>family creates safe and hygienic living conditions for their</a:t>
            </a:r>
            <a:r>
              <a:rPr lang="en-US" sz="1600" spc="-130" dirty="0">
                <a:solidFill>
                  <a:prstClr val="black"/>
                </a:solidFill>
                <a:latin typeface="Times New Roman"/>
                <a:ea typeface="Times New Roman"/>
              </a:rPr>
              <a:t> </a:t>
            </a:r>
            <a:r>
              <a:rPr lang="en-US" sz="1600" dirty="0">
                <a:solidFill>
                  <a:prstClr val="black"/>
                </a:solidFill>
                <a:latin typeface="Times New Roman"/>
                <a:ea typeface="Times New Roman"/>
              </a:rPr>
              <a:t>members.</a:t>
            </a:r>
          </a:p>
          <a:p>
            <a:pPr lvl="0" algn="l" rtl="0"/>
            <a:r>
              <a:rPr lang="en-US" sz="1600" dirty="0">
                <a:solidFill>
                  <a:prstClr val="black"/>
                </a:solidFill>
                <a:latin typeface="Times New Roman"/>
                <a:ea typeface="Times New Roman"/>
              </a:rPr>
              <a:t> </a:t>
            </a:r>
          </a:p>
          <a:p>
            <a:pPr marR="81280" lvl="1" algn="l" rtl="0">
              <a:buSzPts val="1400"/>
              <a:tabLst>
                <a:tab pos="525145" algn="l"/>
              </a:tabLst>
            </a:pPr>
            <a:r>
              <a:rPr lang="en-US" sz="1600" dirty="0" smtClean="0">
                <a:solidFill>
                  <a:prstClr val="black"/>
                </a:solidFill>
                <a:latin typeface="Times New Roman"/>
                <a:ea typeface="Times New Roman"/>
              </a:rPr>
              <a:t>2-A </a:t>
            </a:r>
            <a:r>
              <a:rPr lang="en-US" sz="1600" dirty="0">
                <a:solidFill>
                  <a:prstClr val="black"/>
                </a:solidFill>
                <a:latin typeface="Times New Roman"/>
                <a:ea typeface="Times New Roman"/>
              </a:rPr>
              <a:t>healthy family lifestyle encourages appropriate balance in the lives of its members.</a:t>
            </a:r>
          </a:p>
          <a:p>
            <a:pPr marR="73660" lvl="1" algn="l" rtl="0">
              <a:buSzPts val="1400"/>
              <a:tabLst>
                <a:tab pos="525145" algn="l"/>
              </a:tabLst>
            </a:pPr>
            <a:r>
              <a:rPr lang="en-US" sz="1600" dirty="0" smtClean="0">
                <a:solidFill>
                  <a:prstClr val="black"/>
                </a:solidFill>
                <a:latin typeface="Times New Roman"/>
                <a:ea typeface="Times New Roman"/>
              </a:rPr>
              <a:t>3-The </a:t>
            </a:r>
            <a:r>
              <a:rPr lang="en-US" sz="1600" dirty="0">
                <a:solidFill>
                  <a:prstClr val="black"/>
                </a:solidFill>
                <a:latin typeface="Times New Roman"/>
                <a:ea typeface="Times New Roman"/>
              </a:rPr>
              <a:t>emotional climate of a healthy family is positive and supportive of growth.</a:t>
            </a:r>
          </a:p>
          <a:p>
            <a:pPr lvl="0" algn="l" rtl="0">
              <a:buSzPts val="1400"/>
              <a:tabLst>
                <a:tab pos="525145" algn="l"/>
              </a:tabLst>
            </a:pPr>
            <a:r>
              <a:rPr lang="en-US" sz="1600" b="1" kern="0" dirty="0" smtClean="0">
                <a:solidFill>
                  <a:prstClr val="black"/>
                </a:solidFill>
                <a:latin typeface="Times New Roman"/>
                <a:ea typeface="Times New Roman"/>
              </a:rPr>
              <a:t>6-Regular </a:t>
            </a:r>
            <a:r>
              <a:rPr lang="en-US" sz="1600" b="1" kern="0" dirty="0">
                <a:solidFill>
                  <a:prstClr val="black"/>
                </a:solidFill>
                <a:latin typeface="Times New Roman"/>
                <a:ea typeface="Times New Roman"/>
              </a:rPr>
              <a:t>links with the broader community</a:t>
            </a:r>
            <a:r>
              <a:rPr lang="en-US" sz="1600" b="1" kern="0" spc="-30" dirty="0">
                <a:solidFill>
                  <a:prstClr val="black"/>
                </a:solidFill>
                <a:latin typeface="Times New Roman"/>
                <a:ea typeface="Times New Roman"/>
              </a:rPr>
              <a:t> </a:t>
            </a:r>
            <a:r>
              <a:rPr lang="en-US" sz="1600" b="1" kern="0" dirty="0">
                <a:solidFill>
                  <a:prstClr val="black"/>
                </a:solidFill>
                <a:latin typeface="Times New Roman"/>
                <a:ea typeface="Times New Roman"/>
              </a:rPr>
              <a:t>:</a:t>
            </a:r>
          </a:p>
          <a:p>
            <a:pPr lvl="0" algn="l" rtl="0"/>
            <a:r>
              <a:rPr lang="en-US" sz="1600" b="1" dirty="0">
                <a:solidFill>
                  <a:prstClr val="black"/>
                </a:solidFill>
                <a:latin typeface="Times New Roman"/>
                <a:ea typeface="Times New Roman"/>
              </a:rPr>
              <a:t> </a:t>
            </a:r>
            <a:endParaRPr lang="en-US" sz="1600" dirty="0">
              <a:solidFill>
                <a:prstClr val="black"/>
              </a:solidFill>
              <a:latin typeface="Times New Roman"/>
              <a:ea typeface="Times New Roman"/>
            </a:endParaRPr>
          </a:p>
          <a:p>
            <a:pPr lvl="1" algn="l" rtl="0">
              <a:buSzPts val="1400"/>
              <a:tabLst>
                <a:tab pos="525145" algn="l"/>
              </a:tabLst>
            </a:pPr>
            <a:r>
              <a:rPr lang="en-US" sz="1600" dirty="0" smtClean="0">
                <a:solidFill>
                  <a:prstClr val="black"/>
                </a:solidFill>
                <a:latin typeface="Times New Roman"/>
                <a:ea typeface="Times New Roman"/>
              </a:rPr>
              <a:t>1-Healthy </a:t>
            </a:r>
            <a:r>
              <a:rPr lang="en-US" sz="1600" dirty="0">
                <a:solidFill>
                  <a:prstClr val="black"/>
                </a:solidFill>
                <a:latin typeface="Times New Roman"/>
                <a:ea typeface="Times New Roman"/>
              </a:rPr>
              <a:t>families maintain dynamic ties with the</a:t>
            </a:r>
            <a:r>
              <a:rPr lang="en-US" sz="1600" spc="-50" dirty="0">
                <a:solidFill>
                  <a:prstClr val="black"/>
                </a:solidFill>
                <a:latin typeface="Times New Roman"/>
                <a:ea typeface="Times New Roman"/>
              </a:rPr>
              <a:t> </a:t>
            </a:r>
            <a:r>
              <a:rPr lang="en-US" sz="1600" dirty="0">
                <a:solidFill>
                  <a:prstClr val="black"/>
                </a:solidFill>
                <a:latin typeface="Times New Roman"/>
                <a:ea typeface="Times New Roman"/>
              </a:rPr>
              <a:t>community</a:t>
            </a:r>
          </a:p>
          <a:p>
            <a:pPr marR="80010" lvl="1" algn="l" rtl="0">
              <a:buSzPts val="1400"/>
              <a:tabLst>
                <a:tab pos="525145" algn="l"/>
              </a:tabLst>
            </a:pPr>
            <a:r>
              <a:rPr lang="en-US" sz="1600" dirty="0" smtClean="0">
                <a:solidFill>
                  <a:prstClr val="black"/>
                </a:solidFill>
                <a:latin typeface="Times New Roman"/>
                <a:ea typeface="Times New Roman"/>
              </a:rPr>
              <a:t>2-An </a:t>
            </a:r>
            <a:r>
              <a:rPr lang="en-US" sz="1600" dirty="0">
                <a:solidFill>
                  <a:prstClr val="black"/>
                </a:solidFill>
                <a:latin typeface="Times New Roman"/>
                <a:ea typeface="Times New Roman"/>
              </a:rPr>
              <a:t>unhealthy family has not recognize the values of establishing links because of</a:t>
            </a:r>
            <a:r>
              <a:rPr lang="en-US" sz="1600" spc="-20" dirty="0">
                <a:solidFill>
                  <a:prstClr val="black"/>
                </a:solidFill>
                <a:latin typeface="Times New Roman"/>
                <a:ea typeface="Times New Roman"/>
              </a:rPr>
              <a:t> </a:t>
            </a:r>
            <a:r>
              <a:rPr lang="en-US" sz="1600" dirty="0">
                <a:solidFill>
                  <a:prstClr val="black"/>
                </a:solidFill>
                <a:latin typeface="Times New Roman"/>
                <a:ea typeface="Times New Roman"/>
              </a:rPr>
              <a:t>:</a:t>
            </a:r>
          </a:p>
          <a:p>
            <a:pPr lvl="0" algn="l" rtl="0">
              <a:buSzPts val="1400"/>
              <a:tabLst>
                <a:tab pos="525145" algn="l"/>
              </a:tabLst>
            </a:pPr>
            <a:r>
              <a:rPr lang="en-US" sz="1600" dirty="0" smtClean="0">
                <a:solidFill>
                  <a:prstClr val="black"/>
                </a:solidFill>
                <a:latin typeface="Times New Roman"/>
                <a:ea typeface="Times New Roman"/>
              </a:rPr>
              <a:t>A-Knowledge</a:t>
            </a:r>
            <a:r>
              <a:rPr lang="en-US" sz="1600" spc="-5" dirty="0" smtClean="0">
                <a:solidFill>
                  <a:prstClr val="black"/>
                </a:solidFill>
                <a:latin typeface="Times New Roman"/>
                <a:ea typeface="Times New Roman"/>
              </a:rPr>
              <a:t> </a:t>
            </a:r>
            <a:r>
              <a:rPr lang="en-US" sz="1600" dirty="0">
                <a:solidFill>
                  <a:prstClr val="black"/>
                </a:solidFill>
                <a:latin typeface="Times New Roman"/>
                <a:ea typeface="Times New Roman"/>
              </a:rPr>
              <a:t>Deficit.</a:t>
            </a:r>
          </a:p>
          <a:p>
            <a:pPr lvl="0" algn="l" rtl="0">
              <a:buSzPts val="1400"/>
              <a:tabLst>
                <a:tab pos="525145" algn="l"/>
              </a:tabLst>
            </a:pPr>
            <a:r>
              <a:rPr lang="en-US" sz="1600" dirty="0" smtClean="0">
                <a:solidFill>
                  <a:prstClr val="black"/>
                </a:solidFill>
                <a:latin typeface="Times New Roman"/>
                <a:ea typeface="Times New Roman"/>
              </a:rPr>
              <a:t>B-Previous </a:t>
            </a:r>
            <a:r>
              <a:rPr lang="en-US" sz="1600" dirty="0">
                <a:solidFill>
                  <a:prstClr val="black"/>
                </a:solidFill>
                <a:latin typeface="Times New Roman"/>
                <a:ea typeface="Times New Roman"/>
              </a:rPr>
              <a:t>negative experience.</a:t>
            </a:r>
          </a:p>
          <a:p>
            <a:pPr lvl="0" algn="l" rtl="0">
              <a:buSzPts val="1400"/>
              <a:tabLst>
                <a:tab pos="525145" algn="l"/>
              </a:tabLst>
            </a:pPr>
            <a:r>
              <a:rPr lang="en-US" sz="1600" dirty="0" smtClean="0">
                <a:solidFill>
                  <a:prstClr val="black"/>
                </a:solidFill>
                <a:latin typeface="Times New Roman"/>
                <a:ea typeface="Times New Roman"/>
              </a:rPr>
              <a:t>C- A </a:t>
            </a:r>
            <a:r>
              <a:rPr lang="en-US" sz="1600" dirty="0">
                <a:solidFill>
                  <a:prstClr val="black"/>
                </a:solidFill>
                <a:latin typeface="Times New Roman"/>
                <a:ea typeface="Times New Roman"/>
              </a:rPr>
              <a:t>lack of connection because of family expectation or cultural</a:t>
            </a:r>
            <a:r>
              <a:rPr lang="en-US" sz="1600" spc="-115" dirty="0">
                <a:solidFill>
                  <a:prstClr val="black"/>
                </a:solidFill>
                <a:latin typeface="Times New Roman"/>
                <a:ea typeface="Times New Roman"/>
              </a:rPr>
              <a:t> </a:t>
            </a:r>
            <a:r>
              <a:rPr lang="en-US" sz="1600" dirty="0">
                <a:solidFill>
                  <a:prstClr val="black"/>
                </a:solidFill>
                <a:latin typeface="Times New Roman"/>
                <a:ea typeface="Times New Roman"/>
              </a:rPr>
              <a:t>practice.</a:t>
            </a:r>
          </a:p>
          <a:p>
            <a:pPr lvl="0" algn="l" rtl="0"/>
            <a:r>
              <a:rPr lang="en-US" sz="1600" dirty="0">
                <a:solidFill>
                  <a:prstClr val="black"/>
                </a:solidFill>
                <a:latin typeface="Times New Roman"/>
                <a:ea typeface="Times New Roman"/>
              </a:rPr>
              <a:t> </a:t>
            </a:r>
          </a:p>
          <a:p>
            <a:pPr marL="524510" lvl="0" algn="l" rtl="0"/>
            <a:r>
              <a:rPr lang="en-US" sz="1600" b="1" kern="0" dirty="0" smtClean="0">
                <a:solidFill>
                  <a:prstClr val="black"/>
                </a:solidFill>
                <a:latin typeface="Times New Roman"/>
                <a:ea typeface="Times New Roman"/>
              </a:rPr>
              <a:t>7-Family </a:t>
            </a:r>
            <a:r>
              <a:rPr lang="en-US" sz="1600" b="1" kern="0" dirty="0">
                <a:solidFill>
                  <a:prstClr val="black"/>
                </a:solidFill>
                <a:latin typeface="Times New Roman"/>
                <a:ea typeface="Times New Roman"/>
              </a:rPr>
              <a:t>Health Practice guidelines</a:t>
            </a:r>
          </a:p>
          <a:p>
            <a:pPr marL="181610" marR="76835" lvl="0" algn="l" rtl="0"/>
            <a:r>
              <a:rPr lang="en-US" sz="1600" b="1" dirty="0">
                <a:solidFill>
                  <a:prstClr val="black"/>
                </a:solidFill>
                <a:latin typeface="Times New Roman"/>
                <a:ea typeface="Times New Roman"/>
              </a:rPr>
              <a:t>Family Nursing: </a:t>
            </a:r>
            <a:r>
              <a:rPr lang="en-US" sz="1600" dirty="0">
                <a:solidFill>
                  <a:prstClr val="black"/>
                </a:solidFill>
                <a:latin typeface="Times New Roman"/>
                <a:ea typeface="Times New Roman"/>
              </a:rPr>
              <a:t>is a kind of nursing practice in which the family is the unit of services.</a:t>
            </a:r>
          </a:p>
          <a:p>
            <a:pPr lvl="1" algn="l" rtl="0">
              <a:buSzPts val="1400"/>
              <a:tabLst>
                <a:tab pos="525145" algn="l"/>
              </a:tabLst>
            </a:pPr>
            <a:r>
              <a:rPr lang="en-US" sz="1600" dirty="0">
                <a:solidFill>
                  <a:prstClr val="black"/>
                </a:solidFill>
                <a:latin typeface="Times New Roman"/>
                <a:ea typeface="Times New Roman"/>
              </a:rPr>
              <a:t>Not merely family</a:t>
            </a:r>
            <a:r>
              <a:rPr lang="en-US" sz="1600" spc="-35" dirty="0">
                <a:solidFill>
                  <a:prstClr val="black"/>
                </a:solidFill>
                <a:latin typeface="Times New Roman"/>
                <a:ea typeface="Times New Roman"/>
              </a:rPr>
              <a:t> </a:t>
            </a:r>
            <a:r>
              <a:rPr lang="en-US" sz="1600" dirty="0">
                <a:solidFill>
                  <a:prstClr val="black"/>
                </a:solidFill>
                <a:latin typeface="Times New Roman"/>
                <a:ea typeface="Times New Roman"/>
              </a:rPr>
              <a:t>oriented.</a:t>
            </a:r>
          </a:p>
          <a:p>
            <a:pPr lvl="1" algn="l" rtl="0">
              <a:buSzPts val="1400"/>
              <a:tabLst>
                <a:tab pos="525145" algn="l"/>
              </a:tabLst>
            </a:pPr>
            <a:r>
              <a:rPr lang="en-US" sz="1600" dirty="0">
                <a:solidFill>
                  <a:prstClr val="black"/>
                </a:solidFill>
                <a:latin typeface="Times New Roman"/>
                <a:ea typeface="Times New Roman"/>
              </a:rPr>
              <a:t>Holistic</a:t>
            </a:r>
            <a:r>
              <a:rPr lang="en-US" sz="1600" spc="-5" dirty="0">
                <a:solidFill>
                  <a:prstClr val="black"/>
                </a:solidFill>
                <a:latin typeface="Times New Roman"/>
                <a:ea typeface="Times New Roman"/>
              </a:rPr>
              <a:t> </a:t>
            </a:r>
            <a:r>
              <a:rPr lang="en-US" sz="1600" dirty="0">
                <a:solidFill>
                  <a:prstClr val="black"/>
                </a:solidFill>
                <a:latin typeface="Times New Roman"/>
                <a:ea typeface="Times New Roman"/>
              </a:rPr>
              <a:t>approach.</a:t>
            </a:r>
          </a:p>
        </p:txBody>
      </p:sp>
    </p:spTree>
    <p:extLst>
      <p:ext uri="{BB962C8B-B14F-4D97-AF65-F5344CB8AC3E}">
        <p14:creationId xmlns:p14="http://schemas.microsoft.com/office/powerpoint/2010/main" val="2971414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457200" y="404664"/>
            <a:ext cx="8229600" cy="5721499"/>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24510" indent="0" algn="just" rtl="0">
              <a:spcBef>
                <a:spcPts val="0"/>
              </a:spcBef>
              <a:buNone/>
            </a:pPr>
            <a:r>
              <a:rPr lang="en-US" sz="1600" b="1" kern="0" dirty="0" smtClean="0">
                <a:latin typeface="Times New Roman"/>
                <a:ea typeface="Times New Roman"/>
              </a:rPr>
              <a:t>Five principle guide and enhance family nursing practice :</a:t>
            </a:r>
          </a:p>
          <a:p>
            <a:pPr marL="0" indent="0" algn="l" rtl="0">
              <a:spcBef>
                <a:spcPts val="0"/>
              </a:spcBef>
              <a:buNone/>
            </a:pPr>
            <a:r>
              <a:rPr lang="en-US" sz="1600" b="1" dirty="0" smtClean="0">
                <a:latin typeface="Times New Roman"/>
                <a:ea typeface="Times New Roman"/>
              </a:rPr>
              <a:t> </a:t>
            </a:r>
            <a:endParaRPr lang="en-US" sz="1600" dirty="0" smtClean="0">
              <a:latin typeface="Times New Roman"/>
              <a:ea typeface="Times New Roman"/>
            </a:endParaRPr>
          </a:p>
          <a:p>
            <a:pPr marL="914400" lvl="2" indent="0" algn="l" rtl="0">
              <a:spcBef>
                <a:spcPts val="0"/>
              </a:spcBef>
              <a:buSzPts val="1400"/>
              <a:buNone/>
              <a:tabLst>
                <a:tab pos="525145" algn="l"/>
              </a:tabLst>
            </a:pPr>
            <a:r>
              <a:rPr lang="en-US" sz="1600" b="1" dirty="0" smtClean="0">
                <a:latin typeface="Times New Roman"/>
                <a:ea typeface="Times New Roman"/>
              </a:rPr>
              <a:t>1- Work with the family</a:t>
            </a:r>
            <a:r>
              <a:rPr lang="en-US" sz="1600" b="1" spc="-30" dirty="0" smtClean="0">
                <a:latin typeface="Times New Roman"/>
                <a:ea typeface="Times New Roman"/>
              </a:rPr>
              <a:t> </a:t>
            </a:r>
            <a:r>
              <a:rPr lang="en-US" sz="1600" b="1" dirty="0" smtClean="0">
                <a:latin typeface="Times New Roman"/>
                <a:ea typeface="Times New Roman"/>
              </a:rPr>
              <a:t>collectively</a:t>
            </a:r>
            <a:endParaRPr lang="en-US" sz="1600" dirty="0" smtClean="0">
              <a:latin typeface="Times New Roman"/>
              <a:ea typeface="Times New Roman"/>
            </a:endParaRPr>
          </a:p>
          <a:p>
            <a:pPr marL="1371600" lvl="3" indent="0" algn="l" rtl="0">
              <a:spcBef>
                <a:spcPts val="0"/>
              </a:spcBef>
              <a:buSzPts val="1400"/>
              <a:buNone/>
              <a:tabLst>
                <a:tab pos="525145" algn="l"/>
              </a:tabLst>
            </a:pPr>
            <a:r>
              <a:rPr lang="en-US" sz="1600" dirty="0" smtClean="0">
                <a:latin typeface="Times New Roman"/>
                <a:ea typeface="Times New Roman"/>
              </a:rPr>
              <a:t>Set aside usual focus on</a:t>
            </a:r>
            <a:r>
              <a:rPr lang="en-US" sz="1600" spc="-5" dirty="0" smtClean="0">
                <a:latin typeface="Times New Roman"/>
                <a:ea typeface="Times New Roman"/>
              </a:rPr>
              <a:t> </a:t>
            </a:r>
            <a:r>
              <a:rPr lang="en-US" sz="1600" dirty="0" smtClean="0">
                <a:latin typeface="Times New Roman"/>
                <a:ea typeface="Times New Roman"/>
              </a:rPr>
              <a:t>individual</a:t>
            </a:r>
          </a:p>
          <a:p>
            <a:pPr marL="0" indent="0" algn="l" rtl="0">
              <a:spcBef>
                <a:spcPts val="0"/>
              </a:spcBef>
              <a:buNone/>
            </a:pPr>
            <a:r>
              <a:rPr lang="en-US" sz="1600" dirty="0" smtClean="0">
                <a:latin typeface="Times New Roman"/>
                <a:ea typeface="Times New Roman"/>
              </a:rPr>
              <a:t> </a:t>
            </a:r>
          </a:p>
          <a:p>
            <a:pPr marL="1371600" lvl="3" indent="0" algn="l" rtl="0">
              <a:spcBef>
                <a:spcPts val="0"/>
              </a:spcBef>
              <a:buSzPts val="1400"/>
              <a:buNone/>
              <a:tabLst>
                <a:tab pos="525145" algn="l"/>
              </a:tabLst>
            </a:pPr>
            <a:r>
              <a:rPr lang="en-US" sz="1600" dirty="0" smtClean="0">
                <a:latin typeface="Times New Roman"/>
                <a:ea typeface="Times New Roman"/>
              </a:rPr>
              <a:t>View the family as one</a:t>
            </a:r>
            <a:r>
              <a:rPr lang="en-US" sz="1600" spc="-35" dirty="0" smtClean="0">
                <a:latin typeface="Times New Roman"/>
                <a:ea typeface="Times New Roman"/>
              </a:rPr>
              <a:t> </a:t>
            </a:r>
            <a:r>
              <a:rPr lang="en-US" sz="1600" dirty="0" smtClean="0">
                <a:latin typeface="Times New Roman"/>
                <a:ea typeface="Times New Roman"/>
              </a:rPr>
              <a:t>unit</a:t>
            </a:r>
          </a:p>
          <a:p>
            <a:pPr marL="0" indent="0" algn="l" rtl="0">
              <a:spcBef>
                <a:spcPts val="0"/>
              </a:spcBef>
              <a:buNone/>
            </a:pPr>
            <a:r>
              <a:rPr lang="en-US" sz="1600" dirty="0" smtClean="0">
                <a:latin typeface="Times New Roman"/>
                <a:ea typeface="Times New Roman"/>
              </a:rPr>
              <a:t> </a:t>
            </a:r>
          </a:p>
          <a:p>
            <a:pPr marL="1371600" marR="74295" lvl="3" indent="0" algn="l" rtl="0">
              <a:spcBef>
                <a:spcPts val="0"/>
              </a:spcBef>
              <a:buSzPts val="1400"/>
              <a:buNone/>
              <a:tabLst>
                <a:tab pos="525145" algn="l"/>
              </a:tabLst>
            </a:pPr>
            <a:r>
              <a:rPr lang="en-US" sz="1600" dirty="0" smtClean="0">
                <a:latin typeface="Times New Roman"/>
                <a:ea typeface="Times New Roman"/>
              </a:rPr>
              <a:t>Community health nurses want to involve all of the family during nurse-client interaction.</a:t>
            </a:r>
          </a:p>
          <a:p>
            <a:pPr marL="1371600" lvl="3" indent="0" algn="l" rtl="0">
              <a:spcBef>
                <a:spcPts val="0"/>
              </a:spcBef>
              <a:buSzPts val="1400"/>
              <a:buNone/>
              <a:tabLst>
                <a:tab pos="525145" algn="l"/>
              </a:tabLst>
            </a:pPr>
            <a:r>
              <a:rPr lang="en-US" sz="1600" dirty="0" smtClean="0">
                <a:latin typeface="Times New Roman"/>
                <a:ea typeface="Times New Roman"/>
              </a:rPr>
              <a:t>Encourage everyone’s participation.</a:t>
            </a:r>
          </a:p>
          <a:p>
            <a:pPr marL="0" indent="0" algn="l" rtl="0">
              <a:spcBef>
                <a:spcPts val="0"/>
              </a:spcBef>
              <a:buNone/>
            </a:pPr>
            <a:r>
              <a:rPr lang="en-US" sz="1600" dirty="0" smtClean="0">
                <a:latin typeface="Times New Roman"/>
                <a:ea typeface="Times New Roman"/>
              </a:rPr>
              <a:t> </a:t>
            </a:r>
          </a:p>
          <a:p>
            <a:pPr marL="914400" lvl="2" indent="0" algn="l" rtl="0">
              <a:spcBef>
                <a:spcPts val="0"/>
              </a:spcBef>
              <a:buSzPts val="1400"/>
              <a:buNone/>
              <a:tabLst>
                <a:tab pos="525145" algn="l"/>
              </a:tabLst>
            </a:pPr>
            <a:r>
              <a:rPr lang="en-US" sz="1600" b="1" kern="0" dirty="0" smtClean="0">
                <a:latin typeface="Times New Roman"/>
                <a:ea typeface="Times New Roman"/>
              </a:rPr>
              <a:t>2- Start where the family</a:t>
            </a:r>
            <a:r>
              <a:rPr lang="en-US" sz="1600" b="1" kern="0" spc="-20" dirty="0" smtClean="0">
                <a:latin typeface="Times New Roman"/>
                <a:ea typeface="Times New Roman"/>
              </a:rPr>
              <a:t> </a:t>
            </a:r>
            <a:r>
              <a:rPr lang="en-US" sz="1600" b="1" kern="0" dirty="0" smtClean="0">
                <a:latin typeface="Times New Roman"/>
                <a:ea typeface="Times New Roman"/>
              </a:rPr>
              <a:t>is:</a:t>
            </a:r>
          </a:p>
          <a:p>
            <a:pPr marL="0" indent="0" algn="l" rtl="0">
              <a:spcBef>
                <a:spcPts val="0"/>
              </a:spcBef>
              <a:buNone/>
            </a:pPr>
            <a:r>
              <a:rPr lang="en-US" sz="1600" b="1" dirty="0" smtClean="0">
                <a:latin typeface="Times New Roman"/>
                <a:ea typeface="Times New Roman"/>
              </a:rPr>
              <a:t>  </a:t>
            </a:r>
            <a:endParaRPr lang="en-US" sz="1600" dirty="0" smtClean="0">
              <a:latin typeface="Times New Roman"/>
              <a:ea typeface="Times New Roman"/>
            </a:endParaRPr>
          </a:p>
          <a:p>
            <a:pPr marL="1371600" lvl="3" indent="0" algn="l" rtl="0">
              <a:spcBef>
                <a:spcPts val="0"/>
              </a:spcBef>
              <a:buSzPts val="1400"/>
              <a:buNone/>
              <a:tabLst>
                <a:tab pos="525145" algn="l"/>
              </a:tabLst>
            </a:pPr>
            <a:r>
              <a:rPr lang="en-US" sz="1600" dirty="0" smtClean="0">
                <a:latin typeface="Times New Roman"/>
                <a:ea typeface="Times New Roman"/>
              </a:rPr>
              <a:t>Begin at the present level of</a:t>
            </a:r>
            <a:r>
              <a:rPr lang="en-US" sz="1600" spc="-25" dirty="0" smtClean="0">
                <a:latin typeface="Times New Roman"/>
                <a:ea typeface="Times New Roman"/>
              </a:rPr>
              <a:t> </a:t>
            </a:r>
            <a:r>
              <a:rPr lang="en-US" sz="1600" dirty="0" smtClean="0">
                <a:latin typeface="Times New Roman"/>
                <a:ea typeface="Times New Roman"/>
              </a:rPr>
              <a:t>functioning.</a:t>
            </a:r>
          </a:p>
          <a:p>
            <a:pPr marL="0" indent="0" algn="l" rtl="0">
              <a:spcBef>
                <a:spcPts val="0"/>
              </a:spcBef>
              <a:buNone/>
            </a:pPr>
            <a:r>
              <a:rPr lang="en-US" sz="1600" dirty="0" smtClean="0">
                <a:latin typeface="Times New Roman"/>
                <a:ea typeface="Times New Roman"/>
              </a:rPr>
              <a:t> </a:t>
            </a:r>
          </a:p>
          <a:p>
            <a:pPr marL="1371600" marR="80010" lvl="3" indent="0" algn="l" rtl="0">
              <a:spcBef>
                <a:spcPts val="0"/>
              </a:spcBef>
              <a:buSzPts val="1400"/>
              <a:buNone/>
              <a:tabLst>
                <a:tab pos="525145" algn="l"/>
              </a:tabLst>
            </a:pPr>
            <a:r>
              <a:rPr lang="en-US" sz="1600" dirty="0" smtClean="0">
                <a:latin typeface="Times New Roman"/>
                <a:ea typeface="Times New Roman"/>
              </a:rPr>
              <a:t>Conduct a family assessment to ascertain the members' needs and level of health.</a:t>
            </a:r>
          </a:p>
          <a:p>
            <a:pPr marL="1371600" lvl="3" indent="0" algn="l" rtl="0">
              <a:spcBef>
                <a:spcPts val="0"/>
              </a:spcBef>
              <a:buSzPts val="1400"/>
              <a:buNone/>
              <a:tabLst>
                <a:tab pos="525145" algn="l"/>
              </a:tabLst>
            </a:pPr>
            <a:r>
              <a:rPr lang="en-US" sz="1600" dirty="0" smtClean="0">
                <a:latin typeface="Times New Roman"/>
                <a:ea typeface="Times New Roman"/>
              </a:rPr>
              <a:t>Determine collective interests, concerns and</a:t>
            </a:r>
            <a:r>
              <a:rPr lang="en-US" sz="1600" spc="-30" dirty="0" smtClean="0">
                <a:latin typeface="Times New Roman"/>
                <a:ea typeface="Times New Roman"/>
              </a:rPr>
              <a:t> </a:t>
            </a:r>
            <a:r>
              <a:rPr lang="en-US" sz="1600" dirty="0" smtClean="0">
                <a:latin typeface="Times New Roman"/>
                <a:ea typeface="Times New Roman"/>
              </a:rPr>
              <a:t>proprieties.</a:t>
            </a:r>
          </a:p>
          <a:p>
            <a:pPr marL="0" indent="0" algn="l" rtl="0">
              <a:spcBef>
                <a:spcPts val="0"/>
              </a:spcBef>
              <a:buNone/>
            </a:pPr>
            <a:r>
              <a:rPr lang="en-US" sz="1600" dirty="0" smtClean="0">
                <a:latin typeface="Times New Roman"/>
                <a:ea typeface="Times New Roman"/>
              </a:rPr>
              <a:t> </a:t>
            </a:r>
          </a:p>
          <a:p>
            <a:pPr algn="l" rtl="0"/>
            <a:endParaRPr lang="en-US" sz="1600" dirty="0"/>
          </a:p>
        </p:txBody>
      </p:sp>
    </p:spTree>
    <p:extLst>
      <p:ext uri="{BB962C8B-B14F-4D97-AF65-F5344CB8AC3E}">
        <p14:creationId xmlns:p14="http://schemas.microsoft.com/office/powerpoint/2010/main" val="2528061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457200" y="548680"/>
            <a:ext cx="8229600" cy="5577483"/>
          </a:xfrm>
          <a:prstGeom prst="rect">
            <a:avLst/>
          </a:prstGeom>
        </p:spPr>
        <p:txBody>
          <a:bodyPr>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914400" lvl="2" indent="0" algn="l" rtl="0">
              <a:spcBef>
                <a:spcPts val="0"/>
              </a:spcBef>
              <a:buSzPts val="1400"/>
              <a:buNone/>
              <a:tabLst>
                <a:tab pos="525145" algn="l"/>
              </a:tabLst>
            </a:pPr>
            <a:r>
              <a:rPr lang="en-US" sz="1600" b="1" kern="0" dirty="0" smtClean="0">
                <a:solidFill>
                  <a:prstClr val="black"/>
                </a:solidFill>
                <a:latin typeface="Times New Roman"/>
                <a:ea typeface="Times New Roman"/>
              </a:rPr>
              <a:t>3- Adapt nursing intervention to the family’s stage of development</a:t>
            </a:r>
            <a:r>
              <a:rPr lang="en-US" sz="1600" b="1" kern="0" spc="-80" dirty="0" smtClean="0">
                <a:solidFill>
                  <a:prstClr val="black"/>
                </a:solidFill>
                <a:latin typeface="Times New Roman"/>
                <a:ea typeface="Times New Roman"/>
              </a:rPr>
              <a:t> </a:t>
            </a:r>
            <a:r>
              <a:rPr lang="en-US" sz="1600" b="1" kern="0" dirty="0" smtClean="0">
                <a:solidFill>
                  <a:prstClr val="black"/>
                </a:solidFill>
                <a:latin typeface="Times New Roman"/>
                <a:ea typeface="Times New Roman"/>
              </a:rPr>
              <a:t>:</a:t>
            </a:r>
          </a:p>
          <a:p>
            <a:pPr marL="0" indent="0" algn="l" rtl="0">
              <a:spcBef>
                <a:spcPts val="0"/>
              </a:spcBef>
              <a:buNone/>
            </a:pPr>
            <a:r>
              <a:rPr lang="en-US" sz="1600" b="1" dirty="0" smtClean="0">
                <a:solidFill>
                  <a:prstClr val="black"/>
                </a:solidFill>
                <a:latin typeface="Times New Roman"/>
                <a:ea typeface="Times New Roman"/>
              </a:rPr>
              <a:t> </a:t>
            </a:r>
            <a:endParaRPr lang="en-US" sz="1600" dirty="0" smtClean="0">
              <a:solidFill>
                <a:prstClr val="black"/>
              </a:solidFill>
              <a:latin typeface="Times New Roman"/>
              <a:ea typeface="Times New Roman"/>
            </a:endParaRPr>
          </a:p>
          <a:p>
            <a:pPr marL="181610" marR="78740" indent="0" algn="just" rtl="0">
              <a:spcBef>
                <a:spcPts val="0"/>
              </a:spcBef>
              <a:buNone/>
            </a:pPr>
            <a:r>
              <a:rPr lang="en-US" sz="1600" dirty="0" smtClean="0">
                <a:solidFill>
                  <a:prstClr val="black"/>
                </a:solidFill>
                <a:latin typeface="Times New Roman"/>
                <a:ea typeface="Times New Roman"/>
              </a:rPr>
              <a:t>Awareness of family’s developmental stage enables the nurse to assess the appropriateness of the family’s level of functioning and to tailor intervention accordingly.</a:t>
            </a:r>
          </a:p>
          <a:p>
            <a:pPr marL="0" indent="0" algn="l" rtl="0">
              <a:spcBef>
                <a:spcPts val="0"/>
              </a:spcBef>
              <a:buNone/>
            </a:pPr>
            <a:r>
              <a:rPr lang="en-US" sz="1600" dirty="0" smtClean="0">
                <a:solidFill>
                  <a:prstClr val="black"/>
                </a:solidFill>
                <a:latin typeface="Times New Roman"/>
                <a:ea typeface="Times New Roman"/>
              </a:rPr>
              <a:t> </a:t>
            </a:r>
          </a:p>
          <a:p>
            <a:pPr marL="914400" lvl="2" indent="0" algn="l" rtl="0">
              <a:spcBef>
                <a:spcPts val="0"/>
              </a:spcBef>
              <a:buSzPts val="1400"/>
              <a:buNone/>
              <a:tabLst>
                <a:tab pos="525145" algn="l"/>
              </a:tabLst>
            </a:pPr>
            <a:r>
              <a:rPr lang="en-US" sz="1600" b="1" kern="0" dirty="0" smtClean="0">
                <a:solidFill>
                  <a:prstClr val="black"/>
                </a:solidFill>
                <a:latin typeface="Times New Roman"/>
                <a:ea typeface="Times New Roman"/>
              </a:rPr>
              <a:t>4-Recognize the validity of family structural</a:t>
            </a:r>
            <a:r>
              <a:rPr lang="en-US" sz="1600" b="1" kern="0" spc="-25" dirty="0" smtClean="0">
                <a:solidFill>
                  <a:prstClr val="black"/>
                </a:solidFill>
                <a:latin typeface="Times New Roman"/>
                <a:ea typeface="Times New Roman"/>
              </a:rPr>
              <a:t> </a:t>
            </a:r>
            <a:r>
              <a:rPr lang="en-US" sz="1600" b="1" kern="0" dirty="0" smtClean="0">
                <a:solidFill>
                  <a:prstClr val="black"/>
                </a:solidFill>
                <a:latin typeface="Times New Roman"/>
                <a:ea typeface="Times New Roman"/>
              </a:rPr>
              <a:t>variations:</a:t>
            </a:r>
          </a:p>
          <a:p>
            <a:pPr marL="181610" indent="0" algn="l" rtl="0">
              <a:spcBef>
                <a:spcPts val="0"/>
              </a:spcBef>
              <a:buNone/>
            </a:pPr>
            <a:r>
              <a:rPr lang="en-US" sz="1600" b="1" dirty="0" smtClean="0">
                <a:solidFill>
                  <a:prstClr val="black"/>
                </a:solidFill>
                <a:latin typeface="Times New Roman"/>
                <a:ea typeface="Times New Roman"/>
              </a:rPr>
              <a:t>Two important principles to remember:</a:t>
            </a:r>
            <a:endParaRPr lang="en-US" sz="1600" dirty="0" smtClean="0">
              <a:solidFill>
                <a:prstClr val="black"/>
              </a:solidFill>
              <a:latin typeface="Times New Roman"/>
              <a:ea typeface="Times New Roman"/>
            </a:endParaRPr>
          </a:p>
          <a:p>
            <a:pPr marL="0" indent="0" algn="l" rtl="0">
              <a:spcBef>
                <a:spcPts val="0"/>
              </a:spcBef>
              <a:buNone/>
            </a:pPr>
            <a:r>
              <a:rPr lang="en-US" sz="1600" b="1" dirty="0" smtClean="0">
                <a:solidFill>
                  <a:prstClr val="black"/>
                </a:solidFill>
                <a:latin typeface="Times New Roman"/>
                <a:ea typeface="Times New Roman"/>
              </a:rPr>
              <a:t> </a:t>
            </a:r>
            <a:endParaRPr lang="en-US" sz="1600" dirty="0" smtClean="0">
              <a:solidFill>
                <a:prstClr val="black"/>
              </a:solidFill>
              <a:latin typeface="Times New Roman"/>
              <a:ea typeface="Times New Roman"/>
            </a:endParaRPr>
          </a:p>
          <a:p>
            <a:pPr marL="1371600" lvl="3" indent="0" algn="l" rtl="0">
              <a:spcBef>
                <a:spcPts val="0"/>
              </a:spcBef>
              <a:buSzPts val="1400"/>
              <a:buNone/>
              <a:tabLst>
                <a:tab pos="525145" algn="l"/>
              </a:tabLst>
            </a:pPr>
            <a:r>
              <a:rPr lang="en-US" sz="1600" dirty="0" smtClean="0">
                <a:solidFill>
                  <a:prstClr val="black"/>
                </a:solidFill>
                <a:latin typeface="Times New Roman"/>
                <a:ea typeface="Times New Roman"/>
              </a:rPr>
              <a:t>What is normal for one family is not necessarily normal for</a:t>
            </a:r>
            <a:r>
              <a:rPr lang="en-US" sz="1600" spc="-65" dirty="0" smtClean="0">
                <a:solidFill>
                  <a:prstClr val="black"/>
                </a:solidFill>
                <a:latin typeface="Times New Roman"/>
                <a:ea typeface="Times New Roman"/>
              </a:rPr>
              <a:t> </a:t>
            </a:r>
            <a:r>
              <a:rPr lang="en-US" sz="1600" dirty="0" smtClean="0">
                <a:solidFill>
                  <a:prstClr val="black"/>
                </a:solidFill>
                <a:latin typeface="Times New Roman"/>
                <a:ea typeface="Times New Roman"/>
              </a:rPr>
              <a:t>another.</a:t>
            </a:r>
          </a:p>
          <a:p>
            <a:pPr marL="0" indent="0" algn="l" rtl="0">
              <a:spcBef>
                <a:spcPts val="0"/>
              </a:spcBef>
              <a:buNone/>
            </a:pPr>
            <a:r>
              <a:rPr lang="en-US" sz="1600" dirty="0" smtClean="0">
                <a:solidFill>
                  <a:prstClr val="black"/>
                </a:solidFill>
                <a:latin typeface="Times New Roman"/>
                <a:ea typeface="Times New Roman"/>
              </a:rPr>
              <a:t> </a:t>
            </a:r>
          </a:p>
          <a:p>
            <a:pPr marL="1371600" lvl="3" indent="0" algn="l" rtl="0">
              <a:spcBef>
                <a:spcPts val="0"/>
              </a:spcBef>
              <a:buSzPts val="1400"/>
              <a:buNone/>
              <a:tabLst>
                <a:tab pos="525145" algn="l"/>
              </a:tabLst>
            </a:pPr>
            <a:r>
              <a:rPr lang="en-US" sz="1600" dirty="0" smtClean="0">
                <a:solidFill>
                  <a:prstClr val="black"/>
                </a:solidFill>
                <a:latin typeface="Times New Roman"/>
                <a:ea typeface="Times New Roman"/>
              </a:rPr>
              <a:t>Families are constantly</a:t>
            </a:r>
            <a:r>
              <a:rPr lang="en-US" sz="1600" spc="-20" dirty="0" smtClean="0">
                <a:solidFill>
                  <a:prstClr val="black"/>
                </a:solidFill>
                <a:latin typeface="Times New Roman"/>
                <a:ea typeface="Times New Roman"/>
              </a:rPr>
              <a:t> </a:t>
            </a:r>
            <a:r>
              <a:rPr lang="en-US" sz="1600" dirty="0" smtClean="0">
                <a:solidFill>
                  <a:prstClr val="black"/>
                </a:solidFill>
                <a:latin typeface="Times New Roman"/>
                <a:ea typeface="Times New Roman"/>
              </a:rPr>
              <a:t>changing.</a:t>
            </a:r>
          </a:p>
          <a:p>
            <a:pPr marL="0" indent="0" algn="l" rtl="0">
              <a:spcBef>
                <a:spcPts val="0"/>
              </a:spcBef>
              <a:buNone/>
            </a:pPr>
            <a:r>
              <a:rPr lang="en-US" sz="1600" dirty="0" smtClean="0">
                <a:solidFill>
                  <a:prstClr val="black"/>
                </a:solidFill>
                <a:latin typeface="Times New Roman"/>
                <a:ea typeface="Times New Roman"/>
              </a:rPr>
              <a:t> </a:t>
            </a:r>
          </a:p>
          <a:p>
            <a:pPr marL="914400" lvl="2" indent="0" algn="l" rtl="0">
              <a:spcBef>
                <a:spcPts val="0"/>
              </a:spcBef>
              <a:buSzPts val="1400"/>
              <a:buNone/>
              <a:tabLst>
                <a:tab pos="525145" algn="l"/>
              </a:tabLst>
            </a:pPr>
            <a:r>
              <a:rPr lang="en-US" sz="1600" b="1" kern="0" dirty="0" smtClean="0">
                <a:solidFill>
                  <a:prstClr val="black"/>
                </a:solidFill>
                <a:latin typeface="Times New Roman"/>
                <a:ea typeface="Times New Roman"/>
              </a:rPr>
              <a:t>5-Emphasize family strengths</a:t>
            </a:r>
          </a:p>
          <a:p>
            <a:pPr marL="0" indent="0" algn="l" rtl="0">
              <a:spcBef>
                <a:spcPts val="0"/>
              </a:spcBef>
              <a:buNone/>
            </a:pPr>
            <a:r>
              <a:rPr lang="en-US" sz="1600" b="1" dirty="0" smtClean="0">
                <a:solidFill>
                  <a:prstClr val="black"/>
                </a:solidFill>
                <a:latin typeface="Times New Roman"/>
                <a:ea typeface="Times New Roman"/>
              </a:rPr>
              <a:t> </a:t>
            </a:r>
            <a:endParaRPr lang="en-US" sz="1600" dirty="0" smtClean="0">
              <a:solidFill>
                <a:prstClr val="black"/>
              </a:solidFill>
              <a:latin typeface="Times New Roman"/>
              <a:ea typeface="Times New Roman"/>
            </a:endParaRPr>
          </a:p>
          <a:p>
            <a:pPr marL="0" marR="74930" indent="0" algn="l" rtl="0">
              <a:spcBef>
                <a:spcPts val="0"/>
              </a:spcBef>
              <a:buSzPts val="1400"/>
              <a:buNone/>
              <a:tabLst>
                <a:tab pos="525145" algn="l"/>
              </a:tabLst>
            </a:pPr>
            <a:r>
              <a:rPr lang="en-US" sz="1600" dirty="0" smtClean="0">
                <a:solidFill>
                  <a:prstClr val="black"/>
                </a:solidFill>
                <a:latin typeface="Times New Roman"/>
                <a:ea typeface="Times New Roman"/>
              </a:rPr>
              <a:t>Too often, nurse focus on family weaknesses (Negative emphasis) this is not truly</a:t>
            </a:r>
            <a:r>
              <a:rPr lang="en-US" sz="1600" spc="-25" dirty="0" smtClean="0">
                <a:solidFill>
                  <a:prstClr val="black"/>
                </a:solidFill>
                <a:latin typeface="Times New Roman"/>
                <a:ea typeface="Times New Roman"/>
              </a:rPr>
              <a:t> </a:t>
            </a:r>
            <a:r>
              <a:rPr lang="en-US" sz="1600" dirty="0" smtClean="0">
                <a:solidFill>
                  <a:prstClr val="black"/>
                </a:solidFill>
                <a:latin typeface="Times New Roman"/>
                <a:ea typeface="Times New Roman"/>
              </a:rPr>
              <a:t>therapeutic.</a:t>
            </a:r>
          </a:p>
          <a:p>
            <a:pPr marL="0" indent="0" algn="l" rtl="0">
              <a:spcBef>
                <a:spcPts val="0"/>
              </a:spcBef>
              <a:buSzPts val="1400"/>
              <a:buNone/>
              <a:tabLst>
                <a:tab pos="525145" algn="l"/>
              </a:tabLst>
            </a:pPr>
            <a:r>
              <a:rPr lang="en-US" sz="1600" dirty="0" smtClean="0">
                <a:solidFill>
                  <a:prstClr val="black"/>
                </a:solidFill>
                <a:latin typeface="Times New Roman"/>
                <a:ea typeface="Times New Roman"/>
              </a:rPr>
              <a:t>Families need their strength</a:t>
            </a:r>
            <a:r>
              <a:rPr lang="en-US" sz="1600" spc="-5" dirty="0" smtClean="0">
                <a:solidFill>
                  <a:prstClr val="black"/>
                </a:solidFill>
                <a:latin typeface="Times New Roman"/>
                <a:ea typeface="Times New Roman"/>
              </a:rPr>
              <a:t> </a:t>
            </a:r>
            <a:r>
              <a:rPr lang="en-US" sz="1600" dirty="0" smtClean="0">
                <a:solidFill>
                  <a:prstClr val="black"/>
                </a:solidFill>
                <a:latin typeface="Times New Roman"/>
                <a:ea typeface="Times New Roman"/>
              </a:rPr>
              <a:t>reinforced.</a:t>
            </a:r>
          </a:p>
          <a:p>
            <a:pPr marL="0" indent="0" algn="l" rtl="0">
              <a:spcBef>
                <a:spcPts val="0"/>
              </a:spcBef>
              <a:buNone/>
            </a:pPr>
            <a:r>
              <a:rPr lang="en-US" sz="1600" dirty="0" smtClean="0">
                <a:solidFill>
                  <a:prstClr val="black"/>
                </a:solidFill>
                <a:latin typeface="Times New Roman"/>
                <a:ea typeface="Times New Roman"/>
              </a:rPr>
              <a:t> </a:t>
            </a:r>
          </a:p>
          <a:p>
            <a:pPr marL="0" indent="0" algn="l" rtl="0">
              <a:spcBef>
                <a:spcPts val="0"/>
              </a:spcBef>
              <a:buSzPts val="1400"/>
              <a:buNone/>
              <a:tabLst>
                <a:tab pos="525145" algn="l"/>
              </a:tabLst>
            </a:pPr>
            <a:r>
              <a:rPr lang="en-US" sz="1600" dirty="0" smtClean="0">
                <a:solidFill>
                  <a:prstClr val="black"/>
                </a:solidFill>
                <a:latin typeface="Times New Roman"/>
                <a:ea typeface="Times New Roman"/>
              </a:rPr>
              <a:t>Emphasizing a family strength makes people feel better about</a:t>
            </a:r>
            <a:r>
              <a:rPr lang="en-US" sz="1600" spc="-70" dirty="0" smtClean="0">
                <a:solidFill>
                  <a:prstClr val="black"/>
                </a:solidFill>
                <a:latin typeface="Times New Roman"/>
                <a:ea typeface="Times New Roman"/>
              </a:rPr>
              <a:t> </a:t>
            </a:r>
            <a:r>
              <a:rPr lang="en-US" sz="1600" dirty="0" smtClean="0">
                <a:solidFill>
                  <a:prstClr val="black"/>
                </a:solidFill>
                <a:latin typeface="Times New Roman"/>
                <a:ea typeface="Times New Roman"/>
              </a:rPr>
              <a:t>them.</a:t>
            </a:r>
          </a:p>
          <a:p>
            <a:pPr marL="0" indent="0" algn="l" rtl="0">
              <a:spcBef>
                <a:spcPts val="0"/>
              </a:spcBef>
              <a:buNone/>
            </a:pPr>
            <a:r>
              <a:rPr lang="en-US" sz="1600" dirty="0" smtClean="0">
                <a:solidFill>
                  <a:prstClr val="black"/>
                </a:solidFill>
                <a:latin typeface="Times New Roman"/>
                <a:ea typeface="Times New Roman"/>
              </a:rPr>
              <a:t> </a:t>
            </a:r>
          </a:p>
          <a:p>
            <a:pPr marL="181610" indent="0" algn="l" rtl="0">
              <a:spcBef>
                <a:spcPts val="0"/>
              </a:spcBef>
              <a:buNone/>
            </a:pPr>
            <a:r>
              <a:rPr lang="en-US" sz="1600" dirty="0" smtClean="0">
                <a:solidFill>
                  <a:prstClr val="black"/>
                </a:solidFill>
                <a:latin typeface="Times New Roman"/>
                <a:ea typeface="Times New Roman"/>
              </a:rPr>
              <a:t>The nurse lists positive points about an otherwise negative situation.</a:t>
            </a:r>
          </a:p>
          <a:p>
            <a:pPr marL="0" indent="0" algn="l" rtl="0">
              <a:buNone/>
            </a:pPr>
            <a:endParaRPr lang="en-US" sz="1600" dirty="0"/>
          </a:p>
        </p:txBody>
      </p:sp>
    </p:spTree>
    <p:extLst>
      <p:ext uri="{BB962C8B-B14F-4D97-AF65-F5344CB8AC3E}">
        <p14:creationId xmlns:p14="http://schemas.microsoft.com/office/powerpoint/2010/main" val="1139184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395536" y="404663"/>
            <a:ext cx="8352928" cy="5632311"/>
          </a:xfrm>
          <a:prstGeom prst="rect">
            <a:avLst/>
          </a:prstGeom>
        </p:spPr>
        <p:txBody>
          <a:bodyPr wrap="square">
            <a:spAutoFit/>
          </a:bodyPr>
          <a:lstStyle/>
          <a:p>
            <a:pPr algn="l" rtl="0"/>
            <a:r>
              <a:rPr lang="en-US" dirty="0"/>
              <a:t>Common Measures to Ensure Family-Centered Maternal and Child Health Care Principle • The family is the basic unit of society. </a:t>
            </a:r>
            <a:endParaRPr lang="en-US" dirty="0" smtClean="0"/>
          </a:p>
          <a:p>
            <a:pPr algn="l" rtl="0"/>
            <a:r>
              <a:rPr lang="en-US" dirty="0" smtClean="0"/>
              <a:t>• </a:t>
            </a:r>
            <a:r>
              <a:rPr lang="en-US" dirty="0"/>
              <a:t>Families represent racial, ethnic, cultural, and socioeconomic diversity. </a:t>
            </a:r>
            <a:endParaRPr lang="en-US" dirty="0" smtClean="0"/>
          </a:p>
          <a:p>
            <a:pPr algn="l" rtl="0"/>
            <a:r>
              <a:rPr lang="en-US" dirty="0" smtClean="0"/>
              <a:t>• </a:t>
            </a:r>
            <a:r>
              <a:rPr lang="en-US" dirty="0"/>
              <a:t>Children grow both individually and as part of a family. </a:t>
            </a:r>
            <a:endParaRPr lang="en-US" dirty="0" smtClean="0"/>
          </a:p>
          <a:p>
            <a:pPr algn="l" rtl="0"/>
            <a:r>
              <a:rPr lang="en-US" dirty="0" smtClean="0"/>
              <a:t>Nursing Interventions</a:t>
            </a:r>
          </a:p>
          <a:p>
            <a:pPr algn="l" rtl="0"/>
            <a:r>
              <a:rPr lang="en-US" dirty="0" smtClean="0"/>
              <a:t> </a:t>
            </a:r>
            <a:r>
              <a:rPr lang="en-US" dirty="0"/>
              <a:t>• Consider the family as a whole as well as its </a:t>
            </a:r>
            <a:r>
              <a:rPr lang="en-US" dirty="0" err="1"/>
              <a:t>individual</a:t>
            </a:r>
            <a:r>
              <a:rPr lang="en-US" dirty="0"/>
              <a:t> members. </a:t>
            </a:r>
            <a:endParaRPr lang="en-US" dirty="0" smtClean="0"/>
          </a:p>
          <a:p>
            <a:pPr algn="l" rtl="0"/>
            <a:r>
              <a:rPr lang="en-US" dirty="0" smtClean="0"/>
              <a:t>• </a:t>
            </a:r>
            <a:r>
              <a:rPr lang="en-US" dirty="0"/>
              <a:t>Encourage families to reach out to their community so that family members are not isolated from their community or from each other</a:t>
            </a:r>
            <a:r>
              <a:rPr lang="en-US" dirty="0" smtClean="0"/>
              <a:t>.</a:t>
            </a:r>
          </a:p>
          <a:p>
            <a:pPr algn="l" rtl="0"/>
            <a:r>
              <a:rPr lang="en-US" dirty="0" smtClean="0"/>
              <a:t> </a:t>
            </a:r>
            <a:r>
              <a:rPr lang="en-US" dirty="0"/>
              <a:t>• Encourage family bonding through rooming-in in both maternal and child health hospital settings. </a:t>
            </a:r>
            <a:endParaRPr lang="en-US" dirty="0" smtClean="0"/>
          </a:p>
          <a:p>
            <a:pPr algn="l" rtl="0"/>
            <a:r>
              <a:rPr lang="en-US" dirty="0" smtClean="0"/>
              <a:t>• </a:t>
            </a:r>
            <a:r>
              <a:rPr lang="en-US" dirty="0"/>
              <a:t>Participate in early hospital discharge programs to reunite families as soon as possible. </a:t>
            </a:r>
            <a:endParaRPr lang="en-US" dirty="0" smtClean="0"/>
          </a:p>
          <a:p>
            <a:pPr algn="l" rtl="0"/>
            <a:r>
              <a:rPr lang="en-US" dirty="0" smtClean="0"/>
              <a:t>• </a:t>
            </a:r>
            <a:r>
              <a:rPr lang="en-US" dirty="0"/>
              <a:t>Encourage family and sibling visits in the hospital to promote family contacts. </a:t>
            </a:r>
            <a:endParaRPr lang="en-US" dirty="0" smtClean="0"/>
          </a:p>
          <a:p>
            <a:pPr algn="l" rtl="0"/>
            <a:r>
              <a:rPr lang="en-US" dirty="0" smtClean="0"/>
              <a:t>• </a:t>
            </a:r>
            <a:r>
              <a:rPr lang="en-US" dirty="0"/>
              <a:t>Assess families for strengths as well as specific needs or challenges. </a:t>
            </a:r>
            <a:endParaRPr lang="en-US" dirty="0" smtClean="0"/>
          </a:p>
          <a:p>
            <a:pPr algn="l" rtl="0"/>
            <a:r>
              <a:rPr lang="en-US" dirty="0" smtClean="0"/>
              <a:t>• </a:t>
            </a:r>
            <a:r>
              <a:rPr lang="en-US" dirty="0"/>
              <a:t>Respect diversity in families as a unique quality of that family. </a:t>
            </a:r>
            <a:endParaRPr lang="en-US" dirty="0" smtClean="0"/>
          </a:p>
          <a:p>
            <a:pPr algn="l" rtl="0"/>
            <a:r>
              <a:rPr lang="en-US" dirty="0" smtClean="0"/>
              <a:t>• </a:t>
            </a:r>
            <a:r>
              <a:rPr lang="en-US" dirty="0"/>
              <a:t>Encourage families to give care to a newborn or ill child. </a:t>
            </a:r>
            <a:endParaRPr lang="en-US" dirty="0" smtClean="0"/>
          </a:p>
          <a:p>
            <a:pPr algn="l" rtl="0"/>
            <a:r>
              <a:rPr lang="en-US" dirty="0" smtClean="0"/>
              <a:t>• </a:t>
            </a:r>
            <a:r>
              <a:rPr lang="en-US" dirty="0"/>
              <a:t>Include developmental stimulation in nursing care</a:t>
            </a:r>
            <a:r>
              <a:rPr lang="en-US" dirty="0" smtClean="0"/>
              <a:t>.</a:t>
            </a:r>
          </a:p>
          <a:p>
            <a:pPr algn="l" rtl="0"/>
            <a:r>
              <a:rPr lang="en-US" dirty="0" smtClean="0"/>
              <a:t> </a:t>
            </a:r>
            <a:r>
              <a:rPr lang="en-US" dirty="0"/>
              <a:t>• Share or initiate information on health planning with family members so that care is </a:t>
            </a:r>
            <a:r>
              <a:rPr lang="en-US" dirty="0" smtClean="0"/>
              <a:t>family </a:t>
            </a:r>
            <a:r>
              <a:rPr lang="en-US" dirty="0" smtClean="0"/>
              <a:t>orient</a:t>
            </a:r>
            <a:endParaRPr lang="ar-SA" smtClean="0"/>
          </a:p>
          <a:p>
            <a:pPr algn="l" rtl="0"/>
            <a:r>
              <a:rPr lang="en-US" smtClean="0"/>
              <a:t>https</a:t>
            </a:r>
            <a:r>
              <a:rPr lang="en-US"/>
              <a:t>://www.youtube.com/watch?v=QJBEmHH-YG0</a:t>
            </a:r>
            <a:endParaRPr lang="en-US" dirty="0"/>
          </a:p>
        </p:txBody>
      </p:sp>
    </p:spTree>
    <p:extLst>
      <p:ext uri="{BB962C8B-B14F-4D97-AF65-F5344CB8AC3E}">
        <p14:creationId xmlns:p14="http://schemas.microsoft.com/office/powerpoint/2010/main" val="4173389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rtl="0">
              <a:spcBef>
                <a:spcPts val="15"/>
              </a:spcBef>
              <a:tabLst>
                <a:tab pos="978535" algn="l"/>
              </a:tabLst>
            </a:pPr>
            <a:r>
              <a:rPr lang="en-US" sz="2700" b="1" kern="0" dirty="0">
                <a:solidFill>
                  <a:prstClr val="black"/>
                </a:solidFill>
                <a:latin typeface="Times New Roman"/>
                <a:ea typeface="Times New Roman"/>
                <a:cs typeface="+mn-cs"/>
              </a:rPr>
              <a:t>Introduction</a:t>
            </a:r>
            <a:r>
              <a:rPr lang="en-US" sz="2700" b="1" kern="0" spc="-10" dirty="0">
                <a:solidFill>
                  <a:prstClr val="black"/>
                </a:solidFill>
                <a:latin typeface="Times New Roman"/>
                <a:ea typeface="Times New Roman"/>
                <a:cs typeface="+mn-cs"/>
              </a:rPr>
              <a:t> </a:t>
            </a:r>
            <a:r>
              <a:rPr lang="en-US" sz="2700" b="1" kern="0" dirty="0">
                <a:solidFill>
                  <a:prstClr val="black"/>
                </a:solidFill>
                <a:latin typeface="Times New Roman"/>
                <a:ea typeface="Times New Roman"/>
                <a:cs typeface="+mn-cs"/>
              </a:rPr>
              <a:t>to</a:t>
            </a:r>
            <a:r>
              <a:rPr lang="en-US" sz="2700" b="1" kern="0" spc="-10" dirty="0">
                <a:solidFill>
                  <a:prstClr val="black"/>
                </a:solidFill>
                <a:latin typeface="Times New Roman"/>
                <a:ea typeface="Times New Roman"/>
                <a:cs typeface="+mn-cs"/>
              </a:rPr>
              <a:t> </a:t>
            </a:r>
            <a:r>
              <a:rPr lang="en-US" sz="2700" b="1" kern="0" dirty="0">
                <a:solidFill>
                  <a:prstClr val="black"/>
                </a:solidFill>
                <a:latin typeface="Times New Roman"/>
                <a:ea typeface="Times New Roman"/>
                <a:cs typeface="+mn-cs"/>
              </a:rPr>
              <a:t>maternal</a:t>
            </a:r>
            <a:r>
              <a:rPr lang="en-US" sz="2700" b="1" kern="0" spc="-10" dirty="0">
                <a:solidFill>
                  <a:prstClr val="black"/>
                </a:solidFill>
                <a:latin typeface="Times New Roman"/>
                <a:ea typeface="Times New Roman"/>
                <a:cs typeface="+mn-cs"/>
              </a:rPr>
              <a:t> </a:t>
            </a:r>
            <a:r>
              <a:rPr lang="en-US" sz="2700" b="1" kern="0" dirty="0">
                <a:solidFill>
                  <a:prstClr val="black"/>
                </a:solidFill>
                <a:latin typeface="Times New Roman"/>
                <a:ea typeface="Times New Roman"/>
                <a:cs typeface="+mn-cs"/>
              </a:rPr>
              <a:t>and</a:t>
            </a:r>
            <a:r>
              <a:rPr lang="en-US" sz="2700" b="1" kern="0" spc="-10" dirty="0">
                <a:solidFill>
                  <a:prstClr val="black"/>
                </a:solidFill>
                <a:latin typeface="Times New Roman"/>
                <a:ea typeface="Times New Roman"/>
                <a:cs typeface="+mn-cs"/>
              </a:rPr>
              <a:t> </a:t>
            </a:r>
            <a:r>
              <a:rPr lang="en-US" sz="2700" b="1" kern="0" dirty="0">
                <a:solidFill>
                  <a:prstClr val="black"/>
                </a:solidFill>
                <a:latin typeface="Times New Roman"/>
                <a:ea typeface="Times New Roman"/>
                <a:cs typeface="+mn-cs"/>
              </a:rPr>
              <a:t>neonatal</a:t>
            </a:r>
            <a:r>
              <a:rPr lang="en-US" sz="2700" b="1" kern="0" spc="-20" dirty="0">
                <a:solidFill>
                  <a:prstClr val="black"/>
                </a:solidFill>
                <a:latin typeface="Times New Roman"/>
                <a:ea typeface="Times New Roman"/>
                <a:cs typeface="+mn-cs"/>
              </a:rPr>
              <a:t> </a:t>
            </a:r>
            <a:r>
              <a:rPr lang="en-US" sz="2700" b="1" kern="0" dirty="0">
                <a:solidFill>
                  <a:prstClr val="black"/>
                </a:solidFill>
                <a:latin typeface="Times New Roman"/>
                <a:ea typeface="Times New Roman"/>
                <a:cs typeface="+mn-cs"/>
              </a:rPr>
              <a:t>nursing</a:t>
            </a:r>
            <a:br>
              <a:rPr lang="en-US" sz="2700" b="1" kern="0" dirty="0">
                <a:solidFill>
                  <a:prstClr val="black"/>
                </a:solidFill>
                <a:latin typeface="Times New Roman"/>
                <a:ea typeface="Times New Roman"/>
                <a:cs typeface="+mn-cs"/>
              </a:rPr>
            </a:br>
            <a:endParaRPr lang="en-US" dirty="0"/>
          </a:p>
        </p:txBody>
      </p:sp>
      <p:sp>
        <p:nvSpPr>
          <p:cNvPr id="3" name="Content Placeholder 2"/>
          <p:cNvSpPr>
            <a:spLocks noGrp="1"/>
          </p:cNvSpPr>
          <p:nvPr>
            <p:ph idx="1"/>
          </p:nvPr>
        </p:nvSpPr>
        <p:spPr>
          <a:xfrm>
            <a:off x="457200" y="1052736"/>
            <a:ext cx="8229600" cy="5073427"/>
          </a:xfrm>
        </p:spPr>
        <p:txBody>
          <a:bodyPr>
            <a:normAutofit fontScale="92500" lnSpcReduction="10000"/>
          </a:bodyPr>
          <a:lstStyle/>
          <a:p>
            <a:pPr marL="177800" marR="71755" indent="0" algn="l">
              <a:lnSpc>
                <a:spcPct val="107000"/>
              </a:lnSpc>
              <a:spcBef>
                <a:spcPts val="105"/>
              </a:spcBef>
              <a:spcAft>
                <a:spcPts val="0"/>
              </a:spcAft>
              <a:buNone/>
            </a:pPr>
            <a:r>
              <a:rPr lang="en-US" dirty="0" smtClean="0">
                <a:latin typeface="Times New Roman"/>
                <a:ea typeface="Times New Roman"/>
              </a:rPr>
              <a:t>Maternal </a:t>
            </a:r>
            <a:r>
              <a:rPr lang="en-US" dirty="0">
                <a:latin typeface="Times New Roman"/>
                <a:ea typeface="Times New Roman"/>
              </a:rPr>
              <a:t>and child health nursing </a:t>
            </a:r>
            <a:r>
              <a:rPr lang="en-US" dirty="0">
                <a:solidFill>
                  <a:srgbClr val="FF0000"/>
                </a:solidFill>
                <a:latin typeface="Times New Roman"/>
                <a:ea typeface="Times New Roman"/>
              </a:rPr>
              <a:t>focuses</a:t>
            </a:r>
            <a:r>
              <a:rPr lang="en-US" dirty="0">
                <a:latin typeface="Times New Roman"/>
                <a:ea typeface="Times New Roman"/>
              </a:rPr>
              <a:t> on </a:t>
            </a:r>
            <a:r>
              <a:rPr lang="en-US" dirty="0">
                <a:solidFill>
                  <a:srgbClr val="FF0000"/>
                </a:solidFill>
                <a:latin typeface="Times New Roman"/>
                <a:ea typeface="Times New Roman"/>
              </a:rPr>
              <a:t>providing evidence-based</a:t>
            </a:r>
            <a:r>
              <a:rPr lang="en-US" dirty="0">
                <a:latin typeface="Times New Roman"/>
                <a:ea typeface="Times New Roman"/>
              </a:rPr>
              <a:t>, case</a:t>
            </a:r>
            <a:r>
              <a:rPr lang="en-US" spc="-335" dirty="0">
                <a:latin typeface="Times New Roman"/>
                <a:ea typeface="Times New Roman"/>
              </a:rPr>
              <a:t> </a:t>
            </a:r>
            <a:r>
              <a:rPr lang="en-US" dirty="0">
                <a:latin typeface="Times New Roman"/>
                <a:ea typeface="Times New Roman"/>
              </a:rPr>
              <a:t>managed</a:t>
            </a:r>
            <a:r>
              <a:rPr lang="en-US" spc="-45" dirty="0">
                <a:latin typeface="Times New Roman"/>
                <a:ea typeface="Times New Roman"/>
              </a:rPr>
              <a:t> </a:t>
            </a:r>
            <a:r>
              <a:rPr lang="en-US" dirty="0">
                <a:latin typeface="Times New Roman"/>
                <a:ea typeface="Times New Roman"/>
              </a:rPr>
              <a:t>care</a:t>
            </a:r>
            <a:r>
              <a:rPr lang="en-US" spc="-50" dirty="0">
                <a:latin typeface="Times New Roman"/>
                <a:ea typeface="Times New Roman"/>
              </a:rPr>
              <a:t> </a:t>
            </a:r>
            <a:r>
              <a:rPr lang="en-US" dirty="0">
                <a:latin typeface="Times New Roman"/>
                <a:ea typeface="Times New Roman"/>
              </a:rPr>
              <a:t>to</a:t>
            </a:r>
            <a:r>
              <a:rPr lang="en-US" spc="-65" dirty="0">
                <a:latin typeface="Times New Roman"/>
                <a:ea typeface="Times New Roman"/>
              </a:rPr>
              <a:t> </a:t>
            </a:r>
            <a:r>
              <a:rPr lang="en-US" dirty="0">
                <a:latin typeface="Times New Roman"/>
                <a:ea typeface="Times New Roman"/>
              </a:rPr>
              <a:t>the</a:t>
            </a:r>
            <a:r>
              <a:rPr lang="en-US" spc="-60" dirty="0">
                <a:latin typeface="Times New Roman"/>
                <a:ea typeface="Times New Roman"/>
              </a:rPr>
              <a:t> </a:t>
            </a:r>
            <a:r>
              <a:rPr lang="en-US" dirty="0">
                <a:latin typeface="Times New Roman"/>
                <a:ea typeface="Times New Roman"/>
              </a:rPr>
              <a:t>client</a:t>
            </a:r>
            <a:r>
              <a:rPr lang="en-US" spc="-50" dirty="0">
                <a:latin typeface="Times New Roman"/>
                <a:ea typeface="Times New Roman"/>
              </a:rPr>
              <a:t> </a:t>
            </a:r>
            <a:r>
              <a:rPr lang="en-US" dirty="0">
                <a:latin typeface="Times New Roman"/>
                <a:ea typeface="Times New Roman"/>
              </a:rPr>
              <a:t>within</a:t>
            </a:r>
            <a:r>
              <a:rPr lang="en-US" spc="-60" dirty="0">
                <a:latin typeface="Times New Roman"/>
                <a:ea typeface="Times New Roman"/>
              </a:rPr>
              <a:t> </a:t>
            </a:r>
            <a:r>
              <a:rPr lang="en-US" dirty="0">
                <a:solidFill>
                  <a:srgbClr val="FF0000"/>
                </a:solidFill>
                <a:latin typeface="Times New Roman"/>
                <a:ea typeface="Times New Roman"/>
              </a:rPr>
              <a:t>the</a:t>
            </a:r>
            <a:r>
              <a:rPr lang="en-US" spc="-55" dirty="0">
                <a:solidFill>
                  <a:srgbClr val="FF0000"/>
                </a:solidFill>
                <a:latin typeface="Times New Roman"/>
                <a:ea typeface="Times New Roman"/>
              </a:rPr>
              <a:t> </a:t>
            </a:r>
            <a:r>
              <a:rPr lang="en-US" dirty="0">
                <a:solidFill>
                  <a:srgbClr val="FF0000"/>
                </a:solidFill>
                <a:latin typeface="Times New Roman"/>
                <a:ea typeface="Times New Roman"/>
              </a:rPr>
              <a:t>context</a:t>
            </a:r>
            <a:r>
              <a:rPr lang="en-US" spc="-60" dirty="0">
                <a:solidFill>
                  <a:srgbClr val="FF0000"/>
                </a:solidFill>
                <a:latin typeface="Times New Roman"/>
                <a:ea typeface="Times New Roman"/>
              </a:rPr>
              <a:t> </a:t>
            </a:r>
            <a:r>
              <a:rPr lang="en-US" dirty="0">
                <a:solidFill>
                  <a:srgbClr val="FF0000"/>
                </a:solidFill>
                <a:latin typeface="Times New Roman"/>
                <a:ea typeface="Times New Roman"/>
              </a:rPr>
              <a:t>of</a:t>
            </a:r>
            <a:r>
              <a:rPr lang="en-US" spc="-60" dirty="0">
                <a:solidFill>
                  <a:srgbClr val="FF0000"/>
                </a:solidFill>
                <a:latin typeface="Times New Roman"/>
                <a:ea typeface="Times New Roman"/>
              </a:rPr>
              <a:t> </a:t>
            </a:r>
            <a:r>
              <a:rPr lang="en-US" dirty="0">
                <a:solidFill>
                  <a:srgbClr val="FF0000"/>
                </a:solidFill>
                <a:latin typeface="Times New Roman"/>
                <a:ea typeface="Times New Roman"/>
              </a:rPr>
              <a:t>the</a:t>
            </a:r>
            <a:r>
              <a:rPr lang="en-US" spc="-55" dirty="0">
                <a:solidFill>
                  <a:srgbClr val="FF0000"/>
                </a:solidFill>
                <a:latin typeface="Times New Roman"/>
                <a:ea typeface="Times New Roman"/>
              </a:rPr>
              <a:t> </a:t>
            </a:r>
            <a:r>
              <a:rPr lang="en-US" dirty="0">
                <a:solidFill>
                  <a:srgbClr val="FF0000"/>
                </a:solidFill>
                <a:latin typeface="Times New Roman"/>
                <a:ea typeface="Times New Roman"/>
              </a:rPr>
              <a:t>family</a:t>
            </a:r>
            <a:r>
              <a:rPr lang="en-US" dirty="0" smtClean="0">
                <a:latin typeface="Times New Roman"/>
                <a:ea typeface="Times New Roman"/>
              </a:rPr>
              <a:t>.</a:t>
            </a:r>
          </a:p>
          <a:p>
            <a:pPr marL="177800" marR="71755" indent="0" algn="l">
              <a:lnSpc>
                <a:spcPct val="107000"/>
              </a:lnSpc>
              <a:spcBef>
                <a:spcPts val="105"/>
              </a:spcBef>
              <a:spcAft>
                <a:spcPts val="0"/>
              </a:spcAft>
              <a:buNone/>
            </a:pPr>
            <a:r>
              <a:rPr lang="en-US" spc="-55" dirty="0" smtClean="0">
                <a:latin typeface="Times New Roman"/>
                <a:ea typeface="Times New Roman"/>
              </a:rPr>
              <a:t> </a:t>
            </a:r>
            <a:r>
              <a:rPr lang="en-US" dirty="0">
                <a:latin typeface="Times New Roman"/>
                <a:ea typeface="Times New Roman"/>
              </a:rPr>
              <a:t>This</a:t>
            </a:r>
            <a:r>
              <a:rPr lang="en-US" spc="-50" dirty="0">
                <a:latin typeface="Times New Roman"/>
                <a:ea typeface="Times New Roman"/>
              </a:rPr>
              <a:t> </a:t>
            </a:r>
            <a:r>
              <a:rPr lang="en-US" dirty="0">
                <a:latin typeface="Times New Roman"/>
                <a:ea typeface="Times New Roman"/>
              </a:rPr>
              <a:t>care</a:t>
            </a:r>
            <a:r>
              <a:rPr lang="en-US" spc="-50" dirty="0">
                <a:latin typeface="Times New Roman"/>
                <a:ea typeface="Times New Roman"/>
              </a:rPr>
              <a:t> </a:t>
            </a:r>
            <a:r>
              <a:rPr lang="en-US" dirty="0">
                <a:latin typeface="Times New Roman"/>
                <a:ea typeface="Times New Roman"/>
              </a:rPr>
              <a:t>involves</a:t>
            </a:r>
            <a:r>
              <a:rPr lang="en-US" spc="-340" dirty="0">
                <a:latin typeface="Times New Roman"/>
                <a:ea typeface="Times New Roman"/>
              </a:rPr>
              <a:t> </a:t>
            </a:r>
            <a:r>
              <a:rPr lang="en-US" dirty="0">
                <a:latin typeface="Times New Roman"/>
                <a:ea typeface="Times New Roman"/>
              </a:rPr>
              <a:t>the </a:t>
            </a:r>
            <a:r>
              <a:rPr lang="en-US" dirty="0">
                <a:solidFill>
                  <a:srgbClr val="FF0000"/>
                </a:solidFill>
                <a:latin typeface="Times New Roman"/>
                <a:ea typeface="Times New Roman"/>
              </a:rPr>
              <a:t>implementation</a:t>
            </a:r>
            <a:r>
              <a:rPr lang="en-US" dirty="0">
                <a:latin typeface="Times New Roman"/>
                <a:ea typeface="Times New Roman"/>
              </a:rPr>
              <a:t> of an </a:t>
            </a:r>
            <a:r>
              <a:rPr lang="en-US" dirty="0" smtClean="0">
                <a:latin typeface="Times New Roman"/>
                <a:ea typeface="Times New Roman"/>
              </a:rPr>
              <a:t>inter </a:t>
            </a:r>
            <a:r>
              <a:rPr lang="en-US" dirty="0" smtClean="0">
                <a:solidFill>
                  <a:srgbClr val="FF0000"/>
                </a:solidFill>
                <a:latin typeface="Times New Roman"/>
                <a:ea typeface="Times New Roman"/>
              </a:rPr>
              <a:t>disciplinary </a:t>
            </a:r>
            <a:r>
              <a:rPr lang="en-US" dirty="0">
                <a:solidFill>
                  <a:srgbClr val="FF0000"/>
                </a:solidFill>
                <a:latin typeface="Times New Roman"/>
                <a:ea typeface="Times New Roman"/>
              </a:rPr>
              <a:t>plan </a:t>
            </a:r>
            <a:r>
              <a:rPr lang="en-US" dirty="0">
                <a:latin typeface="Times New Roman"/>
                <a:ea typeface="Times New Roman"/>
              </a:rPr>
              <a:t>in a </a:t>
            </a:r>
            <a:r>
              <a:rPr lang="en-US" dirty="0">
                <a:solidFill>
                  <a:srgbClr val="FF0000"/>
                </a:solidFill>
                <a:latin typeface="Times New Roman"/>
                <a:ea typeface="Times New Roman"/>
              </a:rPr>
              <a:t>collaborative manner </a:t>
            </a:r>
            <a:r>
              <a:rPr lang="en-US" dirty="0">
                <a:latin typeface="Times New Roman"/>
                <a:ea typeface="Times New Roman"/>
              </a:rPr>
              <a:t>to</a:t>
            </a:r>
            <a:r>
              <a:rPr lang="en-US" spc="5" dirty="0">
                <a:latin typeface="Times New Roman"/>
                <a:ea typeface="Times New Roman"/>
              </a:rPr>
              <a:t> </a:t>
            </a:r>
            <a:r>
              <a:rPr lang="en-US" dirty="0">
                <a:latin typeface="Times New Roman"/>
                <a:ea typeface="Times New Roman"/>
              </a:rPr>
              <a:t>ensure </a:t>
            </a:r>
            <a:r>
              <a:rPr lang="en-US" dirty="0">
                <a:solidFill>
                  <a:srgbClr val="FF0000"/>
                </a:solidFill>
                <a:latin typeface="Times New Roman"/>
                <a:ea typeface="Times New Roman"/>
              </a:rPr>
              <a:t>continuity</a:t>
            </a:r>
            <a:r>
              <a:rPr lang="en-US" dirty="0">
                <a:latin typeface="Times New Roman"/>
                <a:ea typeface="Times New Roman"/>
              </a:rPr>
              <a:t> of care that is </a:t>
            </a:r>
            <a:r>
              <a:rPr lang="en-US" dirty="0">
                <a:solidFill>
                  <a:srgbClr val="FF0000"/>
                </a:solidFill>
                <a:latin typeface="Times New Roman"/>
                <a:ea typeface="Times New Roman"/>
              </a:rPr>
              <a:t>cost-effective</a:t>
            </a:r>
            <a:r>
              <a:rPr lang="en-US" dirty="0">
                <a:latin typeface="Times New Roman"/>
                <a:ea typeface="Times New Roman"/>
              </a:rPr>
              <a:t>, </a:t>
            </a:r>
            <a:r>
              <a:rPr lang="en-US" dirty="0">
                <a:solidFill>
                  <a:srgbClr val="FF0000"/>
                </a:solidFill>
                <a:latin typeface="Times New Roman"/>
                <a:ea typeface="Times New Roman"/>
              </a:rPr>
              <a:t>quality-oriented</a:t>
            </a:r>
            <a:r>
              <a:rPr lang="en-US" dirty="0">
                <a:latin typeface="Times New Roman"/>
                <a:ea typeface="Times New Roman"/>
              </a:rPr>
              <a:t>, and </a:t>
            </a:r>
            <a:r>
              <a:rPr lang="en-US" dirty="0">
                <a:solidFill>
                  <a:srgbClr val="FF0000"/>
                </a:solidFill>
                <a:latin typeface="Times New Roman"/>
                <a:ea typeface="Times New Roman"/>
              </a:rPr>
              <a:t>outcome</a:t>
            </a:r>
            <a:r>
              <a:rPr lang="en-US" spc="-335" dirty="0">
                <a:solidFill>
                  <a:srgbClr val="FF0000"/>
                </a:solidFill>
                <a:latin typeface="Times New Roman"/>
                <a:ea typeface="Times New Roman"/>
              </a:rPr>
              <a:t> </a:t>
            </a:r>
            <a:r>
              <a:rPr lang="en-US" dirty="0">
                <a:solidFill>
                  <a:srgbClr val="FF0000"/>
                </a:solidFill>
                <a:latin typeface="Times New Roman"/>
                <a:ea typeface="Times New Roman"/>
              </a:rPr>
              <a:t>focused</a:t>
            </a:r>
            <a:r>
              <a:rPr lang="en-US" dirty="0">
                <a:latin typeface="Times New Roman"/>
                <a:ea typeface="Times New Roman"/>
              </a:rPr>
              <a:t>. </a:t>
            </a:r>
            <a:endParaRPr lang="en-US" dirty="0" smtClean="0">
              <a:latin typeface="Times New Roman"/>
              <a:ea typeface="Times New Roman"/>
            </a:endParaRPr>
          </a:p>
          <a:p>
            <a:pPr marL="177800" marR="71755" indent="0" algn="l">
              <a:lnSpc>
                <a:spcPct val="107000"/>
              </a:lnSpc>
              <a:spcBef>
                <a:spcPts val="105"/>
              </a:spcBef>
              <a:spcAft>
                <a:spcPts val="0"/>
              </a:spcAft>
              <a:buNone/>
            </a:pPr>
            <a:r>
              <a:rPr lang="en-US" dirty="0" smtClean="0">
                <a:latin typeface="Times New Roman"/>
                <a:ea typeface="Times New Roman"/>
              </a:rPr>
              <a:t>In </a:t>
            </a:r>
            <a:r>
              <a:rPr lang="en-US" dirty="0">
                <a:latin typeface="Times New Roman"/>
                <a:ea typeface="Times New Roman"/>
              </a:rPr>
              <a:t>planning for discharge and providing care in the community,</a:t>
            </a:r>
            <a:r>
              <a:rPr lang="en-US" spc="5" dirty="0">
                <a:latin typeface="Times New Roman"/>
                <a:ea typeface="Times New Roman"/>
              </a:rPr>
              <a:t> </a:t>
            </a:r>
            <a:r>
              <a:rPr lang="en-US" dirty="0">
                <a:latin typeface="Times New Roman"/>
                <a:ea typeface="Times New Roman"/>
              </a:rPr>
              <a:t>maternal and neonate</a:t>
            </a:r>
            <a:r>
              <a:rPr lang="en-US" spc="5" dirty="0">
                <a:latin typeface="Times New Roman"/>
                <a:ea typeface="Times New Roman"/>
              </a:rPr>
              <a:t> </a:t>
            </a:r>
            <a:r>
              <a:rPr lang="en-US" dirty="0">
                <a:solidFill>
                  <a:srgbClr val="FF0000"/>
                </a:solidFill>
                <a:latin typeface="Times New Roman"/>
                <a:ea typeface="Times New Roman"/>
              </a:rPr>
              <a:t>nurses</a:t>
            </a:r>
            <a:r>
              <a:rPr lang="en-US" dirty="0">
                <a:latin typeface="Times New Roman"/>
                <a:ea typeface="Times New Roman"/>
              </a:rPr>
              <a:t> also </a:t>
            </a:r>
            <a:r>
              <a:rPr lang="en-US" dirty="0">
                <a:solidFill>
                  <a:srgbClr val="FF0000"/>
                </a:solidFill>
                <a:latin typeface="Times New Roman"/>
                <a:ea typeface="Times New Roman"/>
              </a:rPr>
              <a:t>collaborate with other sectors such as</a:t>
            </a:r>
            <a:r>
              <a:rPr lang="en-US" spc="5" dirty="0">
                <a:solidFill>
                  <a:srgbClr val="FF0000"/>
                </a:solidFill>
                <a:latin typeface="Times New Roman"/>
                <a:ea typeface="Times New Roman"/>
              </a:rPr>
              <a:t> </a:t>
            </a:r>
            <a:r>
              <a:rPr lang="en-US" dirty="0">
                <a:solidFill>
                  <a:srgbClr val="FF0000"/>
                </a:solidFill>
                <a:latin typeface="Times New Roman"/>
                <a:ea typeface="Times New Roman"/>
              </a:rPr>
              <a:t>education,</a:t>
            </a:r>
            <a:r>
              <a:rPr lang="en-US" spc="-25" dirty="0">
                <a:solidFill>
                  <a:srgbClr val="FF0000"/>
                </a:solidFill>
                <a:latin typeface="Times New Roman"/>
                <a:ea typeface="Times New Roman"/>
              </a:rPr>
              <a:t> </a:t>
            </a:r>
            <a:r>
              <a:rPr lang="en-US" dirty="0">
                <a:solidFill>
                  <a:srgbClr val="FF0000"/>
                </a:solidFill>
                <a:latin typeface="Times New Roman"/>
                <a:ea typeface="Times New Roman"/>
              </a:rPr>
              <a:t>social</a:t>
            </a:r>
            <a:r>
              <a:rPr lang="en-US" spc="5" dirty="0">
                <a:solidFill>
                  <a:srgbClr val="FF0000"/>
                </a:solidFill>
                <a:latin typeface="Times New Roman"/>
                <a:ea typeface="Times New Roman"/>
              </a:rPr>
              <a:t> </a:t>
            </a:r>
            <a:r>
              <a:rPr lang="en-US" dirty="0">
                <a:solidFill>
                  <a:srgbClr val="FF0000"/>
                </a:solidFill>
                <a:latin typeface="Times New Roman"/>
                <a:ea typeface="Times New Roman"/>
              </a:rPr>
              <a:t>work,</a:t>
            </a:r>
            <a:r>
              <a:rPr lang="en-US" spc="-5" dirty="0">
                <a:solidFill>
                  <a:srgbClr val="FF0000"/>
                </a:solidFill>
                <a:latin typeface="Times New Roman"/>
                <a:ea typeface="Times New Roman"/>
              </a:rPr>
              <a:t> </a:t>
            </a:r>
            <a:r>
              <a:rPr lang="en-US" dirty="0">
                <a:solidFill>
                  <a:srgbClr val="FF0000"/>
                </a:solidFill>
                <a:latin typeface="Times New Roman"/>
                <a:ea typeface="Times New Roman"/>
              </a:rPr>
              <a:t>and</a:t>
            </a:r>
            <a:r>
              <a:rPr lang="en-US" spc="5" dirty="0">
                <a:solidFill>
                  <a:srgbClr val="FF0000"/>
                </a:solidFill>
                <a:latin typeface="Times New Roman"/>
                <a:ea typeface="Times New Roman"/>
              </a:rPr>
              <a:t> </a:t>
            </a:r>
            <a:r>
              <a:rPr lang="en-US" dirty="0">
                <a:solidFill>
                  <a:srgbClr val="FF0000"/>
                </a:solidFill>
                <a:latin typeface="Times New Roman"/>
                <a:ea typeface="Times New Roman"/>
              </a:rPr>
              <a:t>justice</a:t>
            </a:r>
            <a:r>
              <a:rPr lang="en-US" dirty="0">
                <a:latin typeface="Times New Roman"/>
                <a:ea typeface="Times New Roman"/>
              </a:rPr>
              <a:t>.</a:t>
            </a:r>
            <a:endParaRPr lang="en-US" dirty="0">
              <a:effectLst/>
              <a:latin typeface="Times New Roman"/>
              <a:ea typeface="Times New Roman"/>
            </a:endParaRPr>
          </a:p>
        </p:txBody>
      </p:sp>
    </p:spTree>
    <p:extLst>
      <p:ext uri="{BB962C8B-B14F-4D97-AF65-F5344CB8AC3E}">
        <p14:creationId xmlns:p14="http://schemas.microsoft.com/office/powerpoint/2010/main" val="3771790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a:bodyPr>
          <a:lstStyle/>
          <a:p>
            <a:pPr algn="l" rtl="0"/>
            <a:r>
              <a:rPr lang="en-US" sz="2000" dirty="0">
                <a:latin typeface="Times New Roman" panose="02020603050405020304" pitchFamily="18" charset="0"/>
                <a:cs typeface="Times New Roman" panose="02020603050405020304" pitchFamily="18" charset="0"/>
              </a:rPr>
              <a:t>Philosophy of Maternal and Child Health Nursing</a:t>
            </a:r>
          </a:p>
        </p:txBody>
      </p:sp>
      <p:sp>
        <p:nvSpPr>
          <p:cNvPr id="3" name="Content Placeholder 2"/>
          <p:cNvSpPr>
            <a:spLocks noGrp="1"/>
          </p:cNvSpPr>
          <p:nvPr>
            <p:ph idx="1"/>
          </p:nvPr>
        </p:nvSpPr>
        <p:spPr>
          <a:xfrm>
            <a:off x="457200" y="1052736"/>
            <a:ext cx="8219256" cy="5544616"/>
          </a:xfrm>
        </p:spPr>
        <p:txBody>
          <a:bodyPr>
            <a:noAutofit/>
          </a:bodyPr>
          <a:lstStyle/>
          <a:p>
            <a:pPr marR="80645" algn="just" rtl="0">
              <a:lnSpc>
                <a:spcPct val="107000"/>
              </a:lnSpc>
              <a:spcBef>
                <a:spcPts val="795"/>
              </a:spcBef>
              <a:buSzPts val="1400"/>
              <a:tabLst>
                <a:tab pos="697865" algn="l"/>
              </a:tabLst>
            </a:pPr>
            <a:r>
              <a:rPr lang="en-US" sz="1600" dirty="0" smtClean="0">
                <a:latin typeface="Times New Roman"/>
                <a:ea typeface="Times New Roman"/>
              </a:rPr>
              <a:t>Maternal </a:t>
            </a:r>
            <a:r>
              <a:rPr lang="en-US" sz="1600" dirty="0">
                <a:latin typeface="Times New Roman"/>
                <a:ea typeface="Times New Roman"/>
              </a:rPr>
              <a:t>and child health nursing is community centered; the health of</a:t>
            </a:r>
            <a:r>
              <a:rPr lang="en-US" sz="1600" spc="5" dirty="0">
                <a:latin typeface="Times New Roman"/>
                <a:ea typeface="Times New Roman"/>
              </a:rPr>
              <a:t> </a:t>
            </a:r>
            <a:r>
              <a:rPr lang="en-US" sz="1600" dirty="0">
                <a:latin typeface="Times New Roman"/>
                <a:ea typeface="Times New Roman"/>
              </a:rPr>
              <a:t>families</a:t>
            </a:r>
            <a:r>
              <a:rPr lang="en-US" sz="1600" spc="-15" dirty="0">
                <a:latin typeface="Times New Roman"/>
                <a:ea typeface="Times New Roman"/>
              </a:rPr>
              <a:t> </a:t>
            </a:r>
            <a:r>
              <a:rPr lang="en-US" sz="1600" dirty="0">
                <a:solidFill>
                  <a:srgbClr val="FF0000"/>
                </a:solidFill>
                <a:latin typeface="Times New Roman"/>
                <a:ea typeface="Times New Roman"/>
              </a:rPr>
              <a:t>depends</a:t>
            </a:r>
            <a:r>
              <a:rPr lang="en-US" sz="1600" dirty="0">
                <a:latin typeface="Times New Roman"/>
                <a:ea typeface="Times New Roman"/>
              </a:rPr>
              <a:t> on </a:t>
            </a:r>
            <a:r>
              <a:rPr lang="en-US" sz="1600" dirty="0">
                <a:solidFill>
                  <a:srgbClr val="FF0000"/>
                </a:solidFill>
                <a:latin typeface="Times New Roman"/>
                <a:ea typeface="Times New Roman"/>
              </a:rPr>
              <a:t>and</a:t>
            </a:r>
            <a:r>
              <a:rPr lang="en-US" sz="1600" spc="-20" dirty="0">
                <a:solidFill>
                  <a:srgbClr val="FF0000"/>
                </a:solidFill>
                <a:latin typeface="Times New Roman"/>
                <a:ea typeface="Times New Roman"/>
              </a:rPr>
              <a:t> </a:t>
            </a:r>
            <a:r>
              <a:rPr lang="en-US" sz="1600" dirty="0">
                <a:solidFill>
                  <a:srgbClr val="FF0000"/>
                </a:solidFill>
                <a:latin typeface="Times New Roman"/>
                <a:ea typeface="Times New Roman"/>
              </a:rPr>
              <a:t>influences </a:t>
            </a:r>
            <a:r>
              <a:rPr lang="en-US" sz="1600" dirty="0">
                <a:latin typeface="Times New Roman"/>
                <a:ea typeface="Times New Roman"/>
              </a:rPr>
              <a:t>the</a:t>
            </a:r>
            <a:r>
              <a:rPr lang="en-US" sz="1600" spc="-5" dirty="0">
                <a:latin typeface="Times New Roman"/>
                <a:ea typeface="Times New Roman"/>
              </a:rPr>
              <a:t> </a:t>
            </a:r>
            <a:r>
              <a:rPr lang="en-US" sz="1600" dirty="0">
                <a:latin typeface="Times New Roman"/>
                <a:ea typeface="Times New Roman"/>
              </a:rPr>
              <a:t>health</a:t>
            </a:r>
            <a:r>
              <a:rPr lang="en-US" sz="1600" spc="-20" dirty="0">
                <a:latin typeface="Times New Roman"/>
                <a:ea typeface="Times New Roman"/>
              </a:rPr>
              <a:t> </a:t>
            </a:r>
            <a:r>
              <a:rPr lang="en-US" sz="1600" dirty="0">
                <a:latin typeface="Times New Roman"/>
                <a:ea typeface="Times New Roman"/>
              </a:rPr>
              <a:t>of</a:t>
            </a:r>
            <a:r>
              <a:rPr lang="en-US" sz="1600" spc="-5" dirty="0">
                <a:latin typeface="Times New Roman"/>
                <a:ea typeface="Times New Roman"/>
              </a:rPr>
              <a:t> </a:t>
            </a:r>
            <a:r>
              <a:rPr lang="en-US" sz="1600" dirty="0">
                <a:latin typeface="Times New Roman"/>
                <a:ea typeface="Times New Roman"/>
              </a:rPr>
              <a:t>communities.</a:t>
            </a:r>
          </a:p>
          <a:p>
            <a:pPr marR="79375" algn="just" rtl="0">
              <a:lnSpc>
                <a:spcPct val="107000"/>
              </a:lnSpc>
              <a:spcBef>
                <a:spcPts val="805"/>
              </a:spcBef>
              <a:buSzPts val="1400"/>
              <a:tabLst>
                <a:tab pos="694690" algn="l"/>
              </a:tabLst>
            </a:pPr>
            <a:r>
              <a:rPr lang="en-US" sz="1600" dirty="0">
                <a:latin typeface="Times New Roman"/>
                <a:ea typeface="Times New Roman"/>
              </a:rPr>
              <a:t>Maternal and child health nursing </a:t>
            </a:r>
            <a:r>
              <a:rPr lang="en-US" sz="1600" dirty="0">
                <a:solidFill>
                  <a:srgbClr val="FF0000"/>
                </a:solidFill>
                <a:latin typeface="Times New Roman"/>
                <a:ea typeface="Times New Roman"/>
              </a:rPr>
              <a:t>is evidence based</a:t>
            </a:r>
            <a:r>
              <a:rPr lang="en-US" sz="1600" dirty="0">
                <a:latin typeface="Times New Roman"/>
                <a:ea typeface="Times New Roman"/>
              </a:rPr>
              <a:t>, because this is the</a:t>
            </a:r>
            <a:r>
              <a:rPr lang="en-US" sz="1600" spc="5" dirty="0">
                <a:latin typeface="Times New Roman"/>
                <a:ea typeface="Times New Roman"/>
              </a:rPr>
              <a:t> </a:t>
            </a:r>
            <a:r>
              <a:rPr lang="en-US" sz="1600" dirty="0">
                <a:latin typeface="Times New Roman"/>
                <a:ea typeface="Times New Roman"/>
              </a:rPr>
              <a:t>means whereby</a:t>
            </a:r>
            <a:r>
              <a:rPr lang="en-US" sz="1600" spc="-20" dirty="0">
                <a:latin typeface="Times New Roman"/>
                <a:ea typeface="Times New Roman"/>
              </a:rPr>
              <a:t> </a:t>
            </a:r>
            <a:r>
              <a:rPr lang="en-US" sz="1600" dirty="0">
                <a:solidFill>
                  <a:srgbClr val="FF0000"/>
                </a:solidFill>
                <a:latin typeface="Times New Roman"/>
                <a:ea typeface="Times New Roman"/>
              </a:rPr>
              <a:t>critical</a:t>
            </a:r>
            <a:r>
              <a:rPr lang="en-US" sz="1600" spc="5" dirty="0">
                <a:solidFill>
                  <a:srgbClr val="FF0000"/>
                </a:solidFill>
                <a:latin typeface="Times New Roman"/>
                <a:ea typeface="Times New Roman"/>
              </a:rPr>
              <a:t> </a:t>
            </a:r>
            <a:r>
              <a:rPr lang="en-US" sz="1600" dirty="0">
                <a:solidFill>
                  <a:srgbClr val="FF0000"/>
                </a:solidFill>
                <a:latin typeface="Times New Roman"/>
                <a:ea typeface="Times New Roman"/>
              </a:rPr>
              <a:t>knowledge increases</a:t>
            </a:r>
            <a:r>
              <a:rPr lang="en-US" sz="1600" dirty="0">
                <a:latin typeface="Times New Roman"/>
                <a:ea typeface="Times New Roman"/>
              </a:rPr>
              <a:t>.</a:t>
            </a:r>
          </a:p>
          <a:p>
            <a:pPr marR="77470" algn="just" rtl="0">
              <a:lnSpc>
                <a:spcPct val="107000"/>
              </a:lnSpc>
              <a:spcBef>
                <a:spcPts val="795"/>
              </a:spcBef>
              <a:buSzPts val="1400"/>
              <a:tabLst>
                <a:tab pos="667385" algn="l"/>
              </a:tabLst>
            </a:pPr>
            <a:r>
              <a:rPr lang="en-US" sz="1600" dirty="0">
                <a:latin typeface="Times New Roman"/>
                <a:ea typeface="Times New Roman"/>
              </a:rPr>
              <a:t>A</a:t>
            </a:r>
            <a:r>
              <a:rPr lang="en-US" sz="1600" spc="-50" dirty="0">
                <a:latin typeface="Times New Roman"/>
                <a:ea typeface="Times New Roman"/>
              </a:rPr>
              <a:t> </a:t>
            </a:r>
            <a:r>
              <a:rPr lang="en-US" sz="1600" dirty="0">
                <a:latin typeface="Times New Roman"/>
                <a:ea typeface="Times New Roman"/>
              </a:rPr>
              <a:t>maternal</a:t>
            </a:r>
            <a:r>
              <a:rPr lang="en-US" sz="1600" spc="-50" dirty="0">
                <a:latin typeface="Times New Roman"/>
                <a:ea typeface="Times New Roman"/>
              </a:rPr>
              <a:t> </a:t>
            </a:r>
            <a:r>
              <a:rPr lang="en-US" sz="1600" dirty="0">
                <a:latin typeface="Times New Roman"/>
                <a:ea typeface="Times New Roman"/>
              </a:rPr>
              <a:t>and</a:t>
            </a:r>
            <a:r>
              <a:rPr lang="en-US" sz="1600" spc="-50" dirty="0">
                <a:latin typeface="Times New Roman"/>
                <a:ea typeface="Times New Roman"/>
              </a:rPr>
              <a:t> </a:t>
            </a:r>
            <a:r>
              <a:rPr lang="en-US" sz="1600" dirty="0">
                <a:latin typeface="Times New Roman"/>
                <a:ea typeface="Times New Roman"/>
              </a:rPr>
              <a:t>child</a:t>
            </a:r>
            <a:r>
              <a:rPr lang="en-US" sz="1600" spc="-50" dirty="0">
                <a:latin typeface="Times New Roman"/>
                <a:ea typeface="Times New Roman"/>
              </a:rPr>
              <a:t> </a:t>
            </a:r>
            <a:r>
              <a:rPr lang="en-US" sz="1600" dirty="0">
                <a:latin typeface="Times New Roman"/>
                <a:ea typeface="Times New Roman"/>
              </a:rPr>
              <a:t>health</a:t>
            </a:r>
            <a:r>
              <a:rPr lang="en-US" sz="1600" spc="-65" dirty="0">
                <a:latin typeface="Times New Roman"/>
                <a:ea typeface="Times New Roman"/>
              </a:rPr>
              <a:t> </a:t>
            </a:r>
            <a:r>
              <a:rPr lang="en-US" sz="1600" dirty="0">
                <a:latin typeface="Times New Roman"/>
                <a:ea typeface="Times New Roman"/>
              </a:rPr>
              <a:t>nurse</a:t>
            </a:r>
            <a:r>
              <a:rPr lang="en-US" sz="1600" spc="-60" dirty="0">
                <a:latin typeface="Times New Roman"/>
                <a:ea typeface="Times New Roman"/>
              </a:rPr>
              <a:t> </a:t>
            </a:r>
            <a:r>
              <a:rPr lang="en-US" sz="1600" dirty="0">
                <a:latin typeface="Times New Roman"/>
                <a:ea typeface="Times New Roman"/>
              </a:rPr>
              <a:t>serves</a:t>
            </a:r>
            <a:r>
              <a:rPr lang="en-US" sz="1600" spc="-65" dirty="0">
                <a:latin typeface="Times New Roman"/>
                <a:ea typeface="Times New Roman"/>
              </a:rPr>
              <a:t> </a:t>
            </a:r>
            <a:r>
              <a:rPr lang="en-US" sz="1600" dirty="0">
                <a:latin typeface="Times New Roman"/>
                <a:ea typeface="Times New Roman"/>
              </a:rPr>
              <a:t>as</a:t>
            </a:r>
            <a:r>
              <a:rPr lang="en-US" sz="1600" spc="-50" dirty="0">
                <a:latin typeface="Times New Roman"/>
                <a:ea typeface="Times New Roman"/>
              </a:rPr>
              <a:t> </a:t>
            </a:r>
            <a:r>
              <a:rPr lang="en-US" sz="1600" dirty="0">
                <a:latin typeface="Times New Roman"/>
                <a:ea typeface="Times New Roman"/>
              </a:rPr>
              <a:t>an</a:t>
            </a:r>
            <a:r>
              <a:rPr lang="en-US" sz="1600" spc="-50" dirty="0">
                <a:latin typeface="Times New Roman"/>
                <a:ea typeface="Times New Roman"/>
              </a:rPr>
              <a:t> </a:t>
            </a:r>
            <a:r>
              <a:rPr lang="en-US" sz="1600" dirty="0">
                <a:solidFill>
                  <a:srgbClr val="FF0000"/>
                </a:solidFill>
                <a:latin typeface="Times New Roman"/>
                <a:ea typeface="Times New Roman"/>
              </a:rPr>
              <a:t>advocate</a:t>
            </a:r>
            <a:r>
              <a:rPr lang="en-US" sz="1600" spc="-65" dirty="0">
                <a:latin typeface="Times New Roman"/>
                <a:ea typeface="Times New Roman"/>
              </a:rPr>
              <a:t> </a:t>
            </a:r>
            <a:r>
              <a:rPr lang="en-US" sz="1600" dirty="0">
                <a:solidFill>
                  <a:srgbClr val="FF0000"/>
                </a:solidFill>
                <a:latin typeface="Times New Roman"/>
                <a:ea typeface="Times New Roman"/>
              </a:rPr>
              <a:t>to</a:t>
            </a:r>
            <a:r>
              <a:rPr lang="en-US" sz="1600" spc="-60" dirty="0">
                <a:solidFill>
                  <a:srgbClr val="FF0000"/>
                </a:solidFill>
                <a:latin typeface="Times New Roman"/>
                <a:ea typeface="Times New Roman"/>
              </a:rPr>
              <a:t> </a:t>
            </a:r>
            <a:r>
              <a:rPr lang="en-US" sz="1600" dirty="0">
                <a:solidFill>
                  <a:srgbClr val="FF0000"/>
                </a:solidFill>
                <a:latin typeface="Times New Roman"/>
                <a:ea typeface="Times New Roman"/>
              </a:rPr>
              <a:t>protect</a:t>
            </a:r>
            <a:r>
              <a:rPr lang="en-US" sz="1600" spc="-60" dirty="0">
                <a:solidFill>
                  <a:srgbClr val="FF0000"/>
                </a:solidFill>
                <a:latin typeface="Times New Roman"/>
                <a:ea typeface="Times New Roman"/>
              </a:rPr>
              <a:t> </a:t>
            </a:r>
            <a:r>
              <a:rPr lang="en-US" sz="1600" dirty="0">
                <a:solidFill>
                  <a:srgbClr val="FF0000"/>
                </a:solidFill>
                <a:latin typeface="Times New Roman"/>
                <a:ea typeface="Times New Roman"/>
              </a:rPr>
              <a:t>the</a:t>
            </a:r>
            <a:r>
              <a:rPr lang="en-US" sz="1600" spc="-55" dirty="0">
                <a:solidFill>
                  <a:srgbClr val="FF0000"/>
                </a:solidFill>
                <a:latin typeface="Times New Roman"/>
                <a:ea typeface="Times New Roman"/>
              </a:rPr>
              <a:t> </a:t>
            </a:r>
            <a:r>
              <a:rPr lang="en-US" sz="1600" dirty="0">
                <a:solidFill>
                  <a:srgbClr val="FF0000"/>
                </a:solidFill>
                <a:latin typeface="Times New Roman"/>
                <a:ea typeface="Times New Roman"/>
              </a:rPr>
              <a:t>rights</a:t>
            </a:r>
            <a:r>
              <a:rPr lang="en-US" sz="1600" spc="-335" dirty="0">
                <a:solidFill>
                  <a:srgbClr val="FF0000"/>
                </a:solidFill>
                <a:latin typeface="Times New Roman"/>
                <a:ea typeface="Times New Roman"/>
              </a:rPr>
              <a:t> </a:t>
            </a:r>
            <a:r>
              <a:rPr lang="en-US" sz="1600" dirty="0">
                <a:latin typeface="Times New Roman"/>
                <a:ea typeface="Times New Roman"/>
              </a:rPr>
              <a:t>of</a:t>
            </a:r>
            <a:r>
              <a:rPr lang="en-US" sz="1600" spc="-5" dirty="0">
                <a:latin typeface="Times New Roman"/>
                <a:ea typeface="Times New Roman"/>
              </a:rPr>
              <a:t> </a:t>
            </a:r>
            <a:r>
              <a:rPr lang="en-US" sz="1600" dirty="0">
                <a:latin typeface="Times New Roman"/>
                <a:ea typeface="Times New Roman"/>
              </a:rPr>
              <a:t>all</a:t>
            </a:r>
            <a:r>
              <a:rPr lang="en-US" sz="1600" spc="5" dirty="0">
                <a:latin typeface="Times New Roman"/>
                <a:ea typeface="Times New Roman"/>
              </a:rPr>
              <a:t> </a:t>
            </a:r>
            <a:r>
              <a:rPr lang="en-US" sz="1600" dirty="0">
                <a:latin typeface="Times New Roman"/>
                <a:ea typeface="Times New Roman"/>
              </a:rPr>
              <a:t>family</a:t>
            </a:r>
            <a:r>
              <a:rPr lang="en-US" sz="1600" spc="-15" dirty="0">
                <a:latin typeface="Times New Roman"/>
                <a:ea typeface="Times New Roman"/>
              </a:rPr>
              <a:t> </a:t>
            </a:r>
            <a:r>
              <a:rPr lang="en-US" sz="1600" dirty="0">
                <a:latin typeface="Times New Roman"/>
                <a:ea typeface="Times New Roman"/>
              </a:rPr>
              <a:t>members,</a:t>
            </a:r>
            <a:r>
              <a:rPr lang="en-US" sz="1600" spc="-10" dirty="0">
                <a:latin typeface="Times New Roman"/>
                <a:ea typeface="Times New Roman"/>
              </a:rPr>
              <a:t> </a:t>
            </a:r>
            <a:r>
              <a:rPr lang="en-US" sz="1600" dirty="0">
                <a:latin typeface="Times New Roman"/>
                <a:ea typeface="Times New Roman"/>
              </a:rPr>
              <a:t>including</a:t>
            </a:r>
            <a:r>
              <a:rPr lang="en-US" sz="1600" spc="5" dirty="0">
                <a:latin typeface="Times New Roman"/>
                <a:ea typeface="Times New Roman"/>
              </a:rPr>
              <a:t> </a:t>
            </a:r>
            <a:r>
              <a:rPr lang="en-US" sz="1600" dirty="0">
                <a:solidFill>
                  <a:srgbClr val="FF0000"/>
                </a:solidFill>
                <a:latin typeface="Times New Roman"/>
                <a:ea typeface="Times New Roman"/>
              </a:rPr>
              <a:t>the fetus</a:t>
            </a:r>
            <a:r>
              <a:rPr lang="en-US" sz="1600" dirty="0">
                <a:latin typeface="Times New Roman"/>
                <a:ea typeface="Times New Roman"/>
              </a:rPr>
              <a:t>.</a:t>
            </a:r>
          </a:p>
          <a:p>
            <a:pPr marR="78740" algn="just" rtl="0">
              <a:lnSpc>
                <a:spcPct val="107000"/>
              </a:lnSpc>
              <a:spcBef>
                <a:spcPts val="795"/>
              </a:spcBef>
              <a:buSzPts val="1400"/>
              <a:tabLst>
                <a:tab pos="688975" algn="l"/>
              </a:tabLst>
            </a:pPr>
            <a:r>
              <a:rPr lang="en-US" sz="1600" dirty="0">
                <a:latin typeface="Times New Roman"/>
                <a:ea typeface="Times New Roman"/>
              </a:rPr>
              <a:t>Maternal and child health nursing includes a high degree of </a:t>
            </a:r>
            <a:r>
              <a:rPr lang="en-US" sz="1600" dirty="0">
                <a:solidFill>
                  <a:srgbClr val="FF0000"/>
                </a:solidFill>
                <a:latin typeface="Times New Roman"/>
                <a:ea typeface="Times New Roman"/>
              </a:rPr>
              <a:t>independent</a:t>
            </a:r>
            <a:r>
              <a:rPr lang="en-US" sz="1600" spc="5" dirty="0">
                <a:solidFill>
                  <a:srgbClr val="FF0000"/>
                </a:solidFill>
                <a:latin typeface="Times New Roman"/>
                <a:ea typeface="Times New Roman"/>
              </a:rPr>
              <a:t> </a:t>
            </a:r>
            <a:r>
              <a:rPr lang="en-US" sz="1600" dirty="0">
                <a:solidFill>
                  <a:srgbClr val="FF0000"/>
                </a:solidFill>
                <a:latin typeface="Times New Roman"/>
                <a:ea typeface="Times New Roman"/>
              </a:rPr>
              <a:t>nursing</a:t>
            </a:r>
            <a:r>
              <a:rPr lang="en-US" sz="1600" spc="-15" dirty="0">
                <a:solidFill>
                  <a:srgbClr val="FF0000"/>
                </a:solidFill>
                <a:latin typeface="Times New Roman"/>
                <a:ea typeface="Times New Roman"/>
              </a:rPr>
              <a:t> </a:t>
            </a:r>
            <a:r>
              <a:rPr lang="en-US" sz="1600" dirty="0">
                <a:solidFill>
                  <a:srgbClr val="FF0000"/>
                </a:solidFill>
                <a:latin typeface="Times New Roman"/>
                <a:ea typeface="Times New Roman"/>
              </a:rPr>
              <a:t>functions</a:t>
            </a:r>
            <a:r>
              <a:rPr lang="en-US" sz="1600" dirty="0">
                <a:latin typeface="Times New Roman"/>
                <a:ea typeface="Times New Roman"/>
              </a:rPr>
              <a:t>,</a:t>
            </a:r>
            <a:r>
              <a:rPr lang="en-US" sz="1600" spc="-25" dirty="0">
                <a:latin typeface="Times New Roman"/>
                <a:ea typeface="Times New Roman"/>
              </a:rPr>
              <a:t> </a:t>
            </a:r>
            <a:r>
              <a:rPr lang="en-US" sz="1600" dirty="0">
                <a:solidFill>
                  <a:srgbClr val="FF0000"/>
                </a:solidFill>
                <a:latin typeface="Times New Roman"/>
                <a:ea typeface="Times New Roman"/>
              </a:rPr>
              <a:t>because</a:t>
            </a:r>
            <a:r>
              <a:rPr lang="en-US" sz="1600" spc="-20" dirty="0">
                <a:solidFill>
                  <a:srgbClr val="FF0000"/>
                </a:solidFill>
                <a:latin typeface="Times New Roman"/>
                <a:ea typeface="Times New Roman"/>
              </a:rPr>
              <a:t> </a:t>
            </a:r>
            <a:r>
              <a:rPr lang="en-US" sz="1600" dirty="0">
                <a:solidFill>
                  <a:srgbClr val="FF0000"/>
                </a:solidFill>
                <a:latin typeface="Times New Roman"/>
                <a:ea typeface="Times New Roman"/>
              </a:rPr>
              <a:t>teaching</a:t>
            </a:r>
            <a:r>
              <a:rPr lang="en-US" sz="1600" spc="-15" dirty="0">
                <a:solidFill>
                  <a:srgbClr val="FF0000"/>
                </a:solidFill>
                <a:latin typeface="Times New Roman"/>
                <a:ea typeface="Times New Roman"/>
              </a:rPr>
              <a:t> </a:t>
            </a:r>
            <a:r>
              <a:rPr lang="en-US" sz="1600" dirty="0">
                <a:solidFill>
                  <a:srgbClr val="FF0000"/>
                </a:solidFill>
                <a:latin typeface="Times New Roman"/>
                <a:ea typeface="Times New Roman"/>
              </a:rPr>
              <a:t>and</a:t>
            </a:r>
            <a:r>
              <a:rPr lang="en-US" sz="1600" spc="-15" dirty="0">
                <a:solidFill>
                  <a:srgbClr val="FF0000"/>
                </a:solidFill>
                <a:latin typeface="Times New Roman"/>
                <a:ea typeface="Times New Roman"/>
              </a:rPr>
              <a:t> </a:t>
            </a:r>
            <a:r>
              <a:rPr lang="en-US" sz="1600" dirty="0">
                <a:solidFill>
                  <a:srgbClr val="FF0000"/>
                </a:solidFill>
                <a:latin typeface="Times New Roman"/>
                <a:ea typeface="Times New Roman"/>
              </a:rPr>
              <a:t>counseling</a:t>
            </a:r>
            <a:r>
              <a:rPr lang="en-US" sz="1600" spc="-15" dirty="0">
                <a:solidFill>
                  <a:srgbClr val="FF0000"/>
                </a:solidFill>
                <a:latin typeface="Times New Roman"/>
                <a:ea typeface="Times New Roman"/>
              </a:rPr>
              <a:t> </a:t>
            </a:r>
            <a:r>
              <a:rPr lang="en-US" sz="1600" dirty="0">
                <a:solidFill>
                  <a:srgbClr val="FF0000"/>
                </a:solidFill>
                <a:latin typeface="Times New Roman"/>
                <a:ea typeface="Times New Roman"/>
              </a:rPr>
              <a:t>are</a:t>
            </a:r>
            <a:r>
              <a:rPr lang="en-US" sz="1600" spc="-20" dirty="0">
                <a:solidFill>
                  <a:srgbClr val="FF0000"/>
                </a:solidFill>
                <a:latin typeface="Times New Roman"/>
                <a:ea typeface="Times New Roman"/>
              </a:rPr>
              <a:t> </a:t>
            </a:r>
            <a:r>
              <a:rPr lang="en-US" sz="1600" dirty="0">
                <a:solidFill>
                  <a:srgbClr val="FF0000"/>
                </a:solidFill>
                <a:latin typeface="Times New Roman"/>
                <a:ea typeface="Times New Roman"/>
              </a:rPr>
              <a:t>major</a:t>
            </a:r>
            <a:r>
              <a:rPr lang="en-US" sz="1600" spc="-20" dirty="0">
                <a:solidFill>
                  <a:srgbClr val="FF0000"/>
                </a:solidFill>
                <a:latin typeface="Times New Roman"/>
                <a:ea typeface="Times New Roman"/>
              </a:rPr>
              <a:t> </a:t>
            </a:r>
            <a:r>
              <a:rPr lang="en-US" sz="1600" dirty="0">
                <a:solidFill>
                  <a:srgbClr val="FF0000"/>
                </a:solidFill>
                <a:latin typeface="Times New Roman"/>
                <a:ea typeface="Times New Roman"/>
              </a:rPr>
              <a:t>interventions</a:t>
            </a:r>
            <a:r>
              <a:rPr lang="en-US" sz="1600" dirty="0">
                <a:latin typeface="Times New Roman"/>
                <a:ea typeface="Times New Roman"/>
              </a:rPr>
              <a:t>.</a:t>
            </a:r>
          </a:p>
          <a:p>
            <a:pPr marR="79375" algn="just" rtl="0">
              <a:lnSpc>
                <a:spcPct val="107000"/>
              </a:lnSpc>
              <a:spcBef>
                <a:spcPts val="795"/>
              </a:spcBef>
              <a:buSzPts val="1400"/>
              <a:tabLst>
                <a:tab pos="725170" algn="l"/>
              </a:tabLst>
            </a:pPr>
            <a:r>
              <a:rPr lang="en-US" sz="1600" dirty="0">
                <a:solidFill>
                  <a:srgbClr val="FF0000"/>
                </a:solidFill>
                <a:latin typeface="Times New Roman"/>
                <a:ea typeface="Times New Roman"/>
              </a:rPr>
              <a:t>Promoting</a:t>
            </a:r>
            <a:r>
              <a:rPr lang="en-US" sz="1600" spc="5" dirty="0">
                <a:solidFill>
                  <a:srgbClr val="FF0000"/>
                </a:solidFill>
                <a:latin typeface="Times New Roman"/>
                <a:ea typeface="Times New Roman"/>
              </a:rPr>
              <a:t> </a:t>
            </a:r>
            <a:r>
              <a:rPr lang="en-US" sz="1600" dirty="0">
                <a:latin typeface="Times New Roman"/>
                <a:ea typeface="Times New Roman"/>
              </a:rPr>
              <a:t>health</a:t>
            </a:r>
            <a:r>
              <a:rPr lang="en-US" sz="1600" spc="5" dirty="0">
                <a:latin typeface="Times New Roman"/>
                <a:ea typeface="Times New Roman"/>
              </a:rPr>
              <a:t> </a:t>
            </a:r>
            <a:r>
              <a:rPr lang="en-US" sz="1600" dirty="0">
                <a:latin typeface="Times New Roman"/>
                <a:ea typeface="Times New Roman"/>
              </a:rPr>
              <a:t>and</a:t>
            </a:r>
            <a:r>
              <a:rPr lang="en-US" sz="1600" spc="5" dirty="0">
                <a:latin typeface="Times New Roman"/>
                <a:ea typeface="Times New Roman"/>
              </a:rPr>
              <a:t> </a:t>
            </a:r>
            <a:r>
              <a:rPr lang="en-US" sz="1600" dirty="0">
                <a:latin typeface="Times New Roman"/>
                <a:ea typeface="Times New Roman"/>
              </a:rPr>
              <a:t>disease</a:t>
            </a:r>
            <a:r>
              <a:rPr lang="en-US" sz="1600" spc="5" dirty="0">
                <a:latin typeface="Times New Roman"/>
                <a:ea typeface="Times New Roman"/>
              </a:rPr>
              <a:t> </a:t>
            </a:r>
            <a:r>
              <a:rPr lang="en-US" sz="1600" dirty="0">
                <a:latin typeface="Times New Roman"/>
                <a:ea typeface="Times New Roman"/>
              </a:rPr>
              <a:t>prevention</a:t>
            </a:r>
            <a:r>
              <a:rPr lang="en-US" sz="1600" spc="5" dirty="0">
                <a:latin typeface="Times New Roman"/>
                <a:ea typeface="Times New Roman"/>
              </a:rPr>
              <a:t> </a:t>
            </a:r>
            <a:r>
              <a:rPr lang="en-US" sz="1600" dirty="0">
                <a:latin typeface="Times New Roman"/>
                <a:ea typeface="Times New Roman"/>
              </a:rPr>
              <a:t>are</a:t>
            </a:r>
            <a:r>
              <a:rPr lang="en-US" sz="1600" spc="5" dirty="0">
                <a:latin typeface="Times New Roman"/>
                <a:ea typeface="Times New Roman"/>
              </a:rPr>
              <a:t> </a:t>
            </a:r>
            <a:r>
              <a:rPr lang="en-US" sz="1600" dirty="0">
                <a:latin typeface="Times New Roman"/>
                <a:ea typeface="Times New Roman"/>
              </a:rPr>
              <a:t>important</a:t>
            </a:r>
            <a:r>
              <a:rPr lang="en-US" sz="1600" spc="5" dirty="0">
                <a:latin typeface="Times New Roman"/>
                <a:ea typeface="Times New Roman"/>
              </a:rPr>
              <a:t> </a:t>
            </a:r>
            <a:r>
              <a:rPr lang="en-US" sz="1600" dirty="0">
                <a:latin typeface="Times New Roman"/>
                <a:ea typeface="Times New Roman"/>
              </a:rPr>
              <a:t>nursing</a:t>
            </a:r>
            <a:r>
              <a:rPr lang="en-US" sz="1600" spc="5" dirty="0">
                <a:latin typeface="Times New Roman"/>
                <a:ea typeface="Times New Roman"/>
              </a:rPr>
              <a:t> </a:t>
            </a:r>
            <a:r>
              <a:rPr lang="en-US" sz="1600" dirty="0">
                <a:latin typeface="Times New Roman"/>
                <a:ea typeface="Times New Roman"/>
              </a:rPr>
              <a:t>roles</a:t>
            </a:r>
            <a:r>
              <a:rPr lang="en-US" sz="1600" spc="5" dirty="0">
                <a:latin typeface="Times New Roman"/>
                <a:ea typeface="Times New Roman"/>
              </a:rPr>
              <a:t> </a:t>
            </a:r>
            <a:r>
              <a:rPr lang="en-US" sz="1600" dirty="0">
                <a:latin typeface="Times New Roman"/>
                <a:ea typeface="Times New Roman"/>
              </a:rPr>
              <a:t>because</a:t>
            </a:r>
            <a:r>
              <a:rPr lang="en-US" sz="1600" spc="-5" dirty="0">
                <a:latin typeface="Times New Roman"/>
                <a:ea typeface="Times New Roman"/>
              </a:rPr>
              <a:t> </a:t>
            </a:r>
            <a:r>
              <a:rPr lang="en-US" sz="1600" dirty="0">
                <a:latin typeface="Times New Roman"/>
                <a:ea typeface="Times New Roman"/>
              </a:rPr>
              <a:t>these </a:t>
            </a:r>
            <a:r>
              <a:rPr lang="en-US" sz="1600" dirty="0">
                <a:solidFill>
                  <a:srgbClr val="FF0000"/>
                </a:solidFill>
                <a:latin typeface="Times New Roman"/>
                <a:ea typeface="Times New Roman"/>
              </a:rPr>
              <a:t>protect</a:t>
            </a:r>
            <a:r>
              <a:rPr lang="en-US" sz="1600" spc="-20" dirty="0">
                <a:solidFill>
                  <a:srgbClr val="FF0000"/>
                </a:solidFill>
                <a:latin typeface="Times New Roman"/>
                <a:ea typeface="Times New Roman"/>
              </a:rPr>
              <a:t> </a:t>
            </a:r>
            <a:r>
              <a:rPr lang="en-US" sz="1600" dirty="0">
                <a:latin typeface="Times New Roman"/>
                <a:ea typeface="Times New Roman"/>
              </a:rPr>
              <a:t>the</a:t>
            </a:r>
            <a:r>
              <a:rPr lang="en-US" sz="1600" spc="-15" dirty="0">
                <a:latin typeface="Times New Roman"/>
                <a:ea typeface="Times New Roman"/>
              </a:rPr>
              <a:t> </a:t>
            </a:r>
            <a:r>
              <a:rPr lang="en-US" sz="1600" dirty="0">
                <a:latin typeface="Times New Roman"/>
                <a:ea typeface="Times New Roman"/>
              </a:rPr>
              <a:t>health</a:t>
            </a:r>
            <a:r>
              <a:rPr lang="en-US" sz="1600" spc="-20" dirty="0">
                <a:latin typeface="Times New Roman"/>
                <a:ea typeface="Times New Roman"/>
              </a:rPr>
              <a:t> </a:t>
            </a:r>
            <a:r>
              <a:rPr lang="en-US" sz="1600" dirty="0">
                <a:latin typeface="Times New Roman"/>
                <a:ea typeface="Times New Roman"/>
              </a:rPr>
              <a:t>of the</a:t>
            </a:r>
            <a:r>
              <a:rPr lang="en-US" sz="1600" spc="-15" dirty="0">
                <a:latin typeface="Times New Roman"/>
                <a:ea typeface="Times New Roman"/>
              </a:rPr>
              <a:t> </a:t>
            </a:r>
            <a:r>
              <a:rPr lang="en-US" sz="1600" dirty="0">
                <a:solidFill>
                  <a:srgbClr val="FF0000"/>
                </a:solidFill>
                <a:latin typeface="Times New Roman"/>
                <a:ea typeface="Times New Roman"/>
              </a:rPr>
              <a:t>next</a:t>
            </a:r>
            <a:r>
              <a:rPr lang="en-US" sz="1600" spc="15" dirty="0">
                <a:solidFill>
                  <a:srgbClr val="FF0000"/>
                </a:solidFill>
                <a:latin typeface="Times New Roman"/>
                <a:ea typeface="Times New Roman"/>
              </a:rPr>
              <a:t> </a:t>
            </a:r>
            <a:r>
              <a:rPr lang="en-US" sz="1600" dirty="0">
                <a:solidFill>
                  <a:srgbClr val="FF0000"/>
                </a:solidFill>
                <a:latin typeface="Times New Roman"/>
                <a:ea typeface="Times New Roman"/>
              </a:rPr>
              <a:t>generation</a:t>
            </a:r>
            <a:r>
              <a:rPr lang="en-US" sz="1600" dirty="0">
                <a:latin typeface="Times New Roman"/>
                <a:ea typeface="Times New Roman"/>
              </a:rPr>
              <a:t>.</a:t>
            </a:r>
          </a:p>
          <a:p>
            <a:pPr marR="80010" algn="just" rtl="0">
              <a:lnSpc>
                <a:spcPct val="107000"/>
              </a:lnSpc>
              <a:spcBef>
                <a:spcPts val="810"/>
              </a:spcBef>
              <a:buSzPts val="1400"/>
              <a:tabLst>
                <a:tab pos="679450" algn="l"/>
              </a:tabLst>
            </a:pPr>
            <a:r>
              <a:rPr lang="en-US" sz="1600" dirty="0">
                <a:latin typeface="Times New Roman"/>
                <a:ea typeface="Times New Roman"/>
              </a:rPr>
              <a:t>Maternal and child health nurses serve as important </a:t>
            </a:r>
            <a:r>
              <a:rPr lang="en-US" sz="1600" dirty="0">
                <a:solidFill>
                  <a:srgbClr val="FF0000"/>
                </a:solidFill>
                <a:latin typeface="Times New Roman"/>
                <a:ea typeface="Times New Roman"/>
              </a:rPr>
              <a:t>resources</a:t>
            </a:r>
            <a:r>
              <a:rPr lang="en-US" sz="1600" dirty="0">
                <a:latin typeface="Times New Roman"/>
                <a:ea typeface="Times New Roman"/>
              </a:rPr>
              <a:t> for families</a:t>
            </a:r>
            <a:r>
              <a:rPr lang="en-US" sz="1600" spc="5" dirty="0">
                <a:latin typeface="Times New Roman"/>
                <a:ea typeface="Times New Roman"/>
              </a:rPr>
              <a:t> </a:t>
            </a:r>
            <a:r>
              <a:rPr lang="en-US" sz="1600" dirty="0">
                <a:latin typeface="Times New Roman"/>
                <a:ea typeface="Times New Roman"/>
              </a:rPr>
              <a:t>during</a:t>
            </a:r>
            <a:r>
              <a:rPr lang="en-US" sz="1600" spc="-55" dirty="0">
                <a:latin typeface="Times New Roman"/>
                <a:ea typeface="Times New Roman"/>
              </a:rPr>
              <a:t> </a:t>
            </a:r>
            <a:r>
              <a:rPr lang="en-US" sz="1600" dirty="0">
                <a:latin typeface="Times New Roman"/>
                <a:ea typeface="Times New Roman"/>
              </a:rPr>
              <a:t>childbearing</a:t>
            </a:r>
            <a:r>
              <a:rPr lang="en-US" sz="1600" spc="-55" dirty="0">
                <a:latin typeface="Times New Roman"/>
                <a:ea typeface="Times New Roman"/>
              </a:rPr>
              <a:t> </a:t>
            </a:r>
            <a:r>
              <a:rPr lang="en-US" sz="1600" dirty="0">
                <a:latin typeface="Times New Roman"/>
                <a:ea typeface="Times New Roman"/>
              </a:rPr>
              <a:t>and</a:t>
            </a:r>
            <a:r>
              <a:rPr lang="en-US" sz="1600" spc="-55" dirty="0">
                <a:latin typeface="Times New Roman"/>
                <a:ea typeface="Times New Roman"/>
              </a:rPr>
              <a:t> </a:t>
            </a:r>
            <a:r>
              <a:rPr lang="en-US" sz="1600" dirty="0">
                <a:latin typeface="Times New Roman"/>
                <a:ea typeface="Times New Roman"/>
              </a:rPr>
              <a:t>childrearing</a:t>
            </a:r>
            <a:r>
              <a:rPr lang="en-US" sz="1600" spc="-50" dirty="0">
                <a:latin typeface="Times New Roman"/>
                <a:ea typeface="Times New Roman"/>
              </a:rPr>
              <a:t> </a:t>
            </a:r>
            <a:r>
              <a:rPr lang="en-US" sz="1600" dirty="0">
                <a:latin typeface="Times New Roman"/>
                <a:ea typeface="Times New Roman"/>
              </a:rPr>
              <a:t>as</a:t>
            </a:r>
            <a:r>
              <a:rPr lang="en-US" sz="1600" spc="-55" dirty="0">
                <a:latin typeface="Times New Roman"/>
                <a:ea typeface="Times New Roman"/>
              </a:rPr>
              <a:t> </a:t>
            </a:r>
            <a:r>
              <a:rPr lang="en-US" sz="1600" dirty="0">
                <a:latin typeface="Times New Roman"/>
                <a:ea typeface="Times New Roman"/>
              </a:rPr>
              <a:t>these</a:t>
            </a:r>
            <a:r>
              <a:rPr lang="en-US" sz="1600" spc="-60" dirty="0">
                <a:latin typeface="Times New Roman"/>
                <a:ea typeface="Times New Roman"/>
              </a:rPr>
              <a:t> </a:t>
            </a:r>
            <a:r>
              <a:rPr lang="en-US" sz="1600" dirty="0">
                <a:latin typeface="Times New Roman"/>
                <a:ea typeface="Times New Roman"/>
              </a:rPr>
              <a:t>can</a:t>
            </a:r>
            <a:r>
              <a:rPr lang="en-US" sz="1600" spc="-55" dirty="0">
                <a:latin typeface="Times New Roman"/>
                <a:ea typeface="Times New Roman"/>
              </a:rPr>
              <a:t> </a:t>
            </a:r>
            <a:r>
              <a:rPr lang="en-US" sz="1600" dirty="0">
                <a:latin typeface="Times New Roman"/>
                <a:ea typeface="Times New Roman"/>
              </a:rPr>
              <a:t>be</a:t>
            </a:r>
            <a:r>
              <a:rPr lang="en-US" sz="1600" spc="-55" dirty="0">
                <a:latin typeface="Times New Roman"/>
                <a:ea typeface="Times New Roman"/>
              </a:rPr>
              <a:t> </a:t>
            </a:r>
            <a:r>
              <a:rPr lang="en-US" sz="1600" dirty="0">
                <a:latin typeface="Times New Roman"/>
                <a:ea typeface="Times New Roman"/>
              </a:rPr>
              <a:t>extremely</a:t>
            </a:r>
            <a:r>
              <a:rPr lang="en-US" sz="1600" spc="-80" dirty="0">
                <a:latin typeface="Times New Roman"/>
                <a:ea typeface="Times New Roman"/>
              </a:rPr>
              <a:t> </a:t>
            </a:r>
            <a:r>
              <a:rPr lang="en-US" sz="1600" dirty="0">
                <a:latin typeface="Times New Roman"/>
                <a:ea typeface="Times New Roman"/>
              </a:rPr>
              <a:t>stressful</a:t>
            </a:r>
            <a:r>
              <a:rPr lang="en-US" sz="1600" spc="-50" dirty="0">
                <a:latin typeface="Times New Roman"/>
                <a:ea typeface="Times New Roman"/>
              </a:rPr>
              <a:t> </a:t>
            </a:r>
            <a:r>
              <a:rPr lang="en-US" sz="1600" dirty="0">
                <a:latin typeface="Times New Roman"/>
                <a:ea typeface="Times New Roman"/>
              </a:rPr>
              <a:t>times</a:t>
            </a:r>
            <a:r>
              <a:rPr lang="en-US" sz="1600" spc="-340" dirty="0">
                <a:latin typeface="Times New Roman"/>
                <a:ea typeface="Times New Roman"/>
              </a:rPr>
              <a:t> </a:t>
            </a:r>
            <a:r>
              <a:rPr lang="en-US" sz="1600" dirty="0">
                <a:latin typeface="Times New Roman"/>
                <a:ea typeface="Times New Roman"/>
              </a:rPr>
              <a:t>in a</a:t>
            </a:r>
            <a:r>
              <a:rPr lang="en-US" sz="1600" spc="-20" dirty="0">
                <a:latin typeface="Times New Roman"/>
                <a:ea typeface="Times New Roman"/>
              </a:rPr>
              <a:t> </a:t>
            </a:r>
            <a:r>
              <a:rPr lang="en-US" sz="1600" dirty="0">
                <a:latin typeface="Times New Roman"/>
                <a:ea typeface="Times New Roman"/>
              </a:rPr>
              <a:t>life cycle.</a:t>
            </a:r>
          </a:p>
          <a:p>
            <a:pPr marR="73660" algn="just" rtl="0">
              <a:lnSpc>
                <a:spcPct val="106000"/>
              </a:lnSpc>
              <a:spcBef>
                <a:spcPts val="795"/>
              </a:spcBef>
              <a:buSzPts val="1400"/>
              <a:tabLst>
                <a:tab pos="670560" algn="l"/>
              </a:tabLst>
            </a:pPr>
            <a:r>
              <a:rPr lang="en-US" sz="1600" dirty="0">
                <a:solidFill>
                  <a:srgbClr val="FF0000"/>
                </a:solidFill>
                <a:latin typeface="Times New Roman"/>
                <a:ea typeface="Times New Roman"/>
              </a:rPr>
              <a:t>Personal</a:t>
            </a:r>
            <a:r>
              <a:rPr lang="en-US" sz="1600" dirty="0">
                <a:latin typeface="Times New Roman"/>
                <a:ea typeface="Times New Roman"/>
              </a:rPr>
              <a:t>,</a:t>
            </a:r>
            <a:r>
              <a:rPr lang="en-US" sz="1600" spc="-40" dirty="0">
                <a:latin typeface="Times New Roman"/>
                <a:ea typeface="Times New Roman"/>
              </a:rPr>
              <a:t> </a:t>
            </a:r>
            <a:r>
              <a:rPr lang="en-US" sz="1600" dirty="0">
                <a:solidFill>
                  <a:srgbClr val="FF0000"/>
                </a:solidFill>
                <a:latin typeface="Times New Roman"/>
                <a:ea typeface="Times New Roman"/>
              </a:rPr>
              <a:t>cultural,</a:t>
            </a:r>
            <a:r>
              <a:rPr lang="en-US" sz="1600" spc="-35" dirty="0">
                <a:solidFill>
                  <a:srgbClr val="FF0000"/>
                </a:solidFill>
                <a:latin typeface="Times New Roman"/>
                <a:ea typeface="Times New Roman"/>
              </a:rPr>
              <a:t> </a:t>
            </a:r>
            <a:r>
              <a:rPr lang="en-US" sz="1600" dirty="0">
                <a:solidFill>
                  <a:srgbClr val="FF0000"/>
                </a:solidFill>
                <a:latin typeface="Times New Roman"/>
                <a:ea typeface="Times New Roman"/>
              </a:rPr>
              <a:t>and</a:t>
            </a:r>
            <a:r>
              <a:rPr lang="en-US" sz="1600" spc="-30" dirty="0">
                <a:solidFill>
                  <a:srgbClr val="FF0000"/>
                </a:solidFill>
                <a:latin typeface="Times New Roman"/>
                <a:ea typeface="Times New Roman"/>
              </a:rPr>
              <a:t> </a:t>
            </a:r>
            <a:r>
              <a:rPr lang="en-US" sz="1600" dirty="0">
                <a:solidFill>
                  <a:srgbClr val="FF0000"/>
                </a:solidFill>
                <a:latin typeface="Times New Roman"/>
                <a:ea typeface="Times New Roman"/>
              </a:rPr>
              <a:t>religious</a:t>
            </a:r>
            <a:r>
              <a:rPr lang="en-US" sz="1600" spc="-30" dirty="0">
                <a:solidFill>
                  <a:srgbClr val="FF0000"/>
                </a:solidFill>
                <a:latin typeface="Times New Roman"/>
                <a:ea typeface="Times New Roman"/>
              </a:rPr>
              <a:t> </a:t>
            </a:r>
            <a:r>
              <a:rPr lang="en-US" sz="1600" dirty="0">
                <a:solidFill>
                  <a:srgbClr val="FF0000"/>
                </a:solidFill>
                <a:latin typeface="Times New Roman"/>
                <a:ea typeface="Times New Roman"/>
              </a:rPr>
              <a:t>attitudes</a:t>
            </a:r>
            <a:r>
              <a:rPr lang="en-US" sz="1600" spc="-40" dirty="0">
                <a:solidFill>
                  <a:srgbClr val="FF0000"/>
                </a:solidFill>
                <a:latin typeface="Times New Roman"/>
                <a:ea typeface="Times New Roman"/>
              </a:rPr>
              <a:t> </a:t>
            </a:r>
            <a:r>
              <a:rPr lang="en-US" sz="1600" dirty="0">
                <a:solidFill>
                  <a:srgbClr val="FF0000"/>
                </a:solidFill>
                <a:latin typeface="Times New Roman"/>
                <a:ea typeface="Times New Roman"/>
              </a:rPr>
              <a:t>and</a:t>
            </a:r>
            <a:r>
              <a:rPr lang="en-US" sz="1600" spc="-30" dirty="0">
                <a:solidFill>
                  <a:srgbClr val="FF0000"/>
                </a:solidFill>
                <a:latin typeface="Times New Roman"/>
                <a:ea typeface="Times New Roman"/>
              </a:rPr>
              <a:t> </a:t>
            </a:r>
            <a:r>
              <a:rPr lang="en-US" sz="1600" dirty="0">
                <a:solidFill>
                  <a:srgbClr val="FF0000"/>
                </a:solidFill>
                <a:latin typeface="Times New Roman"/>
                <a:ea typeface="Times New Roman"/>
              </a:rPr>
              <a:t>beliefs</a:t>
            </a:r>
            <a:r>
              <a:rPr lang="en-US" sz="1600" spc="-35" dirty="0">
                <a:solidFill>
                  <a:srgbClr val="FF0000"/>
                </a:solidFill>
                <a:latin typeface="Times New Roman"/>
                <a:ea typeface="Times New Roman"/>
              </a:rPr>
              <a:t> </a:t>
            </a:r>
            <a:r>
              <a:rPr lang="en-US" sz="1600" dirty="0">
                <a:solidFill>
                  <a:srgbClr val="FF0000"/>
                </a:solidFill>
                <a:latin typeface="Times New Roman"/>
                <a:ea typeface="Times New Roman"/>
              </a:rPr>
              <a:t>influence</a:t>
            </a:r>
            <a:r>
              <a:rPr lang="en-US" sz="1600" spc="-30" dirty="0">
                <a:solidFill>
                  <a:srgbClr val="FF0000"/>
                </a:solidFill>
                <a:latin typeface="Times New Roman"/>
                <a:ea typeface="Times New Roman"/>
              </a:rPr>
              <a:t> </a:t>
            </a:r>
            <a:r>
              <a:rPr lang="en-US" sz="1600" dirty="0">
                <a:latin typeface="Times New Roman"/>
                <a:ea typeface="Times New Roman"/>
              </a:rPr>
              <a:t>the</a:t>
            </a:r>
            <a:r>
              <a:rPr lang="en-US" sz="1600" spc="-30" dirty="0">
                <a:latin typeface="Times New Roman"/>
                <a:ea typeface="Times New Roman"/>
              </a:rPr>
              <a:t> </a:t>
            </a:r>
            <a:r>
              <a:rPr lang="en-US" sz="1600" dirty="0">
                <a:latin typeface="Times New Roman"/>
                <a:ea typeface="Times New Roman"/>
              </a:rPr>
              <a:t>meaning</a:t>
            </a:r>
            <a:r>
              <a:rPr lang="en-US" sz="1600" spc="-335" dirty="0">
                <a:latin typeface="Times New Roman"/>
                <a:ea typeface="Times New Roman"/>
              </a:rPr>
              <a:t> </a:t>
            </a:r>
            <a:r>
              <a:rPr lang="en-US" sz="1600" dirty="0">
                <a:solidFill>
                  <a:srgbClr val="FF0000"/>
                </a:solidFill>
                <a:latin typeface="Times New Roman"/>
                <a:ea typeface="Times New Roman"/>
              </a:rPr>
              <a:t>and impact </a:t>
            </a:r>
            <a:r>
              <a:rPr lang="en-US" sz="1600" dirty="0">
                <a:latin typeface="Times New Roman"/>
                <a:ea typeface="Times New Roman"/>
              </a:rPr>
              <a:t>of</a:t>
            </a:r>
            <a:r>
              <a:rPr lang="en-US" sz="1600" spc="-5" dirty="0">
                <a:latin typeface="Times New Roman"/>
                <a:ea typeface="Times New Roman"/>
              </a:rPr>
              <a:t> </a:t>
            </a:r>
            <a:r>
              <a:rPr lang="en-US" sz="1600" dirty="0">
                <a:latin typeface="Times New Roman"/>
                <a:ea typeface="Times New Roman"/>
              </a:rPr>
              <a:t>childbearing</a:t>
            </a:r>
            <a:r>
              <a:rPr lang="en-US" sz="1600" spc="5" dirty="0">
                <a:latin typeface="Times New Roman"/>
                <a:ea typeface="Times New Roman"/>
              </a:rPr>
              <a:t> </a:t>
            </a:r>
            <a:r>
              <a:rPr lang="en-US" sz="1600" dirty="0">
                <a:latin typeface="Times New Roman"/>
                <a:ea typeface="Times New Roman"/>
              </a:rPr>
              <a:t>and childrearing on families.</a:t>
            </a:r>
          </a:p>
          <a:p>
            <a:pPr marR="79375" algn="just" rtl="0">
              <a:lnSpc>
                <a:spcPct val="107000"/>
              </a:lnSpc>
              <a:spcBef>
                <a:spcPts val="830"/>
              </a:spcBef>
              <a:buSzPts val="1400"/>
              <a:tabLst>
                <a:tab pos="661035" algn="l"/>
              </a:tabLst>
            </a:pPr>
            <a:r>
              <a:rPr lang="en-US" sz="1600" dirty="0">
                <a:latin typeface="Times New Roman"/>
                <a:ea typeface="Times New Roman"/>
              </a:rPr>
              <a:t>Circumstances such as illness or pregnancy are meaningful only in the</a:t>
            </a:r>
            <a:r>
              <a:rPr lang="en-US" sz="1600" spc="5" dirty="0">
                <a:latin typeface="Times New Roman"/>
                <a:ea typeface="Times New Roman"/>
              </a:rPr>
              <a:t> </a:t>
            </a:r>
            <a:r>
              <a:rPr lang="en-US" sz="1600" dirty="0">
                <a:latin typeface="Times New Roman"/>
                <a:ea typeface="Times New Roman"/>
              </a:rPr>
              <a:t>context of a</a:t>
            </a:r>
            <a:r>
              <a:rPr lang="en-US" sz="1600" spc="-15" dirty="0">
                <a:latin typeface="Times New Roman"/>
                <a:ea typeface="Times New Roman"/>
              </a:rPr>
              <a:t> </a:t>
            </a:r>
            <a:r>
              <a:rPr lang="en-US" sz="1600" dirty="0">
                <a:latin typeface="Times New Roman"/>
                <a:ea typeface="Times New Roman"/>
              </a:rPr>
              <a:t>total</a:t>
            </a:r>
            <a:r>
              <a:rPr lang="en-US" sz="1600" spc="5" dirty="0">
                <a:latin typeface="Times New Roman"/>
                <a:ea typeface="Times New Roman"/>
              </a:rPr>
              <a:t> </a:t>
            </a:r>
            <a:r>
              <a:rPr lang="en-US" sz="1600" dirty="0">
                <a:latin typeface="Times New Roman"/>
                <a:ea typeface="Times New Roman"/>
              </a:rPr>
              <a:t>life.</a:t>
            </a:r>
          </a:p>
          <a:p>
            <a:pPr marR="77470" algn="just" rtl="0">
              <a:lnSpc>
                <a:spcPct val="107000"/>
              </a:lnSpc>
              <a:spcBef>
                <a:spcPts val="795"/>
              </a:spcBef>
              <a:buSzPts val="1400"/>
              <a:tabLst>
                <a:tab pos="619125" algn="l"/>
              </a:tabLst>
            </a:pPr>
            <a:r>
              <a:rPr lang="en-US" sz="1600" spc="-5" dirty="0">
                <a:latin typeface="Times New Roman"/>
                <a:ea typeface="Times New Roman"/>
              </a:rPr>
              <a:t>Maternal</a:t>
            </a:r>
            <a:r>
              <a:rPr lang="en-US" sz="1600" spc="-85" dirty="0">
                <a:latin typeface="Times New Roman"/>
                <a:ea typeface="Times New Roman"/>
              </a:rPr>
              <a:t> </a:t>
            </a:r>
            <a:r>
              <a:rPr lang="en-US" sz="1600" spc="-5" dirty="0">
                <a:latin typeface="Times New Roman"/>
                <a:ea typeface="Times New Roman"/>
              </a:rPr>
              <a:t>and</a:t>
            </a:r>
            <a:r>
              <a:rPr lang="en-US" sz="1600" spc="-70" dirty="0">
                <a:latin typeface="Times New Roman"/>
                <a:ea typeface="Times New Roman"/>
              </a:rPr>
              <a:t> </a:t>
            </a:r>
            <a:r>
              <a:rPr lang="en-US" sz="1600" spc="-5" dirty="0">
                <a:latin typeface="Times New Roman"/>
                <a:ea typeface="Times New Roman"/>
              </a:rPr>
              <a:t>child</a:t>
            </a:r>
            <a:r>
              <a:rPr lang="en-US" sz="1600" spc="-80" dirty="0">
                <a:latin typeface="Times New Roman"/>
                <a:ea typeface="Times New Roman"/>
              </a:rPr>
              <a:t> </a:t>
            </a:r>
            <a:r>
              <a:rPr lang="en-US" sz="1600" spc="-5" dirty="0">
                <a:latin typeface="Times New Roman"/>
                <a:ea typeface="Times New Roman"/>
              </a:rPr>
              <a:t>health</a:t>
            </a:r>
            <a:r>
              <a:rPr lang="en-US" sz="1600" spc="-85" dirty="0">
                <a:latin typeface="Times New Roman"/>
                <a:ea typeface="Times New Roman"/>
              </a:rPr>
              <a:t> </a:t>
            </a:r>
            <a:r>
              <a:rPr lang="en-US" sz="1600" spc="-5" dirty="0">
                <a:latin typeface="Times New Roman"/>
                <a:ea typeface="Times New Roman"/>
              </a:rPr>
              <a:t>nursing</a:t>
            </a:r>
            <a:r>
              <a:rPr lang="en-US" sz="1600" spc="-75" dirty="0">
                <a:latin typeface="Times New Roman"/>
                <a:ea typeface="Times New Roman"/>
              </a:rPr>
              <a:t> </a:t>
            </a:r>
            <a:r>
              <a:rPr lang="en-US" sz="1600" spc="-5" dirty="0">
                <a:latin typeface="Times New Roman"/>
                <a:ea typeface="Times New Roman"/>
              </a:rPr>
              <a:t>is</a:t>
            </a:r>
            <a:r>
              <a:rPr lang="en-US" sz="1600" spc="-70" dirty="0">
                <a:latin typeface="Times New Roman"/>
                <a:ea typeface="Times New Roman"/>
              </a:rPr>
              <a:t> </a:t>
            </a:r>
            <a:r>
              <a:rPr lang="en-US" sz="1600" spc="-5" dirty="0">
                <a:latin typeface="Times New Roman"/>
                <a:ea typeface="Times New Roman"/>
              </a:rPr>
              <a:t>a</a:t>
            </a:r>
            <a:r>
              <a:rPr lang="en-US" sz="1600" spc="-85" dirty="0">
                <a:latin typeface="Times New Roman"/>
                <a:ea typeface="Times New Roman"/>
              </a:rPr>
              <a:t> </a:t>
            </a:r>
            <a:r>
              <a:rPr lang="en-US" sz="1600" spc="-5" dirty="0">
                <a:latin typeface="Times New Roman"/>
                <a:ea typeface="Times New Roman"/>
              </a:rPr>
              <a:t>challenging</a:t>
            </a:r>
            <a:r>
              <a:rPr lang="en-US" sz="1600" spc="-70" dirty="0">
                <a:latin typeface="Times New Roman"/>
                <a:ea typeface="Times New Roman"/>
              </a:rPr>
              <a:t> </a:t>
            </a:r>
            <a:r>
              <a:rPr lang="en-US" sz="1600" dirty="0">
                <a:latin typeface="Times New Roman"/>
                <a:ea typeface="Times New Roman"/>
              </a:rPr>
              <a:t>role</a:t>
            </a:r>
            <a:r>
              <a:rPr lang="en-US" sz="1600" spc="-70" dirty="0">
                <a:latin typeface="Times New Roman"/>
                <a:ea typeface="Times New Roman"/>
              </a:rPr>
              <a:t> </a:t>
            </a:r>
            <a:r>
              <a:rPr lang="en-US" sz="1600" dirty="0">
                <a:latin typeface="Times New Roman"/>
                <a:ea typeface="Times New Roman"/>
              </a:rPr>
              <a:t>for</a:t>
            </a:r>
            <a:r>
              <a:rPr lang="en-US" sz="1600" spc="-90" dirty="0">
                <a:latin typeface="Times New Roman"/>
                <a:ea typeface="Times New Roman"/>
              </a:rPr>
              <a:t> </a:t>
            </a:r>
            <a:r>
              <a:rPr lang="en-US" sz="1600" dirty="0">
                <a:latin typeface="Times New Roman"/>
                <a:ea typeface="Times New Roman"/>
              </a:rPr>
              <a:t>nurses</a:t>
            </a:r>
            <a:r>
              <a:rPr lang="en-US" sz="1600" spc="-70" dirty="0">
                <a:latin typeface="Times New Roman"/>
                <a:ea typeface="Times New Roman"/>
              </a:rPr>
              <a:t> </a:t>
            </a:r>
            <a:r>
              <a:rPr lang="en-US" sz="1600" dirty="0">
                <a:latin typeface="Times New Roman"/>
                <a:ea typeface="Times New Roman"/>
              </a:rPr>
              <a:t>and</a:t>
            </a:r>
            <a:r>
              <a:rPr lang="en-US" sz="1600" spc="-80" dirty="0">
                <a:latin typeface="Times New Roman"/>
                <a:ea typeface="Times New Roman"/>
              </a:rPr>
              <a:t> </a:t>
            </a:r>
            <a:r>
              <a:rPr lang="en-US" sz="1600" dirty="0">
                <a:latin typeface="Times New Roman"/>
                <a:ea typeface="Times New Roman"/>
              </a:rPr>
              <a:t>a</a:t>
            </a:r>
            <a:r>
              <a:rPr lang="en-US" sz="1600" spc="-75" dirty="0">
                <a:latin typeface="Times New Roman"/>
                <a:ea typeface="Times New Roman"/>
              </a:rPr>
              <a:t> </a:t>
            </a:r>
            <a:r>
              <a:rPr lang="en-US" sz="1600" dirty="0">
                <a:latin typeface="Times New Roman"/>
                <a:ea typeface="Times New Roman"/>
              </a:rPr>
              <a:t>major</a:t>
            </a:r>
            <a:r>
              <a:rPr lang="en-US" sz="1600" spc="-335" dirty="0">
                <a:latin typeface="Times New Roman"/>
                <a:ea typeface="Times New Roman"/>
              </a:rPr>
              <a:t> </a:t>
            </a:r>
            <a:r>
              <a:rPr lang="en-US" sz="1600" dirty="0">
                <a:latin typeface="Times New Roman"/>
                <a:ea typeface="Times New Roman"/>
              </a:rPr>
              <a:t>factor</a:t>
            </a:r>
            <a:r>
              <a:rPr lang="en-US" sz="1600" spc="-5" dirty="0">
                <a:latin typeface="Times New Roman"/>
                <a:ea typeface="Times New Roman"/>
              </a:rPr>
              <a:t> </a:t>
            </a:r>
            <a:r>
              <a:rPr lang="en-US" sz="1600" dirty="0">
                <a:latin typeface="Times New Roman"/>
                <a:ea typeface="Times New Roman"/>
              </a:rPr>
              <a:t>in</a:t>
            </a:r>
            <a:r>
              <a:rPr lang="en-US" sz="1600" spc="-20" dirty="0">
                <a:latin typeface="Times New Roman"/>
                <a:ea typeface="Times New Roman"/>
              </a:rPr>
              <a:t> </a:t>
            </a:r>
            <a:r>
              <a:rPr lang="en-US" sz="1600" dirty="0">
                <a:latin typeface="Times New Roman"/>
                <a:ea typeface="Times New Roman"/>
              </a:rPr>
              <a:t>keeping</a:t>
            </a:r>
            <a:r>
              <a:rPr lang="en-US" sz="1600" spc="5" dirty="0">
                <a:latin typeface="Times New Roman"/>
                <a:ea typeface="Times New Roman"/>
              </a:rPr>
              <a:t> </a:t>
            </a:r>
            <a:r>
              <a:rPr lang="en-US" sz="1600" dirty="0">
                <a:latin typeface="Times New Roman"/>
                <a:ea typeface="Times New Roman"/>
              </a:rPr>
              <a:t>families well</a:t>
            </a:r>
            <a:r>
              <a:rPr lang="en-US" sz="1600" spc="5" dirty="0">
                <a:latin typeface="Times New Roman"/>
                <a:ea typeface="Times New Roman"/>
              </a:rPr>
              <a:t> </a:t>
            </a:r>
            <a:r>
              <a:rPr lang="en-US" sz="1600" dirty="0">
                <a:latin typeface="Times New Roman"/>
                <a:ea typeface="Times New Roman"/>
              </a:rPr>
              <a:t>and </a:t>
            </a:r>
            <a:r>
              <a:rPr lang="en-US" sz="1600" dirty="0">
                <a:solidFill>
                  <a:srgbClr val="FF0000"/>
                </a:solidFill>
                <a:latin typeface="Times New Roman"/>
                <a:ea typeface="Times New Roman"/>
              </a:rPr>
              <a:t>optimally</a:t>
            </a:r>
            <a:r>
              <a:rPr lang="en-US" sz="1600" spc="-25" dirty="0">
                <a:solidFill>
                  <a:srgbClr val="FF0000"/>
                </a:solidFill>
                <a:latin typeface="Times New Roman"/>
                <a:ea typeface="Times New Roman"/>
              </a:rPr>
              <a:t> </a:t>
            </a:r>
            <a:r>
              <a:rPr lang="en-US" sz="1600" dirty="0">
                <a:solidFill>
                  <a:srgbClr val="FF0000"/>
                </a:solidFill>
                <a:latin typeface="Times New Roman"/>
                <a:ea typeface="Times New Roman"/>
              </a:rPr>
              <a:t>functioning</a:t>
            </a:r>
            <a:r>
              <a:rPr lang="en-US" sz="1600" dirty="0">
                <a:latin typeface="Times New Roman"/>
                <a:ea typeface="Times New Roman"/>
              </a:rPr>
              <a:t>.</a:t>
            </a:r>
          </a:p>
          <a:p>
            <a:pPr algn="l" rtl="0"/>
            <a:endParaRPr lang="en-US" sz="1600" dirty="0"/>
          </a:p>
        </p:txBody>
      </p:sp>
    </p:spTree>
    <p:extLst>
      <p:ext uri="{BB962C8B-B14F-4D97-AF65-F5344CB8AC3E}">
        <p14:creationId xmlns:p14="http://schemas.microsoft.com/office/powerpoint/2010/main" val="3444733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rtl="0">
              <a:spcBef>
                <a:spcPts val="820"/>
              </a:spcBef>
              <a:tabLst>
                <a:tab pos="978535" algn="l"/>
              </a:tabLst>
            </a:pPr>
            <a:r>
              <a:rPr lang="en-US" sz="3000" b="1" kern="0" dirty="0">
                <a:solidFill>
                  <a:prstClr val="black"/>
                </a:solidFill>
                <a:latin typeface="Times New Roman"/>
                <a:ea typeface="Times New Roman"/>
                <a:cs typeface="+mn-cs"/>
              </a:rPr>
              <a:t>Goals</a:t>
            </a:r>
            <a:r>
              <a:rPr lang="en-US" sz="3000" b="1" kern="0" spc="-10" dirty="0">
                <a:solidFill>
                  <a:prstClr val="black"/>
                </a:solidFill>
                <a:latin typeface="Times New Roman"/>
                <a:ea typeface="Times New Roman"/>
                <a:cs typeface="+mn-cs"/>
              </a:rPr>
              <a:t> </a:t>
            </a:r>
            <a:r>
              <a:rPr lang="en-US" sz="3000" b="1" kern="0" dirty="0">
                <a:solidFill>
                  <a:prstClr val="black"/>
                </a:solidFill>
                <a:latin typeface="Times New Roman"/>
                <a:ea typeface="Times New Roman"/>
                <a:cs typeface="+mn-cs"/>
              </a:rPr>
              <a:t>of</a:t>
            </a:r>
            <a:r>
              <a:rPr lang="en-US" sz="3000" b="1" kern="0" spc="-10" dirty="0">
                <a:solidFill>
                  <a:prstClr val="black"/>
                </a:solidFill>
                <a:latin typeface="Times New Roman"/>
                <a:ea typeface="Times New Roman"/>
                <a:cs typeface="+mn-cs"/>
              </a:rPr>
              <a:t> </a:t>
            </a:r>
            <a:r>
              <a:rPr lang="en-US" sz="3000" b="1" kern="0" dirty="0">
                <a:solidFill>
                  <a:prstClr val="black"/>
                </a:solidFill>
                <a:latin typeface="Times New Roman"/>
                <a:ea typeface="Times New Roman"/>
                <a:cs typeface="+mn-cs"/>
              </a:rPr>
              <a:t>Maternal</a:t>
            </a:r>
            <a:r>
              <a:rPr lang="en-US" sz="3000" b="1" kern="0" spc="-5" dirty="0">
                <a:solidFill>
                  <a:prstClr val="black"/>
                </a:solidFill>
                <a:latin typeface="Times New Roman"/>
                <a:ea typeface="Times New Roman"/>
                <a:cs typeface="+mn-cs"/>
              </a:rPr>
              <a:t> </a:t>
            </a:r>
            <a:r>
              <a:rPr lang="en-US" sz="3000" b="1" kern="0" dirty="0">
                <a:solidFill>
                  <a:prstClr val="black"/>
                </a:solidFill>
                <a:latin typeface="Times New Roman"/>
                <a:ea typeface="Times New Roman"/>
                <a:cs typeface="+mn-cs"/>
              </a:rPr>
              <a:t>and</a:t>
            </a:r>
            <a:r>
              <a:rPr lang="en-US" sz="3000" b="1" kern="0" spc="-15" dirty="0">
                <a:solidFill>
                  <a:prstClr val="black"/>
                </a:solidFill>
                <a:latin typeface="Times New Roman"/>
                <a:ea typeface="Times New Roman"/>
                <a:cs typeface="+mn-cs"/>
              </a:rPr>
              <a:t> </a:t>
            </a:r>
            <a:r>
              <a:rPr lang="en-US" sz="3000" b="1" kern="0" dirty="0">
                <a:solidFill>
                  <a:prstClr val="black"/>
                </a:solidFill>
                <a:latin typeface="Times New Roman"/>
                <a:ea typeface="Times New Roman"/>
                <a:cs typeface="+mn-cs"/>
              </a:rPr>
              <a:t>Neonatal</a:t>
            </a:r>
            <a:r>
              <a:rPr lang="en-US" sz="3000" b="1" kern="0" spc="-5" dirty="0">
                <a:solidFill>
                  <a:prstClr val="black"/>
                </a:solidFill>
                <a:latin typeface="Times New Roman"/>
                <a:ea typeface="Times New Roman"/>
                <a:cs typeface="+mn-cs"/>
              </a:rPr>
              <a:t> </a:t>
            </a:r>
            <a:r>
              <a:rPr lang="en-US" sz="3000" b="1" kern="0" dirty="0">
                <a:solidFill>
                  <a:prstClr val="black"/>
                </a:solidFill>
                <a:latin typeface="Times New Roman"/>
                <a:ea typeface="Times New Roman"/>
                <a:cs typeface="+mn-cs"/>
              </a:rPr>
              <a:t>Health</a:t>
            </a:r>
            <a:r>
              <a:rPr lang="en-US" sz="3000" b="1" kern="0" spc="-10" dirty="0">
                <a:solidFill>
                  <a:prstClr val="black"/>
                </a:solidFill>
                <a:latin typeface="Times New Roman"/>
                <a:ea typeface="Times New Roman"/>
                <a:cs typeface="+mn-cs"/>
              </a:rPr>
              <a:t> </a:t>
            </a:r>
            <a:r>
              <a:rPr lang="en-US" sz="3000" b="1" kern="0" dirty="0" smtClean="0">
                <a:solidFill>
                  <a:prstClr val="black"/>
                </a:solidFill>
                <a:latin typeface="Times New Roman"/>
                <a:ea typeface="Times New Roman"/>
                <a:cs typeface="+mn-cs"/>
              </a:rPr>
              <a:t>Nursing</a:t>
            </a:r>
            <a:endParaRPr lang="en-US" dirty="0"/>
          </a:p>
        </p:txBody>
      </p:sp>
      <p:sp>
        <p:nvSpPr>
          <p:cNvPr id="3" name="Content Placeholder 2"/>
          <p:cNvSpPr>
            <a:spLocks noGrp="1"/>
          </p:cNvSpPr>
          <p:nvPr>
            <p:ph idx="1"/>
          </p:nvPr>
        </p:nvSpPr>
        <p:spPr/>
        <p:txBody>
          <a:bodyPr>
            <a:normAutofit/>
          </a:bodyPr>
          <a:lstStyle/>
          <a:p>
            <a:pPr marR="74295" lvl="0" algn="just" rtl="0">
              <a:lnSpc>
                <a:spcPct val="106000"/>
              </a:lnSpc>
              <a:spcBef>
                <a:spcPts val="115"/>
              </a:spcBef>
              <a:buSzPts val="1400"/>
              <a:buFont typeface="Symbol"/>
              <a:buChar char=""/>
              <a:tabLst>
                <a:tab pos="701040" algn="l"/>
              </a:tabLst>
            </a:pPr>
            <a:r>
              <a:rPr lang="en-US" dirty="0" smtClean="0">
                <a:latin typeface="Times New Roman"/>
                <a:ea typeface="Symbol"/>
                <a:cs typeface="Symbol"/>
              </a:rPr>
              <a:t>The </a:t>
            </a:r>
            <a:r>
              <a:rPr lang="en-US" dirty="0">
                <a:latin typeface="Times New Roman"/>
                <a:ea typeface="Symbol"/>
                <a:cs typeface="Symbol"/>
              </a:rPr>
              <a:t>primary goal of maternal and child health nursing care can be stated</a:t>
            </a:r>
            <a:r>
              <a:rPr lang="en-US" spc="5" dirty="0">
                <a:latin typeface="Times New Roman"/>
                <a:ea typeface="Symbol"/>
                <a:cs typeface="Symbol"/>
              </a:rPr>
              <a:t> </a:t>
            </a:r>
            <a:r>
              <a:rPr lang="en-US" dirty="0">
                <a:latin typeface="Times New Roman"/>
                <a:ea typeface="Symbol"/>
                <a:cs typeface="Symbol"/>
              </a:rPr>
              <a:t>simply as the </a:t>
            </a:r>
            <a:r>
              <a:rPr lang="en-US" dirty="0">
                <a:solidFill>
                  <a:srgbClr val="FF0000"/>
                </a:solidFill>
                <a:latin typeface="Times New Roman"/>
                <a:ea typeface="Symbol"/>
                <a:cs typeface="Symbol"/>
              </a:rPr>
              <a:t>promotion</a:t>
            </a:r>
            <a:r>
              <a:rPr lang="en-US" dirty="0">
                <a:latin typeface="Times New Roman"/>
                <a:ea typeface="Symbol"/>
                <a:cs typeface="Symbol"/>
              </a:rPr>
              <a:t> and </a:t>
            </a:r>
            <a:r>
              <a:rPr lang="en-US" dirty="0">
                <a:solidFill>
                  <a:srgbClr val="FF0000"/>
                </a:solidFill>
                <a:latin typeface="Times New Roman"/>
                <a:ea typeface="Symbol"/>
                <a:cs typeface="Symbol"/>
              </a:rPr>
              <a:t>maintenance of </a:t>
            </a:r>
            <a:r>
              <a:rPr lang="en-US" dirty="0">
                <a:latin typeface="Times New Roman"/>
                <a:ea typeface="Symbol"/>
                <a:cs typeface="Symbol"/>
              </a:rPr>
              <a:t>optimal family </a:t>
            </a:r>
            <a:r>
              <a:rPr lang="en-US" dirty="0">
                <a:solidFill>
                  <a:srgbClr val="FF0000"/>
                </a:solidFill>
                <a:latin typeface="Times New Roman"/>
                <a:ea typeface="Symbol"/>
                <a:cs typeface="Symbol"/>
              </a:rPr>
              <a:t>health</a:t>
            </a:r>
            <a:r>
              <a:rPr lang="en-US" dirty="0">
                <a:latin typeface="Times New Roman"/>
                <a:ea typeface="Symbol"/>
                <a:cs typeface="Symbol"/>
              </a:rPr>
              <a:t> to ensure</a:t>
            </a:r>
            <a:r>
              <a:rPr lang="en-US" spc="5" dirty="0">
                <a:latin typeface="Times New Roman"/>
                <a:ea typeface="Symbol"/>
                <a:cs typeface="Symbol"/>
              </a:rPr>
              <a:t> </a:t>
            </a:r>
            <a:r>
              <a:rPr lang="en-US" dirty="0">
                <a:latin typeface="Times New Roman"/>
                <a:ea typeface="Symbol"/>
                <a:cs typeface="Symbol"/>
              </a:rPr>
              <a:t>cycles of</a:t>
            </a:r>
            <a:r>
              <a:rPr lang="en-US" spc="-15" dirty="0">
                <a:latin typeface="Times New Roman"/>
                <a:ea typeface="Symbol"/>
                <a:cs typeface="Symbol"/>
              </a:rPr>
              <a:t> </a:t>
            </a:r>
            <a:r>
              <a:rPr lang="en-US" dirty="0">
                <a:latin typeface="Times New Roman"/>
                <a:ea typeface="Symbol"/>
                <a:cs typeface="Symbol"/>
              </a:rPr>
              <a:t>optimal childbearing</a:t>
            </a:r>
            <a:r>
              <a:rPr lang="en-US" spc="5" dirty="0">
                <a:latin typeface="Times New Roman"/>
                <a:ea typeface="Symbol"/>
                <a:cs typeface="Symbol"/>
              </a:rPr>
              <a:t> </a:t>
            </a:r>
            <a:r>
              <a:rPr lang="en-US" dirty="0">
                <a:latin typeface="Times New Roman"/>
                <a:ea typeface="Symbol"/>
                <a:cs typeface="Symbol"/>
              </a:rPr>
              <a:t>and</a:t>
            </a:r>
            <a:r>
              <a:rPr lang="en-US" spc="5" dirty="0">
                <a:latin typeface="Times New Roman"/>
                <a:ea typeface="Symbol"/>
                <a:cs typeface="Symbol"/>
              </a:rPr>
              <a:t> </a:t>
            </a:r>
            <a:r>
              <a:rPr lang="en-US" dirty="0">
                <a:latin typeface="Times New Roman"/>
                <a:ea typeface="Symbol"/>
                <a:cs typeface="Symbol"/>
              </a:rPr>
              <a:t>childrearing.</a:t>
            </a:r>
            <a:endParaRPr lang="en-US" sz="2400" dirty="0">
              <a:latin typeface="Times New Roman"/>
              <a:ea typeface="Symbol"/>
              <a:cs typeface="Symbol"/>
            </a:endParaRPr>
          </a:p>
          <a:p>
            <a:pPr algn="l" rtl="0"/>
            <a:endParaRPr lang="en-US" dirty="0"/>
          </a:p>
        </p:txBody>
      </p:sp>
    </p:spTree>
    <p:extLst>
      <p:ext uri="{BB962C8B-B14F-4D97-AF65-F5344CB8AC3E}">
        <p14:creationId xmlns:p14="http://schemas.microsoft.com/office/powerpoint/2010/main" val="427510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251520" y="620688"/>
            <a:ext cx="8280920" cy="5878532"/>
          </a:xfrm>
          <a:prstGeom prst="rect">
            <a:avLst/>
          </a:prstGeom>
        </p:spPr>
        <p:txBody>
          <a:bodyPr wrap="square">
            <a:spAutoFit/>
          </a:bodyPr>
          <a:lstStyle/>
          <a:p>
            <a:pPr algn="l" rtl="0"/>
            <a:r>
              <a:rPr lang="en-US" sz="2000" dirty="0" smtClean="0">
                <a:latin typeface="Times New Roman" panose="02020603050405020304" pitchFamily="18" charset="0"/>
                <a:cs typeface="Times New Roman" panose="02020603050405020304" pitchFamily="18" charset="0"/>
              </a:rPr>
              <a:t>Goals  and philosophies of maternal and child health nursing</a:t>
            </a:r>
          </a:p>
          <a:p>
            <a:pPr algn="l" rtl="0"/>
            <a:endParaRPr lang="en-US" sz="2000" dirty="0">
              <a:latin typeface="Times New Roman" panose="02020603050405020304" pitchFamily="18" charset="0"/>
              <a:cs typeface="Times New Roman" panose="02020603050405020304" pitchFamily="18" charset="0"/>
            </a:endParaRPr>
          </a:p>
          <a:p>
            <a:pPr algn="l" rtl="0"/>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goals of maternal and child health nursing care are necessarily broad because the scope of practice is so broad. The range of practice includes </a:t>
            </a:r>
            <a:endParaRPr lang="en-US" sz="2400" dirty="0" smtClean="0">
              <a:latin typeface="Times New Roman" panose="02020603050405020304" pitchFamily="18" charset="0"/>
              <a:cs typeface="Times New Roman" panose="02020603050405020304" pitchFamily="18" charset="0"/>
            </a:endParaRPr>
          </a:p>
          <a:p>
            <a:pPr algn="l" rtl="0"/>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Preconceptual</a:t>
            </a:r>
            <a:r>
              <a:rPr lang="en-US" sz="2400" dirty="0">
                <a:latin typeface="Times New Roman" panose="02020603050405020304" pitchFamily="18" charset="0"/>
                <a:cs typeface="Times New Roman" panose="02020603050405020304" pitchFamily="18" charset="0"/>
              </a:rPr>
              <a:t> health care </a:t>
            </a:r>
            <a:endParaRPr lang="en-US" sz="2400" dirty="0" smtClean="0">
              <a:latin typeface="Times New Roman" panose="02020603050405020304" pitchFamily="18" charset="0"/>
              <a:cs typeface="Times New Roman" panose="02020603050405020304" pitchFamily="18" charset="0"/>
            </a:endParaRPr>
          </a:p>
          <a:p>
            <a:pPr algn="l" rtl="0"/>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Care of women during three trimesters of pregnancy and the puerperium (the 6 weeks after childbirth, sometimes termed the fourth trimester of pregnancy) </a:t>
            </a:r>
            <a:endParaRPr lang="en-US" sz="2400" dirty="0" smtClean="0">
              <a:latin typeface="Times New Roman" panose="02020603050405020304" pitchFamily="18" charset="0"/>
              <a:cs typeface="Times New Roman" panose="02020603050405020304" pitchFamily="18" charset="0"/>
            </a:endParaRPr>
          </a:p>
          <a:p>
            <a:pPr algn="l" rtl="0"/>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Care of children during the perinatal period (6 weeks before conception to 6 weeks after birth) </a:t>
            </a:r>
            <a:endParaRPr lang="en-US" sz="2400" dirty="0" smtClean="0">
              <a:latin typeface="Times New Roman" panose="02020603050405020304" pitchFamily="18" charset="0"/>
              <a:cs typeface="Times New Roman" panose="02020603050405020304" pitchFamily="18" charset="0"/>
            </a:endParaRPr>
          </a:p>
          <a:p>
            <a:pPr algn="l" rtl="0"/>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Care of children from birth through </a:t>
            </a:r>
            <a:r>
              <a:rPr lang="en-US" sz="2400" dirty="0" smtClean="0">
                <a:latin typeface="Times New Roman" panose="02020603050405020304" pitchFamily="18" charset="0"/>
                <a:cs typeface="Times New Roman" panose="02020603050405020304" pitchFamily="18" charset="0"/>
              </a:rPr>
              <a:t>adolescence</a:t>
            </a:r>
          </a:p>
          <a:p>
            <a:pPr algn="l" rtl="0"/>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Care in settings as varied as the birthing room, the </a:t>
            </a:r>
            <a:r>
              <a:rPr lang="en-US" sz="2400" dirty="0" smtClean="0">
                <a:latin typeface="Times New Roman" panose="02020603050405020304" pitchFamily="18" charset="0"/>
                <a:cs typeface="Times New Roman" panose="02020603050405020304" pitchFamily="18" charset="0"/>
              </a:rPr>
              <a:t>pediatric </a:t>
            </a:r>
            <a:r>
              <a:rPr lang="en-US" sz="2400" dirty="0">
                <a:latin typeface="Times New Roman" panose="02020603050405020304" pitchFamily="18" charset="0"/>
                <a:cs typeface="Times New Roman" panose="02020603050405020304" pitchFamily="18" charset="0"/>
              </a:rPr>
              <a:t>intensive care unit, and the home In all settings and types of care, keeping the family at the center of care delivery is an essential goal. Maternal and</a:t>
            </a:r>
          </a:p>
        </p:txBody>
      </p:sp>
    </p:spTree>
    <p:extLst>
      <p:ext uri="{BB962C8B-B14F-4D97-AF65-F5344CB8AC3E}">
        <p14:creationId xmlns:p14="http://schemas.microsoft.com/office/powerpoint/2010/main" val="1954306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42900" rtl="0" fontAlgn="base">
              <a:lnSpc>
                <a:spcPct val="115000"/>
              </a:lnSpc>
              <a:spcBef>
                <a:spcPts val="0"/>
              </a:spcBef>
            </a:pPr>
            <a:r>
              <a:rPr lang="en-US" sz="2500" b="1" dirty="0">
                <a:solidFill>
                  <a:srgbClr val="0B2A58"/>
                </a:solidFill>
                <a:latin typeface="inherit"/>
                <a:ea typeface="Times New Roman"/>
                <a:cs typeface="Times New Roman"/>
              </a:rPr>
              <a:t>What is Family?</a:t>
            </a:r>
            <a:r>
              <a:rPr lang="en-US" sz="1900" dirty="0">
                <a:solidFill>
                  <a:prstClr val="black"/>
                </a:solidFill>
                <a:ea typeface="Calibri"/>
                <a:cs typeface="Arial"/>
              </a:rPr>
              <a:t/>
            </a:r>
            <a:br>
              <a:rPr lang="en-US" sz="1900" dirty="0">
                <a:solidFill>
                  <a:prstClr val="black"/>
                </a:solidFill>
                <a:ea typeface="Calibri"/>
                <a:cs typeface="Arial"/>
              </a:rPr>
            </a:br>
            <a:endParaRPr lang="en-US" dirty="0"/>
          </a:p>
        </p:txBody>
      </p:sp>
      <p:sp>
        <p:nvSpPr>
          <p:cNvPr id="3" name="Content Placeholder 2"/>
          <p:cNvSpPr>
            <a:spLocks noGrp="1"/>
          </p:cNvSpPr>
          <p:nvPr>
            <p:ph idx="1"/>
          </p:nvPr>
        </p:nvSpPr>
        <p:spPr>
          <a:xfrm>
            <a:off x="457200" y="764704"/>
            <a:ext cx="8229600" cy="5361459"/>
          </a:xfrm>
        </p:spPr>
        <p:txBody>
          <a:bodyPr>
            <a:normAutofit/>
          </a:bodyPr>
          <a:lstStyle/>
          <a:p>
            <a:pPr marL="0" marR="0" algn="l" rtl="0" fontAlgn="base">
              <a:lnSpc>
                <a:spcPct val="115000"/>
              </a:lnSpc>
              <a:spcBef>
                <a:spcPts val="0"/>
              </a:spcBef>
              <a:spcAft>
                <a:spcPts val="1500"/>
              </a:spcAft>
            </a:pPr>
            <a:r>
              <a:rPr lang="en-US" sz="2400" dirty="0" smtClean="0">
                <a:latin typeface="Times New Roman" panose="02020603050405020304" pitchFamily="18" charset="0"/>
                <a:ea typeface="Times New Roman"/>
                <a:cs typeface="Times New Roman" panose="02020603050405020304" pitchFamily="18" charset="0"/>
              </a:rPr>
              <a:t>In </a:t>
            </a:r>
            <a:r>
              <a:rPr lang="en-US" sz="2400" dirty="0">
                <a:latin typeface="Times New Roman" panose="02020603050405020304" pitchFamily="18" charset="0"/>
                <a:ea typeface="Times New Roman"/>
                <a:cs typeface="Times New Roman" panose="02020603050405020304" pitchFamily="18" charset="0"/>
              </a:rPr>
              <a:t>simple words, a family is a domestic group in which parents and children live together, and in its elementary form consists of a couple and their children.</a:t>
            </a:r>
            <a:endParaRPr lang="en-US" sz="24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1500"/>
              </a:spcAft>
            </a:pPr>
            <a:r>
              <a:rPr lang="en-US" sz="2400" dirty="0">
                <a:latin typeface="Times New Roman" panose="02020603050405020304" pitchFamily="18" charset="0"/>
                <a:ea typeface="Times New Roman"/>
                <a:cs typeface="Times New Roman" panose="02020603050405020304" pitchFamily="18" charset="0"/>
              </a:rPr>
              <a:t>Types of Family in Sociology</a:t>
            </a:r>
            <a:endParaRPr lang="en-US" sz="24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0"/>
              </a:spcAft>
            </a:pPr>
            <a:r>
              <a:rPr lang="en-US" sz="2400" dirty="0">
                <a:latin typeface="Times New Roman" panose="02020603050405020304" pitchFamily="18" charset="0"/>
                <a:ea typeface="Times New Roman"/>
                <a:cs typeface="Times New Roman" panose="02020603050405020304" pitchFamily="18" charset="0"/>
              </a:rPr>
              <a:t>A </a:t>
            </a:r>
            <a:r>
              <a:rPr lang="en-US" sz="2400" u="sng" dirty="0">
                <a:solidFill>
                  <a:srgbClr val="FF0000"/>
                </a:solidFill>
                <a:latin typeface="Times New Roman" panose="02020603050405020304" pitchFamily="18" charset="0"/>
                <a:ea typeface="Times New Roman"/>
                <a:cs typeface="Times New Roman" panose="02020603050405020304" pitchFamily="18" charset="0"/>
                <a:hlinkClick r:id="rId2"/>
              </a:rPr>
              <a:t>family</a:t>
            </a:r>
            <a:r>
              <a:rPr lang="en-US" sz="2400" dirty="0">
                <a:latin typeface="Times New Roman" panose="02020603050405020304" pitchFamily="18" charset="0"/>
                <a:ea typeface="Times New Roman"/>
                <a:cs typeface="Times New Roman" panose="02020603050405020304" pitchFamily="18" charset="0"/>
              </a:rPr>
              <a:t> is a group of people related or connected by bloodline and marriage rite or adoption. They share common residencies. They live together. They share sentiments of oneness. They view themselves as a unit. They share values and responsibilities. Perform caretaking services for others especially the very young.</a:t>
            </a:r>
            <a:endParaRPr lang="en-US" sz="2400" dirty="0">
              <a:latin typeface="Times New Roman" panose="02020603050405020304" pitchFamily="18" charset="0"/>
              <a:ea typeface="Calibri"/>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2631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lvl="0" indent="-342900" rtl="0" fontAlgn="base">
              <a:lnSpc>
                <a:spcPct val="115000"/>
              </a:lnSpc>
              <a:spcBef>
                <a:spcPts val="0"/>
              </a:spcBef>
            </a:pPr>
            <a:r>
              <a:rPr lang="en-US" sz="3000" b="1" dirty="0">
                <a:solidFill>
                  <a:srgbClr val="0B2A58"/>
                </a:solidFill>
                <a:latin typeface="inherit"/>
                <a:ea typeface="Times New Roman"/>
                <a:cs typeface="Times New Roman"/>
              </a:rPr>
              <a:t>Types of Family in Sociology</a:t>
            </a:r>
            <a:r>
              <a:rPr lang="en-US" sz="1300" dirty="0">
                <a:solidFill>
                  <a:prstClr val="black"/>
                </a:solidFill>
                <a:ea typeface="Calibri"/>
                <a:cs typeface="Arial"/>
              </a:rPr>
              <a:t/>
            </a:r>
            <a:br>
              <a:rPr lang="en-US" sz="1300" dirty="0">
                <a:solidFill>
                  <a:prstClr val="black"/>
                </a:solidFill>
                <a:ea typeface="Calibri"/>
                <a:cs typeface="Arial"/>
              </a:rPr>
            </a:br>
            <a:endParaRPr lang="en-US" dirty="0"/>
          </a:p>
        </p:txBody>
      </p:sp>
      <p:sp>
        <p:nvSpPr>
          <p:cNvPr id="3" name="Content Placeholder 2"/>
          <p:cNvSpPr>
            <a:spLocks noGrp="1"/>
          </p:cNvSpPr>
          <p:nvPr>
            <p:ph idx="1"/>
          </p:nvPr>
        </p:nvSpPr>
        <p:spPr>
          <a:xfrm>
            <a:off x="457200" y="1052736"/>
            <a:ext cx="8147248" cy="5073427"/>
          </a:xfrm>
        </p:spPr>
        <p:style>
          <a:lnRef idx="2">
            <a:schemeClr val="accent6"/>
          </a:lnRef>
          <a:fillRef idx="1">
            <a:schemeClr val="lt1"/>
          </a:fillRef>
          <a:effectRef idx="0">
            <a:schemeClr val="accent6"/>
          </a:effectRef>
          <a:fontRef idx="minor">
            <a:schemeClr val="dk1"/>
          </a:fontRef>
        </p:style>
        <p:txBody>
          <a:bodyPr>
            <a:normAutofit/>
          </a:bodyPr>
          <a:lstStyle/>
          <a:p>
            <a:pPr marL="0" marR="0" algn="l" rtl="0" fontAlgn="base">
              <a:lnSpc>
                <a:spcPct val="115000"/>
              </a:lnSpc>
              <a:spcBef>
                <a:spcPts val="0"/>
              </a:spcBef>
              <a:spcAft>
                <a:spcPts val="1500"/>
              </a:spcAft>
            </a:pPr>
            <a:r>
              <a:rPr lang="en-US" sz="2400" dirty="0" smtClean="0">
                <a:latin typeface="Times New Roman" panose="02020603050405020304" pitchFamily="18" charset="0"/>
                <a:ea typeface="Times New Roman"/>
                <a:cs typeface="Times New Roman" panose="02020603050405020304" pitchFamily="18" charset="0"/>
              </a:rPr>
              <a:t>Sociologists </a:t>
            </a:r>
            <a:r>
              <a:rPr lang="en-US" sz="2400" dirty="0">
                <a:latin typeface="Times New Roman" panose="02020603050405020304" pitchFamily="18" charset="0"/>
                <a:ea typeface="Times New Roman"/>
                <a:cs typeface="Times New Roman" panose="02020603050405020304" pitchFamily="18" charset="0"/>
              </a:rPr>
              <a:t>and anthropologists have identified various forms and kinds of families </a:t>
            </a:r>
            <a:r>
              <a:rPr lang="ar-SA" sz="2400" dirty="0" smtClean="0">
                <a:latin typeface="Times New Roman" panose="02020603050405020304" pitchFamily="18" charset="0"/>
                <a:ea typeface="Times New Roman"/>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0"/>
              </a:spcAft>
            </a:pPr>
            <a:r>
              <a:rPr lang="en-US" sz="2400" dirty="0">
                <a:latin typeface="Times New Roman" panose="02020603050405020304" pitchFamily="18" charset="0"/>
                <a:ea typeface="Times New Roman"/>
                <a:cs typeface="Times New Roman" panose="02020603050405020304" pitchFamily="18" charset="0"/>
              </a:rPr>
              <a:t>These are the </a:t>
            </a:r>
            <a:r>
              <a:rPr lang="en-US" sz="2400" u="sng" dirty="0">
                <a:latin typeface="Times New Roman" panose="02020603050405020304" pitchFamily="18" charset="0"/>
                <a:ea typeface="Times New Roman"/>
                <a:cs typeface="Times New Roman" panose="02020603050405020304" pitchFamily="18" charset="0"/>
                <a:hlinkClick r:id="rId2"/>
              </a:rPr>
              <a:t>types of family in sociology</a:t>
            </a:r>
            <a:r>
              <a:rPr lang="en-US" sz="2400" dirty="0">
                <a:latin typeface="Times New Roman" panose="02020603050405020304" pitchFamily="18" charset="0"/>
                <a:ea typeface="Times New Roman"/>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3"/>
              </a:rPr>
              <a:t>Nuclear Family</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4"/>
              </a:rPr>
              <a:t>Extended Family</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5"/>
              </a:rPr>
              <a:t>Blended Families</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6"/>
              </a:rPr>
              <a:t>Compound Family</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7"/>
              </a:rPr>
              <a:t>Patriarchal Family</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8"/>
              </a:rPr>
              <a:t>Matriarchal Family</a:t>
            </a:r>
            <a:r>
              <a:rPr lang="en-US" sz="2400" dirty="0">
                <a:latin typeface="Times New Roman" panose="02020603050405020304" pitchFamily="18" charset="0"/>
                <a:ea typeface="Times New Roman"/>
                <a:cs typeface="Times New Roman" panose="02020603050405020304" pitchFamily="18" charset="0"/>
              </a:rPr>
              <a:t>	</a:t>
            </a:r>
            <a:endParaRPr lang="en-US" sz="2400" dirty="0">
              <a:latin typeface="Times New Roman" panose="02020603050405020304" pitchFamily="18" charset="0"/>
              <a:ea typeface="Calibri"/>
              <a:cs typeface="Times New Roman" panose="02020603050405020304" pitchFamily="18" charset="0"/>
            </a:endParaRPr>
          </a:p>
          <a:p>
            <a:pPr lvl="0" algn="l" rtl="0" fontAlgn="base">
              <a:lnSpc>
                <a:spcPct val="115000"/>
              </a:lnSpc>
              <a:spcBef>
                <a:spcPts val="0"/>
              </a:spcBef>
              <a:tabLst>
                <a:tab pos="457200" algn="l"/>
              </a:tabLst>
            </a:pPr>
            <a:r>
              <a:rPr lang="en-US" sz="2400" u="sng" dirty="0">
                <a:latin typeface="Times New Roman" panose="02020603050405020304" pitchFamily="18" charset="0"/>
                <a:ea typeface="Times New Roman"/>
                <a:cs typeface="Times New Roman" panose="02020603050405020304" pitchFamily="18" charset="0"/>
                <a:hlinkClick r:id="rId9"/>
              </a:rPr>
              <a:t>Egalitarian Family</a:t>
            </a:r>
            <a:r>
              <a:rPr lang="en-US" sz="2400" dirty="0">
                <a:latin typeface="Times New Roman" panose="02020603050405020304" pitchFamily="18" charset="0"/>
                <a:ea typeface="Times New Roman"/>
                <a:cs typeface="Times New Roman" panose="02020603050405020304" pitchFamily="18" charset="0"/>
              </a:rPr>
              <a:t>         </a:t>
            </a:r>
            <a:endParaRPr lang="en-US" sz="2400" dirty="0">
              <a:latin typeface="Times New Roman" panose="02020603050405020304" pitchFamily="18" charset="0"/>
              <a:ea typeface="Calibri"/>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086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pPr lvl="0" indent="-342900" rtl="0" fontAlgn="base">
              <a:lnSpc>
                <a:spcPct val="115000"/>
              </a:lnSpc>
              <a:spcBef>
                <a:spcPts val="0"/>
              </a:spcBef>
            </a:pPr>
            <a:r>
              <a:rPr lang="en-US" sz="2800" b="1" dirty="0">
                <a:solidFill>
                  <a:srgbClr val="107895"/>
                </a:solidFill>
                <a:latin typeface="inherit"/>
                <a:ea typeface="Times New Roman"/>
                <a:cs typeface="Times New Roman"/>
              </a:rPr>
              <a:t>Nuclear Family</a:t>
            </a:r>
            <a:r>
              <a:rPr lang="en-US" sz="1500" dirty="0">
                <a:solidFill>
                  <a:prstClr val="black"/>
                </a:solidFill>
                <a:ea typeface="Calibri"/>
                <a:cs typeface="Arial"/>
              </a:rPr>
              <a:t/>
            </a:r>
            <a:br>
              <a:rPr lang="en-US" sz="1500" dirty="0">
                <a:solidFill>
                  <a:prstClr val="black"/>
                </a:solidFill>
                <a:ea typeface="Calibri"/>
                <a:cs typeface="Arial"/>
              </a:rPr>
            </a:br>
            <a:endParaRPr lang="en-US" dirty="0"/>
          </a:p>
        </p:txBody>
      </p:sp>
      <p:sp>
        <p:nvSpPr>
          <p:cNvPr id="3" name="Content Placeholder 2"/>
          <p:cNvSpPr>
            <a:spLocks noGrp="1"/>
          </p:cNvSpPr>
          <p:nvPr>
            <p:ph idx="1"/>
          </p:nvPr>
        </p:nvSpPr>
        <p:spPr>
          <a:xfrm>
            <a:off x="457200" y="692696"/>
            <a:ext cx="8147248" cy="5832648"/>
          </a:xfrm>
        </p:spPr>
        <p:txBody>
          <a:bodyPr>
            <a:noAutofit/>
          </a:bodyPr>
          <a:lstStyle/>
          <a:p>
            <a:pPr marL="0" marR="0" algn="l" rtl="0" fontAlgn="base">
              <a:lnSpc>
                <a:spcPct val="115000"/>
              </a:lnSpc>
              <a:spcBef>
                <a:spcPts val="0"/>
              </a:spcBef>
              <a:spcAft>
                <a:spcPts val="0"/>
              </a:spcAft>
            </a:pPr>
            <a:r>
              <a:rPr lang="en-US" sz="2400" dirty="0" smtClean="0">
                <a:latin typeface="Times New Roman" panose="02020603050405020304" pitchFamily="18" charset="0"/>
                <a:ea typeface="Times New Roman"/>
                <a:cs typeface="Times New Roman" panose="02020603050405020304" pitchFamily="18" charset="0"/>
              </a:rPr>
              <a:t>The</a:t>
            </a:r>
            <a:r>
              <a:rPr lang="en-US" sz="2400" dirty="0">
                <a:latin typeface="Times New Roman" panose="02020603050405020304" pitchFamily="18" charset="0"/>
                <a:ea typeface="Times New Roman"/>
                <a:cs typeface="Times New Roman" panose="02020603050405020304" pitchFamily="18" charset="0"/>
              </a:rPr>
              <a:t> </a:t>
            </a:r>
            <a:r>
              <a:rPr lang="en-US" sz="2400" u="sng" dirty="0">
                <a:solidFill>
                  <a:srgbClr val="333333"/>
                </a:solidFill>
                <a:latin typeface="Times New Roman" panose="02020603050405020304" pitchFamily="18" charset="0"/>
                <a:ea typeface="Times New Roman"/>
                <a:cs typeface="Times New Roman" panose="02020603050405020304" pitchFamily="18" charset="0"/>
                <a:hlinkClick r:id="rId2"/>
              </a:rPr>
              <a:t>nuclear family</a:t>
            </a:r>
            <a:r>
              <a:rPr lang="en-US" sz="2400" dirty="0">
                <a:latin typeface="Times New Roman" panose="02020603050405020304" pitchFamily="18" charset="0"/>
                <a:ea typeface="Times New Roman"/>
                <a:cs typeface="Times New Roman" panose="02020603050405020304" pitchFamily="18" charset="0"/>
              </a:rPr>
              <a:t> refers to a couple along with any dependent, unmarried children who share a residence and form a social unit</a:t>
            </a:r>
            <a:r>
              <a:rPr lang="en-US" sz="2400" dirty="0" smtClean="0">
                <a:latin typeface="Times New Roman" panose="02020603050405020304" pitchFamily="18" charset="0"/>
                <a:ea typeface="Times New Roman"/>
                <a:cs typeface="Times New Roman" panose="02020603050405020304" pitchFamily="18" charset="0"/>
              </a:rPr>
              <a:t>.</a:t>
            </a:r>
          </a:p>
          <a:p>
            <a:pPr marL="0" marR="0" algn="l" rtl="0" fontAlgn="base">
              <a:lnSpc>
                <a:spcPct val="115000"/>
              </a:lnSpc>
              <a:spcBef>
                <a:spcPts val="0"/>
              </a:spcBef>
              <a:spcAft>
                <a:spcPts val="0"/>
              </a:spcAft>
            </a:pPr>
            <a:r>
              <a:rPr lang="en-US" sz="2400" dirty="0" smtClean="0">
                <a:latin typeface="Times New Roman" panose="02020603050405020304" pitchFamily="18" charset="0"/>
                <a:ea typeface="Times New Roman"/>
                <a:cs typeface="Times New Roman" panose="02020603050405020304" pitchFamily="18" charset="0"/>
              </a:rPr>
              <a:t> </a:t>
            </a:r>
            <a:r>
              <a:rPr lang="en-US" sz="2400" dirty="0">
                <a:latin typeface="Times New Roman" panose="02020603050405020304" pitchFamily="18" charset="0"/>
                <a:ea typeface="Times New Roman"/>
                <a:cs typeface="Times New Roman" panose="02020603050405020304" pitchFamily="18" charset="0"/>
              </a:rPr>
              <a:t>In simple words, it is made up of a husband, wife and dependent children living together in a single </a:t>
            </a:r>
            <a:r>
              <a:rPr lang="en-US" sz="2400" dirty="0" smtClean="0">
                <a:latin typeface="Times New Roman" panose="02020603050405020304" pitchFamily="18" charset="0"/>
                <a:ea typeface="Times New Roman"/>
                <a:cs typeface="Times New Roman" panose="02020603050405020304" pitchFamily="18" charset="0"/>
              </a:rPr>
              <a:t>dwelling</a:t>
            </a:r>
          </a:p>
          <a:p>
            <a:pPr marL="0" marR="0" algn="l" rtl="0" fontAlgn="base">
              <a:lnSpc>
                <a:spcPct val="115000"/>
              </a:lnSpc>
              <a:spcBef>
                <a:spcPts val="0"/>
              </a:spcBef>
              <a:spcAft>
                <a:spcPts val="0"/>
              </a:spcAft>
            </a:pPr>
            <a:r>
              <a:rPr lang="en-US" sz="2400" dirty="0" smtClean="0">
                <a:latin typeface="Times New Roman" panose="02020603050405020304" pitchFamily="18" charset="0"/>
                <a:ea typeface="Times New Roman"/>
                <a:cs typeface="Times New Roman" panose="02020603050405020304" pitchFamily="18" charset="0"/>
              </a:rPr>
              <a:t>The </a:t>
            </a:r>
            <a:r>
              <a:rPr lang="en-US" sz="2400" dirty="0">
                <a:latin typeface="Times New Roman" panose="02020603050405020304" pitchFamily="18" charset="0"/>
                <a:ea typeface="Times New Roman"/>
                <a:cs typeface="Times New Roman" panose="02020603050405020304" pitchFamily="18" charset="0"/>
              </a:rPr>
              <a:t>nuclear family is the smallest unit of society and it is also called the elementary family.</a:t>
            </a:r>
            <a:endParaRPr lang="en-US" sz="2400" dirty="0">
              <a:latin typeface="Times New Roman" panose="02020603050405020304" pitchFamily="18" charset="0"/>
              <a:ea typeface="Calibri"/>
              <a:cs typeface="Times New Roman" panose="02020603050405020304" pitchFamily="18" charset="0"/>
            </a:endParaRPr>
          </a:p>
          <a:p>
            <a:pPr marL="0" marR="0" algn="l" rtl="0" fontAlgn="base">
              <a:lnSpc>
                <a:spcPct val="115000"/>
              </a:lnSpc>
              <a:spcBef>
                <a:spcPts val="0"/>
              </a:spcBef>
              <a:spcAft>
                <a:spcPts val="1500"/>
              </a:spcAft>
            </a:pPr>
            <a:r>
              <a:rPr lang="en-US" sz="2400" dirty="0">
                <a:latin typeface="Times New Roman" panose="02020603050405020304" pitchFamily="18" charset="0"/>
                <a:ea typeface="Times New Roman"/>
                <a:cs typeface="Times New Roman" panose="02020603050405020304" pitchFamily="18" charset="0"/>
              </a:rPr>
              <a:t>The typical household units in many modern societies are the nuclear family</a:t>
            </a:r>
            <a:r>
              <a:rPr lang="en-US" sz="2400" dirty="0" smtClean="0">
                <a:latin typeface="Times New Roman" panose="02020603050405020304" pitchFamily="18" charset="0"/>
                <a:ea typeface="Times New Roman"/>
                <a:cs typeface="Times New Roman" panose="02020603050405020304" pitchFamily="18" charset="0"/>
              </a:rPr>
              <a:t>.</a:t>
            </a:r>
          </a:p>
          <a:p>
            <a:pPr marL="0" marR="0" algn="l" rtl="0" fontAlgn="base">
              <a:lnSpc>
                <a:spcPct val="115000"/>
              </a:lnSpc>
              <a:spcBef>
                <a:spcPts val="0"/>
              </a:spcBef>
              <a:spcAft>
                <a:spcPts val="1500"/>
              </a:spcAft>
            </a:pPr>
            <a:r>
              <a:rPr lang="en-US" sz="2400" dirty="0" smtClean="0">
                <a:latin typeface="Times New Roman" panose="02020603050405020304" pitchFamily="18" charset="0"/>
                <a:ea typeface="Times New Roman"/>
                <a:cs typeface="Times New Roman" panose="02020603050405020304" pitchFamily="18" charset="0"/>
              </a:rPr>
              <a:t> </a:t>
            </a:r>
            <a:r>
              <a:rPr lang="en-US" sz="2400" dirty="0">
                <a:latin typeface="Times New Roman" panose="02020603050405020304" pitchFamily="18" charset="0"/>
                <a:ea typeface="Times New Roman"/>
                <a:cs typeface="Times New Roman" panose="02020603050405020304" pitchFamily="18" charset="0"/>
              </a:rPr>
              <a:t>Sociologists and anthropologists have distinguished the nuclear family into two broad categories i.e. the family of orientation or natal family – the family in which one is born and grows up, and the family of procreation or conjugal family – the family formed when one marries and has children.</a:t>
            </a:r>
            <a:endParaRPr lang="en-US" sz="2400" dirty="0">
              <a:latin typeface="Times New Roman" panose="02020603050405020304" pitchFamily="18" charset="0"/>
              <a:ea typeface="Calibri"/>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768206"/>
      </p:ext>
    </p:extLst>
  </p:cSld>
  <p:clrMapOvr>
    <a:masterClrMapping/>
  </p:clrMapOvr>
</p:sld>
</file>

<file path=ppt/theme/theme1.xml><?xml version="1.0" encoding="utf-8"?>
<a:theme xmlns:a="http://schemas.openxmlformats.org/drawingml/2006/main" name="سمة Offic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TotalTime>
  <Words>1815</Words>
  <Application>Microsoft Office PowerPoint</Application>
  <PresentationFormat>On-screen Show (4:3)</PresentationFormat>
  <Paragraphs>204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سمة Office</vt:lpstr>
      <vt:lpstr>Introduction to maternal and neonatal nursing</vt:lpstr>
      <vt:lpstr>PowerPoint Presentation</vt:lpstr>
      <vt:lpstr>Introduction to maternal and neonatal nursing </vt:lpstr>
      <vt:lpstr>Philosophy of Maternal and Child Health Nursing</vt:lpstr>
      <vt:lpstr>Goals of Maternal and Neonatal Health Nursing</vt:lpstr>
      <vt:lpstr>PowerPoint Presentation</vt:lpstr>
      <vt:lpstr>What is Family? </vt:lpstr>
      <vt:lpstr>Types of Family in Sociology </vt:lpstr>
      <vt:lpstr>Nuclear Family </vt:lpstr>
      <vt:lpstr>Extended Family </vt:lpstr>
      <vt:lpstr>Blended Families </vt:lpstr>
      <vt:lpstr>Compound Family </vt:lpstr>
      <vt:lpstr>Types of Family According to Authority and Power Structure </vt:lpstr>
      <vt:lpstr>Functions of Family </vt:lpstr>
      <vt:lpstr>Functions of the Family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maternal and neonatal nursing</dc:title>
  <dc:creator>DR.SADAI</dc:creator>
  <cp:lastModifiedBy>Maher</cp:lastModifiedBy>
  <cp:revision>38</cp:revision>
  <dcterms:created xsi:type="dcterms:W3CDTF">2022-09-09T07:41:43Z</dcterms:created>
  <dcterms:modified xsi:type="dcterms:W3CDTF">2022-09-11T08:38:47Z</dcterms:modified>
</cp:coreProperties>
</file>