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handoutMasterIdLst>
    <p:handoutMasterId r:id="rId21"/>
  </p:handoutMasterIdLst>
  <p:sldIdLst>
    <p:sldId id="256" r:id="rId2"/>
    <p:sldId id="323" r:id="rId3"/>
    <p:sldId id="257" r:id="rId4"/>
    <p:sldId id="258" r:id="rId5"/>
    <p:sldId id="259" r:id="rId6"/>
    <p:sldId id="260" r:id="rId7"/>
    <p:sldId id="326" r:id="rId8"/>
    <p:sldId id="261" r:id="rId9"/>
    <p:sldId id="324" r:id="rId10"/>
    <p:sldId id="325" r:id="rId11"/>
    <p:sldId id="262" r:id="rId12"/>
    <p:sldId id="328" r:id="rId13"/>
    <p:sldId id="329" r:id="rId14"/>
    <p:sldId id="330" r:id="rId15"/>
    <p:sldId id="331" r:id="rId16"/>
    <p:sldId id="332" r:id="rId17"/>
    <p:sldId id="333" r:id="rId18"/>
    <p:sldId id="33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45291-2208-4DD4-B4B0-DCB3567000E6}" type="datetimeFigureOut">
              <a:rPr lang="en-US" smtClean="0"/>
              <a:t>11/25/2021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32E66-F246-4D29-A85C-904F660C7965}" type="slidenum">
              <a:rPr lang="en-US" smtClean="0"/>
              <a:t>‹#›</a:t>
            </a:fld>
            <a:endParaRPr lang="en-US"/>
          </a:p>
        </p:txBody>
      </p:sp>
    </p:spTree>
    <p:extLst>
      <p:ext uri="{BB962C8B-B14F-4D97-AF65-F5344CB8AC3E}">
        <p14:creationId xmlns:p14="http://schemas.microsoft.com/office/powerpoint/2010/main" val="353464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859F0-37A3-462E-93D5-1A0719D00163}" type="datetimeFigureOut">
              <a:rPr lang="en-US" smtClean="0"/>
              <a:t>11/25/2021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2750E-9A4F-4E7F-8F0E-F37227384F54}" type="slidenum">
              <a:rPr lang="en-US" smtClean="0"/>
              <a:t>‹#›</a:t>
            </a:fld>
            <a:endParaRPr lang="en-US"/>
          </a:p>
        </p:txBody>
      </p:sp>
    </p:spTree>
    <p:extLst>
      <p:ext uri="{BB962C8B-B14F-4D97-AF65-F5344CB8AC3E}">
        <p14:creationId xmlns:p14="http://schemas.microsoft.com/office/powerpoint/2010/main" val="348491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5639AF-491C-4723-8F14-F6978A1C2810}" type="datetime1">
              <a:rPr lang="en-US" smtClean="0"/>
              <a:t>11/25/2021</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05F97FB-85A4-49E9-BA53-E68A7A7533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222D0-E8C8-45BC-A16C-CAC3C9496E32}" type="datetime1">
              <a:rPr lang="en-US" smtClean="0"/>
              <a:t>11/25/2021</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4A4EC-D85B-4C7F-BD66-21FC5F468822}" type="datetime1">
              <a:rPr lang="en-US" smtClean="0"/>
              <a:t>11/25/2021</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5D703-CBC3-46BA-BE10-C58BA2D45B28}" type="datetime1">
              <a:rPr lang="en-US" smtClean="0"/>
              <a:t>11/25/2021</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89C18-1CAC-4707-918A-CF07FEB00D54}" type="datetime1">
              <a:rPr lang="en-US" smtClean="0"/>
              <a:t>11/25/2021</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47168CE-4682-410F-8D5B-243200511464}" type="datetime1">
              <a:rPr lang="en-US" smtClean="0"/>
              <a:t>11/25/2021</a:t>
            </a:fld>
            <a:endParaRPr lang="en-US"/>
          </a:p>
        </p:txBody>
      </p:sp>
      <p:sp>
        <p:nvSpPr>
          <p:cNvPr id="6" name="Footer Placeholder 5"/>
          <p:cNvSpPr>
            <a:spLocks noGrp="1"/>
          </p:cNvSpPr>
          <p:nvPr>
            <p:ph type="ftr" sz="quarter" idx="11"/>
          </p:nvPr>
        </p:nvSpPr>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p:txBody>
          <a:bodyPr/>
          <a:lstStyle/>
          <a:p>
            <a:fld id="{405F97FB-85A4-49E9-BA53-E68A7A7533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4CDF28-031A-4E0C-AFC7-477AA493654A}" type="datetime1">
              <a:rPr lang="en-US" smtClean="0"/>
              <a:t>11/25/2021</a:t>
            </a:fld>
            <a:endParaRPr lang="en-US"/>
          </a:p>
        </p:txBody>
      </p:sp>
      <p:sp>
        <p:nvSpPr>
          <p:cNvPr id="8" name="Footer Placeholder 7"/>
          <p:cNvSpPr>
            <a:spLocks noGrp="1"/>
          </p:cNvSpPr>
          <p:nvPr>
            <p:ph type="ftr" sz="quarter" idx="11"/>
          </p:nvPr>
        </p:nvSpPr>
        <p:spPr/>
        <p:txBody>
          <a:bodyPr/>
          <a:lstStyle/>
          <a:p>
            <a:r>
              <a:rPr lang="en-GB"/>
              <a:t>Physics department, University of Babylon, 2018.</a:t>
            </a:r>
            <a:endParaRPr lang="en-US"/>
          </a:p>
        </p:txBody>
      </p:sp>
      <p:sp>
        <p:nvSpPr>
          <p:cNvPr id="9" name="Slide Number Placeholder 8"/>
          <p:cNvSpPr>
            <a:spLocks noGrp="1"/>
          </p:cNvSpPr>
          <p:nvPr>
            <p:ph type="sldNum" sz="quarter" idx="12"/>
          </p:nvPr>
        </p:nvSpPr>
        <p:spPr/>
        <p:txBody>
          <a:bodyPr/>
          <a:lstStyle/>
          <a:p>
            <a:fld id="{405F97FB-85A4-49E9-BA53-E68A7A7533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21732-FBF7-49F8-B3E4-A3DA8A720142}" type="datetime1">
              <a:rPr lang="en-US" smtClean="0"/>
              <a:t>11/25/2021</a:t>
            </a:fld>
            <a:endParaRPr lang="en-US"/>
          </a:p>
        </p:txBody>
      </p:sp>
      <p:sp>
        <p:nvSpPr>
          <p:cNvPr id="4" name="Footer Placeholder 3"/>
          <p:cNvSpPr>
            <a:spLocks noGrp="1"/>
          </p:cNvSpPr>
          <p:nvPr>
            <p:ph type="ftr" sz="quarter" idx="11"/>
          </p:nvPr>
        </p:nvSpPr>
        <p:spPr/>
        <p:txBody>
          <a:bodyPr/>
          <a:lstStyle/>
          <a:p>
            <a:r>
              <a:rPr lang="en-GB"/>
              <a:t>Physics department, University of Babylon, 2018.</a:t>
            </a:r>
            <a:endParaRPr lang="en-US"/>
          </a:p>
        </p:txBody>
      </p:sp>
      <p:sp>
        <p:nvSpPr>
          <p:cNvPr id="5" name="Slide Number Placeholder 4"/>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3F4A-8621-4520-8C71-641E7AD4EAE0}" type="datetime1">
              <a:rPr lang="en-US" smtClean="0"/>
              <a:t>11/25/2021</a:t>
            </a:fld>
            <a:endParaRPr lang="en-US"/>
          </a:p>
        </p:txBody>
      </p:sp>
      <p:sp>
        <p:nvSpPr>
          <p:cNvPr id="3" name="Footer Placeholder 2"/>
          <p:cNvSpPr>
            <a:spLocks noGrp="1"/>
          </p:cNvSpPr>
          <p:nvPr>
            <p:ph type="ftr" sz="quarter" idx="11"/>
          </p:nvPr>
        </p:nvSpPr>
        <p:spPr/>
        <p:txBody>
          <a:bodyPr/>
          <a:lstStyle/>
          <a:p>
            <a:r>
              <a:rPr lang="en-GB"/>
              <a:t>Physics department, University of Babylon, 2018.</a:t>
            </a:r>
            <a:endParaRPr lang="en-US"/>
          </a:p>
        </p:txBody>
      </p:sp>
      <p:sp>
        <p:nvSpPr>
          <p:cNvPr id="4" name="Slide Number Placeholder 3"/>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C2BF3D-FE6B-49FA-AC22-7007609849CE}" type="datetime1">
              <a:rPr lang="en-US" smtClean="0"/>
              <a:t>11/25/2021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05F97FB-85A4-49E9-BA53-E68A7A7533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A7E677-DE25-4C83-B6A1-3E527C7DE3FB}" type="datetime1">
              <a:rPr lang="en-US" smtClean="0"/>
              <a:t>11/25/2021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05F97FB-85A4-49E9-BA53-E68A7A7533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97924-E6EF-456B-9650-C43AC8E5BDBB}" type="datetime1">
              <a:rPr lang="en-US" smtClean="0"/>
              <a:t>11/25/2021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a:t>Physics department, University of Babylon, 2018.</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05F97FB-85A4-49E9-BA53-E68A7A7533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346" y="1221175"/>
            <a:ext cx="7772400" cy="1470025"/>
          </a:xfrm>
        </p:spPr>
        <p:txBody>
          <a:bodyPr>
            <a:normAutofit/>
          </a:bodyPr>
          <a:lstStyle/>
          <a:p>
            <a:r>
              <a:rPr lang="en-US" dirty="0" smtClean="0"/>
              <a:t>Electronic </a:t>
            </a:r>
            <a:endParaRPr lang="en-US" dirty="0"/>
          </a:p>
        </p:txBody>
      </p:sp>
      <p:sp>
        <p:nvSpPr>
          <p:cNvPr id="3" name="Subtitle 2"/>
          <p:cNvSpPr>
            <a:spLocks noGrp="1"/>
          </p:cNvSpPr>
          <p:nvPr>
            <p:ph type="subTitle" idx="1"/>
          </p:nvPr>
        </p:nvSpPr>
        <p:spPr>
          <a:xfrm>
            <a:off x="0" y="3430443"/>
            <a:ext cx="9144000" cy="2362200"/>
          </a:xfrm>
        </p:spPr>
        <p:txBody>
          <a:bodyPr>
            <a:noAutofit/>
          </a:bodyPr>
          <a:lstStyle/>
          <a:p>
            <a:r>
              <a:rPr lang="en-US" b="1" dirty="0" smtClean="0">
                <a:solidFill>
                  <a:schemeClr val="tx1"/>
                </a:solidFill>
                <a:latin typeface="Times New Roman" panose="02020603050405020304" pitchFamily="18" charset="0"/>
                <a:cs typeface="Times New Roman" panose="02020603050405020304" pitchFamily="18" charset="0"/>
              </a:rPr>
              <a:t>Professor Ehssan Al-Bermany</a:t>
            </a:r>
            <a:endParaRPr lang="ar-IQ" sz="2400" b="1" dirty="0">
              <a:solidFill>
                <a:schemeClr val="tx1"/>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PhD</a:t>
            </a:r>
          </a:p>
          <a:p>
            <a:endParaRPr lang="en-US" b="1" dirty="0" smtClean="0">
              <a:solidFill>
                <a:schemeClr val="tx1"/>
              </a:solidFill>
              <a:latin typeface="Times New Roman" panose="02020603050405020304" pitchFamily="18" charset="0"/>
              <a:cs typeface="Times New Roman" panose="02020603050405020304" pitchFamily="18" charset="0"/>
            </a:endParaRPr>
          </a:p>
          <a:p>
            <a:pPr rtl="1"/>
            <a:r>
              <a:rPr lang="en-US" dirty="0" smtClean="0">
                <a:solidFill>
                  <a:schemeClr val="tx1"/>
                </a:solidFill>
                <a:latin typeface="Times New Roman" panose="02020603050405020304" pitchFamily="18" charset="0"/>
                <a:cs typeface="Times New Roman" panose="02020603050405020304" pitchFamily="18" charset="0"/>
              </a:rPr>
              <a:t>1</a:t>
            </a:r>
            <a:r>
              <a:rPr lang="en-US" baseline="30000" dirty="0" smtClean="0">
                <a:solidFill>
                  <a:schemeClr val="tx1"/>
                </a:solidFill>
                <a:latin typeface="Times New Roman" panose="02020603050405020304" pitchFamily="18" charset="0"/>
                <a:cs typeface="Times New Roman" panose="02020603050405020304" pitchFamily="18" charset="0"/>
              </a:rPr>
              <a:t>st</a:t>
            </a:r>
            <a:r>
              <a:rPr lang="en-US" dirty="0" smtClean="0">
                <a:solidFill>
                  <a:schemeClr val="tx1"/>
                </a:solidFill>
                <a:latin typeface="Times New Roman" panose="02020603050405020304" pitchFamily="18" charset="0"/>
                <a:cs typeface="Times New Roman" panose="02020603050405020304" pitchFamily="18" charset="0"/>
              </a:rPr>
              <a:t> semester </a:t>
            </a:r>
          </a:p>
          <a:p>
            <a:pPr rtl="1"/>
            <a:endParaRPr lang="en-US" dirty="0" smtClean="0">
              <a:solidFill>
                <a:schemeClr val="tx1"/>
              </a:solidFill>
              <a:latin typeface="Times New Roman" panose="02020603050405020304" pitchFamily="18" charset="0"/>
              <a:cs typeface="Times New Roman" panose="02020603050405020304" pitchFamily="18" charset="0"/>
            </a:endParaRPr>
          </a:p>
          <a:p>
            <a:pPr rtl="1"/>
            <a:endParaRPr lang="ar-IQ" sz="2400"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728" y="18197"/>
            <a:ext cx="980829" cy="84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 y="18197"/>
            <a:ext cx="1747225" cy="81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Image result for â«Ø´Ø¹Ø§Ø± Ø¬Ø§ÙØ¹Ø© Ø¨Ø§Ø¨Ù ÙÙÙ Ø§Ø³ Ø³ØªØ§Ø±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 y="5949951"/>
            <a:ext cx="1742830" cy="886439"/>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1" descr="الوصف: C:\Users\Alnaseem\Desktop\paper2017118_8_47_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0668" y="5856799"/>
            <a:ext cx="993332" cy="9577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33940" y="6502316"/>
            <a:ext cx="5562600" cy="369332"/>
          </a:xfrm>
          <a:prstGeom prst="rect">
            <a:avLst/>
          </a:prstGeom>
        </p:spPr>
        <p:txBody>
          <a:bodyPr wrap="square">
            <a:spAutoFit/>
          </a:bodyPr>
          <a:lstStyle/>
          <a:p>
            <a:r>
              <a:rPr lang="en-GB" b="1" dirty="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Department of Physics, </a:t>
            </a:r>
            <a:r>
              <a:rPr lang="en-GB" b="1" dirty="0">
                <a:latin typeface="Times New Roman" panose="02020603050405020304" pitchFamily="18" charset="0"/>
                <a:cs typeface="Times New Roman" panose="02020603050405020304" pitchFamily="18" charset="0"/>
              </a:rPr>
              <a:t>University of Babylon, 2019.</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556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666"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Energy Gap</a:t>
            </a:r>
          </a:p>
        </p:txBody>
      </p:sp>
      <p:sp>
        <p:nvSpPr>
          <p:cNvPr id="3" name="Content Placeholder 2"/>
          <p:cNvSpPr>
            <a:spLocks noGrp="1"/>
          </p:cNvSpPr>
          <p:nvPr>
            <p:ph idx="1"/>
          </p:nvPr>
        </p:nvSpPr>
        <p:spPr>
          <a:xfrm>
            <a:off x="609600" y="1230227"/>
            <a:ext cx="7729688" cy="5411205"/>
          </a:xfrm>
        </p:spPr>
        <p:txBody>
          <a:bodyPr>
            <a:normAutofit fontScale="92500" lnSpcReduction="20000"/>
          </a:bodyPr>
          <a:lstStyle/>
          <a:p>
            <a:pPr algn="just">
              <a:buFont typeface="Wingdings" panose="05000000000000000000" pitchFamily="2" charset="2"/>
              <a:buChar char="§"/>
            </a:pPr>
            <a:r>
              <a:rPr lang="en-US" sz="2000" b="1" dirty="0" smtClean="0">
                <a:solidFill>
                  <a:srgbClr val="FF0000"/>
                </a:solidFill>
                <a:latin typeface="Times New Roman" panose="02020603050405020304" pitchFamily="18" charset="0"/>
                <a:cs typeface="Times New Roman" panose="02020603050405020304" pitchFamily="18" charset="0"/>
              </a:rPr>
              <a:t>Energy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in an electron </a:t>
            </a:r>
            <a:r>
              <a:rPr lang="en-US" sz="2000" dirty="0">
                <a:latin typeface="Times New Roman" panose="02020603050405020304" pitchFamily="18" charset="0"/>
                <a:cs typeface="Times New Roman" panose="02020603050405020304" pitchFamily="18" charset="0"/>
              </a:rPr>
              <a:t>is </a:t>
            </a:r>
            <a:r>
              <a:rPr lang="en-US" sz="2000" dirty="0">
                <a:solidFill>
                  <a:srgbClr val="FF0000"/>
                </a:solidFill>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two types </a:t>
            </a:r>
            <a:r>
              <a:rPr lang="en-US" sz="2000" dirty="0">
                <a:solidFill>
                  <a:srgbClr val="FF0000"/>
                </a:solidFill>
                <a:latin typeface="Times New Roman" panose="02020603050405020304" pitchFamily="18" charset="0"/>
                <a:cs typeface="Times New Roman" panose="02020603050405020304" pitchFamily="18" charset="0"/>
              </a:rPr>
              <a:t>– kinetic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energy of motion</a:t>
            </a:r>
            <a:r>
              <a:rPr lang="en-US" sz="2000"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potential</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energy of position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solidFill>
                  <a:srgbClr val="FF0000"/>
                </a:solidFill>
                <a:latin typeface="Times New Roman" panose="02020603050405020304" pitchFamily="18" charset="0"/>
                <a:cs typeface="Times New Roman" panose="02020603050405020304" pitchFamily="18" charset="0"/>
              </a:rPr>
              <a:t>Each </a:t>
            </a:r>
            <a:r>
              <a:rPr lang="en-US" sz="2000" dirty="0">
                <a:solidFill>
                  <a:srgbClr val="FF0000"/>
                </a:solidFill>
                <a:latin typeface="Times New Roman" panose="02020603050405020304" pitchFamily="18" charset="0"/>
                <a:cs typeface="Times New Roman" panose="02020603050405020304" pitchFamily="18" charset="0"/>
              </a:rPr>
              <a:t>material </a:t>
            </a:r>
            <a:r>
              <a:rPr lang="en-US" sz="2000" dirty="0">
                <a:latin typeface="Times New Roman" panose="02020603050405020304" pitchFamily="18" charset="0"/>
                <a:cs typeface="Times New Roman" panose="02020603050405020304" pitchFamily="18" charset="0"/>
              </a:rPr>
              <a:t>has its </a:t>
            </a:r>
            <a:r>
              <a:rPr lang="en-US" sz="2000" dirty="0">
                <a:solidFill>
                  <a:srgbClr val="FF0000"/>
                </a:solidFill>
                <a:latin typeface="Times New Roman" panose="02020603050405020304" pitchFamily="18" charset="0"/>
                <a:cs typeface="Times New Roman" panose="02020603050405020304" pitchFamily="18" charset="0"/>
              </a:rPr>
              <a:t>own set of permissible energy levels </a:t>
            </a:r>
            <a:r>
              <a:rPr lang="en-US" sz="2000" dirty="0">
                <a:latin typeface="Times New Roman" panose="02020603050405020304" pitchFamily="18" charset="0"/>
                <a:cs typeface="Times New Roman" panose="02020603050405020304" pitchFamily="18" charset="0"/>
              </a:rPr>
              <a:t>for the electrons in its atomic structure.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solidFill>
                  <a:srgbClr val="FF0000"/>
                </a:solidFill>
                <a:latin typeface="Times New Roman" panose="02020603050405020304" pitchFamily="18" charset="0"/>
                <a:cs typeface="Times New Roman" panose="02020603050405020304" pitchFamily="18" charset="0"/>
              </a:rPr>
              <a:t>Energy </a:t>
            </a:r>
            <a:r>
              <a:rPr lang="en-US" sz="2000" dirty="0">
                <a:solidFill>
                  <a:srgbClr val="FF0000"/>
                </a:solidFill>
                <a:latin typeface="Times New Roman" panose="02020603050405020304" pitchFamily="18" charset="0"/>
                <a:cs typeface="Times New Roman" panose="02020603050405020304" pitchFamily="18" charset="0"/>
              </a:rPr>
              <a:t>level</a:t>
            </a:r>
            <a:r>
              <a:rPr lang="en-US" sz="2000" dirty="0">
                <a:latin typeface="Times New Roman" panose="02020603050405020304" pitchFamily="18" charset="0"/>
                <a:cs typeface="Times New Roman" panose="02020603050405020304" pitchFamily="18" charset="0"/>
              </a:rPr>
              <a:t> in an atom is </a:t>
            </a:r>
            <a:r>
              <a:rPr lang="en-US" sz="2000" dirty="0">
                <a:solidFill>
                  <a:srgbClr val="FF0000"/>
                </a:solidFill>
                <a:latin typeface="Times New Roman" panose="02020603050405020304" pitchFamily="18" charset="0"/>
                <a:cs typeface="Times New Roman" panose="02020603050405020304" pitchFamily="18" charset="0"/>
              </a:rPr>
              <a:t>measured</a:t>
            </a:r>
            <a:r>
              <a:rPr lang="en-US" sz="2000" dirty="0">
                <a:latin typeface="Times New Roman" panose="02020603050405020304" pitchFamily="18" charset="0"/>
                <a:cs typeface="Times New Roman" panose="02020603050405020304" pitchFamily="18" charset="0"/>
              </a:rPr>
              <a:t> in electron volt (eV) = 1.602× 10-19 J</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Electrons that orbits within an energy level will have similar amount of energy. When an </a:t>
            </a:r>
            <a:r>
              <a:rPr lang="en-US" sz="2000" b="1" dirty="0">
                <a:solidFill>
                  <a:srgbClr val="FF0000"/>
                </a:solidFill>
                <a:latin typeface="Times New Roman" panose="02020603050405020304" pitchFamily="18" charset="0"/>
                <a:cs typeface="Times New Roman" panose="02020603050405020304" pitchFamily="18" charset="0"/>
              </a:rPr>
              <a:t>electron acquires sufficient additional energy</a:t>
            </a:r>
            <a:r>
              <a:rPr lang="en-US" sz="2000" dirty="0">
                <a:latin typeface="Times New Roman" panose="02020603050405020304" pitchFamily="18" charset="0"/>
                <a:cs typeface="Times New Roman" panose="02020603050405020304" pitchFamily="18" charset="0"/>
              </a:rPr>
              <a:t>, it can </a:t>
            </a:r>
            <a:r>
              <a:rPr lang="en-US" sz="2000" b="1" dirty="0">
                <a:latin typeface="Times New Roman" panose="02020603050405020304" pitchFamily="18" charset="0"/>
                <a:cs typeface="Times New Roman" panose="02020603050405020304" pitchFamily="18" charset="0"/>
              </a:rPr>
              <a:t>leave the valence shell</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become</a:t>
            </a:r>
            <a:r>
              <a:rPr lang="en-US" sz="2000" dirty="0">
                <a:latin typeface="Times New Roman" panose="02020603050405020304" pitchFamily="18" charset="0"/>
                <a:cs typeface="Times New Roman" panose="02020603050405020304" pitchFamily="18" charset="0"/>
              </a:rPr>
              <a:t> a </a:t>
            </a:r>
            <a:r>
              <a:rPr lang="en-US" sz="2000" dirty="0">
                <a:solidFill>
                  <a:srgbClr val="FF0000"/>
                </a:solidFill>
                <a:latin typeface="Times New Roman" panose="02020603050405020304" pitchFamily="18" charset="0"/>
                <a:cs typeface="Times New Roman" panose="02020603050405020304" pitchFamily="18" charset="0"/>
              </a:rPr>
              <a:t>free electron </a:t>
            </a:r>
            <a:r>
              <a:rPr lang="en-US" sz="2000" dirty="0">
                <a:latin typeface="Times New Roman" panose="02020603050405020304" pitchFamily="18" charset="0"/>
                <a:cs typeface="Times New Roman" panose="02020603050405020304" pitchFamily="18" charset="0"/>
              </a:rPr>
              <a:t>and exists in the </a:t>
            </a:r>
            <a:r>
              <a:rPr lang="en-US" sz="2000" dirty="0">
                <a:solidFill>
                  <a:srgbClr val="FF0000"/>
                </a:solidFill>
                <a:latin typeface="Times New Roman" panose="02020603050405020304" pitchFamily="18" charset="0"/>
                <a:cs typeface="Times New Roman" panose="02020603050405020304" pitchFamily="18" charset="0"/>
              </a:rPr>
              <a:t>condition band</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energy difference between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valence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conduction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band</a:t>
            </a:r>
            <a:r>
              <a:rPr lang="en-US" sz="2000" dirty="0">
                <a:latin typeface="Times New Roman" panose="02020603050405020304" pitchFamily="18" charset="0"/>
                <a:cs typeface="Times New Roman" panose="02020603050405020304" pitchFamily="18" charset="0"/>
              </a:rPr>
              <a:t> is called the </a:t>
            </a:r>
            <a:r>
              <a:rPr lang="en-US" sz="2000" b="1" dirty="0">
                <a:solidFill>
                  <a:srgbClr val="FF0000"/>
                </a:solidFill>
                <a:latin typeface="Times New Roman" panose="02020603050405020304" pitchFamily="18" charset="0"/>
                <a:cs typeface="Times New Roman" panose="02020603050405020304" pitchFamily="18" charset="0"/>
              </a:rPr>
              <a:t>energy gap</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Energy </a:t>
            </a:r>
            <a:r>
              <a:rPr lang="en-US" sz="2000" dirty="0">
                <a:latin typeface="Times New Roman" panose="02020603050405020304" pitchFamily="18" charset="0"/>
                <a:cs typeface="Times New Roman" panose="02020603050405020304" pitchFamily="18" charset="0"/>
              </a:rPr>
              <a:t>gap: the </a:t>
            </a:r>
            <a:r>
              <a:rPr lang="en-US" sz="2000" b="1" dirty="0">
                <a:latin typeface="Times New Roman" panose="02020603050405020304" pitchFamily="18" charset="0"/>
                <a:cs typeface="Times New Roman" panose="02020603050405020304" pitchFamily="18" charset="0"/>
              </a:rPr>
              <a:t>amount of energy </a:t>
            </a:r>
            <a:r>
              <a:rPr lang="en-US" sz="2000" dirty="0">
                <a:latin typeface="Times New Roman" panose="02020603050405020304" pitchFamily="18" charset="0"/>
                <a:cs typeface="Times New Roman" panose="02020603050405020304" pitchFamily="18" charset="0"/>
              </a:rPr>
              <a:t>that a valence electron </a:t>
            </a:r>
            <a:r>
              <a:rPr lang="en-US" sz="2000" b="1" dirty="0">
                <a:latin typeface="Times New Roman" panose="02020603050405020304" pitchFamily="18" charset="0"/>
                <a:cs typeface="Times New Roman" panose="02020603050405020304" pitchFamily="18" charset="0"/>
              </a:rPr>
              <a:t>must have to jump into the conduction band</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Figure 5 </a:t>
            </a:r>
            <a:r>
              <a:rPr lang="en-US" sz="2000" dirty="0">
                <a:latin typeface="Times New Roman" panose="02020603050405020304" pitchFamily="18" charset="0"/>
                <a:cs typeface="Times New Roman" panose="02020603050405020304" pitchFamily="18" charset="0"/>
              </a:rPr>
              <a:t>shows energy diagrams for </a:t>
            </a:r>
            <a:r>
              <a:rPr lang="en-US" sz="2000" dirty="0">
                <a:solidFill>
                  <a:srgbClr val="FF0000"/>
                </a:solidFill>
                <a:latin typeface="Times New Roman" panose="02020603050405020304" pitchFamily="18" charset="0"/>
                <a:cs typeface="Times New Roman" panose="02020603050405020304" pitchFamily="18" charset="0"/>
              </a:rPr>
              <a:t>insulators</a:t>
            </a:r>
            <a:r>
              <a:rPr lang="en-US" sz="2000" dirty="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semiconductors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conductors</a:t>
            </a:r>
            <a:r>
              <a:rPr lang="en-US" sz="2000" dirty="0">
                <a:latin typeface="Times New Roman" panose="02020603050405020304" pitchFamily="18" charset="0"/>
                <a:cs typeface="Times New Roman" panose="02020603050405020304" pitchFamily="18" charset="0"/>
              </a:rPr>
              <a:t>. The gap for insulators can be crossed only when breakdown conditions occur. In semiconductors, the band gap is smaller, allowing an electron in the valence band to jump into the conduction band if it absorbs a photon. The band gap depends on the semiconductor material. In conductors, the conduction band and valence band overlap, so there is no gap. This means that </a:t>
            </a:r>
            <a:r>
              <a:rPr lang="en-US" sz="2000" b="1" dirty="0">
                <a:latin typeface="Times New Roman" panose="02020603050405020304" pitchFamily="18" charset="0"/>
                <a:cs typeface="Times New Roman" panose="02020603050405020304" pitchFamily="18" charset="0"/>
              </a:rPr>
              <a:t>electrons in the valence band </a:t>
            </a:r>
            <a:r>
              <a:rPr lang="en-US" sz="2000" dirty="0">
                <a:solidFill>
                  <a:srgbClr val="FF0000"/>
                </a:solidFill>
                <a:latin typeface="Times New Roman" panose="02020603050405020304" pitchFamily="18" charset="0"/>
                <a:cs typeface="Times New Roman" panose="02020603050405020304" pitchFamily="18" charset="0"/>
              </a:rPr>
              <a:t>move freely into the conduction band</a:t>
            </a:r>
            <a:r>
              <a:rPr lang="en-US" sz="2000" dirty="0">
                <a:latin typeface="Times New Roman" panose="02020603050405020304" pitchFamily="18" charset="0"/>
                <a:cs typeface="Times New Roman" panose="02020603050405020304" pitchFamily="18" charset="0"/>
              </a:rPr>
              <a:t>, so there are always electrons available as free electrons. </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10</a:t>
            </a:fld>
            <a:endParaRPr lang="en-US" dirty="0"/>
          </a:p>
        </p:txBody>
      </p:sp>
      <p:sp>
        <p:nvSpPr>
          <p:cNvPr id="6" name="Rectangle 5"/>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72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5F97FB-85A4-49E9-BA53-E68A7A753320}" type="slidenum">
              <a:rPr lang="en-US" smtClean="0"/>
              <a:t>11</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1807"/>
          <a:stretch/>
        </p:blipFill>
        <p:spPr bwMode="auto">
          <a:xfrm>
            <a:off x="1238360" y="1218237"/>
            <a:ext cx="6686439" cy="4003658"/>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769962" y="5344143"/>
            <a:ext cx="7462224"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5: Energy diagrams for insulators, semiconductors, and conductors.</a:t>
            </a:r>
            <a:endParaRPr lang="en-GB" sz="2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Covalent Bonds	</a:t>
            </a:r>
          </a:p>
        </p:txBody>
      </p:sp>
      <p:sp>
        <p:nvSpPr>
          <p:cNvPr id="3" name="Content Placeholder 2"/>
          <p:cNvSpPr>
            <a:spLocks noGrp="1"/>
          </p:cNvSpPr>
          <p:nvPr>
            <p:ph idx="1"/>
          </p:nvPr>
        </p:nvSpPr>
        <p:spPr>
          <a:xfrm>
            <a:off x="761999" y="1104758"/>
            <a:ext cx="7620000" cy="5297835"/>
          </a:xfrm>
        </p:spPr>
        <p:txBody>
          <a:bodyPr>
            <a:normAutofit lnSpcReduction="10000"/>
          </a:bodyPr>
          <a:lstStyle/>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Figure </a:t>
            </a:r>
            <a:r>
              <a:rPr lang="en-US" sz="2000" b="1" dirty="0">
                <a:solidFill>
                  <a:srgbClr val="FF0000"/>
                </a:solidFill>
                <a:latin typeface="Times New Roman" panose="02020603050405020304" pitchFamily="18" charset="0"/>
                <a:cs typeface="Times New Roman" panose="02020603050405020304" pitchFamily="18" charset="0"/>
              </a:rPr>
              <a:t>6 shows </a:t>
            </a:r>
            <a:r>
              <a:rPr lang="en-US" sz="2000" dirty="0">
                <a:latin typeface="Times New Roman" panose="02020603050405020304" pitchFamily="18" charset="0"/>
                <a:cs typeface="Times New Roman" panose="02020603050405020304" pitchFamily="18" charset="0"/>
              </a:rPr>
              <a:t>how each </a:t>
            </a:r>
            <a:r>
              <a:rPr lang="en-US" sz="2000" dirty="0">
                <a:solidFill>
                  <a:srgbClr val="FF0000"/>
                </a:solidFill>
                <a:latin typeface="Times New Roman" panose="02020603050405020304" pitchFamily="18" charset="0"/>
                <a:cs typeface="Times New Roman" panose="02020603050405020304" pitchFamily="18" charset="0"/>
              </a:rPr>
              <a:t>silicon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atom positions </a:t>
            </a:r>
            <a:r>
              <a:rPr lang="en-US" sz="2000" dirty="0">
                <a:latin typeface="Times New Roman" panose="02020603050405020304" pitchFamily="18" charset="0"/>
                <a:cs typeface="Times New Roman" panose="02020603050405020304" pitchFamily="18" charset="0"/>
              </a:rPr>
              <a:t>itself with </a:t>
            </a:r>
            <a:r>
              <a:rPr lang="en-US" sz="2000" dirty="0">
                <a:solidFill>
                  <a:srgbClr val="FF0000"/>
                </a:solidFill>
                <a:latin typeface="Times New Roman" panose="02020603050405020304" pitchFamily="18" charset="0"/>
                <a:cs typeface="Times New Roman" panose="02020603050405020304" pitchFamily="18" charset="0"/>
              </a:rPr>
              <a:t>four adjacent silicon atoms </a:t>
            </a:r>
            <a:r>
              <a:rPr lang="en-US" sz="2000" dirty="0">
                <a:latin typeface="Times New Roman" panose="02020603050405020304" pitchFamily="18" charset="0"/>
                <a:cs typeface="Times New Roman" panose="02020603050405020304" pitchFamily="18" charset="0"/>
              </a:rPr>
              <a:t>to form a silicon crystal. A silicon (</a:t>
            </a:r>
            <a:r>
              <a:rPr lang="en-US" sz="2000" dirty="0">
                <a:solidFill>
                  <a:srgbClr val="FF0000"/>
                </a:solidFill>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atom with its </a:t>
            </a:r>
            <a:r>
              <a:rPr lang="en-US" sz="2000" b="1" dirty="0">
                <a:latin typeface="Times New Roman" panose="02020603050405020304" pitchFamily="18" charset="0"/>
                <a:cs typeface="Times New Roman" panose="02020603050405020304" pitchFamily="18" charset="0"/>
              </a:rPr>
              <a:t>four valence electrons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shares an electron with each of its four neighbors</a:t>
            </a:r>
            <a:r>
              <a:rPr lang="en-US" sz="2000" dirty="0">
                <a:latin typeface="Times New Roman" panose="02020603050405020304" pitchFamily="18" charset="0"/>
                <a:cs typeface="Times New Roman" panose="02020603050405020304" pitchFamily="18" charset="0"/>
              </a:rPr>
              <a:t>. This </a:t>
            </a:r>
            <a:r>
              <a:rPr lang="en-US" sz="2000" dirty="0">
                <a:solidFill>
                  <a:srgbClr val="FF0000"/>
                </a:solidFill>
                <a:latin typeface="Times New Roman" panose="02020603050405020304" pitchFamily="18" charset="0"/>
                <a:cs typeface="Times New Roman" panose="02020603050405020304" pitchFamily="18" charset="0"/>
              </a:rPr>
              <a:t>creates eight shared valence electrons for each atom </a:t>
            </a:r>
            <a:r>
              <a:rPr lang="en-US" sz="2000" dirty="0">
                <a:latin typeface="Times New Roman" panose="02020603050405020304" pitchFamily="18" charset="0"/>
                <a:cs typeface="Times New Roman" panose="02020603050405020304" pitchFamily="18" charset="0"/>
              </a:rPr>
              <a:t>and produces a </a:t>
            </a:r>
            <a:r>
              <a:rPr lang="en-US" sz="2000" b="1" dirty="0">
                <a:latin typeface="Times New Roman" panose="02020603050405020304" pitchFamily="18" charset="0"/>
                <a:cs typeface="Times New Roman" panose="02020603050405020304" pitchFamily="18" charset="0"/>
              </a:rPr>
              <a:t>state of chemical stability</a:t>
            </a:r>
            <a:r>
              <a:rPr lang="en-US" sz="2000" dirty="0">
                <a:latin typeface="Times New Roman" panose="02020603050405020304" pitchFamily="18" charset="0"/>
                <a:cs typeface="Times New Roman" panose="02020603050405020304" pitchFamily="18" charset="0"/>
              </a:rPr>
              <a:t>. Also, this sharing of valence electrons </a:t>
            </a:r>
            <a:r>
              <a:rPr lang="en-US" sz="2000" b="1" dirty="0">
                <a:latin typeface="Times New Roman" panose="02020603050405020304" pitchFamily="18" charset="0"/>
                <a:cs typeface="Times New Roman" panose="02020603050405020304" pitchFamily="18" charset="0"/>
              </a:rPr>
              <a:t>produces the covalent bonds </a:t>
            </a:r>
            <a:r>
              <a:rPr lang="en-US" sz="2000" dirty="0">
                <a:latin typeface="Times New Roman" panose="02020603050405020304" pitchFamily="18" charset="0"/>
                <a:cs typeface="Times New Roman" panose="02020603050405020304" pitchFamily="18" charset="0"/>
              </a:rPr>
              <a:t>that hold the atoms together. Covalent bonding in an intrinsic silicon crystal is shown in Figure 6c. An intrinsic crystal is one that has no impurities. Covalent bonding for </a:t>
            </a:r>
            <a:r>
              <a:rPr lang="en-US" sz="2000" b="1" dirty="0">
                <a:solidFill>
                  <a:srgbClr val="FF0000"/>
                </a:solidFill>
                <a:latin typeface="Times New Roman" panose="02020603050405020304" pitchFamily="18" charset="0"/>
                <a:cs typeface="Times New Roman" panose="02020603050405020304" pitchFamily="18" charset="0"/>
              </a:rPr>
              <a:t>germanium</a:t>
            </a:r>
            <a:r>
              <a:rPr lang="en-US" sz="2000" dirty="0">
                <a:latin typeface="Times New Roman" panose="02020603050405020304" pitchFamily="18" charset="0"/>
                <a:cs typeface="Times New Roman" panose="02020603050405020304" pitchFamily="18" charset="0"/>
              </a:rPr>
              <a:t> is </a:t>
            </a:r>
            <a:r>
              <a:rPr lang="en-US" sz="2000" dirty="0">
                <a:solidFill>
                  <a:srgbClr val="FF0000"/>
                </a:solidFill>
                <a:latin typeface="Times New Roman" panose="02020603050405020304" pitchFamily="18" charset="0"/>
                <a:cs typeface="Times New Roman" panose="02020603050405020304" pitchFamily="18" charset="0"/>
              </a:rPr>
              <a:t>similar because it </a:t>
            </a:r>
            <a:r>
              <a:rPr lang="en-US" sz="2000" dirty="0" smtClean="0">
                <a:solidFill>
                  <a:srgbClr val="FF0000"/>
                </a:solidFill>
                <a:latin typeface="Times New Roman" panose="02020603050405020304" pitchFamily="18" charset="0"/>
                <a:cs typeface="Times New Roman" panose="02020603050405020304" pitchFamily="18" charset="0"/>
              </a:rPr>
              <a:t>also </a:t>
            </a:r>
            <a:r>
              <a:rPr lang="en-US" sz="2000" dirty="0">
                <a:solidFill>
                  <a:srgbClr val="FF0000"/>
                </a:solidFill>
                <a:latin typeface="Times New Roman" panose="02020603050405020304" pitchFamily="18" charset="0"/>
                <a:cs typeface="Times New Roman" panose="02020603050405020304" pitchFamily="18" charset="0"/>
              </a:rPr>
              <a:t>has four valence electrons</a:t>
            </a:r>
            <a:r>
              <a:rPr lang="en-US" sz="2000" dirty="0" smtClean="0">
                <a:solidFill>
                  <a:srgbClr val="FF0000"/>
                </a:solidFill>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Figure 6: Illustration of covalent bonds in silicon.</a:t>
            </a:r>
            <a:endParaRPr lang="en-GB"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12</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89376" y="3776786"/>
            <a:ext cx="3177823" cy="2166814"/>
          </a:xfrm>
          <a:prstGeom prst="rect">
            <a:avLst/>
          </a:prstGeom>
        </p:spPr>
      </p:pic>
      <p:pic>
        <p:nvPicPr>
          <p:cNvPr id="8" name="Picture 7"/>
          <p:cNvPicPr/>
          <p:nvPr/>
        </p:nvPicPr>
        <p:blipFill rotWithShape="1">
          <a:blip r:embed="rId3">
            <a:extLst>
              <a:ext uri="{28A0092B-C50C-407E-A947-70E740481C1C}">
                <a14:useLocalDpi xmlns:a14="http://schemas.microsoft.com/office/drawing/2010/main" val="0"/>
              </a:ext>
            </a:extLst>
          </a:blip>
          <a:srcRect l="1778" t="1457" r="1917"/>
          <a:stretch/>
        </p:blipFill>
        <p:spPr bwMode="auto">
          <a:xfrm>
            <a:off x="5257800" y="3774511"/>
            <a:ext cx="2335809" cy="2169089"/>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154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Conduction Electrons and Holes</a:t>
            </a:r>
          </a:p>
        </p:txBody>
      </p:sp>
      <p:sp>
        <p:nvSpPr>
          <p:cNvPr id="3" name="Content Placeholder 2"/>
          <p:cNvSpPr>
            <a:spLocks noGrp="1"/>
          </p:cNvSpPr>
          <p:nvPr>
            <p:ph idx="1"/>
          </p:nvPr>
        </p:nvSpPr>
        <p:spPr>
          <a:xfrm>
            <a:off x="761999" y="1104758"/>
            <a:ext cx="7620000" cy="5297835"/>
          </a:xfrm>
        </p:spPr>
        <p:txBody>
          <a:bodyPr>
            <a:normAutofit fontScale="92500" lnSpcReduction="20000"/>
          </a:bodyPr>
          <a:lstStyle/>
          <a:p>
            <a:pPr marL="0" indent="0" algn="just">
              <a:buNone/>
            </a:pPr>
            <a:r>
              <a:rPr lang="en-US" sz="2000" b="1" dirty="0" smtClean="0">
                <a:latin typeface="Times New Roman" panose="02020603050405020304" pitchFamily="18" charset="0"/>
                <a:cs typeface="Times New Roman" panose="02020603050405020304" pitchFamily="18" charset="0"/>
              </a:rPr>
              <a:t>When </a:t>
            </a:r>
            <a:r>
              <a:rPr lang="en-US" sz="2000" b="1" dirty="0">
                <a:latin typeface="Times New Roman" panose="02020603050405020304" pitchFamily="18" charset="0"/>
                <a:cs typeface="Times New Roman" panose="02020603050405020304" pitchFamily="18" charset="0"/>
              </a:rPr>
              <a:t>an intrinsic silicon </a:t>
            </a:r>
            <a:r>
              <a:rPr lang="en-US" sz="2000" dirty="0">
                <a:latin typeface="Times New Roman" panose="02020603050405020304" pitchFamily="18" charset="0"/>
                <a:cs typeface="Times New Roman" panose="02020603050405020304" pitchFamily="18" charset="0"/>
              </a:rPr>
              <a:t>crystal </a:t>
            </a:r>
            <a:r>
              <a:rPr lang="en-US" sz="2000" dirty="0">
                <a:solidFill>
                  <a:srgbClr val="FF0000"/>
                </a:solidFill>
                <a:latin typeface="Times New Roman" panose="02020603050405020304" pitchFamily="18" charset="0"/>
                <a:cs typeface="Times New Roman" panose="02020603050405020304" pitchFamily="18" charset="0"/>
              </a:rPr>
              <a:t>gains sufficient heat </a:t>
            </a:r>
            <a:r>
              <a:rPr lang="en-US" sz="2000" dirty="0">
                <a:latin typeface="Times New Roman" panose="02020603050405020304" pitchFamily="18" charset="0"/>
                <a:cs typeface="Times New Roman" panose="02020603050405020304" pitchFamily="18" charset="0"/>
              </a:rPr>
              <a:t>(thermal energy), </a:t>
            </a:r>
            <a:r>
              <a:rPr lang="en-US" sz="2000" b="1" dirty="0">
                <a:solidFill>
                  <a:srgbClr val="FF0000"/>
                </a:solidFill>
                <a:latin typeface="Times New Roman" panose="02020603050405020304" pitchFamily="18" charset="0"/>
                <a:cs typeface="Times New Roman" panose="02020603050405020304" pitchFamily="18" charset="0"/>
              </a:rPr>
              <a:t>some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valence electrons </a:t>
            </a:r>
            <a:r>
              <a:rPr lang="en-US" sz="2000" dirty="0">
                <a:solidFill>
                  <a:srgbClr val="FF0000"/>
                </a:solidFill>
                <a:latin typeface="Times New Roman" panose="02020603050405020304" pitchFamily="18" charset="0"/>
                <a:cs typeface="Times New Roman" panose="02020603050405020304" pitchFamily="18" charset="0"/>
              </a:rPr>
              <a:t>could break their covalent bonds </a:t>
            </a:r>
            <a:r>
              <a:rPr lang="en-US" sz="2000" dirty="0">
                <a:latin typeface="Times New Roman" panose="02020603050405020304" pitchFamily="18" charset="0"/>
                <a:cs typeface="Times New Roman" panose="02020603050405020304" pitchFamily="18" charset="0"/>
              </a:rPr>
              <a:t>to </a:t>
            </a:r>
            <a:r>
              <a:rPr lang="en-US" sz="2000" b="1" dirty="0">
                <a:solidFill>
                  <a:srgbClr val="FF0000"/>
                </a:solidFill>
                <a:latin typeface="Times New Roman" panose="02020603050405020304" pitchFamily="18" charset="0"/>
                <a:cs typeface="Times New Roman" panose="02020603050405020304" pitchFamily="18" charset="0"/>
              </a:rPr>
              <a:t>jump</a:t>
            </a:r>
            <a:r>
              <a:rPr lang="en-US" sz="2000" dirty="0">
                <a:latin typeface="Times New Roman" panose="02020603050405020304" pitchFamily="18" charset="0"/>
                <a:cs typeface="Times New Roman" panose="02020603050405020304" pitchFamily="18" charset="0"/>
              </a:rPr>
              <a:t> the gap into conduction band, </a:t>
            </a:r>
            <a:r>
              <a:rPr lang="en-US" sz="2000" b="1" dirty="0">
                <a:solidFill>
                  <a:srgbClr val="FF0000"/>
                </a:solidFill>
                <a:latin typeface="Times New Roman" panose="02020603050405020304" pitchFamily="18" charset="0"/>
                <a:cs typeface="Times New Roman" panose="02020603050405020304" pitchFamily="18" charset="0"/>
              </a:rPr>
              <a:t>becoming free electrons</a:t>
            </a:r>
            <a:r>
              <a:rPr lang="en-US" sz="2000" dirty="0">
                <a:latin typeface="Times New Roman" panose="02020603050405020304" pitchFamily="18" charset="0"/>
                <a:cs typeface="Times New Roman" panose="02020603050405020304" pitchFamily="18" charset="0"/>
              </a:rPr>
              <a:t>.  Free electrons are also </a:t>
            </a:r>
            <a:r>
              <a:rPr lang="en-US" sz="2000" b="1" dirty="0">
                <a:latin typeface="Times New Roman" panose="02020603050405020304" pitchFamily="18" charset="0"/>
                <a:cs typeface="Times New Roman" panose="02020603050405020304" pitchFamily="18" charset="0"/>
              </a:rPr>
              <a:t>called</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conduction electrons</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negative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charge</a:t>
            </a:r>
            <a:r>
              <a:rPr lang="en-US" sz="2000" dirty="0">
                <a:latin typeface="Times New Roman" panose="02020603050405020304" pitchFamily="18" charset="0"/>
                <a:cs typeface="Times New Roman" panose="02020603050405020304" pitchFamily="18" charset="0"/>
              </a:rPr>
              <a:t>). This is illustrated in Figure 7.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vacancy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valence band is called a </a:t>
            </a:r>
            <a:r>
              <a:rPr lang="en-US" sz="2000" b="1" dirty="0">
                <a:solidFill>
                  <a:srgbClr val="FF0000"/>
                </a:solidFill>
                <a:latin typeface="Times New Roman" panose="02020603050405020304" pitchFamily="18" charset="0"/>
                <a:cs typeface="Times New Roman" panose="02020603050405020304" pitchFamily="18" charset="0"/>
              </a:rPr>
              <a:t>hole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positive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charge</a:t>
            </a:r>
            <a:r>
              <a:rPr lang="en-US" sz="2000" dirty="0">
                <a:latin typeface="Times New Roman" panose="02020603050405020304" pitchFamily="18" charset="0"/>
                <a:cs typeface="Times New Roman" panose="02020603050405020304" pitchFamily="18" charset="0"/>
              </a:rPr>
              <a:t>). For every electron </a:t>
            </a:r>
            <a:r>
              <a:rPr lang="en-US" sz="2000" dirty="0">
                <a:solidFill>
                  <a:srgbClr val="FF0000"/>
                </a:solidFill>
                <a:latin typeface="Times New Roman" panose="02020603050405020304" pitchFamily="18" charset="0"/>
                <a:cs typeface="Times New Roman" panose="02020603050405020304" pitchFamily="18" charset="0"/>
              </a:rPr>
              <a:t>raised</a:t>
            </a:r>
            <a:r>
              <a:rPr lang="en-US" sz="2000" dirty="0">
                <a:latin typeface="Times New Roman" panose="02020603050405020304" pitchFamily="18" charset="0"/>
                <a:cs typeface="Times New Roman" panose="02020603050405020304" pitchFamily="18" charset="0"/>
              </a:rPr>
              <a:t> to the conduction band there is </a:t>
            </a:r>
            <a:r>
              <a:rPr lang="en-US" sz="2000" dirty="0">
                <a:solidFill>
                  <a:srgbClr val="FF0000"/>
                </a:solidFill>
                <a:latin typeface="Times New Roman" panose="02020603050405020304" pitchFamily="18" charset="0"/>
                <a:cs typeface="Times New Roman" panose="02020603050405020304" pitchFamily="18" charset="0"/>
              </a:rPr>
              <a:t>1 hole in the valence band creating–electron-hole pair</a:t>
            </a:r>
            <a:r>
              <a:rPr lang="en-US" sz="2000" dirty="0">
                <a:latin typeface="Times New Roman" panose="02020603050405020304" pitchFamily="18" charset="0"/>
                <a:cs typeface="Times New Roman" panose="02020603050405020304" pitchFamily="18" charset="0"/>
              </a:rPr>
              <a:t>. There is an equal number of holes in the valence band created when these electrons jump into the conduction band, this is illustrated in Figure 8. </a:t>
            </a:r>
            <a:r>
              <a:rPr lang="en-US" sz="2000" dirty="0">
                <a:solidFill>
                  <a:srgbClr val="FF0000"/>
                </a:solidFill>
                <a:latin typeface="Times New Roman" panose="02020603050405020304" pitchFamily="18" charset="0"/>
                <a:cs typeface="Times New Roman" panose="02020603050405020304" pitchFamily="18" charset="0"/>
              </a:rPr>
              <a:t>When</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conduction-band electron</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loses</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energy</a:t>
            </a:r>
            <a:r>
              <a:rPr lang="en-US" sz="2000"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falls back </a:t>
            </a:r>
            <a:r>
              <a:rPr lang="en-US" sz="2000" dirty="0">
                <a:latin typeface="Times New Roman" panose="02020603050405020304" pitchFamily="18" charset="0"/>
                <a:cs typeface="Times New Roman" panose="02020603050405020304" pitchFamily="18" charset="0"/>
              </a:rPr>
              <a:t>into a hole, this is called </a:t>
            </a:r>
            <a:r>
              <a:rPr lang="en-US" sz="2000" b="1" dirty="0">
                <a:solidFill>
                  <a:srgbClr val="FF0000"/>
                </a:solidFill>
                <a:latin typeface="Times New Roman" panose="02020603050405020304" pitchFamily="18" charset="0"/>
                <a:cs typeface="Times New Roman" panose="02020603050405020304" pitchFamily="18" charset="0"/>
              </a:rPr>
              <a:t>recombination</a:t>
            </a:r>
            <a:r>
              <a:rPr lang="en-US" sz="2000" dirty="0">
                <a:latin typeface="Times New Roman" panose="02020603050405020304" pitchFamily="18" charset="0"/>
                <a:cs typeface="Times New Roman" panose="02020603050405020304" pitchFamily="18" charset="0"/>
              </a:rPr>
              <a:t>.</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buNone/>
            </a:pPr>
            <a:r>
              <a:rPr lang="en-US" sz="1500" b="1" dirty="0" smtClean="0">
                <a:latin typeface="Times New Roman" panose="02020603050405020304" pitchFamily="18" charset="0"/>
                <a:cs typeface="Times New Roman" panose="02020603050405020304" pitchFamily="18" charset="0"/>
              </a:rPr>
              <a:t>Figure </a:t>
            </a:r>
            <a:r>
              <a:rPr lang="en-US" sz="1500" b="1" dirty="0">
                <a:latin typeface="Times New Roman" panose="02020603050405020304" pitchFamily="18" charset="0"/>
                <a:cs typeface="Times New Roman" panose="02020603050405020304" pitchFamily="18" charset="0"/>
              </a:rPr>
              <a:t>7: Creation of electron-hole </a:t>
            </a:r>
            <a:endParaRPr lang="en-US" sz="1500" b="1" dirty="0" smtClean="0">
              <a:latin typeface="Times New Roman" panose="02020603050405020304" pitchFamily="18" charset="0"/>
              <a:cs typeface="Times New Roman" panose="02020603050405020304" pitchFamily="18" charset="0"/>
            </a:endParaRPr>
          </a:p>
          <a:p>
            <a:pPr marL="0" indent="0">
              <a:buNone/>
            </a:pPr>
            <a:r>
              <a:rPr lang="en-US" sz="1500" b="1" dirty="0" smtClean="0">
                <a:latin typeface="Times New Roman" panose="02020603050405020304" pitchFamily="18" charset="0"/>
                <a:cs typeface="Times New Roman" panose="02020603050405020304" pitchFamily="18" charset="0"/>
              </a:rPr>
              <a:t>pairs </a:t>
            </a:r>
            <a:r>
              <a:rPr lang="en-US" sz="1500" b="1" dirty="0">
                <a:latin typeface="Times New Roman" panose="02020603050405020304" pitchFamily="18" charset="0"/>
                <a:cs typeface="Times New Roman" panose="02020603050405020304" pitchFamily="18" charset="0"/>
              </a:rPr>
              <a:t>in a silicon crystal.</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13</a:t>
            </a:fld>
            <a:endParaRPr lang="en-US" dirty="0"/>
          </a:p>
        </p:txBody>
      </p:sp>
      <p:pic>
        <p:nvPicPr>
          <p:cNvPr id="9" name="Picture 8"/>
          <p:cNvPicPr/>
          <p:nvPr/>
        </p:nvPicPr>
        <p:blipFill rotWithShape="1">
          <a:blip r:embed="rId2"/>
          <a:srcRect t="1749" r="1760" b="4167"/>
          <a:stretch/>
        </p:blipFill>
        <p:spPr bwMode="auto">
          <a:xfrm>
            <a:off x="779885" y="3908585"/>
            <a:ext cx="3792114" cy="180092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1581" t="1905"/>
          <a:stretch/>
        </p:blipFill>
        <p:spPr bwMode="auto">
          <a:xfrm>
            <a:off x="5000353" y="3822509"/>
            <a:ext cx="2971800" cy="180092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020092" y="5709508"/>
            <a:ext cx="4572000" cy="499817"/>
          </a:xfrm>
          <a:prstGeom prst="rect">
            <a:avLst/>
          </a:prstGeom>
        </p:spPr>
        <p:txBody>
          <a:bodyPr>
            <a:spAutoFit/>
          </a:bodyPr>
          <a:lstStyle/>
          <a:p>
            <a:pPr marL="990600" indent="-630555">
              <a:lnSpc>
                <a:spcPct val="115000"/>
              </a:lnSpc>
              <a:spcAft>
                <a:spcPts val="1000"/>
              </a:spcAft>
              <a:tabLst>
                <a:tab pos="1880235" algn="l"/>
              </a:tabLst>
            </a:pPr>
            <a:r>
              <a:rPr lang="en-US" sz="1200" b="1" dirty="0">
                <a:latin typeface="Times New Roman" panose="02020603050405020304" pitchFamily="18" charset="0"/>
                <a:ea typeface="Calibri" panose="020F0502020204030204" pitchFamily="34" charset="0"/>
                <a:cs typeface="Arial" panose="020B0604020202020204" pitchFamily="34" charset="0"/>
              </a:rPr>
              <a:t>Figure 8: Free electrons are being generated continuously while some recombine with holes.</a:t>
            </a:r>
            <a:endParaRPr lang="en-GB" sz="1200" b="1" dirty="0">
              <a:effectLst/>
              <a:latin typeface="Cambria Math" panose="02040503050406030204" pitchFamily="18" charset="0"/>
              <a:ea typeface="Calibri" panose="020F0502020204030204" pitchFamily="34" charset="0"/>
              <a:cs typeface="Arial" panose="020B0604020202020204" pitchFamily="34" charset="0"/>
            </a:endParaRPr>
          </a:p>
        </p:txBody>
      </p:sp>
      <p:sp>
        <p:nvSpPr>
          <p:cNvPr id="11" name="Rectangle 10"/>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90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Electron and Hole Current</a:t>
            </a:r>
          </a:p>
        </p:txBody>
      </p:sp>
      <p:sp>
        <p:nvSpPr>
          <p:cNvPr id="3" name="Content Placeholder 2"/>
          <p:cNvSpPr>
            <a:spLocks noGrp="1"/>
          </p:cNvSpPr>
          <p:nvPr>
            <p:ph idx="1"/>
          </p:nvPr>
        </p:nvSpPr>
        <p:spPr>
          <a:xfrm>
            <a:off x="761999" y="1371600"/>
            <a:ext cx="7620000" cy="5030993"/>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conduction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band</a:t>
            </a:r>
            <a:r>
              <a:rPr lang="en-US" sz="2000" dirty="0">
                <a:latin typeface="Times New Roman" panose="02020603050405020304" pitchFamily="18" charset="0"/>
                <a:cs typeface="Times New Roman" panose="02020603050405020304" pitchFamily="18" charset="0"/>
              </a:rPr>
              <a:t>, when a </a:t>
            </a:r>
            <a:r>
              <a:rPr lang="en-US" sz="2000" dirty="0">
                <a:solidFill>
                  <a:srgbClr val="FF0000"/>
                </a:solidFill>
                <a:latin typeface="Times New Roman" panose="02020603050405020304" pitchFamily="18" charset="0"/>
                <a:cs typeface="Times New Roman" panose="02020603050405020304" pitchFamily="18" charset="0"/>
              </a:rPr>
              <a:t>voltage is applied </a:t>
            </a:r>
            <a:r>
              <a:rPr lang="en-US" sz="2000" dirty="0">
                <a:latin typeface="Times New Roman" panose="02020603050405020304" pitchFamily="18" charset="0"/>
                <a:cs typeface="Times New Roman" panose="02020603050405020304" pitchFamily="18" charset="0"/>
              </a:rPr>
              <a:t>across a piece of intrinsic </a:t>
            </a:r>
            <a:r>
              <a:rPr lang="en-US" sz="2000" dirty="0">
                <a:solidFill>
                  <a:srgbClr val="FF0000"/>
                </a:solidFill>
                <a:latin typeface="Times New Roman" panose="02020603050405020304" pitchFamily="18" charset="0"/>
                <a:cs typeface="Times New Roman" panose="02020603050405020304" pitchFamily="18" charset="0"/>
              </a:rPr>
              <a:t>silicon</a:t>
            </a:r>
            <a:r>
              <a:rPr lang="en-US" sz="2000" dirty="0">
                <a:latin typeface="Times New Roman" panose="02020603050405020304" pitchFamily="18" charset="0"/>
                <a:cs typeface="Times New Roman" panose="02020603050405020304" pitchFamily="18" charset="0"/>
              </a:rPr>
              <a:t>, as shown in Figure 9, the </a:t>
            </a:r>
            <a:r>
              <a:rPr lang="en-US" sz="2000" dirty="0">
                <a:solidFill>
                  <a:srgbClr val="FF0000"/>
                </a:solidFill>
                <a:latin typeface="Times New Roman" panose="02020603050405020304" pitchFamily="18" charset="0"/>
                <a:cs typeface="Times New Roman" panose="02020603050405020304" pitchFamily="18" charset="0"/>
              </a:rPr>
              <a:t>thermally generated free electrons </a:t>
            </a:r>
            <a:r>
              <a:rPr lang="en-US" sz="2000" b="1" dirty="0">
                <a:latin typeface="Times New Roman" panose="02020603050405020304" pitchFamily="18" charset="0"/>
                <a:cs typeface="Times New Roman" panose="02020603050405020304" pitchFamily="18" charset="0"/>
              </a:rPr>
              <a:t>in</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conduction band</a:t>
            </a:r>
            <a:r>
              <a:rPr lang="en-US" sz="2000" dirty="0">
                <a:latin typeface="Times New Roman" panose="02020603050405020304" pitchFamily="18" charset="0"/>
                <a:cs typeface="Times New Roman" panose="02020603050405020304" pitchFamily="18" charset="0"/>
              </a:rPr>
              <a:t>, are now easily attracted toward the positive end. This movement of free electrons is one type of current in a </a:t>
            </a:r>
            <a:r>
              <a:rPr lang="en-US" sz="2000" dirty="0" err="1">
                <a:latin typeface="Times New Roman" panose="02020603050405020304" pitchFamily="18" charset="0"/>
                <a:cs typeface="Times New Roman" panose="02020603050405020304" pitchFamily="18" charset="0"/>
              </a:rPr>
              <a:t>semiconductive</a:t>
            </a:r>
            <a:r>
              <a:rPr lang="en-US" sz="2000" dirty="0">
                <a:latin typeface="Times New Roman" panose="02020603050405020304" pitchFamily="18" charset="0"/>
                <a:cs typeface="Times New Roman" panose="02020603050405020304" pitchFamily="18" charset="0"/>
              </a:rPr>
              <a:t> material and is called </a:t>
            </a:r>
            <a:r>
              <a:rPr lang="en-US" sz="2000" b="1" dirty="0">
                <a:solidFill>
                  <a:srgbClr val="FF0000"/>
                </a:solidFill>
                <a:latin typeface="Times New Roman" panose="02020603050405020304" pitchFamily="18" charset="0"/>
                <a:cs typeface="Times New Roman" panose="02020603050405020304" pitchFamily="18" charset="0"/>
              </a:rPr>
              <a:t>electron current. </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14</a:t>
            </a:fld>
            <a:endParaRPr lang="en-US" dirty="0"/>
          </a:p>
        </p:txBody>
      </p:sp>
      <p:sp>
        <p:nvSpPr>
          <p:cNvPr id="5" name="Rectangle 4"/>
          <p:cNvSpPr/>
          <p:nvPr/>
        </p:nvSpPr>
        <p:spPr>
          <a:xfrm>
            <a:off x="987188" y="4428274"/>
            <a:ext cx="4572000" cy="417550"/>
          </a:xfrm>
          <a:prstGeom prst="rect">
            <a:avLst/>
          </a:prstGeom>
        </p:spPr>
        <p:txBody>
          <a:bodyPr>
            <a:spAutoFit/>
          </a:bodyPr>
          <a:lstStyle/>
          <a:p>
            <a:pPr marL="990600" indent="-630555">
              <a:lnSpc>
                <a:spcPct val="115000"/>
              </a:lnSpc>
              <a:spcAft>
                <a:spcPts val="1000"/>
              </a:spcAft>
              <a:tabLst>
                <a:tab pos="1880235" algn="l"/>
              </a:tabLst>
            </a:pPr>
            <a:r>
              <a:rPr lang="en-US" sz="2000" b="1" dirty="0">
                <a:latin typeface="Times New Roman" panose="02020603050405020304" pitchFamily="18" charset="0"/>
                <a:ea typeface="Calibri" panose="020F0502020204030204" pitchFamily="34" charset="0"/>
                <a:cs typeface="Arial" panose="020B0604020202020204" pitchFamily="34" charset="0"/>
              </a:rPr>
              <a:t>Figure 8</a:t>
            </a:r>
            <a:r>
              <a:rPr lang="en-US" sz="2000" b="1" dirty="0" smtClean="0">
                <a:latin typeface="Times New Roman" panose="02020603050405020304" pitchFamily="18" charset="0"/>
                <a:ea typeface="Calibri" panose="020F0502020204030204" pitchFamily="34" charset="0"/>
                <a:cs typeface="Arial" panose="020B0604020202020204" pitchFamily="34" charset="0"/>
              </a:rPr>
              <a:t>:</a:t>
            </a:r>
            <a:endParaRPr lang="en-GB" sz="2000" b="1" dirty="0">
              <a:effectLst/>
              <a:latin typeface="Cambria Math" panose="02040503050406030204" pitchFamily="18" charset="0"/>
              <a:ea typeface="Calibri" panose="020F0502020204030204" pitchFamily="34" charset="0"/>
              <a:cs typeface="Arial" panose="020B0604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2781300" y="3733800"/>
            <a:ext cx="4430714" cy="1981200"/>
          </a:xfrm>
          <a:prstGeom prst="rect">
            <a:avLst/>
          </a:prstGeom>
        </p:spPr>
      </p:pic>
      <p:sp>
        <p:nvSpPr>
          <p:cNvPr id="8" name="Rectangle 7"/>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052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762000"/>
            <a:ext cx="7620000" cy="5640593"/>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In </a:t>
            </a:r>
            <a:r>
              <a:rPr lang="en-US" sz="2000" b="1" dirty="0">
                <a:solidFill>
                  <a:srgbClr val="FF0000"/>
                </a:solidFill>
                <a:latin typeface="Times New Roman" panose="02020603050405020304" pitchFamily="18" charset="0"/>
                <a:cs typeface="Times New Roman" panose="02020603050405020304" pitchFamily="18" charset="0"/>
              </a:rPr>
              <a:t>valance band</a:t>
            </a:r>
            <a:r>
              <a:rPr lang="en-US" sz="2000" dirty="0">
                <a:latin typeface="Times New Roman" panose="02020603050405020304" pitchFamily="18" charset="0"/>
                <a:cs typeface="Times New Roman" panose="02020603050405020304" pitchFamily="18" charset="0"/>
              </a:rPr>
              <a:t>, in valance </a:t>
            </a:r>
            <a:r>
              <a:rPr lang="en-US" sz="2000" dirty="0">
                <a:solidFill>
                  <a:srgbClr val="FF0000"/>
                </a:solidFill>
                <a:latin typeface="Times New Roman" panose="02020603050405020304" pitchFamily="18" charset="0"/>
                <a:cs typeface="Times New Roman" panose="02020603050405020304" pitchFamily="18" charset="0"/>
              </a:rPr>
              <a:t>band holes generated due to free electrons</a:t>
            </a:r>
            <a:r>
              <a:rPr lang="en-US" sz="2000" dirty="0">
                <a:latin typeface="Times New Roman" panose="02020603050405020304" pitchFamily="18" charset="0"/>
                <a:cs typeface="Times New Roman" panose="02020603050405020304" pitchFamily="18" charset="0"/>
              </a:rPr>
              <a:t>. Electrons in the valance band are </a:t>
            </a:r>
            <a:r>
              <a:rPr lang="en-US" sz="2000" dirty="0">
                <a:solidFill>
                  <a:srgbClr val="FF0000"/>
                </a:solidFill>
                <a:latin typeface="Times New Roman" panose="02020603050405020304" pitchFamily="18" charset="0"/>
                <a:cs typeface="Times New Roman" panose="02020603050405020304" pitchFamily="18" charset="0"/>
              </a:rPr>
              <a:t>although still attached with atom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not free to move</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However </a:t>
            </a:r>
            <a:r>
              <a:rPr lang="en-US" sz="2000" dirty="0">
                <a:latin typeface="Times New Roman" panose="02020603050405020304" pitchFamily="18" charset="0"/>
                <a:cs typeface="Times New Roman" panose="02020603050405020304" pitchFamily="18" charset="0"/>
              </a:rPr>
              <a:t>they </a:t>
            </a:r>
            <a:r>
              <a:rPr lang="en-US" sz="2000" dirty="0">
                <a:solidFill>
                  <a:srgbClr val="FF0000"/>
                </a:solidFill>
                <a:latin typeface="Times New Roman" panose="02020603050405020304" pitchFamily="18" charset="0"/>
                <a:cs typeface="Times New Roman" panose="02020603050405020304" pitchFamily="18" charset="0"/>
              </a:rPr>
              <a:t>can move into nearby hole with a little change in energy</a:t>
            </a:r>
            <a:r>
              <a:rPr lang="en-US" sz="2000" dirty="0">
                <a:latin typeface="Times New Roman" panose="02020603050405020304" pitchFamily="18" charset="0"/>
                <a:cs typeface="Times New Roman" panose="02020603050405020304" pitchFamily="18" charset="0"/>
              </a:rPr>
              <a:t>, thus </a:t>
            </a:r>
            <a:r>
              <a:rPr lang="en-US" sz="2000" b="1" dirty="0">
                <a:latin typeface="Times New Roman" panose="02020603050405020304" pitchFamily="18" charset="0"/>
                <a:cs typeface="Times New Roman" panose="02020603050405020304" pitchFamily="18" charset="0"/>
              </a:rPr>
              <a:t>leaving another hole where it came from</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Effectively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hole has moved from one place to another in the crystal structure, as illustrated in Figure 9. Although </a:t>
            </a:r>
            <a:r>
              <a:rPr lang="en-US" sz="2000" b="1" dirty="0">
                <a:solidFill>
                  <a:srgbClr val="FF0000"/>
                </a:solidFill>
                <a:latin typeface="Times New Roman" panose="02020603050405020304" pitchFamily="18" charset="0"/>
                <a:cs typeface="Times New Roman" panose="02020603050405020304" pitchFamily="18" charset="0"/>
              </a:rPr>
              <a:t>current in the valence band </a:t>
            </a:r>
            <a:r>
              <a:rPr lang="en-US" sz="2000" dirty="0">
                <a:latin typeface="Times New Roman" panose="02020603050405020304" pitchFamily="18" charset="0"/>
                <a:cs typeface="Times New Roman" panose="02020603050405020304" pitchFamily="18" charset="0"/>
              </a:rPr>
              <a:t>is </a:t>
            </a:r>
            <a:r>
              <a:rPr lang="en-US" sz="2000" b="1" dirty="0">
                <a:solidFill>
                  <a:srgbClr val="FF0000"/>
                </a:solidFill>
                <a:latin typeface="Times New Roman" panose="02020603050405020304" pitchFamily="18" charset="0"/>
                <a:cs typeface="Times New Roman" panose="02020603050405020304" pitchFamily="18" charset="0"/>
              </a:rPr>
              <a:t>produced by valence electrons</a:t>
            </a:r>
            <a:r>
              <a:rPr lang="en-US" sz="2000" dirty="0">
                <a:latin typeface="Times New Roman" panose="02020603050405020304" pitchFamily="18" charset="0"/>
                <a:cs typeface="Times New Roman" panose="02020603050405020304" pitchFamily="18" charset="0"/>
              </a:rPr>
              <a:t>, it is called hole current to </a:t>
            </a:r>
            <a:r>
              <a:rPr lang="en-US" sz="2000" b="1" dirty="0">
                <a:solidFill>
                  <a:srgbClr val="FF0000"/>
                </a:solidFill>
                <a:latin typeface="Times New Roman" panose="02020603050405020304" pitchFamily="18" charset="0"/>
                <a:cs typeface="Times New Roman" panose="02020603050405020304" pitchFamily="18" charset="0"/>
              </a:rPr>
              <a:t>distinguish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from electron current in the </a:t>
            </a:r>
            <a:r>
              <a:rPr lang="en-US" sz="2000" b="1" dirty="0">
                <a:solidFill>
                  <a:srgbClr val="FF0000"/>
                </a:solidFill>
                <a:latin typeface="Times New Roman" panose="02020603050405020304" pitchFamily="18" charset="0"/>
                <a:cs typeface="Times New Roman" panose="02020603050405020304" pitchFamily="18" charset="0"/>
              </a:rPr>
              <a:t>conduction band.</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dirty="0"/>
              <a:t> Figure </a:t>
            </a:r>
            <a:r>
              <a:rPr lang="en-US" sz="2000" dirty="0" smtClean="0"/>
              <a:t>9</a:t>
            </a: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15</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352800" y="3733800"/>
            <a:ext cx="3923665" cy="2418080"/>
          </a:xfrm>
          <a:prstGeom prst="rect">
            <a:avLst/>
          </a:prstGeom>
        </p:spPr>
      </p:pic>
      <p:sp>
        <p:nvSpPr>
          <p:cNvPr id="6" name="Rectangle 5"/>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067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Doping </a:t>
            </a:r>
          </a:p>
        </p:txBody>
      </p:sp>
      <p:sp>
        <p:nvSpPr>
          <p:cNvPr id="3" name="Content Placeholder 2"/>
          <p:cNvSpPr>
            <a:spLocks noGrp="1"/>
          </p:cNvSpPr>
          <p:nvPr>
            <p:ph idx="1"/>
          </p:nvPr>
        </p:nvSpPr>
        <p:spPr>
          <a:xfrm>
            <a:off x="761999" y="1230228"/>
            <a:ext cx="7620000" cy="5172366"/>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Since </a:t>
            </a:r>
            <a:r>
              <a:rPr lang="en-US" sz="2000" dirty="0">
                <a:solidFill>
                  <a:srgbClr val="FF0000"/>
                </a:solidFill>
                <a:latin typeface="Times New Roman" panose="02020603050405020304" pitchFamily="18" charset="0"/>
                <a:cs typeface="Times New Roman" panose="02020603050405020304" pitchFamily="18" charset="0"/>
              </a:rPr>
              <a:t>semiconductors</a:t>
            </a:r>
            <a:r>
              <a:rPr lang="en-US" sz="2000" dirty="0">
                <a:latin typeface="Times New Roman" panose="02020603050405020304" pitchFamily="18" charset="0"/>
                <a:cs typeface="Times New Roman" panose="02020603050405020304" pitchFamily="18" charset="0"/>
              </a:rPr>
              <a:t> are generally </a:t>
            </a:r>
            <a:r>
              <a:rPr lang="en-US" sz="2000" b="1" dirty="0">
                <a:solidFill>
                  <a:srgbClr val="FF0000"/>
                </a:solidFill>
                <a:latin typeface="Times New Roman" panose="02020603050405020304" pitchFamily="18" charset="0"/>
                <a:cs typeface="Times New Roman" panose="02020603050405020304" pitchFamily="18" charset="0"/>
              </a:rPr>
              <a:t>poor conductors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Their </a:t>
            </a:r>
            <a:r>
              <a:rPr lang="en-US" sz="2000" dirty="0">
                <a:latin typeface="Times New Roman" panose="02020603050405020304" pitchFamily="18" charset="0"/>
                <a:cs typeface="Times New Roman" panose="02020603050405020304" pitchFamily="18" charset="0"/>
              </a:rPr>
              <a:t>conductivity can be </a:t>
            </a:r>
            <a:r>
              <a:rPr lang="en-US" sz="2000" dirty="0">
                <a:solidFill>
                  <a:srgbClr val="FF0000"/>
                </a:solidFill>
                <a:latin typeface="Times New Roman" panose="02020603050405020304" pitchFamily="18" charset="0"/>
                <a:cs typeface="Times New Roman" panose="02020603050405020304" pitchFamily="18" charset="0"/>
              </a:rPr>
              <a:t>increased</a:t>
            </a:r>
            <a:r>
              <a:rPr lang="en-US" sz="2000" dirty="0">
                <a:latin typeface="Times New Roman" panose="02020603050405020304" pitchFamily="18" charset="0"/>
                <a:cs typeface="Times New Roman" panose="02020603050405020304" pitchFamily="18" charset="0"/>
              </a:rPr>
              <a:t> by the </a:t>
            </a:r>
            <a:r>
              <a:rPr lang="en-US" sz="2000" dirty="0">
                <a:solidFill>
                  <a:srgbClr val="FF0000"/>
                </a:solidFill>
                <a:latin typeface="Times New Roman" panose="02020603050405020304" pitchFamily="18" charset="0"/>
                <a:cs typeface="Times New Roman" panose="02020603050405020304" pitchFamily="18" charset="0"/>
              </a:rPr>
              <a:t>controlled</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addition</a:t>
            </a:r>
            <a:r>
              <a:rPr lang="en-US" sz="2000" dirty="0">
                <a:latin typeface="Times New Roman" panose="02020603050405020304" pitchFamily="18" charset="0"/>
                <a:cs typeface="Times New Roman" panose="02020603050405020304" pitchFamily="18" charset="0"/>
              </a:rPr>
              <a:t> of </a:t>
            </a:r>
            <a:r>
              <a:rPr lang="en-US" sz="2000" dirty="0">
                <a:solidFill>
                  <a:srgbClr val="FF0000"/>
                </a:solidFill>
                <a:latin typeface="Times New Roman" panose="02020603050405020304" pitchFamily="18" charset="0"/>
                <a:cs typeface="Times New Roman" panose="02020603050405020304" pitchFamily="18" charset="0"/>
              </a:rPr>
              <a:t>impurities</a:t>
            </a:r>
            <a:r>
              <a:rPr lang="en-US" sz="2000" dirty="0">
                <a:latin typeface="Times New Roman" panose="02020603050405020304" pitchFamily="18" charset="0"/>
                <a:cs typeface="Times New Roman" panose="02020603050405020304" pitchFamily="18" charset="0"/>
              </a:rPr>
              <a:t> to the intrinsic (pure) </a:t>
            </a:r>
            <a:r>
              <a:rPr lang="en-US" sz="2000" dirty="0" err="1">
                <a:latin typeface="Times New Roman" panose="02020603050405020304" pitchFamily="18" charset="0"/>
                <a:cs typeface="Times New Roman" panose="02020603050405020304" pitchFamily="18" charset="0"/>
              </a:rPr>
              <a:t>semiconductive</a:t>
            </a:r>
            <a:r>
              <a:rPr lang="en-US" sz="2000" dirty="0">
                <a:latin typeface="Times New Roman" panose="02020603050405020304" pitchFamily="18" charset="0"/>
                <a:cs typeface="Times New Roman" panose="02020603050405020304" pitchFamily="18" charset="0"/>
              </a:rPr>
              <a:t> material.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process, </a:t>
            </a:r>
            <a:r>
              <a:rPr lang="en-US" sz="2000" b="1" dirty="0">
                <a:solidFill>
                  <a:srgbClr val="FF0000"/>
                </a:solidFill>
                <a:latin typeface="Times New Roman" panose="02020603050405020304" pitchFamily="18" charset="0"/>
                <a:cs typeface="Times New Roman" panose="02020603050405020304" pitchFamily="18" charset="0"/>
              </a:rPr>
              <a:t>called doping</a:t>
            </a:r>
            <a:r>
              <a:rPr lang="en-US" sz="2000" dirty="0">
                <a:latin typeface="Times New Roman" panose="02020603050405020304" pitchFamily="18" charset="0"/>
                <a:cs typeface="Times New Roman" panose="02020603050405020304" pitchFamily="18" charset="0"/>
              </a:rPr>
              <a:t>, increases the number of current carriers (electrons or holes).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Two </a:t>
            </a:r>
            <a:r>
              <a:rPr lang="en-US" sz="2000" dirty="0">
                <a:solidFill>
                  <a:srgbClr val="FF0000"/>
                </a:solidFill>
                <a:latin typeface="Times New Roman" panose="02020603050405020304" pitchFamily="18" charset="0"/>
                <a:cs typeface="Times New Roman" panose="02020603050405020304" pitchFamily="18" charset="0"/>
              </a:rPr>
              <a:t>types </a:t>
            </a:r>
            <a:r>
              <a:rPr lang="en-US" sz="2000" dirty="0">
                <a:latin typeface="Times New Roman" panose="02020603050405020304" pitchFamily="18" charset="0"/>
                <a:cs typeface="Times New Roman" panose="02020603050405020304" pitchFamily="18" charset="0"/>
              </a:rPr>
              <a:t>of semiconductor material that are subjected to doping process, which are </a:t>
            </a:r>
            <a:r>
              <a:rPr lang="en-US" sz="2000" dirty="0">
                <a:solidFill>
                  <a:srgbClr val="FF0000"/>
                </a:solidFill>
                <a:latin typeface="Times New Roman" panose="02020603050405020304" pitchFamily="18" charset="0"/>
                <a:cs typeface="Times New Roman" panose="02020603050405020304" pitchFamily="18" charset="0"/>
              </a:rPr>
              <a:t>N-type and P-type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Two types of elements used doping: Trivalent element – with 3 valence electrons and Pentavalent element – with 5 valence electrons</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16</a:t>
            </a:fld>
            <a:endParaRPr lang="en-US" dirty="0"/>
          </a:p>
        </p:txBody>
      </p:sp>
      <p:sp>
        <p:nvSpPr>
          <p:cNvPr id="6" name="Rectangle 5"/>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36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789906"/>
            <a:ext cx="6965245" cy="708495"/>
          </a:xfrm>
        </p:spPr>
        <p:txBody>
          <a:bodyPr>
            <a:normAutofit fontScale="90000"/>
          </a:bodyPr>
          <a:lstStyle/>
          <a:p>
            <a:pPr lvl="2" algn="ctr"/>
            <a:r>
              <a:rPr lang="en-US" sz="3200" b="1" dirty="0" smtClean="0">
                <a:solidFill>
                  <a:srgbClr val="0070C0"/>
                </a:solidFill>
                <a:latin typeface="Times New Roman" panose="02020603050405020304" pitchFamily="18" charset="0"/>
                <a:cs typeface="Times New Roman" panose="02020603050405020304" pitchFamily="18" charset="0"/>
              </a:rPr>
              <a:t>N-type </a:t>
            </a:r>
            <a:r>
              <a:rPr lang="en-US" sz="3200" b="1" dirty="0">
                <a:solidFill>
                  <a:srgbClr val="0070C0"/>
                </a:solidFill>
                <a:latin typeface="Times New Roman" panose="02020603050405020304" pitchFamily="18" charset="0"/>
                <a:cs typeface="Times New Roman" panose="02020603050405020304" pitchFamily="18" charset="0"/>
              </a:rPr>
              <a:t>semiconductors</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1998" y="1144153"/>
            <a:ext cx="7620000" cy="5172366"/>
          </a:xfrm>
        </p:spPr>
        <p:txBody>
          <a:bodyPr>
            <a:normAutofit/>
          </a:bodyPr>
          <a:lstStyle/>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order for our </a:t>
            </a:r>
            <a:r>
              <a:rPr lang="en-US" sz="1800" b="1" dirty="0">
                <a:solidFill>
                  <a:srgbClr val="FF0000"/>
                </a:solidFill>
                <a:latin typeface="Times New Roman" panose="02020603050405020304" pitchFamily="18" charset="0"/>
                <a:cs typeface="Times New Roman" panose="02020603050405020304" pitchFamily="18" charset="0"/>
              </a:rPr>
              <a:t>silicon crystal </a:t>
            </a:r>
            <a:r>
              <a:rPr lang="en-US" sz="1800" dirty="0">
                <a:latin typeface="Times New Roman" panose="02020603050405020304" pitchFamily="18" charset="0"/>
                <a:cs typeface="Times New Roman" panose="02020603050405020304" pitchFamily="18" charset="0"/>
              </a:rPr>
              <a:t>to conduct electricity, we need to introduce an </a:t>
            </a:r>
            <a:r>
              <a:rPr lang="en-US" sz="1800" b="1" dirty="0">
                <a:solidFill>
                  <a:srgbClr val="FF0000"/>
                </a:solidFill>
                <a:latin typeface="Times New Roman" panose="02020603050405020304" pitchFamily="18" charset="0"/>
                <a:cs typeface="Times New Roman" panose="02020603050405020304" pitchFamily="18" charset="0"/>
              </a:rPr>
              <a:t>impurity atom </a:t>
            </a:r>
            <a:r>
              <a:rPr lang="en-US" sz="1800" dirty="0">
                <a:latin typeface="Times New Roman" panose="02020603050405020304" pitchFamily="18" charset="0"/>
                <a:cs typeface="Times New Roman" panose="02020603050405020304" pitchFamily="18" charset="0"/>
              </a:rPr>
              <a:t>such as </a:t>
            </a:r>
            <a:r>
              <a:rPr lang="en-US" sz="1800" dirty="0">
                <a:solidFill>
                  <a:srgbClr val="FF0000"/>
                </a:solidFill>
                <a:latin typeface="Times New Roman" panose="02020603050405020304" pitchFamily="18" charset="0"/>
                <a:cs typeface="Times New Roman" panose="02020603050405020304" pitchFamily="18" charset="0"/>
              </a:rPr>
              <a:t>Arsenic</a:t>
            </a:r>
            <a:r>
              <a:rPr lang="en-US" sz="1800" dirty="0">
                <a:latin typeface="Times New Roman" panose="02020603050405020304" pitchFamily="18" charset="0"/>
                <a:cs typeface="Times New Roman" panose="02020603050405020304" pitchFamily="18" charset="0"/>
              </a:rPr>
              <a:t> (As), </a:t>
            </a:r>
            <a:r>
              <a:rPr lang="en-US" sz="1800" dirty="0">
                <a:solidFill>
                  <a:srgbClr val="FF0000"/>
                </a:solidFill>
                <a:latin typeface="Times New Roman" panose="02020603050405020304" pitchFamily="18" charset="0"/>
                <a:cs typeface="Times New Roman" panose="02020603050405020304" pitchFamily="18" charset="0"/>
              </a:rPr>
              <a:t>phosphorus</a:t>
            </a:r>
            <a:r>
              <a:rPr lang="en-US" sz="1800" dirty="0">
                <a:latin typeface="Times New Roman" panose="02020603050405020304" pitchFamily="18" charset="0"/>
                <a:cs typeface="Times New Roman" panose="02020603050405020304" pitchFamily="18" charset="0"/>
              </a:rPr>
              <a:t> (P), </a:t>
            </a:r>
            <a:r>
              <a:rPr lang="en-US" sz="1800" dirty="0">
                <a:solidFill>
                  <a:srgbClr val="FF0000"/>
                </a:solidFill>
                <a:latin typeface="Times New Roman" panose="02020603050405020304" pitchFamily="18" charset="0"/>
                <a:cs typeface="Times New Roman" panose="02020603050405020304" pitchFamily="18" charset="0"/>
              </a:rPr>
              <a:t>bismuth</a:t>
            </a:r>
            <a:r>
              <a:rPr lang="en-US" sz="1800" dirty="0">
                <a:latin typeface="Times New Roman" panose="02020603050405020304" pitchFamily="18" charset="0"/>
                <a:cs typeface="Times New Roman" panose="02020603050405020304" pitchFamily="18" charset="0"/>
              </a:rPr>
              <a:t> (Bi), or </a:t>
            </a:r>
            <a:r>
              <a:rPr lang="en-US" sz="1800" dirty="0">
                <a:solidFill>
                  <a:srgbClr val="FF0000"/>
                </a:solidFill>
                <a:latin typeface="Times New Roman" panose="02020603050405020304" pitchFamily="18" charset="0"/>
                <a:cs typeface="Times New Roman" panose="02020603050405020304" pitchFamily="18" charset="0"/>
              </a:rPr>
              <a:t>Antimony</a:t>
            </a:r>
            <a:r>
              <a:rPr lang="en-US" sz="1800" dirty="0">
                <a:latin typeface="Times New Roman" panose="02020603050405020304" pitchFamily="18" charset="0"/>
                <a:cs typeface="Times New Roman" panose="02020603050405020304" pitchFamily="18" charset="0"/>
              </a:rPr>
              <a:t> (Sb) into the crystalline structure making it extrinsic (impurities are added). </a:t>
            </a:r>
          </a:p>
          <a:p>
            <a:pPr marL="0" indent="0" algn="just">
              <a:buNone/>
            </a:pPr>
            <a:r>
              <a:rPr lang="en-US" sz="1800" dirty="0">
                <a:latin typeface="Times New Roman" panose="02020603050405020304" pitchFamily="18" charset="0"/>
                <a:cs typeface="Times New Roman" panose="02020603050405020304" pitchFamily="18" charset="0"/>
              </a:rPr>
              <a:t>These </a:t>
            </a:r>
            <a:r>
              <a:rPr lang="en-US" sz="1800" b="1" dirty="0">
                <a:solidFill>
                  <a:srgbClr val="FF0000"/>
                </a:solidFill>
                <a:latin typeface="Times New Roman" panose="02020603050405020304" pitchFamily="18" charset="0"/>
                <a:cs typeface="Times New Roman" panose="02020603050405020304" pitchFamily="18" charset="0"/>
              </a:rPr>
              <a:t>atoms</a:t>
            </a:r>
            <a:r>
              <a:rPr lang="en-US" sz="1800" dirty="0">
                <a:solidFill>
                  <a:srgbClr val="FF0000"/>
                </a:solidFill>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have</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five outer electrons  in their outermost covalent bond</a:t>
            </a:r>
            <a:r>
              <a:rPr lang="en-US" sz="1800" dirty="0">
                <a:latin typeface="Times New Roman" panose="02020603050405020304" pitchFamily="18" charset="0"/>
                <a:cs typeface="Times New Roman" panose="02020603050405020304" pitchFamily="18" charset="0"/>
              </a:rPr>
              <a:t> to share with other atoms and are commonly called "</a:t>
            </a:r>
            <a:r>
              <a:rPr lang="en-US" sz="1800" b="1" dirty="0">
                <a:solidFill>
                  <a:srgbClr val="FF0000"/>
                </a:solidFill>
                <a:latin typeface="Times New Roman" panose="02020603050405020304" pitchFamily="18" charset="0"/>
                <a:cs typeface="Times New Roman" panose="02020603050405020304" pitchFamily="18" charset="0"/>
              </a:rPr>
              <a:t>Pentavalent</a:t>
            </a:r>
            <a:r>
              <a:rPr lang="en-US" sz="1800" dirty="0">
                <a:latin typeface="Times New Roman" panose="02020603050405020304" pitchFamily="18" charset="0"/>
                <a:cs typeface="Times New Roman" panose="02020603050405020304" pitchFamily="18" charset="0"/>
              </a:rPr>
              <a:t>" impurities. This allows </a:t>
            </a:r>
            <a:r>
              <a:rPr lang="en-US" sz="1800" dirty="0">
                <a:solidFill>
                  <a:srgbClr val="FF0000"/>
                </a:solidFill>
                <a:latin typeface="Times New Roman" panose="02020603050405020304" pitchFamily="18" charset="0"/>
                <a:cs typeface="Times New Roman" panose="02020603050405020304" pitchFamily="18" charset="0"/>
              </a:rPr>
              <a:t>four of the five electrons to bond with its </a:t>
            </a:r>
            <a:r>
              <a:rPr lang="en-US" sz="1800" dirty="0" err="1">
                <a:latin typeface="Times New Roman" panose="02020603050405020304" pitchFamily="18" charset="0"/>
                <a:cs typeface="Times New Roman" panose="02020603050405020304" pitchFamily="18" charset="0"/>
              </a:rPr>
              <a:t>neighbouring</a:t>
            </a:r>
            <a:r>
              <a:rPr lang="en-US" sz="1800" dirty="0">
                <a:latin typeface="Times New Roman" panose="02020603050405020304" pitchFamily="18" charset="0"/>
                <a:cs typeface="Times New Roman" panose="02020603050405020304" pitchFamily="18" charset="0"/>
              </a:rPr>
              <a:t> silicon atoms </a:t>
            </a:r>
            <a:r>
              <a:rPr lang="en-US" sz="1800" b="1" dirty="0">
                <a:solidFill>
                  <a:srgbClr val="FF0000"/>
                </a:solidFill>
                <a:latin typeface="Times New Roman" panose="02020603050405020304" pitchFamily="18" charset="0"/>
                <a:cs typeface="Times New Roman" panose="02020603050405020304" pitchFamily="18" charset="0"/>
              </a:rPr>
              <a:t>leaving one "free electron</a:t>
            </a:r>
            <a:r>
              <a:rPr lang="en-US" sz="1800" dirty="0">
                <a:latin typeface="Times New Roman" panose="02020603050405020304" pitchFamily="18" charset="0"/>
                <a:cs typeface="Times New Roman" panose="02020603050405020304" pitchFamily="18" charset="0"/>
              </a:rPr>
              <a:t>" to </a:t>
            </a:r>
            <a:r>
              <a:rPr lang="en-US" sz="1800" b="1" dirty="0">
                <a:solidFill>
                  <a:srgbClr val="FF0000"/>
                </a:solidFill>
                <a:latin typeface="Times New Roman" panose="02020603050405020304" pitchFamily="18" charset="0"/>
                <a:cs typeface="Times New Roman" panose="02020603050405020304" pitchFamily="18" charset="0"/>
              </a:rPr>
              <a:t>move about when an electrical voltage is applied </a:t>
            </a:r>
            <a:r>
              <a:rPr lang="en-US" sz="1800" dirty="0">
                <a:latin typeface="Times New Roman" panose="02020603050405020304" pitchFamily="18" charset="0"/>
                <a:cs typeface="Times New Roman" panose="02020603050405020304" pitchFamily="18" charset="0"/>
              </a:rPr>
              <a:t>(electron flow). As each impurity atom "donates" one electron, pentavalent atoms are generally known as "donors". In n-type material </a:t>
            </a:r>
            <a:r>
              <a:rPr lang="en-US" sz="1800" b="1" dirty="0">
                <a:solidFill>
                  <a:srgbClr val="FF0000"/>
                </a:solidFill>
                <a:latin typeface="Times New Roman" panose="02020603050405020304" pitchFamily="18" charset="0"/>
                <a:cs typeface="Times New Roman" panose="02020603050405020304" pitchFamily="18" charset="0"/>
              </a:rPr>
              <a:t>electrons are majority carrier</a:t>
            </a:r>
            <a:r>
              <a:rPr lang="en-US" sz="1800" dirty="0">
                <a:latin typeface="Times New Roman" panose="02020603050405020304" pitchFamily="18" charset="0"/>
                <a:cs typeface="Times New Roman" panose="02020603050405020304" pitchFamily="18" charset="0"/>
              </a:rPr>
              <a:t> and </a:t>
            </a:r>
            <a:r>
              <a:rPr lang="en-US" sz="1800" b="1" dirty="0">
                <a:solidFill>
                  <a:srgbClr val="FF0000"/>
                </a:solidFill>
                <a:latin typeface="Times New Roman" panose="02020603050405020304" pitchFamily="18" charset="0"/>
                <a:cs typeface="Times New Roman" panose="02020603050405020304" pitchFamily="18" charset="0"/>
              </a:rPr>
              <a:t>holes the minority carrier.</a:t>
            </a: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Figure 10: An antimony (Sb</a:t>
            </a:r>
            <a:r>
              <a:rPr lang="en-US" sz="2000" b="1" dirty="0" smtClean="0">
                <a:latin typeface="Times New Roman" panose="02020603050405020304" pitchFamily="18" charset="0"/>
                <a:cs typeface="Times New Roman" panose="02020603050405020304" pitchFamily="18" charset="0"/>
              </a:rPr>
              <a:t>) impurity</a:t>
            </a:r>
          </a:p>
          <a:p>
            <a:pPr marL="0" indent="0">
              <a:buNone/>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atom is shown in the center. </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extra electron from the </a:t>
            </a:r>
            <a:r>
              <a:rPr lang="en-US" sz="2000" b="1" dirty="0" smtClean="0">
                <a:latin typeface="Times New Roman" panose="02020603050405020304" pitchFamily="18" charset="0"/>
                <a:cs typeface="Times New Roman" panose="02020603050405020304" pitchFamily="18" charset="0"/>
              </a:rPr>
              <a:t>Sb</a:t>
            </a:r>
          </a:p>
          <a:p>
            <a:pPr marL="0" indent="0">
              <a:buNone/>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atom becomes a free electron.</a:t>
            </a: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17</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3774"/>
          <a:stretch/>
        </p:blipFill>
        <p:spPr bwMode="auto">
          <a:xfrm>
            <a:off x="5105401" y="4038600"/>
            <a:ext cx="3183522" cy="227445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53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02" y="746869"/>
            <a:ext cx="6965245" cy="708495"/>
          </a:xfrm>
        </p:spPr>
        <p:txBody>
          <a:bodyPr>
            <a:normAutofit fontScale="90000"/>
          </a:bodyPr>
          <a:lstStyle/>
          <a:p>
            <a:pPr lvl="2" algn="ctr"/>
            <a:r>
              <a:rPr lang="en-US" sz="3200" b="1" dirty="0" smtClean="0">
                <a:solidFill>
                  <a:srgbClr val="0070C0"/>
                </a:solidFill>
                <a:latin typeface="Times New Roman" panose="02020603050405020304" pitchFamily="18" charset="0"/>
                <a:cs typeface="Times New Roman" panose="02020603050405020304" pitchFamily="18" charset="0"/>
              </a:rPr>
              <a:t>P-type </a:t>
            </a:r>
            <a:r>
              <a:rPr lang="en-US" sz="3200" b="1" dirty="0">
                <a:solidFill>
                  <a:srgbClr val="0070C0"/>
                </a:solidFill>
                <a:latin typeface="Times New Roman" panose="02020603050405020304" pitchFamily="18" charset="0"/>
                <a:cs typeface="Times New Roman" panose="02020603050405020304" pitchFamily="18" charset="0"/>
              </a:rPr>
              <a:t>semiconductors</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1998" y="1144153"/>
            <a:ext cx="7620000" cy="5172366"/>
          </a:xfrm>
        </p:spPr>
        <p:txBody>
          <a:bodyPr>
            <a:normAutofit fontScale="70000" lnSpcReduction="20000"/>
          </a:bodyPr>
          <a:lstStyle/>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Trivalent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with 3 valence electrons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impurity atoms </a:t>
            </a:r>
            <a:r>
              <a:rPr lang="en-US" dirty="0">
                <a:latin typeface="Times New Roman" panose="02020603050405020304" pitchFamily="18" charset="0"/>
                <a:cs typeface="Times New Roman" panose="02020603050405020304" pitchFamily="18" charset="0"/>
              </a:rPr>
              <a:t>are added – </a:t>
            </a:r>
            <a:r>
              <a:rPr lang="en-US" dirty="0">
                <a:solidFill>
                  <a:srgbClr val="FF0000"/>
                </a:solidFill>
                <a:latin typeface="Times New Roman" panose="02020603050405020304" pitchFamily="18" charset="0"/>
                <a:cs typeface="Times New Roman" panose="02020603050405020304" pitchFamily="18" charset="0"/>
              </a:rPr>
              <a:t>Aluminum</a:t>
            </a:r>
            <a:r>
              <a:rPr lang="en-US" dirty="0">
                <a:latin typeface="Times New Roman" panose="02020603050405020304" pitchFamily="18" charset="0"/>
                <a:cs typeface="Times New Roman" panose="02020603050405020304" pitchFamily="18" charset="0"/>
              </a:rPr>
              <a:t> (Al), </a:t>
            </a:r>
            <a:r>
              <a:rPr lang="en-US" sz="2500" dirty="0">
                <a:solidFill>
                  <a:srgbClr val="FF0000"/>
                </a:solidFill>
                <a:latin typeface="Times New Roman" panose="02020603050405020304" pitchFamily="18" charset="0"/>
                <a:cs typeface="Times New Roman" panose="02020603050405020304" pitchFamily="18" charset="0"/>
              </a:rPr>
              <a:t>boron</a:t>
            </a:r>
            <a:r>
              <a:rPr lang="en-US" dirty="0">
                <a:latin typeface="Times New Roman" panose="02020603050405020304" pitchFamily="18" charset="0"/>
                <a:cs typeface="Times New Roman" panose="02020603050405020304" pitchFamily="18" charset="0"/>
              </a:rPr>
              <a:t> (B), </a:t>
            </a:r>
            <a:r>
              <a:rPr lang="en-US" dirty="0">
                <a:solidFill>
                  <a:srgbClr val="FF0000"/>
                </a:solidFill>
                <a:latin typeface="Times New Roman" panose="02020603050405020304" pitchFamily="18" charset="0"/>
                <a:cs typeface="Times New Roman" panose="02020603050405020304" pitchFamily="18" charset="0"/>
              </a:rPr>
              <a:t>indium</a:t>
            </a:r>
            <a:r>
              <a:rPr lang="en-US" dirty="0">
                <a:latin typeface="Times New Roman" panose="02020603050405020304" pitchFamily="18" charset="0"/>
                <a:cs typeface="Times New Roman" panose="02020603050405020304" pitchFamily="18" charset="0"/>
              </a:rPr>
              <a:t> (In), </a:t>
            </a:r>
            <a:r>
              <a:rPr lang="en-US" dirty="0" smtClean="0">
                <a:solidFill>
                  <a:srgbClr val="FF0000"/>
                </a:solidFill>
                <a:latin typeface="Times New Roman" panose="02020603050405020304" pitchFamily="18" charset="0"/>
                <a:cs typeface="Times New Roman" panose="02020603050405020304" pitchFamily="18" charset="0"/>
              </a:rPr>
              <a:t>gallium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(Ga), trivalent also known as a </a:t>
            </a:r>
            <a:r>
              <a:rPr lang="en-US" sz="2500" dirty="0">
                <a:solidFill>
                  <a:srgbClr val="FF0000"/>
                </a:solidFill>
                <a:latin typeface="Times New Roman" panose="02020603050405020304" pitchFamily="18" charset="0"/>
                <a:cs typeface="Times New Roman" panose="02020603050405020304" pitchFamily="18" charset="0"/>
              </a:rPr>
              <a:t>acceptor atom </a:t>
            </a:r>
            <a:r>
              <a:rPr lang="en-US" dirty="0">
                <a:latin typeface="Times New Roman" panose="02020603050405020304" pitchFamily="18" charset="0"/>
                <a:cs typeface="Times New Roman" panose="02020603050405020304" pitchFamily="18" charset="0"/>
              </a:rPr>
              <a:t>since they </a:t>
            </a:r>
            <a:r>
              <a:rPr lang="en-US" dirty="0" smtClean="0">
                <a:solidFill>
                  <a:srgbClr val="FF0000"/>
                </a:solidFill>
                <a:latin typeface="Times New Roman" panose="02020603050405020304" pitchFamily="18" charset="0"/>
                <a:cs typeface="Times New Roman" panose="02020603050405020304" pitchFamily="18" charset="0"/>
              </a:rPr>
              <a:t>accept electrons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a </a:t>
            </a:r>
            <a:r>
              <a:rPr lang="en-US" sz="2500" dirty="0">
                <a:solidFill>
                  <a:srgbClr val="FF0000"/>
                </a:solidFill>
                <a:latin typeface="Times New Roman" panose="02020603050405020304" pitchFamily="18" charset="0"/>
                <a:cs typeface="Times New Roman" panose="02020603050405020304" pitchFamily="18" charset="0"/>
              </a:rPr>
              <a:t>trivalent atom </a:t>
            </a:r>
            <a:r>
              <a:rPr lang="en-US" dirty="0">
                <a:latin typeface="Times New Roman" panose="02020603050405020304" pitchFamily="18" charset="0"/>
                <a:cs typeface="Times New Roman" panose="02020603050405020304" pitchFamily="18" charset="0"/>
              </a:rPr>
              <a:t>is added to an intrinsic, it will readily </a:t>
            </a:r>
            <a:r>
              <a:rPr lang="en-US" sz="2500" dirty="0">
                <a:solidFill>
                  <a:srgbClr val="FF0000"/>
                </a:solidFill>
                <a:latin typeface="Times New Roman" panose="02020603050405020304" pitchFamily="18" charset="0"/>
                <a:cs typeface="Times New Roman" panose="02020603050405020304" pitchFamily="18" charset="0"/>
              </a:rPr>
              <a:t>accept free electron, </a:t>
            </a:r>
            <a:r>
              <a:rPr lang="en-US" dirty="0">
                <a:latin typeface="Times New Roman" panose="02020603050405020304" pitchFamily="18" charset="0"/>
                <a:cs typeface="Times New Roman" panose="02020603050405020304" pitchFamily="18" charset="0"/>
              </a:rPr>
              <a:t>as a result –becomes </a:t>
            </a:r>
            <a:r>
              <a:rPr lang="en-US" sz="2500" dirty="0">
                <a:solidFill>
                  <a:srgbClr val="FF0000"/>
                </a:solidFill>
                <a:latin typeface="Times New Roman" panose="02020603050405020304" pitchFamily="18" charset="0"/>
                <a:cs typeface="Times New Roman" panose="02020603050405020304" pitchFamily="18" charset="0"/>
              </a:rPr>
              <a:t>p-type extrinsic semiconductor</a:t>
            </a:r>
            <a:r>
              <a:rPr lang="en-US" dirty="0">
                <a:latin typeface="Times New Roman" panose="02020603050405020304" pitchFamily="18" charset="0"/>
                <a:cs typeface="Times New Roman" panose="02020603050405020304" pitchFamily="18" charset="0"/>
              </a:rPr>
              <a:t>. Each trivalent atom </a:t>
            </a:r>
            <a:r>
              <a:rPr lang="en-US" sz="2500" dirty="0">
                <a:solidFill>
                  <a:srgbClr val="FF0000"/>
                </a:solidFill>
                <a:latin typeface="Times New Roman" panose="02020603050405020304" pitchFamily="18" charset="0"/>
                <a:cs typeface="Times New Roman" panose="02020603050405020304" pitchFamily="18" charset="0"/>
              </a:rPr>
              <a:t>forms covalent bond with 4 adjacent Si atom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Since </a:t>
            </a:r>
            <a:r>
              <a:rPr lang="en-US" sz="2500" dirty="0">
                <a:solidFill>
                  <a:srgbClr val="FF0000"/>
                </a:solidFill>
                <a:latin typeface="Times New Roman" panose="02020603050405020304" pitchFamily="18" charset="0"/>
                <a:cs typeface="Times New Roman" panose="02020603050405020304" pitchFamily="18" charset="0"/>
              </a:rPr>
              <a:t>4 electrons are </a:t>
            </a:r>
            <a:r>
              <a:rPr lang="en-US" dirty="0">
                <a:solidFill>
                  <a:srgbClr val="FF0000"/>
                </a:solidFill>
                <a:latin typeface="Times New Roman" panose="02020603050405020304" pitchFamily="18" charset="0"/>
                <a:cs typeface="Times New Roman" panose="02020603050405020304" pitchFamily="18" charset="0"/>
              </a:rPr>
              <a:t>needed</a:t>
            </a:r>
            <a:r>
              <a:rPr lang="en-US" dirty="0">
                <a:latin typeface="Times New Roman" panose="02020603050405020304" pitchFamily="18" charset="0"/>
                <a:cs typeface="Times New Roman" panose="02020603050405020304" pitchFamily="18" charset="0"/>
              </a:rPr>
              <a:t> to form a covalent bond causes an existence of hole in the covalent bonding. It also causes </a:t>
            </a:r>
            <a:r>
              <a:rPr lang="en-US" b="1" dirty="0">
                <a:solidFill>
                  <a:srgbClr val="FF0000"/>
                </a:solidFill>
                <a:latin typeface="Times New Roman" panose="02020603050405020304" pitchFamily="18" charset="0"/>
                <a:cs typeface="Times New Roman" panose="02020603050405020304" pitchFamily="18" charset="0"/>
              </a:rPr>
              <a:t>a lack of valence electrons in the B atoms</a:t>
            </a:r>
            <a:r>
              <a:rPr lang="en-US" dirty="0">
                <a:latin typeface="Times New Roman" panose="02020603050405020304" pitchFamily="18" charset="0"/>
                <a:cs typeface="Times New Roman" panose="02020603050405020304" pitchFamily="18" charset="0"/>
              </a:rPr>
              <a:t>. In p-type material </a:t>
            </a:r>
            <a:r>
              <a:rPr lang="en-US" b="1" dirty="0">
                <a:solidFill>
                  <a:srgbClr val="FF0000"/>
                </a:solidFill>
                <a:latin typeface="Times New Roman" panose="02020603050405020304" pitchFamily="18" charset="0"/>
                <a:cs typeface="Times New Roman" panose="02020603050405020304" pitchFamily="18" charset="0"/>
              </a:rPr>
              <a:t>holes are majority </a:t>
            </a:r>
            <a:r>
              <a:rPr lang="en-US" b="1" dirty="0" smtClean="0">
                <a:solidFill>
                  <a:srgbClr val="FF0000"/>
                </a:solidFill>
                <a:latin typeface="Times New Roman" panose="02020603050405020304" pitchFamily="18" charset="0"/>
                <a:cs typeface="Times New Roman" panose="02020603050405020304" pitchFamily="18" charset="0"/>
              </a:rPr>
              <a:t>carrier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b="1" dirty="0">
                <a:solidFill>
                  <a:srgbClr val="FF0000"/>
                </a:solidFill>
                <a:latin typeface="Times New Roman" panose="02020603050405020304" pitchFamily="18" charset="0"/>
                <a:cs typeface="Times New Roman" panose="02020603050405020304" pitchFamily="18" charset="0"/>
              </a:rPr>
              <a:t>electron the minority carrier</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	</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Figure 11: Trivalent impurity atom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a silicon crystal structure. A boron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B) impurity atom is shown in the center.</a:t>
            </a: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solidFill>
                  <a:schemeClr val="bg1"/>
                </a:solidFill>
              </a:rPr>
              <a:t>18</a:t>
            </a:fld>
            <a:endParaRPr lang="en-US" dirty="0">
              <a:solidFill>
                <a:schemeClr val="bg1"/>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638800" y="3581400"/>
            <a:ext cx="2639656" cy="2620057"/>
          </a:xfrm>
          <a:prstGeom prst="rect">
            <a:avLst/>
          </a:prstGeom>
        </p:spPr>
      </p:pic>
      <p:sp>
        <p:nvSpPr>
          <p:cNvPr id="8" name="Rectangle 7"/>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841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6965245" cy="2895600"/>
          </a:xfrm>
        </p:spPr>
        <p:txBody>
          <a:bodyPr>
            <a:normAutofit fontScale="90000"/>
          </a:bodyPr>
          <a:lstStyle/>
          <a:p>
            <a:r>
              <a:rPr lang="en-US" b="1" dirty="0"/>
              <a:t/>
            </a:r>
            <a:br>
              <a:rPr lang="en-US" b="1" dirty="0"/>
            </a:br>
            <a:r>
              <a:rPr lang="en-US" b="1" dirty="0"/>
              <a:t/>
            </a:r>
            <a:br>
              <a:rPr lang="en-US" b="1" dirty="0"/>
            </a:br>
            <a:r>
              <a:rPr lang="en-US" b="1" dirty="0"/>
              <a:t>Chapter </a:t>
            </a:r>
            <a:r>
              <a:rPr lang="en-US" b="1" dirty="0" smtClean="0"/>
              <a:t>One: </a:t>
            </a:r>
            <a:r>
              <a:rPr lang="en-US" b="1" dirty="0"/>
              <a:t>Semiconductor Material</a:t>
            </a:r>
            <a:br>
              <a:rPr lang="en-US" b="1" dirty="0"/>
            </a:br>
            <a:r>
              <a:rPr lang="en-US" b="1" dirty="0"/>
              <a:t/>
            </a:r>
            <a:br>
              <a:rPr lang="en-US" b="1" dirty="0"/>
            </a:br>
            <a:r>
              <a:rPr lang="en-US" b="1" dirty="0"/>
              <a:t>Lecture 1</a:t>
            </a:r>
            <a:r>
              <a:rPr lang="en-US" dirty="0"/>
              <a:t/>
            </a:r>
            <a:br>
              <a:rPr lang="en-US" dirty="0"/>
            </a:br>
            <a:r>
              <a:rPr lang="ar-IQ" dirty="0"/>
              <a:t/>
            </a:r>
            <a:br>
              <a:rPr lang="ar-IQ" dirty="0"/>
            </a:br>
            <a:endParaRPr lang="en-US" dirty="0"/>
          </a:p>
        </p:txBody>
      </p:sp>
      <p:sp>
        <p:nvSpPr>
          <p:cNvPr id="4" name="Slide Number Placeholder 3"/>
          <p:cNvSpPr>
            <a:spLocks noGrp="1"/>
          </p:cNvSpPr>
          <p:nvPr>
            <p:ph type="sldNum" sz="quarter" idx="12"/>
          </p:nvPr>
        </p:nvSpPr>
        <p:spPr/>
        <p:txBody>
          <a:bodyPr/>
          <a:lstStyle/>
          <a:p>
            <a:fld id="{405F97FB-85A4-49E9-BA53-E68A7A753320}" type="slidenum">
              <a:rPr lang="en-US" smtClean="0"/>
              <a:t>2</a:t>
            </a:fld>
            <a:endParaRPr lang="en-US"/>
          </a:p>
        </p:txBody>
      </p:sp>
      <p:sp>
        <p:nvSpPr>
          <p:cNvPr id="7" name="Rectangle 6"/>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05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1" y="660387"/>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Electronics</a:t>
            </a:r>
            <a:endParaRPr lang="en-US" dirty="0">
              <a:solidFill>
                <a:schemeClr val="tx2"/>
              </a:solidFill>
            </a:endParaRPr>
          </a:p>
        </p:txBody>
      </p:sp>
      <p:sp>
        <p:nvSpPr>
          <p:cNvPr id="3" name="Content Placeholder 2"/>
          <p:cNvSpPr>
            <a:spLocks noGrp="1"/>
          </p:cNvSpPr>
          <p:nvPr>
            <p:ph idx="1"/>
          </p:nvPr>
        </p:nvSpPr>
        <p:spPr>
          <a:xfrm>
            <a:off x="762001" y="1524001"/>
            <a:ext cx="7696200" cy="4800599"/>
          </a:xfrm>
        </p:spPr>
        <p:txBody>
          <a:bodyPr>
            <a:noAutofit/>
          </a:bodyPr>
          <a:lstStyle/>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Electronics </a:t>
            </a:r>
            <a:r>
              <a:rPr lang="en-US" sz="2000" dirty="0">
                <a:latin typeface="Times New Roman" panose="02020603050405020304" pitchFamily="18" charset="0"/>
                <a:ea typeface="Tahoma" panose="020B0604030504040204" pitchFamily="34" charset="0"/>
                <a:cs typeface="Times New Roman" panose="02020603050405020304" pitchFamily="18" charset="0"/>
              </a:rPr>
              <a:t>is</a:t>
            </a:r>
            <a:r>
              <a:rPr lang="en-US" sz="2000" b="1"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branch of physics </a:t>
            </a:r>
            <a:r>
              <a:rPr lang="en-US" sz="2000" dirty="0">
                <a:latin typeface="Times New Roman" panose="02020603050405020304" pitchFamily="18" charset="0"/>
                <a:ea typeface="Tahoma" panose="020B0604030504040204" pitchFamily="34" charset="0"/>
                <a:cs typeface="Times New Roman" panose="02020603050405020304" pitchFamily="18" charset="0"/>
              </a:rPr>
              <a:t>that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deals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with:</a:t>
            </a:r>
          </a:p>
          <a:p>
            <a:pPr marL="457200" indent="-457200" algn="just" eaLnBrk="0" hangingPunct="0">
              <a:buFont typeface="+mj-lt"/>
              <a:buAutoNum type="arabicPeriod"/>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latin typeface="Times New Roman" panose="02020603050405020304" pitchFamily="18" charset="0"/>
                <a:ea typeface="Tahoma" panose="020B0604030504040204" pitchFamily="34" charset="0"/>
                <a:cs typeface="Times New Roman" panose="02020603050405020304" pitchFamily="18" charset="0"/>
              </a:rPr>
              <a:t>emission and effects of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electrons</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just" eaLnBrk="0" hangingPunct="0">
              <a:buFont typeface="+mj-lt"/>
              <a:buAutoNum type="arabicPeriod"/>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latin typeface="Times New Roman" panose="02020603050405020304" pitchFamily="18" charset="0"/>
                <a:ea typeface="Tahoma" panose="020B0604030504040204" pitchFamily="34" charset="0"/>
                <a:cs typeface="Times New Roman" panose="02020603050405020304" pitchFamily="18" charset="0"/>
              </a:rPr>
              <a:t>use of electronic devices</a:t>
            </a:r>
            <a:r>
              <a:rPr lang="en-US" sz="2000" dirty="0">
                <a:latin typeface="Times New Roman" panose="02020603050405020304" pitchFamily="18" charset="0"/>
                <a:ea typeface="Tahoma" panose="020B0604030504040204" pitchFamily="34" charset="0"/>
                <a:cs typeface="Times New Roman" panose="02020603050405020304" pitchFamily="18" charset="0"/>
              </a:rPr>
              <a:t>, i.e.,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Science </a:t>
            </a:r>
            <a:r>
              <a:rPr lang="en-US" sz="2000" b="1" dirty="0">
                <a:latin typeface="Times New Roman" panose="02020603050405020304" pitchFamily="18" charset="0"/>
                <a:ea typeface="Tahoma" panose="020B0604030504040204" pitchFamily="34" charset="0"/>
                <a:cs typeface="Times New Roman" panose="02020603050405020304" pitchFamily="18" charset="0"/>
              </a:rPr>
              <a:t>of the motion of charges</a:t>
            </a:r>
            <a:r>
              <a:rPr lang="en-US" sz="2000" dirty="0">
                <a:latin typeface="Times New Roman" panose="02020603050405020304" pitchFamily="18" charset="0"/>
                <a:ea typeface="Tahoma" panose="020B0604030504040204" pitchFamily="34" charset="0"/>
                <a:cs typeface="Times New Roman" panose="02020603050405020304" pitchFamily="18" charset="0"/>
              </a:rPr>
              <a:t> in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gas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vacuum</a:t>
            </a:r>
            <a:r>
              <a:rPr lang="en-US" sz="2000" dirty="0">
                <a:latin typeface="Times New Roman" panose="02020603050405020304" pitchFamily="18" charset="0"/>
                <a:ea typeface="Tahoma" panose="020B0604030504040204" pitchFamily="34" charset="0"/>
                <a:cs typeface="Times New Roman" panose="02020603050405020304" pitchFamily="18" charset="0"/>
              </a:rPr>
              <a:t> or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semiconductor</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endParaRPr lang="en-GB" sz="2000" dirty="0">
              <a:latin typeface="Times New Roman" panose="02020603050405020304" pitchFamily="18" charset="0"/>
              <a:ea typeface="Tahoma" panose="020B0604030504040204" pitchFamily="34"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An </a:t>
            </a:r>
            <a:r>
              <a:rPr lang="en-US" sz="2000" dirty="0">
                <a:latin typeface="Times New Roman" panose="02020603050405020304" pitchFamily="18" charset="0"/>
                <a:ea typeface="Tahoma" panose="020B0604030504040204" pitchFamily="34" charset="0"/>
                <a:cs typeface="Times New Roman" panose="02020603050405020304" pitchFamily="18" charset="0"/>
              </a:rPr>
              <a:t>electronic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building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blocks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packaged </a:t>
            </a:r>
            <a:r>
              <a:rPr lang="en-US" sz="2000" dirty="0">
                <a:latin typeface="Times New Roman" panose="02020603050405020304" pitchFamily="18" charset="0"/>
                <a:ea typeface="Tahoma" panose="020B0604030504040204" pitchFamily="34" charset="0"/>
                <a:cs typeface="Times New Roman" panose="02020603050405020304" pitchFamily="18" charset="0"/>
              </a:rPr>
              <a:t>in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discrete form with two or more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connecting leads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or metallic pads.</a:t>
            </a:r>
          </a:p>
          <a:p>
            <a:pPr algn="just">
              <a:buFont typeface="Wingdings" panose="05000000000000000000" pitchFamily="2" charset="2"/>
              <a:buChar char="§"/>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Components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are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connected together to create an electronic circuit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with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 particular function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e.g.: an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amplifier</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radio</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receiver</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or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oscillator</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Active components are sometimes called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devices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Composed</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en-US" sz="2000" b="1" dirty="0">
                <a:latin typeface="Times New Roman" panose="02020603050405020304" pitchFamily="18" charset="0"/>
                <a:cs typeface="Times New Roman" panose="02020603050405020304" pitchFamily="18" charset="0"/>
              </a:rPr>
              <a:t>subsystems</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electronic circuits</a:t>
            </a:r>
            <a:r>
              <a:rPr lang="en-US" sz="2000" dirty="0">
                <a:latin typeface="Times New Roman" panose="02020603050405020304" pitchFamily="18" charset="0"/>
                <a:cs typeface="Times New Roman" panose="02020603050405020304" pitchFamily="18" charset="0"/>
              </a:rPr>
              <a:t>, which may </a:t>
            </a:r>
            <a:r>
              <a:rPr lang="en-US" sz="2000" b="1" dirty="0">
                <a:latin typeface="Times New Roman" panose="02020603050405020304" pitchFamily="18" charset="0"/>
                <a:cs typeface="Times New Roman" panose="02020603050405020304" pitchFamily="18" charset="0"/>
              </a:rPr>
              <a:t>include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amplifiers signal sources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power supplies </a:t>
            </a:r>
            <a:r>
              <a:rPr lang="en-US" sz="2000" dirty="0" err="1">
                <a:latin typeface="Times New Roman" panose="02020603050405020304" pitchFamily="18" charset="0"/>
                <a:cs typeface="Times New Roman" panose="02020603050405020304" pitchFamily="18" charset="0"/>
              </a:rPr>
              <a:t>etc</a:t>
            </a:r>
            <a:r>
              <a:rPr lang="en-US" sz="2000" dirty="0">
                <a:latin typeface="Times New Roman" panose="02020603050405020304" pitchFamily="18" charset="0"/>
                <a:cs typeface="Times New Roman" panose="02020603050405020304" pitchFamily="18" charset="0"/>
              </a:rPr>
              <a:t>…, e.g.: Laptop, DVD players, iPod, mobile </a:t>
            </a:r>
            <a:r>
              <a:rPr lang="en-US" sz="2000" dirty="0" err="1" smtClean="0">
                <a:latin typeface="Times New Roman" panose="02020603050405020304" pitchFamily="18" charset="0"/>
                <a:cs typeface="Times New Roman" panose="02020603050405020304" pitchFamily="18" charset="0"/>
              </a:rPr>
              <a:t>phonex</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PDA (Personal Digital </a:t>
            </a:r>
            <a:r>
              <a:rPr lang="en-US" sz="2000" dirty="0" smtClean="0">
                <a:latin typeface="Times New Roman" panose="02020603050405020304" pitchFamily="18" charset="0"/>
                <a:cs typeface="Times New Roman" panose="02020603050405020304" pitchFamily="18" charset="0"/>
              </a:rPr>
              <a:t>Assistant</a:t>
            </a:r>
            <a:r>
              <a:rPr lang="en-US"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3</a:t>
            </a:fld>
            <a:endParaRPr lang="en-US" dirty="0"/>
          </a:p>
        </p:txBody>
      </p:sp>
      <p:sp>
        <p:nvSpPr>
          <p:cNvPr id="6" name="Rectangle 5"/>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832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813" y="545049"/>
            <a:ext cx="6965245" cy="630218"/>
          </a:xfrm>
        </p:spPr>
        <p:txBody>
          <a:bodyPr>
            <a:normAutofit/>
          </a:bodyPr>
          <a:lstStyle/>
          <a:p>
            <a:pPr lvl="1" algn="ctr" rtl="0"/>
            <a:r>
              <a:rPr lang="en-US" sz="2400" b="1" dirty="0">
                <a:latin typeface="Times New Roman" panose="02020603050405020304" pitchFamily="18" charset="0"/>
                <a:cs typeface="Times New Roman" panose="02020603050405020304" pitchFamily="18" charset="0"/>
              </a:rPr>
              <a:t>Atomic structure</a:t>
            </a:r>
          </a:p>
        </p:txBody>
      </p:sp>
      <p:sp>
        <p:nvSpPr>
          <p:cNvPr id="3" name="Content Placeholder 2"/>
          <p:cNvSpPr>
            <a:spLocks noGrp="1"/>
          </p:cNvSpPr>
          <p:nvPr>
            <p:ph idx="1"/>
          </p:nvPr>
        </p:nvSpPr>
        <p:spPr>
          <a:xfrm>
            <a:off x="762000" y="1126834"/>
            <a:ext cx="5638800" cy="5197766"/>
          </a:xfrm>
        </p:spPr>
        <p:txBody>
          <a:bodyPr>
            <a:noAutofit/>
          </a:bodyPr>
          <a:lstStyle/>
          <a:p>
            <a:pPr algn="just">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All </a:t>
            </a:r>
            <a:r>
              <a:rPr lang="en-US" sz="1600" b="1" dirty="0">
                <a:latin typeface="Times New Roman" panose="02020603050405020304" pitchFamily="18" charset="0"/>
                <a:cs typeface="Times New Roman" panose="02020603050405020304" pitchFamily="18" charset="0"/>
              </a:rPr>
              <a:t>matters on earth made of atoms </a:t>
            </a:r>
            <a:r>
              <a:rPr lang="en-US" sz="1600" dirty="0">
                <a:latin typeface="Times New Roman" panose="02020603050405020304" pitchFamily="18" charset="0"/>
                <a:cs typeface="Times New Roman" panose="02020603050405020304" pitchFamily="18" charset="0"/>
              </a:rPr>
              <a:t>(made up of </a:t>
            </a:r>
            <a:r>
              <a:rPr lang="en-US" sz="1600" b="1" dirty="0">
                <a:latin typeface="Times New Roman" panose="02020603050405020304" pitchFamily="18" charset="0"/>
                <a:cs typeface="Times New Roman" panose="02020603050405020304" pitchFamily="18" charset="0"/>
              </a:rPr>
              <a:t>elements or combination </a:t>
            </a:r>
            <a:r>
              <a:rPr lang="en-US" sz="1600" b="1" dirty="0" smtClean="0">
                <a:latin typeface="Times New Roman" panose="02020603050405020304" pitchFamily="18" charset="0"/>
                <a:cs typeface="Times New Roman" panose="02020603050405020304" pitchFamily="18" charset="0"/>
              </a:rPr>
              <a:t>of elements</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all </a:t>
            </a:r>
            <a:r>
              <a:rPr lang="en-US" sz="1600" dirty="0">
                <a:latin typeface="Times New Roman" panose="02020603050405020304" pitchFamily="18" charset="0"/>
                <a:cs typeface="Times New Roman" panose="02020603050405020304" pitchFamily="18" charset="0"/>
              </a:rPr>
              <a:t>atoms </a:t>
            </a:r>
            <a:r>
              <a:rPr lang="en-US" sz="1600" b="1" dirty="0">
                <a:latin typeface="Times New Roman" panose="02020603050405020304" pitchFamily="18" charset="0"/>
                <a:cs typeface="Times New Roman" panose="02020603050405020304" pitchFamily="18" charset="0"/>
              </a:rPr>
              <a:t>consist of </a:t>
            </a:r>
            <a:r>
              <a:rPr lang="en-US" sz="1600" dirty="0">
                <a:solidFill>
                  <a:srgbClr val="FF0000"/>
                </a:solidFill>
                <a:latin typeface="Times New Roman" panose="02020603050405020304" pitchFamily="18" charset="0"/>
                <a:cs typeface="Times New Roman" panose="02020603050405020304" pitchFamily="18" charset="0"/>
              </a:rPr>
              <a:t>electrons</a:t>
            </a:r>
            <a:r>
              <a:rPr lang="en-US" sz="1600" dirty="0">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protons </a:t>
            </a:r>
            <a:r>
              <a:rPr lang="en-US" sz="1600" dirty="0">
                <a:latin typeface="Times New Roman" panose="02020603050405020304" pitchFamily="18" charset="0"/>
                <a:cs typeface="Times New Roman" panose="02020603050405020304" pitchFamily="18" charset="0"/>
              </a:rPr>
              <a:t>and </a:t>
            </a:r>
            <a:r>
              <a:rPr lang="en-US" sz="1600" b="1" dirty="0">
                <a:solidFill>
                  <a:srgbClr val="FF0000"/>
                </a:solidFill>
                <a:latin typeface="Times New Roman" panose="02020603050405020304" pitchFamily="18" charset="0"/>
                <a:cs typeface="Times New Roman" panose="02020603050405020304" pitchFamily="18" charset="0"/>
              </a:rPr>
              <a:t>neutrons</a:t>
            </a:r>
            <a:r>
              <a:rPr lang="en-US" sz="1600" dirty="0">
                <a:solidFill>
                  <a:srgbClr val="FF0000"/>
                </a:solidFill>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except</a:t>
            </a:r>
            <a:r>
              <a:rPr lang="en-US" sz="1600" dirty="0">
                <a:solidFill>
                  <a:srgbClr val="FF0000"/>
                </a:solidFill>
                <a:latin typeface="Times New Roman" panose="02020603050405020304" pitchFamily="18" charset="0"/>
                <a:cs typeface="Times New Roman" panose="02020603050405020304" pitchFamily="18" charset="0"/>
              </a:rPr>
              <a:t> normal hydrogen</a:t>
            </a:r>
            <a:r>
              <a:rPr lang="en-US" sz="1600" dirty="0">
                <a:latin typeface="Times New Roman" panose="02020603050405020304" pitchFamily="18" charset="0"/>
                <a:cs typeface="Times New Roman" panose="02020603050405020304" pitchFamily="18" charset="0"/>
              </a:rPr>
              <a:t>, which does not have a neutron.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An </a:t>
            </a:r>
            <a:r>
              <a:rPr lang="en-US" sz="1600" b="1" dirty="0">
                <a:latin typeface="Times New Roman" panose="02020603050405020304" pitchFamily="18" charset="0"/>
                <a:cs typeface="Times New Roman" panose="02020603050405020304" pitchFamily="18" charset="0"/>
              </a:rPr>
              <a:t>atom </a:t>
            </a:r>
            <a:r>
              <a:rPr lang="en-US" sz="1600" dirty="0">
                <a:latin typeface="Times New Roman" panose="02020603050405020304" pitchFamily="18" charset="0"/>
                <a:cs typeface="Times New Roman" panose="02020603050405020304" pitchFamily="18" charset="0"/>
              </a:rPr>
              <a:t>is the smallest particle of an element that retains the characteristics of that element.</a:t>
            </a:r>
          </a:p>
          <a:p>
            <a:pPr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According to Bohr</a:t>
            </a:r>
            <a:r>
              <a:rPr lang="en-US" sz="1600" dirty="0">
                <a:latin typeface="Times New Roman" panose="02020603050405020304" pitchFamily="18" charset="0"/>
                <a:cs typeface="Times New Roman" panose="02020603050405020304" pitchFamily="18" charset="0"/>
              </a:rPr>
              <a:t>, atoms have a </a:t>
            </a:r>
            <a:r>
              <a:rPr lang="en-US" sz="1600" dirty="0">
                <a:solidFill>
                  <a:srgbClr val="FF0000"/>
                </a:solidFill>
                <a:latin typeface="Times New Roman" panose="02020603050405020304" pitchFamily="18" charset="0"/>
                <a:cs typeface="Times New Roman" panose="02020603050405020304" pitchFamily="18" charset="0"/>
              </a:rPr>
              <a:t>planetary orbits structure </a:t>
            </a:r>
            <a:r>
              <a:rPr lang="en-US" sz="1600" dirty="0">
                <a:latin typeface="Times New Roman" panose="02020603050405020304" pitchFamily="18" charset="0"/>
                <a:cs typeface="Times New Roman" panose="02020603050405020304" pitchFamily="18" charset="0"/>
              </a:rPr>
              <a:t>that </a:t>
            </a:r>
            <a:r>
              <a:rPr lang="en-US" sz="1600" b="1" dirty="0">
                <a:latin typeface="Times New Roman" panose="02020603050405020304" pitchFamily="18" charset="0"/>
                <a:cs typeface="Times New Roman" panose="02020603050405020304" pitchFamily="18" charset="0"/>
              </a:rPr>
              <a:t>consists of </a:t>
            </a:r>
            <a:r>
              <a:rPr lang="en-US" sz="1600" dirty="0">
                <a:latin typeface="Times New Roman" panose="02020603050405020304" pitchFamily="18" charset="0"/>
                <a:cs typeface="Times New Roman" panose="02020603050405020304" pitchFamily="18" charset="0"/>
              </a:rPr>
              <a:t>a central </a:t>
            </a:r>
            <a:r>
              <a:rPr lang="en-US" sz="1600" dirty="0">
                <a:solidFill>
                  <a:srgbClr val="FF0000"/>
                </a:solidFill>
                <a:latin typeface="Times New Roman" panose="02020603050405020304" pitchFamily="18" charset="0"/>
                <a:cs typeface="Times New Roman" panose="02020603050405020304" pitchFamily="18" charset="0"/>
              </a:rPr>
              <a:t>nucleus</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surround</a:t>
            </a:r>
            <a:r>
              <a:rPr lang="en-US" sz="1600" dirty="0">
                <a:latin typeface="Times New Roman" panose="02020603050405020304" pitchFamily="18" charset="0"/>
                <a:cs typeface="Times New Roman" panose="02020603050405020304" pitchFamily="18" charset="0"/>
              </a:rPr>
              <a:t> by </a:t>
            </a:r>
            <a:r>
              <a:rPr lang="en-US" sz="1600" dirty="0">
                <a:solidFill>
                  <a:srgbClr val="FF0000"/>
                </a:solidFill>
                <a:latin typeface="Times New Roman" panose="02020603050405020304" pitchFamily="18" charset="0"/>
                <a:cs typeface="Times New Roman" panose="02020603050405020304" pitchFamily="18" charset="0"/>
              </a:rPr>
              <a:t>orbiting</a:t>
            </a:r>
            <a:r>
              <a:rPr lang="en-US" sz="1600" dirty="0">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electrons</a:t>
            </a:r>
            <a:r>
              <a:rPr lang="en-US" sz="1600" dirty="0">
                <a:latin typeface="Times New Roman" panose="02020603050405020304" pitchFamily="18" charset="0"/>
                <a:cs typeface="Times New Roman" panose="02020603050405020304" pitchFamily="18" charset="0"/>
              </a:rPr>
              <a:t> (Figure 1). </a:t>
            </a:r>
            <a:r>
              <a:rPr lang="en-US" sz="1600" b="1" dirty="0">
                <a:latin typeface="Times New Roman" panose="02020603050405020304" pitchFamily="18" charset="0"/>
                <a:cs typeface="Times New Roman" panose="02020603050405020304" pitchFamily="18" charset="0"/>
              </a:rPr>
              <a:t>Nucleus contains </a:t>
            </a:r>
            <a:r>
              <a:rPr lang="en-US" sz="1600" dirty="0">
                <a:solidFill>
                  <a:srgbClr val="FF0000"/>
                </a:solidFill>
                <a:latin typeface="Times New Roman" panose="02020603050405020304" pitchFamily="18" charset="0"/>
                <a:cs typeface="Times New Roman" panose="02020603050405020304" pitchFamily="18" charset="0"/>
              </a:rPr>
              <a:t>protons</a:t>
            </a:r>
            <a:r>
              <a:rPr lang="en-US" sz="1600" dirty="0">
                <a:latin typeface="Times New Roman" panose="02020603050405020304" pitchFamily="18" charset="0"/>
                <a:cs typeface="Times New Roman" panose="02020603050405020304" pitchFamily="18" charset="0"/>
              </a:rPr>
              <a:t> and </a:t>
            </a:r>
            <a:r>
              <a:rPr lang="en-US" sz="1600" dirty="0">
                <a:solidFill>
                  <a:srgbClr val="FF0000"/>
                </a:solidFill>
                <a:latin typeface="Times New Roman" panose="02020603050405020304" pitchFamily="18" charset="0"/>
                <a:cs typeface="Times New Roman" panose="02020603050405020304" pitchFamily="18" charset="0"/>
              </a:rPr>
              <a:t>neutrons</a:t>
            </a:r>
            <a:r>
              <a:rPr lang="en-US" sz="1600" dirty="0">
                <a:latin typeface="Times New Roman" panose="02020603050405020304" pitchFamily="18" charset="0"/>
                <a:cs typeface="Times New Roman" panose="02020603050405020304" pitchFamily="18" charset="0"/>
              </a:rPr>
              <a:t>, similar to the way planets orbit the sun in our </a:t>
            </a:r>
            <a:r>
              <a:rPr lang="en-US" sz="1600" dirty="0" smtClean="0">
                <a:latin typeface="Times New Roman" panose="02020603050405020304" pitchFamily="18" charset="0"/>
                <a:cs typeface="Times New Roman" panose="02020603050405020304" pitchFamily="18" charset="0"/>
              </a:rPr>
              <a:t>solar </a:t>
            </a:r>
            <a:r>
              <a:rPr lang="en-US" sz="1600" dirty="0">
                <a:latin typeface="Times New Roman" panose="02020603050405020304" pitchFamily="18" charset="0"/>
                <a:cs typeface="Times New Roman" panose="02020603050405020304" pitchFamily="18" charset="0"/>
              </a:rPr>
              <a:t>system</a:t>
            </a:r>
            <a:r>
              <a:rPr lang="en-US" sz="1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Each type of atom </a:t>
            </a:r>
            <a:r>
              <a:rPr lang="en-US" sz="1600" dirty="0">
                <a:latin typeface="Times New Roman" panose="02020603050405020304" pitchFamily="18" charset="0"/>
                <a:cs typeface="Times New Roman" panose="02020603050405020304" pitchFamily="18" charset="0"/>
              </a:rPr>
              <a:t>has </a:t>
            </a:r>
            <a:r>
              <a:rPr lang="en-US" sz="1600" dirty="0">
                <a:solidFill>
                  <a:srgbClr val="FF0000"/>
                </a:solidFill>
                <a:latin typeface="Times New Roman" panose="02020603050405020304" pitchFamily="18" charset="0"/>
                <a:cs typeface="Times New Roman" panose="02020603050405020304" pitchFamily="18" charset="0"/>
              </a:rPr>
              <a:t>a certain number of electrons </a:t>
            </a:r>
            <a:r>
              <a:rPr lang="en-US" sz="1600" dirty="0">
                <a:latin typeface="Times New Roman" panose="02020603050405020304" pitchFamily="18" charset="0"/>
                <a:cs typeface="Times New Roman" panose="02020603050405020304" pitchFamily="18" charset="0"/>
              </a:rPr>
              <a:t>and </a:t>
            </a:r>
            <a:r>
              <a:rPr lang="en-US" sz="1600" dirty="0">
                <a:solidFill>
                  <a:srgbClr val="FF0000"/>
                </a:solidFill>
                <a:latin typeface="Times New Roman" panose="02020603050405020304" pitchFamily="18" charset="0"/>
                <a:cs typeface="Times New Roman" panose="02020603050405020304" pitchFamily="18" charset="0"/>
              </a:rPr>
              <a:t>protons</a:t>
            </a:r>
            <a:r>
              <a:rPr lang="en-US" sz="1600" dirty="0">
                <a:latin typeface="Times New Roman" panose="02020603050405020304" pitchFamily="18" charset="0"/>
                <a:cs typeface="Times New Roman" panose="02020603050405020304" pitchFamily="18" charset="0"/>
              </a:rPr>
              <a:t> that distinguishes it from atoms of other elements. </a:t>
            </a:r>
          </a:p>
          <a:p>
            <a:pPr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Each electron </a:t>
            </a:r>
            <a:r>
              <a:rPr lang="en-US" sz="1600" dirty="0">
                <a:latin typeface="Times New Roman" panose="02020603050405020304" pitchFamily="18" charset="0"/>
                <a:cs typeface="Times New Roman" panose="02020603050405020304" pitchFamily="18" charset="0"/>
              </a:rPr>
              <a:t>has its </a:t>
            </a:r>
            <a:r>
              <a:rPr lang="en-US" sz="1600" dirty="0">
                <a:solidFill>
                  <a:srgbClr val="FF0000"/>
                </a:solidFill>
                <a:latin typeface="Times New Roman" panose="02020603050405020304" pitchFamily="18" charset="0"/>
                <a:cs typeface="Times New Roman" panose="02020603050405020304" pitchFamily="18" charset="0"/>
              </a:rPr>
              <a:t>own orbit</a:t>
            </a:r>
            <a:r>
              <a:rPr lang="en-US" sz="1600" dirty="0">
                <a:latin typeface="Times New Roman" panose="02020603050405020304" pitchFamily="18" charset="0"/>
                <a:cs typeface="Times New Roman" panose="02020603050405020304" pitchFamily="18" charset="0"/>
              </a:rPr>
              <a:t> that </a:t>
            </a:r>
            <a:r>
              <a:rPr lang="en-US" sz="1600" b="1" dirty="0">
                <a:latin typeface="Times New Roman" panose="02020603050405020304" pitchFamily="18" charset="0"/>
                <a:cs typeface="Times New Roman" panose="02020603050405020304" pitchFamily="18" charset="0"/>
              </a:rPr>
              <a:t>corresponds</a:t>
            </a:r>
            <a:r>
              <a:rPr lang="en-US" sz="1600" dirty="0">
                <a:latin typeface="Times New Roman" panose="02020603050405020304" pitchFamily="18" charset="0"/>
                <a:cs typeface="Times New Roman" panose="02020603050405020304" pitchFamily="18" charset="0"/>
              </a:rPr>
              <a:t> to different </a:t>
            </a:r>
            <a:r>
              <a:rPr lang="en-US" sz="1600" dirty="0">
                <a:solidFill>
                  <a:srgbClr val="FF0000"/>
                </a:solidFill>
                <a:latin typeface="Times New Roman" panose="02020603050405020304" pitchFamily="18" charset="0"/>
                <a:cs typeface="Times New Roman" panose="02020603050405020304" pitchFamily="18" charset="0"/>
              </a:rPr>
              <a:t>energy levels</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In an atom, orbits are grouped into energy bands known as shells. Each shell has a fixed maximum number of electrons at allowed energy levels. The maximum number of electrons </a:t>
            </a:r>
            <a:r>
              <a:rPr lang="en-US" sz="1600" dirty="0" smtClean="0">
                <a:latin typeface="Times New Roman" panose="02020603050405020304" pitchFamily="18" charset="0"/>
                <a:cs typeface="Times New Roman" panose="02020603050405020304" pitchFamily="18" charset="0"/>
              </a:rPr>
              <a:t>          </a:t>
            </a:r>
          </a:p>
          <a:p>
            <a:pPr marL="0" indent="0" algn="just">
              <a:buNone/>
            </a:pPr>
            <a:r>
              <a:rPr lang="en-US" sz="1600" dirty="0" smtClean="0">
                <a:latin typeface="Times New Roman" panose="02020603050405020304" pitchFamily="18" charset="0"/>
                <a:cs typeface="Times New Roman" panose="02020603050405020304" pitchFamily="18" charset="0"/>
              </a:rPr>
              <a:t>             that </a:t>
            </a:r>
            <a:r>
              <a:rPr lang="en-US" sz="1600" dirty="0">
                <a:latin typeface="Times New Roman" panose="02020603050405020304" pitchFamily="18" charset="0"/>
                <a:cs typeface="Times New Roman" panose="02020603050405020304" pitchFamily="18" charset="0"/>
              </a:rPr>
              <a:t>can exist in each shell can be calculated as,</a:t>
            </a:r>
          </a:p>
          <a:p>
            <a:pPr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Ne=2n2                 </a:t>
            </a:r>
            <a:r>
              <a:rPr lang="en-US" sz="1600" dirty="0">
                <a:latin typeface="Times New Roman" panose="02020603050405020304" pitchFamily="18" charset="0"/>
                <a:cs typeface="Times New Roman" panose="02020603050405020304" pitchFamily="18" charset="0"/>
              </a:rPr>
              <a:t>where n is the number of the shell.</a:t>
            </a:r>
          </a:p>
          <a:p>
            <a:pPr algn="just">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4</a:t>
            </a:fld>
            <a:endParaRPr lang="en-US"/>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8960"/>
          <a:stretch/>
        </p:blipFill>
        <p:spPr bwMode="auto">
          <a:xfrm>
            <a:off x="6428509" y="2226842"/>
            <a:ext cx="2514600" cy="2590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010400" y="5114499"/>
            <a:ext cx="1141659" cy="369332"/>
          </a:xfrm>
          <a:prstGeom prst="rect">
            <a:avLst/>
          </a:prstGeom>
        </p:spPr>
        <p:txBody>
          <a:bodyPr wrap="none">
            <a:spAutoFit/>
          </a:bodyPr>
          <a:lstStyle/>
          <a:p>
            <a:r>
              <a:rPr lang="en-GB" dirty="0">
                <a:latin typeface="Tempus Sans ITC" panose="04020404030D07020202" pitchFamily="82" charset="0"/>
                <a:ea typeface="Tahoma" panose="020B0604030504040204" pitchFamily="34" charset="0"/>
                <a:cs typeface="Tahoma" panose="020B0604030504040204" pitchFamily="34" charset="0"/>
              </a:rPr>
              <a:t>Figure (1)</a:t>
            </a:r>
          </a:p>
        </p:txBody>
      </p:sp>
      <p:pic>
        <p:nvPicPr>
          <p:cNvPr id="9" name="Picture 8"/>
          <p:cNvPicPr>
            <a:picLocks noChangeAspect="1"/>
          </p:cNvPicPr>
          <p:nvPr/>
        </p:nvPicPr>
        <p:blipFill>
          <a:blip r:embed="rId3"/>
          <a:stretch>
            <a:fillRect/>
          </a:stretch>
        </p:blipFill>
        <p:spPr>
          <a:xfrm>
            <a:off x="1066800" y="5601872"/>
            <a:ext cx="381000" cy="238125"/>
          </a:xfrm>
          <a:prstGeom prst="rect">
            <a:avLst/>
          </a:prstGeom>
        </p:spPr>
      </p:pic>
      <p:pic>
        <p:nvPicPr>
          <p:cNvPr id="10" name="Picture 9"/>
          <p:cNvPicPr>
            <a:picLocks noChangeAspect="1"/>
          </p:cNvPicPr>
          <p:nvPr/>
        </p:nvPicPr>
        <p:blipFill>
          <a:blip r:embed="rId4"/>
          <a:stretch>
            <a:fillRect/>
          </a:stretch>
        </p:blipFill>
        <p:spPr>
          <a:xfrm>
            <a:off x="1087244" y="5869217"/>
            <a:ext cx="1047750" cy="390525"/>
          </a:xfrm>
          <a:prstGeom prst="rect">
            <a:avLst/>
          </a:prstGeom>
        </p:spPr>
      </p:pic>
      <p:sp>
        <p:nvSpPr>
          <p:cNvPr id="11" name="Rectangle 10"/>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99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5715000" cy="5486400"/>
          </a:xfrm>
        </p:spPr>
        <p:txBody>
          <a:bodyPr>
            <a:normAutofit fontScale="92500" lnSpcReduction="20000"/>
          </a:bodyPr>
          <a:lstStyle/>
          <a:p>
            <a:pPr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Electrons</a:t>
            </a:r>
            <a:r>
              <a:rPr lang="en-US" dirty="0">
                <a:latin typeface="Times New Roman" panose="02020603050405020304" pitchFamily="18" charset="0"/>
                <a:cs typeface="Times New Roman" panose="02020603050405020304" pitchFamily="18" charset="0"/>
              </a:rPr>
              <a:t> that are </a:t>
            </a:r>
            <a:r>
              <a:rPr lang="en-US" dirty="0">
                <a:solidFill>
                  <a:srgbClr val="FF0000"/>
                </a:solidFill>
                <a:latin typeface="Times New Roman" panose="02020603050405020304" pitchFamily="18" charset="0"/>
                <a:cs typeface="Times New Roman" panose="02020603050405020304" pitchFamily="18" charset="0"/>
              </a:rPr>
              <a:t>in orbits farther </a:t>
            </a:r>
            <a:r>
              <a:rPr lang="en-US" dirty="0">
                <a:latin typeface="Times New Roman" panose="02020603050405020304" pitchFamily="18" charset="0"/>
                <a:cs typeface="Times New Roman" panose="02020603050405020304" pitchFamily="18" charset="0"/>
              </a:rPr>
              <a:t>from the nucleus have </a:t>
            </a:r>
            <a:r>
              <a:rPr lang="en-US" dirty="0">
                <a:solidFill>
                  <a:srgbClr val="FF0000"/>
                </a:solidFill>
                <a:latin typeface="Times New Roman" panose="02020603050405020304" pitchFamily="18" charset="0"/>
                <a:cs typeface="Times New Roman" panose="02020603050405020304" pitchFamily="18" charset="0"/>
              </a:rPr>
              <a:t>higher energy and are less tightly bound to the atom than those closer to the nucleus.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Electrons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the </a:t>
            </a:r>
            <a:r>
              <a:rPr lang="en-US" dirty="0">
                <a:solidFill>
                  <a:srgbClr val="FF0000"/>
                </a:solidFill>
                <a:latin typeface="Times New Roman" panose="02020603050405020304" pitchFamily="18" charset="0"/>
                <a:cs typeface="Times New Roman" panose="02020603050405020304" pitchFamily="18" charset="0"/>
              </a:rPr>
              <a:t>highest energy exist </a:t>
            </a:r>
            <a:r>
              <a:rPr lang="en-US" dirty="0">
                <a:latin typeface="Times New Roman" panose="02020603050405020304" pitchFamily="18" charset="0"/>
                <a:cs typeface="Times New Roman" panose="02020603050405020304" pitchFamily="18" charset="0"/>
              </a:rPr>
              <a:t>in the outermost shell of an atom and are relatively loosely bound to the atom</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This outermost shell is known </a:t>
            </a:r>
            <a:r>
              <a:rPr lang="en-US" dirty="0">
                <a:latin typeface="Times New Roman" panose="02020603050405020304" pitchFamily="18" charset="0"/>
                <a:cs typeface="Times New Roman" panose="02020603050405020304" pitchFamily="18" charset="0"/>
              </a:rPr>
              <a:t>as </a:t>
            </a:r>
            <a:r>
              <a:rPr lang="en-US" b="1" dirty="0">
                <a:solidFill>
                  <a:srgbClr val="FF0000"/>
                </a:solidFill>
                <a:latin typeface="Times New Roman" panose="02020603050405020304" pitchFamily="18" charset="0"/>
                <a:cs typeface="Times New Roman" panose="02020603050405020304" pitchFamily="18" charset="0"/>
              </a:rPr>
              <a:t>the valence shell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electrons in this shell are </a:t>
            </a:r>
            <a:r>
              <a:rPr lang="en-US" dirty="0">
                <a:latin typeface="Times New Roman" panose="02020603050405020304" pitchFamily="18" charset="0"/>
                <a:cs typeface="Times New Roman" panose="02020603050405020304" pitchFamily="18" charset="0"/>
              </a:rPr>
              <a:t>called </a:t>
            </a:r>
            <a:r>
              <a:rPr lang="en-US" b="1" dirty="0">
                <a:solidFill>
                  <a:srgbClr val="FF0000"/>
                </a:solidFill>
                <a:latin typeface="Times New Roman" panose="02020603050405020304" pitchFamily="18" charset="0"/>
                <a:cs typeface="Times New Roman" panose="02020603050405020304" pitchFamily="18" charset="0"/>
              </a:rPr>
              <a:t>valence electrons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Valence </a:t>
            </a:r>
            <a:r>
              <a:rPr lang="en-US" b="1" dirty="0">
                <a:latin typeface="Times New Roman" panose="02020603050405020304" pitchFamily="18" charset="0"/>
                <a:cs typeface="Times New Roman" panose="02020603050405020304" pitchFamily="18" charset="0"/>
              </a:rPr>
              <a:t>electrons </a:t>
            </a:r>
            <a:r>
              <a:rPr lang="en-US" dirty="0">
                <a:latin typeface="Times New Roman" panose="02020603050405020304" pitchFamily="18" charset="0"/>
                <a:cs typeface="Times New Roman" panose="02020603050405020304" pitchFamily="18" charset="0"/>
              </a:rPr>
              <a:t>contribute </a:t>
            </a:r>
            <a:r>
              <a:rPr lang="en-US" dirty="0">
                <a:solidFill>
                  <a:srgbClr val="FF0000"/>
                </a:solidFill>
                <a:latin typeface="Times New Roman" panose="02020603050405020304" pitchFamily="18" charset="0"/>
                <a:cs typeface="Times New Roman" panose="02020603050405020304" pitchFamily="18" charset="0"/>
              </a:rPr>
              <a:t>to chemical reactions and bonding within the structure of a material </a:t>
            </a:r>
            <a:r>
              <a:rPr lang="en-US" b="1" dirty="0">
                <a:latin typeface="Times New Roman" panose="02020603050405020304" pitchFamily="18" charset="0"/>
                <a:cs typeface="Times New Roman" panose="02020603050405020304" pitchFamily="18" charset="0"/>
              </a:rPr>
              <a:t>and </a:t>
            </a:r>
            <a:r>
              <a:rPr lang="en-US" b="1" dirty="0" smtClean="0">
                <a:latin typeface="Times New Roman" panose="02020603050405020304" pitchFamily="18" charset="0"/>
                <a:cs typeface="Times New Roman" panose="02020603050405020304" pitchFamily="18" charset="0"/>
              </a:rPr>
              <a:t>determine </a:t>
            </a:r>
            <a:r>
              <a:rPr lang="en-US" dirty="0">
                <a:solidFill>
                  <a:srgbClr val="FF0000"/>
                </a:solidFill>
                <a:latin typeface="Times New Roman" panose="02020603050405020304" pitchFamily="18" charset="0"/>
                <a:cs typeface="Times New Roman" panose="02020603050405020304" pitchFamily="18" charset="0"/>
              </a:rPr>
              <a:t>its electrical properties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Maximum number of valence electron </a:t>
            </a:r>
            <a:r>
              <a:rPr lang="en-US" b="1" dirty="0">
                <a:solidFill>
                  <a:srgbClr val="FF0000"/>
                </a:solidFill>
                <a:latin typeface="Times New Roman" panose="02020603050405020304" pitchFamily="18" charset="0"/>
                <a:cs typeface="Times New Roman" panose="02020603050405020304" pitchFamily="18" charset="0"/>
              </a:rPr>
              <a:t>is 8</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atom is </a:t>
            </a:r>
            <a:r>
              <a:rPr lang="en-US" b="1" dirty="0">
                <a:solidFill>
                  <a:srgbClr val="FF0000"/>
                </a:solidFill>
                <a:latin typeface="Times New Roman" panose="02020603050405020304" pitchFamily="18" charset="0"/>
                <a:cs typeface="Times New Roman" panose="02020603050405020304" pitchFamily="18" charset="0"/>
              </a:rPr>
              <a:t>stable</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it has 8 </a:t>
            </a:r>
            <a:r>
              <a:rPr lang="en-US" dirty="0" smtClean="0">
                <a:latin typeface="Times New Roman" panose="02020603050405020304" pitchFamily="18" charset="0"/>
                <a:cs typeface="Times New Roman" panose="02020603050405020304" pitchFamily="18" charset="0"/>
              </a:rPr>
              <a:t>valence electrons.</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number of valence electrons </a:t>
            </a:r>
            <a:r>
              <a:rPr lang="en-US" dirty="0">
                <a:latin typeface="Times New Roman" panose="02020603050405020304" pitchFamily="18" charset="0"/>
                <a:cs typeface="Times New Roman" panose="02020603050405020304" pitchFamily="18" charset="0"/>
              </a:rPr>
              <a:t>determines the </a:t>
            </a:r>
            <a:r>
              <a:rPr lang="en-US" b="1" dirty="0">
                <a:latin typeface="Times New Roman" panose="02020603050405020304" pitchFamily="18" charset="0"/>
                <a:cs typeface="Times New Roman" panose="02020603050405020304" pitchFamily="18" charset="0"/>
              </a:rPr>
              <a:t>ability</a:t>
            </a:r>
            <a:r>
              <a:rPr lang="en-US" dirty="0">
                <a:latin typeface="Times New Roman" panose="02020603050405020304" pitchFamily="18" charset="0"/>
                <a:cs typeface="Times New Roman" panose="02020603050405020304" pitchFamily="18" charset="0"/>
              </a:rPr>
              <a:t> of </a:t>
            </a:r>
            <a:r>
              <a:rPr lang="en-US" dirty="0">
                <a:solidFill>
                  <a:srgbClr val="FF0000"/>
                </a:solidFill>
                <a:latin typeface="Times New Roman" panose="02020603050405020304" pitchFamily="18" charset="0"/>
                <a:cs typeface="Times New Roman" panose="02020603050405020304" pitchFamily="18" charset="0"/>
              </a:rPr>
              <a:t>material to conduct current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50062" y="5867400"/>
            <a:ext cx="554023" cy="365125"/>
          </a:xfrm>
        </p:spPr>
        <p:txBody>
          <a:bodyPr/>
          <a:lstStyle/>
          <a:p>
            <a:fld id="{405F97FB-85A4-49E9-BA53-E68A7A753320}" type="slidenum">
              <a:rPr lang="en-US" smtClean="0"/>
              <a:t>5</a:t>
            </a:fld>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l="2845" t="2455"/>
          <a:stretch/>
        </p:blipFill>
        <p:spPr bwMode="auto">
          <a:xfrm>
            <a:off x="6553200" y="1524000"/>
            <a:ext cx="2589663" cy="24384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786349" y="4096434"/>
            <a:ext cx="2281451" cy="1200329"/>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 Figure 2: Illustration of the Bohr model of the silicon atom.</a:t>
            </a:r>
            <a:endParaRPr lang="en-GB" b="1" dirty="0">
              <a:latin typeface="Times New Roman" panose="02020603050405020304" pitchFamily="18" charset="0"/>
              <a:cs typeface="Times New Roman" panose="02020603050405020304" pitchFamily="18" charset="0"/>
            </a:endParaRPr>
          </a:p>
        </p:txBody>
      </p:sp>
      <p:sp>
        <p:nvSpPr>
          <p:cNvPr id="9" name="Rectangle 8"/>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01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001000" cy="5562600"/>
          </a:xfrm>
        </p:spPr>
        <p:txBody>
          <a:bodyPr>
            <a:noAutofit/>
          </a:bodyPr>
          <a:lstStyle/>
          <a:p>
            <a:pPr marL="365760" lvl="1" indent="0" algn="just">
              <a:buNone/>
            </a:pPr>
            <a:r>
              <a:rPr lang="en-US" sz="2400" b="1" dirty="0">
                <a:solidFill>
                  <a:srgbClr val="FF0000"/>
                </a:solidFill>
                <a:latin typeface="Times New Roman" panose="02020603050405020304" pitchFamily="18" charset="0"/>
                <a:cs typeface="Times New Roman" panose="02020603050405020304" pitchFamily="18" charset="0"/>
              </a:rPr>
              <a:t>Materials Classification </a:t>
            </a:r>
            <a:r>
              <a:rPr lang="en-US" sz="2400" b="1" dirty="0">
                <a:latin typeface="Times New Roman" panose="02020603050405020304" pitchFamily="18" charset="0"/>
                <a:cs typeface="Times New Roman" panose="02020603050405020304" pitchFamily="18" charset="0"/>
              </a:rPr>
              <a:t>(Insulators, Conductors, and Semiconductor)</a:t>
            </a:r>
          </a:p>
          <a:p>
            <a:pPr marL="365760" lvl="1" indent="0" algn="just">
              <a:buNone/>
            </a:pPr>
            <a:r>
              <a:rPr lang="en-US" sz="2400" dirty="0">
                <a:solidFill>
                  <a:srgbClr val="FF0000"/>
                </a:solidFill>
                <a:latin typeface="Times New Roman" panose="02020603050405020304" pitchFamily="18" charset="0"/>
                <a:cs typeface="Times New Roman" panose="02020603050405020304" pitchFamily="18" charset="0"/>
              </a:rPr>
              <a:t>In terms of their electrical properties</a:t>
            </a:r>
            <a:r>
              <a:rPr lang="en-US" sz="2400" dirty="0">
                <a:latin typeface="Times New Roman" panose="02020603050405020304" pitchFamily="18" charset="0"/>
                <a:cs typeface="Times New Roman" panose="02020603050405020304" pitchFamily="18" charset="0"/>
              </a:rPr>
              <a:t>, materials can be classified into three groups: conductors, semiconductors, and insulators. </a:t>
            </a:r>
          </a:p>
          <a:p>
            <a:pPr marL="365760" lvl="1" indent="0" algn="just">
              <a:buNone/>
            </a:pPr>
            <a:r>
              <a:rPr lang="en-US" sz="2400" b="1" dirty="0">
                <a:solidFill>
                  <a:srgbClr val="FF0000"/>
                </a:solidFill>
                <a:latin typeface="Times New Roman" panose="02020603050405020304" pitchFamily="18" charset="0"/>
                <a:cs typeface="Times New Roman" panose="02020603050405020304" pitchFamily="18" charset="0"/>
              </a:rPr>
              <a:t>Insulators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insulator is a material that </a:t>
            </a:r>
            <a:r>
              <a:rPr lang="en-US" sz="2400" b="1" dirty="0">
                <a:solidFill>
                  <a:srgbClr val="FF0000"/>
                </a:solidFill>
                <a:latin typeface="Times New Roman" panose="02020603050405020304" pitchFamily="18" charset="0"/>
                <a:cs typeface="Times New Roman" panose="02020603050405020304" pitchFamily="18" charset="0"/>
              </a:rPr>
              <a:t>does not conduct electrical current under normal conditions</a:t>
            </a:r>
            <a:r>
              <a:rPr lang="en-US" sz="2400" b="1" dirty="0" smtClean="0">
                <a:solidFill>
                  <a:srgbClr val="FF0000"/>
                </a:solidFill>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Valence </a:t>
            </a:r>
            <a:r>
              <a:rPr lang="en-US" sz="2400" b="1" dirty="0">
                <a:latin typeface="Times New Roman" panose="02020603050405020304" pitchFamily="18" charset="0"/>
                <a:cs typeface="Times New Roman" panose="02020603050405020304" pitchFamily="18" charset="0"/>
              </a:rPr>
              <a:t>electrons </a:t>
            </a:r>
            <a:r>
              <a:rPr lang="en-US" sz="2400" dirty="0">
                <a:latin typeface="Times New Roman" panose="02020603050405020304" pitchFamily="18" charset="0"/>
                <a:cs typeface="Times New Roman" panose="02020603050405020304" pitchFamily="18" charset="0"/>
              </a:rPr>
              <a:t>are </a:t>
            </a:r>
            <a:r>
              <a:rPr lang="en-US" sz="2400" dirty="0">
                <a:solidFill>
                  <a:srgbClr val="FF0000"/>
                </a:solidFill>
                <a:latin typeface="Times New Roman" panose="02020603050405020304" pitchFamily="18" charset="0"/>
                <a:cs typeface="Times New Roman" panose="02020603050405020304" pitchFamily="18" charset="0"/>
              </a:rPr>
              <a:t>tightly bound to the atoms</a:t>
            </a:r>
            <a:r>
              <a:rPr lang="en-US" sz="2400" dirty="0">
                <a:latin typeface="Times New Roman" panose="02020603050405020304" pitchFamily="18" charset="0"/>
                <a:cs typeface="Times New Roman" panose="02020603050405020304" pitchFamily="18" charset="0"/>
              </a:rPr>
              <a:t>; therefore, there are </a:t>
            </a:r>
            <a:r>
              <a:rPr lang="en-US" sz="2400" dirty="0">
                <a:solidFill>
                  <a:srgbClr val="FF0000"/>
                </a:solidFill>
                <a:latin typeface="Times New Roman" panose="02020603050405020304" pitchFamily="18" charset="0"/>
                <a:cs typeface="Times New Roman" panose="02020603050405020304" pitchFamily="18" charset="0"/>
              </a:rPr>
              <a:t>very few free electrons in an insulator</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Energy </a:t>
            </a:r>
            <a:r>
              <a:rPr lang="en-US" sz="2400" b="1" dirty="0">
                <a:latin typeface="Times New Roman" panose="02020603050405020304" pitchFamily="18" charset="0"/>
                <a:cs typeface="Times New Roman" panose="02020603050405020304" pitchFamily="18" charset="0"/>
              </a:rPr>
              <a:t>gap </a:t>
            </a:r>
            <a:r>
              <a:rPr lang="en-US" sz="2400" dirty="0">
                <a:latin typeface="Times New Roman" panose="02020603050405020304" pitchFamily="18" charset="0"/>
                <a:cs typeface="Times New Roman" panose="02020603050405020304" pitchFamily="18" charset="0"/>
              </a:rPr>
              <a:t>in an insulator is very wide (</a:t>
            </a:r>
            <a:r>
              <a:rPr lang="en-US" sz="2400" dirty="0" smtClean="0">
                <a:solidFill>
                  <a:srgbClr val="FF0000"/>
                </a:solidFill>
                <a:latin typeface="Times New Roman" panose="02020603050405020304" pitchFamily="18" charset="0"/>
                <a:cs typeface="Times New Roman" panose="02020603050405020304" pitchFamily="18" charset="0"/>
              </a:rPr>
              <a:t>≥ 6 eV</a:t>
            </a:r>
            <a:r>
              <a:rPr lang="en-US" sz="2400" dirty="0">
                <a:latin typeface="Times New Roman" panose="02020603050405020304" pitchFamily="18" charset="0"/>
                <a:cs typeface="Times New Roman" panose="02020603050405020304" pitchFamily="18" charset="0"/>
              </a:rPr>
              <a:t>). Valence electron requires a large electric field to gain enough energy to jump into conduction band.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Examples </a:t>
            </a:r>
            <a:r>
              <a:rPr lang="en-US" sz="2400" dirty="0">
                <a:latin typeface="Times New Roman" panose="02020603050405020304" pitchFamily="18" charset="0"/>
                <a:cs typeface="Times New Roman" panose="02020603050405020304" pitchFamily="18" charset="0"/>
              </a:rPr>
              <a:t>of insulators are rubber, plastics, glass, mica, and quartz.</a:t>
            </a:r>
          </a:p>
        </p:txBody>
      </p:sp>
      <p:sp>
        <p:nvSpPr>
          <p:cNvPr id="4" name="Slide Number Placeholder 3"/>
          <p:cNvSpPr>
            <a:spLocks noGrp="1"/>
          </p:cNvSpPr>
          <p:nvPr>
            <p:ph type="sldNum" sz="quarter" idx="12"/>
          </p:nvPr>
        </p:nvSpPr>
        <p:spPr/>
        <p:txBody>
          <a:bodyPr/>
          <a:lstStyle/>
          <a:p>
            <a:fld id="{405F97FB-85A4-49E9-BA53-E68A7A753320}" type="slidenum">
              <a:rPr lang="en-US" smtClean="0"/>
              <a:t>6</a:t>
            </a:fld>
            <a:endParaRPr lang="en-US" dirty="0"/>
          </a:p>
        </p:txBody>
      </p:sp>
    </p:spTree>
    <p:extLst>
      <p:ext uri="{BB962C8B-B14F-4D97-AF65-F5344CB8AC3E}">
        <p14:creationId xmlns:p14="http://schemas.microsoft.com/office/powerpoint/2010/main" val="1599370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1676"/>
            <a:ext cx="7772400" cy="5712923"/>
          </a:xfrm>
        </p:spPr>
        <p:txBody>
          <a:bodyPr>
            <a:noAutofit/>
          </a:bodyPr>
          <a:lstStyle/>
          <a:p>
            <a:pPr algn="just">
              <a:buFont typeface="Wingdings" panose="05000000000000000000" pitchFamily="2" charset="2"/>
              <a:buChar char="§"/>
            </a:pPr>
            <a:r>
              <a:rPr lang="en-US" sz="1900" b="1" dirty="0" smtClean="0">
                <a:solidFill>
                  <a:srgbClr val="FF0000"/>
                </a:solidFill>
                <a:latin typeface="Times New Roman" panose="02020603050405020304" pitchFamily="18" charset="0"/>
                <a:cs typeface="Times New Roman" panose="02020603050405020304" pitchFamily="18" charset="0"/>
              </a:rPr>
              <a:t>Conductors</a:t>
            </a:r>
            <a:r>
              <a:rPr lang="en-US"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 conductor</a:t>
            </a:r>
            <a:r>
              <a:rPr lang="en-US"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is a material that </a:t>
            </a:r>
            <a:r>
              <a:rPr lang="en-US" sz="1900" dirty="0">
                <a:solidFill>
                  <a:srgbClr val="FF0000"/>
                </a:solidFill>
                <a:latin typeface="Times New Roman" panose="02020603050405020304" pitchFamily="18" charset="0"/>
                <a:cs typeface="Times New Roman" panose="02020603050405020304" pitchFamily="18" charset="0"/>
              </a:rPr>
              <a:t>easily conducts electrical current</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Most </a:t>
            </a:r>
            <a:r>
              <a:rPr lang="en-US" sz="1900" b="1" dirty="0" smtClean="0">
                <a:solidFill>
                  <a:srgbClr val="FF0000"/>
                </a:solidFill>
                <a:latin typeface="Times New Roman" panose="02020603050405020304" pitchFamily="18" charset="0"/>
                <a:cs typeface="Times New Roman" panose="02020603050405020304" pitchFamily="18" charset="0"/>
              </a:rPr>
              <a:t>metals</a:t>
            </a:r>
            <a:r>
              <a:rPr lang="en-US" sz="1900"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are </a:t>
            </a:r>
            <a:r>
              <a:rPr lang="en-US" sz="1900" b="1" dirty="0">
                <a:solidFill>
                  <a:srgbClr val="FF0000"/>
                </a:solidFill>
                <a:latin typeface="Times New Roman" panose="02020603050405020304" pitchFamily="18" charset="0"/>
                <a:cs typeface="Times New Roman" panose="02020603050405020304" pitchFamily="18" charset="0"/>
              </a:rPr>
              <a:t>good conductors</a:t>
            </a:r>
            <a:r>
              <a:rPr lang="en-US" sz="1900" dirty="0">
                <a:latin typeface="Times New Roman" panose="02020603050405020304" pitchFamily="18" charset="0"/>
                <a:cs typeface="Times New Roman" panose="02020603050405020304" pitchFamily="18" charset="0"/>
              </a:rPr>
              <a:t>. </a:t>
            </a:r>
            <a:endParaRPr lang="en-US"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900"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best conductors </a:t>
            </a:r>
            <a:r>
              <a:rPr lang="en-US" sz="1900" dirty="0">
                <a:latin typeface="Times New Roman" panose="02020603050405020304" pitchFamily="18" charset="0"/>
                <a:cs typeface="Times New Roman" panose="02020603050405020304" pitchFamily="18" charset="0"/>
              </a:rPr>
              <a:t>are (</a:t>
            </a:r>
            <a:r>
              <a:rPr lang="en-US" sz="1900" b="1" dirty="0">
                <a:latin typeface="Times New Roman" panose="02020603050405020304" pitchFamily="18" charset="0"/>
                <a:cs typeface="Times New Roman" panose="02020603050405020304" pitchFamily="18" charset="0"/>
              </a:rPr>
              <a:t>with </a:t>
            </a:r>
            <a:r>
              <a:rPr lang="en-US" sz="1900" b="1" dirty="0">
                <a:solidFill>
                  <a:srgbClr val="FF0000"/>
                </a:solidFill>
                <a:latin typeface="Times New Roman" panose="02020603050405020304" pitchFamily="18" charset="0"/>
                <a:cs typeface="Times New Roman" panose="02020603050405020304" pitchFamily="18" charset="0"/>
              </a:rPr>
              <a:t>one</a:t>
            </a:r>
            <a:r>
              <a:rPr lang="en-US" sz="1900" b="1" dirty="0">
                <a:latin typeface="Times New Roman" panose="02020603050405020304" pitchFamily="18" charset="0"/>
                <a:cs typeface="Times New Roman" panose="02020603050405020304" pitchFamily="18" charset="0"/>
              </a:rPr>
              <a:t> valence electron</a:t>
            </a:r>
            <a:r>
              <a:rPr lang="en-US" sz="1900" dirty="0" smtClean="0">
                <a:latin typeface="Times New Roman" panose="02020603050405020304" pitchFamily="18" charset="0"/>
                <a:cs typeface="Times New Roman" panose="02020603050405020304" pitchFamily="18" charset="0"/>
              </a:rPr>
              <a:t>) e.g</a:t>
            </a:r>
            <a:r>
              <a:rPr lang="en-US" sz="1900" dirty="0">
                <a:latin typeface="Times New Roman" panose="02020603050405020304" pitchFamily="18" charset="0"/>
                <a:cs typeface="Times New Roman" panose="02020603050405020304" pitchFamily="18" charset="0"/>
              </a:rPr>
              <a:t>.: copper (Cu), silver (Ag), gold (Au), and aluminum (Al), which are characterized by </a:t>
            </a:r>
            <a:r>
              <a:rPr lang="en-US" sz="1900" dirty="0">
                <a:solidFill>
                  <a:srgbClr val="FF0000"/>
                </a:solidFill>
                <a:latin typeface="Times New Roman" panose="02020603050405020304" pitchFamily="18" charset="0"/>
                <a:cs typeface="Times New Roman" panose="02020603050405020304" pitchFamily="18" charset="0"/>
              </a:rPr>
              <a:t>atoms with only one valence electron very loosely bound to the atom</a:t>
            </a:r>
            <a:r>
              <a:rPr lang="en-US" sz="1900" dirty="0" smtClean="0">
                <a:solidFill>
                  <a:srgbClr val="FF0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900"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In a conductor, the valence band and the conductor band </a:t>
            </a:r>
            <a:r>
              <a:rPr lang="en-US" sz="1900" dirty="0" smtClean="0">
                <a:latin typeface="Times New Roman" panose="02020603050405020304" pitchFamily="18" charset="0"/>
                <a:cs typeface="Times New Roman" panose="02020603050405020304" pitchFamily="18" charset="0"/>
              </a:rPr>
              <a:t>overlaps</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a:solidFill>
                  <a:srgbClr val="FF0000"/>
                </a:solidFill>
                <a:latin typeface="Times New Roman" panose="02020603050405020304" pitchFamily="18" charset="0"/>
                <a:cs typeface="Times New Roman" panose="02020603050405020304" pitchFamily="18" charset="0"/>
              </a:rPr>
              <a:t>(≤ 0.01 eV). </a:t>
            </a:r>
            <a:r>
              <a:rPr lang="en-US" sz="1900" dirty="0">
                <a:latin typeface="Times New Roman" panose="02020603050405020304" pitchFamily="18" charset="0"/>
                <a:cs typeface="Times New Roman" panose="02020603050405020304" pitchFamily="18" charset="0"/>
              </a:rPr>
              <a:t>Only a little energy or voltage is needed for the electron to jump into conduction band</a:t>
            </a:r>
            <a:r>
              <a:rPr lang="en-US" sz="1900" dirty="0" smtClean="0">
                <a:latin typeface="Times New Roman" panose="02020603050405020304" pitchFamily="18" charset="0"/>
                <a:cs typeface="Times New Roman" panose="02020603050405020304" pitchFamily="18" charset="0"/>
              </a:rPr>
              <a:t>.</a:t>
            </a:r>
          </a:p>
          <a:p>
            <a:pPr marL="0" indent="0" algn="just">
              <a:buNone/>
            </a:pPr>
            <a:endParaRPr lang="en-US" sz="1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900" b="1" dirty="0" smtClean="0">
                <a:solidFill>
                  <a:srgbClr val="FF0000"/>
                </a:solidFill>
                <a:latin typeface="Times New Roman" panose="02020603050405020304" pitchFamily="18" charset="0"/>
                <a:cs typeface="Times New Roman" panose="02020603050405020304" pitchFamily="18" charset="0"/>
              </a:rPr>
              <a:t>Semiconductors</a:t>
            </a:r>
            <a:r>
              <a:rPr lang="en-US" sz="1900" b="1"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 semiconductor is a material that is </a:t>
            </a:r>
            <a:r>
              <a:rPr lang="en-US" sz="1900" dirty="0">
                <a:solidFill>
                  <a:srgbClr val="FF0000"/>
                </a:solidFill>
                <a:latin typeface="Times New Roman" panose="02020603050405020304" pitchFamily="18" charset="0"/>
                <a:cs typeface="Times New Roman" panose="02020603050405020304" pitchFamily="18" charset="0"/>
              </a:rPr>
              <a:t>between conductors and insulators </a:t>
            </a:r>
            <a:r>
              <a:rPr lang="en-US" sz="1900" dirty="0">
                <a:latin typeface="Times New Roman" panose="02020603050405020304" pitchFamily="18" charset="0"/>
                <a:cs typeface="Times New Roman" panose="02020603050405020304" pitchFamily="18" charset="0"/>
              </a:rPr>
              <a:t>in its ability to conduct electrical current. A semiconductor in </a:t>
            </a:r>
            <a:r>
              <a:rPr lang="en-US" sz="1900" dirty="0">
                <a:solidFill>
                  <a:srgbClr val="FF0000"/>
                </a:solidFill>
                <a:latin typeface="Times New Roman" panose="02020603050405020304" pitchFamily="18" charset="0"/>
                <a:cs typeface="Times New Roman" panose="02020603050405020304" pitchFamily="18" charset="0"/>
              </a:rPr>
              <a:t>its pure (intrinsic) </a:t>
            </a:r>
            <a:r>
              <a:rPr lang="en-US" sz="1900" dirty="0" smtClean="0">
                <a:solidFill>
                  <a:srgbClr val="FF0000"/>
                </a:solidFill>
                <a:latin typeface="Times New Roman" panose="02020603050405020304" pitchFamily="18" charset="0"/>
                <a:cs typeface="Times New Roman" panose="02020603050405020304" pitchFamily="18" charset="0"/>
              </a:rPr>
              <a:t>state is </a:t>
            </a:r>
            <a:r>
              <a:rPr lang="en-US" sz="1900" dirty="0">
                <a:solidFill>
                  <a:srgbClr val="FF0000"/>
                </a:solidFill>
                <a:latin typeface="Times New Roman" panose="02020603050405020304" pitchFamily="18" charset="0"/>
                <a:cs typeface="Times New Roman" panose="02020603050405020304" pitchFamily="18" charset="0"/>
              </a:rPr>
              <a:t>neither a good conductor nor a good insulator. </a:t>
            </a:r>
            <a:r>
              <a:rPr lang="en-US" sz="1900" dirty="0">
                <a:latin typeface="Times New Roman" panose="02020603050405020304" pitchFamily="18" charset="0"/>
                <a:cs typeface="Times New Roman" panose="02020603050405020304" pitchFamily="18" charset="0"/>
              </a:rPr>
              <a:t>Single-element semiconductors </a:t>
            </a:r>
            <a:r>
              <a:rPr lang="en-US" sz="1900" dirty="0" smtClean="0">
                <a:latin typeface="Times New Roman" panose="02020603050405020304" pitchFamily="18" charset="0"/>
                <a:cs typeface="Times New Roman" panose="02020603050405020304" pitchFamily="18" charset="0"/>
              </a:rPr>
              <a:t>are silicon </a:t>
            </a:r>
            <a:r>
              <a:rPr lang="en-US" sz="1900" dirty="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Si), germanium </a:t>
            </a:r>
            <a:r>
              <a:rPr lang="en-US" sz="1900" dirty="0">
                <a:latin typeface="Times New Roman" panose="02020603050405020304" pitchFamily="18" charset="0"/>
                <a:cs typeface="Times New Roman" panose="02020603050405020304" pitchFamily="18" charset="0"/>
              </a:rPr>
              <a:t>(Ge), antimony (Sb), arsenic (As), astatine (At), boron (B), polonium (Po</a:t>
            </a:r>
            <a:r>
              <a:rPr lang="en-US" sz="1900"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and tellurium (</a:t>
            </a:r>
            <a:r>
              <a:rPr lang="en-US" sz="1900" dirty="0" err="1">
                <a:latin typeface="Times New Roman" panose="02020603050405020304" pitchFamily="18" charset="0"/>
                <a:cs typeface="Times New Roman" panose="02020603050405020304" pitchFamily="18" charset="0"/>
              </a:rPr>
              <a:t>Te</a:t>
            </a:r>
            <a:r>
              <a:rPr lang="en-US" sz="1900" dirty="0">
                <a:latin typeface="Times New Roman" panose="02020603050405020304" pitchFamily="18" charset="0"/>
                <a:cs typeface="Times New Roman" panose="02020603050405020304" pitchFamily="18" charset="0"/>
              </a:rPr>
              <a:t>), these semiconductor </a:t>
            </a:r>
            <a:r>
              <a:rPr lang="en-US" sz="1900" dirty="0">
                <a:solidFill>
                  <a:srgbClr val="FF0000"/>
                </a:solidFill>
                <a:latin typeface="Times New Roman" panose="02020603050405020304" pitchFamily="18" charset="0"/>
                <a:cs typeface="Times New Roman" panose="02020603050405020304" pitchFamily="18" charset="0"/>
              </a:rPr>
              <a:t>characterized by </a:t>
            </a:r>
            <a:r>
              <a:rPr lang="en-US" sz="1900" b="1" dirty="0">
                <a:latin typeface="Times New Roman" panose="02020603050405020304" pitchFamily="18" charset="0"/>
                <a:cs typeface="Times New Roman" panose="02020603050405020304" pitchFamily="18" charset="0"/>
              </a:rPr>
              <a:t>atoms with </a:t>
            </a:r>
            <a:r>
              <a:rPr lang="en-US" sz="1900" b="1" dirty="0">
                <a:solidFill>
                  <a:srgbClr val="FF0000"/>
                </a:solidFill>
                <a:latin typeface="Times New Roman" panose="02020603050405020304" pitchFamily="18" charset="0"/>
                <a:cs typeface="Times New Roman" panose="02020603050405020304" pitchFamily="18" charset="0"/>
              </a:rPr>
              <a:t>four</a:t>
            </a:r>
            <a:r>
              <a:rPr lang="en-US" sz="1900" b="1" dirty="0">
                <a:latin typeface="Times New Roman" panose="02020603050405020304" pitchFamily="18" charset="0"/>
                <a:cs typeface="Times New Roman" panose="02020603050405020304" pitchFamily="18" charset="0"/>
              </a:rPr>
              <a:t> valence electrons</a:t>
            </a:r>
            <a:r>
              <a:rPr lang="en-US" sz="1900" dirty="0">
                <a:latin typeface="Times New Roman" panose="02020603050405020304" pitchFamily="18" charset="0"/>
                <a:cs typeface="Times New Roman" panose="02020603050405020304" pitchFamily="18" charset="0"/>
              </a:rPr>
              <a:t>. Compound semiconductors such as gallium arsenide, indium phosphide, gallium nitride, silicon </a:t>
            </a:r>
            <a:r>
              <a:rPr lang="en-US" sz="1900" dirty="0" smtClean="0">
                <a:latin typeface="Times New Roman" panose="02020603050405020304" pitchFamily="18" charset="0"/>
                <a:cs typeface="Times New Roman" panose="02020603050405020304" pitchFamily="18" charset="0"/>
              </a:rPr>
              <a:t>carbide </a:t>
            </a:r>
            <a:r>
              <a:rPr lang="en-US" sz="1900" dirty="0">
                <a:latin typeface="Times New Roman" panose="02020603050405020304" pitchFamily="18" charset="0"/>
                <a:cs typeface="Times New Roman" panose="02020603050405020304" pitchFamily="18" charset="0"/>
              </a:rPr>
              <a:t>and silicon germanium are also commonly used. </a:t>
            </a:r>
            <a:r>
              <a:rPr lang="en-US" sz="1900" dirty="0">
                <a:solidFill>
                  <a:srgbClr val="FF0000"/>
                </a:solidFill>
                <a:latin typeface="Times New Roman" panose="02020603050405020304" pitchFamily="18" charset="0"/>
                <a:cs typeface="Times New Roman" panose="02020603050405020304" pitchFamily="18" charset="0"/>
              </a:rPr>
              <a:t>Silicon</a:t>
            </a:r>
            <a:r>
              <a:rPr lang="en-US" sz="1900" dirty="0">
                <a:latin typeface="Times New Roman" panose="02020603050405020304" pitchFamily="18" charset="0"/>
                <a:cs typeface="Times New Roman" panose="02020603050405020304" pitchFamily="18" charset="0"/>
              </a:rPr>
              <a:t> is the most commonly used semiconductor.</a:t>
            </a:r>
            <a:endParaRPr lang="en-GB"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GB"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477000"/>
            <a:ext cx="554023" cy="365125"/>
          </a:xfrm>
        </p:spPr>
        <p:txBody>
          <a:bodyPr/>
          <a:lstStyle/>
          <a:p>
            <a:fld id="{405F97FB-85A4-49E9-BA53-E68A7A753320}" type="slidenum">
              <a:rPr lang="en-US" smtClean="0">
                <a:solidFill>
                  <a:schemeClr val="bg1"/>
                </a:solidFill>
              </a:rPr>
              <a:t>7</a:t>
            </a:fld>
            <a:endParaRPr lang="en-US" dirty="0">
              <a:solidFill>
                <a:schemeClr val="bg1"/>
              </a:solidFill>
            </a:endParaRPr>
          </a:p>
        </p:txBody>
      </p:sp>
      <p:sp>
        <p:nvSpPr>
          <p:cNvPr id="5" name="Rectangle 4"/>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981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638800"/>
          </a:xfrm>
        </p:spPr>
        <p:txBody>
          <a:bodyPr>
            <a:normAutofit lnSpcReduction="10000"/>
          </a:bodyPr>
          <a:lstStyle/>
          <a:p>
            <a:pPr algn="just">
              <a:buFont typeface="Wingdings" panose="05000000000000000000" pitchFamily="2" charset="2"/>
              <a:buChar char="§"/>
            </a:pPr>
            <a:r>
              <a:rPr lang="en-US" b="1" dirty="0">
                <a:solidFill>
                  <a:srgbClr val="FF0000"/>
                </a:solidFill>
                <a:latin typeface="Times New Roman" panose="02020603050405020304" pitchFamily="18" charset="0"/>
                <a:cs typeface="Times New Roman" panose="02020603050405020304" pitchFamily="18" charset="0"/>
              </a:rPr>
              <a:t>Silicon</a:t>
            </a:r>
            <a:r>
              <a:rPr lang="en-US" dirty="0">
                <a:latin typeface="Times New Roman" panose="02020603050405020304" pitchFamily="18" charset="0"/>
                <a:cs typeface="Times New Roman" panose="02020603050405020304" pitchFamily="18" charset="0"/>
              </a:rPr>
              <a:t> is a semiconductor and </a:t>
            </a:r>
            <a:r>
              <a:rPr lang="en-US" dirty="0" smtClean="0">
                <a:solidFill>
                  <a:srgbClr val="FF0000"/>
                </a:solidFill>
                <a:latin typeface="Times New Roman" panose="02020603050405020304" pitchFamily="18" charset="0"/>
                <a:cs typeface="Times New Roman" panose="02020603050405020304" pitchFamily="18" charset="0"/>
              </a:rPr>
              <a:t>Copper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conductor. </a:t>
            </a:r>
            <a:r>
              <a:rPr lang="en-US" b="1" dirty="0">
                <a:solidFill>
                  <a:srgbClr val="FF0000"/>
                </a:solidFill>
                <a:latin typeface="Times New Roman" panose="02020603050405020304" pitchFamily="18" charset="0"/>
                <a:cs typeface="Times New Roman" panose="02020603050405020304" pitchFamily="18" charset="0"/>
              </a:rPr>
              <a:t>Bohr</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diagrams</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silicon atom and the </a:t>
            </a:r>
            <a:r>
              <a:rPr lang="en-US" dirty="0" smtClean="0">
                <a:latin typeface="Times New Roman" panose="02020603050405020304" pitchFamily="18" charset="0"/>
                <a:cs typeface="Times New Roman" panose="02020603050405020304" pitchFamily="18" charset="0"/>
              </a:rPr>
              <a:t>Copper </a:t>
            </a:r>
            <a:r>
              <a:rPr lang="en-US" dirty="0">
                <a:latin typeface="Times New Roman" panose="02020603050405020304" pitchFamily="18" charset="0"/>
                <a:cs typeface="Times New Roman" panose="02020603050405020304" pitchFamily="18" charset="0"/>
              </a:rPr>
              <a:t>atom are shown in following </a:t>
            </a:r>
            <a:r>
              <a:rPr lang="en-US" b="1" dirty="0">
                <a:solidFill>
                  <a:srgbClr val="FF0000"/>
                </a:solidFill>
                <a:latin typeface="Times New Roman" panose="02020603050405020304" pitchFamily="18" charset="0"/>
                <a:cs typeface="Times New Roman" panose="02020603050405020304" pitchFamily="18" charset="0"/>
              </a:rPr>
              <a:t>Figure 3. </a:t>
            </a:r>
            <a:endParaRPr lang="en-US" b="1" dirty="0" smtClean="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Silicon atom has </a:t>
            </a:r>
            <a:r>
              <a:rPr lang="en-US" b="1" dirty="0">
                <a:solidFill>
                  <a:srgbClr val="FF0000"/>
                </a:solidFill>
                <a:latin typeface="Times New Roman" panose="02020603050405020304" pitchFamily="18" charset="0"/>
                <a:cs typeface="Times New Roman" panose="02020603050405020304" pitchFamily="18" charset="0"/>
              </a:rPr>
              <a:t>4</a:t>
            </a:r>
            <a:r>
              <a:rPr lang="en-US" b="1" dirty="0">
                <a:latin typeface="Times New Roman" panose="02020603050405020304" pitchFamily="18" charset="0"/>
                <a:cs typeface="Times New Roman" panose="02020603050405020304" pitchFamily="18" charset="0"/>
              </a:rPr>
              <a:t> electrons </a:t>
            </a:r>
            <a:r>
              <a:rPr lang="en-US" dirty="0">
                <a:latin typeface="Times New Roman" panose="02020603050405020304" pitchFamily="18" charset="0"/>
                <a:cs typeface="Times New Roman" panose="02020603050405020304" pitchFamily="18" charset="0"/>
              </a:rPr>
              <a:t>in its valence ring. This makes it a </a:t>
            </a:r>
            <a:r>
              <a:rPr lang="en-US" dirty="0">
                <a:solidFill>
                  <a:srgbClr val="FF0000"/>
                </a:solidFill>
                <a:latin typeface="Times New Roman" panose="02020603050405020304" pitchFamily="18" charset="0"/>
                <a:cs typeface="Times New Roman" panose="02020603050405020304" pitchFamily="18" charset="0"/>
              </a:rPr>
              <a:t>semiconductor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Copper atom has only </a:t>
            </a:r>
            <a:r>
              <a:rPr lang="en-US" b="1" dirty="0">
                <a:solidFill>
                  <a:srgbClr val="FF0000"/>
                </a:solidFill>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electron </a:t>
            </a:r>
            <a:r>
              <a:rPr lang="en-US" dirty="0">
                <a:latin typeface="Times New Roman" panose="02020603050405020304" pitchFamily="18" charset="0"/>
                <a:cs typeface="Times New Roman" panose="02020603050405020304" pitchFamily="18" charset="0"/>
              </a:rPr>
              <a:t>in its valence ring. This makes it good </a:t>
            </a:r>
            <a:r>
              <a:rPr lang="en-US" dirty="0" smtClean="0">
                <a:solidFill>
                  <a:srgbClr val="FF0000"/>
                </a:solidFill>
                <a:latin typeface="Times New Roman" panose="02020603050405020304" pitchFamily="18" charset="0"/>
                <a:cs typeface="Times New Roman" panose="02020603050405020304" pitchFamily="18" charset="0"/>
              </a:rPr>
              <a:t>conductor</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Figure 3: Diagrams of the silicon and copper atoms.</a:t>
            </a:r>
            <a:endParaRPr lang="en-GB"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8</a:t>
            </a:fld>
            <a:endParaRPr lang="en-US"/>
          </a:p>
        </p:txBody>
      </p:sp>
      <p:sp>
        <p:nvSpPr>
          <p:cNvPr id="6" name="Rectangle 5"/>
          <p:cNvSpPr/>
          <p:nvPr/>
        </p:nvSpPr>
        <p:spPr>
          <a:xfrm>
            <a:off x="0" y="6488668"/>
            <a:ext cx="5562600" cy="369332"/>
          </a:xfrm>
          <a:prstGeom prst="rect">
            <a:avLst/>
          </a:prstGeom>
        </p:spPr>
        <p:txBody>
          <a:bodyPr wrap="square">
            <a:spAutoFit/>
          </a:bodyPr>
          <a:lstStyle/>
          <a:p>
            <a:r>
              <a:rPr lang="en-GB" b="1" dirty="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Department of Physics, </a:t>
            </a:r>
            <a:r>
              <a:rPr lang="en-GB" b="1" dirty="0">
                <a:latin typeface="Times New Roman" panose="02020603050405020304" pitchFamily="18" charset="0"/>
                <a:cs typeface="Times New Roman" panose="02020603050405020304" pitchFamily="18" charset="0"/>
              </a:rPr>
              <a:t>University of Babylon, 2019.</a:t>
            </a:r>
            <a:endParaRPr lang="en-US" b="1" dirty="0">
              <a:latin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t="3722"/>
          <a:stretch/>
        </p:blipFill>
        <p:spPr bwMode="auto">
          <a:xfrm>
            <a:off x="2781300" y="3200400"/>
            <a:ext cx="3848100" cy="236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715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304800"/>
            <a:ext cx="6965245" cy="858818"/>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Silicon and Germanium</a:t>
            </a:r>
          </a:p>
        </p:txBody>
      </p:sp>
      <p:sp>
        <p:nvSpPr>
          <p:cNvPr id="3" name="Content Placeholder 2"/>
          <p:cNvSpPr>
            <a:spLocks noGrp="1"/>
          </p:cNvSpPr>
          <p:nvPr>
            <p:ph idx="1"/>
          </p:nvPr>
        </p:nvSpPr>
        <p:spPr>
          <a:xfrm>
            <a:off x="761998" y="1040048"/>
            <a:ext cx="5165474" cy="5572191"/>
          </a:xfrm>
        </p:spPr>
        <p:txBody>
          <a:bodyPr>
            <a:normAutofit fontScale="92500" lnSpcReduction="10000"/>
          </a:bodyPr>
          <a:lstStyle/>
          <a:p>
            <a:pPr marL="0" indent="0" algn="just">
              <a:buNone/>
            </a:pPr>
            <a:r>
              <a:rPr lang="en-US" sz="2200" dirty="0" smtClean="0">
                <a:latin typeface="Times New Roman" panose="02020603050405020304" pitchFamily="18" charset="0"/>
                <a:cs typeface="Times New Roman" panose="02020603050405020304" pitchFamily="18" charset="0"/>
              </a:rPr>
              <a:t>The </a:t>
            </a:r>
            <a:r>
              <a:rPr lang="en-US" sz="2200" dirty="0">
                <a:solidFill>
                  <a:srgbClr val="FF0000"/>
                </a:solidFill>
                <a:latin typeface="Times New Roman" panose="02020603050405020304" pitchFamily="18" charset="0"/>
                <a:cs typeface="Times New Roman" panose="02020603050405020304" pitchFamily="18" charset="0"/>
              </a:rPr>
              <a:t>atomic structures </a:t>
            </a:r>
            <a:r>
              <a:rPr lang="en-US" sz="2200" dirty="0">
                <a:latin typeface="Times New Roman" panose="02020603050405020304" pitchFamily="18" charset="0"/>
                <a:cs typeface="Times New Roman" panose="02020603050405020304" pitchFamily="18" charset="0"/>
              </a:rPr>
              <a:t>of silicon and germanium are compared in </a:t>
            </a:r>
            <a:r>
              <a:rPr lang="en-US" sz="2200" b="1" dirty="0">
                <a:solidFill>
                  <a:srgbClr val="FF0000"/>
                </a:solidFill>
                <a:latin typeface="Times New Roman" panose="02020603050405020304" pitchFamily="18" charset="0"/>
                <a:cs typeface="Times New Roman" panose="02020603050405020304" pitchFamily="18" charset="0"/>
              </a:rPr>
              <a:t>Figure 4</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solidFill>
                  <a:srgbClr val="FF0000"/>
                </a:solidFill>
                <a:latin typeface="Times New Roman" panose="02020603050405020304" pitchFamily="18" charset="0"/>
                <a:cs typeface="Times New Roman" panose="02020603050405020304" pitchFamily="18" charset="0"/>
              </a:rPr>
              <a:t>Both</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silicon and germanium </a:t>
            </a:r>
            <a:r>
              <a:rPr lang="en-US" sz="2200" b="1" dirty="0">
                <a:latin typeface="Times New Roman" panose="02020603050405020304" pitchFamily="18" charset="0"/>
                <a:cs typeface="Times New Roman" panose="02020603050405020304" pitchFamily="18" charset="0"/>
              </a:rPr>
              <a:t>have the characteristic </a:t>
            </a:r>
            <a:r>
              <a:rPr lang="en-US" sz="2200" b="1" dirty="0">
                <a:solidFill>
                  <a:srgbClr val="FF0000"/>
                </a:solidFill>
                <a:latin typeface="Times New Roman" panose="02020603050405020304" pitchFamily="18" charset="0"/>
                <a:cs typeface="Times New Roman" panose="02020603050405020304" pitchFamily="18" charset="0"/>
              </a:rPr>
              <a:t>four</a:t>
            </a:r>
            <a:r>
              <a:rPr lang="en-US" sz="2200" b="1" dirty="0">
                <a:latin typeface="Times New Roman" panose="02020603050405020304" pitchFamily="18" charset="0"/>
                <a:cs typeface="Times New Roman" panose="02020603050405020304" pitchFamily="18" charset="0"/>
              </a:rPr>
              <a:t> valence electrons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The </a:t>
            </a:r>
            <a:r>
              <a:rPr lang="en-US" sz="2200" dirty="0">
                <a:solidFill>
                  <a:srgbClr val="FF0000"/>
                </a:solidFill>
                <a:latin typeface="Times New Roman" panose="02020603050405020304" pitchFamily="18" charset="0"/>
                <a:cs typeface="Times New Roman" panose="02020603050405020304" pitchFamily="18" charset="0"/>
              </a:rPr>
              <a:t>valence electrons </a:t>
            </a:r>
            <a:r>
              <a:rPr lang="en-US" sz="2200" dirty="0">
                <a:latin typeface="Times New Roman" panose="02020603050405020304" pitchFamily="18" charset="0"/>
                <a:cs typeface="Times New Roman" panose="02020603050405020304" pitchFamily="18" charset="0"/>
              </a:rPr>
              <a:t>in </a:t>
            </a:r>
            <a:r>
              <a:rPr lang="en-US" sz="2200" b="1" dirty="0">
                <a:latin typeface="Times New Roman" panose="02020603050405020304" pitchFamily="18" charset="0"/>
                <a:cs typeface="Times New Roman" panose="02020603050405020304" pitchFamily="18" charset="0"/>
              </a:rPr>
              <a:t>germanium</a:t>
            </a:r>
            <a:r>
              <a:rPr lang="en-US" sz="2200" dirty="0">
                <a:latin typeface="Times New Roman" panose="02020603050405020304" pitchFamily="18" charset="0"/>
                <a:cs typeface="Times New Roman" panose="02020603050405020304" pitchFamily="18" charset="0"/>
              </a:rPr>
              <a:t> are in the </a:t>
            </a:r>
            <a:r>
              <a:rPr lang="en-US" sz="2200" b="1" dirty="0">
                <a:latin typeface="Times New Roman" panose="02020603050405020304" pitchFamily="18" charset="0"/>
                <a:cs typeface="Times New Roman" panose="02020603050405020304" pitchFamily="18" charset="0"/>
              </a:rPr>
              <a:t>fourth shell </a:t>
            </a:r>
            <a:r>
              <a:rPr lang="en-US" sz="2200" dirty="0">
                <a:solidFill>
                  <a:srgbClr val="FF0000"/>
                </a:solidFill>
                <a:latin typeface="Times New Roman" panose="02020603050405020304" pitchFamily="18" charset="0"/>
                <a:cs typeface="Times New Roman" panose="02020603050405020304" pitchFamily="18" charset="0"/>
              </a:rPr>
              <a:t>while </a:t>
            </a:r>
            <a:r>
              <a:rPr lang="en-US" sz="2200" dirty="0">
                <a:latin typeface="Times New Roman" panose="02020603050405020304" pitchFamily="18" charset="0"/>
                <a:cs typeface="Times New Roman" panose="02020603050405020304" pitchFamily="18" charset="0"/>
              </a:rPr>
              <a:t>those in </a:t>
            </a:r>
            <a:r>
              <a:rPr lang="en-US" sz="2200" b="1" dirty="0">
                <a:solidFill>
                  <a:srgbClr val="FF0000"/>
                </a:solidFill>
                <a:latin typeface="Times New Roman" panose="02020603050405020304" pitchFamily="18" charset="0"/>
                <a:cs typeface="Times New Roman" panose="02020603050405020304" pitchFamily="18" charset="0"/>
              </a:rPr>
              <a:t>silicon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are in the </a:t>
            </a:r>
            <a:r>
              <a:rPr lang="en-US" sz="2200" b="1" dirty="0">
                <a:solidFill>
                  <a:srgbClr val="FF0000"/>
                </a:solidFill>
                <a:latin typeface="Times New Roman" panose="02020603050405020304" pitchFamily="18" charset="0"/>
                <a:cs typeface="Times New Roman" panose="02020603050405020304" pitchFamily="18" charset="0"/>
              </a:rPr>
              <a:t>third shell</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closer to the nucleus</a:t>
            </a:r>
            <a:r>
              <a:rPr lang="en-US" sz="2200" dirty="0" smtClean="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This </a:t>
            </a:r>
            <a:r>
              <a:rPr lang="en-US" sz="2200" b="1" dirty="0">
                <a:latin typeface="Times New Roman" panose="02020603050405020304" pitchFamily="18" charset="0"/>
                <a:cs typeface="Times New Roman" panose="02020603050405020304" pitchFamily="18" charset="0"/>
              </a:rPr>
              <a:t>means</a:t>
            </a:r>
            <a:r>
              <a:rPr lang="en-US" sz="2200" dirty="0">
                <a:latin typeface="Times New Roman" panose="02020603050405020304" pitchFamily="18" charset="0"/>
                <a:cs typeface="Times New Roman" panose="02020603050405020304" pitchFamily="18" charset="0"/>
              </a:rPr>
              <a:t> that the </a:t>
            </a:r>
            <a:r>
              <a:rPr lang="en-US" sz="2200" b="1" dirty="0">
                <a:latin typeface="Times New Roman" panose="02020603050405020304" pitchFamily="18" charset="0"/>
                <a:cs typeface="Times New Roman" panose="02020603050405020304" pitchFamily="18" charset="0"/>
              </a:rPr>
              <a:t>germanium</a:t>
            </a:r>
            <a:r>
              <a:rPr lang="en-US" sz="2200" dirty="0">
                <a:latin typeface="Times New Roman" panose="02020603050405020304" pitchFamily="18" charset="0"/>
                <a:cs typeface="Times New Roman" panose="02020603050405020304" pitchFamily="18" charset="0"/>
              </a:rPr>
              <a:t> valence electrons are at </a:t>
            </a:r>
            <a:r>
              <a:rPr lang="en-US" sz="2200" b="1" dirty="0">
                <a:latin typeface="Times New Roman" panose="02020603050405020304" pitchFamily="18" charset="0"/>
                <a:cs typeface="Times New Roman" panose="02020603050405020304" pitchFamily="18" charset="0"/>
              </a:rPr>
              <a:t>higher energy levels</a:t>
            </a:r>
            <a:r>
              <a:rPr lang="en-US" sz="2200" dirty="0">
                <a:latin typeface="Times New Roman" panose="02020603050405020304" pitchFamily="18" charset="0"/>
                <a:cs typeface="Times New Roman" panose="02020603050405020304" pitchFamily="18" charset="0"/>
              </a:rPr>
              <a:t> than those in </a:t>
            </a:r>
            <a:r>
              <a:rPr lang="en-US" sz="2200" dirty="0" smtClean="0">
                <a:solidFill>
                  <a:srgbClr val="FF0000"/>
                </a:solidFill>
                <a:latin typeface="Times New Roman" panose="02020603050405020304" pitchFamily="18" charset="0"/>
                <a:cs typeface="Times New Roman" panose="02020603050405020304" pitchFamily="18" charset="0"/>
              </a:rPr>
              <a:t>silicon.</a:t>
            </a:r>
            <a:r>
              <a:rPr lang="en-US" sz="2200" dirty="0" smtClean="0">
                <a:latin typeface="Times New Roman" panose="02020603050405020304" pitchFamily="18" charset="0"/>
                <a:cs typeface="Times New Roman" panose="02020603050405020304" pitchFamily="18" charset="0"/>
              </a:rPr>
              <a:t> </a:t>
            </a:r>
          </a:p>
          <a:p>
            <a:pPr marL="0" indent="0" algn="just">
              <a:buNone/>
            </a:pPr>
            <a:r>
              <a:rPr lang="en-US" sz="2200" dirty="0" smtClean="0">
                <a:latin typeface="Times New Roman" panose="02020603050405020304" pitchFamily="18" charset="0"/>
                <a:cs typeface="Times New Roman" panose="02020603050405020304" pitchFamily="18" charset="0"/>
              </a:rPr>
              <a:t>Therefore</a:t>
            </a:r>
            <a:r>
              <a:rPr lang="en-US" sz="2200" dirty="0">
                <a:latin typeface="Times New Roman" panose="02020603050405020304" pitchFamily="18" charset="0"/>
                <a:cs typeface="Times New Roman" panose="02020603050405020304" pitchFamily="18" charset="0"/>
              </a:rPr>
              <a:t>, require </a:t>
            </a:r>
            <a:r>
              <a:rPr lang="en-US" sz="2200" dirty="0">
                <a:solidFill>
                  <a:srgbClr val="FF0000"/>
                </a:solidFill>
                <a:latin typeface="Times New Roman" panose="02020603050405020304" pitchFamily="18" charset="0"/>
                <a:cs typeface="Times New Roman" panose="02020603050405020304" pitchFamily="18" charset="0"/>
              </a:rPr>
              <a:t>a </a:t>
            </a:r>
            <a:r>
              <a:rPr lang="en-US" sz="2200" b="1" dirty="0">
                <a:solidFill>
                  <a:srgbClr val="FF0000"/>
                </a:solidFill>
                <a:latin typeface="Times New Roman" panose="02020603050405020304" pitchFamily="18" charset="0"/>
                <a:cs typeface="Times New Roman" panose="02020603050405020304" pitchFamily="18" charset="0"/>
              </a:rPr>
              <a:t>smaller amount </a:t>
            </a:r>
            <a:r>
              <a:rPr lang="en-US" sz="2200" dirty="0">
                <a:latin typeface="Times New Roman" panose="02020603050405020304" pitchFamily="18" charset="0"/>
                <a:cs typeface="Times New Roman" panose="02020603050405020304" pitchFamily="18" charset="0"/>
              </a:rPr>
              <a:t>of additional </a:t>
            </a:r>
            <a:r>
              <a:rPr lang="en-US" sz="2200" dirty="0">
                <a:solidFill>
                  <a:srgbClr val="FF0000"/>
                </a:solidFill>
                <a:latin typeface="Times New Roman" panose="02020603050405020304" pitchFamily="18" charset="0"/>
                <a:cs typeface="Times New Roman" panose="02020603050405020304" pitchFamily="18" charset="0"/>
              </a:rPr>
              <a:t>energy</a:t>
            </a:r>
            <a:r>
              <a:rPr lang="en-US" sz="2200" dirty="0">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to escape from the atom</a:t>
            </a:r>
            <a:r>
              <a:rPr lang="en-US" sz="2200" dirty="0">
                <a:latin typeface="Times New Roman" panose="02020603050405020304" pitchFamily="18" charset="0"/>
                <a:cs typeface="Times New Roman" panose="02020603050405020304" pitchFamily="18" charset="0"/>
              </a:rPr>
              <a:t>. This property makes </a:t>
            </a:r>
            <a:r>
              <a:rPr lang="en-US" sz="2200" dirty="0">
                <a:solidFill>
                  <a:srgbClr val="FF0000"/>
                </a:solidFill>
                <a:latin typeface="Times New Roman" panose="02020603050405020304" pitchFamily="18" charset="0"/>
                <a:cs typeface="Times New Roman" panose="02020603050405020304" pitchFamily="18" charset="0"/>
              </a:rPr>
              <a:t>germanium</a:t>
            </a:r>
            <a:r>
              <a:rPr lang="en-US" sz="2200" dirty="0">
                <a:latin typeface="Times New Roman" panose="02020603050405020304" pitchFamily="18" charset="0"/>
                <a:cs typeface="Times New Roman" panose="02020603050405020304" pitchFamily="18" charset="0"/>
              </a:rPr>
              <a:t> more </a:t>
            </a:r>
            <a:r>
              <a:rPr lang="en-US" sz="2200" dirty="0">
                <a:solidFill>
                  <a:srgbClr val="FF0000"/>
                </a:solidFill>
                <a:latin typeface="Times New Roman" panose="02020603050405020304" pitchFamily="18" charset="0"/>
                <a:cs typeface="Times New Roman" panose="02020603050405020304" pitchFamily="18" charset="0"/>
              </a:rPr>
              <a:t>unstable</a:t>
            </a:r>
            <a:r>
              <a:rPr lang="en-US" sz="2200" dirty="0">
                <a:latin typeface="Times New Roman" panose="02020603050405020304" pitchFamily="18" charset="0"/>
                <a:cs typeface="Times New Roman" panose="02020603050405020304" pitchFamily="18" charset="0"/>
              </a:rPr>
              <a:t> at </a:t>
            </a:r>
            <a:r>
              <a:rPr lang="en-US" sz="2200" dirty="0">
                <a:solidFill>
                  <a:srgbClr val="FF0000"/>
                </a:solidFill>
                <a:latin typeface="Times New Roman" panose="02020603050405020304" pitchFamily="18" charset="0"/>
                <a:cs typeface="Times New Roman" panose="02020603050405020304" pitchFamily="18" charset="0"/>
              </a:rPr>
              <a:t>high temperatures</a:t>
            </a:r>
            <a:r>
              <a:rPr lang="en-US" sz="2200" dirty="0">
                <a:latin typeface="Times New Roman" panose="02020603050405020304" pitchFamily="18" charset="0"/>
                <a:cs typeface="Times New Roman" panose="02020603050405020304" pitchFamily="18" charset="0"/>
              </a:rPr>
              <a:t> and results in excessive reverse current. </a:t>
            </a:r>
            <a:r>
              <a:rPr lang="en-US" sz="2200" b="1" dirty="0" smtClean="0">
                <a:latin typeface="Times New Roman" panose="02020603050405020304" pitchFamily="18" charset="0"/>
                <a:cs typeface="Times New Roman" panose="02020603050405020304" pitchFamily="18" charset="0"/>
              </a:rPr>
              <a:t>This </a:t>
            </a:r>
            <a:r>
              <a:rPr lang="en-US" sz="2200" b="1" dirty="0">
                <a:latin typeface="Times New Roman" panose="02020603050405020304" pitchFamily="18" charset="0"/>
                <a:cs typeface="Times New Roman" panose="02020603050405020304" pitchFamily="18" charset="0"/>
              </a:rPr>
              <a:t>is why silicon is a more </a:t>
            </a:r>
            <a:r>
              <a:rPr lang="en-US" sz="2200" b="1" dirty="0" smtClean="0">
                <a:latin typeface="Times New Roman" panose="02020603050405020304" pitchFamily="18" charset="0"/>
                <a:cs typeface="Times New Roman" panose="02020603050405020304" pitchFamily="18" charset="0"/>
              </a:rPr>
              <a:t>widely </a:t>
            </a:r>
            <a:r>
              <a:rPr lang="en-US" sz="2200" b="1" dirty="0">
                <a:latin typeface="Times New Roman" panose="02020603050405020304" pitchFamily="18" charset="0"/>
                <a:cs typeface="Times New Roman" panose="02020603050405020304" pitchFamily="18" charset="0"/>
              </a:rPr>
              <a:t>used </a:t>
            </a:r>
            <a:r>
              <a:rPr lang="en-US" sz="2200" b="1" dirty="0" err="1">
                <a:latin typeface="Times New Roman" panose="02020603050405020304" pitchFamily="18" charset="0"/>
                <a:cs typeface="Times New Roman" panose="02020603050405020304" pitchFamily="18" charset="0"/>
              </a:rPr>
              <a:t>semiconductive</a:t>
            </a:r>
            <a:r>
              <a:rPr lang="en-US" sz="2200" b="1" dirty="0">
                <a:latin typeface="Times New Roman" panose="02020603050405020304" pitchFamily="18" charset="0"/>
                <a:cs typeface="Times New Roman" panose="02020603050405020304" pitchFamily="18" charset="0"/>
              </a:rPr>
              <a:t> material</a:t>
            </a:r>
            <a:r>
              <a:rPr lang="en-US" sz="2200" b="1"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9</a:t>
            </a:fld>
            <a:endParaRPr lang="en-US"/>
          </a:p>
        </p:txBody>
      </p:sp>
      <p:pic>
        <p:nvPicPr>
          <p:cNvPr id="6" name="Picture 5"/>
          <p:cNvPicPr/>
          <p:nvPr/>
        </p:nvPicPr>
        <p:blipFill rotWithShape="1">
          <a:blip r:embed="rId2">
            <a:extLst>
              <a:ext uri="{28A0092B-C50C-407E-A947-70E740481C1C}">
                <a14:useLocalDpi xmlns:a14="http://schemas.microsoft.com/office/drawing/2010/main" val="0"/>
              </a:ext>
            </a:extLst>
          </a:blip>
          <a:srcRect r="2886"/>
          <a:stretch/>
        </p:blipFill>
        <p:spPr bwMode="auto">
          <a:xfrm>
            <a:off x="5927472" y="2057400"/>
            <a:ext cx="3192465" cy="1913212"/>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7205998" y="4191000"/>
            <a:ext cx="101822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Figure 4 </a:t>
            </a:r>
          </a:p>
        </p:txBody>
      </p:sp>
      <p:sp>
        <p:nvSpPr>
          <p:cNvPr id="9" name="Rectangle 8"/>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a:t>
            </a:r>
            <a:r>
              <a:rPr lang="en-GB" sz="1400" b="1" dirty="0" smtClean="0">
                <a:latin typeface="Times New Roman" panose="02020603050405020304" pitchFamily="18" charset="0"/>
                <a:cs typeface="Times New Roman" panose="02020603050405020304" pitchFamily="18" charset="0"/>
              </a:rPr>
              <a:t>many, </a:t>
            </a:r>
            <a:r>
              <a:rPr lang="en-GB" sz="1400" b="1" dirty="0" smtClean="0">
                <a:latin typeface="Times New Roman" panose="02020603050405020304" pitchFamily="18" charset="0"/>
                <a:cs typeface="Times New Roman" panose="02020603050405020304" pitchFamily="18" charset="0"/>
              </a:rPr>
              <a:t>Department </a:t>
            </a:r>
            <a:r>
              <a:rPr lang="en-GB" sz="1400" b="1" dirty="0" smtClean="0">
                <a:latin typeface="Times New Roman" panose="02020603050405020304" pitchFamily="18" charset="0"/>
                <a:cs typeface="Times New Roman" panose="02020603050405020304" pitchFamily="18" charset="0"/>
              </a:rPr>
              <a:t>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384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4370</TotalTime>
  <Words>2369</Words>
  <Application>Microsoft Office PowerPoint</Application>
  <PresentationFormat>On-screen Show (4:3)</PresentationFormat>
  <Paragraphs>183</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Brush Script MT</vt:lpstr>
      <vt:lpstr>Calibri</vt:lpstr>
      <vt:lpstr>Cambria Math</vt:lpstr>
      <vt:lpstr>Constantia</vt:lpstr>
      <vt:lpstr>Franklin Gothic Book</vt:lpstr>
      <vt:lpstr>Majalla UI</vt:lpstr>
      <vt:lpstr>Rage Italic</vt:lpstr>
      <vt:lpstr>Tahoma</vt:lpstr>
      <vt:lpstr>Tempus Sans ITC</vt:lpstr>
      <vt:lpstr>Times New Roman</vt:lpstr>
      <vt:lpstr>Wingdings</vt:lpstr>
      <vt:lpstr>Pushpin</vt:lpstr>
      <vt:lpstr>Electronic </vt:lpstr>
      <vt:lpstr>  Chapter One: Semiconductor Material  Lecture 1  </vt:lpstr>
      <vt:lpstr>Electronics</vt:lpstr>
      <vt:lpstr>Atomic structure</vt:lpstr>
      <vt:lpstr>PowerPoint Presentation</vt:lpstr>
      <vt:lpstr>PowerPoint Presentation</vt:lpstr>
      <vt:lpstr>PowerPoint Presentation</vt:lpstr>
      <vt:lpstr>PowerPoint Presentation</vt:lpstr>
      <vt:lpstr>Silicon and Germanium</vt:lpstr>
      <vt:lpstr>Energy Gap</vt:lpstr>
      <vt:lpstr>PowerPoint Presentation</vt:lpstr>
      <vt:lpstr>Covalent Bonds </vt:lpstr>
      <vt:lpstr>Conduction Electrons and Holes</vt:lpstr>
      <vt:lpstr>Electron and Hole Current</vt:lpstr>
      <vt:lpstr>PowerPoint Presentation</vt:lpstr>
      <vt:lpstr>Doping </vt:lpstr>
      <vt:lpstr>N-type semiconductors </vt:lpstr>
      <vt:lpstr>P-type semiconductors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الميكانيك الاحصائي</dc:title>
  <dc:creator>EDJ</dc:creator>
  <cp:lastModifiedBy>Maher</cp:lastModifiedBy>
  <cp:revision>139</cp:revision>
  <dcterms:created xsi:type="dcterms:W3CDTF">2018-02-25T19:08:07Z</dcterms:created>
  <dcterms:modified xsi:type="dcterms:W3CDTF">2021-11-25T03:21:48Z</dcterms:modified>
</cp:coreProperties>
</file>