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81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5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E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9BE-E9C4-4FD3-8457-B09A2328F356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11AF-36C9-4FB7-B78D-7EB94239A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5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9BE-E9C4-4FD3-8457-B09A2328F356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11AF-36C9-4FB7-B78D-7EB94239A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2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9BE-E9C4-4FD3-8457-B09A2328F356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11AF-36C9-4FB7-B78D-7EB94239A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3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9BE-E9C4-4FD3-8457-B09A2328F356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11AF-36C9-4FB7-B78D-7EB94239A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9BE-E9C4-4FD3-8457-B09A2328F356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11AF-36C9-4FB7-B78D-7EB94239A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0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9BE-E9C4-4FD3-8457-B09A2328F356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11AF-36C9-4FB7-B78D-7EB94239A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1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9BE-E9C4-4FD3-8457-B09A2328F356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11AF-36C9-4FB7-B78D-7EB94239A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6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9BE-E9C4-4FD3-8457-B09A2328F356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11AF-36C9-4FB7-B78D-7EB94239A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6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9BE-E9C4-4FD3-8457-B09A2328F356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11AF-36C9-4FB7-B78D-7EB94239A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0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9BE-E9C4-4FD3-8457-B09A2328F356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11AF-36C9-4FB7-B78D-7EB94239A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9BE-E9C4-4FD3-8457-B09A2328F356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11AF-36C9-4FB7-B78D-7EB94239A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1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7A9BE-E9C4-4FD3-8457-B09A2328F356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511AF-36C9-4FB7-B78D-7EB94239A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9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Artificial Intelligence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Lecture 1</a:t>
            </a:r>
          </a:p>
          <a:p>
            <a:r>
              <a:rPr lang="en-US" sz="4400" b="1" dirty="0" smtClean="0"/>
              <a:t>Introduction </a:t>
            </a:r>
          </a:p>
        </p:txBody>
      </p:sp>
    </p:spTree>
    <p:extLst>
      <p:ext uri="{BB962C8B-B14F-4D97-AF65-F5344CB8AC3E}">
        <p14:creationId xmlns:p14="http://schemas.microsoft.com/office/powerpoint/2010/main" val="148184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426" y="318052"/>
            <a:ext cx="9687339" cy="935728"/>
          </a:xfrm>
        </p:spPr>
        <p:txBody>
          <a:bodyPr/>
          <a:lstStyle/>
          <a:p>
            <a:r>
              <a:rPr lang="en-US" b="1" dirty="0" smtClean="0"/>
              <a:t>What is Artificial Intelligence 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974" y="1411494"/>
            <a:ext cx="6564935" cy="4651376"/>
          </a:xfrm>
        </p:spPr>
        <p:txBody>
          <a:bodyPr>
            <a:normAutofit/>
          </a:bodyPr>
          <a:lstStyle/>
          <a:p>
            <a:pPr marL="742950" indent="-742950" algn="l">
              <a:buAutoNum type="arabicPeriod"/>
            </a:pPr>
            <a:r>
              <a:rPr lang="en-US" sz="3200" b="1" dirty="0" smtClean="0"/>
              <a:t>Acting Humanly: the Turing Test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sz="3000" b="1" dirty="0" smtClean="0"/>
              <a:t>Proposed by Alan Turing (1950)</a:t>
            </a:r>
          </a:p>
          <a:p>
            <a:pPr algn="just"/>
            <a:r>
              <a:rPr lang="en-US" sz="3000" b="1" dirty="0" smtClean="0"/>
              <a:t>A computer passes the test if a human interrogator, after posing some written questions, cannot tell whether the written response come from a person or from a computer.</a:t>
            </a:r>
          </a:p>
          <a:p>
            <a:pPr algn="just"/>
            <a:r>
              <a:rPr lang="en-US" sz="3000" b="1" dirty="0" smtClean="0">
                <a:solidFill>
                  <a:srgbClr val="FF0000"/>
                </a:solidFill>
              </a:rPr>
              <a:t>Ex : Which one is bigger a small mountain or a big cat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909" y="2389394"/>
            <a:ext cx="51054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8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426" y="318052"/>
            <a:ext cx="9687339" cy="935728"/>
          </a:xfrm>
        </p:spPr>
        <p:txBody>
          <a:bodyPr/>
          <a:lstStyle/>
          <a:p>
            <a:r>
              <a:rPr lang="en-US" b="1" dirty="0" smtClean="0"/>
              <a:t>What is Artificial Intelligence 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974" y="1411494"/>
            <a:ext cx="11678617" cy="4651376"/>
          </a:xfrm>
        </p:spPr>
        <p:txBody>
          <a:bodyPr>
            <a:normAutofit/>
          </a:bodyPr>
          <a:lstStyle/>
          <a:p>
            <a:pPr marL="742950" indent="-742950" algn="l">
              <a:buAutoNum type="arabicPeriod"/>
            </a:pPr>
            <a:r>
              <a:rPr lang="en-US" sz="3200" b="1" dirty="0" smtClean="0"/>
              <a:t>Acting Humanly: the Turing Test</a:t>
            </a:r>
          </a:p>
          <a:p>
            <a:pPr algn="l"/>
            <a:r>
              <a:rPr lang="en-US" sz="3200" b="1" dirty="0" smtClean="0"/>
              <a:t>To pass the Turing test the computer need to posses the following capabilities:</a:t>
            </a:r>
          </a:p>
          <a:p>
            <a:pPr marL="514350" indent="-514350" algn="l">
              <a:buAutoNum type="arabicPeriod"/>
            </a:pPr>
            <a:r>
              <a:rPr lang="en-US" sz="3200" b="1" dirty="0" smtClean="0"/>
              <a:t>Natural language processing</a:t>
            </a:r>
          </a:p>
          <a:p>
            <a:pPr marL="514350" indent="-514350" algn="l">
              <a:buAutoNum type="arabicPeriod"/>
            </a:pPr>
            <a:r>
              <a:rPr lang="en-US" sz="3200" b="1" dirty="0" smtClean="0"/>
              <a:t>Knowledge representation to store what it knows or hears</a:t>
            </a:r>
          </a:p>
          <a:p>
            <a:pPr marL="514350" indent="-514350" algn="l">
              <a:buAutoNum type="arabicPeriod"/>
            </a:pPr>
            <a:r>
              <a:rPr lang="en-US" sz="3200" b="1" dirty="0" smtClean="0"/>
              <a:t>Automated reasoning</a:t>
            </a:r>
          </a:p>
          <a:p>
            <a:pPr marL="514350" indent="-514350" algn="l">
              <a:buAutoNum type="arabicPeriod"/>
            </a:pPr>
            <a:r>
              <a:rPr lang="en-US" sz="3200" b="1" dirty="0" smtClean="0"/>
              <a:t>Machine learning to adapt to new circumstances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0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426" y="318052"/>
            <a:ext cx="9687339" cy="935728"/>
          </a:xfrm>
        </p:spPr>
        <p:txBody>
          <a:bodyPr/>
          <a:lstStyle/>
          <a:p>
            <a:r>
              <a:rPr lang="en-US" b="1" dirty="0" smtClean="0"/>
              <a:t>What is Artificial Intelligence 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974" y="1411494"/>
            <a:ext cx="11678617" cy="4651376"/>
          </a:xfrm>
        </p:spPr>
        <p:txBody>
          <a:bodyPr>
            <a:normAutofit fontScale="92500" lnSpcReduction="20000"/>
          </a:bodyPr>
          <a:lstStyle/>
          <a:p>
            <a:pPr marL="742950" indent="-742950" algn="l">
              <a:buAutoNum type="arabicPeriod"/>
            </a:pPr>
            <a:r>
              <a:rPr lang="en-US" sz="3200" b="1" dirty="0" smtClean="0"/>
              <a:t>Acting Humanly: the Turing Test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/>
              <a:t>Turing Test avoided direct physical interaction between the interrogator and the computer.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/>
              <a:t>However, the so called Total Turing Test includes:</a:t>
            </a:r>
          </a:p>
          <a:p>
            <a:pPr marL="914400" lvl="1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Video Signal</a:t>
            </a:r>
            <a:r>
              <a:rPr lang="en-US" sz="2800" b="1" dirty="0"/>
              <a:t> </a:t>
            </a:r>
            <a:r>
              <a:rPr lang="en-US" sz="2800" b="1" dirty="0" smtClean="0"/>
              <a:t>for perceptual abilities.</a:t>
            </a:r>
          </a:p>
          <a:p>
            <a:pPr marL="914400" lvl="1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Ability to pass physical objects.</a:t>
            </a:r>
            <a:endParaRPr lang="en-US" sz="2800" b="1" dirty="0"/>
          </a:p>
          <a:p>
            <a:pPr marL="88900" lvl="1" algn="l">
              <a:lnSpc>
                <a:spcPct val="120000"/>
              </a:lnSpc>
            </a:pPr>
            <a:r>
              <a:rPr lang="en-US" sz="2800" b="1" dirty="0" smtClean="0"/>
              <a:t>Hence Total Turing Test will need</a:t>
            </a:r>
          </a:p>
          <a:p>
            <a:pPr lvl="1" algn="l">
              <a:lnSpc>
                <a:spcPct val="120000"/>
              </a:lnSpc>
            </a:pPr>
            <a:r>
              <a:rPr lang="en-US" sz="2800" b="1" dirty="0" smtClean="0"/>
              <a:t>5. Computer vision to perceive objects</a:t>
            </a:r>
          </a:p>
          <a:p>
            <a:pPr lvl="1" algn="l">
              <a:lnSpc>
                <a:spcPct val="120000"/>
              </a:lnSpc>
            </a:pPr>
            <a:r>
              <a:rPr lang="en-US" sz="2800" b="1" dirty="0" smtClean="0"/>
              <a:t>6. Robotics to manipulate objects and move around.</a:t>
            </a:r>
            <a:endParaRPr lang="en-US" sz="2800" b="1" dirty="0"/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426" y="318052"/>
            <a:ext cx="9687339" cy="935728"/>
          </a:xfrm>
        </p:spPr>
        <p:txBody>
          <a:bodyPr/>
          <a:lstStyle/>
          <a:p>
            <a:r>
              <a:rPr lang="en-US" b="1" dirty="0" smtClean="0"/>
              <a:t>What is Artificial Intelligence 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974" y="1411494"/>
            <a:ext cx="6564935" cy="4651376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2. Thinking humanly: The cognitive modeling approach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 smtClean="0"/>
              <a:t>Program think like a human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 smtClean="0"/>
              <a:t>How human thinks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 smtClean="0"/>
              <a:t>Actual working of human mind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Represent human mind as a computer program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909" y="2098399"/>
            <a:ext cx="515302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426" y="318052"/>
            <a:ext cx="9687339" cy="935728"/>
          </a:xfrm>
        </p:spPr>
        <p:txBody>
          <a:bodyPr/>
          <a:lstStyle/>
          <a:p>
            <a:r>
              <a:rPr lang="en-US" b="1" dirty="0" smtClean="0"/>
              <a:t>What is Artificial Intelligence 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974" y="1411494"/>
            <a:ext cx="6564935" cy="4651376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2. Thinking humanly: The cognitive modeling approach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 smtClean="0"/>
              <a:t>Program behavior matches corresponding human behavior.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 smtClean="0"/>
              <a:t>Example: </a:t>
            </a:r>
          </a:p>
          <a:p>
            <a:r>
              <a:rPr lang="en-US" sz="3200" b="1" dirty="0" smtClean="0"/>
              <a:t>General Problem Solver “GPS”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Compared and trace its reasoning steps to traces of human subject</a:t>
            </a:r>
          </a:p>
          <a:p>
            <a:endParaRPr lang="en-US" sz="3200" b="1" dirty="0" smtClean="0">
              <a:solidFill>
                <a:srgbClr val="FF0000"/>
              </a:solidFill>
            </a:endParaRPr>
          </a:p>
          <a:p>
            <a:pPr algn="l"/>
            <a:endParaRPr lang="en-US" sz="3200" b="1" dirty="0" smtClean="0"/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909" y="2098399"/>
            <a:ext cx="515302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0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426" y="318052"/>
            <a:ext cx="9687339" cy="935728"/>
          </a:xfrm>
        </p:spPr>
        <p:txBody>
          <a:bodyPr/>
          <a:lstStyle/>
          <a:p>
            <a:r>
              <a:rPr lang="en-US" b="1" dirty="0" smtClean="0"/>
              <a:t>What is Artificial Intelligence 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7488" y="1779242"/>
            <a:ext cx="6644034" cy="4651376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3. Thinking rationally: The “laws of though” approach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 smtClean="0"/>
              <a:t>Right Thinking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 smtClean="0"/>
              <a:t>Irrefutable (indisputable) reasoning process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b="1" dirty="0"/>
          </a:p>
          <a:p>
            <a:r>
              <a:rPr lang="en-US" sz="3200" b="1" dirty="0" smtClean="0">
                <a:solidFill>
                  <a:srgbClr val="FF0000"/>
                </a:solidFill>
              </a:rPr>
              <a:t>Socrates is a man, all men are mortal, therefore, Socrates is mortal</a:t>
            </a:r>
          </a:p>
          <a:p>
            <a:pPr algn="l"/>
            <a:endParaRPr lang="en-US" sz="3200" b="1" dirty="0" smtClean="0">
              <a:solidFill>
                <a:srgbClr val="FF0000"/>
              </a:solidFill>
            </a:endParaRPr>
          </a:p>
          <a:p>
            <a:pPr algn="l"/>
            <a:endParaRPr lang="en-US" sz="3200" b="1" dirty="0" smtClean="0"/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522" y="1541808"/>
            <a:ext cx="5160478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426" y="318052"/>
            <a:ext cx="9687339" cy="935728"/>
          </a:xfrm>
        </p:spPr>
        <p:txBody>
          <a:bodyPr/>
          <a:lstStyle/>
          <a:p>
            <a:r>
              <a:rPr lang="en-US" b="1" dirty="0" smtClean="0"/>
              <a:t>What is Artificial Intelligence 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" y="1699660"/>
            <a:ext cx="6848200" cy="4651376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3. Thinking rationally: The “laws of though” approach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 smtClean="0"/>
              <a:t>Represent object in the word and the relation between them in form of logical annotation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 smtClean="0"/>
              <a:t>Obstacle of this approach:</a:t>
            </a:r>
          </a:p>
          <a:p>
            <a:pPr algn="l"/>
            <a:r>
              <a:rPr lang="en-US" sz="3200" b="1" dirty="0" smtClean="0"/>
              <a:t>1. Knowledge representation with uncertainty.</a:t>
            </a:r>
          </a:p>
          <a:p>
            <a:pPr algn="l"/>
            <a:r>
              <a:rPr lang="en-US" sz="3200" b="1" dirty="0" smtClean="0"/>
              <a:t>2. Computational resources</a:t>
            </a:r>
          </a:p>
          <a:p>
            <a:pPr algn="l"/>
            <a:endParaRPr lang="en-US" sz="3200" b="1" dirty="0" smtClean="0"/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660" y="2606123"/>
            <a:ext cx="52959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1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426" y="318052"/>
            <a:ext cx="9687339" cy="935728"/>
          </a:xfrm>
        </p:spPr>
        <p:txBody>
          <a:bodyPr/>
          <a:lstStyle/>
          <a:p>
            <a:r>
              <a:rPr lang="en-US" b="1" dirty="0" smtClean="0"/>
              <a:t>What is Artificial Intelligence 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" y="1182757"/>
            <a:ext cx="6848200" cy="516827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200" b="1" dirty="0" smtClean="0"/>
              <a:t>4. Acting rationally: The rational agent approach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 smtClean="0"/>
              <a:t>Agent is something that acts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 smtClean="0"/>
              <a:t>Computer agent are expected: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Operate autonomously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Perceive their environment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Persist over time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Adapt to change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Create and pursue goals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Rational Agent is one that acts to achieve best outcome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In AI rational mean make the correct inference</a:t>
            </a:r>
          </a:p>
          <a:p>
            <a:pPr algn="l"/>
            <a:endParaRPr lang="en-US" sz="3200" b="1" dirty="0" smtClean="0"/>
          </a:p>
          <a:p>
            <a:pPr algn="l"/>
            <a:endParaRPr lang="en-US" sz="3200" b="1" dirty="0" smtClean="0"/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509" y="2460141"/>
            <a:ext cx="52292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426" y="318052"/>
            <a:ext cx="11396870" cy="93572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foundation of Artificial Intelligence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426" y="1411631"/>
            <a:ext cx="11622295" cy="4939542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3200" b="1" dirty="0" smtClean="0"/>
              <a:t>Philosophy: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How can form a rules to be used to draw a valid conclusions?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How does the mind arise from a physical brain?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Where dose knowledge come from?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How does knowledge lead to action?</a:t>
            </a:r>
          </a:p>
          <a:p>
            <a:pPr algn="l"/>
            <a:r>
              <a:rPr lang="en-US" sz="3200" b="1" dirty="0" smtClean="0"/>
              <a:t>2. Mathematics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What are the formal rules to draw valid conclusions?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What can be computed?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How do we reason with uncertain information?</a:t>
            </a:r>
          </a:p>
          <a:p>
            <a:pPr lvl="1" algn="l"/>
            <a:endParaRPr lang="en-US" sz="2800" b="1" dirty="0" smtClean="0"/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2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426" y="318052"/>
            <a:ext cx="11396870" cy="93572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foundation of Artificial Intelligence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426" y="1053822"/>
            <a:ext cx="11622295" cy="537679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200" b="1" dirty="0" smtClean="0"/>
              <a:t>3. Economics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How should we make decisions so as to maximize payoff?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How should we do this when others may not </a:t>
            </a:r>
            <a:endParaRPr lang="ar-IQ" sz="2800" b="1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How </a:t>
            </a:r>
            <a:r>
              <a:rPr lang="en-US" sz="2800" b="1" dirty="0" smtClean="0"/>
              <a:t>should we do this when the payoff may be far in the future?</a:t>
            </a:r>
          </a:p>
          <a:p>
            <a:pPr lvl="1" indent="-457200" algn="l"/>
            <a:r>
              <a:rPr lang="en-US" sz="2800" b="1" dirty="0" smtClean="0"/>
              <a:t>4. Neuroscience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How do brains process information?</a:t>
            </a:r>
            <a:endParaRPr lang="en-US" sz="2800" b="1" dirty="0"/>
          </a:p>
          <a:p>
            <a:pPr marL="0" lvl="1" algn="l"/>
            <a:r>
              <a:rPr lang="en-US" sz="2800" b="1" dirty="0" smtClean="0"/>
              <a:t>5. Psychology</a:t>
            </a:r>
          </a:p>
          <a:p>
            <a:pPr lvl="2" indent="-457200" algn="l">
              <a:buFont typeface="Arial" panose="020B0604020202020204" pitchFamily="34" charset="0"/>
              <a:buChar char="•"/>
            </a:pPr>
            <a:r>
              <a:rPr lang="en-US" sz="2600" b="1" dirty="0" smtClean="0"/>
              <a:t>How do humans and animals think and act?</a:t>
            </a:r>
          </a:p>
          <a:p>
            <a:pPr marL="457200" lvl="2" indent="-457200" algn="l"/>
            <a:r>
              <a:rPr lang="en-US" sz="2600" b="1" dirty="0" smtClean="0"/>
              <a:t>6. Computer engineering</a:t>
            </a:r>
          </a:p>
          <a:p>
            <a:pPr marL="914400" lvl="3" indent="-457200" algn="l">
              <a:buFont typeface="Arial" panose="020B0604020202020204" pitchFamily="34" charset="0"/>
              <a:buChar char="•"/>
            </a:pPr>
            <a:r>
              <a:rPr lang="en-US" sz="2400" b="1" dirty="0" smtClean="0"/>
              <a:t>How can we build an efficient computer</a:t>
            </a:r>
            <a:endParaRPr lang="en-US" sz="2400" b="1" dirty="0"/>
          </a:p>
          <a:p>
            <a:pPr marL="457200" lvl="3" indent="-457200" algn="l"/>
            <a:r>
              <a:rPr lang="en-US" sz="2400" b="1" dirty="0" smtClean="0"/>
              <a:t>7. Control theory and cybernetics</a:t>
            </a:r>
          </a:p>
          <a:p>
            <a:pPr marL="342900" lvl="3" indent="14288" algn="l">
              <a:buFont typeface="Arial" panose="020B0604020202020204" pitchFamily="34" charset="0"/>
              <a:buChar char="•"/>
            </a:pPr>
            <a:r>
              <a:rPr lang="en-US" sz="2400" b="1" dirty="0" smtClean="0"/>
              <a:t>	How can artifacts operate under their own control </a:t>
            </a:r>
          </a:p>
          <a:p>
            <a:pPr marL="0" lvl="3" algn="l"/>
            <a:r>
              <a:rPr lang="en-US" sz="2400" b="1" dirty="0" smtClean="0"/>
              <a:t>8. Linguistics</a:t>
            </a:r>
          </a:p>
          <a:p>
            <a:pPr marL="342900" lvl="3" indent="14288" algn="l">
              <a:buFont typeface="Arial" panose="020B0604020202020204" pitchFamily="34" charset="0"/>
              <a:buChar char="•"/>
            </a:pPr>
            <a:r>
              <a:rPr lang="en-US" sz="2400" b="1" dirty="0"/>
              <a:t>	</a:t>
            </a:r>
            <a:r>
              <a:rPr lang="en-US" sz="2400" b="1" dirty="0" smtClean="0"/>
              <a:t>How does language related to thought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426" y="318052"/>
            <a:ext cx="9687339" cy="935728"/>
          </a:xfrm>
        </p:spPr>
        <p:txBody>
          <a:bodyPr/>
          <a:lstStyle/>
          <a:p>
            <a:r>
              <a:rPr lang="en-US" b="1" dirty="0" smtClean="0"/>
              <a:t>What is Artificial Intelligence 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" y="1411494"/>
            <a:ext cx="7769088" cy="4134679"/>
          </a:xfrm>
        </p:spPr>
        <p:txBody>
          <a:bodyPr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Human are wise because of their intelligence.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Human have tried to understand how they: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400" b="1" dirty="0" smtClean="0"/>
              <a:t>Think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400" b="1" dirty="0" smtClean="0"/>
              <a:t>Perceive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400" b="1" dirty="0" smtClean="0"/>
              <a:t>Understand 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400" b="1" dirty="0" smtClean="0"/>
              <a:t>Predict 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400" b="1" dirty="0" smtClean="0"/>
              <a:t>Manipulate </a:t>
            </a:r>
            <a:endParaRPr lang="en-US" sz="2400" b="1" dirty="0"/>
          </a:p>
          <a:p>
            <a:pPr lvl="1" algn="l"/>
            <a:r>
              <a:rPr lang="en-US" sz="2400" b="1" dirty="0" smtClean="0"/>
              <a:t>Large and complicated world</a:t>
            </a:r>
            <a:endParaRPr lang="en-US" sz="2400" b="1" dirty="0"/>
          </a:p>
          <a:p>
            <a:pPr lvl="1" algn="l"/>
            <a:endParaRPr lang="en-US" sz="2400" b="1" dirty="0" smtClean="0"/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The field of AI is an attempts not just to understand human intelligence but also build intelligent entities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158" y="1899824"/>
            <a:ext cx="4299347" cy="286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426" y="318052"/>
            <a:ext cx="11396870" cy="935728"/>
          </a:xfrm>
        </p:spPr>
        <p:txBody>
          <a:bodyPr>
            <a:normAutofit/>
          </a:bodyPr>
          <a:lstStyle/>
          <a:p>
            <a:r>
              <a:rPr lang="en-US" b="1" dirty="0" smtClean="0"/>
              <a:t>The History of Artificial Intelligence</a:t>
            </a:r>
            <a:endParaRPr lang="en-US" b="1" dirty="0"/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666876"/>
              </p:ext>
            </p:extLst>
          </p:nvPr>
        </p:nvGraphicFramePr>
        <p:xfrm>
          <a:off x="888997" y="1411492"/>
          <a:ext cx="10630454" cy="5103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5986">
                  <a:extLst>
                    <a:ext uri="{9D8B030D-6E8A-4147-A177-3AD203B41FA5}">
                      <a16:colId xmlns:a16="http://schemas.microsoft.com/office/drawing/2014/main" val="2535662558"/>
                    </a:ext>
                  </a:extLst>
                </a:gridCol>
                <a:gridCol w="7434468">
                  <a:extLst>
                    <a:ext uri="{9D8B030D-6E8A-4147-A177-3AD203B41FA5}">
                      <a16:colId xmlns:a16="http://schemas.microsoft.com/office/drawing/2014/main" val="2068780350"/>
                    </a:ext>
                  </a:extLst>
                </a:gridCol>
              </a:tblGrid>
              <a:tr h="144627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gestation of AI (1943-1955)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Warren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(1943) : constructed artificial neurons characterized as being “on” or “off” in response to neighboring neurons. neurons are connected using logical connectives (and, or , not ,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etc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)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Donald (1949) updated the previous work by adding connection strengths. 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Marvin (1950) build the first neural network computer (SNARC) to simulate a B-24 automatic pilot which consists of 40 neurons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33757"/>
                  </a:ext>
                </a:extLst>
              </a:tr>
              <a:tr h="988674">
                <a:tc>
                  <a:txBody>
                    <a:bodyPr/>
                    <a:lstStyle/>
                    <a:p>
                      <a:r>
                        <a:rPr lang="en-US" dirty="0" smtClean="0"/>
                        <a:t>The birth of AI (1956)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Tow months work shop held on Dartmouth</a:t>
                      </a:r>
                      <a:r>
                        <a:rPr lang="en-US" baseline="0" dirty="0" smtClean="0"/>
                        <a:t> college in Hanover in the summer of 1956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458719"/>
                  </a:ext>
                </a:extLst>
              </a:tr>
              <a:tr h="988674">
                <a:tc>
                  <a:txBody>
                    <a:bodyPr/>
                    <a:lstStyle/>
                    <a:p>
                      <a:r>
                        <a:rPr lang="en-US" dirty="0" smtClean="0"/>
                        <a:t>Early enthusiasm</a:t>
                      </a:r>
                      <a:r>
                        <a:rPr lang="en-US" baseline="0" dirty="0" smtClean="0"/>
                        <a:t> (1952-1969)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Problem</a:t>
                      </a:r>
                      <a:r>
                        <a:rPr lang="en-US" baseline="0" dirty="0" smtClean="0"/>
                        <a:t> Solver (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GPS</a:t>
                      </a:r>
                      <a:r>
                        <a:rPr lang="en-US" baseline="0" dirty="0" smtClean="0"/>
                        <a:t>): Thinking humanly, Physical symbol system hypothesis which has sufficient means for general intelligent action,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IBM</a:t>
                      </a:r>
                      <a:r>
                        <a:rPr lang="en-US" baseline="0" dirty="0" smtClean="0"/>
                        <a:t> geometry theorem prover which was able to prove theorems that many students of mathematics would find quite difficult.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524159"/>
                  </a:ext>
                </a:extLst>
              </a:tr>
              <a:tr h="988674">
                <a:tc>
                  <a:txBody>
                    <a:bodyPr/>
                    <a:lstStyle/>
                    <a:p>
                      <a:r>
                        <a:rPr lang="en-US" dirty="0" smtClean="0"/>
                        <a:t>A dose of reality (1966-1973)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Early successes</a:t>
                      </a:r>
                      <a:r>
                        <a:rPr lang="en-US" baseline="0" dirty="0" smtClean="0"/>
                        <a:t> made a prediction that within 10 years would do many intelligence actions. The prediction come true within 40 years due to two main difficulty: absence of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background knowledge</a:t>
                      </a:r>
                      <a:r>
                        <a:rPr lang="en-US" baseline="0" dirty="0" smtClean="0"/>
                        <a:t> and the need for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faster hardware and memory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623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93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426" y="318052"/>
            <a:ext cx="11396870" cy="935728"/>
          </a:xfrm>
        </p:spPr>
        <p:txBody>
          <a:bodyPr>
            <a:normAutofit/>
          </a:bodyPr>
          <a:lstStyle/>
          <a:p>
            <a:r>
              <a:rPr lang="en-US" b="1" dirty="0" smtClean="0"/>
              <a:t>The History of Artificial Intelligence</a:t>
            </a:r>
            <a:endParaRPr lang="en-US" b="1" dirty="0"/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010766"/>
              </p:ext>
            </p:extLst>
          </p:nvPr>
        </p:nvGraphicFramePr>
        <p:xfrm>
          <a:off x="888997" y="1411492"/>
          <a:ext cx="10630454" cy="4412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5986">
                  <a:extLst>
                    <a:ext uri="{9D8B030D-6E8A-4147-A177-3AD203B41FA5}">
                      <a16:colId xmlns:a16="http://schemas.microsoft.com/office/drawing/2014/main" val="2535662558"/>
                    </a:ext>
                  </a:extLst>
                </a:gridCol>
                <a:gridCol w="7434468">
                  <a:extLst>
                    <a:ext uri="{9D8B030D-6E8A-4147-A177-3AD203B41FA5}">
                      <a16:colId xmlns:a16="http://schemas.microsoft.com/office/drawing/2014/main" val="2068780350"/>
                    </a:ext>
                  </a:extLst>
                </a:gridCol>
              </a:tblGrid>
              <a:tr h="144627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Knowledge-based system (1969-1979)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Early stages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of AI trying to string together elementary reasoning steps to find complete solutions (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Weak Methods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). 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Alternatively , using more powerful (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domain specific knowledge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) allows larger reasoning steps (expert system)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33757"/>
                  </a:ext>
                </a:extLst>
              </a:tr>
              <a:tr h="988674">
                <a:tc>
                  <a:txBody>
                    <a:bodyPr/>
                    <a:lstStyle/>
                    <a:p>
                      <a:r>
                        <a:rPr lang="en-US" dirty="0" smtClean="0"/>
                        <a:t>AI becomes</a:t>
                      </a:r>
                      <a:r>
                        <a:rPr lang="en-US" baseline="0" dirty="0" smtClean="0"/>
                        <a:t> an industry (1980-present)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first successful</a:t>
                      </a:r>
                      <a:r>
                        <a:rPr lang="en-US" baseline="0" dirty="0" smtClean="0"/>
                        <a:t> commercial AI (expert system) R1 began operation the digital equipment corporation. </a:t>
                      </a:r>
                    </a:p>
                    <a:p>
                      <a:r>
                        <a:rPr lang="en-US" baseline="0" dirty="0" smtClean="0"/>
                        <a:t>By 1988, the corporation used 40 expert systems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458719"/>
                  </a:ext>
                </a:extLst>
              </a:tr>
              <a:tr h="988674">
                <a:tc>
                  <a:txBody>
                    <a:bodyPr/>
                    <a:lstStyle/>
                    <a:p>
                      <a:r>
                        <a:rPr lang="en-US" dirty="0" smtClean="0"/>
                        <a:t>The return of neural networks</a:t>
                      </a:r>
                      <a:r>
                        <a:rPr lang="en-US" baseline="0" dirty="0" smtClean="0"/>
                        <a:t> (1986-present)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the mid of 1980s for different</a:t>
                      </a:r>
                      <a:r>
                        <a:rPr lang="en-US" baseline="0" dirty="0" smtClean="0"/>
                        <a:t> research group reinvented the back-propagation learning algorithm firs found in 1969. 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524159"/>
                  </a:ext>
                </a:extLst>
              </a:tr>
              <a:tr h="988674">
                <a:tc>
                  <a:txBody>
                    <a:bodyPr/>
                    <a:lstStyle/>
                    <a:p>
                      <a:r>
                        <a:rPr lang="en-US" dirty="0" smtClean="0"/>
                        <a:t>AI adopts the scientific</a:t>
                      </a:r>
                      <a:r>
                        <a:rPr lang="en-US" baseline="0" dirty="0" smtClean="0"/>
                        <a:t> method (1987-present)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Revolution in both the content and methodology of work in AI.</a:t>
                      </a:r>
                      <a:r>
                        <a:rPr lang="en-US" baseline="0" dirty="0" smtClean="0"/>
                        <a:t> It is more common to build on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existing theories</a:t>
                      </a:r>
                      <a:r>
                        <a:rPr lang="en-US" baseline="0" dirty="0" smtClean="0"/>
                        <a:t> than to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propose brand-new one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623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1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426" y="318052"/>
            <a:ext cx="11396870" cy="935728"/>
          </a:xfrm>
        </p:spPr>
        <p:txBody>
          <a:bodyPr>
            <a:normAutofit/>
          </a:bodyPr>
          <a:lstStyle/>
          <a:p>
            <a:r>
              <a:rPr lang="en-US" b="1" dirty="0" smtClean="0"/>
              <a:t>The History of Artificial Intelligence</a:t>
            </a:r>
            <a:endParaRPr lang="en-US" b="1" dirty="0"/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057787"/>
              </p:ext>
            </p:extLst>
          </p:nvPr>
        </p:nvGraphicFramePr>
        <p:xfrm>
          <a:off x="888997" y="1411492"/>
          <a:ext cx="10630454" cy="4412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5986">
                  <a:extLst>
                    <a:ext uri="{9D8B030D-6E8A-4147-A177-3AD203B41FA5}">
                      <a16:colId xmlns:a16="http://schemas.microsoft.com/office/drawing/2014/main" val="2535662558"/>
                    </a:ext>
                  </a:extLst>
                </a:gridCol>
                <a:gridCol w="7434468">
                  <a:extLst>
                    <a:ext uri="{9D8B030D-6E8A-4147-A177-3AD203B41FA5}">
                      <a16:colId xmlns:a16="http://schemas.microsoft.com/office/drawing/2014/main" val="2068780350"/>
                    </a:ext>
                  </a:extLst>
                </a:gridCol>
              </a:tblGrid>
              <a:tr h="144627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The emergence of intelligent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Agent (1995-present)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Internet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is one of the most important factor to create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agent. It is so common in web-base application that the “-bot” ,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recommender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system ,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search engines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33757"/>
                  </a:ext>
                </a:extLst>
              </a:tr>
              <a:tr h="988674">
                <a:tc>
                  <a:txBody>
                    <a:bodyPr/>
                    <a:lstStyle/>
                    <a:p>
                      <a:r>
                        <a:rPr lang="en-US" dirty="0" smtClean="0"/>
                        <a:t>The availability of very large</a:t>
                      </a:r>
                      <a:r>
                        <a:rPr lang="en-US" baseline="0" dirty="0" smtClean="0"/>
                        <a:t> data sets (2001-present)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</a:t>
                      </a:r>
                      <a:r>
                        <a:rPr lang="en-US" baseline="0" dirty="0" smtClean="0"/>
                        <a:t> AI recent work has been suggests that it make more sense to concentrate on the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data</a:t>
                      </a:r>
                      <a:r>
                        <a:rPr lang="en-US" baseline="0" dirty="0" smtClean="0"/>
                        <a:t>. This is true because of the increasing availability of very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large data sources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458719"/>
                  </a:ext>
                </a:extLst>
              </a:tr>
              <a:tr h="9886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524159"/>
                  </a:ext>
                </a:extLst>
              </a:tr>
              <a:tr h="9886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6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623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3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426" y="318052"/>
            <a:ext cx="9687339" cy="935728"/>
          </a:xfrm>
        </p:spPr>
        <p:txBody>
          <a:bodyPr/>
          <a:lstStyle/>
          <a:p>
            <a:r>
              <a:rPr lang="en-US" b="1" dirty="0" smtClean="0"/>
              <a:t>The State of the Art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974" y="1411494"/>
            <a:ext cx="7921625" cy="4651376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What can AI do today ?</a:t>
            </a:r>
          </a:p>
          <a:p>
            <a:pPr marL="571500" indent="-571500" algn="l">
              <a:buFont typeface="+mj-lt"/>
              <a:buAutoNum type="arabicPeriod"/>
            </a:pPr>
            <a:r>
              <a:rPr lang="en-US" sz="2800" b="1" dirty="0" smtClean="0"/>
              <a:t>Robotic vehicles</a:t>
            </a:r>
          </a:p>
          <a:p>
            <a:pPr marL="571500" indent="-571500" algn="l">
              <a:buFont typeface="+mj-lt"/>
              <a:buAutoNum type="arabicPeriod"/>
            </a:pPr>
            <a:r>
              <a:rPr lang="en-US" sz="2800" b="1" dirty="0" smtClean="0"/>
              <a:t>Speech recognition</a:t>
            </a:r>
          </a:p>
          <a:p>
            <a:pPr marL="571500" indent="-571500" algn="l">
              <a:buFont typeface="+mj-lt"/>
              <a:buAutoNum type="arabicPeriod"/>
            </a:pPr>
            <a:r>
              <a:rPr lang="en-US" sz="2800" b="1" dirty="0" smtClean="0"/>
              <a:t>Autonomous planning and scheduling</a:t>
            </a:r>
          </a:p>
          <a:p>
            <a:pPr marL="571500" indent="-571500" algn="l">
              <a:buFont typeface="+mj-lt"/>
              <a:buAutoNum type="arabicPeriod"/>
            </a:pPr>
            <a:r>
              <a:rPr lang="en-US" sz="2800" b="1" dirty="0" smtClean="0"/>
              <a:t>Game playing</a:t>
            </a:r>
          </a:p>
          <a:p>
            <a:pPr marL="571500" indent="-571500" algn="l">
              <a:buFont typeface="+mj-lt"/>
              <a:buAutoNum type="arabicPeriod"/>
            </a:pPr>
            <a:r>
              <a:rPr lang="en-US" sz="2800" b="1" dirty="0" smtClean="0"/>
              <a:t>Spam fighting</a:t>
            </a:r>
          </a:p>
          <a:p>
            <a:pPr marL="571500" indent="-571500" algn="l">
              <a:buFont typeface="+mj-lt"/>
              <a:buAutoNum type="arabicPeriod"/>
            </a:pPr>
            <a:r>
              <a:rPr lang="en-US" sz="2800" b="1" dirty="0" smtClean="0"/>
              <a:t>Logistics planning</a:t>
            </a:r>
          </a:p>
          <a:p>
            <a:pPr marL="571500" indent="-571500" algn="l">
              <a:buFont typeface="+mj-lt"/>
              <a:buAutoNum type="arabicPeriod"/>
            </a:pPr>
            <a:r>
              <a:rPr lang="en-US" sz="2800" b="1" dirty="0" smtClean="0"/>
              <a:t>Robotics</a:t>
            </a:r>
          </a:p>
          <a:p>
            <a:pPr marL="571500" indent="-571500" algn="l">
              <a:buFont typeface="+mj-lt"/>
              <a:buAutoNum type="arabicPeriod"/>
            </a:pPr>
            <a:r>
              <a:rPr lang="en-US" sz="2800" b="1" dirty="0" smtClean="0"/>
              <a:t>Machine Translation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158" y="1899824"/>
            <a:ext cx="4299347" cy="286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426" y="318052"/>
            <a:ext cx="9687339" cy="935728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974" y="1411494"/>
            <a:ext cx="7921625" cy="5065506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b="1" dirty="0" smtClean="0"/>
              <a:t>Important Points</a:t>
            </a:r>
          </a:p>
          <a:p>
            <a:pPr marL="571500" indent="-571500" algn="just">
              <a:buFont typeface="+mj-lt"/>
              <a:buAutoNum type="arabicPeriod"/>
            </a:pPr>
            <a:r>
              <a:rPr lang="en-US" sz="2800" b="1" dirty="0" smtClean="0"/>
              <a:t>Different people approach AI with different goals in mind (Thinking Or Behavior).</a:t>
            </a:r>
          </a:p>
          <a:p>
            <a:pPr marL="571500" indent="-571500" algn="just">
              <a:buFont typeface="+mj-lt"/>
              <a:buAutoNum type="arabicPeriod"/>
            </a:pPr>
            <a:r>
              <a:rPr lang="en-US" sz="2800" b="1" dirty="0" smtClean="0"/>
              <a:t>Intelligence is concerned mainly with rational action (intelligent agent).</a:t>
            </a:r>
          </a:p>
          <a:p>
            <a:pPr marL="571500" indent="-571500" algn="just">
              <a:buFont typeface="+mj-lt"/>
              <a:buAutoNum type="arabicPeriod"/>
            </a:pPr>
            <a:r>
              <a:rPr lang="en-US" sz="2800" b="1" dirty="0" smtClean="0"/>
              <a:t>Philosophers (400 B.C.) consider mind like machine, mind operates on knowledge encoded in some internal language, and that thought can be used to choose what actions to take. </a:t>
            </a:r>
            <a:endParaRPr lang="en-US" sz="2800" b="1" dirty="0"/>
          </a:p>
          <a:p>
            <a:pPr marL="571500" indent="-571500" algn="just">
              <a:buFont typeface="+mj-lt"/>
              <a:buAutoNum type="arabicPeriod"/>
            </a:pPr>
            <a:r>
              <a:rPr lang="en-US" sz="2800" b="1" dirty="0" smtClean="0"/>
              <a:t>Mathematicians provided the tools to manipulate statements of logical certainty as well as uncertain (probabilistic) and reasoning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525" y="1899824"/>
            <a:ext cx="2853980" cy="286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2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426" y="318052"/>
            <a:ext cx="9687339" cy="935728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974" y="1411494"/>
            <a:ext cx="7921625" cy="5065506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Important Points</a:t>
            </a:r>
          </a:p>
          <a:p>
            <a:pPr marL="571500" indent="-571500" algn="just">
              <a:buFont typeface="+mj-lt"/>
              <a:buAutoNum type="arabicPeriod" startAt="5"/>
            </a:pPr>
            <a:r>
              <a:rPr lang="en-US" sz="2800" b="1" dirty="0" smtClean="0"/>
              <a:t>Economists </a:t>
            </a:r>
            <a:r>
              <a:rPr lang="en-US" sz="2800" b="1" dirty="0"/>
              <a:t>formalized the problem of making decisions</a:t>
            </a:r>
            <a:r>
              <a:rPr lang="en-US" sz="2800" b="1" dirty="0" smtClean="0"/>
              <a:t>.</a:t>
            </a:r>
          </a:p>
          <a:p>
            <a:pPr marL="571500" indent="-571500" algn="just">
              <a:buFont typeface="+mj-lt"/>
              <a:buAutoNum type="arabicPeriod" startAt="5"/>
            </a:pPr>
            <a:r>
              <a:rPr lang="en-US" sz="2800" b="1" dirty="0" smtClean="0"/>
              <a:t>Neuroscientist discovered some facts about how brain works</a:t>
            </a:r>
          </a:p>
          <a:p>
            <a:pPr marL="571500" indent="-571500" algn="just">
              <a:buFont typeface="+mj-lt"/>
              <a:buAutoNum type="arabicPeriod" startAt="5"/>
            </a:pPr>
            <a:r>
              <a:rPr lang="en-US" sz="2800" b="1" dirty="0" smtClean="0"/>
              <a:t>Psychologists adopted the idea that human can be considered as information processing machine</a:t>
            </a:r>
          </a:p>
          <a:p>
            <a:pPr marL="571500" indent="-571500" algn="just">
              <a:buFont typeface="+mj-lt"/>
              <a:buAutoNum type="arabicPeriod" startAt="5"/>
            </a:pPr>
            <a:r>
              <a:rPr lang="en-US" sz="2800" b="1" dirty="0" smtClean="0"/>
              <a:t>Computer engineers provided the ever-more-powerful machine that make AI applications possible</a:t>
            </a:r>
          </a:p>
          <a:p>
            <a:pPr marL="571500" indent="-571500" algn="just">
              <a:buFont typeface="+mj-lt"/>
              <a:buAutoNum type="arabicPeriod" startAt="5"/>
            </a:pPr>
            <a:endParaRPr lang="en-US" sz="2800" b="1" dirty="0"/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525" y="1899824"/>
            <a:ext cx="2853980" cy="286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5067299"/>
            <a:ext cx="9144000" cy="10334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Thanks for Your Attention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bil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98938" y="357188"/>
            <a:ext cx="3413125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426" y="318052"/>
            <a:ext cx="9687339" cy="935728"/>
          </a:xfrm>
        </p:spPr>
        <p:txBody>
          <a:bodyPr/>
          <a:lstStyle/>
          <a:p>
            <a:r>
              <a:rPr lang="en-US" b="1" dirty="0" smtClean="0"/>
              <a:t>What is Artificial Intelligence 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974" y="1411494"/>
            <a:ext cx="7921625" cy="4651376"/>
          </a:xfrm>
        </p:spPr>
        <p:txBody>
          <a:bodyPr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AI is one of the relatively new fields in science.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Work on AI started after the Word War II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The term AI was coined in 1956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b="1" dirty="0" smtClean="0"/>
              <a:t>AI cover a huge variety of subfields: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400" b="1" dirty="0" smtClean="0"/>
              <a:t>Play chess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400" b="1" dirty="0" smtClean="0"/>
              <a:t>Proving mathematical theorems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400" b="1" dirty="0" smtClean="0"/>
              <a:t>Writing poetry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400" b="1" dirty="0" smtClean="0"/>
              <a:t>Driving a car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400" b="1" dirty="0" smtClean="0"/>
              <a:t>Diagnosis disease</a:t>
            </a:r>
          </a:p>
          <a:p>
            <a:pPr lvl="1" algn="l"/>
            <a:endParaRPr lang="en-US" sz="2400" b="1" dirty="0"/>
          </a:p>
          <a:p>
            <a:pPr lvl="1"/>
            <a:r>
              <a:rPr lang="en-US" sz="3600" b="1" dirty="0" smtClean="0">
                <a:solidFill>
                  <a:srgbClr val="FF0000"/>
                </a:solidFill>
              </a:rPr>
              <a:t>AI is truly a universal field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158" y="1899824"/>
            <a:ext cx="4299347" cy="286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426" y="318052"/>
            <a:ext cx="9687339" cy="935728"/>
          </a:xfrm>
        </p:spPr>
        <p:txBody>
          <a:bodyPr/>
          <a:lstStyle/>
          <a:p>
            <a:r>
              <a:rPr lang="en-US" b="1" dirty="0" smtClean="0"/>
              <a:t>What is Artificial Intelligence ?</a:t>
            </a:r>
            <a:endParaRPr lang="en-US" b="1" dirty="0"/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695738" y="1164327"/>
            <a:ext cx="10346635" cy="552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5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426" y="318052"/>
            <a:ext cx="9687339" cy="935728"/>
          </a:xfrm>
        </p:spPr>
        <p:txBody>
          <a:bodyPr/>
          <a:lstStyle/>
          <a:p>
            <a:r>
              <a:rPr lang="en-US" b="1" dirty="0" smtClean="0"/>
              <a:t>What is Artificial Intelligence ?</a:t>
            </a:r>
            <a:endParaRPr lang="en-US" b="1" dirty="0"/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04875" y="1411494"/>
            <a:ext cx="87725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b="1" dirty="0" smtClean="0"/>
              <a:t>The definitions on top are concerned with </a:t>
            </a:r>
            <a:r>
              <a:rPr lang="en-US" sz="3200" b="1" dirty="0" smtClean="0">
                <a:solidFill>
                  <a:srgbClr val="FF0000"/>
                </a:solidFill>
              </a:rPr>
              <a:t>thought process </a:t>
            </a:r>
            <a:r>
              <a:rPr lang="en-US" sz="3200" b="1" dirty="0" smtClean="0"/>
              <a:t>and </a:t>
            </a:r>
            <a:r>
              <a:rPr lang="en-US" sz="3200" b="1" dirty="0" smtClean="0">
                <a:solidFill>
                  <a:srgbClr val="FF0000"/>
                </a:solidFill>
              </a:rPr>
              <a:t>reasoning.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b="1" dirty="0" smtClean="0"/>
              <a:t>The one in the bottom address </a:t>
            </a:r>
            <a:r>
              <a:rPr lang="en-US" sz="3200" b="1" dirty="0" smtClean="0">
                <a:solidFill>
                  <a:srgbClr val="FF0000"/>
                </a:solidFill>
              </a:rPr>
              <a:t>behavior.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b="1" dirty="0" smtClean="0"/>
              <a:t>The definitions of the left measure success in terms of </a:t>
            </a:r>
            <a:r>
              <a:rPr lang="en-US" sz="3200" b="1" dirty="0" smtClean="0">
                <a:solidFill>
                  <a:srgbClr val="FF0000"/>
                </a:solidFill>
              </a:rPr>
              <a:t>fidelity (similarity) </a:t>
            </a:r>
            <a:r>
              <a:rPr lang="en-US" sz="3200" b="1" dirty="0" smtClean="0"/>
              <a:t>to human performance.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b="1" dirty="0" smtClean="0"/>
              <a:t>The one in the right measure success against an </a:t>
            </a:r>
            <a:r>
              <a:rPr lang="en-US" sz="3200" b="1" dirty="0" smtClean="0">
                <a:solidFill>
                  <a:srgbClr val="FF0000"/>
                </a:solidFill>
              </a:rPr>
              <a:t>ideal performance (rationality)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3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426" y="318052"/>
            <a:ext cx="9687339" cy="935728"/>
          </a:xfrm>
        </p:spPr>
        <p:txBody>
          <a:bodyPr/>
          <a:lstStyle/>
          <a:p>
            <a:r>
              <a:rPr lang="en-US" b="1" dirty="0" smtClean="0"/>
              <a:t>What is Artificial Intelligence 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974" y="1411494"/>
            <a:ext cx="7921625" cy="1848541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/>
              <a:t>AI definitions are laid out along different dimension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/>
              <a:t>1. process and reasoning (thinking)</a:t>
            </a:r>
            <a:endParaRPr lang="en-US" sz="3600" b="1" dirty="0"/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749" y="3568562"/>
            <a:ext cx="102774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5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426" y="318052"/>
            <a:ext cx="9687339" cy="935728"/>
          </a:xfrm>
        </p:spPr>
        <p:txBody>
          <a:bodyPr/>
          <a:lstStyle/>
          <a:p>
            <a:r>
              <a:rPr lang="en-US" b="1" dirty="0" smtClean="0"/>
              <a:t>What is Artificial Intelligence 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974" y="1411494"/>
            <a:ext cx="7921625" cy="1848541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/>
              <a:t>AI definitions are laid out along different dimension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/>
              <a:t>2. Behavior </a:t>
            </a:r>
            <a:endParaRPr lang="en-US" sz="3600" b="1" dirty="0"/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00" y="3260035"/>
            <a:ext cx="101822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9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426" y="318052"/>
            <a:ext cx="9687339" cy="935728"/>
          </a:xfrm>
        </p:spPr>
        <p:txBody>
          <a:bodyPr/>
          <a:lstStyle/>
          <a:p>
            <a:r>
              <a:rPr lang="en-US" b="1" dirty="0" smtClean="0"/>
              <a:t>What is Artificial Intelligence 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975" y="1411494"/>
            <a:ext cx="6569904" cy="3160506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/>
              <a:t>AI definitions are laid out along different dimension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/>
              <a:t>3. fidelity to human performance </a:t>
            </a:r>
            <a:endParaRPr lang="en-US" sz="3600" b="1" dirty="0"/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119" y="1144449"/>
            <a:ext cx="511492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426" y="318052"/>
            <a:ext cx="9687339" cy="935728"/>
          </a:xfrm>
        </p:spPr>
        <p:txBody>
          <a:bodyPr/>
          <a:lstStyle/>
          <a:p>
            <a:r>
              <a:rPr lang="en-US" b="1" dirty="0" smtClean="0"/>
              <a:t>What is Artificial Intelligence 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" y="1411494"/>
            <a:ext cx="6589783" cy="4701071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/>
              <a:t>AI definitions are laid out along different dimension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/>
              <a:t>4. Ideal performance (Rationality)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b="1" dirty="0"/>
          </a:p>
          <a:p>
            <a:r>
              <a:rPr lang="en-US" sz="3600" b="1" dirty="0" smtClean="0">
                <a:solidFill>
                  <a:srgbClr val="FF0000"/>
                </a:solidFill>
              </a:rPr>
              <a:t>A system is rational if it does the “right thing” given what it knows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752" y="1253780"/>
            <a:ext cx="522922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7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1399</Words>
  <Application>Microsoft Office PowerPoint</Application>
  <PresentationFormat>Widescreen</PresentationFormat>
  <Paragraphs>177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Artificial Intelligence</vt:lpstr>
      <vt:lpstr>What is Artificial Intelligence ?</vt:lpstr>
      <vt:lpstr>What is Artificial Intelligence ?</vt:lpstr>
      <vt:lpstr>What is Artificial Intelligence ?</vt:lpstr>
      <vt:lpstr>What is Artificial Intelligence ?</vt:lpstr>
      <vt:lpstr>What is Artificial Intelligence ?</vt:lpstr>
      <vt:lpstr>What is Artificial Intelligence ?</vt:lpstr>
      <vt:lpstr>What is Artificial Intelligence ?</vt:lpstr>
      <vt:lpstr>What is Artificial Intelligence ?</vt:lpstr>
      <vt:lpstr>What is Artificial Intelligence ?</vt:lpstr>
      <vt:lpstr>What is Artificial Intelligence ?</vt:lpstr>
      <vt:lpstr>What is Artificial Intelligence ?</vt:lpstr>
      <vt:lpstr>What is Artificial Intelligence ?</vt:lpstr>
      <vt:lpstr>What is Artificial Intelligence ?</vt:lpstr>
      <vt:lpstr>What is Artificial Intelligence ?</vt:lpstr>
      <vt:lpstr>What is Artificial Intelligence ?</vt:lpstr>
      <vt:lpstr>What is Artificial Intelligence ?</vt:lpstr>
      <vt:lpstr>The foundation of Artificial Intelligence</vt:lpstr>
      <vt:lpstr>The foundation of Artificial Intelligence</vt:lpstr>
      <vt:lpstr>The History of Artificial Intelligence</vt:lpstr>
      <vt:lpstr>The History of Artificial Intelligence</vt:lpstr>
      <vt:lpstr>The History of Artificial Intelligence</vt:lpstr>
      <vt:lpstr>The State of the Art</vt:lpstr>
      <vt:lpstr>Summary</vt:lpstr>
      <vt:lpstr>Summary</vt:lpstr>
      <vt:lpstr>Thanks for Your Attention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</dc:title>
  <dc:creator>Maher</dc:creator>
  <cp:lastModifiedBy>Maher</cp:lastModifiedBy>
  <cp:revision>36</cp:revision>
  <dcterms:created xsi:type="dcterms:W3CDTF">2023-09-18T19:29:30Z</dcterms:created>
  <dcterms:modified xsi:type="dcterms:W3CDTF">2023-09-29T20:02:20Z</dcterms:modified>
</cp:coreProperties>
</file>