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7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01/04/1445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01/04/1445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01/04/1445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01/04/1445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9552" y="1124744"/>
            <a:ext cx="7772400" cy="1470025"/>
          </a:xfrm>
        </p:spPr>
        <p:txBody>
          <a:bodyPr>
            <a:normAutofit fontScale="90000"/>
          </a:bodyPr>
          <a:lstStyle/>
          <a:p>
            <a:r>
              <a:rPr lang="en-US" sz="3600" dirty="0">
                <a:solidFill>
                  <a:srgbClr val="000000"/>
                </a:solidFill>
                <a:latin typeface="Times New Roman"/>
              </a:rPr>
              <a:t/>
            </a:r>
            <a:br>
              <a:rPr lang="en-US" sz="3600" dirty="0">
                <a:solidFill>
                  <a:srgbClr val="000000"/>
                </a:solidFill>
                <a:latin typeface="Times New Roman"/>
              </a:rPr>
            </a:br>
            <a:r>
              <a:rPr lang="en-US" sz="3600" dirty="0">
                <a:solidFill>
                  <a:srgbClr val="000000"/>
                </a:solidFill>
                <a:latin typeface="Times New Roman"/>
              </a:rPr>
              <a:t> </a:t>
            </a:r>
            <a:r>
              <a:rPr lang="en-US" b="1" dirty="0" err="1">
                <a:solidFill>
                  <a:srgbClr val="000000"/>
                </a:solidFill>
                <a:latin typeface="Times New Roman"/>
              </a:rPr>
              <a:t>Gastroduodenal</a:t>
            </a:r>
            <a:r>
              <a:rPr lang="en-US" b="1" dirty="0">
                <a:solidFill>
                  <a:srgbClr val="000000"/>
                </a:solidFill>
                <a:latin typeface="Times New Roman"/>
              </a:rPr>
              <a:t> Disorders </a:t>
            </a:r>
            <a:r>
              <a:rPr lang="en-US" dirty="0">
                <a:solidFill>
                  <a:srgbClr val="000000"/>
                </a:solidFill>
                <a:latin typeface="Times New Roman"/>
              </a:rPr>
              <a:t/>
            </a:r>
            <a:br>
              <a:rPr lang="en-US" dirty="0">
                <a:solidFill>
                  <a:srgbClr val="000000"/>
                </a:solidFill>
                <a:latin typeface="Times New Roman"/>
              </a:rPr>
            </a:br>
            <a:r>
              <a:rPr lang="en-US" b="1" u="sng" dirty="0">
                <a:solidFill>
                  <a:srgbClr val="000000"/>
                </a:solidFill>
                <a:latin typeface="Times New Roman"/>
              </a:rPr>
              <a:t>Peptic Ulcer Disease </a:t>
            </a:r>
            <a:endParaRPr lang="en-US" u="sng" dirty="0"/>
          </a:p>
        </p:txBody>
      </p:sp>
      <p:sp>
        <p:nvSpPr>
          <p:cNvPr id="3" name="Rectangle 2">
            <a:extLst>
              <a:ext uri="{FF2B5EF4-FFF2-40B4-BE49-F238E27FC236}">
                <a16:creationId xmlns:a16="http://schemas.microsoft.com/office/drawing/2014/main" xmlns="" id="{FB83B7CF-008A-C786-2191-C36B2906CEA3}"/>
              </a:ext>
            </a:extLst>
          </p:cNvPr>
          <p:cNvSpPr txBox="1">
            <a:spLocks noChangeArrowheads="1"/>
          </p:cNvSpPr>
          <p:nvPr/>
        </p:nvSpPr>
        <p:spPr>
          <a:xfrm>
            <a:off x="0" y="0"/>
            <a:ext cx="9199603" cy="6825898"/>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t>Lecture #</a:t>
            </a:r>
            <a:r>
              <a:rPr lang="en-US" sz="3000" b="1" dirty="0">
                <a:solidFill>
                  <a:prstClr val="black"/>
                </a:solidFill>
                <a:latin typeface="Times New Roman" pitchFamily="18" charset="0"/>
                <a:cs typeface="Times New Roman" pitchFamily="18" charset="0"/>
              </a:rPr>
              <a:t>3</a:t>
            </a:r>
            <a:endPar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t>First semester </a:t>
            </a:r>
            <a:endParaRPr lang="en-US" sz="3000" b="1" noProof="0" dirty="0">
              <a:solidFill>
                <a:prstClr val="black"/>
              </a:solidFill>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000" b="1" dirty="0">
              <a:solidFill>
                <a:prstClr val="black"/>
              </a:solidFill>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000" b="1" dirty="0">
              <a:solidFill>
                <a:prstClr val="black"/>
              </a:solidFill>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5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t>Al-</a:t>
            </a:r>
            <a:r>
              <a:rPr kumimoji="0" lang="en-US" sz="3500" b="1" i="0" u="none" strike="noStrike" kern="1200" cap="none" spc="0" normalizeH="0" baseline="0" noProof="0" dirty="0" err="1">
                <a:ln>
                  <a:noFill/>
                </a:ln>
                <a:solidFill>
                  <a:prstClr val="black"/>
                </a:solidFill>
                <a:effectLst/>
                <a:uLnTx/>
                <a:uFillTx/>
                <a:latin typeface="Times New Roman" pitchFamily="18" charset="0"/>
                <a:ea typeface="+mj-ea"/>
                <a:cs typeface="Times New Roman" pitchFamily="18" charset="0"/>
              </a:rPr>
              <a:t>Mustaqbal</a:t>
            </a:r>
            <a:r>
              <a:rPr kumimoji="0" lang="en-US" sz="35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t>  University College</a:t>
            </a:r>
            <a:br>
              <a:rPr kumimoji="0" lang="en-US" sz="35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br>
            <a:r>
              <a:rPr kumimoji="0" lang="en-US" sz="3000" b="1" i="0" u="none" strike="noStrike" kern="1200" cap="none" spc="0" normalizeH="0" baseline="0" noProof="0" dirty="0">
                <a:ln>
                  <a:noFill/>
                </a:ln>
                <a:solidFill>
                  <a:prstClr val="black"/>
                </a:solidFill>
                <a:effectLst/>
                <a:uLnTx/>
                <a:uFillTx/>
                <a:latin typeface="Times New Roman" pitchFamily="18" charset="0"/>
                <a:ea typeface="+mj-ea"/>
                <a:cs typeface="Times New Roman" pitchFamily="18" charset="0"/>
              </a:rPr>
              <a:t>Nursing Department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2</a:t>
            </a:r>
            <a:r>
              <a:rPr kumimoji="0" lang="en-US" sz="2800" b="1" i="0" u="none" strike="noStrike" kern="1200" cap="none" spc="0" normalizeH="0" baseline="30000" noProof="0" dirty="0">
                <a:ln>
                  <a:noFill/>
                </a:ln>
                <a:solidFill>
                  <a:srgbClr val="00B0F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nd </a:t>
            </a:r>
            <a:r>
              <a:rPr kumimoji="0" lang="en-US" sz="2800" b="1"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 Class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a:ea typeface="+mj-ea"/>
                <a:cs typeface="+mj-cs"/>
              </a:rPr>
              <a:t>Adult Nursing </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400" b="0"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Calibri"/>
              <a:ea typeface="+mj-ea"/>
              <a:cs typeface="+mj-cs"/>
            </a:endParaRPr>
          </a:p>
        </p:txBody>
      </p:sp>
      <p:sp>
        <p:nvSpPr>
          <p:cNvPr id="4" name="object 9">
            <a:extLst>
              <a:ext uri="{FF2B5EF4-FFF2-40B4-BE49-F238E27FC236}">
                <a16:creationId xmlns:a16="http://schemas.microsoft.com/office/drawing/2014/main" xmlns="" id="{092640B8-46A8-FF78-104B-ED09F6ED2BEF}"/>
              </a:ext>
            </a:extLst>
          </p:cNvPr>
          <p:cNvSpPr txBox="1"/>
          <p:nvPr/>
        </p:nvSpPr>
        <p:spPr>
          <a:xfrm>
            <a:off x="423337" y="2637146"/>
            <a:ext cx="8352928" cy="2231380"/>
          </a:xfrm>
          <a:prstGeom prst="rect">
            <a:avLst/>
          </a:prstGeom>
          <a:noFill/>
          <a:ln w="25400" cap="flat" cmpd="sng" algn="ctr">
            <a:solidFill>
              <a:srgbClr val="4F81BD"/>
            </a:solidFill>
            <a:prstDash val="solid"/>
          </a:ln>
          <a:effectLst>
            <a:softEdge rad="635000"/>
          </a:effectLst>
        </p:spPr>
        <p:txBody>
          <a:bodyPr wrap="square" lIns="0" rIns="0" bIns="0">
            <a:spAutoFit/>
          </a:bodyPr>
          <a:lstStyle/>
          <a:p>
            <a:pPr marL="107314" marR="0" lvl="0" indent="0" algn="ctr" defTabSz="914400" eaLnBrk="1" fontAlgn="auto" latinLnBrk="0" hangingPunct="1">
              <a:lnSpc>
                <a:spcPct val="100000"/>
              </a:lnSpc>
              <a:spcBef>
                <a:spcPts val="360"/>
              </a:spcBef>
              <a:spcAft>
                <a:spcPts val="0"/>
              </a:spcAft>
              <a:buClrTx/>
              <a:buSzTx/>
              <a:buFontTx/>
              <a:buNone/>
              <a:tabLst/>
              <a:defRPr/>
            </a:pPr>
            <a:r>
              <a:rPr kumimoji="0" sz="3200" b="1" i="0" u="none" strike="noStrike" kern="0" cap="none" spc="0" normalizeH="0" baseline="0" noProof="0" dirty="0">
                <a:ln>
                  <a:noFill/>
                </a:ln>
                <a:solidFill>
                  <a:srgbClr val="0F243E"/>
                </a:solidFill>
                <a:effectLst/>
                <a:uLnTx/>
                <a:uFillTx/>
                <a:latin typeface="Arial"/>
                <a:ea typeface="+mn-ea"/>
                <a:cs typeface="Arial"/>
              </a:rPr>
              <a:t>:</a:t>
            </a:r>
            <a:r>
              <a:rPr kumimoji="0" sz="2800" b="1" i="0" u="none" strike="noStrike" kern="0" cap="none" spc="0" normalizeH="0" baseline="0" noProof="0" dirty="0">
                <a:ln>
                  <a:noFill/>
                </a:ln>
                <a:solidFill>
                  <a:srgbClr val="0F243E"/>
                </a:solidFill>
                <a:effectLst/>
                <a:uLnTx/>
                <a:uFillTx/>
                <a:latin typeface="Arial"/>
                <a:ea typeface="+mn-ea"/>
                <a:cs typeface="Arial"/>
              </a:rPr>
              <a:t>by</a:t>
            </a:r>
            <a:endParaRPr kumimoji="0" lang="en-US" sz="2800" b="1" i="0" u="none" strike="noStrike" kern="0" cap="none" spc="0" normalizeH="0" baseline="0" noProof="0" dirty="0">
              <a:ln>
                <a:noFill/>
              </a:ln>
              <a:solidFill>
                <a:srgbClr val="0F243E"/>
              </a:solidFill>
              <a:effectLst/>
              <a:uLnTx/>
              <a:uFillTx/>
              <a:latin typeface="Arial"/>
              <a:ea typeface="+mn-ea"/>
              <a:cs typeface="Arial"/>
            </a:endParaRPr>
          </a:p>
          <a:p>
            <a:pPr marL="107314" marR="0" lvl="0" indent="0" algn="ctr" defTabSz="914400" eaLnBrk="1" fontAlgn="auto" latinLnBrk="0" hangingPunct="1">
              <a:lnSpc>
                <a:spcPct val="100000"/>
              </a:lnSpc>
              <a:spcBef>
                <a:spcPts val="360"/>
              </a:spcBef>
              <a:spcAft>
                <a:spcPts val="0"/>
              </a:spcAft>
              <a:buClrTx/>
              <a:buSzTx/>
              <a:buFontTx/>
              <a:buNone/>
              <a:tabLst/>
              <a:defRPr/>
            </a:pPr>
            <a:r>
              <a:rPr kumimoji="0" lang="en-US" sz="2800" b="1" i="0" u="none" strike="noStrike" kern="0" cap="none" spc="0" normalizeH="0" baseline="0" noProof="0" dirty="0">
                <a:ln>
                  <a:noFill/>
                </a:ln>
                <a:solidFill>
                  <a:srgbClr val="FF0000"/>
                </a:solidFill>
                <a:effectLst/>
                <a:uLnTx/>
                <a:uFillTx/>
                <a:latin typeface="Arial"/>
                <a:ea typeface="+mn-ea"/>
                <a:cs typeface="Arial"/>
              </a:rPr>
              <a:t>lecturer</a:t>
            </a:r>
          </a:p>
          <a:p>
            <a:pPr marL="107314" marR="0" lvl="0" indent="0" algn="ctr" defTabSz="914400" eaLnBrk="1" fontAlgn="auto" latinLnBrk="0" hangingPunct="1">
              <a:lnSpc>
                <a:spcPct val="100000"/>
              </a:lnSpc>
              <a:spcBef>
                <a:spcPts val="360"/>
              </a:spcBef>
              <a:spcAft>
                <a:spcPts val="0"/>
              </a:spcAft>
              <a:buClrTx/>
              <a:buSzTx/>
              <a:buFontTx/>
              <a:buNone/>
              <a:tabLst/>
              <a:defRPr/>
            </a:pPr>
            <a:r>
              <a:rPr kumimoji="0" lang="en-US" sz="3600" b="1" i="0" u="none" strike="noStrike" kern="0" cap="none" spc="0" normalizeH="0" baseline="0" noProof="0" dirty="0">
                <a:ln>
                  <a:noFill/>
                </a:ln>
                <a:solidFill>
                  <a:srgbClr val="FF0000"/>
                </a:solidFill>
                <a:effectLst/>
                <a:uLnTx/>
                <a:uFillTx/>
                <a:latin typeface="Arial"/>
                <a:ea typeface="+mn-ea"/>
                <a:cs typeface="Arial"/>
              </a:rPr>
              <a:t> </a:t>
            </a:r>
            <a:r>
              <a:rPr kumimoji="0" lang="en-US" sz="3600" b="1" i="0" u="none" strike="noStrike" kern="0" cap="none" spc="0" normalizeH="0" baseline="0" noProof="0" dirty="0" smtClean="0">
                <a:ln>
                  <a:noFill/>
                </a:ln>
                <a:solidFill>
                  <a:srgbClr val="FF0000"/>
                </a:solidFill>
                <a:effectLst/>
                <a:uLnTx/>
                <a:uFillTx/>
                <a:latin typeface="Arial"/>
                <a:ea typeface="+mn-ea"/>
                <a:cs typeface="Arial"/>
              </a:rPr>
              <a:t>Professor Dr. </a:t>
            </a:r>
            <a:r>
              <a:rPr kumimoji="0" lang="en-US" sz="3600" b="1" i="0" u="none" strike="noStrike" kern="0" cap="none" spc="0" normalizeH="0" baseline="0" noProof="0" dirty="0" err="1" smtClean="0">
                <a:ln>
                  <a:noFill/>
                </a:ln>
                <a:solidFill>
                  <a:srgbClr val="FF0000"/>
                </a:solidFill>
                <a:effectLst/>
                <a:uLnTx/>
                <a:uFillTx/>
                <a:latin typeface="Arial"/>
                <a:ea typeface="+mn-ea"/>
                <a:cs typeface="Arial"/>
              </a:rPr>
              <a:t>Fakhria</a:t>
            </a:r>
            <a:r>
              <a:rPr kumimoji="0" lang="en-US" sz="3600" b="1" i="0" u="none" strike="noStrike" kern="0" cap="none" spc="0" normalizeH="0" baseline="0" noProof="0" dirty="0" smtClean="0">
                <a:ln>
                  <a:noFill/>
                </a:ln>
                <a:solidFill>
                  <a:srgbClr val="FF0000"/>
                </a:solidFill>
                <a:effectLst/>
                <a:uLnTx/>
                <a:uFillTx/>
                <a:latin typeface="Arial"/>
                <a:ea typeface="+mn-ea"/>
                <a:cs typeface="Arial"/>
              </a:rPr>
              <a:t> </a:t>
            </a:r>
            <a:r>
              <a:rPr kumimoji="0" lang="en-US" sz="3600" b="1" i="0" u="none" strike="noStrike" kern="0" cap="none" spc="0" normalizeH="0" baseline="0" noProof="0" dirty="0" err="1" smtClean="0">
                <a:ln>
                  <a:noFill/>
                </a:ln>
                <a:solidFill>
                  <a:srgbClr val="FF0000"/>
                </a:solidFill>
                <a:effectLst/>
                <a:uLnTx/>
                <a:uFillTx/>
                <a:latin typeface="Arial"/>
                <a:ea typeface="+mn-ea"/>
                <a:cs typeface="Arial"/>
              </a:rPr>
              <a:t>Jaber</a:t>
            </a:r>
            <a:endParaRPr kumimoji="0" lang="en-US" sz="3600" b="1" i="0" u="none" strike="noStrike" kern="0" cap="none" spc="0" normalizeH="0" baseline="0" noProof="0" dirty="0" smtClean="0">
              <a:ln>
                <a:noFill/>
              </a:ln>
              <a:solidFill>
                <a:srgbClr val="FF0000"/>
              </a:solidFill>
              <a:effectLst/>
              <a:uLnTx/>
              <a:uFillTx/>
              <a:latin typeface="Arial"/>
              <a:ea typeface="+mn-ea"/>
              <a:cs typeface="Arial"/>
            </a:endParaRPr>
          </a:p>
          <a:p>
            <a:pPr marL="107314" marR="0" lvl="0" indent="0" algn="ctr" defTabSz="914400" eaLnBrk="1" fontAlgn="auto" latinLnBrk="0" hangingPunct="1">
              <a:lnSpc>
                <a:spcPct val="100000"/>
              </a:lnSpc>
              <a:spcBef>
                <a:spcPts val="360"/>
              </a:spcBef>
              <a:spcAft>
                <a:spcPts val="0"/>
              </a:spcAft>
              <a:buClrTx/>
              <a:buSzTx/>
              <a:buFontTx/>
              <a:buNone/>
              <a:tabLst/>
              <a:defRPr/>
            </a:pPr>
            <a:endParaRPr kumimoji="0" lang="en-US" sz="3600" b="1" i="0" u="none" strike="noStrike" kern="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03096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620688"/>
            <a:ext cx="8157592" cy="5472608"/>
          </a:xfrm>
        </p:spPr>
        <p:txBody>
          <a:bodyPr>
            <a:noAutofit/>
          </a:bodyPr>
          <a:lstStyle/>
          <a:p>
            <a:pPr marL="457200" lvl="0" indent="-457200" algn="l" rtl="0">
              <a:lnSpc>
                <a:spcPct val="115000"/>
              </a:lnSpc>
              <a:buFont typeface="+mj-lt"/>
              <a:buAutoNum type="arabicParenR" startAt="5"/>
              <a:tabLst>
                <a:tab pos="457200" algn="l"/>
              </a:tabLst>
            </a:pPr>
            <a:r>
              <a:rPr lang="en-US" sz="2400" u="sng" dirty="0" err="1">
                <a:solidFill>
                  <a:prstClr val="black"/>
                </a:solidFill>
                <a:latin typeface="Times New Roman"/>
                <a:ea typeface="Times New Roman"/>
                <a:cs typeface="Arial"/>
              </a:rPr>
              <a:t>Antisecretory</a:t>
            </a:r>
            <a:r>
              <a:rPr lang="en-US" sz="2400" u="sng" dirty="0">
                <a:solidFill>
                  <a:prstClr val="black"/>
                </a:solidFill>
                <a:latin typeface="Times New Roman"/>
                <a:ea typeface="Times New Roman"/>
                <a:cs typeface="Arial"/>
              </a:rPr>
              <a:t> and </a:t>
            </a:r>
            <a:r>
              <a:rPr lang="en-US" sz="2400" u="sng" dirty="0" err="1">
                <a:solidFill>
                  <a:prstClr val="black"/>
                </a:solidFill>
                <a:latin typeface="Times New Roman"/>
                <a:ea typeface="Times New Roman"/>
                <a:cs typeface="Arial"/>
              </a:rPr>
              <a:t>cytoprotective</a:t>
            </a:r>
            <a:r>
              <a:rPr lang="en-US" sz="2400" dirty="0">
                <a:solidFill>
                  <a:prstClr val="black"/>
                </a:solidFill>
                <a:latin typeface="Times New Roman"/>
                <a:ea typeface="Times New Roman"/>
                <a:cs typeface="Arial"/>
              </a:rPr>
              <a:t> drug misoprostol (</a:t>
            </a:r>
            <a:r>
              <a:rPr lang="en-US" sz="2400" dirty="0" err="1">
                <a:solidFill>
                  <a:prstClr val="black"/>
                </a:solidFill>
                <a:latin typeface="Times New Roman"/>
                <a:ea typeface="Times New Roman"/>
                <a:cs typeface="Arial"/>
              </a:rPr>
              <a:t>Cytotec</a:t>
            </a:r>
            <a:r>
              <a:rPr lang="en-US" sz="2400" dirty="0">
                <a:solidFill>
                  <a:prstClr val="black"/>
                </a:solidFill>
                <a:latin typeface="Times New Roman"/>
                <a:ea typeface="Times New Roman"/>
                <a:cs typeface="Arial"/>
              </a:rPr>
              <a:t>)—</a:t>
            </a:r>
            <a:r>
              <a:rPr lang="en-US" sz="2400" dirty="0" err="1">
                <a:solidFill>
                  <a:prstClr val="black"/>
                </a:solidFill>
                <a:latin typeface="Times New Roman"/>
                <a:ea typeface="Times New Roman"/>
                <a:cs typeface="Arial"/>
              </a:rPr>
              <a:t>prostoglandin</a:t>
            </a:r>
            <a:r>
              <a:rPr lang="en-US" sz="2400" dirty="0">
                <a:solidFill>
                  <a:prstClr val="black"/>
                </a:solidFill>
                <a:latin typeface="Times New Roman"/>
                <a:ea typeface="Times New Roman"/>
                <a:cs typeface="Arial"/>
              </a:rPr>
              <a:t> analogue </a:t>
            </a:r>
            <a:r>
              <a:rPr lang="en-US" sz="2400" u="sng" dirty="0">
                <a:solidFill>
                  <a:prstClr val="black"/>
                </a:solidFill>
                <a:latin typeface="Times New Roman"/>
                <a:ea typeface="Times New Roman"/>
                <a:cs typeface="Arial"/>
              </a:rPr>
              <a:t>inhibits hydrochloric acid production in the stomach. </a:t>
            </a:r>
            <a:endParaRPr lang="en-US" sz="1400" dirty="0">
              <a:solidFill>
                <a:prstClr val="black"/>
              </a:solidFill>
              <a:ea typeface="Calibri"/>
              <a:cs typeface="Arial"/>
            </a:endParaRPr>
          </a:p>
          <a:p>
            <a:pPr marL="457200" lvl="0" indent="-457200" algn="l" rtl="0">
              <a:lnSpc>
                <a:spcPct val="115000"/>
              </a:lnSpc>
              <a:buFont typeface="+mj-lt"/>
              <a:buAutoNum type="arabicParenR" startAt="5"/>
              <a:tabLst>
                <a:tab pos="457200" algn="l"/>
              </a:tabLst>
            </a:pPr>
            <a:r>
              <a:rPr lang="en-US" sz="2400" u="sng" dirty="0">
                <a:solidFill>
                  <a:prstClr val="black"/>
                </a:solidFill>
                <a:latin typeface="Times New Roman"/>
                <a:ea typeface="Times New Roman"/>
                <a:cs typeface="Arial"/>
              </a:rPr>
              <a:t>Antidiarrheal agent</a:t>
            </a:r>
            <a:r>
              <a:rPr lang="en-US" sz="2400" dirty="0">
                <a:solidFill>
                  <a:prstClr val="black"/>
                </a:solidFill>
                <a:latin typeface="Times New Roman"/>
                <a:ea typeface="Times New Roman"/>
                <a:cs typeface="Arial"/>
              </a:rPr>
              <a:t> bismuth subsalicylate (Pepto-Bismol)—has </a:t>
            </a:r>
            <a:r>
              <a:rPr lang="en-US" sz="2400" u="sng" dirty="0">
                <a:solidFill>
                  <a:prstClr val="black"/>
                </a:solidFill>
                <a:latin typeface="Times New Roman"/>
                <a:ea typeface="Times New Roman"/>
                <a:cs typeface="Arial"/>
              </a:rPr>
              <a:t>antibacterial action against H. pylori and enhances mucosal protection through bicarbonate and prostaglandin production. </a:t>
            </a:r>
            <a:endParaRPr lang="en-US" sz="1400" dirty="0">
              <a:solidFill>
                <a:prstClr val="black"/>
              </a:solidFill>
              <a:ea typeface="Calibri"/>
              <a:cs typeface="Arial"/>
            </a:endParaRPr>
          </a:p>
          <a:p>
            <a:pPr marL="457200" lvl="0" indent="-457200" algn="l" rtl="0">
              <a:lnSpc>
                <a:spcPct val="115000"/>
              </a:lnSpc>
              <a:buFont typeface="+mj-lt"/>
              <a:buAutoNum type="arabicParenR" startAt="5"/>
              <a:tabLst>
                <a:tab pos="457200" algn="l"/>
              </a:tabLst>
            </a:pPr>
            <a:r>
              <a:rPr lang="en-US" sz="2400" u="sng" dirty="0">
                <a:solidFill>
                  <a:prstClr val="black"/>
                </a:solidFill>
                <a:latin typeface="Times New Roman"/>
                <a:ea typeface="Times New Roman"/>
                <a:cs typeface="Arial"/>
              </a:rPr>
              <a:t>Antibiotics </a:t>
            </a:r>
            <a:r>
              <a:rPr lang="en-US" sz="2400" dirty="0">
                <a:solidFill>
                  <a:prstClr val="black"/>
                </a:solidFill>
                <a:latin typeface="Times New Roman"/>
                <a:ea typeface="Times New Roman"/>
                <a:cs typeface="Arial"/>
              </a:rPr>
              <a:t>such as tetracycline and </a:t>
            </a:r>
            <a:r>
              <a:rPr lang="en-US" sz="2400" u="sng" dirty="0">
                <a:solidFill>
                  <a:prstClr val="black"/>
                </a:solidFill>
                <a:latin typeface="Times New Roman"/>
                <a:ea typeface="Times New Roman"/>
                <a:cs typeface="Arial"/>
              </a:rPr>
              <a:t>metronidazole (</a:t>
            </a:r>
            <a:r>
              <a:rPr lang="en-US" sz="2400" u="sng" dirty="0" err="1">
                <a:solidFill>
                  <a:prstClr val="black"/>
                </a:solidFill>
                <a:latin typeface="Times New Roman"/>
                <a:ea typeface="Times New Roman"/>
                <a:cs typeface="Arial"/>
              </a:rPr>
              <a:t>Flagyl</a:t>
            </a:r>
            <a:r>
              <a:rPr lang="en-US" sz="2400" u="sng" dirty="0">
                <a:solidFill>
                  <a:prstClr val="black"/>
                </a:solidFill>
                <a:latin typeface="Times New Roman"/>
                <a:ea typeface="Times New Roman"/>
                <a:cs typeface="Arial"/>
              </a:rPr>
              <a:t>)</a:t>
            </a:r>
            <a:r>
              <a:rPr lang="en-US" sz="2400" dirty="0">
                <a:solidFill>
                  <a:prstClr val="black"/>
                </a:solidFill>
                <a:latin typeface="Times New Roman"/>
                <a:ea typeface="Times New Roman"/>
                <a:cs typeface="Arial"/>
              </a:rPr>
              <a:t> used with bismuth as “triple therapy” to </a:t>
            </a:r>
            <a:r>
              <a:rPr lang="en-US" sz="2400" u="sng" dirty="0">
                <a:solidFill>
                  <a:prstClr val="black"/>
                </a:solidFill>
                <a:latin typeface="Times New Roman"/>
                <a:ea typeface="Times New Roman"/>
                <a:cs typeface="Arial"/>
              </a:rPr>
              <a:t>eradicate H. pylori</a:t>
            </a:r>
            <a:r>
              <a:rPr lang="en-US" sz="2400" dirty="0">
                <a:solidFill>
                  <a:prstClr val="black"/>
                </a:solidFill>
                <a:latin typeface="Times New Roman"/>
                <a:ea typeface="Times New Roman"/>
                <a:cs typeface="Arial"/>
              </a:rPr>
              <a:t>. </a:t>
            </a:r>
            <a:endParaRPr lang="en-US" sz="1400" dirty="0">
              <a:solidFill>
                <a:prstClr val="black"/>
              </a:solidFill>
              <a:ea typeface="Calibri"/>
              <a:cs typeface="Arial"/>
            </a:endParaRPr>
          </a:p>
          <a:p>
            <a:pPr marL="457200" lvl="0" indent="-457200" algn="l" rtl="0">
              <a:lnSpc>
                <a:spcPct val="115000"/>
              </a:lnSpc>
              <a:buFont typeface="+mj-lt"/>
              <a:buAutoNum type="arabicParenR" startAt="5"/>
              <a:tabLst>
                <a:tab pos="457200" algn="l"/>
              </a:tabLst>
            </a:pPr>
            <a:r>
              <a:rPr lang="en-US" sz="2400" dirty="0">
                <a:solidFill>
                  <a:prstClr val="black"/>
                </a:solidFill>
                <a:latin typeface="Times New Roman"/>
                <a:ea typeface="Times New Roman"/>
                <a:cs typeface="Arial"/>
              </a:rPr>
              <a:t>For NSAID ulcers—discontinue NSAID and treat as mentioned above. If </a:t>
            </a:r>
            <a:r>
              <a:rPr lang="en-US" sz="2400" u="sng" dirty="0">
                <a:solidFill>
                  <a:prstClr val="black"/>
                </a:solidFill>
                <a:latin typeface="Times New Roman"/>
                <a:ea typeface="Times New Roman"/>
                <a:cs typeface="Arial"/>
              </a:rPr>
              <a:t>NSAID is restarted, administer with misoprostol. </a:t>
            </a:r>
            <a:endParaRPr lang="en-US" sz="1400" dirty="0">
              <a:solidFill>
                <a:prstClr val="black"/>
              </a:solidFill>
              <a:ea typeface="Calibri"/>
              <a:cs typeface="Arial"/>
            </a:endParaRPr>
          </a:p>
          <a:p>
            <a:endParaRPr lang="en-US" sz="4800" dirty="0"/>
          </a:p>
        </p:txBody>
      </p:sp>
    </p:spTree>
    <p:extLst>
      <p:ext uri="{BB962C8B-B14F-4D97-AF65-F5344CB8AC3E}">
        <p14:creationId xmlns:p14="http://schemas.microsoft.com/office/powerpoint/2010/main" val="2289313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pPr algn="l" rtl="0">
              <a:lnSpc>
                <a:spcPct val="115000"/>
              </a:lnSpc>
              <a:spcAft>
                <a:spcPts val="0"/>
              </a:spcAft>
            </a:pPr>
            <a:r>
              <a:rPr lang="en-US" b="1" i="1" u="sng" dirty="0">
                <a:latin typeface="Times New Roman"/>
                <a:ea typeface="Times New Roman"/>
                <a:cs typeface="Arial"/>
              </a:rPr>
              <a:t>B.	Dietary Measures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Well-balanced diet, high fiber content, meals at regular intervals ( 6 meals a day).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Avoid caffeine, colas, and alcohol.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Avoid smoking—decreases healing rate and increases recurrence. </a:t>
            </a:r>
            <a:endParaRPr lang="en-US" sz="2000" dirty="0">
              <a:ea typeface="Calibri"/>
              <a:cs typeface="Arial"/>
            </a:endParaRPr>
          </a:p>
          <a:p>
            <a:pPr algn="l" rtl="0">
              <a:lnSpc>
                <a:spcPct val="115000"/>
              </a:lnSpc>
              <a:spcAft>
                <a:spcPts val="0"/>
              </a:spcAft>
            </a:pPr>
            <a:r>
              <a:rPr lang="en-US" b="1" i="1" u="sng" dirty="0">
                <a:latin typeface="Times New Roman"/>
                <a:ea typeface="Times New Roman"/>
              </a:rPr>
              <a:t/>
            </a:r>
            <a:br>
              <a:rPr lang="en-US" b="1" i="1" u="sng" dirty="0">
                <a:latin typeface="Times New Roman"/>
                <a:ea typeface="Times New Roman"/>
              </a:rPr>
            </a:br>
            <a:r>
              <a:rPr lang="en-US" b="1" i="1" u="sng" dirty="0">
                <a:latin typeface="Times New Roman"/>
                <a:ea typeface="Times New Roman"/>
                <a:cs typeface="Arial"/>
              </a:rPr>
              <a:t>C.	Surgery Indicated</a:t>
            </a:r>
            <a:r>
              <a:rPr lang="en-US" dirty="0">
                <a:latin typeface="Times New Roman"/>
                <a:ea typeface="Times New Roman"/>
                <a:cs typeface="Arial"/>
              </a:rPr>
              <a:t> in emergency situations for uncontrolled bleeding or bleeding that developed despite chronic drug maintenance therapy.</a:t>
            </a:r>
            <a:endParaRPr lang="en-US" sz="2000" dirty="0">
              <a:ea typeface="Calibri"/>
              <a:cs typeface="Arial"/>
            </a:endParaRPr>
          </a:p>
          <a:p>
            <a:endParaRPr lang="en-US" dirty="0"/>
          </a:p>
        </p:txBody>
      </p:sp>
    </p:spTree>
    <p:extLst>
      <p:ext uri="{BB962C8B-B14F-4D97-AF65-F5344CB8AC3E}">
        <p14:creationId xmlns:p14="http://schemas.microsoft.com/office/powerpoint/2010/main" val="2190811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346050"/>
          </a:xfrm>
        </p:spPr>
        <p:txBody>
          <a:bodyPr>
            <a:normAutofit fontScale="90000"/>
          </a:bodyPr>
          <a:lstStyle/>
          <a:p>
            <a:endParaRPr lang="en-US" dirty="0"/>
          </a:p>
        </p:txBody>
      </p:sp>
      <p:sp>
        <p:nvSpPr>
          <p:cNvPr id="3" name="عنصر نائب للمحتوى 2"/>
          <p:cNvSpPr>
            <a:spLocks noGrp="1"/>
          </p:cNvSpPr>
          <p:nvPr>
            <p:ph idx="1"/>
          </p:nvPr>
        </p:nvSpPr>
        <p:spPr>
          <a:xfrm>
            <a:off x="467544" y="764704"/>
            <a:ext cx="8229600" cy="5832648"/>
          </a:xfrm>
        </p:spPr>
        <p:txBody>
          <a:bodyPr>
            <a:noAutofit/>
          </a:bodyPr>
          <a:lstStyle/>
          <a:p>
            <a:pPr lvl="0" algn="l" rtl="0">
              <a:lnSpc>
                <a:spcPct val="115000"/>
              </a:lnSpc>
              <a:buFont typeface="+mj-lt"/>
              <a:buAutoNum type="arabicParenR"/>
              <a:tabLst>
                <a:tab pos="457200" algn="l"/>
              </a:tabLst>
            </a:pPr>
            <a:r>
              <a:rPr lang="en-US" sz="2400" dirty="0" err="1">
                <a:latin typeface="Times New Roman"/>
                <a:ea typeface="Times New Roman"/>
                <a:cs typeface="Arial"/>
              </a:rPr>
              <a:t>Vagotomy</a:t>
            </a:r>
            <a:r>
              <a:rPr lang="en-US" sz="2400" dirty="0">
                <a:latin typeface="Times New Roman"/>
                <a:ea typeface="Times New Roman"/>
                <a:cs typeface="Arial"/>
              </a:rPr>
              <a:t>: (cutting of </a:t>
            </a:r>
            <a:r>
              <a:rPr lang="en-US" sz="2400" dirty="0" err="1">
                <a:latin typeface="Times New Roman"/>
                <a:ea typeface="Times New Roman"/>
                <a:cs typeface="Arial"/>
              </a:rPr>
              <a:t>vagus</a:t>
            </a:r>
            <a:r>
              <a:rPr lang="en-US" sz="2400" dirty="0">
                <a:latin typeface="Times New Roman"/>
                <a:ea typeface="Times New Roman"/>
                <a:cs typeface="Arial"/>
              </a:rPr>
              <a:t> nerve) To eliminate the stimulus that triggers gastric acid secretion by the gastric cells; can choose to cut all or portions</a:t>
            </a:r>
            <a:endParaRPr lang="en-US" sz="14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Subtotal </a:t>
            </a:r>
            <a:r>
              <a:rPr lang="en-US" sz="2400" dirty="0" err="1">
                <a:latin typeface="Times New Roman"/>
                <a:ea typeface="Times New Roman"/>
                <a:cs typeface="Arial"/>
              </a:rPr>
              <a:t>gastrectomy</a:t>
            </a:r>
            <a:r>
              <a:rPr lang="en-US" sz="2400" dirty="0">
                <a:latin typeface="Times New Roman"/>
                <a:ea typeface="Times New Roman"/>
                <a:cs typeface="Arial"/>
              </a:rPr>
              <a:t> </a:t>
            </a:r>
            <a:endParaRPr lang="en-US" sz="1400" dirty="0">
              <a:ea typeface="Calibri"/>
              <a:cs typeface="Arial"/>
            </a:endParaRPr>
          </a:p>
          <a:p>
            <a:pPr lvl="1" algn="l" rtl="0">
              <a:lnSpc>
                <a:spcPct val="115000"/>
              </a:lnSpc>
              <a:buFont typeface="+mj-lt"/>
              <a:buAutoNum type="alphaLcPeriod"/>
              <a:tabLst>
                <a:tab pos="1143000" algn="l"/>
              </a:tabLst>
            </a:pPr>
            <a:r>
              <a:rPr lang="en-US" sz="2000" dirty="0">
                <a:latin typeface="Times New Roman"/>
                <a:ea typeface="Times New Roman"/>
                <a:cs typeface="Arial"/>
              </a:rPr>
              <a:t>The resected portion includes a small cuff of the duodenum, pylorus, and from two thirds to three quarters of the stomach. </a:t>
            </a:r>
            <a:endParaRPr lang="en-US" sz="1200" dirty="0">
              <a:ea typeface="Calibri"/>
              <a:cs typeface="Arial"/>
            </a:endParaRPr>
          </a:p>
          <a:p>
            <a:pPr lvl="1" algn="l" rtl="0">
              <a:lnSpc>
                <a:spcPct val="115000"/>
              </a:lnSpc>
              <a:buFont typeface="+mj-lt"/>
              <a:buAutoNum type="alphaLcPeriod"/>
              <a:tabLst>
                <a:tab pos="1143000" algn="l"/>
              </a:tabLst>
            </a:pPr>
            <a:r>
              <a:rPr lang="en-US" sz="2000" dirty="0">
                <a:latin typeface="Times New Roman"/>
                <a:ea typeface="Times New Roman"/>
                <a:cs typeface="Arial"/>
              </a:rPr>
              <a:t>The duodenum or side of the jejunum is anastomosed to the remaining portion of the stomach. </a:t>
            </a:r>
            <a:endParaRPr lang="en-US" sz="1200" dirty="0">
              <a:ea typeface="Calibri"/>
              <a:cs typeface="Arial"/>
            </a:endParaRPr>
          </a:p>
          <a:p>
            <a:pPr lvl="0" algn="l" rtl="0">
              <a:lnSpc>
                <a:spcPct val="115000"/>
              </a:lnSpc>
              <a:buFont typeface="+mj-lt"/>
              <a:buAutoNum type="arabicParenR"/>
              <a:tabLst>
                <a:tab pos="457200" algn="l"/>
              </a:tabLst>
            </a:pPr>
            <a:r>
              <a:rPr lang="en-US" sz="2400" u="sng" dirty="0">
                <a:latin typeface="Times New Roman"/>
                <a:ea typeface="Times New Roman"/>
                <a:cs typeface="Arial"/>
              </a:rPr>
              <a:t>Total </a:t>
            </a:r>
            <a:r>
              <a:rPr lang="en-US" sz="2400" u="sng" dirty="0" err="1">
                <a:latin typeface="Times New Roman"/>
                <a:ea typeface="Times New Roman"/>
                <a:cs typeface="Arial"/>
              </a:rPr>
              <a:t>gastrectomy</a:t>
            </a:r>
            <a:r>
              <a:rPr lang="en-US" sz="2400" dirty="0">
                <a:latin typeface="Times New Roman"/>
                <a:ea typeface="Times New Roman"/>
                <a:cs typeface="Arial"/>
              </a:rPr>
              <a:t> esophagus is anastomosed to jejunum</a:t>
            </a:r>
            <a:endParaRPr lang="en-US" sz="1400" dirty="0">
              <a:ea typeface="Calibri"/>
              <a:cs typeface="Arial"/>
            </a:endParaRPr>
          </a:p>
          <a:p>
            <a:pPr algn="l" rtl="0">
              <a:lnSpc>
                <a:spcPct val="115000"/>
              </a:lnSpc>
              <a:spcAft>
                <a:spcPts val="0"/>
              </a:spcAft>
            </a:pPr>
            <a:r>
              <a:rPr lang="en-US" sz="2400" b="1" u="sng" dirty="0">
                <a:latin typeface="Times New Roman"/>
                <a:ea typeface="Times New Roman"/>
                <a:cs typeface="Arial"/>
              </a:rPr>
              <a:t>Complications </a:t>
            </a:r>
            <a:endParaRPr lang="en-US" sz="14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GI hemorrhage </a:t>
            </a:r>
            <a:endParaRPr lang="en-US" sz="14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Ulcer perforation </a:t>
            </a:r>
            <a:endParaRPr lang="en-US" sz="14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Gastric outlet obstruction </a:t>
            </a:r>
            <a:endParaRPr lang="en-US" sz="1400" dirty="0">
              <a:ea typeface="Calibri"/>
              <a:cs typeface="Arial"/>
            </a:endParaRPr>
          </a:p>
          <a:p>
            <a:pPr algn="l" rtl="0"/>
            <a:endParaRPr lang="en-US" sz="2400" dirty="0"/>
          </a:p>
        </p:txBody>
      </p:sp>
    </p:spTree>
    <p:extLst>
      <p:ext uri="{BB962C8B-B14F-4D97-AF65-F5344CB8AC3E}">
        <p14:creationId xmlns:p14="http://schemas.microsoft.com/office/powerpoint/2010/main" val="3173808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latin typeface="Times New Roman"/>
                <a:ea typeface="Times New Roman"/>
                <a:cs typeface="Arial"/>
              </a:rPr>
              <a:t>Nursing Assessment </a:t>
            </a:r>
            <a:r>
              <a:rPr lang="en-US" sz="3200" dirty="0">
                <a:ea typeface="Calibri"/>
                <a:cs typeface="Arial"/>
              </a:rPr>
              <a:t/>
            </a:r>
            <a:br>
              <a:rPr lang="en-US" sz="3200" dirty="0">
                <a:ea typeface="Calibri"/>
                <a:cs typeface="Arial"/>
              </a:rPr>
            </a:br>
            <a:endParaRPr lang="en-US" dirty="0"/>
          </a:p>
        </p:txBody>
      </p:sp>
      <p:sp>
        <p:nvSpPr>
          <p:cNvPr id="3" name="عنصر نائب للمحتوى 2"/>
          <p:cNvSpPr>
            <a:spLocks noGrp="1"/>
          </p:cNvSpPr>
          <p:nvPr>
            <p:ph idx="1"/>
          </p:nvPr>
        </p:nvSpPr>
        <p:spPr>
          <a:xfrm>
            <a:off x="467544" y="980728"/>
            <a:ext cx="8219256" cy="5400600"/>
          </a:xfrm>
        </p:spPr>
        <p:txBody>
          <a:bodyPr>
            <a:normAutofit fontScale="77500" lnSpcReduction="20000"/>
          </a:bodyPr>
          <a:lstStyle/>
          <a:p>
            <a:pPr lvl="0" algn="l" rtl="0">
              <a:lnSpc>
                <a:spcPct val="115000"/>
              </a:lnSpc>
              <a:buFont typeface="+mj-lt"/>
              <a:buAutoNum type="arabicParenR"/>
              <a:tabLst>
                <a:tab pos="457200" algn="l"/>
              </a:tabLst>
            </a:pPr>
            <a:r>
              <a:rPr lang="en-US" dirty="0">
                <a:latin typeface="Times New Roman"/>
                <a:ea typeface="Times New Roman"/>
                <a:cs typeface="Arial"/>
              </a:rPr>
              <a:t>Determine location, character, radiation of pain, factors aggravating or relieving pain, how long it lasts, when it occurs.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Ask about eating patterns, regularity, types of food, eating circumstances.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Take a social history of alcohol consumption and smoking.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Ask about medications (especially aspirin, anti-inflammatory drugs, or steroids).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Determine if GI bleeding has been experienced.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Take vital signs, including lying, standing, and sitting blood pressures and pulses, to determine if </a:t>
            </a:r>
            <a:r>
              <a:rPr lang="en-US" dirty="0" err="1">
                <a:latin typeface="Times New Roman"/>
                <a:ea typeface="Times New Roman"/>
                <a:cs typeface="Arial"/>
              </a:rPr>
              <a:t>orthostasis</a:t>
            </a:r>
            <a:r>
              <a:rPr lang="en-US" dirty="0">
                <a:latin typeface="Times New Roman"/>
                <a:ea typeface="Times New Roman"/>
                <a:cs typeface="Arial"/>
              </a:rPr>
              <a:t> is present due to bleeding. </a:t>
            </a:r>
            <a:endParaRPr lang="en-US" sz="2000" dirty="0">
              <a:ea typeface="Calibri"/>
              <a:cs typeface="Arial"/>
            </a:endParaRPr>
          </a:p>
          <a:p>
            <a:endParaRPr lang="en-US" dirty="0"/>
          </a:p>
        </p:txBody>
      </p:sp>
    </p:spTree>
    <p:extLst>
      <p:ext uri="{BB962C8B-B14F-4D97-AF65-F5344CB8AC3E}">
        <p14:creationId xmlns:p14="http://schemas.microsoft.com/office/powerpoint/2010/main" val="1149451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latin typeface="Times New Roman"/>
                <a:ea typeface="Times New Roman"/>
                <a:cs typeface="Arial"/>
              </a:rPr>
              <a:t>Nursing Diagnoses </a:t>
            </a:r>
            <a:r>
              <a:rPr lang="en-US" sz="3200" dirty="0">
                <a:ea typeface="Calibri"/>
                <a:cs typeface="Arial"/>
              </a:rPr>
              <a:t/>
            </a:r>
            <a:br>
              <a:rPr lang="en-US" sz="3200" dirty="0">
                <a:ea typeface="Calibri"/>
                <a:cs typeface="Arial"/>
              </a:rPr>
            </a:br>
            <a:endParaRPr lang="en-US" dirty="0"/>
          </a:p>
        </p:txBody>
      </p:sp>
      <p:sp>
        <p:nvSpPr>
          <p:cNvPr id="3" name="عنصر نائب للمحتوى 2"/>
          <p:cNvSpPr>
            <a:spLocks noGrp="1"/>
          </p:cNvSpPr>
          <p:nvPr>
            <p:ph idx="1"/>
          </p:nvPr>
        </p:nvSpPr>
        <p:spPr/>
        <p:txBody>
          <a:bodyPr>
            <a:normAutofit lnSpcReduction="10000"/>
          </a:bodyPr>
          <a:lstStyle/>
          <a:p>
            <a:pPr lvl="1" algn="l" rtl="0">
              <a:lnSpc>
                <a:spcPct val="115000"/>
              </a:lnSpc>
              <a:buFont typeface="+mj-lt"/>
              <a:buAutoNum type="alphaUcPeriod"/>
              <a:tabLst>
                <a:tab pos="457200" algn="l"/>
                <a:tab pos="914400" algn="l"/>
              </a:tabLst>
            </a:pPr>
            <a:r>
              <a:rPr lang="en-US" dirty="0">
                <a:latin typeface="Times New Roman"/>
                <a:ea typeface="Times New Roman"/>
                <a:cs typeface="Arial"/>
              </a:rPr>
              <a:t>Fluid Volume Deficit related to hemorrhage </a:t>
            </a:r>
            <a:endParaRPr lang="en-US" sz="1800" dirty="0">
              <a:ea typeface="Calibri"/>
              <a:cs typeface="Arial"/>
            </a:endParaRPr>
          </a:p>
          <a:p>
            <a:pPr lvl="1" algn="l" rtl="0">
              <a:lnSpc>
                <a:spcPct val="115000"/>
              </a:lnSpc>
              <a:buFont typeface="+mj-lt"/>
              <a:buAutoNum type="alphaUcPeriod"/>
              <a:tabLst>
                <a:tab pos="457200" algn="l"/>
                <a:tab pos="914400" algn="l"/>
              </a:tabLst>
            </a:pPr>
            <a:r>
              <a:rPr lang="en-US" dirty="0">
                <a:latin typeface="Times New Roman"/>
                <a:ea typeface="Times New Roman"/>
                <a:cs typeface="Arial"/>
              </a:rPr>
              <a:t>Pain related to </a:t>
            </a:r>
            <a:r>
              <a:rPr lang="en-US" dirty="0" err="1">
                <a:latin typeface="Times New Roman"/>
                <a:ea typeface="Times New Roman"/>
                <a:cs typeface="Arial"/>
              </a:rPr>
              <a:t>epigastric</a:t>
            </a:r>
            <a:r>
              <a:rPr lang="en-US" dirty="0">
                <a:latin typeface="Times New Roman"/>
                <a:ea typeface="Times New Roman"/>
                <a:cs typeface="Arial"/>
              </a:rPr>
              <a:t> distress secondary to </a:t>
            </a:r>
            <a:r>
              <a:rPr lang="en-US" dirty="0" err="1">
                <a:latin typeface="Times New Roman"/>
                <a:ea typeface="Times New Roman"/>
                <a:cs typeface="Arial"/>
              </a:rPr>
              <a:t>hypersecretion</a:t>
            </a:r>
            <a:r>
              <a:rPr lang="en-US" dirty="0">
                <a:latin typeface="Times New Roman"/>
                <a:ea typeface="Times New Roman"/>
                <a:cs typeface="Arial"/>
              </a:rPr>
              <a:t> of acid, mucosal erosion, or perforation </a:t>
            </a:r>
            <a:endParaRPr lang="en-US" sz="1800" dirty="0">
              <a:ea typeface="Calibri"/>
              <a:cs typeface="Arial"/>
            </a:endParaRPr>
          </a:p>
          <a:p>
            <a:pPr lvl="1" algn="l" rtl="0">
              <a:lnSpc>
                <a:spcPct val="115000"/>
              </a:lnSpc>
              <a:buFont typeface="+mj-lt"/>
              <a:buAutoNum type="alphaUcPeriod"/>
              <a:tabLst>
                <a:tab pos="457200" algn="l"/>
                <a:tab pos="914400" algn="l"/>
              </a:tabLst>
            </a:pPr>
            <a:r>
              <a:rPr lang="en-US" dirty="0">
                <a:latin typeface="Times New Roman"/>
                <a:ea typeface="Times New Roman"/>
                <a:cs typeface="Arial"/>
              </a:rPr>
              <a:t>Diarrhea related to GI bleeding or antacid therapy </a:t>
            </a:r>
            <a:endParaRPr lang="en-US" sz="1800" dirty="0">
              <a:ea typeface="Calibri"/>
              <a:cs typeface="Arial"/>
            </a:endParaRPr>
          </a:p>
          <a:p>
            <a:pPr lvl="1" algn="l" rtl="0">
              <a:lnSpc>
                <a:spcPct val="115000"/>
              </a:lnSpc>
              <a:buFont typeface="+mj-lt"/>
              <a:buAutoNum type="alphaUcPeriod"/>
              <a:tabLst>
                <a:tab pos="457200" algn="l"/>
                <a:tab pos="914400" algn="l"/>
              </a:tabLst>
            </a:pPr>
            <a:r>
              <a:rPr lang="en-US" dirty="0">
                <a:latin typeface="Times New Roman"/>
                <a:ea typeface="Times New Roman"/>
                <a:cs typeface="Arial"/>
              </a:rPr>
              <a:t>Altered Nutrition, Less Than Body Requirements, related to the disease process </a:t>
            </a:r>
            <a:endParaRPr lang="en-US" sz="1800" dirty="0">
              <a:ea typeface="Calibri"/>
              <a:cs typeface="Arial"/>
            </a:endParaRPr>
          </a:p>
          <a:p>
            <a:pPr lvl="1" algn="l" rtl="0">
              <a:lnSpc>
                <a:spcPct val="115000"/>
              </a:lnSpc>
              <a:buFont typeface="+mj-lt"/>
              <a:buAutoNum type="alphaUcPeriod"/>
              <a:tabLst>
                <a:tab pos="457200" algn="l"/>
                <a:tab pos="914400" algn="l"/>
              </a:tabLst>
            </a:pPr>
            <a:r>
              <a:rPr lang="en-US" dirty="0">
                <a:latin typeface="Times New Roman"/>
                <a:ea typeface="Times New Roman"/>
                <a:cs typeface="Arial"/>
              </a:rPr>
              <a:t>Knowledge Deficit related to physical, dietary, and pharmacologic treatment of disease. </a:t>
            </a:r>
            <a:endParaRPr lang="en-US" sz="1800" dirty="0">
              <a:ea typeface="Calibri"/>
              <a:cs typeface="Arial"/>
            </a:endParaRPr>
          </a:p>
          <a:p>
            <a:endParaRPr lang="en-US" dirty="0"/>
          </a:p>
        </p:txBody>
      </p:sp>
    </p:spTree>
    <p:extLst>
      <p:ext uri="{BB962C8B-B14F-4D97-AF65-F5344CB8AC3E}">
        <p14:creationId xmlns:p14="http://schemas.microsoft.com/office/powerpoint/2010/main" val="139094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latin typeface="Times New Roman"/>
                <a:ea typeface="Times New Roman"/>
                <a:cs typeface="Arial"/>
              </a:rPr>
              <a:t>Nursing Interventions </a:t>
            </a:r>
            <a:r>
              <a:rPr lang="en-US" sz="3200" dirty="0">
                <a:ea typeface="Calibri"/>
                <a:cs typeface="Arial"/>
              </a:rPr>
              <a:t/>
            </a:r>
            <a:br>
              <a:rPr lang="en-US" sz="3200" dirty="0">
                <a:ea typeface="Calibri"/>
                <a:cs typeface="Arial"/>
              </a:rPr>
            </a:br>
            <a:endParaRPr lang="en-US" dirty="0"/>
          </a:p>
        </p:txBody>
      </p:sp>
      <p:sp>
        <p:nvSpPr>
          <p:cNvPr id="3" name="عنصر نائب للمحتوى 2"/>
          <p:cNvSpPr>
            <a:spLocks noGrp="1"/>
          </p:cNvSpPr>
          <p:nvPr>
            <p:ph idx="1"/>
          </p:nvPr>
        </p:nvSpPr>
        <p:spPr>
          <a:xfrm>
            <a:off x="323528" y="1052736"/>
            <a:ext cx="8363272" cy="5328592"/>
          </a:xfrm>
        </p:spPr>
        <p:txBody>
          <a:bodyPr>
            <a:normAutofit fontScale="70000" lnSpcReduction="20000"/>
          </a:bodyPr>
          <a:lstStyle/>
          <a:p>
            <a:pPr algn="l" rtl="0">
              <a:lnSpc>
                <a:spcPct val="115000"/>
              </a:lnSpc>
              <a:spcAft>
                <a:spcPts val="0"/>
              </a:spcAft>
            </a:pPr>
            <a:r>
              <a:rPr lang="en-US" b="1" i="1" u="sng" dirty="0">
                <a:latin typeface="Times New Roman"/>
                <a:ea typeface="Times New Roman"/>
                <a:cs typeface="Arial"/>
              </a:rPr>
              <a:t>A.	Avoiding Fluid Volume Deficit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Monitor intake and output continuously to determine fluid volume status.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Observe stools for occult blood.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Monitor hemoglobin and hematocrit and electrolytes.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Administer prescribed IV fluids and blood replacement, as prescribed.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Insert an NG tube as prescribed and monitor the tube drainage for signs of visible and occult blood.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Administer medications through the NG tube to neutralize acidity, as prescribed.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Prepare patient for saline lavage, as ordered.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Observe the patient for an increase in pulse and a decrease in blood pressure (signs of shock). </a:t>
            </a:r>
            <a:endParaRPr lang="en-US" sz="2000" dirty="0">
              <a:ea typeface="Calibri"/>
              <a:cs typeface="Arial"/>
            </a:endParaRPr>
          </a:p>
          <a:p>
            <a:pPr algn="l" rtl="0"/>
            <a:endParaRPr lang="en-US" dirty="0"/>
          </a:p>
        </p:txBody>
      </p:sp>
    </p:spTree>
    <p:extLst>
      <p:ext uri="{BB962C8B-B14F-4D97-AF65-F5344CB8AC3E}">
        <p14:creationId xmlns:p14="http://schemas.microsoft.com/office/powerpoint/2010/main" val="1454527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404664"/>
            <a:ext cx="8229600" cy="494928"/>
          </a:xfrm>
        </p:spPr>
        <p:txBody>
          <a:bodyPr>
            <a:normAutofit fontScale="90000"/>
          </a:bodyPr>
          <a:lstStyle/>
          <a:p>
            <a:endParaRPr lang="en-US"/>
          </a:p>
        </p:txBody>
      </p:sp>
      <p:sp>
        <p:nvSpPr>
          <p:cNvPr id="3" name="عنصر نائب للمحتوى 2"/>
          <p:cNvSpPr>
            <a:spLocks noGrp="1"/>
          </p:cNvSpPr>
          <p:nvPr>
            <p:ph idx="1"/>
          </p:nvPr>
        </p:nvSpPr>
        <p:spPr>
          <a:xfrm>
            <a:off x="457200" y="1124744"/>
            <a:ext cx="8229600" cy="5001419"/>
          </a:xfrm>
        </p:spPr>
        <p:txBody>
          <a:bodyPr>
            <a:normAutofit fontScale="77500" lnSpcReduction="20000"/>
          </a:bodyPr>
          <a:lstStyle/>
          <a:p>
            <a:pPr algn="l" rtl="0">
              <a:lnSpc>
                <a:spcPct val="115000"/>
              </a:lnSpc>
              <a:spcAft>
                <a:spcPts val="0"/>
              </a:spcAft>
            </a:pPr>
            <a:r>
              <a:rPr lang="en-US" b="1" i="1" u="sng" dirty="0">
                <a:latin typeface="Times New Roman"/>
                <a:ea typeface="Times New Roman"/>
                <a:cs typeface="Arial"/>
              </a:rPr>
              <a:t>B.	Achieving Pain Relief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Encourage bed rest to reduce physical activity and to separate patient from usual environment if pain continues.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Provide small, frequent meals to prevent gastric distention if not NPO.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Teach the patient that caffeine, alcoholic beverages, and nicotine may increase gastric acidity and promote erosion of the gastric mucosa.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Advise the patient about the irritating effects on the gastric mucosa of certain drugs, such as aspirin, NSAIDs, and certain antibiotics.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Administer prescribed medication</a:t>
            </a:r>
            <a:endParaRPr lang="en-US" sz="2000" dirty="0">
              <a:ea typeface="Calibri"/>
              <a:cs typeface="Arial"/>
            </a:endParaRPr>
          </a:p>
          <a:p>
            <a:pPr algn="l" rtl="0"/>
            <a:endParaRPr lang="en-US" dirty="0"/>
          </a:p>
        </p:txBody>
      </p:sp>
    </p:spTree>
    <p:extLst>
      <p:ext uri="{BB962C8B-B14F-4D97-AF65-F5344CB8AC3E}">
        <p14:creationId xmlns:p14="http://schemas.microsoft.com/office/powerpoint/2010/main" val="355941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908720"/>
            <a:ext cx="8219256" cy="5217443"/>
          </a:xfrm>
        </p:spPr>
        <p:txBody>
          <a:bodyPr>
            <a:normAutofit fontScale="77500" lnSpcReduction="20000"/>
          </a:bodyPr>
          <a:lstStyle/>
          <a:p>
            <a:pPr algn="l" rtl="0">
              <a:lnSpc>
                <a:spcPct val="115000"/>
              </a:lnSpc>
              <a:spcAft>
                <a:spcPts val="0"/>
              </a:spcAft>
            </a:pPr>
            <a:r>
              <a:rPr lang="en-US" b="1" i="1" u="sng" dirty="0">
                <a:latin typeface="Times New Roman"/>
                <a:ea typeface="Times New Roman"/>
                <a:cs typeface="Arial"/>
              </a:rPr>
              <a:t>Decreasing Diarrhea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Monitor patient’s elimination patterns to determine effects of medications.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Monitor vital signs and watch for signs of </a:t>
            </a:r>
            <a:r>
              <a:rPr lang="en-US" dirty="0" err="1">
                <a:latin typeface="Times New Roman"/>
                <a:ea typeface="Times New Roman"/>
                <a:cs typeface="Arial"/>
              </a:rPr>
              <a:t>hypovolemia</a:t>
            </a:r>
            <a:r>
              <a:rPr lang="en-US" dirty="0">
                <a:latin typeface="Times New Roman"/>
                <a:ea typeface="Times New Roman"/>
                <a:cs typeface="Arial"/>
              </a:rPr>
              <a:t>. Persistent diarrhea may be a sign of bleeding.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Restrict foods and fluids that promote diarrhea: raw vegetables, fruits, whole grain cereals, carbonated drinks.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Administer antidiarrheal medication as prescribed. </a:t>
            </a:r>
            <a:endParaRPr lang="en-US" sz="2000" dirty="0">
              <a:ea typeface="Calibri"/>
              <a:cs typeface="Arial"/>
            </a:endParaRPr>
          </a:p>
          <a:p>
            <a:pPr lvl="0" algn="l" rtl="0">
              <a:lnSpc>
                <a:spcPct val="115000"/>
              </a:lnSpc>
              <a:buFont typeface="+mj-lt"/>
              <a:buAutoNum type="arabicParenR"/>
              <a:tabLst>
                <a:tab pos="457200" algn="l"/>
              </a:tabLst>
            </a:pPr>
            <a:r>
              <a:rPr lang="en-US" dirty="0">
                <a:latin typeface="Times New Roman"/>
                <a:ea typeface="Times New Roman"/>
                <a:cs typeface="Arial"/>
              </a:rPr>
              <a:t>Watch for signs of impaired skin integrity (erythema, soreness) around anus to promote comfort and decrease risk of infection. </a:t>
            </a:r>
            <a:endParaRPr lang="en-US" sz="2000" dirty="0">
              <a:ea typeface="Calibri"/>
              <a:cs typeface="Arial"/>
            </a:endParaRPr>
          </a:p>
          <a:p>
            <a:pPr algn="l" rtl="0"/>
            <a:endParaRPr lang="en-US" dirty="0"/>
          </a:p>
        </p:txBody>
      </p:sp>
    </p:spTree>
    <p:extLst>
      <p:ext uri="{BB962C8B-B14F-4D97-AF65-F5344CB8AC3E}">
        <p14:creationId xmlns:p14="http://schemas.microsoft.com/office/powerpoint/2010/main" val="570815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504" y="116632"/>
            <a:ext cx="9036496" cy="6480720"/>
          </a:xfrm>
        </p:spPr>
        <p:txBody>
          <a:bodyPr>
            <a:noAutofit/>
          </a:bodyPr>
          <a:lstStyle/>
          <a:p>
            <a:pPr marL="0" indent="0" algn="l" rtl="0">
              <a:lnSpc>
                <a:spcPct val="115000"/>
              </a:lnSpc>
              <a:spcAft>
                <a:spcPts val="0"/>
              </a:spcAft>
              <a:buNone/>
            </a:pPr>
            <a:r>
              <a:rPr lang="en-US" sz="2400" b="1" dirty="0">
                <a:latin typeface="Times New Roman"/>
                <a:ea typeface="Times New Roman"/>
                <a:cs typeface="Arial"/>
              </a:rPr>
              <a:t>       D.	</a:t>
            </a:r>
            <a:r>
              <a:rPr lang="en-US" sz="2400" b="1" u="sng" dirty="0">
                <a:latin typeface="Times New Roman"/>
                <a:ea typeface="Times New Roman"/>
                <a:cs typeface="Arial"/>
              </a:rPr>
              <a:t>Achieving Adequate Nutrition </a:t>
            </a:r>
            <a:endParaRPr lang="en-US" sz="16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Eliminate foods that cause pain or distress; otherwise, the diet is usually not restricted. </a:t>
            </a:r>
            <a:endParaRPr lang="en-US" sz="16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Provide small, frequent feedings on time. This will decrease distention and the release of gastrin. Frequent feedings also help neutralize gastric secretions and dilute stomach contents. However, eating small, frequent meals or snacks can lead to acid rebound, which occurs 2 to 4 hours after eating. </a:t>
            </a:r>
            <a:endParaRPr lang="en-US" sz="16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Advise the patient to avoid coffee and other caffeinated beverages as well as carbonated drinks; these may increase acid. </a:t>
            </a:r>
            <a:endParaRPr lang="en-US" sz="16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Advise the patient to avoid extremely hot or cold food or fluids, to chew thoroughly, and to eat in a leisurely fashion for better digestion. </a:t>
            </a:r>
            <a:endParaRPr lang="en-US" sz="1600" dirty="0">
              <a:ea typeface="Calibri"/>
              <a:cs typeface="Arial"/>
            </a:endParaRPr>
          </a:p>
          <a:p>
            <a:pPr lvl="0" algn="l" rtl="0">
              <a:lnSpc>
                <a:spcPct val="115000"/>
              </a:lnSpc>
              <a:buFont typeface="+mj-lt"/>
              <a:buAutoNum type="arabicParenR"/>
              <a:tabLst>
                <a:tab pos="457200" algn="l"/>
              </a:tabLst>
            </a:pPr>
            <a:r>
              <a:rPr lang="en-US" sz="2400" dirty="0">
                <a:latin typeface="Times New Roman"/>
                <a:ea typeface="Times New Roman"/>
                <a:cs typeface="Arial"/>
              </a:rPr>
              <a:t>Administer parenteral nutrition if bleeding is prolonged and patient is emaciated, as ordered. </a:t>
            </a:r>
            <a:endParaRPr lang="en-US" sz="1600" dirty="0">
              <a:ea typeface="Calibri"/>
              <a:cs typeface="Arial"/>
            </a:endParaRPr>
          </a:p>
          <a:p>
            <a:pPr algn="l" rtl="0"/>
            <a:endParaRPr lang="en-US" sz="2400" dirty="0"/>
          </a:p>
        </p:txBody>
      </p:sp>
    </p:spTree>
    <p:extLst>
      <p:ext uri="{BB962C8B-B14F-4D97-AF65-F5344CB8AC3E}">
        <p14:creationId xmlns:p14="http://schemas.microsoft.com/office/powerpoint/2010/main" val="2187049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124744"/>
            <a:ext cx="8435280" cy="5616624"/>
          </a:xfrm>
        </p:spPr>
        <p:txBody>
          <a:bodyPr>
            <a:normAutofit fontScale="85000" lnSpcReduction="20000"/>
          </a:bodyPr>
          <a:lstStyle/>
          <a:p>
            <a:pPr marL="0" indent="0" algn="l" rtl="0">
              <a:buNone/>
            </a:pPr>
            <a:r>
              <a:rPr lang="en-US" dirty="0"/>
              <a:t>A peptic ulcer is a lesion in the mucosa of the lower esophagus, stomach, pylorus or duodenum.</a:t>
            </a:r>
          </a:p>
          <a:p>
            <a:pPr marL="0" indent="0" algn="l" rtl="0">
              <a:buNone/>
            </a:pPr>
            <a:endParaRPr lang="en-US" dirty="0"/>
          </a:p>
          <a:p>
            <a:pPr algn="l" rtl="0"/>
            <a:r>
              <a:rPr lang="en-US" dirty="0"/>
              <a:t>The stomach is divided on the basis of the physiologic function into </a:t>
            </a:r>
            <a:r>
              <a:rPr lang="en-US" b="1" u="sng" dirty="0"/>
              <a:t>two main portions</a:t>
            </a:r>
            <a:r>
              <a:rPr lang="en-US" b="1" dirty="0"/>
              <a:t>: </a:t>
            </a:r>
          </a:p>
          <a:p>
            <a:pPr algn="l" rtl="0"/>
            <a:r>
              <a:rPr lang="en-US" dirty="0"/>
              <a:t>1)	The </a:t>
            </a:r>
            <a:r>
              <a:rPr lang="en-US" b="1" u="sng" dirty="0"/>
              <a:t>proximal two third, the </a:t>
            </a:r>
            <a:r>
              <a:rPr lang="en-US" b="1" u="sng" dirty="0" err="1"/>
              <a:t>fundic</a:t>
            </a:r>
            <a:r>
              <a:rPr lang="en-US" b="1" u="sng" dirty="0"/>
              <a:t> gland area</a:t>
            </a:r>
            <a:r>
              <a:rPr lang="en-US" dirty="0"/>
              <a:t>, acts as a receptacle for ingested food and secrete </a:t>
            </a:r>
            <a:r>
              <a:rPr lang="en-US" b="1" dirty="0"/>
              <a:t>acid a</a:t>
            </a:r>
            <a:r>
              <a:rPr lang="en-US" dirty="0"/>
              <a:t>nd </a:t>
            </a:r>
            <a:r>
              <a:rPr lang="en-US" b="1" dirty="0" err="1"/>
              <a:t>pepsine</a:t>
            </a:r>
            <a:r>
              <a:rPr lang="en-US" dirty="0"/>
              <a:t>.</a:t>
            </a:r>
          </a:p>
          <a:p>
            <a:pPr algn="l" rtl="0"/>
            <a:r>
              <a:rPr lang="en-US" dirty="0"/>
              <a:t>2)	</a:t>
            </a:r>
            <a:r>
              <a:rPr lang="en-US" b="1" u="sng" dirty="0"/>
              <a:t>The distal third, the pyloric gland area</a:t>
            </a:r>
            <a:r>
              <a:rPr lang="en-US" dirty="0"/>
              <a:t>, mixes and propels food into the duodenum and produces the </a:t>
            </a:r>
            <a:r>
              <a:rPr lang="en-US" b="1" dirty="0"/>
              <a:t>hormone </a:t>
            </a:r>
            <a:r>
              <a:rPr lang="en-US" b="1" dirty="0" err="1"/>
              <a:t>gastrein</a:t>
            </a:r>
            <a:r>
              <a:rPr lang="en-US" dirty="0"/>
              <a:t>.</a:t>
            </a:r>
          </a:p>
          <a:p>
            <a:pPr algn="l" rtl="0"/>
            <a:endParaRPr lang="en-US" dirty="0"/>
          </a:p>
          <a:p>
            <a:pPr algn="l" rtl="0"/>
            <a:r>
              <a:rPr lang="en-US" dirty="0"/>
              <a:t>"Peptic" lesions may occur in the esophagus (esophagitis), stomach, (gastritis), or duodenum (</a:t>
            </a:r>
            <a:r>
              <a:rPr lang="en-US" dirty="0" err="1"/>
              <a:t>duodenities</a:t>
            </a:r>
            <a:r>
              <a:rPr lang="en-US" dirty="0"/>
              <a:t>). </a:t>
            </a:r>
          </a:p>
          <a:p>
            <a:pPr marL="0" indent="0" algn="l" rtl="0">
              <a:buNone/>
            </a:pPr>
            <a:endParaRPr lang="en-US" dirty="0"/>
          </a:p>
        </p:txBody>
      </p:sp>
      <p:sp>
        <p:nvSpPr>
          <p:cNvPr id="2" name="مستطيل 1"/>
          <p:cNvSpPr/>
          <p:nvPr/>
        </p:nvSpPr>
        <p:spPr>
          <a:xfrm>
            <a:off x="683568" y="260648"/>
            <a:ext cx="6480720" cy="769441"/>
          </a:xfrm>
          <a:prstGeom prst="rect">
            <a:avLst/>
          </a:prstGeom>
        </p:spPr>
        <p:txBody>
          <a:bodyPr wrap="square">
            <a:spAutoFit/>
          </a:bodyPr>
          <a:lstStyle/>
          <a:p>
            <a:r>
              <a:rPr lang="en-US" sz="4400" b="1" u="sng" dirty="0">
                <a:solidFill>
                  <a:srgbClr val="000000"/>
                </a:solidFill>
                <a:latin typeface="Times New Roman"/>
                <a:ea typeface="+mj-ea"/>
                <a:cs typeface="+mj-cs"/>
              </a:rPr>
              <a:t>Peptic Ulcer Disease </a:t>
            </a:r>
            <a:endParaRPr lang="en-US" dirty="0"/>
          </a:p>
        </p:txBody>
      </p:sp>
    </p:spTree>
    <p:extLst>
      <p:ext uri="{BB962C8B-B14F-4D97-AF65-F5344CB8AC3E}">
        <p14:creationId xmlns:p14="http://schemas.microsoft.com/office/powerpoint/2010/main" val="3812086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6309320"/>
            <a:ext cx="4248472" cy="418058"/>
          </a:xfrm>
        </p:spPr>
        <p:txBody>
          <a:bodyPr>
            <a:noAutofit/>
          </a:bodyPr>
          <a:lstStyle/>
          <a:p>
            <a:pPr algn="l" rtl="0">
              <a:lnSpc>
                <a:spcPct val="115000"/>
              </a:lnSpc>
              <a:spcAft>
                <a:spcPts val="0"/>
              </a:spcAft>
            </a:pPr>
            <a:r>
              <a:rPr lang="en-US" sz="2000" dirty="0">
                <a:latin typeface="Times New Roman"/>
                <a:ea typeface="Times New Roman"/>
                <a:cs typeface="Arial"/>
              </a:rPr>
              <a:t>Note peptic ulcer sites and common inflammatory sites in the previous Fig.</a:t>
            </a:r>
            <a:r>
              <a:rPr lang="en-US" sz="1600" dirty="0">
                <a:ea typeface="Calibri"/>
                <a:cs typeface="Arial"/>
              </a:rPr>
              <a:t/>
            </a:r>
            <a:br>
              <a:rPr lang="en-US" sz="1600" dirty="0">
                <a:ea typeface="Calibri"/>
                <a:cs typeface="Arial"/>
              </a:rPr>
            </a:br>
            <a:endParaRPr lang="en-US" sz="2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332656"/>
            <a:ext cx="3960440" cy="5638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bject 2"/>
          <p:cNvSpPr/>
          <p:nvPr/>
        </p:nvSpPr>
        <p:spPr>
          <a:xfrm>
            <a:off x="4355976" y="260648"/>
            <a:ext cx="4680520" cy="6214553"/>
          </a:xfrm>
          <a:prstGeom prst="rect">
            <a:avLst/>
          </a:prstGeom>
          <a:blipFill>
            <a:blip r:embed="rId3" cstate="print"/>
            <a:stretch>
              <a:fillRect/>
            </a:stretch>
          </a:blipFill>
        </p:spPr>
        <p:txBody>
          <a:bodyPr wrap="square" lIns="0" tIns="0" rIns="0" bIns="0" rtlCol="0"/>
          <a:lstStyle/>
          <a:p>
            <a:pPr algn="l" rtl="0"/>
            <a:endParaRPr/>
          </a:p>
        </p:txBody>
      </p:sp>
    </p:spTree>
    <p:extLst>
      <p:ext uri="{BB962C8B-B14F-4D97-AF65-F5344CB8AC3E}">
        <p14:creationId xmlns:p14="http://schemas.microsoft.com/office/powerpoint/2010/main" val="107889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864096"/>
          </a:xfrm>
        </p:spPr>
        <p:txBody>
          <a:bodyPr>
            <a:normAutofit/>
          </a:bodyPr>
          <a:lstStyle/>
          <a:p>
            <a:r>
              <a:rPr lang="en-US" b="1" u="sng" dirty="0">
                <a:latin typeface="Times New Roman"/>
                <a:ea typeface="Times New Roman"/>
                <a:cs typeface="Arial"/>
              </a:rPr>
              <a:t>Pathophysiology/Etiology </a:t>
            </a:r>
            <a:endParaRPr lang="en-US" dirty="0"/>
          </a:p>
        </p:txBody>
      </p:sp>
      <p:sp>
        <p:nvSpPr>
          <p:cNvPr id="3" name="عنصر نائب للمحتوى 2"/>
          <p:cNvSpPr>
            <a:spLocks noGrp="1"/>
          </p:cNvSpPr>
          <p:nvPr>
            <p:ph idx="1"/>
          </p:nvPr>
        </p:nvSpPr>
        <p:spPr>
          <a:xfrm>
            <a:off x="323528" y="1052736"/>
            <a:ext cx="8712968" cy="5805264"/>
          </a:xfrm>
        </p:spPr>
        <p:txBody>
          <a:bodyPr>
            <a:noAutofit/>
          </a:bodyPr>
          <a:lstStyle/>
          <a:p>
            <a:pPr lvl="0" algn="l" rtl="0">
              <a:lnSpc>
                <a:spcPct val="115000"/>
              </a:lnSpc>
              <a:buFont typeface="+mj-lt"/>
              <a:buAutoNum type="arabicParenR"/>
              <a:tabLst>
                <a:tab pos="457200" algn="l"/>
              </a:tabLst>
            </a:pPr>
            <a:r>
              <a:rPr lang="en-US" sz="2200" dirty="0">
                <a:latin typeface="Times New Roman"/>
                <a:ea typeface="Times New Roman"/>
                <a:cs typeface="Arial"/>
              </a:rPr>
              <a:t>Helicobacter pylori infection—exact mechanism is unclear. </a:t>
            </a:r>
            <a:endParaRPr lang="en-US" sz="2200" dirty="0">
              <a:ea typeface="Calibri"/>
              <a:cs typeface="Arial"/>
            </a:endParaRPr>
          </a:p>
          <a:p>
            <a:pPr lvl="0" algn="l" rtl="0">
              <a:lnSpc>
                <a:spcPct val="115000"/>
              </a:lnSpc>
              <a:buFont typeface="+mj-lt"/>
              <a:buAutoNum type="arabicParenR"/>
              <a:tabLst>
                <a:tab pos="457200" algn="l"/>
              </a:tabLst>
            </a:pPr>
            <a:r>
              <a:rPr lang="en-US" sz="2200" dirty="0">
                <a:latin typeface="Times New Roman"/>
                <a:ea typeface="Times New Roman"/>
                <a:cs typeface="Arial"/>
              </a:rPr>
              <a:t>Non steroidal anti-inflammatory drug (NSAID)–induced ulcers. </a:t>
            </a:r>
            <a:endParaRPr lang="en-US" sz="2200" dirty="0">
              <a:ea typeface="Calibri"/>
              <a:cs typeface="Arial"/>
            </a:endParaRPr>
          </a:p>
          <a:p>
            <a:pPr lvl="1" algn="l" rtl="0">
              <a:lnSpc>
                <a:spcPct val="115000"/>
              </a:lnSpc>
              <a:buFont typeface="+mj-lt"/>
              <a:buAutoNum type="alphaLcPeriod"/>
              <a:tabLst>
                <a:tab pos="1143000" algn="l"/>
              </a:tabLst>
            </a:pPr>
            <a:r>
              <a:rPr lang="en-US" sz="2200" dirty="0">
                <a:latin typeface="Times New Roman"/>
                <a:ea typeface="Times New Roman"/>
                <a:cs typeface="Arial"/>
              </a:rPr>
              <a:t>The risk of gastric ulcers is much greater than duodenal ulcers. </a:t>
            </a:r>
            <a:endParaRPr lang="en-US" sz="2200" dirty="0">
              <a:ea typeface="Calibri"/>
              <a:cs typeface="Arial"/>
            </a:endParaRPr>
          </a:p>
          <a:p>
            <a:pPr lvl="1" algn="l" rtl="0">
              <a:lnSpc>
                <a:spcPct val="115000"/>
              </a:lnSpc>
              <a:buFont typeface="+mj-lt"/>
              <a:buAutoNum type="alphaLcPeriod"/>
              <a:tabLst>
                <a:tab pos="1143000" algn="l"/>
              </a:tabLst>
            </a:pPr>
            <a:r>
              <a:rPr lang="en-US" sz="2200" dirty="0">
                <a:latin typeface="Times New Roman"/>
                <a:ea typeface="Times New Roman"/>
                <a:cs typeface="Arial"/>
              </a:rPr>
              <a:t>Aspirin is the most </a:t>
            </a:r>
            <a:r>
              <a:rPr lang="en-US" sz="2200" dirty="0" err="1">
                <a:latin typeface="Times New Roman"/>
                <a:ea typeface="Times New Roman"/>
                <a:cs typeface="Arial"/>
              </a:rPr>
              <a:t>ulcerogenic</a:t>
            </a:r>
            <a:r>
              <a:rPr lang="en-US" sz="2200" dirty="0">
                <a:latin typeface="Times New Roman"/>
                <a:ea typeface="Times New Roman"/>
                <a:cs typeface="Arial"/>
              </a:rPr>
              <a:t> NSAID. </a:t>
            </a:r>
            <a:endParaRPr lang="en-US" sz="2200" dirty="0">
              <a:ea typeface="Calibri"/>
              <a:cs typeface="Arial"/>
            </a:endParaRPr>
          </a:p>
          <a:p>
            <a:pPr lvl="0" algn="l" rtl="0">
              <a:lnSpc>
                <a:spcPct val="115000"/>
              </a:lnSpc>
              <a:buFont typeface="+mj-lt"/>
              <a:buAutoNum type="arabicParenR"/>
              <a:tabLst>
                <a:tab pos="457200" algn="l"/>
              </a:tabLst>
            </a:pPr>
            <a:r>
              <a:rPr lang="en-US" sz="2200" dirty="0">
                <a:latin typeface="Times New Roman"/>
                <a:ea typeface="Times New Roman"/>
                <a:cs typeface="Arial"/>
              </a:rPr>
              <a:t>Hyper secretion of acid: </a:t>
            </a:r>
            <a:endParaRPr lang="en-US" sz="2200" dirty="0">
              <a:ea typeface="Calibri"/>
              <a:cs typeface="Arial"/>
            </a:endParaRPr>
          </a:p>
          <a:p>
            <a:pPr lvl="1" algn="l" rtl="0">
              <a:lnSpc>
                <a:spcPct val="115000"/>
              </a:lnSpc>
              <a:buFont typeface="+mj-lt"/>
              <a:buAutoNum type="alphaLcPeriod"/>
              <a:tabLst>
                <a:tab pos="1143000" algn="l"/>
              </a:tabLst>
            </a:pPr>
            <a:r>
              <a:rPr lang="en-US" sz="2200" dirty="0">
                <a:latin typeface="Times New Roman"/>
                <a:ea typeface="Times New Roman"/>
                <a:cs typeface="Arial"/>
              </a:rPr>
              <a:t>Believed to be caused by an overactive </a:t>
            </a:r>
            <a:r>
              <a:rPr lang="en-US" sz="2200" dirty="0" err="1">
                <a:latin typeface="Times New Roman"/>
                <a:ea typeface="Times New Roman"/>
                <a:cs typeface="Arial"/>
              </a:rPr>
              <a:t>vagus</a:t>
            </a:r>
            <a:r>
              <a:rPr lang="en-US" sz="2200" dirty="0">
                <a:latin typeface="Times New Roman"/>
                <a:ea typeface="Times New Roman"/>
                <a:cs typeface="Arial"/>
              </a:rPr>
              <a:t> nerve, which stimulates the release of gastrin. </a:t>
            </a:r>
            <a:endParaRPr lang="en-US" sz="2200" dirty="0">
              <a:ea typeface="Calibri"/>
              <a:cs typeface="Arial"/>
            </a:endParaRPr>
          </a:p>
          <a:p>
            <a:pPr lvl="1" algn="l" rtl="0">
              <a:lnSpc>
                <a:spcPct val="115000"/>
              </a:lnSpc>
              <a:buFont typeface="+mj-lt"/>
              <a:buAutoNum type="alphaLcPeriod"/>
              <a:tabLst>
                <a:tab pos="1143000" algn="l"/>
              </a:tabLst>
            </a:pPr>
            <a:r>
              <a:rPr lang="en-US" sz="2200" dirty="0" err="1">
                <a:latin typeface="Times New Roman"/>
                <a:ea typeface="Times New Roman"/>
                <a:cs typeface="Arial"/>
              </a:rPr>
              <a:t>Methylxanthines</a:t>
            </a:r>
            <a:r>
              <a:rPr lang="en-US" sz="2200" dirty="0">
                <a:latin typeface="Times New Roman"/>
                <a:ea typeface="Times New Roman"/>
                <a:cs typeface="Arial"/>
              </a:rPr>
              <a:t> (tea, coffee, cola, and chocolate) and smoking may also increase gastric acidity </a:t>
            </a:r>
            <a:endParaRPr lang="en-US" sz="2200" dirty="0">
              <a:ea typeface="Calibri"/>
              <a:cs typeface="Arial"/>
            </a:endParaRPr>
          </a:p>
          <a:p>
            <a:pPr lvl="1" algn="l" rtl="0">
              <a:lnSpc>
                <a:spcPct val="115000"/>
              </a:lnSpc>
              <a:buFont typeface="+mj-lt"/>
              <a:buAutoNum type="alphaLcPeriod"/>
              <a:tabLst>
                <a:tab pos="1143000" algn="l"/>
              </a:tabLst>
            </a:pPr>
            <a:r>
              <a:rPr lang="en-US" sz="2200" dirty="0">
                <a:latin typeface="Times New Roman"/>
                <a:ea typeface="Times New Roman"/>
                <a:cs typeface="Arial"/>
              </a:rPr>
              <a:t>Found in disorders such as </a:t>
            </a:r>
            <a:r>
              <a:rPr lang="en-US" sz="2200" dirty="0" err="1">
                <a:latin typeface="Times New Roman"/>
                <a:ea typeface="Times New Roman"/>
                <a:cs typeface="Arial"/>
              </a:rPr>
              <a:t>Zollinger</a:t>
            </a:r>
            <a:r>
              <a:rPr lang="en-US" sz="2200" dirty="0">
                <a:latin typeface="Times New Roman"/>
                <a:ea typeface="Times New Roman"/>
                <a:cs typeface="Arial"/>
              </a:rPr>
              <a:t>-Ellison syndrome  tumors of the pancreas which increases secretion of gastrin(multiple peptic ulcers). </a:t>
            </a:r>
            <a:endParaRPr lang="en-US" sz="2200" dirty="0">
              <a:ea typeface="Calibri"/>
              <a:cs typeface="Arial"/>
            </a:endParaRPr>
          </a:p>
          <a:p>
            <a:pPr lvl="0" algn="l" rtl="0">
              <a:lnSpc>
                <a:spcPct val="115000"/>
              </a:lnSpc>
              <a:buFont typeface="+mj-lt"/>
              <a:buAutoNum type="arabicParenR"/>
              <a:tabLst>
                <a:tab pos="457200" algn="l"/>
              </a:tabLst>
            </a:pPr>
            <a:r>
              <a:rPr lang="en-US" sz="2200" dirty="0">
                <a:latin typeface="Times New Roman"/>
                <a:ea typeface="Times New Roman"/>
                <a:cs typeface="Arial"/>
              </a:rPr>
              <a:t>Genetic predisposition and stress appear to be controversial factors. </a:t>
            </a:r>
            <a:endParaRPr lang="en-US" sz="2200" dirty="0">
              <a:ea typeface="Calibri"/>
              <a:cs typeface="Arial"/>
            </a:endParaRPr>
          </a:p>
          <a:p>
            <a:endParaRPr lang="en-US" sz="2200" dirty="0"/>
          </a:p>
        </p:txBody>
      </p:sp>
    </p:spTree>
    <p:extLst>
      <p:ext uri="{BB962C8B-B14F-4D97-AF65-F5344CB8AC3E}">
        <p14:creationId xmlns:p14="http://schemas.microsoft.com/office/powerpoint/2010/main" val="1186743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a:spLocks noGrp="1"/>
          </p:cNvSpPr>
          <p:nvPr>
            <p:ph idx="1"/>
          </p:nvPr>
        </p:nvSpPr>
        <p:spPr>
          <a:xfrm>
            <a:off x="395536" y="332656"/>
            <a:ext cx="8291264" cy="6264696"/>
          </a:xfrm>
          <a:prstGeom prst="rect">
            <a:avLst/>
          </a:prstGeom>
          <a:blipFill>
            <a:blip r:embed="rId2" cstate="print"/>
            <a:stretch>
              <a:fillRect/>
            </a:stretch>
          </a:blipFill>
        </p:spPr>
        <p:txBody>
          <a:bodyPr wrap="square" lIns="0" tIns="0" rIns="0" bIns="0" rtlCol="0"/>
          <a:lstStyle/>
          <a:p>
            <a:endParaRPr lang="en-US" dirty="0"/>
          </a:p>
        </p:txBody>
      </p:sp>
    </p:spTree>
    <p:extLst>
      <p:ext uri="{BB962C8B-B14F-4D97-AF65-F5344CB8AC3E}">
        <p14:creationId xmlns:p14="http://schemas.microsoft.com/office/powerpoint/2010/main" val="3718773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93405"/>
          </a:xfrm>
        </p:spPr>
        <p:txBody>
          <a:bodyPr>
            <a:normAutofit fontScale="90000"/>
          </a:bodyPr>
          <a:lstStyle/>
          <a:p>
            <a:pPr lvl="0"/>
            <a:r>
              <a:rPr lang="en-US" b="1" u="sng" dirty="0">
                <a:latin typeface="Calibri" pitchFamily="34" charset="0"/>
                <a:ea typeface="Times New Roman" pitchFamily="18" charset="0"/>
                <a:cs typeface="Arial" pitchFamily="34" charset="0"/>
              </a:rPr>
              <a:t>Clinical Manifestations </a:t>
            </a:r>
            <a:r>
              <a:rPr lang="en-US" sz="4800" dirty="0">
                <a:latin typeface="Arial" pitchFamily="34" charset="0"/>
                <a:cs typeface="Arial" pitchFamily="34" charset="0"/>
              </a:rPr>
              <a:t/>
            </a:r>
            <a:br>
              <a:rPr lang="en-US" sz="4800" dirty="0">
                <a:latin typeface="Arial" pitchFamily="34" charset="0"/>
                <a:cs typeface="Arial" pitchFamily="34" charset="0"/>
              </a:rPr>
            </a:br>
            <a:endParaRPr lang="en-US"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141075291"/>
              </p:ext>
            </p:extLst>
          </p:nvPr>
        </p:nvGraphicFramePr>
        <p:xfrm>
          <a:off x="107504" y="828909"/>
          <a:ext cx="8820472" cy="5889185"/>
        </p:xfrm>
        <a:graphic>
          <a:graphicData uri="http://schemas.openxmlformats.org/drawingml/2006/table">
            <a:tbl>
              <a:tblPr firstRow="1" firstCol="1" lastRow="1" lastCol="1" bandRow="1" bandCol="1"/>
              <a:tblGrid>
                <a:gridCol w="2205118">
                  <a:extLst>
                    <a:ext uri="{9D8B030D-6E8A-4147-A177-3AD203B41FA5}">
                      <a16:colId xmlns:a16="http://schemas.microsoft.com/office/drawing/2014/main" xmlns="" val="20000"/>
                    </a:ext>
                  </a:extLst>
                </a:gridCol>
                <a:gridCol w="3117581">
                  <a:extLst>
                    <a:ext uri="{9D8B030D-6E8A-4147-A177-3AD203B41FA5}">
                      <a16:colId xmlns:a16="http://schemas.microsoft.com/office/drawing/2014/main" xmlns="" val="20001"/>
                    </a:ext>
                  </a:extLst>
                </a:gridCol>
                <a:gridCol w="3497773">
                  <a:extLst>
                    <a:ext uri="{9D8B030D-6E8A-4147-A177-3AD203B41FA5}">
                      <a16:colId xmlns:a16="http://schemas.microsoft.com/office/drawing/2014/main" xmlns="" val="20002"/>
                    </a:ext>
                  </a:extLst>
                </a:gridCol>
              </a:tblGrid>
              <a:tr h="742510">
                <a:tc>
                  <a:txBody>
                    <a:bodyPr/>
                    <a:lstStyle/>
                    <a:p>
                      <a:pPr algn="l" rtl="0">
                        <a:lnSpc>
                          <a:spcPct val="115000"/>
                        </a:lnSpc>
                        <a:spcAft>
                          <a:spcPts val="0"/>
                        </a:spcAft>
                      </a:pPr>
                      <a:r>
                        <a:rPr lang="en-US" sz="2000" b="1" dirty="0">
                          <a:effectLst/>
                          <a:latin typeface="Times New Roman"/>
                          <a:ea typeface="Times New Roman"/>
                          <a:cs typeface="Arial"/>
                        </a:rPr>
                        <a:t>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b="1" dirty="0">
                          <a:effectLst/>
                          <a:latin typeface="Times New Roman"/>
                          <a:ea typeface="Times New Roman"/>
                          <a:cs typeface="Arial"/>
                        </a:rPr>
                        <a:t>Gastric ulcers</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b="1">
                          <a:effectLst/>
                          <a:latin typeface="Times New Roman"/>
                          <a:ea typeface="Times New Roman"/>
                          <a:cs typeface="Arial"/>
                        </a:rPr>
                        <a:t>Duodenal ulcers</a:t>
                      </a:r>
                      <a:endParaRPr lang="en-US" sz="1100">
                        <a:effectLst/>
                        <a:latin typeface="Calibri"/>
                        <a:ea typeface="Calibri"/>
                        <a:cs typeface="Arial"/>
                      </a:endParaRPr>
                    </a:p>
                    <a:p>
                      <a:pPr algn="l" rtl="0">
                        <a:lnSpc>
                          <a:spcPct val="115000"/>
                        </a:lnSpc>
                        <a:spcAft>
                          <a:spcPts val="0"/>
                        </a:spcAft>
                      </a:pPr>
                      <a:r>
                        <a:rPr lang="en-US" sz="2000" b="1">
                          <a:effectLst/>
                          <a:latin typeface="Times New Roman"/>
                          <a:ea typeface="Times New Roman"/>
                          <a:cs typeface="Arial"/>
                        </a:rPr>
                        <a:t> </a:t>
                      </a:r>
                      <a:endParaRPr lang="en-US" sz="110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99522">
                <a:tc>
                  <a:txBody>
                    <a:bodyPr/>
                    <a:lstStyle/>
                    <a:p>
                      <a:pPr algn="l" rtl="0">
                        <a:lnSpc>
                          <a:spcPct val="115000"/>
                        </a:lnSpc>
                        <a:spcAft>
                          <a:spcPts val="0"/>
                        </a:spcAft>
                      </a:pPr>
                      <a:r>
                        <a:rPr lang="en-US" sz="2000" dirty="0">
                          <a:effectLst/>
                          <a:latin typeface="Times New Roman"/>
                          <a:ea typeface="Times New Roman"/>
                          <a:cs typeface="Arial"/>
                        </a:rPr>
                        <a:t>Lesion.</a:t>
                      </a:r>
                      <a:endParaRPr lang="en-US" sz="1100" dirty="0">
                        <a:effectLst/>
                        <a:latin typeface="Calibri"/>
                        <a:ea typeface="Calibri"/>
                        <a:cs typeface="Arial"/>
                      </a:endParaRPr>
                    </a:p>
                    <a:p>
                      <a:pPr algn="l" rtl="0">
                        <a:lnSpc>
                          <a:spcPct val="115000"/>
                        </a:lnSpc>
                        <a:spcAft>
                          <a:spcPts val="0"/>
                        </a:spcAft>
                      </a:pPr>
                      <a:r>
                        <a:rPr lang="en-US" sz="2000" dirty="0">
                          <a:effectLst/>
                          <a:latin typeface="Times New Roman"/>
                          <a:ea typeface="Times New Roman"/>
                          <a:cs typeface="Arial"/>
                        </a:rPr>
                        <a:t>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Times New Roman"/>
                          <a:ea typeface="Times New Roman"/>
                          <a:cs typeface="Arial"/>
                        </a:rPr>
                        <a:t>Superficial; smooth margins; round, oval or cone shaped.</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Times New Roman"/>
                          <a:ea typeface="Times New Roman"/>
                          <a:cs typeface="Arial"/>
                        </a:rPr>
                        <a:t>Penetrating</a:t>
                      </a:r>
                      <a:endParaRPr lang="en-US" sz="1100" dirty="0">
                        <a:effectLst/>
                        <a:latin typeface="Calibri"/>
                        <a:ea typeface="Calibri"/>
                        <a:cs typeface="Arial"/>
                      </a:endParaRPr>
                    </a:p>
                    <a:p>
                      <a:pPr algn="l" rtl="0">
                        <a:lnSpc>
                          <a:spcPct val="115000"/>
                        </a:lnSpc>
                        <a:spcAft>
                          <a:spcPts val="0"/>
                        </a:spcAft>
                      </a:pPr>
                      <a:r>
                        <a:rPr lang="en-US" sz="2000" b="1" u="none" strike="noStrike" dirty="0">
                          <a:effectLst/>
                          <a:latin typeface="Times New Roman"/>
                          <a:ea typeface="Times New Roman"/>
                          <a:cs typeface="Arial"/>
                        </a:rPr>
                        <a:t>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599522">
                <a:tc>
                  <a:txBody>
                    <a:bodyPr/>
                    <a:lstStyle/>
                    <a:p>
                      <a:pPr algn="l" rtl="0">
                        <a:lnSpc>
                          <a:spcPct val="115000"/>
                        </a:lnSpc>
                        <a:spcAft>
                          <a:spcPts val="0"/>
                        </a:spcAft>
                      </a:pPr>
                      <a:r>
                        <a:rPr lang="en-US" sz="2000" dirty="0">
                          <a:effectLst/>
                          <a:latin typeface="Times New Roman"/>
                          <a:ea typeface="Times New Roman"/>
                          <a:cs typeface="Arial"/>
                        </a:rPr>
                        <a:t>Location of lesion.</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err="1">
                          <a:effectLst/>
                          <a:latin typeface="Times New Roman"/>
                          <a:ea typeface="Times New Roman"/>
                          <a:cs typeface="Arial"/>
                        </a:rPr>
                        <a:t>Antrum</a:t>
                      </a:r>
                      <a:r>
                        <a:rPr lang="en-US" sz="2000" dirty="0">
                          <a:effectLst/>
                          <a:latin typeface="Times New Roman"/>
                          <a:ea typeface="Times New Roman"/>
                          <a:cs typeface="Arial"/>
                        </a:rPr>
                        <a:t>. Also in body and fundus of the stomach.</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a:effectLst/>
                          <a:latin typeface="Times New Roman"/>
                          <a:ea typeface="Times New Roman"/>
                          <a:cs typeface="Arial"/>
                        </a:rPr>
                        <a:t>First 1-2 cm of duodenum.</a:t>
                      </a:r>
                      <a:endParaRPr lang="en-US" sz="1100">
                        <a:effectLst/>
                        <a:latin typeface="Calibri"/>
                        <a:ea typeface="Calibri"/>
                        <a:cs typeface="Arial"/>
                      </a:endParaRPr>
                    </a:p>
                    <a:p>
                      <a:pPr algn="l" rtl="0">
                        <a:lnSpc>
                          <a:spcPct val="115000"/>
                        </a:lnSpc>
                        <a:spcAft>
                          <a:spcPts val="0"/>
                        </a:spcAft>
                      </a:pPr>
                      <a:r>
                        <a:rPr lang="en-US" sz="2000">
                          <a:effectLst/>
                          <a:latin typeface="Times New Roman"/>
                          <a:ea typeface="Times New Roman"/>
                          <a:cs typeface="Arial"/>
                        </a:rPr>
                        <a:t> </a:t>
                      </a:r>
                      <a:endParaRPr lang="en-US" sz="110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909098">
                <a:tc rowSpan="3">
                  <a:txBody>
                    <a:bodyPr/>
                    <a:lstStyle/>
                    <a:p>
                      <a:pPr algn="l" rtl="0">
                        <a:lnSpc>
                          <a:spcPct val="115000"/>
                        </a:lnSpc>
                        <a:spcAft>
                          <a:spcPts val="0"/>
                        </a:spcAft>
                      </a:pPr>
                      <a:r>
                        <a:rPr lang="en-US" sz="2000" dirty="0">
                          <a:effectLst/>
                          <a:latin typeface="Times New Roman"/>
                          <a:ea typeface="Times New Roman"/>
                          <a:cs typeface="Arial"/>
                        </a:rPr>
                        <a:t>Clinical Manifestations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b="1" u="sng" dirty="0">
                          <a:effectLst/>
                          <a:latin typeface="Times New Roman"/>
                          <a:ea typeface="Times New Roman"/>
                          <a:cs typeface="Arial"/>
                        </a:rPr>
                        <a:t>Pain</a:t>
                      </a:r>
                      <a:r>
                        <a:rPr lang="en-US" sz="2000" dirty="0">
                          <a:effectLst/>
                          <a:latin typeface="Times New Roman"/>
                          <a:ea typeface="Times New Roman"/>
                          <a:cs typeface="Arial"/>
                        </a:rPr>
                        <a:t> occurring in the high left </a:t>
                      </a:r>
                      <a:r>
                        <a:rPr lang="en-US" sz="2000" dirty="0" err="1">
                          <a:effectLst/>
                          <a:latin typeface="Times New Roman"/>
                          <a:ea typeface="Times New Roman"/>
                          <a:cs typeface="Arial"/>
                        </a:rPr>
                        <a:t>epigastric</a:t>
                      </a:r>
                      <a:r>
                        <a:rPr lang="en-US" sz="2000" dirty="0">
                          <a:effectLst/>
                          <a:latin typeface="Times New Roman"/>
                          <a:ea typeface="Times New Roman"/>
                          <a:cs typeface="Arial"/>
                        </a:rPr>
                        <a:t> area radiating to the back &amp; upper abdomen</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b="1" u="sng">
                          <a:effectLst/>
                          <a:latin typeface="Times New Roman"/>
                          <a:ea typeface="Times New Roman"/>
                          <a:cs typeface="Arial"/>
                        </a:rPr>
                        <a:t>Pain </a:t>
                      </a:r>
                      <a:r>
                        <a:rPr lang="en-US" sz="2000">
                          <a:effectLst/>
                          <a:latin typeface="Times New Roman"/>
                          <a:ea typeface="Times New Roman"/>
                          <a:cs typeface="Arial"/>
                        </a:rPr>
                        <a:t>located to the right of the midline epigastric region radiating to the back</a:t>
                      </a:r>
                      <a:endParaRPr lang="en-US" sz="110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218673">
                <a:tc vMerge="1">
                  <a:txBody>
                    <a:bodyPr/>
                    <a:lstStyle/>
                    <a:p>
                      <a:endParaRPr lang="en-US"/>
                    </a:p>
                  </a:txBody>
                  <a:tcPr/>
                </a:tc>
                <a:tc>
                  <a:txBody>
                    <a:bodyPr/>
                    <a:lstStyle/>
                    <a:p>
                      <a:pPr algn="l" rtl="0">
                        <a:lnSpc>
                          <a:spcPct val="115000"/>
                        </a:lnSpc>
                        <a:spcAft>
                          <a:spcPts val="0"/>
                        </a:spcAft>
                      </a:pPr>
                      <a:r>
                        <a:rPr lang="en-US" sz="2000" dirty="0">
                          <a:effectLst/>
                          <a:latin typeface="Times New Roman"/>
                          <a:ea typeface="Times New Roman"/>
                          <a:cs typeface="Arial"/>
                        </a:rPr>
                        <a:t>Described as dull, aching, and gnawing</a:t>
                      </a:r>
                      <a:endParaRPr lang="en-US" sz="1100" dirty="0">
                        <a:effectLst/>
                        <a:latin typeface="Calibri"/>
                        <a:ea typeface="Calibri"/>
                        <a:cs typeface="Arial"/>
                      </a:endParaRPr>
                    </a:p>
                    <a:p>
                      <a:pPr algn="l" rtl="0">
                        <a:lnSpc>
                          <a:spcPct val="115000"/>
                        </a:lnSpc>
                        <a:spcAft>
                          <a:spcPts val="0"/>
                        </a:spcAft>
                      </a:pPr>
                      <a:r>
                        <a:rPr lang="en-US" sz="2000" dirty="0">
                          <a:effectLst/>
                          <a:latin typeface="Times New Roman"/>
                          <a:ea typeface="Times New Roman"/>
                          <a:cs typeface="Arial"/>
                        </a:rPr>
                        <a:t> </a:t>
                      </a:r>
                      <a:endParaRPr lang="en-US" sz="1100" dirty="0">
                        <a:effectLst/>
                        <a:latin typeface="Calibri"/>
                        <a:ea typeface="Calibri"/>
                        <a:cs typeface="Arial"/>
                      </a:endParaRPr>
                    </a:p>
                    <a:p>
                      <a:pPr algn="l" rtl="0">
                        <a:lnSpc>
                          <a:spcPct val="115000"/>
                        </a:lnSpc>
                        <a:spcAft>
                          <a:spcPts val="0"/>
                        </a:spcAft>
                      </a:pPr>
                      <a:r>
                        <a:rPr lang="en-US" sz="2000" b="1" u="none" strike="noStrike" dirty="0">
                          <a:effectLst/>
                          <a:latin typeface="Times New Roman"/>
                          <a:ea typeface="Times New Roman"/>
                          <a:cs typeface="Arial"/>
                        </a:rPr>
                        <a:t>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a:effectLst/>
                          <a:latin typeface="Times New Roman"/>
                          <a:ea typeface="Times New Roman"/>
                          <a:cs typeface="Arial"/>
                        </a:rPr>
                        <a:t>Describes as burning , cramping, pressure like pain across midepigastrium &amp; upper abdomen</a:t>
                      </a:r>
                      <a:endParaRPr lang="en-US" sz="110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218673">
                <a:tc vMerge="1">
                  <a:txBody>
                    <a:bodyPr/>
                    <a:lstStyle/>
                    <a:p>
                      <a:endParaRPr lang="en-US"/>
                    </a:p>
                  </a:txBody>
                  <a:tcPr/>
                </a:tc>
                <a:tc>
                  <a:txBody>
                    <a:bodyPr/>
                    <a:lstStyle/>
                    <a:p>
                      <a:pPr algn="l" rtl="0">
                        <a:lnSpc>
                          <a:spcPct val="115000"/>
                        </a:lnSpc>
                        <a:spcAft>
                          <a:spcPts val="0"/>
                        </a:spcAft>
                      </a:pPr>
                      <a:r>
                        <a:rPr lang="en-US" sz="2000" dirty="0">
                          <a:effectLst/>
                          <a:latin typeface="Times New Roman"/>
                          <a:ea typeface="Times New Roman"/>
                          <a:cs typeface="Arial"/>
                        </a:rPr>
                        <a:t>Pain is </a:t>
                      </a:r>
                      <a:r>
                        <a:rPr lang="en-US" sz="2000" u="sng" dirty="0">
                          <a:effectLst/>
                          <a:latin typeface="Times New Roman"/>
                          <a:ea typeface="Times New Roman"/>
                          <a:cs typeface="Arial"/>
                        </a:rPr>
                        <a:t>worse with food</a:t>
                      </a:r>
                      <a:endParaRPr lang="en-US" sz="1100" dirty="0">
                        <a:effectLst/>
                        <a:latin typeface="Calibri"/>
                        <a:ea typeface="Calibri"/>
                        <a:cs typeface="Arial"/>
                      </a:endParaRPr>
                    </a:p>
                    <a:p>
                      <a:pPr algn="l" rtl="0">
                        <a:lnSpc>
                          <a:spcPct val="115000"/>
                        </a:lnSpc>
                        <a:spcAft>
                          <a:spcPts val="0"/>
                        </a:spcAft>
                      </a:pPr>
                      <a:r>
                        <a:rPr lang="en-US" sz="2000" dirty="0">
                          <a:effectLst/>
                          <a:latin typeface="Times New Roman"/>
                          <a:ea typeface="Times New Roman"/>
                          <a:cs typeface="Arial"/>
                        </a:rPr>
                        <a:t> </a:t>
                      </a:r>
                      <a:endParaRPr lang="en-US" sz="1100" dirty="0">
                        <a:effectLst/>
                        <a:latin typeface="Calibri"/>
                        <a:ea typeface="Calibri"/>
                        <a:cs typeface="Arial"/>
                      </a:endParaRPr>
                    </a:p>
                    <a:p>
                      <a:pPr algn="l" rtl="0">
                        <a:lnSpc>
                          <a:spcPct val="115000"/>
                        </a:lnSpc>
                        <a:spcAft>
                          <a:spcPts val="0"/>
                        </a:spcAft>
                      </a:pPr>
                      <a:r>
                        <a:rPr lang="en-US" sz="2000" dirty="0">
                          <a:effectLst/>
                          <a:latin typeface="Times New Roman"/>
                          <a:ea typeface="Times New Roman"/>
                          <a:cs typeface="Arial"/>
                        </a:rPr>
                        <a:t> </a:t>
                      </a:r>
                      <a:endParaRPr lang="en-US" sz="1100" dirty="0">
                        <a:effectLst/>
                        <a:latin typeface="Calibri"/>
                        <a:ea typeface="Calibri"/>
                        <a:cs typeface="Arial"/>
                      </a:endParaRPr>
                    </a:p>
                    <a:p>
                      <a:pPr algn="l" rtl="0">
                        <a:lnSpc>
                          <a:spcPct val="115000"/>
                        </a:lnSpc>
                        <a:spcAft>
                          <a:spcPts val="0"/>
                        </a:spcAft>
                      </a:pPr>
                      <a:r>
                        <a:rPr lang="en-US" sz="2000" dirty="0">
                          <a:effectLst/>
                          <a:latin typeface="Times New Roman"/>
                          <a:ea typeface="Times New Roman"/>
                          <a:cs typeface="Arial"/>
                        </a:rPr>
                        <a:t>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Times New Roman"/>
                          <a:ea typeface="Times New Roman"/>
                          <a:cs typeface="Arial"/>
                        </a:rPr>
                        <a:t>Pain may </a:t>
                      </a:r>
                      <a:r>
                        <a:rPr lang="en-US" sz="2000" u="sng" dirty="0">
                          <a:effectLst/>
                          <a:latin typeface="Times New Roman"/>
                          <a:ea typeface="Times New Roman"/>
                          <a:cs typeface="Arial"/>
                        </a:rPr>
                        <a:t>increase</a:t>
                      </a:r>
                      <a:r>
                        <a:rPr lang="en-US" sz="2000" dirty="0">
                          <a:effectLst/>
                          <a:latin typeface="Times New Roman"/>
                          <a:ea typeface="Times New Roman"/>
                          <a:cs typeface="Arial"/>
                        </a:rPr>
                        <a:t> when the </a:t>
                      </a:r>
                      <a:r>
                        <a:rPr lang="en-US" sz="2000" u="sng" dirty="0">
                          <a:effectLst/>
                          <a:latin typeface="Times New Roman"/>
                          <a:ea typeface="Times New Roman"/>
                          <a:cs typeface="Arial"/>
                        </a:rPr>
                        <a:t>stomach is empty,</a:t>
                      </a:r>
                      <a:r>
                        <a:rPr lang="en-US" sz="2000" dirty="0">
                          <a:effectLst/>
                          <a:latin typeface="Times New Roman"/>
                          <a:ea typeface="Times New Roman"/>
                          <a:cs typeface="Arial"/>
                        </a:rPr>
                        <a:t> approximately 1½ to 3 hours after eating. </a:t>
                      </a:r>
                      <a:endParaRPr lang="en-US" sz="1100" dirty="0">
                        <a:effectLst/>
                        <a:latin typeface="Calibri"/>
                        <a:ea typeface="Calibri"/>
                        <a:cs typeface="Arial"/>
                      </a:endParaRPr>
                    </a:p>
                  </a:txBody>
                  <a:tcPr marL="52709" marR="52709"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510821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804710500"/>
              </p:ext>
            </p:extLst>
          </p:nvPr>
        </p:nvGraphicFramePr>
        <p:xfrm>
          <a:off x="251520" y="548680"/>
          <a:ext cx="8568951" cy="6118637"/>
        </p:xfrm>
        <a:graphic>
          <a:graphicData uri="http://schemas.openxmlformats.org/drawingml/2006/table">
            <a:tbl>
              <a:tblPr firstRow="1" firstCol="1" lastRow="1" lastCol="1" bandRow="1" bandCol="1"/>
              <a:tblGrid>
                <a:gridCol w="2016224">
                  <a:extLst>
                    <a:ext uri="{9D8B030D-6E8A-4147-A177-3AD203B41FA5}">
                      <a16:colId xmlns:a16="http://schemas.microsoft.com/office/drawing/2014/main" xmlns="" val="20000"/>
                    </a:ext>
                  </a:extLst>
                </a:gridCol>
                <a:gridCol w="3312368">
                  <a:extLst>
                    <a:ext uri="{9D8B030D-6E8A-4147-A177-3AD203B41FA5}">
                      <a16:colId xmlns:a16="http://schemas.microsoft.com/office/drawing/2014/main" xmlns="" val="20001"/>
                    </a:ext>
                  </a:extLst>
                </a:gridCol>
                <a:gridCol w="3240359">
                  <a:extLst>
                    <a:ext uri="{9D8B030D-6E8A-4147-A177-3AD203B41FA5}">
                      <a16:colId xmlns:a16="http://schemas.microsoft.com/office/drawing/2014/main" xmlns="" val="20002"/>
                    </a:ext>
                  </a:extLst>
                </a:gridCol>
              </a:tblGrid>
              <a:tr h="2088232">
                <a:tc rowSpan="4">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a:ea typeface="Times New Roman"/>
                          <a:cs typeface="Arial"/>
                        </a:rPr>
                        <a:t>Clinical Manifestations </a:t>
                      </a:r>
                      <a:endParaRPr kumimoji="0" lang="en-US" sz="1200" b="0" i="0" u="none" strike="noStrike" kern="1200" cap="none" spc="0" normalizeH="0" baseline="0" noProof="0" dirty="0">
                        <a:ln>
                          <a:noFill/>
                        </a:ln>
                        <a:solidFill>
                          <a:prstClr val="black"/>
                        </a:solidFill>
                        <a:effectLst/>
                        <a:uLnTx/>
                        <a:uFillTx/>
                        <a:latin typeface="+mn-lt"/>
                        <a:ea typeface="Calibri"/>
                        <a:cs typeface="Arial"/>
                      </a:endParaRPr>
                    </a:p>
                    <a:p>
                      <a:endParaRPr lang="en-US" sz="1200" dirty="0">
                        <a:effectLst/>
                        <a:latin typeface="Times New Roman"/>
                        <a:ea typeface="Times New Roman"/>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a:effectLst/>
                          <a:latin typeface="Times New Roman"/>
                          <a:ea typeface="Times New Roman"/>
                          <a:cs typeface="Arial"/>
                        </a:rPr>
                        <a:t>Not relieved with antacids as well as with duodenal</a:t>
                      </a:r>
                      <a:endParaRPr lang="en-US" sz="1600">
                        <a:effectLst/>
                        <a:latin typeface="Calibri"/>
                        <a:ea typeface="Calibri"/>
                        <a:cs typeface="Arial"/>
                      </a:endParaRPr>
                    </a:p>
                    <a:p>
                      <a:pPr algn="l" rtl="0">
                        <a:lnSpc>
                          <a:spcPct val="115000"/>
                        </a:lnSpc>
                        <a:spcAft>
                          <a:spcPts val="0"/>
                        </a:spcAft>
                      </a:pPr>
                      <a:r>
                        <a:rPr lang="en-US" sz="2400">
                          <a:effectLst/>
                          <a:latin typeface="Times New Roman"/>
                          <a:ea typeface="Times New Roman"/>
                          <a:cs typeface="Arial"/>
                        </a:rPr>
                        <a:t> </a:t>
                      </a:r>
                      <a:endParaRPr lang="en-US" sz="160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a:effectLst/>
                          <a:latin typeface="Times New Roman"/>
                          <a:ea typeface="Times New Roman"/>
                          <a:cs typeface="Arial"/>
                        </a:rPr>
                        <a:t>Patients may report relief from pain after eating or taking antacids</a:t>
                      </a:r>
                      <a:endParaRPr lang="en-US" sz="160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783849">
                <a:tc vMerge="1">
                  <a:txBody>
                    <a:bodyPr/>
                    <a:lstStyle/>
                    <a:p>
                      <a:endParaRPr lang="en-US"/>
                    </a:p>
                  </a:txBody>
                  <a:tcPr/>
                </a:tc>
                <a:tc>
                  <a:txBody>
                    <a:bodyPr/>
                    <a:lstStyle/>
                    <a:p>
                      <a:pPr algn="l" rtl="0">
                        <a:lnSpc>
                          <a:spcPct val="115000"/>
                        </a:lnSpc>
                        <a:spcAft>
                          <a:spcPts val="0"/>
                        </a:spcAft>
                      </a:pPr>
                      <a:r>
                        <a:rPr lang="en-US" sz="2400" dirty="0">
                          <a:effectLst/>
                          <a:latin typeface="Times New Roman"/>
                          <a:ea typeface="Times New Roman"/>
                          <a:cs typeface="Arial"/>
                        </a:rPr>
                        <a:t>Some clients have constant pain or no clear pattern of discomfort</a:t>
                      </a:r>
                      <a:endParaRPr lang="en-US" sz="1600" dirty="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dirty="0">
                          <a:effectLst/>
                          <a:latin typeface="Times New Roman"/>
                          <a:ea typeface="Times New Roman"/>
                          <a:cs typeface="Arial"/>
                        </a:rPr>
                        <a:t> Pain may awaken person at night, periodic and episodic</a:t>
                      </a:r>
                      <a:endParaRPr lang="en-US" sz="1600" dirty="0">
                        <a:effectLst/>
                        <a:latin typeface="Calibri"/>
                        <a:ea typeface="Calibri"/>
                        <a:cs typeface="Arial"/>
                      </a:endParaRPr>
                    </a:p>
                    <a:p>
                      <a:pPr algn="l" rtl="0">
                        <a:lnSpc>
                          <a:spcPct val="115000"/>
                        </a:lnSpc>
                        <a:spcAft>
                          <a:spcPts val="0"/>
                        </a:spcAft>
                      </a:pPr>
                      <a:r>
                        <a:rPr lang="en-US" sz="2400" dirty="0">
                          <a:effectLst/>
                          <a:latin typeface="Times New Roman"/>
                          <a:ea typeface="Times New Roman"/>
                          <a:cs typeface="Arial"/>
                        </a:rPr>
                        <a:t> </a:t>
                      </a:r>
                      <a:endParaRPr lang="en-US" sz="1600" dirty="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877594">
                <a:tc vMerge="1">
                  <a:txBody>
                    <a:bodyPr/>
                    <a:lstStyle/>
                    <a:p>
                      <a:endParaRPr lang="en-US"/>
                    </a:p>
                  </a:txBody>
                  <a:tcPr/>
                </a:tc>
                <a:tc>
                  <a:txBody>
                    <a:bodyPr/>
                    <a:lstStyle/>
                    <a:p>
                      <a:pPr algn="l" rtl="0">
                        <a:lnSpc>
                          <a:spcPct val="115000"/>
                        </a:lnSpc>
                        <a:spcAft>
                          <a:spcPts val="0"/>
                        </a:spcAft>
                      </a:pPr>
                      <a:r>
                        <a:rPr lang="en-US" sz="2400">
                          <a:effectLst/>
                          <a:latin typeface="Times New Roman"/>
                          <a:ea typeface="Times New Roman"/>
                          <a:cs typeface="Arial"/>
                        </a:rPr>
                        <a:t>Weight loss</a:t>
                      </a:r>
                      <a:endParaRPr lang="en-US" sz="1600">
                        <a:effectLst/>
                        <a:latin typeface="Calibri"/>
                        <a:ea typeface="Calibri"/>
                        <a:cs typeface="Arial"/>
                      </a:endParaRPr>
                    </a:p>
                    <a:p>
                      <a:pPr algn="l" rtl="0">
                        <a:lnSpc>
                          <a:spcPct val="115000"/>
                        </a:lnSpc>
                        <a:spcAft>
                          <a:spcPts val="0"/>
                        </a:spcAft>
                      </a:pPr>
                      <a:r>
                        <a:rPr lang="en-US" sz="2400">
                          <a:effectLst/>
                          <a:latin typeface="Times New Roman"/>
                          <a:ea typeface="Times New Roman"/>
                          <a:cs typeface="Arial"/>
                        </a:rPr>
                        <a:t> </a:t>
                      </a:r>
                      <a:endParaRPr lang="en-US" sz="160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dirty="0">
                          <a:effectLst/>
                          <a:latin typeface="Times New Roman"/>
                          <a:ea typeface="Times New Roman"/>
                          <a:cs typeface="Arial"/>
                        </a:rPr>
                        <a:t>Weight gain if food relieves the pain</a:t>
                      </a:r>
                      <a:endParaRPr lang="en-US" sz="1600" dirty="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368962">
                <a:tc vMerge="1">
                  <a:txBody>
                    <a:bodyPr/>
                    <a:lstStyle/>
                    <a:p>
                      <a:endParaRPr lang="en-US"/>
                    </a:p>
                  </a:txBody>
                  <a:tcPr/>
                </a:tc>
                <a:tc>
                  <a:txBody>
                    <a:bodyPr/>
                    <a:lstStyle/>
                    <a:p>
                      <a:pPr algn="l" rtl="0">
                        <a:lnSpc>
                          <a:spcPct val="115000"/>
                        </a:lnSpc>
                        <a:spcAft>
                          <a:spcPts val="0"/>
                        </a:spcAft>
                      </a:pPr>
                      <a:r>
                        <a:rPr lang="en-US" sz="2400" dirty="0">
                          <a:effectLst/>
                          <a:latin typeface="Times New Roman"/>
                          <a:ea typeface="Times New Roman"/>
                          <a:cs typeface="Arial"/>
                        </a:rPr>
                        <a:t>Black or tarry stools from bleeding</a:t>
                      </a:r>
                      <a:endParaRPr lang="en-US" sz="1600" dirty="0">
                        <a:effectLst/>
                        <a:latin typeface="Calibri"/>
                        <a:ea typeface="Calibri"/>
                        <a:cs typeface="Arial"/>
                      </a:endParaRPr>
                    </a:p>
                    <a:p>
                      <a:pPr algn="l" rtl="0">
                        <a:lnSpc>
                          <a:spcPct val="115000"/>
                        </a:lnSpc>
                        <a:spcAft>
                          <a:spcPts val="0"/>
                        </a:spcAft>
                      </a:pPr>
                      <a:r>
                        <a:rPr lang="en-US" sz="2400" dirty="0">
                          <a:effectLst/>
                          <a:latin typeface="Times New Roman"/>
                          <a:ea typeface="Times New Roman"/>
                          <a:cs typeface="Arial"/>
                        </a:rPr>
                        <a:t> </a:t>
                      </a:r>
                      <a:endParaRPr lang="en-US" sz="1600" dirty="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dirty="0">
                          <a:effectLst/>
                          <a:latin typeface="Times New Roman"/>
                          <a:ea typeface="Times New Roman"/>
                          <a:cs typeface="Arial"/>
                        </a:rPr>
                        <a:t> </a:t>
                      </a:r>
                      <a:endParaRPr lang="en-US" sz="1600" dirty="0">
                        <a:effectLst/>
                        <a:latin typeface="Calibri"/>
                        <a:ea typeface="Calibri"/>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134487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latin typeface="Times New Roman"/>
                <a:ea typeface="Times New Roman"/>
                <a:cs typeface="Arial"/>
              </a:rPr>
              <a:t>Diagnostic Evaluation </a:t>
            </a:r>
            <a:r>
              <a:rPr lang="en-US" sz="3200" dirty="0">
                <a:ea typeface="Calibri"/>
                <a:cs typeface="Arial"/>
              </a:rPr>
              <a:t/>
            </a:r>
            <a:br>
              <a:rPr lang="en-US" sz="3200" dirty="0">
                <a:ea typeface="Calibri"/>
                <a:cs typeface="Arial"/>
              </a:rPr>
            </a:br>
            <a:endParaRPr lang="en-US" dirty="0"/>
          </a:p>
        </p:txBody>
      </p:sp>
      <p:sp>
        <p:nvSpPr>
          <p:cNvPr id="3" name="عنصر نائب للمحتوى 2"/>
          <p:cNvSpPr>
            <a:spLocks noGrp="1"/>
          </p:cNvSpPr>
          <p:nvPr>
            <p:ph idx="1"/>
          </p:nvPr>
        </p:nvSpPr>
        <p:spPr>
          <a:xfrm>
            <a:off x="107504" y="1124744"/>
            <a:ext cx="8712968" cy="5544616"/>
          </a:xfrm>
        </p:spPr>
        <p:txBody>
          <a:bodyPr>
            <a:noAutofit/>
          </a:bodyPr>
          <a:lstStyle/>
          <a:p>
            <a:pPr marL="914400" lvl="1" indent="-457200" algn="l" rtl="0">
              <a:lnSpc>
                <a:spcPct val="115000"/>
              </a:lnSpc>
              <a:buFont typeface="+mj-lt"/>
              <a:buAutoNum type="arabicPeriod"/>
              <a:tabLst>
                <a:tab pos="342900" algn="l"/>
                <a:tab pos="914400" algn="l"/>
              </a:tabLst>
            </a:pPr>
            <a:r>
              <a:rPr lang="en-US" sz="2400" dirty="0">
                <a:latin typeface="Times New Roman"/>
                <a:ea typeface="Times New Roman"/>
                <a:cs typeface="Arial"/>
              </a:rPr>
              <a:t>Upper GI series usually outlines ulcer or area of inflammation.</a:t>
            </a:r>
            <a:endParaRPr lang="en-US" sz="1600" dirty="0">
              <a:ea typeface="Times New Roman"/>
              <a:cs typeface="Arial"/>
            </a:endParaRPr>
          </a:p>
          <a:p>
            <a:pPr marL="914400" lvl="1" indent="-457200" algn="l" rtl="0">
              <a:lnSpc>
                <a:spcPct val="115000"/>
              </a:lnSpc>
              <a:buFont typeface="+mj-lt"/>
              <a:buAutoNum type="arabicPeriod"/>
              <a:tabLst>
                <a:tab pos="342900" algn="l"/>
                <a:tab pos="914400" algn="l"/>
              </a:tabLst>
            </a:pPr>
            <a:r>
              <a:rPr lang="en-US" sz="2400" dirty="0" err="1">
                <a:latin typeface="Times New Roman"/>
                <a:ea typeface="Times New Roman"/>
                <a:cs typeface="Arial"/>
              </a:rPr>
              <a:t>Fiberoptic</a:t>
            </a:r>
            <a:r>
              <a:rPr lang="en-US" sz="2400" dirty="0">
                <a:latin typeface="Times New Roman"/>
                <a:ea typeface="Times New Roman"/>
                <a:cs typeface="Arial"/>
              </a:rPr>
              <a:t> </a:t>
            </a:r>
            <a:r>
              <a:rPr lang="en-US" sz="2400" dirty="0" err="1">
                <a:latin typeface="Times New Roman"/>
                <a:ea typeface="Times New Roman"/>
                <a:cs typeface="Arial"/>
              </a:rPr>
              <a:t>panendoscopy</a:t>
            </a:r>
            <a:r>
              <a:rPr lang="en-US" sz="2400" dirty="0">
                <a:latin typeface="Times New Roman"/>
                <a:ea typeface="Times New Roman"/>
                <a:cs typeface="Arial"/>
              </a:rPr>
              <a:t> (esophagogastroduodenoscopy)—visualization of duodenal mucosa; identifies inflammatory changes, ulcers, lesions, bleeding sites, and malignancy. </a:t>
            </a:r>
            <a:endParaRPr lang="en-US" sz="1600" dirty="0">
              <a:ea typeface="Calibri"/>
              <a:cs typeface="Arial"/>
            </a:endParaRPr>
          </a:p>
          <a:p>
            <a:pPr marL="914400" lvl="1" indent="-457200" algn="l" rtl="0">
              <a:lnSpc>
                <a:spcPct val="115000"/>
              </a:lnSpc>
              <a:buFont typeface="+mj-lt"/>
              <a:buAutoNum type="arabicPeriod"/>
              <a:tabLst>
                <a:tab pos="342900" algn="l"/>
                <a:tab pos="914400" algn="l"/>
              </a:tabLst>
            </a:pPr>
            <a:r>
              <a:rPr lang="en-US" sz="2400" dirty="0" err="1">
                <a:latin typeface="Times New Roman"/>
                <a:ea typeface="Times New Roman"/>
                <a:cs typeface="Arial"/>
              </a:rPr>
              <a:t>Cytologic</a:t>
            </a:r>
            <a:r>
              <a:rPr lang="en-US" sz="2400" dirty="0">
                <a:latin typeface="Times New Roman"/>
                <a:ea typeface="Times New Roman"/>
                <a:cs typeface="Arial"/>
              </a:rPr>
              <a:t> brushings and biopsies may be performed to obtained samples. </a:t>
            </a:r>
            <a:endParaRPr lang="en-US" sz="1600" dirty="0">
              <a:ea typeface="Calibri"/>
              <a:cs typeface="Arial"/>
            </a:endParaRPr>
          </a:p>
          <a:p>
            <a:pPr marL="914400" lvl="1" indent="-457200" algn="l" rtl="0">
              <a:lnSpc>
                <a:spcPct val="115000"/>
              </a:lnSpc>
              <a:buFont typeface="+mj-lt"/>
              <a:buAutoNum type="arabicPeriod"/>
              <a:tabLst>
                <a:tab pos="342900" algn="l"/>
                <a:tab pos="914400" algn="l"/>
              </a:tabLst>
            </a:pPr>
            <a:r>
              <a:rPr lang="en-US" sz="2400" dirty="0">
                <a:latin typeface="Times New Roman"/>
                <a:ea typeface="Times New Roman"/>
                <a:cs typeface="Arial"/>
              </a:rPr>
              <a:t>Serial stool specimens to detect occult blood </a:t>
            </a:r>
            <a:endParaRPr lang="en-US" sz="1600" dirty="0">
              <a:ea typeface="Calibri"/>
              <a:cs typeface="Arial"/>
            </a:endParaRPr>
          </a:p>
          <a:p>
            <a:pPr marL="914400" lvl="1" indent="-457200" algn="l" rtl="0">
              <a:lnSpc>
                <a:spcPct val="115000"/>
              </a:lnSpc>
              <a:buFont typeface="+mj-lt"/>
              <a:buAutoNum type="arabicPeriod"/>
              <a:tabLst>
                <a:tab pos="342900" algn="l"/>
                <a:tab pos="914400" algn="l"/>
              </a:tabLst>
            </a:pPr>
            <a:r>
              <a:rPr lang="en-US" sz="2400" dirty="0">
                <a:latin typeface="Times New Roman"/>
                <a:ea typeface="Times New Roman"/>
                <a:cs typeface="Arial"/>
              </a:rPr>
              <a:t>Gastric secretory studies (gastric acid secretion test and the serum gastric level test)—elevated in </a:t>
            </a:r>
            <a:r>
              <a:rPr lang="en-US" sz="2400" dirty="0" err="1">
                <a:latin typeface="Times New Roman"/>
                <a:ea typeface="Times New Roman"/>
                <a:cs typeface="Arial"/>
              </a:rPr>
              <a:t>Zollinger</a:t>
            </a:r>
            <a:r>
              <a:rPr lang="en-US" sz="2400" dirty="0">
                <a:latin typeface="Times New Roman"/>
                <a:ea typeface="Times New Roman"/>
                <a:cs typeface="Arial"/>
              </a:rPr>
              <a:t>-Ellison syndrome </a:t>
            </a:r>
            <a:endParaRPr lang="en-US" sz="1600" dirty="0">
              <a:ea typeface="Calibri"/>
              <a:cs typeface="Arial"/>
            </a:endParaRPr>
          </a:p>
          <a:p>
            <a:pPr marL="914400" lvl="1" indent="-457200" algn="l" rtl="0">
              <a:lnSpc>
                <a:spcPct val="115000"/>
              </a:lnSpc>
              <a:buFont typeface="+mj-lt"/>
              <a:buAutoNum type="arabicPeriod"/>
              <a:tabLst>
                <a:tab pos="342900" algn="l"/>
                <a:tab pos="914400" algn="l"/>
              </a:tabLst>
            </a:pPr>
            <a:r>
              <a:rPr lang="en-US" sz="2400" dirty="0">
                <a:latin typeface="Times New Roman"/>
                <a:ea typeface="Times New Roman"/>
                <a:cs typeface="Arial"/>
              </a:rPr>
              <a:t>Serum test for H. pylori antibodies may be positive. </a:t>
            </a:r>
            <a:endParaRPr lang="en-US" sz="1600" dirty="0">
              <a:ea typeface="Calibri"/>
              <a:cs typeface="Arial"/>
            </a:endParaRPr>
          </a:p>
          <a:p>
            <a:pPr algn="l" rtl="0"/>
            <a:endParaRPr lang="en-US" sz="2800" dirty="0"/>
          </a:p>
        </p:txBody>
      </p:sp>
    </p:spTree>
    <p:extLst>
      <p:ext uri="{BB962C8B-B14F-4D97-AF65-F5344CB8AC3E}">
        <p14:creationId xmlns:p14="http://schemas.microsoft.com/office/powerpoint/2010/main" val="346356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980728"/>
          </a:xfrm>
        </p:spPr>
        <p:txBody>
          <a:bodyPr>
            <a:normAutofit fontScale="90000"/>
          </a:bodyPr>
          <a:lstStyle/>
          <a:p>
            <a:r>
              <a:rPr lang="en-US" b="1" u="sng" dirty="0">
                <a:latin typeface="Times New Roman"/>
                <a:ea typeface="Times New Roman"/>
                <a:cs typeface="Arial"/>
              </a:rPr>
              <a:t/>
            </a:r>
            <a:br>
              <a:rPr lang="en-US" b="1" u="sng" dirty="0">
                <a:latin typeface="Times New Roman"/>
                <a:ea typeface="Times New Roman"/>
                <a:cs typeface="Arial"/>
              </a:rPr>
            </a:br>
            <a:r>
              <a:rPr lang="en-US" b="1" u="sng" dirty="0">
                <a:latin typeface="Times New Roman"/>
                <a:ea typeface="Times New Roman"/>
                <a:cs typeface="Arial"/>
              </a:rPr>
              <a:t>Management </a:t>
            </a:r>
            <a:r>
              <a:rPr lang="en-US" sz="3200" dirty="0">
                <a:ea typeface="Calibri"/>
                <a:cs typeface="Arial"/>
              </a:rPr>
              <a:t/>
            </a:r>
            <a:br>
              <a:rPr lang="en-US" sz="3200" dirty="0">
                <a:ea typeface="Calibri"/>
                <a:cs typeface="Arial"/>
              </a:rPr>
            </a:br>
            <a:endParaRPr lang="en-US" dirty="0"/>
          </a:p>
        </p:txBody>
      </p:sp>
      <p:sp>
        <p:nvSpPr>
          <p:cNvPr id="3" name="عنصر نائب للمحتوى 2"/>
          <p:cNvSpPr>
            <a:spLocks noGrp="1"/>
          </p:cNvSpPr>
          <p:nvPr>
            <p:ph idx="1"/>
          </p:nvPr>
        </p:nvSpPr>
        <p:spPr>
          <a:xfrm>
            <a:off x="467544" y="764704"/>
            <a:ext cx="8424936" cy="5832648"/>
          </a:xfrm>
        </p:spPr>
        <p:txBody>
          <a:bodyPr>
            <a:noAutofit/>
          </a:bodyPr>
          <a:lstStyle/>
          <a:p>
            <a:pPr marL="0" indent="0" algn="l" rtl="0">
              <a:lnSpc>
                <a:spcPct val="115000"/>
              </a:lnSpc>
              <a:spcAft>
                <a:spcPts val="0"/>
              </a:spcAft>
              <a:buNone/>
            </a:pPr>
            <a:r>
              <a:rPr lang="en-US" sz="2400" b="1" i="1" u="sng" dirty="0">
                <a:latin typeface="Times New Roman"/>
                <a:ea typeface="Times New Roman"/>
                <a:cs typeface="Arial"/>
              </a:rPr>
              <a:t> A.	Specific Pharmacotherapy </a:t>
            </a:r>
            <a:endParaRPr lang="en-US" sz="1600" dirty="0">
              <a:ea typeface="Calibri"/>
              <a:cs typeface="Arial"/>
            </a:endParaRPr>
          </a:p>
          <a:p>
            <a:pPr lvl="0" algn="l" rtl="0">
              <a:lnSpc>
                <a:spcPct val="115000"/>
              </a:lnSpc>
              <a:buFont typeface="+mj-lt"/>
              <a:buAutoNum type="arabicParenR"/>
              <a:tabLst>
                <a:tab pos="457200" algn="l"/>
              </a:tabLst>
            </a:pPr>
            <a:r>
              <a:rPr lang="en-US" sz="2400" u="sng" dirty="0">
                <a:latin typeface="Times New Roman"/>
                <a:ea typeface="Times New Roman"/>
                <a:cs typeface="Arial"/>
              </a:rPr>
              <a:t>H2 receptor antagonists</a:t>
            </a:r>
            <a:r>
              <a:rPr lang="en-US" sz="2400" dirty="0">
                <a:latin typeface="Times New Roman"/>
                <a:ea typeface="Times New Roman"/>
                <a:cs typeface="Arial"/>
              </a:rPr>
              <a:t>, such as cimetidine (Tagamet), ranitidine (Zantac), famotidine (Pepcid)—</a:t>
            </a:r>
            <a:r>
              <a:rPr lang="en-US" sz="2400" u="sng" dirty="0">
                <a:latin typeface="Times New Roman"/>
                <a:ea typeface="Times New Roman"/>
                <a:cs typeface="Arial"/>
              </a:rPr>
              <a:t>inhibit action of histamine on the H2 receptors of the parietal cells, thus reducing gastric acid output and concentration. </a:t>
            </a:r>
            <a:endParaRPr lang="en-US" sz="1600" dirty="0">
              <a:ea typeface="Calibri"/>
              <a:cs typeface="Arial"/>
            </a:endParaRPr>
          </a:p>
          <a:p>
            <a:pPr lvl="0" algn="l" rtl="0">
              <a:lnSpc>
                <a:spcPct val="115000"/>
              </a:lnSpc>
              <a:buFont typeface="+mj-lt"/>
              <a:buAutoNum type="arabicParenR"/>
              <a:tabLst>
                <a:tab pos="457200" algn="l"/>
              </a:tabLst>
            </a:pPr>
            <a:r>
              <a:rPr lang="en-US" sz="2400" u="sng" dirty="0" err="1">
                <a:latin typeface="Times New Roman"/>
                <a:ea typeface="Times New Roman"/>
                <a:cs typeface="Arial"/>
              </a:rPr>
              <a:t>Antisecretory</a:t>
            </a:r>
            <a:r>
              <a:rPr lang="en-US" sz="2400" u="sng" dirty="0">
                <a:latin typeface="Times New Roman"/>
                <a:ea typeface="Times New Roman"/>
                <a:cs typeface="Arial"/>
              </a:rPr>
              <a:t> or proton pump inhibitor</a:t>
            </a:r>
            <a:r>
              <a:rPr lang="en-US" sz="2400" dirty="0">
                <a:latin typeface="Times New Roman"/>
                <a:ea typeface="Times New Roman"/>
                <a:cs typeface="Arial"/>
              </a:rPr>
              <a:t> drug omeprazole (Prilosec)—</a:t>
            </a:r>
            <a:r>
              <a:rPr lang="en-US" sz="2400" u="sng" dirty="0">
                <a:latin typeface="Times New Roman"/>
                <a:ea typeface="Times New Roman"/>
                <a:cs typeface="Arial"/>
              </a:rPr>
              <a:t>inhibits the production of hydrochloric acid in the stomach</a:t>
            </a:r>
            <a:r>
              <a:rPr lang="en-US" sz="2400" dirty="0">
                <a:latin typeface="Times New Roman"/>
                <a:ea typeface="Times New Roman"/>
                <a:cs typeface="Arial"/>
              </a:rPr>
              <a:t>. Heals ulcers quickly (in 4 to 8 weeks). </a:t>
            </a:r>
            <a:endParaRPr lang="en-US" sz="1600" dirty="0">
              <a:ea typeface="Calibri"/>
              <a:cs typeface="Arial"/>
            </a:endParaRPr>
          </a:p>
          <a:p>
            <a:pPr lvl="0" algn="l" rtl="0">
              <a:lnSpc>
                <a:spcPct val="115000"/>
              </a:lnSpc>
              <a:buFont typeface="+mj-lt"/>
              <a:buAutoNum type="arabicParenR"/>
              <a:tabLst>
                <a:tab pos="457200" algn="l"/>
              </a:tabLst>
            </a:pPr>
            <a:r>
              <a:rPr lang="en-US" sz="2400" u="sng" dirty="0" err="1">
                <a:latin typeface="Times New Roman"/>
                <a:ea typeface="Times New Roman"/>
                <a:cs typeface="Arial"/>
              </a:rPr>
              <a:t>Cytoprotective</a:t>
            </a:r>
            <a:r>
              <a:rPr lang="en-US" sz="2400" dirty="0">
                <a:latin typeface="Times New Roman"/>
                <a:ea typeface="Times New Roman"/>
                <a:cs typeface="Arial"/>
              </a:rPr>
              <a:t> drug </a:t>
            </a:r>
            <a:r>
              <a:rPr lang="en-US" sz="2400" dirty="0" err="1">
                <a:latin typeface="Times New Roman"/>
                <a:ea typeface="Times New Roman"/>
                <a:cs typeface="Arial"/>
              </a:rPr>
              <a:t>sucralfate</a:t>
            </a:r>
            <a:r>
              <a:rPr lang="en-US" sz="2400" dirty="0">
                <a:latin typeface="Times New Roman"/>
                <a:ea typeface="Times New Roman"/>
                <a:cs typeface="Arial"/>
              </a:rPr>
              <a:t> (Carafate)—</a:t>
            </a:r>
            <a:r>
              <a:rPr lang="en-US" sz="2400" u="sng" dirty="0">
                <a:latin typeface="Times New Roman"/>
                <a:ea typeface="Times New Roman"/>
                <a:cs typeface="Arial"/>
              </a:rPr>
              <a:t>adheres to and protects the ulcer surface by forming a protective barrier against acid, bile, pepsin.</a:t>
            </a:r>
            <a:r>
              <a:rPr lang="en-US" sz="2400" dirty="0">
                <a:latin typeface="Times New Roman"/>
                <a:ea typeface="Times New Roman"/>
                <a:cs typeface="Arial"/>
              </a:rPr>
              <a:t> </a:t>
            </a:r>
            <a:endParaRPr lang="en-US" sz="1600" dirty="0">
              <a:ea typeface="Calibri"/>
              <a:cs typeface="Arial"/>
            </a:endParaRPr>
          </a:p>
          <a:p>
            <a:pPr lvl="0" algn="l" rtl="0">
              <a:lnSpc>
                <a:spcPct val="115000"/>
              </a:lnSpc>
              <a:buFont typeface="+mj-lt"/>
              <a:buAutoNum type="arabicParenR"/>
              <a:tabLst>
                <a:tab pos="457200" algn="l"/>
              </a:tabLst>
            </a:pPr>
            <a:r>
              <a:rPr lang="en-US" sz="2400" u="sng" dirty="0">
                <a:latin typeface="Times New Roman"/>
                <a:ea typeface="Times New Roman"/>
                <a:cs typeface="Arial"/>
              </a:rPr>
              <a:t>Acid-neutralizing agents (antacids</a:t>
            </a:r>
            <a:r>
              <a:rPr lang="en-US" sz="2400" dirty="0">
                <a:latin typeface="Times New Roman"/>
                <a:ea typeface="Times New Roman"/>
                <a:cs typeface="Arial"/>
              </a:rPr>
              <a:t>)—provide additional relief of symptoms. </a:t>
            </a:r>
            <a:r>
              <a:rPr lang="en-US" sz="2400" u="sng" dirty="0">
                <a:latin typeface="Times New Roman"/>
                <a:ea typeface="Times New Roman"/>
                <a:cs typeface="Arial"/>
              </a:rPr>
              <a:t>Not used alone as treatment</a:t>
            </a:r>
            <a:r>
              <a:rPr lang="en-US" sz="2400" dirty="0">
                <a:latin typeface="Times New Roman"/>
                <a:ea typeface="Times New Roman"/>
                <a:cs typeface="Arial"/>
              </a:rPr>
              <a:t>. </a:t>
            </a:r>
            <a:endParaRPr lang="en-US" sz="1600" dirty="0">
              <a:ea typeface="Calibri"/>
              <a:cs typeface="Arial"/>
            </a:endParaRPr>
          </a:p>
          <a:p>
            <a:pPr algn="l" rtl="0"/>
            <a:endParaRPr lang="en-US" sz="2400" dirty="0"/>
          </a:p>
        </p:txBody>
      </p:sp>
    </p:spTree>
    <p:extLst>
      <p:ext uri="{BB962C8B-B14F-4D97-AF65-F5344CB8AC3E}">
        <p14:creationId xmlns:p14="http://schemas.microsoft.com/office/powerpoint/2010/main" val="717339293"/>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860</Words>
  <Application>Microsoft Office PowerPoint</Application>
  <PresentationFormat>On-screen Show (4:3)</PresentationFormat>
  <Paragraphs>146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سمة Office</vt:lpstr>
      <vt:lpstr>  Gastroduodenal Disorders  Peptic Ulcer Disease </vt:lpstr>
      <vt:lpstr>PowerPoint Presentation</vt:lpstr>
      <vt:lpstr>Note peptic ulcer sites and common inflammatory sites in the previous Fig. </vt:lpstr>
      <vt:lpstr>Pathophysiology/Etiology </vt:lpstr>
      <vt:lpstr>PowerPoint Presentation</vt:lpstr>
      <vt:lpstr>Clinical Manifestations  </vt:lpstr>
      <vt:lpstr>PowerPoint Presentation</vt:lpstr>
      <vt:lpstr>Diagnostic Evaluation  </vt:lpstr>
      <vt:lpstr> Management  </vt:lpstr>
      <vt:lpstr>PowerPoint Presentation</vt:lpstr>
      <vt:lpstr>PowerPoint Presentation</vt:lpstr>
      <vt:lpstr>PowerPoint Presentation</vt:lpstr>
      <vt:lpstr>Nursing Assessment  </vt:lpstr>
      <vt:lpstr>Nursing Diagnoses  </vt:lpstr>
      <vt:lpstr>Nursing Interventions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Maher</cp:lastModifiedBy>
  <cp:revision>30</cp:revision>
  <dcterms:created xsi:type="dcterms:W3CDTF">2020-02-13T17:09:28Z</dcterms:created>
  <dcterms:modified xsi:type="dcterms:W3CDTF">2023-10-15T08:21:49Z</dcterms:modified>
</cp:coreProperties>
</file>