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310" r:id="rId2"/>
    <p:sldId id="275" r:id="rId3"/>
    <p:sldId id="274" r:id="rId4"/>
    <p:sldId id="273" r:id="rId5"/>
    <p:sldId id="277" r:id="rId6"/>
    <p:sldId id="276" r:id="rId7"/>
    <p:sldId id="282" r:id="rId8"/>
    <p:sldId id="284" r:id="rId9"/>
    <p:sldId id="285" r:id="rId10"/>
    <p:sldId id="287" r:id="rId11"/>
    <p:sldId id="289" r:id="rId12"/>
    <p:sldId id="290" r:id="rId13"/>
    <p:sldId id="292" r:id="rId14"/>
    <p:sldId id="293" r:id="rId15"/>
    <p:sldId id="294" r:id="rId16"/>
    <p:sldId id="301" r:id="rId17"/>
    <p:sldId id="302" r:id="rId18"/>
    <p:sldId id="299" r:id="rId19"/>
    <p:sldId id="298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 varScale="1">
        <p:scale>
          <a:sx n="65" d="100"/>
          <a:sy n="65" d="100"/>
        </p:scale>
        <p:origin x="90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0CB26F-F67A-4510-815E-0976F68F2D7D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12A8C12-4675-43CB-9840-AF206252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A8C12-4675-43CB-9840-AF206252C4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7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08/06/1444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141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08/06/1444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74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08/06/1444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787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08/06/1444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55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08/06/1444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256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08/06/1444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127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08/06/1444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358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08/06/1444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451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08/06/1444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249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08/06/1444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361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08/06/1444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49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77D64-1F17-4AD8-A124-B721A3A2894E}" type="datetimeFigureOut">
              <a:rPr lang="ar-SA" smtClean="0"/>
              <a:t>08/06/1444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143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ysiology" TargetMode="External"/><Relationship Id="rId7" Type="http://schemas.openxmlformats.org/officeDocument/2006/relationships/hyperlink" Target="http://en.wikipedia.org/wiki/Heart_ra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Body_temperature" TargetMode="External"/><Relationship Id="rId5" Type="http://schemas.openxmlformats.org/officeDocument/2006/relationships/hyperlink" Target="http://en.wikipedia.org/wiki/Metabolism" TargetMode="External"/><Relationship Id="rId4" Type="http://schemas.openxmlformats.org/officeDocument/2006/relationships/hyperlink" Target="http://en.wikipedia.org/wiki/Human_development_(biology)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lood_sugar" TargetMode="External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Polyphagia" TargetMode="External"/><Relationship Id="rId5" Type="http://schemas.openxmlformats.org/officeDocument/2006/relationships/hyperlink" Target="http://en.wikipedia.org/wiki/Polydipsia" TargetMode="External"/><Relationship Id="rId4" Type="http://schemas.openxmlformats.org/officeDocument/2006/relationships/hyperlink" Target="http://en.wikipedia.org/wiki/Polyuri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647BC0C-417C-4061-A634-B4A396197C32}"/>
              </a:ext>
            </a:extLst>
          </p:cNvPr>
          <p:cNvSpPr txBox="1">
            <a:spLocks noChangeArrowheads="1"/>
          </p:cNvSpPr>
          <p:nvPr/>
        </p:nvSpPr>
        <p:spPr>
          <a:xfrm>
            <a:off x="155340" y="37232"/>
            <a:ext cx="11881320" cy="685096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defRPr/>
            </a:pP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Lecture #8</a:t>
            </a:r>
          </a:p>
          <a:p>
            <a:pPr rtl="0">
              <a:defRPr/>
            </a:pP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First semester </a:t>
            </a:r>
          </a:p>
          <a:p>
            <a:pPr rtl="0">
              <a:defRPr/>
            </a:pP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endParaRPr lang="en-US" sz="5800" b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/>
              <a:cs typeface="Arial" pitchFamily="34" charset="0"/>
            </a:endParaRPr>
          </a:p>
          <a:p>
            <a:pPr rtl="0">
              <a:defRPr/>
            </a:pPr>
            <a:r>
              <a:rPr lang="en-US" sz="9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Endocrine system </a:t>
            </a:r>
          </a:p>
          <a:p>
            <a:pPr rtl="0">
              <a:defRPr/>
            </a:pPr>
            <a:r>
              <a:rPr lang="en-US" sz="9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Disorders</a:t>
            </a:r>
            <a:endParaRPr lang="en-US" sz="9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0">
              <a:spcBef>
                <a:spcPts val="0"/>
              </a:spcBef>
              <a:defRPr/>
            </a:pPr>
            <a:endParaRPr lang="en-US" sz="9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r>
              <a:rPr lang="en-US" sz="58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Arial" pitchFamily="34" charset="0"/>
              </a:rPr>
              <a:t/>
            </a:r>
            <a:br>
              <a:rPr lang="en-US" sz="58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Arial" pitchFamily="34" charset="0"/>
              </a:rPr>
            </a:br>
            <a:endParaRPr lang="en-US" sz="3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endParaRPr 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endParaRPr 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endParaRPr 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endParaRPr lang="en-US" sz="3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Al-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Mustaqbal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University College</a:t>
            </a:r>
            <a:b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Nursing Department</a:t>
            </a:r>
          </a:p>
          <a:p>
            <a:pPr rtl="0">
              <a:defRPr/>
            </a:pP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 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Class</a:t>
            </a:r>
          </a:p>
          <a:p>
            <a:pPr rtl="0">
              <a:defRPr/>
            </a:pP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Adult Nursing </a:t>
            </a:r>
          </a:p>
          <a:p>
            <a:pPr rtl="0">
              <a:defRPr/>
            </a:pP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A12D15D5-C57B-5C83-5C6D-467A2D683406}"/>
              </a:ext>
            </a:extLst>
          </p:cNvPr>
          <p:cNvSpPr txBox="1"/>
          <p:nvPr/>
        </p:nvSpPr>
        <p:spPr>
          <a:xfrm>
            <a:off x="839416" y="2996952"/>
            <a:ext cx="10585176" cy="1626086"/>
          </a:xfrm>
          <a:prstGeom prst="rect">
            <a:avLst/>
          </a:prstGeom>
          <a:noFill/>
          <a:ln/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bIns="0">
            <a:spAutoFit/>
          </a:bodyPr>
          <a:lstStyle/>
          <a:p>
            <a:pPr marL="107314" algn="ctr">
              <a:spcBef>
                <a:spcPts val="360"/>
              </a:spcBef>
              <a:defRPr/>
            </a:pPr>
            <a:r>
              <a:rPr lang="en-US" sz="3200" b="1" kern="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r>
              <a:rPr lang="en-US" sz="2800" b="1" kern="0" dirty="0">
                <a:solidFill>
                  <a:srgbClr val="0F243E"/>
                </a:solidFill>
                <a:latin typeface="Arial"/>
                <a:cs typeface="Arial"/>
              </a:rPr>
              <a:t>by</a:t>
            </a:r>
          </a:p>
          <a:p>
            <a:pPr marL="107314" algn="ctr">
              <a:spcBef>
                <a:spcPts val="360"/>
              </a:spcBef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/>
                <a:cs typeface="Arial"/>
              </a:rPr>
              <a:t>lecturer</a:t>
            </a:r>
          </a:p>
          <a:p>
            <a:pPr marL="107314" algn="ctr">
              <a:spcBef>
                <a:spcPts val="360"/>
              </a:spcBef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/>
              </a:rPr>
              <a:t> Dr. Sadiq Salam H. AL-Salih</a:t>
            </a:r>
            <a:r>
              <a:rPr lang="en-US" sz="3600" b="1" kern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84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587834"/>
              </p:ext>
            </p:extLst>
          </p:nvPr>
        </p:nvGraphicFramePr>
        <p:xfrm>
          <a:off x="263352" y="1844824"/>
          <a:ext cx="11737304" cy="1600200"/>
        </p:xfrm>
        <a:graphic>
          <a:graphicData uri="http://schemas.openxmlformats.org/drawingml/2006/table">
            <a:tbl>
              <a:tblPr/>
              <a:tblGrid>
                <a:gridCol w="5868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13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>
                          <a:solidFill>
                            <a:srgbClr val="757575"/>
                          </a:solidFill>
                          <a:effectLst/>
                          <a:latin typeface="+mn-lt"/>
                        </a:rPr>
                        <a:t>Result</a:t>
                      </a:r>
                      <a:endParaRPr lang="en-US" sz="2000" dirty="0">
                        <a:solidFill>
                          <a:srgbClr val="757575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>
                          <a:effectLst/>
                          <a:latin typeface="+mn-lt"/>
                        </a:rPr>
                        <a:t>Fasting Plasma Glucose (FPG)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3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>
                          <a:effectLst/>
                          <a:latin typeface="+mn-lt"/>
                        </a:rPr>
                        <a:t>Normal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dirty="0">
                          <a:effectLst/>
                          <a:latin typeface="+mn-lt"/>
                        </a:rPr>
                        <a:t>less than 100 mg/dl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3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 err="1">
                          <a:effectLst/>
                          <a:latin typeface="+mn-lt"/>
                        </a:rPr>
                        <a:t>Prediabetes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dirty="0">
                          <a:effectLst/>
                          <a:latin typeface="+mn-lt"/>
                        </a:rPr>
                        <a:t>100 mg/dl to 125 mg/dl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3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>
                          <a:effectLst/>
                          <a:latin typeface="+mn-lt"/>
                        </a:rPr>
                        <a:t>Diabetes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dirty="0">
                          <a:effectLst/>
                          <a:latin typeface="+mn-lt"/>
                        </a:rPr>
                        <a:t>126 mg/dl or higher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مستطيل 20"/>
          <p:cNvSpPr/>
          <p:nvPr/>
        </p:nvSpPr>
        <p:spPr>
          <a:xfrm>
            <a:off x="235974" y="3429000"/>
            <a:ext cx="11764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u="sng" dirty="0">
                <a:cs typeface="+mj-cs"/>
              </a:rPr>
              <a:t>2- Random (also called Casual) Plasma Glucose Test</a:t>
            </a:r>
          </a:p>
          <a:p>
            <a:pPr algn="l" rtl="0"/>
            <a:r>
              <a:rPr lang="en-US" sz="2000" dirty="0">
                <a:cs typeface="+mj-cs"/>
              </a:rPr>
              <a:t>This test is a blood check at any time of the day when have a severe diabetes symptoms. Diabetes is diagnosed at blood sugar of greater than or equal to 200 mg/dl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137338" y="732504"/>
            <a:ext cx="11863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u="sng" dirty="0">
                <a:cs typeface="+mj-cs"/>
              </a:rPr>
              <a:t>1- Fasting Plasma Glucose (FPG)</a:t>
            </a:r>
          </a:p>
          <a:p>
            <a:pPr algn="l" rtl="0"/>
            <a:r>
              <a:rPr lang="en-US" sz="2000" dirty="0">
                <a:cs typeface="+mj-cs"/>
              </a:rPr>
              <a:t>This test checks a fasting blood sugar levels. Fasting means after not having anything to eat or drink (except water) for at least 8 hours before the test. This test is usually done first thing in the morning, before breakfast.</a:t>
            </a: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72068"/>
              </p:ext>
            </p:extLst>
          </p:nvPr>
        </p:nvGraphicFramePr>
        <p:xfrm>
          <a:off x="263352" y="5013176"/>
          <a:ext cx="11737304" cy="1692292"/>
        </p:xfrm>
        <a:graphic>
          <a:graphicData uri="http://schemas.openxmlformats.org/drawingml/2006/table">
            <a:tbl>
              <a:tblPr/>
              <a:tblGrid>
                <a:gridCol w="5868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>
                          <a:solidFill>
                            <a:srgbClr val="757575"/>
                          </a:solidFill>
                          <a:effectLst/>
                        </a:rPr>
                        <a:t>Result</a:t>
                      </a:r>
                      <a:endParaRPr lang="en-US" sz="2000" dirty="0">
                        <a:solidFill>
                          <a:srgbClr val="757575"/>
                        </a:solidFill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>
                          <a:effectLst/>
                        </a:rPr>
                        <a:t>A1C</a:t>
                      </a:r>
                      <a:endParaRPr lang="en-US" sz="200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>
                          <a:effectLst/>
                        </a:rPr>
                        <a:t>Normal</a:t>
                      </a:r>
                      <a:endParaRPr lang="en-US" sz="200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>
                          <a:effectLst/>
                        </a:rPr>
                        <a:t>less than 5.7%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>
                          <a:effectLst/>
                        </a:rPr>
                        <a:t>Prediabetes</a:t>
                      </a:r>
                      <a:endParaRPr lang="en-US" sz="200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>
                          <a:effectLst/>
                        </a:rPr>
                        <a:t>5.7% to 6.4%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>
                          <a:effectLst/>
                        </a:rPr>
                        <a:t>Diabetes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dirty="0">
                          <a:effectLst/>
                        </a:rPr>
                        <a:t>6.5% or higher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464469" y="26625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IQ">
                <a:latin typeface="Arial" pitchFamily="34" charset="0"/>
                <a:cs typeface="Arial" pitchFamily="34" charset="0"/>
              </a:rPr>
              <a:t/>
            </a:r>
            <a:br>
              <a:rPr lang="ar-IQ">
                <a:latin typeface="Arial" pitchFamily="34" charset="0"/>
                <a:cs typeface="Arial" pitchFamily="34" charset="0"/>
              </a:rPr>
            </a:br>
            <a:r>
              <a:rPr lang="ar-IQ">
                <a:latin typeface="Arial" pitchFamily="34" charset="0"/>
                <a:cs typeface="Arial" pitchFamily="34" charset="0"/>
              </a:rPr>
              <a:t/>
            </a:r>
            <a:br>
              <a:rPr lang="ar-IQ">
                <a:latin typeface="Arial" pitchFamily="34" charset="0"/>
                <a:cs typeface="Arial" pitchFamily="34" charset="0"/>
              </a:rPr>
            </a:br>
            <a:endParaRPr lang="ar-IQ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3352" y="4470270"/>
            <a:ext cx="11593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u="sng" dirty="0"/>
              <a:t>3- A1C </a:t>
            </a:r>
            <a:r>
              <a:rPr lang="en-US" sz="2400" dirty="0"/>
              <a:t>The A1C test measures  average blood sugar for the past 2 to 3 months.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263352" y="152532"/>
            <a:ext cx="11737304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object 17"/>
          <p:cNvGrpSpPr/>
          <p:nvPr/>
        </p:nvGrpSpPr>
        <p:grpSpPr>
          <a:xfrm>
            <a:off x="6217235" y="395855"/>
            <a:ext cx="3357933" cy="647726"/>
            <a:chOff x="5854700" y="68580"/>
            <a:chExt cx="1986280" cy="558800"/>
          </a:xfrm>
        </p:grpSpPr>
        <p:sp>
          <p:nvSpPr>
            <p:cNvPr id="21" name="object 18"/>
            <p:cNvSpPr/>
            <p:nvPr/>
          </p:nvSpPr>
          <p:spPr>
            <a:xfrm>
              <a:off x="5854700" y="68580"/>
              <a:ext cx="1986279" cy="558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2" name="object 19"/>
            <p:cNvSpPr/>
            <p:nvPr/>
          </p:nvSpPr>
          <p:spPr>
            <a:xfrm>
              <a:off x="5891911" y="105537"/>
              <a:ext cx="1873250" cy="446405"/>
            </a:xfrm>
            <a:custGeom>
              <a:avLst/>
              <a:gdLst/>
              <a:ahLst/>
              <a:cxnLst/>
              <a:rect l="l" t="t" r="r" b="b"/>
              <a:pathLst>
                <a:path w="1873250" h="446405">
                  <a:moveTo>
                    <a:pt x="1709269" y="116332"/>
                  </a:moveTo>
                  <a:lnTo>
                    <a:pt x="1656334" y="116332"/>
                  </a:lnTo>
                  <a:lnTo>
                    <a:pt x="1620900" y="445897"/>
                  </a:lnTo>
                  <a:lnTo>
                    <a:pt x="1690115" y="437388"/>
                  </a:lnTo>
                  <a:lnTo>
                    <a:pt x="1741366" y="215519"/>
                  </a:lnTo>
                  <a:lnTo>
                    <a:pt x="1699767" y="215519"/>
                  </a:lnTo>
                  <a:lnTo>
                    <a:pt x="1709269" y="116332"/>
                  </a:lnTo>
                  <a:close/>
                </a:path>
                <a:path w="1873250" h="446405">
                  <a:moveTo>
                    <a:pt x="1718564" y="19304"/>
                  </a:moveTo>
                  <a:lnTo>
                    <a:pt x="1580007" y="40894"/>
                  </a:lnTo>
                  <a:lnTo>
                    <a:pt x="1569851" y="89001"/>
                  </a:lnTo>
                  <a:lnTo>
                    <a:pt x="1558627" y="137027"/>
                  </a:lnTo>
                  <a:lnTo>
                    <a:pt x="1546337" y="184972"/>
                  </a:lnTo>
                  <a:lnTo>
                    <a:pt x="1532985" y="232838"/>
                  </a:lnTo>
                  <a:lnTo>
                    <a:pt x="1518573" y="280627"/>
                  </a:lnTo>
                  <a:lnTo>
                    <a:pt x="1503104" y="328340"/>
                  </a:lnTo>
                  <a:lnTo>
                    <a:pt x="1486582" y="375979"/>
                  </a:lnTo>
                  <a:lnTo>
                    <a:pt x="1469009" y="423545"/>
                  </a:lnTo>
                  <a:lnTo>
                    <a:pt x="1590547" y="408051"/>
                  </a:lnTo>
                  <a:lnTo>
                    <a:pt x="1656334" y="116332"/>
                  </a:lnTo>
                  <a:lnTo>
                    <a:pt x="1709269" y="116332"/>
                  </a:lnTo>
                  <a:lnTo>
                    <a:pt x="1718564" y="19304"/>
                  </a:lnTo>
                  <a:close/>
                </a:path>
                <a:path w="1873250" h="446405">
                  <a:moveTo>
                    <a:pt x="1427480" y="10922"/>
                  </a:moveTo>
                  <a:lnTo>
                    <a:pt x="1378362" y="16414"/>
                  </a:lnTo>
                  <a:lnTo>
                    <a:pt x="1318006" y="32766"/>
                  </a:lnTo>
                  <a:lnTo>
                    <a:pt x="1317076" y="40894"/>
                  </a:lnTo>
                  <a:lnTo>
                    <a:pt x="1315148" y="54308"/>
                  </a:lnTo>
                  <a:lnTo>
                    <a:pt x="1312148" y="73538"/>
                  </a:lnTo>
                  <a:lnTo>
                    <a:pt x="1308099" y="98425"/>
                  </a:lnTo>
                  <a:lnTo>
                    <a:pt x="1265300" y="344424"/>
                  </a:lnTo>
                  <a:lnTo>
                    <a:pt x="1260822" y="370851"/>
                  </a:lnTo>
                  <a:lnTo>
                    <a:pt x="1257453" y="392557"/>
                  </a:lnTo>
                  <a:lnTo>
                    <a:pt x="1255246" y="409039"/>
                  </a:lnTo>
                  <a:lnTo>
                    <a:pt x="1254124" y="420751"/>
                  </a:lnTo>
                  <a:lnTo>
                    <a:pt x="1304248" y="410793"/>
                  </a:lnTo>
                  <a:lnTo>
                    <a:pt x="1351359" y="393477"/>
                  </a:lnTo>
                  <a:lnTo>
                    <a:pt x="1395446" y="368780"/>
                  </a:lnTo>
                  <a:lnTo>
                    <a:pt x="1436496" y="336677"/>
                  </a:lnTo>
                  <a:lnTo>
                    <a:pt x="1454594" y="317881"/>
                  </a:lnTo>
                  <a:lnTo>
                    <a:pt x="1368297" y="317881"/>
                  </a:lnTo>
                  <a:lnTo>
                    <a:pt x="1375294" y="273423"/>
                  </a:lnTo>
                  <a:lnTo>
                    <a:pt x="1383696" y="227298"/>
                  </a:lnTo>
                  <a:lnTo>
                    <a:pt x="1393479" y="179506"/>
                  </a:lnTo>
                  <a:lnTo>
                    <a:pt x="1404619" y="130048"/>
                  </a:lnTo>
                  <a:lnTo>
                    <a:pt x="1541607" y="130048"/>
                  </a:lnTo>
                  <a:lnTo>
                    <a:pt x="1541595" y="128180"/>
                  </a:lnTo>
                  <a:lnTo>
                    <a:pt x="1531778" y="78946"/>
                  </a:lnTo>
                  <a:lnTo>
                    <a:pt x="1502283" y="36068"/>
                  </a:lnTo>
                  <a:lnTo>
                    <a:pt x="1451223" y="12493"/>
                  </a:lnTo>
                  <a:lnTo>
                    <a:pt x="1427480" y="10922"/>
                  </a:lnTo>
                  <a:close/>
                </a:path>
                <a:path w="1873250" h="446405">
                  <a:moveTo>
                    <a:pt x="1856901" y="178435"/>
                  </a:moveTo>
                  <a:lnTo>
                    <a:pt x="1749933" y="178435"/>
                  </a:lnTo>
                  <a:lnTo>
                    <a:pt x="1730374" y="412750"/>
                  </a:lnTo>
                  <a:lnTo>
                    <a:pt x="1851024" y="392557"/>
                  </a:lnTo>
                  <a:lnTo>
                    <a:pt x="1851083" y="328340"/>
                  </a:lnTo>
                  <a:lnTo>
                    <a:pt x="1851639" y="285020"/>
                  </a:lnTo>
                  <a:lnTo>
                    <a:pt x="1853485" y="234954"/>
                  </a:lnTo>
                  <a:lnTo>
                    <a:pt x="1856565" y="182673"/>
                  </a:lnTo>
                  <a:lnTo>
                    <a:pt x="1856901" y="178435"/>
                  </a:lnTo>
                  <a:close/>
                </a:path>
                <a:path w="1873250" h="446405">
                  <a:moveTo>
                    <a:pt x="1541607" y="130048"/>
                  </a:moveTo>
                  <a:lnTo>
                    <a:pt x="1404619" y="130048"/>
                  </a:lnTo>
                  <a:lnTo>
                    <a:pt x="1422308" y="131714"/>
                  </a:lnTo>
                  <a:lnTo>
                    <a:pt x="1434972" y="138620"/>
                  </a:lnTo>
                  <a:lnTo>
                    <a:pt x="1442589" y="150764"/>
                  </a:lnTo>
                  <a:lnTo>
                    <a:pt x="1445133" y="168148"/>
                  </a:lnTo>
                  <a:lnTo>
                    <a:pt x="1443755" y="185672"/>
                  </a:lnTo>
                  <a:lnTo>
                    <a:pt x="1439640" y="204708"/>
                  </a:lnTo>
                  <a:lnTo>
                    <a:pt x="1432810" y="225244"/>
                  </a:lnTo>
                  <a:lnTo>
                    <a:pt x="1423289" y="247269"/>
                  </a:lnTo>
                  <a:lnTo>
                    <a:pt x="1407427" y="267410"/>
                  </a:lnTo>
                  <a:lnTo>
                    <a:pt x="1392983" y="285908"/>
                  </a:lnTo>
                  <a:lnTo>
                    <a:pt x="1368297" y="317881"/>
                  </a:lnTo>
                  <a:lnTo>
                    <a:pt x="1454594" y="317881"/>
                  </a:lnTo>
                  <a:lnTo>
                    <a:pt x="1500870" y="259524"/>
                  </a:lnTo>
                  <a:lnTo>
                    <a:pt x="1522168" y="216804"/>
                  </a:lnTo>
                  <a:lnTo>
                    <a:pt x="1536191" y="171323"/>
                  </a:lnTo>
                  <a:lnTo>
                    <a:pt x="1541296" y="138620"/>
                  </a:lnTo>
                  <a:lnTo>
                    <a:pt x="1541607" y="130048"/>
                  </a:lnTo>
                  <a:close/>
                </a:path>
                <a:path w="1873250" h="446405">
                  <a:moveTo>
                    <a:pt x="1873249" y="12573"/>
                  </a:moveTo>
                  <a:lnTo>
                    <a:pt x="1739518" y="34925"/>
                  </a:lnTo>
                  <a:lnTo>
                    <a:pt x="1699767" y="215519"/>
                  </a:lnTo>
                  <a:lnTo>
                    <a:pt x="1741366" y="215519"/>
                  </a:lnTo>
                  <a:lnTo>
                    <a:pt x="1749933" y="178435"/>
                  </a:lnTo>
                  <a:lnTo>
                    <a:pt x="1856901" y="178435"/>
                  </a:lnTo>
                  <a:lnTo>
                    <a:pt x="1860883" y="128180"/>
                  </a:lnTo>
                  <a:lnTo>
                    <a:pt x="1866444" y="71479"/>
                  </a:lnTo>
                  <a:lnTo>
                    <a:pt x="1873249" y="12573"/>
                  </a:lnTo>
                  <a:close/>
                </a:path>
                <a:path w="1873250" h="446405">
                  <a:moveTo>
                    <a:pt x="160206" y="136144"/>
                  </a:moveTo>
                  <a:lnTo>
                    <a:pt x="63626" y="136144"/>
                  </a:lnTo>
                  <a:lnTo>
                    <a:pt x="14350" y="420751"/>
                  </a:lnTo>
                  <a:lnTo>
                    <a:pt x="115824" y="395986"/>
                  </a:lnTo>
                  <a:lnTo>
                    <a:pt x="121735" y="344461"/>
                  </a:lnTo>
                  <a:lnTo>
                    <a:pt x="129401" y="291547"/>
                  </a:lnTo>
                  <a:lnTo>
                    <a:pt x="138866" y="236982"/>
                  </a:lnTo>
                  <a:lnTo>
                    <a:pt x="149953" y="181597"/>
                  </a:lnTo>
                  <a:lnTo>
                    <a:pt x="160206" y="136144"/>
                  </a:lnTo>
                  <a:close/>
                </a:path>
                <a:path w="1873250" h="446405">
                  <a:moveTo>
                    <a:pt x="825538" y="100330"/>
                  </a:moveTo>
                  <a:lnTo>
                    <a:pt x="433069" y="100330"/>
                  </a:lnTo>
                  <a:lnTo>
                    <a:pt x="431546" y="109220"/>
                  </a:lnTo>
                  <a:lnTo>
                    <a:pt x="427787" y="131603"/>
                  </a:lnTo>
                  <a:lnTo>
                    <a:pt x="423386" y="156845"/>
                  </a:lnTo>
                  <a:lnTo>
                    <a:pt x="418365" y="184943"/>
                  </a:lnTo>
                  <a:lnTo>
                    <a:pt x="412750" y="215900"/>
                  </a:lnTo>
                  <a:lnTo>
                    <a:pt x="389254" y="342773"/>
                  </a:lnTo>
                  <a:lnTo>
                    <a:pt x="384230" y="370441"/>
                  </a:lnTo>
                  <a:lnTo>
                    <a:pt x="380396" y="392668"/>
                  </a:lnTo>
                  <a:lnTo>
                    <a:pt x="377753" y="409442"/>
                  </a:lnTo>
                  <a:lnTo>
                    <a:pt x="376300" y="420751"/>
                  </a:lnTo>
                  <a:lnTo>
                    <a:pt x="472439" y="395986"/>
                  </a:lnTo>
                  <a:lnTo>
                    <a:pt x="475634" y="366077"/>
                  </a:lnTo>
                  <a:lnTo>
                    <a:pt x="479520" y="335788"/>
                  </a:lnTo>
                  <a:lnTo>
                    <a:pt x="484120" y="305117"/>
                  </a:lnTo>
                  <a:lnTo>
                    <a:pt x="489458" y="274066"/>
                  </a:lnTo>
                  <a:lnTo>
                    <a:pt x="529056" y="247084"/>
                  </a:lnTo>
                  <a:lnTo>
                    <a:pt x="563451" y="220233"/>
                  </a:lnTo>
                  <a:lnTo>
                    <a:pt x="592631" y="193502"/>
                  </a:lnTo>
                  <a:lnTo>
                    <a:pt x="608358" y="176022"/>
                  </a:lnTo>
                  <a:lnTo>
                    <a:pt x="507618" y="176022"/>
                  </a:lnTo>
                  <a:lnTo>
                    <a:pt x="513079" y="154305"/>
                  </a:lnTo>
                  <a:lnTo>
                    <a:pt x="540035" y="120824"/>
                  </a:lnTo>
                  <a:lnTo>
                    <a:pt x="554609" y="118999"/>
                  </a:lnTo>
                  <a:lnTo>
                    <a:pt x="746256" y="118999"/>
                  </a:lnTo>
                  <a:lnTo>
                    <a:pt x="749051" y="118594"/>
                  </a:lnTo>
                  <a:lnTo>
                    <a:pt x="772302" y="115665"/>
                  </a:lnTo>
                  <a:lnTo>
                    <a:pt x="797577" y="112879"/>
                  </a:lnTo>
                  <a:lnTo>
                    <a:pt x="824864" y="110236"/>
                  </a:lnTo>
                  <a:lnTo>
                    <a:pt x="825538" y="100330"/>
                  </a:lnTo>
                  <a:close/>
                </a:path>
                <a:path w="1873250" h="446405">
                  <a:moveTo>
                    <a:pt x="718536" y="159766"/>
                  </a:moveTo>
                  <a:lnTo>
                    <a:pt x="621664" y="159766"/>
                  </a:lnTo>
                  <a:lnTo>
                    <a:pt x="578992" y="420751"/>
                  </a:lnTo>
                  <a:lnTo>
                    <a:pt x="638599" y="406987"/>
                  </a:lnTo>
                  <a:lnTo>
                    <a:pt x="692848" y="396176"/>
                  </a:lnTo>
                  <a:lnTo>
                    <a:pt x="741763" y="388318"/>
                  </a:lnTo>
                  <a:lnTo>
                    <a:pt x="785367" y="383413"/>
                  </a:lnTo>
                  <a:lnTo>
                    <a:pt x="791764" y="287909"/>
                  </a:lnTo>
                  <a:lnTo>
                    <a:pt x="693165" y="287909"/>
                  </a:lnTo>
                  <a:lnTo>
                    <a:pt x="697103" y="272161"/>
                  </a:lnTo>
                  <a:lnTo>
                    <a:pt x="698245" y="265303"/>
                  </a:lnTo>
                  <a:lnTo>
                    <a:pt x="739171" y="247396"/>
                  </a:lnTo>
                  <a:lnTo>
                    <a:pt x="796036" y="236982"/>
                  </a:lnTo>
                  <a:lnTo>
                    <a:pt x="800116" y="171196"/>
                  </a:lnTo>
                  <a:lnTo>
                    <a:pt x="715644" y="171196"/>
                  </a:lnTo>
                  <a:lnTo>
                    <a:pt x="718536" y="159766"/>
                  </a:lnTo>
                  <a:close/>
                </a:path>
                <a:path w="1873250" h="446405">
                  <a:moveTo>
                    <a:pt x="314625" y="120904"/>
                  </a:moveTo>
                  <a:lnTo>
                    <a:pt x="211836" y="120904"/>
                  </a:lnTo>
                  <a:lnTo>
                    <a:pt x="245872" y="285623"/>
                  </a:lnTo>
                  <a:lnTo>
                    <a:pt x="189102" y="410591"/>
                  </a:lnTo>
                  <a:lnTo>
                    <a:pt x="281050" y="416433"/>
                  </a:lnTo>
                  <a:lnTo>
                    <a:pt x="299053" y="373833"/>
                  </a:lnTo>
                  <a:lnTo>
                    <a:pt x="318516" y="329974"/>
                  </a:lnTo>
                  <a:lnTo>
                    <a:pt x="339439" y="284845"/>
                  </a:lnTo>
                  <a:lnTo>
                    <a:pt x="361823" y="238435"/>
                  </a:lnTo>
                  <a:lnTo>
                    <a:pt x="385667" y="190734"/>
                  </a:lnTo>
                  <a:lnTo>
                    <a:pt x="405135" y="153035"/>
                  </a:lnTo>
                  <a:lnTo>
                    <a:pt x="315975" y="153035"/>
                  </a:lnTo>
                  <a:lnTo>
                    <a:pt x="315112" y="136751"/>
                  </a:lnTo>
                  <a:lnTo>
                    <a:pt x="314625" y="120904"/>
                  </a:lnTo>
                  <a:close/>
                </a:path>
                <a:path w="1873250" h="446405">
                  <a:moveTo>
                    <a:pt x="792734" y="273431"/>
                  </a:moveTo>
                  <a:lnTo>
                    <a:pt x="693165" y="287909"/>
                  </a:lnTo>
                  <a:lnTo>
                    <a:pt x="791764" y="287909"/>
                  </a:lnTo>
                  <a:lnTo>
                    <a:pt x="792734" y="273431"/>
                  </a:lnTo>
                  <a:close/>
                </a:path>
                <a:path w="1873250" h="446405">
                  <a:moveTo>
                    <a:pt x="746256" y="118999"/>
                  </a:moveTo>
                  <a:lnTo>
                    <a:pt x="559942" y="118999"/>
                  </a:lnTo>
                  <a:lnTo>
                    <a:pt x="562483" y="120269"/>
                  </a:lnTo>
                  <a:lnTo>
                    <a:pt x="562366" y="123920"/>
                  </a:lnTo>
                  <a:lnTo>
                    <a:pt x="525883" y="164256"/>
                  </a:lnTo>
                  <a:lnTo>
                    <a:pt x="507618" y="176022"/>
                  </a:lnTo>
                  <a:lnTo>
                    <a:pt x="608358" y="176022"/>
                  </a:lnTo>
                  <a:lnTo>
                    <a:pt x="616585" y="166878"/>
                  </a:lnTo>
                  <a:lnTo>
                    <a:pt x="621664" y="159766"/>
                  </a:lnTo>
                  <a:lnTo>
                    <a:pt x="718536" y="159766"/>
                  </a:lnTo>
                  <a:lnTo>
                    <a:pt x="721106" y="149606"/>
                  </a:lnTo>
                  <a:lnTo>
                    <a:pt x="722845" y="141732"/>
                  </a:lnTo>
                  <a:lnTo>
                    <a:pt x="724519" y="134588"/>
                  </a:lnTo>
                  <a:lnTo>
                    <a:pt x="726195" y="127853"/>
                  </a:lnTo>
                  <a:lnTo>
                    <a:pt x="727837" y="121666"/>
                  </a:lnTo>
                  <a:lnTo>
                    <a:pt x="746256" y="118999"/>
                  </a:lnTo>
                  <a:close/>
                </a:path>
                <a:path w="1873250" h="446405">
                  <a:moveTo>
                    <a:pt x="801242" y="153035"/>
                  </a:moveTo>
                  <a:lnTo>
                    <a:pt x="715644" y="171196"/>
                  </a:lnTo>
                  <a:lnTo>
                    <a:pt x="800116" y="171196"/>
                  </a:lnTo>
                  <a:lnTo>
                    <a:pt x="801242" y="153035"/>
                  </a:lnTo>
                  <a:close/>
                </a:path>
                <a:path w="1873250" h="446405">
                  <a:moveTo>
                    <a:pt x="370713" y="23622"/>
                  </a:moveTo>
                  <a:lnTo>
                    <a:pt x="315975" y="153035"/>
                  </a:lnTo>
                  <a:lnTo>
                    <a:pt x="405135" y="153035"/>
                  </a:lnTo>
                  <a:lnTo>
                    <a:pt x="410972" y="141732"/>
                  </a:lnTo>
                  <a:lnTo>
                    <a:pt x="433069" y="100330"/>
                  </a:lnTo>
                  <a:lnTo>
                    <a:pt x="825538" y="100330"/>
                  </a:lnTo>
                  <a:lnTo>
                    <a:pt x="829923" y="35814"/>
                  </a:lnTo>
                  <a:lnTo>
                    <a:pt x="441833" y="35814"/>
                  </a:lnTo>
                  <a:lnTo>
                    <a:pt x="370713" y="23622"/>
                  </a:lnTo>
                  <a:close/>
                </a:path>
                <a:path w="1873250" h="446405">
                  <a:moveTo>
                    <a:pt x="238251" y="9271"/>
                  </a:moveTo>
                  <a:lnTo>
                    <a:pt x="0" y="36195"/>
                  </a:lnTo>
                  <a:lnTo>
                    <a:pt x="6730" y="146304"/>
                  </a:lnTo>
                  <a:lnTo>
                    <a:pt x="41275" y="140843"/>
                  </a:lnTo>
                  <a:lnTo>
                    <a:pt x="49784" y="139192"/>
                  </a:lnTo>
                  <a:lnTo>
                    <a:pt x="63626" y="136144"/>
                  </a:lnTo>
                  <a:lnTo>
                    <a:pt x="160206" y="136144"/>
                  </a:lnTo>
                  <a:lnTo>
                    <a:pt x="162813" y="124587"/>
                  </a:lnTo>
                  <a:lnTo>
                    <a:pt x="195706" y="121920"/>
                  </a:lnTo>
                  <a:lnTo>
                    <a:pt x="211836" y="120904"/>
                  </a:lnTo>
                  <a:lnTo>
                    <a:pt x="314625" y="120904"/>
                  </a:lnTo>
                  <a:lnTo>
                    <a:pt x="314510" y="112879"/>
                  </a:lnTo>
                  <a:lnTo>
                    <a:pt x="314451" y="84709"/>
                  </a:lnTo>
                  <a:lnTo>
                    <a:pt x="314809" y="66800"/>
                  </a:lnTo>
                  <a:lnTo>
                    <a:pt x="315231" y="52324"/>
                  </a:lnTo>
                  <a:lnTo>
                    <a:pt x="236981" y="52324"/>
                  </a:lnTo>
                  <a:lnTo>
                    <a:pt x="238251" y="9271"/>
                  </a:lnTo>
                  <a:close/>
                </a:path>
                <a:path w="1873250" h="446405">
                  <a:moveTo>
                    <a:pt x="316738" y="17526"/>
                  </a:moveTo>
                  <a:lnTo>
                    <a:pt x="236981" y="52324"/>
                  </a:lnTo>
                  <a:lnTo>
                    <a:pt x="315231" y="52324"/>
                  </a:lnTo>
                  <a:lnTo>
                    <a:pt x="315309" y="49641"/>
                  </a:lnTo>
                  <a:lnTo>
                    <a:pt x="315952" y="33220"/>
                  </a:lnTo>
                  <a:lnTo>
                    <a:pt x="316738" y="17526"/>
                  </a:lnTo>
                  <a:close/>
                </a:path>
                <a:path w="1873250" h="446405">
                  <a:moveTo>
                    <a:pt x="582929" y="6096"/>
                  </a:moveTo>
                  <a:lnTo>
                    <a:pt x="553950" y="7788"/>
                  </a:lnTo>
                  <a:lnTo>
                    <a:pt x="520731" y="12874"/>
                  </a:lnTo>
                  <a:lnTo>
                    <a:pt x="483274" y="21365"/>
                  </a:lnTo>
                  <a:lnTo>
                    <a:pt x="441578" y="33274"/>
                  </a:lnTo>
                  <a:lnTo>
                    <a:pt x="441833" y="34290"/>
                  </a:lnTo>
                  <a:lnTo>
                    <a:pt x="441833" y="35814"/>
                  </a:lnTo>
                  <a:lnTo>
                    <a:pt x="829923" y="35814"/>
                  </a:lnTo>
                  <a:lnTo>
                    <a:pt x="830571" y="26289"/>
                  </a:lnTo>
                  <a:lnTo>
                    <a:pt x="647954" y="26289"/>
                  </a:lnTo>
                  <a:lnTo>
                    <a:pt x="641349" y="20066"/>
                  </a:lnTo>
                  <a:lnTo>
                    <a:pt x="630489" y="13918"/>
                  </a:lnTo>
                  <a:lnTo>
                    <a:pt x="617140" y="9556"/>
                  </a:lnTo>
                  <a:lnTo>
                    <a:pt x="601291" y="6957"/>
                  </a:lnTo>
                  <a:lnTo>
                    <a:pt x="582929" y="6096"/>
                  </a:lnTo>
                  <a:close/>
                </a:path>
                <a:path w="1873250" h="446405">
                  <a:moveTo>
                    <a:pt x="832358" y="0"/>
                  </a:moveTo>
                  <a:lnTo>
                    <a:pt x="647954" y="26289"/>
                  </a:lnTo>
                  <a:lnTo>
                    <a:pt x="830571" y="26289"/>
                  </a:lnTo>
                  <a:lnTo>
                    <a:pt x="832358" y="0"/>
                  </a:lnTo>
                  <a:close/>
                </a:path>
                <a:path w="1873250" h="446405">
                  <a:moveTo>
                    <a:pt x="1189238" y="118491"/>
                  </a:moveTo>
                  <a:lnTo>
                    <a:pt x="1067815" y="118491"/>
                  </a:lnTo>
                  <a:lnTo>
                    <a:pt x="1072007" y="120650"/>
                  </a:lnTo>
                  <a:lnTo>
                    <a:pt x="1075309" y="124968"/>
                  </a:lnTo>
                  <a:lnTo>
                    <a:pt x="1078484" y="129413"/>
                  </a:lnTo>
                  <a:lnTo>
                    <a:pt x="1080135" y="134493"/>
                  </a:lnTo>
                  <a:lnTo>
                    <a:pt x="1080135" y="146431"/>
                  </a:lnTo>
                  <a:lnTo>
                    <a:pt x="1058179" y="184816"/>
                  </a:lnTo>
                  <a:lnTo>
                    <a:pt x="979757" y="233541"/>
                  </a:lnTo>
                  <a:lnTo>
                    <a:pt x="946467" y="258064"/>
                  </a:lnTo>
                  <a:lnTo>
                    <a:pt x="903605" y="308229"/>
                  </a:lnTo>
                  <a:lnTo>
                    <a:pt x="887491" y="348821"/>
                  </a:lnTo>
                  <a:lnTo>
                    <a:pt x="882141" y="398272"/>
                  </a:lnTo>
                  <a:lnTo>
                    <a:pt x="882237" y="404487"/>
                  </a:lnTo>
                  <a:lnTo>
                    <a:pt x="882522" y="411321"/>
                  </a:lnTo>
                  <a:lnTo>
                    <a:pt x="882999" y="418774"/>
                  </a:lnTo>
                  <a:lnTo>
                    <a:pt x="883665" y="426847"/>
                  </a:lnTo>
                  <a:lnTo>
                    <a:pt x="1128394" y="414020"/>
                  </a:lnTo>
                  <a:lnTo>
                    <a:pt x="1139812" y="312547"/>
                  </a:lnTo>
                  <a:lnTo>
                    <a:pt x="1001648" y="312547"/>
                  </a:lnTo>
                  <a:lnTo>
                    <a:pt x="1008792" y="306832"/>
                  </a:lnTo>
                  <a:lnTo>
                    <a:pt x="1020127" y="299974"/>
                  </a:lnTo>
                  <a:lnTo>
                    <a:pt x="1035653" y="291973"/>
                  </a:lnTo>
                  <a:lnTo>
                    <a:pt x="1055369" y="282829"/>
                  </a:lnTo>
                  <a:lnTo>
                    <a:pt x="1084040" y="268755"/>
                  </a:lnTo>
                  <a:lnTo>
                    <a:pt x="1129950" y="237894"/>
                  </a:lnTo>
                  <a:lnTo>
                    <a:pt x="1165933" y="197367"/>
                  </a:lnTo>
                  <a:lnTo>
                    <a:pt x="1187321" y="149223"/>
                  </a:lnTo>
                  <a:lnTo>
                    <a:pt x="1189989" y="124841"/>
                  </a:lnTo>
                  <a:lnTo>
                    <a:pt x="1189238" y="118491"/>
                  </a:lnTo>
                  <a:close/>
                </a:path>
                <a:path w="1873250" h="446405">
                  <a:moveTo>
                    <a:pt x="1140840" y="303403"/>
                  </a:moveTo>
                  <a:lnTo>
                    <a:pt x="1001648" y="312547"/>
                  </a:lnTo>
                  <a:lnTo>
                    <a:pt x="1139812" y="312547"/>
                  </a:lnTo>
                  <a:lnTo>
                    <a:pt x="1140840" y="303403"/>
                  </a:lnTo>
                  <a:close/>
                </a:path>
                <a:path w="1873250" h="446405">
                  <a:moveTo>
                    <a:pt x="1071625" y="5461"/>
                  </a:moveTo>
                  <a:lnTo>
                    <a:pt x="1030350" y="14605"/>
                  </a:lnTo>
                  <a:lnTo>
                    <a:pt x="997414" y="36181"/>
                  </a:lnTo>
                  <a:lnTo>
                    <a:pt x="970216" y="69865"/>
                  </a:lnTo>
                  <a:lnTo>
                    <a:pt x="948733" y="115671"/>
                  </a:lnTo>
                  <a:lnTo>
                    <a:pt x="932941" y="173609"/>
                  </a:lnTo>
                  <a:lnTo>
                    <a:pt x="1043686" y="155067"/>
                  </a:lnTo>
                  <a:lnTo>
                    <a:pt x="1045446" y="139064"/>
                  </a:lnTo>
                  <a:lnTo>
                    <a:pt x="1049194" y="127634"/>
                  </a:lnTo>
                  <a:lnTo>
                    <a:pt x="1054919" y="120776"/>
                  </a:lnTo>
                  <a:lnTo>
                    <a:pt x="1062609" y="118491"/>
                  </a:lnTo>
                  <a:lnTo>
                    <a:pt x="1189238" y="118491"/>
                  </a:lnTo>
                  <a:lnTo>
                    <a:pt x="1187009" y="99649"/>
                  </a:lnTo>
                  <a:lnTo>
                    <a:pt x="1163093" y="54171"/>
                  </a:lnTo>
                  <a:lnTo>
                    <a:pt x="1127204" y="21480"/>
                  </a:lnTo>
                  <a:lnTo>
                    <a:pt x="1091961" y="7244"/>
                  </a:lnTo>
                  <a:lnTo>
                    <a:pt x="1071625" y="5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3" name="object 20"/>
            <p:cNvSpPr/>
            <p:nvPr/>
          </p:nvSpPr>
          <p:spPr>
            <a:xfrm>
              <a:off x="7244969" y="220344"/>
              <a:ext cx="107315" cy="2183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4" name="object 21"/>
            <p:cNvSpPr/>
            <p:nvPr/>
          </p:nvSpPr>
          <p:spPr>
            <a:xfrm>
              <a:off x="6384290" y="209296"/>
              <a:ext cx="85344" cy="87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5" name="object 22"/>
            <p:cNvSpPr/>
            <p:nvPr/>
          </p:nvSpPr>
          <p:spPr>
            <a:xfrm>
              <a:off x="5891911" y="105537"/>
              <a:ext cx="1873250" cy="446405"/>
            </a:xfrm>
            <a:custGeom>
              <a:avLst/>
              <a:gdLst/>
              <a:ahLst/>
              <a:cxnLst/>
              <a:rect l="l" t="t" r="r" b="b"/>
              <a:pathLst>
                <a:path w="1873250" h="446405">
                  <a:moveTo>
                    <a:pt x="1873249" y="12573"/>
                  </a:moveTo>
                  <a:lnTo>
                    <a:pt x="1866444" y="71479"/>
                  </a:lnTo>
                  <a:lnTo>
                    <a:pt x="1860883" y="128180"/>
                  </a:lnTo>
                  <a:lnTo>
                    <a:pt x="1856565" y="182673"/>
                  </a:lnTo>
                  <a:lnTo>
                    <a:pt x="1853485" y="234954"/>
                  </a:lnTo>
                  <a:lnTo>
                    <a:pt x="1851639" y="285020"/>
                  </a:lnTo>
                  <a:lnTo>
                    <a:pt x="1851024" y="332867"/>
                  </a:lnTo>
                  <a:lnTo>
                    <a:pt x="1851024" y="347033"/>
                  </a:lnTo>
                  <a:lnTo>
                    <a:pt x="1851024" y="361711"/>
                  </a:lnTo>
                  <a:lnTo>
                    <a:pt x="1851024" y="376890"/>
                  </a:lnTo>
                  <a:lnTo>
                    <a:pt x="1851024" y="392557"/>
                  </a:lnTo>
                  <a:lnTo>
                    <a:pt x="1730374" y="412750"/>
                  </a:lnTo>
                  <a:lnTo>
                    <a:pt x="1749933" y="178435"/>
                  </a:lnTo>
                  <a:lnTo>
                    <a:pt x="1690115" y="437388"/>
                  </a:lnTo>
                  <a:lnTo>
                    <a:pt x="1620900" y="445897"/>
                  </a:lnTo>
                  <a:lnTo>
                    <a:pt x="1656334" y="116332"/>
                  </a:lnTo>
                  <a:lnTo>
                    <a:pt x="1590547" y="408051"/>
                  </a:lnTo>
                  <a:lnTo>
                    <a:pt x="1469009" y="423545"/>
                  </a:lnTo>
                  <a:lnTo>
                    <a:pt x="1486582" y="375979"/>
                  </a:lnTo>
                  <a:lnTo>
                    <a:pt x="1503104" y="328340"/>
                  </a:lnTo>
                  <a:lnTo>
                    <a:pt x="1518573" y="280627"/>
                  </a:lnTo>
                  <a:lnTo>
                    <a:pt x="1532985" y="232838"/>
                  </a:lnTo>
                  <a:lnTo>
                    <a:pt x="1546337" y="184972"/>
                  </a:lnTo>
                  <a:lnTo>
                    <a:pt x="1558627" y="137027"/>
                  </a:lnTo>
                  <a:lnTo>
                    <a:pt x="1569851" y="89001"/>
                  </a:lnTo>
                  <a:lnTo>
                    <a:pt x="1580007" y="40894"/>
                  </a:lnTo>
                  <a:lnTo>
                    <a:pt x="1718564" y="19304"/>
                  </a:lnTo>
                  <a:lnTo>
                    <a:pt x="1699767" y="215519"/>
                  </a:lnTo>
                  <a:lnTo>
                    <a:pt x="1739518" y="34925"/>
                  </a:lnTo>
                  <a:lnTo>
                    <a:pt x="1873249" y="12573"/>
                  </a:lnTo>
                  <a:close/>
                </a:path>
                <a:path w="1873250" h="446405">
                  <a:moveTo>
                    <a:pt x="1427480" y="10922"/>
                  </a:moveTo>
                  <a:lnTo>
                    <a:pt x="1471596" y="17208"/>
                  </a:lnTo>
                  <a:lnTo>
                    <a:pt x="1519471" y="56643"/>
                  </a:lnTo>
                  <a:lnTo>
                    <a:pt x="1539180" y="102987"/>
                  </a:lnTo>
                  <a:lnTo>
                    <a:pt x="1541653" y="128778"/>
                  </a:lnTo>
                  <a:lnTo>
                    <a:pt x="1541299" y="138586"/>
                  </a:lnTo>
                  <a:lnTo>
                    <a:pt x="1522168" y="216804"/>
                  </a:lnTo>
                  <a:lnTo>
                    <a:pt x="1500870" y="259524"/>
                  </a:lnTo>
                  <a:lnTo>
                    <a:pt x="1472309" y="299481"/>
                  </a:lnTo>
                  <a:lnTo>
                    <a:pt x="1436496" y="336677"/>
                  </a:lnTo>
                  <a:lnTo>
                    <a:pt x="1395446" y="368780"/>
                  </a:lnTo>
                  <a:lnTo>
                    <a:pt x="1351359" y="393477"/>
                  </a:lnTo>
                  <a:lnTo>
                    <a:pt x="1304248" y="410793"/>
                  </a:lnTo>
                  <a:lnTo>
                    <a:pt x="1254124" y="420751"/>
                  </a:lnTo>
                  <a:lnTo>
                    <a:pt x="1255246" y="409039"/>
                  </a:lnTo>
                  <a:lnTo>
                    <a:pt x="1257474" y="392398"/>
                  </a:lnTo>
                  <a:lnTo>
                    <a:pt x="1260822" y="370851"/>
                  </a:lnTo>
                  <a:lnTo>
                    <a:pt x="1265300" y="344424"/>
                  </a:lnTo>
                  <a:lnTo>
                    <a:pt x="1308099" y="98425"/>
                  </a:lnTo>
                  <a:lnTo>
                    <a:pt x="1312148" y="73538"/>
                  </a:lnTo>
                  <a:lnTo>
                    <a:pt x="1315148" y="54308"/>
                  </a:lnTo>
                  <a:lnTo>
                    <a:pt x="1317101" y="40721"/>
                  </a:lnTo>
                  <a:lnTo>
                    <a:pt x="1318006" y="32766"/>
                  </a:lnTo>
                  <a:lnTo>
                    <a:pt x="1349577" y="23244"/>
                  </a:lnTo>
                  <a:lnTo>
                    <a:pt x="1378362" y="16414"/>
                  </a:lnTo>
                  <a:lnTo>
                    <a:pt x="1404338" y="12299"/>
                  </a:lnTo>
                  <a:lnTo>
                    <a:pt x="1427480" y="10922"/>
                  </a:lnTo>
                  <a:close/>
                </a:path>
                <a:path w="1873250" h="446405">
                  <a:moveTo>
                    <a:pt x="1071625" y="5461"/>
                  </a:moveTo>
                  <a:lnTo>
                    <a:pt x="1110488" y="12588"/>
                  </a:lnTo>
                  <a:lnTo>
                    <a:pt x="1142111" y="33909"/>
                  </a:lnTo>
                  <a:lnTo>
                    <a:pt x="1178051" y="76088"/>
                  </a:lnTo>
                  <a:lnTo>
                    <a:pt x="1189989" y="124841"/>
                  </a:lnTo>
                  <a:lnTo>
                    <a:pt x="1187321" y="149223"/>
                  </a:lnTo>
                  <a:lnTo>
                    <a:pt x="1165933" y="197367"/>
                  </a:lnTo>
                  <a:lnTo>
                    <a:pt x="1129950" y="237894"/>
                  </a:lnTo>
                  <a:lnTo>
                    <a:pt x="1084040" y="268755"/>
                  </a:lnTo>
                  <a:lnTo>
                    <a:pt x="1035653" y="291973"/>
                  </a:lnTo>
                  <a:lnTo>
                    <a:pt x="1020127" y="299974"/>
                  </a:lnTo>
                  <a:lnTo>
                    <a:pt x="1008792" y="306832"/>
                  </a:lnTo>
                  <a:lnTo>
                    <a:pt x="1001648" y="312547"/>
                  </a:lnTo>
                  <a:lnTo>
                    <a:pt x="1140840" y="303403"/>
                  </a:lnTo>
                  <a:lnTo>
                    <a:pt x="1128394" y="414020"/>
                  </a:lnTo>
                  <a:lnTo>
                    <a:pt x="883665" y="426847"/>
                  </a:lnTo>
                  <a:lnTo>
                    <a:pt x="882999" y="418774"/>
                  </a:lnTo>
                  <a:lnTo>
                    <a:pt x="882522" y="411321"/>
                  </a:lnTo>
                  <a:lnTo>
                    <a:pt x="882237" y="404487"/>
                  </a:lnTo>
                  <a:lnTo>
                    <a:pt x="882141" y="398272"/>
                  </a:lnTo>
                  <a:lnTo>
                    <a:pt x="883477" y="372433"/>
                  </a:lnTo>
                  <a:lnTo>
                    <a:pt x="894197" y="327423"/>
                  </a:lnTo>
                  <a:lnTo>
                    <a:pt x="921083" y="282967"/>
                  </a:lnTo>
                  <a:lnTo>
                    <a:pt x="979757" y="233541"/>
                  </a:lnTo>
                  <a:lnTo>
                    <a:pt x="1020953" y="209423"/>
                  </a:lnTo>
                  <a:lnTo>
                    <a:pt x="1041929" y="197084"/>
                  </a:lnTo>
                  <a:lnTo>
                    <a:pt x="1076452" y="160401"/>
                  </a:lnTo>
                  <a:lnTo>
                    <a:pt x="1080135" y="146431"/>
                  </a:lnTo>
                  <a:lnTo>
                    <a:pt x="1080135" y="140335"/>
                  </a:lnTo>
                  <a:lnTo>
                    <a:pt x="1080135" y="134493"/>
                  </a:lnTo>
                  <a:lnTo>
                    <a:pt x="1078484" y="129413"/>
                  </a:lnTo>
                  <a:lnTo>
                    <a:pt x="1075309" y="124968"/>
                  </a:lnTo>
                  <a:lnTo>
                    <a:pt x="1072007" y="120650"/>
                  </a:lnTo>
                  <a:lnTo>
                    <a:pt x="1067815" y="118491"/>
                  </a:lnTo>
                  <a:lnTo>
                    <a:pt x="1062609" y="118491"/>
                  </a:lnTo>
                  <a:lnTo>
                    <a:pt x="1054919" y="120776"/>
                  </a:lnTo>
                  <a:lnTo>
                    <a:pt x="1049194" y="127634"/>
                  </a:lnTo>
                  <a:lnTo>
                    <a:pt x="1045446" y="139064"/>
                  </a:lnTo>
                  <a:lnTo>
                    <a:pt x="1043686" y="155067"/>
                  </a:lnTo>
                  <a:lnTo>
                    <a:pt x="932941" y="173609"/>
                  </a:lnTo>
                  <a:lnTo>
                    <a:pt x="948733" y="115671"/>
                  </a:lnTo>
                  <a:lnTo>
                    <a:pt x="970216" y="69865"/>
                  </a:lnTo>
                  <a:lnTo>
                    <a:pt x="997414" y="36181"/>
                  </a:lnTo>
                  <a:lnTo>
                    <a:pt x="1030350" y="14605"/>
                  </a:lnTo>
                  <a:lnTo>
                    <a:pt x="1061247" y="6032"/>
                  </a:lnTo>
                  <a:lnTo>
                    <a:pt x="1071625" y="5461"/>
                  </a:lnTo>
                  <a:close/>
                </a:path>
                <a:path w="1873250" h="446405">
                  <a:moveTo>
                    <a:pt x="832358" y="0"/>
                  </a:moveTo>
                  <a:lnTo>
                    <a:pt x="824864" y="110236"/>
                  </a:lnTo>
                  <a:lnTo>
                    <a:pt x="797577" y="112879"/>
                  </a:lnTo>
                  <a:lnTo>
                    <a:pt x="772302" y="115665"/>
                  </a:lnTo>
                  <a:lnTo>
                    <a:pt x="727837" y="121666"/>
                  </a:lnTo>
                  <a:lnTo>
                    <a:pt x="721106" y="149606"/>
                  </a:lnTo>
                  <a:lnTo>
                    <a:pt x="715644" y="171196"/>
                  </a:lnTo>
                  <a:lnTo>
                    <a:pt x="801242" y="153035"/>
                  </a:lnTo>
                  <a:lnTo>
                    <a:pt x="796036" y="236982"/>
                  </a:lnTo>
                  <a:lnTo>
                    <a:pt x="765389" y="242486"/>
                  </a:lnTo>
                  <a:lnTo>
                    <a:pt x="739171" y="247396"/>
                  </a:lnTo>
                  <a:lnTo>
                    <a:pt x="717383" y="251733"/>
                  </a:lnTo>
                  <a:lnTo>
                    <a:pt x="700023" y="255524"/>
                  </a:lnTo>
                  <a:lnTo>
                    <a:pt x="699135" y="259715"/>
                  </a:lnTo>
                  <a:lnTo>
                    <a:pt x="698245" y="265303"/>
                  </a:lnTo>
                  <a:lnTo>
                    <a:pt x="697103" y="272161"/>
                  </a:lnTo>
                  <a:lnTo>
                    <a:pt x="693165" y="287909"/>
                  </a:lnTo>
                  <a:lnTo>
                    <a:pt x="792734" y="273431"/>
                  </a:lnTo>
                  <a:lnTo>
                    <a:pt x="785367" y="383413"/>
                  </a:lnTo>
                  <a:lnTo>
                    <a:pt x="741763" y="388318"/>
                  </a:lnTo>
                  <a:lnTo>
                    <a:pt x="692848" y="396176"/>
                  </a:lnTo>
                  <a:lnTo>
                    <a:pt x="638599" y="406987"/>
                  </a:lnTo>
                  <a:lnTo>
                    <a:pt x="578992" y="420751"/>
                  </a:lnTo>
                  <a:lnTo>
                    <a:pt x="621664" y="159766"/>
                  </a:lnTo>
                  <a:lnTo>
                    <a:pt x="592631" y="193502"/>
                  </a:lnTo>
                  <a:lnTo>
                    <a:pt x="563451" y="220233"/>
                  </a:lnTo>
                  <a:lnTo>
                    <a:pt x="529056" y="247084"/>
                  </a:lnTo>
                  <a:lnTo>
                    <a:pt x="489458" y="274066"/>
                  </a:lnTo>
                  <a:lnTo>
                    <a:pt x="484120" y="305117"/>
                  </a:lnTo>
                  <a:lnTo>
                    <a:pt x="479520" y="335788"/>
                  </a:lnTo>
                  <a:lnTo>
                    <a:pt x="475634" y="366077"/>
                  </a:lnTo>
                  <a:lnTo>
                    <a:pt x="472439" y="395986"/>
                  </a:lnTo>
                  <a:lnTo>
                    <a:pt x="376300" y="420751"/>
                  </a:lnTo>
                  <a:lnTo>
                    <a:pt x="384230" y="370441"/>
                  </a:lnTo>
                  <a:lnTo>
                    <a:pt x="412750" y="215900"/>
                  </a:lnTo>
                  <a:lnTo>
                    <a:pt x="418365" y="184943"/>
                  </a:lnTo>
                  <a:lnTo>
                    <a:pt x="423386" y="156845"/>
                  </a:lnTo>
                  <a:lnTo>
                    <a:pt x="427787" y="131603"/>
                  </a:lnTo>
                  <a:lnTo>
                    <a:pt x="431546" y="109220"/>
                  </a:lnTo>
                  <a:lnTo>
                    <a:pt x="433069" y="100330"/>
                  </a:lnTo>
                  <a:lnTo>
                    <a:pt x="410972" y="141732"/>
                  </a:lnTo>
                  <a:lnTo>
                    <a:pt x="385667" y="190734"/>
                  </a:lnTo>
                  <a:lnTo>
                    <a:pt x="361823" y="238435"/>
                  </a:lnTo>
                  <a:lnTo>
                    <a:pt x="339439" y="284845"/>
                  </a:lnTo>
                  <a:lnTo>
                    <a:pt x="318516" y="329974"/>
                  </a:lnTo>
                  <a:lnTo>
                    <a:pt x="299053" y="373833"/>
                  </a:lnTo>
                  <a:lnTo>
                    <a:pt x="281050" y="416433"/>
                  </a:lnTo>
                  <a:lnTo>
                    <a:pt x="189102" y="410591"/>
                  </a:lnTo>
                  <a:lnTo>
                    <a:pt x="245872" y="285623"/>
                  </a:lnTo>
                  <a:lnTo>
                    <a:pt x="211836" y="120904"/>
                  </a:lnTo>
                  <a:lnTo>
                    <a:pt x="195706" y="121920"/>
                  </a:lnTo>
                  <a:lnTo>
                    <a:pt x="149953" y="181597"/>
                  </a:lnTo>
                  <a:lnTo>
                    <a:pt x="138812" y="237255"/>
                  </a:lnTo>
                  <a:lnTo>
                    <a:pt x="129401" y="291547"/>
                  </a:lnTo>
                  <a:lnTo>
                    <a:pt x="121735" y="344461"/>
                  </a:lnTo>
                  <a:lnTo>
                    <a:pt x="115824" y="395986"/>
                  </a:lnTo>
                  <a:lnTo>
                    <a:pt x="14350" y="420751"/>
                  </a:lnTo>
                  <a:lnTo>
                    <a:pt x="63626" y="136144"/>
                  </a:lnTo>
                  <a:lnTo>
                    <a:pt x="57276" y="137541"/>
                  </a:lnTo>
                  <a:lnTo>
                    <a:pt x="49784" y="139192"/>
                  </a:lnTo>
                  <a:lnTo>
                    <a:pt x="41275" y="140843"/>
                  </a:lnTo>
                  <a:lnTo>
                    <a:pt x="6730" y="146304"/>
                  </a:lnTo>
                  <a:lnTo>
                    <a:pt x="0" y="36195"/>
                  </a:lnTo>
                  <a:lnTo>
                    <a:pt x="238251" y="9271"/>
                  </a:lnTo>
                  <a:lnTo>
                    <a:pt x="236981" y="52324"/>
                  </a:lnTo>
                  <a:lnTo>
                    <a:pt x="316738" y="17526"/>
                  </a:lnTo>
                  <a:lnTo>
                    <a:pt x="314809" y="66800"/>
                  </a:lnTo>
                  <a:lnTo>
                    <a:pt x="314386" y="102564"/>
                  </a:lnTo>
                  <a:lnTo>
                    <a:pt x="314594" y="119919"/>
                  </a:lnTo>
                  <a:lnTo>
                    <a:pt x="315112" y="136751"/>
                  </a:lnTo>
                  <a:lnTo>
                    <a:pt x="315975" y="153035"/>
                  </a:lnTo>
                  <a:lnTo>
                    <a:pt x="370713" y="23622"/>
                  </a:lnTo>
                  <a:lnTo>
                    <a:pt x="441833" y="35814"/>
                  </a:lnTo>
                  <a:lnTo>
                    <a:pt x="441833" y="35179"/>
                  </a:lnTo>
                  <a:lnTo>
                    <a:pt x="441833" y="34290"/>
                  </a:lnTo>
                  <a:lnTo>
                    <a:pt x="441705" y="33782"/>
                  </a:lnTo>
                  <a:lnTo>
                    <a:pt x="483274" y="21365"/>
                  </a:lnTo>
                  <a:lnTo>
                    <a:pt x="520731" y="12874"/>
                  </a:lnTo>
                  <a:lnTo>
                    <a:pt x="582929" y="6096"/>
                  </a:lnTo>
                  <a:lnTo>
                    <a:pt x="601291" y="6957"/>
                  </a:lnTo>
                  <a:lnTo>
                    <a:pt x="617140" y="9556"/>
                  </a:lnTo>
                  <a:lnTo>
                    <a:pt x="630489" y="13918"/>
                  </a:lnTo>
                  <a:lnTo>
                    <a:pt x="641349" y="20066"/>
                  </a:lnTo>
                  <a:lnTo>
                    <a:pt x="647954" y="26289"/>
                  </a:lnTo>
                  <a:lnTo>
                    <a:pt x="832358" y="0"/>
                  </a:lnTo>
                  <a:close/>
                </a:path>
              </a:pathLst>
            </a:custGeom>
            <a:ln w="3048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</p:grpSp>
      <p:sp>
        <p:nvSpPr>
          <p:cNvPr id="8" name="عنصر نائب للمحتوى 7">
            <a:extLst>
              <a:ext uri="{FF2B5EF4-FFF2-40B4-BE49-F238E27FC236}">
                <a16:creationId xmlns:a16="http://schemas.microsoft.com/office/drawing/2014/main" id="{73820D26-8246-3B4D-3BC3-7DA393BE3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283" y="1207470"/>
            <a:ext cx="5270234" cy="4918693"/>
          </a:xfrm>
        </p:spPr>
        <p:txBody>
          <a:bodyPr>
            <a:normAutofit/>
          </a:bodyPr>
          <a:lstStyle/>
          <a:p>
            <a:pPr marL="102235" marR="0" lvl="0" indent="-90170" algn="l" defTabSz="914400" rtl="0" eaLnBrk="1" fontAlgn="auto" latinLnBrk="0" hangingPunct="1">
              <a:lnSpc>
                <a:spcPct val="10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" algn="l"/>
              </a:tabLst>
              <a:defRPr/>
            </a:pPr>
            <a:r>
              <a:rPr kumimoji="0" lang="en-US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INCIDENCE</a:t>
            </a:r>
            <a:r>
              <a:rPr kumimoji="0" lang="en-US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RATE:</a:t>
            </a:r>
            <a:br>
              <a:rPr kumimoji="0" lang="en-US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10%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general</a:t>
            </a:r>
            <a:r>
              <a:rPr kumimoji="0" lang="en-US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 </a:t>
            </a:r>
            <a:r>
              <a:rPr kumimoji="0" lang="en-US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population</a:t>
            </a:r>
            <a:endParaRPr kumimoji="0" lang="en-US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Gothic Ural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Gothic Uralic"/>
              </a:rPr>
              <a:t>RISK</a:t>
            </a:r>
            <a:r>
              <a:rPr kumimoji="0" lang="en-US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Gothic Uralic"/>
              </a:rPr>
              <a:t> </a:t>
            </a:r>
            <a:r>
              <a:rPr kumimoji="0" lang="en-U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Gothic Uralic"/>
              </a:rPr>
              <a:t>FACTORS: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Gothic Uralic"/>
            </a:endParaRPr>
          </a:p>
          <a:p>
            <a:pPr marL="12700" marR="184531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1. Age  </a:t>
            </a:r>
            <a:r>
              <a:rPr kumimoji="0" lang="en-US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2</a:t>
            </a:r>
            <a:r>
              <a:rPr kumimoji="0" lang="en-US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.</a:t>
            </a:r>
            <a:r>
              <a:rPr kumimoji="0" lang="en-US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H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ere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d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y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Pct val="95000"/>
              <a:buFontTx/>
              <a:buNone/>
              <a:tabLst>
                <a:tab pos="223520" algn="l"/>
              </a:tabLst>
              <a:defRPr/>
            </a:pP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3. Autoimmune</a:t>
            </a:r>
            <a:r>
              <a:rPr kumimoji="0" lang="en-US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 </a:t>
            </a:r>
            <a:r>
              <a:rPr kumimoji="0" lang="en-US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reaction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marL="294005" marR="0" lvl="0" indent="-281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Tx/>
              <a:buAutoNum type="arabicPeriod" startAt="4"/>
              <a:tabLst>
                <a:tab pos="294640" algn="l"/>
              </a:tabLst>
              <a:defRPr/>
            </a:pP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Related </a:t>
            </a:r>
            <a:r>
              <a:rPr kumimoji="0" lang="en-US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to</a:t>
            </a:r>
            <a:r>
              <a:rPr kumimoji="0" lang="en-US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viruses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marL="294005" marR="0" lvl="0" indent="-281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Tx/>
              <a:buAutoNum type="arabicPeriod" startAt="4"/>
              <a:tabLst>
                <a:tab pos="294640" algn="l"/>
              </a:tabLst>
              <a:defRPr/>
            </a:pP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Drugs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marL="324485" marR="0" lvl="1" indent="-3124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325120" algn="l"/>
              </a:tabLst>
              <a:defRPr/>
            </a:pP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Lasix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marL="324485" marR="0" lvl="1" indent="-31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325120" algn="l"/>
              </a:tabLst>
              <a:defRPr/>
            </a:pP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Steroids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endParaRPr lang="en-US" dirty="0"/>
          </a:p>
        </p:txBody>
      </p:sp>
      <p:sp>
        <p:nvSpPr>
          <p:cNvPr id="26" name="عنصر نائب للمحتوى 25">
            <a:extLst>
              <a:ext uri="{FF2B5EF4-FFF2-40B4-BE49-F238E27FC236}">
                <a16:creationId xmlns:a16="http://schemas.microsoft.com/office/drawing/2014/main" id="{20E785DB-AABC-A2E0-B643-F3A3C0A9D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0143" y="1176658"/>
            <a:ext cx="5648504" cy="491869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Gothic Uralic"/>
              </a:rPr>
              <a:t>INCIDENCE</a:t>
            </a:r>
            <a:r>
              <a:rPr kumimoji="0" lang="en-US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Gothic Uralic"/>
              </a:rPr>
              <a:t> RATE: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Gothic Uralic"/>
            </a:endParaRPr>
          </a:p>
          <a:p>
            <a:pPr marL="85090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736"/>
              <a:buFont typeface="Arial"/>
              <a:buChar char="•"/>
              <a:tabLst>
                <a:tab pos="85725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90% </a:t>
            </a:r>
            <a:r>
              <a:rPr kumimoji="0" lang="en-US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general</a:t>
            </a:r>
            <a:r>
              <a:rPr kumimoji="0" lang="en-US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population</a:t>
            </a:r>
            <a:endParaRPr lang="en-US" b="1" spc="-5" dirty="0">
              <a:solidFill>
                <a:prstClr val="black"/>
              </a:solidFill>
              <a:cs typeface="Gothic Uralic"/>
            </a:endParaRPr>
          </a:p>
          <a:p>
            <a:pPr marL="12700" algn="l" rtl="0">
              <a:spcBef>
                <a:spcPts val="100"/>
              </a:spcBef>
            </a:pPr>
            <a:r>
              <a:rPr lang="en-US" b="1" spc="-5" dirty="0">
                <a:solidFill>
                  <a:prstClr val="black"/>
                </a:solidFill>
                <a:cs typeface="Gothic Uralic"/>
              </a:rPr>
              <a:t>RISK</a:t>
            </a:r>
            <a:r>
              <a:rPr lang="en-US" b="1" dirty="0">
                <a:solidFill>
                  <a:prstClr val="black"/>
                </a:solidFill>
                <a:cs typeface="Gothic Uralic"/>
              </a:rPr>
              <a:t> </a:t>
            </a:r>
            <a:r>
              <a:rPr lang="en-US" b="1" spc="-5" dirty="0">
                <a:solidFill>
                  <a:prstClr val="black"/>
                </a:solidFill>
                <a:cs typeface="Gothic Uralic"/>
              </a:rPr>
              <a:t>FACTORS:</a:t>
            </a:r>
            <a:endParaRPr lang="en-US" dirty="0">
              <a:solidFill>
                <a:prstClr val="black"/>
              </a:solidFill>
              <a:cs typeface="Gothic Uralic"/>
            </a:endParaRPr>
          </a:p>
          <a:p>
            <a:pPr marL="12700" algn="l" rtl="0">
              <a:spcBef>
                <a:spcPts val="100"/>
              </a:spcBef>
            </a:pPr>
            <a:r>
              <a:rPr lang="en-US" dirty="0">
                <a:solidFill>
                  <a:prstClr val="black"/>
                </a:solidFill>
                <a:cs typeface="TeXGyreAdventor"/>
              </a:rPr>
              <a:t>1. Age  </a:t>
            </a:r>
          </a:p>
          <a:p>
            <a:pPr marL="12700" algn="l" rtl="0">
              <a:spcBef>
                <a:spcPts val="100"/>
              </a:spcBef>
            </a:pPr>
            <a:r>
              <a:rPr lang="en-US" spc="-10" dirty="0">
                <a:solidFill>
                  <a:prstClr val="black"/>
                </a:solidFill>
                <a:cs typeface="TeXGyreAdventor"/>
              </a:rPr>
              <a:t>2. </a:t>
            </a:r>
            <a:r>
              <a:rPr lang="en-US" spc="5" dirty="0">
                <a:solidFill>
                  <a:prstClr val="black"/>
                </a:solidFill>
                <a:cs typeface="TeXGyreAdventor"/>
              </a:rPr>
              <a:t> </a:t>
            </a:r>
            <a:r>
              <a:rPr lang="en-US" spc="-5" dirty="0">
                <a:solidFill>
                  <a:prstClr val="black"/>
                </a:solidFill>
                <a:cs typeface="TeXGyreAdventor"/>
              </a:rPr>
              <a:t>Here</a:t>
            </a:r>
            <a:r>
              <a:rPr lang="en-US" spc="5" dirty="0">
                <a:solidFill>
                  <a:prstClr val="black"/>
                </a:solidFill>
                <a:cs typeface="TeXGyreAdventor"/>
              </a:rPr>
              <a:t>d</a:t>
            </a:r>
            <a:r>
              <a:rPr lang="en-US" spc="-5" dirty="0">
                <a:solidFill>
                  <a:prstClr val="black"/>
                </a:solidFill>
                <a:cs typeface="TeXGyreAdventor"/>
              </a:rPr>
              <a:t>i</a:t>
            </a:r>
            <a:r>
              <a:rPr lang="en-US" spc="-40" dirty="0">
                <a:solidFill>
                  <a:prstClr val="black"/>
                </a:solidFill>
                <a:cs typeface="TeXGyreAdventor"/>
              </a:rPr>
              <a:t>t</a:t>
            </a:r>
            <a:r>
              <a:rPr lang="en-US" dirty="0">
                <a:solidFill>
                  <a:prstClr val="black"/>
                </a:solidFill>
                <a:cs typeface="TeXGyreAdventor"/>
              </a:rPr>
              <a:t>y</a:t>
            </a:r>
          </a:p>
          <a:p>
            <a:pPr marL="12700" marR="715010" algn="l" rtl="0">
              <a:spcBef>
                <a:spcPts val="5"/>
              </a:spcBef>
              <a:buClr>
                <a:srgbClr val="000000"/>
              </a:buClr>
              <a:tabLst>
                <a:tab pos="294640" algn="l"/>
              </a:tabLst>
            </a:pPr>
            <a:r>
              <a:rPr lang="en-US" b="1" dirty="0">
                <a:solidFill>
                  <a:srgbClr val="FF0000"/>
                </a:solidFill>
                <a:cs typeface="Gothic Uralic"/>
              </a:rPr>
              <a:t>3. OBESITY </a:t>
            </a:r>
            <a:r>
              <a:rPr lang="en-US" dirty="0">
                <a:solidFill>
                  <a:prstClr val="black"/>
                </a:solidFill>
                <a:cs typeface="TeXGyreAdventor"/>
              </a:rPr>
              <a:t>– </a:t>
            </a:r>
            <a:r>
              <a:rPr lang="en-US" spc="-5" dirty="0">
                <a:solidFill>
                  <a:prstClr val="black"/>
                </a:solidFill>
                <a:cs typeface="TeXGyreAdventor"/>
              </a:rPr>
              <a:t>because</a:t>
            </a:r>
            <a:r>
              <a:rPr lang="en-US" spc="-135" dirty="0">
                <a:solidFill>
                  <a:prstClr val="black"/>
                </a:solidFill>
                <a:cs typeface="TeXGyreAdventor"/>
              </a:rPr>
              <a:t> </a:t>
            </a:r>
            <a:r>
              <a:rPr lang="en-US" spc="-10" dirty="0">
                <a:solidFill>
                  <a:prstClr val="black"/>
                </a:solidFill>
                <a:cs typeface="TeXGyreAdventor"/>
              </a:rPr>
              <a:t>obese  persons </a:t>
            </a:r>
            <a:r>
              <a:rPr lang="en-US" spc="5" dirty="0">
                <a:solidFill>
                  <a:prstClr val="black"/>
                </a:solidFill>
                <a:cs typeface="TeXGyreAdventor"/>
              </a:rPr>
              <a:t>lack </a:t>
            </a:r>
            <a:r>
              <a:rPr lang="en-US" dirty="0">
                <a:solidFill>
                  <a:prstClr val="black"/>
                </a:solidFill>
                <a:cs typeface="TeXGyreAdventor"/>
              </a:rPr>
              <a:t>insulin</a:t>
            </a:r>
            <a:r>
              <a:rPr lang="en-US" spc="-95" dirty="0">
                <a:solidFill>
                  <a:prstClr val="black"/>
                </a:solidFill>
                <a:cs typeface="TeXGyreAdventor"/>
              </a:rPr>
              <a:t> </a:t>
            </a:r>
            <a:r>
              <a:rPr lang="en-US" spc="-10" dirty="0">
                <a:solidFill>
                  <a:prstClr val="black"/>
                </a:solidFill>
                <a:cs typeface="TeXGyreAdventor"/>
              </a:rPr>
              <a:t>receptor  </a:t>
            </a:r>
            <a:r>
              <a:rPr lang="en-US" spc="-5" dirty="0">
                <a:solidFill>
                  <a:prstClr val="black"/>
                </a:solidFill>
                <a:cs typeface="TeXGyreAdventor"/>
              </a:rPr>
              <a:t>binding </a:t>
            </a:r>
            <a:r>
              <a:rPr lang="en-US" spc="-10" dirty="0">
                <a:solidFill>
                  <a:prstClr val="black"/>
                </a:solidFill>
                <a:cs typeface="TeXGyreAdventor"/>
              </a:rPr>
              <a:t>sites</a:t>
            </a:r>
            <a:endParaRPr lang="en-US" dirty="0">
              <a:solidFill>
                <a:prstClr val="black"/>
              </a:solidFill>
              <a:cs typeface="TeXGyreAdventor"/>
            </a:endParaRPr>
          </a:p>
          <a:p>
            <a:pPr marL="12700" marR="643255" algn="l" rtl="0">
              <a:buFontTx/>
              <a:buAutoNum type="arabicPeriod" startAt="4"/>
              <a:tabLst>
                <a:tab pos="294640" algn="l"/>
              </a:tabLst>
            </a:pPr>
            <a:r>
              <a:rPr lang="en-US" spc="-10" dirty="0">
                <a:solidFill>
                  <a:prstClr val="black"/>
                </a:solidFill>
                <a:cs typeface="TeXGyreAdventor"/>
              </a:rPr>
              <a:t>Sedentary </a:t>
            </a:r>
            <a:r>
              <a:rPr lang="en-US" dirty="0">
                <a:solidFill>
                  <a:prstClr val="black"/>
                </a:solidFill>
                <a:cs typeface="TeXGyreAdventor"/>
              </a:rPr>
              <a:t>lifestyle </a:t>
            </a:r>
            <a:r>
              <a:rPr lang="en-US" spc="-5" dirty="0">
                <a:solidFill>
                  <a:prstClr val="black"/>
                </a:solidFill>
                <a:cs typeface="TeXGyreAdventor"/>
              </a:rPr>
              <a:t>(lack </a:t>
            </a:r>
            <a:r>
              <a:rPr lang="en-US" spc="-10" dirty="0">
                <a:solidFill>
                  <a:prstClr val="black"/>
                </a:solidFill>
                <a:cs typeface="TeXGyreAdventor"/>
              </a:rPr>
              <a:t>of  </a:t>
            </a:r>
            <a:r>
              <a:rPr lang="en-US" dirty="0">
                <a:solidFill>
                  <a:prstClr val="black"/>
                </a:solidFill>
                <a:cs typeface="TeXGyreAdventor"/>
              </a:rPr>
              <a:t>exercise, </a:t>
            </a:r>
            <a:r>
              <a:rPr lang="en-US" spc="-5" dirty="0">
                <a:solidFill>
                  <a:prstClr val="black"/>
                </a:solidFill>
                <a:cs typeface="TeXGyreAdventor"/>
              </a:rPr>
              <a:t>increased </a:t>
            </a:r>
            <a:r>
              <a:rPr lang="en-US" spc="-10" dirty="0">
                <a:solidFill>
                  <a:prstClr val="black"/>
                </a:solidFill>
                <a:cs typeface="TeXGyreAdventor"/>
              </a:rPr>
              <a:t>intake of  carbohydrates)</a:t>
            </a:r>
            <a:endParaRPr lang="en-US" dirty="0">
              <a:solidFill>
                <a:prstClr val="black"/>
              </a:solidFill>
              <a:cs typeface="TeXGyreAdventor"/>
            </a:endParaRPr>
          </a:p>
          <a:p>
            <a:pPr marL="294005" indent="-281940" algn="l" rtl="0">
              <a:spcBef>
                <a:spcPts val="5"/>
              </a:spcBef>
              <a:buFontTx/>
              <a:buAutoNum type="arabicPeriod" startAt="4"/>
              <a:tabLst>
                <a:tab pos="294640" algn="l"/>
              </a:tabLst>
            </a:pPr>
            <a:r>
              <a:rPr lang="en-US" spc="-10" dirty="0">
                <a:solidFill>
                  <a:prstClr val="black"/>
                </a:solidFill>
                <a:cs typeface="TeXGyreAdventor"/>
              </a:rPr>
              <a:t>Hypertension</a:t>
            </a:r>
            <a:endParaRPr lang="en-US" dirty="0">
              <a:solidFill>
                <a:prstClr val="black"/>
              </a:solidFill>
              <a:cs typeface="TeXGyreAdventor"/>
            </a:endParaRPr>
          </a:p>
          <a:p>
            <a:pPr marL="294005" indent="-281940" algn="l" rtl="0">
              <a:buFontTx/>
              <a:buAutoNum type="arabicPeriod" startAt="4"/>
              <a:tabLst>
                <a:tab pos="294640" algn="l"/>
              </a:tabLst>
            </a:pPr>
            <a:r>
              <a:rPr lang="en-US" dirty="0">
                <a:solidFill>
                  <a:prstClr val="black"/>
                </a:solidFill>
                <a:cs typeface="TeXGyreAdventor"/>
              </a:rPr>
              <a:t>Triglyceride </a:t>
            </a:r>
            <a:r>
              <a:rPr lang="en-US" spc="5" dirty="0">
                <a:solidFill>
                  <a:prstClr val="black"/>
                </a:solidFill>
                <a:cs typeface="TeXGyreAdventor"/>
              </a:rPr>
              <a:t>level </a:t>
            </a:r>
            <a:r>
              <a:rPr lang="en-US" spc="-10" dirty="0">
                <a:solidFill>
                  <a:prstClr val="black"/>
                </a:solidFill>
                <a:cs typeface="TeXGyreAdventor"/>
              </a:rPr>
              <a:t>of </a:t>
            </a:r>
            <a:r>
              <a:rPr lang="en-US" spc="-35" dirty="0">
                <a:solidFill>
                  <a:prstClr val="black"/>
                </a:solidFill>
                <a:cs typeface="TeXGyreAdventor"/>
              </a:rPr>
              <a:t>≥250</a:t>
            </a:r>
            <a:r>
              <a:rPr lang="en-US" spc="-65" dirty="0">
                <a:solidFill>
                  <a:prstClr val="black"/>
                </a:solidFill>
                <a:cs typeface="TeXGyreAdventor"/>
              </a:rPr>
              <a:t> </a:t>
            </a:r>
            <a:r>
              <a:rPr lang="en-US" dirty="0">
                <a:solidFill>
                  <a:prstClr val="black"/>
                </a:solidFill>
                <a:cs typeface="TeXGyreAdventor"/>
              </a:rPr>
              <a:t>mg/dL</a:t>
            </a:r>
          </a:p>
          <a:p>
            <a:endParaRPr lang="en-US" dirty="0"/>
          </a:p>
        </p:txBody>
      </p:sp>
      <p:grpSp>
        <p:nvGrpSpPr>
          <p:cNvPr id="27" name="object 11">
            <a:extLst>
              <a:ext uri="{FF2B5EF4-FFF2-40B4-BE49-F238E27FC236}">
                <a16:creationId xmlns:a16="http://schemas.microsoft.com/office/drawing/2014/main" id="{A9955393-AB21-94A5-1ECF-FB2AF2B0305E}"/>
              </a:ext>
            </a:extLst>
          </p:cNvPr>
          <p:cNvGrpSpPr/>
          <p:nvPr/>
        </p:nvGrpSpPr>
        <p:grpSpPr>
          <a:xfrm>
            <a:off x="655705" y="395855"/>
            <a:ext cx="3640095" cy="647726"/>
            <a:chOff x="1397000" y="68580"/>
            <a:chExt cx="1912620" cy="558800"/>
          </a:xfrm>
        </p:grpSpPr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C34909BD-EC36-683A-2388-30AE839975A9}"/>
                </a:ext>
              </a:extLst>
            </p:cNvPr>
            <p:cNvSpPr/>
            <p:nvPr/>
          </p:nvSpPr>
          <p:spPr>
            <a:xfrm>
              <a:off x="1397000" y="68580"/>
              <a:ext cx="1912620" cy="558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 dirty="0">
                <a:solidFill>
                  <a:prstClr val="black"/>
                </a:solidFill>
              </a:endParaRPr>
            </a:p>
          </p:txBody>
        </p:sp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D54F604D-E724-FDF4-D7F0-E87C51515E59}"/>
                </a:ext>
              </a:extLst>
            </p:cNvPr>
            <p:cNvSpPr/>
            <p:nvPr/>
          </p:nvSpPr>
          <p:spPr>
            <a:xfrm>
              <a:off x="1434084" y="105537"/>
              <a:ext cx="1799589" cy="446405"/>
            </a:xfrm>
            <a:custGeom>
              <a:avLst/>
              <a:gdLst/>
              <a:ahLst/>
              <a:cxnLst/>
              <a:rect l="l" t="t" r="r" b="b"/>
              <a:pathLst>
                <a:path w="1799589" h="446405">
                  <a:moveTo>
                    <a:pt x="1635736" y="116332"/>
                  </a:moveTo>
                  <a:lnTo>
                    <a:pt x="1582673" y="116332"/>
                  </a:lnTo>
                  <a:lnTo>
                    <a:pt x="1547367" y="445897"/>
                  </a:lnTo>
                  <a:lnTo>
                    <a:pt x="1616455" y="437388"/>
                  </a:lnTo>
                  <a:lnTo>
                    <a:pt x="1667815" y="215519"/>
                  </a:lnTo>
                  <a:lnTo>
                    <a:pt x="1626235" y="215519"/>
                  </a:lnTo>
                  <a:lnTo>
                    <a:pt x="1635736" y="116332"/>
                  </a:lnTo>
                  <a:close/>
                </a:path>
                <a:path w="1799589" h="446405">
                  <a:moveTo>
                    <a:pt x="1645030" y="19304"/>
                  </a:moveTo>
                  <a:lnTo>
                    <a:pt x="1506473" y="40894"/>
                  </a:lnTo>
                  <a:lnTo>
                    <a:pt x="1496282" y="89001"/>
                  </a:lnTo>
                  <a:lnTo>
                    <a:pt x="1485040" y="137027"/>
                  </a:lnTo>
                  <a:lnTo>
                    <a:pt x="1472748" y="184972"/>
                  </a:lnTo>
                  <a:lnTo>
                    <a:pt x="1459404" y="232838"/>
                  </a:lnTo>
                  <a:lnTo>
                    <a:pt x="1445006" y="280627"/>
                  </a:lnTo>
                  <a:lnTo>
                    <a:pt x="1429553" y="328340"/>
                  </a:lnTo>
                  <a:lnTo>
                    <a:pt x="1413043" y="375979"/>
                  </a:lnTo>
                  <a:lnTo>
                    <a:pt x="1395476" y="423545"/>
                  </a:lnTo>
                  <a:lnTo>
                    <a:pt x="1517015" y="408051"/>
                  </a:lnTo>
                  <a:lnTo>
                    <a:pt x="1582673" y="116332"/>
                  </a:lnTo>
                  <a:lnTo>
                    <a:pt x="1635736" y="116332"/>
                  </a:lnTo>
                  <a:lnTo>
                    <a:pt x="1645030" y="19304"/>
                  </a:lnTo>
                  <a:close/>
                </a:path>
                <a:path w="1799589" h="446405">
                  <a:moveTo>
                    <a:pt x="1353947" y="10922"/>
                  </a:moveTo>
                  <a:lnTo>
                    <a:pt x="1304829" y="16414"/>
                  </a:lnTo>
                  <a:lnTo>
                    <a:pt x="1244473" y="32766"/>
                  </a:lnTo>
                  <a:lnTo>
                    <a:pt x="1243543" y="40894"/>
                  </a:lnTo>
                  <a:lnTo>
                    <a:pt x="1241615" y="54308"/>
                  </a:lnTo>
                  <a:lnTo>
                    <a:pt x="1238615" y="73538"/>
                  </a:lnTo>
                  <a:lnTo>
                    <a:pt x="1234567" y="98425"/>
                  </a:lnTo>
                  <a:lnTo>
                    <a:pt x="1191767" y="344424"/>
                  </a:lnTo>
                  <a:lnTo>
                    <a:pt x="1187269" y="370851"/>
                  </a:lnTo>
                  <a:lnTo>
                    <a:pt x="1183856" y="392557"/>
                  </a:lnTo>
                  <a:lnTo>
                    <a:pt x="1181606" y="409039"/>
                  </a:lnTo>
                  <a:lnTo>
                    <a:pt x="1180465" y="420751"/>
                  </a:lnTo>
                  <a:lnTo>
                    <a:pt x="1230659" y="410793"/>
                  </a:lnTo>
                  <a:lnTo>
                    <a:pt x="1277794" y="393477"/>
                  </a:lnTo>
                  <a:lnTo>
                    <a:pt x="1321857" y="368780"/>
                  </a:lnTo>
                  <a:lnTo>
                    <a:pt x="1362836" y="336677"/>
                  </a:lnTo>
                  <a:lnTo>
                    <a:pt x="1380971" y="317881"/>
                  </a:lnTo>
                  <a:lnTo>
                    <a:pt x="1294638" y="317881"/>
                  </a:lnTo>
                  <a:lnTo>
                    <a:pt x="1301708" y="273423"/>
                  </a:lnTo>
                  <a:lnTo>
                    <a:pt x="1310147" y="227298"/>
                  </a:lnTo>
                  <a:lnTo>
                    <a:pt x="1319944" y="179506"/>
                  </a:lnTo>
                  <a:lnTo>
                    <a:pt x="1331086" y="130048"/>
                  </a:lnTo>
                  <a:lnTo>
                    <a:pt x="1467949" y="130048"/>
                  </a:lnTo>
                  <a:lnTo>
                    <a:pt x="1467936" y="128180"/>
                  </a:lnTo>
                  <a:lnTo>
                    <a:pt x="1458166" y="78946"/>
                  </a:lnTo>
                  <a:lnTo>
                    <a:pt x="1428623" y="36068"/>
                  </a:lnTo>
                  <a:lnTo>
                    <a:pt x="1377688" y="12493"/>
                  </a:lnTo>
                  <a:lnTo>
                    <a:pt x="1353947" y="10922"/>
                  </a:lnTo>
                  <a:close/>
                </a:path>
                <a:path w="1799589" h="446405">
                  <a:moveTo>
                    <a:pt x="1783350" y="178435"/>
                  </a:moveTo>
                  <a:lnTo>
                    <a:pt x="1676400" y="178435"/>
                  </a:lnTo>
                  <a:lnTo>
                    <a:pt x="1656841" y="412750"/>
                  </a:lnTo>
                  <a:lnTo>
                    <a:pt x="1777491" y="392557"/>
                  </a:lnTo>
                  <a:lnTo>
                    <a:pt x="1777550" y="328340"/>
                  </a:lnTo>
                  <a:lnTo>
                    <a:pt x="1778105" y="285020"/>
                  </a:lnTo>
                  <a:lnTo>
                    <a:pt x="1779947" y="234954"/>
                  </a:lnTo>
                  <a:lnTo>
                    <a:pt x="1783016" y="182673"/>
                  </a:lnTo>
                  <a:lnTo>
                    <a:pt x="1783350" y="178435"/>
                  </a:lnTo>
                  <a:close/>
                </a:path>
                <a:path w="1799589" h="446405">
                  <a:moveTo>
                    <a:pt x="1467949" y="130048"/>
                  </a:moveTo>
                  <a:lnTo>
                    <a:pt x="1331086" y="130048"/>
                  </a:lnTo>
                  <a:lnTo>
                    <a:pt x="1348755" y="131714"/>
                  </a:lnTo>
                  <a:lnTo>
                    <a:pt x="1361376" y="138620"/>
                  </a:lnTo>
                  <a:lnTo>
                    <a:pt x="1368948" y="150764"/>
                  </a:lnTo>
                  <a:lnTo>
                    <a:pt x="1371473" y="168148"/>
                  </a:lnTo>
                  <a:lnTo>
                    <a:pt x="1370115" y="185672"/>
                  </a:lnTo>
                  <a:lnTo>
                    <a:pt x="1366043" y="204708"/>
                  </a:lnTo>
                  <a:lnTo>
                    <a:pt x="1359257" y="225244"/>
                  </a:lnTo>
                  <a:lnTo>
                    <a:pt x="1349755" y="247269"/>
                  </a:lnTo>
                  <a:lnTo>
                    <a:pt x="1333875" y="267410"/>
                  </a:lnTo>
                  <a:lnTo>
                    <a:pt x="1306304" y="302740"/>
                  </a:lnTo>
                  <a:lnTo>
                    <a:pt x="1294638" y="317881"/>
                  </a:lnTo>
                  <a:lnTo>
                    <a:pt x="1380971" y="317881"/>
                  </a:lnTo>
                  <a:lnTo>
                    <a:pt x="1427321" y="259524"/>
                  </a:lnTo>
                  <a:lnTo>
                    <a:pt x="1448633" y="216804"/>
                  </a:lnTo>
                  <a:lnTo>
                    <a:pt x="1462659" y="171323"/>
                  </a:lnTo>
                  <a:lnTo>
                    <a:pt x="1467656" y="138620"/>
                  </a:lnTo>
                  <a:lnTo>
                    <a:pt x="1467949" y="130048"/>
                  </a:lnTo>
                  <a:close/>
                </a:path>
                <a:path w="1799589" h="446405">
                  <a:moveTo>
                    <a:pt x="1799589" y="12573"/>
                  </a:moveTo>
                  <a:lnTo>
                    <a:pt x="1665859" y="34925"/>
                  </a:lnTo>
                  <a:lnTo>
                    <a:pt x="1626235" y="215519"/>
                  </a:lnTo>
                  <a:lnTo>
                    <a:pt x="1667815" y="215519"/>
                  </a:lnTo>
                  <a:lnTo>
                    <a:pt x="1676400" y="178435"/>
                  </a:lnTo>
                  <a:lnTo>
                    <a:pt x="1783350" y="178435"/>
                  </a:lnTo>
                  <a:lnTo>
                    <a:pt x="1787313" y="128180"/>
                  </a:lnTo>
                  <a:lnTo>
                    <a:pt x="1792837" y="71479"/>
                  </a:lnTo>
                  <a:lnTo>
                    <a:pt x="1799589" y="12573"/>
                  </a:lnTo>
                  <a:close/>
                </a:path>
                <a:path w="1799589" h="446405">
                  <a:moveTo>
                    <a:pt x="160324" y="136144"/>
                  </a:moveTo>
                  <a:lnTo>
                    <a:pt x="63753" y="136144"/>
                  </a:lnTo>
                  <a:lnTo>
                    <a:pt x="14478" y="420751"/>
                  </a:lnTo>
                  <a:lnTo>
                    <a:pt x="115950" y="395986"/>
                  </a:lnTo>
                  <a:lnTo>
                    <a:pt x="121849" y="344461"/>
                  </a:lnTo>
                  <a:lnTo>
                    <a:pt x="129492" y="291547"/>
                  </a:lnTo>
                  <a:lnTo>
                    <a:pt x="138938" y="236982"/>
                  </a:lnTo>
                  <a:lnTo>
                    <a:pt x="150031" y="181597"/>
                  </a:lnTo>
                  <a:lnTo>
                    <a:pt x="160324" y="136144"/>
                  </a:lnTo>
                  <a:close/>
                </a:path>
                <a:path w="1799589" h="446405">
                  <a:moveTo>
                    <a:pt x="825653" y="100330"/>
                  </a:moveTo>
                  <a:lnTo>
                    <a:pt x="433197" y="100330"/>
                  </a:lnTo>
                  <a:lnTo>
                    <a:pt x="427861" y="131603"/>
                  </a:lnTo>
                  <a:lnTo>
                    <a:pt x="423465" y="156845"/>
                  </a:lnTo>
                  <a:lnTo>
                    <a:pt x="418474" y="184943"/>
                  </a:lnTo>
                  <a:lnTo>
                    <a:pt x="412877" y="215900"/>
                  </a:lnTo>
                  <a:lnTo>
                    <a:pt x="389382" y="342773"/>
                  </a:lnTo>
                  <a:lnTo>
                    <a:pt x="384286" y="370441"/>
                  </a:lnTo>
                  <a:lnTo>
                    <a:pt x="380428" y="392668"/>
                  </a:lnTo>
                  <a:lnTo>
                    <a:pt x="377809" y="409442"/>
                  </a:lnTo>
                  <a:lnTo>
                    <a:pt x="376428" y="420751"/>
                  </a:lnTo>
                  <a:lnTo>
                    <a:pt x="472566" y="395986"/>
                  </a:lnTo>
                  <a:lnTo>
                    <a:pt x="475759" y="366077"/>
                  </a:lnTo>
                  <a:lnTo>
                    <a:pt x="479631" y="335788"/>
                  </a:lnTo>
                  <a:lnTo>
                    <a:pt x="484193" y="305117"/>
                  </a:lnTo>
                  <a:lnTo>
                    <a:pt x="489458" y="274066"/>
                  </a:lnTo>
                  <a:lnTo>
                    <a:pt x="529127" y="247084"/>
                  </a:lnTo>
                  <a:lnTo>
                    <a:pt x="563546" y="220233"/>
                  </a:lnTo>
                  <a:lnTo>
                    <a:pt x="592703" y="193502"/>
                  </a:lnTo>
                  <a:lnTo>
                    <a:pt x="608382" y="176022"/>
                  </a:lnTo>
                  <a:lnTo>
                    <a:pt x="507746" y="176022"/>
                  </a:lnTo>
                  <a:lnTo>
                    <a:pt x="513207" y="154305"/>
                  </a:lnTo>
                  <a:lnTo>
                    <a:pt x="540162" y="120824"/>
                  </a:lnTo>
                  <a:lnTo>
                    <a:pt x="554735" y="118999"/>
                  </a:lnTo>
                  <a:lnTo>
                    <a:pt x="746383" y="118999"/>
                  </a:lnTo>
                  <a:lnTo>
                    <a:pt x="749178" y="118594"/>
                  </a:lnTo>
                  <a:lnTo>
                    <a:pt x="772429" y="115665"/>
                  </a:lnTo>
                  <a:lnTo>
                    <a:pt x="797704" y="112879"/>
                  </a:lnTo>
                  <a:lnTo>
                    <a:pt x="824991" y="110236"/>
                  </a:lnTo>
                  <a:lnTo>
                    <a:pt x="825653" y="100330"/>
                  </a:lnTo>
                  <a:close/>
                </a:path>
                <a:path w="1799589" h="446405">
                  <a:moveTo>
                    <a:pt x="718663" y="159766"/>
                  </a:moveTo>
                  <a:lnTo>
                    <a:pt x="621665" y="159766"/>
                  </a:lnTo>
                  <a:lnTo>
                    <a:pt x="579120" y="420751"/>
                  </a:lnTo>
                  <a:lnTo>
                    <a:pt x="638724" y="406987"/>
                  </a:lnTo>
                  <a:lnTo>
                    <a:pt x="692959" y="396176"/>
                  </a:lnTo>
                  <a:lnTo>
                    <a:pt x="741836" y="388318"/>
                  </a:lnTo>
                  <a:lnTo>
                    <a:pt x="785367" y="383413"/>
                  </a:lnTo>
                  <a:lnTo>
                    <a:pt x="791764" y="287909"/>
                  </a:lnTo>
                  <a:lnTo>
                    <a:pt x="693166" y="287909"/>
                  </a:lnTo>
                  <a:lnTo>
                    <a:pt x="697229" y="272161"/>
                  </a:lnTo>
                  <a:lnTo>
                    <a:pt x="698246" y="265303"/>
                  </a:lnTo>
                  <a:lnTo>
                    <a:pt x="739251" y="247396"/>
                  </a:lnTo>
                  <a:lnTo>
                    <a:pt x="796163" y="236982"/>
                  </a:lnTo>
                  <a:lnTo>
                    <a:pt x="800243" y="171196"/>
                  </a:lnTo>
                  <a:lnTo>
                    <a:pt x="715772" y="171196"/>
                  </a:lnTo>
                  <a:lnTo>
                    <a:pt x="718663" y="159766"/>
                  </a:lnTo>
                  <a:close/>
                </a:path>
                <a:path w="1799589" h="446405">
                  <a:moveTo>
                    <a:pt x="314706" y="120904"/>
                  </a:moveTo>
                  <a:lnTo>
                    <a:pt x="211963" y="120904"/>
                  </a:lnTo>
                  <a:lnTo>
                    <a:pt x="245998" y="285623"/>
                  </a:lnTo>
                  <a:lnTo>
                    <a:pt x="189229" y="410591"/>
                  </a:lnTo>
                  <a:lnTo>
                    <a:pt x="281178" y="416433"/>
                  </a:lnTo>
                  <a:lnTo>
                    <a:pt x="299127" y="373833"/>
                  </a:lnTo>
                  <a:lnTo>
                    <a:pt x="318558" y="329974"/>
                  </a:lnTo>
                  <a:lnTo>
                    <a:pt x="339471" y="284845"/>
                  </a:lnTo>
                  <a:lnTo>
                    <a:pt x="361865" y="238435"/>
                  </a:lnTo>
                  <a:lnTo>
                    <a:pt x="385741" y="190734"/>
                  </a:lnTo>
                  <a:lnTo>
                    <a:pt x="405249" y="153035"/>
                  </a:lnTo>
                  <a:lnTo>
                    <a:pt x="316103" y="153035"/>
                  </a:lnTo>
                  <a:lnTo>
                    <a:pt x="315221" y="136751"/>
                  </a:lnTo>
                  <a:lnTo>
                    <a:pt x="314706" y="120904"/>
                  </a:lnTo>
                  <a:close/>
                </a:path>
                <a:path w="1799589" h="446405">
                  <a:moveTo>
                    <a:pt x="792734" y="273431"/>
                  </a:moveTo>
                  <a:lnTo>
                    <a:pt x="693166" y="287909"/>
                  </a:lnTo>
                  <a:lnTo>
                    <a:pt x="791764" y="287909"/>
                  </a:lnTo>
                  <a:lnTo>
                    <a:pt x="792734" y="273431"/>
                  </a:lnTo>
                  <a:close/>
                </a:path>
                <a:path w="1799589" h="446405">
                  <a:moveTo>
                    <a:pt x="746383" y="118999"/>
                  </a:moveTo>
                  <a:lnTo>
                    <a:pt x="559942" y="118999"/>
                  </a:lnTo>
                  <a:lnTo>
                    <a:pt x="562610" y="120269"/>
                  </a:lnTo>
                  <a:lnTo>
                    <a:pt x="562493" y="123920"/>
                  </a:lnTo>
                  <a:lnTo>
                    <a:pt x="526010" y="164256"/>
                  </a:lnTo>
                  <a:lnTo>
                    <a:pt x="507746" y="176022"/>
                  </a:lnTo>
                  <a:lnTo>
                    <a:pt x="608382" y="176022"/>
                  </a:lnTo>
                  <a:lnTo>
                    <a:pt x="616585" y="166878"/>
                  </a:lnTo>
                  <a:lnTo>
                    <a:pt x="621665" y="159766"/>
                  </a:lnTo>
                  <a:lnTo>
                    <a:pt x="718663" y="159766"/>
                  </a:lnTo>
                  <a:lnTo>
                    <a:pt x="721233" y="149606"/>
                  </a:lnTo>
                  <a:lnTo>
                    <a:pt x="722954" y="141732"/>
                  </a:lnTo>
                  <a:lnTo>
                    <a:pt x="724598" y="134588"/>
                  </a:lnTo>
                  <a:lnTo>
                    <a:pt x="726269" y="127853"/>
                  </a:lnTo>
                  <a:lnTo>
                    <a:pt x="727964" y="121666"/>
                  </a:lnTo>
                  <a:lnTo>
                    <a:pt x="746383" y="118999"/>
                  </a:lnTo>
                  <a:close/>
                </a:path>
                <a:path w="1799589" h="446405">
                  <a:moveTo>
                    <a:pt x="801370" y="153035"/>
                  </a:moveTo>
                  <a:lnTo>
                    <a:pt x="715772" y="171196"/>
                  </a:lnTo>
                  <a:lnTo>
                    <a:pt x="800243" y="171196"/>
                  </a:lnTo>
                  <a:lnTo>
                    <a:pt x="801370" y="153035"/>
                  </a:lnTo>
                  <a:close/>
                </a:path>
                <a:path w="1799589" h="446405">
                  <a:moveTo>
                    <a:pt x="370840" y="23622"/>
                  </a:moveTo>
                  <a:lnTo>
                    <a:pt x="316103" y="153035"/>
                  </a:lnTo>
                  <a:lnTo>
                    <a:pt x="405249" y="153035"/>
                  </a:lnTo>
                  <a:lnTo>
                    <a:pt x="411098" y="141732"/>
                  </a:lnTo>
                  <a:lnTo>
                    <a:pt x="433197" y="100330"/>
                  </a:lnTo>
                  <a:lnTo>
                    <a:pt x="825653" y="100330"/>
                  </a:lnTo>
                  <a:lnTo>
                    <a:pt x="829964" y="35814"/>
                  </a:lnTo>
                  <a:lnTo>
                    <a:pt x="441833" y="35814"/>
                  </a:lnTo>
                  <a:lnTo>
                    <a:pt x="370840" y="23622"/>
                  </a:lnTo>
                  <a:close/>
                </a:path>
                <a:path w="1799589" h="446405">
                  <a:moveTo>
                    <a:pt x="238378" y="9271"/>
                  </a:moveTo>
                  <a:lnTo>
                    <a:pt x="0" y="36195"/>
                  </a:lnTo>
                  <a:lnTo>
                    <a:pt x="6857" y="146304"/>
                  </a:lnTo>
                  <a:lnTo>
                    <a:pt x="41275" y="140843"/>
                  </a:lnTo>
                  <a:lnTo>
                    <a:pt x="49910" y="139192"/>
                  </a:lnTo>
                  <a:lnTo>
                    <a:pt x="63753" y="136144"/>
                  </a:lnTo>
                  <a:lnTo>
                    <a:pt x="160324" y="136144"/>
                  </a:lnTo>
                  <a:lnTo>
                    <a:pt x="162940" y="124587"/>
                  </a:lnTo>
                  <a:lnTo>
                    <a:pt x="195834" y="121920"/>
                  </a:lnTo>
                  <a:lnTo>
                    <a:pt x="211963" y="120904"/>
                  </a:lnTo>
                  <a:lnTo>
                    <a:pt x="314706" y="120904"/>
                  </a:lnTo>
                  <a:lnTo>
                    <a:pt x="314554" y="110236"/>
                  </a:lnTo>
                  <a:lnTo>
                    <a:pt x="314578" y="84709"/>
                  </a:lnTo>
                  <a:lnTo>
                    <a:pt x="314936" y="66800"/>
                  </a:lnTo>
                  <a:lnTo>
                    <a:pt x="315358" y="52324"/>
                  </a:lnTo>
                  <a:lnTo>
                    <a:pt x="236982" y="52324"/>
                  </a:lnTo>
                  <a:lnTo>
                    <a:pt x="238378" y="9271"/>
                  </a:lnTo>
                  <a:close/>
                </a:path>
                <a:path w="1799589" h="446405">
                  <a:moveTo>
                    <a:pt x="316865" y="17526"/>
                  </a:moveTo>
                  <a:lnTo>
                    <a:pt x="236982" y="52324"/>
                  </a:lnTo>
                  <a:lnTo>
                    <a:pt x="315358" y="52324"/>
                  </a:lnTo>
                  <a:lnTo>
                    <a:pt x="315436" y="49641"/>
                  </a:lnTo>
                  <a:lnTo>
                    <a:pt x="316079" y="33220"/>
                  </a:lnTo>
                  <a:lnTo>
                    <a:pt x="316865" y="17526"/>
                  </a:lnTo>
                  <a:close/>
                </a:path>
                <a:path w="1799589" h="446405">
                  <a:moveTo>
                    <a:pt x="583057" y="6096"/>
                  </a:moveTo>
                  <a:lnTo>
                    <a:pt x="554077" y="7788"/>
                  </a:lnTo>
                  <a:lnTo>
                    <a:pt x="520858" y="12874"/>
                  </a:lnTo>
                  <a:lnTo>
                    <a:pt x="483401" y="21365"/>
                  </a:lnTo>
                  <a:lnTo>
                    <a:pt x="441705" y="33274"/>
                  </a:lnTo>
                  <a:lnTo>
                    <a:pt x="441833" y="33782"/>
                  </a:lnTo>
                  <a:lnTo>
                    <a:pt x="441833" y="35814"/>
                  </a:lnTo>
                  <a:lnTo>
                    <a:pt x="829964" y="35814"/>
                  </a:lnTo>
                  <a:lnTo>
                    <a:pt x="830601" y="26289"/>
                  </a:lnTo>
                  <a:lnTo>
                    <a:pt x="648080" y="26289"/>
                  </a:lnTo>
                  <a:lnTo>
                    <a:pt x="641477" y="20066"/>
                  </a:lnTo>
                  <a:lnTo>
                    <a:pt x="630598" y="13918"/>
                  </a:lnTo>
                  <a:lnTo>
                    <a:pt x="617220" y="9556"/>
                  </a:lnTo>
                  <a:lnTo>
                    <a:pt x="601364" y="6957"/>
                  </a:lnTo>
                  <a:lnTo>
                    <a:pt x="583057" y="6096"/>
                  </a:lnTo>
                  <a:close/>
                </a:path>
                <a:path w="1799589" h="446405">
                  <a:moveTo>
                    <a:pt x="832358" y="0"/>
                  </a:moveTo>
                  <a:lnTo>
                    <a:pt x="648080" y="26289"/>
                  </a:lnTo>
                  <a:lnTo>
                    <a:pt x="830601" y="26289"/>
                  </a:lnTo>
                  <a:lnTo>
                    <a:pt x="832358" y="0"/>
                  </a:lnTo>
                  <a:close/>
                </a:path>
                <a:path w="1799589" h="446405">
                  <a:moveTo>
                    <a:pt x="1101132" y="144145"/>
                  </a:moveTo>
                  <a:lnTo>
                    <a:pt x="1005840" y="144145"/>
                  </a:lnTo>
                  <a:lnTo>
                    <a:pt x="958722" y="420751"/>
                  </a:lnTo>
                  <a:lnTo>
                    <a:pt x="1059561" y="395986"/>
                  </a:lnTo>
                  <a:lnTo>
                    <a:pt x="1064400" y="353683"/>
                  </a:lnTo>
                  <a:lnTo>
                    <a:pt x="1070441" y="309832"/>
                  </a:lnTo>
                  <a:lnTo>
                    <a:pt x="1077681" y="264433"/>
                  </a:lnTo>
                  <a:lnTo>
                    <a:pt x="1086119" y="217487"/>
                  </a:lnTo>
                  <a:lnTo>
                    <a:pt x="1095754" y="168993"/>
                  </a:lnTo>
                  <a:lnTo>
                    <a:pt x="1101132" y="144145"/>
                  </a:lnTo>
                  <a:close/>
                </a:path>
                <a:path w="1799589" h="446405">
                  <a:moveTo>
                    <a:pt x="1131823" y="14224"/>
                  </a:moveTo>
                  <a:lnTo>
                    <a:pt x="950722" y="42926"/>
                  </a:lnTo>
                  <a:lnTo>
                    <a:pt x="935735" y="155194"/>
                  </a:lnTo>
                  <a:lnTo>
                    <a:pt x="1005840" y="144145"/>
                  </a:lnTo>
                  <a:lnTo>
                    <a:pt x="1101132" y="144145"/>
                  </a:lnTo>
                  <a:lnTo>
                    <a:pt x="1106584" y="118951"/>
                  </a:lnTo>
                  <a:lnTo>
                    <a:pt x="1118608" y="67361"/>
                  </a:lnTo>
                  <a:lnTo>
                    <a:pt x="1131823" y="142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 dirty="0">
                <a:solidFill>
                  <a:prstClr val="black"/>
                </a:solidFill>
              </a:endParaRPr>
            </a:p>
          </p:txBody>
        </p:sp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6ED49568-2ED0-267A-DA83-6E0E7348AEA1}"/>
                </a:ext>
              </a:extLst>
            </p:cNvPr>
            <p:cNvSpPr/>
            <p:nvPr/>
          </p:nvSpPr>
          <p:spPr>
            <a:xfrm>
              <a:off x="2713482" y="220344"/>
              <a:ext cx="107314" cy="2183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AB4E656F-A762-AF01-DE31-5D74887FFF89}"/>
                </a:ext>
              </a:extLst>
            </p:cNvPr>
            <p:cNvSpPr/>
            <p:nvPr/>
          </p:nvSpPr>
          <p:spPr>
            <a:xfrm>
              <a:off x="1926590" y="209296"/>
              <a:ext cx="85343" cy="875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048" name="object 16">
              <a:extLst>
                <a:ext uri="{FF2B5EF4-FFF2-40B4-BE49-F238E27FC236}">
                  <a16:creationId xmlns:a16="http://schemas.microsoft.com/office/drawing/2014/main" id="{3A6996AF-288D-F1D3-7511-04EC6C6674A1}"/>
                </a:ext>
              </a:extLst>
            </p:cNvPr>
            <p:cNvSpPr/>
            <p:nvPr/>
          </p:nvSpPr>
          <p:spPr>
            <a:xfrm>
              <a:off x="1434084" y="105537"/>
              <a:ext cx="1799589" cy="446405"/>
            </a:xfrm>
            <a:custGeom>
              <a:avLst/>
              <a:gdLst/>
              <a:ahLst/>
              <a:cxnLst/>
              <a:rect l="l" t="t" r="r" b="b"/>
              <a:pathLst>
                <a:path w="1799589" h="446405">
                  <a:moveTo>
                    <a:pt x="1131823" y="14224"/>
                  </a:moveTo>
                  <a:lnTo>
                    <a:pt x="1118608" y="67361"/>
                  </a:lnTo>
                  <a:lnTo>
                    <a:pt x="1106584" y="118951"/>
                  </a:lnTo>
                  <a:lnTo>
                    <a:pt x="1095754" y="168993"/>
                  </a:lnTo>
                  <a:lnTo>
                    <a:pt x="1086119" y="217487"/>
                  </a:lnTo>
                  <a:lnTo>
                    <a:pt x="1077681" y="264433"/>
                  </a:lnTo>
                  <a:lnTo>
                    <a:pt x="1070441" y="309832"/>
                  </a:lnTo>
                  <a:lnTo>
                    <a:pt x="1064400" y="353683"/>
                  </a:lnTo>
                  <a:lnTo>
                    <a:pt x="1059561" y="395986"/>
                  </a:lnTo>
                  <a:lnTo>
                    <a:pt x="958722" y="420751"/>
                  </a:lnTo>
                  <a:lnTo>
                    <a:pt x="1005840" y="144145"/>
                  </a:lnTo>
                  <a:lnTo>
                    <a:pt x="935735" y="155194"/>
                  </a:lnTo>
                  <a:lnTo>
                    <a:pt x="950722" y="42926"/>
                  </a:lnTo>
                  <a:lnTo>
                    <a:pt x="1131823" y="14224"/>
                  </a:lnTo>
                  <a:close/>
                </a:path>
                <a:path w="1799589" h="446405">
                  <a:moveTo>
                    <a:pt x="1799589" y="12573"/>
                  </a:moveTo>
                  <a:lnTo>
                    <a:pt x="1792837" y="71479"/>
                  </a:lnTo>
                  <a:lnTo>
                    <a:pt x="1787313" y="128180"/>
                  </a:lnTo>
                  <a:lnTo>
                    <a:pt x="1783016" y="182673"/>
                  </a:lnTo>
                  <a:lnTo>
                    <a:pt x="1779947" y="234954"/>
                  </a:lnTo>
                  <a:lnTo>
                    <a:pt x="1778105" y="285020"/>
                  </a:lnTo>
                  <a:lnTo>
                    <a:pt x="1777491" y="332867"/>
                  </a:lnTo>
                  <a:lnTo>
                    <a:pt x="1777491" y="347033"/>
                  </a:lnTo>
                  <a:lnTo>
                    <a:pt x="1777491" y="361711"/>
                  </a:lnTo>
                  <a:lnTo>
                    <a:pt x="1777491" y="376890"/>
                  </a:lnTo>
                  <a:lnTo>
                    <a:pt x="1777491" y="392557"/>
                  </a:lnTo>
                  <a:lnTo>
                    <a:pt x="1656841" y="412750"/>
                  </a:lnTo>
                  <a:lnTo>
                    <a:pt x="1676400" y="178435"/>
                  </a:lnTo>
                  <a:lnTo>
                    <a:pt x="1616455" y="437388"/>
                  </a:lnTo>
                  <a:lnTo>
                    <a:pt x="1547367" y="445897"/>
                  </a:lnTo>
                  <a:lnTo>
                    <a:pt x="1582673" y="116332"/>
                  </a:lnTo>
                  <a:lnTo>
                    <a:pt x="1517015" y="408051"/>
                  </a:lnTo>
                  <a:lnTo>
                    <a:pt x="1395476" y="423545"/>
                  </a:lnTo>
                  <a:lnTo>
                    <a:pt x="1413043" y="375979"/>
                  </a:lnTo>
                  <a:lnTo>
                    <a:pt x="1429553" y="328340"/>
                  </a:lnTo>
                  <a:lnTo>
                    <a:pt x="1445006" y="280627"/>
                  </a:lnTo>
                  <a:lnTo>
                    <a:pt x="1459404" y="232838"/>
                  </a:lnTo>
                  <a:lnTo>
                    <a:pt x="1472748" y="184972"/>
                  </a:lnTo>
                  <a:lnTo>
                    <a:pt x="1485040" y="137027"/>
                  </a:lnTo>
                  <a:lnTo>
                    <a:pt x="1496282" y="89001"/>
                  </a:lnTo>
                  <a:lnTo>
                    <a:pt x="1506473" y="40894"/>
                  </a:lnTo>
                  <a:lnTo>
                    <a:pt x="1645030" y="19304"/>
                  </a:lnTo>
                  <a:lnTo>
                    <a:pt x="1626235" y="215519"/>
                  </a:lnTo>
                  <a:lnTo>
                    <a:pt x="1665859" y="34925"/>
                  </a:lnTo>
                  <a:lnTo>
                    <a:pt x="1799589" y="12573"/>
                  </a:lnTo>
                  <a:close/>
                </a:path>
                <a:path w="1799589" h="446405">
                  <a:moveTo>
                    <a:pt x="1353947" y="10922"/>
                  </a:moveTo>
                  <a:lnTo>
                    <a:pt x="1398047" y="17208"/>
                  </a:lnTo>
                  <a:lnTo>
                    <a:pt x="1445865" y="56643"/>
                  </a:lnTo>
                  <a:lnTo>
                    <a:pt x="1465538" y="102987"/>
                  </a:lnTo>
                  <a:lnTo>
                    <a:pt x="1467992" y="128778"/>
                  </a:lnTo>
                  <a:lnTo>
                    <a:pt x="1467659" y="138586"/>
                  </a:lnTo>
                  <a:lnTo>
                    <a:pt x="1448633" y="216804"/>
                  </a:lnTo>
                  <a:lnTo>
                    <a:pt x="1427321" y="259524"/>
                  </a:lnTo>
                  <a:lnTo>
                    <a:pt x="1398722" y="299481"/>
                  </a:lnTo>
                  <a:lnTo>
                    <a:pt x="1362836" y="336677"/>
                  </a:lnTo>
                  <a:lnTo>
                    <a:pt x="1321857" y="368780"/>
                  </a:lnTo>
                  <a:lnTo>
                    <a:pt x="1277794" y="393477"/>
                  </a:lnTo>
                  <a:lnTo>
                    <a:pt x="1230659" y="410793"/>
                  </a:lnTo>
                  <a:lnTo>
                    <a:pt x="1180465" y="420751"/>
                  </a:lnTo>
                  <a:lnTo>
                    <a:pt x="1181606" y="409039"/>
                  </a:lnTo>
                  <a:lnTo>
                    <a:pt x="1183878" y="392398"/>
                  </a:lnTo>
                  <a:lnTo>
                    <a:pt x="1187269" y="370851"/>
                  </a:lnTo>
                  <a:lnTo>
                    <a:pt x="1191767" y="344424"/>
                  </a:lnTo>
                  <a:lnTo>
                    <a:pt x="1234567" y="98425"/>
                  </a:lnTo>
                  <a:lnTo>
                    <a:pt x="1238615" y="73538"/>
                  </a:lnTo>
                  <a:lnTo>
                    <a:pt x="1241615" y="54308"/>
                  </a:lnTo>
                  <a:lnTo>
                    <a:pt x="1243568" y="40721"/>
                  </a:lnTo>
                  <a:lnTo>
                    <a:pt x="1244473" y="32766"/>
                  </a:lnTo>
                  <a:lnTo>
                    <a:pt x="1276044" y="23244"/>
                  </a:lnTo>
                  <a:lnTo>
                    <a:pt x="1304829" y="16414"/>
                  </a:lnTo>
                  <a:lnTo>
                    <a:pt x="1330805" y="12299"/>
                  </a:lnTo>
                  <a:lnTo>
                    <a:pt x="1353947" y="10922"/>
                  </a:lnTo>
                  <a:close/>
                </a:path>
                <a:path w="1799589" h="446405">
                  <a:moveTo>
                    <a:pt x="832358" y="0"/>
                  </a:moveTo>
                  <a:lnTo>
                    <a:pt x="824991" y="110236"/>
                  </a:lnTo>
                  <a:lnTo>
                    <a:pt x="797704" y="112879"/>
                  </a:lnTo>
                  <a:lnTo>
                    <a:pt x="772429" y="115665"/>
                  </a:lnTo>
                  <a:lnTo>
                    <a:pt x="727964" y="121666"/>
                  </a:lnTo>
                  <a:lnTo>
                    <a:pt x="721233" y="149606"/>
                  </a:lnTo>
                  <a:lnTo>
                    <a:pt x="715772" y="171196"/>
                  </a:lnTo>
                  <a:lnTo>
                    <a:pt x="801370" y="153035"/>
                  </a:lnTo>
                  <a:lnTo>
                    <a:pt x="796163" y="236982"/>
                  </a:lnTo>
                  <a:lnTo>
                    <a:pt x="765498" y="242486"/>
                  </a:lnTo>
                  <a:lnTo>
                    <a:pt x="739251" y="247396"/>
                  </a:lnTo>
                  <a:lnTo>
                    <a:pt x="700151" y="255524"/>
                  </a:lnTo>
                  <a:lnTo>
                    <a:pt x="697229" y="272161"/>
                  </a:lnTo>
                  <a:lnTo>
                    <a:pt x="693166" y="287909"/>
                  </a:lnTo>
                  <a:lnTo>
                    <a:pt x="792734" y="273431"/>
                  </a:lnTo>
                  <a:lnTo>
                    <a:pt x="785367" y="383413"/>
                  </a:lnTo>
                  <a:lnTo>
                    <a:pt x="741836" y="388318"/>
                  </a:lnTo>
                  <a:lnTo>
                    <a:pt x="692959" y="396176"/>
                  </a:lnTo>
                  <a:lnTo>
                    <a:pt x="638724" y="406987"/>
                  </a:lnTo>
                  <a:lnTo>
                    <a:pt x="579120" y="420751"/>
                  </a:lnTo>
                  <a:lnTo>
                    <a:pt x="621665" y="159766"/>
                  </a:lnTo>
                  <a:lnTo>
                    <a:pt x="592703" y="193502"/>
                  </a:lnTo>
                  <a:lnTo>
                    <a:pt x="563546" y="220233"/>
                  </a:lnTo>
                  <a:lnTo>
                    <a:pt x="529127" y="247084"/>
                  </a:lnTo>
                  <a:lnTo>
                    <a:pt x="489458" y="274066"/>
                  </a:lnTo>
                  <a:lnTo>
                    <a:pt x="484193" y="305117"/>
                  </a:lnTo>
                  <a:lnTo>
                    <a:pt x="479631" y="335788"/>
                  </a:lnTo>
                  <a:lnTo>
                    <a:pt x="475759" y="366077"/>
                  </a:lnTo>
                  <a:lnTo>
                    <a:pt x="472566" y="395986"/>
                  </a:lnTo>
                  <a:lnTo>
                    <a:pt x="376428" y="420751"/>
                  </a:lnTo>
                  <a:lnTo>
                    <a:pt x="384286" y="370441"/>
                  </a:lnTo>
                  <a:lnTo>
                    <a:pt x="412877" y="215900"/>
                  </a:lnTo>
                  <a:lnTo>
                    <a:pt x="418474" y="184943"/>
                  </a:lnTo>
                  <a:lnTo>
                    <a:pt x="423465" y="156845"/>
                  </a:lnTo>
                  <a:lnTo>
                    <a:pt x="427861" y="131603"/>
                  </a:lnTo>
                  <a:lnTo>
                    <a:pt x="431672" y="109220"/>
                  </a:lnTo>
                  <a:lnTo>
                    <a:pt x="433197" y="100330"/>
                  </a:lnTo>
                  <a:lnTo>
                    <a:pt x="411098" y="141732"/>
                  </a:lnTo>
                  <a:lnTo>
                    <a:pt x="385741" y="190734"/>
                  </a:lnTo>
                  <a:lnTo>
                    <a:pt x="361865" y="238435"/>
                  </a:lnTo>
                  <a:lnTo>
                    <a:pt x="339471" y="284845"/>
                  </a:lnTo>
                  <a:lnTo>
                    <a:pt x="318558" y="329974"/>
                  </a:lnTo>
                  <a:lnTo>
                    <a:pt x="299127" y="373833"/>
                  </a:lnTo>
                  <a:lnTo>
                    <a:pt x="281178" y="416433"/>
                  </a:lnTo>
                  <a:lnTo>
                    <a:pt x="189229" y="410591"/>
                  </a:lnTo>
                  <a:lnTo>
                    <a:pt x="245998" y="285623"/>
                  </a:lnTo>
                  <a:lnTo>
                    <a:pt x="211963" y="120904"/>
                  </a:lnTo>
                  <a:lnTo>
                    <a:pt x="195834" y="121920"/>
                  </a:lnTo>
                  <a:lnTo>
                    <a:pt x="150031" y="181597"/>
                  </a:lnTo>
                  <a:lnTo>
                    <a:pt x="138884" y="237255"/>
                  </a:lnTo>
                  <a:lnTo>
                    <a:pt x="129492" y="291547"/>
                  </a:lnTo>
                  <a:lnTo>
                    <a:pt x="121849" y="344461"/>
                  </a:lnTo>
                  <a:lnTo>
                    <a:pt x="115950" y="395986"/>
                  </a:lnTo>
                  <a:lnTo>
                    <a:pt x="14478" y="420751"/>
                  </a:lnTo>
                  <a:lnTo>
                    <a:pt x="63753" y="136144"/>
                  </a:lnTo>
                  <a:lnTo>
                    <a:pt x="57403" y="137541"/>
                  </a:lnTo>
                  <a:lnTo>
                    <a:pt x="49910" y="139192"/>
                  </a:lnTo>
                  <a:lnTo>
                    <a:pt x="41275" y="140843"/>
                  </a:lnTo>
                  <a:lnTo>
                    <a:pt x="6857" y="146304"/>
                  </a:lnTo>
                  <a:lnTo>
                    <a:pt x="0" y="36195"/>
                  </a:lnTo>
                  <a:lnTo>
                    <a:pt x="238378" y="9271"/>
                  </a:lnTo>
                  <a:lnTo>
                    <a:pt x="236982" y="52324"/>
                  </a:lnTo>
                  <a:lnTo>
                    <a:pt x="316865" y="17526"/>
                  </a:lnTo>
                  <a:lnTo>
                    <a:pt x="314936" y="66800"/>
                  </a:lnTo>
                  <a:lnTo>
                    <a:pt x="314459" y="102564"/>
                  </a:lnTo>
                  <a:lnTo>
                    <a:pt x="314674" y="119919"/>
                  </a:lnTo>
                  <a:lnTo>
                    <a:pt x="315221" y="136751"/>
                  </a:lnTo>
                  <a:lnTo>
                    <a:pt x="316103" y="153035"/>
                  </a:lnTo>
                  <a:lnTo>
                    <a:pt x="370840" y="23622"/>
                  </a:lnTo>
                  <a:lnTo>
                    <a:pt x="441833" y="35814"/>
                  </a:lnTo>
                  <a:lnTo>
                    <a:pt x="441959" y="35179"/>
                  </a:lnTo>
                  <a:lnTo>
                    <a:pt x="441833" y="34290"/>
                  </a:lnTo>
                  <a:lnTo>
                    <a:pt x="441833" y="33782"/>
                  </a:lnTo>
                  <a:lnTo>
                    <a:pt x="483401" y="21365"/>
                  </a:lnTo>
                  <a:lnTo>
                    <a:pt x="520858" y="12874"/>
                  </a:lnTo>
                  <a:lnTo>
                    <a:pt x="583057" y="6096"/>
                  </a:lnTo>
                  <a:lnTo>
                    <a:pt x="601364" y="6957"/>
                  </a:lnTo>
                  <a:lnTo>
                    <a:pt x="617220" y="9556"/>
                  </a:lnTo>
                  <a:lnTo>
                    <a:pt x="630598" y="13918"/>
                  </a:lnTo>
                  <a:lnTo>
                    <a:pt x="641477" y="20066"/>
                  </a:lnTo>
                  <a:lnTo>
                    <a:pt x="648080" y="26289"/>
                  </a:lnTo>
                  <a:lnTo>
                    <a:pt x="832358" y="0"/>
                  </a:lnTo>
                  <a:close/>
                </a:path>
              </a:pathLst>
            </a:custGeom>
            <a:ln w="3048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/>
          <p:cNvSpPr txBox="1"/>
          <p:nvPr/>
        </p:nvSpPr>
        <p:spPr>
          <a:xfrm>
            <a:off x="551383" y="980728"/>
            <a:ext cx="5544617" cy="556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2400" b="1" spc="-5" dirty="0">
                <a:solidFill>
                  <a:prstClr val="black"/>
                </a:solidFill>
                <a:cs typeface="Gothic Uralic"/>
              </a:rPr>
              <a:t>SIGNS AND</a:t>
            </a:r>
            <a:r>
              <a:rPr sz="2400" b="1" spc="5" dirty="0">
                <a:solidFill>
                  <a:prstClr val="black"/>
                </a:solidFill>
                <a:cs typeface="Gothic Uralic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Gothic Uralic"/>
              </a:rPr>
              <a:t>SYMPTOMS:</a:t>
            </a:r>
            <a:endParaRPr sz="2400" dirty="0">
              <a:solidFill>
                <a:prstClr val="black"/>
              </a:solidFill>
              <a:cs typeface="Gothic Uralic"/>
            </a:endParaRPr>
          </a:p>
          <a:p>
            <a:pPr marL="294640" indent="-281940" algn="l" rtl="0">
              <a:spcBef>
                <a:spcPts val="5"/>
              </a:spcBef>
              <a:buFontTx/>
              <a:buAutoNum type="arabicPeriod"/>
              <a:tabLst>
                <a:tab pos="294640" algn="l"/>
              </a:tabLst>
            </a:pPr>
            <a:r>
              <a:rPr sz="2400" dirty="0">
                <a:solidFill>
                  <a:prstClr val="black"/>
                </a:solidFill>
                <a:cs typeface="TeXGyreAdventor"/>
              </a:rPr>
              <a:t>Polyuria</a:t>
            </a:r>
          </a:p>
          <a:p>
            <a:pPr marL="294640" indent="-281940" algn="l" rtl="0">
              <a:buFontTx/>
              <a:buAutoNum type="arabicPeriod"/>
              <a:tabLst>
                <a:tab pos="294640" algn="l"/>
              </a:tabLst>
            </a:pPr>
            <a:r>
              <a:rPr sz="2400" spc="-5" dirty="0">
                <a:solidFill>
                  <a:prstClr val="black"/>
                </a:solidFill>
                <a:cs typeface="TeXGyreAdventor"/>
              </a:rPr>
              <a:t>Polydypsia</a:t>
            </a:r>
            <a:endParaRPr sz="2400" dirty="0">
              <a:solidFill>
                <a:prstClr val="black"/>
              </a:solidFill>
              <a:cs typeface="TeXGyreAdventor"/>
            </a:endParaRPr>
          </a:p>
          <a:p>
            <a:pPr marL="294640" indent="-281940" algn="l" rtl="0">
              <a:buFontTx/>
              <a:buAutoNum type="arabicPeriod"/>
              <a:tabLst>
                <a:tab pos="294640" algn="l"/>
              </a:tabLst>
            </a:pPr>
            <a:r>
              <a:rPr sz="2400" spc="-5" dirty="0">
                <a:solidFill>
                  <a:prstClr val="black"/>
                </a:solidFill>
                <a:cs typeface="TeXGyreAdventor"/>
              </a:rPr>
              <a:t>Polyphagia</a:t>
            </a:r>
            <a:endParaRPr sz="2400" dirty="0">
              <a:solidFill>
                <a:prstClr val="black"/>
              </a:solidFill>
              <a:cs typeface="TeXGyreAdventor"/>
            </a:endParaRPr>
          </a:p>
          <a:p>
            <a:pPr marL="294640" indent="-281940" algn="l" rtl="0">
              <a:buFontTx/>
              <a:buAutoNum type="arabicPeriod"/>
              <a:tabLst>
                <a:tab pos="294640" algn="l"/>
              </a:tabLst>
            </a:pPr>
            <a:r>
              <a:rPr sz="2400" dirty="0">
                <a:solidFill>
                  <a:prstClr val="black"/>
                </a:solidFill>
                <a:cs typeface="TeXGyreAdventor"/>
              </a:rPr>
              <a:t>Glucosuria</a:t>
            </a:r>
          </a:p>
          <a:p>
            <a:pPr marL="294640" indent="-281940" algn="l" rtl="0">
              <a:buClr>
                <a:srgbClr val="000000"/>
              </a:buClr>
              <a:buFont typeface="TeXGyreAdventor"/>
              <a:buAutoNum type="arabicPeriod"/>
              <a:tabLst>
                <a:tab pos="294640" algn="l"/>
              </a:tabLst>
            </a:pPr>
            <a:r>
              <a:rPr sz="2400" b="1" dirty="0">
                <a:solidFill>
                  <a:srgbClr val="FF0000"/>
                </a:solidFill>
                <a:cs typeface="Gothic Uralic"/>
              </a:rPr>
              <a:t>WEIGHT</a:t>
            </a:r>
            <a:r>
              <a:rPr sz="2400" b="1" spc="-5" dirty="0">
                <a:solidFill>
                  <a:srgbClr val="FF0000"/>
                </a:solidFill>
                <a:cs typeface="Gothic Uralic"/>
              </a:rPr>
              <a:t> </a:t>
            </a:r>
            <a:r>
              <a:rPr sz="2400" b="1" dirty="0">
                <a:solidFill>
                  <a:srgbClr val="FF0000"/>
                </a:solidFill>
                <a:cs typeface="Gothic Uralic"/>
              </a:rPr>
              <a:t>LOSS</a:t>
            </a:r>
            <a:endParaRPr sz="2400" dirty="0">
              <a:solidFill>
                <a:prstClr val="black"/>
              </a:solidFill>
              <a:cs typeface="Gothic Uralic"/>
            </a:endParaRPr>
          </a:p>
          <a:p>
            <a:pPr marL="294005" indent="-281940" algn="l" rtl="0">
              <a:spcBef>
                <a:spcPts val="5"/>
              </a:spcBef>
              <a:buFontTx/>
              <a:buAutoNum type="arabicPeriod"/>
              <a:tabLst>
                <a:tab pos="294640" algn="l"/>
              </a:tabLst>
            </a:pPr>
            <a:r>
              <a:rPr sz="2400" spc="-5" dirty="0">
                <a:solidFill>
                  <a:prstClr val="black"/>
                </a:solidFill>
                <a:cs typeface="TeXGyreAdventor"/>
              </a:rPr>
              <a:t>Anorexia, nausea and</a:t>
            </a:r>
            <a:r>
              <a:rPr sz="2400" spc="-15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400" spc="-10" dirty="0">
                <a:solidFill>
                  <a:prstClr val="black"/>
                </a:solidFill>
                <a:cs typeface="TeXGyreAdventor"/>
              </a:rPr>
              <a:t>vomiting</a:t>
            </a:r>
            <a:endParaRPr sz="2400" dirty="0">
              <a:solidFill>
                <a:prstClr val="black"/>
              </a:solidFill>
              <a:cs typeface="TeXGyreAdventor"/>
            </a:endParaRPr>
          </a:p>
          <a:p>
            <a:pPr marL="294005" indent="-281940" algn="l" rtl="0">
              <a:buFontTx/>
              <a:buAutoNum type="arabicPeriod"/>
              <a:tabLst>
                <a:tab pos="294640" algn="l"/>
              </a:tabLst>
            </a:pPr>
            <a:r>
              <a:rPr sz="2400" dirty="0">
                <a:solidFill>
                  <a:prstClr val="black"/>
                </a:solidFill>
                <a:cs typeface="TeXGyreAdventor"/>
              </a:rPr>
              <a:t>Blurring </a:t>
            </a:r>
            <a:r>
              <a:rPr sz="2400" spc="-10" dirty="0">
                <a:solidFill>
                  <a:prstClr val="black"/>
                </a:solidFill>
                <a:cs typeface="TeXGyreAdventor"/>
              </a:rPr>
              <a:t>of</a:t>
            </a:r>
            <a:r>
              <a:rPr sz="2400" spc="-50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400" spc="-10" dirty="0">
                <a:solidFill>
                  <a:prstClr val="black"/>
                </a:solidFill>
                <a:cs typeface="TeXGyreAdventor"/>
              </a:rPr>
              <a:t>vision</a:t>
            </a:r>
            <a:endParaRPr sz="2400" dirty="0">
              <a:solidFill>
                <a:prstClr val="black"/>
              </a:solidFill>
              <a:cs typeface="TeXGyreAdventor"/>
            </a:endParaRPr>
          </a:p>
          <a:p>
            <a:pPr marL="297180" marR="878840" indent="-284480" algn="l" rtl="0">
              <a:buFontTx/>
              <a:buAutoNum type="arabicPeriod"/>
              <a:tabLst>
                <a:tab pos="294640" algn="l"/>
              </a:tabLst>
            </a:pPr>
            <a:r>
              <a:rPr sz="2400" dirty="0">
                <a:solidFill>
                  <a:prstClr val="black"/>
                </a:solidFill>
                <a:cs typeface="TeXGyreAdventor"/>
              </a:rPr>
              <a:t>Increase </a:t>
            </a:r>
            <a:r>
              <a:rPr sz="2400" spc="-10" dirty="0">
                <a:solidFill>
                  <a:prstClr val="black"/>
                </a:solidFill>
                <a:cs typeface="TeXGyreAdventor"/>
              </a:rPr>
              <a:t>susceptibility </a:t>
            </a:r>
            <a:r>
              <a:rPr sz="2400" spc="-25" dirty="0">
                <a:solidFill>
                  <a:prstClr val="black"/>
                </a:solidFill>
                <a:cs typeface="TeXGyreAdventor"/>
              </a:rPr>
              <a:t>to  </a:t>
            </a:r>
            <a:r>
              <a:rPr sz="2400" spc="-10" dirty="0">
                <a:solidFill>
                  <a:prstClr val="black"/>
                </a:solidFill>
                <a:cs typeface="TeXGyreAdventor"/>
              </a:rPr>
              <a:t>infection</a:t>
            </a:r>
            <a:endParaRPr sz="2400" dirty="0">
              <a:solidFill>
                <a:prstClr val="black"/>
              </a:solidFill>
              <a:cs typeface="TeXGyreAdventor"/>
            </a:endParaRPr>
          </a:p>
          <a:p>
            <a:pPr marL="294005" indent="-281940" algn="l" rtl="0">
              <a:buFontTx/>
              <a:buAutoNum type="arabicPeriod"/>
              <a:tabLst>
                <a:tab pos="294640" algn="l"/>
              </a:tabLst>
            </a:pPr>
            <a:r>
              <a:rPr sz="2400" spc="-5" dirty="0">
                <a:solidFill>
                  <a:prstClr val="black"/>
                </a:solidFill>
                <a:cs typeface="TeXGyreAdventor"/>
              </a:rPr>
              <a:t>Delayed/poor </a:t>
            </a:r>
            <a:r>
              <a:rPr sz="2400" dirty="0">
                <a:solidFill>
                  <a:prstClr val="black"/>
                </a:solidFill>
                <a:cs typeface="TeXGyreAdventor"/>
              </a:rPr>
              <a:t>wound</a:t>
            </a:r>
            <a:r>
              <a:rPr sz="2400" spc="-40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400" dirty="0">
                <a:solidFill>
                  <a:prstClr val="black"/>
                </a:solidFill>
                <a:cs typeface="TeXGyreAdventor"/>
              </a:rPr>
              <a:t>healing</a:t>
            </a:r>
            <a:endParaRPr lang="en-US" sz="2400" dirty="0">
              <a:solidFill>
                <a:prstClr val="black"/>
              </a:solidFill>
              <a:cs typeface="TeXGyreAdventor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Gothic Uralic"/>
              </a:rPr>
              <a:t>TREATMENT: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Gothic Uralic"/>
            </a:endParaRPr>
          </a:p>
          <a:p>
            <a:pPr marL="294005" marR="0" lvl="0" indent="-28194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94640" algn="l"/>
              </a:tabLst>
              <a:defRPr/>
            </a:pP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Insulin</a:t>
            </a:r>
            <a:r>
              <a:rPr kumimoji="0" lang="en-US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therapy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marL="294005" marR="0" lvl="0" indent="-281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94640" algn="l"/>
              </a:tabLst>
              <a:defRPr/>
            </a:pP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Diet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marL="294005" marR="0" lvl="0" indent="-281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946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Exercise</a:t>
            </a:r>
          </a:p>
          <a:p>
            <a:pPr marL="12065" algn="l" rtl="0">
              <a:tabLst>
                <a:tab pos="294640" algn="l"/>
              </a:tabLst>
            </a:pPr>
            <a:endParaRPr sz="2400" dirty="0">
              <a:solidFill>
                <a:prstClr val="black"/>
              </a:solidFill>
              <a:cs typeface="TeXGyreAdventor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7032104" y="980728"/>
            <a:ext cx="4824535" cy="4457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2400" b="1" spc="-5" dirty="0">
                <a:solidFill>
                  <a:prstClr val="black"/>
                </a:solidFill>
                <a:cs typeface="Gothic Uralic"/>
              </a:rPr>
              <a:t>SIGNS AND</a:t>
            </a:r>
            <a:r>
              <a:rPr sz="2400" b="1" spc="-60" dirty="0">
                <a:solidFill>
                  <a:prstClr val="black"/>
                </a:solidFill>
                <a:cs typeface="Gothic Uralic"/>
              </a:rPr>
              <a:t> </a:t>
            </a:r>
            <a:r>
              <a:rPr sz="2400" b="1" spc="-5" dirty="0">
                <a:solidFill>
                  <a:prstClr val="black"/>
                </a:solidFill>
                <a:cs typeface="Gothic Uralic"/>
              </a:rPr>
              <a:t>SYMPTOMS:</a:t>
            </a:r>
            <a:endParaRPr sz="2400" dirty="0">
              <a:solidFill>
                <a:prstClr val="black"/>
              </a:solidFill>
              <a:cs typeface="Gothic Uralic"/>
            </a:endParaRPr>
          </a:p>
          <a:p>
            <a:pPr marL="294005" indent="-281940" algn="l" rtl="0">
              <a:spcBef>
                <a:spcPts val="5"/>
              </a:spcBef>
              <a:buFontTx/>
              <a:buAutoNum type="arabicPeriod"/>
              <a:tabLst>
                <a:tab pos="294640" algn="l"/>
              </a:tabLst>
            </a:pPr>
            <a:r>
              <a:rPr sz="2400" dirty="0">
                <a:solidFill>
                  <a:prstClr val="black"/>
                </a:solidFill>
                <a:cs typeface="TeXGyreAdventor"/>
              </a:rPr>
              <a:t>Usually</a:t>
            </a:r>
            <a:r>
              <a:rPr sz="2400" spc="-110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400" spc="-10" dirty="0">
                <a:solidFill>
                  <a:prstClr val="black"/>
                </a:solidFill>
                <a:cs typeface="TeXGyreAdventor"/>
              </a:rPr>
              <a:t>asymptomatic</a:t>
            </a:r>
            <a:endParaRPr sz="2400" dirty="0">
              <a:solidFill>
                <a:prstClr val="black"/>
              </a:solidFill>
              <a:cs typeface="TeXGyreAdventor"/>
            </a:endParaRPr>
          </a:p>
          <a:p>
            <a:pPr marL="294640" indent="-281940" algn="l" rtl="0">
              <a:buFontTx/>
              <a:buAutoNum type="arabicPeriod"/>
              <a:tabLst>
                <a:tab pos="294640" algn="l"/>
              </a:tabLst>
            </a:pPr>
            <a:r>
              <a:rPr sz="2400" dirty="0">
                <a:solidFill>
                  <a:prstClr val="black"/>
                </a:solidFill>
                <a:cs typeface="TeXGyreAdventor"/>
              </a:rPr>
              <a:t>Polyuria</a:t>
            </a:r>
          </a:p>
          <a:p>
            <a:pPr marL="294640" indent="-281940" algn="l" rtl="0">
              <a:buFontTx/>
              <a:buAutoNum type="arabicPeriod"/>
              <a:tabLst>
                <a:tab pos="294640" algn="l"/>
              </a:tabLst>
            </a:pPr>
            <a:r>
              <a:rPr sz="2400" spc="-5" dirty="0">
                <a:solidFill>
                  <a:prstClr val="black"/>
                </a:solidFill>
                <a:cs typeface="TeXGyreAdventor"/>
              </a:rPr>
              <a:t>Polydypsia</a:t>
            </a:r>
            <a:endParaRPr sz="2400" dirty="0">
              <a:solidFill>
                <a:prstClr val="black"/>
              </a:solidFill>
              <a:cs typeface="TeXGyreAdventor"/>
            </a:endParaRPr>
          </a:p>
          <a:p>
            <a:pPr marL="294640" indent="-281940" algn="l" rtl="0">
              <a:buFontTx/>
              <a:buAutoNum type="arabicPeriod"/>
              <a:tabLst>
                <a:tab pos="294640" algn="l"/>
              </a:tabLst>
            </a:pPr>
            <a:r>
              <a:rPr sz="2400" spc="-5" dirty="0">
                <a:solidFill>
                  <a:prstClr val="black"/>
                </a:solidFill>
                <a:cs typeface="TeXGyreAdventor"/>
              </a:rPr>
              <a:t>Polyphagia</a:t>
            </a:r>
            <a:endParaRPr sz="2400" dirty="0">
              <a:solidFill>
                <a:prstClr val="black"/>
              </a:solidFill>
              <a:cs typeface="TeXGyreAdventor"/>
            </a:endParaRPr>
          </a:p>
          <a:p>
            <a:pPr marL="294640" indent="-281940" algn="l" rtl="0">
              <a:buFontTx/>
              <a:buAutoNum type="arabicPeriod"/>
              <a:tabLst>
                <a:tab pos="294640" algn="l"/>
              </a:tabLst>
            </a:pPr>
            <a:r>
              <a:rPr sz="2400" dirty="0">
                <a:solidFill>
                  <a:prstClr val="black"/>
                </a:solidFill>
                <a:cs typeface="TeXGyreAdventor"/>
              </a:rPr>
              <a:t>Glucosuria</a:t>
            </a:r>
          </a:p>
          <a:p>
            <a:pPr marL="294640" indent="-281940" algn="l" rtl="0">
              <a:spcBef>
                <a:spcPts val="5"/>
              </a:spcBef>
              <a:buClr>
                <a:srgbClr val="000000"/>
              </a:buClr>
              <a:buFont typeface="TeXGyreAdventor"/>
              <a:buAutoNum type="arabicPeriod"/>
              <a:tabLst>
                <a:tab pos="294640" algn="l"/>
              </a:tabLst>
            </a:pPr>
            <a:r>
              <a:rPr sz="2400" b="1" dirty="0">
                <a:solidFill>
                  <a:srgbClr val="FF0000"/>
                </a:solidFill>
                <a:cs typeface="Gothic Uralic"/>
              </a:rPr>
              <a:t>WEIGHT</a:t>
            </a:r>
            <a:r>
              <a:rPr sz="2400" b="1" spc="-5" dirty="0">
                <a:solidFill>
                  <a:srgbClr val="FF0000"/>
                </a:solidFill>
                <a:cs typeface="Gothic Uralic"/>
              </a:rPr>
              <a:t> GAIN</a:t>
            </a:r>
            <a:endParaRPr lang="en-US" sz="2400" b="1" spc="-5" dirty="0">
              <a:solidFill>
                <a:srgbClr val="FF0000"/>
              </a:solidFill>
              <a:cs typeface="Gothic Ural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Gothic Uralic"/>
              </a:rPr>
              <a:t>TREATMENT: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Gothic Uralic"/>
            </a:endParaRPr>
          </a:p>
          <a:p>
            <a:pPr marL="294005" marR="0" lvl="0" indent="-28194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94640" algn="l"/>
              </a:tabLst>
              <a:defRPr/>
            </a:pP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Oral Hypoglycemic</a:t>
            </a:r>
            <a:r>
              <a:rPr kumimoji="0" lang="en-US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 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agents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marL="294005" marR="0" lvl="0" indent="-281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94640" algn="l"/>
              </a:tabLst>
              <a:defRPr/>
            </a:pP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Diet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marL="294005" marR="0" lvl="0" indent="-281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946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Exercise</a:t>
            </a:r>
          </a:p>
          <a:p>
            <a:pPr marL="294640" indent="-281940" algn="l" rtl="0">
              <a:spcBef>
                <a:spcPts val="5"/>
              </a:spcBef>
              <a:buClr>
                <a:srgbClr val="000000"/>
              </a:buClr>
              <a:buFont typeface="TeXGyreAdventor"/>
              <a:buAutoNum type="arabicPeriod"/>
              <a:tabLst>
                <a:tab pos="294640" algn="l"/>
              </a:tabLst>
            </a:pPr>
            <a:endParaRPr sz="2400" dirty="0">
              <a:solidFill>
                <a:prstClr val="black"/>
              </a:solidFill>
              <a:cs typeface="Gothic Uralic"/>
            </a:endParaRPr>
          </a:p>
        </p:txBody>
      </p:sp>
      <p:grpSp>
        <p:nvGrpSpPr>
          <p:cNvPr id="13" name="object 10"/>
          <p:cNvGrpSpPr/>
          <p:nvPr/>
        </p:nvGrpSpPr>
        <p:grpSpPr>
          <a:xfrm>
            <a:off x="551383" y="311646"/>
            <a:ext cx="9649073" cy="558800"/>
            <a:chOff x="1397000" y="68580"/>
            <a:chExt cx="6443979" cy="558800"/>
          </a:xfrm>
        </p:grpSpPr>
        <p:sp>
          <p:nvSpPr>
            <p:cNvPr id="14" name="object 11"/>
            <p:cNvSpPr/>
            <p:nvPr/>
          </p:nvSpPr>
          <p:spPr>
            <a:xfrm>
              <a:off x="1397000" y="68580"/>
              <a:ext cx="1912620" cy="558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5" name="object 12"/>
            <p:cNvSpPr/>
            <p:nvPr/>
          </p:nvSpPr>
          <p:spPr>
            <a:xfrm>
              <a:off x="1434084" y="105537"/>
              <a:ext cx="1799589" cy="446405"/>
            </a:xfrm>
            <a:custGeom>
              <a:avLst/>
              <a:gdLst/>
              <a:ahLst/>
              <a:cxnLst/>
              <a:rect l="l" t="t" r="r" b="b"/>
              <a:pathLst>
                <a:path w="1799589" h="446405">
                  <a:moveTo>
                    <a:pt x="1635736" y="116332"/>
                  </a:moveTo>
                  <a:lnTo>
                    <a:pt x="1582673" y="116332"/>
                  </a:lnTo>
                  <a:lnTo>
                    <a:pt x="1547367" y="445897"/>
                  </a:lnTo>
                  <a:lnTo>
                    <a:pt x="1616455" y="437388"/>
                  </a:lnTo>
                  <a:lnTo>
                    <a:pt x="1667815" y="215519"/>
                  </a:lnTo>
                  <a:lnTo>
                    <a:pt x="1626235" y="215519"/>
                  </a:lnTo>
                  <a:lnTo>
                    <a:pt x="1635736" y="116332"/>
                  </a:lnTo>
                  <a:close/>
                </a:path>
                <a:path w="1799589" h="446405">
                  <a:moveTo>
                    <a:pt x="1645030" y="19304"/>
                  </a:moveTo>
                  <a:lnTo>
                    <a:pt x="1506473" y="40894"/>
                  </a:lnTo>
                  <a:lnTo>
                    <a:pt x="1496282" y="89001"/>
                  </a:lnTo>
                  <a:lnTo>
                    <a:pt x="1485040" y="137027"/>
                  </a:lnTo>
                  <a:lnTo>
                    <a:pt x="1472748" y="184972"/>
                  </a:lnTo>
                  <a:lnTo>
                    <a:pt x="1459404" y="232838"/>
                  </a:lnTo>
                  <a:lnTo>
                    <a:pt x="1445006" y="280627"/>
                  </a:lnTo>
                  <a:lnTo>
                    <a:pt x="1429553" y="328340"/>
                  </a:lnTo>
                  <a:lnTo>
                    <a:pt x="1413043" y="375979"/>
                  </a:lnTo>
                  <a:lnTo>
                    <a:pt x="1395476" y="423545"/>
                  </a:lnTo>
                  <a:lnTo>
                    <a:pt x="1517015" y="408051"/>
                  </a:lnTo>
                  <a:lnTo>
                    <a:pt x="1582673" y="116332"/>
                  </a:lnTo>
                  <a:lnTo>
                    <a:pt x="1635736" y="116332"/>
                  </a:lnTo>
                  <a:lnTo>
                    <a:pt x="1645030" y="19304"/>
                  </a:lnTo>
                  <a:close/>
                </a:path>
                <a:path w="1799589" h="446405">
                  <a:moveTo>
                    <a:pt x="1353947" y="10922"/>
                  </a:moveTo>
                  <a:lnTo>
                    <a:pt x="1304829" y="16414"/>
                  </a:lnTo>
                  <a:lnTo>
                    <a:pt x="1244473" y="32766"/>
                  </a:lnTo>
                  <a:lnTo>
                    <a:pt x="1243543" y="40894"/>
                  </a:lnTo>
                  <a:lnTo>
                    <a:pt x="1241615" y="54308"/>
                  </a:lnTo>
                  <a:lnTo>
                    <a:pt x="1238615" y="73538"/>
                  </a:lnTo>
                  <a:lnTo>
                    <a:pt x="1234567" y="98425"/>
                  </a:lnTo>
                  <a:lnTo>
                    <a:pt x="1191767" y="344424"/>
                  </a:lnTo>
                  <a:lnTo>
                    <a:pt x="1187269" y="370851"/>
                  </a:lnTo>
                  <a:lnTo>
                    <a:pt x="1183856" y="392557"/>
                  </a:lnTo>
                  <a:lnTo>
                    <a:pt x="1181606" y="409039"/>
                  </a:lnTo>
                  <a:lnTo>
                    <a:pt x="1180465" y="420751"/>
                  </a:lnTo>
                  <a:lnTo>
                    <a:pt x="1230659" y="410793"/>
                  </a:lnTo>
                  <a:lnTo>
                    <a:pt x="1277794" y="393477"/>
                  </a:lnTo>
                  <a:lnTo>
                    <a:pt x="1321857" y="368780"/>
                  </a:lnTo>
                  <a:lnTo>
                    <a:pt x="1362836" y="336677"/>
                  </a:lnTo>
                  <a:lnTo>
                    <a:pt x="1380971" y="317881"/>
                  </a:lnTo>
                  <a:lnTo>
                    <a:pt x="1294638" y="317881"/>
                  </a:lnTo>
                  <a:lnTo>
                    <a:pt x="1301708" y="273423"/>
                  </a:lnTo>
                  <a:lnTo>
                    <a:pt x="1310147" y="227298"/>
                  </a:lnTo>
                  <a:lnTo>
                    <a:pt x="1319944" y="179506"/>
                  </a:lnTo>
                  <a:lnTo>
                    <a:pt x="1331086" y="130048"/>
                  </a:lnTo>
                  <a:lnTo>
                    <a:pt x="1467949" y="130048"/>
                  </a:lnTo>
                  <a:lnTo>
                    <a:pt x="1467936" y="128180"/>
                  </a:lnTo>
                  <a:lnTo>
                    <a:pt x="1458166" y="78946"/>
                  </a:lnTo>
                  <a:lnTo>
                    <a:pt x="1428623" y="36068"/>
                  </a:lnTo>
                  <a:lnTo>
                    <a:pt x="1377688" y="12493"/>
                  </a:lnTo>
                  <a:lnTo>
                    <a:pt x="1353947" y="10922"/>
                  </a:lnTo>
                  <a:close/>
                </a:path>
                <a:path w="1799589" h="446405">
                  <a:moveTo>
                    <a:pt x="1783350" y="178435"/>
                  </a:moveTo>
                  <a:lnTo>
                    <a:pt x="1676400" y="178435"/>
                  </a:lnTo>
                  <a:lnTo>
                    <a:pt x="1656841" y="412750"/>
                  </a:lnTo>
                  <a:lnTo>
                    <a:pt x="1777491" y="392557"/>
                  </a:lnTo>
                  <a:lnTo>
                    <a:pt x="1777550" y="328340"/>
                  </a:lnTo>
                  <a:lnTo>
                    <a:pt x="1778105" y="285020"/>
                  </a:lnTo>
                  <a:lnTo>
                    <a:pt x="1779947" y="234954"/>
                  </a:lnTo>
                  <a:lnTo>
                    <a:pt x="1783016" y="182673"/>
                  </a:lnTo>
                  <a:lnTo>
                    <a:pt x="1783350" y="178435"/>
                  </a:lnTo>
                  <a:close/>
                </a:path>
                <a:path w="1799589" h="446405">
                  <a:moveTo>
                    <a:pt x="1467949" y="130048"/>
                  </a:moveTo>
                  <a:lnTo>
                    <a:pt x="1331086" y="130048"/>
                  </a:lnTo>
                  <a:lnTo>
                    <a:pt x="1348755" y="131714"/>
                  </a:lnTo>
                  <a:lnTo>
                    <a:pt x="1361376" y="138620"/>
                  </a:lnTo>
                  <a:lnTo>
                    <a:pt x="1368948" y="150764"/>
                  </a:lnTo>
                  <a:lnTo>
                    <a:pt x="1371473" y="168148"/>
                  </a:lnTo>
                  <a:lnTo>
                    <a:pt x="1370115" y="185672"/>
                  </a:lnTo>
                  <a:lnTo>
                    <a:pt x="1366043" y="204708"/>
                  </a:lnTo>
                  <a:lnTo>
                    <a:pt x="1359257" y="225244"/>
                  </a:lnTo>
                  <a:lnTo>
                    <a:pt x="1349755" y="247269"/>
                  </a:lnTo>
                  <a:lnTo>
                    <a:pt x="1333875" y="267410"/>
                  </a:lnTo>
                  <a:lnTo>
                    <a:pt x="1306304" y="302740"/>
                  </a:lnTo>
                  <a:lnTo>
                    <a:pt x="1294638" y="317881"/>
                  </a:lnTo>
                  <a:lnTo>
                    <a:pt x="1380971" y="317881"/>
                  </a:lnTo>
                  <a:lnTo>
                    <a:pt x="1427321" y="259524"/>
                  </a:lnTo>
                  <a:lnTo>
                    <a:pt x="1448633" y="216804"/>
                  </a:lnTo>
                  <a:lnTo>
                    <a:pt x="1462659" y="171323"/>
                  </a:lnTo>
                  <a:lnTo>
                    <a:pt x="1467656" y="138620"/>
                  </a:lnTo>
                  <a:lnTo>
                    <a:pt x="1467949" y="130048"/>
                  </a:lnTo>
                  <a:close/>
                </a:path>
                <a:path w="1799589" h="446405">
                  <a:moveTo>
                    <a:pt x="1799589" y="12573"/>
                  </a:moveTo>
                  <a:lnTo>
                    <a:pt x="1665859" y="34925"/>
                  </a:lnTo>
                  <a:lnTo>
                    <a:pt x="1626235" y="215519"/>
                  </a:lnTo>
                  <a:lnTo>
                    <a:pt x="1667815" y="215519"/>
                  </a:lnTo>
                  <a:lnTo>
                    <a:pt x="1676400" y="178435"/>
                  </a:lnTo>
                  <a:lnTo>
                    <a:pt x="1783350" y="178435"/>
                  </a:lnTo>
                  <a:lnTo>
                    <a:pt x="1787313" y="128180"/>
                  </a:lnTo>
                  <a:lnTo>
                    <a:pt x="1792837" y="71479"/>
                  </a:lnTo>
                  <a:lnTo>
                    <a:pt x="1799589" y="12573"/>
                  </a:lnTo>
                  <a:close/>
                </a:path>
                <a:path w="1799589" h="446405">
                  <a:moveTo>
                    <a:pt x="160324" y="136144"/>
                  </a:moveTo>
                  <a:lnTo>
                    <a:pt x="63753" y="136144"/>
                  </a:lnTo>
                  <a:lnTo>
                    <a:pt x="14478" y="420751"/>
                  </a:lnTo>
                  <a:lnTo>
                    <a:pt x="115950" y="395986"/>
                  </a:lnTo>
                  <a:lnTo>
                    <a:pt x="121849" y="344461"/>
                  </a:lnTo>
                  <a:lnTo>
                    <a:pt x="129492" y="291547"/>
                  </a:lnTo>
                  <a:lnTo>
                    <a:pt x="138938" y="236982"/>
                  </a:lnTo>
                  <a:lnTo>
                    <a:pt x="150031" y="181597"/>
                  </a:lnTo>
                  <a:lnTo>
                    <a:pt x="160324" y="136144"/>
                  </a:lnTo>
                  <a:close/>
                </a:path>
                <a:path w="1799589" h="446405">
                  <a:moveTo>
                    <a:pt x="825653" y="100330"/>
                  </a:moveTo>
                  <a:lnTo>
                    <a:pt x="433197" y="100330"/>
                  </a:lnTo>
                  <a:lnTo>
                    <a:pt x="427861" y="131603"/>
                  </a:lnTo>
                  <a:lnTo>
                    <a:pt x="423465" y="156845"/>
                  </a:lnTo>
                  <a:lnTo>
                    <a:pt x="418474" y="184943"/>
                  </a:lnTo>
                  <a:lnTo>
                    <a:pt x="412877" y="215900"/>
                  </a:lnTo>
                  <a:lnTo>
                    <a:pt x="389382" y="342773"/>
                  </a:lnTo>
                  <a:lnTo>
                    <a:pt x="384286" y="370441"/>
                  </a:lnTo>
                  <a:lnTo>
                    <a:pt x="380428" y="392668"/>
                  </a:lnTo>
                  <a:lnTo>
                    <a:pt x="377809" y="409442"/>
                  </a:lnTo>
                  <a:lnTo>
                    <a:pt x="376428" y="420751"/>
                  </a:lnTo>
                  <a:lnTo>
                    <a:pt x="472566" y="395986"/>
                  </a:lnTo>
                  <a:lnTo>
                    <a:pt x="475759" y="366077"/>
                  </a:lnTo>
                  <a:lnTo>
                    <a:pt x="479631" y="335788"/>
                  </a:lnTo>
                  <a:lnTo>
                    <a:pt x="484193" y="305117"/>
                  </a:lnTo>
                  <a:lnTo>
                    <a:pt x="489458" y="274066"/>
                  </a:lnTo>
                  <a:lnTo>
                    <a:pt x="529127" y="247084"/>
                  </a:lnTo>
                  <a:lnTo>
                    <a:pt x="563546" y="220233"/>
                  </a:lnTo>
                  <a:lnTo>
                    <a:pt x="592703" y="193502"/>
                  </a:lnTo>
                  <a:lnTo>
                    <a:pt x="608382" y="176022"/>
                  </a:lnTo>
                  <a:lnTo>
                    <a:pt x="507746" y="176022"/>
                  </a:lnTo>
                  <a:lnTo>
                    <a:pt x="513207" y="154305"/>
                  </a:lnTo>
                  <a:lnTo>
                    <a:pt x="540162" y="120824"/>
                  </a:lnTo>
                  <a:lnTo>
                    <a:pt x="554735" y="118999"/>
                  </a:lnTo>
                  <a:lnTo>
                    <a:pt x="746383" y="118999"/>
                  </a:lnTo>
                  <a:lnTo>
                    <a:pt x="749178" y="118594"/>
                  </a:lnTo>
                  <a:lnTo>
                    <a:pt x="772429" y="115665"/>
                  </a:lnTo>
                  <a:lnTo>
                    <a:pt x="797704" y="112879"/>
                  </a:lnTo>
                  <a:lnTo>
                    <a:pt x="824991" y="110236"/>
                  </a:lnTo>
                  <a:lnTo>
                    <a:pt x="825653" y="100330"/>
                  </a:lnTo>
                  <a:close/>
                </a:path>
                <a:path w="1799589" h="446405">
                  <a:moveTo>
                    <a:pt x="718663" y="159766"/>
                  </a:moveTo>
                  <a:lnTo>
                    <a:pt x="621665" y="159766"/>
                  </a:lnTo>
                  <a:lnTo>
                    <a:pt x="579120" y="420751"/>
                  </a:lnTo>
                  <a:lnTo>
                    <a:pt x="638724" y="406987"/>
                  </a:lnTo>
                  <a:lnTo>
                    <a:pt x="692959" y="396176"/>
                  </a:lnTo>
                  <a:lnTo>
                    <a:pt x="741836" y="388318"/>
                  </a:lnTo>
                  <a:lnTo>
                    <a:pt x="785367" y="383413"/>
                  </a:lnTo>
                  <a:lnTo>
                    <a:pt x="791764" y="287909"/>
                  </a:lnTo>
                  <a:lnTo>
                    <a:pt x="693166" y="287909"/>
                  </a:lnTo>
                  <a:lnTo>
                    <a:pt x="697229" y="272161"/>
                  </a:lnTo>
                  <a:lnTo>
                    <a:pt x="698246" y="265303"/>
                  </a:lnTo>
                  <a:lnTo>
                    <a:pt x="739251" y="247396"/>
                  </a:lnTo>
                  <a:lnTo>
                    <a:pt x="796163" y="236982"/>
                  </a:lnTo>
                  <a:lnTo>
                    <a:pt x="800243" y="171196"/>
                  </a:lnTo>
                  <a:lnTo>
                    <a:pt x="715772" y="171196"/>
                  </a:lnTo>
                  <a:lnTo>
                    <a:pt x="718663" y="159766"/>
                  </a:lnTo>
                  <a:close/>
                </a:path>
                <a:path w="1799589" h="446405">
                  <a:moveTo>
                    <a:pt x="314706" y="120904"/>
                  </a:moveTo>
                  <a:lnTo>
                    <a:pt x="211963" y="120904"/>
                  </a:lnTo>
                  <a:lnTo>
                    <a:pt x="245998" y="285623"/>
                  </a:lnTo>
                  <a:lnTo>
                    <a:pt x="189229" y="410591"/>
                  </a:lnTo>
                  <a:lnTo>
                    <a:pt x="281178" y="416433"/>
                  </a:lnTo>
                  <a:lnTo>
                    <a:pt x="299127" y="373833"/>
                  </a:lnTo>
                  <a:lnTo>
                    <a:pt x="318558" y="329974"/>
                  </a:lnTo>
                  <a:lnTo>
                    <a:pt x="339471" y="284845"/>
                  </a:lnTo>
                  <a:lnTo>
                    <a:pt x="361865" y="238435"/>
                  </a:lnTo>
                  <a:lnTo>
                    <a:pt x="385741" y="190734"/>
                  </a:lnTo>
                  <a:lnTo>
                    <a:pt x="405249" y="153035"/>
                  </a:lnTo>
                  <a:lnTo>
                    <a:pt x="316103" y="153035"/>
                  </a:lnTo>
                  <a:lnTo>
                    <a:pt x="315221" y="136751"/>
                  </a:lnTo>
                  <a:lnTo>
                    <a:pt x="314706" y="120904"/>
                  </a:lnTo>
                  <a:close/>
                </a:path>
                <a:path w="1799589" h="446405">
                  <a:moveTo>
                    <a:pt x="792734" y="273431"/>
                  </a:moveTo>
                  <a:lnTo>
                    <a:pt x="693166" y="287909"/>
                  </a:lnTo>
                  <a:lnTo>
                    <a:pt x="791764" y="287909"/>
                  </a:lnTo>
                  <a:lnTo>
                    <a:pt x="792734" y="273431"/>
                  </a:lnTo>
                  <a:close/>
                </a:path>
                <a:path w="1799589" h="446405">
                  <a:moveTo>
                    <a:pt x="746383" y="118999"/>
                  </a:moveTo>
                  <a:lnTo>
                    <a:pt x="559942" y="118999"/>
                  </a:lnTo>
                  <a:lnTo>
                    <a:pt x="562610" y="120269"/>
                  </a:lnTo>
                  <a:lnTo>
                    <a:pt x="562493" y="123920"/>
                  </a:lnTo>
                  <a:lnTo>
                    <a:pt x="526010" y="164256"/>
                  </a:lnTo>
                  <a:lnTo>
                    <a:pt x="507746" y="176022"/>
                  </a:lnTo>
                  <a:lnTo>
                    <a:pt x="608382" y="176022"/>
                  </a:lnTo>
                  <a:lnTo>
                    <a:pt x="616585" y="166878"/>
                  </a:lnTo>
                  <a:lnTo>
                    <a:pt x="621665" y="159766"/>
                  </a:lnTo>
                  <a:lnTo>
                    <a:pt x="718663" y="159766"/>
                  </a:lnTo>
                  <a:lnTo>
                    <a:pt x="721233" y="149606"/>
                  </a:lnTo>
                  <a:lnTo>
                    <a:pt x="722954" y="141732"/>
                  </a:lnTo>
                  <a:lnTo>
                    <a:pt x="724598" y="134588"/>
                  </a:lnTo>
                  <a:lnTo>
                    <a:pt x="726269" y="127853"/>
                  </a:lnTo>
                  <a:lnTo>
                    <a:pt x="727964" y="121666"/>
                  </a:lnTo>
                  <a:lnTo>
                    <a:pt x="746383" y="118999"/>
                  </a:lnTo>
                  <a:close/>
                </a:path>
                <a:path w="1799589" h="446405">
                  <a:moveTo>
                    <a:pt x="801370" y="153035"/>
                  </a:moveTo>
                  <a:lnTo>
                    <a:pt x="715772" y="171196"/>
                  </a:lnTo>
                  <a:lnTo>
                    <a:pt x="800243" y="171196"/>
                  </a:lnTo>
                  <a:lnTo>
                    <a:pt x="801370" y="153035"/>
                  </a:lnTo>
                  <a:close/>
                </a:path>
                <a:path w="1799589" h="446405">
                  <a:moveTo>
                    <a:pt x="370840" y="23622"/>
                  </a:moveTo>
                  <a:lnTo>
                    <a:pt x="316103" y="153035"/>
                  </a:lnTo>
                  <a:lnTo>
                    <a:pt x="405249" y="153035"/>
                  </a:lnTo>
                  <a:lnTo>
                    <a:pt x="411098" y="141732"/>
                  </a:lnTo>
                  <a:lnTo>
                    <a:pt x="433197" y="100330"/>
                  </a:lnTo>
                  <a:lnTo>
                    <a:pt x="825653" y="100330"/>
                  </a:lnTo>
                  <a:lnTo>
                    <a:pt x="829964" y="35814"/>
                  </a:lnTo>
                  <a:lnTo>
                    <a:pt x="441833" y="35814"/>
                  </a:lnTo>
                  <a:lnTo>
                    <a:pt x="370840" y="23622"/>
                  </a:lnTo>
                  <a:close/>
                </a:path>
                <a:path w="1799589" h="446405">
                  <a:moveTo>
                    <a:pt x="238378" y="9271"/>
                  </a:moveTo>
                  <a:lnTo>
                    <a:pt x="0" y="36195"/>
                  </a:lnTo>
                  <a:lnTo>
                    <a:pt x="6857" y="146304"/>
                  </a:lnTo>
                  <a:lnTo>
                    <a:pt x="41275" y="140843"/>
                  </a:lnTo>
                  <a:lnTo>
                    <a:pt x="49910" y="139192"/>
                  </a:lnTo>
                  <a:lnTo>
                    <a:pt x="63753" y="136144"/>
                  </a:lnTo>
                  <a:lnTo>
                    <a:pt x="160324" y="136144"/>
                  </a:lnTo>
                  <a:lnTo>
                    <a:pt x="162940" y="124587"/>
                  </a:lnTo>
                  <a:lnTo>
                    <a:pt x="195834" y="121920"/>
                  </a:lnTo>
                  <a:lnTo>
                    <a:pt x="211963" y="120904"/>
                  </a:lnTo>
                  <a:lnTo>
                    <a:pt x="314706" y="120904"/>
                  </a:lnTo>
                  <a:lnTo>
                    <a:pt x="314554" y="110236"/>
                  </a:lnTo>
                  <a:lnTo>
                    <a:pt x="314578" y="84709"/>
                  </a:lnTo>
                  <a:lnTo>
                    <a:pt x="314936" y="66800"/>
                  </a:lnTo>
                  <a:lnTo>
                    <a:pt x="315358" y="52324"/>
                  </a:lnTo>
                  <a:lnTo>
                    <a:pt x="236982" y="52324"/>
                  </a:lnTo>
                  <a:lnTo>
                    <a:pt x="238378" y="9271"/>
                  </a:lnTo>
                  <a:close/>
                </a:path>
                <a:path w="1799589" h="446405">
                  <a:moveTo>
                    <a:pt x="316865" y="17526"/>
                  </a:moveTo>
                  <a:lnTo>
                    <a:pt x="236982" y="52324"/>
                  </a:lnTo>
                  <a:lnTo>
                    <a:pt x="315358" y="52324"/>
                  </a:lnTo>
                  <a:lnTo>
                    <a:pt x="315436" y="49641"/>
                  </a:lnTo>
                  <a:lnTo>
                    <a:pt x="316079" y="33220"/>
                  </a:lnTo>
                  <a:lnTo>
                    <a:pt x="316865" y="17526"/>
                  </a:lnTo>
                  <a:close/>
                </a:path>
                <a:path w="1799589" h="446405">
                  <a:moveTo>
                    <a:pt x="583057" y="6096"/>
                  </a:moveTo>
                  <a:lnTo>
                    <a:pt x="554077" y="7788"/>
                  </a:lnTo>
                  <a:lnTo>
                    <a:pt x="520858" y="12874"/>
                  </a:lnTo>
                  <a:lnTo>
                    <a:pt x="483401" y="21365"/>
                  </a:lnTo>
                  <a:lnTo>
                    <a:pt x="441705" y="33274"/>
                  </a:lnTo>
                  <a:lnTo>
                    <a:pt x="441833" y="33782"/>
                  </a:lnTo>
                  <a:lnTo>
                    <a:pt x="441833" y="35814"/>
                  </a:lnTo>
                  <a:lnTo>
                    <a:pt x="829964" y="35814"/>
                  </a:lnTo>
                  <a:lnTo>
                    <a:pt x="830601" y="26289"/>
                  </a:lnTo>
                  <a:lnTo>
                    <a:pt x="648080" y="26289"/>
                  </a:lnTo>
                  <a:lnTo>
                    <a:pt x="641477" y="20066"/>
                  </a:lnTo>
                  <a:lnTo>
                    <a:pt x="630598" y="13918"/>
                  </a:lnTo>
                  <a:lnTo>
                    <a:pt x="617220" y="9556"/>
                  </a:lnTo>
                  <a:lnTo>
                    <a:pt x="601364" y="6957"/>
                  </a:lnTo>
                  <a:lnTo>
                    <a:pt x="583057" y="6096"/>
                  </a:lnTo>
                  <a:close/>
                </a:path>
                <a:path w="1799589" h="446405">
                  <a:moveTo>
                    <a:pt x="832358" y="0"/>
                  </a:moveTo>
                  <a:lnTo>
                    <a:pt x="648080" y="26289"/>
                  </a:lnTo>
                  <a:lnTo>
                    <a:pt x="830601" y="26289"/>
                  </a:lnTo>
                  <a:lnTo>
                    <a:pt x="832358" y="0"/>
                  </a:lnTo>
                  <a:close/>
                </a:path>
                <a:path w="1799589" h="446405">
                  <a:moveTo>
                    <a:pt x="1101132" y="144145"/>
                  </a:moveTo>
                  <a:lnTo>
                    <a:pt x="1005840" y="144145"/>
                  </a:lnTo>
                  <a:lnTo>
                    <a:pt x="958722" y="420751"/>
                  </a:lnTo>
                  <a:lnTo>
                    <a:pt x="1059561" y="395986"/>
                  </a:lnTo>
                  <a:lnTo>
                    <a:pt x="1064400" y="353683"/>
                  </a:lnTo>
                  <a:lnTo>
                    <a:pt x="1070441" y="309832"/>
                  </a:lnTo>
                  <a:lnTo>
                    <a:pt x="1077681" y="264433"/>
                  </a:lnTo>
                  <a:lnTo>
                    <a:pt x="1086119" y="217487"/>
                  </a:lnTo>
                  <a:lnTo>
                    <a:pt x="1095754" y="168993"/>
                  </a:lnTo>
                  <a:lnTo>
                    <a:pt x="1101132" y="144145"/>
                  </a:lnTo>
                  <a:close/>
                </a:path>
                <a:path w="1799589" h="446405">
                  <a:moveTo>
                    <a:pt x="1131823" y="14224"/>
                  </a:moveTo>
                  <a:lnTo>
                    <a:pt x="950722" y="42926"/>
                  </a:lnTo>
                  <a:lnTo>
                    <a:pt x="935735" y="155194"/>
                  </a:lnTo>
                  <a:lnTo>
                    <a:pt x="1005840" y="144145"/>
                  </a:lnTo>
                  <a:lnTo>
                    <a:pt x="1101132" y="144145"/>
                  </a:lnTo>
                  <a:lnTo>
                    <a:pt x="1106584" y="118951"/>
                  </a:lnTo>
                  <a:lnTo>
                    <a:pt x="1118608" y="67361"/>
                  </a:lnTo>
                  <a:lnTo>
                    <a:pt x="1131823" y="142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6" name="object 13"/>
            <p:cNvSpPr/>
            <p:nvPr/>
          </p:nvSpPr>
          <p:spPr>
            <a:xfrm>
              <a:off x="2713482" y="220344"/>
              <a:ext cx="107314" cy="2183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7" name="object 14"/>
            <p:cNvSpPr/>
            <p:nvPr/>
          </p:nvSpPr>
          <p:spPr>
            <a:xfrm>
              <a:off x="1926590" y="209296"/>
              <a:ext cx="85343" cy="87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8" name="object 15"/>
            <p:cNvSpPr/>
            <p:nvPr/>
          </p:nvSpPr>
          <p:spPr>
            <a:xfrm>
              <a:off x="1434084" y="105537"/>
              <a:ext cx="1799589" cy="446405"/>
            </a:xfrm>
            <a:custGeom>
              <a:avLst/>
              <a:gdLst/>
              <a:ahLst/>
              <a:cxnLst/>
              <a:rect l="l" t="t" r="r" b="b"/>
              <a:pathLst>
                <a:path w="1799589" h="446405">
                  <a:moveTo>
                    <a:pt x="1131823" y="14224"/>
                  </a:moveTo>
                  <a:lnTo>
                    <a:pt x="1118608" y="67361"/>
                  </a:lnTo>
                  <a:lnTo>
                    <a:pt x="1106584" y="118951"/>
                  </a:lnTo>
                  <a:lnTo>
                    <a:pt x="1095754" y="168993"/>
                  </a:lnTo>
                  <a:lnTo>
                    <a:pt x="1086119" y="217487"/>
                  </a:lnTo>
                  <a:lnTo>
                    <a:pt x="1077681" y="264433"/>
                  </a:lnTo>
                  <a:lnTo>
                    <a:pt x="1070441" y="309832"/>
                  </a:lnTo>
                  <a:lnTo>
                    <a:pt x="1064400" y="353683"/>
                  </a:lnTo>
                  <a:lnTo>
                    <a:pt x="1059561" y="395986"/>
                  </a:lnTo>
                  <a:lnTo>
                    <a:pt x="958722" y="420751"/>
                  </a:lnTo>
                  <a:lnTo>
                    <a:pt x="1005840" y="144145"/>
                  </a:lnTo>
                  <a:lnTo>
                    <a:pt x="935735" y="155194"/>
                  </a:lnTo>
                  <a:lnTo>
                    <a:pt x="950722" y="42926"/>
                  </a:lnTo>
                  <a:lnTo>
                    <a:pt x="1131823" y="14224"/>
                  </a:lnTo>
                  <a:close/>
                </a:path>
                <a:path w="1799589" h="446405">
                  <a:moveTo>
                    <a:pt x="1799589" y="12573"/>
                  </a:moveTo>
                  <a:lnTo>
                    <a:pt x="1792837" y="71479"/>
                  </a:lnTo>
                  <a:lnTo>
                    <a:pt x="1787313" y="128180"/>
                  </a:lnTo>
                  <a:lnTo>
                    <a:pt x="1783016" y="182673"/>
                  </a:lnTo>
                  <a:lnTo>
                    <a:pt x="1779947" y="234954"/>
                  </a:lnTo>
                  <a:lnTo>
                    <a:pt x="1778105" y="285020"/>
                  </a:lnTo>
                  <a:lnTo>
                    <a:pt x="1777491" y="332867"/>
                  </a:lnTo>
                  <a:lnTo>
                    <a:pt x="1777491" y="347033"/>
                  </a:lnTo>
                  <a:lnTo>
                    <a:pt x="1777491" y="361711"/>
                  </a:lnTo>
                  <a:lnTo>
                    <a:pt x="1777491" y="376890"/>
                  </a:lnTo>
                  <a:lnTo>
                    <a:pt x="1777491" y="392557"/>
                  </a:lnTo>
                  <a:lnTo>
                    <a:pt x="1656841" y="412750"/>
                  </a:lnTo>
                  <a:lnTo>
                    <a:pt x="1676400" y="178435"/>
                  </a:lnTo>
                  <a:lnTo>
                    <a:pt x="1616455" y="437388"/>
                  </a:lnTo>
                  <a:lnTo>
                    <a:pt x="1547367" y="445897"/>
                  </a:lnTo>
                  <a:lnTo>
                    <a:pt x="1582673" y="116332"/>
                  </a:lnTo>
                  <a:lnTo>
                    <a:pt x="1517015" y="408051"/>
                  </a:lnTo>
                  <a:lnTo>
                    <a:pt x="1395476" y="423545"/>
                  </a:lnTo>
                  <a:lnTo>
                    <a:pt x="1413043" y="375979"/>
                  </a:lnTo>
                  <a:lnTo>
                    <a:pt x="1429553" y="328340"/>
                  </a:lnTo>
                  <a:lnTo>
                    <a:pt x="1445006" y="280627"/>
                  </a:lnTo>
                  <a:lnTo>
                    <a:pt x="1459404" y="232838"/>
                  </a:lnTo>
                  <a:lnTo>
                    <a:pt x="1472748" y="184972"/>
                  </a:lnTo>
                  <a:lnTo>
                    <a:pt x="1485040" y="137027"/>
                  </a:lnTo>
                  <a:lnTo>
                    <a:pt x="1496282" y="89001"/>
                  </a:lnTo>
                  <a:lnTo>
                    <a:pt x="1506473" y="40894"/>
                  </a:lnTo>
                  <a:lnTo>
                    <a:pt x="1645030" y="19304"/>
                  </a:lnTo>
                  <a:lnTo>
                    <a:pt x="1626235" y="215519"/>
                  </a:lnTo>
                  <a:lnTo>
                    <a:pt x="1665859" y="34925"/>
                  </a:lnTo>
                  <a:lnTo>
                    <a:pt x="1799589" y="12573"/>
                  </a:lnTo>
                  <a:close/>
                </a:path>
                <a:path w="1799589" h="446405">
                  <a:moveTo>
                    <a:pt x="1353947" y="10922"/>
                  </a:moveTo>
                  <a:lnTo>
                    <a:pt x="1398047" y="17208"/>
                  </a:lnTo>
                  <a:lnTo>
                    <a:pt x="1445865" y="56643"/>
                  </a:lnTo>
                  <a:lnTo>
                    <a:pt x="1465538" y="102987"/>
                  </a:lnTo>
                  <a:lnTo>
                    <a:pt x="1467992" y="128778"/>
                  </a:lnTo>
                  <a:lnTo>
                    <a:pt x="1467659" y="138586"/>
                  </a:lnTo>
                  <a:lnTo>
                    <a:pt x="1448633" y="216804"/>
                  </a:lnTo>
                  <a:lnTo>
                    <a:pt x="1427321" y="259524"/>
                  </a:lnTo>
                  <a:lnTo>
                    <a:pt x="1398722" y="299481"/>
                  </a:lnTo>
                  <a:lnTo>
                    <a:pt x="1362836" y="336677"/>
                  </a:lnTo>
                  <a:lnTo>
                    <a:pt x="1321857" y="368780"/>
                  </a:lnTo>
                  <a:lnTo>
                    <a:pt x="1277794" y="393477"/>
                  </a:lnTo>
                  <a:lnTo>
                    <a:pt x="1230659" y="410793"/>
                  </a:lnTo>
                  <a:lnTo>
                    <a:pt x="1180465" y="420751"/>
                  </a:lnTo>
                  <a:lnTo>
                    <a:pt x="1181606" y="409039"/>
                  </a:lnTo>
                  <a:lnTo>
                    <a:pt x="1183878" y="392398"/>
                  </a:lnTo>
                  <a:lnTo>
                    <a:pt x="1187269" y="370851"/>
                  </a:lnTo>
                  <a:lnTo>
                    <a:pt x="1191767" y="344424"/>
                  </a:lnTo>
                  <a:lnTo>
                    <a:pt x="1234567" y="98425"/>
                  </a:lnTo>
                  <a:lnTo>
                    <a:pt x="1238615" y="73538"/>
                  </a:lnTo>
                  <a:lnTo>
                    <a:pt x="1241615" y="54308"/>
                  </a:lnTo>
                  <a:lnTo>
                    <a:pt x="1243568" y="40721"/>
                  </a:lnTo>
                  <a:lnTo>
                    <a:pt x="1244473" y="32766"/>
                  </a:lnTo>
                  <a:lnTo>
                    <a:pt x="1276044" y="23244"/>
                  </a:lnTo>
                  <a:lnTo>
                    <a:pt x="1304829" y="16414"/>
                  </a:lnTo>
                  <a:lnTo>
                    <a:pt x="1330805" y="12299"/>
                  </a:lnTo>
                  <a:lnTo>
                    <a:pt x="1353947" y="10922"/>
                  </a:lnTo>
                  <a:close/>
                </a:path>
                <a:path w="1799589" h="446405">
                  <a:moveTo>
                    <a:pt x="832358" y="0"/>
                  </a:moveTo>
                  <a:lnTo>
                    <a:pt x="824991" y="110236"/>
                  </a:lnTo>
                  <a:lnTo>
                    <a:pt x="797704" y="112879"/>
                  </a:lnTo>
                  <a:lnTo>
                    <a:pt x="772429" y="115665"/>
                  </a:lnTo>
                  <a:lnTo>
                    <a:pt x="727964" y="121666"/>
                  </a:lnTo>
                  <a:lnTo>
                    <a:pt x="721233" y="149606"/>
                  </a:lnTo>
                  <a:lnTo>
                    <a:pt x="715772" y="171196"/>
                  </a:lnTo>
                  <a:lnTo>
                    <a:pt x="801370" y="153035"/>
                  </a:lnTo>
                  <a:lnTo>
                    <a:pt x="796163" y="236982"/>
                  </a:lnTo>
                  <a:lnTo>
                    <a:pt x="765498" y="242486"/>
                  </a:lnTo>
                  <a:lnTo>
                    <a:pt x="739251" y="247396"/>
                  </a:lnTo>
                  <a:lnTo>
                    <a:pt x="700151" y="255524"/>
                  </a:lnTo>
                  <a:lnTo>
                    <a:pt x="697229" y="272161"/>
                  </a:lnTo>
                  <a:lnTo>
                    <a:pt x="693166" y="287909"/>
                  </a:lnTo>
                  <a:lnTo>
                    <a:pt x="792734" y="273431"/>
                  </a:lnTo>
                  <a:lnTo>
                    <a:pt x="785367" y="383413"/>
                  </a:lnTo>
                  <a:lnTo>
                    <a:pt x="741836" y="388318"/>
                  </a:lnTo>
                  <a:lnTo>
                    <a:pt x="692959" y="396176"/>
                  </a:lnTo>
                  <a:lnTo>
                    <a:pt x="638724" y="406987"/>
                  </a:lnTo>
                  <a:lnTo>
                    <a:pt x="579120" y="420751"/>
                  </a:lnTo>
                  <a:lnTo>
                    <a:pt x="621665" y="159766"/>
                  </a:lnTo>
                  <a:lnTo>
                    <a:pt x="592703" y="193502"/>
                  </a:lnTo>
                  <a:lnTo>
                    <a:pt x="563546" y="220233"/>
                  </a:lnTo>
                  <a:lnTo>
                    <a:pt x="529127" y="247084"/>
                  </a:lnTo>
                  <a:lnTo>
                    <a:pt x="489458" y="274066"/>
                  </a:lnTo>
                  <a:lnTo>
                    <a:pt x="484193" y="305117"/>
                  </a:lnTo>
                  <a:lnTo>
                    <a:pt x="479631" y="335788"/>
                  </a:lnTo>
                  <a:lnTo>
                    <a:pt x="475759" y="366077"/>
                  </a:lnTo>
                  <a:lnTo>
                    <a:pt x="472566" y="395986"/>
                  </a:lnTo>
                  <a:lnTo>
                    <a:pt x="376428" y="420751"/>
                  </a:lnTo>
                  <a:lnTo>
                    <a:pt x="384286" y="370441"/>
                  </a:lnTo>
                  <a:lnTo>
                    <a:pt x="412877" y="215900"/>
                  </a:lnTo>
                  <a:lnTo>
                    <a:pt x="418474" y="184943"/>
                  </a:lnTo>
                  <a:lnTo>
                    <a:pt x="423465" y="156845"/>
                  </a:lnTo>
                  <a:lnTo>
                    <a:pt x="427861" y="131603"/>
                  </a:lnTo>
                  <a:lnTo>
                    <a:pt x="431672" y="109220"/>
                  </a:lnTo>
                  <a:lnTo>
                    <a:pt x="433197" y="100330"/>
                  </a:lnTo>
                  <a:lnTo>
                    <a:pt x="411098" y="141732"/>
                  </a:lnTo>
                  <a:lnTo>
                    <a:pt x="385741" y="190734"/>
                  </a:lnTo>
                  <a:lnTo>
                    <a:pt x="361865" y="238435"/>
                  </a:lnTo>
                  <a:lnTo>
                    <a:pt x="339471" y="284845"/>
                  </a:lnTo>
                  <a:lnTo>
                    <a:pt x="318558" y="329974"/>
                  </a:lnTo>
                  <a:lnTo>
                    <a:pt x="299127" y="373833"/>
                  </a:lnTo>
                  <a:lnTo>
                    <a:pt x="281178" y="416433"/>
                  </a:lnTo>
                  <a:lnTo>
                    <a:pt x="189229" y="410591"/>
                  </a:lnTo>
                  <a:lnTo>
                    <a:pt x="245998" y="285623"/>
                  </a:lnTo>
                  <a:lnTo>
                    <a:pt x="211963" y="120904"/>
                  </a:lnTo>
                  <a:lnTo>
                    <a:pt x="195834" y="121920"/>
                  </a:lnTo>
                  <a:lnTo>
                    <a:pt x="150031" y="181597"/>
                  </a:lnTo>
                  <a:lnTo>
                    <a:pt x="138884" y="237255"/>
                  </a:lnTo>
                  <a:lnTo>
                    <a:pt x="129492" y="291547"/>
                  </a:lnTo>
                  <a:lnTo>
                    <a:pt x="121849" y="344461"/>
                  </a:lnTo>
                  <a:lnTo>
                    <a:pt x="115950" y="395986"/>
                  </a:lnTo>
                  <a:lnTo>
                    <a:pt x="14478" y="420751"/>
                  </a:lnTo>
                  <a:lnTo>
                    <a:pt x="63753" y="136144"/>
                  </a:lnTo>
                  <a:lnTo>
                    <a:pt x="57403" y="137541"/>
                  </a:lnTo>
                  <a:lnTo>
                    <a:pt x="49910" y="139192"/>
                  </a:lnTo>
                  <a:lnTo>
                    <a:pt x="41275" y="140843"/>
                  </a:lnTo>
                  <a:lnTo>
                    <a:pt x="6857" y="146304"/>
                  </a:lnTo>
                  <a:lnTo>
                    <a:pt x="0" y="36195"/>
                  </a:lnTo>
                  <a:lnTo>
                    <a:pt x="238378" y="9271"/>
                  </a:lnTo>
                  <a:lnTo>
                    <a:pt x="236982" y="52324"/>
                  </a:lnTo>
                  <a:lnTo>
                    <a:pt x="316865" y="17526"/>
                  </a:lnTo>
                  <a:lnTo>
                    <a:pt x="314936" y="66800"/>
                  </a:lnTo>
                  <a:lnTo>
                    <a:pt x="314459" y="102564"/>
                  </a:lnTo>
                  <a:lnTo>
                    <a:pt x="314674" y="119919"/>
                  </a:lnTo>
                  <a:lnTo>
                    <a:pt x="315221" y="136751"/>
                  </a:lnTo>
                  <a:lnTo>
                    <a:pt x="316103" y="153035"/>
                  </a:lnTo>
                  <a:lnTo>
                    <a:pt x="370840" y="23622"/>
                  </a:lnTo>
                  <a:lnTo>
                    <a:pt x="441833" y="35814"/>
                  </a:lnTo>
                  <a:lnTo>
                    <a:pt x="441959" y="35179"/>
                  </a:lnTo>
                  <a:lnTo>
                    <a:pt x="441833" y="34290"/>
                  </a:lnTo>
                  <a:lnTo>
                    <a:pt x="441833" y="33782"/>
                  </a:lnTo>
                  <a:lnTo>
                    <a:pt x="483401" y="21365"/>
                  </a:lnTo>
                  <a:lnTo>
                    <a:pt x="520858" y="12874"/>
                  </a:lnTo>
                  <a:lnTo>
                    <a:pt x="583057" y="6096"/>
                  </a:lnTo>
                  <a:lnTo>
                    <a:pt x="601364" y="6957"/>
                  </a:lnTo>
                  <a:lnTo>
                    <a:pt x="617220" y="9556"/>
                  </a:lnTo>
                  <a:lnTo>
                    <a:pt x="630598" y="13918"/>
                  </a:lnTo>
                  <a:lnTo>
                    <a:pt x="641477" y="20066"/>
                  </a:lnTo>
                  <a:lnTo>
                    <a:pt x="648080" y="26289"/>
                  </a:lnTo>
                  <a:lnTo>
                    <a:pt x="832358" y="0"/>
                  </a:lnTo>
                  <a:close/>
                </a:path>
              </a:pathLst>
            </a:custGeom>
            <a:ln w="3048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9" name="object 16"/>
            <p:cNvSpPr/>
            <p:nvPr/>
          </p:nvSpPr>
          <p:spPr>
            <a:xfrm>
              <a:off x="5854700" y="68580"/>
              <a:ext cx="1986279" cy="558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0" name="object 17"/>
            <p:cNvSpPr/>
            <p:nvPr/>
          </p:nvSpPr>
          <p:spPr>
            <a:xfrm>
              <a:off x="5891910" y="105537"/>
              <a:ext cx="1873250" cy="446405"/>
            </a:xfrm>
            <a:custGeom>
              <a:avLst/>
              <a:gdLst/>
              <a:ahLst/>
              <a:cxnLst/>
              <a:rect l="l" t="t" r="r" b="b"/>
              <a:pathLst>
                <a:path w="1873250" h="446405">
                  <a:moveTo>
                    <a:pt x="1709269" y="116332"/>
                  </a:moveTo>
                  <a:lnTo>
                    <a:pt x="1656334" y="116332"/>
                  </a:lnTo>
                  <a:lnTo>
                    <a:pt x="1620900" y="445897"/>
                  </a:lnTo>
                  <a:lnTo>
                    <a:pt x="1690115" y="437388"/>
                  </a:lnTo>
                  <a:lnTo>
                    <a:pt x="1741366" y="215519"/>
                  </a:lnTo>
                  <a:lnTo>
                    <a:pt x="1699767" y="215519"/>
                  </a:lnTo>
                  <a:lnTo>
                    <a:pt x="1709269" y="116332"/>
                  </a:lnTo>
                  <a:close/>
                </a:path>
                <a:path w="1873250" h="446405">
                  <a:moveTo>
                    <a:pt x="1718564" y="19304"/>
                  </a:moveTo>
                  <a:lnTo>
                    <a:pt x="1580007" y="40894"/>
                  </a:lnTo>
                  <a:lnTo>
                    <a:pt x="1569851" y="89001"/>
                  </a:lnTo>
                  <a:lnTo>
                    <a:pt x="1558627" y="137027"/>
                  </a:lnTo>
                  <a:lnTo>
                    <a:pt x="1546337" y="184972"/>
                  </a:lnTo>
                  <a:lnTo>
                    <a:pt x="1532985" y="232838"/>
                  </a:lnTo>
                  <a:lnTo>
                    <a:pt x="1518573" y="280627"/>
                  </a:lnTo>
                  <a:lnTo>
                    <a:pt x="1503104" y="328340"/>
                  </a:lnTo>
                  <a:lnTo>
                    <a:pt x="1486582" y="375979"/>
                  </a:lnTo>
                  <a:lnTo>
                    <a:pt x="1469009" y="423545"/>
                  </a:lnTo>
                  <a:lnTo>
                    <a:pt x="1590547" y="408051"/>
                  </a:lnTo>
                  <a:lnTo>
                    <a:pt x="1656334" y="116332"/>
                  </a:lnTo>
                  <a:lnTo>
                    <a:pt x="1709269" y="116332"/>
                  </a:lnTo>
                  <a:lnTo>
                    <a:pt x="1718564" y="19304"/>
                  </a:lnTo>
                  <a:close/>
                </a:path>
                <a:path w="1873250" h="446405">
                  <a:moveTo>
                    <a:pt x="1427480" y="10922"/>
                  </a:moveTo>
                  <a:lnTo>
                    <a:pt x="1378362" y="16414"/>
                  </a:lnTo>
                  <a:lnTo>
                    <a:pt x="1318006" y="32766"/>
                  </a:lnTo>
                  <a:lnTo>
                    <a:pt x="1317076" y="40894"/>
                  </a:lnTo>
                  <a:lnTo>
                    <a:pt x="1315148" y="54308"/>
                  </a:lnTo>
                  <a:lnTo>
                    <a:pt x="1312148" y="73538"/>
                  </a:lnTo>
                  <a:lnTo>
                    <a:pt x="1308099" y="98425"/>
                  </a:lnTo>
                  <a:lnTo>
                    <a:pt x="1265300" y="344424"/>
                  </a:lnTo>
                  <a:lnTo>
                    <a:pt x="1260822" y="370851"/>
                  </a:lnTo>
                  <a:lnTo>
                    <a:pt x="1257453" y="392557"/>
                  </a:lnTo>
                  <a:lnTo>
                    <a:pt x="1255246" y="409039"/>
                  </a:lnTo>
                  <a:lnTo>
                    <a:pt x="1254124" y="420751"/>
                  </a:lnTo>
                  <a:lnTo>
                    <a:pt x="1304248" y="410793"/>
                  </a:lnTo>
                  <a:lnTo>
                    <a:pt x="1351359" y="393477"/>
                  </a:lnTo>
                  <a:lnTo>
                    <a:pt x="1395446" y="368780"/>
                  </a:lnTo>
                  <a:lnTo>
                    <a:pt x="1436496" y="336677"/>
                  </a:lnTo>
                  <a:lnTo>
                    <a:pt x="1454594" y="317881"/>
                  </a:lnTo>
                  <a:lnTo>
                    <a:pt x="1368297" y="317881"/>
                  </a:lnTo>
                  <a:lnTo>
                    <a:pt x="1375294" y="273423"/>
                  </a:lnTo>
                  <a:lnTo>
                    <a:pt x="1383696" y="227298"/>
                  </a:lnTo>
                  <a:lnTo>
                    <a:pt x="1393479" y="179506"/>
                  </a:lnTo>
                  <a:lnTo>
                    <a:pt x="1404619" y="130048"/>
                  </a:lnTo>
                  <a:lnTo>
                    <a:pt x="1541607" y="130048"/>
                  </a:lnTo>
                  <a:lnTo>
                    <a:pt x="1541595" y="128180"/>
                  </a:lnTo>
                  <a:lnTo>
                    <a:pt x="1531778" y="78946"/>
                  </a:lnTo>
                  <a:lnTo>
                    <a:pt x="1502283" y="36068"/>
                  </a:lnTo>
                  <a:lnTo>
                    <a:pt x="1451223" y="12493"/>
                  </a:lnTo>
                  <a:lnTo>
                    <a:pt x="1427480" y="10922"/>
                  </a:lnTo>
                  <a:close/>
                </a:path>
                <a:path w="1873250" h="446405">
                  <a:moveTo>
                    <a:pt x="1856901" y="178435"/>
                  </a:moveTo>
                  <a:lnTo>
                    <a:pt x="1749933" y="178435"/>
                  </a:lnTo>
                  <a:lnTo>
                    <a:pt x="1730374" y="412750"/>
                  </a:lnTo>
                  <a:lnTo>
                    <a:pt x="1851024" y="392557"/>
                  </a:lnTo>
                  <a:lnTo>
                    <a:pt x="1851083" y="328340"/>
                  </a:lnTo>
                  <a:lnTo>
                    <a:pt x="1851639" y="285020"/>
                  </a:lnTo>
                  <a:lnTo>
                    <a:pt x="1853485" y="234954"/>
                  </a:lnTo>
                  <a:lnTo>
                    <a:pt x="1856565" y="182673"/>
                  </a:lnTo>
                  <a:lnTo>
                    <a:pt x="1856901" y="178435"/>
                  </a:lnTo>
                  <a:close/>
                </a:path>
                <a:path w="1873250" h="446405">
                  <a:moveTo>
                    <a:pt x="1541607" y="130048"/>
                  </a:moveTo>
                  <a:lnTo>
                    <a:pt x="1404619" y="130048"/>
                  </a:lnTo>
                  <a:lnTo>
                    <a:pt x="1422308" y="131714"/>
                  </a:lnTo>
                  <a:lnTo>
                    <a:pt x="1434972" y="138620"/>
                  </a:lnTo>
                  <a:lnTo>
                    <a:pt x="1442589" y="150764"/>
                  </a:lnTo>
                  <a:lnTo>
                    <a:pt x="1445133" y="168148"/>
                  </a:lnTo>
                  <a:lnTo>
                    <a:pt x="1443755" y="185672"/>
                  </a:lnTo>
                  <a:lnTo>
                    <a:pt x="1439640" y="204708"/>
                  </a:lnTo>
                  <a:lnTo>
                    <a:pt x="1432810" y="225244"/>
                  </a:lnTo>
                  <a:lnTo>
                    <a:pt x="1423289" y="247269"/>
                  </a:lnTo>
                  <a:lnTo>
                    <a:pt x="1407427" y="267410"/>
                  </a:lnTo>
                  <a:lnTo>
                    <a:pt x="1392983" y="285908"/>
                  </a:lnTo>
                  <a:lnTo>
                    <a:pt x="1368297" y="317881"/>
                  </a:lnTo>
                  <a:lnTo>
                    <a:pt x="1454594" y="317881"/>
                  </a:lnTo>
                  <a:lnTo>
                    <a:pt x="1500870" y="259524"/>
                  </a:lnTo>
                  <a:lnTo>
                    <a:pt x="1522168" y="216804"/>
                  </a:lnTo>
                  <a:lnTo>
                    <a:pt x="1536191" y="171323"/>
                  </a:lnTo>
                  <a:lnTo>
                    <a:pt x="1541296" y="138620"/>
                  </a:lnTo>
                  <a:lnTo>
                    <a:pt x="1541607" y="130048"/>
                  </a:lnTo>
                  <a:close/>
                </a:path>
                <a:path w="1873250" h="446405">
                  <a:moveTo>
                    <a:pt x="1873249" y="12573"/>
                  </a:moveTo>
                  <a:lnTo>
                    <a:pt x="1739518" y="34925"/>
                  </a:lnTo>
                  <a:lnTo>
                    <a:pt x="1699767" y="215519"/>
                  </a:lnTo>
                  <a:lnTo>
                    <a:pt x="1741366" y="215519"/>
                  </a:lnTo>
                  <a:lnTo>
                    <a:pt x="1749933" y="178435"/>
                  </a:lnTo>
                  <a:lnTo>
                    <a:pt x="1856901" y="178435"/>
                  </a:lnTo>
                  <a:lnTo>
                    <a:pt x="1860883" y="128180"/>
                  </a:lnTo>
                  <a:lnTo>
                    <a:pt x="1866444" y="71479"/>
                  </a:lnTo>
                  <a:lnTo>
                    <a:pt x="1873249" y="12573"/>
                  </a:lnTo>
                  <a:close/>
                </a:path>
                <a:path w="1873250" h="446405">
                  <a:moveTo>
                    <a:pt x="160206" y="136144"/>
                  </a:moveTo>
                  <a:lnTo>
                    <a:pt x="63626" y="136144"/>
                  </a:lnTo>
                  <a:lnTo>
                    <a:pt x="14350" y="420751"/>
                  </a:lnTo>
                  <a:lnTo>
                    <a:pt x="115824" y="395986"/>
                  </a:lnTo>
                  <a:lnTo>
                    <a:pt x="121735" y="344461"/>
                  </a:lnTo>
                  <a:lnTo>
                    <a:pt x="129401" y="291547"/>
                  </a:lnTo>
                  <a:lnTo>
                    <a:pt x="138866" y="236982"/>
                  </a:lnTo>
                  <a:lnTo>
                    <a:pt x="149953" y="181597"/>
                  </a:lnTo>
                  <a:lnTo>
                    <a:pt x="160206" y="136144"/>
                  </a:lnTo>
                  <a:close/>
                </a:path>
                <a:path w="1873250" h="446405">
                  <a:moveTo>
                    <a:pt x="825538" y="100330"/>
                  </a:moveTo>
                  <a:lnTo>
                    <a:pt x="433069" y="100330"/>
                  </a:lnTo>
                  <a:lnTo>
                    <a:pt x="431546" y="109220"/>
                  </a:lnTo>
                  <a:lnTo>
                    <a:pt x="427787" y="131603"/>
                  </a:lnTo>
                  <a:lnTo>
                    <a:pt x="423386" y="156845"/>
                  </a:lnTo>
                  <a:lnTo>
                    <a:pt x="418365" y="184943"/>
                  </a:lnTo>
                  <a:lnTo>
                    <a:pt x="412750" y="215900"/>
                  </a:lnTo>
                  <a:lnTo>
                    <a:pt x="389254" y="342773"/>
                  </a:lnTo>
                  <a:lnTo>
                    <a:pt x="384230" y="370441"/>
                  </a:lnTo>
                  <a:lnTo>
                    <a:pt x="380396" y="392668"/>
                  </a:lnTo>
                  <a:lnTo>
                    <a:pt x="377753" y="409442"/>
                  </a:lnTo>
                  <a:lnTo>
                    <a:pt x="376300" y="420751"/>
                  </a:lnTo>
                  <a:lnTo>
                    <a:pt x="472439" y="395986"/>
                  </a:lnTo>
                  <a:lnTo>
                    <a:pt x="475634" y="366077"/>
                  </a:lnTo>
                  <a:lnTo>
                    <a:pt x="479520" y="335788"/>
                  </a:lnTo>
                  <a:lnTo>
                    <a:pt x="484120" y="305117"/>
                  </a:lnTo>
                  <a:lnTo>
                    <a:pt x="489458" y="274066"/>
                  </a:lnTo>
                  <a:lnTo>
                    <a:pt x="529056" y="247084"/>
                  </a:lnTo>
                  <a:lnTo>
                    <a:pt x="563451" y="220233"/>
                  </a:lnTo>
                  <a:lnTo>
                    <a:pt x="592631" y="193502"/>
                  </a:lnTo>
                  <a:lnTo>
                    <a:pt x="608358" y="176022"/>
                  </a:lnTo>
                  <a:lnTo>
                    <a:pt x="507618" y="176022"/>
                  </a:lnTo>
                  <a:lnTo>
                    <a:pt x="513079" y="154305"/>
                  </a:lnTo>
                  <a:lnTo>
                    <a:pt x="540035" y="120824"/>
                  </a:lnTo>
                  <a:lnTo>
                    <a:pt x="554609" y="118999"/>
                  </a:lnTo>
                  <a:lnTo>
                    <a:pt x="746256" y="118999"/>
                  </a:lnTo>
                  <a:lnTo>
                    <a:pt x="749051" y="118594"/>
                  </a:lnTo>
                  <a:lnTo>
                    <a:pt x="772302" y="115665"/>
                  </a:lnTo>
                  <a:lnTo>
                    <a:pt x="797577" y="112879"/>
                  </a:lnTo>
                  <a:lnTo>
                    <a:pt x="824864" y="110236"/>
                  </a:lnTo>
                  <a:lnTo>
                    <a:pt x="825538" y="100330"/>
                  </a:lnTo>
                  <a:close/>
                </a:path>
                <a:path w="1873250" h="446405">
                  <a:moveTo>
                    <a:pt x="718536" y="159766"/>
                  </a:moveTo>
                  <a:lnTo>
                    <a:pt x="621664" y="159766"/>
                  </a:lnTo>
                  <a:lnTo>
                    <a:pt x="578992" y="420751"/>
                  </a:lnTo>
                  <a:lnTo>
                    <a:pt x="638599" y="406987"/>
                  </a:lnTo>
                  <a:lnTo>
                    <a:pt x="692848" y="396176"/>
                  </a:lnTo>
                  <a:lnTo>
                    <a:pt x="741763" y="388318"/>
                  </a:lnTo>
                  <a:lnTo>
                    <a:pt x="785367" y="383413"/>
                  </a:lnTo>
                  <a:lnTo>
                    <a:pt x="791764" y="287909"/>
                  </a:lnTo>
                  <a:lnTo>
                    <a:pt x="693165" y="287909"/>
                  </a:lnTo>
                  <a:lnTo>
                    <a:pt x="697103" y="272161"/>
                  </a:lnTo>
                  <a:lnTo>
                    <a:pt x="698245" y="265303"/>
                  </a:lnTo>
                  <a:lnTo>
                    <a:pt x="739171" y="247396"/>
                  </a:lnTo>
                  <a:lnTo>
                    <a:pt x="796036" y="236982"/>
                  </a:lnTo>
                  <a:lnTo>
                    <a:pt x="800116" y="171196"/>
                  </a:lnTo>
                  <a:lnTo>
                    <a:pt x="715644" y="171196"/>
                  </a:lnTo>
                  <a:lnTo>
                    <a:pt x="718536" y="159766"/>
                  </a:lnTo>
                  <a:close/>
                </a:path>
                <a:path w="1873250" h="446405">
                  <a:moveTo>
                    <a:pt x="314625" y="120904"/>
                  </a:moveTo>
                  <a:lnTo>
                    <a:pt x="211836" y="120904"/>
                  </a:lnTo>
                  <a:lnTo>
                    <a:pt x="245872" y="285623"/>
                  </a:lnTo>
                  <a:lnTo>
                    <a:pt x="189102" y="410591"/>
                  </a:lnTo>
                  <a:lnTo>
                    <a:pt x="281050" y="416433"/>
                  </a:lnTo>
                  <a:lnTo>
                    <a:pt x="299053" y="373833"/>
                  </a:lnTo>
                  <a:lnTo>
                    <a:pt x="318516" y="329974"/>
                  </a:lnTo>
                  <a:lnTo>
                    <a:pt x="339439" y="284845"/>
                  </a:lnTo>
                  <a:lnTo>
                    <a:pt x="361823" y="238435"/>
                  </a:lnTo>
                  <a:lnTo>
                    <a:pt x="385667" y="190734"/>
                  </a:lnTo>
                  <a:lnTo>
                    <a:pt x="405135" y="153035"/>
                  </a:lnTo>
                  <a:lnTo>
                    <a:pt x="315975" y="153035"/>
                  </a:lnTo>
                  <a:lnTo>
                    <a:pt x="315112" y="136751"/>
                  </a:lnTo>
                  <a:lnTo>
                    <a:pt x="314625" y="120904"/>
                  </a:lnTo>
                  <a:close/>
                </a:path>
                <a:path w="1873250" h="446405">
                  <a:moveTo>
                    <a:pt x="792734" y="273431"/>
                  </a:moveTo>
                  <a:lnTo>
                    <a:pt x="693165" y="287909"/>
                  </a:lnTo>
                  <a:lnTo>
                    <a:pt x="791764" y="287909"/>
                  </a:lnTo>
                  <a:lnTo>
                    <a:pt x="792734" y="273431"/>
                  </a:lnTo>
                  <a:close/>
                </a:path>
                <a:path w="1873250" h="446405">
                  <a:moveTo>
                    <a:pt x="746256" y="118999"/>
                  </a:moveTo>
                  <a:lnTo>
                    <a:pt x="559942" y="118999"/>
                  </a:lnTo>
                  <a:lnTo>
                    <a:pt x="562483" y="120269"/>
                  </a:lnTo>
                  <a:lnTo>
                    <a:pt x="562366" y="123920"/>
                  </a:lnTo>
                  <a:lnTo>
                    <a:pt x="525883" y="164256"/>
                  </a:lnTo>
                  <a:lnTo>
                    <a:pt x="507618" y="176022"/>
                  </a:lnTo>
                  <a:lnTo>
                    <a:pt x="608358" y="176022"/>
                  </a:lnTo>
                  <a:lnTo>
                    <a:pt x="616585" y="166878"/>
                  </a:lnTo>
                  <a:lnTo>
                    <a:pt x="621664" y="159766"/>
                  </a:lnTo>
                  <a:lnTo>
                    <a:pt x="718536" y="159766"/>
                  </a:lnTo>
                  <a:lnTo>
                    <a:pt x="721106" y="149606"/>
                  </a:lnTo>
                  <a:lnTo>
                    <a:pt x="722845" y="141732"/>
                  </a:lnTo>
                  <a:lnTo>
                    <a:pt x="724519" y="134588"/>
                  </a:lnTo>
                  <a:lnTo>
                    <a:pt x="726195" y="127853"/>
                  </a:lnTo>
                  <a:lnTo>
                    <a:pt x="727837" y="121666"/>
                  </a:lnTo>
                  <a:lnTo>
                    <a:pt x="746256" y="118999"/>
                  </a:lnTo>
                  <a:close/>
                </a:path>
                <a:path w="1873250" h="446405">
                  <a:moveTo>
                    <a:pt x="801242" y="153035"/>
                  </a:moveTo>
                  <a:lnTo>
                    <a:pt x="715644" y="171196"/>
                  </a:lnTo>
                  <a:lnTo>
                    <a:pt x="800116" y="171196"/>
                  </a:lnTo>
                  <a:lnTo>
                    <a:pt x="801242" y="153035"/>
                  </a:lnTo>
                  <a:close/>
                </a:path>
                <a:path w="1873250" h="446405">
                  <a:moveTo>
                    <a:pt x="370713" y="23622"/>
                  </a:moveTo>
                  <a:lnTo>
                    <a:pt x="315975" y="153035"/>
                  </a:lnTo>
                  <a:lnTo>
                    <a:pt x="405135" y="153035"/>
                  </a:lnTo>
                  <a:lnTo>
                    <a:pt x="410972" y="141732"/>
                  </a:lnTo>
                  <a:lnTo>
                    <a:pt x="433069" y="100330"/>
                  </a:lnTo>
                  <a:lnTo>
                    <a:pt x="825538" y="100330"/>
                  </a:lnTo>
                  <a:lnTo>
                    <a:pt x="829923" y="35814"/>
                  </a:lnTo>
                  <a:lnTo>
                    <a:pt x="441833" y="35814"/>
                  </a:lnTo>
                  <a:lnTo>
                    <a:pt x="370713" y="23622"/>
                  </a:lnTo>
                  <a:close/>
                </a:path>
                <a:path w="1873250" h="446405">
                  <a:moveTo>
                    <a:pt x="238251" y="9271"/>
                  </a:moveTo>
                  <a:lnTo>
                    <a:pt x="0" y="36195"/>
                  </a:lnTo>
                  <a:lnTo>
                    <a:pt x="6730" y="146304"/>
                  </a:lnTo>
                  <a:lnTo>
                    <a:pt x="41275" y="140843"/>
                  </a:lnTo>
                  <a:lnTo>
                    <a:pt x="49784" y="139192"/>
                  </a:lnTo>
                  <a:lnTo>
                    <a:pt x="63626" y="136144"/>
                  </a:lnTo>
                  <a:lnTo>
                    <a:pt x="160206" y="136144"/>
                  </a:lnTo>
                  <a:lnTo>
                    <a:pt x="162813" y="124587"/>
                  </a:lnTo>
                  <a:lnTo>
                    <a:pt x="195706" y="121920"/>
                  </a:lnTo>
                  <a:lnTo>
                    <a:pt x="211836" y="120904"/>
                  </a:lnTo>
                  <a:lnTo>
                    <a:pt x="314625" y="120904"/>
                  </a:lnTo>
                  <a:lnTo>
                    <a:pt x="314510" y="112879"/>
                  </a:lnTo>
                  <a:lnTo>
                    <a:pt x="314451" y="84709"/>
                  </a:lnTo>
                  <a:lnTo>
                    <a:pt x="314809" y="66800"/>
                  </a:lnTo>
                  <a:lnTo>
                    <a:pt x="315231" y="52324"/>
                  </a:lnTo>
                  <a:lnTo>
                    <a:pt x="236981" y="52324"/>
                  </a:lnTo>
                  <a:lnTo>
                    <a:pt x="238251" y="9271"/>
                  </a:lnTo>
                  <a:close/>
                </a:path>
                <a:path w="1873250" h="446405">
                  <a:moveTo>
                    <a:pt x="316738" y="17526"/>
                  </a:moveTo>
                  <a:lnTo>
                    <a:pt x="236981" y="52324"/>
                  </a:lnTo>
                  <a:lnTo>
                    <a:pt x="315231" y="52324"/>
                  </a:lnTo>
                  <a:lnTo>
                    <a:pt x="315309" y="49641"/>
                  </a:lnTo>
                  <a:lnTo>
                    <a:pt x="315952" y="33220"/>
                  </a:lnTo>
                  <a:lnTo>
                    <a:pt x="316738" y="17526"/>
                  </a:lnTo>
                  <a:close/>
                </a:path>
                <a:path w="1873250" h="446405">
                  <a:moveTo>
                    <a:pt x="582929" y="6096"/>
                  </a:moveTo>
                  <a:lnTo>
                    <a:pt x="553950" y="7788"/>
                  </a:lnTo>
                  <a:lnTo>
                    <a:pt x="520731" y="12874"/>
                  </a:lnTo>
                  <a:lnTo>
                    <a:pt x="483274" y="21365"/>
                  </a:lnTo>
                  <a:lnTo>
                    <a:pt x="441578" y="33274"/>
                  </a:lnTo>
                  <a:lnTo>
                    <a:pt x="441833" y="34290"/>
                  </a:lnTo>
                  <a:lnTo>
                    <a:pt x="441833" y="35814"/>
                  </a:lnTo>
                  <a:lnTo>
                    <a:pt x="829923" y="35814"/>
                  </a:lnTo>
                  <a:lnTo>
                    <a:pt x="830571" y="26289"/>
                  </a:lnTo>
                  <a:lnTo>
                    <a:pt x="647954" y="26289"/>
                  </a:lnTo>
                  <a:lnTo>
                    <a:pt x="641349" y="20066"/>
                  </a:lnTo>
                  <a:lnTo>
                    <a:pt x="630489" y="13918"/>
                  </a:lnTo>
                  <a:lnTo>
                    <a:pt x="617140" y="9556"/>
                  </a:lnTo>
                  <a:lnTo>
                    <a:pt x="601291" y="6957"/>
                  </a:lnTo>
                  <a:lnTo>
                    <a:pt x="582929" y="6096"/>
                  </a:lnTo>
                  <a:close/>
                </a:path>
                <a:path w="1873250" h="446405">
                  <a:moveTo>
                    <a:pt x="832358" y="0"/>
                  </a:moveTo>
                  <a:lnTo>
                    <a:pt x="647954" y="26289"/>
                  </a:lnTo>
                  <a:lnTo>
                    <a:pt x="830571" y="26289"/>
                  </a:lnTo>
                  <a:lnTo>
                    <a:pt x="832358" y="0"/>
                  </a:lnTo>
                  <a:close/>
                </a:path>
                <a:path w="1873250" h="446405">
                  <a:moveTo>
                    <a:pt x="1189238" y="118491"/>
                  </a:moveTo>
                  <a:lnTo>
                    <a:pt x="1067815" y="118491"/>
                  </a:lnTo>
                  <a:lnTo>
                    <a:pt x="1072007" y="120650"/>
                  </a:lnTo>
                  <a:lnTo>
                    <a:pt x="1075309" y="124968"/>
                  </a:lnTo>
                  <a:lnTo>
                    <a:pt x="1078484" y="129413"/>
                  </a:lnTo>
                  <a:lnTo>
                    <a:pt x="1080135" y="134493"/>
                  </a:lnTo>
                  <a:lnTo>
                    <a:pt x="1080135" y="146431"/>
                  </a:lnTo>
                  <a:lnTo>
                    <a:pt x="1058179" y="184816"/>
                  </a:lnTo>
                  <a:lnTo>
                    <a:pt x="979757" y="233541"/>
                  </a:lnTo>
                  <a:lnTo>
                    <a:pt x="946467" y="258064"/>
                  </a:lnTo>
                  <a:lnTo>
                    <a:pt x="903605" y="308229"/>
                  </a:lnTo>
                  <a:lnTo>
                    <a:pt x="887491" y="348821"/>
                  </a:lnTo>
                  <a:lnTo>
                    <a:pt x="882141" y="398272"/>
                  </a:lnTo>
                  <a:lnTo>
                    <a:pt x="882237" y="404487"/>
                  </a:lnTo>
                  <a:lnTo>
                    <a:pt x="882522" y="411321"/>
                  </a:lnTo>
                  <a:lnTo>
                    <a:pt x="882999" y="418774"/>
                  </a:lnTo>
                  <a:lnTo>
                    <a:pt x="883665" y="426847"/>
                  </a:lnTo>
                  <a:lnTo>
                    <a:pt x="1128394" y="414020"/>
                  </a:lnTo>
                  <a:lnTo>
                    <a:pt x="1139812" y="312547"/>
                  </a:lnTo>
                  <a:lnTo>
                    <a:pt x="1001648" y="312547"/>
                  </a:lnTo>
                  <a:lnTo>
                    <a:pt x="1008792" y="306832"/>
                  </a:lnTo>
                  <a:lnTo>
                    <a:pt x="1020127" y="299974"/>
                  </a:lnTo>
                  <a:lnTo>
                    <a:pt x="1035653" y="291973"/>
                  </a:lnTo>
                  <a:lnTo>
                    <a:pt x="1055369" y="282829"/>
                  </a:lnTo>
                  <a:lnTo>
                    <a:pt x="1084040" y="268755"/>
                  </a:lnTo>
                  <a:lnTo>
                    <a:pt x="1129950" y="237894"/>
                  </a:lnTo>
                  <a:lnTo>
                    <a:pt x="1165933" y="197367"/>
                  </a:lnTo>
                  <a:lnTo>
                    <a:pt x="1187321" y="149223"/>
                  </a:lnTo>
                  <a:lnTo>
                    <a:pt x="1189989" y="124841"/>
                  </a:lnTo>
                  <a:lnTo>
                    <a:pt x="1189238" y="118491"/>
                  </a:lnTo>
                  <a:close/>
                </a:path>
                <a:path w="1873250" h="446405">
                  <a:moveTo>
                    <a:pt x="1140840" y="303403"/>
                  </a:moveTo>
                  <a:lnTo>
                    <a:pt x="1001648" y="312547"/>
                  </a:lnTo>
                  <a:lnTo>
                    <a:pt x="1139812" y="312547"/>
                  </a:lnTo>
                  <a:lnTo>
                    <a:pt x="1140840" y="303403"/>
                  </a:lnTo>
                  <a:close/>
                </a:path>
                <a:path w="1873250" h="446405">
                  <a:moveTo>
                    <a:pt x="1071625" y="5461"/>
                  </a:moveTo>
                  <a:lnTo>
                    <a:pt x="1030350" y="14605"/>
                  </a:lnTo>
                  <a:lnTo>
                    <a:pt x="997414" y="36181"/>
                  </a:lnTo>
                  <a:lnTo>
                    <a:pt x="970216" y="69865"/>
                  </a:lnTo>
                  <a:lnTo>
                    <a:pt x="948733" y="115671"/>
                  </a:lnTo>
                  <a:lnTo>
                    <a:pt x="932941" y="173609"/>
                  </a:lnTo>
                  <a:lnTo>
                    <a:pt x="1043686" y="155067"/>
                  </a:lnTo>
                  <a:lnTo>
                    <a:pt x="1045446" y="139064"/>
                  </a:lnTo>
                  <a:lnTo>
                    <a:pt x="1049194" y="127634"/>
                  </a:lnTo>
                  <a:lnTo>
                    <a:pt x="1054919" y="120776"/>
                  </a:lnTo>
                  <a:lnTo>
                    <a:pt x="1062609" y="118491"/>
                  </a:lnTo>
                  <a:lnTo>
                    <a:pt x="1189238" y="118491"/>
                  </a:lnTo>
                  <a:lnTo>
                    <a:pt x="1187009" y="99649"/>
                  </a:lnTo>
                  <a:lnTo>
                    <a:pt x="1163093" y="54171"/>
                  </a:lnTo>
                  <a:lnTo>
                    <a:pt x="1127204" y="21480"/>
                  </a:lnTo>
                  <a:lnTo>
                    <a:pt x="1091961" y="7244"/>
                  </a:lnTo>
                  <a:lnTo>
                    <a:pt x="1071625" y="5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lvl="1" algn="l" rtl="0">
                <a:defRPr/>
              </a:pPr>
              <a:endParaRPr kern="0" dirty="0">
                <a:solidFill>
                  <a:prstClr val="black"/>
                </a:solidFill>
              </a:endParaRPr>
            </a:p>
          </p:txBody>
        </p:sp>
        <p:sp>
          <p:nvSpPr>
            <p:cNvPr id="21" name="object 18"/>
            <p:cNvSpPr/>
            <p:nvPr/>
          </p:nvSpPr>
          <p:spPr>
            <a:xfrm>
              <a:off x="7244969" y="220344"/>
              <a:ext cx="107315" cy="2183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2" name="object 19"/>
            <p:cNvSpPr/>
            <p:nvPr/>
          </p:nvSpPr>
          <p:spPr>
            <a:xfrm>
              <a:off x="6384290" y="209296"/>
              <a:ext cx="85344" cy="875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3" name="object 20"/>
            <p:cNvSpPr/>
            <p:nvPr/>
          </p:nvSpPr>
          <p:spPr>
            <a:xfrm>
              <a:off x="5891910" y="105537"/>
              <a:ext cx="1873250" cy="446405"/>
            </a:xfrm>
            <a:custGeom>
              <a:avLst/>
              <a:gdLst/>
              <a:ahLst/>
              <a:cxnLst/>
              <a:rect l="l" t="t" r="r" b="b"/>
              <a:pathLst>
                <a:path w="1873250" h="446405">
                  <a:moveTo>
                    <a:pt x="1873249" y="12573"/>
                  </a:moveTo>
                  <a:lnTo>
                    <a:pt x="1866444" y="71479"/>
                  </a:lnTo>
                  <a:lnTo>
                    <a:pt x="1860883" y="128180"/>
                  </a:lnTo>
                  <a:lnTo>
                    <a:pt x="1856565" y="182673"/>
                  </a:lnTo>
                  <a:lnTo>
                    <a:pt x="1853485" y="234954"/>
                  </a:lnTo>
                  <a:lnTo>
                    <a:pt x="1851639" y="285020"/>
                  </a:lnTo>
                  <a:lnTo>
                    <a:pt x="1851024" y="332867"/>
                  </a:lnTo>
                  <a:lnTo>
                    <a:pt x="1851024" y="347033"/>
                  </a:lnTo>
                  <a:lnTo>
                    <a:pt x="1851024" y="361711"/>
                  </a:lnTo>
                  <a:lnTo>
                    <a:pt x="1851024" y="376890"/>
                  </a:lnTo>
                  <a:lnTo>
                    <a:pt x="1851024" y="392557"/>
                  </a:lnTo>
                  <a:lnTo>
                    <a:pt x="1730374" y="412750"/>
                  </a:lnTo>
                  <a:lnTo>
                    <a:pt x="1749933" y="178435"/>
                  </a:lnTo>
                  <a:lnTo>
                    <a:pt x="1690115" y="437388"/>
                  </a:lnTo>
                  <a:lnTo>
                    <a:pt x="1620900" y="445897"/>
                  </a:lnTo>
                  <a:lnTo>
                    <a:pt x="1656334" y="116332"/>
                  </a:lnTo>
                  <a:lnTo>
                    <a:pt x="1590547" y="408051"/>
                  </a:lnTo>
                  <a:lnTo>
                    <a:pt x="1469009" y="423545"/>
                  </a:lnTo>
                  <a:lnTo>
                    <a:pt x="1486582" y="375979"/>
                  </a:lnTo>
                  <a:lnTo>
                    <a:pt x="1503104" y="328340"/>
                  </a:lnTo>
                  <a:lnTo>
                    <a:pt x="1518573" y="280627"/>
                  </a:lnTo>
                  <a:lnTo>
                    <a:pt x="1532985" y="232838"/>
                  </a:lnTo>
                  <a:lnTo>
                    <a:pt x="1546337" y="184972"/>
                  </a:lnTo>
                  <a:lnTo>
                    <a:pt x="1558627" y="137027"/>
                  </a:lnTo>
                  <a:lnTo>
                    <a:pt x="1569851" y="89001"/>
                  </a:lnTo>
                  <a:lnTo>
                    <a:pt x="1580007" y="40894"/>
                  </a:lnTo>
                  <a:lnTo>
                    <a:pt x="1718564" y="19304"/>
                  </a:lnTo>
                  <a:lnTo>
                    <a:pt x="1699767" y="215519"/>
                  </a:lnTo>
                  <a:lnTo>
                    <a:pt x="1739518" y="34925"/>
                  </a:lnTo>
                  <a:lnTo>
                    <a:pt x="1873249" y="12573"/>
                  </a:lnTo>
                  <a:close/>
                </a:path>
                <a:path w="1873250" h="446405">
                  <a:moveTo>
                    <a:pt x="1427480" y="10922"/>
                  </a:moveTo>
                  <a:lnTo>
                    <a:pt x="1471596" y="17208"/>
                  </a:lnTo>
                  <a:lnTo>
                    <a:pt x="1519471" y="56643"/>
                  </a:lnTo>
                  <a:lnTo>
                    <a:pt x="1539180" y="102987"/>
                  </a:lnTo>
                  <a:lnTo>
                    <a:pt x="1541653" y="128778"/>
                  </a:lnTo>
                  <a:lnTo>
                    <a:pt x="1541299" y="138586"/>
                  </a:lnTo>
                  <a:lnTo>
                    <a:pt x="1522168" y="216804"/>
                  </a:lnTo>
                  <a:lnTo>
                    <a:pt x="1500870" y="259524"/>
                  </a:lnTo>
                  <a:lnTo>
                    <a:pt x="1472309" y="299481"/>
                  </a:lnTo>
                  <a:lnTo>
                    <a:pt x="1436496" y="336677"/>
                  </a:lnTo>
                  <a:lnTo>
                    <a:pt x="1395446" y="368780"/>
                  </a:lnTo>
                  <a:lnTo>
                    <a:pt x="1351359" y="393477"/>
                  </a:lnTo>
                  <a:lnTo>
                    <a:pt x="1304248" y="410793"/>
                  </a:lnTo>
                  <a:lnTo>
                    <a:pt x="1254124" y="420751"/>
                  </a:lnTo>
                  <a:lnTo>
                    <a:pt x="1255246" y="409039"/>
                  </a:lnTo>
                  <a:lnTo>
                    <a:pt x="1257474" y="392398"/>
                  </a:lnTo>
                  <a:lnTo>
                    <a:pt x="1260822" y="370851"/>
                  </a:lnTo>
                  <a:lnTo>
                    <a:pt x="1265300" y="344424"/>
                  </a:lnTo>
                  <a:lnTo>
                    <a:pt x="1308099" y="98425"/>
                  </a:lnTo>
                  <a:lnTo>
                    <a:pt x="1312148" y="73538"/>
                  </a:lnTo>
                  <a:lnTo>
                    <a:pt x="1315148" y="54308"/>
                  </a:lnTo>
                  <a:lnTo>
                    <a:pt x="1317101" y="40721"/>
                  </a:lnTo>
                  <a:lnTo>
                    <a:pt x="1318006" y="32766"/>
                  </a:lnTo>
                  <a:lnTo>
                    <a:pt x="1349577" y="23244"/>
                  </a:lnTo>
                  <a:lnTo>
                    <a:pt x="1378362" y="16414"/>
                  </a:lnTo>
                  <a:lnTo>
                    <a:pt x="1404338" y="12299"/>
                  </a:lnTo>
                  <a:lnTo>
                    <a:pt x="1427480" y="10922"/>
                  </a:lnTo>
                  <a:close/>
                </a:path>
                <a:path w="1873250" h="446405">
                  <a:moveTo>
                    <a:pt x="1071625" y="5461"/>
                  </a:moveTo>
                  <a:lnTo>
                    <a:pt x="1110488" y="12588"/>
                  </a:lnTo>
                  <a:lnTo>
                    <a:pt x="1142111" y="33909"/>
                  </a:lnTo>
                  <a:lnTo>
                    <a:pt x="1178051" y="76088"/>
                  </a:lnTo>
                  <a:lnTo>
                    <a:pt x="1189989" y="124841"/>
                  </a:lnTo>
                  <a:lnTo>
                    <a:pt x="1187321" y="149223"/>
                  </a:lnTo>
                  <a:lnTo>
                    <a:pt x="1165933" y="197367"/>
                  </a:lnTo>
                  <a:lnTo>
                    <a:pt x="1129950" y="237894"/>
                  </a:lnTo>
                  <a:lnTo>
                    <a:pt x="1084040" y="268755"/>
                  </a:lnTo>
                  <a:lnTo>
                    <a:pt x="1035653" y="291973"/>
                  </a:lnTo>
                  <a:lnTo>
                    <a:pt x="1020127" y="299974"/>
                  </a:lnTo>
                  <a:lnTo>
                    <a:pt x="1008792" y="306832"/>
                  </a:lnTo>
                  <a:lnTo>
                    <a:pt x="1001648" y="312547"/>
                  </a:lnTo>
                  <a:lnTo>
                    <a:pt x="1140840" y="303403"/>
                  </a:lnTo>
                  <a:lnTo>
                    <a:pt x="1128394" y="414020"/>
                  </a:lnTo>
                  <a:lnTo>
                    <a:pt x="883665" y="426847"/>
                  </a:lnTo>
                  <a:lnTo>
                    <a:pt x="882999" y="418774"/>
                  </a:lnTo>
                  <a:lnTo>
                    <a:pt x="882522" y="411321"/>
                  </a:lnTo>
                  <a:lnTo>
                    <a:pt x="882237" y="404487"/>
                  </a:lnTo>
                  <a:lnTo>
                    <a:pt x="882141" y="398272"/>
                  </a:lnTo>
                  <a:lnTo>
                    <a:pt x="883477" y="372433"/>
                  </a:lnTo>
                  <a:lnTo>
                    <a:pt x="894197" y="327423"/>
                  </a:lnTo>
                  <a:lnTo>
                    <a:pt x="921083" y="282967"/>
                  </a:lnTo>
                  <a:lnTo>
                    <a:pt x="979757" y="233541"/>
                  </a:lnTo>
                  <a:lnTo>
                    <a:pt x="1020953" y="209423"/>
                  </a:lnTo>
                  <a:lnTo>
                    <a:pt x="1041929" y="197084"/>
                  </a:lnTo>
                  <a:lnTo>
                    <a:pt x="1076452" y="160401"/>
                  </a:lnTo>
                  <a:lnTo>
                    <a:pt x="1080135" y="146431"/>
                  </a:lnTo>
                  <a:lnTo>
                    <a:pt x="1080135" y="140335"/>
                  </a:lnTo>
                  <a:lnTo>
                    <a:pt x="1080135" y="134493"/>
                  </a:lnTo>
                  <a:lnTo>
                    <a:pt x="1078484" y="129413"/>
                  </a:lnTo>
                  <a:lnTo>
                    <a:pt x="1075309" y="124968"/>
                  </a:lnTo>
                  <a:lnTo>
                    <a:pt x="1072007" y="120650"/>
                  </a:lnTo>
                  <a:lnTo>
                    <a:pt x="1067815" y="118491"/>
                  </a:lnTo>
                  <a:lnTo>
                    <a:pt x="1062609" y="118491"/>
                  </a:lnTo>
                  <a:lnTo>
                    <a:pt x="1054919" y="120776"/>
                  </a:lnTo>
                  <a:lnTo>
                    <a:pt x="1049194" y="127634"/>
                  </a:lnTo>
                  <a:lnTo>
                    <a:pt x="1045446" y="139064"/>
                  </a:lnTo>
                  <a:lnTo>
                    <a:pt x="1043686" y="155067"/>
                  </a:lnTo>
                  <a:lnTo>
                    <a:pt x="932941" y="173609"/>
                  </a:lnTo>
                  <a:lnTo>
                    <a:pt x="948733" y="115671"/>
                  </a:lnTo>
                  <a:lnTo>
                    <a:pt x="970216" y="69865"/>
                  </a:lnTo>
                  <a:lnTo>
                    <a:pt x="997414" y="36181"/>
                  </a:lnTo>
                  <a:lnTo>
                    <a:pt x="1030350" y="14605"/>
                  </a:lnTo>
                  <a:lnTo>
                    <a:pt x="1061247" y="6032"/>
                  </a:lnTo>
                  <a:lnTo>
                    <a:pt x="1071625" y="5461"/>
                  </a:lnTo>
                  <a:close/>
                </a:path>
                <a:path w="1873250" h="446405">
                  <a:moveTo>
                    <a:pt x="832358" y="0"/>
                  </a:moveTo>
                  <a:lnTo>
                    <a:pt x="824864" y="110236"/>
                  </a:lnTo>
                  <a:lnTo>
                    <a:pt x="797577" y="112879"/>
                  </a:lnTo>
                  <a:lnTo>
                    <a:pt x="772302" y="115665"/>
                  </a:lnTo>
                  <a:lnTo>
                    <a:pt x="727837" y="121666"/>
                  </a:lnTo>
                  <a:lnTo>
                    <a:pt x="721106" y="149606"/>
                  </a:lnTo>
                  <a:lnTo>
                    <a:pt x="715644" y="171196"/>
                  </a:lnTo>
                  <a:lnTo>
                    <a:pt x="801242" y="153035"/>
                  </a:lnTo>
                  <a:lnTo>
                    <a:pt x="796036" y="236982"/>
                  </a:lnTo>
                  <a:lnTo>
                    <a:pt x="765389" y="242486"/>
                  </a:lnTo>
                  <a:lnTo>
                    <a:pt x="739171" y="247396"/>
                  </a:lnTo>
                  <a:lnTo>
                    <a:pt x="717383" y="251733"/>
                  </a:lnTo>
                  <a:lnTo>
                    <a:pt x="700023" y="255524"/>
                  </a:lnTo>
                  <a:lnTo>
                    <a:pt x="699135" y="259715"/>
                  </a:lnTo>
                  <a:lnTo>
                    <a:pt x="698245" y="265303"/>
                  </a:lnTo>
                  <a:lnTo>
                    <a:pt x="697103" y="272161"/>
                  </a:lnTo>
                  <a:lnTo>
                    <a:pt x="693165" y="287909"/>
                  </a:lnTo>
                  <a:lnTo>
                    <a:pt x="792734" y="273431"/>
                  </a:lnTo>
                  <a:lnTo>
                    <a:pt x="785367" y="383413"/>
                  </a:lnTo>
                  <a:lnTo>
                    <a:pt x="741763" y="388318"/>
                  </a:lnTo>
                  <a:lnTo>
                    <a:pt x="692848" y="396176"/>
                  </a:lnTo>
                  <a:lnTo>
                    <a:pt x="638599" y="406987"/>
                  </a:lnTo>
                  <a:lnTo>
                    <a:pt x="578992" y="420751"/>
                  </a:lnTo>
                  <a:lnTo>
                    <a:pt x="621664" y="159766"/>
                  </a:lnTo>
                  <a:lnTo>
                    <a:pt x="592631" y="193502"/>
                  </a:lnTo>
                  <a:lnTo>
                    <a:pt x="563451" y="220233"/>
                  </a:lnTo>
                  <a:lnTo>
                    <a:pt x="529056" y="247084"/>
                  </a:lnTo>
                  <a:lnTo>
                    <a:pt x="489458" y="274066"/>
                  </a:lnTo>
                  <a:lnTo>
                    <a:pt x="484120" y="305117"/>
                  </a:lnTo>
                  <a:lnTo>
                    <a:pt x="479520" y="335788"/>
                  </a:lnTo>
                  <a:lnTo>
                    <a:pt x="475634" y="366077"/>
                  </a:lnTo>
                  <a:lnTo>
                    <a:pt x="472439" y="395986"/>
                  </a:lnTo>
                  <a:lnTo>
                    <a:pt x="376300" y="420751"/>
                  </a:lnTo>
                  <a:lnTo>
                    <a:pt x="384230" y="370441"/>
                  </a:lnTo>
                  <a:lnTo>
                    <a:pt x="412750" y="215900"/>
                  </a:lnTo>
                  <a:lnTo>
                    <a:pt x="418365" y="184943"/>
                  </a:lnTo>
                  <a:lnTo>
                    <a:pt x="423386" y="156845"/>
                  </a:lnTo>
                  <a:lnTo>
                    <a:pt x="427787" y="131603"/>
                  </a:lnTo>
                  <a:lnTo>
                    <a:pt x="431546" y="109220"/>
                  </a:lnTo>
                  <a:lnTo>
                    <a:pt x="433069" y="100330"/>
                  </a:lnTo>
                  <a:lnTo>
                    <a:pt x="410972" y="141732"/>
                  </a:lnTo>
                  <a:lnTo>
                    <a:pt x="385667" y="190734"/>
                  </a:lnTo>
                  <a:lnTo>
                    <a:pt x="361823" y="238435"/>
                  </a:lnTo>
                  <a:lnTo>
                    <a:pt x="339439" y="284845"/>
                  </a:lnTo>
                  <a:lnTo>
                    <a:pt x="318516" y="329974"/>
                  </a:lnTo>
                  <a:lnTo>
                    <a:pt x="299053" y="373833"/>
                  </a:lnTo>
                  <a:lnTo>
                    <a:pt x="281050" y="416433"/>
                  </a:lnTo>
                  <a:lnTo>
                    <a:pt x="189102" y="410591"/>
                  </a:lnTo>
                  <a:lnTo>
                    <a:pt x="245872" y="285623"/>
                  </a:lnTo>
                  <a:lnTo>
                    <a:pt x="211836" y="120904"/>
                  </a:lnTo>
                  <a:lnTo>
                    <a:pt x="195706" y="121920"/>
                  </a:lnTo>
                  <a:lnTo>
                    <a:pt x="149953" y="181597"/>
                  </a:lnTo>
                  <a:lnTo>
                    <a:pt x="138812" y="237255"/>
                  </a:lnTo>
                  <a:lnTo>
                    <a:pt x="129401" y="291547"/>
                  </a:lnTo>
                  <a:lnTo>
                    <a:pt x="121735" y="344461"/>
                  </a:lnTo>
                  <a:lnTo>
                    <a:pt x="115824" y="395986"/>
                  </a:lnTo>
                  <a:lnTo>
                    <a:pt x="14350" y="420751"/>
                  </a:lnTo>
                  <a:lnTo>
                    <a:pt x="63626" y="136144"/>
                  </a:lnTo>
                  <a:lnTo>
                    <a:pt x="57276" y="137541"/>
                  </a:lnTo>
                  <a:lnTo>
                    <a:pt x="49784" y="139192"/>
                  </a:lnTo>
                  <a:lnTo>
                    <a:pt x="41275" y="140843"/>
                  </a:lnTo>
                  <a:lnTo>
                    <a:pt x="6730" y="146304"/>
                  </a:lnTo>
                  <a:lnTo>
                    <a:pt x="0" y="36195"/>
                  </a:lnTo>
                  <a:lnTo>
                    <a:pt x="238251" y="9271"/>
                  </a:lnTo>
                  <a:lnTo>
                    <a:pt x="236981" y="52324"/>
                  </a:lnTo>
                  <a:lnTo>
                    <a:pt x="316738" y="17526"/>
                  </a:lnTo>
                  <a:lnTo>
                    <a:pt x="314809" y="66800"/>
                  </a:lnTo>
                  <a:lnTo>
                    <a:pt x="314386" y="102564"/>
                  </a:lnTo>
                  <a:lnTo>
                    <a:pt x="314594" y="119919"/>
                  </a:lnTo>
                  <a:lnTo>
                    <a:pt x="315112" y="136751"/>
                  </a:lnTo>
                  <a:lnTo>
                    <a:pt x="315975" y="153035"/>
                  </a:lnTo>
                  <a:lnTo>
                    <a:pt x="370713" y="23622"/>
                  </a:lnTo>
                  <a:lnTo>
                    <a:pt x="441833" y="35814"/>
                  </a:lnTo>
                  <a:lnTo>
                    <a:pt x="441833" y="35179"/>
                  </a:lnTo>
                  <a:lnTo>
                    <a:pt x="441833" y="34290"/>
                  </a:lnTo>
                  <a:lnTo>
                    <a:pt x="441705" y="33782"/>
                  </a:lnTo>
                  <a:lnTo>
                    <a:pt x="483274" y="21365"/>
                  </a:lnTo>
                  <a:lnTo>
                    <a:pt x="520731" y="12874"/>
                  </a:lnTo>
                  <a:lnTo>
                    <a:pt x="582929" y="6096"/>
                  </a:lnTo>
                  <a:lnTo>
                    <a:pt x="601291" y="6957"/>
                  </a:lnTo>
                  <a:lnTo>
                    <a:pt x="617140" y="9556"/>
                  </a:lnTo>
                  <a:lnTo>
                    <a:pt x="630489" y="13918"/>
                  </a:lnTo>
                  <a:lnTo>
                    <a:pt x="641349" y="20066"/>
                  </a:lnTo>
                  <a:lnTo>
                    <a:pt x="647954" y="26289"/>
                  </a:lnTo>
                  <a:lnTo>
                    <a:pt x="832358" y="0"/>
                  </a:lnTo>
                  <a:close/>
                </a:path>
              </a:pathLst>
            </a:custGeom>
            <a:ln w="3048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407368" y="260648"/>
            <a:ext cx="11377264" cy="512843"/>
            <a:chOff x="1394460" y="949959"/>
            <a:chExt cx="6438899" cy="749300"/>
          </a:xfrm>
        </p:grpSpPr>
        <p:sp>
          <p:nvSpPr>
            <p:cNvPr id="7" name="object 4"/>
            <p:cNvSpPr/>
            <p:nvPr/>
          </p:nvSpPr>
          <p:spPr>
            <a:xfrm>
              <a:off x="1394460" y="949959"/>
              <a:ext cx="6438899" cy="749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5"/>
            <p:cNvSpPr/>
            <p:nvPr/>
          </p:nvSpPr>
          <p:spPr>
            <a:xfrm>
              <a:off x="1418336" y="974470"/>
              <a:ext cx="6343523" cy="6518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" name="object 6"/>
          <p:cNvSpPr txBox="1"/>
          <p:nvPr/>
        </p:nvSpPr>
        <p:spPr>
          <a:xfrm>
            <a:off x="407368" y="1052737"/>
            <a:ext cx="11521282" cy="356764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l" rtl="0">
              <a:spcBef>
                <a:spcPts val="700"/>
              </a:spcBef>
            </a:pPr>
            <a:r>
              <a:rPr sz="2800" b="1" dirty="0">
                <a:solidFill>
                  <a:prstClr val="black"/>
                </a:solidFill>
                <a:cs typeface="Gothic Uralic"/>
              </a:rPr>
              <a:t>A. SOURCES OF</a:t>
            </a:r>
            <a:r>
              <a:rPr sz="2800" b="1" spc="-45" dirty="0">
                <a:solidFill>
                  <a:prstClr val="black"/>
                </a:solidFill>
                <a:cs typeface="Gothic Uralic"/>
              </a:rPr>
              <a:t> </a:t>
            </a:r>
            <a:r>
              <a:rPr sz="2800" b="1" dirty="0">
                <a:solidFill>
                  <a:prstClr val="black"/>
                </a:solidFill>
                <a:cs typeface="Gothic Uralic"/>
              </a:rPr>
              <a:t>INSULIN</a:t>
            </a:r>
            <a:endParaRPr sz="2800" dirty="0">
              <a:solidFill>
                <a:prstClr val="black"/>
              </a:solidFill>
              <a:cs typeface="Gothic Uralic"/>
            </a:endParaRPr>
          </a:p>
          <a:p>
            <a:pPr marL="662940" indent="-257175" algn="l" rtl="0">
              <a:spcBef>
                <a:spcPts val="600"/>
              </a:spcBef>
              <a:buFontTx/>
              <a:buAutoNum type="arabicPeriod"/>
              <a:tabLst>
                <a:tab pos="662940" algn="l"/>
              </a:tabLst>
            </a:pPr>
            <a:r>
              <a:rPr sz="2800" b="1" spc="-5" dirty="0">
                <a:solidFill>
                  <a:prstClr val="black"/>
                </a:solidFill>
                <a:cs typeface="Gothic Uralic"/>
              </a:rPr>
              <a:t>Animal</a:t>
            </a:r>
            <a:r>
              <a:rPr sz="2800" b="1" spc="-25" dirty="0">
                <a:solidFill>
                  <a:prstClr val="black"/>
                </a:solidFill>
                <a:cs typeface="Gothic Uralic"/>
              </a:rPr>
              <a:t> </a:t>
            </a:r>
            <a:r>
              <a:rPr sz="2800" b="1" dirty="0">
                <a:solidFill>
                  <a:prstClr val="black"/>
                </a:solidFill>
                <a:cs typeface="Gothic Uralic"/>
              </a:rPr>
              <a:t>sources</a:t>
            </a:r>
            <a:endParaRPr sz="2800" dirty="0">
              <a:solidFill>
                <a:prstClr val="black"/>
              </a:solidFill>
              <a:cs typeface="Gothic Uralic"/>
            </a:endParaRPr>
          </a:p>
          <a:p>
            <a:pPr marL="926465" lvl="1" indent="-173355" algn="l" rtl="0">
              <a:spcBef>
                <a:spcPts val="600"/>
              </a:spcBef>
              <a:buFont typeface="Arial"/>
              <a:buChar char="•"/>
              <a:tabLst>
                <a:tab pos="927100" algn="l"/>
              </a:tabLst>
            </a:pPr>
            <a:r>
              <a:rPr sz="2800" dirty="0">
                <a:solidFill>
                  <a:prstClr val="black"/>
                </a:solidFill>
                <a:cs typeface="TeXGyreAdventor"/>
              </a:rPr>
              <a:t>Rarely </a:t>
            </a:r>
            <a:r>
              <a:rPr sz="2800" spc="-5" dirty="0">
                <a:solidFill>
                  <a:prstClr val="black"/>
                </a:solidFill>
                <a:cs typeface="TeXGyreAdventor"/>
              </a:rPr>
              <a:t>used because it can cause severe </a:t>
            </a:r>
            <a:r>
              <a:rPr sz="2800" dirty="0">
                <a:solidFill>
                  <a:prstClr val="black"/>
                </a:solidFill>
                <a:cs typeface="TeXGyreAdventor"/>
              </a:rPr>
              <a:t>allergic</a:t>
            </a:r>
            <a:r>
              <a:rPr sz="2800" spc="100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800" spc="-10" dirty="0">
                <a:solidFill>
                  <a:prstClr val="black"/>
                </a:solidFill>
                <a:cs typeface="TeXGyreAdventor"/>
              </a:rPr>
              <a:t>reaction</a:t>
            </a:r>
            <a:endParaRPr sz="2800" dirty="0">
              <a:solidFill>
                <a:prstClr val="black"/>
              </a:solidFill>
              <a:cs typeface="TeXGyreAdventor"/>
            </a:endParaRPr>
          </a:p>
          <a:p>
            <a:pPr marL="926465" lvl="1" indent="-173355" algn="l" rtl="0">
              <a:spcBef>
                <a:spcPts val="600"/>
              </a:spcBef>
              <a:buFont typeface="Arial"/>
              <a:buChar char="•"/>
              <a:tabLst>
                <a:tab pos="927100" algn="l"/>
              </a:tabLst>
            </a:pPr>
            <a:r>
              <a:rPr sz="2800" spc="-5" dirty="0">
                <a:solidFill>
                  <a:prstClr val="black"/>
                </a:solidFill>
                <a:cs typeface="TeXGyreAdventor"/>
              </a:rPr>
              <a:t>Derived from </a:t>
            </a:r>
            <a:r>
              <a:rPr sz="2800" spc="-10" dirty="0">
                <a:solidFill>
                  <a:prstClr val="black"/>
                </a:solidFill>
                <a:cs typeface="TeXGyreAdventor"/>
              </a:rPr>
              <a:t>beef </a:t>
            </a:r>
            <a:r>
              <a:rPr sz="2800" spc="-5" dirty="0">
                <a:solidFill>
                  <a:prstClr val="black"/>
                </a:solidFill>
                <a:cs typeface="TeXGyreAdventor"/>
              </a:rPr>
              <a:t>and</a:t>
            </a:r>
            <a:r>
              <a:rPr sz="2800" spc="70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800" spc="-10" dirty="0">
                <a:solidFill>
                  <a:prstClr val="black"/>
                </a:solidFill>
                <a:cs typeface="TeXGyreAdventor"/>
              </a:rPr>
              <a:t>pork</a:t>
            </a:r>
            <a:endParaRPr sz="2800" dirty="0">
              <a:solidFill>
                <a:prstClr val="black"/>
              </a:solidFill>
              <a:cs typeface="TeXGyreAdventor"/>
            </a:endParaRPr>
          </a:p>
          <a:p>
            <a:pPr marL="662940" indent="-257175" algn="l" rtl="0">
              <a:spcBef>
                <a:spcPts val="600"/>
              </a:spcBef>
              <a:buFontTx/>
              <a:buAutoNum type="arabicPeriod"/>
              <a:tabLst>
                <a:tab pos="662940" algn="l"/>
              </a:tabLst>
            </a:pPr>
            <a:r>
              <a:rPr sz="2800" b="1" spc="-5" dirty="0">
                <a:solidFill>
                  <a:prstClr val="black"/>
                </a:solidFill>
                <a:cs typeface="Gothic Uralic"/>
              </a:rPr>
              <a:t>Human</a:t>
            </a:r>
            <a:r>
              <a:rPr sz="2800" b="1" spc="-35" dirty="0">
                <a:solidFill>
                  <a:prstClr val="black"/>
                </a:solidFill>
                <a:cs typeface="Gothic Uralic"/>
              </a:rPr>
              <a:t> </a:t>
            </a:r>
            <a:r>
              <a:rPr sz="2800" b="1" dirty="0">
                <a:solidFill>
                  <a:prstClr val="black"/>
                </a:solidFill>
                <a:cs typeface="Gothic Uralic"/>
              </a:rPr>
              <a:t>Sources</a:t>
            </a:r>
            <a:endParaRPr sz="2800" dirty="0">
              <a:solidFill>
                <a:prstClr val="black"/>
              </a:solidFill>
              <a:cs typeface="Gothic Uralic"/>
            </a:endParaRPr>
          </a:p>
          <a:p>
            <a:pPr marL="926465" marR="5080" lvl="1" indent="-220979" algn="l" rtl="0">
              <a:spcBef>
                <a:spcPts val="60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800" spc="-5" dirty="0">
                <a:solidFill>
                  <a:prstClr val="black"/>
                </a:solidFill>
                <a:cs typeface="TeXGyreAdventor"/>
              </a:rPr>
              <a:t>Frequently used type because it </a:t>
            </a:r>
            <a:r>
              <a:rPr sz="2800" dirty="0">
                <a:solidFill>
                  <a:prstClr val="black"/>
                </a:solidFill>
                <a:cs typeface="TeXGyreAdventor"/>
              </a:rPr>
              <a:t>has less allergic</a:t>
            </a:r>
            <a:r>
              <a:rPr sz="2800" spc="25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800" spc="-10" dirty="0">
                <a:solidFill>
                  <a:prstClr val="black"/>
                </a:solidFill>
                <a:cs typeface="TeXGyreAdventor"/>
              </a:rPr>
              <a:t>reaction</a:t>
            </a:r>
            <a:endParaRPr sz="2800" dirty="0">
              <a:solidFill>
                <a:prstClr val="black"/>
              </a:solidFill>
              <a:cs typeface="TeXGyreAdventor"/>
            </a:endParaRPr>
          </a:p>
          <a:p>
            <a:pPr marL="662305" indent="-257175" algn="l" rtl="0">
              <a:spcBef>
                <a:spcPts val="600"/>
              </a:spcBef>
              <a:buFontTx/>
              <a:buAutoNum type="arabicPeriod"/>
              <a:tabLst>
                <a:tab pos="662940" algn="l"/>
              </a:tabLst>
            </a:pPr>
            <a:r>
              <a:rPr sz="2800" b="1" dirty="0">
                <a:solidFill>
                  <a:prstClr val="black"/>
                </a:solidFill>
                <a:cs typeface="Gothic Uralic"/>
              </a:rPr>
              <a:t>Artificial Compound</a:t>
            </a:r>
            <a:r>
              <a:rPr sz="2800" b="1" spc="-85" dirty="0">
                <a:solidFill>
                  <a:prstClr val="black"/>
                </a:solidFill>
                <a:cs typeface="Gothic Uralic"/>
              </a:rPr>
              <a:t> </a:t>
            </a:r>
            <a:r>
              <a:rPr sz="2800" b="1" dirty="0">
                <a:solidFill>
                  <a:prstClr val="black"/>
                </a:solidFill>
                <a:cs typeface="Gothic Uralic"/>
              </a:rPr>
              <a:t>Insulin</a:t>
            </a:r>
            <a:endParaRPr sz="2800" dirty="0">
              <a:solidFill>
                <a:prstClr val="black"/>
              </a:solidFill>
              <a:cs typeface="Gothic Uralic"/>
            </a:endParaRPr>
          </a:p>
        </p:txBody>
      </p: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85656" y="113953"/>
            <a:ext cx="11915000" cy="538472"/>
            <a:chOff x="1394460" y="866140"/>
            <a:chExt cx="6438899" cy="746760"/>
          </a:xfrm>
        </p:grpSpPr>
        <p:sp>
          <p:nvSpPr>
            <p:cNvPr id="7" name="object 4"/>
            <p:cNvSpPr/>
            <p:nvPr/>
          </p:nvSpPr>
          <p:spPr>
            <a:xfrm>
              <a:off x="1394460" y="866140"/>
              <a:ext cx="6438899" cy="7467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400" kern="0">
                <a:solidFill>
                  <a:prstClr val="black"/>
                </a:solidFill>
              </a:endParaRPr>
            </a:p>
          </p:txBody>
        </p:sp>
        <p:sp>
          <p:nvSpPr>
            <p:cNvPr id="8" name="object 5"/>
            <p:cNvSpPr/>
            <p:nvPr/>
          </p:nvSpPr>
          <p:spPr>
            <a:xfrm>
              <a:off x="1418336" y="890143"/>
              <a:ext cx="6343523" cy="6517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400" kern="0">
                <a:solidFill>
                  <a:prstClr val="black"/>
                </a:solidFill>
              </a:endParaRPr>
            </a:p>
          </p:txBody>
        </p:sp>
      </p:grpSp>
      <p:sp>
        <p:nvSpPr>
          <p:cNvPr id="9" name="object 6"/>
          <p:cNvSpPr txBox="1"/>
          <p:nvPr/>
        </p:nvSpPr>
        <p:spPr>
          <a:xfrm>
            <a:off x="129838" y="620688"/>
            <a:ext cx="12062162" cy="370678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algn="l" rtl="0">
              <a:spcBef>
                <a:spcPts val="705"/>
              </a:spcBef>
            </a:pPr>
            <a:r>
              <a:rPr sz="2000" b="1" spc="-5" dirty="0">
                <a:solidFill>
                  <a:prstClr val="black"/>
                </a:solidFill>
                <a:cs typeface="Gothic Uralic"/>
              </a:rPr>
              <a:t>B. </a:t>
            </a:r>
            <a:r>
              <a:rPr sz="2000" b="1" dirty="0">
                <a:solidFill>
                  <a:prstClr val="black"/>
                </a:solidFill>
                <a:cs typeface="Gothic Uralic"/>
              </a:rPr>
              <a:t>TYPES OF</a:t>
            </a:r>
            <a:r>
              <a:rPr sz="2000" b="1" spc="-25" dirty="0">
                <a:solidFill>
                  <a:prstClr val="black"/>
                </a:solidFill>
                <a:cs typeface="Gothic Uralic"/>
              </a:rPr>
              <a:t> </a:t>
            </a:r>
            <a:r>
              <a:rPr sz="2000" b="1" dirty="0">
                <a:solidFill>
                  <a:prstClr val="black"/>
                </a:solidFill>
                <a:cs typeface="Gothic Uralic"/>
              </a:rPr>
              <a:t>INSULIN</a:t>
            </a:r>
            <a:endParaRPr sz="2000" dirty="0">
              <a:solidFill>
                <a:prstClr val="black"/>
              </a:solidFill>
              <a:cs typeface="Gothic Uralic"/>
            </a:endParaRPr>
          </a:p>
          <a:p>
            <a:pPr marL="614680" indent="-257175" algn="l" rtl="0">
              <a:spcBef>
                <a:spcPts val="600"/>
              </a:spcBef>
              <a:buFontTx/>
              <a:buAutoNum type="arabicPeriod"/>
              <a:tabLst>
                <a:tab pos="614680" algn="l"/>
              </a:tabLst>
            </a:pPr>
            <a:r>
              <a:rPr sz="2000" b="1" spc="-5" dirty="0">
                <a:solidFill>
                  <a:prstClr val="black"/>
                </a:solidFill>
                <a:cs typeface="Gothic Uralic"/>
              </a:rPr>
              <a:t>RAPID </a:t>
            </a:r>
            <a:r>
              <a:rPr sz="2000" b="1" dirty="0">
                <a:solidFill>
                  <a:prstClr val="black"/>
                </a:solidFill>
                <a:cs typeface="Gothic Uralic"/>
              </a:rPr>
              <a:t>ACTING INSULIN</a:t>
            </a:r>
            <a:r>
              <a:rPr sz="2000" b="1" spc="-50" dirty="0">
                <a:solidFill>
                  <a:prstClr val="black"/>
                </a:solidFill>
                <a:cs typeface="Gothic Uralic"/>
              </a:rPr>
              <a:t> </a:t>
            </a:r>
            <a:r>
              <a:rPr sz="2000" b="1" spc="-5" dirty="0">
                <a:solidFill>
                  <a:prstClr val="black"/>
                </a:solidFill>
                <a:cs typeface="Gothic Uralic"/>
              </a:rPr>
              <a:t>(CLEAR</a:t>
            </a:r>
            <a:r>
              <a:rPr lang="en-US" sz="2000" b="1" spc="-5" dirty="0">
                <a:solidFill>
                  <a:prstClr val="black"/>
                </a:solidFill>
                <a:cs typeface="Gothic Uralic"/>
              </a:rPr>
              <a:t>)</a:t>
            </a:r>
            <a:endParaRPr sz="2000" dirty="0">
              <a:solidFill>
                <a:prstClr val="black"/>
              </a:solidFill>
              <a:cs typeface="Gothic Uralic"/>
            </a:endParaRPr>
          </a:p>
          <a:p>
            <a:pPr marL="926465" lvl="1" indent="-173355" algn="l" rtl="0">
              <a:spcBef>
                <a:spcPts val="600"/>
              </a:spcBef>
              <a:buFont typeface="Arial"/>
              <a:buChar char="•"/>
              <a:tabLst>
                <a:tab pos="927100" algn="l"/>
              </a:tabLst>
            </a:pPr>
            <a:r>
              <a:rPr sz="2000" dirty="0">
                <a:solidFill>
                  <a:prstClr val="black"/>
                </a:solidFill>
                <a:cs typeface="TeXGyreAdventor"/>
              </a:rPr>
              <a:t>Regular </a:t>
            </a:r>
            <a:r>
              <a:rPr sz="2000" spc="-10" dirty="0">
                <a:solidFill>
                  <a:prstClr val="black"/>
                </a:solidFill>
                <a:cs typeface="TeXGyreAdventor"/>
              </a:rPr>
              <a:t>acting </a:t>
            </a:r>
            <a:r>
              <a:rPr sz="2000" dirty="0">
                <a:solidFill>
                  <a:prstClr val="black"/>
                </a:solidFill>
                <a:cs typeface="TeXGyreAdventor"/>
              </a:rPr>
              <a:t>insulin </a:t>
            </a:r>
            <a:r>
              <a:rPr sz="2000" spc="-5" dirty="0">
                <a:solidFill>
                  <a:prstClr val="black"/>
                </a:solidFill>
                <a:cs typeface="TeXGyreAdventor"/>
              </a:rPr>
              <a:t>(IV</a:t>
            </a:r>
            <a:r>
              <a:rPr sz="2000" spc="20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000" spc="5" dirty="0">
                <a:solidFill>
                  <a:prstClr val="black"/>
                </a:solidFill>
                <a:cs typeface="TeXGyreAdventor"/>
              </a:rPr>
              <a:t>only</a:t>
            </a:r>
            <a:r>
              <a:rPr lang="en-US" sz="2000" spc="5" dirty="0">
                <a:solidFill>
                  <a:prstClr val="black"/>
                </a:solidFill>
                <a:cs typeface="TeXGyreAdventor"/>
              </a:rPr>
              <a:t>)</a:t>
            </a:r>
            <a:endParaRPr sz="2000" dirty="0">
              <a:solidFill>
                <a:prstClr val="black"/>
              </a:solidFill>
              <a:cs typeface="TeXGyreAdventor"/>
            </a:endParaRPr>
          </a:p>
          <a:p>
            <a:pPr marL="926465" lvl="1" indent="-173355" algn="l" rtl="0">
              <a:spcBef>
                <a:spcPts val="605"/>
              </a:spcBef>
              <a:buFont typeface="Arial"/>
              <a:buChar char="•"/>
              <a:tabLst>
                <a:tab pos="927100" algn="l"/>
              </a:tabLst>
            </a:pPr>
            <a:r>
              <a:rPr sz="2000" spc="-10" dirty="0">
                <a:solidFill>
                  <a:prstClr val="black"/>
                </a:solidFill>
                <a:cs typeface="TeXGyreAdventor"/>
              </a:rPr>
              <a:t>Peak action </a:t>
            </a:r>
            <a:r>
              <a:rPr sz="2000" spc="-5" dirty="0">
                <a:solidFill>
                  <a:prstClr val="black"/>
                </a:solidFill>
                <a:cs typeface="TeXGyreAdventor"/>
              </a:rPr>
              <a:t>is </a:t>
            </a:r>
            <a:r>
              <a:rPr sz="2000" dirty="0">
                <a:solidFill>
                  <a:prstClr val="black"/>
                </a:solidFill>
                <a:cs typeface="TeXGyreAdventor"/>
              </a:rPr>
              <a:t>2 – 4</a:t>
            </a:r>
            <a:r>
              <a:rPr sz="2000" spc="55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000" dirty="0">
                <a:solidFill>
                  <a:prstClr val="black"/>
                </a:solidFill>
                <a:cs typeface="TeXGyreAdventor"/>
              </a:rPr>
              <a:t>hours</a:t>
            </a:r>
          </a:p>
          <a:p>
            <a:pPr marL="662940" indent="-257175" algn="l" rtl="0">
              <a:spcBef>
                <a:spcPts val="600"/>
              </a:spcBef>
              <a:buFontTx/>
              <a:buAutoNum type="arabicPeriod"/>
              <a:tabLst>
                <a:tab pos="662940" algn="l"/>
              </a:tabLst>
            </a:pPr>
            <a:r>
              <a:rPr sz="2000" b="1" dirty="0">
                <a:solidFill>
                  <a:prstClr val="black"/>
                </a:solidFill>
                <a:cs typeface="Gothic Uralic"/>
              </a:rPr>
              <a:t>INTERMEDIATE ACTING INSULIN</a:t>
            </a:r>
            <a:r>
              <a:rPr sz="2000" b="1" spc="-114" dirty="0">
                <a:solidFill>
                  <a:prstClr val="black"/>
                </a:solidFill>
                <a:cs typeface="Gothic Uralic"/>
              </a:rPr>
              <a:t> </a:t>
            </a:r>
            <a:r>
              <a:rPr sz="2000" b="1" spc="-5" dirty="0">
                <a:solidFill>
                  <a:prstClr val="black"/>
                </a:solidFill>
                <a:cs typeface="Gothic Uralic"/>
              </a:rPr>
              <a:t>(CLOUDY</a:t>
            </a:r>
            <a:r>
              <a:rPr lang="en-US" sz="2000" b="1" spc="-5" dirty="0">
                <a:solidFill>
                  <a:prstClr val="black"/>
                </a:solidFill>
                <a:cs typeface="Gothic Uralic"/>
              </a:rPr>
              <a:t>)</a:t>
            </a:r>
            <a:endParaRPr sz="2000" dirty="0">
              <a:solidFill>
                <a:prstClr val="black"/>
              </a:solidFill>
              <a:cs typeface="Gothic Uralic"/>
            </a:endParaRPr>
          </a:p>
          <a:p>
            <a:pPr marL="926465" lvl="1" indent="-221615" algn="l" rtl="0">
              <a:spcBef>
                <a:spcPts val="60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000" dirty="0">
                <a:solidFill>
                  <a:prstClr val="black"/>
                </a:solidFill>
                <a:cs typeface="TeXGyreAdventor"/>
              </a:rPr>
              <a:t>Non </a:t>
            </a:r>
            <a:r>
              <a:rPr sz="2000" spc="-5" dirty="0">
                <a:solidFill>
                  <a:prstClr val="black"/>
                </a:solidFill>
                <a:cs typeface="TeXGyreAdventor"/>
              </a:rPr>
              <a:t>Protamine Hagedorn </a:t>
            </a:r>
            <a:r>
              <a:rPr sz="2000" spc="5" dirty="0">
                <a:solidFill>
                  <a:prstClr val="black"/>
                </a:solidFill>
                <a:cs typeface="TeXGyreAdventor"/>
              </a:rPr>
              <a:t>Insulin</a:t>
            </a:r>
            <a:r>
              <a:rPr sz="2000" spc="-45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000" spc="-15" dirty="0">
                <a:solidFill>
                  <a:prstClr val="black"/>
                </a:solidFill>
                <a:cs typeface="TeXGyreAdventor"/>
              </a:rPr>
              <a:t>(NPH</a:t>
            </a:r>
            <a:r>
              <a:rPr lang="en-US" sz="2000" spc="-15" dirty="0">
                <a:solidFill>
                  <a:prstClr val="black"/>
                </a:solidFill>
                <a:cs typeface="TeXGyreAdventor"/>
              </a:rPr>
              <a:t>)</a:t>
            </a:r>
            <a:endParaRPr sz="2000" dirty="0">
              <a:solidFill>
                <a:prstClr val="black"/>
              </a:solidFill>
              <a:cs typeface="TeXGyreAdventor"/>
            </a:endParaRPr>
          </a:p>
          <a:p>
            <a:pPr marL="926465" lvl="1" indent="-221615" algn="l" rtl="0">
              <a:spcBef>
                <a:spcPts val="60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000" spc="-10" dirty="0">
                <a:solidFill>
                  <a:prstClr val="black"/>
                </a:solidFill>
                <a:cs typeface="TeXGyreAdventor"/>
              </a:rPr>
              <a:t>Peak action </a:t>
            </a:r>
            <a:r>
              <a:rPr sz="2000" spc="-5" dirty="0">
                <a:solidFill>
                  <a:prstClr val="black"/>
                </a:solidFill>
                <a:cs typeface="TeXGyreAdventor"/>
              </a:rPr>
              <a:t>is </a:t>
            </a:r>
            <a:r>
              <a:rPr sz="2000" dirty="0">
                <a:solidFill>
                  <a:prstClr val="black"/>
                </a:solidFill>
                <a:cs typeface="TeXGyreAdventor"/>
              </a:rPr>
              <a:t>8 – </a:t>
            </a:r>
            <a:r>
              <a:rPr sz="2000" spc="-5" dirty="0">
                <a:solidFill>
                  <a:prstClr val="black"/>
                </a:solidFill>
                <a:cs typeface="TeXGyreAdventor"/>
              </a:rPr>
              <a:t>16</a:t>
            </a:r>
            <a:r>
              <a:rPr sz="2000" spc="60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000" dirty="0">
                <a:solidFill>
                  <a:prstClr val="black"/>
                </a:solidFill>
                <a:cs typeface="TeXGyreAdventor"/>
              </a:rPr>
              <a:t>hours</a:t>
            </a:r>
          </a:p>
          <a:p>
            <a:pPr marL="662305" indent="-257175" algn="l" rtl="0">
              <a:spcBef>
                <a:spcPts val="600"/>
              </a:spcBef>
              <a:buFontTx/>
              <a:buAutoNum type="arabicPeriod"/>
              <a:tabLst>
                <a:tab pos="662940" algn="l"/>
              </a:tabLst>
            </a:pPr>
            <a:r>
              <a:rPr sz="2000" b="1" dirty="0">
                <a:solidFill>
                  <a:prstClr val="black"/>
                </a:solidFill>
                <a:cs typeface="Gothic Uralic"/>
              </a:rPr>
              <a:t>LONG ACTING INSULIN</a:t>
            </a:r>
            <a:r>
              <a:rPr sz="2000" b="1" spc="-105" dirty="0">
                <a:solidFill>
                  <a:prstClr val="black"/>
                </a:solidFill>
                <a:cs typeface="Gothic Uralic"/>
              </a:rPr>
              <a:t> </a:t>
            </a:r>
            <a:r>
              <a:rPr sz="2000" b="1" dirty="0">
                <a:solidFill>
                  <a:prstClr val="black"/>
                </a:solidFill>
                <a:cs typeface="Gothic Uralic"/>
              </a:rPr>
              <a:t>(CLOU</a:t>
            </a:r>
            <a:r>
              <a:rPr sz="2000" b="1" dirty="0">
                <a:solidFill>
                  <a:prstClr val="black"/>
                </a:solidFill>
                <a:cs typeface="Arial"/>
              </a:rPr>
              <a:t>DY</a:t>
            </a:r>
            <a:r>
              <a:rPr lang="en-US" sz="2000" b="1" dirty="0">
                <a:solidFill>
                  <a:prstClr val="black"/>
                </a:solidFill>
                <a:cs typeface="Arial"/>
              </a:rPr>
              <a:t>)</a:t>
            </a:r>
            <a:endParaRPr sz="2000" dirty="0">
              <a:solidFill>
                <a:prstClr val="black"/>
              </a:solidFill>
              <a:cs typeface="Arial"/>
            </a:endParaRPr>
          </a:p>
          <a:p>
            <a:pPr marL="926465" lvl="1" indent="-221615" algn="l" rtl="0">
              <a:spcBef>
                <a:spcPts val="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000" spc="-10" dirty="0">
                <a:solidFill>
                  <a:prstClr val="black"/>
                </a:solidFill>
                <a:cs typeface="TeXGyreAdventor"/>
              </a:rPr>
              <a:t>Ultra</a:t>
            </a:r>
            <a:r>
              <a:rPr sz="2000" spc="20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000" spc="-10" dirty="0">
                <a:solidFill>
                  <a:prstClr val="black"/>
                </a:solidFill>
                <a:cs typeface="TeXGyreAdventor"/>
              </a:rPr>
              <a:t>Lente</a:t>
            </a:r>
            <a:endParaRPr sz="2000" dirty="0">
              <a:solidFill>
                <a:prstClr val="black"/>
              </a:solidFill>
              <a:cs typeface="TeXGyreAdventor"/>
            </a:endParaRPr>
          </a:p>
          <a:p>
            <a:pPr marL="926465" lvl="1" indent="-221615" algn="l" rtl="0"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000" spc="-10" dirty="0">
                <a:solidFill>
                  <a:prstClr val="black"/>
                </a:solidFill>
                <a:cs typeface="TeXGyreAdventor"/>
              </a:rPr>
              <a:t>Peak action </a:t>
            </a:r>
            <a:r>
              <a:rPr sz="2000" spc="-5" dirty="0">
                <a:solidFill>
                  <a:prstClr val="black"/>
                </a:solidFill>
                <a:cs typeface="TeXGyreAdventor"/>
              </a:rPr>
              <a:t>is 16 </a:t>
            </a:r>
            <a:r>
              <a:rPr sz="2000" dirty="0">
                <a:solidFill>
                  <a:prstClr val="black"/>
                </a:solidFill>
                <a:cs typeface="TeXGyreAdventor"/>
              </a:rPr>
              <a:t>– </a:t>
            </a:r>
            <a:r>
              <a:rPr sz="2000" spc="-5" dirty="0">
                <a:solidFill>
                  <a:prstClr val="black"/>
                </a:solidFill>
                <a:cs typeface="TeXGyreAdventor"/>
              </a:rPr>
              <a:t>24</a:t>
            </a:r>
            <a:r>
              <a:rPr sz="2000" spc="65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000" dirty="0">
                <a:solidFill>
                  <a:prstClr val="black"/>
                </a:solidFill>
                <a:cs typeface="TeXGyreAdventor"/>
              </a:rPr>
              <a:t>hours</a:t>
            </a:r>
          </a:p>
        </p:txBody>
      </p:sp>
      <p:sp>
        <p:nvSpPr>
          <p:cNvPr id="11" name="object 6"/>
          <p:cNvSpPr/>
          <p:nvPr/>
        </p:nvSpPr>
        <p:spPr>
          <a:xfrm>
            <a:off x="85657" y="4311525"/>
            <a:ext cx="12106343" cy="2501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2"/>
          <p:cNvGrpSpPr/>
          <p:nvPr/>
        </p:nvGrpSpPr>
        <p:grpSpPr>
          <a:xfrm>
            <a:off x="335360" y="260649"/>
            <a:ext cx="11592271" cy="648071"/>
            <a:chOff x="959481" y="469224"/>
            <a:chExt cx="7256145" cy="730885"/>
          </a:xfrm>
        </p:grpSpPr>
        <p:sp>
          <p:nvSpPr>
            <p:cNvPr id="11" name="object 3"/>
            <p:cNvSpPr/>
            <p:nvPr/>
          </p:nvSpPr>
          <p:spPr>
            <a:xfrm>
              <a:off x="959481" y="469224"/>
              <a:ext cx="7255516" cy="7303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974737" y="483996"/>
              <a:ext cx="7178916" cy="6518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5"/>
          <p:cNvSpPr/>
          <p:nvPr/>
        </p:nvSpPr>
        <p:spPr>
          <a:xfrm>
            <a:off x="2135560" y="2160239"/>
            <a:ext cx="6093450" cy="580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5"/>
          <p:cNvSpPr/>
          <p:nvPr/>
        </p:nvSpPr>
        <p:spPr>
          <a:xfrm>
            <a:off x="6456041" y="1052736"/>
            <a:ext cx="5471590" cy="5797930"/>
          </a:xfrm>
          <a:prstGeom prst="rect">
            <a:avLst/>
          </a:prstGeom>
          <a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/>
          </p:cNvSpPr>
          <p:nvPr/>
        </p:nvSpPr>
        <p:spPr>
          <a:xfrm>
            <a:off x="407368" y="260648"/>
            <a:ext cx="11397105" cy="6899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4E3A2F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algn="ctr" rtl="0">
              <a:spcBef>
                <a:spcPts val="100"/>
              </a:spcBef>
              <a:defRPr/>
            </a:pPr>
            <a:r>
              <a:rPr lang="en-US" sz="4400" kern="0" spc="-15" dirty="0"/>
              <a:t>Thyroid </a:t>
            </a:r>
            <a:r>
              <a:rPr lang="en-US" sz="4400" kern="0" spc="-5" dirty="0"/>
              <a:t>gland</a:t>
            </a:r>
            <a:endParaRPr lang="en-US" sz="4400" kern="0"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407369" y="1196752"/>
            <a:ext cx="8568951" cy="399006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algn="l" rtl="0">
              <a:spcBef>
                <a:spcPts val="484"/>
              </a:spcBef>
            </a:pPr>
            <a:r>
              <a:rPr sz="2800" b="1" u="heavy" spc="-5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arlito"/>
                <a:cs typeface="Carlito"/>
              </a:rPr>
              <a:t>ANATOMY </a:t>
            </a:r>
            <a:r>
              <a:rPr sz="2800" b="1" u="heavy" spc="-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arlito"/>
                <a:cs typeface="Carlito"/>
              </a:rPr>
              <a:t>OF THE </a:t>
            </a:r>
            <a:r>
              <a:rPr sz="2800" b="1" u="heavy" spc="-1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arlito"/>
                <a:cs typeface="Carlito"/>
              </a:rPr>
              <a:t>THYROID </a:t>
            </a:r>
            <a:r>
              <a:rPr sz="2800" b="1" u="heavy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arlito"/>
                <a:cs typeface="Carlito"/>
              </a:rPr>
              <a:t>GLAND</a:t>
            </a:r>
            <a:r>
              <a:rPr sz="2800" b="1" dirty="0">
                <a:solidFill>
                  <a:srgbClr val="4E3A2F"/>
                </a:solidFill>
                <a:latin typeface="Carlito"/>
                <a:cs typeface="Carlito"/>
              </a:rPr>
              <a:t>:</a:t>
            </a:r>
            <a:r>
              <a:rPr sz="2800" b="1" spc="25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4E3A2F"/>
                </a:solidFill>
                <a:latin typeface="Carlito"/>
                <a:cs typeface="Carlito"/>
              </a:rPr>
              <a:t>-</a:t>
            </a:r>
            <a:endParaRPr sz="2800" dirty="0">
              <a:latin typeface="Carlito"/>
              <a:cs typeface="Carlito"/>
            </a:endParaRPr>
          </a:p>
          <a:p>
            <a:pPr marL="355600" marR="5080" indent="-342900" algn="l" rtl="0">
              <a:lnSpc>
                <a:spcPts val="3460"/>
              </a:lnSpc>
              <a:spcBef>
                <a:spcPts val="81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4E3A2F"/>
                </a:solidFill>
                <a:latin typeface="Carlito"/>
                <a:cs typeface="Carlito"/>
              </a:rPr>
              <a:t>thyroid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gland is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situated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in the </a:t>
            </a:r>
            <a:r>
              <a:rPr sz="2800" b="1" dirty="0">
                <a:solidFill>
                  <a:srgbClr val="4E3A2F"/>
                </a:solidFill>
                <a:latin typeface="Carlito"/>
                <a:cs typeface="Carlito"/>
              </a:rPr>
              <a:t>neck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in </a:t>
            </a:r>
            <a:r>
              <a:rPr sz="2800" spc="-20" dirty="0">
                <a:solidFill>
                  <a:srgbClr val="4E3A2F"/>
                </a:solidFill>
                <a:latin typeface="Carlito"/>
                <a:cs typeface="Carlito"/>
              </a:rPr>
              <a:t>front 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of the </a:t>
            </a:r>
            <a:r>
              <a:rPr sz="2800" b="1" spc="-5" dirty="0">
                <a:solidFill>
                  <a:srgbClr val="4E3A2F"/>
                </a:solidFill>
                <a:latin typeface="Carlito"/>
                <a:cs typeface="Carlito"/>
              </a:rPr>
              <a:t>larynx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and</a:t>
            </a:r>
            <a:r>
              <a:rPr sz="2800" spc="5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Carlito"/>
                <a:cs typeface="Carlito"/>
              </a:rPr>
              <a:t>trachea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330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  <a:tab pos="779145" algn="l"/>
              </a:tabLst>
            </a:pP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It	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weighs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about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4E3A2F"/>
                </a:solidFill>
                <a:latin typeface="Carlito"/>
                <a:cs typeface="Carlito"/>
              </a:rPr>
              <a:t>25g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38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It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looks </a:t>
            </a:r>
            <a:r>
              <a:rPr sz="2800" spc="-30" dirty="0">
                <a:solidFill>
                  <a:srgbClr val="4E3A2F"/>
                </a:solidFill>
                <a:latin typeface="Carlito"/>
                <a:cs typeface="Carlito"/>
              </a:rPr>
              <a:t>like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butterfly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in</a:t>
            </a:r>
            <a:r>
              <a:rPr sz="2800" spc="5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shape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38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Consisting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of </a:t>
            </a:r>
            <a:r>
              <a:rPr sz="2800" b="1" i="1" dirty="0">
                <a:solidFill>
                  <a:srgbClr val="4E3A2F"/>
                </a:solidFill>
                <a:latin typeface="Carlito"/>
                <a:cs typeface="Carlito"/>
              </a:rPr>
              <a:t>two</a:t>
            </a:r>
            <a:r>
              <a:rPr sz="2800" b="1" i="1" spc="45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b="1" i="1" dirty="0">
                <a:solidFill>
                  <a:srgbClr val="4E3A2F"/>
                </a:solidFill>
                <a:latin typeface="Carlito"/>
                <a:cs typeface="Carlito"/>
              </a:rPr>
              <a:t>lobes</a:t>
            </a:r>
            <a:endParaRPr sz="2800" dirty="0">
              <a:latin typeface="Carlito"/>
              <a:cs typeface="Carlito"/>
            </a:endParaRPr>
          </a:p>
          <a:p>
            <a:pPr marL="355600" marR="4518025" indent="-355600" algn="l" rtl="0">
              <a:lnSpc>
                <a:spcPts val="4230"/>
              </a:lnSpc>
              <a:spcBef>
                <a:spcPts val="200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The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lobes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are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joined 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by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a</a:t>
            </a:r>
            <a:r>
              <a:rPr lang="en-US" sz="280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narrow</a:t>
            </a:r>
            <a:r>
              <a:rPr sz="2800" spc="-85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4E3A2F"/>
                </a:solidFill>
                <a:latin typeface="Carlito"/>
                <a:cs typeface="Carlito"/>
              </a:rPr>
              <a:t>isthmus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10277" y="3100356"/>
            <a:ext cx="2494196" cy="378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>
              <a:defRPr/>
            </a:pPr>
            <a:endParaRPr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47754A9F-EBF2-921C-EC99-56BA6413B0AE}"/>
              </a:ext>
            </a:extLst>
          </p:cNvPr>
          <p:cNvSpPr/>
          <p:nvPr/>
        </p:nvSpPr>
        <p:spPr>
          <a:xfrm>
            <a:off x="9310278" y="981352"/>
            <a:ext cx="2494196" cy="208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335360" y="260648"/>
            <a:ext cx="11521279" cy="6283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4E3A2F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algn="ctr" rtl="0">
              <a:spcBef>
                <a:spcPts val="100"/>
              </a:spcBef>
              <a:defRPr/>
            </a:pPr>
            <a:r>
              <a:rPr lang="en-US" sz="4000" kern="0" spc="-10" dirty="0"/>
              <a:t>THYROID</a:t>
            </a:r>
            <a:r>
              <a:rPr lang="en-US" sz="4000" kern="0" spc="-75" dirty="0"/>
              <a:t> </a:t>
            </a:r>
            <a:r>
              <a:rPr lang="en-US" sz="4000" kern="0" spc="-5" dirty="0"/>
              <a:t>HORMONES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357676" y="960375"/>
            <a:ext cx="11521279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 algn="l" rtl="0">
              <a:spcBef>
                <a:spcPts val="100"/>
              </a:spcBef>
              <a:buClr>
                <a:srgbClr val="EFA12D"/>
              </a:buClr>
              <a:buSzPct val="68518"/>
              <a:buFont typeface="Wingdings"/>
              <a:buChar char=""/>
              <a:tabLst>
                <a:tab pos="380365" algn="l"/>
                <a:tab pos="381000" algn="l"/>
              </a:tabLst>
            </a:pPr>
            <a:r>
              <a:rPr sz="3200" b="1" u="heavy" spc="-2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cs typeface="Carlito"/>
              </a:rPr>
              <a:t>Tri</a:t>
            </a:r>
            <a:r>
              <a:rPr lang="en-US" sz="3200" b="1" u="heavy" spc="-2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cs typeface="Carlito"/>
              </a:rPr>
              <a:t>-</a:t>
            </a:r>
            <a:r>
              <a:rPr sz="3200" b="1" u="heavy" spc="-20" dirty="0" err="1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cs typeface="Carlito"/>
              </a:rPr>
              <a:t>iodothyronine</a:t>
            </a:r>
            <a:r>
              <a:rPr sz="3200" b="1" spc="10" dirty="0">
                <a:solidFill>
                  <a:srgbClr val="4E3A2F"/>
                </a:solidFill>
                <a:cs typeface="Carlito"/>
              </a:rPr>
              <a:t> </a:t>
            </a:r>
            <a:r>
              <a:rPr sz="3200" b="1" spc="-5" dirty="0">
                <a:solidFill>
                  <a:srgbClr val="4E3A2F"/>
                </a:solidFill>
                <a:cs typeface="Carlito"/>
              </a:rPr>
              <a:t>(T</a:t>
            </a:r>
            <a:r>
              <a:rPr sz="3200" b="1" spc="-7" baseline="-20061" dirty="0">
                <a:solidFill>
                  <a:srgbClr val="4E3A2F"/>
                </a:solidFill>
                <a:cs typeface="Carlito"/>
              </a:rPr>
              <a:t>3</a:t>
            </a:r>
            <a:r>
              <a:rPr lang="en-US" sz="3200" b="1" spc="-7" dirty="0">
                <a:solidFill>
                  <a:srgbClr val="4E3A2F"/>
                </a:solidFill>
                <a:cs typeface="Carlito"/>
              </a:rPr>
              <a:t>): </a:t>
            </a:r>
            <a:r>
              <a:rPr sz="3200" dirty="0">
                <a:solidFill>
                  <a:srgbClr val="4E3A2F"/>
                </a:solidFill>
                <a:cs typeface="Carlito"/>
              </a:rPr>
              <a:t>It </a:t>
            </a:r>
            <a:r>
              <a:rPr sz="3200" spc="-20" dirty="0">
                <a:solidFill>
                  <a:srgbClr val="4E3A2F"/>
                </a:solidFill>
                <a:cs typeface="Carlito"/>
              </a:rPr>
              <a:t>affects </a:t>
            </a:r>
            <a:r>
              <a:rPr sz="3200" spc="-5" dirty="0">
                <a:solidFill>
                  <a:srgbClr val="4E3A2F"/>
                </a:solidFill>
                <a:cs typeface="Carlito"/>
              </a:rPr>
              <a:t>almost </a:t>
            </a:r>
            <a:r>
              <a:rPr sz="3200" spc="-10" dirty="0">
                <a:solidFill>
                  <a:srgbClr val="4E3A2F"/>
                </a:solidFill>
                <a:cs typeface="Carlito"/>
              </a:rPr>
              <a:t>every </a:t>
            </a:r>
            <a:r>
              <a:rPr sz="3200" u="heavy" spc="-10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3"/>
              </a:rPr>
              <a:t>physiological</a:t>
            </a:r>
            <a:r>
              <a:rPr sz="3200" spc="-10" dirty="0">
                <a:solidFill>
                  <a:srgbClr val="AC1F1F"/>
                </a:solidFill>
                <a:cs typeface="Carlito"/>
                <a:hlinkClick r:id="rId3"/>
              </a:rPr>
              <a:t> </a:t>
            </a:r>
            <a:r>
              <a:rPr sz="3200" spc="-15" dirty="0">
                <a:solidFill>
                  <a:srgbClr val="4E3A2F"/>
                </a:solidFill>
                <a:cs typeface="Carlito"/>
              </a:rPr>
              <a:t>process </a:t>
            </a:r>
            <a:r>
              <a:rPr sz="3200" dirty="0">
                <a:solidFill>
                  <a:srgbClr val="4E3A2F"/>
                </a:solidFill>
                <a:cs typeface="Carlito"/>
              </a:rPr>
              <a:t>in the</a:t>
            </a:r>
            <a:r>
              <a:rPr sz="3200" spc="-40" dirty="0">
                <a:solidFill>
                  <a:srgbClr val="4E3A2F"/>
                </a:solidFill>
                <a:cs typeface="Carlito"/>
              </a:rPr>
              <a:t> </a:t>
            </a:r>
            <a:r>
              <a:rPr sz="3200" spc="-5" dirty="0">
                <a:solidFill>
                  <a:srgbClr val="4E3A2F"/>
                </a:solidFill>
                <a:cs typeface="Carlito"/>
              </a:rPr>
              <a:t>body:</a:t>
            </a:r>
            <a:endParaRPr sz="3200" dirty="0">
              <a:cs typeface="Carlito"/>
            </a:endParaRPr>
          </a:p>
          <a:p>
            <a:pPr marL="381000" indent="-342900" algn="l" rtl="0">
              <a:buClr>
                <a:srgbClr val="EFA12D"/>
              </a:buClr>
              <a:buSzPct val="68518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u="heavy" spc="-1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4"/>
              </a:rPr>
              <a:t>Growth </a:t>
            </a:r>
            <a:r>
              <a:rPr sz="3200" u="heavy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4"/>
              </a:rPr>
              <a:t>and</a:t>
            </a:r>
            <a:r>
              <a:rPr sz="3200" u="heavy" spc="-20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4"/>
              </a:rPr>
              <a:t> </a:t>
            </a:r>
            <a:r>
              <a:rPr sz="3200" u="heavy" spc="-10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4"/>
              </a:rPr>
              <a:t>development</a:t>
            </a:r>
            <a:r>
              <a:rPr sz="3200" spc="-10" dirty="0">
                <a:solidFill>
                  <a:srgbClr val="4E3A2F"/>
                </a:solidFill>
                <a:cs typeface="Carlito"/>
              </a:rPr>
              <a:t>,</a:t>
            </a:r>
            <a:endParaRPr sz="3200" dirty="0">
              <a:cs typeface="Carlito"/>
            </a:endParaRPr>
          </a:p>
          <a:p>
            <a:pPr marL="381000" indent="-342900" algn="l" rtl="0">
              <a:buClr>
                <a:srgbClr val="EFA12D"/>
              </a:buClr>
              <a:buSzPct val="68518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5"/>
              </a:rPr>
              <a:t>Metabolism</a:t>
            </a:r>
            <a:r>
              <a:rPr sz="3200" spc="-5" dirty="0">
                <a:solidFill>
                  <a:srgbClr val="4E3A2F"/>
                </a:solidFill>
                <a:cs typeface="Carlito"/>
              </a:rPr>
              <a:t>,</a:t>
            </a:r>
            <a:endParaRPr sz="3200" dirty="0">
              <a:cs typeface="Carlito"/>
            </a:endParaRPr>
          </a:p>
          <a:p>
            <a:pPr marL="381000" indent="-342900" algn="l" rtl="0">
              <a:buClr>
                <a:srgbClr val="EFA12D"/>
              </a:buClr>
              <a:buSzPct val="68518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6"/>
              </a:rPr>
              <a:t>Body </a:t>
            </a:r>
            <a:r>
              <a:rPr sz="3200" u="heavy" spc="-1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6"/>
              </a:rPr>
              <a:t>temperature</a:t>
            </a:r>
            <a:r>
              <a:rPr sz="3200" spc="-15" dirty="0">
                <a:solidFill>
                  <a:srgbClr val="4E3A2F"/>
                </a:solidFill>
                <a:cs typeface="Carlito"/>
              </a:rPr>
              <a:t>,</a:t>
            </a:r>
            <a:r>
              <a:rPr sz="3200" spc="-35" dirty="0">
                <a:solidFill>
                  <a:srgbClr val="4E3A2F"/>
                </a:solidFill>
                <a:cs typeface="Carlito"/>
              </a:rPr>
              <a:t> </a:t>
            </a:r>
            <a:r>
              <a:rPr sz="3200" dirty="0">
                <a:solidFill>
                  <a:srgbClr val="4E3A2F"/>
                </a:solidFill>
                <a:cs typeface="Carlito"/>
              </a:rPr>
              <a:t>and</a:t>
            </a:r>
            <a:endParaRPr sz="3200" dirty="0">
              <a:cs typeface="Carlito"/>
            </a:endParaRPr>
          </a:p>
          <a:p>
            <a:pPr marL="381000" indent="-342900" algn="l" rtl="0">
              <a:buClr>
                <a:srgbClr val="EFA12D"/>
              </a:buClr>
              <a:buSzPct val="68518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u="heavy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7"/>
              </a:rPr>
              <a:t>Heart</a:t>
            </a:r>
            <a:r>
              <a:rPr sz="3200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7"/>
              </a:rPr>
              <a:t> </a:t>
            </a:r>
            <a:r>
              <a:rPr sz="3200" u="heavy" spc="-3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7"/>
              </a:rPr>
              <a:t>rate</a:t>
            </a:r>
            <a:endParaRPr sz="3200" dirty="0">
              <a:cs typeface="Carlito"/>
            </a:endParaRPr>
          </a:p>
          <a:p>
            <a:pPr marL="381000" indent="-342900" algn="l" rtl="0">
              <a:spcBef>
                <a:spcPts val="5"/>
              </a:spcBef>
              <a:buClr>
                <a:srgbClr val="EFA12D"/>
              </a:buClr>
              <a:buSzPct val="68518"/>
              <a:buFont typeface="Wingdings"/>
              <a:buChar char=""/>
              <a:tabLst>
                <a:tab pos="380365" algn="l"/>
                <a:tab pos="381000" algn="l"/>
              </a:tabLst>
            </a:pPr>
            <a:r>
              <a:rPr sz="3200" b="1" u="heavy" spc="-2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cs typeface="Carlito"/>
              </a:rPr>
              <a:t>Thyroxin</a:t>
            </a:r>
            <a:r>
              <a:rPr sz="3200" b="1" spc="-20" dirty="0">
                <a:solidFill>
                  <a:srgbClr val="4E3A2F"/>
                </a:solidFill>
                <a:cs typeface="Carlito"/>
              </a:rPr>
              <a:t> </a:t>
            </a:r>
            <a:r>
              <a:rPr sz="3200" b="1" spc="-5" dirty="0">
                <a:solidFill>
                  <a:srgbClr val="4E3A2F"/>
                </a:solidFill>
                <a:cs typeface="Carlito"/>
              </a:rPr>
              <a:t>(T</a:t>
            </a:r>
            <a:r>
              <a:rPr sz="3200" b="1" spc="-7" baseline="-20061" dirty="0">
                <a:solidFill>
                  <a:srgbClr val="4E3A2F"/>
                </a:solidFill>
                <a:cs typeface="Carlito"/>
              </a:rPr>
              <a:t>4</a:t>
            </a:r>
            <a:r>
              <a:rPr lang="en-US" sz="3200" b="1" spc="-5" dirty="0">
                <a:solidFill>
                  <a:srgbClr val="4E3A2F"/>
                </a:solidFill>
                <a:cs typeface="Carlito"/>
              </a:rPr>
              <a:t>)</a:t>
            </a:r>
            <a:r>
              <a:rPr sz="3200" b="1" spc="-5" dirty="0">
                <a:solidFill>
                  <a:srgbClr val="4E3A2F"/>
                </a:solidFill>
                <a:cs typeface="Carlito"/>
              </a:rPr>
              <a:t>:</a:t>
            </a:r>
            <a:endParaRPr sz="3200" dirty="0">
              <a:cs typeface="Carlito"/>
            </a:endParaRPr>
          </a:p>
          <a:p>
            <a:pPr marL="381000" indent="-342900" algn="l" rtl="0">
              <a:buClr>
                <a:srgbClr val="EFA12D"/>
              </a:buClr>
              <a:buSzPct val="68518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spc="-15" dirty="0">
                <a:solidFill>
                  <a:srgbClr val="4E3A2F"/>
                </a:solidFill>
                <a:cs typeface="Carlito"/>
              </a:rPr>
              <a:t>Controls </a:t>
            </a:r>
            <a:r>
              <a:rPr sz="3200" b="1" i="1" spc="-5" dirty="0">
                <a:solidFill>
                  <a:srgbClr val="4E3A2F"/>
                </a:solidFill>
                <a:cs typeface="Carlito"/>
              </a:rPr>
              <a:t>development </a:t>
            </a:r>
            <a:r>
              <a:rPr sz="3200" dirty="0">
                <a:solidFill>
                  <a:srgbClr val="4E3A2F"/>
                </a:solidFill>
                <a:cs typeface="Carlito"/>
              </a:rPr>
              <a:t>and</a:t>
            </a:r>
            <a:r>
              <a:rPr sz="3200" spc="-40" dirty="0">
                <a:solidFill>
                  <a:srgbClr val="4E3A2F"/>
                </a:solidFill>
                <a:cs typeface="Carlito"/>
              </a:rPr>
              <a:t> </a:t>
            </a:r>
            <a:r>
              <a:rPr sz="3200" b="1" i="1" dirty="0">
                <a:solidFill>
                  <a:srgbClr val="4E3A2F"/>
                </a:solidFill>
                <a:cs typeface="Carlito"/>
              </a:rPr>
              <a:t>maturation</a:t>
            </a:r>
            <a:endParaRPr sz="3200" dirty="0">
              <a:cs typeface="Carlito"/>
            </a:endParaRPr>
          </a:p>
          <a:p>
            <a:pPr marL="381000" indent="-342900" algn="l" rtl="0">
              <a:buClr>
                <a:srgbClr val="EFA12D"/>
              </a:buClr>
              <a:buSzPct val="68518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spc="-15" dirty="0">
                <a:solidFill>
                  <a:srgbClr val="4E3A2F"/>
                </a:solidFill>
                <a:cs typeface="Carlito"/>
              </a:rPr>
              <a:t>Excess </a:t>
            </a:r>
            <a:r>
              <a:rPr sz="3200" spc="-25" dirty="0">
                <a:solidFill>
                  <a:srgbClr val="4E3A2F"/>
                </a:solidFill>
                <a:cs typeface="Carlito"/>
              </a:rPr>
              <a:t>thyroxin </a:t>
            </a:r>
            <a:r>
              <a:rPr sz="3200" spc="-10" dirty="0">
                <a:solidFill>
                  <a:srgbClr val="4E3A2F"/>
                </a:solidFill>
                <a:cs typeface="Carlito"/>
              </a:rPr>
              <a:t>results </a:t>
            </a:r>
            <a:r>
              <a:rPr sz="3200" spc="-15" dirty="0">
                <a:solidFill>
                  <a:srgbClr val="4E3A2F"/>
                </a:solidFill>
                <a:cs typeface="Carlito"/>
              </a:rPr>
              <a:t>rapid</a:t>
            </a:r>
            <a:r>
              <a:rPr sz="3200" dirty="0">
                <a:solidFill>
                  <a:srgbClr val="4E3A2F"/>
                </a:solidFill>
                <a:cs typeface="Carlito"/>
              </a:rPr>
              <a:t> </a:t>
            </a:r>
            <a:r>
              <a:rPr sz="3200" spc="-10" dirty="0">
                <a:solidFill>
                  <a:srgbClr val="4E3A2F"/>
                </a:solidFill>
                <a:cs typeface="Carlito"/>
              </a:rPr>
              <a:t>development</a:t>
            </a:r>
            <a:endParaRPr sz="3200" dirty="0">
              <a:cs typeface="Carlito"/>
            </a:endParaRPr>
          </a:p>
          <a:p>
            <a:pPr marL="381000" indent="-342900" algn="l" rtl="0">
              <a:buClr>
                <a:srgbClr val="EFA12D"/>
              </a:buClr>
              <a:buSzPct val="68518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spc="-10" dirty="0">
                <a:solidFill>
                  <a:srgbClr val="4E3A2F"/>
                </a:solidFill>
                <a:cs typeface="Carlito"/>
              </a:rPr>
              <a:t>Deficiency </a:t>
            </a:r>
            <a:r>
              <a:rPr sz="3200" spc="-5" dirty="0">
                <a:solidFill>
                  <a:srgbClr val="4E3A2F"/>
                </a:solidFill>
                <a:cs typeface="Carlito"/>
              </a:rPr>
              <a:t>of </a:t>
            </a:r>
            <a:r>
              <a:rPr sz="3200" spc="-25" dirty="0">
                <a:solidFill>
                  <a:srgbClr val="4E3A2F"/>
                </a:solidFill>
                <a:cs typeface="Carlito"/>
              </a:rPr>
              <a:t>thyroxin </a:t>
            </a:r>
            <a:r>
              <a:rPr sz="3200" spc="-10" dirty="0">
                <a:solidFill>
                  <a:srgbClr val="4E3A2F"/>
                </a:solidFill>
                <a:cs typeface="Carlito"/>
              </a:rPr>
              <a:t>results </a:t>
            </a:r>
            <a:r>
              <a:rPr sz="3200" dirty="0">
                <a:solidFill>
                  <a:srgbClr val="4E3A2F"/>
                </a:solidFill>
                <a:cs typeface="Carlito"/>
              </a:rPr>
              <a:t>in </a:t>
            </a:r>
            <a:r>
              <a:rPr sz="3200" spc="-15" dirty="0">
                <a:solidFill>
                  <a:srgbClr val="4E3A2F"/>
                </a:solidFill>
                <a:cs typeface="Carlito"/>
              </a:rPr>
              <a:t>delayed</a:t>
            </a:r>
            <a:r>
              <a:rPr sz="3200" spc="35" dirty="0">
                <a:solidFill>
                  <a:srgbClr val="4E3A2F"/>
                </a:solidFill>
                <a:cs typeface="Carlito"/>
              </a:rPr>
              <a:t> </a:t>
            </a:r>
            <a:r>
              <a:rPr sz="3200" spc="-10" dirty="0">
                <a:solidFill>
                  <a:srgbClr val="4E3A2F"/>
                </a:solidFill>
                <a:cs typeface="Carlito"/>
              </a:rPr>
              <a:t>development</a:t>
            </a:r>
            <a:endParaRPr sz="3200" dirty="0"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4444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/>
          <p:cNvSpPr txBox="1"/>
          <p:nvPr/>
        </p:nvSpPr>
        <p:spPr>
          <a:xfrm>
            <a:off x="335361" y="1124743"/>
            <a:ext cx="5853350" cy="4642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" marR="0" lvl="0" indent="-1701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018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All body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systems are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DECREASED</a:t>
            </a:r>
            <a:r>
              <a:rPr kumimoji="0" lang="en-US" sz="18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except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1701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+mn-cs"/>
              </a:rPr>
              <a:t>WEIGHT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+mn-cs"/>
              </a:rPr>
              <a:t>&amp;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+mn-cs"/>
              </a:rPr>
              <a:t>MENSTRUATION</a:t>
            </a:r>
            <a:endParaRPr lang="en-US" b="1" spc="-5" dirty="0">
              <a:solidFill>
                <a:srgbClr val="FF0000"/>
              </a:solidFill>
              <a:latin typeface="Liberation Sans Narrow"/>
              <a:cs typeface="Liberation Sans Narrow"/>
            </a:endParaRPr>
          </a:p>
          <a:p>
            <a:pPr marL="182880" indent="-170180" algn="l" rtl="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DECREASED </a:t>
            </a:r>
            <a:r>
              <a:rPr dirty="0">
                <a:latin typeface="Liberation Sans Narrow"/>
                <a:cs typeface="Liberation Sans Narrow"/>
              </a:rPr>
              <a:t>CNS: drowsiness,</a:t>
            </a:r>
            <a:r>
              <a:rPr spc="5" dirty="0">
                <a:latin typeface="Liberation Sans Narrow"/>
                <a:cs typeface="Liberation Sans Narrow"/>
              </a:rPr>
              <a:t> </a:t>
            </a:r>
            <a:r>
              <a:rPr spc="-5" dirty="0">
                <a:latin typeface="Liberation Sans Narrow"/>
                <a:cs typeface="Liberation Sans Narrow"/>
              </a:rPr>
              <a:t>memory</a:t>
            </a:r>
            <a:endParaRPr dirty="0">
              <a:latin typeface="Liberation Sans Narrow"/>
              <a:cs typeface="Liberation Sans Narrow"/>
            </a:endParaRPr>
          </a:p>
          <a:p>
            <a:pPr marL="182880" algn="l" rtl="0">
              <a:spcBef>
                <a:spcPts val="5"/>
              </a:spcBef>
            </a:pPr>
            <a:r>
              <a:rPr spc="-5" dirty="0">
                <a:latin typeface="Liberation Sans Narrow"/>
                <a:cs typeface="Liberation Sans Narrow"/>
              </a:rPr>
              <a:t>losses</a:t>
            </a:r>
            <a:r>
              <a:rPr spc="-10" dirty="0">
                <a:latin typeface="Liberation Sans Narrow"/>
                <a:cs typeface="Liberation Sans Narrow"/>
              </a:rPr>
              <a:t> </a:t>
            </a:r>
            <a:r>
              <a:rPr dirty="0">
                <a:latin typeface="Liberation Sans Narrow"/>
                <a:cs typeface="Liberation Sans Narrow"/>
              </a:rPr>
              <a:t>(</a:t>
            </a:r>
            <a:r>
              <a:rPr b="1" dirty="0">
                <a:latin typeface="Liberation Sans Narrow"/>
                <a:cs typeface="Liberation Sans Narrow"/>
              </a:rPr>
              <a:t>FORGETFULNESS</a:t>
            </a:r>
            <a:r>
              <a:rPr lang="en-US" dirty="0">
                <a:latin typeface="Liberation Sans Narrow"/>
                <a:cs typeface="Liberation Sans Narrow"/>
              </a:rPr>
              <a:t>)</a:t>
            </a:r>
            <a:endParaRPr dirty="0">
              <a:latin typeface="Liberation Sans Narrow"/>
              <a:cs typeface="Liberation Sans Narrow"/>
            </a:endParaRPr>
          </a:p>
          <a:p>
            <a:pPr marL="182880" marR="144145" indent="-170180" algn="l" rtl="0"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DECREASED </a:t>
            </a:r>
            <a:r>
              <a:rPr dirty="0">
                <a:latin typeface="Liberation Sans Narrow"/>
                <a:cs typeface="Liberation Sans Narrow"/>
              </a:rPr>
              <a:t>VS: hypotension,</a:t>
            </a:r>
            <a:r>
              <a:rPr spc="-85" dirty="0">
                <a:latin typeface="Liberation Sans Narrow"/>
                <a:cs typeface="Liberation Sans Narrow"/>
              </a:rPr>
              <a:t> </a:t>
            </a:r>
            <a:r>
              <a:rPr dirty="0">
                <a:latin typeface="Liberation Sans Narrow"/>
                <a:cs typeface="Liberation Sans Narrow"/>
              </a:rPr>
              <a:t>bradypnea,  bradycardia,</a:t>
            </a:r>
            <a:r>
              <a:rPr spc="-40" dirty="0">
                <a:latin typeface="Liberation Sans Narrow"/>
                <a:cs typeface="Liberation Sans Narrow"/>
              </a:rPr>
              <a:t> </a:t>
            </a:r>
            <a:r>
              <a:rPr spc="-5" dirty="0">
                <a:latin typeface="Liberation Sans Narrow"/>
                <a:cs typeface="Liberation Sans Narrow"/>
              </a:rPr>
              <a:t>hypothermia</a:t>
            </a:r>
            <a:endParaRPr dirty="0">
              <a:latin typeface="Liberation Sans Narrow"/>
              <a:cs typeface="Liberation Sans Narrow"/>
            </a:endParaRPr>
          </a:p>
          <a:p>
            <a:pPr marL="182880" indent="-170180" algn="l" rtl="0"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DECREASED </a:t>
            </a:r>
            <a:r>
              <a:rPr dirty="0">
                <a:latin typeface="Liberation Sans Narrow"/>
                <a:cs typeface="Liberation Sans Narrow"/>
              </a:rPr>
              <a:t>GI </a:t>
            </a:r>
            <a:r>
              <a:rPr spc="-5" dirty="0">
                <a:latin typeface="Liberation Sans Narrow"/>
                <a:cs typeface="Liberation Sans Narrow"/>
              </a:rPr>
              <a:t>motility:</a:t>
            </a:r>
            <a:endParaRPr dirty="0">
              <a:latin typeface="Liberation Sans Narrow"/>
              <a:cs typeface="Liberation Sans Narrow"/>
            </a:endParaRPr>
          </a:p>
          <a:p>
            <a:pPr marL="12700" algn="l" rtl="0">
              <a:spcBef>
                <a:spcPts val="600"/>
              </a:spcBef>
            </a:pPr>
            <a:r>
              <a:rPr b="1" spc="-20" dirty="0">
                <a:latin typeface="Liberation Sans Narrow"/>
                <a:cs typeface="Liberation Sans Narrow"/>
              </a:rPr>
              <a:t>CONSTIPATION</a:t>
            </a:r>
            <a:endParaRPr dirty="0">
              <a:latin typeface="Liberation Sans Narrow"/>
              <a:cs typeface="Liberation Sans Narrow"/>
            </a:endParaRPr>
          </a:p>
          <a:p>
            <a:pPr marL="182880" marR="420370" indent="-170180" algn="l" rtl="0">
              <a:spcBef>
                <a:spcPts val="605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DECREASED </a:t>
            </a:r>
            <a:r>
              <a:rPr dirty="0">
                <a:latin typeface="Liberation Sans Narrow"/>
                <a:cs typeface="Liberation Sans Narrow"/>
              </a:rPr>
              <a:t>appetite but with</a:t>
            </a:r>
            <a:r>
              <a:rPr spc="-110" dirty="0">
                <a:latin typeface="Liberation Sans Narrow"/>
                <a:cs typeface="Liberation Sans Narrow"/>
              </a:rPr>
              <a:t> </a:t>
            </a:r>
            <a:r>
              <a:rPr b="1" spc="-5" dirty="0">
                <a:latin typeface="Liberation Sans Narrow"/>
                <a:cs typeface="Liberation Sans Narrow"/>
              </a:rPr>
              <a:t>WEIGHT  GAIN </a:t>
            </a:r>
            <a:r>
              <a:rPr spc="-5" dirty="0">
                <a:latin typeface="Liberation Sans Narrow"/>
                <a:cs typeface="Liberation Sans Narrow"/>
              </a:rPr>
              <a:t>results to </a:t>
            </a:r>
            <a:r>
              <a:rPr b="1" spc="-5" dirty="0">
                <a:latin typeface="Liberation Sans Narrow"/>
                <a:cs typeface="Liberation Sans Narrow"/>
              </a:rPr>
              <a:t>INCREASED </a:t>
            </a:r>
            <a:r>
              <a:rPr b="1" dirty="0">
                <a:latin typeface="Liberation Sans Narrow"/>
                <a:cs typeface="Liberation Sans Narrow"/>
              </a:rPr>
              <a:t>SERUM  </a:t>
            </a:r>
            <a:r>
              <a:rPr b="1" spc="-5" dirty="0">
                <a:latin typeface="Liberation Sans Narrow"/>
                <a:cs typeface="Liberation Sans Narrow"/>
              </a:rPr>
              <a:t>CHOLESTEROL </a:t>
            </a:r>
            <a:r>
              <a:rPr b="1" dirty="0">
                <a:latin typeface="Liberation Sans Narrow"/>
                <a:cs typeface="Liberation Sans Narrow"/>
              </a:rPr>
              <a:t>LEVELS </a:t>
            </a:r>
            <a:r>
              <a:rPr spc="-5" dirty="0">
                <a:latin typeface="Liberation Sans Narrow"/>
                <a:cs typeface="Liberation Sans Narrow"/>
              </a:rPr>
              <a:t>results </a:t>
            </a:r>
            <a:r>
              <a:rPr dirty="0">
                <a:latin typeface="Liberation Sans Narrow"/>
                <a:cs typeface="Liberation Sans Narrow"/>
              </a:rPr>
              <a:t>to</a:t>
            </a:r>
            <a:r>
              <a:rPr b="1" spc="-5" dirty="0">
                <a:latin typeface="Liberation Sans Narrow"/>
                <a:cs typeface="Liberation Sans Narrow"/>
              </a:rPr>
              <a:t>, MI, </a:t>
            </a:r>
            <a:r>
              <a:rPr b="1" spc="-50" dirty="0">
                <a:latin typeface="Liberation Sans Narrow"/>
                <a:cs typeface="Liberation Sans Narrow"/>
              </a:rPr>
              <a:t>CHF,</a:t>
            </a:r>
            <a:r>
              <a:rPr b="1" spc="-30" dirty="0">
                <a:latin typeface="Liberation Sans Narrow"/>
                <a:cs typeface="Liberation Sans Narrow"/>
              </a:rPr>
              <a:t> </a:t>
            </a:r>
            <a:r>
              <a:rPr b="1" dirty="0">
                <a:latin typeface="Liberation Sans Narrow"/>
                <a:cs typeface="Liberation Sans Narrow"/>
              </a:rPr>
              <a:t>STROKE</a:t>
            </a:r>
            <a:endParaRPr dirty="0">
              <a:latin typeface="Liberation Sans Narrow"/>
              <a:cs typeface="Liberation Sans Narrow"/>
            </a:endParaRPr>
          </a:p>
          <a:p>
            <a:pPr marL="182880" marR="5080" indent="-170180" algn="l" rtl="0"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DECREASED </a:t>
            </a:r>
            <a:r>
              <a:rPr dirty="0">
                <a:latin typeface="Liberation Sans Narrow"/>
                <a:cs typeface="Liberation Sans Narrow"/>
              </a:rPr>
              <a:t>metabolism causes decreased  perspiration w/c </a:t>
            </a:r>
            <a:r>
              <a:rPr spc="-5" dirty="0">
                <a:latin typeface="Liberation Sans Narrow"/>
                <a:cs typeface="Liberation Sans Narrow"/>
              </a:rPr>
              <a:t>results to </a:t>
            </a:r>
            <a:r>
              <a:rPr b="1" spc="-25" dirty="0">
                <a:latin typeface="Liberation Sans Narrow"/>
                <a:cs typeface="Liberation Sans Narrow"/>
              </a:rPr>
              <a:t>DRY </a:t>
            </a:r>
            <a:r>
              <a:rPr b="1" dirty="0">
                <a:latin typeface="Liberation Sans Narrow"/>
                <a:cs typeface="Liberation Sans Narrow"/>
              </a:rPr>
              <a:t>SKIN </a:t>
            </a:r>
            <a:r>
              <a:rPr dirty="0">
                <a:latin typeface="Liberation Sans Narrow"/>
                <a:cs typeface="Liberation Sans Narrow"/>
              </a:rPr>
              <a:t>&amp;  </a:t>
            </a:r>
            <a:r>
              <a:rPr b="1" dirty="0">
                <a:latin typeface="Liberation Sans Narrow"/>
                <a:cs typeface="Liberation Sans Narrow"/>
              </a:rPr>
              <a:t>COLD</a:t>
            </a:r>
            <a:r>
              <a:rPr b="1" spc="-5" dirty="0">
                <a:latin typeface="Liberation Sans Narrow"/>
                <a:cs typeface="Liberation Sans Narrow"/>
              </a:rPr>
              <a:t> </a:t>
            </a:r>
            <a:r>
              <a:rPr b="1" spc="-10" dirty="0">
                <a:latin typeface="Liberation Sans Narrow"/>
                <a:cs typeface="Liberation Sans Narrow"/>
              </a:rPr>
              <a:t>INTOLERANCE</a:t>
            </a:r>
            <a:endParaRPr dirty="0">
              <a:latin typeface="Liberation Sans Narrow"/>
              <a:cs typeface="Liberation Sans Narrow"/>
            </a:endParaRPr>
          </a:p>
          <a:p>
            <a:pPr marL="182880" indent="-170180" algn="l" rtl="0">
              <a:spcBef>
                <a:spcPts val="605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b="1" spc="-5" dirty="0">
                <a:solidFill>
                  <a:srgbClr val="003300"/>
                </a:solidFill>
                <a:latin typeface="Liberation Sans Narrow"/>
                <a:cs typeface="Liberation Sans Narrow"/>
              </a:rPr>
              <a:t>INCREASED</a:t>
            </a:r>
            <a:r>
              <a:rPr b="1" spc="20" dirty="0">
                <a:solidFill>
                  <a:srgbClr val="003300"/>
                </a:solidFill>
                <a:latin typeface="Liberation Sans Narrow"/>
                <a:cs typeface="Liberation Sans Narrow"/>
              </a:rPr>
              <a:t> </a:t>
            </a:r>
            <a:r>
              <a:rPr spc="-5" dirty="0">
                <a:latin typeface="Liberation Sans Narrow"/>
                <a:cs typeface="Liberation Sans Narrow"/>
              </a:rPr>
              <a:t>menorrhagia</a:t>
            </a:r>
            <a:endParaRPr dirty="0">
              <a:latin typeface="Liberation Sans Narrow"/>
              <a:cs typeface="Liberation Sans Narrow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6211263" y="1013156"/>
            <a:ext cx="4191306" cy="551753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70180" marR="0" lvl="0" indent="-1701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018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All body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systems are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INCREASED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except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+mn-cs"/>
              </a:rPr>
              <a:t>WEIGHT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+mn-cs"/>
              </a:rPr>
              <a:t>&amp;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+mn-cs"/>
              </a:rPr>
              <a:t>MENSTRUATION</a:t>
            </a:r>
            <a:endParaRPr lang="en-US" b="1" spc="-5" dirty="0">
              <a:solidFill>
                <a:srgbClr val="003300"/>
              </a:solidFill>
              <a:latin typeface="Liberation Sans Narrow"/>
              <a:cs typeface="Liberation Sans Narrow"/>
            </a:endParaRPr>
          </a:p>
          <a:p>
            <a:pPr marL="182880" indent="-170180" algn="l" rtl="0">
              <a:spcBef>
                <a:spcPts val="705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b="1" spc="-5" dirty="0">
                <a:solidFill>
                  <a:srgbClr val="003300"/>
                </a:solidFill>
                <a:latin typeface="Liberation Sans Narrow"/>
                <a:cs typeface="Liberation Sans Narrow"/>
              </a:rPr>
              <a:t>INCREASED </a:t>
            </a:r>
            <a:r>
              <a:rPr spc="-5" dirty="0">
                <a:latin typeface="Liberation Sans Narrow"/>
                <a:cs typeface="Liberation Sans Narrow"/>
              </a:rPr>
              <a:t>CNS: tremors,</a:t>
            </a:r>
            <a:r>
              <a:rPr spc="15" dirty="0">
                <a:latin typeface="Liberation Sans Narrow"/>
                <a:cs typeface="Liberation Sans Narrow"/>
              </a:rPr>
              <a:t> </a:t>
            </a:r>
            <a:r>
              <a:rPr spc="-5" dirty="0">
                <a:latin typeface="Liberation Sans Narrow"/>
                <a:cs typeface="Liberation Sans Narrow"/>
              </a:rPr>
              <a:t>insomnia</a:t>
            </a:r>
            <a:endParaRPr dirty="0">
              <a:latin typeface="Liberation Sans Narrow"/>
              <a:cs typeface="Liberation Sans Narrow"/>
            </a:endParaRPr>
          </a:p>
          <a:p>
            <a:pPr marL="182245" marR="22860" indent="-170180" algn="l" rtl="0"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b="1" spc="-5" dirty="0">
                <a:solidFill>
                  <a:srgbClr val="003300"/>
                </a:solidFill>
                <a:latin typeface="Liberation Sans Narrow"/>
                <a:cs typeface="Liberation Sans Narrow"/>
              </a:rPr>
              <a:t>INCREASED </a:t>
            </a:r>
            <a:r>
              <a:rPr dirty="0">
                <a:latin typeface="Liberation Sans Narrow"/>
                <a:cs typeface="Liberation Sans Narrow"/>
              </a:rPr>
              <a:t>VS: hypertension, tachypnea,  </a:t>
            </a:r>
            <a:r>
              <a:rPr spc="-5" dirty="0">
                <a:latin typeface="Liberation Sans Narrow"/>
                <a:cs typeface="Liberation Sans Narrow"/>
              </a:rPr>
              <a:t>tachycardia,</a:t>
            </a:r>
            <a:r>
              <a:rPr spc="-35" dirty="0">
                <a:latin typeface="Liberation Sans Narrow"/>
                <a:cs typeface="Liberation Sans Narrow"/>
              </a:rPr>
              <a:t> </a:t>
            </a:r>
            <a:r>
              <a:rPr spc="-5" dirty="0">
                <a:latin typeface="Liberation Sans Narrow"/>
                <a:cs typeface="Liberation Sans Narrow"/>
              </a:rPr>
              <a:t>hyperthermia</a:t>
            </a:r>
            <a:endParaRPr dirty="0">
              <a:latin typeface="Liberation Sans Narrow"/>
              <a:cs typeface="Liberation Sans Narrow"/>
            </a:endParaRPr>
          </a:p>
          <a:p>
            <a:pPr marL="182880" indent="-170180" algn="l" rtl="0">
              <a:spcBef>
                <a:spcPts val="605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b="1" spc="-5" dirty="0">
                <a:solidFill>
                  <a:srgbClr val="003300"/>
                </a:solidFill>
                <a:latin typeface="Liberation Sans Narrow"/>
                <a:cs typeface="Liberation Sans Narrow"/>
              </a:rPr>
              <a:t>INCREASED </a:t>
            </a:r>
            <a:r>
              <a:rPr spc="-5" dirty="0">
                <a:latin typeface="Liberation Sans Narrow"/>
                <a:cs typeface="Liberation Sans Narrow"/>
              </a:rPr>
              <a:t>GI motility:</a:t>
            </a:r>
            <a:r>
              <a:rPr spc="-15" dirty="0">
                <a:latin typeface="Liberation Sans Narrow"/>
                <a:cs typeface="Liberation Sans Narrow"/>
              </a:rPr>
              <a:t> </a:t>
            </a:r>
            <a:r>
              <a:rPr b="1" dirty="0">
                <a:latin typeface="Liberation Sans Narrow"/>
                <a:cs typeface="Liberation Sans Narrow"/>
              </a:rPr>
              <a:t>DIARRHEA</a:t>
            </a:r>
            <a:endParaRPr dirty="0">
              <a:latin typeface="Liberation Sans Narrow"/>
              <a:cs typeface="Liberation Sans Narrow"/>
            </a:endParaRPr>
          </a:p>
          <a:p>
            <a:pPr marL="182880" indent="-170180" algn="l" rtl="0"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b="1" spc="-5" dirty="0">
                <a:solidFill>
                  <a:srgbClr val="003300"/>
                </a:solidFill>
                <a:latin typeface="Liberation Sans Narrow"/>
                <a:cs typeface="Liberation Sans Narrow"/>
              </a:rPr>
              <a:t>INCREASED </a:t>
            </a:r>
            <a:r>
              <a:rPr dirty="0">
                <a:latin typeface="Liberation Sans Narrow"/>
                <a:cs typeface="Liberation Sans Narrow"/>
              </a:rPr>
              <a:t>appetite but </a:t>
            </a:r>
            <a:r>
              <a:rPr spc="-5" dirty="0">
                <a:latin typeface="Liberation Sans Narrow"/>
                <a:cs typeface="Liberation Sans Narrow"/>
              </a:rPr>
              <a:t>with</a:t>
            </a:r>
            <a:r>
              <a:rPr spc="-55" dirty="0">
                <a:latin typeface="Liberation Sans Narrow"/>
                <a:cs typeface="Liberation Sans Narrow"/>
              </a:rPr>
              <a:t> </a:t>
            </a:r>
            <a:r>
              <a:rPr b="1" spc="-5" dirty="0">
                <a:latin typeface="Liberation Sans Narrow"/>
                <a:cs typeface="Liberation Sans Narrow"/>
              </a:rPr>
              <a:t>WEIGHT</a:t>
            </a:r>
            <a:endParaRPr dirty="0">
              <a:latin typeface="Liberation Sans Narrow"/>
              <a:cs typeface="Liberation Sans Narrow"/>
            </a:endParaRPr>
          </a:p>
          <a:p>
            <a:pPr marL="182245" algn="l" rtl="0"/>
            <a:r>
              <a:rPr b="1" dirty="0">
                <a:latin typeface="Liberation Sans Narrow"/>
                <a:cs typeface="Liberation Sans Narrow"/>
              </a:rPr>
              <a:t>LOSS</a:t>
            </a:r>
            <a:endParaRPr dirty="0">
              <a:latin typeface="Liberation Sans Narrow"/>
              <a:cs typeface="Liberation Sans Narrow"/>
            </a:endParaRPr>
          </a:p>
          <a:p>
            <a:pPr marL="182245" marR="5080" indent="-170180" algn="l" rtl="0"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b="1" spc="-5" dirty="0">
                <a:solidFill>
                  <a:srgbClr val="003300"/>
                </a:solidFill>
                <a:latin typeface="Liberation Sans Narrow"/>
                <a:cs typeface="Liberation Sans Narrow"/>
              </a:rPr>
              <a:t>INCREASED </a:t>
            </a:r>
            <a:r>
              <a:rPr spc="-5" dirty="0">
                <a:latin typeface="Liberation Sans Narrow"/>
                <a:cs typeface="Liberation Sans Narrow"/>
              </a:rPr>
              <a:t>metabolism </a:t>
            </a:r>
            <a:r>
              <a:rPr dirty="0">
                <a:latin typeface="Liberation Sans Narrow"/>
                <a:cs typeface="Liberation Sans Narrow"/>
              </a:rPr>
              <a:t>causes </a:t>
            </a:r>
            <a:r>
              <a:rPr spc="-5" dirty="0">
                <a:latin typeface="Liberation Sans Narrow"/>
                <a:cs typeface="Liberation Sans Narrow"/>
              </a:rPr>
              <a:t>increased  perspiration </a:t>
            </a:r>
            <a:r>
              <a:rPr dirty="0">
                <a:latin typeface="Liberation Sans Narrow"/>
                <a:cs typeface="Liberation Sans Narrow"/>
              </a:rPr>
              <a:t>w/c </a:t>
            </a:r>
            <a:r>
              <a:rPr spc="-5" dirty="0">
                <a:latin typeface="Liberation Sans Narrow"/>
                <a:cs typeface="Liberation Sans Narrow"/>
              </a:rPr>
              <a:t>results to </a:t>
            </a:r>
            <a:r>
              <a:rPr b="1" spc="-5" dirty="0">
                <a:latin typeface="Liberation Sans Narrow"/>
                <a:cs typeface="Liberation Sans Narrow"/>
              </a:rPr>
              <a:t>MOIST </a:t>
            </a:r>
            <a:r>
              <a:rPr b="1" dirty="0">
                <a:latin typeface="Liberation Sans Narrow"/>
                <a:cs typeface="Liberation Sans Narrow"/>
              </a:rPr>
              <a:t>SKIN </a:t>
            </a:r>
            <a:r>
              <a:rPr dirty="0">
                <a:latin typeface="Liberation Sans Narrow"/>
                <a:cs typeface="Liberation Sans Narrow"/>
              </a:rPr>
              <a:t>&amp;  </a:t>
            </a:r>
            <a:r>
              <a:rPr b="1" spc="-35" dirty="0">
                <a:latin typeface="Liberation Sans Narrow"/>
                <a:cs typeface="Liberation Sans Narrow"/>
              </a:rPr>
              <a:t>HEAT</a:t>
            </a:r>
            <a:r>
              <a:rPr b="1" spc="-5" dirty="0">
                <a:latin typeface="Liberation Sans Narrow"/>
                <a:cs typeface="Liberation Sans Narrow"/>
              </a:rPr>
              <a:t> INTOLERANCE</a:t>
            </a:r>
            <a:endParaRPr dirty="0">
              <a:latin typeface="Liberation Sans Narrow"/>
              <a:cs typeface="Liberation Sans Narrow"/>
            </a:endParaRPr>
          </a:p>
          <a:p>
            <a:pPr marL="182880" indent="-170180" algn="l" rtl="0">
              <a:spcBef>
                <a:spcPts val="605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DECREASED</a:t>
            </a:r>
            <a:r>
              <a:rPr b="1" spc="20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dirty="0">
                <a:latin typeface="Liberation Sans Narrow"/>
                <a:cs typeface="Liberation Sans Narrow"/>
              </a:rPr>
              <a:t>amenorrhea</a:t>
            </a:r>
            <a:endParaRPr lang="en-US" dirty="0">
              <a:latin typeface="Liberation Sans Narrow"/>
              <a:cs typeface="Liberation Sans Narrow"/>
            </a:endParaRPr>
          </a:p>
          <a:p>
            <a:pPr marL="290195" marR="0" lvl="0" indent="-28575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EXPOTHALMOS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Pathognomonic</a:t>
            </a:r>
            <a:r>
              <a:rPr kumimoji="0" lang="en-US" sz="1800" b="0" i="0" u="none" strike="noStrike" kern="1200" cap="none" spc="-1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Sign</a:t>
            </a:r>
          </a:p>
          <a:p>
            <a:pPr marL="182880" indent="-170180" algn="l" rtl="0">
              <a:spcBef>
                <a:spcPts val="605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endParaRPr dirty="0">
              <a:latin typeface="Liberation Sans Narrow"/>
              <a:cs typeface="Liberation Sans Narrow"/>
            </a:endParaRPr>
          </a:p>
        </p:txBody>
      </p:sp>
      <p:grpSp>
        <p:nvGrpSpPr>
          <p:cNvPr id="15" name="object 12"/>
          <p:cNvGrpSpPr/>
          <p:nvPr/>
        </p:nvGrpSpPr>
        <p:grpSpPr>
          <a:xfrm>
            <a:off x="335360" y="358140"/>
            <a:ext cx="5209460" cy="566420"/>
            <a:chOff x="728980" y="358140"/>
            <a:chExt cx="3291840" cy="566420"/>
          </a:xfrm>
        </p:grpSpPr>
        <p:sp>
          <p:nvSpPr>
            <p:cNvPr id="16" name="object 13"/>
            <p:cNvSpPr/>
            <p:nvPr/>
          </p:nvSpPr>
          <p:spPr>
            <a:xfrm>
              <a:off x="728980" y="358140"/>
              <a:ext cx="3291840" cy="566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4"/>
            <p:cNvSpPr/>
            <p:nvPr/>
          </p:nvSpPr>
          <p:spPr>
            <a:xfrm>
              <a:off x="749554" y="378460"/>
              <a:ext cx="3210687" cy="4855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6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" name="object 15"/>
          <p:cNvGrpSpPr/>
          <p:nvPr/>
        </p:nvGrpSpPr>
        <p:grpSpPr>
          <a:xfrm>
            <a:off x="6188710" y="358140"/>
            <a:ext cx="4011746" cy="566420"/>
            <a:chOff x="4996179" y="358140"/>
            <a:chExt cx="3446779" cy="566420"/>
          </a:xfrm>
        </p:grpSpPr>
        <p:sp>
          <p:nvSpPr>
            <p:cNvPr id="19" name="object 16"/>
            <p:cNvSpPr/>
            <p:nvPr/>
          </p:nvSpPr>
          <p:spPr>
            <a:xfrm>
              <a:off x="4996179" y="358140"/>
              <a:ext cx="3446779" cy="5664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17"/>
            <p:cNvSpPr/>
            <p:nvPr/>
          </p:nvSpPr>
          <p:spPr>
            <a:xfrm>
              <a:off x="5016753" y="378460"/>
              <a:ext cx="3365500" cy="4855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6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5445224"/>
            <a:ext cx="1197641" cy="86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4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/>
          <p:cNvSpPr txBox="1"/>
          <p:nvPr/>
        </p:nvSpPr>
        <p:spPr>
          <a:xfrm>
            <a:off x="551384" y="840000"/>
            <a:ext cx="5065125" cy="574516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l" rtl="0">
              <a:spcBef>
                <a:spcPts val="700"/>
              </a:spcBef>
            </a:pPr>
            <a:r>
              <a:rPr b="1" dirty="0">
                <a:latin typeface="Liberation Sans Narrow"/>
                <a:cs typeface="Liberation Sans Narrow"/>
              </a:rPr>
              <a:t>DIAGNOSTIC</a:t>
            </a:r>
            <a:r>
              <a:rPr b="1" spc="-5" dirty="0">
                <a:latin typeface="Liberation Sans Narrow"/>
                <a:cs typeface="Liberation Sans Narrow"/>
              </a:rPr>
              <a:t> </a:t>
            </a:r>
            <a:r>
              <a:rPr b="1" dirty="0">
                <a:latin typeface="Liberation Sans Narrow"/>
                <a:cs typeface="Liberation Sans Narrow"/>
              </a:rPr>
              <a:t>TESTS:</a:t>
            </a:r>
            <a:endParaRPr dirty="0">
              <a:latin typeface="Liberation Sans Narrow"/>
              <a:cs typeface="Liberation Sans Narrow"/>
            </a:endParaRPr>
          </a:p>
          <a:p>
            <a:pPr marL="243204" indent="-231140" algn="l" rtl="0">
              <a:spcBef>
                <a:spcPts val="600"/>
              </a:spcBef>
              <a:buAutoNum type="arabicPeriod"/>
              <a:tabLst>
                <a:tab pos="243840" algn="l"/>
              </a:tabLst>
            </a:pPr>
            <a:r>
              <a:rPr dirty="0">
                <a:latin typeface="Liberation Sans Narrow"/>
                <a:cs typeface="Liberation Sans Narrow"/>
              </a:rPr>
              <a:t>Serum T3 and T4 </a:t>
            </a:r>
            <a:r>
              <a:rPr spc="-5" dirty="0">
                <a:latin typeface="Liberation Sans Narrow"/>
                <a:cs typeface="Liberation Sans Narrow"/>
              </a:rPr>
              <a:t>is</a:t>
            </a:r>
            <a:r>
              <a:rPr spc="-175" dirty="0">
                <a:latin typeface="Liberation Sans Narrow"/>
                <a:cs typeface="Liberation Sans Narrow"/>
              </a:rPr>
              <a:t> </a:t>
            </a:r>
            <a:r>
              <a:rPr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DECREASED</a:t>
            </a:r>
            <a:endParaRPr dirty="0">
              <a:latin typeface="Liberation Sans Narrow"/>
              <a:cs typeface="Liberation Sans Narrow"/>
            </a:endParaRPr>
          </a:p>
          <a:p>
            <a:pPr marL="243204" indent="-231140" algn="l" rtl="0">
              <a:spcBef>
                <a:spcPts val="600"/>
              </a:spcBef>
              <a:buAutoNum type="arabicPeriod"/>
              <a:tabLst>
                <a:tab pos="243840" algn="l"/>
              </a:tabLst>
            </a:pPr>
            <a:r>
              <a:rPr dirty="0">
                <a:latin typeface="Liberation Sans Narrow"/>
                <a:cs typeface="Liberation Sans Narrow"/>
              </a:rPr>
              <a:t>Serum </a:t>
            </a:r>
            <a:r>
              <a:rPr spc="-5" dirty="0">
                <a:latin typeface="Liberation Sans Narrow"/>
                <a:cs typeface="Liberation Sans Narrow"/>
              </a:rPr>
              <a:t>Cholesterol is</a:t>
            </a:r>
            <a:r>
              <a:rPr spc="-60" dirty="0">
                <a:latin typeface="Liberation Sans Narrow"/>
                <a:cs typeface="Liberation Sans Narrow"/>
              </a:rPr>
              <a:t> </a:t>
            </a:r>
            <a:r>
              <a:rPr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INCREASED</a:t>
            </a:r>
            <a:endParaRPr lang="en-US" b="1" spc="-5" dirty="0">
              <a:solidFill>
                <a:srgbClr val="FF0000"/>
              </a:solidFill>
              <a:latin typeface="Liberation Sans Narrow"/>
              <a:cs typeface="Liberation Sans Narrow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NURSING </a:t>
            </a:r>
            <a:r>
              <a:rPr kumimoji="0" lang="en-US" sz="1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MANAGEMENT: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1.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Monitor vital signs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and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intake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and  output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to determine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presence</a:t>
            </a:r>
            <a:r>
              <a:rPr kumimoji="0" lang="en-US" sz="1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of: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/>
              <a:buChar char="•"/>
              <a:tabLst>
                <a:tab pos="102870" algn="l"/>
              </a:tabLst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MYXEDEMA COMA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 severe form of 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hypothyroidism is characterized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by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severe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hypotension, bradycardia, bradypnea ,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hyponatremia, hypoglycemia  leading progressive to coma.</a:t>
            </a:r>
          </a:p>
          <a:p>
            <a:pPr marL="5016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NURSING MANAGEMENT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FOR </a:t>
            </a: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MYXEDEMA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45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COMA</a:t>
            </a:r>
          </a:p>
          <a:p>
            <a:pPr marL="33083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comfortable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and warm</a:t>
            </a:r>
            <a:r>
              <a:rPr kumimoji="0" lang="en-US" sz="16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environment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243840" marR="0" lvl="0" indent="-2311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43840" algn="l"/>
              </a:tabLst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Assist in mechanical</a:t>
            </a:r>
            <a:r>
              <a:rPr kumimoji="0" lang="en-US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ventilation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243840" marR="0" lvl="0" indent="-2311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43840" algn="l"/>
              </a:tabLst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Administer thyroid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hormones as</a:t>
            </a:r>
            <a:r>
              <a:rPr kumimoji="0" lang="en-US" sz="16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ordered</a:t>
            </a:r>
          </a:p>
          <a:p>
            <a:pPr marL="243840" marR="0" lvl="0" indent="-2311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4384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IV fluids (isotonic)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/>
              <a:buChar char="•"/>
              <a:tabLst>
                <a:tab pos="10287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243204" indent="-231140" algn="l" rtl="0">
              <a:spcBef>
                <a:spcPts val="600"/>
              </a:spcBef>
              <a:buAutoNum type="arabicPeriod"/>
              <a:tabLst>
                <a:tab pos="243840" algn="l"/>
              </a:tabLst>
            </a:pPr>
            <a:endParaRPr b="1" spc="-5" dirty="0">
              <a:solidFill>
                <a:srgbClr val="FF0000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6096000" y="801822"/>
            <a:ext cx="5256584" cy="56092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l" rtl="0">
              <a:spcBef>
                <a:spcPts val="700"/>
              </a:spcBef>
            </a:pPr>
            <a:r>
              <a:rPr b="1" dirty="0">
                <a:latin typeface="Liberation Sans Narrow"/>
                <a:cs typeface="Liberation Sans Narrow"/>
              </a:rPr>
              <a:t>DIAGNOSTIC</a:t>
            </a:r>
            <a:r>
              <a:rPr b="1" spc="-5" dirty="0">
                <a:latin typeface="Liberation Sans Narrow"/>
                <a:cs typeface="Liberation Sans Narrow"/>
              </a:rPr>
              <a:t> </a:t>
            </a:r>
            <a:r>
              <a:rPr b="1" dirty="0">
                <a:latin typeface="Liberation Sans Narrow"/>
                <a:cs typeface="Liberation Sans Narrow"/>
              </a:rPr>
              <a:t>TESTS:</a:t>
            </a:r>
            <a:endParaRPr dirty="0">
              <a:latin typeface="Liberation Sans Narrow"/>
              <a:cs typeface="Liberation Sans Narrow"/>
            </a:endParaRPr>
          </a:p>
          <a:p>
            <a:pPr marL="243204" indent="-231140" algn="l" rtl="0">
              <a:spcBef>
                <a:spcPts val="600"/>
              </a:spcBef>
              <a:buAutoNum type="arabicPeriod"/>
              <a:tabLst>
                <a:tab pos="243840" algn="l"/>
              </a:tabLst>
            </a:pPr>
            <a:r>
              <a:rPr dirty="0">
                <a:latin typeface="Liberation Sans Narrow"/>
                <a:cs typeface="Liberation Sans Narrow"/>
              </a:rPr>
              <a:t>Serum T3 and T4 </a:t>
            </a:r>
            <a:r>
              <a:rPr spc="-5" dirty="0">
                <a:latin typeface="Liberation Sans Narrow"/>
                <a:cs typeface="Liberation Sans Narrow"/>
              </a:rPr>
              <a:t>is</a:t>
            </a:r>
            <a:r>
              <a:rPr spc="-130" dirty="0">
                <a:latin typeface="Liberation Sans Narrow"/>
                <a:cs typeface="Liberation Sans Narrow"/>
              </a:rPr>
              <a:t> </a:t>
            </a:r>
            <a:r>
              <a:rPr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INCREASED</a:t>
            </a:r>
            <a:endParaRPr dirty="0">
              <a:latin typeface="Liberation Sans Narrow"/>
              <a:cs typeface="Liberation Sans Narrow"/>
            </a:endParaRPr>
          </a:p>
          <a:p>
            <a:pPr marL="238125" indent="-226060" algn="l" rtl="0">
              <a:spcBef>
                <a:spcPts val="600"/>
              </a:spcBef>
              <a:buAutoNum type="arabicPeriod"/>
              <a:tabLst>
                <a:tab pos="238760" algn="l"/>
              </a:tabLst>
            </a:pPr>
            <a:r>
              <a:rPr spc="-5" dirty="0">
                <a:latin typeface="Liberation Sans Narrow"/>
                <a:cs typeface="Liberation Sans Narrow"/>
              </a:rPr>
              <a:t>Thyroid </a:t>
            </a:r>
            <a:r>
              <a:rPr dirty="0">
                <a:latin typeface="Liberation Sans Narrow"/>
                <a:cs typeface="Liberation Sans Narrow"/>
              </a:rPr>
              <a:t>Scan - reveals an</a:t>
            </a:r>
            <a:r>
              <a:rPr spc="-60" dirty="0">
                <a:latin typeface="Liberation Sans Narrow"/>
                <a:cs typeface="Liberation Sans Narrow"/>
              </a:rPr>
              <a:t> </a:t>
            </a:r>
            <a:r>
              <a:rPr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ENLARGED</a:t>
            </a:r>
            <a:endParaRPr dirty="0">
              <a:latin typeface="Liberation Sans Narrow"/>
              <a:cs typeface="Liberation Sans Narrow"/>
            </a:endParaRPr>
          </a:p>
          <a:p>
            <a:pPr marL="12700" algn="l" rtl="0"/>
            <a:r>
              <a:rPr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THYROID GLAND</a:t>
            </a:r>
            <a:endParaRPr lang="en-US" b="1" spc="-5" dirty="0">
              <a:solidFill>
                <a:srgbClr val="FF0000"/>
              </a:solidFill>
              <a:latin typeface="Liberation Sans Narrow"/>
              <a:cs typeface="Liberation Sans Narrow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NURSING </a:t>
            </a:r>
            <a:r>
              <a:rPr kumimoji="0" lang="en-US" sz="1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MANAGEMENT: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1. Monitor vital signs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and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intake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and  output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to determine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presence</a:t>
            </a:r>
            <a:r>
              <a:rPr kumimoji="0" lang="en-US" sz="1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of: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/>
              <a:buChar char="•"/>
              <a:tabLst>
                <a:tab pos="10287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THYROID 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STORM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 severe form of 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hyperthyroidism is characterized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by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severe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hypertension,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tachycardia,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tachypnea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hyperpyrexia, altered 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neurologic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or mental state, which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frequently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appears as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delirium    psychosis, coma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21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NURSING MANAGEMENT FOR THYROTOXICOSIS</a:t>
            </a:r>
          </a:p>
          <a:p>
            <a:pPr marL="2921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21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Cool quiet</a:t>
            </a:r>
            <a:r>
              <a:rPr kumimoji="0" lang="en-US" sz="1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environment</a:t>
            </a:r>
          </a:p>
          <a:p>
            <a:pPr marL="2921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21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O2</a:t>
            </a:r>
            <a:r>
              <a:rPr kumimoji="0" lang="en-US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inhalation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2921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2100" algn="l"/>
              </a:tabLst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IV fluids</a:t>
            </a:r>
            <a:r>
              <a:rPr kumimoji="0" lang="en-US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(hypertonic)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2921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2100" algn="l"/>
              </a:tabLst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Antithyroid</a:t>
            </a:r>
            <a:r>
              <a:rPr kumimoji="0" lang="en-US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agents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12700" algn="l" rtl="0"/>
            <a:endParaRPr dirty="0">
              <a:latin typeface="Liberation Sans Narrow"/>
              <a:cs typeface="Liberation Sans Narrow"/>
            </a:endParaRPr>
          </a:p>
        </p:txBody>
      </p:sp>
      <p:grpSp>
        <p:nvGrpSpPr>
          <p:cNvPr id="14" name="object 11"/>
          <p:cNvGrpSpPr/>
          <p:nvPr/>
        </p:nvGrpSpPr>
        <p:grpSpPr>
          <a:xfrm>
            <a:off x="487921" y="272837"/>
            <a:ext cx="4993436" cy="568960"/>
            <a:chOff x="728980" y="363220"/>
            <a:chExt cx="3291840" cy="568960"/>
          </a:xfrm>
        </p:grpSpPr>
        <p:sp>
          <p:nvSpPr>
            <p:cNvPr id="15" name="object 12"/>
            <p:cNvSpPr/>
            <p:nvPr/>
          </p:nvSpPr>
          <p:spPr>
            <a:xfrm>
              <a:off x="728980" y="363220"/>
              <a:ext cx="3291840" cy="5689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3"/>
            <p:cNvSpPr/>
            <p:nvPr/>
          </p:nvSpPr>
          <p:spPr>
            <a:xfrm>
              <a:off x="749554" y="385826"/>
              <a:ext cx="3210687" cy="4856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6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" name="object 14"/>
          <p:cNvGrpSpPr/>
          <p:nvPr/>
        </p:nvGrpSpPr>
        <p:grpSpPr>
          <a:xfrm>
            <a:off x="6096000" y="211246"/>
            <a:ext cx="5112568" cy="568960"/>
            <a:chOff x="4996179" y="363220"/>
            <a:chExt cx="3446779" cy="568960"/>
          </a:xfrm>
        </p:grpSpPr>
        <p:sp>
          <p:nvSpPr>
            <p:cNvPr id="18" name="object 15"/>
            <p:cNvSpPr/>
            <p:nvPr/>
          </p:nvSpPr>
          <p:spPr>
            <a:xfrm>
              <a:off x="4996179" y="363220"/>
              <a:ext cx="3446779" cy="5689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6"/>
            <p:cNvSpPr/>
            <p:nvPr/>
          </p:nvSpPr>
          <p:spPr>
            <a:xfrm>
              <a:off x="5016753" y="385826"/>
              <a:ext cx="3365500" cy="4856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60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4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63352" y="1268760"/>
            <a:ext cx="114492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0000"/>
                </a:solidFill>
                <a:cs typeface="+mj-cs"/>
              </a:rPr>
              <a:t>The endocrine system is a network of </a:t>
            </a:r>
            <a:r>
              <a:rPr lang="en-US" sz="2800" b="1" dirty="0">
                <a:solidFill>
                  <a:srgbClr val="000000"/>
                </a:solidFill>
                <a:cs typeface="+mj-cs"/>
              </a:rPr>
              <a:t>glands</a:t>
            </a:r>
            <a:r>
              <a:rPr lang="en-US" sz="2800" dirty="0">
                <a:solidFill>
                  <a:srgbClr val="000000"/>
                </a:solidFill>
                <a:cs typeface="+mj-cs"/>
              </a:rPr>
              <a:t> and </a:t>
            </a:r>
            <a:r>
              <a:rPr lang="en-US" sz="2800" b="1" dirty="0">
                <a:solidFill>
                  <a:srgbClr val="000000"/>
                </a:solidFill>
                <a:cs typeface="+mj-cs"/>
              </a:rPr>
              <a:t>hormones</a:t>
            </a:r>
            <a:r>
              <a:rPr lang="en-US" sz="2800" dirty="0">
                <a:solidFill>
                  <a:srgbClr val="000000"/>
                </a:solidFill>
                <a:cs typeface="+mj-cs"/>
              </a:rPr>
              <a:t> that regulate and control the activity of cells or organs and </a:t>
            </a:r>
            <a:r>
              <a:rPr lang="en-US" sz="2800" dirty="0"/>
              <a:t>many important body functions</a:t>
            </a:r>
            <a:r>
              <a:rPr lang="en-US" sz="2800" dirty="0">
                <a:solidFill>
                  <a:srgbClr val="000000"/>
                </a:solidFill>
                <a:cs typeface="+mj-cs"/>
              </a:rPr>
              <a:t>.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cs typeface="+mj-cs"/>
              </a:rPr>
              <a:t>•The </a:t>
            </a:r>
            <a:r>
              <a:rPr lang="en-US" sz="2800" b="1" dirty="0">
                <a:solidFill>
                  <a:srgbClr val="000000"/>
                </a:solidFill>
                <a:cs typeface="+mj-cs"/>
              </a:rPr>
              <a:t>endocrine system </a:t>
            </a:r>
            <a:r>
              <a:rPr lang="en-US" sz="2800" dirty="0">
                <a:solidFill>
                  <a:srgbClr val="000000"/>
                </a:solidFill>
                <a:cs typeface="+mj-cs"/>
              </a:rPr>
              <a:t>regulates body activities by releasing </a:t>
            </a:r>
            <a:r>
              <a:rPr lang="en-US" sz="2800" b="1" dirty="0">
                <a:solidFill>
                  <a:srgbClr val="000000"/>
                </a:solidFill>
                <a:cs typeface="+mj-cs"/>
              </a:rPr>
              <a:t>hormones </a:t>
            </a:r>
            <a:r>
              <a:rPr lang="en-US" sz="2800" dirty="0">
                <a:solidFill>
                  <a:srgbClr val="000000"/>
                </a:solidFill>
                <a:cs typeface="+mj-cs"/>
              </a:rPr>
              <a:t>(chemical messengers) into the bloodstream or through ducts , where they are carried throughout the entire body. 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  <a:cs typeface="+mj-cs"/>
              </a:rPr>
              <a:t>•Hormonal responses may be almost instantaneous (Sudden), or may occur days later. There is a wide variety of hormonal effects.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A2B7683-83E5-3128-6E82-F2519450017D}"/>
              </a:ext>
            </a:extLst>
          </p:cNvPr>
          <p:cNvSpPr txBox="1"/>
          <p:nvPr/>
        </p:nvSpPr>
        <p:spPr>
          <a:xfrm>
            <a:off x="263352" y="260648"/>
            <a:ext cx="1144927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2" algn="ctr" rtl="0"/>
            <a:r>
              <a:rPr lang="en-US" sz="3600" b="1" dirty="0">
                <a:solidFill>
                  <a:srgbClr val="000000"/>
                </a:solidFill>
                <a:latin typeface="+mj-lt"/>
                <a:cs typeface="+mj-cs"/>
              </a:rPr>
              <a:t>The Endocrine System  </a:t>
            </a:r>
          </a:p>
        </p:txBody>
      </p:sp>
    </p:spTree>
    <p:extLst>
      <p:ext uri="{BB962C8B-B14F-4D97-AF65-F5344CB8AC3E}">
        <p14:creationId xmlns:p14="http://schemas.microsoft.com/office/powerpoint/2010/main" val="31362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/>
          <p:cNvSpPr txBox="1">
            <a:spLocks/>
          </p:cNvSpPr>
          <p:nvPr/>
        </p:nvSpPr>
        <p:spPr>
          <a:xfrm>
            <a:off x="335361" y="218024"/>
            <a:ext cx="11233246" cy="6283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rtl="0">
              <a:spcBef>
                <a:spcPts val="100"/>
              </a:spcBef>
            </a:pPr>
            <a:r>
              <a:rPr lang="en-US" sz="4000" b="1" spc="-5" dirty="0"/>
              <a:t>GLANDS</a:t>
            </a:r>
          </a:p>
        </p:txBody>
      </p:sp>
      <p:sp>
        <p:nvSpPr>
          <p:cNvPr id="10" name="object 6"/>
          <p:cNvSpPr txBox="1"/>
          <p:nvPr/>
        </p:nvSpPr>
        <p:spPr>
          <a:xfrm>
            <a:off x="315923" y="1046296"/>
            <a:ext cx="5780077" cy="5239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10000"/>
              </a:lnSpc>
              <a:spcBef>
                <a:spcPts val="100"/>
              </a:spcBef>
            </a:pPr>
            <a:r>
              <a:rPr sz="2800" spc="-5" dirty="0">
                <a:solidFill>
                  <a:srgbClr val="4E3A2F"/>
                </a:solidFill>
                <a:cs typeface="Carlito"/>
              </a:rPr>
              <a:t>A</a:t>
            </a:r>
            <a:r>
              <a:rPr lang="en-US" sz="2800" spc="-5" dirty="0">
                <a:solidFill>
                  <a:srgbClr val="4E3A2F"/>
                </a:solidFill>
                <a:cs typeface="Carlito"/>
              </a:rPr>
              <a:t> </a:t>
            </a:r>
            <a:r>
              <a:rPr lang="en-US" sz="2800" spc="-10" dirty="0">
                <a:solidFill>
                  <a:srgbClr val="4E3A2F"/>
                </a:solidFill>
                <a:cs typeface="Carlito"/>
              </a:rPr>
              <a:t>group of cells (</a:t>
            </a:r>
            <a:r>
              <a:rPr lang="en-US" sz="2800" spc="-20" dirty="0">
                <a:solidFill>
                  <a:srgbClr val="4E3A2F"/>
                </a:solidFill>
                <a:cs typeface="Carlito"/>
              </a:rPr>
              <a:t>organ)</a:t>
            </a:r>
            <a:r>
              <a:rPr lang="en-US" sz="2800" spc="-10" dirty="0">
                <a:solidFill>
                  <a:srgbClr val="4E3A2F"/>
                </a:solidFill>
                <a:cs typeface="Carlito"/>
              </a:rPr>
              <a:t>  that synthesizes substances (such as hormones) for release into the bloodstream (endocrine gland) or into cavities inside the body or its outer surface (exocrine gland)</a:t>
            </a:r>
            <a:endParaRPr sz="2800" dirty="0">
              <a:cs typeface="Carlito"/>
            </a:endParaRPr>
          </a:p>
          <a:p>
            <a:pPr marL="335280" marR="828675" indent="-323215" algn="l" rtl="0">
              <a:lnSpc>
                <a:spcPts val="3700"/>
              </a:lnSpc>
              <a:spcBef>
                <a:spcPts val="175"/>
              </a:spcBef>
            </a:pPr>
            <a:r>
              <a:rPr sz="2000" spc="375" dirty="0">
                <a:solidFill>
                  <a:srgbClr val="EFA12D"/>
                </a:solidFill>
                <a:cs typeface="Arial"/>
              </a:rPr>
              <a:t> </a:t>
            </a:r>
            <a:r>
              <a:rPr sz="2800" spc="-15" dirty="0">
                <a:solidFill>
                  <a:srgbClr val="4E3A2F"/>
                </a:solidFill>
                <a:cs typeface="Carlito"/>
              </a:rPr>
              <a:t>There are three </a:t>
            </a:r>
            <a:r>
              <a:rPr sz="2800" spc="-5" dirty="0">
                <a:solidFill>
                  <a:srgbClr val="4E3A2F"/>
                </a:solidFill>
                <a:cs typeface="Carlito"/>
              </a:rPr>
              <a:t>types </a:t>
            </a:r>
            <a:r>
              <a:rPr sz="2800" spc="-295" dirty="0">
                <a:solidFill>
                  <a:srgbClr val="4E3A2F"/>
                </a:solidFill>
                <a:cs typeface="Carlito"/>
              </a:rPr>
              <a:t>of  </a:t>
            </a:r>
            <a:r>
              <a:rPr sz="2800" spc="-5" dirty="0">
                <a:solidFill>
                  <a:srgbClr val="4E3A2F"/>
                </a:solidFill>
                <a:cs typeface="Carlito"/>
              </a:rPr>
              <a:t>glands in </a:t>
            </a:r>
            <a:r>
              <a:rPr sz="2800" spc="-10" dirty="0">
                <a:solidFill>
                  <a:srgbClr val="4E3A2F"/>
                </a:solidFill>
                <a:cs typeface="Carlito"/>
              </a:rPr>
              <a:t>our</a:t>
            </a:r>
            <a:r>
              <a:rPr sz="2800" spc="10" dirty="0">
                <a:solidFill>
                  <a:srgbClr val="4E3A2F"/>
                </a:solidFill>
                <a:cs typeface="Carlito"/>
              </a:rPr>
              <a:t> </a:t>
            </a:r>
            <a:r>
              <a:rPr sz="2800" spc="-10" dirty="0">
                <a:solidFill>
                  <a:srgbClr val="4E3A2F"/>
                </a:solidFill>
                <a:cs typeface="Carlito"/>
              </a:rPr>
              <a:t>body:</a:t>
            </a:r>
            <a:endParaRPr sz="2800" dirty="0">
              <a:cs typeface="Carlito"/>
            </a:endParaRPr>
          </a:p>
          <a:p>
            <a:pPr marL="355600" indent="-342900" algn="l" rtl="0">
              <a:spcBef>
                <a:spcPts val="155"/>
              </a:spcBef>
              <a:buClr>
                <a:srgbClr val="EFA12D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4E3A2F"/>
                </a:solidFill>
                <a:cs typeface="Carlito"/>
              </a:rPr>
              <a:t>Endocrine</a:t>
            </a:r>
            <a:r>
              <a:rPr sz="2800" b="1" dirty="0">
                <a:solidFill>
                  <a:srgbClr val="4E3A2F"/>
                </a:solidFill>
                <a:cs typeface="Carlito"/>
              </a:rPr>
              <a:t> </a:t>
            </a:r>
            <a:r>
              <a:rPr sz="2800" b="1" spc="-5" dirty="0">
                <a:solidFill>
                  <a:srgbClr val="4E3A2F"/>
                </a:solidFill>
                <a:cs typeface="Carlito"/>
              </a:rPr>
              <a:t>glands</a:t>
            </a:r>
            <a:endParaRPr sz="2800" dirty="0">
              <a:cs typeface="Carlito"/>
            </a:endParaRPr>
          </a:p>
          <a:p>
            <a:pPr marL="355600" indent="-342900" algn="l" rtl="0">
              <a:spcBef>
                <a:spcPts val="340"/>
              </a:spcBef>
              <a:buClr>
                <a:srgbClr val="EFA12D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4E3A2F"/>
                </a:solidFill>
                <a:cs typeface="Carlito"/>
              </a:rPr>
              <a:t>Exocrine </a:t>
            </a:r>
            <a:r>
              <a:rPr sz="2800" b="1" spc="-5" dirty="0">
                <a:solidFill>
                  <a:srgbClr val="4E3A2F"/>
                </a:solidFill>
                <a:cs typeface="Carlito"/>
              </a:rPr>
              <a:t>glands</a:t>
            </a:r>
            <a:endParaRPr sz="2800" dirty="0">
              <a:cs typeface="Carlito"/>
            </a:endParaRPr>
          </a:p>
          <a:p>
            <a:pPr marL="355600" indent="-342900" algn="l" rtl="0">
              <a:spcBef>
                <a:spcPts val="360"/>
              </a:spcBef>
              <a:buClr>
                <a:srgbClr val="EFA12D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b="1" spc="-15" dirty="0">
                <a:solidFill>
                  <a:srgbClr val="4E3A2F"/>
                </a:solidFill>
                <a:cs typeface="Carlito"/>
              </a:rPr>
              <a:t>Heterocrine</a:t>
            </a:r>
            <a:r>
              <a:rPr sz="2800" b="1" spc="35" dirty="0">
                <a:solidFill>
                  <a:srgbClr val="4E3A2F"/>
                </a:solidFill>
                <a:cs typeface="Carlito"/>
              </a:rPr>
              <a:t> </a:t>
            </a:r>
            <a:r>
              <a:rPr sz="2800" b="1" spc="-5" dirty="0">
                <a:solidFill>
                  <a:srgbClr val="4E3A2F"/>
                </a:solidFill>
                <a:cs typeface="Carlito"/>
              </a:rPr>
              <a:t>glands</a:t>
            </a:r>
            <a:endParaRPr sz="2800" dirty="0">
              <a:cs typeface="Carlito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7176120" y="1052737"/>
            <a:ext cx="4392487" cy="4967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</p:spTree>
    <p:extLst>
      <p:ext uri="{BB962C8B-B14F-4D97-AF65-F5344CB8AC3E}">
        <p14:creationId xmlns:p14="http://schemas.microsoft.com/office/powerpoint/2010/main" val="31362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2039112" y="1046989"/>
            <a:ext cx="8628888" cy="1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>
              <a:defRPr/>
            </a:pP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321432" y="195433"/>
            <a:ext cx="11549135" cy="5052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Gothic Uralic"/>
                <a:ea typeface="+mj-ea"/>
                <a:cs typeface="Gothic Uralic"/>
              </a:defRPr>
            </a:lvl1pPr>
          </a:lstStyle>
          <a:p>
            <a:pPr marL="12700" algn="ctr" rtl="0">
              <a:spcBef>
                <a:spcPts val="100"/>
              </a:spcBef>
              <a:defRPr/>
            </a:pPr>
            <a:r>
              <a:rPr lang="en-US" sz="3200" kern="0" spc="-20" dirty="0">
                <a:solidFill>
                  <a:sysClr val="windowText" lastClr="000000"/>
                </a:solidFill>
              </a:rPr>
              <a:t>EXOCRINE</a:t>
            </a:r>
            <a:r>
              <a:rPr lang="en-US" sz="3200" kern="0" spc="-90" dirty="0">
                <a:solidFill>
                  <a:sysClr val="windowText" lastClr="000000"/>
                </a:solidFill>
              </a:rPr>
              <a:t> </a:t>
            </a:r>
            <a:r>
              <a:rPr lang="en-US" sz="3200" kern="0" spc="-5" dirty="0">
                <a:solidFill>
                  <a:sysClr val="windowText" lastClr="000000"/>
                </a:solidFill>
              </a:rPr>
              <a:t>GLANDS</a:t>
            </a:r>
          </a:p>
        </p:txBody>
      </p:sp>
      <p:sp>
        <p:nvSpPr>
          <p:cNvPr id="10" name="object 4"/>
          <p:cNvSpPr txBox="1"/>
          <p:nvPr/>
        </p:nvSpPr>
        <p:spPr>
          <a:xfrm>
            <a:off x="321432" y="927008"/>
            <a:ext cx="7010479" cy="511357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l" rtl="0">
              <a:lnSpc>
                <a:spcPts val="3460"/>
              </a:lnSpc>
              <a:spcBef>
                <a:spcPts val="535"/>
              </a:spcBef>
            </a:pPr>
            <a:r>
              <a:rPr lang="en-US" sz="3200" spc="-5" dirty="0">
                <a:solidFill>
                  <a:srgbClr val="4E3A2F"/>
                </a:solidFill>
                <a:cs typeface="Carlito"/>
              </a:rPr>
              <a:t>Glands </a:t>
            </a:r>
            <a:r>
              <a:rPr lang="en-US" sz="3200" spc="-10" dirty="0">
                <a:solidFill>
                  <a:srgbClr val="4E3A2F"/>
                </a:solidFill>
                <a:cs typeface="Carlito"/>
              </a:rPr>
              <a:t>that </a:t>
            </a:r>
            <a:r>
              <a:rPr lang="en-US" sz="3200" spc="-15" dirty="0">
                <a:solidFill>
                  <a:srgbClr val="4E3A2F"/>
                </a:solidFill>
                <a:cs typeface="Carlito"/>
              </a:rPr>
              <a:t>secrete their products into body  ducts, which carry the products into body cavities, the  lumen of an organ, or the outer surface of the body.</a:t>
            </a:r>
          </a:p>
          <a:p>
            <a:pPr marL="12700" algn="l" rtl="0">
              <a:spcBef>
                <a:spcPts val="330"/>
              </a:spcBef>
            </a:pPr>
            <a:r>
              <a:rPr sz="3200" b="1" dirty="0">
                <a:solidFill>
                  <a:srgbClr val="4E3A2F"/>
                </a:solidFill>
                <a:cs typeface="Carlito"/>
              </a:rPr>
              <a:t>EXAMPLE:</a:t>
            </a:r>
            <a:endParaRPr sz="3200" dirty="0">
              <a:cs typeface="Carlito"/>
            </a:endParaRPr>
          </a:p>
          <a:p>
            <a:pPr marL="355600" indent="-342900" algn="l" rtl="0">
              <a:spcBef>
                <a:spcPts val="384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solidFill>
                  <a:srgbClr val="4E3A2F"/>
                </a:solidFill>
                <a:cs typeface="Carlito"/>
              </a:rPr>
              <a:t>Sweat</a:t>
            </a:r>
            <a:r>
              <a:rPr sz="3200" spc="-25" dirty="0">
                <a:solidFill>
                  <a:srgbClr val="4E3A2F"/>
                </a:solidFill>
                <a:cs typeface="Carlito"/>
              </a:rPr>
              <a:t> </a:t>
            </a:r>
            <a:r>
              <a:rPr sz="3200" dirty="0">
                <a:solidFill>
                  <a:srgbClr val="4E3A2F"/>
                </a:solidFill>
                <a:cs typeface="Carlito"/>
              </a:rPr>
              <a:t>glands</a:t>
            </a:r>
            <a:endParaRPr sz="3200" dirty="0">
              <a:cs typeface="Carlito"/>
            </a:endParaRPr>
          </a:p>
          <a:p>
            <a:pPr marL="355600" indent="-342900" algn="l" rtl="0">
              <a:spcBef>
                <a:spcPts val="38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solidFill>
                  <a:srgbClr val="4E3A2F"/>
                </a:solidFill>
                <a:cs typeface="Carlito"/>
              </a:rPr>
              <a:t>Salivary</a:t>
            </a:r>
            <a:r>
              <a:rPr sz="3200" dirty="0">
                <a:solidFill>
                  <a:srgbClr val="4E3A2F"/>
                </a:solidFill>
                <a:cs typeface="Carlito"/>
              </a:rPr>
              <a:t> glands</a:t>
            </a:r>
            <a:endParaRPr sz="3200" dirty="0">
              <a:cs typeface="Carlito"/>
            </a:endParaRPr>
          </a:p>
          <a:p>
            <a:pPr marL="355600" indent="-342900" algn="l" rtl="0">
              <a:spcBef>
                <a:spcPts val="38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solidFill>
                  <a:srgbClr val="4E3A2F"/>
                </a:solidFill>
                <a:cs typeface="Carlito"/>
              </a:rPr>
              <a:t>Mammary</a:t>
            </a:r>
            <a:r>
              <a:rPr sz="3200" spc="15" dirty="0">
                <a:solidFill>
                  <a:srgbClr val="4E3A2F"/>
                </a:solidFill>
                <a:cs typeface="Carlito"/>
              </a:rPr>
              <a:t> </a:t>
            </a:r>
            <a:r>
              <a:rPr sz="3200" dirty="0">
                <a:solidFill>
                  <a:srgbClr val="4E3A2F"/>
                </a:solidFill>
                <a:cs typeface="Carlito"/>
              </a:rPr>
              <a:t>glands</a:t>
            </a:r>
            <a:endParaRPr sz="3200" dirty="0">
              <a:cs typeface="Carlito"/>
            </a:endParaRPr>
          </a:p>
          <a:p>
            <a:pPr marL="355600" indent="-342900" algn="l" rtl="0">
              <a:spcBef>
                <a:spcPts val="384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solidFill>
                  <a:srgbClr val="4E3A2F"/>
                </a:solidFill>
                <a:cs typeface="Carlito"/>
              </a:rPr>
              <a:t>Stomach</a:t>
            </a:r>
            <a:endParaRPr sz="3200" dirty="0">
              <a:cs typeface="Carlito"/>
            </a:endParaRPr>
          </a:p>
          <a:p>
            <a:pPr marL="355600" indent="-342900" algn="l" rtl="0">
              <a:spcBef>
                <a:spcPts val="38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solidFill>
                  <a:srgbClr val="4E3A2F"/>
                </a:solidFill>
                <a:cs typeface="Carlito"/>
              </a:rPr>
              <a:t>Liver</a:t>
            </a:r>
            <a:endParaRPr sz="3200" dirty="0">
              <a:cs typeface="Carlito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7608168" y="1046989"/>
            <a:ext cx="3960440" cy="497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>
              <a:defRPr/>
            </a:pP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039112" y="1046989"/>
            <a:ext cx="8628888" cy="1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191344" y="234491"/>
            <a:ext cx="11521280" cy="6283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rtl="0">
              <a:spcBef>
                <a:spcPts val="100"/>
              </a:spcBef>
            </a:pPr>
            <a:r>
              <a:rPr lang="en-US" sz="4000" b="1" dirty="0"/>
              <a:t>ENDOCRINE</a:t>
            </a:r>
            <a:r>
              <a:rPr lang="en-US" sz="4000" b="1" spc="-90" dirty="0"/>
              <a:t> </a:t>
            </a:r>
            <a:r>
              <a:rPr lang="en-US" sz="4000" b="1" spc="-5" dirty="0"/>
              <a:t>GLANDS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335360" y="1120137"/>
            <a:ext cx="8518209" cy="35426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 rtl="0">
              <a:spcBef>
                <a:spcPts val="105"/>
              </a:spcBef>
            </a:pP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Glands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that </a:t>
            </a:r>
            <a:r>
              <a:rPr sz="2800" spc="-20" dirty="0">
                <a:solidFill>
                  <a:srgbClr val="4E3A2F"/>
                </a:solidFill>
                <a:latin typeface="Carlito"/>
                <a:cs typeface="Carlito"/>
              </a:rPr>
              <a:t>secrete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their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product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(hormones) 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directly </a:t>
            </a:r>
            <a:r>
              <a:rPr sz="2800" spc="-20" dirty="0">
                <a:solidFill>
                  <a:srgbClr val="4E3A2F"/>
                </a:solidFill>
                <a:latin typeface="Carlito"/>
                <a:cs typeface="Carlito"/>
              </a:rPr>
              <a:t>into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the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blood</a:t>
            </a:r>
            <a:r>
              <a:rPr lang="en-US" sz="2800" spc="-5" dirty="0">
                <a:solidFill>
                  <a:srgbClr val="4E3A2F"/>
                </a:solidFill>
                <a:latin typeface="Carlito"/>
                <a:cs typeface="Carlito"/>
              </a:rPr>
              <a:t>stream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rather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than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through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a</a:t>
            </a:r>
            <a:r>
              <a:rPr sz="2800" spc="10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duct</a:t>
            </a:r>
            <a:r>
              <a:rPr lang="en-US" sz="2800" spc="-5" dirty="0">
                <a:solidFill>
                  <a:srgbClr val="4E3A2F"/>
                </a:solidFill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  <a:p>
            <a:pPr marL="12700" algn="l" rtl="0">
              <a:spcBef>
                <a:spcPts val="770"/>
              </a:spcBef>
            </a:pPr>
            <a:r>
              <a:rPr sz="2800" b="1" dirty="0">
                <a:solidFill>
                  <a:srgbClr val="4E3A2F"/>
                </a:solidFill>
                <a:latin typeface="Carlito"/>
                <a:cs typeface="Carlito"/>
              </a:rPr>
              <a:t>EXAMPLE: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770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Pituitary</a:t>
            </a:r>
            <a:r>
              <a:rPr sz="2800" spc="2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gland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770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Pancreas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76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2800" spc="-20" dirty="0">
                <a:solidFill>
                  <a:srgbClr val="4E3A2F"/>
                </a:solidFill>
                <a:latin typeface="Carlito"/>
                <a:cs typeface="Carlito"/>
              </a:rPr>
              <a:t>Thyroid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gland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770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Adrenal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glands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7151160" y="1955679"/>
            <a:ext cx="4536504" cy="3816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551384" y="151118"/>
            <a:ext cx="11377264" cy="5668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spcBef>
                <a:spcPts val="100"/>
              </a:spcBef>
            </a:pPr>
            <a:r>
              <a:rPr sz="3600" b="1" spc="-10" dirty="0">
                <a:solidFill>
                  <a:srgbClr val="4E3A2F"/>
                </a:solidFill>
                <a:latin typeface="Carlito"/>
                <a:cs typeface="Carlito"/>
              </a:rPr>
              <a:t>HETEROCRINE</a:t>
            </a:r>
            <a:r>
              <a:rPr sz="3600" b="1" spc="-6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3600" b="1" spc="-5" dirty="0">
                <a:solidFill>
                  <a:srgbClr val="4E3A2F"/>
                </a:solidFill>
                <a:latin typeface="Carlito"/>
                <a:cs typeface="Carlito"/>
              </a:rPr>
              <a:t>GLANDS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55644" y="799187"/>
            <a:ext cx="504056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 rtl="0">
              <a:spcBef>
                <a:spcPts val="105"/>
              </a:spcBef>
            </a:pP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These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are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glands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that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perform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both </a:t>
            </a:r>
            <a:r>
              <a:rPr sz="2800" spc="-20" dirty="0">
                <a:solidFill>
                  <a:srgbClr val="4E3A2F"/>
                </a:solidFill>
                <a:latin typeface="Carlito"/>
                <a:cs typeface="Carlito"/>
              </a:rPr>
              <a:t>exocrine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and  endocrine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functions.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For example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b="1" i="1" dirty="0">
                <a:solidFill>
                  <a:srgbClr val="4E3A2F"/>
                </a:solidFill>
                <a:latin typeface="Carlito"/>
                <a:cs typeface="Carlito"/>
              </a:rPr>
              <a:t>pancreas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5519936" y="764704"/>
            <a:ext cx="6408712" cy="18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3B1E3395-A561-D60C-1F7B-5D72B82EBC85}"/>
              </a:ext>
            </a:extLst>
          </p:cNvPr>
          <p:cNvSpPr/>
          <p:nvPr/>
        </p:nvSpPr>
        <p:spPr>
          <a:xfrm>
            <a:off x="1487488" y="2780929"/>
            <a:ext cx="9793088" cy="407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63739AE-1907-39B7-603F-CC4E9AC66FB5}"/>
              </a:ext>
            </a:extLst>
          </p:cNvPr>
          <p:cNvSpPr/>
          <p:nvPr/>
        </p:nvSpPr>
        <p:spPr>
          <a:xfrm>
            <a:off x="2975924" y="2564904"/>
            <a:ext cx="6240152" cy="345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26338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479376" y="72486"/>
            <a:ext cx="11452744" cy="839332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vert="horz" wrap="square" lIns="0" tIns="221615" rIns="0" bIns="0" rtlCol="0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" rtl="0">
              <a:spcBef>
                <a:spcPts val="1745"/>
              </a:spcBef>
            </a:pPr>
            <a:r>
              <a:rPr lang="en-US" sz="4000" dirty="0">
                <a:solidFill>
                  <a:srgbClr val="000000"/>
                </a:solidFill>
                <a:cs typeface="Arial"/>
              </a:rPr>
              <a:t>THE</a:t>
            </a:r>
            <a:r>
              <a:rPr lang="en-US" sz="4000" spc="-25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4000" dirty="0">
                <a:solidFill>
                  <a:srgbClr val="000000"/>
                </a:solidFill>
                <a:cs typeface="Arial"/>
              </a:rPr>
              <a:t>PANCREAS</a:t>
            </a:r>
            <a:endParaRPr lang="en-US" sz="4000" dirty="0">
              <a:cs typeface="Arial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283260" y="980728"/>
            <a:ext cx="11908739" cy="28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l" rtl="0">
              <a:spcBef>
                <a:spcPts val="100"/>
              </a:spcBef>
              <a:tabLst>
                <a:tab pos="356235" algn="l"/>
              </a:tabLst>
            </a:pP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 </a:t>
            </a:r>
            <a:r>
              <a:rPr sz="2400" b="1" spc="-5" dirty="0">
                <a:latin typeface="Arial"/>
                <a:cs typeface="Arial"/>
              </a:rPr>
              <a:t>pancreas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classified as both and </a:t>
            </a:r>
            <a:r>
              <a:rPr sz="2400" dirty="0">
                <a:latin typeface="Arial"/>
                <a:cs typeface="Arial"/>
              </a:rPr>
              <a:t>endocrine  organ and </a:t>
            </a:r>
            <a:r>
              <a:rPr sz="2400" spc="-5" dirty="0">
                <a:latin typeface="Arial"/>
                <a:cs typeface="Arial"/>
              </a:rPr>
              <a:t>an exocrine organ</a:t>
            </a:r>
            <a:r>
              <a:rPr sz="2400" dirty="0">
                <a:latin typeface="Arial"/>
                <a:cs typeface="Arial"/>
              </a:rPr>
              <a:t>.</a:t>
            </a:r>
            <a:endParaRPr sz="3500" dirty="0">
              <a:latin typeface="Arial"/>
              <a:cs typeface="Arial"/>
            </a:endParaRPr>
          </a:p>
          <a:p>
            <a:pPr marL="355600" marR="692785" indent="-343535" algn="l" rtl="0"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There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three main </a:t>
            </a:r>
            <a:r>
              <a:rPr sz="2400" dirty="0">
                <a:latin typeface="Arial"/>
                <a:cs typeface="Arial"/>
              </a:rPr>
              <a:t>types </a:t>
            </a:r>
            <a:r>
              <a:rPr sz="2400" spc="-5" dirty="0">
                <a:latin typeface="Arial"/>
                <a:cs typeface="Arial"/>
              </a:rPr>
              <a:t>of cells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pancreatic  islets:</a:t>
            </a:r>
            <a:endParaRPr sz="2400" dirty="0">
              <a:latin typeface="Arial"/>
              <a:cs typeface="Arial"/>
            </a:endParaRPr>
          </a:p>
          <a:p>
            <a:pPr marL="876935" lvl="1" indent="-276860" algn="l" rtl="0">
              <a:spcBef>
                <a:spcPts val="575"/>
              </a:spcBef>
              <a:buChar char="•"/>
              <a:tabLst>
                <a:tab pos="876935" algn="l"/>
                <a:tab pos="877569" algn="l"/>
              </a:tabLst>
            </a:pPr>
            <a:r>
              <a:rPr lang="en-US" sz="2400" spc="-5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alpha) cells, which </a:t>
            </a:r>
            <a:r>
              <a:rPr sz="2400" dirty="0">
                <a:latin typeface="Arial"/>
                <a:cs typeface="Arial"/>
              </a:rPr>
              <a:t>secrete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glucagon</a:t>
            </a:r>
            <a:r>
              <a:rPr lang="en-US" sz="2400" b="1" i="1" spc="-5" dirty="0">
                <a:latin typeface="Arial"/>
                <a:cs typeface="Arial"/>
              </a:rPr>
              <a:t> (increases blood glucose   levels)</a:t>
            </a:r>
            <a:endParaRPr sz="2400" b="1" dirty="0">
              <a:latin typeface="Arial"/>
              <a:cs typeface="Arial"/>
            </a:endParaRPr>
          </a:p>
          <a:p>
            <a:pPr marL="876935" lvl="1" indent="-276860" algn="l" rtl="0">
              <a:spcBef>
                <a:spcPts val="580"/>
              </a:spcBef>
              <a:buChar char="•"/>
              <a:tabLst>
                <a:tab pos="876935" algn="l"/>
                <a:tab pos="877569" algn="l"/>
              </a:tabLst>
            </a:pPr>
            <a:r>
              <a:rPr lang="en-US" sz="2400" spc="-5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beta) cells, which are </a:t>
            </a:r>
            <a:r>
              <a:rPr sz="2400" dirty="0">
                <a:latin typeface="Arial"/>
                <a:cs typeface="Arial"/>
              </a:rPr>
              <a:t>the most </a:t>
            </a:r>
            <a:r>
              <a:rPr sz="2400" spc="-5" dirty="0">
                <a:latin typeface="Arial"/>
                <a:cs typeface="Arial"/>
              </a:rPr>
              <a:t>numerous,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secrete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insulin</a:t>
            </a:r>
            <a:r>
              <a:rPr lang="en-US" sz="2400" b="1" i="1" spc="-5" dirty="0">
                <a:latin typeface="Arial"/>
                <a:cs typeface="Arial"/>
              </a:rPr>
              <a:t>(reduces blood glucose levels)</a:t>
            </a:r>
            <a:endParaRPr sz="2400" b="1" dirty="0">
              <a:latin typeface="Arial"/>
              <a:cs typeface="Arial"/>
            </a:endParaRPr>
          </a:p>
          <a:p>
            <a:pPr marL="876935" lvl="1" indent="-276860" algn="l" rtl="0">
              <a:spcBef>
                <a:spcPts val="575"/>
              </a:spcBef>
              <a:buChar char="•"/>
              <a:tabLst>
                <a:tab pos="876935" algn="l"/>
                <a:tab pos="877569" algn="l"/>
              </a:tabLst>
            </a:pPr>
            <a:r>
              <a:rPr lang="en-US" sz="2400" spc="-5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delta) cells, which </a:t>
            </a:r>
            <a:r>
              <a:rPr sz="2400" dirty="0">
                <a:latin typeface="Arial"/>
                <a:cs typeface="Arial"/>
              </a:rPr>
              <a:t>secrete </a:t>
            </a:r>
            <a:r>
              <a:rPr sz="2400" b="1" i="1" spc="-5" dirty="0">
                <a:latin typeface="Arial"/>
                <a:cs typeface="Arial"/>
              </a:rPr>
              <a:t>somatostatin</a:t>
            </a:r>
            <a:r>
              <a:rPr lang="en-US" sz="2400" b="1" i="1" spc="-5" dirty="0">
                <a:latin typeface="Arial"/>
                <a:cs typeface="Arial"/>
              </a:rPr>
              <a:t>( inhibits the secretion of both insulin and glucagon).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11280576" y="1772816"/>
            <a:ext cx="185281" cy="346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7"/>
          <p:cNvGrpSpPr/>
          <p:nvPr/>
        </p:nvGrpSpPr>
        <p:grpSpPr>
          <a:xfrm>
            <a:off x="3431704" y="2636912"/>
            <a:ext cx="117680" cy="308368"/>
            <a:chOff x="6965950" y="4935728"/>
            <a:chExt cx="510540" cy="1003935"/>
          </a:xfrm>
        </p:grpSpPr>
        <p:sp>
          <p:nvSpPr>
            <p:cNvPr id="9" name="object 8"/>
            <p:cNvSpPr/>
            <p:nvPr/>
          </p:nvSpPr>
          <p:spPr>
            <a:xfrm>
              <a:off x="6978650" y="4948428"/>
              <a:ext cx="484631" cy="9784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9"/>
            <p:cNvSpPr/>
            <p:nvPr/>
          </p:nvSpPr>
          <p:spPr>
            <a:xfrm>
              <a:off x="6978650" y="4948428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40" h="978535">
                  <a:moveTo>
                    <a:pt x="484631" y="736117"/>
                  </a:moveTo>
                  <a:lnTo>
                    <a:pt x="242316" y="978433"/>
                  </a:lnTo>
                  <a:lnTo>
                    <a:pt x="0" y="736117"/>
                  </a:lnTo>
                  <a:lnTo>
                    <a:pt x="121157" y="736117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736117"/>
                  </a:lnTo>
                  <a:lnTo>
                    <a:pt x="484631" y="736117"/>
                  </a:lnTo>
                  <a:close/>
                </a:path>
              </a:pathLst>
            </a:custGeom>
            <a:ln w="25399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960FC48A-E4B5-64D3-0E26-83EB74663867}"/>
              </a:ext>
            </a:extLst>
          </p:cNvPr>
          <p:cNvSpPr/>
          <p:nvPr/>
        </p:nvSpPr>
        <p:spPr>
          <a:xfrm>
            <a:off x="3434631" y="3573016"/>
            <a:ext cx="8757368" cy="3212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039112" y="1046989"/>
            <a:ext cx="8628888" cy="1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>
              <a:defRPr/>
            </a:pPr>
            <a:endParaRPr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479376" y="171147"/>
            <a:ext cx="11521280" cy="5059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>
            <a:lvl1pPr>
              <a:defRPr sz="3600" b="1" i="0">
                <a:solidFill>
                  <a:srgbClr val="4E3A2F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algn="ctr" rtl="0">
              <a:spcBef>
                <a:spcPts val="105"/>
              </a:spcBef>
              <a:defRPr/>
            </a:pPr>
            <a:r>
              <a:rPr lang="en-US" sz="3200" kern="0" spc="-15" dirty="0"/>
              <a:t>DISEASES </a:t>
            </a:r>
            <a:r>
              <a:rPr lang="en-US" sz="3200" kern="0" spc="-40" dirty="0"/>
              <a:t>RELATED </a:t>
            </a:r>
            <a:r>
              <a:rPr lang="en-US" sz="3200" kern="0" spc="-45" dirty="0"/>
              <a:t>TO </a:t>
            </a:r>
            <a:r>
              <a:rPr lang="en-US" sz="3200" kern="0" dirty="0"/>
              <a:t>INSULIN</a:t>
            </a:r>
          </a:p>
        </p:txBody>
      </p:sp>
      <p:sp>
        <p:nvSpPr>
          <p:cNvPr id="9" name="object 6"/>
          <p:cNvSpPr txBox="1"/>
          <p:nvPr/>
        </p:nvSpPr>
        <p:spPr>
          <a:xfrm>
            <a:off x="479375" y="850783"/>
            <a:ext cx="6840761" cy="46238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algn="l" rtl="0">
              <a:spcBef>
                <a:spcPts val="800"/>
              </a:spcBef>
            </a:pPr>
            <a:r>
              <a:rPr sz="2800" b="1" spc="-10" dirty="0">
                <a:solidFill>
                  <a:srgbClr val="4E3A2F"/>
                </a:solidFill>
                <a:latin typeface="Carlito"/>
                <a:cs typeface="Carlito"/>
              </a:rPr>
              <a:t>DIABETES</a:t>
            </a:r>
            <a:r>
              <a:rPr sz="2800" b="1" spc="5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4E3A2F"/>
                </a:solidFill>
                <a:latin typeface="Carlito"/>
                <a:cs typeface="Carlito"/>
              </a:rPr>
              <a:t>MELLITUS</a:t>
            </a:r>
            <a:endParaRPr sz="2800" dirty="0">
              <a:latin typeface="Carlito"/>
              <a:cs typeface="Carlito"/>
            </a:endParaRPr>
          </a:p>
          <a:p>
            <a:pPr marL="12700" marR="5080" algn="l" rtl="0">
              <a:lnSpc>
                <a:spcPct val="120000"/>
              </a:lnSpc>
              <a:spcBef>
                <a:spcPts val="30"/>
              </a:spcBef>
            </a:pPr>
            <a:r>
              <a:rPr sz="2800" spc="345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It is a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group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of metabolic </a:t>
            </a:r>
            <a:r>
              <a:rPr sz="2800" spc="-65" dirty="0">
                <a:solidFill>
                  <a:srgbClr val="4E3A2F"/>
                </a:solidFill>
                <a:latin typeface="Carlito"/>
                <a:cs typeface="Carlito"/>
              </a:rPr>
              <a:t>diseases 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in which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there are </a:t>
            </a:r>
            <a:r>
              <a:rPr sz="2800" b="1" i="1" spc="-5" dirty="0">
                <a:solidFill>
                  <a:srgbClr val="4E3A2F"/>
                </a:solidFill>
                <a:latin typeface="Carlito"/>
                <a:cs typeface="Carlito"/>
              </a:rPr>
              <a:t>high </a:t>
            </a:r>
            <a:r>
              <a:rPr sz="2800" b="1" i="1" spc="-5" dirty="0">
                <a:solidFill>
                  <a:srgbClr val="AC1F1F"/>
                </a:solidFill>
                <a:latin typeface="Carlito"/>
                <a:cs typeface="Carlito"/>
                <a:hlinkClick r:id="rId3"/>
              </a:rPr>
              <a:t>blood sugar </a:t>
            </a:r>
            <a:r>
              <a:rPr sz="2800" b="1" i="1" spc="-5" dirty="0">
                <a:solidFill>
                  <a:srgbClr val="AC1F1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over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prolonged</a:t>
            </a:r>
            <a:r>
              <a:rPr sz="2800" spc="2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period.</a:t>
            </a:r>
            <a:endParaRPr sz="2800" dirty="0">
              <a:latin typeface="Carlito"/>
              <a:cs typeface="Carlito"/>
            </a:endParaRPr>
          </a:p>
          <a:p>
            <a:pPr marL="12700" algn="l" rtl="0">
              <a:spcBef>
                <a:spcPts val="575"/>
              </a:spcBef>
            </a:pPr>
            <a:r>
              <a:rPr sz="2800" spc="345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This high blood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sugar</a:t>
            </a:r>
            <a:r>
              <a:rPr sz="2800" spc="36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produces</a:t>
            </a:r>
            <a:endParaRPr sz="2800" dirty="0">
              <a:latin typeface="Carlito"/>
              <a:cs typeface="Carlito"/>
            </a:endParaRPr>
          </a:p>
          <a:p>
            <a:pPr marL="12700" algn="l" rtl="0">
              <a:spcBef>
                <a:spcPts val="580"/>
              </a:spcBef>
            </a:pP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symptoms</a:t>
            </a:r>
            <a:r>
              <a:rPr sz="2800" spc="-25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of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575"/>
              </a:spcBef>
              <a:buClr>
                <a:srgbClr val="EFA12D"/>
              </a:buClr>
              <a:buSzPct val="6875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800" u="heavy" spc="-10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rlito"/>
                <a:cs typeface="Carlito"/>
                <a:hlinkClick r:id="rId4"/>
              </a:rPr>
              <a:t>frequent</a:t>
            </a:r>
            <a:r>
              <a:rPr sz="2800" u="heavy" spc="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rlito"/>
                <a:cs typeface="Carlito"/>
                <a:hlinkClick r:id="rId4"/>
              </a:rPr>
              <a:t> </a:t>
            </a:r>
            <a:r>
              <a:rPr sz="2800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rlito"/>
                <a:cs typeface="Carlito"/>
                <a:hlinkClick r:id="rId4"/>
              </a:rPr>
              <a:t>urination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,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580"/>
              </a:spcBef>
              <a:buClr>
                <a:srgbClr val="EFA12D"/>
              </a:buClr>
              <a:buSzPct val="6875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800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rlito"/>
                <a:cs typeface="Carlito"/>
                <a:hlinkClick r:id="rId5"/>
              </a:rPr>
              <a:t>increased </a:t>
            </a:r>
            <a:r>
              <a:rPr sz="2800" u="heavy" spc="-10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rlito"/>
                <a:cs typeface="Carlito"/>
                <a:hlinkClick r:id="rId5"/>
              </a:rPr>
              <a:t>thirst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,</a:t>
            </a:r>
            <a:r>
              <a:rPr sz="2800" spc="-3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and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575"/>
              </a:spcBef>
              <a:buClr>
                <a:srgbClr val="EFA12D"/>
              </a:buClr>
              <a:buSzPct val="6875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800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rlito"/>
                <a:cs typeface="Carlito"/>
                <a:hlinkClick r:id="rId6"/>
              </a:rPr>
              <a:t>increased</a:t>
            </a:r>
            <a:r>
              <a:rPr sz="2800" u="heavy" spc="-1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rlito"/>
                <a:cs typeface="Carlito"/>
                <a:hlinkClick r:id="rId6"/>
              </a:rPr>
              <a:t> </a:t>
            </a:r>
            <a:r>
              <a:rPr sz="2800" u="heavy" spc="-40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rlito"/>
                <a:cs typeface="Carlito"/>
                <a:hlinkClick r:id="rId6"/>
              </a:rPr>
              <a:t>hunger</a:t>
            </a:r>
            <a:r>
              <a:rPr sz="2800" spc="-40" dirty="0">
                <a:solidFill>
                  <a:srgbClr val="4E3A2F"/>
                </a:solidFill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7320136" y="764704"/>
            <a:ext cx="4727848" cy="60072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>
              <a:defRPr/>
            </a:pPr>
            <a:endParaRPr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16238" y="824518"/>
            <a:ext cx="11468393" cy="244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42900" algn="l" rtl="0">
              <a:spcBef>
                <a:spcPts val="459"/>
              </a:spcBef>
              <a:buClr>
                <a:srgbClr val="DCDCDC"/>
              </a:buClr>
              <a:buFont typeface="Wingdings"/>
              <a:buChar char=""/>
              <a:tabLst>
                <a:tab pos="380365" algn="l"/>
                <a:tab pos="3810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Type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I -“Insulin-Dependent Diabetes Mellitus“- </a:t>
            </a:r>
            <a:r>
              <a:rPr lang="en-US"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IDDM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(10% - onset </a:t>
            </a:r>
            <a:r>
              <a:rPr lang="en-US"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15</a:t>
            </a:r>
            <a:r>
              <a:rPr lang="en-US" sz="28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cs typeface="Times New Roman"/>
              </a:rPr>
              <a:t>yo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381000" indent="-342900" algn="l" rtl="0">
              <a:spcBef>
                <a:spcPts val="360"/>
              </a:spcBef>
              <a:buClr>
                <a:srgbClr val="DCDCDC"/>
              </a:buClr>
              <a:buFont typeface="Wingdings"/>
              <a:buChar char=""/>
              <a:tabLst>
                <a:tab pos="380365" algn="l"/>
                <a:tab pos="3810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Type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II -“Non Insulin-Dependent Diabetes Mellitus"-</a:t>
            </a:r>
            <a:r>
              <a:rPr lang="en-US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NIDDM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(90% - </a:t>
            </a:r>
            <a:r>
              <a:rPr lang="en-US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onset</a:t>
            </a:r>
            <a:r>
              <a:rPr lang="en-US" sz="28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40+)</a:t>
            </a:r>
          </a:p>
          <a:p>
            <a:pPr marL="678180" lvl="1" indent="-182880" algn="l" rtl="0">
              <a:spcBef>
                <a:spcPts val="310"/>
              </a:spcBef>
              <a:buFontTx/>
              <a:buChar char="•"/>
              <a:tabLst>
                <a:tab pos="67818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25-30%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will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require insulin</a:t>
            </a:r>
            <a:r>
              <a:rPr lang="en-US"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eventually</a:t>
            </a:r>
          </a:p>
          <a:p>
            <a:pPr marL="381000" indent="-342900" algn="l" rtl="0">
              <a:spcBef>
                <a:spcPts val="1260"/>
              </a:spcBef>
              <a:buClr>
                <a:srgbClr val="DCDCDC"/>
              </a:buClr>
              <a:buFont typeface="Wingdings"/>
              <a:buChar char=""/>
              <a:tabLst>
                <a:tab pos="380365" algn="l"/>
                <a:tab pos="3810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Gestational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lang="en-US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GDM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07370" y="116632"/>
            <a:ext cx="11305254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0" dirty="0">
                <a:solidFill>
                  <a:sysClr val="windowText" lastClr="000000"/>
                </a:solidFill>
              </a:rPr>
              <a:t>Diabetes Mellitus</a:t>
            </a:r>
          </a:p>
        </p:txBody>
      </p:sp>
      <p:sp>
        <p:nvSpPr>
          <p:cNvPr id="12" name="object 6"/>
          <p:cNvSpPr/>
          <p:nvPr/>
        </p:nvSpPr>
        <p:spPr>
          <a:xfrm>
            <a:off x="3071664" y="3692355"/>
            <a:ext cx="4393882" cy="2759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6"/>
          <p:cNvSpPr/>
          <p:nvPr/>
        </p:nvSpPr>
        <p:spPr>
          <a:xfrm>
            <a:off x="7694381" y="3690202"/>
            <a:ext cx="2262824" cy="303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3695</TotalTime>
  <Words>1081</Words>
  <Application>Microsoft Office PowerPoint</Application>
  <PresentationFormat>Widescreen</PresentationFormat>
  <Paragraphs>211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Carlito</vt:lpstr>
      <vt:lpstr>Gill Sans MT</vt:lpstr>
      <vt:lpstr>Gothic Uralic</vt:lpstr>
      <vt:lpstr>Liberation Sans Narrow</vt:lpstr>
      <vt:lpstr>TeXGyreAdventor</vt:lpstr>
      <vt:lpstr>Times New Roman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Corporate Edition</dc:creator>
  <cp:lastModifiedBy>f</cp:lastModifiedBy>
  <cp:revision>205</cp:revision>
  <dcterms:created xsi:type="dcterms:W3CDTF">2020-02-11T06:19:04Z</dcterms:created>
  <dcterms:modified xsi:type="dcterms:W3CDTF">2022-12-31T17:14:08Z</dcterms:modified>
</cp:coreProperties>
</file>