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20"/>
  </p:notesMasterIdLst>
  <p:handoutMasterIdLst>
    <p:handoutMasterId r:id="rId21"/>
  </p:handoutMasterIdLst>
  <p:sldIdLst>
    <p:sldId id="280" r:id="rId2"/>
    <p:sldId id="281" r:id="rId3"/>
    <p:sldId id="282" r:id="rId4"/>
    <p:sldId id="283" r:id="rId5"/>
    <p:sldId id="284" r:id="rId6"/>
    <p:sldId id="285" r:id="rId7"/>
    <p:sldId id="286" r:id="rId8"/>
    <p:sldId id="287" r:id="rId9"/>
    <p:sldId id="294" r:id="rId10"/>
    <p:sldId id="288" r:id="rId11"/>
    <p:sldId id="291" r:id="rId12"/>
    <p:sldId id="292" r:id="rId13"/>
    <p:sldId id="293" r:id="rId14"/>
    <p:sldId id="295" r:id="rId15"/>
    <p:sldId id="296" r:id="rId16"/>
    <p:sldId id="297" r:id="rId17"/>
    <p:sldId id="298" r:id="rId18"/>
    <p:sldId id="299" r:id="rId19"/>
  </p:sldIdLst>
  <p:sldSz cx="12192000" cy="6858000"/>
  <p:notesSz cx="6858000" cy="9945688"/>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8879" autoAdjust="0"/>
    <p:restoredTop sz="93981" autoAdjust="0"/>
  </p:normalViewPr>
  <p:slideViewPr>
    <p:cSldViewPr>
      <p:cViewPr varScale="1">
        <p:scale>
          <a:sx n="65" d="100"/>
          <a:sy n="65" d="100"/>
        </p:scale>
        <p:origin x="1080" y="78"/>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97284"/>
          </a:xfrm>
          <a:prstGeom prst="rect">
            <a:avLst/>
          </a:prstGeom>
        </p:spPr>
        <p:txBody>
          <a:bodyPr vert="horz" lIns="91440" tIns="45720" rIns="91440" bIns="45720" rtlCol="1"/>
          <a:lstStyle>
            <a:lvl1pPr algn="r">
              <a:defRPr sz="1200"/>
            </a:lvl1pPr>
          </a:lstStyle>
          <a:p>
            <a:endParaRPr lang="en-US"/>
          </a:p>
        </p:txBody>
      </p:sp>
      <p:sp>
        <p:nvSpPr>
          <p:cNvPr id="3" name="عنصر نائب للتاريخ 2"/>
          <p:cNvSpPr>
            <a:spLocks noGrp="1"/>
          </p:cNvSpPr>
          <p:nvPr>
            <p:ph type="dt" sz="quarter" idx="1"/>
          </p:nvPr>
        </p:nvSpPr>
        <p:spPr>
          <a:xfrm>
            <a:off x="1588" y="0"/>
            <a:ext cx="2971800" cy="497284"/>
          </a:xfrm>
          <a:prstGeom prst="rect">
            <a:avLst/>
          </a:prstGeom>
        </p:spPr>
        <p:txBody>
          <a:bodyPr vert="horz" lIns="91440" tIns="45720" rIns="91440" bIns="45720" rtlCol="1"/>
          <a:lstStyle>
            <a:lvl1pPr algn="l">
              <a:defRPr sz="1200"/>
            </a:lvl1pPr>
          </a:lstStyle>
          <a:p>
            <a:fld id="{4F730642-05AF-4EA0-BCCC-9C256A89A34D}" type="datetimeFigureOut">
              <a:rPr lang="en-US" smtClean="0"/>
              <a:t>12/3/2022</a:t>
            </a:fld>
            <a:endParaRPr lang="en-US"/>
          </a:p>
        </p:txBody>
      </p:sp>
      <p:sp>
        <p:nvSpPr>
          <p:cNvPr id="4" name="عنصر نائب للتذييل 3"/>
          <p:cNvSpPr>
            <a:spLocks noGrp="1"/>
          </p:cNvSpPr>
          <p:nvPr>
            <p:ph type="ftr" sz="quarter" idx="2"/>
          </p:nvPr>
        </p:nvSpPr>
        <p:spPr>
          <a:xfrm>
            <a:off x="3886200" y="9446678"/>
            <a:ext cx="2971800" cy="497284"/>
          </a:xfrm>
          <a:prstGeom prst="rect">
            <a:avLst/>
          </a:prstGeom>
        </p:spPr>
        <p:txBody>
          <a:bodyPr vert="horz" lIns="91440" tIns="45720" rIns="91440" bIns="45720" rtlCol="1" anchor="b"/>
          <a:lstStyle>
            <a:lvl1pPr algn="r">
              <a:defRPr sz="1200"/>
            </a:lvl1pPr>
          </a:lstStyle>
          <a:p>
            <a:endParaRPr lang="en-US"/>
          </a:p>
        </p:txBody>
      </p:sp>
      <p:sp>
        <p:nvSpPr>
          <p:cNvPr id="5" name="عنصر نائب لرقم الشريحة 4"/>
          <p:cNvSpPr>
            <a:spLocks noGrp="1"/>
          </p:cNvSpPr>
          <p:nvPr>
            <p:ph type="sldNum" sz="quarter" idx="3"/>
          </p:nvPr>
        </p:nvSpPr>
        <p:spPr>
          <a:xfrm>
            <a:off x="1588" y="9446678"/>
            <a:ext cx="2971800" cy="497284"/>
          </a:xfrm>
          <a:prstGeom prst="rect">
            <a:avLst/>
          </a:prstGeom>
        </p:spPr>
        <p:txBody>
          <a:bodyPr vert="horz" lIns="91440" tIns="45720" rIns="91440" bIns="45720" rtlCol="1" anchor="b"/>
          <a:lstStyle>
            <a:lvl1pPr algn="l">
              <a:defRPr sz="1200"/>
            </a:lvl1pPr>
          </a:lstStyle>
          <a:p>
            <a:fld id="{606CFAE5-424C-4FEC-8D61-02D1D2EB46E9}" type="slidenum">
              <a:rPr lang="en-US" smtClean="0"/>
              <a:t>‹#›</a:t>
            </a:fld>
            <a:endParaRPr lang="en-US"/>
          </a:p>
        </p:txBody>
      </p:sp>
    </p:spTree>
    <p:extLst>
      <p:ext uri="{BB962C8B-B14F-4D97-AF65-F5344CB8AC3E}">
        <p14:creationId xmlns:p14="http://schemas.microsoft.com/office/powerpoint/2010/main" val="18997300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97284"/>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idx="1"/>
          </p:nvPr>
        </p:nvSpPr>
        <p:spPr>
          <a:xfrm>
            <a:off x="1588" y="0"/>
            <a:ext cx="2971800" cy="497284"/>
          </a:xfrm>
          <a:prstGeom prst="rect">
            <a:avLst/>
          </a:prstGeom>
        </p:spPr>
        <p:txBody>
          <a:bodyPr vert="horz" lIns="91440" tIns="45720" rIns="91440" bIns="45720" rtlCol="1"/>
          <a:lstStyle>
            <a:lvl1pPr algn="l">
              <a:defRPr sz="1200"/>
            </a:lvl1pPr>
          </a:lstStyle>
          <a:p>
            <a:fld id="{45356001-6C15-4FC5-ABA8-B4C3438E987D}" type="datetimeFigureOut">
              <a:rPr lang="ar-IQ" smtClean="0"/>
              <a:t>10/05/1444</a:t>
            </a:fld>
            <a:endParaRPr lang="ar-IQ"/>
          </a:p>
        </p:txBody>
      </p:sp>
      <p:sp>
        <p:nvSpPr>
          <p:cNvPr id="4" name="عنصر نائب لصورة الشريحة 3"/>
          <p:cNvSpPr>
            <a:spLocks noGrp="1" noRot="1" noChangeAspect="1"/>
          </p:cNvSpPr>
          <p:nvPr>
            <p:ph type="sldImg" idx="2"/>
          </p:nvPr>
        </p:nvSpPr>
        <p:spPr>
          <a:xfrm>
            <a:off x="114300" y="746125"/>
            <a:ext cx="6629400" cy="3729038"/>
          </a:xfrm>
          <a:prstGeom prst="rect">
            <a:avLst/>
          </a:prstGeom>
          <a:noFill/>
          <a:ln w="12700">
            <a:solidFill>
              <a:prstClr val="black"/>
            </a:solidFill>
          </a:ln>
        </p:spPr>
        <p:txBody>
          <a:bodyPr vert="horz" lIns="91440" tIns="45720" rIns="91440" bIns="45720" rtlCol="1" anchor="ctr"/>
          <a:lstStyle/>
          <a:p>
            <a:endParaRPr lang="ar-IQ"/>
          </a:p>
        </p:txBody>
      </p:sp>
      <p:sp>
        <p:nvSpPr>
          <p:cNvPr id="5" name="عنصر نائب للملاحظات 4"/>
          <p:cNvSpPr>
            <a:spLocks noGrp="1"/>
          </p:cNvSpPr>
          <p:nvPr>
            <p:ph type="body" sz="quarter" idx="3"/>
          </p:nvPr>
        </p:nvSpPr>
        <p:spPr>
          <a:xfrm>
            <a:off x="685800" y="4724202"/>
            <a:ext cx="5486400" cy="4475560"/>
          </a:xfrm>
          <a:prstGeom prst="rect">
            <a:avLst/>
          </a:prstGeom>
        </p:spPr>
        <p:txBody>
          <a:bodyPr vert="horz" lIns="91440" tIns="45720" rIns="91440" bIns="45720" rtlCol="1"/>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6" name="عنصر نائب للتذييل 5"/>
          <p:cNvSpPr>
            <a:spLocks noGrp="1"/>
          </p:cNvSpPr>
          <p:nvPr>
            <p:ph type="ftr" sz="quarter" idx="4"/>
          </p:nvPr>
        </p:nvSpPr>
        <p:spPr>
          <a:xfrm>
            <a:off x="3886200" y="9446678"/>
            <a:ext cx="2971800" cy="497284"/>
          </a:xfrm>
          <a:prstGeom prst="rect">
            <a:avLst/>
          </a:prstGeom>
        </p:spPr>
        <p:txBody>
          <a:bodyPr vert="horz" lIns="91440" tIns="45720" rIns="91440" bIns="45720" rtlCol="1" anchor="b"/>
          <a:lstStyle>
            <a:lvl1pPr algn="r">
              <a:defRPr sz="1200"/>
            </a:lvl1pPr>
          </a:lstStyle>
          <a:p>
            <a:endParaRPr lang="ar-IQ"/>
          </a:p>
        </p:txBody>
      </p:sp>
      <p:sp>
        <p:nvSpPr>
          <p:cNvPr id="7" name="عنصر نائب لرقم الشريحة 6"/>
          <p:cNvSpPr>
            <a:spLocks noGrp="1"/>
          </p:cNvSpPr>
          <p:nvPr>
            <p:ph type="sldNum" sz="quarter" idx="5"/>
          </p:nvPr>
        </p:nvSpPr>
        <p:spPr>
          <a:xfrm>
            <a:off x="1588" y="9446678"/>
            <a:ext cx="2971800" cy="497284"/>
          </a:xfrm>
          <a:prstGeom prst="rect">
            <a:avLst/>
          </a:prstGeom>
        </p:spPr>
        <p:txBody>
          <a:bodyPr vert="horz" lIns="91440" tIns="45720" rIns="91440" bIns="45720" rtlCol="1" anchor="b"/>
          <a:lstStyle>
            <a:lvl1pPr algn="l">
              <a:defRPr sz="1200"/>
            </a:lvl1pPr>
          </a:lstStyle>
          <a:p>
            <a:fld id="{375BA88F-6EDA-4F8C-B0FE-8686F0CF37BE}" type="slidenum">
              <a:rPr lang="ar-IQ" smtClean="0"/>
              <a:t>‹#›</a:t>
            </a:fld>
            <a:endParaRPr lang="ar-IQ"/>
          </a:p>
        </p:txBody>
      </p:sp>
    </p:spTree>
    <p:extLst>
      <p:ext uri="{BB962C8B-B14F-4D97-AF65-F5344CB8AC3E}">
        <p14:creationId xmlns:p14="http://schemas.microsoft.com/office/powerpoint/2010/main" val="51516535"/>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914400" y="2130426"/>
            <a:ext cx="10363200" cy="1470025"/>
          </a:xfrm>
        </p:spPr>
        <p:txBody>
          <a:bodyPr/>
          <a:lstStyle/>
          <a:p>
            <a:r>
              <a:rPr lang="ar-SA"/>
              <a:t>انقر لتحرير نمط العنوان الرئيسي</a:t>
            </a:r>
          </a:p>
        </p:txBody>
      </p:sp>
      <p:sp>
        <p:nvSpPr>
          <p:cNvPr id="3" name="عنوان فرعي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10/05/1444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10/05/1444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839200" y="274639"/>
            <a:ext cx="2743200" cy="5851525"/>
          </a:xfrm>
        </p:spPr>
        <p:txBody>
          <a:bodyPr vert="eaVert"/>
          <a:lstStyle/>
          <a:p>
            <a:r>
              <a:rPr lang="ar-SA"/>
              <a:t>انقر لتحرير نمط العنوان الرئيسي</a:t>
            </a:r>
          </a:p>
        </p:txBody>
      </p:sp>
      <p:sp>
        <p:nvSpPr>
          <p:cNvPr id="3" name="عنصر نائب للعنوان العمودي 2"/>
          <p:cNvSpPr>
            <a:spLocks noGrp="1"/>
          </p:cNvSpPr>
          <p:nvPr>
            <p:ph type="body" orient="vert" idx="1"/>
          </p:nvPr>
        </p:nvSpPr>
        <p:spPr>
          <a:xfrm>
            <a:off x="609600" y="274639"/>
            <a:ext cx="80264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10/05/1444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10/05/1444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963084" y="4406901"/>
            <a:ext cx="10363200" cy="1362075"/>
          </a:xfrm>
        </p:spPr>
        <p:txBody>
          <a:bodyPr anchor="t"/>
          <a:lstStyle>
            <a:lvl1pPr algn="r">
              <a:defRPr sz="4000" b="1" cap="all"/>
            </a:lvl1pPr>
          </a:lstStyle>
          <a:p>
            <a:r>
              <a:rPr lang="ar-SA"/>
              <a:t>انقر لتحرير نمط العنوان الرئيسي</a:t>
            </a:r>
          </a:p>
        </p:txBody>
      </p:sp>
      <p:sp>
        <p:nvSpPr>
          <p:cNvPr id="3" name="عنصر نائب للنص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10/05/1444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10/05/1444</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a:t>انقر لتحرير نمط العنوان الرئيسي</a:t>
            </a:r>
          </a:p>
        </p:txBody>
      </p:sp>
      <p:sp>
        <p:nvSpPr>
          <p:cNvPr id="3" name="عنصر نائب للنص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p:cNvSpPr>
            <a:spLocks noGrp="1"/>
          </p:cNvSpPr>
          <p:nvPr>
            <p:ph type="dt" sz="half" idx="10"/>
          </p:nvPr>
        </p:nvSpPr>
        <p:spPr/>
        <p:txBody>
          <a:bodyPr/>
          <a:lstStyle/>
          <a:p>
            <a:fld id="{1B8ABB09-4A1D-463E-8065-109CC2B7EFAA}" type="datetimeFigureOut">
              <a:rPr lang="ar-SA" smtClean="0"/>
              <a:t>10/05/1444</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تاريخ 2"/>
          <p:cNvSpPr>
            <a:spLocks noGrp="1"/>
          </p:cNvSpPr>
          <p:nvPr>
            <p:ph type="dt" sz="half" idx="10"/>
          </p:nvPr>
        </p:nvSpPr>
        <p:spPr/>
        <p:txBody>
          <a:bodyPr/>
          <a:lstStyle/>
          <a:p>
            <a:fld id="{1B8ABB09-4A1D-463E-8065-109CC2B7EFAA}" type="datetimeFigureOut">
              <a:rPr lang="ar-SA" smtClean="0"/>
              <a:t>10/05/1444</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t>10/05/1444</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09601" y="273050"/>
            <a:ext cx="4011084" cy="1162050"/>
          </a:xfrm>
        </p:spPr>
        <p:txBody>
          <a:bodyPr anchor="b"/>
          <a:lstStyle>
            <a:lvl1pPr algn="r">
              <a:defRPr sz="2000" b="1"/>
            </a:lvl1pPr>
          </a:lstStyle>
          <a:p>
            <a:r>
              <a:rPr lang="ar-SA"/>
              <a:t>انقر لتحرير نمط العنوان الرئيسي</a:t>
            </a:r>
          </a:p>
        </p:txBody>
      </p:sp>
      <p:sp>
        <p:nvSpPr>
          <p:cNvPr id="3" name="عنصر نائب للمحتوى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10/05/1444</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2389717" y="4800600"/>
            <a:ext cx="7315200" cy="566738"/>
          </a:xfrm>
        </p:spPr>
        <p:txBody>
          <a:bodyPr anchor="b"/>
          <a:lstStyle>
            <a:lvl1pPr algn="r">
              <a:defRPr sz="2000" b="1"/>
            </a:lvl1pPr>
          </a:lstStyle>
          <a:p>
            <a:r>
              <a:rPr lang="ar-SA"/>
              <a:t>انقر لتحرير نمط العنوان الرئيسي</a:t>
            </a:r>
          </a:p>
        </p:txBody>
      </p:sp>
      <p:sp>
        <p:nvSpPr>
          <p:cNvPr id="3" name="عنصر نائب للصورة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10/05/1444</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609600" y="274638"/>
            <a:ext cx="10972800" cy="1143000"/>
          </a:xfrm>
          <a:prstGeom prst="rect">
            <a:avLst/>
          </a:prstGeom>
        </p:spPr>
        <p:txBody>
          <a:bodyPr vert="horz" lIns="91440" tIns="45720" rIns="91440" bIns="45720" rtlCol="1" anchor="ctr">
            <a:normAutofit/>
          </a:bodyPr>
          <a:lstStyle/>
          <a:p>
            <a:r>
              <a:rPr lang="ar-SA"/>
              <a:t>انقر لتحرير نمط العنوان الرئيسي</a:t>
            </a:r>
          </a:p>
        </p:txBody>
      </p:sp>
      <p:sp>
        <p:nvSpPr>
          <p:cNvPr id="3" name="عنصر نائب للنص 2"/>
          <p:cNvSpPr>
            <a:spLocks noGrp="1"/>
          </p:cNvSpPr>
          <p:nvPr>
            <p:ph type="body" idx="1"/>
          </p:nvPr>
        </p:nvSpPr>
        <p:spPr>
          <a:xfrm>
            <a:off x="609600" y="1600201"/>
            <a:ext cx="10972800" cy="4525963"/>
          </a:xfrm>
          <a:prstGeom prst="rect">
            <a:avLst/>
          </a:prstGeom>
        </p:spPr>
        <p:txBody>
          <a:bodyPr vert="horz" lIns="91440" tIns="45720" rIns="91440" bIns="45720" rtlCol="1">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2"/>
          </p:nvPr>
        </p:nvSpPr>
        <p:spPr>
          <a:xfrm>
            <a:off x="8737600" y="6356351"/>
            <a:ext cx="28448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t>10/05/1444</a:t>
            </a:fld>
            <a:endParaRPr lang="ar-SA"/>
          </a:p>
        </p:txBody>
      </p:sp>
      <p:sp>
        <p:nvSpPr>
          <p:cNvPr id="5" name="عنصر نائب للتذييل 4"/>
          <p:cNvSpPr>
            <a:spLocks noGrp="1"/>
          </p:cNvSpPr>
          <p:nvPr>
            <p:ph type="ftr" sz="quarter" idx="3"/>
          </p:nvPr>
        </p:nvSpPr>
        <p:spPr>
          <a:xfrm>
            <a:off x="4165600" y="6356351"/>
            <a:ext cx="3860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609600" y="6356351"/>
            <a:ext cx="28448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4647BC0C-417C-4061-A634-B4A396197C32}"/>
              </a:ext>
            </a:extLst>
          </p:cNvPr>
          <p:cNvSpPr txBox="1">
            <a:spLocks noChangeArrowheads="1"/>
          </p:cNvSpPr>
          <p:nvPr/>
        </p:nvSpPr>
        <p:spPr>
          <a:xfrm>
            <a:off x="155340" y="116632"/>
            <a:ext cx="11881320" cy="6771560"/>
          </a:xfrm>
          <a:prstGeom prst="rect">
            <a:avLst/>
          </a:prstGeom>
        </p:spPr>
        <p:txBody>
          <a:bodyPr vert="horz" lIns="91440" tIns="45720" rIns="91440" bIns="45720" rtlCol="1" anchor="ctr">
            <a:normAutofit fontScale="77500" lnSpcReduction="20000"/>
          </a:bodyPr>
          <a:lstStyle>
            <a:lvl1pPr algn="ctr" defTabSz="914400" rtl="1" eaLnBrk="1" latinLnBrk="0" hangingPunct="1">
              <a:spcBef>
                <a:spcPct val="0"/>
              </a:spcBef>
              <a:buNone/>
              <a:defRPr sz="4400" kern="1200">
                <a:solidFill>
                  <a:schemeClr val="tx1"/>
                </a:solidFill>
                <a:latin typeface="+mj-lt"/>
                <a:ea typeface="+mj-ea"/>
                <a:cs typeface="+mj-cs"/>
              </a:defRPr>
            </a:lvl1pPr>
          </a:lstStyle>
          <a:p>
            <a:pPr rtl="0">
              <a:defRPr/>
            </a:pPr>
            <a:r>
              <a:rPr lang="en-US" sz="4500" b="1" dirty="0">
                <a:solidFill>
                  <a:prstClr val="black"/>
                </a:solidFill>
                <a:latin typeface="Times New Roman" pitchFamily="18" charset="0"/>
                <a:cs typeface="Times New Roman" pitchFamily="18" charset="0"/>
              </a:rPr>
              <a:t>Lecture #7</a:t>
            </a:r>
          </a:p>
          <a:p>
            <a:pPr rtl="0">
              <a:defRPr/>
            </a:pPr>
            <a:r>
              <a:rPr lang="en-US" sz="4500" b="1" dirty="0">
                <a:solidFill>
                  <a:prstClr val="black"/>
                </a:solidFill>
                <a:latin typeface="Times New Roman" pitchFamily="18" charset="0"/>
                <a:cs typeface="Times New Roman" pitchFamily="18" charset="0"/>
              </a:rPr>
              <a:t>First semester </a:t>
            </a:r>
          </a:p>
          <a:p>
            <a:pPr rtl="0">
              <a:defRPr/>
            </a:pPr>
            <a:endParaRPr lang="en-US" sz="4000" b="1" dirty="0">
              <a:solidFill>
                <a:prstClr val="black"/>
              </a:solidFill>
              <a:effectLst>
                <a:outerShdw blurRad="38100" dist="38100" dir="2700000" algn="tl">
                  <a:srgbClr val="000000">
                    <a:alpha val="43137"/>
                  </a:srgbClr>
                </a:outerShdw>
              </a:effectLst>
              <a:latin typeface="Times New Roman" pitchFamily="18" charset="0"/>
              <a:cs typeface="Times New Roman" pitchFamily="18" charset="0"/>
            </a:endParaRPr>
          </a:p>
          <a:p>
            <a:pPr rtl="0">
              <a:defRPr/>
            </a:pPr>
            <a:endParaRPr lang="en-US" sz="5800" b="1" dirty="0">
              <a:solidFill>
                <a:prstClr val="black"/>
              </a:solidFill>
              <a:effectLst>
                <a:outerShdw blurRad="50000" dist="30000" dir="5400000" algn="tl" rotWithShape="0">
                  <a:srgbClr val="000000">
                    <a:alpha val="30000"/>
                  </a:srgbClr>
                </a:outerShdw>
              </a:effectLst>
              <a:latin typeface="Gill Sans MT"/>
              <a:cs typeface="Arial" pitchFamily="34" charset="0"/>
            </a:endParaRPr>
          </a:p>
          <a:p>
            <a:pPr rtl="0">
              <a:spcBef>
                <a:spcPts val="0"/>
              </a:spcBef>
              <a:defRPr/>
            </a:pPr>
            <a:r>
              <a:rPr lang="en-US" sz="8500" b="1" u="sng" dirty="0">
                <a:effectLst/>
                <a:latin typeface="Times New Roman" panose="02020603050405020304" pitchFamily="18" charset="0"/>
                <a:ea typeface="Times New Roman" panose="02020603050405020304" pitchFamily="18" charset="0"/>
              </a:rPr>
              <a:t>Hepatitis&amp; </a:t>
            </a:r>
            <a:r>
              <a:rPr lang="en-US" sz="8500" b="1" u="sng" dirty="0">
                <a:latin typeface="Times New Roman" panose="02020603050405020304" pitchFamily="18" charset="0"/>
                <a:ea typeface="Times New Roman" panose="02020603050405020304" pitchFamily="18" charset="0"/>
              </a:rPr>
              <a:t>Liver cirrhosis</a:t>
            </a:r>
            <a:endParaRPr lang="en-US" sz="8500" b="1" u="sng" dirty="0">
              <a:solidFill>
                <a:prstClr val="black"/>
              </a:solidFill>
              <a:latin typeface="Times New Roman" pitchFamily="18" charset="0"/>
              <a:cs typeface="Times New Roman" pitchFamily="18" charset="0"/>
            </a:endParaRPr>
          </a:p>
          <a:p>
            <a:pPr rtl="0">
              <a:defRPr/>
            </a:pPr>
            <a:r>
              <a:rPr lang="en-US" sz="5800" b="1" dirty="0">
                <a:solidFill>
                  <a:prstClr val="black"/>
                </a:solidFill>
                <a:effectLst>
                  <a:outerShdw blurRad="50000" dist="30000" dir="5400000" algn="tl" rotWithShape="0">
                    <a:srgbClr val="000000">
                      <a:alpha val="30000"/>
                    </a:srgbClr>
                  </a:outerShdw>
                </a:effectLst>
                <a:latin typeface="Gill Sans MT"/>
                <a:cs typeface="Arial" pitchFamily="34" charset="0"/>
              </a:rPr>
              <a:t/>
            </a:r>
            <a:br>
              <a:rPr lang="en-US" sz="5800" b="1" dirty="0">
                <a:solidFill>
                  <a:prstClr val="black"/>
                </a:solidFill>
                <a:effectLst>
                  <a:outerShdw blurRad="50000" dist="30000" dir="5400000" algn="tl" rotWithShape="0">
                    <a:srgbClr val="000000">
                      <a:alpha val="30000"/>
                    </a:srgbClr>
                  </a:outerShdw>
                </a:effectLst>
                <a:latin typeface="Gill Sans MT"/>
                <a:cs typeface="Arial" pitchFamily="34" charset="0"/>
              </a:rPr>
            </a:br>
            <a:endParaRPr lang="en-US" sz="3500" b="1" dirty="0">
              <a:solidFill>
                <a:prstClr val="black"/>
              </a:solidFill>
              <a:effectLst>
                <a:outerShdw blurRad="38100" dist="38100" dir="2700000" algn="tl">
                  <a:srgbClr val="000000">
                    <a:alpha val="43137"/>
                  </a:srgbClr>
                </a:outerShdw>
              </a:effectLst>
              <a:latin typeface="Times New Roman" pitchFamily="18" charset="0"/>
              <a:cs typeface="Times New Roman" pitchFamily="18" charset="0"/>
            </a:endParaRPr>
          </a:p>
          <a:p>
            <a:pPr rtl="0">
              <a:defRPr/>
            </a:pPr>
            <a:endParaRPr lang="en-US" sz="1800" b="1" dirty="0">
              <a:solidFill>
                <a:prstClr val="black"/>
              </a:solidFill>
              <a:effectLst>
                <a:outerShdw blurRad="38100" dist="38100" dir="2700000" algn="tl">
                  <a:srgbClr val="000000">
                    <a:alpha val="43137"/>
                  </a:srgbClr>
                </a:outerShdw>
              </a:effectLst>
              <a:latin typeface="Times New Roman" pitchFamily="18" charset="0"/>
              <a:cs typeface="Times New Roman" pitchFamily="18" charset="0"/>
            </a:endParaRPr>
          </a:p>
          <a:p>
            <a:pPr rtl="0">
              <a:defRPr/>
            </a:pPr>
            <a:endParaRPr lang="en-US" sz="1800" b="1" dirty="0">
              <a:solidFill>
                <a:prstClr val="black"/>
              </a:solidFill>
              <a:effectLst>
                <a:outerShdw blurRad="38100" dist="38100" dir="2700000" algn="tl">
                  <a:srgbClr val="000000">
                    <a:alpha val="43137"/>
                  </a:srgbClr>
                </a:outerShdw>
              </a:effectLst>
              <a:latin typeface="Times New Roman" pitchFamily="18" charset="0"/>
              <a:cs typeface="Times New Roman" pitchFamily="18" charset="0"/>
            </a:endParaRPr>
          </a:p>
          <a:p>
            <a:pPr rtl="0">
              <a:defRPr/>
            </a:pPr>
            <a:endParaRPr lang="en-US" sz="1800" b="1" dirty="0">
              <a:solidFill>
                <a:prstClr val="black"/>
              </a:solidFill>
              <a:effectLst>
                <a:outerShdw blurRad="38100" dist="38100" dir="2700000" algn="tl">
                  <a:srgbClr val="000000">
                    <a:alpha val="43137"/>
                  </a:srgbClr>
                </a:outerShdw>
              </a:effectLst>
              <a:latin typeface="Times New Roman" pitchFamily="18" charset="0"/>
              <a:cs typeface="Times New Roman" pitchFamily="18" charset="0"/>
            </a:endParaRPr>
          </a:p>
          <a:p>
            <a:pPr rtl="0">
              <a:defRPr/>
            </a:pPr>
            <a:endParaRPr lang="en-US" sz="2800" b="1" dirty="0">
              <a:solidFill>
                <a:prstClr val="black"/>
              </a:solidFill>
              <a:effectLst>
                <a:outerShdw blurRad="38100" dist="38100" dir="2700000" algn="tl">
                  <a:srgbClr val="000000">
                    <a:alpha val="43137"/>
                  </a:srgbClr>
                </a:outerShdw>
              </a:effectLst>
              <a:latin typeface="Times New Roman" pitchFamily="18" charset="0"/>
              <a:cs typeface="Times New Roman" pitchFamily="18" charset="0"/>
            </a:endParaRPr>
          </a:p>
          <a:p>
            <a:pPr rtl="0">
              <a:defRPr/>
            </a:pPr>
            <a:endParaRPr lang="en-US" sz="2800" b="1" dirty="0">
              <a:solidFill>
                <a:prstClr val="black"/>
              </a:solidFill>
              <a:effectLst>
                <a:outerShdw blurRad="38100" dist="38100" dir="2700000" algn="tl">
                  <a:srgbClr val="000000">
                    <a:alpha val="43137"/>
                  </a:srgbClr>
                </a:outerShdw>
              </a:effectLst>
              <a:latin typeface="Times New Roman" pitchFamily="18" charset="0"/>
              <a:cs typeface="Times New Roman" pitchFamily="18" charset="0"/>
            </a:endParaRPr>
          </a:p>
          <a:p>
            <a:pPr rtl="0">
              <a:defRPr/>
            </a:pPr>
            <a:endParaRPr lang="en-US" sz="3800" b="1" dirty="0">
              <a:solidFill>
                <a:prstClr val="black"/>
              </a:solidFill>
              <a:effectLst>
                <a:outerShdw blurRad="38100" dist="38100" dir="2700000" algn="tl">
                  <a:srgbClr val="000000">
                    <a:alpha val="43137"/>
                  </a:srgbClr>
                </a:outerShdw>
              </a:effectLst>
              <a:latin typeface="Times New Roman" pitchFamily="18" charset="0"/>
              <a:cs typeface="Times New Roman" pitchFamily="18" charset="0"/>
            </a:endParaRPr>
          </a:p>
          <a:p>
            <a:pPr rtl="0">
              <a:defRPr/>
            </a:pPr>
            <a:r>
              <a:rPr lang="en-US" sz="4800" b="1" dirty="0">
                <a:solidFill>
                  <a:prstClr val="black"/>
                </a:solidFill>
                <a:latin typeface="Times New Roman" pitchFamily="18" charset="0"/>
                <a:cs typeface="Times New Roman" pitchFamily="18" charset="0"/>
              </a:rPr>
              <a:t>Al-</a:t>
            </a:r>
            <a:r>
              <a:rPr lang="en-US" sz="4800" b="1" dirty="0" err="1">
                <a:solidFill>
                  <a:prstClr val="black"/>
                </a:solidFill>
                <a:latin typeface="Times New Roman" pitchFamily="18" charset="0"/>
                <a:cs typeface="Times New Roman" pitchFamily="18" charset="0"/>
              </a:rPr>
              <a:t>Mustaqbal</a:t>
            </a:r>
            <a:r>
              <a:rPr lang="en-US" sz="4800" b="1" dirty="0">
                <a:solidFill>
                  <a:prstClr val="black"/>
                </a:solidFill>
                <a:latin typeface="Times New Roman" pitchFamily="18" charset="0"/>
                <a:cs typeface="Times New Roman" pitchFamily="18" charset="0"/>
              </a:rPr>
              <a:t>  University College</a:t>
            </a:r>
            <a:br>
              <a:rPr lang="en-US" sz="4800" b="1" dirty="0">
                <a:solidFill>
                  <a:prstClr val="black"/>
                </a:solidFill>
                <a:latin typeface="Times New Roman" pitchFamily="18" charset="0"/>
                <a:cs typeface="Times New Roman" pitchFamily="18" charset="0"/>
              </a:rPr>
            </a:br>
            <a:r>
              <a:rPr lang="en-US" sz="4400" b="1" dirty="0">
                <a:solidFill>
                  <a:prstClr val="black"/>
                </a:solidFill>
                <a:latin typeface="Times New Roman" pitchFamily="18" charset="0"/>
                <a:cs typeface="Times New Roman" pitchFamily="18" charset="0"/>
              </a:rPr>
              <a:t>Nursing Department</a:t>
            </a:r>
          </a:p>
          <a:p>
            <a:pPr rtl="0">
              <a:defRPr/>
            </a:pPr>
            <a:r>
              <a:rPr lang="en-US" sz="4000" b="1" dirty="0">
                <a:solidFill>
                  <a:srgbClr val="00B0F0"/>
                </a:solidFill>
                <a:effectLst>
                  <a:outerShdw blurRad="38100" dist="38100" dir="2700000" algn="tl">
                    <a:srgbClr val="000000">
                      <a:alpha val="43137"/>
                    </a:srgbClr>
                  </a:outerShdw>
                </a:effectLst>
                <a:latin typeface="Times New Roman" pitchFamily="18" charset="0"/>
                <a:cs typeface="Times New Roman" pitchFamily="18" charset="0"/>
              </a:rPr>
              <a:t>2</a:t>
            </a:r>
            <a:r>
              <a:rPr lang="en-US" sz="4000" b="1" baseline="30000" dirty="0">
                <a:solidFill>
                  <a:srgbClr val="00B0F0"/>
                </a:solidFill>
                <a:effectLst>
                  <a:outerShdw blurRad="38100" dist="38100" dir="2700000" algn="tl">
                    <a:srgbClr val="000000">
                      <a:alpha val="43137"/>
                    </a:srgbClr>
                  </a:outerShdw>
                </a:effectLst>
                <a:latin typeface="Times New Roman" pitchFamily="18" charset="0"/>
                <a:cs typeface="Times New Roman" pitchFamily="18" charset="0"/>
              </a:rPr>
              <a:t>nd </a:t>
            </a:r>
            <a:r>
              <a:rPr lang="en-US" sz="4000" b="1" dirty="0">
                <a:solidFill>
                  <a:srgbClr val="00B0F0"/>
                </a:solidFill>
                <a:effectLst>
                  <a:outerShdw blurRad="38100" dist="38100" dir="2700000" algn="tl">
                    <a:srgbClr val="000000">
                      <a:alpha val="43137"/>
                    </a:srgbClr>
                  </a:outerShdw>
                </a:effectLst>
                <a:latin typeface="Times New Roman" pitchFamily="18" charset="0"/>
                <a:cs typeface="Times New Roman" pitchFamily="18" charset="0"/>
              </a:rPr>
              <a:t> Class</a:t>
            </a:r>
          </a:p>
          <a:p>
            <a:pPr rtl="0">
              <a:defRPr/>
            </a:pPr>
            <a:r>
              <a:rPr lang="en-US" sz="4800" b="1" dirty="0">
                <a:solidFill>
                  <a:srgbClr val="00B050"/>
                </a:solidFill>
                <a:effectLst>
                  <a:outerShdw blurRad="38100" dist="38100" dir="2700000" algn="tl">
                    <a:srgbClr val="000000">
                      <a:alpha val="43137"/>
                    </a:srgbClr>
                  </a:outerShdw>
                </a:effectLst>
                <a:latin typeface="Calibri"/>
              </a:rPr>
              <a:t>Adult Nursing </a:t>
            </a:r>
          </a:p>
          <a:p>
            <a:pPr rtl="0">
              <a:defRPr/>
            </a:pPr>
            <a:endParaRPr lang="en-US" sz="2400" dirty="0">
              <a:solidFill>
                <a:srgbClr val="00B0F0"/>
              </a:solidFill>
              <a:effectLst>
                <a:outerShdw blurRad="38100" dist="38100" dir="2700000" algn="tl">
                  <a:srgbClr val="000000">
                    <a:alpha val="43137"/>
                  </a:srgbClr>
                </a:outerShdw>
              </a:effectLst>
            </a:endParaRPr>
          </a:p>
        </p:txBody>
      </p:sp>
      <p:sp>
        <p:nvSpPr>
          <p:cNvPr id="7" name="object 9">
            <a:extLst>
              <a:ext uri="{FF2B5EF4-FFF2-40B4-BE49-F238E27FC236}">
                <a16:creationId xmlns:a16="http://schemas.microsoft.com/office/drawing/2014/main" id="{A12D15D5-C57B-5C83-5C6D-467A2D683406}"/>
              </a:ext>
            </a:extLst>
          </p:cNvPr>
          <p:cNvSpPr txBox="1"/>
          <p:nvPr/>
        </p:nvSpPr>
        <p:spPr>
          <a:xfrm>
            <a:off x="839416" y="2996952"/>
            <a:ext cx="10585176" cy="1626086"/>
          </a:xfrm>
          <a:prstGeom prst="rect">
            <a:avLst/>
          </a:prstGeom>
          <a:noFill/>
          <a:ln/>
          <a:effectLst>
            <a:softEdge rad="635000"/>
          </a:effectLst>
        </p:spPr>
        <p:style>
          <a:lnRef idx="2">
            <a:schemeClr val="accent1"/>
          </a:lnRef>
          <a:fillRef idx="1">
            <a:schemeClr val="lt1"/>
          </a:fillRef>
          <a:effectRef idx="0">
            <a:schemeClr val="accent1"/>
          </a:effectRef>
          <a:fontRef idx="minor">
            <a:schemeClr val="dk1"/>
          </a:fontRef>
        </p:style>
        <p:txBody>
          <a:bodyPr wrap="square" lIns="0" rIns="0" bIns="0">
            <a:spAutoFit/>
          </a:bodyPr>
          <a:lstStyle/>
          <a:p>
            <a:pPr marL="107314" algn="ctr">
              <a:spcBef>
                <a:spcPts val="360"/>
              </a:spcBef>
              <a:defRPr/>
            </a:pPr>
            <a:r>
              <a:rPr lang="en-US" sz="3200" b="1" kern="0" dirty="0">
                <a:solidFill>
                  <a:srgbClr val="0F243E"/>
                </a:solidFill>
                <a:latin typeface="Arial"/>
                <a:cs typeface="Arial"/>
              </a:rPr>
              <a:t>:</a:t>
            </a:r>
            <a:r>
              <a:rPr lang="en-US" sz="2800" b="1" kern="0" dirty="0">
                <a:solidFill>
                  <a:srgbClr val="0F243E"/>
                </a:solidFill>
                <a:latin typeface="Arial"/>
                <a:cs typeface="Arial"/>
              </a:rPr>
              <a:t>by</a:t>
            </a:r>
          </a:p>
          <a:p>
            <a:pPr marL="107314" algn="ctr">
              <a:spcBef>
                <a:spcPts val="360"/>
              </a:spcBef>
              <a:defRPr/>
            </a:pPr>
            <a:r>
              <a:rPr lang="en-US" sz="2800" b="1" kern="0" dirty="0">
                <a:solidFill>
                  <a:srgbClr val="FF0000"/>
                </a:solidFill>
                <a:latin typeface="Arial"/>
                <a:cs typeface="Arial"/>
              </a:rPr>
              <a:t>lecturer</a:t>
            </a:r>
          </a:p>
          <a:p>
            <a:pPr marL="107314" algn="ctr">
              <a:spcBef>
                <a:spcPts val="360"/>
              </a:spcBef>
              <a:defRPr/>
            </a:pPr>
            <a:r>
              <a:rPr lang="en-US" sz="3600" b="1" kern="0" dirty="0">
                <a:solidFill>
                  <a:srgbClr val="FF0000"/>
                </a:solidFill>
                <a:latin typeface="Arial"/>
                <a:cs typeface="Arial"/>
              </a:rPr>
              <a:t> Dr. Sadiq Salam H. AL-Salih</a:t>
            </a:r>
            <a:r>
              <a:rPr lang="en-US" sz="3600" b="1" kern="0" dirty="0">
                <a:solidFill>
                  <a:prstClr val="black"/>
                </a:solidFill>
                <a:latin typeface="Arial"/>
                <a:cs typeface="Arial"/>
              </a:rPr>
              <a:t> </a:t>
            </a:r>
          </a:p>
        </p:txBody>
      </p:sp>
    </p:spTree>
    <p:extLst>
      <p:ext uri="{BB962C8B-B14F-4D97-AF65-F5344CB8AC3E}">
        <p14:creationId xmlns:p14="http://schemas.microsoft.com/office/powerpoint/2010/main" val="10988404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B69D705C-D85D-630C-1496-71F9FB058C67}"/>
              </a:ext>
            </a:extLst>
          </p:cNvPr>
          <p:cNvSpPr>
            <a:spLocks noGrp="1"/>
          </p:cNvSpPr>
          <p:nvPr>
            <p:ph type="title"/>
          </p:nvPr>
        </p:nvSpPr>
        <p:spPr>
          <a:xfrm>
            <a:off x="166315" y="23018"/>
            <a:ext cx="11859370" cy="525662"/>
          </a:xfrm>
          <a:ln>
            <a:solidFill>
              <a:schemeClr val="accent1"/>
            </a:solidFill>
          </a:ln>
        </p:spPr>
        <p:txBody>
          <a:bodyPr>
            <a:normAutofit fontScale="90000"/>
          </a:bodyPr>
          <a:lstStyle/>
          <a:p>
            <a:r>
              <a:rPr lang="en-US" sz="3200" b="1" dirty="0">
                <a:latin typeface="Times New Roman" panose="02020603050405020304" pitchFamily="18" charset="0"/>
                <a:ea typeface="Times New Roman" panose="02020603050405020304" pitchFamily="18" charset="0"/>
              </a:rPr>
              <a:t>Management</a:t>
            </a:r>
            <a:endParaRPr lang="en-US" sz="3200" dirty="0"/>
          </a:p>
        </p:txBody>
      </p:sp>
      <p:sp>
        <p:nvSpPr>
          <p:cNvPr id="3" name="عنصر نائب للمحتوى 2">
            <a:extLst>
              <a:ext uri="{FF2B5EF4-FFF2-40B4-BE49-F238E27FC236}">
                <a16:creationId xmlns:a16="http://schemas.microsoft.com/office/drawing/2014/main" id="{26D88F38-FEC3-E5F8-4C85-AF05AC068294}"/>
              </a:ext>
            </a:extLst>
          </p:cNvPr>
          <p:cNvSpPr>
            <a:spLocks noGrp="1"/>
          </p:cNvSpPr>
          <p:nvPr>
            <p:ph idx="1"/>
          </p:nvPr>
        </p:nvSpPr>
        <p:spPr>
          <a:xfrm>
            <a:off x="166314" y="548680"/>
            <a:ext cx="12266390" cy="6286302"/>
          </a:xfrm>
        </p:spPr>
        <p:txBody>
          <a:bodyPr>
            <a:noAutofit/>
          </a:bodyPr>
          <a:lstStyle/>
          <a:p>
            <a:pPr marR="457200" algn="l" rtl="0"/>
            <a:r>
              <a:rPr lang="en-US" sz="1800" b="1" u="sng" dirty="0">
                <a:effectLst/>
                <a:ea typeface="Times New Roman" panose="02020603050405020304" pitchFamily="18" charset="0"/>
              </a:rPr>
              <a:t>All types of hepatitis:</a:t>
            </a:r>
            <a:endParaRPr lang="en-US" sz="1800" dirty="0">
              <a:effectLst/>
              <a:ea typeface="Times New Roman" panose="02020603050405020304" pitchFamily="18" charset="0"/>
            </a:endParaRPr>
          </a:p>
          <a:p>
            <a:pPr marL="173038" marR="457200" lvl="0" indent="-173038" algn="l" rtl="0">
              <a:spcAft>
                <a:spcPts val="0"/>
              </a:spcAft>
              <a:buFont typeface="+mj-lt"/>
              <a:buAutoNum type="arabicPeriod"/>
              <a:tabLst>
                <a:tab pos="457200" algn="l"/>
              </a:tabLst>
            </a:pPr>
            <a:r>
              <a:rPr lang="en-US" sz="1800" dirty="0">
                <a:effectLst/>
                <a:ea typeface="Times New Roman" panose="02020603050405020304" pitchFamily="18" charset="0"/>
              </a:rPr>
              <a:t>Rest according to patient's level of fatigue.</a:t>
            </a:r>
          </a:p>
          <a:p>
            <a:pPr marL="173038" marR="457200" lvl="0" indent="-173038" algn="l" rtl="0">
              <a:spcAft>
                <a:spcPts val="0"/>
              </a:spcAft>
              <a:buFont typeface="+mj-lt"/>
              <a:buAutoNum type="arabicPeriod"/>
              <a:tabLst>
                <a:tab pos="457200" algn="l"/>
              </a:tabLst>
            </a:pPr>
            <a:r>
              <a:rPr lang="en-US" sz="1800" dirty="0">
                <a:effectLst/>
                <a:ea typeface="Times New Roman" panose="02020603050405020304" pitchFamily="18" charset="0"/>
              </a:rPr>
              <a:t>Therapeutic measures to control dyspeptic symptoms and malaise.</a:t>
            </a:r>
          </a:p>
          <a:p>
            <a:pPr marL="173038" marR="457200" lvl="0" indent="-173038" algn="l" rtl="0">
              <a:spcAft>
                <a:spcPts val="0"/>
              </a:spcAft>
              <a:buFont typeface="+mj-lt"/>
              <a:buAutoNum type="arabicPeriod"/>
              <a:tabLst>
                <a:tab pos="457200" algn="l"/>
              </a:tabLst>
            </a:pPr>
            <a:r>
              <a:rPr lang="en-US" sz="1800" dirty="0">
                <a:effectLst/>
                <a:ea typeface="Times New Roman" panose="02020603050405020304" pitchFamily="18" charset="0"/>
              </a:rPr>
              <a:t>Hospitalization for protracted nausea and vomiting or life-threatening complications.</a:t>
            </a:r>
          </a:p>
          <a:p>
            <a:pPr marL="173038" marR="457200" lvl="0" indent="-173038" algn="l" rtl="0">
              <a:spcAft>
                <a:spcPts val="0"/>
              </a:spcAft>
              <a:buFont typeface="+mj-lt"/>
              <a:buAutoNum type="arabicPeriod"/>
              <a:tabLst>
                <a:tab pos="457200" algn="l"/>
              </a:tabLst>
            </a:pPr>
            <a:r>
              <a:rPr lang="en-US" sz="1800" dirty="0">
                <a:effectLst/>
                <a:ea typeface="Times New Roman" panose="02020603050405020304" pitchFamily="18" charset="0"/>
              </a:rPr>
              <a:t>Small, frequent feedings of a high-caloric, low –fat diet; proteins are restricted when the liver cannot metabolize protein by-products, as demonstrated by the symptoms.</a:t>
            </a:r>
          </a:p>
          <a:p>
            <a:pPr marL="173038" marR="457200" lvl="0" indent="-173038" algn="l" rtl="0">
              <a:spcAft>
                <a:spcPts val="0"/>
              </a:spcAft>
              <a:buFont typeface="+mj-lt"/>
              <a:buAutoNum type="arabicPeriod"/>
              <a:tabLst>
                <a:tab pos="457200" algn="l"/>
              </a:tabLst>
            </a:pPr>
            <a:r>
              <a:rPr lang="en-US" sz="1800" dirty="0">
                <a:effectLst/>
                <a:ea typeface="Times New Roman" panose="02020603050405020304" pitchFamily="18" charset="0"/>
              </a:rPr>
              <a:t>Vitamin K injected subcutaneously if prothrombin time is prolonged.</a:t>
            </a:r>
          </a:p>
          <a:p>
            <a:pPr marL="173038" marR="457200" lvl="0" indent="-173038" algn="l" rtl="0">
              <a:spcAft>
                <a:spcPts val="0"/>
              </a:spcAft>
              <a:buFont typeface="+mj-lt"/>
              <a:buAutoNum type="arabicPeriod"/>
              <a:tabLst>
                <a:tab pos="457200" algn="l"/>
              </a:tabLst>
            </a:pPr>
            <a:r>
              <a:rPr lang="en-US" sz="1800" dirty="0">
                <a:effectLst/>
                <a:ea typeface="Times New Roman" panose="02020603050405020304" pitchFamily="18" charset="0"/>
              </a:rPr>
              <a:t>Intravenous fluid and electrolyte replacement as indicated.</a:t>
            </a:r>
          </a:p>
          <a:p>
            <a:pPr marL="173038" marR="457200" lvl="0" indent="-173038" algn="l" rtl="0">
              <a:spcAft>
                <a:spcPts val="0"/>
              </a:spcAft>
              <a:buFont typeface="+mj-lt"/>
              <a:buAutoNum type="arabicPeriod"/>
              <a:tabLst>
                <a:tab pos="457200" algn="l"/>
              </a:tabLst>
            </a:pPr>
            <a:r>
              <a:rPr lang="en-US" sz="1800" dirty="0">
                <a:effectLst/>
                <a:ea typeface="Times New Roman" panose="02020603050405020304" pitchFamily="18" charset="0"/>
              </a:rPr>
              <a:t>Administration of antiemetic for nausea.</a:t>
            </a:r>
          </a:p>
          <a:p>
            <a:pPr marL="173038" marR="457200" lvl="0" indent="-173038" algn="l" rtl="0">
              <a:spcAft>
                <a:spcPts val="0"/>
              </a:spcAft>
              <a:buFont typeface="+mj-lt"/>
              <a:buAutoNum type="arabicPeriod"/>
              <a:tabLst>
                <a:tab pos="457200" algn="l"/>
              </a:tabLst>
            </a:pPr>
            <a:r>
              <a:rPr lang="en-US" sz="1800" dirty="0">
                <a:effectLst/>
                <a:ea typeface="Times New Roman" panose="02020603050405020304" pitchFamily="18" charset="0"/>
              </a:rPr>
              <a:t>After jaundice has cleared gradual increase in physical activity. This may require many months.</a:t>
            </a:r>
          </a:p>
          <a:p>
            <a:pPr marL="173038" marR="457200" indent="-173038" algn="l" rtl="0"/>
            <a:r>
              <a:rPr lang="en-US" sz="1800" b="1" u="sng" dirty="0">
                <a:effectLst/>
                <a:ea typeface="Times New Roman" panose="02020603050405020304" pitchFamily="18" charset="0"/>
              </a:rPr>
              <a:t>For HCV Patients:   </a:t>
            </a:r>
            <a:endParaRPr lang="en-US" sz="1800" dirty="0">
              <a:effectLst/>
              <a:ea typeface="Times New Roman" panose="02020603050405020304" pitchFamily="18" charset="0"/>
            </a:endParaRPr>
          </a:p>
          <a:p>
            <a:pPr marL="173038" marR="457200" indent="-173038" algn="l" rtl="0"/>
            <a:r>
              <a:rPr lang="en-US" sz="1800" dirty="0">
                <a:effectLst/>
                <a:ea typeface="Times New Roman" panose="02020603050405020304" pitchFamily="18" charset="0"/>
              </a:rPr>
              <a:t>Long-term interferon (</a:t>
            </a:r>
            <a:r>
              <a:rPr lang="en-US" sz="1800" dirty="0" err="1">
                <a:effectLst/>
                <a:ea typeface="Times New Roman" panose="02020603050405020304" pitchFamily="18" charset="0"/>
              </a:rPr>
              <a:t>Betaseron</a:t>
            </a:r>
            <a:r>
              <a:rPr lang="en-US" sz="1800" dirty="0">
                <a:effectLst/>
                <a:ea typeface="Times New Roman" panose="02020603050405020304" pitchFamily="18" charset="0"/>
              </a:rPr>
              <a:t>) therapy may produce at least temporary remission.</a:t>
            </a:r>
          </a:p>
          <a:p>
            <a:pPr marL="173038" indent="-173038" algn="l" rtl="0"/>
            <a:r>
              <a:rPr lang="en-US" sz="1800" b="1" u="sng" dirty="0">
                <a:ea typeface="Times New Roman" panose="02020603050405020304" pitchFamily="18" charset="0"/>
              </a:rPr>
              <a:t>Complications:</a:t>
            </a:r>
            <a:endParaRPr lang="en-US" sz="1800" dirty="0"/>
          </a:p>
          <a:p>
            <a:pPr marL="173038" marR="457200" lvl="0" indent="-173038" algn="l" rtl="0">
              <a:spcAft>
                <a:spcPts val="0"/>
              </a:spcAft>
              <a:buFont typeface="+mj-lt"/>
              <a:buAutoNum type="arabicPeriod"/>
              <a:tabLst>
                <a:tab pos="457200" algn="l"/>
              </a:tabLst>
            </a:pPr>
            <a:r>
              <a:rPr lang="en-US" sz="1800" dirty="0">
                <a:effectLst/>
                <a:ea typeface="Times New Roman" panose="02020603050405020304" pitchFamily="18" charset="0"/>
              </a:rPr>
              <a:t>Dehydration, Hypokalemia.</a:t>
            </a:r>
          </a:p>
          <a:p>
            <a:pPr marL="173038" marR="457200" lvl="0" indent="-173038" algn="l" rtl="0">
              <a:spcAft>
                <a:spcPts val="0"/>
              </a:spcAft>
              <a:buFont typeface="+mj-lt"/>
              <a:buAutoNum type="arabicPeriod"/>
              <a:tabLst>
                <a:tab pos="457200" algn="l"/>
              </a:tabLst>
            </a:pPr>
            <a:r>
              <a:rPr lang="en-US" sz="1800" dirty="0">
                <a:effectLst/>
                <a:ea typeface="Times New Roman" panose="02020603050405020304" pitchFamily="18" charset="0"/>
              </a:rPr>
              <a:t>Chronic "carrier" hepatitis or chronic active hepatitis.</a:t>
            </a:r>
          </a:p>
          <a:p>
            <a:pPr marL="173038" marR="457200" lvl="0" indent="-173038" algn="l" rtl="0">
              <a:spcAft>
                <a:spcPts val="0"/>
              </a:spcAft>
              <a:buFont typeface="+mj-lt"/>
              <a:buAutoNum type="arabicPeriod"/>
              <a:tabLst>
                <a:tab pos="457200" algn="l"/>
              </a:tabLst>
            </a:pPr>
            <a:r>
              <a:rPr lang="en-US" sz="1800" u="sng" dirty="0">
                <a:effectLst/>
                <a:ea typeface="Times New Roman" panose="02020603050405020304" pitchFamily="18" charset="0"/>
              </a:rPr>
              <a:t>Diminution </a:t>
            </a:r>
            <a:r>
              <a:rPr lang="en-US" sz="1800" dirty="0" smtClean="0">
                <a:solidFill>
                  <a:srgbClr val="FF0000"/>
                </a:solidFill>
                <a:ea typeface="Times New Roman" panose="02020603050405020304" pitchFamily="18" charset="0"/>
              </a:rPr>
              <a:t>reduction</a:t>
            </a:r>
            <a:r>
              <a:rPr lang="en-US" sz="1800" dirty="0" smtClean="0">
                <a:ea typeface="Times New Roman" panose="02020603050405020304" pitchFamily="18" charset="0"/>
              </a:rPr>
              <a:t> </a:t>
            </a:r>
            <a:r>
              <a:rPr lang="en-US" sz="1800" dirty="0">
                <a:ea typeface="Times New Roman" panose="02020603050405020304" pitchFamily="18" charset="0"/>
              </a:rPr>
              <a:t>or </a:t>
            </a:r>
            <a:r>
              <a:rPr lang="en-US" sz="1800" dirty="0">
                <a:effectLst/>
                <a:ea typeface="Times New Roman" panose="02020603050405020304" pitchFamily="18" charset="0"/>
              </a:rPr>
              <a:t>arrest of flow of bile.</a:t>
            </a:r>
          </a:p>
          <a:p>
            <a:pPr marL="173038" marR="457200" lvl="0" indent="-173038" algn="l" rtl="0">
              <a:spcAft>
                <a:spcPts val="0"/>
              </a:spcAft>
              <a:buFont typeface="+mj-lt"/>
              <a:buAutoNum type="arabicPeriod"/>
              <a:tabLst>
                <a:tab pos="457200" algn="l"/>
              </a:tabLst>
            </a:pPr>
            <a:r>
              <a:rPr lang="en-US" sz="1800" dirty="0">
                <a:effectLst/>
                <a:ea typeface="Times New Roman" panose="02020603050405020304" pitchFamily="18" charset="0"/>
              </a:rPr>
              <a:t>Fulminant hepatitis (sudden, sever onset of acute liver failure that occurs within 8 weeks of the first symptoms of jaundice.</a:t>
            </a:r>
          </a:p>
          <a:p>
            <a:pPr marL="173038" marR="457200" lvl="0" indent="-173038" algn="l" rtl="0">
              <a:spcAft>
                <a:spcPts val="0"/>
              </a:spcAft>
              <a:buFont typeface="+mj-lt"/>
              <a:buAutoNum type="arabicPeriod"/>
              <a:tabLst>
                <a:tab pos="457200" algn="l"/>
              </a:tabLst>
            </a:pPr>
            <a:r>
              <a:rPr lang="en-US" sz="1800" dirty="0">
                <a:effectLst/>
                <a:ea typeface="Times New Roman" panose="02020603050405020304" pitchFamily="18" charset="0"/>
              </a:rPr>
              <a:t>HBV carriers have a higher risk of developing Hepatocellular carcinoma.</a:t>
            </a:r>
          </a:p>
          <a:p>
            <a:endParaRPr lang="en-US" sz="1800" dirty="0"/>
          </a:p>
        </p:txBody>
      </p:sp>
    </p:spTree>
    <p:extLst>
      <p:ext uri="{BB962C8B-B14F-4D97-AF65-F5344CB8AC3E}">
        <p14:creationId xmlns:p14="http://schemas.microsoft.com/office/powerpoint/2010/main" val="39139291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DF426C93-5302-21E9-9C84-C3B0D1266D47}"/>
              </a:ext>
            </a:extLst>
          </p:cNvPr>
          <p:cNvSpPr>
            <a:spLocks noGrp="1"/>
          </p:cNvSpPr>
          <p:nvPr>
            <p:ph type="title"/>
          </p:nvPr>
        </p:nvSpPr>
        <p:spPr>
          <a:xfrm>
            <a:off x="191344" y="153477"/>
            <a:ext cx="11868979" cy="887158"/>
          </a:xfrm>
          <a:ln>
            <a:solidFill>
              <a:schemeClr val="accent1"/>
            </a:solidFill>
          </a:ln>
        </p:spPr>
        <p:txBody>
          <a:bodyPr>
            <a:noAutofit/>
          </a:bodyPr>
          <a:lstStyle/>
          <a:p>
            <a:r>
              <a:rPr kumimoji="0" lang="en-US" altLang="en-US" sz="2400" b="1" i="0" strike="noStrike" cap="none" normalizeH="0" baseline="0" dirty="0">
                <a:ln>
                  <a:noFill/>
                </a:ln>
                <a:solidFill>
                  <a:schemeClr val="tx1"/>
                </a:solidFill>
                <a:effectLst/>
                <a:latin typeface="Arial" panose="020B0604020202020204" pitchFamily="34" charset="0"/>
                <a:ea typeface="Times New Roman" panose="02020603050405020304" pitchFamily="18" charset="0"/>
              </a:rPr>
              <a:t>Measures to Prevent Transmission of Hepatitis Viruses From Patients to health Care Personnel:</a:t>
            </a:r>
            <a:endParaRPr lang="en-US" sz="2400" dirty="0"/>
          </a:p>
        </p:txBody>
      </p:sp>
      <p:graphicFrame>
        <p:nvGraphicFramePr>
          <p:cNvPr id="4" name="عنصر نائب للمحتوى 3">
            <a:extLst>
              <a:ext uri="{FF2B5EF4-FFF2-40B4-BE49-F238E27FC236}">
                <a16:creationId xmlns:a16="http://schemas.microsoft.com/office/drawing/2014/main" id="{F170B8ED-B681-7290-4578-78C154BFC6F8}"/>
              </a:ext>
            </a:extLst>
          </p:cNvPr>
          <p:cNvGraphicFramePr>
            <a:graphicFrameLocks noGrp="1"/>
          </p:cNvGraphicFramePr>
          <p:nvPr>
            <p:ph idx="1"/>
            <p:extLst>
              <p:ext uri="{D42A27DB-BD31-4B8C-83A1-F6EECF244321}">
                <p14:modId xmlns:p14="http://schemas.microsoft.com/office/powerpoint/2010/main" val="670971102"/>
              </p:ext>
            </p:extLst>
          </p:nvPr>
        </p:nvGraphicFramePr>
        <p:xfrm>
          <a:off x="191344" y="1124744"/>
          <a:ext cx="11868978" cy="5472608"/>
        </p:xfrm>
        <a:graphic>
          <a:graphicData uri="http://schemas.openxmlformats.org/drawingml/2006/table">
            <a:tbl>
              <a:tblPr>
                <a:tableStyleId>{5C22544A-7EE6-4342-B048-85BDC9FD1C3A}</a:tableStyleId>
              </a:tblPr>
              <a:tblGrid>
                <a:gridCol w="3521565">
                  <a:extLst>
                    <a:ext uri="{9D8B030D-6E8A-4147-A177-3AD203B41FA5}">
                      <a16:colId xmlns:a16="http://schemas.microsoft.com/office/drawing/2014/main" val="979978787"/>
                    </a:ext>
                  </a:extLst>
                </a:gridCol>
                <a:gridCol w="4434563">
                  <a:extLst>
                    <a:ext uri="{9D8B030D-6E8A-4147-A177-3AD203B41FA5}">
                      <a16:colId xmlns:a16="http://schemas.microsoft.com/office/drawing/2014/main" val="1851405185"/>
                    </a:ext>
                  </a:extLst>
                </a:gridCol>
                <a:gridCol w="3912850">
                  <a:extLst>
                    <a:ext uri="{9D8B030D-6E8A-4147-A177-3AD203B41FA5}">
                      <a16:colId xmlns:a16="http://schemas.microsoft.com/office/drawing/2014/main" val="553339247"/>
                    </a:ext>
                  </a:extLst>
                </a:gridCol>
              </a:tblGrid>
              <a:tr h="547260">
                <a:tc>
                  <a:txBody>
                    <a:bodyPr/>
                    <a:lstStyle/>
                    <a:p>
                      <a:pPr algn="ctr" rtl="0"/>
                      <a:r>
                        <a:rPr lang="en-US" sz="2400" b="1" u="none" strike="noStrike" dirty="0">
                          <a:effectLst/>
                        </a:rPr>
                        <a:t>Hepatitis A</a:t>
                      </a:r>
                      <a:endParaRPr lang="en-US" sz="2400" b="1" u="sng"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a:r>
                        <a:rPr lang="en-US" sz="2400" b="1" u="none" strike="noStrike" dirty="0">
                          <a:effectLst/>
                        </a:rPr>
                        <a:t>Hepatitis B</a:t>
                      </a:r>
                      <a:endParaRPr lang="en-US" sz="2400" b="1" u="sng"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a:r>
                        <a:rPr lang="en-US" sz="2400" b="1" u="none" strike="noStrike" dirty="0">
                          <a:effectLst/>
                        </a:rPr>
                        <a:t>Hepatitis C</a:t>
                      </a:r>
                      <a:endParaRPr lang="en-US" sz="2400" b="1" u="sng"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08441611"/>
                  </a:ext>
                </a:extLst>
              </a:tr>
              <a:tr h="4925348">
                <a:tc>
                  <a:txBody>
                    <a:bodyPr/>
                    <a:lstStyle/>
                    <a:p>
                      <a:pPr marL="342900" marR="152400" lvl="0" indent="-342900" algn="l" rtl="0">
                        <a:spcAft>
                          <a:spcPts val="0"/>
                        </a:spcAft>
                        <a:buFont typeface="Wingdings" panose="05000000000000000000" pitchFamily="2" charset="2"/>
                        <a:buChar char=""/>
                        <a:tabLst>
                          <a:tab pos="152400" algn="l"/>
                        </a:tabLst>
                      </a:pPr>
                      <a:r>
                        <a:rPr lang="en-US" sz="2400" u="none" strike="noStrike" dirty="0">
                          <a:effectLst/>
                        </a:rPr>
                        <a:t>Always maintain good personal hygiene.</a:t>
                      </a:r>
                      <a:endParaRPr lang="en-US" sz="2400" u="sng" dirty="0">
                        <a:effectLst/>
                      </a:endParaRPr>
                    </a:p>
                    <a:p>
                      <a:pPr marL="342900" marR="152400" lvl="0" indent="-342900" algn="l" rtl="0">
                        <a:spcAft>
                          <a:spcPts val="0"/>
                        </a:spcAft>
                        <a:buFont typeface="Wingdings" panose="05000000000000000000" pitchFamily="2" charset="2"/>
                        <a:buChar char=""/>
                        <a:tabLst>
                          <a:tab pos="152400" algn="l"/>
                        </a:tabLst>
                      </a:pPr>
                      <a:r>
                        <a:rPr lang="en-US" sz="2400" u="none" strike="noStrike" dirty="0">
                          <a:effectLst/>
                        </a:rPr>
                        <a:t>Wash hands after contact with a patient or removal of gloves.</a:t>
                      </a:r>
                      <a:endParaRPr lang="en-US" sz="2400" u="sng" dirty="0">
                        <a:effectLst/>
                      </a:endParaRPr>
                    </a:p>
                    <a:p>
                      <a:pPr marL="342900" marR="228600" lvl="0" indent="-342900" algn="l" rtl="0">
                        <a:spcAft>
                          <a:spcPts val="0"/>
                        </a:spcAft>
                        <a:buFont typeface="Wingdings" panose="05000000000000000000" pitchFamily="2" charset="2"/>
                        <a:buChar char=""/>
                        <a:tabLst>
                          <a:tab pos="152400" algn="l"/>
                        </a:tabLst>
                      </a:pPr>
                      <a:r>
                        <a:rPr lang="en-US" sz="2400" u="none" strike="noStrike" dirty="0">
                          <a:effectLst/>
                        </a:rPr>
                        <a:t> Use infection control precautions.</a:t>
                      </a:r>
                      <a:endParaRPr lang="en-US" sz="2400" b="1" u="sng"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marR="228600" lvl="0" indent="-342900" algn="l" rtl="0">
                        <a:spcAft>
                          <a:spcPts val="0"/>
                        </a:spcAft>
                        <a:buFont typeface="Wingdings" panose="05000000000000000000" pitchFamily="2" charset="2"/>
                        <a:buChar char=""/>
                        <a:tabLst>
                          <a:tab pos="156845" algn="l"/>
                        </a:tabLst>
                      </a:pPr>
                      <a:r>
                        <a:rPr lang="en-US" sz="2400" u="none" strike="noStrike" dirty="0">
                          <a:effectLst/>
                        </a:rPr>
                        <a:t>Use infection control precautions.</a:t>
                      </a:r>
                      <a:endParaRPr lang="en-US" sz="2400" u="sng" dirty="0">
                        <a:effectLst/>
                      </a:endParaRPr>
                    </a:p>
                    <a:p>
                      <a:pPr marL="342900" marR="228600" lvl="0" indent="-342900" algn="l" rtl="0">
                        <a:spcAft>
                          <a:spcPts val="0"/>
                        </a:spcAft>
                        <a:buFont typeface="Wingdings" panose="05000000000000000000" pitchFamily="2" charset="2"/>
                        <a:buChar char=""/>
                        <a:tabLst>
                          <a:tab pos="156845" algn="l"/>
                        </a:tabLst>
                      </a:pPr>
                      <a:r>
                        <a:rPr lang="en-US" sz="2400" u="none" strike="noStrike" dirty="0">
                          <a:effectLst/>
                        </a:rPr>
                        <a:t>Wash hands.</a:t>
                      </a:r>
                      <a:endParaRPr lang="en-US" sz="2400" u="sng" dirty="0">
                        <a:effectLst/>
                      </a:endParaRPr>
                    </a:p>
                    <a:p>
                      <a:pPr marL="342900" marR="228600" lvl="0" indent="-342900" algn="l" rtl="0">
                        <a:spcAft>
                          <a:spcPts val="0"/>
                        </a:spcAft>
                        <a:buFont typeface="Wingdings" panose="05000000000000000000" pitchFamily="2" charset="2"/>
                        <a:buChar char=""/>
                        <a:tabLst>
                          <a:tab pos="156845" algn="l"/>
                        </a:tabLst>
                      </a:pPr>
                      <a:r>
                        <a:rPr lang="en-US" sz="2400" u="none" strike="noStrike" dirty="0">
                          <a:effectLst/>
                        </a:rPr>
                        <a:t>Reduce contact with blood or blood-containing secretions.</a:t>
                      </a:r>
                      <a:endParaRPr lang="en-US" sz="2400" u="sng" dirty="0">
                        <a:effectLst/>
                      </a:endParaRPr>
                    </a:p>
                    <a:p>
                      <a:pPr marL="342900" marR="228600" lvl="0" indent="-342900" algn="l" rtl="0">
                        <a:spcAft>
                          <a:spcPts val="0"/>
                        </a:spcAft>
                        <a:buFont typeface="Wingdings" panose="05000000000000000000" pitchFamily="2" charset="2"/>
                        <a:buChar char=""/>
                        <a:tabLst>
                          <a:tab pos="156845" algn="l"/>
                        </a:tabLst>
                      </a:pPr>
                      <a:r>
                        <a:rPr lang="en-US" sz="2400" u="none" strike="noStrike" dirty="0">
                          <a:effectLst/>
                        </a:rPr>
                        <a:t>Handle the blood of patients as potentially infective.</a:t>
                      </a:r>
                      <a:endParaRPr lang="en-US" sz="2400" u="sng" dirty="0">
                        <a:effectLst/>
                      </a:endParaRPr>
                    </a:p>
                    <a:p>
                      <a:pPr marL="342900" marR="228600" lvl="0" indent="-342900" algn="l" rtl="0">
                        <a:spcAft>
                          <a:spcPts val="0"/>
                        </a:spcAft>
                        <a:buFont typeface="Wingdings" panose="05000000000000000000" pitchFamily="2" charset="2"/>
                        <a:buChar char=""/>
                        <a:tabLst>
                          <a:tab pos="156845" algn="l"/>
                        </a:tabLst>
                      </a:pPr>
                      <a:r>
                        <a:rPr lang="en-US" sz="2400" u="none" strike="noStrike" dirty="0">
                          <a:effectLst/>
                        </a:rPr>
                        <a:t>Dispose of needles properly.</a:t>
                      </a:r>
                      <a:endParaRPr lang="en-US" sz="2400" u="sng" dirty="0">
                        <a:effectLst/>
                      </a:endParaRPr>
                    </a:p>
                    <a:p>
                      <a:pPr marL="342900" marR="228600" lvl="0" indent="-342900" algn="l" rtl="0">
                        <a:spcAft>
                          <a:spcPts val="0"/>
                        </a:spcAft>
                        <a:buFont typeface="Wingdings" panose="05000000000000000000" pitchFamily="2" charset="2"/>
                        <a:buChar char=""/>
                        <a:tabLst>
                          <a:tab pos="156845" algn="l"/>
                        </a:tabLst>
                      </a:pPr>
                      <a:r>
                        <a:rPr lang="en-US" sz="2400" u="none" strike="noStrike" dirty="0">
                          <a:effectLst/>
                        </a:rPr>
                        <a:t>Administer HBV vaccine to all health care personnel.</a:t>
                      </a:r>
                      <a:endParaRPr lang="en-US" sz="2400" u="sng" dirty="0">
                        <a:effectLst/>
                      </a:endParaRPr>
                    </a:p>
                    <a:p>
                      <a:pPr marL="342900" marR="228600" lvl="0" indent="-342900" algn="l" rtl="0">
                        <a:spcAft>
                          <a:spcPts val="0"/>
                        </a:spcAft>
                        <a:buFont typeface="Wingdings" panose="05000000000000000000" pitchFamily="2" charset="2"/>
                        <a:buChar char=""/>
                        <a:tabLst>
                          <a:tab pos="156845" algn="l"/>
                        </a:tabLst>
                      </a:pPr>
                      <a:r>
                        <a:rPr lang="en-US" sz="2400" u="none" strike="noStrike" dirty="0">
                          <a:effectLst/>
                        </a:rPr>
                        <a:t>Use needles IV access devices when available.  </a:t>
                      </a:r>
                      <a:endParaRPr lang="en-US" sz="2400" b="1" u="sng"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marR="228600" lvl="0" indent="-342900" algn="l" rtl="0">
                        <a:spcAft>
                          <a:spcPts val="0"/>
                        </a:spcAft>
                        <a:buFont typeface="Wingdings" panose="05000000000000000000" pitchFamily="2" charset="2"/>
                        <a:buChar char=""/>
                        <a:tabLst>
                          <a:tab pos="161290" algn="l"/>
                        </a:tabLst>
                      </a:pPr>
                      <a:r>
                        <a:rPr lang="en-US" sz="2400" u="none" strike="noStrike" dirty="0">
                          <a:effectLst/>
                        </a:rPr>
                        <a:t>Use infection control precaution.</a:t>
                      </a:r>
                      <a:endParaRPr lang="en-US" sz="2400" u="sng" dirty="0">
                        <a:effectLst/>
                      </a:endParaRPr>
                    </a:p>
                    <a:p>
                      <a:pPr marL="342900" marR="228600" lvl="0" indent="-342900" algn="l" rtl="0">
                        <a:spcAft>
                          <a:spcPts val="0"/>
                        </a:spcAft>
                        <a:buFont typeface="Wingdings" panose="05000000000000000000" pitchFamily="2" charset="2"/>
                        <a:buChar char=""/>
                        <a:tabLst>
                          <a:tab pos="161290" algn="l"/>
                        </a:tabLst>
                      </a:pPr>
                      <a:r>
                        <a:rPr lang="en-US" sz="2400" u="none" strike="noStrike" dirty="0">
                          <a:effectLst/>
                        </a:rPr>
                        <a:t>Wash hands.</a:t>
                      </a:r>
                      <a:endParaRPr lang="en-US" sz="2400" u="sng" dirty="0">
                        <a:effectLst/>
                      </a:endParaRPr>
                    </a:p>
                    <a:p>
                      <a:pPr marL="342900" marR="228600" lvl="0" indent="-342900" algn="l" rtl="0">
                        <a:spcAft>
                          <a:spcPts val="0"/>
                        </a:spcAft>
                        <a:buFont typeface="Wingdings" panose="05000000000000000000" pitchFamily="2" charset="2"/>
                        <a:buChar char=""/>
                        <a:tabLst>
                          <a:tab pos="161290" algn="l"/>
                        </a:tabLst>
                      </a:pPr>
                      <a:r>
                        <a:rPr lang="en-US" sz="2400" u="none" strike="noStrike" dirty="0">
                          <a:effectLst/>
                        </a:rPr>
                        <a:t>Reduce contact with blood or blood contaminated secretions.</a:t>
                      </a:r>
                      <a:endParaRPr lang="en-US" sz="2400" u="sng" dirty="0">
                        <a:effectLst/>
                      </a:endParaRPr>
                    </a:p>
                    <a:p>
                      <a:pPr marL="342900" marR="228600" lvl="0" indent="-342900" algn="l" rtl="0">
                        <a:spcAft>
                          <a:spcPts val="0"/>
                        </a:spcAft>
                        <a:buFont typeface="Wingdings" panose="05000000000000000000" pitchFamily="2" charset="2"/>
                        <a:buChar char=""/>
                        <a:tabLst>
                          <a:tab pos="161290" algn="l"/>
                        </a:tabLst>
                      </a:pPr>
                      <a:r>
                        <a:rPr lang="en-US" sz="2400" u="none" strike="noStrike" dirty="0">
                          <a:effectLst/>
                        </a:rPr>
                        <a:t>Handle the blood of patient as potentially infective.</a:t>
                      </a:r>
                      <a:endParaRPr lang="en-US" sz="2400" u="sng" dirty="0">
                        <a:effectLst/>
                      </a:endParaRPr>
                    </a:p>
                    <a:p>
                      <a:pPr marL="342900" marR="228600" lvl="0" indent="-342900" algn="l" rtl="0">
                        <a:spcAft>
                          <a:spcPts val="0"/>
                        </a:spcAft>
                        <a:buFont typeface="Wingdings" panose="05000000000000000000" pitchFamily="2" charset="2"/>
                        <a:buChar char=""/>
                        <a:tabLst>
                          <a:tab pos="161290" algn="l"/>
                        </a:tabLst>
                      </a:pPr>
                      <a:r>
                        <a:rPr lang="en-US" sz="2400" u="none" strike="noStrike" dirty="0">
                          <a:effectLst/>
                        </a:rPr>
                        <a:t>Dispose needles properly.</a:t>
                      </a:r>
                      <a:endParaRPr lang="en-US" sz="2400" u="sng" dirty="0">
                        <a:effectLst/>
                      </a:endParaRPr>
                    </a:p>
                    <a:p>
                      <a:pPr marL="342900" marR="228600" lvl="0" indent="-342900" algn="l" rtl="0">
                        <a:spcAft>
                          <a:spcPts val="0"/>
                        </a:spcAft>
                        <a:buFont typeface="Wingdings" panose="05000000000000000000" pitchFamily="2" charset="2"/>
                        <a:buChar char=""/>
                        <a:tabLst>
                          <a:tab pos="161290" algn="l"/>
                        </a:tabLst>
                      </a:pPr>
                      <a:r>
                        <a:rPr lang="en-US" sz="2400" u="none" strike="noStrike" dirty="0">
                          <a:effectLst/>
                        </a:rPr>
                        <a:t>Use </a:t>
                      </a:r>
                      <a:r>
                        <a:rPr lang="en-US" sz="2400" u="none" strike="noStrike" dirty="0" err="1">
                          <a:effectLst/>
                        </a:rPr>
                        <a:t>needlesless</a:t>
                      </a:r>
                      <a:r>
                        <a:rPr lang="en-US" sz="2400" u="none" strike="noStrike" dirty="0">
                          <a:effectLst/>
                        </a:rPr>
                        <a:t> IV access devices when available.</a:t>
                      </a:r>
                      <a:endParaRPr lang="en-US" sz="2400" b="1" u="sng"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37105487"/>
                  </a:ext>
                </a:extLst>
              </a:tr>
            </a:tbl>
          </a:graphicData>
        </a:graphic>
      </p:graphicFrame>
    </p:spTree>
    <p:extLst>
      <p:ext uri="{BB962C8B-B14F-4D97-AF65-F5344CB8AC3E}">
        <p14:creationId xmlns:p14="http://schemas.microsoft.com/office/powerpoint/2010/main" val="33537918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عنصر نائب للمحتوى 3">
            <a:extLst>
              <a:ext uri="{FF2B5EF4-FFF2-40B4-BE49-F238E27FC236}">
                <a16:creationId xmlns:a16="http://schemas.microsoft.com/office/drawing/2014/main" id="{01F82CA7-8D75-05DA-900D-F88035564F21}"/>
              </a:ext>
            </a:extLst>
          </p:cNvPr>
          <p:cNvGraphicFramePr>
            <a:graphicFrameLocks noGrp="1"/>
          </p:cNvGraphicFramePr>
          <p:nvPr>
            <p:ph idx="1"/>
            <p:extLst>
              <p:ext uri="{D42A27DB-BD31-4B8C-83A1-F6EECF244321}">
                <p14:modId xmlns:p14="http://schemas.microsoft.com/office/powerpoint/2010/main" val="4263709164"/>
              </p:ext>
            </p:extLst>
          </p:nvPr>
        </p:nvGraphicFramePr>
        <p:xfrm>
          <a:off x="119336" y="188641"/>
          <a:ext cx="11881320" cy="6721766"/>
        </p:xfrm>
        <a:graphic>
          <a:graphicData uri="http://schemas.openxmlformats.org/drawingml/2006/table">
            <a:tbl>
              <a:tblPr/>
              <a:tblGrid>
                <a:gridCol w="3024336">
                  <a:extLst>
                    <a:ext uri="{9D8B030D-6E8A-4147-A177-3AD203B41FA5}">
                      <a16:colId xmlns:a16="http://schemas.microsoft.com/office/drawing/2014/main" val="2576801278"/>
                    </a:ext>
                  </a:extLst>
                </a:gridCol>
                <a:gridCol w="1556414">
                  <a:extLst>
                    <a:ext uri="{9D8B030D-6E8A-4147-A177-3AD203B41FA5}">
                      <a16:colId xmlns:a16="http://schemas.microsoft.com/office/drawing/2014/main" val="2911478823"/>
                    </a:ext>
                  </a:extLst>
                </a:gridCol>
                <a:gridCol w="7300570">
                  <a:extLst>
                    <a:ext uri="{9D8B030D-6E8A-4147-A177-3AD203B41FA5}">
                      <a16:colId xmlns:a16="http://schemas.microsoft.com/office/drawing/2014/main" val="2875193219"/>
                    </a:ext>
                  </a:extLst>
                </a:gridCol>
              </a:tblGrid>
              <a:tr h="320966">
                <a:tc>
                  <a:txBody>
                    <a:bodyPr/>
                    <a:lstStyle/>
                    <a:p>
                      <a:pPr algn="l" rtl="0"/>
                      <a:r>
                        <a:rPr lang="en-US" sz="2000" b="1" u="none" strike="noStrike">
                          <a:effectLst/>
                          <a:latin typeface="Times New Roman" panose="02020603050405020304" pitchFamily="18" charset="0"/>
                          <a:ea typeface="Times New Roman" panose="02020603050405020304" pitchFamily="18" charset="0"/>
                        </a:rPr>
                        <a:t>Nursing Diagnosis</a:t>
                      </a:r>
                      <a:endParaRPr lang="en-US" sz="2000" b="1" u="sng">
                        <a:effectLst/>
                        <a:latin typeface="Times New Roman" panose="02020603050405020304" pitchFamily="18" charset="0"/>
                        <a:ea typeface="Times New Roman" panose="02020603050405020304" pitchFamily="18" charset="0"/>
                      </a:endParaRPr>
                    </a:p>
                  </a:txBody>
                  <a:tcPr marL="46079" marR="460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r>
                        <a:rPr lang="en-US" sz="2000" b="1" u="none" strike="noStrike">
                          <a:effectLst/>
                          <a:latin typeface="Times New Roman" panose="02020603050405020304" pitchFamily="18" charset="0"/>
                          <a:ea typeface="Times New Roman" panose="02020603050405020304" pitchFamily="18" charset="0"/>
                        </a:rPr>
                        <a:t>Goals</a:t>
                      </a:r>
                      <a:endParaRPr lang="en-US" sz="2000" b="1" u="sng">
                        <a:effectLst/>
                        <a:latin typeface="Times New Roman" panose="02020603050405020304" pitchFamily="18" charset="0"/>
                        <a:ea typeface="Times New Roman" panose="02020603050405020304" pitchFamily="18" charset="0"/>
                      </a:endParaRPr>
                    </a:p>
                  </a:txBody>
                  <a:tcPr marL="46079" marR="460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r>
                        <a:rPr lang="en-US" sz="2000" b="1" u="none" strike="noStrike">
                          <a:effectLst/>
                          <a:latin typeface="Times New Roman" panose="02020603050405020304" pitchFamily="18" charset="0"/>
                          <a:ea typeface="Times New Roman" panose="02020603050405020304" pitchFamily="18" charset="0"/>
                        </a:rPr>
                        <a:t>Nursing Intervention</a:t>
                      </a:r>
                      <a:endParaRPr lang="en-US" sz="2000" b="1" u="sng">
                        <a:effectLst/>
                        <a:latin typeface="Times New Roman" panose="02020603050405020304" pitchFamily="18" charset="0"/>
                        <a:ea typeface="Times New Roman" panose="02020603050405020304" pitchFamily="18" charset="0"/>
                      </a:endParaRPr>
                    </a:p>
                  </a:txBody>
                  <a:tcPr marL="46079" marR="460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11731995"/>
                  </a:ext>
                </a:extLst>
              </a:tr>
              <a:tr h="5050610">
                <a:tc>
                  <a:txBody>
                    <a:bodyPr/>
                    <a:lstStyle/>
                    <a:p>
                      <a:pPr algn="l" rtl="0"/>
                      <a:r>
                        <a:rPr lang="en-US" sz="2000" b="0" u="none" strike="noStrike" dirty="0">
                          <a:effectLst/>
                          <a:latin typeface="Times New Roman" panose="02020603050405020304" pitchFamily="18" charset="0"/>
                          <a:ea typeface="Times New Roman" panose="02020603050405020304" pitchFamily="18" charset="0"/>
                        </a:rPr>
                        <a:t>Altered Nutrition: Less Than Body Requirements related to anorexia and altered metabolism of nutrient by the liver as manifested by inadequate food intake , aversion to eating .</a:t>
                      </a:r>
                      <a:endParaRPr lang="en-US" sz="3200" b="1" u="sng" dirty="0">
                        <a:effectLst/>
                        <a:latin typeface="Times New Roman" panose="02020603050405020304" pitchFamily="18" charset="0"/>
                        <a:ea typeface="Times New Roman" panose="02020603050405020304" pitchFamily="18" charset="0"/>
                      </a:endParaRPr>
                    </a:p>
                  </a:txBody>
                  <a:tcPr marL="46079" marR="460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r>
                        <a:rPr lang="en-US" sz="2000" b="0" u="none" strike="noStrike" dirty="0">
                          <a:effectLst/>
                          <a:latin typeface="Times New Roman" panose="02020603050405020304" pitchFamily="18" charset="0"/>
                          <a:ea typeface="Times New Roman" panose="02020603050405020304" pitchFamily="18" charset="0"/>
                        </a:rPr>
                        <a:t>Maintaining Adequate Nutrition</a:t>
                      </a:r>
                      <a:endParaRPr lang="en-US" sz="2000" b="1" u="sng" dirty="0">
                        <a:effectLst/>
                        <a:latin typeface="Times New Roman" panose="02020603050405020304" pitchFamily="18" charset="0"/>
                        <a:ea typeface="Times New Roman" panose="02020603050405020304" pitchFamily="18" charset="0"/>
                      </a:endParaRPr>
                    </a:p>
                  </a:txBody>
                  <a:tcPr marL="46079" marR="460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8600" marR="312420" lvl="2" indent="-228600" algn="l" rtl="0">
                        <a:spcAft>
                          <a:spcPts val="0"/>
                        </a:spcAft>
                        <a:buFont typeface="+mj-lt"/>
                        <a:buAutoNum type="arabicPeriod"/>
                        <a:tabLst>
                          <a:tab pos="236220" algn="l"/>
                        </a:tabLst>
                      </a:pPr>
                      <a:r>
                        <a:rPr lang="en-US" sz="2000" b="0" u="none" strike="noStrike" dirty="0">
                          <a:effectLst/>
                          <a:latin typeface="Times New Roman" panose="02020603050405020304" pitchFamily="18" charset="0"/>
                          <a:ea typeface="Times New Roman" panose="02020603050405020304" pitchFamily="18" charset="0"/>
                        </a:rPr>
                        <a:t>Assess patient’s appetite and adequacy of intake.</a:t>
                      </a:r>
                      <a:endParaRPr lang="en-US" sz="2000" b="1" u="sng" dirty="0">
                        <a:effectLst/>
                        <a:latin typeface="Times New Roman" panose="02020603050405020304" pitchFamily="18" charset="0"/>
                        <a:ea typeface="Times New Roman" panose="02020603050405020304" pitchFamily="18" charset="0"/>
                      </a:endParaRPr>
                    </a:p>
                    <a:p>
                      <a:pPr marL="228600" marR="312420" lvl="2" indent="-228600" algn="l" rtl="0">
                        <a:spcAft>
                          <a:spcPts val="0"/>
                        </a:spcAft>
                        <a:buFont typeface="+mj-lt"/>
                        <a:buAutoNum type="arabicPeriod"/>
                        <a:tabLst>
                          <a:tab pos="236220" algn="l"/>
                        </a:tabLst>
                      </a:pPr>
                      <a:r>
                        <a:rPr lang="en-US" sz="2000" b="0" u="none" strike="noStrike" dirty="0">
                          <a:effectLst/>
                          <a:latin typeface="Times New Roman" panose="02020603050405020304" pitchFamily="18" charset="0"/>
                          <a:ea typeface="Times New Roman" panose="02020603050405020304" pitchFamily="18" charset="0"/>
                        </a:rPr>
                        <a:t>Provide oral care before meals to enhance patient dietary intake </a:t>
                      </a:r>
                      <a:endParaRPr lang="en-US" sz="2000" b="1" u="sng" dirty="0">
                        <a:effectLst/>
                        <a:latin typeface="Times New Roman" panose="02020603050405020304" pitchFamily="18" charset="0"/>
                        <a:ea typeface="Times New Roman" panose="02020603050405020304" pitchFamily="18" charset="0"/>
                      </a:endParaRPr>
                    </a:p>
                    <a:p>
                      <a:pPr marL="228600" marR="312420" lvl="2" indent="-228600" algn="l" rtl="0">
                        <a:spcAft>
                          <a:spcPts val="0"/>
                        </a:spcAft>
                        <a:buFont typeface="+mj-lt"/>
                        <a:buAutoNum type="arabicPeriod"/>
                        <a:tabLst>
                          <a:tab pos="236220" algn="l"/>
                        </a:tabLst>
                      </a:pPr>
                      <a:r>
                        <a:rPr lang="en-US" sz="2000" b="0" u="none" strike="noStrike" dirty="0">
                          <a:effectLst/>
                          <a:latin typeface="Times New Roman" panose="02020603050405020304" pitchFamily="18" charset="0"/>
                          <a:ea typeface="Times New Roman" panose="02020603050405020304" pitchFamily="18" charset="0"/>
                        </a:rPr>
                        <a:t>Encourage frequent small feedings of high-calorie, low-fat diet. Avoid large quantities of protein during acute phase of illness</a:t>
                      </a:r>
                      <a:r>
                        <a:rPr lang="ar-SA" sz="2000" b="0" u="none" strike="noStrike" dirty="0">
                          <a:effectLst/>
                          <a:latin typeface="Times New Roman" panose="02020603050405020304" pitchFamily="18" charset="0"/>
                          <a:ea typeface="Times New Roman" panose="02020603050405020304" pitchFamily="18" charset="0"/>
                        </a:rPr>
                        <a:t>. </a:t>
                      </a:r>
                      <a:endParaRPr lang="en-US" sz="2000" b="1" u="sng" dirty="0">
                        <a:effectLst/>
                        <a:latin typeface="Times New Roman" panose="02020603050405020304" pitchFamily="18" charset="0"/>
                        <a:ea typeface="Times New Roman" panose="02020603050405020304" pitchFamily="18" charset="0"/>
                      </a:endParaRPr>
                    </a:p>
                    <a:p>
                      <a:pPr marL="228600" marR="312420" lvl="2" indent="-228600" algn="l" rtl="0">
                        <a:spcAft>
                          <a:spcPts val="0"/>
                        </a:spcAft>
                        <a:buFont typeface="+mj-lt"/>
                        <a:buAutoNum type="arabicPeriod"/>
                        <a:tabLst>
                          <a:tab pos="236220" algn="l"/>
                        </a:tabLst>
                      </a:pPr>
                      <a:r>
                        <a:rPr lang="en-US" sz="2000" b="0" u="none" strike="noStrike" dirty="0">
                          <a:effectLst/>
                          <a:latin typeface="Times New Roman" panose="02020603050405020304" pitchFamily="18" charset="0"/>
                          <a:ea typeface="Times New Roman" panose="02020603050405020304" pitchFamily="18" charset="0"/>
                        </a:rPr>
                        <a:t>Allow patient to choose food items ; serve high-carbohydrate and high protein foods at time of day patient feels most like eating to increase </a:t>
                      </a:r>
                      <a:r>
                        <a:rPr lang="en-US" sz="2000" b="0" u="none" strike="noStrike" dirty="0" err="1">
                          <a:effectLst/>
                          <a:latin typeface="Times New Roman" panose="02020603050405020304" pitchFamily="18" charset="0"/>
                          <a:ea typeface="Times New Roman" panose="02020603050405020304" pitchFamily="18" charset="0"/>
                        </a:rPr>
                        <a:t>likllihood</a:t>
                      </a:r>
                      <a:r>
                        <a:rPr lang="en-US" sz="2000" b="0" u="none" strike="noStrike" dirty="0">
                          <a:effectLst/>
                          <a:latin typeface="Times New Roman" panose="02020603050405020304" pitchFamily="18" charset="0"/>
                          <a:ea typeface="Times New Roman" panose="02020603050405020304" pitchFamily="18" charset="0"/>
                        </a:rPr>
                        <a:t> of adequate intake</a:t>
                      </a:r>
                      <a:endParaRPr lang="en-US" sz="2000" b="1" u="sng" dirty="0">
                        <a:effectLst/>
                        <a:latin typeface="Times New Roman" panose="02020603050405020304" pitchFamily="18" charset="0"/>
                        <a:ea typeface="Times New Roman" panose="02020603050405020304" pitchFamily="18" charset="0"/>
                      </a:endParaRPr>
                    </a:p>
                    <a:p>
                      <a:pPr marL="228600" marR="312420" lvl="2" indent="-228600" algn="l" rtl="0">
                        <a:spcAft>
                          <a:spcPts val="0"/>
                        </a:spcAft>
                        <a:buFont typeface="+mj-lt"/>
                        <a:buAutoNum type="arabicPeriod"/>
                        <a:tabLst>
                          <a:tab pos="236220" algn="l"/>
                        </a:tabLst>
                      </a:pPr>
                      <a:r>
                        <a:rPr lang="en-US" sz="2000" b="0" u="none" strike="noStrike" dirty="0">
                          <a:effectLst/>
                          <a:latin typeface="Times New Roman" panose="02020603050405020304" pitchFamily="18" charset="0"/>
                          <a:ea typeface="Times New Roman" panose="02020603050405020304" pitchFamily="18" charset="0"/>
                        </a:rPr>
                        <a:t>Encourage eating meals in a sitting position to decrease pressure on the liver</a:t>
                      </a:r>
                      <a:r>
                        <a:rPr lang="ar-SA" sz="2000" b="0" u="none" strike="noStrike" dirty="0">
                          <a:effectLst/>
                          <a:latin typeface="Times New Roman" panose="02020603050405020304" pitchFamily="18" charset="0"/>
                          <a:ea typeface="Times New Roman" panose="02020603050405020304" pitchFamily="18" charset="0"/>
                        </a:rPr>
                        <a:t>. </a:t>
                      </a:r>
                      <a:endParaRPr lang="en-US" sz="2000" b="1" u="sng" dirty="0">
                        <a:effectLst/>
                        <a:latin typeface="Times New Roman" panose="02020603050405020304" pitchFamily="18" charset="0"/>
                        <a:ea typeface="Times New Roman" panose="02020603050405020304" pitchFamily="18" charset="0"/>
                      </a:endParaRPr>
                    </a:p>
                    <a:p>
                      <a:pPr marL="228600" marR="312420" lvl="2" indent="-228600" algn="l" rtl="0">
                        <a:spcAft>
                          <a:spcPts val="0"/>
                        </a:spcAft>
                        <a:buFont typeface="+mj-lt"/>
                        <a:buAutoNum type="arabicPeriod"/>
                        <a:tabLst>
                          <a:tab pos="236220" algn="l"/>
                        </a:tabLst>
                      </a:pPr>
                      <a:r>
                        <a:rPr lang="en-US" sz="2000" b="0" u="none" strike="noStrike" dirty="0">
                          <a:effectLst/>
                          <a:latin typeface="Times New Roman" panose="02020603050405020304" pitchFamily="18" charset="0"/>
                          <a:ea typeface="Times New Roman" panose="02020603050405020304" pitchFamily="18" charset="0"/>
                        </a:rPr>
                        <a:t>Encourage pleasing meals in an environment with minimal noxious stimuli (odors, noise, interruptions</a:t>
                      </a:r>
                      <a:r>
                        <a:rPr lang="ar-SA" sz="2000" b="0" u="none" strike="noStrike" dirty="0">
                          <a:effectLst/>
                          <a:latin typeface="Times New Roman" panose="02020603050405020304" pitchFamily="18" charset="0"/>
                          <a:ea typeface="Times New Roman" panose="02020603050405020304" pitchFamily="18" charset="0"/>
                        </a:rPr>
                        <a:t>(. </a:t>
                      </a:r>
                      <a:endParaRPr lang="en-US" sz="2000" b="1" u="sng" dirty="0">
                        <a:effectLst/>
                        <a:latin typeface="Times New Roman" panose="02020603050405020304" pitchFamily="18" charset="0"/>
                        <a:ea typeface="Times New Roman" panose="02020603050405020304" pitchFamily="18" charset="0"/>
                      </a:endParaRPr>
                    </a:p>
                    <a:p>
                      <a:pPr marL="228600" marR="312420" lvl="2" indent="-228600" algn="l" rtl="0">
                        <a:spcAft>
                          <a:spcPts val="0"/>
                        </a:spcAft>
                        <a:buFont typeface="+mj-lt"/>
                        <a:buAutoNum type="arabicPeriod"/>
                        <a:tabLst>
                          <a:tab pos="236220" algn="l"/>
                        </a:tabLst>
                      </a:pPr>
                      <a:r>
                        <a:rPr lang="en-US" sz="2000" b="0" u="none" strike="noStrike" dirty="0">
                          <a:effectLst/>
                          <a:latin typeface="Times New Roman" panose="02020603050405020304" pitchFamily="18" charset="0"/>
                          <a:ea typeface="Times New Roman" panose="02020603050405020304" pitchFamily="18" charset="0"/>
                        </a:rPr>
                        <a:t>Take weight daily in on same scale , at same time, with same clothes to monitor weight loss secondary to poor appetite.</a:t>
                      </a:r>
                      <a:endParaRPr lang="en-US" sz="2000" b="1" u="sng" dirty="0">
                        <a:effectLst/>
                        <a:latin typeface="Times New Roman" panose="02020603050405020304" pitchFamily="18" charset="0"/>
                        <a:ea typeface="Times New Roman" panose="02020603050405020304" pitchFamily="18" charset="0"/>
                      </a:endParaRPr>
                    </a:p>
                    <a:p>
                      <a:pPr marL="228600" marR="312420" lvl="2" indent="-228600" algn="l" rtl="0">
                        <a:spcAft>
                          <a:spcPts val="0"/>
                        </a:spcAft>
                        <a:buFont typeface="+mj-lt"/>
                        <a:buAutoNum type="arabicPeriod"/>
                        <a:tabLst>
                          <a:tab pos="236220" algn="l"/>
                        </a:tabLst>
                      </a:pPr>
                      <a:r>
                        <a:rPr lang="en-US" sz="2000" b="0" u="none" strike="noStrike" dirty="0">
                          <a:effectLst/>
                          <a:latin typeface="Times New Roman" panose="02020603050405020304" pitchFamily="18" charset="0"/>
                          <a:ea typeface="Times New Roman" panose="02020603050405020304" pitchFamily="18" charset="0"/>
                        </a:rPr>
                        <a:t>Administer or teach self-administration of antiemetics as prescribed. Avoid phenothiazines, such as chlorpromazine (Thorazine), which have a cholestatic effect and may cause or worsen jaundice</a:t>
                      </a:r>
                      <a:endParaRPr lang="en-US" sz="2000" b="1" u="sng" dirty="0">
                        <a:effectLst/>
                        <a:latin typeface="Times New Roman" panose="02020603050405020304" pitchFamily="18" charset="0"/>
                        <a:ea typeface="Times New Roman" panose="02020603050405020304" pitchFamily="18" charset="0"/>
                      </a:endParaRPr>
                    </a:p>
                  </a:txBody>
                  <a:tcPr marL="46079" marR="460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01077947"/>
                  </a:ext>
                </a:extLst>
              </a:tr>
              <a:tr h="1181151">
                <a:tc>
                  <a:txBody>
                    <a:bodyPr/>
                    <a:lstStyle/>
                    <a:p>
                      <a:pPr algn="l" rtl="0"/>
                      <a:r>
                        <a:rPr lang="en-US" sz="2000" b="0" u="none" strike="noStrike" dirty="0">
                          <a:effectLst/>
                          <a:latin typeface="Times New Roman" panose="02020603050405020304" pitchFamily="18" charset="0"/>
                          <a:ea typeface="Times New Roman" panose="02020603050405020304" pitchFamily="18" charset="0"/>
                        </a:rPr>
                        <a:t>Fluid Volume Deficit related to nausea and/or vomiting</a:t>
                      </a:r>
                      <a:endParaRPr lang="en-US" sz="3200" b="1" u="sng" dirty="0">
                        <a:effectLst/>
                        <a:latin typeface="Times New Roman" panose="02020603050405020304" pitchFamily="18" charset="0"/>
                        <a:ea typeface="Times New Roman" panose="02020603050405020304" pitchFamily="18" charset="0"/>
                      </a:endParaRPr>
                    </a:p>
                  </a:txBody>
                  <a:tcPr marL="46079" marR="460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u="none" strike="noStrike" dirty="0">
                          <a:effectLst/>
                          <a:latin typeface="Times New Roman" panose="02020603050405020304" pitchFamily="18" charset="0"/>
                          <a:ea typeface="Times New Roman" panose="02020603050405020304" pitchFamily="18" charset="0"/>
                        </a:rPr>
                        <a:t> Maintaining Adequate Fluid</a:t>
                      </a:r>
                      <a:endParaRPr lang="en-US" sz="2000" b="1" u="sng" dirty="0">
                        <a:effectLst/>
                        <a:latin typeface="Times New Roman" panose="02020603050405020304" pitchFamily="18" charset="0"/>
                        <a:ea typeface="Times New Roman" panose="02020603050405020304" pitchFamily="18" charset="0"/>
                      </a:endParaRPr>
                    </a:p>
                    <a:p>
                      <a:pPr algn="l" rtl="0"/>
                      <a:endParaRPr lang="en-US" sz="2000" b="1" u="sng" dirty="0">
                        <a:effectLst/>
                        <a:latin typeface="Times New Roman" panose="02020603050405020304" pitchFamily="18" charset="0"/>
                        <a:ea typeface="Times New Roman" panose="02020603050405020304" pitchFamily="18" charset="0"/>
                      </a:endParaRPr>
                    </a:p>
                  </a:txBody>
                  <a:tcPr marL="46079" marR="460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83820" marR="83820" algn="l" rtl="0">
                        <a:spcAft>
                          <a:spcPts val="0"/>
                        </a:spcAft>
                      </a:pPr>
                      <a:r>
                        <a:rPr lang="en-US" sz="2000" b="0" u="none" strike="noStrike" dirty="0">
                          <a:effectLst/>
                          <a:latin typeface="Times New Roman" panose="02020603050405020304" pitchFamily="18" charset="0"/>
                          <a:ea typeface="Times New Roman" panose="02020603050405020304" pitchFamily="18" charset="0"/>
                        </a:rPr>
                        <a:t> </a:t>
                      </a:r>
                      <a:endParaRPr lang="en-US" sz="2000" b="1" u="sng" dirty="0">
                        <a:effectLst/>
                        <a:latin typeface="Times New Roman" panose="02020603050405020304" pitchFamily="18" charset="0"/>
                        <a:ea typeface="Times New Roman" panose="02020603050405020304" pitchFamily="18" charset="0"/>
                      </a:endParaRPr>
                    </a:p>
                  </a:txBody>
                  <a:tcPr marL="46079" marR="460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64634813"/>
                  </a:ext>
                </a:extLst>
              </a:tr>
            </a:tbl>
          </a:graphicData>
        </a:graphic>
      </p:graphicFrame>
    </p:spTree>
    <p:extLst>
      <p:ext uri="{BB962C8B-B14F-4D97-AF65-F5344CB8AC3E}">
        <p14:creationId xmlns:p14="http://schemas.microsoft.com/office/powerpoint/2010/main" val="4082335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50D0E916-67B1-E938-278C-D03DE608F39E}"/>
              </a:ext>
            </a:extLst>
          </p:cNvPr>
          <p:cNvSpPr>
            <a:spLocks noGrp="1"/>
          </p:cNvSpPr>
          <p:nvPr>
            <p:ph type="title"/>
          </p:nvPr>
        </p:nvSpPr>
        <p:spPr>
          <a:xfrm>
            <a:off x="191344" y="116632"/>
            <a:ext cx="11809312" cy="648072"/>
          </a:xfrm>
          <a:ln>
            <a:solidFill>
              <a:schemeClr val="accent1"/>
            </a:solidFill>
          </a:ln>
        </p:spPr>
        <p:txBody>
          <a:bodyPr>
            <a:noAutofit/>
          </a:bodyPr>
          <a:lstStyle/>
          <a:p>
            <a:r>
              <a:rPr lang="en-US" sz="3600" b="1" dirty="0">
                <a:latin typeface="Times New Roman" panose="02020603050405020304" pitchFamily="18" charset="0"/>
                <a:ea typeface="Times New Roman" panose="02020603050405020304" pitchFamily="18" charset="0"/>
                <a:cs typeface="Times New Roman" panose="02020603050405020304" pitchFamily="18" charset="0"/>
              </a:rPr>
              <a:t>Liver cirrhosis</a:t>
            </a:r>
            <a:endParaRPr lang="en-US" sz="3600" dirty="0"/>
          </a:p>
        </p:txBody>
      </p:sp>
      <p:sp>
        <p:nvSpPr>
          <p:cNvPr id="3" name="عنصر نائب للمحتوى 2">
            <a:extLst>
              <a:ext uri="{FF2B5EF4-FFF2-40B4-BE49-F238E27FC236}">
                <a16:creationId xmlns:a16="http://schemas.microsoft.com/office/drawing/2014/main" id="{556D1BA6-537E-972C-83D3-4F5363052092}"/>
              </a:ext>
            </a:extLst>
          </p:cNvPr>
          <p:cNvSpPr>
            <a:spLocks noGrp="1"/>
          </p:cNvSpPr>
          <p:nvPr>
            <p:ph idx="1"/>
          </p:nvPr>
        </p:nvSpPr>
        <p:spPr>
          <a:xfrm>
            <a:off x="0" y="869098"/>
            <a:ext cx="12000656" cy="5872270"/>
          </a:xfrm>
        </p:spPr>
        <p:txBody>
          <a:bodyPr>
            <a:normAutofit/>
          </a:bodyPr>
          <a:lstStyle/>
          <a:p>
            <a:pPr marL="90170" marR="90170" indent="0" algn="l" rtl="0" hangingPunct="0">
              <a:buNone/>
              <a:tabLst>
                <a:tab pos="180340" algn="l"/>
              </a:tabLs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Cirrhosis is a chronic progressive disease of </a:t>
            </a:r>
            <a:r>
              <a:rPr lang="en-US" sz="2400" dirty="0">
                <a:effectLst/>
                <a:latin typeface="Arial" panose="020B0604020202020204" pitchFamily="34" charset="0"/>
                <a:ea typeface="Times New Roman" panose="02020603050405020304" pitchFamily="18" charset="0"/>
                <a:cs typeface="Times New Roman" panose="02020603050405020304" pitchFamily="18" charset="0"/>
              </a:rPr>
              <a:t>the liver. </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It is characterized by degeneration and destruction of liver cells. </a:t>
            </a:r>
            <a:endParaRPr lang="en-US" sz="1600" dirty="0">
              <a:effectLst/>
              <a:latin typeface="MS Sans Serif"/>
              <a:ea typeface="Times New Roman" panose="02020603050405020304" pitchFamily="18" charset="0"/>
              <a:cs typeface="Times New Roman" panose="02020603050405020304" pitchFamily="18" charset="0"/>
            </a:endParaRPr>
          </a:p>
          <a:p>
            <a:pPr marL="448945" indent="-285750" algn="l" rtl="0" hangingPunct="0"/>
            <a:r>
              <a:rPr lang="en-US" sz="2400" b="1" u="sng" dirty="0">
                <a:effectLst/>
                <a:latin typeface="Times New Roman" panose="02020603050405020304" pitchFamily="18" charset="0"/>
                <a:ea typeface="Times New Roman" panose="02020603050405020304" pitchFamily="18" charset="0"/>
                <a:cs typeface="Times New Roman" panose="02020603050405020304" pitchFamily="18" charset="0"/>
              </a:rPr>
              <a:t>The effect of liver disease includes: </a:t>
            </a:r>
            <a:endParaRPr lang="en-US" sz="1600" dirty="0">
              <a:effectLst/>
              <a:latin typeface="MS Sans Serif"/>
              <a:ea typeface="Times New Roman" panose="02020603050405020304" pitchFamily="18" charset="0"/>
              <a:cs typeface="Times New Roman" panose="02020603050405020304" pitchFamily="18" charset="0"/>
            </a:endParaRPr>
          </a:p>
          <a:p>
            <a:pPr algn="l" rtl="0" hangingPunct="0">
              <a:tabLst>
                <a:tab pos="742950" algn="l"/>
              </a:tabLs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Metabolic disturbances.</a:t>
            </a:r>
            <a:endParaRPr lang="en-US" sz="1600" dirty="0">
              <a:effectLst/>
              <a:latin typeface="MS Sans Serif"/>
              <a:ea typeface="Times New Roman" panose="02020603050405020304" pitchFamily="18" charset="0"/>
              <a:cs typeface="Times New Roman" panose="02020603050405020304" pitchFamily="18" charset="0"/>
            </a:endParaRPr>
          </a:p>
          <a:p>
            <a:pPr algn="l" rtl="0" hangingPunct="0">
              <a:tabLst>
                <a:tab pos="742950" algn="l"/>
              </a:tabLs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Blood abnormalities.</a:t>
            </a:r>
            <a:endParaRPr lang="en-US" sz="1600" dirty="0">
              <a:effectLst/>
              <a:latin typeface="MS Sans Serif"/>
              <a:ea typeface="Times New Roman" panose="02020603050405020304" pitchFamily="18" charset="0"/>
              <a:cs typeface="Times New Roman" panose="02020603050405020304" pitchFamily="18" charset="0"/>
            </a:endParaRPr>
          </a:p>
          <a:p>
            <a:pPr algn="l" rtl="0" hangingPunct="0">
              <a:tabLst>
                <a:tab pos="742950" algn="l"/>
              </a:tabLs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Fluid and electrolytes imbalances.</a:t>
            </a:r>
            <a:endParaRPr lang="en-US" sz="1600" dirty="0">
              <a:effectLst/>
              <a:latin typeface="MS Sans Serif"/>
              <a:ea typeface="Times New Roman" panose="02020603050405020304" pitchFamily="18" charset="0"/>
              <a:cs typeface="Times New Roman" panose="02020603050405020304" pitchFamily="18" charset="0"/>
            </a:endParaRPr>
          </a:p>
          <a:p>
            <a:pPr algn="l" rtl="0" hangingPunct="0">
              <a:tabLst>
                <a:tab pos="742950" algn="l"/>
              </a:tabLs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Decreases of drugs and toxins.</a:t>
            </a:r>
            <a:endParaRPr lang="en-US" sz="1600" dirty="0">
              <a:effectLst/>
              <a:latin typeface="MS Sans Serif"/>
              <a:ea typeface="Times New Roman" panose="02020603050405020304" pitchFamily="18" charset="0"/>
              <a:cs typeface="Times New Roman" panose="02020603050405020304" pitchFamily="18" charset="0"/>
            </a:endParaRPr>
          </a:p>
          <a:p>
            <a:pPr algn="l" rtl="0" hangingPunct="0">
              <a:tabLst>
                <a:tab pos="742950" algn="l"/>
              </a:tabLs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Obstruction of blood vessels and bile duct in of the liver.</a:t>
            </a:r>
            <a:endParaRPr lang="en-US" sz="1600" dirty="0">
              <a:effectLst/>
              <a:latin typeface="MS Sans Serif"/>
              <a:ea typeface="Times New Roman" panose="02020603050405020304" pitchFamily="18" charset="0"/>
              <a:cs typeface="Times New Roman" panose="02020603050405020304" pitchFamily="18" charset="0"/>
            </a:endParaRPr>
          </a:p>
          <a:p>
            <a:pPr algn="l" rtl="0" hangingPunct="0"/>
            <a:r>
              <a:rPr lang="en-US" sz="2400" b="1" u="sng" dirty="0">
                <a:effectLst/>
                <a:latin typeface="Times New Roman" panose="02020603050405020304" pitchFamily="18" charset="0"/>
                <a:ea typeface="Times New Roman" panose="02020603050405020304" pitchFamily="18" charset="0"/>
                <a:cs typeface="Times New Roman" panose="02020603050405020304" pitchFamily="18" charset="0"/>
              </a:rPr>
              <a:t>Incidence</a:t>
            </a:r>
            <a:endParaRPr lang="en-US" sz="1600" dirty="0">
              <a:effectLst/>
              <a:latin typeface="MS Sans Serif"/>
              <a:ea typeface="Times New Roman" panose="02020603050405020304" pitchFamily="18" charset="0"/>
              <a:cs typeface="Times New Roman" panose="02020603050405020304" pitchFamily="18" charset="0"/>
            </a:endParaRPr>
          </a:p>
          <a:p>
            <a:pPr algn="l" rtl="0" hangingPunct="0">
              <a:tabLst>
                <a:tab pos="540385" algn="l"/>
                <a:tab pos="810260" algn="l"/>
              </a:tabLs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People between 40 and 60 years.</a:t>
            </a:r>
            <a:endParaRPr lang="en-US" sz="1600" dirty="0">
              <a:effectLst/>
              <a:latin typeface="MS Sans Serif"/>
              <a:ea typeface="Times New Roman" panose="02020603050405020304" pitchFamily="18" charset="0"/>
              <a:cs typeface="Times New Roman" panose="02020603050405020304" pitchFamily="18" charset="0"/>
            </a:endParaRPr>
          </a:p>
          <a:p>
            <a:pPr algn="l" rtl="0" hangingPunct="0">
              <a:tabLst>
                <a:tab pos="540385" algn="l"/>
                <a:tab pos="810260" algn="l"/>
              </a:tabLs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It is more common in men than in women.</a:t>
            </a:r>
            <a:endParaRPr lang="en-US" sz="1600" dirty="0">
              <a:effectLst/>
              <a:latin typeface="MS Sans Serif"/>
              <a:ea typeface="Times New Roman" panose="02020603050405020304" pitchFamily="18" charset="0"/>
              <a:cs typeface="Times New Roman" panose="02020603050405020304" pitchFamily="18" charset="0"/>
            </a:endParaRPr>
          </a:p>
          <a:p>
            <a:pPr algn="l" rtl="0" hangingPunct="0">
              <a:tabLst>
                <a:tab pos="540385" algn="l"/>
                <a:tab pos="810260" algn="l"/>
              </a:tabLs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It may be related to excessive alcohol intake.</a:t>
            </a:r>
            <a:endParaRPr lang="en-US" sz="1600" dirty="0">
              <a:effectLst/>
              <a:latin typeface="MS Sans Serif"/>
              <a:ea typeface="Times New Roman" panose="02020603050405020304" pitchFamily="18" charset="0"/>
              <a:cs typeface="Times New Roman" panose="02020603050405020304" pitchFamily="18" charset="0"/>
            </a:endParaRPr>
          </a:p>
          <a:p>
            <a:endParaRPr lang="en-US" sz="3600" dirty="0"/>
          </a:p>
        </p:txBody>
      </p:sp>
    </p:spTree>
    <p:extLst>
      <p:ext uri="{BB962C8B-B14F-4D97-AF65-F5344CB8AC3E}">
        <p14:creationId xmlns:p14="http://schemas.microsoft.com/office/powerpoint/2010/main" val="5420258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78F03517-0374-CF0D-3727-9808106FAB2A}"/>
              </a:ext>
            </a:extLst>
          </p:cNvPr>
          <p:cNvSpPr>
            <a:spLocks noGrp="1"/>
          </p:cNvSpPr>
          <p:nvPr>
            <p:ph type="title"/>
          </p:nvPr>
        </p:nvSpPr>
        <p:spPr>
          <a:xfrm>
            <a:off x="191344" y="116632"/>
            <a:ext cx="11737304" cy="615204"/>
          </a:xfrm>
          <a:ln>
            <a:solidFill>
              <a:schemeClr val="accent1"/>
            </a:solidFill>
          </a:ln>
        </p:spPr>
        <p:txBody>
          <a:bodyPr>
            <a:noAutofit/>
          </a:bodyPr>
          <a:lstStyle/>
          <a:p>
            <a:r>
              <a:rPr lang="en-US" sz="3600" b="1" dirty="0">
                <a:latin typeface="Times New Roman" panose="02020603050405020304" pitchFamily="18" charset="0"/>
                <a:ea typeface="Times New Roman" panose="02020603050405020304" pitchFamily="18" charset="0"/>
                <a:cs typeface="Times New Roman" panose="02020603050405020304" pitchFamily="18" charset="0"/>
              </a:rPr>
              <a:t>Types of cirrhosis:</a:t>
            </a:r>
            <a:endParaRPr lang="en-US" sz="3600" dirty="0"/>
          </a:p>
        </p:txBody>
      </p:sp>
      <p:sp>
        <p:nvSpPr>
          <p:cNvPr id="3" name="عنصر نائب للمحتوى 2">
            <a:extLst>
              <a:ext uri="{FF2B5EF4-FFF2-40B4-BE49-F238E27FC236}">
                <a16:creationId xmlns:a16="http://schemas.microsoft.com/office/drawing/2014/main" id="{D1C4F0E9-77CF-B1F6-9A29-C48688DC4E1F}"/>
              </a:ext>
            </a:extLst>
          </p:cNvPr>
          <p:cNvSpPr>
            <a:spLocks noGrp="1"/>
          </p:cNvSpPr>
          <p:nvPr>
            <p:ph idx="1"/>
          </p:nvPr>
        </p:nvSpPr>
        <p:spPr>
          <a:xfrm>
            <a:off x="0" y="908720"/>
            <a:ext cx="11928648" cy="5472607"/>
          </a:xfrm>
        </p:spPr>
        <p:txBody>
          <a:bodyPr>
            <a:normAutofit lnSpcReduction="10000"/>
          </a:bodyPr>
          <a:lstStyle/>
          <a:p>
            <a:pPr marL="457200" lvl="1" indent="-457200" algn="l" rtl="0" hangingPunct="0">
              <a:buFont typeface="Wingdings" panose="05000000000000000000" pitchFamily="2" charset="2"/>
              <a:buChar char="Ø"/>
              <a:tabLst>
                <a:tab pos="270510" algn="l"/>
                <a:tab pos="408940" algn="l"/>
              </a:tabLst>
            </a:pPr>
            <a:r>
              <a:rPr lang="en-US" sz="2300" b="1" u="sng" dirty="0" err="1">
                <a:effectLst/>
                <a:latin typeface="Times New Roman" panose="02020603050405020304" pitchFamily="18" charset="0"/>
                <a:ea typeface="Times New Roman" panose="02020603050405020304" pitchFamily="18" charset="0"/>
                <a:cs typeface="Times New Roman" panose="02020603050405020304" pitchFamily="18" charset="0"/>
              </a:rPr>
              <a:t>Lannec's</a:t>
            </a:r>
            <a:r>
              <a:rPr lang="en-US" sz="2300" b="1" u="sng" dirty="0">
                <a:effectLst/>
                <a:latin typeface="Times New Roman" panose="02020603050405020304" pitchFamily="18" charset="0"/>
                <a:ea typeface="Times New Roman" panose="02020603050405020304" pitchFamily="18" charset="0"/>
                <a:cs typeface="Times New Roman" panose="02020603050405020304" pitchFamily="18" charset="0"/>
              </a:rPr>
              <a:t> Cirrhosis caused by:</a:t>
            </a:r>
            <a:endParaRPr lang="en-US" sz="1400" b="1" dirty="0">
              <a:effectLst/>
              <a:latin typeface="MS Sans Serif"/>
              <a:ea typeface="Times New Roman" panose="02020603050405020304" pitchFamily="18" charset="0"/>
              <a:cs typeface="Times New Roman" panose="02020603050405020304" pitchFamily="18" charset="0"/>
            </a:endParaRPr>
          </a:p>
          <a:p>
            <a:pPr algn="l" rtl="0" hangingPunct="0">
              <a:tabLst>
                <a:tab pos="637540" algn="l"/>
                <a:tab pos="810260" algn="l"/>
                <a:tab pos="907415" algn="l"/>
              </a:tabLst>
            </a:pPr>
            <a:r>
              <a:rPr lang="en-US" sz="2300" dirty="0">
                <a:effectLst/>
                <a:latin typeface="Times New Roman" panose="02020603050405020304" pitchFamily="18" charset="0"/>
                <a:ea typeface="Times New Roman" panose="02020603050405020304" pitchFamily="18" charset="0"/>
                <a:cs typeface="Times New Roman" panose="02020603050405020304" pitchFamily="18" charset="0"/>
              </a:rPr>
              <a:t> Nutritional deficiencies.</a:t>
            </a:r>
            <a:endParaRPr lang="en-US" sz="1400" dirty="0">
              <a:effectLst/>
              <a:latin typeface="MS Sans Serif"/>
              <a:ea typeface="Times New Roman" panose="02020603050405020304" pitchFamily="18" charset="0"/>
              <a:cs typeface="Times New Roman" panose="02020603050405020304" pitchFamily="18" charset="0"/>
            </a:endParaRPr>
          </a:p>
          <a:p>
            <a:pPr algn="l" rtl="0" hangingPunct="0">
              <a:tabLst>
                <a:tab pos="637540" algn="l"/>
                <a:tab pos="810260" algn="l"/>
                <a:tab pos="907415" algn="l"/>
              </a:tabLst>
            </a:pPr>
            <a:r>
              <a:rPr lang="en-US" sz="2300" dirty="0">
                <a:effectLst/>
                <a:latin typeface="Times New Roman" panose="02020603050405020304" pitchFamily="18" charset="0"/>
                <a:ea typeface="Times New Roman" panose="02020603050405020304" pitchFamily="18" charset="0"/>
                <a:cs typeface="Times New Roman" panose="02020603050405020304" pitchFamily="18" charset="0"/>
              </a:rPr>
              <a:t> Exposure to alcohol.</a:t>
            </a:r>
            <a:endParaRPr lang="en-US" sz="1400" dirty="0">
              <a:effectLst/>
              <a:latin typeface="MS Sans Serif"/>
              <a:ea typeface="Times New Roman" panose="02020603050405020304" pitchFamily="18" charset="0"/>
              <a:cs typeface="Times New Roman" panose="02020603050405020304" pitchFamily="18" charset="0"/>
            </a:endParaRPr>
          </a:p>
          <a:p>
            <a:pPr algn="l" rtl="0" hangingPunct="0">
              <a:tabLst>
                <a:tab pos="637540" algn="l"/>
                <a:tab pos="810260" algn="l"/>
                <a:tab pos="907415" algn="l"/>
              </a:tabLst>
            </a:pPr>
            <a:r>
              <a:rPr lang="en-US" sz="2300" dirty="0">
                <a:effectLst/>
                <a:latin typeface="Times New Roman" panose="02020603050405020304" pitchFamily="18" charset="0"/>
                <a:ea typeface="Times New Roman" panose="02020603050405020304" pitchFamily="18" charset="0"/>
                <a:cs typeface="Times New Roman" panose="02020603050405020304" pitchFamily="18" charset="0"/>
              </a:rPr>
              <a:t> Exposure to toxins.</a:t>
            </a:r>
            <a:endParaRPr lang="en-US" sz="1400" dirty="0">
              <a:effectLst/>
              <a:latin typeface="MS Sans Serif"/>
              <a:ea typeface="Times New Roman" panose="02020603050405020304" pitchFamily="18" charset="0"/>
              <a:cs typeface="Times New Roman" panose="02020603050405020304" pitchFamily="18" charset="0"/>
            </a:endParaRPr>
          </a:p>
          <a:p>
            <a:pPr algn="l" rtl="0" hangingPunct="0">
              <a:tabLst>
                <a:tab pos="810260" algn="l"/>
              </a:tabLst>
            </a:pPr>
            <a:r>
              <a:rPr lang="en-US" sz="2300" dirty="0">
                <a:effectLst/>
                <a:latin typeface="Times New Roman" panose="02020603050405020304" pitchFamily="18" charset="0"/>
                <a:ea typeface="Times New Roman" panose="02020603050405020304" pitchFamily="18" charset="0"/>
                <a:cs typeface="Times New Roman" panose="02020603050405020304" pitchFamily="18" charset="0"/>
              </a:rPr>
              <a:t>The liver enlarges (knobby) then shrinking.</a:t>
            </a:r>
            <a:endParaRPr lang="en-US" sz="1400" dirty="0">
              <a:effectLst/>
              <a:latin typeface="MS Sans Serif"/>
              <a:ea typeface="Times New Roman" panose="02020603050405020304" pitchFamily="18" charset="0"/>
              <a:cs typeface="Times New Roman" panose="02020603050405020304" pitchFamily="18" charset="0"/>
            </a:endParaRPr>
          </a:p>
          <a:p>
            <a:pPr algn="l" rtl="0" hangingPunct="0">
              <a:tabLst>
                <a:tab pos="810260" algn="l"/>
              </a:tabLst>
            </a:pPr>
            <a:r>
              <a:rPr lang="en-US" sz="2300" dirty="0">
                <a:effectLst/>
                <a:latin typeface="Times New Roman" panose="02020603050405020304" pitchFamily="18" charset="0"/>
                <a:ea typeface="Times New Roman" panose="02020603050405020304" pitchFamily="18" charset="0"/>
                <a:cs typeface="Times New Roman" panose="02020603050405020304" pitchFamily="18" charset="0"/>
              </a:rPr>
              <a:t>It can be reversed if the case is corrected early.</a:t>
            </a:r>
          </a:p>
          <a:p>
            <a:pPr algn="l" rtl="0" hangingPunct="0">
              <a:buFont typeface="Wingdings" panose="05000000000000000000" pitchFamily="2" charset="2"/>
              <a:buChar char="Ø"/>
              <a:tabLst>
                <a:tab pos="810260" algn="l"/>
              </a:tabLst>
            </a:pPr>
            <a:r>
              <a:rPr lang="en-US" sz="2300" b="1" u="sng" dirty="0">
                <a:effectLst/>
                <a:latin typeface="Times New Roman" panose="02020603050405020304" pitchFamily="18" charset="0"/>
                <a:ea typeface="Times New Roman" panose="02020603050405020304" pitchFamily="18" charset="0"/>
                <a:cs typeface="Times New Roman" panose="02020603050405020304" pitchFamily="18" charset="0"/>
              </a:rPr>
              <a:t>Post necrotic Cirrhosis: </a:t>
            </a:r>
            <a:endParaRPr lang="en-US" sz="1400" b="1" dirty="0">
              <a:effectLst/>
              <a:latin typeface="MS Sans Serif"/>
              <a:ea typeface="Times New Roman" panose="02020603050405020304" pitchFamily="18" charset="0"/>
              <a:cs typeface="Times New Roman" panose="02020603050405020304" pitchFamily="18" charset="0"/>
            </a:endParaRPr>
          </a:p>
          <a:p>
            <a:pPr marL="628650" indent="-285750" algn="l" rtl="0" hangingPunct="0">
              <a:tabLst>
                <a:tab pos="450215" algn="l"/>
              </a:tabLst>
            </a:pPr>
            <a:r>
              <a:rPr lang="en-US" sz="2300" dirty="0">
                <a:effectLst/>
                <a:latin typeface="Times New Roman" panose="02020603050405020304" pitchFamily="18" charset="0"/>
                <a:ea typeface="Times New Roman" panose="02020603050405020304" pitchFamily="18" charset="0"/>
                <a:cs typeface="Times New Roman" panose="02020603050405020304" pitchFamily="18" charset="0"/>
              </a:rPr>
              <a:t>It is a complication of hepatitis, there is massive liver cell necrosis. </a:t>
            </a:r>
          </a:p>
          <a:p>
            <a:pPr algn="l" rtl="0" hangingPunct="0">
              <a:buFont typeface="Wingdings" panose="05000000000000000000" pitchFamily="2" charset="2"/>
              <a:buChar char="Ø"/>
              <a:tabLst>
                <a:tab pos="450215" algn="l"/>
              </a:tabLst>
            </a:pPr>
            <a:r>
              <a:rPr lang="en-US" sz="2300" b="1" u="sng" dirty="0">
                <a:effectLst/>
                <a:latin typeface="Times New Roman" panose="02020603050405020304" pitchFamily="18" charset="0"/>
                <a:ea typeface="Times New Roman" panose="02020603050405020304" pitchFamily="18" charset="0"/>
                <a:cs typeface="Times New Roman" panose="02020603050405020304" pitchFamily="18" charset="0"/>
              </a:rPr>
              <a:t>Biliary Cirrhosis</a:t>
            </a:r>
            <a:endParaRPr lang="en-US" sz="1400" b="1" dirty="0">
              <a:effectLst/>
              <a:latin typeface="MS Sans Serif"/>
              <a:ea typeface="Times New Roman" panose="02020603050405020304" pitchFamily="18" charset="0"/>
              <a:cs typeface="Times New Roman" panose="02020603050405020304" pitchFamily="18" charset="0"/>
            </a:endParaRPr>
          </a:p>
          <a:p>
            <a:pPr marL="351790" indent="-285750" algn="l" rtl="0" hangingPunct="0">
              <a:tabLst>
                <a:tab pos="450215" algn="l"/>
              </a:tabLst>
            </a:pPr>
            <a:r>
              <a:rPr lang="en-US" sz="2300" dirty="0">
                <a:effectLst/>
                <a:latin typeface="Times New Roman" panose="02020603050405020304" pitchFamily="18" charset="0"/>
                <a:ea typeface="Times New Roman" panose="02020603050405020304" pitchFamily="18" charset="0"/>
                <a:cs typeface="Times New Roman" panose="02020603050405020304" pitchFamily="18" charset="0"/>
              </a:rPr>
              <a:t>It is also called obstructive or idiopathic cirrhosis. It develops as a result of obstruction to bile flow.</a:t>
            </a:r>
          </a:p>
          <a:p>
            <a:pPr algn="l" rtl="0" hangingPunct="0">
              <a:buFont typeface="Wingdings" panose="05000000000000000000" pitchFamily="2" charset="2"/>
              <a:buChar char="Ø"/>
              <a:tabLst>
                <a:tab pos="450215" algn="l"/>
              </a:tabLst>
            </a:pPr>
            <a:r>
              <a:rPr lang="en-US" sz="2300" b="1" u="sng" dirty="0">
                <a:effectLst/>
                <a:latin typeface="Times New Roman" panose="02020603050405020304" pitchFamily="18" charset="0"/>
                <a:ea typeface="Times New Roman" panose="02020603050405020304" pitchFamily="18" charset="0"/>
                <a:cs typeface="Times New Roman" panose="02020603050405020304" pitchFamily="18" charset="0"/>
              </a:rPr>
              <a:t>Cardiac Cirrhosis:</a:t>
            </a:r>
            <a:endParaRPr lang="en-US" sz="1400" b="1" dirty="0">
              <a:effectLst/>
              <a:latin typeface="MS Sans Serif"/>
              <a:ea typeface="Times New Roman" panose="02020603050405020304" pitchFamily="18" charset="0"/>
              <a:cs typeface="Times New Roman" panose="02020603050405020304" pitchFamily="18" charset="0"/>
            </a:endParaRPr>
          </a:p>
          <a:p>
            <a:pPr algn="l" rtl="0" hangingPunct="0">
              <a:tabLst>
                <a:tab pos="450215" algn="l"/>
              </a:tabLst>
            </a:pPr>
            <a:r>
              <a:rPr lang="en-US" sz="2300" dirty="0">
                <a:effectLst/>
                <a:latin typeface="Times New Roman" panose="02020603050405020304" pitchFamily="18" charset="0"/>
                <a:ea typeface="Times New Roman" panose="02020603050405020304" pitchFamily="18" charset="0"/>
                <a:cs typeface="Times New Roman" panose="02020603050405020304" pitchFamily="18" charset="0"/>
              </a:rPr>
              <a:t>It follows sever right side heart failure.</a:t>
            </a:r>
            <a:endParaRPr lang="en-US" sz="1400" dirty="0">
              <a:effectLst/>
              <a:latin typeface="MS Sans Serif"/>
              <a:ea typeface="Times New Roman" panose="02020603050405020304" pitchFamily="18" charset="0"/>
              <a:cs typeface="Times New Roman" panose="02020603050405020304" pitchFamily="18" charset="0"/>
            </a:endParaRPr>
          </a:p>
          <a:p>
            <a:pPr algn="l" rtl="0" hangingPunct="0">
              <a:tabLst>
                <a:tab pos="450215" algn="l"/>
              </a:tabLst>
            </a:pPr>
            <a:r>
              <a:rPr lang="en-US" sz="2300" dirty="0">
                <a:effectLst/>
                <a:latin typeface="Times New Roman" panose="02020603050405020304" pitchFamily="18" charset="0"/>
                <a:ea typeface="Times New Roman" panose="02020603050405020304" pitchFamily="18" charset="0"/>
                <a:cs typeface="Times New Roman" panose="02020603050405020304" pitchFamily="18" charset="0"/>
              </a:rPr>
              <a:t>Venous congestion and hypoxia leads to necrosis of the liver cells.</a:t>
            </a:r>
            <a:endParaRPr lang="en-US" sz="1400" dirty="0">
              <a:effectLst/>
              <a:latin typeface="MS Sans Serif"/>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1317759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64DC0884-D879-865C-833B-B395C85FB538}"/>
              </a:ext>
            </a:extLst>
          </p:cNvPr>
          <p:cNvSpPr>
            <a:spLocks noGrp="1"/>
          </p:cNvSpPr>
          <p:nvPr>
            <p:ph type="title"/>
          </p:nvPr>
        </p:nvSpPr>
        <p:spPr>
          <a:xfrm>
            <a:off x="128121" y="44624"/>
            <a:ext cx="11944543" cy="490641"/>
          </a:xfrm>
          <a:ln>
            <a:solidFill>
              <a:schemeClr val="accent1"/>
            </a:solidFill>
          </a:ln>
        </p:spPr>
        <p:txBody>
          <a:bodyPr>
            <a:noAutofit/>
          </a:bodyPr>
          <a:lstStyle/>
          <a:p>
            <a:r>
              <a:rPr lang="en-US" sz="3200" b="1" dirty="0">
                <a:latin typeface="Times New Roman" panose="02020603050405020304" pitchFamily="18" charset="0"/>
                <a:ea typeface="Times New Roman" panose="02020603050405020304" pitchFamily="18" charset="0"/>
                <a:cs typeface="Times New Roman" panose="02020603050405020304" pitchFamily="18" charset="0"/>
              </a:rPr>
              <a:t>Signs and Symptoms:</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3200" dirty="0"/>
          </a:p>
        </p:txBody>
      </p:sp>
      <p:sp>
        <p:nvSpPr>
          <p:cNvPr id="4" name="عنصر نائب للنص 3">
            <a:extLst>
              <a:ext uri="{FF2B5EF4-FFF2-40B4-BE49-F238E27FC236}">
                <a16:creationId xmlns:a16="http://schemas.microsoft.com/office/drawing/2014/main" id="{EC4787B8-93EE-9C4A-C53A-31BBC55E5788}"/>
              </a:ext>
            </a:extLst>
          </p:cNvPr>
          <p:cNvSpPr>
            <a:spLocks noGrp="1"/>
          </p:cNvSpPr>
          <p:nvPr>
            <p:ph type="body" idx="1"/>
          </p:nvPr>
        </p:nvSpPr>
        <p:spPr>
          <a:xfrm>
            <a:off x="128121" y="633950"/>
            <a:ext cx="4464495" cy="309948"/>
          </a:xfrm>
          <a:ln>
            <a:solidFill>
              <a:schemeClr val="accent1"/>
            </a:solidFill>
          </a:ln>
        </p:spPr>
        <p:txBody>
          <a:bodyPr>
            <a:normAutofit fontScale="70000" lnSpcReduction="20000"/>
          </a:bodyPr>
          <a:lstStyle/>
          <a:p>
            <a:pPr algn="ctr" rtl="0"/>
            <a:r>
              <a:rPr lang="en-US" dirty="0">
                <a:latin typeface="Times New Roman" panose="02020603050405020304" pitchFamily="18" charset="0"/>
                <a:ea typeface="Times New Roman" panose="02020603050405020304" pitchFamily="18" charset="0"/>
                <a:cs typeface="Times New Roman" panose="02020603050405020304" pitchFamily="18" charset="0"/>
              </a:rPr>
              <a:t>I. Mild Symptoms</a:t>
            </a:r>
            <a:endParaRPr lang="en-US" dirty="0">
              <a:latin typeface="MS Sans Serif"/>
              <a:ea typeface="Times New Roman" panose="02020603050405020304" pitchFamily="18" charset="0"/>
              <a:cs typeface="Times New Roman" panose="02020603050405020304" pitchFamily="18" charset="0"/>
            </a:endParaRPr>
          </a:p>
        </p:txBody>
      </p:sp>
      <p:sp>
        <p:nvSpPr>
          <p:cNvPr id="3" name="عنصر نائب للمحتوى 2">
            <a:extLst>
              <a:ext uri="{FF2B5EF4-FFF2-40B4-BE49-F238E27FC236}">
                <a16:creationId xmlns:a16="http://schemas.microsoft.com/office/drawing/2014/main" id="{B3C06835-E2D4-1C05-AB2F-5E05BDE09D53}"/>
              </a:ext>
            </a:extLst>
          </p:cNvPr>
          <p:cNvSpPr>
            <a:spLocks noGrp="1"/>
          </p:cNvSpPr>
          <p:nvPr>
            <p:ph sz="half" idx="2"/>
          </p:nvPr>
        </p:nvSpPr>
        <p:spPr>
          <a:xfrm>
            <a:off x="119337" y="980728"/>
            <a:ext cx="4464495" cy="5832648"/>
          </a:xfrm>
          <a:ln>
            <a:solidFill>
              <a:schemeClr val="accent1"/>
            </a:solidFill>
          </a:ln>
        </p:spPr>
        <p:txBody>
          <a:bodyPr>
            <a:noAutofit/>
          </a:bodyPr>
          <a:lstStyle/>
          <a:p>
            <a:pPr marL="342900" lvl="0" indent="-342900" algn="l" rtl="0" hangingPunct="0">
              <a:spcAft>
                <a:spcPts val="0"/>
              </a:spcAft>
              <a:buFont typeface="+mj-lt"/>
              <a:buAutoNum type="arabicPeriod"/>
              <a:tabLst>
                <a:tab pos="408940" algn="l"/>
                <a:tab pos="450215" algn="l"/>
              </a:tabLst>
            </a:pPr>
            <a:r>
              <a:rPr lang="en-US" sz="2000" dirty="0">
                <a:effectLst/>
                <a:ea typeface="Times New Roman" panose="02020603050405020304" pitchFamily="18" charset="0"/>
                <a:cs typeface="Times New Roman" panose="02020603050405020304" pitchFamily="18" charset="0"/>
              </a:rPr>
              <a:t>Slight weight loss.</a:t>
            </a:r>
          </a:p>
          <a:p>
            <a:pPr marL="342900" lvl="0" indent="-342900" algn="l" rtl="0" hangingPunct="0">
              <a:spcAft>
                <a:spcPts val="0"/>
              </a:spcAft>
              <a:buFont typeface="+mj-lt"/>
              <a:buAutoNum type="arabicPeriod"/>
              <a:tabLst>
                <a:tab pos="408940" algn="l"/>
                <a:tab pos="450215" algn="l"/>
              </a:tabLst>
            </a:pPr>
            <a:r>
              <a:rPr lang="en-US" sz="2000" dirty="0">
                <a:effectLst/>
                <a:ea typeface="Times New Roman" panose="02020603050405020304" pitchFamily="18" charset="0"/>
                <a:cs typeface="Times New Roman" panose="02020603050405020304" pitchFamily="18" charset="0"/>
              </a:rPr>
              <a:t>Unexplained fever.</a:t>
            </a:r>
          </a:p>
          <a:p>
            <a:pPr marL="342900" lvl="0" indent="-342900" algn="l" rtl="0" hangingPunct="0">
              <a:spcAft>
                <a:spcPts val="0"/>
              </a:spcAft>
              <a:buFont typeface="+mj-lt"/>
              <a:buAutoNum type="arabicPeriod"/>
              <a:tabLst>
                <a:tab pos="408940" algn="l"/>
                <a:tab pos="450215" algn="l"/>
              </a:tabLst>
            </a:pPr>
            <a:r>
              <a:rPr lang="en-US" sz="2000" dirty="0">
                <a:effectLst/>
                <a:ea typeface="Times New Roman" panose="02020603050405020304" pitchFamily="18" charset="0"/>
                <a:cs typeface="Times New Roman" panose="02020603050405020304" pitchFamily="18" charset="0"/>
              </a:rPr>
              <a:t>Fatigue.</a:t>
            </a:r>
          </a:p>
          <a:p>
            <a:pPr marL="342900" lvl="0" indent="-342900" algn="l" rtl="0" hangingPunct="0">
              <a:spcAft>
                <a:spcPts val="0"/>
              </a:spcAft>
              <a:buFont typeface="+mj-lt"/>
              <a:buAutoNum type="arabicPeriod"/>
              <a:tabLst>
                <a:tab pos="408940" algn="l"/>
                <a:tab pos="450215" algn="l"/>
              </a:tabLst>
            </a:pPr>
            <a:r>
              <a:rPr lang="en-US" sz="2000" dirty="0">
                <a:effectLst/>
                <a:ea typeface="Times New Roman" panose="02020603050405020304" pitchFamily="18" charset="0"/>
                <a:cs typeface="Times New Roman" panose="02020603050405020304" pitchFamily="18" charset="0"/>
              </a:rPr>
              <a:t>Abdominal pain described as heavy feeling in the right upper quadrant or </a:t>
            </a:r>
            <a:r>
              <a:rPr lang="en-US" sz="2000" dirty="0" err="1">
                <a:effectLst/>
                <a:ea typeface="Times New Roman" panose="02020603050405020304" pitchFamily="18" charset="0"/>
                <a:cs typeface="Times New Roman" panose="02020603050405020304" pitchFamily="18" charset="0"/>
              </a:rPr>
              <a:t>epigastruim</a:t>
            </a:r>
            <a:r>
              <a:rPr lang="en-US" sz="2000" dirty="0">
                <a:effectLst/>
                <a:ea typeface="Times New Roman" panose="02020603050405020304" pitchFamily="18" charset="0"/>
                <a:cs typeface="Times New Roman" panose="02020603050405020304" pitchFamily="18" charset="0"/>
              </a:rPr>
              <a:t> due to: stretching of the liver capsule , spasm of the Biliary ducts, and intermittent vascular spasm   </a:t>
            </a:r>
          </a:p>
          <a:p>
            <a:pPr marL="342900" lvl="0" indent="-342900" algn="l" rtl="0" hangingPunct="0">
              <a:spcAft>
                <a:spcPts val="0"/>
              </a:spcAft>
              <a:buFont typeface="+mj-lt"/>
              <a:buAutoNum type="arabicPeriod"/>
              <a:tabLst>
                <a:tab pos="408940" algn="l"/>
                <a:tab pos="450215" algn="l"/>
              </a:tabLst>
            </a:pPr>
            <a:r>
              <a:rPr lang="en-US" sz="2000" dirty="0">
                <a:effectLst/>
                <a:ea typeface="Times New Roman" panose="02020603050405020304" pitchFamily="18" charset="0"/>
                <a:cs typeface="Times New Roman" panose="02020603050405020304" pitchFamily="18" charset="0"/>
              </a:rPr>
              <a:t>Dull hearing in the right upper abdomen on percussion.</a:t>
            </a:r>
          </a:p>
          <a:p>
            <a:pPr marL="342900" lvl="0" indent="-342900" algn="l" rtl="0" hangingPunct="0">
              <a:spcAft>
                <a:spcPts val="0"/>
              </a:spcAft>
              <a:buFont typeface="+mj-lt"/>
              <a:buAutoNum type="arabicPeriod"/>
              <a:tabLst>
                <a:tab pos="408940" algn="l"/>
                <a:tab pos="450215" algn="l"/>
              </a:tabLst>
            </a:pPr>
            <a:r>
              <a:rPr lang="en-US" sz="2000" dirty="0">
                <a:effectLst/>
                <a:ea typeface="Times New Roman" panose="02020603050405020304" pitchFamily="18" charset="0"/>
                <a:cs typeface="Times New Roman" panose="02020603050405020304" pitchFamily="18" charset="0"/>
              </a:rPr>
              <a:t>Liver is palpable below the right rib margin.</a:t>
            </a:r>
          </a:p>
        </p:txBody>
      </p:sp>
      <p:sp>
        <p:nvSpPr>
          <p:cNvPr id="5" name="عنصر نائب للنص 4">
            <a:extLst>
              <a:ext uri="{FF2B5EF4-FFF2-40B4-BE49-F238E27FC236}">
                <a16:creationId xmlns:a16="http://schemas.microsoft.com/office/drawing/2014/main" id="{C0E1EC09-1408-CBAC-1A19-9B7AD621AD7F}"/>
              </a:ext>
            </a:extLst>
          </p:cNvPr>
          <p:cNvSpPr>
            <a:spLocks noGrp="1"/>
          </p:cNvSpPr>
          <p:nvPr>
            <p:ph type="body" sz="quarter" idx="3"/>
          </p:nvPr>
        </p:nvSpPr>
        <p:spPr>
          <a:xfrm>
            <a:off x="4655840" y="598772"/>
            <a:ext cx="7452586" cy="309948"/>
          </a:xfrm>
          <a:ln>
            <a:solidFill>
              <a:schemeClr val="accent1"/>
            </a:solidFill>
          </a:ln>
        </p:spPr>
        <p:txBody>
          <a:bodyPr>
            <a:normAutofit fontScale="70000" lnSpcReduction="20000"/>
          </a:bodyPr>
          <a:lstStyle/>
          <a:p>
            <a:pPr algn="ctr"/>
            <a:r>
              <a:rPr lang="en-US" dirty="0">
                <a:latin typeface="Times New Roman" panose="02020603050405020304" pitchFamily="18" charset="0"/>
                <a:ea typeface="Times New Roman" panose="02020603050405020304" pitchFamily="18" charset="0"/>
                <a:cs typeface="Times New Roman" panose="02020603050405020304" pitchFamily="18" charset="0"/>
              </a:rPr>
              <a:t>II-Progress of Disease:</a:t>
            </a:r>
            <a:endParaRPr lang="en-US" dirty="0">
              <a:latin typeface="MS Sans Serif"/>
              <a:ea typeface="Times New Roman" panose="02020603050405020304" pitchFamily="18" charset="0"/>
              <a:cs typeface="Times New Roman" panose="02020603050405020304" pitchFamily="18" charset="0"/>
            </a:endParaRPr>
          </a:p>
        </p:txBody>
      </p:sp>
      <p:sp>
        <p:nvSpPr>
          <p:cNvPr id="6" name="عنصر نائب للمحتوى 5">
            <a:extLst>
              <a:ext uri="{FF2B5EF4-FFF2-40B4-BE49-F238E27FC236}">
                <a16:creationId xmlns:a16="http://schemas.microsoft.com/office/drawing/2014/main" id="{4C1C7330-25CA-FBA9-3A92-A694FFB98581}"/>
              </a:ext>
            </a:extLst>
          </p:cNvPr>
          <p:cNvSpPr>
            <a:spLocks noGrp="1"/>
          </p:cNvSpPr>
          <p:nvPr>
            <p:ph sz="quarter" idx="4"/>
          </p:nvPr>
        </p:nvSpPr>
        <p:spPr>
          <a:xfrm>
            <a:off x="4655840" y="943897"/>
            <a:ext cx="7452586" cy="5914103"/>
          </a:xfrm>
          <a:ln>
            <a:solidFill>
              <a:schemeClr val="accent1"/>
            </a:solidFill>
          </a:ln>
        </p:spPr>
        <p:txBody>
          <a:bodyPr>
            <a:noAutofit/>
          </a:bodyPr>
          <a:lstStyle/>
          <a:p>
            <a:pPr marL="342900" lvl="0" indent="-342900" algn="l" rtl="0" hangingPunct="0">
              <a:spcAft>
                <a:spcPts val="0"/>
              </a:spcAft>
              <a:buFont typeface="+mj-lt"/>
              <a:buAutoNum type="arabicPeriod"/>
              <a:tabLst>
                <a:tab pos="457200" algn="l"/>
              </a:tabLst>
            </a:pPr>
            <a:r>
              <a:rPr lang="en-US" sz="1900" dirty="0">
                <a:effectLst/>
                <a:ea typeface="Times New Roman" panose="02020603050405020304" pitchFamily="18" charset="0"/>
                <a:cs typeface="Times New Roman" panose="02020603050405020304" pitchFamily="18" charset="0"/>
              </a:rPr>
              <a:t>GIT disturbances; anorexia, vomiting, diarrhea or constipation, flatulence and dyspepsia (heart burn). This is due to impaired of carbohydrate, fat, and protein metabolism.</a:t>
            </a:r>
          </a:p>
          <a:p>
            <a:pPr marL="342900" lvl="0" indent="-342900" algn="l" rtl="0" hangingPunct="0">
              <a:spcAft>
                <a:spcPts val="0"/>
              </a:spcAft>
              <a:buFont typeface="+mj-lt"/>
              <a:buAutoNum type="arabicPeriod"/>
              <a:tabLst>
                <a:tab pos="457200" algn="l"/>
              </a:tabLst>
            </a:pPr>
            <a:r>
              <a:rPr lang="en-US" sz="1900" dirty="0">
                <a:effectLst/>
                <a:ea typeface="Times New Roman" panose="02020603050405020304" pitchFamily="18" charset="0"/>
                <a:cs typeface="Times New Roman" panose="02020603050405020304" pitchFamily="18" charset="0"/>
              </a:rPr>
              <a:t>Bulged dilate veins in the esophagus is called esophageal varices and in the rectum is called hemorrhoids.</a:t>
            </a:r>
          </a:p>
          <a:p>
            <a:pPr marL="342900" lvl="0" indent="-342900" algn="l" rtl="0" hangingPunct="0">
              <a:spcAft>
                <a:spcPts val="0"/>
              </a:spcAft>
              <a:buFont typeface="+mj-lt"/>
              <a:buAutoNum type="arabicPeriod"/>
              <a:tabLst>
                <a:tab pos="457200" algn="l"/>
              </a:tabLst>
            </a:pPr>
            <a:r>
              <a:rPr lang="en-US" sz="1900" dirty="0">
                <a:effectLst/>
                <a:ea typeface="Times New Roman" panose="02020603050405020304" pitchFamily="18" charset="0"/>
                <a:cs typeface="Times New Roman" panose="02020603050405020304" pitchFamily="18" charset="0"/>
              </a:rPr>
              <a:t>Visible prominent veins in the abdomen.</a:t>
            </a:r>
          </a:p>
          <a:p>
            <a:pPr marL="342900" lvl="0" indent="-342900" algn="l" rtl="0" hangingPunct="0">
              <a:spcAft>
                <a:spcPts val="0"/>
              </a:spcAft>
              <a:buFont typeface="+mj-lt"/>
              <a:buAutoNum type="arabicPeriod"/>
              <a:tabLst>
                <a:tab pos="457200" algn="l"/>
              </a:tabLst>
            </a:pPr>
            <a:r>
              <a:rPr lang="en-US" sz="1900" dirty="0">
                <a:effectLst/>
                <a:ea typeface="Times New Roman" panose="02020603050405020304" pitchFamily="18" charset="0"/>
                <a:cs typeface="Times New Roman" panose="02020603050405020304" pitchFamily="18" charset="0"/>
              </a:rPr>
              <a:t>Hematological disorders in the form of:</a:t>
            </a:r>
          </a:p>
          <a:p>
            <a:pPr marL="442913" lvl="1" indent="-88900" algn="l" rtl="0" hangingPunct="0">
              <a:spcAft>
                <a:spcPts val="0"/>
              </a:spcAft>
              <a:buFont typeface="+mj-lt"/>
              <a:buAutoNum type="alphaLcParenR"/>
              <a:tabLst>
                <a:tab pos="914400" algn="l"/>
              </a:tabLst>
            </a:pPr>
            <a:r>
              <a:rPr lang="en-US" sz="1900" dirty="0">
                <a:effectLst/>
                <a:ea typeface="Times New Roman" panose="02020603050405020304" pitchFamily="18" charset="0"/>
                <a:cs typeface="Times New Roman" panose="02020603050405020304" pitchFamily="18" charset="0"/>
              </a:rPr>
              <a:t>Anemia, </a:t>
            </a:r>
            <a:r>
              <a:rPr lang="en-US" sz="1900" dirty="0" err="1">
                <a:effectLst/>
                <a:ea typeface="Times New Roman" panose="02020603050405020304" pitchFamily="18" charset="0"/>
                <a:cs typeface="Times New Roman" panose="02020603050405020304" pitchFamily="18" charset="0"/>
              </a:rPr>
              <a:t>Leucko</a:t>
            </a:r>
            <a:r>
              <a:rPr lang="en-US" sz="1900" dirty="0">
                <a:effectLst/>
                <a:ea typeface="Times New Roman" panose="02020603050405020304" pitchFamily="18" charset="0"/>
                <a:cs typeface="Times New Roman" panose="02020603050405020304" pitchFamily="18" charset="0"/>
              </a:rPr>
              <a:t>-cytopenia , Thrombocytopenia caused:</a:t>
            </a:r>
          </a:p>
          <a:p>
            <a:pPr marL="442913" lvl="2" indent="-88900" algn="l" rtl="0" hangingPunct="0">
              <a:spcAft>
                <a:spcPts val="0"/>
              </a:spcAft>
              <a:buFont typeface="Wingdings" panose="05000000000000000000" pitchFamily="2" charset="2"/>
              <a:buChar char=""/>
              <a:tabLst>
                <a:tab pos="1485900" algn="l"/>
              </a:tabLst>
            </a:pPr>
            <a:r>
              <a:rPr lang="en-US" sz="1900" dirty="0">
                <a:effectLst/>
                <a:ea typeface="Times New Roman" panose="02020603050405020304" pitchFamily="18" charset="0"/>
                <a:cs typeface="Times New Roman" panose="02020603050405020304" pitchFamily="18" charset="0"/>
              </a:rPr>
              <a:t>Splenomegaly which result from back up of blood from the portal vein into the spleen.</a:t>
            </a:r>
          </a:p>
          <a:p>
            <a:pPr marL="442913" lvl="2" indent="-88900" algn="l" rtl="0" hangingPunct="0">
              <a:spcAft>
                <a:spcPts val="0"/>
              </a:spcAft>
              <a:buFont typeface="Wingdings" panose="05000000000000000000" pitchFamily="2" charset="2"/>
              <a:buChar char=""/>
              <a:tabLst>
                <a:tab pos="1485900" algn="l"/>
              </a:tabLst>
            </a:pPr>
            <a:r>
              <a:rPr lang="en-US" sz="1900" dirty="0">
                <a:effectLst/>
                <a:ea typeface="Times New Roman" panose="02020603050405020304" pitchFamily="18" charset="0"/>
                <a:cs typeface="Times New Roman" panose="02020603050405020304" pitchFamily="18" charset="0"/>
              </a:rPr>
              <a:t>Over activity of the enlarged spleen result in increased removal of blood cells from circulation.</a:t>
            </a:r>
          </a:p>
          <a:p>
            <a:pPr marL="442913" lvl="2" indent="-88900" algn="l" rtl="0" hangingPunct="0">
              <a:spcAft>
                <a:spcPts val="0"/>
              </a:spcAft>
              <a:buFont typeface="Wingdings" panose="05000000000000000000" pitchFamily="2" charset="2"/>
              <a:buChar char=""/>
              <a:tabLst>
                <a:tab pos="1485900" algn="l"/>
              </a:tabLst>
            </a:pPr>
            <a:r>
              <a:rPr lang="en-US" sz="1900" dirty="0">
                <a:effectLst/>
                <a:ea typeface="Times New Roman" panose="02020603050405020304" pitchFamily="18" charset="0"/>
                <a:cs typeface="Times New Roman" panose="02020603050405020304" pitchFamily="18" charset="0"/>
              </a:rPr>
              <a:t>Inadequate red blood cells production and survival.</a:t>
            </a:r>
          </a:p>
          <a:p>
            <a:pPr marL="442913" lvl="2" indent="-88900" algn="l" rtl="0" hangingPunct="0">
              <a:spcAft>
                <a:spcPts val="0"/>
              </a:spcAft>
              <a:buFont typeface="Wingdings" panose="05000000000000000000" pitchFamily="2" charset="2"/>
              <a:buChar char=""/>
              <a:tabLst>
                <a:tab pos="1485900" algn="l"/>
              </a:tabLst>
            </a:pPr>
            <a:r>
              <a:rPr lang="en-US" sz="1900" dirty="0">
                <a:effectLst/>
                <a:ea typeface="Times New Roman" panose="02020603050405020304" pitchFamily="18" charset="0"/>
                <a:cs typeface="Times New Roman" panose="02020603050405020304" pitchFamily="18" charset="0"/>
              </a:rPr>
              <a:t>Poor diet, poor absorption of folic acid and bleeding from varices. </a:t>
            </a:r>
          </a:p>
          <a:p>
            <a:pPr marL="742950" lvl="1" indent="-285750" algn="l" rtl="0" hangingPunct="0">
              <a:spcAft>
                <a:spcPts val="0"/>
              </a:spcAft>
              <a:buFont typeface="+mj-lt"/>
              <a:buAutoNum type="alphaLcParenR"/>
              <a:tabLst>
                <a:tab pos="914400" algn="l"/>
              </a:tabLst>
            </a:pPr>
            <a:r>
              <a:rPr lang="en-US" sz="1900" dirty="0">
                <a:effectLst/>
                <a:ea typeface="Times New Roman" panose="02020603050405020304" pitchFamily="18" charset="0"/>
                <a:cs typeface="Times New Roman" panose="02020603050405020304" pitchFamily="18" charset="0"/>
              </a:rPr>
              <a:t>Coagulation problems result from the liver's inability to produce Prothrombin and other factors essential for blood clot.  </a:t>
            </a:r>
          </a:p>
          <a:p>
            <a:pPr marL="400050" indent="-285750" algn="l" rtl="0" hangingPunct="0"/>
            <a:r>
              <a:rPr lang="en-US" sz="1900" dirty="0">
                <a:effectLst/>
                <a:ea typeface="Times New Roman" panose="02020603050405020304" pitchFamily="18" charset="0"/>
                <a:cs typeface="Times New Roman" panose="02020603050405020304" pitchFamily="18" charset="0"/>
              </a:rPr>
              <a:t>The patient becomes easily tired and more liable to get infection. They may bleed extensively from minor trauma as epistaxis.</a:t>
            </a:r>
          </a:p>
        </p:txBody>
      </p:sp>
    </p:spTree>
    <p:extLst>
      <p:ext uri="{BB962C8B-B14F-4D97-AF65-F5344CB8AC3E}">
        <p14:creationId xmlns:p14="http://schemas.microsoft.com/office/powerpoint/2010/main" val="17307819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A0B65924-35BF-60B0-A6F6-BCA353365A5D}"/>
              </a:ext>
            </a:extLst>
          </p:cNvPr>
          <p:cNvSpPr>
            <a:spLocks noGrp="1"/>
          </p:cNvSpPr>
          <p:nvPr>
            <p:ph sz="half" idx="1"/>
          </p:nvPr>
        </p:nvSpPr>
        <p:spPr>
          <a:xfrm>
            <a:off x="191343" y="692695"/>
            <a:ext cx="5760641" cy="6084225"/>
          </a:xfrm>
          <a:ln>
            <a:solidFill>
              <a:schemeClr val="accent1"/>
            </a:solidFill>
          </a:ln>
        </p:spPr>
        <p:txBody>
          <a:bodyPr>
            <a:noAutofit/>
          </a:bodyPr>
          <a:lstStyle/>
          <a:p>
            <a:pPr marL="342900" lvl="0" indent="-342900" algn="l" rtl="0" hangingPunct="0">
              <a:spcAft>
                <a:spcPts val="0"/>
              </a:spcAft>
              <a:buFont typeface="+mj-lt"/>
              <a:buAutoNum type="arabicPeriod"/>
              <a:tabLst>
                <a:tab pos="637540" algn="l"/>
              </a:tabLst>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Jaundice with increase level. </a:t>
            </a:r>
            <a:r>
              <a:rPr lang="en-US" sz="2000" u="sng" dirty="0">
                <a:effectLst/>
                <a:latin typeface="Times New Roman" panose="02020603050405020304" pitchFamily="18" charset="0"/>
                <a:ea typeface="Times New Roman" panose="02020603050405020304" pitchFamily="18" charset="0"/>
                <a:cs typeface="Times New Roman" panose="02020603050405020304" pitchFamily="18" charset="0"/>
              </a:rPr>
              <a:t>Result from</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dirty="0">
              <a:effectLst/>
              <a:latin typeface="MS Sans Serif"/>
              <a:ea typeface="Times New Roman" panose="02020603050405020304" pitchFamily="18" charset="0"/>
              <a:cs typeface="Times New Roman" panose="02020603050405020304" pitchFamily="18" charset="0"/>
            </a:endParaRPr>
          </a:p>
          <a:p>
            <a:pPr marL="342900" lvl="0" indent="-342900" algn="l" rtl="0" hangingPunct="0">
              <a:spcAft>
                <a:spcPts val="0"/>
              </a:spcAft>
              <a:buFont typeface="+mj-lt"/>
              <a:buAutoNum type="alphaLcParenR"/>
              <a:tabLst>
                <a:tab pos="866140" algn="l"/>
              </a:tabLst>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The functional derangement of the liver cells </a:t>
            </a:r>
            <a:endParaRPr lang="en-US" sz="2000" dirty="0">
              <a:effectLst/>
              <a:latin typeface="MS Sans Serif"/>
              <a:ea typeface="Times New Roman" panose="02020603050405020304" pitchFamily="18" charset="0"/>
              <a:cs typeface="Times New Roman" panose="02020603050405020304" pitchFamily="18" charset="0"/>
            </a:endParaRPr>
          </a:p>
          <a:p>
            <a:pPr marL="342900" lvl="0" indent="-342900" algn="l" rtl="0" hangingPunct="0">
              <a:spcAft>
                <a:spcPts val="0"/>
              </a:spcAft>
              <a:buFont typeface="+mj-lt"/>
              <a:buAutoNum type="alphaLcParenR"/>
              <a:tabLst>
                <a:tab pos="866140" algn="l"/>
              </a:tabLst>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Compression of bile ducts by connective tissues overgrowth and</a:t>
            </a:r>
            <a:endParaRPr lang="en-US" sz="2000" dirty="0">
              <a:effectLst/>
              <a:latin typeface="MS Sans Serif"/>
              <a:ea typeface="Times New Roman" panose="02020603050405020304" pitchFamily="18" charset="0"/>
              <a:cs typeface="Times New Roman" panose="02020603050405020304" pitchFamily="18" charset="0"/>
            </a:endParaRPr>
          </a:p>
          <a:p>
            <a:pPr marL="342900" lvl="0" indent="-342900" algn="l" rtl="0" hangingPunct="0">
              <a:spcAft>
                <a:spcPts val="0"/>
              </a:spcAft>
              <a:buFont typeface="+mj-lt"/>
              <a:buAutoNum type="alphaLcParenR"/>
              <a:tabLst>
                <a:tab pos="866140" algn="l"/>
              </a:tabLst>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Decreased ability to conjugate and execrate bilirubin ( hepatocellular jaundice)  </a:t>
            </a:r>
            <a:endParaRPr lang="en-US" sz="2000" dirty="0">
              <a:effectLst/>
              <a:latin typeface="MS Sans Serif"/>
              <a:ea typeface="Times New Roman" panose="02020603050405020304" pitchFamily="18" charset="0"/>
              <a:cs typeface="Times New Roman" panose="02020603050405020304" pitchFamily="18" charset="0"/>
            </a:endParaRPr>
          </a:p>
          <a:p>
            <a:pPr marL="457200" lvl="0" indent="-457200" algn="l" rtl="0" hangingPunct="0">
              <a:spcAft>
                <a:spcPts val="0"/>
              </a:spcAft>
              <a:buFont typeface="+mj-lt"/>
              <a:buAutoNum type="arabicPeriod" startAt="2"/>
              <a:tabLst>
                <a:tab pos="637540" algn="l"/>
              </a:tabLst>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Pruritus due to accumulation f bile salts under the skin.</a:t>
            </a:r>
            <a:endParaRPr lang="en-US" sz="2000" dirty="0">
              <a:effectLst/>
              <a:latin typeface="MS Sans Serif"/>
              <a:ea typeface="Times New Roman" panose="02020603050405020304" pitchFamily="18" charset="0"/>
              <a:cs typeface="Times New Roman" panose="02020603050405020304" pitchFamily="18" charset="0"/>
            </a:endParaRPr>
          </a:p>
          <a:p>
            <a:pPr marL="342900" lvl="0" indent="-342900" algn="l" rtl="0" hangingPunct="0">
              <a:spcAft>
                <a:spcPts val="0"/>
              </a:spcAft>
              <a:buFont typeface="+mj-lt"/>
              <a:buAutoNum type="arabicPeriod" startAt="2"/>
              <a:tabLst>
                <a:tab pos="637540" algn="l"/>
              </a:tabLst>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Congestion of the circulation in the intestines, stomach, esophagus. Increase pressure in veins in GIT cause dilate, bulge veins. </a:t>
            </a:r>
            <a:endParaRPr lang="en-US" sz="2000" dirty="0">
              <a:effectLst/>
              <a:latin typeface="MS Sans Serif"/>
              <a:ea typeface="Times New Roman" panose="02020603050405020304" pitchFamily="18" charset="0"/>
              <a:cs typeface="Times New Roman" panose="02020603050405020304" pitchFamily="18" charset="0"/>
            </a:endParaRPr>
          </a:p>
          <a:p>
            <a:pPr marL="342900" lvl="0" indent="-342900" algn="l" rtl="0" hangingPunct="0">
              <a:spcAft>
                <a:spcPts val="0"/>
              </a:spcAft>
              <a:buFont typeface="+mj-lt"/>
              <a:buAutoNum type="arabicPeriod" startAt="2"/>
              <a:tabLst>
                <a:tab pos="637540" algn="l"/>
              </a:tabLst>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Skin Lesions: </a:t>
            </a:r>
            <a:endParaRPr lang="en-US" sz="2000" dirty="0">
              <a:effectLst/>
              <a:latin typeface="MS Sans Serif"/>
              <a:ea typeface="Times New Roman" panose="02020603050405020304" pitchFamily="18" charset="0"/>
              <a:cs typeface="Times New Roman" panose="02020603050405020304" pitchFamily="18" charset="0"/>
            </a:endParaRPr>
          </a:p>
          <a:p>
            <a:pPr marL="342900" lvl="0" indent="-342900" algn="l" rtl="0" hangingPunct="0">
              <a:spcAft>
                <a:spcPts val="0"/>
              </a:spcAft>
              <a:buFont typeface="+mj-lt"/>
              <a:buAutoNum type="alphaLcParenR"/>
              <a:tabLst>
                <a:tab pos="859155" algn="l"/>
              </a:tabLst>
            </a:pPr>
            <a:r>
              <a:rPr lang="en-US" sz="2000" i="1" u="sng" dirty="0">
                <a:effectLst/>
                <a:latin typeface="Times New Roman" panose="02020603050405020304" pitchFamily="18" charset="0"/>
                <a:ea typeface="Times New Roman" panose="02020603050405020304" pitchFamily="18" charset="0"/>
                <a:cs typeface="Times New Roman" panose="02020603050405020304" pitchFamily="18" charset="0"/>
              </a:rPr>
              <a:t>Spider angiomas or spider nevi:</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are small dilated blood vessels with a bright-red center point and spider-like branches. They occur on the nose, cheeks, upper trunk, neck and shoulders.</a:t>
            </a:r>
            <a:endParaRPr lang="en-US" sz="2000" dirty="0">
              <a:effectLst/>
              <a:latin typeface="MS Sans Serif"/>
              <a:ea typeface="Times New Roman" panose="02020603050405020304" pitchFamily="18" charset="0"/>
              <a:cs typeface="Times New Roman" panose="02020603050405020304" pitchFamily="18" charset="0"/>
            </a:endParaRPr>
          </a:p>
          <a:p>
            <a:pPr marL="342900" lvl="0" indent="-342900" algn="l" rtl="0" hangingPunct="0">
              <a:spcAft>
                <a:spcPts val="0"/>
              </a:spcAft>
              <a:buFont typeface="+mj-lt"/>
              <a:buAutoNum type="alphaLcParenR"/>
              <a:tabLst>
                <a:tab pos="859155" algn="l"/>
              </a:tabLst>
            </a:pPr>
            <a:r>
              <a:rPr lang="en-US" sz="2000" i="1" u="sng" dirty="0">
                <a:effectLst/>
                <a:latin typeface="Times New Roman" panose="02020603050405020304" pitchFamily="18" charset="0"/>
                <a:ea typeface="Times New Roman" panose="02020603050405020304" pitchFamily="18" charset="0"/>
                <a:cs typeface="Times New Roman" panose="02020603050405020304" pitchFamily="18" charset="0"/>
              </a:rPr>
              <a:t>Palmer </a:t>
            </a:r>
            <a:r>
              <a:rPr lang="en-US" sz="2000" i="1" u="sng" dirty="0" err="1">
                <a:effectLst/>
                <a:latin typeface="Times New Roman" panose="02020603050405020304" pitchFamily="18" charset="0"/>
                <a:ea typeface="Times New Roman" panose="02020603050405020304" pitchFamily="18" charset="0"/>
                <a:cs typeface="Times New Roman" panose="02020603050405020304" pitchFamily="18" charset="0"/>
              </a:rPr>
              <a:t>erthymea</a:t>
            </a:r>
            <a:r>
              <a:rPr lang="en-US" sz="2000" i="1" u="sng"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 red area that branches with pressure.</a:t>
            </a:r>
            <a:endParaRPr lang="en-US" sz="2000" dirty="0">
              <a:effectLst/>
              <a:latin typeface="MS Sans Serif"/>
              <a:ea typeface="Times New Roman" panose="02020603050405020304" pitchFamily="18" charset="0"/>
              <a:cs typeface="Times New Roman" panose="02020603050405020304" pitchFamily="18" charset="0"/>
            </a:endParaRPr>
          </a:p>
          <a:p>
            <a:pPr marL="342900" lvl="0" indent="-342900" algn="l" rtl="0" hangingPunct="0">
              <a:spcAft>
                <a:spcPts val="0"/>
              </a:spcAft>
              <a:buFont typeface="+mj-lt"/>
              <a:buAutoNum type="arabicPeriod"/>
              <a:tabLst>
                <a:tab pos="637540" algn="l"/>
              </a:tabLst>
            </a:pPr>
            <a:endParaRPr lang="en-US" sz="2000" dirty="0">
              <a:effectLst/>
              <a:latin typeface="MS Sans Serif"/>
              <a:ea typeface="Times New Roman" panose="02020603050405020304" pitchFamily="18" charset="0"/>
              <a:cs typeface="Times New Roman" panose="02020603050405020304" pitchFamily="18" charset="0"/>
            </a:endParaRPr>
          </a:p>
        </p:txBody>
      </p:sp>
      <p:sp>
        <p:nvSpPr>
          <p:cNvPr id="7" name="عنصر نائب للمحتوى 6">
            <a:extLst>
              <a:ext uri="{FF2B5EF4-FFF2-40B4-BE49-F238E27FC236}">
                <a16:creationId xmlns:a16="http://schemas.microsoft.com/office/drawing/2014/main" id="{52D751C3-7270-A0B5-245F-9AF8D8B4F33C}"/>
              </a:ext>
            </a:extLst>
          </p:cNvPr>
          <p:cNvSpPr>
            <a:spLocks noGrp="1"/>
          </p:cNvSpPr>
          <p:nvPr>
            <p:ph sz="half" idx="2"/>
          </p:nvPr>
        </p:nvSpPr>
        <p:spPr>
          <a:xfrm>
            <a:off x="6240016" y="692695"/>
            <a:ext cx="5832648" cy="6084225"/>
          </a:xfrm>
          <a:ln>
            <a:solidFill>
              <a:schemeClr val="accent1"/>
            </a:solidFill>
          </a:ln>
        </p:spPr>
        <p:txBody>
          <a:bodyPr>
            <a:normAutofit/>
          </a:bodyPr>
          <a:lstStyle/>
          <a:p>
            <a:pPr marL="457200" lvl="0" indent="-457200" algn="l" rtl="0" hangingPunct="0">
              <a:spcAft>
                <a:spcPts val="0"/>
              </a:spcAft>
              <a:buFont typeface="+mj-lt"/>
              <a:buAutoNum type="arabicPeriod" startAt="5"/>
              <a:tabLst>
                <a:tab pos="637540" algn="l"/>
              </a:tabLst>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Signs and symptoms of hormonal excess:</a:t>
            </a:r>
            <a:endParaRPr lang="en-US" sz="2000" dirty="0">
              <a:effectLst/>
              <a:latin typeface="MS Sans Serif"/>
              <a:ea typeface="Times New Roman" panose="02020603050405020304" pitchFamily="18" charset="0"/>
              <a:cs typeface="Times New Roman" panose="02020603050405020304" pitchFamily="18" charset="0"/>
            </a:endParaRPr>
          </a:p>
          <a:p>
            <a:pPr marL="742950" lvl="1" indent="-285750" algn="l" rtl="0" hangingPunct="0">
              <a:spcAft>
                <a:spcPts val="0"/>
              </a:spcAft>
              <a:buFont typeface="Symbol" panose="05050102010706020507" pitchFamily="18" charset="2"/>
              <a:buChar char=""/>
              <a:tabLst>
                <a:tab pos="1094740" algn="l"/>
              </a:tabLst>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In men;      gynecomastia (enlargement of the male mammary glands) impotence, testicular atrophy.</a:t>
            </a:r>
            <a:endParaRPr lang="en-US" sz="2000" dirty="0">
              <a:effectLst/>
              <a:latin typeface="MS Sans Serif"/>
              <a:ea typeface="Times New Roman" panose="02020603050405020304" pitchFamily="18" charset="0"/>
              <a:cs typeface="Times New Roman" panose="02020603050405020304" pitchFamily="18" charset="0"/>
            </a:endParaRPr>
          </a:p>
          <a:p>
            <a:pPr marL="742950" lvl="1" indent="-285750" algn="l" rtl="0" hangingPunct="0">
              <a:spcAft>
                <a:spcPts val="0"/>
              </a:spcAft>
              <a:buFont typeface="Symbol" panose="05050102010706020507" pitchFamily="18" charset="2"/>
              <a:buChar char=""/>
              <a:tabLst>
                <a:tab pos="1094740" algn="l"/>
              </a:tabLst>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In women; amenorrhea.</a:t>
            </a:r>
            <a:endParaRPr lang="en-US" sz="2000" dirty="0">
              <a:effectLst/>
              <a:latin typeface="MS Sans Serif"/>
              <a:ea typeface="Times New Roman" panose="02020603050405020304" pitchFamily="18" charset="0"/>
              <a:cs typeface="Times New Roman" panose="02020603050405020304" pitchFamily="18" charset="0"/>
            </a:endParaRPr>
          </a:p>
          <a:p>
            <a:pPr marL="342900" lvl="0" indent="-342900" algn="l" rtl="0" hangingPunct="0">
              <a:spcAft>
                <a:spcPts val="0"/>
              </a:spcAft>
              <a:buFont typeface="+mj-lt"/>
              <a:buAutoNum type="arabicPeriod" startAt="5"/>
              <a:tabLst>
                <a:tab pos="637540" algn="l"/>
              </a:tabLst>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Water retention due to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aldoesterone</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hormone excess (An adrenocortical steroid which by renal control, regulate electrolyte metabolism).</a:t>
            </a:r>
            <a:endParaRPr lang="en-US" sz="2000" dirty="0">
              <a:effectLst/>
              <a:latin typeface="MS Sans Serif"/>
              <a:ea typeface="Times New Roman" panose="02020603050405020304" pitchFamily="18" charset="0"/>
              <a:cs typeface="Times New Roman" panose="02020603050405020304" pitchFamily="18" charset="0"/>
            </a:endParaRPr>
          </a:p>
          <a:p>
            <a:pPr marL="342900" lvl="0" indent="-342900" algn="l" rtl="0" hangingPunct="0">
              <a:spcAft>
                <a:spcPts val="0"/>
              </a:spcAft>
              <a:buFont typeface="+mj-lt"/>
              <a:buAutoNum type="arabicPeriod" startAt="5"/>
              <a:tabLst>
                <a:tab pos="637540" algn="l"/>
              </a:tabLst>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Confusion and disturbance as in conscious level due to accumulation of ammonia which affect CNS.</a:t>
            </a:r>
            <a:endParaRPr lang="en-US" sz="2000" dirty="0">
              <a:effectLst/>
              <a:latin typeface="MS Sans Serif"/>
              <a:ea typeface="Times New Roman" panose="02020603050405020304" pitchFamily="18" charset="0"/>
              <a:cs typeface="Times New Roman" panose="02020603050405020304" pitchFamily="18" charset="0"/>
            </a:endParaRPr>
          </a:p>
          <a:p>
            <a:pPr marL="342900" lvl="0" indent="-342900" algn="l" rtl="0" hangingPunct="0">
              <a:spcAft>
                <a:spcPts val="0"/>
              </a:spcAft>
              <a:buFont typeface="+mj-lt"/>
              <a:buAutoNum type="arabicPeriod" startAt="5"/>
              <a:tabLst>
                <a:tab pos="637540" algn="l"/>
              </a:tabLst>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Ascites (accumulation of fluids in the peritoneal cavity).</a:t>
            </a:r>
            <a:endParaRPr lang="en-US" sz="2000" dirty="0">
              <a:effectLst/>
              <a:latin typeface="MS Sans Serif"/>
              <a:ea typeface="Times New Roman" panose="02020603050405020304" pitchFamily="18" charset="0"/>
              <a:cs typeface="Times New Roman" panose="02020603050405020304" pitchFamily="18" charset="0"/>
            </a:endParaRPr>
          </a:p>
          <a:p>
            <a:pPr marL="342900" lvl="0" indent="-342900" algn="l" rtl="0" hangingPunct="0">
              <a:spcAft>
                <a:spcPts val="0"/>
              </a:spcAft>
              <a:buFont typeface="+mj-lt"/>
              <a:buAutoNum type="arabicPeriod" startAt="5"/>
              <a:tabLst>
                <a:tab pos="637540" algn="l"/>
              </a:tabLst>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Peripheral neuropathy (tingling or numbness in the extremities due to vit B12 and folic acid deficiencies).</a:t>
            </a:r>
            <a:endParaRPr lang="en-US" sz="3200" dirty="0"/>
          </a:p>
        </p:txBody>
      </p:sp>
      <p:sp>
        <p:nvSpPr>
          <p:cNvPr id="5" name="مربع نص 4">
            <a:extLst>
              <a:ext uri="{FF2B5EF4-FFF2-40B4-BE49-F238E27FC236}">
                <a16:creationId xmlns:a16="http://schemas.microsoft.com/office/drawing/2014/main" id="{5946A3BE-27CF-32D6-02BF-1251A849D60A}"/>
              </a:ext>
            </a:extLst>
          </p:cNvPr>
          <p:cNvSpPr txBox="1"/>
          <p:nvPr/>
        </p:nvSpPr>
        <p:spPr>
          <a:xfrm>
            <a:off x="191343" y="81079"/>
            <a:ext cx="11881321" cy="461665"/>
          </a:xfrm>
          <a:prstGeom prst="rect">
            <a:avLst/>
          </a:prstGeom>
          <a:noFill/>
          <a:ln>
            <a:solidFill>
              <a:schemeClr val="accent1"/>
            </a:solidFill>
          </a:ln>
        </p:spPr>
        <p:txBody>
          <a:bodyPr wrap="square">
            <a:spAutoFit/>
          </a:bodyPr>
          <a:lstStyle/>
          <a:p>
            <a:pPr algn="ctr" rtl="0" hangingPunct="0">
              <a:tabLst>
                <a:tab pos="450215" algn="l"/>
              </a:tabLs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III-Late Signs and Symptoms:</a:t>
            </a:r>
            <a:endParaRPr lang="en-US" sz="1200" b="1" dirty="0">
              <a:effectLst/>
              <a:latin typeface="MS Sans Serif"/>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810328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5753C012-A4FB-82D4-46A3-BD9058DB0723}"/>
              </a:ext>
            </a:extLst>
          </p:cNvPr>
          <p:cNvSpPr>
            <a:spLocks noGrp="1"/>
          </p:cNvSpPr>
          <p:nvPr>
            <p:ph type="title"/>
          </p:nvPr>
        </p:nvSpPr>
        <p:spPr>
          <a:xfrm>
            <a:off x="508000" y="122428"/>
            <a:ext cx="11074400" cy="498260"/>
          </a:xfrm>
          <a:ln>
            <a:solidFill>
              <a:schemeClr val="accent1"/>
            </a:solidFill>
          </a:ln>
        </p:spPr>
        <p:txBody>
          <a:bodyPr>
            <a:noAutofit/>
          </a:bodyPr>
          <a:lstStyle/>
          <a:p>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Complications: </a:t>
            </a:r>
            <a:endParaRPr lang="en-US" sz="2800" dirty="0"/>
          </a:p>
        </p:txBody>
      </p:sp>
      <p:sp>
        <p:nvSpPr>
          <p:cNvPr id="3" name="عنصر نائب للمحتوى 2">
            <a:extLst>
              <a:ext uri="{FF2B5EF4-FFF2-40B4-BE49-F238E27FC236}">
                <a16:creationId xmlns:a16="http://schemas.microsoft.com/office/drawing/2014/main" id="{AE46DDEB-1626-A500-4672-B8462DF7FE70}"/>
              </a:ext>
            </a:extLst>
          </p:cNvPr>
          <p:cNvSpPr>
            <a:spLocks noGrp="1"/>
          </p:cNvSpPr>
          <p:nvPr>
            <p:ph sz="half" idx="1"/>
          </p:nvPr>
        </p:nvSpPr>
        <p:spPr>
          <a:xfrm>
            <a:off x="508000" y="764704"/>
            <a:ext cx="5486400" cy="6093295"/>
          </a:xfrm>
        </p:spPr>
        <p:txBody>
          <a:bodyPr>
            <a:noAutofit/>
          </a:bodyPr>
          <a:lstStyle/>
          <a:p>
            <a:pPr marL="0" indent="0" algn="l" rtl="0" hangingPunct="0">
              <a:buNone/>
            </a:pPr>
            <a:r>
              <a:rPr lang="en-US" sz="2000" b="1" u="sng" dirty="0">
                <a:effectLst/>
                <a:latin typeface="Times New Roman" panose="02020603050405020304" pitchFamily="18" charset="0"/>
                <a:ea typeface="Times New Roman" panose="02020603050405020304" pitchFamily="18" charset="0"/>
                <a:cs typeface="Times New Roman" panose="02020603050405020304" pitchFamily="18" charset="0"/>
              </a:rPr>
              <a:t>1- Portal Hypertension:</a:t>
            </a:r>
            <a:endParaRPr lang="en-US" sz="2000" dirty="0">
              <a:effectLst/>
              <a:latin typeface="MS Sans Serif"/>
              <a:ea typeface="Times New Roman" panose="02020603050405020304" pitchFamily="18" charset="0"/>
              <a:cs typeface="Times New Roman" panose="02020603050405020304" pitchFamily="18" charset="0"/>
            </a:endParaRPr>
          </a:p>
          <a:p>
            <a:pPr marL="0" indent="0" algn="l" rtl="0" hangingPunct="0">
              <a:buNone/>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The diseased liver changes obstruct the flow of incoming blood to back up in the portal system. It causes collateral vessels to develop (in an attempt to reduce this high pressure, reduce plasma volume and lymphatic flow) in the esophagus, anterior abdominal wall, and rectum.</a:t>
            </a:r>
            <a:endParaRPr lang="en-US" sz="2000" dirty="0">
              <a:effectLst/>
              <a:latin typeface="MS Sans Serif"/>
              <a:ea typeface="Times New Roman" panose="02020603050405020304" pitchFamily="18" charset="0"/>
              <a:cs typeface="Times New Roman" panose="02020603050405020304" pitchFamily="18" charset="0"/>
            </a:endParaRPr>
          </a:p>
          <a:p>
            <a:pPr marL="0" indent="0" algn="l" rtl="0" hangingPunct="0">
              <a:buNone/>
            </a:pPr>
            <a:r>
              <a:rPr lang="en-US" sz="2000" b="1" u="sng" dirty="0">
                <a:effectLst/>
                <a:latin typeface="Times New Roman" panose="02020603050405020304" pitchFamily="18" charset="0"/>
                <a:ea typeface="Times New Roman" panose="02020603050405020304" pitchFamily="18" charset="0"/>
                <a:cs typeface="Times New Roman" panose="02020603050405020304" pitchFamily="18" charset="0"/>
              </a:rPr>
              <a:t>2- Esophageal Varices:</a:t>
            </a:r>
            <a:endParaRPr lang="en-US" sz="2000" dirty="0">
              <a:effectLst/>
              <a:latin typeface="MS Sans Serif"/>
              <a:ea typeface="Times New Roman" panose="02020603050405020304" pitchFamily="18" charset="0"/>
              <a:cs typeface="Times New Roman" panose="02020603050405020304" pitchFamily="18" charset="0"/>
            </a:endParaRPr>
          </a:p>
          <a:p>
            <a:pPr marL="0" indent="0" algn="l" rtl="0" hangingPunct="0">
              <a:buNone/>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They are distended, engorged tortuous vessels in the esophagus. They are fragile and bleed easily. </a:t>
            </a:r>
            <a:endParaRPr lang="en-US" sz="2000" dirty="0">
              <a:effectLst/>
              <a:latin typeface="MS Sans Serif"/>
              <a:ea typeface="Times New Roman" panose="02020603050405020304" pitchFamily="18" charset="0"/>
              <a:cs typeface="Times New Roman" panose="02020603050405020304" pitchFamily="18" charset="0"/>
            </a:endParaRPr>
          </a:p>
          <a:p>
            <a:pPr marL="0" indent="0" algn="l" rtl="0" hangingPunct="0">
              <a:buNone/>
            </a:pPr>
            <a:r>
              <a:rPr lang="en-US" sz="2000" b="1" u="sng" dirty="0">
                <a:effectLst/>
                <a:latin typeface="Times New Roman" panose="02020603050405020304" pitchFamily="18" charset="0"/>
                <a:ea typeface="Times New Roman" panose="02020603050405020304" pitchFamily="18" charset="0"/>
                <a:cs typeface="Times New Roman" panose="02020603050405020304" pitchFamily="18" charset="0"/>
              </a:rPr>
              <a:t>3- Peripheral Edema: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Result from</a:t>
            </a:r>
            <a:endParaRPr lang="en-US" sz="2000" dirty="0">
              <a:effectLst/>
              <a:latin typeface="MS Sans Serif"/>
              <a:ea typeface="Times New Roman" panose="02020603050405020304" pitchFamily="18" charset="0"/>
              <a:cs typeface="Times New Roman" panose="02020603050405020304" pitchFamily="18" charset="0"/>
            </a:endParaRPr>
          </a:p>
          <a:p>
            <a:pPr marL="0" lvl="0" indent="0" algn="l" rtl="0" hangingPunct="0">
              <a:buNone/>
              <a:tabLst>
                <a:tab pos="457200" algn="l"/>
              </a:tabLst>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decreased colloidal osmotic pressure from impaired liver synthesis of albumin and </a:t>
            </a:r>
            <a:endParaRPr lang="en-US" sz="2000" dirty="0">
              <a:effectLst/>
              <a:latin typeface="MS Sans Serif"/>
              <a:ea typeface="Times New Roman" panose="02020603050405020304" pitchFamily="18" charset="0"/>
              <a:cs typeface="Times New Roman" panose="02020603050405020304" pitchFamily="18" charset="0"/>
            </a:endParaRPr>
          </a:p>
          <a:p>
            <a:pPr marL="0" lvl="0" indent="0" algn="l" rtl="0" hangingPunct="0">
              <a:buNone/>
              <a:tabLst>
                <a:tab pos="457200" algn="l"/>
              </a:tabLst>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increased portocaval pressure from portal hypertension </a:t>
            </a:r>
            <a:endParaRPr lang="en-US" sz="2000" dirty="0">
              <a:effectLst/>
              <a:latin typeface="MS Sans Serif"/>
              <a:ea typeface="Times New Roman" panose="02020603050405020304" pitchFamily="18" charset="0"/>
              <a:cs typeface="Times New Roman" panose="02020603050405020304" pitchFamily="18" charset="0"/>
            </a:endParaRPr>
          </a:p>
          <a:p>
            <a:pPr marL="0" indent="0" algn="l" rtl="0">
              <a:buNone/>
            </a:pPr>
            <a:endParaRPr lang="en-US" sz="2000" dirty="0"/>
          </a:p>
        </p:txBody>
      </p:sp>
      <p:sp>
        <p:nvSpPr>
          <p:cNvPr id="4" name="عنصر نائب للمحتوى 3">
            <a:extLst>
              <a:ext uri="{FF2B5EF4-FFF2-40B4-BE49-F238E27FC236}">
                <a16:creationId xmlns:a16="http://schemas.microsoft.com/office/drawing/2014/main" id="{8795B91D-2E9E-1085-1B34-79AABA62A137}"/>
              </a:ext>
            </a:extLst>
          </p:cNvPr>
          <p:cNvSpPr>
            <a:spLocks noGrp="1"/>
          </p:cNvSpPr>
          <p:nvPr>
            <p:ph sz="half" idx="2"/>
          </p:nvPr>
        </p:nvSpPr>
        <p:spPr>
          <a:xfrm>
            <a:off x="6096000" y="764704"/>
            <a:ext cx="5486400" cy="5688631"/>
          </a:xfrm>
        </p:spPr>
        <p:txBody>
          <a:bodyPr>
            <a:normAutofit fontScale="77500" lnSpcReduction="20000"/>
          </a:bodyPr>
          <a:lstStyle/>
          <a:p>
            <a:pPr marL="0" indent="0" algn="l" rtl="0" hangingPunct="0">
              <a:buNone/>
            </a:pPr>
            <a:r>
              <a:rPr lang="en-US" sz="2800" b="1" u="sng" dirty="0">
                <a:effectLst/>
                <a:latin typeface="Times New Roman" panose="02020603050405020304" pitchFamily="18" charset="0"/>
                <a:ea typeface="Times New Roman" panose="02020603050405020304" pitchFamily="18" charset="0"/>
                <a:cs typeface="Times New Roman" panose="02020603050405020304" pitchFamily="18" charset="0"/>
              </a:rPr>
              <a:t>4-Ascites: </a:t>
            </a:r>
            <a:endParaRPr lang="en-US" sz="2800" dirty="0">
              <a:effectLst/>
              <a:latin typeface="MS Sans Serif"/>
              <a:ea typeface="Times New Roman" panose="02020603050405020304" pitchFamily="18" charset="0"/>
              <a:cs typeface="Times New Roman" panose="02020603050405020304" pitchFamily="18" charset="0"/>
            </a:endParaRPr>
          </a:p>
          <a:p>
            <a:pPr marL="0" indent="0" algn="l" rtl="0" hangingPunct="0">
              <a:buNone/>
            </a:pP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It is an accumulation of fluid in the peritoneal cavity.</a:t>
            </a:r>
            <a:endParaRPr lang="en-US" sz="2800" dirty="0">
              <a:effectLst/>
              <a:latin typeface="MS Sans Serif"/>
              <a:ea typeface="Times New Roman" panose="02020603050405020304" pitchFamily="18" charset="0"/>
              <a:cs typeface="Times New Roman" panose="02020603050405020304" pitchFamily="18" charset="0"/>
            </a:endParaRPr>
          </a:p>
          <a:p>
            <a:pPr marL="0" indent="0" algn="l" rtl="0" hangingPunct="0">
              <a:buNone/>
            </a:pPr>
            <a:r>
              <a:rPr lang="en-US" sz="2800" b="1" u="sng" dirty="0">
                <a:effectLst/>
                <a:latin typeface="Times New Roman" panose="02020603050405020304" pitchFamily="18" charset="0"/>
                <a:ea typeface="Times New Roman" panose="02020603050405020304" pitchFamily="18" charset="0"/>
                <a:cs typeface="Times New Roman" panose="02020603050405020304" pitchFamily="18" charset="0"/>
              </a:rPr>
              <a:t>5-Hepatic Encephalopathy: (Hepatic Coma):</a:t>
            </a:r>
            <a:endParaRPr lang="en-US" sz="2800" dirty="0">
              <a:effectLst/>
              <a:latin typeface="MS Sans Serif"/>
              <a:ea typeface="Times New Roman" panose="02020603050405020304" pitchFamily="18" charset="0"/>
              <a:cs typeface="Times New Roman" panose="02020603050405020304" pitchFamily="18" charset="0"/>
            </a:endParaRPr>
          </a:p>
          <a:p>
            <a:pPr marL="0" indent="0" algn="l" rtl="0" hangingPunct="0">
              <a:buNone/>
            </a:pP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Inability of the liver to toxify ammonia which causes:</a:t>
            </a:r>
            <a:endParaRPr lang="en-US" sz="2800" dirty="0">
              <a:effectLst/>
              <a:latin typeface="MS Sans Serif"/>
              <a:ea typeface="Times New Roman" panose="02020603050405020304" pitchFamily="18" charset="0"/>
              <a:cs typeface="Times New Roman" panose="02020603050405020304" pitchFamily="18" charset="0"/>
            </a:endParaRPr>
          </a:p>
          <a:p>
            <a:pPr algn="l" rtl="0" hangingPunct="0">
              <a:tabLst>
                <a:tab pos="457200" algn="l"/>
              </a:tabLst>
            </a:pP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Accumulation of ammonia in the blood.( Treated by frequent enema)</a:t>
            </a:r>
            <a:endParaRPr lang="en-US" sz="2800" dirty="0">
              <a:effectLst/>
              <a:latin typeface="MS Sans Serif"/>
              <a:ea typeface="Times New Roman" panose="02020603050405020304" pitchFamily="18" charset="0"/>
              <a:cs typeface="Times New Roman" panose="02020603050405020304" pitchFamily="18" charset="0"/>
            </a:endParaRPr>
          </a:p>
          <a:p>
            <a:pPr algn="l" rtl="0" hangingPunct="0">
              <a:tabLst>
                <a:tab pos="457200" algn="l"/>
              </a:tabLst>
            </a:pP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Neurologic symptoms  include:</a:t>
            </a:r>
            <a:endParaRPr lang="en-US" sz="2800" dirty="0">
              <a:effectLst/>
              <a:latin typeface="MS Sans Serif"/>
              <a:ea typeface="Times New Roman" panose="02020603050405020304" pitchFamily="18" charset="0"/>
              <a:cs typeface="Times New Roman" panose="02020603050405020304" pitchFamily="18" charset="0"/>
            </a:endParaRPr>
          </a:p>
          <a:p>
            <a:pPr marL="0" indent="0" algn="l" rtl="0" hangingPunct="0">
              <a:buNone/>
            </a:pPr>
            <a:r>
              <a:rPr lang="en-US" sz="2800" b="1" u="sng" dirty="0">
                <a:effectLst/>
                <a:latin typeface="Times New Roman" panose="02020603050405020304" pitchFamily="18" charset="0"/>
                <a:ea typeface="Times New Roman" panose="02020603050405020304" pitchFamily="18" charset="0"/>
                <a:cs typeface="Times New Roman" panose="02020603050405020304" pitchFamily="18" charset="0"/>
              </a:rPr>
              <a:t>6- Hepatorenal syndrome:</a:t>
            </a:r>
            <a:endParaRPr lang="en-US" sz="2800" dirty="0">
              <a:effectLst/>
              <a:latin typeface="MS Sans Serif"/>
              <a:ea typeface="Times New Roman" panose="02020603050405020304" pitchFamily="18" charset="0"/>
              <a:cs typeface="Times New Roman" panose="02020603050405020304" pitchFamily="18" charset="0"/>
            </a:endParaRPr>
          </a:p>
          <a:p>
            <a:pPr marL="0" indent="0" algn="l" rtl="0" hangingPunct="0">
              <a:buNone/>
            </a:pP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It is renal failure to the cirrhotic patient with advanced azotemia, oliguria. It follows:</a:t>
            </a:r>
            <a:endParaRPr lang="en-US" sz="2800" dirty="0">
              <a:effectLst/>
              <a:latin typeface="MS Sans Serif"/>
              <a:ea typeface="Times New Roman" panose="02020603050405020304" pitchFamily="18" charset="0"/>
              <a:cs typeface="Times New Roman" panose="02020603050405020304" pitchFamily="18" charset="0"/>
            </a:endParaRPr>
          </a:p>
          <a:p>
            <a:pPr marL="0" lvl="0" indent="0" algn="l" rtl="0" hangingPunct="0">
              <a:buNone/>
              <a:tabLst>
                <a:tab pos="457200" algn="l"/>
              </a:tabLst>
            </a:pP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Diuretic therapy.</a:t>
            </a:r>
            <a:endParaRPr lang="en-US" sz="2800" dirty="0">
              <a:effectLst/>
              <a:latin typeface="MS Sans Serif"/>
              <a:ea typeface="Times New Roman" panose="02020603050405020304" pitchFamily="18" charset="0"/>
              <a:cs typeface="Times New Roman" panose="02020603050405020304" pitchFamily="18" charset="0"/>
            </a:endParaRPr>
          </a:p>
          <a:p>
            <a:pPr marL="0" lvl="0" indent="0" algn="l" rtl="0" hangingPunct="0">
              <a:buNone/>
              <a:tabLst>
                <a:tab pos="457200" algn="l"/>
              </a:tabLst>
            </a:pP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Paracentesis</a:t>
            </a:r>
            <a:endParaRPr lang="en-US" sz="2800" dirty="0">
              <a:effectLst/>
              <a:latin typeface="MS Sans Serif"/>
              <a:ea typeface="Times New Roman" panose="02020603050405020304" pitchFamily="18" charset="0"/>
              <a:cs typeface="Times New Roman" panose="02020603050405020304" pitchFamily="18" charset="0"/>
            </a:endParaRPr>
          </a:p>
          <a:p>
            <a:pPr marL="0" lvl="0" indent="0" algn="l" rtl="0" hangingPunct="0">
              <a:buNone/>
              <a:tabLst>
                <a:tab pos="457200" algn="l"/>
              </a:tabLst>
            </a:pP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GI Hemorrhage. </a:t>
            </a:r>
            <a:endParaRPr lang="en-US" sz="2800" dirty="0">
              <a:effectLst/>
              <a:latin typeface="MS Sans Serif"/>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4133297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AD5B882B-8D51-72DF-7A5C-DE3FAAD3B735}"/>
              </a:ext>
            </a:extLst>
          </p:cNvPr>
          <p:cNvSpPr>
            <a:spLocks noGrp="1"/>
          </p:cNvSpPr>
          <p:nvPr>
            <p:ph type="title"/>
          </p:nvPr>
        </p:nvSpPr>
        <p:spPr>
          <a:xfrm>
            <a:off x="119336" y="34797"/>
            <a:ext cx="11881320" cy="657899"/>
          </a:xfrm>
          <a:ln>
            <a:solidFill>
              <a:schemeClr val="accent1"/>
            </a:solidFill>
          </a:ln>
        </p:spPr>
        <p:txBody>
          <a:bodyPr>
            <a:noAutofit/>
          </a:bodyPr>
          <a:lstStyle/>
          <a:p>
            <a:r>
              <a:rPr lang="en-US" sz="3600" b="1" dirty="0">
                <a:latin typeface="Times New Roman" panose="02020603050405020304" pitchFamily="18" charset="0"/>
                <a:ea typeface="Times New Roman" panose="02020603050405020304" pitchFamily="18" charset="0"/>
                <a:cs typeface="Times New Roman" panose="02020603050405020304" pitchFamily="18" charset="0"/>
              </a:rPr>
              <a:t>Management</a:t>
            </a:r>
            <a:endParaRPr lang="en-US" sz="3600" dirty="0"/>
          </a:p>
        </p:txBody>
      </p:sp>
      <p:sp>
        <p:nvSpPr>
          <p:cNvPr id="3" name="عنصر نائب للمحتوى 2">
            <a:extLst>
              <a:ext uri="{FF2B5EF4-FFF2-40B4-BE49-F238E27FC236}">
                <a16:creationId xmlns:a16="http://schemas.microsoft.com/office/drawing/2014/main" id="{188EF23D-B0EA-775A-7931-58A3A2FFA1D4}"/>
              </a:ext>
            </a:extLst>
          </p:cNvPr>
          <p:cNvSpPr>
            <a:spLocks noGrp="1"/>
          </p:cNvSpPr>
          <p:nvPr>
            <p:ph idx="1"/>
          </p:nvPr>
        </p:nvSpPr>
        <p:spPr>
          <a:xfrm>
            <a:off x="119336" y="720080"/>
            <a:ext cx="12072664" cy="6021288"/>
          </a:xfrm>
        </p:spPr>
        <p:txBody>
          <a:bodyPr>
            <a:normAutofit fontScale="92500" lnSpcReduction="20000"/>
          </a:bodyPr>
          <a:lstStyle/>
          <a:p>
            <a:pPr algn="l" rtl="0" hangingPunct="0"/>
            <a:r>
              <a:rPr lang="en-US" sz="1800" b="1" u="sng" dirty="0">
                <a:effectLst/>
                <a:ea typeface="Times New Roman" panose="02020603050405020304" pitchFamily="18" charset="0"/>
                <a:cs typeface="Times New Roman" panose="02020603050405020304" pitchFamily="18" charset="0"/>
              </a:rPr>
              <a:t>Goals</a:t>
            </a:r>
            <a:endParaRPr lang="en-US" sz="1100" dirty="0">
              <a:effectLst/>
              <a:ea typeface="Times New Roman" panose="02020603050405020304" pitchFamily="18" charset="0"/>
              <a:cs typeface="Times New Roman" panose="02020603050405020304" pitchFamily="18" charset="0"/>
            </a:endParaRPr>
          </a:p>
          <a:p>
            <a:pPr marL="342900" lvl="0" indent="-342900" algn="l" rtl="0" hangingPunct="0">
              <a:spcAft>
                <a:spcPts val="0"/>
              </a:spcAft>
              <a:buFont typeface="+mj-lt"/>
              <a:buAutoNum type="arabicPeriod"/>
              <a:tabLst>
                <a:tab pos="457200" algn="l"/>
              </a:tabLst>
            </a:pPr>
            <a:r>
              <a:rPr lang="en-US" sz="1800" dirty="0">
                <a:effectLst/>
                <a:ea typeface="Times New Roman" panose="02020603050405020304" pitchFamily="18" charset="0"/>
                <a:cs typeface="Times New Roman" panose="02020603050405020304" pitchFamily="18" charset="0"/>
              </a:rPr>
              <a:t>To limit deterioration of liver function.</a:t>
            </a:r>
            <a:endParaRPr lang="en-US" sz="1100" dirty="0">
              <a:effectLst/>
              <a:ea typeface="Times New Roman" panose="02020603050405020304" pitchFamily="18" charset="0"/>
              <a:cs typeface="Times New Roman" panose="02020603050405020304" pitchFamily="18" charset="0"/>
            </a:endParaRPr>
          </a:p>
          <a:p>
            <a:pPr marL="342900" lvl="0" indent="-342900" algn="l" rtl="0" hangingPunct="0">
              <a:spcAft>
                <a:spcPts val="0"/>
              </a:spcAft>
              <a:buFont typeface="+mj-lt"/>
              <a:buAutoNum type="arabicPeriod"/>
              <a:tabLst>
                <a:tab pos="457200" algn="l"/>
              </a:tabLst>
            </a:pPr>
            <a:r>
              <a:rPr lang="en-US" sz="1800" dirty="0">
                <a:effectLst/>
                <a:ea typeface="Times New Roman" panose="02020603050405020304" pitchFamily="18" charset="0"/>
                <a:cs typeface="Times New Roman" panose="02020603050405020304" pitchFamily="18" charset="0"/>
              </a:rPr>
              <a:t>To prevent complications.</a:t>
            </a:r>
            <a:endParaRPr lang="en-US" sz="1100" dirty="0">
              <a:effectLst/>
              <a:ea typeface="Times New Roman" panose="02020603050405020304" pitchFamily="18" charset="0"/>
              <a:cs typeface="Times New Roman" panose="02020603050405020304" pitchFamily="18" charset="0"/>
            </a:endParaRPr>
          </a:p>
          <a:p>
            <a:pPr marL="342900" lvl="0" indent="-342900" algn="l" rtl="0" hangingPunct="0">
              <a:spcAft>
                <a:spcPts val="0"/>
              </a:spcAft>
              <a:buFont typeface="+mj-lt"/>
              <a:buAutoNum type="arabicPeriod"/>
              <a:tabLst>
                <a:tab pos="457200" algn="l"/>
              </a:tabLst>
            </a:pPr>
            <a:r>
              <a:rPr lang="en-US" sz="1800" dirty="0">
                <a:effectLst/>
                <a:ea typeface="Times New Roman" panose="02020603050405020304" pitchFamily="18" charset="0"/>
                <a:cs typeface="Times New Roman" panose="02020603050405020304" pitchFamily="18" charset="0"/>
              </a:rPr>
              <a:t>To promote rest for liver regeneration.</a:t>
            </a:r>
            <a:endParaRPr lang="en-US" sz="1100" dirty="0">
              <a:effectLst/>
              <a:ea typeface="Times New Roman" panose="02020603050405020304" pitchFamily="18" charset="0"/>
              <a:cs typeface="Times New Roman" panose="02020603050405020304" pitchFamily="18" charset="0"/>
            </a:endParaRPr>
          </a:p>
          <a:p>
            <a:pPr marL="342900" lvl="0" indent="-342900" algn="l" rtl="0" hangingPunct="0">
              <a:spcAft>
                <a:spcPts val="0"/>
              </a:spcAft>
              <a:buFont typeface="+mj-lt"/>
              <a:buAutoNum type="romanUcPeriod"/>
              <a:tabLst>
                <a:tab pos="685800" algn="l"/>
              </a:tabLst>
            </a:pPr>
            <a:r>
              <a:rPr lang="en-US" sz="1800" i="1" u="sng" dirty="0">
                <a:effectLst/>
                <a:ea typeface="Times New Roman" panose="02020603050405020304" pitchFamily="18" charset="0"/>
                <a:cs typeface="Times New Roman" panose="02020603050405020304" pitchFamily="18" charset="0"/>
              </a:rPr>
              <a:t>Drug Therapy:</a:t>
            </a:r>
            <a:endParaRPr lang="en-US" sz="1100" dirty="0">
              <a:effectLst/>
              <a:ea typeface="Times New Roman" panose="02020603050405020304" pitchFamily="18" charset="0"/>
              <a:cs typeface="Times New Roman" panose="02020603050405020304" pitchFamily="18" charset="0"/>
            </a:endParaRPr>
          </a:p>
          <a:p>
            <a:pPr marL="342900" lvl="0" indent="-342900" algn="l" rtl="0" hangingPunct="0">
              <a:spcAft>
                <a:spcPts val="0"/>
              </a:spcAft>
              <a:buFont typeface="+mj-lt"/>
              <a:buAutoNum type="romanUcPeriod"/>
              <a:tabLst>
                <a:tab pos="685800" algn="l"/>
              </a:tabLst>
            </a:pPr>
            <a:r>
              <a:rPr lang="en-US" sz="1800" i="1" u="sng" dirty="0">
                <a:effectLst/>
                <a:ea typeface="Times New Roman" panose="02020603050405020304" pitchFamily="18" charset="0"/>
                <a:cs typeface="Times New Roman" panose="02020603050405020304" pitchFamily="18" charset="0"/>
              </a:rPr>
              <a:t>Collaborative Care:</a:t>
            </a:r>
            <a:endParaRPr lang="en-US" sz="1100" dirty="0">
              <a:effectLst/>
              <a:ea typeface="Times New Roman" panose="02020603050405020304" pitchFamily="18" charset="0"/>
              <a:cs typeface="Times New Roman" panose="02020603050405020304" pitchFamily="18" charset="0"/>
            </a:endParaRPr>
          </a:p>
          <a:p>
            <a:pPr marL="742950" lvl="1" indent="-285750" algn="l" rtl="0" hangingPunct="0">
              <a:spcAft>
                <a:spcPts val="0"/>
              </a:spcAft>
              <a:buFont typeface="+mj-lt"/>
              <a:buAutoNum type="alphaLcParenR"/>
              <a:tabLst>
                <a:tab pos="914400" algn="l"/>
              </a:tabLst>
            </a:pPr>
            <a:r>
              <a:rPr lang="en-US" sz="1800" dirty="0">
                <a:effectLst/>
                <a:ea typeface="Times New Roman" panose="02020603050405020304" pitchFamily="18" charset="0"/>
                <a:cs typeface="Times New Roman" panose="02020603050405020304" pitchFamily="18" charset="0"/>
              </a:rPr>
              <a:t>Bed rest. Is significant in reducing metabolic demands of the liver and allowing for recovery of liver cells. </a:t>
            </a:r>
            <a:endParaRPr lang="en-US" sz="1100" dirty="0">
              <a:effectLst/>
              <a:ea typeface="Times New Roman" panose="02020603050405020304" pitchFamily="18" charset="0"/>
              <a:cs typeface="Times New Roman" panose="02020603050405020304" pitchFamily="18" charset="0"/>
            </a:endParaRPr>
          </a:p>
          <a:p>
            <a:pPr marL="742950" lvl="1" indent="-285750" algn="l" rtl="0" hangingPunct="0">
              <a:spcAft>
                <a:spcPts val="0"/>
              </a:spcAft>
              <a:buFont typeface="+mj-lt"/>
              <a:buAutoNum type="alphaLcParenR"/>
              <a:tabLst>
                <a:tab pos="914400" algn="l"/>
              </a:tabLst>
            </a:pPr>
            <a:r>
              <a:rPr lang="en-US" sz="1800" dirty="0">
                <a:effectLst/>
                <a:ea typeface="Times New Roman" panose="02020603050405020304" pitchFamily="18" charset="0"/>
                <a:cs typeface="Times New Roman" panose="02020603050405020304" pitchFamily="18" charset="0"/>
              </a:rPr>
              <a:t>Diet characteristics must be:</a:t>
            </a:r>
            <a:endParaRPr lang="en-US" sz="1100" dirty="0">
              <a:effectLst/>
              <a:ea typeface="Times New Roman" panose="02020603050405020304" pitchFamily="18" charset="0"/>
              <a:cs typeface="Times New Roman" panose="02020603050405020304" pitchFamily="18" charset="0"/>
            </a:endParaRPr>
          </a:p>
          <a:p>
            <a:pPr marL="1143000" lvl="2" indent="-228600" algn="l" rtl="0" hangingPunct="0">
              <a:spcAft>
                <a:spcPts val="0"/>
              </a:spcAft>
              <a:buFont typeface="Wingdings" panose="05000000000000000000" pitchFamily="2" charset="2"/>
              <a:buChar char=""/>
              <a:tabLst>
                <a:tab pos="1485900" algn="l"/>
              </a:tabLst>
            </a:pPr>
            <a:r>
              <a:rPr lang="en-US" sz="1800" dirty="0">
                <a:effectLst/>
                <a:ea typeface="Times New Roman" panose="02020603050405020304" pitchFamily="18" charset="0"/>
                <a:cs typeface="Times New Roman" panose="02020603050405020304" pitchFamily="18" charset="0"/>
              </a:rPr>
              <a:t>High in carbohydrate, vitamins.</a:t>
            </a:r>
            <a:endParaRPr lang="en-US" sz="1100" dirty="0">
              <a:effectLst/>
              <a:ea typeface="Times New Roman" panose="02020603050405020304" pitchFamily="18" charset="0"/>
              <a:cs typeface="Times New Roman" panose="02020603050405020304" pitchFamily="18" charset="0"/>
            </a:endParaRPr>
          </a:p>
          <a:p>
            <a:pPr marL="1143000" lvl="2" indent="-228600" algn="l" rtl="0" hangingPunct="0">
              <a:spcAft>
                <a:spcPts val="0"/>
              </a:spcAft>
              <a:buFont typeface="Wingdings" panose="05000000000000000000" pitchFamily="2" charset="2"/>
              <a:buChar char=""/>
              <a:tabLst>
                <a:tab pos="1485900" algn="l"/>
              </a:tabLst>
            </a:pPr>
            <a:r>
              <a:rPr lang="en-US" sz="1800" dirty="0">
                <a:effectLst/>
                <a:ea typeface="Times New Roman" panose="02020603050405020304" pitchFamily="18" charset="0"/>
                <a:cs typeface="Times New Roman" panose="02020603050405020304" pitchFamily="18" charset="0"/>
              </a:rPr>
              <a:t>Moderate to high protein if ammonia level is normal.</a:t>
            </a:r>
            <a:endParaRPr lang="en-US" sz="1100" dirty="0">
              <a:effectLst/>
              <a:ea typeface="Times New Roman" panose="02020603050405020304" pitchFamily="18" charset="0"/>
              <a:cs typeface="Times New Roman" panose="02020603050405020304" pitchFamily="18" charset="0"/>
            </a:endParaRPr>
          </a:p>
          <a:p>
            <a:pPr marL="1143000" lvl="2" indent="-228600" algn="l" rtl="0" hangingPunct="0">
              <a:spcAft>
                <a:spcPts val="0"/>
              </a:spcAft>
              <a:buFont typeface="Wingdings" panose="05000000000000000000" pitchFamily="2" charset="2"/>
              <a:buChar char=""/>
              <a:tabLst>
                <a:tab pos="1485900" algn="l"/>
              </a:tabLst>
            </a:pPr>
            <a:r>
              <a:rPr lang="en-US" sz="1800" dirty="0">
                <a:effectLst/>
                <a:ea typeface="Times New Roman" panose="02020603050405020304" pitchFamily="18" charset="0"/>
                <a:cs typeface="Times New Roman" panose="02020603050405020304" pitchFamily="18" charset="0"/>
              </a:rPr>
              <a:t>Restricted protein if ammonia level is high.</a:t>
            </a:r>
            <a:endParaRPr lang="en-US" sz="1100" dirty="0">
              <a:effectLst/>
              <a:ea typeface="Times New Roman" panose="02020603050405020304" pitchFamily="18" charset="0"/>
              <a:cs typeface="Times New Roman" panose="02020603050405020304" pitchFamily="18" charset="0"/>
            </a:endParaRPr>
          </a:p>
          <a:p>
            <a:pPr marL="1143000" lvl="2" indent="-228600" algn="l" rtl="0" hangingPunct="0">
              <a:spcAft>
                <a:spcPts val="0"/>
              </a:spcAft>
              <a:buFont typeface="Wingdings" panose="05000000000000000000" pitchFamily="2" charset="2"/>
              <a:buChar char=""/>
              <a:tabLst>
                <a:tab pos="1485900" algn="l"/>
              </a:tabLst>
            </a:pPr>
            <a:r>
              <a:rPr lang="en-US" sz="1800" dirty="0">
                <a:effectLst/>
                <a:ea typeface="Times New Roman" panose="02020603050405020304" pitchFamily="18" charset="0"/>
                <a:cs typeface="Times New Roman" panose="02020603050405020304" pitchFamily="18" charset="0"/>
              </a:rPr>
              <a:t>Small frequent semisolid liquid meals to prevent anorexia.</a:t>
            </a:r>
            <a:endParaRPr lang="en-US" sz="1100" dirty="0">
              <a:effectLst/>
              <a:ea typeface="Times New Roman" panose="02020603050405020304" pitchFamily="18" charset="0"/>
              <a:cs typeface="Times New Roman" panose="02020603050405020304" pitchFamily="18" charset="0"/>
            </a:endParaRPr>
          </a:p>
          <a:p>
            <a:pPr marL="1143000" lvl="2" indent="-228600" algn="l" rtl="0" hangingPunct="0">
              <a:spcAft>
                <a:spcPts val="0"/>
              </a:spcAft>
              <a:buFont typeface="Wingdings" panose="05000000000000000000" pitchFamily="2" charset="2"/>
              <a:buChar char=""/>
              <a:tabLst>
                <a:tab pos="1485900" algn="l"/>
              </a:tabLst>
            </a:pPr>
            <a:r>
              <a:rPr lang="en-US" sz="1800" dirty="0">
                <a:effectLst/>
                <a:ea typeface="Times New Roman" panose="02020603050405020304" pitchFamily="18" charset="0"/>
                <a:cs typeface="Times New Roman" panose="02020603050405020304" pitchFamily="18" charset="0"/>
              </a:rPr>
              <a:t>Give supplement iron and vitamins.</a:t>
            </a:r>
            <a:endParaRPr lang="en-US" sz="1100" dirty="0">
              <a:effectLst/>
              <a:ea typeface="Times New Roman" panose="02020603050405020304" pitchFamily="18" charset="0"/>
              <a:cs typeface="Times New Roman" panose="02020603050405020304" pitchFamily="18" charset="0"/>
            </a:endParaRPr>
          </a:p>
          <a:p>
            <a:pPr marL="1143000" lvl="2" indent="-228600" algn="l" rtl="0" hangingPunct="0">
              <a:spcAft>
                <a:spcPts val="0"/>
              </a:spcAft>
              <a:buFont typeface="Wingdings" panose="05000000000000000000" pitchFamily="2" charset="2"/>
              <a:buChar char=""/>
              <a:tabLst>
                <a:tab pos="1485900" algn="l"/>
              </a:tabLst>
            </a:pPr>
            <a:r>
              <a:rPr lang="en-US" sz="1800" dirty="0">
                <a:effectLst/>
                <a:ea typeface="Times New Roman" panose="02020603050405020304" pitchFamily="18" charset="0"/>
                <a:cs typeface="Times New Roman" panose="02020603050405020304" pitchFamily="18" charset="0"/>
              </a:rPr>
              <a:t>Intravenous fluid to correct fluid and electrolyte imbalance.</a:t>
            </a:r>
            <a:endParaRPr lang="en-US" sz="1100" dirty="0">
              <a:effectLst/>
              <a:ea typeface="Times New Roman" panose="02020603050405020304" pitchFamily="18" charset="0"/>
              <a:cs typeface="Times New Roman" panose="02020603050405020304" pitchFamily="18" charset="0"/>
            </a:endParaRPr>
          </a:p>
          <a:p>
            <a:pPr marL="1143000" lvl="2" indent="-228600" algn="l" rtl="0" hangingPunct="0">
              <a:spcAft>
                <a:spcPts val="0"/>
              </a:spcAft>
              <a:buFont typeface="Wingdings" panose="05000000000000000000" pitchFamily="2" charset="2"/>
              <a:buChar char=""/>
              <a:tabLst>
                <a:tab pos="1485900" algn="l"/>
              </a:tabLst>
            </a:pPr>
            <a:r>
              <a:rPr lang="en-US" sz="1800" dirty="0">
                <a:effectLst/>
                <a:ea typeface="Times New Roman" panose="02020603050405020304" pitchFamily="18" charset="0"/>
                <a:cs typeface="Times New Roman" panose="02020603050405020304" pitchFamily="18" charset="0"/>
              </a:rPr>
              <a:t>Restrict water and sodium in case of fluid retention.</a:t>
            </a:r>
            <a:endParaRPr lang="en-US" sz="1100" dirty="0">
              <a:effectLst/>
              <a:ea typeface="Times New Roman" panose="02020603050405020304" pitchFamily="18" charset="0"/>
              <a:cs typeface="Times New Roman" panose="02020603050405020304" pitchFamily="18" charset="0"/>
            </a:endParaRPr>
          </a:p>
          <a:p>
            <a:pPr marL="1143000" lvl="2" indent="-228600" algn="l" rtl="0" hangingPunct="0">
              <a:spcAft>
                <a:spcPts val="0"/>
              </a:spcAft>
              <a:buFont typeface="Wingdings" panose="05000000000000000000" pitchFamily="2" charset="2"/>
              <a:buChar char=""/>
              <a:tabLst>
                <a:tab pos="1485900" algn="l"/>
              </a:tabLst>
            </a:pPr>
            <a:r>
              <a:rPr lang="en-US" sz="1800" dirty="0">
                <a:effectLst/>
                <a:ea typeface="Times New Roman" panose="02020603050405020304" pitchFamily="18" charset="0"/>
                <a:cs typeface="Times New Roman" panose="02020603050405020304" pitchFamily="18" charset="0"/>
              </a:rPr>
              <a:t>Anemia may require blood transfusion.</a:t>
            </a:r>
            <a:endParaRPr lang="en-US" sz="1100" dirty="0">
              <a:effectLst/>
              <a:ea typeface="Times New Roman" panose="02020603050405020304" pitchFamily="18" charset="0"/>
              <a:cs typeface="Times New Roman" panose="02020603050405020304" pitchFamily="18" charset="0"/>
            </a:endParaRPr>
          </a:p>
          <a:p>
            <a:pPr marL="742950" lvl="1" indent="-285750" algn="l" rtl="0" hangingPunct="0">
              <a:spcAft>
                <a:spcPts val="0"/>
              </a:spcAft>
              <a:buFont typeface="+mj-lt"/>
              <a:buAutoNum type="alphaLcParenR"/>
              <a:tabLst>
                <a:tab pos="914400" algn="l"/>
              </a:tabLst>
            </a:pPr>
            <a:r>
              <a:rPr lang="en-US" sz="1800" dirty="0" err="1">
                <a:effectLst/>
                <a:ea typeface="Times New Roman" panose="02020603050405020304" pitchFamily="18" charset="0"/>
                <a:cs typeface="Times New Roman" panose="02020603050405020304" pitchFamily="18" charset="0"/>
              </a:rPr>
              <a:t>Ascities</a:t>
            </a:r>
            <a:r>
              <a:rPr lang="en-US" sz="1800" dirty="0">
                <a:effectLst/>
                <a:ea typeface="Times New Roman" panose="02020603050405020304" pitchFamily="18" charset="0"/>
                <a:cs typeface="Times New Roman" panose="02020603050405020304" pitchFamily="18" charset="0"/>
              </a:rPr>
              <a:t>: Administer albumin to:</a:t>
            </a:r>
            <a:endParaRPr lang="en-US" sz="1100" dirty="0">
              <a:effectLst/>
              <a:ea typeface="Times New Roman" panose="02020603050405020304" pitchFamily="18" charset="0"/>
              <a:cs typeface="Times New Roman" panose="02020603050405020304" pitchFamily="18" charset="0"/>
            </a:endParaRPr>
          </a:p>
          <a:p>
            <a:pPr marL="342900" lvl="0" indent="-342900" algn="l" rtl="0" hangingPunct="0">
              <a:spcAft>
                <a:spcPts val="0"/>
              </a:spcAft>
              <a:buFont typeface="Wingdings" panose="05000000000000000000" pitchFamily="2" charset="2"/>
              <a:buChar char=""/>
              <a:tabLst>
                <a:tab pos="1260475" algn="l"/>
                <a:tab pos="1530350" algn="r"/>
              </a:tabLst>
            </a:pPr>
            <a:r>
              <a:rPr lang="en-US" sz="1800" dirty="0">
                <a:effectLst/>
                <a:ea typeface="Times New Roman" panose="02020603050405020304" pitchFamily="18" charset="0"/>
                <a:cs typeface="Times New Roman" panose="02020603050405020304" pitchFamily="18" charset="0"/>
              </a:rPr>
              <a:t>Maintain blood volume.</a:t>
            </a:r>
            <a:endParaRPr lang="en-US" sz="1100" dirty="0">
              <a:effectLst/>
              <a:ea typeface="Times New Roman" panose="02020603050405020304" pitchFamily="18" charset="0"/>
              <a:cs typeface="Times New Roman" panose="02020603050405020304" pitchFamily="18" charset="0"/>
            </a:endParaRPr>
          </a:p>
          <a:p>
            <a:pPr marL="342900" lvl="0" indent="-342900" algn="l" rtl="0" hangingPunct="0">
              <a:spcAft>
                <a:spcPts val="0"/>
              </a:spcAft>
              <a:buFont typeface="Wingdings" panose="05000000000000000000" pitchFamily="2" charset="2"/>
              <a:buChar char=""/>
              <a:tabLst>
                <a:tab pos="1260475" algn="l"/>
                <a:tab pos="1530350" algn="r"/>
              </a:tabLst>
            </a:pPr>
            <a:r>
              <a:rPr lang="en-US" sz="1800" dirty="0">
                <a:effectLst/>
                <a:ea typeface="Times New Roman" panose="02020603050405020304" pitchFamily="18" charset="0"/>
                <a:cs typeface="Times New Roman" panose="02020603050405020304" pitchFamily="18" charset="0"/>
              </a:rPr>
              <a:t>Increase urinary out put</a:t>
            </a:r>
            <a:r>
              <a:rPr lang="en-US" sz="1800" u="none" strike="noStrike" dirty="0">
                <a:effectLst/>
                <a:ea typeface="Times New Roman" panose="02020603050405020304" pitchFamily="18" charset="0"/>
                <a:cs typeface="Times New Roman" panose="02020603050405020304" pitchFamily="18" charset="0"/>
              </a:rPr>
              <a:t> </a:t>
            </a:r>
            <a:endParaRPr lang="en-US" sz="1100" dirty="0">
              <a:effectLst/>
              <a:ea typeface="Times New Roman" panose="02020603050405020304" pitchFamily="18" charset="0"/>
              <a:cs typeface="Times New Roman" panose="02020603050405020304" pitchFamily="18" charset="0"/>
            </a:endParaRPr>
          </a:p>
          <a:p>
            <a:pPr algn="l" rtl="0" hangingPunct="0">
              <a:tabLst>
                <a:tab pos="1530350" algn="r"/>
              </a:tabLst>
            </a:pPr>
            <a:r>
              <a:rPr lang="en-US" sz="1800" dirty="0">
                <a:effectLst/>
                <a:ea typeface="Times New Roman" panose="02020603050405020304" pitchFamily="18" charset="0"/>
                <a:cs typeface="Times New Roman" panose="02020603050405020304" pitchFamily="18" charset="0"/>
              </a:rPr>
              <a:t>If it is not respond with drugs fluid can be removed by Paracentesis:</a:t>
            </a:r>
            <a:endParaRPr lang="en-US" sz="1100" dirty="0">
              <a:effectLst/>
              <a:ea typeface="Times New Roman" panose="02020603050405020304" pitchFamily="18" charset="0"/>
              <a:cs typeface="Times New Roman" panose="02020603050405020304" pitchFamily="18" charset="0"/>
            </a:endParaRPr>
          </a:p>
          <a:p>
            <a:pPr algn="l" rtl="0" hangingPunct="0">
              <a:tabLst>
                <a:tab pos="1530350" algn="r"/>
              </a:tabLst>
            </a:pPr>
            <a:r>
              <a:rPr lang="en-US" sz="1800" b="1" dirty="0">
                <a:effectLst/>
                <a:ea typeface="Times New Roman" panose="02020603050405020304" pitchFamily="18" charset="0"/>
                <a:cs typeface="Times New Roman" panose="02020603050405020304" pitchFamily="18" charset="0"/>
              </a:rPr>
              <a:t>Paracentesis:</a:t>
            </a:r>
            <a:r>
              <a:rPr lang="ar-IQ" sz="1800" b="1" dirty="0">
                <a:effectLst/>
                <a:ea typeface="Times New Roman" panose="02020603050405020304" pitchFamily="18" charset="0"/>
                <a:cs typeface="Times New Roman" panose="02020603050405020304" pitchFamily="18" charset="0"/>
              </a:rPr>
              <a:t> </a:t>
            </a:r>
            <a:r>
              <a:rPr lang="en-US" sz="1800" dirty="0">
                <a:effectLst/>
                <a:ea typeface="Times New Roman" panose="02020603050405020304" pitchFamily="18" charset="0"/>
                <a:cs typeface="Times New Roman" panose="02020603050405020304" pitchFamily="18" charset="0"/>
              </a:rPr>
              <a:t>It is the removal of ascetic fluid from the peritoneal cavity.</a:t>
            </a:r>
            <a:endParaRPr lang="en-US" sz="1100" dirty="0">
              <a:effectLst/>
              <a:ea typeface="Times New Roman" panose="02020603050405020304" pitchFamily="18" charset="0"/>
              <a:cs typeface="Times New Roman" panose="02020603050405020304" pitchFamily="18" charset="0"/>
            </a:endParaRPr>
          </a:p>
          <a:p>
            <a:pPr algn="l" rtl="0"/>
            <a:endParaRPr lang="en-US" sz="2800" dirty="0"/>
          </a:p>
        </p:txBody>
      </p:sp>
    </p:spTree>
    <p:extLst>
      <p:ext uri="{BB962C8B-B14F-4D97-AF65-F5344CB8AC3E}">
        <p14:creationId xmlns:p14="http://schemas.microsoft.com/office/powerpoint/2010/main" val="15601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FD3B0F3-B4DD-72E6-119F-9073D4FEFB80}"/>
              </a:ext>
            </a:extLst>
          </p:cNvPr>
          <p:cNvSpPr>
            <a:spLocks noGrp="1"/>
          </p:cNvSpPr>
          <p:nvPr>
            <p:ph type="title"/>
          </p:nvPr>
        </p:nvSpPr>
        <p:spPr>
          <a:xfrm>
            <a:off x="119336" y="260648"/>
            <a:ext cx="11953328" cy="792088"/>
          </a:xfrm>
          <a:ln>
            <a:solidFill>
              <a:schemeClr val="accent1"/>
            </a:solidFill>
          </a:ln>
        </p:spPr>
        <p:txBody>
          <a:bodyPr>
            <a:noAutofit/>
          </a:bodyPr>
          <a:lstStyle/>
          <a:p>
            <a:r>
              <a:rPr lang="en-US" sz="3200" b="1" dirty="0">
                <a:latin typeface="Times New Roman" panose="02020603050405020304" pitchFamily="18" charset="0"/>
              </a:rPr>
              <a:t>Assessment and Management of Patients with </a:t>
            </a:r>
            <a:r>
              <a:rPr lang="en-US" sz="2800" b="1" dirty="0">
                <a:latin typeface="Times New Roman" panose="02020603050405020304" pitchFamily="18" charset="0"/>
              </a:rPr>
              <a:t>Hepatic</a:t>
            </a:r>
            <a:r>
              <a:rPr lang="en-US" sz="3200" b="1" dirty="0">
                <a:latin typeface="Times New Roman" panose="02020603050405020304" pitchFamily="18" charset="0"/>
              </a:rPr>
              <a:t> Disorders</a:t>
            </a:r>
            <a:endParaRPr lang="en-US" sz="3200" dirty="0"/>
          </a:p>
        </p:txBody>
      </p:sp>
      <p:sp>
        <p:nvSpPr>
          <p:cNvPr id="3" name="عنصر نائب للمحتوى 2">
            <a:extLst>
              <a:ext uri="{FF2B5EF4-FFF2-40B4-BE49-F238E27FC236}">
                <a16:creationId xmlns:a16="http://schemas.microsoft.com/office/drawing/2014/main" id="{92F73AD4-9089-5591-AE2A-E0B933D56C96}"/>
              </a:ext>
            </a:extLst>
          </p:cNvPr>
          <p:cNvSpPr>
            <a:spLocks noGrp="1"/>
          </p:cNvSpPr>
          <p:nvPr>
            <p:ph idx="1"/>
          </p:nvPr>
        </p:nvSpPr>
        <p:spPr>
          <a:xfrm>
            <a:off x="119336" y="1340769"/>
            <a:ext cx="11953328" cy="5517232"/>
          </a:xfrm>
        </p:spPr>
        <p:txBody>
          <a:bodyPr>
            <a:normAutofit fontScale="92500"/>
          </a:bodyPr>
          <a:lstStyle/>
          <a:p>
            <a:pPr marL="265113" lvl="1" indent="0" algn="l" rtl="0">
              <a:buSzPts val="1400"/>
              <a:buFont typeface="Wingdings" panose="05000000000000000000" pitchFamily="2" charset="2"/>
              <a:buChar char="Ø"/>
              <a:tabLst>
                <a:tab pos="442913" algn="l"/>
              </a:tabLst>
            </a:pPr>
            <a:r>
              <a:rPr lang="en-US" b="0" dirty="0">
                <a:effectLst/>
                <a:latin typeface="Times New Roman" panose="02020603050405020304" pitchFamily="18" charset="0"/>
                <a:ea typeface="Times New Roman" panose="02020603050405020304" pitchFamily="18" charset="0"/>
              </a:rPr>
              <a:t>Liver is the largest gland in the body, can be considered a chemical factory that manufactures, stores, alters, and excretes a large number of substances involved in metabolism.</a:t>
            </a:r>
            <a:endParaRPr lang="en-US" b="1" dirty="0">
              <a:effectLst/>
              <a:latin typeface="Times New Roman" panose="02020603050405020304" pitchFamily="18" charset="0"/>
              <a:ea typeface="Times New Roman" panose="02020603050405020304" pitchFamily="18" charset="0"/>
            </a:endParaRPr>
          </a:p>
          <a:p>
            <a:pPr marL="265113" lvl="1" indent="0" algn="l" rtl="0">
              <a:buSzPts val="1400"/>
              <a:buFont typeface="Wingdings" panose="05000000000000000000" pitchFamily="2" charset="2"/>
              <a:buChar char="Ø"/>
              <a:tabLst>
                <a:tab pos="442913" algn="l"/>
              </a:tabLst>
            </a:pPr>
            <a:r>
              <a:rPr lang="en-US" dirty="0">
                <a:effectLst/>
                <a:latin typeface="Times New Roman" panose="02020603050405020304" pitchFamily="18" charset="0"/>
                <a:ea typeface="Times New Roman" panose="02020603050405020304" pitchFamily="18" charset="0"/>
              </a:rPr>
              <a:t>The liver is located behind the ribs in the right upper portion of the abdominal cavity</a:t>
            </a:r>
            <a:endParaRPr lang="en-US" sz="2000" dirty="0">
              <a:effectLst/>
              <a:latin typeface="Times New Roman" panose="02020603050405020304" pitchFamily="18" charset="0"/>
              <a:ea typeface="Times New Roman" panose="02020603050405020304" pitchFamily="18" charset="0"/>
            </a:endParaRPr>
          </a:p>
          <a:p>
            <a:pPr marL="265113" lvl="1" indent="0" algn="l" rtl="0">
              <a:buSzPts val="1400"/>
              <a:buFont typeface="Wingdings" panose="05000000000000000000" pitchFamily="2" charset="2"/>
              <a:buChar char="Ø"/>
              <a:tabLst>
                <a:tab pos="442913" algn="l"/>
              </a:tabLst>
            </a:pPr>
            <a:r>
              <a:rPr lang="en-US" b="0" dirty="0">
                <a:effectLst/>
                <a:latin typeface="Times New Roman" panose="02020603050405020304" pitchFamily="18" charset="0"/>
                <a:ea typeface="Times New Roman" panose="02020603050405020304" pitchFamily="18" charset="0"/>
              </a:rPr>
              <a:t>The liver is especially important in the regulation of glucose and protein metabolism.</a:t>
            </a:r>
            <a:endParaRPr lang="en-US" b="1" dirty="0">
              <a:effectLst/>
              <a:latin typeface="Times New Roman" panose="02020603050405020304" pitchFamily="18" charset="0"/>
              <a:ea typeface="Times New Roman" panose="02020603050405020304" pitchFamily="18" charset="0"/>
            </a:endParaRPr>
          </a:p>
          <a:p>
            <a:pPr marL="265113" lvl="1" indent="0" algn="l" rtl="0">
              <a:buSzPts val="1400"/>
              <a:buFont typeface="Wingdings" panose="05000000000000000000" pitchFamily="2" charset="2"/>
              <a:buChar char="Ø"/>
              <a:tabLst>
                <a:tab pos="442913" algn="l"/>
              </a:tabLst>
            </a:pPr>
            <a:r>
              <a:rPr lang="en-US" dirty="0">
                <a:effectLst/>
                <a:latin typeface="Times New Roman" panose="02020603050405020304" pitchFamily="18" charset="0"/>
                <a:ea typeface="Times New Roman" panose="02020603050405020304" pitchFamily="18" charset="0"/>
              </a:rPr>
              <a:t>The liver manufactures and secretes bile, which has a major role in the digestion and absorption of fat in the GI tract.</a:t>
            </a:r>
            <a:endParaRPr lang="en-US" sz="2000" dirty="0">
              <a:effectLst/>
              <a:latin typeface="Times New Roman" panose="02020603050405020304" pitchFamily="18" charset="0"/>
              <a:ea typeface="Times New Roman" panose="02020603050405020304" pitchFamily="18" charset="0"/>
            </a:endParaRPr>
          </a:p>
          <a:p>
            <a:pPr marL="265113" lvl="1" indent="0" algn="l" rtl="0">
              <a:buSzPts val="1400"/>
              <a:buFont typeface="Wingdings" panose="05000000000000000000" pitchFamily="2" charset="2"/>
              <a:buChar char="Ø"/>
              <a:tabLst>
                <a:tab pos="442913" algn="l"/>
              </a:tabLst>
            </a:pPr>
            <a:r>
              <a:rPr lang="en-US" dirty="0">
                <a:effectLst/>
                <a:latin typeface="Times New Roman" panose="02020603050405020304" pitchFamily="18" charset="0"/>
                <a:ea typeface="Times New Roman" panose="02020603050405020304" pitchFamily="18" charset="0"/>
              </a:rPr>
              <a:t> It removes the waste products from the blood stream and secretes them into the bile.</a:t>
            </a:r>
            <a:endParaRPr lang="en-US" sz="2000" dirty="0">
              <a:effectLst/>
              <a:latin typeface="Times New Roman" panose="02020603050405020304" pitchFamily="18" charset="0"/>
              <a:ea typeface="Times New Roman" panose="02020603050405020304" pitchFamily="18" charset="0"/>
            </a:endParaRPr>
          </a:p>
          <a:p>
            <a:pPr marL="265113" lvl="1" indent="0" algn="l" rtl="0">
              <a:buSzPts val="1400"/>
              <a:buFont typeface="Wingdings" panose="05000000000000000000" pitchFamily="2" charset="2"/>
              <a:buChar char="Ø"/>
              <a:tabLst>
                <a:tab pos="442913" algn="l"/>
              </a:tabLst>
            </a:pPr>
            <a:r>
              <a:rPr lang="en-US" dirty="0">
                <a:effectLst/>
                <a:latin typeface="Times New Roman" panose="02020603050405020304" pitchFamily="18" charset="0"/>
                <a:ea typeface="Times New Roman" panose="02020603050405020304" pitchFamily="18" charset="0"/>
              </a:rPr>
              <a:t>The bile produced by the liver is stored temporarily in the gall bladder until it is needed for digestion, at which time the gall bladder empties and bile enters the intestine.</a:t>
            </a:r>
            <a:endParaRPr lang="en-US" sz="2000" dirty="0">
              <a:effectLst/>
              <a:latin typeface="Times New Roman" panose="02020603050405020304" pitchFamily="18" charset="0"/>
              <a:ea typeface="Times New Roman" panose="02020603050405020304" pitchFamily="18" charset="0"/>
            </a:endParaRPr>
          </a:p>
          <a:p>
            <a:pPr marL="265113" indent="0" algn="l" rtl="0">
              <a:buFont typeface="Wingdings" panose="05000000000000000000" pitchFamily="2" charset="2"/>
              <a:buChar char="Ø"/>
              <a:tabLst>
                <a:tab pos="442913" algn="l"/>
              </a:tabLst>
            </a:pPr>
            <a:endParaRPr lang="en-US" sz="4800" dirty="0"/>
          </a:p>
        </p:txBody>
      </p:sp>
    </p:spTree>
    <p:extLst>
      <p:ext uri="{BB962C8B-B14F-4D97-AF65-F5344CB8AC3E}">
        <p14:creationId xmlns:p14="http://schemas.microsoft.com/office/powerpoint/2010/main" val="1112839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5A90DE57-74A5-B169-FB5F-84862FFA7668}"/>
              </a:ext>
            </a:extLst>
          </p:cNvPr>
          <p:cNvSpPr>
            <a:spLocks noGrp="1"/>
          </p:cNvSpPr>
          <p:nvPr>
            <p:ph type="title"/>
          </p:nvPr>
        </p:nvSpPr>
        <p:spPr>
          <a:xfrm>
            <a:off x="191344" y="153768"/>
            <a:ext cx="11809312" cy="682944"/>
          </a:xfrm>
          <a:ln>
            <a:solidFill>
              <a:schemeClr val="accent1"/>
            </a:solidFill>
          </a:ln>
        </p:spPr>
        <p:txBody>
          <a:bodyPr>
            <a:noAutofit/>
          </a:bodyPr>
          <a:lstStyle/>
          <a:p>
            <a:r>
              <a:rPr kumimoji="0" lang="en-US" altLang="en-US" sz="36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Functions of the liver</a:t>
            </a:r>
            <a:endParaRPr lang="en-US" sz="3600" dirty="0"/>
          </a:p>
        </p:txBody>
      </p:sp>
      <p:graphicFrame>
        <p:nvGraphicFramePr>
          <p:cNvPr id="8" name="عنصر نائب للمحتوى 7">
            <a:extLst>
              <a:ext uri="{FF2B5EF4-FFF2-40B4-BE49-F238E27FC236}">
                <a16:creationId xmlns:a16="http://schemas.microsoft.com/office/drawing/2014/main" id="{5A6462C9-424A-4C46-BF90-E0BCA22CD8A6}"/>
              </a:ext>
            </a:extLst>
          </p:cNvPr>
          <p:cNvGraphicFramePr>
            <a:graphicFrameLocks noGrp="1"/>
          </p:cNvGraphicFramePr>
          <p:nvPr>
            <p:ph idx="1"/>
            <p:extLst>
              <p:ext uri="{D42A27DB-BD31-4B8C-83A1-F6EECF244321}">
                <p14:modId xmlns:p14="http://schemas.microsoft.com/office/powerpoint/2010/main" val="222897181"/>
              </p:ext>
            </p:extLst>
          </p:nvPr>
        </p:nvGraphicFramePr>
        <p:xfrm>
          <a:off x="191344" y="908720"/>
          <a:ext cx="11809312" cy="5795510"/>
        </p:xfrm>
        <a:graphic>
          <a:graphicData uri="http://schemas.openxmlformats.org/drawingml/2006/table">
            <a:tbl>
              <a:tblPr>
                <a:tableStyleId>{5C22544A-7EE6-4342-B048-85BDC9FD1C3A}</a:tableStyleId>
              </a:tblPr>
              <a:tblGrid>
                <a:gridCol w="2657096">
                  <a:extLst>
                    <a:ext uri="{9D8B030D-6E8A-4147-A177-3AD203B41FA5}">
                      <a16:colId xmlns:a16="http://schemas.microsoft.com/office/drawing/2014/main" val="2896894500"/>
                    </a:ext>
                  </a:extLst>
                </a:gridCol>
                <a:gridCol w="9152216">
                  <a:extLst>
                    <a:ext uri="{9D8B030D-6E8A-4147-A177-3AD203B41FA5}">
                      <a16:colId xmlns:a16="http://schemas.microsoft.com/office/drawing/2014/main" val="2130272858"/>
                    </a:ext>
                  </a:extLst>
                </a:gridCol>
              </a:tblGrid>
              <a:tr h="453222">
                <a:tc>
                  <a:txBody>
                    <a:bodyPr/>
                    <a:lstStyle/>
                    <a:p>
                      <a:pPr algn="ctr" rtl="0">
                        <a:lnSpc>
                          <a:spcPts val="600"/>
                        </a:lnSpc>
                      </a:pPr>
                      <a:r>
                        <a:rPr lang="en-US" sz="2400" b="1" dirty="0">
                          <a:effectLst/>
                        </a:rPr>
                        <a:t> </a:t>
                      </a:r>
                    </a:p>
                    <a:p>
                      <a:pPr algn="ctr" rtl="0">
                        <a:spcAft>
                          <a:spcPts val="290"/>
                        </a:spcAft>
                      </a:pPr>
                      <a:r>
                        <a:rPr lang="en-US" sz="2400" b="1" dirty="0">
                          <a:effectLst/>
                        </a:rPr>
                        <a:t>Function</a:t>
                      </a:r>
                      <a:endParaRPr lang="en-US" sz="2400" b="1" dirty="0">
                        <a:effectLst/>
                        <a:latin typeface="Times New Roman" panose="02020603050405020304" pitchFamily="18" charset="0"/>
                        <a:ea typeface="Times New Roman" panose="02020603050405020304" pitchFamily="18" charset="0"/>
                      </a:endParaRPr>
                    </a:p>
                  </a:txBody>
                  <a:tcPr marL="53247" marR="5324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lnSpc>
                          <a:spcPts val="600"/>
                        </a:lnSpc>
                      </a:pPr>
                      <a:r>
                        <a:rPr lang="en-US" sz="1600" dirty="0">
                          <a:effectLst/>
                        </a:rPr>
                        <a:t> </a:t>
                      </a:r>
                    </a:p>
                    <a:p>
                      <a:pPr algn="ctr" rtl="0">
                        <a:spcAft>
                          <a:spcPts val="290"/>
                        </a:spcAft>
                      </a:pPr>
                      <a:r>
                        <a:rPr lang="en-US" sz="2400" b="1" dirty="0">
                          <a:effectLst/>
                        </a:rPr>
                        <a:t>Actions</a:t>
                      </a:r>
                      <a:endParaRPr lang="en-US" sz="2400" b="1" dirty="0">
                        <a:effectLst/>
                        <a:latin typeface="Times New Roman" panose="02020603050405020304" pitchFamily="18" charset="0"/>
                        <a:ea typeface="Times New Roman" panose="02020603050405020304" pitchFamily="18" charset="0"/>
                      </a:endParaRPr>
                    </a:p>
                  </a:txBody>
                  <a:tcPr marL="53247" marR="5324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32087755"/>
                  </a:ext>
                </a:extLst>
              </a:tr>
              <a:tr h="1335572">
                <a:tc>
                  <a:txBody>
                    <a:bodyPr/>
                    <a:lstStyle/>
                    <a:p>
                      <a:pPr algn="ctr" rtl="0">
                        <a:lnSpc>
                          <a:spcPts val="600"/>
                        </a:lnSpc>
                      </a:pPr>
                      <a:r>
                        <a:rPr lang="en-US" sz="2400" b="1" dirty="0">
                          <a:effectLst/>
                        </a:rPr>
                        <a:t> </a:t>
                      </a:r>
                    </a:p>
                    <a:p>
                      <a:pPr algn="ctr" rtl="0">
                        <a:spcAft>
                          <a:spcPts val="290"/>
                        </a:spcAft>
                      </a:pPr>
                      <a:r>
                        <a:rPr lang="en-US" sz="2400" b="1" dirty="0">
                          <a:effectLst/>
                        </a:rPr>
                        <a:t>Digestion</a:t>
                      </a:r>
                      <a:endParaRPr lang="en-US" sz="2400" b="1" dirty="0">
                        <a:effectLst/>
                        <a:latin typeface="Times New Roman" panose="02020603050405020304" pitchFamily="18" charset="0"/>
                        <a:ea typeface="Times New Roman" panose="02020603050405020304" pitchFamily="18" charset="0"/>
                      </a:endParaRPr>
                    </a:p>
                  </a:txBody>
                  <a:tcPr marL="53247" marR="5324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a:lnSpc>
                          <a:spcPts val="600"/>
                        </a:lnSpc>
                      </a:pPr>
                      <a:r>
                        <a:rPr lang="en-US" sz="1600" dirty="0">
                          <a:effectLst/>
                        </a:rPr>
                        <a:t> </a:t>
                      </a:r>
                    </a:p>
                    <a:p>
                      <a:pPr marL="342900" lvl="0" indent="-342900" algn="l" rtl="0">
                        <a:buFont typeface="Wingdings" panose="05000000000000000000" pitchFamily="2" charset="2"/>
                        <a:buChar char=""/>
                        <a:tabLst>
                          <a:tab pos="457200" algn="l"/>
                        </a:tabLst>
                      </a:pPr>
                      <a:r>
                        <a:rPr lang="en-US" sz="1600" dirty="0">
                          <a:effectLst/>
                        </a:rPr>
                        <a:t>Bile salts for digestion/emulsification of fats</a:t>
                      </a:r>
                    </a:p>
                    <a:p>
                      <a:pPr marL="342900" lvl="0" indent="-342900" algn="l" rtl="0">
                        <a:buFont typeface="Wingdings" panose="05000000000000000000" pitchFamily="2" charset="2"/>
                        <a:buChar char=""/>
                        <a:tabLst>
                          <a:tab pos="457200" algn="l"/>
                        </a:tabLst>
                      </a:pPr>
                      <a:r>
                        <a:rPr lang="en-US" sz="1600" dirty="0">
                          <a:effectLst/>
                        </a:rPr>
                        <a:t>Processing and storage of fats, carbohydrates and proteins absorbed by the intestine and sent to the liver via the portal circulation</a:t>
                      </a:r>
                    </a:p>
                    <a:p>
                      <a:pPr marL="342900" lvl="0" indent="-342900" algn="l" rtl="0">
                        <a:buFont typeface="Wingdings" panose="05000000000000000000" pitchFamily="2" charset="2"/>
                        <a:buChar char=""/>
                        <a:tabLst>
                          <a:tab pos="457200" algn="l"/>
                        </a:tabLst>
                      </a:pPr>
                      <a:r>
                        <a:rPr lang="en-US" sz="1600" dirty="0">
                          <a:effectLst/>
                        </a:rPr>
                        <a:t>Processing and storage of vitamins and minerals</a:t>
                      </a:r>
                    </a:p>
                    <a:p>
                      <a:pPr marL="342900" lvl="0" indent="-342900" algn="l" rtl="0">
                        <a:spcAft>
                          <a:spcPts val="290"/>
                        </a:spcAft>
                        <a:buFont typeface="Wingdings" panose="05000000000000000000" pitchFamily="2" charset="2"/>
                        <a:buChar char=""/>
                        <a:tabLst>
                          <a:tab pos="457200" algn="l"/>
                        </a:tabLst>
                      </a:pPr>
                      <a:r>
                        <a:rPr lang="en-US" sz="1600" dirty="0">
                          <a:effectLst/>
                        </a:rPr>
                        <a:t>Vitamin B 12, A, D, E ,K</a:t>
                      </a:r>
                      <a:endParaRPr lang="en-US" sz="1600" dirty="0">
                        <a:effectLst/>
                        <a:latin typeface="Times New Roman" panose="02020603050405020304" pitchFamily="18" charset="0"/>
                        <a:ea typeface="Times New Roman" panose="02020603050405020304" pitchFamily="18" charset="0"/>
                      </a:endParaRPr>
                    </a:p>
                  </a:txBody>
                  <a:tcPr marL="53247" marR="5324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16802128"/>
                  </a:ext>
                </a:extLst>
              </a:tr>
              <a:tr h="1335572">
                <a:tc>
                  <a:txBody>
                    <a:bodyPr/>
                    <a:lstStyle/>
                    <a:p>
                      <a:pPr algn="ctr" rtl="0">
                        <a:lnSpc>
                          <a:spcPts val="600"/>
                        </a:lnSpc>
                      </a:pPr>
                      <a:r>
                        <a:rPr lang="en-US" sz="2400" b="1" dirty="0">
                          <a:effectLst/>
                        </a:rPr>
                        <a:t> </a:t>
                      </a:r>
                    </a:p>
                    <a:p>
                      <a:pPr algn="ctr" rtl="0">
                        <a:spcAft>
                          <a:spcPts val="290"/>
                        </a:spcAft>
                      </a:pPr>
                      <a:r>
                        <a:rPr lang="en-US" sz="2400" b="1" dirty="0">
                          <a:effectLst/>
                        </a:rPr>
                        <a:t>Endocrine</a:t>
                      </a:r>
                      <a:endParaRPr lang="en-US" sz="2400" b="1" dirty="0">
                        <a:effectLst/>
                        <a:latin typeface="Times New Roman" panose="02020603050405020304" pitchFamily="18" charset="0"/>
                        <a:ea typeface="Times New Roman" panose="02020603050405020304" pitchFamily="18" charset="0"/>
                      </a:endParaRPr>
                    </a:p>
                  </a:txBody>
                  <a:tcPr marL="53247" marR="5324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a:lnSpc>
                          <a:spcPts val="600"/>
                        </a:lnSpc>
                      </a:pPr>
                      <a:r>
                        <a:rPr lang="en-US" sz="1600" dirty="0">
                          <a:effectLst/>
                        </a:rPr>
                        <a:t> </a:t>
                      </a:r>
                    </a:p>
                    <a:p>
                      <a:pPr marL="342900" lvl="0" indent="-342900" algn="l" rtl="0">
                        <a:buFont typeface="Wingdings" panose="05000000000000000000" pitchFamily="2" charset="2"/>
                        <a:buChar char=""/>
                        <a:tabLst>
                          <a:tab pos="457200" algn="l"/>
                        </a:tabLst>
                      </a:pPr>
                      <a:r>
                        <a:rPr lang="en-US" sz="1600" dirty="0">
                          <a:effectLst/>
                        </a:rPr>
                        <a:t>Metabolism of glucocorticoids, mineralocorticoids and sex hormones</a:t>
                      </a:r>
                    </a:p>
                    <a:p>
                      <a:pPr marL="342900" lvl="0" indent="-342900" algn="l" rtl="0">
                        <a:buFont typeface="Wingdings" panose="05000000000000000000" pitchFamily="2" charset="2"/>
                        <a:buChar char=""/>
                        <a:tabLst>
                          <a:tab pos="457200" algn="l"/>
                        </a:tabLst>
                      </a:pPr>
                      <a:r>
                        <a:rPr lang="en-US" sz="1600" dirty="0">
                          <a:effectLst/>
                        </a:rPr>
                        <a:t>Regulation of fat, carbohydrate and protein metabolism</a:t>
                      </a:r>
                    </a:p>
                    <a:p>
                      <a:pPr marL="342900" lvl="0" indent="-342900" algn="l" rtl="0">
                        <a:buFont typeface="Wingdings" panose="05000000000000000000" pitchFamily="2" charset="2"/>
                        <a:buChar char=""/>
                        <a:tabLst>
                          <a:tab pos="457200" algn="l"/>
                        </a:tabLst>
                      </a:pPr>
                      <a:r>
                        <a:rPr lang="en-US" sz="1600" dirty="0">
                          <a:effectLst/>
                        </a:rPr>
                        <a:t>Glucose stored as glycogen</a:t>
                      </a:r>
                    </a:p>
                    <a:p>
                      <a:pPr marL="342900" lvl="0" indent="-342900" algn="l" rtl="0">
                        <a:spcAft>
                          <a:spcPts val="290"/>
                        </a:spcAft>
                        <a:buFont typeface="Wingdings" panose="05000000000000000000" pitchFamily="2" charset="2"/>
                        <a:buChar char=""/>
                        <a:tabLst>
                          <a:tab pos="457200" algn="l"/>
                        </a:tabLst>
                      </a:pPr>
                      <a:r>
                        <a:rPr lang="en-US" sz="1600" dirty="0">
                          <a:effectLst/>
                        </a:rPr>
                        <a:t>Main source of body heat </a:t>
                      </a:r>
                      <a:endParaRPr lang="en-US" sz="1600" dirty="0">
                        <a:effectLst/>
                        <a:latin typeface="Times New Roman" panose="02020603050405020304" pitchFamily="18" charset="0"/>
                        <a:ea typeface="Times New Roman" panose="02020603050405020304" pitchFamily="18" charset="0"/>
                      </a:endParaRPr>
                    </a:p>
                  </a:txBody>
                  <a:tcPr marL="53247" marR="5324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41342250"/>
                  </a:ext>
                </a:extLst>
              </a:tr>
              <a:tr h="1335572">
                <a:tc>
                  <a:txBody>
                    <a:bodyPr/>
                    <a:lstStyle/>
                    <a:p>
                      <a:pPr algn="ctr" rtl="0">
                        <a:lnSpc>
                          <a:spcPts val="600"/>
                        </a:lnSpc>
                      </a:pPr>
                      <a:r>
                        <a:rPr lang="en-US" sz="2400" b="1">
                          <a:effectLst/>
                        </a:rPr>
                        <a:t> </a:t>
                      </a:r>
                    </a:p>
                    <a:p>
                      <a:pPr algn="ctr" rtl="0">
                        <a:spcAft>
                          <a:spcPts val="290"/>
                        </a:spcAft>
                      </a:pPr>
                      <a:r>
                        <a:rPr lang="en-US" sz="2400" b="1">
                          <a:effectLst/>
                        </a:rPr>
                        <a:t>Hematologic</a:t>
                      </a:r>
                      <a:endParaRPr lang="en-US" sz="2400" b="1">
                        <a:effectLst/>
                        <a:latin typeface="Times New Roman" panose="02020603050405020304" pitchFamily="18" charset="0"/>
                        <a:ea typeface="Times New Roman" panose="02020603050405020304" pitchFamily="18" charset="0"/>
                      </a:endParaRPr>
                    </a:p>
                  </a:txBody>
                  <a:tcPr marL="53247" marR="5324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a:lnSpc>
                          <a:spcPts val="600"/>
                        </a:lnSpc>
                      </a:pPr>
                      <a:r>
                        <a:rPr lang="en-US" sz="1600" dirty="0">
                          <a:effectLst/>
                        </a:rPr>
                        <a:t> </a:t>
                      </a:r>
                    </a:p>
                    <a:p>
                      <a:pPr marL="342900" lvl="0" indent="-342900" algn="l" rtl="0">
                        <a:buFont typeface="Wingdings" panose="05000000000000000000" pitchFamily="2" charset="2"/>
                        <a:buChar char=""/>
                        <a:tabLst>
                          <a:tab pos="457200" algn="l"/>
                        </a:tabLst>
                      </a:pPr>
                      <a:r>
                        <a:rPr lang="en-US" sz="1600" dirty="0">
                          <a:effectLst/>
                        </a:rPr>
                        <a:t>Temporary storage of blood</a:t>
                      </a:r>
                    </a:p>
                    <a:p>
                      <a:pPr marL="342900" lvl="0" indent="-342900" algn="l" rtl="0">
                        <a:buFont typeface="Wingdings" panose="05000000000000000000" pitchFamily="2" charset="2"/>
                        <a:buChar char=""/>
                        <a:tabLst>
                          <a:tab pos="457200" algn="l"/>
                        </a:tabLst>
                      </a:pPr>
                      <a:r>
                        <a:rPr lang="en-US" sz="1600" dirty="0">
                          <a:effectLst/>
                        </a:rPr>
                        <a:t>Synthesis of bilirubin from breakdown of RBCs</a:t>
                      </a:r>
                    </a:p>
                    <a:p>
                      <a:pPr marL="342900" lvl="0" indent="-342900" algn="l" rtl="0">
                        <a:buFont typeface="Wingdings" panose="05000000000000000000" pitchFamily="2" charset="2"/>
                        <a:buChar char=""/>
                        <a:tabLst>
                          <a:tab pos="457200" algn="l"/>
                        </a:tabLst>
                      </a:pPr>
                      <a:r>
                        <a:rPr lang="en-US" sz="1600" dirty="0">
                          <a:effectLst/>
                        </a:rPr>
                        <a:t>Hematopoiesis in certain disease states</a:t>
                      </a:r>
                    </a:p>
                    <a:p>
                      <a:pPr marL="342900" lvl="0" indent="-342900" algn="l" rtl="0">
                        <a:buFont typeface="Wingdings" panose="05000000000000000000" pitchFamily="2" charset="2"/>
                        <a:buChar char=""/>
                        <a:tabLst>
                          <a:tab pos="457200" algn="l"/>
                        </a:tabLst>
                      </a:pPr>
                      <a:r>
                        <a:rPr lang="en-US" sz="1600" dirty="0">
                          <a:effectLst/>
                        </a:rPr>
                        <a:t>Synthesis of blood clotting factors (fibrinogen, thrombin, prothrombin)</a:t>
                      </a:r>
                    </a:p>
                    <a:p>
                      <a:pPr marL="342900" lvl="0" indent="-342900" algn="l" rtl="0">
                        <a:spcAft>
                          <a:spcPts val="290"/>
                        </a:spcAft>
                        <a:buFont typeface="Wingdings" panose="05000000000000000000" pitchFamily="2" charset="2"/>
                        <a:buChar char=""/>
                        <a:tabLst>
                          <a:tab pos="457200" algn="l"/>
                        </a:tabLst>
                      </a:pPr>
                      <a:r>
                        <a:rPr lang="en-US" sz="1600" dirty="0">
                          <a:effectLst/>
                        </a:rPr>
                        <a:t>synthesis of albumin, prealbumin, </a:t>
                      </a:r>
                      <a:endParaRPr lang="en-US" sz="1600" dirty="0">
                        <a:effectLst/>
                        <a:latin typeface="Times New Roman" panose="02020603050405020304" pitchFamily="18" charset="0"/>
                        <a:ea typeface="Times New Roman" panose="02020603050405020304" pitchFamily="18" charset="0"/>
                      </a:endParaRPr>
                    </a:p>
                  </a:txBody>
                  <a:tcPr marL="53247" marR="5324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35908299"/>
                  </a:ext>
                </a:extLst>
              </a:tr>
              <a:tr h="1335572">
                <a:tc>
                  <a:txBody>
                    <a:bodyPr/>
                    <a:lstStyle/>
                    <a:p>
                      <a:pPr algn="ctr" rtl="0">
                        <a:lnSpc>
                          <a:spcPts val="600"/>
                        </a:lnSpc>
                      </a:pPr>
                      <a:r>
                        <a:rPr lang="en-US" sz="2400" b="1" dirty="0">
                          <a:effectLst/>
                        </a:rPr>
                        <a:t> </a:t>
                      </a:r>
                    </a:p>
                    <a:p>
                      <a:pPr algn="ctr" rtl="0">
                        <a:spcAft>
                          <a:spcPts val="290"/>
                        </a:spcAft>
                      </a:pPr>
                      <a:r>
                        <a:rPr lang="en-US" sz="2400" b="1" dirty="0">
                          <a:effectLst/>
                        </a:rPr>
                        <a:t>Excretion</a:t>
                      </a:r>
                      <a:endParaRPr lang="en-US" sz="2400" b="1" dirty="0">
                        <a:effectLst/>
                        <a:latin typeface="Times New Roman" panose="02020603050405020304" pitchFamily="18" charset="0"/>
                        <a:ea typeface="Times New Roman" panose="02020603050405020304" pitchFamily="18" charset="0"/>
                      </a:endParaRPr>
                    </a:p>
                  </a:txBody>
                  <a:tcPr marL="53247" marR="5324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a:lnSpc>
                          <a:spcPts val="600"/>
                        </a:lnSpc>
                      </a:pPr>
                      <a:r>
                        <a:rPr lang="en-US" sz="1600" dirty="0">
                          <a:effectLst/>
                        </a:rPr>
                        <a:t> </a:t>
                      </a:r>
                    </a:p>
                    <a:p>
                      <a:pPr marL="342900" lvl="0" indent="-342900" algn="l" rtl="0">
                        <a:buFont typeface="Wingdings" panose="05000000000000000000" pitchFamily="2" charset="2"/>
                        <a:buChar char=""/>
                        <a:tabLst>
                          <a:tab pos="457200" algn="l"/>
                        </a:tabLst>
                      </a:pPr>
                      <a:r>
                        <a:rPr lang="en-US" sz="1600" dirty="0">
                          <a:effectLst/>
                        </a:rPr>
                        <a:t>Excretion of bile pigment</a:t>
                      </a:r>
                    </a:p>
                    <a:p>
                      <a:pPr marL="342900" lvl="0" indent="-342900" algn="l" rtl="0">
                        <a:buFont typeface="Wingdings" panose="05000000000000000000" pitchFamily="2" charset="2"/>
                        <a:buChar char=""/>
                        <a:tabLst>
                          <a:tab pos="457200" algn="l"/>
                        </a:tabLst>
                      </a:pPr>
                      <a:r>
                        <a:rPr lang="en-US" sz="1600" dirty="0">
                          <a:effectLst/>
                        </a:rPr>
                        <a:t>Excretion of cholesterol via bile</a:t>
                      </a:r>
                    </a:p>
                    <a:p>
                      <a:pPr marL="342900" lvl="0" indent="-342900" algn="l" rtl="0">
                        <a:buFont typeface="Wingdings" panose="05000000000000000000" pitchFamily="2" charset="2"/>
                        <a:buChar char=""/>
                        <a:tabLst>
                          <a:tab pos="457200" algn="l"/>
                        </a:tabLst>
                      </a:pPr>
                      <a:r>
                        <a:rPr lang="en-US" sz="1600" dirty="0">
                          <a:effectLst/>
                        </a:rPr>
                        <a:t>Urea synthesis as the final step in the excretion of ammonia (protein breakdown)</a:t>
                      </a:r>
                    </a:p>
                    <a:p>
                      <a:pPr marL="342900" lvl="0" indent="-342900" algn="l" rtl="0">
                        <a:spcAft>
                          <a:spcPts val="290"/>
                        </a:spcAft>
                        <a:buFont typeface="Wingdings" panose="05000000000000000000" pitchFamily="2" charset="2"/>
                        <a:buChar char=""/>
                        <a:tabLst>
                          <a:tab pos="457200" algn="l"/>
                        </a:tabLst>
                      </a:pPr>
                      <a:r>
                        <a:rPr lang="en-US" sz="1600" dirty="0">
                          <a:effectLst/>
                        </a:rPr>
                        <a:t>Detoxification of drugs, poisons and other foreign substances</a:t>
                      </a:r>
                      <a:endParaRPr lang="en-US" sz="1600" dirty="0">
                        <a:effectLst/>
                        <a:latin typeface="Times New Roman" panose="02020603050405020304" pitchFamily="18" charset="0"/>
                        <a:ea typeface="Times New Roman" panose="02020603050405020304" pitchFamily="18" charset="0"/>
                      </a:endParaRPr>
                    </a:p>
                  </a:txBody>
                  <a:tcPr marL="53247" marR="5324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86146311"/>
                  </a:ext>
                </a:extLst>
              </a:tr>
            </a:tbl>
          </a:graphicData>
        </a:graphic>
      </p:graphicFrame>
    </p:spTree>
    <p:extLst>
      <p:ext uri="{BB962C8B-B14F-4D97-AF65-F5344CB8AC3E}">
        <p14:creationId xmlns:p14="http://schemas.microsoft.com/office/powerpoint/2010/main" val="41861112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3D648E42-F36A-42A7-0082-692E1E656E4E}"/>
              </a:ext>
            </a:extLst>
          </p:cNvPr>
          <p:cNvSpPr>
            <a:spLocks noGrp="1"/>
          </p:cNvSpPr>
          <p:nvPr>
            <p:ph type="title"/>
          </p:nvPr>
        </p:nvSpPr>
        <p:spPr>
          <a:xfrm>
            <a:off x="119336" y="116631"/>
            <a:ext cx="12072664" cy="459673"/>
          </a:xfrm>
          <a:noFill/>
          <a:ln>
            <a:solidFill>
              <a:schemeClr val="accent1"/>
            </a:solidFill>
          </a:ln>
        </p:spPr>
        <p:txBody>
          <a:bodyPr>
            <a:noAutofit/>
          </a:bodyPr>
          <a:lstStyle/>
          <a:p>
            <a:r>
              <a:rPr kumimoji="0" lang="en-US" altLang="en-US" sz="28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Laboratory Assessment of Liver and Pancreatic Function</a:t>
            </a:r>
            <a:endParaRPr lang="en-US" sz="2800" dirty="0"/>
          </a:p>
        </p:txBody>
      </p:sp>
      <p:graphicFrame>
        <p:nvGraphicFramePr>
          <p:cNvPr id="4" name="عنصر نائب للمحتوى 3">
            <a:extLst>
              <a:ext uri="{FF2B5EF4-FFF2-40B4-BE49-F238E27FC236}">
                <a16:creationId xmlns:a16="http://schemas.microsoft.com/office/drawing/2014/main" id="{53BD7814-564D-9F36-0560-469561FAC383}"/>
              </a:ext>
            </a:extLst>
          </p:cNvPr>
          <p:cNvGraphicFramePr>
            <a:graphicFrameLocks noGrp="1"/>
          </p:cNvGraphicFramePr>
          <p:nvPr>
            <p:ph idx="1"/>
            <p:extLst>
              <p:ext uri="{D42A27DB-BD31-4B8C-83A1-F6EECF244321}">
                <p14:modId xmlns:p14="http://schemas.microsoft.com/office/powerpoint/2010/main" val="2068656794"/>
              </p:ext>
            </p:extLst>
          </p:nvPr>
        </p:nvGraphicFramePr>
        <p:xfrm>
          <a:off x="119336" y="576305"/>
          <a:ext cx="12072664" cy="6317279"/>
        </p:xfrm>
        <a:graphic>
          <a:graphicData uri="http://schemas.openxmlformats.org/drawingml/2006/table">
            <a:tbl>
              <a:tblPr>
                <a:tableStyleId>{5C22544A-7EE6-4342-B048-85BDC9FD1C3A}</a:tableStyleId>
              </a:tblPr>
              <a:tblGrid>
                <a:gridCol w="3168352">
                  <a:extLst>
                    <a:ext uri="{9D8B030D-6E8A-4147-A177-3AD203B41FA5}">
                      <a16:colId xmlns:a16="http://schemas.microsoft.com/office/drawing/2014/main" val="870503872"/>
                    </a:ext>
                  </a:extLst>
                </a:gridCol>
                <a:gridCol w="8904312">
                  <a:extLst>
                    <a:ext uri="{9D8B030D-6E8A-4147-A177-3AD203B41FA5}">
                      <a16:colId xmlns:a16="http://schemas.microsoft.com/office/drawing/2014/main" val="4246043255"/>
                    </a:ext>
                  </a:extLst>
                </a:gridCol>
              </a:tblGrid>
              <a:tr h="353375">
                <a:tc>
                  <a:txBody>
                    <a:bodyPr/>
                    <a:lstStyle/>
                    <a:p>
                      <a:pPr algn="ctr" rtl="0">
                        <a:lnSpc>
                          <a:spcPts val="600"/>
                        </a:lnSpc>
                      </a:pPr>
                      <a:r>
                        <a:rPr lang="en-US" sz="2000" b="1" dirty="0">
                          <a:effectLst/>
                        </a:rPr>
                        <a:t> </a:t>
                      </a:r>
                    </a:p>
                    <a:p>
                      <a:pPr algn="ctr" rtl="0">
                        <a:spcAft>
                          <a:spcPts val="290"/>
                        </a:spcAft>
                      </a:pPr>
                      <a:r>
                        <a:rPr lang="en-US" sz="2000" b="1" dirty="0">
                          <a:effectLst/>
                        </a:rPr>
                        <a:t>Lab test</a:t>
                      </a:r>
                      <a:endParaRPr lang="en-US" sz="2000" b="1" dirty="0">
                        <a:effectLst/>
                        <a:latin typeface="Times New Roman" panose="02020603050405020304" pitchFamily="18" charset="0"/>
                        <a:ea typeface="Times New Roman" panose="02020603050405020304" pitchFamily="18" charset="0"/>
                      </a:endParaRPr>
                    </a:p>
                  </a:txBody>
                  <a:tcPr marL="54009" marR="540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a:lnSpc>
                          <a:spcPts val="600"/>
                        </a:lnSpc>
                      </a:pPr>
                      <a:r>
                        <a:rPr lang="en-US" sz="2000" b="1" dirty="0">
                          <a:effectLst/>
                        </a:rPr>
                        <a:t> </a:t>
                      </a:r>
                    </a:p>
                    <a:p>
                      <a:pPr algn="ctr">
                        <a:spcAft>
                          <a:spcPts val="290"/>
                        </a:spcAft>
                      </a:pPr>
                      <a:r>
                        <a:rPr lang="en-US" sz="2000" b="1" dirty="0">
                          <a:effectLst/>
                        </a:rPr>
                        <a:t>Significance</a:t>
                      </a:r>
                      <a:endParaRPr lang="en-US" sz="2000" b="1" dirty="0">
                        <a:effectLst/>
                        <a:latin typeface="Times New Roman" panose="02020603050405020304" pitchFamily="18" charset="0"/>
                        <a:ea typeface="Times New Roman" panose="02020603050405020304" pitchFamily="18" charset="0"/>
                      </a:endParaRPr>
                    </a:p>
                  </a:txBody>
                  <a:tcPr marL="54009" marR="540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03926254"/>
                  </a:ext>
                </a:extLst>
              </a:tr>
              <a:tr h="339080">
                <a:tc>
                  <a:txBody>
                    <a:bodyPr/>
                    <a:lstStyle/>
                    <a:p>
                      <a:pPr algn="l" rtl="0">
                        <a:lnSpc>
                          <a:spcPts val="600"/>
                        </a:lnSpc>
                      </a:pPr>
                      <a:r>
                        <a:rPr lang="en-US" sz="2000" b="1" dirty="0">
                          <a:effectLst/>
                        </a:rPr>
                        <a:t> </a:t>
                      </a:r>
                    </a:p>
                    <a:p>
                      <a:pPr algn="l" rtl="0">
                        <a:spcAft>
                          <a:spcPts val="290"/>
                        </a:spcAft>
                      </a:pPr>
                      <a:r>
                        <a:rPr lang="en-US" sz="2000" b="1" dirty="0">
                          <a:effectLst/>
                        </a:rPr>
                        <a:t>Direct bilirubin</a:t>
                      </a:r>
                      <a:endParaRPr lang="en-US" sz="2000" b="1" dirty="0">
                        <a:effectLst/>
                        <a:latin typeface="Times New Roman" panose="02020603050405020304" pitchFamily="18" charset="0"/>
                        <a:ea typeface="Times New Roman" panose="02020603050405020304" pitchFamily="18" charset="0"/>
                      </a:endParaRPr>
                    </a:p>
                  </a:txBody>
                  <a:tcPr marL="54009" marR="540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rtl="0">
                        <a:lnSpc>
                          <a:spcPts val="600"/>
                        </a:lnSpc>
                      </a:pPr>
                      <a:r>
                        <a:rPr lang="en-US" sz="2000" dirty="0">
                          <a:effectLst/>
                        </a:rPr>
                        <a:t> </a:t>
                      </a:r>
                    </a:p>
                    <a:p>
                      <a:pPr algn="l" rtl="0">
                        <a:spcAft>
                          <a:spcPts val="290"/>
                        </a:spcAft>
                      </a:pPr>
                      <a:r>
                        <a:rPr lang="en-US" sz="2000" dirty="0">
                          <a:effectLst/>
                        </a:rPr>
                        <a:t>Increased with biliary obstruction</a:t>
                      </a:r>
                      <a:endParaRPr lang="en-US" sz="2000" dirty="0">
                        <a:effectLst/>
                        <a:latin typeface="Times New Roman" panose="02020603050405020304" pitchFamily="18" charset="0"/>
                        <a:ea typeface="Times New Roman" panose="02020603050405020304" pitchFamily="18" charset="0"/>
                      </a:endParaRPr>
                    </a:p>
                  </a:txBody>
                  <a:tcPr marL="54009" marR="540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83820461"/>
                  </a:ext>
                </a:extLst>
              </a:tr>
              <a:tr h="329832">
                <a:tc>
                  <a:txBody>
                    <a:bodyPr/>
                    <a:lstStyle/>
                    <a:p>
                      <a:pPr algn="l" rtl="0">
                        <a:lnSpc>
                          <a:spcPts val="600"/>
                        </a:lnSpc>
                      </a:pPr>
                      <a:r>
                        <a:rPr lang="en-US" sz="2000" b="1">
                          <a:effectLst/>
                        </a:rPr>
                        <a:t> </a:t>
                      </a:r>
                    </a:p>
                    <a:p>
                      <a:pPr algn="l" rtl="0">
                        <a:spcAft>
                          <a:spcPts val="290"/>
                        </a:spcAft>
                      </a:pPr>
                      <a:r>
                        <a:rPr lang="en-US" sz="2000" b="1">
                          <a:effectLst/>
                        </a:rPr>
                        <a:t>Indirect bilirubin</a:t>
                      </a:r>
                      <a:endParaRPr lang="en-US" sz="2000" b="1">
                        <a:effectLst/>
                        <a:latin typeface="Times New Roman" panose="02020603050405020304" pitchFamily="18" charset="0"/>
                        <a:ea typeface="Times New Roman" panose="02020603050405020304" pitchFamily="18" charset="0"/>
                      </a:endParaRPr>
                    </a:p>
                  </a:txBody>
                  <a:tcPr marL="54009" marR="540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rtl="0">
                        <a:lnSpc>
                          <a:spcPts val="600"/>
                        </a:lnSpc>
                      </a:pPr>
                      <a:r>
                        <a:rPr lang="en-US" sz="2000">
                          <a:effectLst/>
                        </a:rPr>
                        <a:t> </a:t>
                      </a:r>
                    </a:p>
                    <a:p>
                      <a:pPr algn="l" rtl="0">
                        <a:spcAft>
                          <a:spcPts val="290"/>
                        </a:spcAft>
                      </a:pPr>
                      <a:r>
                        <a:rPr lang="en-US" sz="2000">
                          <a:effectLst/>
                        </a:rPr>
                        <a:t>Increased with destruction of RBCs</a:t>
                      </a:r>
                      <a:endParaRPr lang="en-US" sz="2000">
                        <a:effectLst/>
                        <a:latin typeface="Times New Roman" panose="02020603050405020304" pitchFamily="18" charset="0"/>
                        <a:ea typeface="Times New Roman" panose="02020603050405020304" pitchFamily="18" charset="0"/>
                      </a:endParaRPr>
                    </a:p>
                  </a:txBody>
                  <a:tcPr marL="54009" marR="540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40772181"/>
                  </a:ext>
                </a:extLst>
              </a:tr>
              <a:tr h="822958">
                <a:tc>
                  <a:txBody>
                    <a:bodyPr/>
                    <a:lstStyle/>
                    <a:p>
                      <a:pPr algn="l" rtl="0">
                        <a:lnSpc>
                          <a:spcPts val="600"/>
                        </a:lnSpc>
                      </a:pPr>
                      <a:r>
                        <a:rPr lang="en-US" sz="2000" b="1" dirty="0">
                          <a:effectLst/>
                        </a:rPr>
                        <a:t> </a:t>
                      </a:r>
                    </a:p>
                    <a:p>
                      <a:pPr algn="l" rtl="0">
                        <a:spcAft>
                          <a:spcPts val="290"/>
                        </a:spcAft>
                      </a:pPr>
                      <a:r>
                        <a:rPr lang="en-US" sz="2000" b="1" dirty="0">
                          <a:effectLst/>
                        </a:rPr>
                        <a:t>Serum amylase</a:t>
                      </a:r>
                      <a:endParaRPr lang="en-US" sz="2000" b="1" dirty="0">
                        <a:effectLst/>
                        <a:latin typeface="Times New Roman" panose="02020603050405020304" pitchFamily="18" charset="0"/>
                        <a:ea typeface="Times New Roman" panose="02020603050405020304" pitchFamily="18" charset="0"/>
                      </a:endParaRPr>
                    </a:p>
                  </a:txBody>
                  <a:tcPr marL="54009" marR="540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rtl="0">
                        <a:lnSpc>
                          <a:spcPts val="600"/>
                        </a:lnSpc>
                      </a:pPr>
                      <a:r>
                        <a:rPr lang="en-US" sz="2000" dirty="0">
                          <a:effectLst/>
                        </a:rPr>
                        <a:t> </a:t>
                      </a:r>
                    </a:p>
                    <a:p>
                      <a:pPr algn="l" rtl="0">
                        <a:spcAft>
                          <a:spcPts val="290"/>
                        </a:spcAft>
                      </a:pPr>
                      <a:r>
                        <a:rPr lang="en-US" sz="2000" dirty="0">
                          <a:effectLst/>
                        </a:rPr>
                        <a:t>Pancreatic digestive enzymes, increased with acinar cells are destroyed. This test also measures salivary amylase (enzyme which converts starches into sugar), so pancreatic </a:t>
                      </a:r>
                      <a:r>
                        <a:rPr lang="en-US" sz="2000" dirty="0" err="1">
                          <a:effectLst/>
                        </a:rPr>
                        <a:t>isoamylase</a:t>
                      </a:r>
                      <a:r>
                        <a:rPr lang="en-US" sz="2000" dirty="0">
                          <a:effectLst/>
                        </a:rPr>
                        <a:t> more accurate</a:t>
                      </a:r>
                      <a:endParaRPr lang="en-US" sz="2000" dirty="0">
                        <a:effectLst/>
                        <a:latin typeface="Times New Roman" panose="02020603050405020304" pitchFamily="18" charset="0"/>
                        <a:ea typeface="Times New Roman" panose="02020603050405020304" pitchFamily="18" charset="0"/>
                      </a:endParaRPr>
                    </a:p>
                  </a:txBody>
                  <a:tcPr marL="54009" marR="540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17586060"/>
                  </a:ext>
                </a:extLst>
              </a:tr>
              <a:tr h="338096">
                <a:tc>
                  <a:txBody>
                    <a:bodyPr/>
                    <a:lstStyle/>
                    <a:p>
                      <a:pPr algn="l" rtl="0">
                        <a:lnSpc>
                          <a:spcPts val="600"/>
                        </a:lnSpc>
                      </a:pPr>
                      <a:r>
                        <a:rPr lang="en-US" sz="2000" b="1">
                          <a:effectLst/>
                        </a:rPr>
                        <a:t> </a:t>
                      </a:r>
                    </a:p>
                    <a:p>
                      <a:pPr algn="l" rtl="0">
                        <a:spcAft>
                          <a:spcPts val="290"/>
                        </a:spcAft>
                      </a:pPr>
                      <a:r>
                        <a:rPr lang="en-US" sz="2000" b="1">
                          <a:effectLst/>
                        </a:rPr>
                        <a:t>Serum lipase</a:t>
                      </a:r>
                      <a:endParaRPr lang="en-US" sz="2000" b="1">
                        <a:effectLst/>
                        <a:latin typeface="Times New Roman" panose="02020603050405020304" pitchFamily="18" charset="0"/>
                        <a:ea typeface="Times New Roman" panose="02020603050405020304" pitchFamily="18" charset="0"/>
                      </a:endParaRPr>
                    </a:p>
                  </a:txBody>
                  <a:tcPr marL="54009" marR="540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rtl="0">
                        <a:lnSpc>
                          <a:spcPts val="600"/>
                        </a:lnSpc>
                      </a:pPr>
                      <a:r>
                        <a:rPr lang="en-US" sz="2000" dirty="0">
                          <a:effectLst/>
                        </a:rPr>
                        <a:t> </a:t>
                      </a:r>
                    </a:p>
                    <a:p>
                      <a:pPr algn="l" rtl="0">
                        <a:spcAft>
                          <a:spcPts val="290"/>
                        </a:spcAft>
                      </a:pPr>
                      <a:r>
                        <a:rPr lang="en-US" sz="2000" dirty="0">
                          <a:effectLst/>
                        </a:rPr>
                        <a:t>Pancreatic digestive enzyme, increased with acute pancreatitis</a:t>
                      </a:r>
                      <a:endParaRPr lang="en-US" sz="2000" dirty="0">
                        <a:effectLst/>
                        <a:latin typeface="Times New Roman" panose="02020603050405020304" pitchFamily="18" charset="0"/>
                        <a:ea typeface="Times New Roman" panose="02020603050405020304" pitchFamily="18" charset="0"/>
                      </a:endParaRPr>
                    </a:p>
                  </a:txBody>
                  <a:tcPr marL="54009" marR="540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47526576"/>
                  </a:ext>
                </a:extLst>
              </a:tr>
              <a:tr h="761640">
                <a:tc>
                  <a:txBody>
                    <a:bodyPr/>
                    <a:lstStyle/>
                    <a:p>
                      <a:pPr algn="l" rtl="0">
                        <a:lnSpc>
                          <a:spcPts val="600"/>
                        </a:lnSpc>
                      </a:pPr>
                      <a:r>
                        <a:rPr lang="en-US" sz="2000" b="1" dirty="0">
                          <a:effectLst/>
                        </a:rPr>
                        <a:t> </a:t>
                      </a:r>
                    </a:p>
                    <a:p>
                      <a:pPr algn="l" rtl="0">
                        <a:spcAft>
                          <a:spcPts val="290"/>
                        </a:spcAft>
                      </a:pPr>
                      <a:r>
                        <a:rPr lang="en-US" sz="2000" b="1" dirty="0">
                          <a:effectLst/>
                        </a:rPr>
                        <a:t>Ammonia</a:t>
                      </a:r>
                      <a:endParaRPr lang="en-US" sz="2000" b="1" dirty="0">
                        <a:effectLst/>
                        <a:latin typeface="Times New Roman" panose="02020603050405020304" pitchFamily="18" charset="0"/>
                        <a:ea typeface="Times New Roman" panose="02020603050405020304" pitchFamily="18" charset="0"/>
                      </a:endParaRPr>
                    </a:p>
                  </a:txBody>
                  <a:tcPr marL="54009" marR="540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rtl="0">
                        <a:lnSpc>
                          <a:spcPts val="600"/>
                        </a:lnSpc>
                      </a:pPr>
                      <a:r>
                        <a:rPr lang="en-US" sz="2000" dirty="0">
                          <a:effectLst/>
                        </a:rPr>
                        <a:t> </a:t>
                      </a:r>
                    </a:p>
                    <a:p>
                      <a:pPr algn="l" rtl="0">
                        <a:spcAft>
                          <a:spcPts val="290"/>
                        </a:spcAft>
                      </a:pPr>
                      <a:r>
                        <a:rPr lang="en-US" sz="2000" dirty="0">
                          <a:effectLst/>
                        </a:rPr>
                        <a:t>By-product of protein metabolism. Reduced synthesis of urea from body stores of ammonia, elevations seen in severe hepatic failure/injury and lead to encephalopathy (central nervous system dysfunction resulting from liver disease)and coma</a:t>
                      </a:r>
                      <a:endParaRPr lang="en-US" sz="2000" dirty="0">
                        <a:effectLst/>
                        <a:latin typeface="Times New Roman" panose="02020603050405020304" pitchFamily="18" charset="0"/>
                        <a:ea typeface="Times New Roman" panose="02020603050405020304" pitchFamily="18" charset="0"/>
                      </a:endParaRPr>
                    </a:p>
                  </a:txBody>
                  <a:tcPr marL="54009" marR="540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17595156"/>
                  </a:ext>
                </a:extLst>
              </a:tr>
              <a:tr h="2507279">
                <a:tc>
                  <a:txBody>
                    <a:bodyPr/>
                    <a:lstStyle/>
                    <a:p>
                      <a:pPr algn="l" rtl="0">
                        <a:lnSpc>
                          <a:spcPts val="600"/>
                        </a:lnSpc>
                      </a:pPr>
                      <a:r>
                        <a:rPr lang="en-US" sz="2000" b="1" dirty="0">
                          <a:effectLst/>
                        </a:rPr>
                        <a:t> </a:t>
                      </a:r>
                    </a:p>
                    <a:p>
                      <a:pPr algn="l" rtl="0"/>
                      <a:r>
                        <a:rPr lang="en-US" sz="2000" b="1" dirty="0">
                          <a:effectLst/>
                        </a:rPr>
                        <a:t>Enzymes:</a:t>
                      </a:r>
                    </a:p>
                    <a:p>
                      <a:pPr algn="l" defTabSz="811213" rtl="0"/>
                      <a:r>
                        <a:rPr lang="en-US" sz="1600" b="1" dirty="0">
                          <a:effectLst/>
                        </a:rPr>
                        <a:t>AST</a:t>
                      </a:r>
                      <a:r>
                        <a:rPr lang="it-IT" sz="1600" b="0" dirty="0">
                          <a:effectLst/>
                        </a:rPr>
                        <a:t>: Aspartate Amino Transferase, formerly SGOT</a:t>
                      </a:r>
                      <a:endParaRPr lang="en-US" sz="1600" b="0" dirty="0">
                        <a:effectLst/>
                      </a:endParaRPr>
                    </a:p>
                    <a:p>
                      <a:pPr algn="l" defTabSz="811213" rtl="0"/>
                      <a:r>
                        <a:rPr lang="en-US" sz="1600" b="1" dirty="0">
                          <a:effectLst/>
                        </a:rPr>
                        <a:t>ALT: </a:t>
                      </a:r>
                      <a:r>
                        <a:rPr lang="en-US" sz="1600" b="0" dirty="0">
                          <a:effectLst/>
                        </a:rPr>
                        <a:t>Alanine Amino Transferase, formerly SGPT</a:t>
                      </a:r>
                    </a:p>
                    <a:p>
                      <a:pPr algn="l" defTabSz="811213" rtl="0"/>
                      <a:r>
                        <a:rPr lang="en-US" sz="1600" b="1" dirty="0">
                          <a:effectLst/>
                        </a:rPr>
                        <a:t>LDH: </a:t>
                      </a:r>
                      <a:r>
                        <a:rPr lang="en-US" sz="1600" b="0" dirty="0">
                          <a:effectLst/>
                        </a:rPr>
                        <a:t>Lactic Dehydrogenase</a:t>
                      </a:r>
                    </a:p>
                    <a:p>
                      <a:pPr algn="l" defTabSz="811213" rtl="0"/>
                      <a:r>
                        <a:rPr lang="en-US" sz="1600" b="0" dirty="0" err="1">
                          <a:effectLst/>
                        </a:rPr>
                        <a:t>ALPAlkaline</a:t>
                      </a:r>
                      <a:r>
                        <a:rPr lang="en-US" sz="1600" b="0" dirty="0">
                          <a:effectLst/>
                        </a:rPr>
                        <a:t> Phosphate</a:t>
                      </a:r>
                    </a:p>
                    <a:p>
                      <a:pPr algn="l" defTabSz="811213" rtl="0">
                        <a:spcAft>
                          <a:spcPts val="290"/>
                        </a:spcAft>
                      </a:pPr>
                      <a:r>
                        <a:rPr lang="en-US" sz="1600" b="1" dirty="0">
                          <a:effectLst/>
                        </a:rPr>
                        <a:t>GGT: </a:t>
                      </a:r>
                      <a:r>
                        <a:rPr lang="en-US" sz="1600" b="0" dirty="0">
                          <a:effectLst/>
                        </a:rPr>
                        <a:t>Gamma Glutamyl </a:t>
                      </a:r>
                      <a:r>
                        <a:rPr lang="en-US" sz="1600" b="0" dirty="0" err="1">
                          <a:effectLst/>
                        </a:rPr>
                        <a:t>Transpeptide</a:t>
                      </a:r>
                      <a:endParaRPr lang="en-US" sz="1600" b="0" dirty="0">
                        <a:effectLst/>
                        <a:latin typeface="Times New Roman" panose="02020603050405020304" pitchFamily="18" charset="0"/>
                        <a:ea typeface="Times New Roman" panose="02020603050405020304" pitchFamily="18" charset="0"/>
                      </a:endParaRPr>
                    </a:p>
                  </a:txBody>
                  <a:tcPr marL="54009" marR="540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rtl="0">
                        <a:lnSpc>
                          <a:spcPts val="600"/>
                        </a:lnSpc>
                      </a:pPr>
                      <a:r>
                        <a:rPr lang="en-US" sz="2000" dirty="0">
                          <a:effectLst/>
                        </a:rPr>
                        <a:t> </a:t>
                      </a:r>
                    </a:p>
                    <a:p>
                      <a:pPr algn="l" rtl="0"/>
                      <a:r>
                        <a:rPr lang="en-US" sz="2000" dirty="0">
                          <a:effectLst/>
                        </a:rPr>
                        <a:t>Cellular enzymes are released from hypoxic or damaged cells. </a:t>
                      </a:r>
                    </a:p>
                    <a:p>
                      <a:pPr marL="342900" lvl="0" indent="-342900" algn="l" rtl="0">
                        <a:buSzPts val="1400"/>
                        <a:buFont typeface="Symbol" panose="05050102010706020507" pitchFamily="18" charset="2"/>
                        <a:buChar char=""/>
                        <a:tabLst>
                          <a:tab pos="194945" algn="l"/>
                        </a:tabLst>
                      </a:pPr>
                      <a:r>
                        <a:rPr lang="en-US" sz="2000" dirty="0">
                          <a:effectLst/>
                        </a:rPr>
                        <a:t>AST, ALT, and LDH are increased from damaged liver, heart, kidney and muscle cells. </a:t>
                      </a:r>
                    </a:p>
                    <a:p>
                      <a:pPr marL="342900" lvl="0" indent="-342900" algn="l" rtl="0">
                        <a:buSzPts val="1400"/>
                        <a:buFont typeface="Symbol" panose="05050102010706020507" pitchFamily="18" charset="2"/>
                        <a:buChar char=""/>
                        <a:tabLst>
                          <a:tab pos="194945" algn="l"/>
                        </a:tabLst>
                      </a:pPr>
                      <a:r>
                        <a:rPr lang="en-US" sz="2000" dirty="0">
                          <a:effectLst/>
                        </a:rPr>
                        <a:t>ALP is increased with biliary obstruction</a:t>
                      </a:r>
                    </a:p>
                    <a:p>
                      <a:pPr marL="342900" lvl="0" indent="-342900" algn="l" rtl="0">
                        <a:buSzPts val="1400"/>
                        <a:buFont typeface="Symbol" panose="05050102010706020507" pitchFamily="18" charset="2"/>
                        <a:buChar char=""/>
                        <a:tabLst>
                          <a:tab pos="194945" algn="l"/>
                        </a:tabLst>
                      </a:pPr>
                      <a:r>
                        <a:rPr lang="en-US" sz="2000" dirty="0">
                          <a:effectLst/>
                        </a:rPr>
                        <a:t>LDH 5 is an isoenzyme from the liver and striated muscle</a:t>
                      </a:r>
                    </a:p>
                    <a:p>
                      <a:pPr marL="342900" lvl="0" indent="-342900" algn="l" rtl="0">
                        <a:spcAft>
                          <a:spcPts val="290"/>
                        </a:spcAft>
                        <a:buSzPts val="1400"/>
                        <a:buFont typeface="Symbol" panose="05050102010706020507" pitchFamily="18" charset="2"/>
                        <a:buChar char=""/>
                        <a:tabLst>
                          <a:tab pos="194945" algn="l"/>
                        </a:tabLst>
                      </a:pPr>
                      <a:r>
                        <a:rPr lang="en-US" sz="2000" dirty="0">
                          <a:effectLst/>
                        </a:rPr>
                        <a:t>GGT is more specific to liver disease</a:t>
                      </a:r>
                      <a:endParaRPr lang="en-US" sz="2000" dirty="0">
                        <a:effectLst/>
                        <a:latin typeface="Times New Roman" panose="02020603050405020304" pitchFamily="18" charset="0"/>
                        <a:ea typeface="Times New Roman" panose="02020603050405020304" pitchFamily="18" charset="0"/>
                      </a:endParaRPr>
                    </a:p>
                  </a:txBody>
                  <a:tcPr marL="54009" marR="540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1858856"/>
                  </a:ext>
                </a:extLst>
              </a:tr>
            </a:tbl>
          </a:graphicData>
        </a:graphic>
      </p:graphicFrame>
    </p:spTree>
    <p:extLst>
      <p:ext uri="{BB962C8B-B14F-4D97-AF65-F5344CB8AC3E}">
        <p14:creationId xmlns:p14="http://schemas.microsoft.com/office/powerpoint/2010/main" val="20758680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A182EFF5-C021-95AA-B606-A539F19E945A}"/>
              </a:ext>
            </a:extLst>
          </p:cNvPr>
          <p:cNvSpPr>
            <a:spLocks noGrp="1"/>
          </p:cNvSpPr>
          <p:nvPr>
            <p:ph type="title"/>
          </p:nvPr>
        </p:nvSpPr>
        <p:spPr>
          <a:xfrm>
            <a:off x="0" y="116633"/>
            <a:ext cx="12072664" cy="504055"/>
          </a:xfrm>
          <a:ln>
            <a:solidFill>
              <a:schemeClr val="accent1"/>
            </a:solidFill>
          </a:ln>
        </p:spPr>
        <p:txBody>
          <a:bodyPr>
            <a:normAutofit fontScale="90000"/>
          </a:bodyPr>
          <a:lstStyle/>
          <a:p>
            <a:r>
              <a:rPr lang="en-US" sz="2800" b="1" dirty="0">
                <a:latin typeface="Times New Roman" panose="02020603050405020304" pitchFamily="18" charset="0"/>
                <a:ea typeface="Times New Roman" panose="02020603050405020304" pitchFamily="18" charset="0"/>
              </a:rPr>
              <a:t>Assessing People with Hepatic Disorders:</a:t>
            </a:r>
            <a:endParaRPr lang="en-US" sz="2800" dirty="0"/>
          </a:p>
        </p:txBody>
      </p:sp>
      <p:sp>
        <p:nvSpPr>
          <p:cNvPr id="3" name="عنصر نائب للمحتوى 2">
            <a:extLst>
              <a:ext uri="{FF2B5EF4-FFF2-40B4-BE49-F238E27FC236}">
                <a16:creationId xmlns:a16="http://schemas.microsoft.com/office/drawing/2014/main" id="{5D2B811A-F977-31BF-F53C-6275F9894A20}"/>
              </a:ext>
            </a:extLst>
          </p:cNvPr>
          <p:cNvSpPr>
            <a:spLocks noGrp="1"/>
          </p:cNvSpPr>
          <p:nvPr>
            <p:ph idx="1"/>
          </p:nvPr>
        </p:nvSpPr>
        <p:spPr>
          <a:xfrm>
            <a:off x="31723" y="620688"/>
            <a:ext cx="12072664" cy="6237312"/>
          </a:xfrm>
        </p:spPr>
        <p:txBody>
          <a:bodyPr>
            <a:normAutofit fontScale="32500" lnSpcReduction="20000"/>
          </a:bodyPr>
          <a:lstStyle/>
          <a:p>
            <a:pPr marL="228600" algn="l" rtl="0"/>
            <a:r>
              <a:rPr lang="en-US" sz="6800" b="1" i="1" u="sng" dirty="0">
                <a:effectLst/>
                <a:ea typeface="Times New Roman" panose="02020603050405020304" pitchFamily="18" charset="0"/>
              </a:rPr>
              <a:t>Common Hepatic Manifestations:</a:t>
            </a:r>
            <a:endParaRPr lang="en-US" sz="6800" dirty="0">
              <a:effectLst/>
              <a:ea typeface="Times New Roman" panose="02020603050405020304" pitchFamily="18" charset="0"/>
            </a:endParaRPr>
          </a:p>
          <a:p>
            <a:pPr marL="0" lvl="1" indent="457200" algn="l" rtl="0">
              <a:buFont typeface="+mj-lt"/>
              <a:buAutoNum type="arabicPeriod"/>
              <a:tabLst>
                <a:tab pos="914400" algn="l"/>
              </a:tabLst>
            </a:pPr>
            <a:r>
              <a:rPr lang="en-US" sz="6800" dirty="0">
                <a:effectLst/>
                <a:ea typeface="Times New Roman" panose="02020603050405020304" pitchFamily="18" charset="0"/>
              </a:rPr>
              <a:t>Abdominal pain or discomfort.</a:t>
            </a:r>
          </a:p>
          <a:p>
            <a:pPr marL="0" lvl="1" indent="457200" algn="l" rtl="0">
              <a:buFont typeface="+mj-lt"/>
              <a:buAutoNum type="arabicPeriod"/>
              <a:tabLst>
                <a:tab pos="914400" algn="l"/>
              </a:tabLst>
            </a:pPr>
            <a:r>
              <a:rPr lang="en-US" sz="6800" dirty="0">
                <a:effectLst/>
                <a:ea typeface="Times New Roman" panose="02020603050405020304" pitchFamily="18" charset="0"/>
              </a:rPr>
              <a:t>Nausea&amp; vomiting.</a:t>
            </a:r>
          </a:p>
          <a:p>
            <a:pPr marL="0" lvl="1" indent="457200" algn="l" rtl="0">
              <a:buFont typeface="+mj-lt"/>
              <a:buAutoNum type="arabicPeriod"/>
              <a:tabLst>
                <a:tab pos="914400" algn="l"/>
              </a:tabLst>
            </a:pPr>
            <a:r>
              <a:rPr lang="en-US" sz="6800" dirty="0">
                <a:effectLst/>
                <a:ea typeface="Times New Roman" panose="02020603050405020304" pitchFamily="18" charset="0"/>
              </a:rPr>
              <a:t>Anorexia.</a:t>
            </a:r>
          </a:p>
          <a:p>
            <a:pPr marL="0" lvl="1" indent="457200" algn="l" rtl="0">
              <a:buFont typeface="+mj-lt"/>
              <a:buAutoNum type="arabicPeriod"/>
              <a:tabLst>
                <a:tab pos="914400" algn="l"/>
              </a:tabLst>
            </a:pPr>
            <a:r>
              <a:rPr lang="en-US" sz="6800" dirty="0">
                <a:effectLst/>
                <a:ea typeface="Times New Roman" panose="02020603050405020304" pitchFamily="18" charset="0"/>
              </a:rPr>
              <a:t>Weight loss.</a:t>
            </a:r>
          </a:p>
          <a:p>
            <a:pPr marL="0" lvl="1" indent="457200" algn="l" rtl="0">
              <a:buFont typeface="+mj-lt"/>
              <a:buAutoNum type="arabicPeriod"/>
              <a:tabLst>
                <a:tab pos="914400" algn="l"/>
              </a:tabLst>
            </a:pPr>
            <a:r>
              <a:rPr lang="en-US" sz="6800" dirty="0">
                <a:effectLst/>
                <a:ea typeface="Times New Roman" panose="02020603050405020304" pitchFamily="18" charset="0"/>
              </a:rPr>
              <a:t>Fluid and electrolytes imbalance.</a:t>
            </a:r>
          </a:p>
          <a:p>
            <a:pPr marL="0" lvl="1" indent="457200" algn="l" rtl="0">
              <a:buFont typeface="+mj-lt"/>
              <a:buAutoNum type="arabicPeriod"/>
              <a:tabLst>
                <a:tab pos="914400" algn="l"/>
              </a:tabLst>
            </a:pPr>
            <a:r>
              <a:rPr lang="en-US" sz="6800" dirty="0">
                <a:effectLst/>
                <a:ea typeface="Times New Roman" panose="02020603050405020304" pitchFamily="18" charset="0"/>
              </a:rPr>
              <a:t>Jaundice: Appear when the liver cannot able to metabolize bilirubin.</a:t>
            </a:r>
          </a:p>
          <a:p>
            <a:pPr marL="0" lvl="1" indent="457200" algn="l" rtl="0">
              <a:buFont typeface="+mj-lt"/>
              <a:buAutoNum type="arabicPeriod"/>
              <a:tabLst>
                <a:tab pos="914400" algn="l"/>
              </a:tabLst>
            </a:pPr>
            <a:r>
              <a:rPr lang="en-US" sz="6800" dirty="0">
                <a:effectLst/>
                <a:ea typeface="Times New Roman" panose="02020603050405020304" pitchFamily="18" charset="0"/>
              </a:rPr>
              <a:t>Altered mental or neurological status (Encephalopathy).</a:t>
            </a:r>
          </a:p>
          <a:p>
            <a:pPr marL="990600" algn="l" rtl="0"/>
            <a:r>
              <a:rPr lang="en-US" sz="6800" u="sng" dirty="0">
                <a:effectLst/>
                <a:ea typeface="Times New Roman" panose="02020603050405020304" pitchFamily="18" charset="0"/>
              </a:rPr>
              <a:t>This symptom has been attributed to: </a:t>
            </a:r>
            <a:r>
              <a:rPr lang="en-US" sz="6800" dirty="0">
                <a:effectLst/>
                <a:ea typeface="Times New Roman" panose="02020603050405020304" pitchFamily="18" charset="0"/>
              </a:rPr>
              <a:t>increase level of ammonia and other protein by product in the blood because of the inability of the liver to metabolize them into urea.</a:t>
            </a:r>
          </a:p>
          <a:p>
            <a:pPr marL="0" indent="471488" algn="l" rtl="0">
              <a:buFont typeface="+mj-lt"/>
              <a:buAutoNum type="arabicPeriod" startAt="8"/>
            </a:pPr>
            <a:r>
              <a:rPr lang="en-US" sz="6800" dirty="0">
                <a:effectLst/>
                <a:ea typeface="Times New Roman" panose="02020603050405020304" pitchFamily="18" charset="0"/>
              </a:rPr>
              <a:t>Increased susceptibility to infection. </a:t>
            </a:r>
          </a:p>
          <a:p>
            <a:pPr marL="1066800" algn="l" rtl="0"/>
            <a:r>
              <a:rPr lang="en-US" sz="6800" u="sng" dirty="0">
                <a:effectLst/>
                <a:ea typeface="Times New Roman" panose="02020603050405020304" pitchFamily="18" charset="0"/>
              </a:rPr>
              <a:t>This symptom has been attributed to: </a:t>
            </a:r>
            <a:r>
              <a:rPr lang="en-US" sz="6800" dirty="0">
                <a:effectLst/>
                <a:ea typeface="Times New Roman" panose="02020603050405020304" pitchFamily="18" charset="0"/>
              </a:rPr>
              <a:t>the decreased ability of the liver to perform phagocytes may result in increased susceptibility to infection.</a:t>
            </a:r>
          </a:p>
          <a:p>
            <a:pPr marL="0" marR="685800" lvl="0" indent="0" algn="l" rtl="0">
              <a:spcAft>
                <a:spcPts val="0"/>
              </a:spcAft>
              <a:buNone/>
              <a:tabLst>
                <a:tab pos="914400" algn="l"/>
              </a:tabLst>
            </a:pPr>
            <a:r>
              <a:rPr lang="en-US" sz="6800" dirty="0">
                <a:ea typeface="Times New Roman" panose="02020603050405020304" pitchFamily="18" charset="0"/>
              </a:rPr>
              <a:t>9.  </a:t>
            </a:r>
            <a:r>
              <a:rPr lang="en-US" sz="6800" dirty="0">
                <a:effectLst/>
                <a:ea typeface="Times New Roman" panose="02020603050405020304" pitchFamily="18" charset="0"/>
              </a:rPr>
              <a:t>Altered bleeding tendencies.</a:t>
            </a:r>
            <a:r>
              <a:rPr lang="en-US" sz="6800" u="sng" dirty="0">
                <a:effectLst/>
                <a:ea typeface="Times New Roman" panose="02020603050405020304" pitchFamily="18" charset="0"/>
              </a:rPr>
              <a:t> This symptom has been attributed to: </a:t>
            </a:r>
            <a:r>
              <a:rPr lang="en-US" sz="6800" dirty="0">
                <a:effectLst/>
                <a:ea typeface="Times New Roman" panose="02020603050405020304" pitchFamily="18" charset="0"/>
              </a:rPr>
              <a:t> The liver becomes unable to manufacture clotting factors or clear fibrinolysins result in increase the risk for bleeding. </a:t>
            </a:r>
          </a:p>
          <a:p>
            <a:pPr marL="0" marR="685800" lvl="0" indent="0" algn="l" rtl="0">
              <a:spcAft>
                <a:spcPts val="0"/>
              </a:spcAft>
              <a:buNone/>
              <a:tabLst>
                <a:tab pos="914400" algn="l"/>
              </a:tabLst>
            </a:pPr>
            <a:r>
              <a:rPr lang="en-US" sz="6800" dirty="0">
                <a:ea typeface="Times New Roman" panose="02020603050405020304" pitchFamily="18" charset="0"/>
              </a:rPr>
              <a:t>10.  </a:t>
            </a:r>
            <a:r>
              <a:rPr lang="en-US" sz="6800" dirty="0">
                <a:effectLst/>
                <a:ea typeface="Times New Roman" panose="02020603050405020304" pitchFamily="18" charset="0"/>
              </a:rPr>
              <a:t>Fatty food intolerance manifested by pain on ingestion of fat.</a:t>
            </a:r>
          </a:p>
          <a:p>
            <a:pPr marL="0" marR="685800" lvl="0" indent="0" algn="l" rtl="0">
              <a:spcAft>
                <a:spcPts val="0"/>
              </a:spcAft>
              <a:buNone/>
              <a:tabLst>
                <a:tab pos="914400" algn="r"/>
                <a:tab pos="990600" algn="r"/>
              </a:tabLst>
            </a:pPr>
            <a:r>
              <a:rPr lang="en-US" sz="6800" dirty="0">
                <a:effectLst/>
                <a:ea typeface="Times New Roman" panose="02020603050405020304" pitchFamily="18" charset="0"/>
              </a:rPr>
              <a:t>11. Dark, tea-colored urine or clay colored stools.</a:t>
            </a:r>
          </a:p>
          <a:p>
            <a:pPr marL="0" marR="685800" lvl="0" indent="0" algn="l" rtl="0">
              <a:spcAft>
                <a:spcPts val="0"/>
              </a:spcAft>
              <a:buNone/>
              <a:tabLst>
                <a:tab pos="914400" algn="r"/>
                <a:tab pos="990600" algn="r"/>
              </a:tabLst>
            </a:pPr>
            <a:r>
              <a:rPr lang="en-US" sz="6800" dirty="0">
                <a:ea typeface="Times New Roman" panose="02020603050405020304" pitchFamily="18" charset="0"/>
              </a:rPr>
              <a:t>12. </a:t>
            </a:r>
            <a:r>
              <a:rPr lang="en-US" sz="6800" dirty="0">
                <a:effectLst/>
                <a:ea typeface="Times New Roman" panose="02020603050405020304" pitchFamily="18" charset="0"/>
              </a:rPr>
              <a:t>Altered bowel habit.</a:t>
            </a:r>
          </a:p>
          <a:p>
            <a:pPr marL="0" indent="0" algn="l" rtl="0">
              <a:buNone/>
            </a:pPr>
            <a:endParaRPr lang="en-US" sz="3600" dirty="0"/>
          </a:p>
        </p:txBody>
      </p:sp>
    </p:spTree>
    <p:extLst>
      <p:ext uri="{BB962C8B-B14F-4D97-AF65-F5344CB8AC3E}">
        <p14:creationId xmlns:p14="http://schemas.microsoft.com/office/powerpoint/2010/main" val="23291002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E9A23546-D91D-7F55-271F-E24B2F754F59}"/>
              </a:ext>
            </a:extLst>
          </p:cNvPr>
          <p:cNvSpPr>
            <a:spLocks noGrp="1"/>
          </p:cNvSpPr>
          <p:nvPr>
            <p:ph type="title"/>
          </p:nvPr>
        </p:nvSpPr>
        <p:spPr>
          <a:xfrm>
            <a:off x="133127" y="116042"/>
            <a:ext cx="11939536" cy="418058"/>
          </a:xfrm>
          <a:ln>
            <a:solidFill>
              <a:schemeClr val="accent1"/>
            </a:solidFill>
          </a:ln>
        </p:spPr>
        <p:txBody>
          <a:bodyPr>
            <a:normAutofit fontScale="90000"/>
          </a:bodyPr>
          <a:lstStyle/>
          <a:p>
            <a:r>
              <a:rPr lang="en-US" altLang="en-US" sz="3100" b="1" dirty="0">
                <a:latin typeface="Arial" panose="020B0604020202020204" pitchFamily="34" charset="0"/>
                <a:ea typeface="Times New Roman" panose="02020603050405020304" pitchFamily="18" charset="0"/>
              </a:rPr>
              <a:t>Hepatitis:</a:t>
            </a:r>
            <a:endParaRPr lang="en-US" dirty="0"/>
          </a:p>
        </p:txBody>
      </p:sp>
      <p:graphicFrame>
        <p:nvGraphicFramePr>
          <p:cNvPr id="4" name="عنصر نائب للمحتوى 3">
            <a:extLst>
              <a:ext uri="{FF2B5EF4-FFF2-40B4-BE49-F238E27FC236}">
                <a16:creationId xmlns:a16="http://schemas.microsoft.com/office/drawing/2014/main" id="{48AF49B5-1F77-1750-020C-2CF2CA369716}"/>
              </a:ext>
            </a:extLst>
          </p:cNvPr>
          <p:cNvGraphicFramePr>
            <a:graphicFrameLocks noGrp="1"/>
          </p:cNvGraphicFramePr>
          <p:nvPr>
            <p:ph idx="1"/>
            <p:extLst>
              <p:ext uri="{D42A27DB-BD31-4B8C-83A1-F6EECF244321}">
                <p14:modId xmlns:p14="http://schemas.microsoft.com/office/powerpoint/2010/main" val="2609545437"/>
              </p:ext>
            </p:extLst>
          </p:nvPr>
        </p:nvGraphicFramePr>
        <p:xfrm>
          <a:off x="119336" y="1440021"/>
          <a:ext cx="11953327" cy="5301937"/>
        </p:xfrm>
        <a:graphic>
          <a:graphicData uri="http://schemas.openxmlformats.org/drawingml/2006/table">
            <a:tbl>
              <a:tblPr>
                <a:tableStyleId>{5C22544A-7EE6-4342-B048-85BDC9FD1C3A}</a:tableStyleId>
              </a:tblPr>
              <a:tblGrid>
                <a:gridCol w="3984060">
                  <a:extLst>
                    <a:ext uri="{9D8B030D-6E8A-4147-A177-3AD203B41FA5}">
                      <a16:colId xmlns:a16="http://schemas.microsoft.com/office/drawing/2014/main" val="2661934159"/>
                    </a:ext>
                  </a:extLst>
                </a:gridCol>
                <a:gridCol w="3984060">
                  <a:extLst>
                    <a:ext uri="{9D8B030D-6E8A-4147-A177-3AD203B41FA5}">
                      <a16:colId xmlns:a16="http://schemas.microsoft.com/office/drawing/2014/main" val="671682212"/>
                    </a:ext>
                  </a:extLst>
                </a:gridCol>
                <a:gridCol w="3985207">
                  <a:extLst>
                    <a:ext uri="{9D8B030D-6E8A-4147-A177-3AD203B41FA5}">
                      <a16:colId xmlns:a16="http://schemas.microsoft.com/office/drawing/2014/main" val="295975477"/>
                    </a:ext>
                  </a:extLst>
                </a:gridCol>
              </a:tblGrid>
              <a:tr h="679988">
                <a:tc>
                  <a:txBody>
                    <a:bodyPr/>
                    <a:lstStyle/>
                    <a:p>
                      <a:pPr algn="ctr" rtl="0"/>
                      <a:r>
                        <a:rPr lang="en-US" sz="2000" b="1" u="none" dirty="0" err="1">
                          <a:effectLst/>
                        </a:rPr>
                        <a:t>Preicteric</a:t>
                      </a:r>
                      <a:endParaRPr lang="en-US" sz="2000" b="1" u="none" dirty="0">
                        <a:effectLst/>
                      </a:endParaRPr>
                    </a:p>
                    <a:p>
                      <a:pPr algn="ctr" rtl="0"/>
                      <a:r>
                        <a:rPr lang="en-US" sz="2000" b="1" u="none" dirty="0">
                          <a:effectLst/>
                        </a:rPr>
                        <a:t>It lasts 1-21 days</a:t>
                      </a:r>
                      <a:endParaRPr lang="en-US" sz="2000" b="1" u="none" dirty="0">
                        <a:effectLst/>
                        <a:latin typeface="Times New Roman" panose="02020603050405020304" pitchFamily="18" charset="0"/>
                      </a:endParaRPr>
                    </a:p>
                  </a:txBody>
                  <a:tcPr marL="67440" marR="6744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a:r>
                        <a:rPr lang="en-US" sz="2000" b="1" u="none" dirty="0">
                          <a:effectLst/>
                        </a:rPr>
                        <a:t>Icteric</a:t>
                      </a:r>
                    </a:p>
                    <a:p>
                      <a:pPr algn="ctr" rtl="0"/>
                      <a:r>
                        <a:rPr lang="en-US" sz="2000" b="1" u="none" dirty="0">
                          <a:effectLst/>
                        </a:rPr>
                        <a:t>It lasts 2-4 weeks</a:t>
                      </a:r>
                      <a:endParaRPr lang="en-US" sz="2000" b="1" u="none" dirty="0">
                        <a:effectLst/>
                        <a:latin typeface="Times New Roman" panose="02020603050405020304" pitchFamily="18" charset="0"/>
                        <a:ea typeface="Times New Roman" panose="02020603050405020304" pitchFamily="18" charset="0"/>
                      </a:endParaRPr>
                    </a:p>
                  </a:txBody>
                  <a:tcPr marL="67440" marR="6744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a:r>
                        <a:rPr lang="en-US" sz="2000" b="1" u="none" dirty="0">
                          <a:effectLst/>
                        </a:rPr>
                        <a:t>Post Icteric</a:t>
                      </a:r>
                    </a:p>
                    <a:p>
                      <a:pPr algn="ctr" rtl="0"/>
                      <a:r>
                        <a:rPr lang="en-US" sz="2000" b="1" u="none" dirty="0">
                          <a:effectLst/>
                        </a:rPr>
                        <a:t>It persist several months</a:t>
                      </a:r>
                      <a:endParaRPr lang="en-US" sz="2000" b="1" u="none" dirty="0">
                        <a:effectLst/>
                        <a:latin typeface="Times New Roman" panose="02020603050405020304" pitchFamily="18" charset="0"/>
                        <a:ea typeface="Times New Roman" panose="02020603050405020304" pitchFamily="18" charset="0"/>
                      </a:endParaRPr>
                    </a:p>
                  </a:txBody>
                  <a:tcPr marL="67440" marR="6744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51278551"/>
                  </a:ext>
                </a:extLst>
              </a:tr>
              <a:tr h="4621949">
                <a:tc>
                  <a:txBody>
                    <a:bodyPr/>
                    <a:lstStyle/>
                    <a:p>
                      <a:pPr marL="342900" lvl="0" indent="-342900" algn="l" rtl="0">
                        <a:buFont typeface="+mj-lt"/>
                        <a:buAutoNum type="arabicPeriod"/>
                      </a:pPr>
                      <a:r>
                        <a:rPr lang="en-US" sz="2000" dirty="0">
                          <a:effectLst/>
                        </a:rPr>
                        <a:t>Anorexia.</a:t>
                      </a:r>
                    </a:p>
                    <a:p>
                      <a:pPr marL="342900" lvl="0" indent="-342900" algn="l" rtl="0">
                        <a:buFont typeface="+mj-lt"/>
                        <a:buAutoNum type="arabicPeriod"/>
                      </a:pPr>
                      <a:r>
                        <a:rPr lang="en-US" sz="2000" dirty="0">
                          <a:effectLst/>
                        </a:rPr>
                        <a:t>Nausea, vomiting.</a:t>
                      </a:r>
                    </a:p>
                    <a:p>
                      <a:pPr marL="342900" lvl="0" indent="-342900" algn="l" rtl="0">
                        <a:buFont typeface="+mj-lt"/>
                        <a:buAutoNum type="arabicPeriod"/>
                      </a:pPr>
                      <a:r>
                        <a:rPr lang="en-US" sz="2000" dirty="0">
                          <a:effectLst/>
                        </a:rPr>
                        <a:t>Right upper quadrant discomfort.</a:t>
                      </a:r>
                    </a:p>
                    <a:p>
                      <a:pPr marL="342900" lvl="0" indent="-342900" algn="l" rtl="0">
                        <a:buFont typeface="+mj-lt"/>
                        <a:buAutoNum type="arabicPeriod"/>
                      </a:pPr>
                      <a:r>
                        <a:rPr lang="en-US" sz="2000" dirty="0">
                          <a:effectLst/>
                        </a:rPr>
                        <a:t>Decrease sense of taste and smell.</a:t>
                      </a:r>
                    </a:p>
                    <a:p>
                      <a:pPr marL="342900" lvl="0" indent="-342900" algn="l" rtl="0">
                        <a:buFont typeface="+mj-lt"/>
                        <a:buAutoNum type="arabicPeriod"/>
                      </a:pPr>
                      <a:r>
                        <a:rPr lang="en-US" sz="2000" dirty="0">
                          <a:effectLst/>
                        </a:rPr>
                        <a:t>Malaise.</a:t>
                      </a:r>
                    </a:p>
                    <a:p>
                      <a:pPr marL="342900" lvl="0" indent="-342900" algn="l" rtl="0">
                        <a:buFont typeface="+mj-lt"/>
                        <a:buAutoNum type="arabicPeriod"/>
                      </a:pPr>
                      <a:r>
                        <a:rPr lang="en-US" sz="2000" dirty="0">
                          <a:effectLst/>
                        </a:rPr>
                        <a:t>Headache.</a:t>
                      </a:r>
                    </a:p>
                    <a:p>
                      <a:pPr marL="342900" lvl="0" indent="-342900" algn="l" rtl="0">
                        <a:buFont typeface="+mj-lt"/>
                        <a:buAutoNum type="arabicPeriod"/>
                      </a:pPr>
                      <a:r>
                        <a:rPr lang="en-US" sz="2000" dirty="0">
                          <a:effectLst/>
                        </a:rPr>
                        <a:t>Fever.</a:t>
                      </a:r>
                    </a:p>
                    <a:p>
                      <a:pPr marL="342900" lvl="0" indent="-342900" algn="l" rtl="0">
                        <a:buFont typeface="+mj-lt"/>
                        <a:buAutoNum type="arabicPeriod"/>
                      </a:pPr>
                      <a:r>
                        <a:rPr lang="en-US" sz="2000" dirty="0">
                          <a:effectLst/>
                        </a:rPr>
                        <a:t>Arthralgias.</a:t>
                      </a:r>
                    </a:p>
                    <a:p>
                      <a:pPr marL="342900" lvl="0" indent="-342900" algn="l" rtl="0">
                        <a:buFont typeface="+mj-lt"/>
                        <a:buAutoNum type="arabicPeriod"/>
                      </a:pPr>
                      <a:r>
                        <a:rPr lang="en-US" sz="2000" dirty="0">
                          <a:effectLst/>
                        </a:rPr>
                        <a:t>Urticaria, rash.</a:t>
                      </a:r>
                    </a:p>
                    <a:p>
                      <a:pPr marL="342900" lvl="0" indent="-342900" algn="l" rtl="0">
                        <a:buFont typeface="+mj-lt"/>
                        <a:buAutoNum type="arabicPeriod"/>
                      </a:pPr>
                      <a:r>
                        <a:rPr lang="en-US" sz="2000" dirty="0">
                          <a:effectLst/>
                        </a:rPr>
                        <a:t>Hepatomegaly &amp;    tenderness of the liver.</a:t>
                      </a:r>
                    </a:p>
                    <a:p>
                      <a:pPr marL="342900" lvl="0" indent="-342900" algn="l" rtl="0">
                        <a:buFont typeface="+mj-lt"/>
                        <a:buAutoNum type="arabicPeriod"/>
                      </a:pPr>
                      <a:r>
                        <a:rPr lang="en-US" sz="2000" dirty="0">
                          <a:effectLst/>
                        </a:rPr>
                        <a:t>Splenomegaly.</a:t>
                      </a:r>
                    </a:p>
                    <a:p>
                      <a:pPr marL="342900" lvl="0" indent="-342900" algn="l" rtl="0">
                        <a:buFont typeface="+mj-lt"/>
                        <a:buAutoNum type="arabicPeriod"/>
                        <a:tabLst>
                          <a:tab pos="152400" algn="l"/>
                          <a:tab pos="228600" algn="r"/>
                        </a:tabLst>
                      </a:pPr>
                      <a:r>
                        <a:rPr lang="en-US" sz="2000" dirty="0">
                          <a:effectLst/>
                        </a:rPr>
                        <a:t>Weight loss.</a:t>
                      </a:r>
                    </a:p>
                    <a:p>
                      <a:pPr algn="l" rtl="0"/>
                      <a:r>
                        <a:rPr lang="en-US" sz="2000" u="none" strike="noStrike" dirty="0">
                          <a:effectLst/>
                        </a:rPr>
                        <a:t> </a:t>
                      </a:r>
                      <a:endParaRPr lang="en-US" sz="2000" dirty="0">
                        <a:effectLst/>
                        <a:latin typeface="Times New Roman" panose="02020603050405020304" pitchFamily="18" charset="0"/>
                        <a:ea typeface="Times New Roman" panose="02020603050405020304" pitchFamily="18" charset="0"/>
                      </a:endParaRPr>
                    </a:p>
                  </a:txBody>
                  <a:tcPr marL="67440" marR="6744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lvl="0" indent="-342900" algn="l" rtl="0">
                        <a:buFont typeface="+mj-lt"/>
                        <a:buAutoNum type="arabicPeriod"/>
                        <a:tabLst>
                          <a:tab pos="4445" algn="l"/>
                          <a:tab pos="156845" algn="r"/>
                        </a:tabLst>
                      </a:pPr>
                      <a:r>
                        <a:rPr lang="en-US" sz="2000" dirty="0">
                          <a:effectLst/>
                        </a:rPr>
                        <a:t>Jaundice.</a:t>
                      </a:r>
                    </a:p>
                    <a:p>
                      <a:pPr marL="342900" lvl="0" indent="-342900" algn="l" rtl="0">
                        <a:buFont typeface="+mj-lt"/>
                        <a:buAutoNum type="arabicPeriod"/>
                        <a:tabLst>
                          <a:tab pos="4445" algn="l"/>
                          <a:tab pos="156845" algn="r"/>
                        </a:tabLst>
                      </a:pPr>
                      <a:r>
                        <a:rPr lang="en-US" sz="2000" dirty="0">
                          <a:effectLst/>
                        </a:rPr>
                        <a:t>Pruritus due to accumulation of bile salts under skin.</a:t>
                      </a:r>
                    </a:p>
                    <a:p>
                      <a:pPr marL="342900" lvl="0" indent="-342900" algn="l" rtl="0">
                        <a:buFont typeface="+mj-lt"/>
                        <a:buAutoNum type="arabicPeriod"/>
                        <a:tabLst>
                          <a:tab pos="4445" algn="l"/>
                          <a:tab pos="156845" algn="r"/>
                        </a:tabLst>
                      </a:pPr>
                      <a:r>
                        <a:rPr lang="en-US" sz="2000" dirty="0">
                          <a:effectLst/>
                        </a:rPr>
                        <a:t>Dark urine.</a:t>
                      </a:r>
                    </a:p>
                    <a:p>
                      <a:pPr marL="342900" lvl="0" indent="-342900" algn="l" rtl="0">
                        <a:buFont typeface="+mj-lt"/>
                        <a:buAutoNum type="arabicPeriod"/>
                        <a:tabLst>
                          <a:tab pos="4445" algn="l"/>
                          <a:tab pos="156845" algn="r"/>
                        </a:tabLst>
                      </a:pPr>
                      <a:r>
                        <a:rPr lang="en-US" sz="2000" dirty="0">
                          <a:effectLst/>
                        </a:rPr>
                        <a:t>Bilirubinuria.</a:t>
                      </a:r>
                    </a:p>
                    <a:p>
                      <a:pPr marL="342900" lvl="0" indent="-342900" algn="l" rtl="0">
                        <a:buFont typeface="+mj-lt"/>
                        <a:buAutoNum type="arabicPeriod"/>
                        <a:tabLst>
                          <a:tab pos="4445" algn="l"/>
                          <a:tab pos="156845" algn="r"/>
                        </a:tabLst>
                      </a:pPr>
                      <a:r>
                        <a:rPr lang="en-US" sz="2000" dirty="0">
                          <a:effectLst/>
                        </a:rPr>
                        <a:t>Light or clay colored stool.</a:t>
                      </a:r>
                    </a:p>
                    <a:p>
                      <a:pPr marL="342900" lvl="0" indent="-342900" algn="l" rtl="0">
                        <a:buFont typeface="+mj-lt"/>
                        <a:buAutoNum type="arabicPeriod"/>
                        <a:tabLst>
                          <a:tab pos="4445" algn="l"/>
                          <a:tab pos="156845" algn="r"/>
                        </a:tabLst>
                      </a:pPr>
                      <a:r>
                        <a:rPr lang="en-US" sz="2000" dirty="0">
                          <a:effectLst/>
                        </a:rPr>
                        <a:t>Fatigue.</a:t>
                      </a:r>
                    </a:p>
                    <a:p>
                      <a:pPr marL="342900" lvl="0" indent="-342900" algn="l" rtl="0">
                        <a:buFont typeface="+mj-lt"/>
                        <a:buAutoNum type="arabicPeriod"/>
                        <a:tabLst>
                          <a:tab pos="4445" algn="l"/>
                          <a:tab pos="156845" algn="r"/>
                        </a:tabLst>
                      </a:pPr>
                      <a:r>
                        <a:rPr lang="en-US" sz="2000" dirty="0">
                          <a:effectLst/>
                        </a:rPr>
                        <a:t>Continued hepatomegaly with tenderness.</a:t>
                      </a:r>
                    </a:p>
                    <a:p>
                      <a:pPr marL="342900" lvl="0" indent="-342900" algn="l" rtl="0">
                        <a:buFont typeface="+mj-lt"/>
                        <a:buAutoNum type="arabicPeriod"/>
                        <a:tabLst>
                          <a:tab pos="4445" algn="l"/>
                          <a:tab pos="156845" algn="r"/>
                        </a:tabLst>
                      </a:pPr>
                      <a:r>
                        <a:rPr lang="en-US" sz="2000" dirty="0">
                          <a:effectLst/>
                        </a:rPr>
                        <a:t>Weight loss.</a:t>
                      </a:r>
                    </a:p>
                    <a:p>
                      <a:pPr algn="l" rtl="0"/>
                      <a:r>
                        <a:rPr lang="en-US" sz="2000" dirty="0">
                          <a:effectLst/>
                        </a:rPr>
                        <a:t> </a:t>
                      </a:r>
                      <a:endParaRPr lang="en-US" sz="2000" dirty="0">
                        <a:effectLst/>
                        <a:latin typeface="Times New Roman" panose="02020603050405020304" pitchFamily="18" charset="0"/>
                        <a:ea typeface="Times New Roman" panose="02020603050405020304" pitchFamily="18" charset="0"/>
                      </a:endParaRPr>
                    </a:p>
                  </a:txBody>
                  <a:tcPr marL="67440" marR="6744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42950" lvl="1" indent="-285750" algn="justLow" rtl="0">
                        <a:buFont typeface="+mj-lt"/>
                        <a:buAutoNum type="arabicPeriod"/>
                        <a:tabLst>
                          <a:tab pos="85090" algn="l"/>
                          <a:tab pos="313690" algn="r"/>
                        </a:tabLst>
                      </a:pPr>
                      <a:r>
                        <a:rPr lang="en-US" sz="2000" dirty="0">
                          <a:effectLst/>
                        </a:rPr>
                        <a:t>Malaise.</a:t>
                      </a:r>
                    </a:p>
                    <a:p>
                      <a:pPr marL="742950" lvl="1" indent="-285750" algn="justLow" rtl="0">
                        <a:buFont typeface="+mj-lt"/>
                        <a:buAutoNum type="arabicPeriod"/>
                        <a:tabLst>
                          <a:tab pos="85090" algn="l"/>
                          <a:tab pos="313690" algn="r"/>
                        </a:tabLst>
                      </a:pPr>
                      <a:r>
                        <a:rPr lang="en-US" sz="2000" dirty="0">
                          <a:effectLst/>
                        </a:rPr>
                        <a:t>Easy fatigability.</a:t>
                      </a:r>
                    </a:p>
                    <a:p>
                      <a:pPr marL="742950" lvl="1" indent="-285750" algn="justLow" rtl="0">
                        <a:buFont typeface="+mj-lt"/>
                        <a:buAutoNum type="arabicPeriod"/>
                        <a:tabLst>
                          <a:tab pos="85090" algn="l"/>
                          <a:tab pos="313690" algn="r"/>
                        </a:tabLst>
                      </a:pPr>
                      <a:r>
                        <a:rPr lang="en-US" sz="2000" dirty="0">
                          <a:effectLst/>
                        </a:rPr>
                        <a:t>Hepatomegaly.</a:t>
                      </a:r>
                    </a:p>
                    <a:p>
                      <a:pPr algn="justLow" rtl="0">
                        <a:tabLst>
                          <a:tab pos="313690" algn="r"/>
                        </a:tabLst>
                      </a:pPr>
                      <a:r>
                        <a:rPr lang="en-US" sz="2000" u="none" strike="noStrike" dirty="0">
                          <a:effectLst/>
                        </a:rPr>
                        <a:t> </a:t>
                      </a:r>
                      <a:endParaRPr lang="en-US" sz="2000" dirty="0">
                        <a:effectLst/>
                        <a:latin typeface="Times New Roman" panose="02020603050405020304" pitchFamily="18" charset="0"/>
                        <a:ea typeface="Times New Roman" panose="02020603050405020304" pitchFamily="18" charset="0"/>
                      </a:endParaRPr>
                    </a:p>
                  </a:txBody>
                  <a:tcPr marL="67440" marR="6744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38040614"/>
                  </a:ext>
                </a:extLst>
              </a:tr>
            </a:tbl>
          </a:graphicData>
        </a:graphic>
      </p:graphicFrame>
      <p:sp>
        <p:nvSpPr>
          <p:cNvPr id="5" name="Rectangle 1">
            <a:extLst>
              <a:ext uri="{FF2B5EF4-FFF2-40B4-BE49-F238E27FC236}">
                <a16:creationId xmlns:a16="http://schemas.microsoft.com/office/drawing/2014/main" id="{5E8C8485-D6D8-D395-FE6F-B150320857D0}"/>
              </a:ext>
            </a:extLst>
          </p:cNvPr>
          <p:cNvSpPr>
            <a:spLocks noChangeArrowheads="1"/>
          </p:cNvSpPr>
          <p:nvPr/>
        </p:nvSpPr>
        <p:spPr bwMode="auto">
          <a:xfrm>
            <a:off x="143185" y="550340"/>
            <a:ext cx="1159328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lgn="l" rtl="0" eaLnBrk="0" fontAlgn="base" hangingPunct="0">
              <a:spcBef>
                <a:spcPct val="0"/>
              </a:spcBef>
              <a:spcAft>
                <a:spcPct val="0"/>
              </a:spcAft>
              <a:tabLst>
                <a:tab pos="533400" algn="l"/>
              </a:tabLst>
              <a:defRPr>
                <a:solidFill>
                  <a:schemeClr val="tx1"/>
                </a:solidFill>
                <a:latin typeface="Arial" panose="020B0604020202020204" pitchFamily="34" charset="0"/>
              </a:defRPr>
            </a:lvl1pPr>
            <a:lvl2pPr algn="l" rtl="0" eaLnBrk="0" fontAlgn="base" hangingPunct="0">
              <a:spcBef>
                <a:spcPct val="0"/>
              </a:spcBef>
              <a:spcAft>
                <a:spcPct val="0"/>
              </a:spcAft>
              <a:tabLst>
                <a:tab pos="533400" algn="l"/>
              </a:tabLst>
              <a:defRPr>
                <a:solidFill>
                  <a:schemeClr val="tx1"/>
                </a:solidFill>
                <a:latin typeface="Arial" panose="020B0604020202020204" pitchFamily="34" charset="0"/>
              </a:defRPr>
            </a:lvl2pPr>
            <a:lvl3pPr algn="l" rtl="0" eaLnBrk="0" fontAlgn="base" hangingPunct="0">
              <a:spcBef>
                <a:spcPct val="0"/>
              </a:spcBef>
              <a:spcAft>
                <a:spcPct val="0"/>
              </a:spcAft>
              <a:tabLst>
                <a:tab pos="533400" algn="l"/>
              </a:tabLst>
              <a:defRPr>
                <a:solidFill>
                  <a:schemeClr val="tx1"/>
                </a:solidFill>
                <a:latin typeface="Arial" panose="020B0604020202020204" pitchFamily="34" charset="0"/>
              </a:defRPr>
            </a:lvl3pPr>
            <a:lvl4pPr algn="l" rtl="0" eaLnBrk="0" fontAlgn="base" hangingPunct="0">
              <a:spcBef>
                <a:spcPct val="0"/>
              </a:spcBef>
              <a:spcAft>
                <a:spcPct val="0"/>
              </a:spcAft>
              <a:tabLst>
                <a:tab pos="533400" algn="l"/>
              </a:tabLst>
              <a:defRPr>
                <a:solidFill>
                  <a:schemeClr val="tx1"/>
                </a:solidFill>
                <a:latin typeface="Arial" panose="020B0604020202020204" pitchFamily="34" charset="0"/>
              </a:defRPr>
            </a:lvl4pPr>
            <a:lvl5pPr algn="l" rtl="0" eaLnBrk="0" fontAlgn="base" hangingPunct="0">
              <a:spcBef>
                <a:spcPct val="0"/>
              </a:spcBef>
              <a:spcAft>
                <a:spcPct val="0"/>
              </a:spcAft>
              <a:tabLst>
                <a:tab pos="533400" algn="l"/>
              </a:tabLst>
              <a:defRPr>
                <a:solidFill>
                  <a:schemeClr val="tx1"/>
                </a:solidFill>
                <a:latin typeface="Arial" panose="020B0604020202020204" pitchFamily="34" charset="0"/>
              </a:defRPr>
            </a:lvl5pPr>
            <a:lvl6pPr algn="l" rtl="0" eaLnBrk="0" fontAlgn="base" hangingPunct="0">
              <a:spcBef>
                <a:spcPct val="0"/>
              </a:spcBef>
              <a:spcAft>
                <a:spcPct val="0"/>
              </a:spcAft>
              <a:tabLst>
                <a:tab pos="533400" algn="l"/>
              </a:tabLst>
              <a:defRPr>
                <a:solidFill>
                  <a:schemeClr val="tx1"/>
                </a:solidFill>
                <a:latin typeface="Arial" panose="020B0604020202020204" pitchFamily="34" charset="0"/>
              </a:defRPr>
            </a:lvl6pPr>
            <a:lvl7pPr algn="l" rtl="0" eaLnBrk="0" fontAlgn="base" hangingPunct="0">
              <a:spcBef>
                <a:spcPct val="0"/>
              </a:spcBef>
              <a:spcAft>
                <a:spcPct val="0"/>
              </a:spcAft>
              <a:tabLst>
                <a:tab pos="533400" algn="l"/>
              </a:tabLst>
              <a:defRPr>
                <a:solidFill>
                  <a:schemeClr val="tx1"/>
                </a:solidFill>
                <a:latin typeface="Arial" panose="020B0604020202020204" pitchFamily="34" charset="0"/>
              </a:defRPr>
            </a:lvl7pPr>
            <a:lvl8pPr algn="l" rtl="0" eaLnBrk="0" fontAlgn="base" hangingPunct="0">
              <a:spcBef>
                <a:spcPct val="0"/>
              </a:spcBef>
              <a:spcAft>
                <a:spcPct val="0"/>
              </a:spcAft>
              <a:tabLst>
                <a:tab pos="533400" algn="l"/>
              </a:tabLst>
              <a:defRPr>
                <a:solidFill>
                  <a:schemeClr val="tx1"/>
                </a:solidFill>
                <a:latin typeface="Arial" panose="020B0604020202020204" pitchFamily="34" charset="0"/>
              </a:defRPr>
            </a:lvl8pPr>
            <a:lvl9pPr algn="l" rtl="0" eaLnBrk="0" fontAlgn="base" hangingPunct="0">
              <a:spcBef>
                <a:spcPct val="0"/>
              </a:spcBef>
              <a:spcAft>
                <a:spcPct val="0"/>
              </a:spcAft>
              <a:tabLst>
                <a:tab pos="533400" algn="l"/>
              </a:tabLst>
              <a:defRPr>
                <a:solidFill>
                  <a:schemeClr val="tx1"/>
                </a:solidFill>
                <a:latin typeface="Arial" panose="020B0604020202020204" pitchFamily="34" charset="0"/>
              </a:defRPr>
            </a:lvl9pPr>
          </a:lstStyle>
          <a:p>
            <a:r>
              <a:rPr kumimoji="0" lang="en-US" altLang="en-US" sz="2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Hepatitis is inflammation of the liver caused by viral infection or exposure to toxic chemicals          </a:t>
            </a:r>
            <a:endParaRPr kumimoji="0" lang="en-US" altLang="en-US" sz="1400" b="0" i="0" u="none" strike="noStrike" cap="none" normalizeH="0" baseline="0" dirty="0">
              <a:ln>
                <a:noFill/>
              </a:ln>
              <a:solidFill>
                <a:schemeClr val="tx1"/>
              </a:solidFill>
              <a:effectLst/>
              <a:latin typeface="Arial" panose="020B0604020202020204" pitchFamily="34" charset="0"/>
            </a:endParaRPr>
          </a:p>
        </p:txBody>
      </p:sp>
      <p:sp>
        <p:nvSpPr>
          <p:cNvPr id="9" name="مربع نص 8">
            <a:extLst>
              <a:ext uri="{FF2B5EF4-FFF2-40B4-BE49-F238E27FC236}">
                <a16:creationId xmlns:a16="http://schemas.microsoft.com/office/drawing/2014/main" id="{811AB9CD-AD96-7D68-593A-797DDF87DACF}"/>
              </a:ext>
            </a:extLst>
          </p:cNvPr>
          <p:cNvSpPr txBox="1"/>
          <p:nvPr/>
        </p:nvSpPr>
        <p:spPr>
          <a:xfrm>
            <a:off x="119336" y="1018093"/>
            <a:ext cx="12072664" cy="400110"/>
          </a:xfrm>
          <a:prstGeom prst="rect">
            <a:avLst/>
          </a:prstGeom>
          <a:noFill/>
        </p:spPr>
        <p:txBody>
          <a:bodyPr wrap="square">
            <a:spAutoFit/>
          </a:bodyPr>
          <a:lstStyle/>
          <a:p>
            <a:pPr algn="ctr" rtl="0"/>
            <a:r>
              <a:rPr lang="en-US" altLang="en-US" sz="2000" b="1" u="sng" dirty="0">
                <a:ea typeface="Times New Roman" panose="02020603050405020304" pitchFamily="18" charset="0"/>
              </a:rPr>
              <a:t>Clinical Manifestation of the Phases of Hepatitis:</a:t>
            </a:r>
            <a:endParaRPr lang="en-US" altLang="en-US" sz="1400" dirty="0"/>
          </a:p>
        </p:txBody>
      </p:sp>
    </p:spTree>
    <p:extLst>
      <p:ext uri="{BB962C8B-B14F-4D97-AF65-F5344CB8AC3E}">
        <p14:creationId xmlns:p14="http://schemas.microsoft.com/office/powerpoint/2010/main" val="19280198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BCEC3E5E-E5B1-F7E7-75B8-993C042E7901}"/>
              </a:ext>
            </a:extLst>
          </p:cNvPr>
          <p:cNvSpPr>
            <a:spLocks noGrp="1"/>
          </p:cNvSpPr>
          <p:nvPr>
            <p:ph type="title"/>
          </p:nvPr>
        </p:nvSpPr>
        <p:spPr>
          <a:xfrm>
            <a:off x="0" y="48635"/>
            <a:ext cx="12191999" cy="457200"/>
          </a:xfrm>
          <a:ln>
            <a:solidFill>
              <a:schemeClr val="accent1"/>
            </a:solidFill>
          </a:ln>
        </p:spPr>
        <p:txBody>
          <a:bodyPr>
            <a:normAutofit/>
          </a:bodyPr>
          <a:lstStyle/>
          <a:p>
            <a:r>
              <a:rPr lang="en-US" sz="2400" b="1" kern="0" dirty="0">
                <a:effectLst/>
                <a:latin typeface="Times New Roman" panose="02020603050405020304" pitchFamily="18" charset="0"/>
              </a:rPr>
              <a:t>Characteristics of Viral Hepatitis</a:t>
            </a:r>
            <a:endParaRPr lang="en-US" sz="2400" dirty="0"/>
          </a:p>
        </p:txBody>
      </p:sp>
      <p:graphicFrame>
        <p:nvGraphicFramePr>
          <p:cNvPr id="4" name="عنصر نائب للمحتوى 3">
            <a:extLst>
              <a:ext uri="{FF2B5EF4-FFF2-40B4-BE49-F238E27FC236}">
                <a16:creationId xmlns:a16="http://schemas.microsoft.com/office/drawing/2014/main" id="{3FE67713-59EF-458C-F81F-A93E39950553}"/>
              </a:ext>
            </a:extLst>
          </p:cNvPr>
          <p:cNvGraphicFramePr>
            <a:graphicFrameLocks noGrp="1"/>
          </p:cNvGraphicFramePr>
          <p:nvPr>
            <p:ph idx="1"/>
            <p:extLst>
              <p:ext uri="{D42A27DB-BD31-4B8C-83A1-F6EECF244321}">
                <p14:modId xmlns:p14="http://schemas.microsoft.com/office/powerpoint/2010/main" val="2761613109"/>
              </p:ext>
            </p:extLst>
          </p:nvPr>
        </p:nvGraphicFramePr>
        <p:xfrm>
          <a:off x="-1" y="557312"/>
          <a:ext cx="12192000" cy="6300687"/>
        </p:xfrm>
        <a:graphic>
          <a:graphicData uri="http://schemas.openxmlformats.org/drawingml/2006/table">
            <a:tbl>
              <a:tblPr rtl="1">
                <a:tableStyleId>{5C22544A-7EE6-4342-B048-85BDC9FD1C3A}</a:tableStyleId>
              </a:tblPr>
              <a:tblGrid>
                <a:gridCol w="4940729">
                  <a:extLst>
                    <a:ext uri="{9D8B030D-6E8A-4147-A177-3AD203B41FA5}">
                      <a16:colId xmlns:a16="http://schemas.microsoft.com/office/drawing/2014/main" val="3858706577"/>
                    </a:ext>
                  </a:extLst>
                </a:gridCol>
                <a:gridCol w="3629778">
                  <a:extLst>
                    <a:ext uri="{9D8B030D-6E8A-4147-A177-3AD203B41FA5}">
                      <a16:colId xmlns:a16="http://schemas.microsoft.com/office/drawing/2014/main" val="3448036511"/>
                    </a:ext>
                  </a:extLst>
                </a:gridCol>
                <a:gridCol w="2221764">
                  <a:extLst>
                    <a:ext uri="{9D8B030D-6E8A-4147-A177-3AD203B41FA5}">
                      <a16:colId xmlns:a16="http://schemas.microsoft.com/office/drawing/2014/main" val="1032041049"/>
                    </a:ext>
                  </a:extLst>
                </a:gridCol>
                <a:gridCol w="1399729">
                  <a:extLst>
                    <a:ext uri="{9D8B030D-6E8A-4147-A177-3AD203B41FA5}">
                      <a16:colId xmlns:a16="http://schemas.microsoft.com/office/drawing/2014/main" val="4132790828"/>
                    </a:ext>
                  </a:extLst>
                </a:gridCol>
              </a:tblGrid>
              <a:tr h="245652">
                <a:tc>
                  <a:txBody>
                    <a:bodyPr/>
                    <a:lstStyle/>
                    <a:p>
                      <a:pPr algn="ctr" rtl="1">
                        <a:tabLst>
                          <a:tab pos="5496560" algn="l"/>
                        </a:tabLst>
                      </a:pPr>
                      <a:r>
                        <a:rPr lang="en-US" sz="1600" b="1">
                          <a:effectLst/>
                          <a:latin typeface="+mn-lt"/>
                        </a:rPr>
                        <a:t>Source of infection and spread of disease</a:t>
                      </a:r>
                      <a:endParaRPr lang="en-US" sz="1200" b="1">
                        <a:effectLst/>
                        <a:latin typeface="+mn-lt"/>
                        <a:ea typeface="Times New Roman" panose="02020603050405020304" pitchFamily="18" charset="0"/>
                      </a:endParaRPr>
                    </a:p>
                  </a:txBody>
                  <a:tcPr marL="46928" marR="4692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tabLst>
                          <a:tab pos="5496560" algn="l"/>
                        </a:tabLst>
                      </a:pPr>
                      <a:r>
                        <a:rPr lang="en-US" sz="1600" b="1" dirty="0">
                          <a:effectLst/>
                          <a:latin typeface="+mn-lt"/>
                        </a:rPr>
                        <a:t>Mode of transmission</a:t>
                      </a:r>
                      <a:endParaRPr lang="en-US" sz="1200" b="1" dirty="0">
                        <a:effectLst/>
                        <a:latin typeface="+mn-lt"/>
                        <a:ea typeface="Times New Roman" panose="02020603050405020304" pitchFamily="18" charset="0"/>
                      </a:endParaRPr>
                    </a:p>
                  </a:txBody>
                  <a:tcPr marL="46928" marR="4692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tabLst>
                          <a:tab pos="5496560" algn="l"/>
                        </a:tabLst>
                      </a:pPr>
                      <a:r>
                        <a:rPr lang="en-US" sz="1600" b="1" u="none" strike="noStrike">
                          <a:effectLst/>
                          <a:latin typeface="+mn-lt"/>
                        </a:rPr>
                        <a:t>Incubation Period</a:t>
                      </a:r>
                      <a:endParaRPr lang="en-US" sz="1100" b="1" u="sng">
                        <a:effectLst/>
                        <a:latin typeface="+mn-lt"/>
                      </a:endParaRPr>
                    </a:p>
                  </a:txBody>
                  <a:tcPr marL="46928" marR="4692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tabLst>
                          <a:tab pos="5496560" algn="l"/>
                        </a:tabLst>
                      </a:pPr>
                      <a:r>
                        <a:rPr lang="en-US" sz="1600" b="1" dirty="0">
                          <a:effectLst/>
                          <a:latin typeface="+mn-lt"/>
                        </a:rPr>
                        <a:t>Virus Name</a:t>
                      </a:r>
                      <a:endParaRPr lang="en-US" sz="1200" b="1" dirty="0">
                        <a:effectLst/>
                        <a:latin typeface="+mn-lt"/>
                        <a:ea typeface="Times New Roman" panose="02020603050405020304" pitchFamily="18" charset="0"/>
                      </a:endParaRPr>
                    </a:p>
                  </a:txBody>
                  <a:tcPr marL="46928" marR="4692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2617645"/>
                  </a:ext>
                </a:extLst>
              </a:tr>
              <a:tr h="691111">
                <a:tc>
                  <a:txBody>
                    <a:bodyPr/>
                    <a:lstStyle/>
                    <a:p>
                      <a:pPr algn="l" rtl="1">
                        <a:tabLst>
                          <a:tab pos="5496560" algn="l"/>
                        </a:tabLst>
                      </a:pPr>
                      <a:r>
                        <a:rPr lang="en-US" sz="1500" dirty="0">
                          <a:effectLst/>
                          <a:latin typeface="+mn-lt"/>
                        </a:rPr>
                        <a:t>Contaminated food, milk, water and selfish; person's with sub clinical infections infected food handler, poor personal hygiene, poor sanitation. </a:t>
                      </a:r>
                      <a:endParaRPr lang="en-US" sz="1500" dirty="0">
                        <a:effectLst/>
                        <a:latin typeface="+mn-lt"/>
                        <a:ea typeface="Times New Roman" panose="02020603050405020304" pitchFamily="18" charset="0"/>
                      </a:endParaRPr>
                    </a:p>
                  </a:txBody>
                  <a:tcPr marL="46928" marR="469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rtl="1">
                        <a:tabLst>
                          <a:tab pos="5496560" algn="l"/>
                        </a:tabLst>
                      </a:pPr>
                      <a:r>
                        <a:rPr lang="en-US" sz="1500">
                          <a:effectLst/>
                          <a:latin typeface="+mn-lt"/>
                        </a:rPr>
                        <a:t>Fecal-oral route; poor sanitation, person to person contact. Waterborne; food borne.</a:t>
                      </a:r>
                      <a:endParaRPr lang="en-US" sz="1500">
                        <a:effectLst/>
                        <a:latin typeface="+mn-lt"/>
                        <a:ea typeface="Times New Roman" panose="02020603050405020304" pitchFamily="18" charset="0"/>
                      </a:endParaRPr>
                    </a:p>
                  </a:txBody>
                  <a:tcPr marL="46928" marR="4692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tabLst>
                          <a:tab pos="5496560" algn="l"/>
                        </a:tabLst>
                      </a:pPr>
                      <a:r>
                        <a:rPr lang="en-US" sz="1500" dirty="0">
                          <a:effectLst/>
                          <a:latin typeface="+mn-lt"/>
                        </a:rPr>
                        <a:t>15-50 days</a:t>
                      </a:r>
                    </a:p>
                    <a:p>
                      <a:pPr algn="ctr" rtl="1">
                        <a:tabLst>
                          <a:tab pos="5496560" algn="l"/>
                        </a:tabLst>
                      </a:pPr>
                      <a:r>
                        <a:rPr lang="en-US" sz="1500" dirty="0">
                          <a:effectLst/>
                          <a:latin typeface="+mn-lt"/>
                        </a:rPr>
                        <a:t>( average 30 days)</a:t>
                      </a:r>
                      <a:endParaRPr lang="en-US" sz="1500" dirty="0">
                        <a:effectLst/>
                        <a:latin typeface="+mn-lt"/>
                        <a:ea typeface="Times New Roman" panose="02020603050405020304" pitchFamily="18" charset="0"/>
                      </a:endParaRPr>
                    </a:p>
                  </a:txBody>
                  <a:tcPr marL="46928" marR="4692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tabLst>
                          <a:tab pos="5496560" algn="l"/>
                        </a:tabLst>
                      </a:pPr>
                      <a:r>
                        <a:rPr lang="en-US" sz="1500" b="1">
                          <a:effectLst/>
                          <a:latin typeface="+mn-lt"/>
                        </a:rPr>
                        <a:t>Hepatitis A virus ( HAV)</a:t>
                      </a:r>
                      <a:endParaRPr lang="en-US" sz="1500" b="1">
                        <a:effectLst/>
                        <a:latin typeface="+mn-lt"/>
                        <a:ea typeface="Times New Roman" panose="02020603050405020304" pitchFamily="18" charset="0"/>
                      </a:endParaRPr>
                    </a:p>
                  </a:txBody>
                  <a:tcPr marL="46928" marR="4692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48324159"/>
                  </a:ext>
                </a:extLst>
              </a:tr>
              <a:tr h="1612591">
                <a:tc>
                  <a:txBody>
                    <a:bodyPr/>
                    <a:lstStyle/>
                    <a:p>
                      <a:pPr marL="742950" lvl="1" indent="-285750" algn="l" rtl="0">
                        <a:buFont typeface="Wingdings" panose="05000000000000000000" pitchFamily="2" charset="2"/>
                        <a:buChar char=""/>
                        <a:tabLst>
                          <a:tab pos="5496560" algn="l"/>
                          <a:tab pos="160020" algn="l"/>
                          <a:tab pos="5496560" algn="l"/>
                        </a:tabLst>
                      </a:pPr>
                      <a:r>
                        <a:rPr lang="en-US" sz="1500" dirty="0">
                          <a:effectLst/>
                          <a:latin typeface="+mn-lt"/>
                        </a:rPr>
                        <a:t>Contaminated needles, syringes, and blood products.</a:t>
                      </a:r>
                    </a:p>
                    <a:p>
                      <a:pPr marL="742950" lvl="1" indent="-285750" algn="l" rtl="0">
                        <a:buFont typeface="Wingdings" panose="05000000000000000000" pitchFamily="2" charset="2"/>
                        <a:buChar char=""/>
                        <a:tabLst>
                          <a:tab pos="5496560" algn="l"/>
                          <a:tab pos="160020" algn="l"/>
                          <a:tab pos="5496560" algn="l"/>
                        </a:tabLst>
                      </a:pPr>
                      <a:r>
                        <a:rPr lang="en-US" sz="1500" dirty="0">
                          <a:effectLst/>
                          <a:latin typeface="+mn-lt"/>
                        </a:rPr>
                        <a:t>Sexual activity with infected partners.</a:t>
                      </a:r>
                    </a:p>
                    <a:p>
                      <a:pPr marL="742950" lvl="1" indent="-285750" algn="l" rtl="0">
                        <a:buFont typeface="Wingdings" panose="05000000000000000000" pitchFamily="2" charset="2"/>
                        <a:buChar char=""/>
                        <a:tabLst>
                          <a:tab pos="5496560" algn="l"/>
                          <a:tab pos="160020" algn="l"/>
                          <a:tab pos="5496560" algn="l"/>
                        </a:tabLst>
                      </a:pPr>
                      <a:r>
                        <a:rPr lang="en-US" sz="1500" dirty="0">
                          <a:effectLst/>
                          <a:latin typeface="+mn-lt"/>
                        </a:rPr>
                        <a:t>Oral-oral contact.</a:t>
                      </a:r>
                    </a:p>
                    <a:p>
                      <a:pPr marL="742950" lvl="1" indent="-285750" algn="l" rtl="0">
                        <a:buFont typeface="Wingdings" panose="05000000000000000000" pitchFamily="2" charset="2"/>
                        <a:buChar char=""/>
                        <a:tabLst>
                          <a:tab pos="5496560" algn="l"/>
                          <a:tab pos="160020" algn="l"/>
                          <a:tab pos="5496560" algn="l"/>
                        </a:tabLst>
                      </a:pPr>
                      <a:r>
                        <a:rPr lang="en-US" sz="1500" dirty="0">
                          <a:effectLst/>
                          <a:latin typeface="+mn-lt"/>
                        </a:rPr>
                        <a:t>Tattoo / body piercing, bites.</a:t>
                      </a:r>
                    </a:p>
                    <a:p>
                      <a:pPr marL="742950" lvl="1" indent="-285750" algn="l" rtl="0">
                        <a:buFont typeface="Wingdings" panose="05000000000000000000" pitchFamily="2" charset="2"/>
                        <a:buChar char=""/>
                        <a:tabLst>
                          <a:tab pos="5496560" algn="l"/>
                          <a:tab pos="160020" algn="l"/>
                          <a:tab pos="5496560" algn="l"/>
                        </a:tabLst>
                      </a:pPr>
                      <a:r>
                        <a:rPr lang="en-US" sz="1500" dirty="0">
                          <a:effectLst/>
                          <a:latin typeface="+mn-lt"/>
                        </a:rPr>
                        <a:t>Occupational hazards for health care personnel, hemodialysis staff, chemotherapy nurses, operating room nurses, dentists, persons at risk needle sticks. </a:t>
                      </a:r>
                      <a:endParaRPr lang="en-US" sz="1500" dirty="0">
                        <a:effectLst/>
                        <a:latin typeface="+mn-lt"/>
                        <a:ea typeface="Times New Roman" panose="02020603050405020304" pitchFamily="18" charset="0"/>
                      </a:endParaRPr>
                    </a:p>
                  </a:txBody>
                  <a:tcPr marL="46928" marR="469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lvl="0" indent="-342900" algn="l" rtl="0">
                        <a:buFont typeface="Wingdings" panose="05000000000000000000" pitchFamily="2" charset="2"/>
                        <a:buChar char=""/>
                        <a:tabLst>
                          <a:tab pos="83820" algn="r"/>
                          <a:tab pos="160020" algn="l"/>
                          <a:tab pos="5496560" algn="l"/>
                        </a:tabLst>
                      </a:pPr>
                      <a:r>
                        <a:rPr lang="en-US" sz="1500" dirty="0">
                          <a:effectLst/>
                          <a:latin typeface="+mn-lt"/>
                        </a:rPr>
                        <a:t>Percutaneous (parenteral)/ </a:t>
                      </a:r>
                      <a:r>
                        <a:rPr lang="en-US" sz="1500" dirty="0" err="1">
                          <a:effectLst/>
                          <a:latin typeface="+mn-lt"/>
                        </a:rPr>
                        <a:t>permucosal</a:t>
                      </a:r>
                      <a:r>
                        <a:rPr lang="en-US" sz="1500" dirty="0">
                          <a:effectLst/>
                          <a:latin typeface="+mn-lt"/>
                        </a:rPr>
                        <a:t> exposure to blood or blood products </a:t>
                      </a:r>
                    </a:p>
                    <a:p>
                      <a:pPr marL="342900" lvl="0" indent="-342900" algn="l" rtl="0">
                        <a:buFont typeface="Wingdings" panose="05000000000000000000" pitchFamily="2" charset="2"/>
                        <a:buChar char=""/>
                        <a:tabLst>
                          <a:tab pos="83820" algn="r"/>
                          <a:tab pos="160020" algn="l"/>
                          <a:tab pos="5496560" algn="l"/>
                        </a:tabLst>
                      </a:pPr>
                      <a:r>
                        <a:rPr lang="en-US" sz="1500" dirty="0">
                          <a:effectLst/>
                          <a:latin typeface="+mn-lt"/>
                        </a:rPr>
                        <a:t>Sexual contact.</a:t>
                      </a:r>
                    </a:p>
                    <a:p>
                      <a:pPr marL="342900" lvl="0" indent="-342900" algn="l" rtl="0">
                        <a:buFont typeface="Wingdings" panose="05000000000000000000" pitchFamily="2" charset="2"/>
                        <a:buChar char=""/>
                        <a:tabLst>
                          <a:tab pos="83820" algn="r"/>
                          <a:tab pos="160020" algn="l"/>
                          <a:tab pos="5496560" algn="l"/>
                        </a:tabLst>
                      </a:pPr>
                      <a:r>
                        <a:rPr lang="en-US" sz="1500" dirty="0">
                          <a:effectLst/>
                          <a:latin typeface="+mn-lt"/>
                        </a:rPr>
                        <a:t>Perinatal transmission </a:t>
                      </a:r>
                      <a:endParaRPr lang="en-US" sz="1500" b="1" dirty="0">
                        <a:effectLst/>
                        <a:latin typeface="+mn-lt"/>
                      </a:endParaRPr>
                    </a:p>
                  </a:txBody>
                  <a:tcPr marL="46928" marR="4692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tabLst>
                          <a:tab pos="5496560" algn="l"/>
                        </a:tabLst>
                      </a:pPr>
                      <a:r>
                        <a:rPr lang="en-US" sz="1500" dirty="0">
                          <a:effectLst/>
                          <a:latin typeface="+mn-lt"/>
                        </a:rPr>
                        <a:t>28-160 days</a:t>
                      </a:r>
                    </a:p>
                    <a:p>
                      <a:pPr algn="ctr" rtl="1">
                        <a:tabLst>
                          <a:tab pos="5496560" algn="l"/>
                        </a:tabLst>
                      </a:pPr>
                      <a:r>
                        <a:rPr lang="en-US" sz="1500" dirty="0">
                          <a:effectLst/>
                          <a:latin typeface="+mn-lt"/>
                        </a:rPr>
                        <a:t>(average 70-80 days)</a:t>
                      </a:r>
                      <a:endParaRPr lang="en-US" sz="1500" dirty="0">
                        <a:effectLst/>
                        <a:latin typeface="+mn-lt"/>
                        <a:ea typeface="Times New Roman" panose="02020603050405020304" pitchFamily="18" charset="0"/>
                      </a:endParaRPr>
                    </a:p>
                  </a:txBody>
                  <a:tcPr marL="46928" marR="4692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tabLst>
                          <a:tab pos="5496560" algn="l"/>
                        </a:tabLst>
                      </a:pPr>
                      <a:r>
                        <a:rPr lang="en-US" sz="1500" b="1" dirty="0">
                          <a:effectLst/>
                          <a:latin typeface="+mn-lt"/>
                        </a:rPr>
                        <a:t>Hepatitis B virus</a:t>
                      </a:r>
                    </a:p>
                    <a:p>
                      <a:pPr algn="ctr" rtl="1">
                        <a:tabLst>
                          <a:tab pos="5496560" algn="l"/>
                        </a:tabLst>
                      </a:pPr>
                      <a:r>
                        <a:rPr lang="en-US" sz="1500" b="1" dirty="0">
                          <a:effectLst/>
                          <a:latin typeface="+mn-lt"/>
                        </a:rPr>
                        <a:t> ( HBV)</a:t>
                      </a:r>
                      <a:endParaRPr lang="en-US" sz="1500" b="1" dirty="0">
                        <a:effectLst/>
                        <a:latin typeface="+mn-lt"/>
                        <a:ea typeface="Times New Roman" panose="02020603050405020304" pitchFamily="18" charset="0"/>
                      </a:endParaRPr>
                    </a:p>
                  </a:txBody>
                  <a:tcPr marL="46928" marR="4692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05049718"/>
                  </a:ext>
                </a:extLst>
              </a:tr>
              <a:tr h="1382221">
                <a:tc>
                  <a:txBody>
                    <a:bodyPr/>
                    <a:lstStyle/>
                    <a:p>
                      <a:pPr marL="742950" lvl="1" indent="-285750" algn="l" rtl="0">
                        <a:buFont typeface="Wingdings" panose="05000000000000000000" pitchFamily="2" charset="2"/>
                        <a:buChar char=""/>
                      </a:pPr>
                      <a:r>
                        <a:rPr lang="en-US" sz="1500" dirty="0">
                          <a:effectLst/>
                          <a:latin typeface="+mn-lt"/>
                        </a:rPr>
                        <a:t>Blood and blood products, needles and syringes.</a:t>
                      </a:r>
                    </a:p>
                    <a:p>
                      <a:pPr marL="742950" lvl="1" indent="-285750" algn="l" rtl="0">
                        <a:buFont typeface="Wingdings" panose="05000000000000000000" pitchFamily="2" charset="2"/>
                        <a:buChar char=""/>
                        <a:tabLst>
                          <a:tab pos="5496560" algn="l"/>
                          <a:tab pos="160020" algn="l"/>
                          <a:tab pos="5496560" algn="l"/>
                        </a:tabLst>
                      </a:pPr>
                      <a:r>
                        <a:rPr lang="en-US" sz="1500" dirty="0">
                          <a:effectLst/>
                          <a:latin typeface="+mn-lt"/>
                        </a:rPr>
                        <a:t>Sexual activity with infected partners. Increased with sexual transmitted disease.</a:t>
                      </a:r>
                    </a:p>
                    <a:p>
                      <a:pPr marL="742950" lvl="1" indent="-285750" algn="l" rtl="0">
                        <a:buFont typeface="Wingdings" panose="05000000000000000000" pitchFamily="2" charset="2"/>
                        <a:buChar char=""/>
                        <a:tabLst>
                          <a:tab pos="5496560" algn="l"/>
                          <a:tab pos="160020" algn="l"/>
                          <a:tab pos="5496560" algn="l"/>
                        </a:tabLst>
                      </a:pPr>
                      <a:r>
                        <a:rPr lang="en-US" sz="1500" dirty="0">
                          <a:effectLst/>
                          <a:latin typeface="+mn-lt"/>
                        </a:rPr>
                        <a:t>Chronic treatment with hemodialysis.</a:t>
                      </a:r>
                    </a:p>
                  </a:txBody>
                  <a:tcPr marL="46928" marR="469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lvl="0" indent="-342900" algn="l" rtl="0">
                        <a:buFont typeface="Wingdings" panose="05000000000000000000" pitchFamily="2" charset="2"/>
                        <a:buChar char=""/>
                        <a:tabLst>
                          <a:tab pos="83820" algn="r"/>
                          <a:tab pos="160020" algn="l"/>
                          <a:tab pos="5496560" algn="l"/>
                        </a:tabLst>
                      </a:pPr>
                      <a:r>
                        <a:rPr lang="en-US" sz="1500" dirty="0">
                          <a:effectLst/>
                          <a:latin typeface="+mn-lt"/>
                        </a:rPr>
                        <a:t>Transfusion of blood and blood products</a:t>
                      </a:r>
                    </a:p>
                    <a:p>
                      <a:pPr marL="342900" lvl="0" indent="-342900" algn="l" rtl="0">
                        <a:buFont typeface="Wingdings" panose="05000000000000000000" pitchFamily="2" charset="2"/>
                        <a:buChar char=""/>
                        <a:tabLst>
                          <a:tab pos="83820" algn="r"/>
                          <a:tab pos="160020" algn="l"/>
                          <a:tab pos="5496560" algn="l"/>
                        </a:tabLst>
                      </a:pPr>
                      <a:r>
                        <a:rPr lang="en-US" sz="1500" dirty="0">
                          <a:effectLst/>
                          <a:latin typeface="+mn-lt"/>
                        </a:rPr>
                        <a:t>Exposure to contaminated blood or blood products through equipment </a:t>
                      </a:r>
                    </a:p>
                    <a:p>
                      <a:pPr marL="342900" lvl="0" indent="-342900" algn="l" rtl="0">
                        <a:buFont typeface="Wingdings" panose="05000000000000000000" pitchFamily="2" charset="2"/>
                        <a:buChar char=""/>
                        <a:tabLst>
                          <a:tab pos="83820" algn="r"/>
                          <a:tab pos="160020" algn="l"/>
                          <a:tab pos="5496560" algn="l"/>
                        </a:tabLst>
                      </a:pPr>
                      <a:r>
                        <a:rPr lang="en-US" sz="1500" dirty="0">
                          <a:effectLst/>
                          <a:latin typeface="+mn-lt"/>
                        </a:rPr>
                        <a:t>High risk sexual contact.</a:t>
                      </a:r>
                    </a:p>
                    <a:p>
                      <a:pPr marL="342900" lvl="0" indent="-342900" algn="l" rtl="0">
                        <a:buFont typeface="Wingdings" panose="05000000000000000000" pitchFamily="2" charset="2"/>
                        <a:buChar char=""/>
                        <a:tabLst>
                          <a:tab pos="83820" algn="r"/>
                          <a:tab pos="160020" algn="l"/>
                          <a:tab pos="5496560" algn="l"/>
                        </a:tabLst>
                      </a:pPr>
                      <a:r>
                        <a:rPr lang="en-US" sz="1500" dirty="0">
                          <a:effectLst/>
                          <a:latin typeface="+mn-lt"/>
                        </a:rPr>
                        <a:t>Perinatal contact.</a:t>
                      </a:r>
                      <a:endParaRPr lang="en-US" sz="1500" dirty="0">
                        <a:effectLst/>
                        <a:latin typeface="+mn-lt"/>
                        <a:ea typeface="Times New Roman" panose="02020603050405020304" pitchFamily="18" charset="0"/>
                      </a:endParaRPr>
                    </a:p>
                  </a:txBody>
                  <a:tcPr marL="46928" marR="469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a:tabLst>
                          <a:tab pos="5496560" algn="l"/>
                        </a:tabLst>
                      </a:pPr>
                      <a:r>
                        <a:rPr lang="en-US" sz="1500" dirty="0">
                          <a:effectLst/>
                          <a:latin typeface="+mn-lt"/>
                        </a:rPr>
                        <a:t>15-160 days</a:t>
                      </a:r>
                    </a:p>
                    <a:p>
                      <a:pPr algn="ctr" rtl="0"/>
                      <a:r>
                        <a:rPr lang="en-US" sz="1500" dirty="0">
                          <a:effectLst/>
                          <a:latin typeface="+mn-lt"/>
                        </a:rPr>
                        <a:t>(average 50 days)</a:t>
                      </a:r>
                      <a:endParaRPr lang="en-US" sz="1500" dirty="0">
                        <a:effectLst/>
                        <a:latin typeface="+mn-lt"/>
                        <a:ea typeface="Times New Roman" panose="02020603050405020304" pitchFamily="18" charset="0"/>
                      </a:endParaRPr>
                    </a:p>
                  </a:txBody>
                  <a:tcPr marL="46928" marR="469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tabLst>
                          <a:tab pos="5496560" algn="l"/>
                          <a:tab pos="457200" algn="l"/>
                        </a:tabLst>
                      </a:pPr>
                      <a:r>
                        <a:rPr lang="en-US" sz="1500" b="1" dirty="0">
                          <a:effectLst/>
                          <a:latin typeface="+mn-lt"/>
                        </a:rPr>
                        <a:t>Hepatitis C virus </a:t>
                      </a:r>
                    </a:p>
                    <a:p>
                      <a:pPr algn="ctr" rtl="1">
                        <a:tabLst>
                          <a:tab pos="5496560" algn="l"/>
                          <a:tab pos="457200" algn="l"/>
                        </a:tabLst>
                      </a:pPr>
                      <a:r>
                        <a:rPr lang="en-US" sz="1500" b="1" dirty="0">
                          <a:effectLst/>
                          <a:latin typeface="+mn-lt"/>
                        </a:rPr>
                        <a:t>( HCV)</a:t>
                      </a:r>
                    </a:p>
                    <a:p>
                      <a:pPr algn="ctr" rtl="0">
                        <a:tabLst>
                          <a:tab pos="5496560" algn="l"/>
                          <a:tab pos="457200" algn="l"/>
                        </a:tabLst>
                      </a:pPr>
                      <a:r>
                        <a:rPr lang="en-US" sz="1500" b="1" dirty="0">
                          <a:effectLst/>
                          <a:latin typeface="+mn-lt"/>
                        </a:rPr>
                        <a:t>(non A </a:t>
                      </a:r>
                      <a:r>
                        <a:rPr lang="ar-SA" sz="1500" b="1" dirty="0">
                          <a:effectLst/>
                          <a:latin typeface="+mn-lt"/>
                        </a:rPr>
                        <a:t>–</a:t>
                      </a:r>
                      <a:r>
                        <a:rPr lang="en-US" sz="1500" b="1" dirty="0">
                          <a:effectLst/>
                          <a:latin typeface="+mn-lt"/>
                        </a:rPr>
                        <a:t>non-B)</a:t>
                      </a:r>
                    </a:p>
                    <a:p>
                      <a:pPr algn="ctr" rtl="0">
                        <a:tabLst>
                          <a:tab pos="5496560" algn="l"/>
                          <a:tab pos="457200" algn="l"/>
                        </a:tabLst>
                      </a:pPr>
                      <a:r>
                        <a:rPr lang="en-US" sz="1500" b="1" dirty="0">
                          <a:effectLst/>
                          <a:latin typeface="+mn-lt"/>
                        </a:rPr>
                        <a:t>Called post transfusion H.</a:t>
                      </a:r>
                    </a:p>
                  </a:txBody>
                  <a:tcPr marL="46928" marR="469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9246683"/>
                  </a:ext>
                </a:extLst>
              </a:tr>
              <a:tr h="1382221">
                <a:tc>
                  <a:txBody>
                    <a:bodyPr/>
                    <a:lstStyle/>
                    <a:p>
                      <a:pPr marL="742950" lvl="1" indent="-285750" algn="l" rtl="0">
                        <a:buFont typeface="Wingdings" panose="05000000000000000000" pitchFamily="2" charset="2"/>
                        <a:buChar char=""/>
                        <a:tabLst>
                          <a:tab pos="236220" algn="l"/>
                        </a:tabLst>
                      </a:pPr>
                      <a:r>
                        <a:rPr lang="en-US" sz="1500">
                          <a:effectLst/>
                          <a:latin typeface="+mn-lt"/>
                        </a:rPr>
                        <a:t>Same as HBV.</a:t>
                      </a:r>
                      <a:endParaRPr lang="en-US" sz="1500">
                        <a:effectLst/>
                        <a:latin typeface="+mn-lt"/>
                        <a:ea typeface="Times New Roman" panose="02020603050405020304" pitchFamily="18" charset="0"/>
                      </a:endParaRPr>
                    </a:p>
                  </a:txBody>
                  <a:tcPr marL="46928" marR="469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lvl="0" indent="-342900" algn="l" rtl="0">
                        <a:buFont typeface="Wingdings" panose="05000000000000000000" pitchFamily="2" charset="2"/>
                        <a:buChar char=""/>
                        <a:tabLst>
                          <a:tab pos="228600" algn="l"/>
                          <a:tab pos="2446020" algn="l"/>
                        </a:tabLst>
                      </a:pPr>
                      <a:r>
                        <a:rPr lang="en-US" sz="1500" dirty="0">
                          <a:effectLst/>
                          <a:latin typeface="+mn-lt"/>
                        </a:rPr>
                        <a:t>Can cause infection only together with HBV.</a:t>
                      </a:r>
                    </a:p>
                    <a:p>
                      <a:pPr marL="342900" lvl="0" indent="-342900" algn="l" rtl="0">
                        <a:buFont typeface="Wingdings" panose="05000000000000000000" pitchFamily="2" charset="2"/>
                        <a:buChar char=""/>
                        <a:tabLst>
                          <a:tab pos="228600" algn="l"/>
                          <a:tab pos="2446020" algn="l"/>
                        </a:tabLst>
                      </a:pPr>
                      <a:r>
                        <a:rPr lang="en-US" sz="1500" dirty="0">
                          <a:effectLst/>
                          <a:latin typeface="+mn-lt"/>
                        </a:rPr>
                        <a:t>Rotes of transmission same as for HBV.</a:t>
                      </a:r>
                    </a:p>
                    <a:p>
                      <a:pPr marL="342900" lvl="0" indent="-342900" algn="l" rtl="0">
                        <a:buFont typeface="Wingdings" panose="05000000000000000000" pitchFamily="2" charset="2"/>
                        <a:buChar char=""/>
                        <a:tabLst>
                          <a:tab pos="228600" algn="l"/>
                          <a:tab pos="2446020" algn="l"/>
                        </a:tabLst>
                      </a:pPr>
                      <a:r>
                        <a:rPr lang="en-US" sz="1500" dirty="0">
                          <a:effectLst/>
                          <a:latin typeface="+mn-lt"/>
                        </a:rPr>
                        <a:t>HBV surface antigen necessary for replication.</a:t>
                      </a:r>
                    </a:p>
                  </a:txBody>
                  <a:tcPr marL="46928" marR="469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en-US" sz="1500">
                          <a:effectLst/>
                          <a:latin typeface="+mn-lt"/>
                        </a:rPr>
                        <a:t>21-140 days</a:t>
                      </a:r>
                    </a:p>
                    <a:p>
                      <a:pPr algn="ctr" rtl="1"/>
                      <a:r>
                        <a:rPr lang="en-US" sz="1500">
                          <a:effectLst/>
                          <a:latin typeface="+mn-lt"/>
                        </a:rPr>
                        <a:t>(average 35days) </a:t>
                      </a:r>
                    </a:p>
                    <a:p>
                      <a:pPr marL="342900" lvl="0" indent="-342900" algn="l" rtl="0">
                        <a:buFont typeface="Wingdings" panose="05000000000000000000" pitchFamily="2" charset="2"/>
                        <a:buChar char=""/>
                        <a:tabLst>
                          <a:tab pos="160020" algn="l"/>
                        </a:tabLst>
                      </a:pPr>
                      <a:r>
                        <a:rPr lang="en-US" sz="1500">
                          <a:effectLst/>
                          <a:latin typeface="+mn-lt"/>
                        </a:rPr>
                        <a:t>HBV must precede HDV; </a:t>
                      </a:r>
                    </a:p>
                    <a:p>
                      <a:pPr marL="342900" lvl="0" indent="-342900" algn="l" rtl="0">
                        <a:buFont typeface="Wingdings" panose="05000000000000000000" pitchFamily="2" charset="2"/>
                        <a:buChar char=""/>
                        <a:tabLst>
                          <a:tab pos="160020" algn="l"/>
                        </a:tabLst>
                      </a:pPr>
                      <a:r>
                        <a:rPr lang="en-US" sz="1500">
                          <a:effectLst/>
                          <a:latin typeface="+mn-lt"/>
                        </a:rPr>
                        <a:t>Chronic carriers of HBV are always at risk.</a:t>
                      </a:r>
                      <a:endParaRPr lang="en-US" sz="1500">
                        <a:effectLst/>
                        <a:latin typeface="+mn-lt"/>
                        <a:ea typeface="Times New Roman" panose="02020603050405020304" pitchFamily="18" charset="0"/>
                      </a:endParaRPr>
                    </a:p>
                  </a:txBody>
                  <a:tcPr marL="46928" marR="4692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en-US" sz="1500" b="1">
                          <a:effectLst/>
                          <a:latin typeface="+mn-lt"/>
                        </a:rPr>
                        <a:t>Hepatitis D virus ( HDV)</a:t>
                      </a:r>
                      <a:endParaRPr lang="en-US" sz="1500" b="1">
                        <a:effectLst/>
                        <a:latin typeface="+mn-lt"/>
                        <a:ea typeface="Times New Roman" panose="02020603050405020304" pitchFamily="18" charset="0"/>
                      </a:endParaRPr>
                    </a:p>
                  </a:txBody>
                  <a:tcPr marL="46928" marR="4692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17983861"/>
                  </a:ext>
                </a:extLst>
              </a:tr>
              <a:tr h="986891">
                <a:tc>
                  <a:txBody>
                    <a:bodyPr/>
                    <a:lstStyle/>
                    <a:p>
                      <a:pPr marL="742950" lvl="1" indent="-285750" algn="l" rtl="0">
                        <a:buFont typeface="Wingdings" panose="05000000000000000000" pitchFamily="2" charset="2"/>
                        <a:buChar char=""/>
                        <a:tabLst>
                          <a:tab pos="236220" algn="l"/>
                        </a:tabLst>
                      </a:pPr>
                      <a:r>
                        <a:rPr lang="en-US" sz="1500" dirty="0">
                          <a:effectLst/>
                          <a:latin typeface="+mn-lt"/>
                        </a:rPr>
                        <a:t>Contaminated water; poor sanitation</a:t>
                      </a:r>
                    </a:p>
                    <a:p>
                      <a:pPr marL="7620" marR="457200" algn="l" rtl="0">
                        <a:spcAft>
                          <a:spcPts val="0"/>
                        </a:spcAft>
                      </a:pPr>
                      <a:r>
                        <a:rPr lang="en-US" sz="1500" dirty="0">
                          <a:effectLst/>
                          <a:latin typeface="+mn-lt"/>
                        </a:rPr>
                        <a:t> </a:t>
                      </a:r>
                      <a:endParaRPr lang="en-US" sz="1500" dirty="0">
                        <a:effectLst/>
                        <a:latin typeface="+mn-lt"/>
                        <a:ea typeface="Times New Roman" panose="02020603050405020304" pitchFamily="18" charset="0"/>
                      </a:endParaRPr>
                    </a:p>
                  </a:txBody>
                  <a:tcPr marL="46928" marR="469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lvl="0" indent="-342900" algn="l" rtl="0">
                        <a:buFont typeface="Wingdings" panose="05000000000000000000" pitchFamily="2" charset="2"/>
                        <a:buChar char=""/>
                        <a:tabLst>
                          <a:tab pos="228600" algn="l"/>
                          <a:tab pos="2446020" algn="l"/>
                        </a:tabLst>
                      </a:pPr>
                      <a:r>
                        <a:rPr lang="en-US" sz="1500" dirty="0">
                          <a:effectLst/>
                          <a:latin typeface="+mn-lt"/>
                        </a:rPr>
                        <a:t>Fecal-oral.</a:t>
                      </a:r>
                    </a:p>
                    <a:p>
                      <a:pPr marL="342900" lvl="0" indent="-342900" algn="l" rtl="0">
                        <a:buFont typeface="Wingdings" panose="05000000000000000000" pitchFamily="2" charset="2"/>
                        <a:buChar char=""/>
                        <a:tabLst>
                          <a:tab pos="228600" algn="l"/>
                          <a:tab pos="2446020" algn="l"/>
                        </a:tabLst>
                      </a:pPr>
                      <a:r>
                        <a:rPr lang="en-US" sz="1500" dirty="0">
                          <a:effectLst/>
                          <a:latin typeface="+mn-lt"/>
                        </a:rPr>
                        <a:t>Outbreaks associated with contaminated water supply in developing countries</a:t>
                      </a:r>
                      <a:endParaRPr lang="en-US" sz="1500" dirty="0">
                        <a:effectLst/>
                        <a:latin typeface="+mn-lt"/>
                        <a:ea typeface="Times New Roman" panose="02020603050405020304" pitchFamily="18" charset="0"/>
                      </a:endParaRPr>
                    </a:p>
                  </a:txBody>
                  <a:tcPr marL="46928" marR="469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en-US" sz="1500">
                          <a:effectLst/>
                          <a:latin typeface="+mn-lt"/>
                        </a:rPr>
                        <a:t>15-65days</a:t>
                      </a:r>
                    </a:p>
                    <a:p>
                      <a:pPr algn="l" rtl="1"/>
                      <a:r>
                        <a:rPr lang="en-US" sz="1500">
                          <a:effectLst/>
                          <a:latin typeface="+mn-lt"/>
                        </a:rPr>
                        <a:t>( average 42 days)</a:t>
                      </a:r>
                      <a:endParaRPr lang="en-US" sz="1500">
                        <a:effectLst/>
                        <a:latin typeface="+mn-lt"/>
                        <a:ea typeface="Times New Roman" panose="02020603050405020304" pitchFamily="18" charset="0"/>
                      </a:endParaRPr>
                    </a:p>
                  </a:txBody>
                  <a:tcPr marL="46928" marR="4692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en-US" sz="1500" b="1" dirty="0">
                          <a:effectLst/>
                          <a:latin typeface="+mn-lt"/>
                        </a:rPr>
                        <a:t>Hepatitis E virus </a:t>
                      </a:r>
                    </a:p>
                    <a:p>
                      <a:pPr algn="ctr" rtl="1"/>
                      <a:r>
                        <a:rPr lang="en-US" sz="1500" b="1" dirty="0">
                          <a:effectLst/>
                          <a:latin typeface="+mn-lt"/>
                        </a:rPr>
                        <a:t>( HEV)</a:t>
                      </a:r>
                    </a:p>
                    <a:p>
                      <a:pPr algn="ctr" rtl="1"/>
                      <a:r>
                        <a:rPr lang="en-US" sz="1500" b="1" dirty="0">
                          <a:effectLst/>
                          <a:latin typeface="+mn-lt"/>
                        </a:rPr>
                        <a:t>Similar to HAV</a:t>
                      </a:r>
                      <a:endParaRPr lang="en-US" sz="1500" b="1" dirty="0">
                        <a:effectLst/>
                        <a:latin typeface="+mn-lt"/>
                        <a:ea typeface="Times New Roman" panose="02020603050405020304" pitchFamily="18" charset="0"/>
                      </a:endParaRPr>
                    </a:p>
                  </a:txBody>
                  <a:tcPr marL="46928" marR="4692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8045295"/>
                  </a:ext>
                </a:extLst>
              </a:tr>
            </a:tbl>
          </a:graphicData>
        </a:graphic>
      </p:graphicFrame>
    </p:spTree>
    <p:extLst>
      <p:ext uri="{BB962C8B-B14F-4D97-AF65-F5344CB8AC3E}">
        <p14:creationId xmlns:p14="http://schemas.microsoft.com/office/powerpoint/2010/main" val="42289112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7EFDEC7D-9A79-83E0-E50E-FB3216DDF2F5}"/>
              </a:ext>
            </a:extLst>
          </p:cNvPr>
          <p:cNvSpPr>
            <a:spLocks noGrp="1"/>
          </p:cNvSpPr>
          <p:nvPr>
            <p:ph type="title"/>
          </p:nvPr>
        </p:nvSpPr>
        <p:spPr>
          <a:xfrm>
            <a:off x="609600" y="260648"/>
            <a:ext cx="10972800" cy="576064"/>
          </a:xfrm>
          <a:ln>
            <a:solidFill>
              <a:schemeClr val="accent1"/>
            </a:solidFill>
          </a:ln>
        </p:spPr>
        <p:txBody>
          <a:bodyPr>
            <a:normAutofit fontScale="90000"/>
          </a:bodyPr>
          <a:lstStyle/>
          <a:p>
            <a:r>
              <a:rPr lang="en-US" sz="3200" b="1" dirty="0">
                <a:latin typeface="Times New Roman" panose="02020603050405020304" pitchFamily="18" charset="0"/>
                <a:ea typeface="Times New Roman" panose="02020603050405020304" pitchFamily="18" charset="0"/>
              </a:rPr>
              <a:t>Nursing Care for a Patient with Hepatitis:</a:t>
            </a:r>
            <a:endParaRPr lang="en-US" sz="3200" dirty="0"/>
          </a:p>
        </p:txBody>
      </p:sp>
      <p:sp>
        <p:nvSpPr>
          <p:cNvPr id="3" name="عنصر نائب للمحتوى 2">
            <a:extLst>
              <a:ext uri="{FF2B5EF4-FFF2-40B4-BE49-F238E27FC236}">
                <a16:creationId xmlns:a16="http://schemas.microsoft.com/office/drawing/2014/main" id="{5C89BCAC-A95B-D46C-6896-818501D04D76}"/>
              </a:ext>
            </a:extLst>
          </p:cNvPr>
          <p:cNvSpPr>
            <a:spLocks noGrp="1"/>
          </p:cNvSpPr>
          <p:nvPr>
            <p:ph sz="half" idx="1"/>
          </p:nvPr>
        </p:nvSpPr>
        <p:spPr>
          <a:xfrm>
            <a:off x="191344" y="1052736"/>
            <a:ext cx="5810542" cy="5487817"/>
          </a:xfrm>
        </p:spPr>
        <p:txBody>
          <a:bodyPr>
            <a:noAutofit/>
          </a:bodyPr>
          <a:lstStyle/>
          <a:p>
            <a:pPr marL="457200" algn="l" rtl="0"/>
            <a:r>
              <a:rPr lang="en-US" sz="2400" b="1" u="sng" dirty="0">
                <a:effectLst/>
                <a:latin typeface="Times New Roman" panose="02020603050405020304" pitchFamily="18" charset="0"/>
                <a:ea typeface="Times New Roman" panose="02020603050405020304" pitchFamily="18" charset="0"/>
              </a:rPr>
              <a:t>A-) Nursing Assessment:</a:t>
            </a:r>
            <a:endParaRPr lang="en-US" sz="2400" dirty="0">
              <a:effectLst/>
              <a:latin typeface="Times New Roman" panose="02020603050405020304" pitchFamily="18" charset="0"/>
              <a:ea typeface="Times New Roman" panose="02020603050405020304" pitchFamily="18" charset="0"/>
            </a:endParaRPr>
          </a:p>
          <a:p>
            <a:pPr marL="457200" algn="l" rtl="0"/>
            <a:r>
              <a:rPr lang="en-US" sz="2400" b="1" dirty="0">
                <a:effectLst/>
                <a:latin typeface="Times New Roman" panose="02020603050405020304" pitchFamily="18" charset="0"/>
                <a:ea typeface="Times New Roman" panose="02020603050405020304" pitchFamily="18" charset="0"/>
              </a:rPr>
              <a:t>Subjective Data: Important Health Information:</a:t>
            </a:r>
            <a:endParaRPr lang="en-US" sz="2400" dirty="0">
              <a:effectLst/>
              <a:latin typeface="Times New Roman" panose="02020603050405020304" pitchFamily="18" charset="0"/>
              <a:ea typeface="Times New Roman" panose="02020603050405020304" pitchFamily="18" charset="0"/>
            </a:endParaRPr>
          </a:p>
          <a:p>
            <a:pPr marL="342900" lvl="0" indent="-342900" algn="l" rtl="0">
              <a:buFont typeface="+mj-lt"/>
              <a:buAutoNum type="arabicPeriod"/>
              <a:tabLst>
                <a:tab pos="914400" algn="l"/>
              </a:tabLst>
            </a:pPr>
            <a:r>
              <a:rPr lang="en-US" sz="2000" b="1" u="sng" dirty="0">
                <a:effectLst/>
                <a:latin typeface="Times New Roman" panose="02020603050405020304" pitchFamily="18" charset="0"/>
                <a:ea typeface="Times New Roman" panose="02020603050405020304" pitchFamily="18" charset="0"/>
              </a:rPr>
              <a:t>Past health history:</a:t>
            </a:r>
            <a:endParaRPr lang="en-US" sz="2000" b="1" dirty="0">
              <a:effectLst/>
              <a:latin typeface="Times New Roman" panose="02020603050405020304" pitchFamily="18" charset="0"/>
              <a:ea typeface="Times New Roman" panose="02020603050405020304" pitchFamily="18" charset="0"/>
            </a:endParaRPr>
          </a:p>
          <a:p>
            <a:pPr marL="742950" lvl="1" indent="-285750" algn="l" rtl="0">
              <a:buFont typeface="Wingdings" panose="05000000000000000000" pitchFamily="2" charset="2"/>
              <a:buChar char=""/>
              <a:tabLst>
                <a:tab pos="457200" algn="l"/>
              </a:tabLst>
            </a:pPr>
            <a:r>
              <a:rPr lang="en-US" sz="2000" dirty="0">
                <a:effectLst/>
                <a:latin typeface="Times New Roman" panose="02020603050405020304" pitchFamily="18" charset="0"/>
                <a:ea typeface="Times New Roman" panose="02020603050405020304" pitchFamily="18" charset="0"/>
              </a:rPr>
              <a:t>Previous liver disease, hepatitis immunization.</a:t>
            </a:r>
          </a:p>
          <a:p>
            <a:pPr marL="742950" lvl="1" indent="-285750" algn="l" rtl="0">
              <a:buFont typeface="Wingdings" panose="05000000000000000000" pitchFamily="2" charset="2"/>
              <a:buChar char=""/>
              <a:tabLst>
                <a:tab pos="457200" algn="l"/>
              </a:tabLst>
            </a:pPr>
            <a:r>
              <a:rPr lang="en-US" sz="2000" dirty="0">
                <a:effectLst/>
                <a:latin typeface="Times New Roman" panose="02020603050405020304" pitchFamily="18" charset="0"/>
                <a:ea typeface="Times New Roman" panose="02020603050405020304" pitchFamily="18" charset="0"/>
              </a:rPr>
              <a:t>Hemophilia.(An inherited bleeding disease)</a:t>
            </a:r>
          </a:p>
          <a:p>
            <a:pPr marL="742950" lvl="1" indent="-285750" algn="l" rtl="0">
              <a:buFont typeface="Wingdings" panose="05000000000000000000" pitchFamily="2" charset="2"/>
              <a:buChar char=""/>
              <a:tabLst>
                <a:tab pos="457200" algn="l"/>
              </a:tabLst>
            </a:pPr>
            <a:r>
              <a:rPr lang="en-US" sz="2000" dirty="0">
                <a:effectLst/>
                <a:latin typeface="Times New Roman" panose="02020603050405020304" pitchFamily="18" charset="0"/>
                <a:ea typeface="Times New Roman" panose="02020603050405020304" pitchFamily="18" charset="0"/>
              </a:rPr>
              <a:t>Exposure to infected persons.</a:t>
            </a:r>
          </a:p>
          <a:p>
            <a:pPr marL="742950" lvl="1" indent="-285750" algn="l" rtl="0">
              <a:buFont typeface="Wingdings" panose="05000000000000000000" pitchFamily="2" charset="2"/>
              <a:buChar char=""/>
              <a:tabLst>
                <a:tab pos="457200" algn="l"/>
              </a:tabLst>
            </a:pPr>
            <a:r>
              <a:rPr lang="en-US" sz="2000" dirty="0">
                <a:effectLst/>
                <a:latin typeface="Times New Roman" panose="02020603050405020304" pitchFamily="18" charset="0"/>
                <a:ea typeface="Times New Roman" panose="02020603050405020304" pitchFamily="18" charset="0"/>
              </a:rPr>
              <a:t>Ingestion of contaminated food and water.</a:t>
            </a:r>
          </a:p>
          <a:p>
            <a:pPr marL="742950" lvl="1" indent="-285750" algn="l" rtl="0">
              <a:buFont typeface="Wingdings" panose="05000000000000000000" pitchFamily="2" charset="2"/>
              <a:buChar char=""/>
              <a:tabLst>
                <a:tab pos="457200" algn="l"/>
              </a:tabLst>
            </a:pPr>
            <a:r>
              <a:rPr lang="en-US" sz="2000" dirty="0">
                <a:effectLst/>
                <a:latin typeface="Times New Roman" panose="02020603050405020304" pitchFamily="18" charset="0"/>
                <a:ea typeface="Times New Roman" panose="02020603050405020304" pitchFamily="18" charset="0"/>
              </a:rPr>
              <a:t>Sexual promiscuity.</a:t>
            </a:r>
          </a:p>
          <a:p>
            <a:pPr marL="742950" lvl="1" indent="-285750" algn="l" rtl="0">
              <a:buFont typeface="Wingdings" panose="05000000000000000000" pitchFamily="2" charset="2"/>
              <a:buChar char=""/>
              <a:tabLst>
                <a:tab pos="457200" algn="l"/>
              </a:tabLst>
            </a:pPr>
            <a:r>
              <a:rPr lang="en-US" sz="2000" dirty="0">
                <a:effectLst/>
                <a:latin typeface="Times New Roman" panose="02020603050405020304" pitchFamily="18" charset="0"/>
                <a:ea typeface="Times New Roman" panose="02020603050405020304" pitchFamily="18" charset="0"/>
              </a:rPr>
              <a:t>Exposure to toxins.</a:t>
            </a:r>
          </a:p>
          <a:p>
            <a:pPr marL="742950" lvl="1" indent="-285750" algn="l" rtl="0">
              <a:buFont typeface="Wingdings" panose="05000000000000000000" pitchFamily="2" charset="2"/>
              <a:buChar char=""/>
              <a:tabLst>
                <a:tab pos="457200" algn="l"/>
              </a:tabLst>
            </a:pPr>
            <a:r>
              <a:rPr lang="en-US" sz="2000" dirty="0">
                <a:effectLst/>
                <a:latin typeface="Times New Roman" panose="02020603050405020304" pitchFamily="18" charset="0"/>
                <a:ea typeface="Times New Roman" panose="02020603050405020304" pitchFamily="18" charset="0"/>
              </a:rPr>
              <a:t>Exposure to contaminated needles.</a:t>
            </a:r>
          </a:p>
          <a:p>
            <a:pPr marL="742950" lvl="1" indent="-285750" algn="l" rtl="0">
              <a:buFont typeface="Wingdings" panose="05000000000000000000" pitchFamily="2" charset="2"/>
              <a:buChar char=""/>
              <a:tabLst>
                <a:tab pos="457200" algn="l"/>
              </a:tabLst>
            </a:pPr>
            <a:r>
              <a:rPr lang="en-US" sz="2000" dirty="0">
                <a:effectLst/>
                <a:latin typeface="Times New Roman" panose="02020603050405020304" pitchFamily="18" charset="0"/>
                <a:ea typeface="Times New Roman" panose="02020603050405020304" pitchFamily="18" charset="0"/>
              </a:rPr>
              <a:t>Recent travel.</a:t>
            </a:r>
          </a:p>
          <a:p>
            <a:pPr lvl="1" algn="l" rtl="0">
              <a:buFont typeface="Wingdings" panose="05000000000000000000" pitchFamily="2" charset="2"/>
              <a:buChar char=""/>
              <a:tabLst>
                <a:tab pos="457200" algn="l"/>
              </a:tabLst>
            </a:pPr>
            <a:r>
              <a:rPr lang="en-US" sz="2000" dirty="0">
                <a:latin typeface="Times New Roman" panose="02020603050405020304" pitchFamily="18" charset="0"/>
                <a:ea typeface="Times New Roman" panose="02020603050405020304" pitchFamily="18" charset="0"/>
              </a:rPr>
              <a:t>Exposure to Organ transplant recipient.</a:t>
            </a:r>
          </a:p>
          <a:p>
            <a:pPr marL="742950" lvl="1" indent="-285750" algn="l" rtl="0">
              <a:buFont typeface="Wingdings" panose="05000000000000000000" pitchFamily="2" charset="2"/>
              <a:buChar char=""/>
              <a:tabLst>
                <a:tab pos="457200" algn="l"/>
              </a:tabLst>
            </a:pPr>
            <a:r>
              <a:rPr lang="en-US" sz="2000" dirty="0">
                <a:effectLst/>
                <a:latin typeface="Times New Roman" panose="02020603050405020304" pitchFamily="18" charset="0"/>
                <a:ea typeface="Times New Roman" panose="02020603050405020304" pitchFamily="18" charset="0"/>
              </a:rPr>
              <a:t> new drug regimen.</a:t>
            </a:r>
          </a:p>
          <a:p>
            <a:pPr algn="l" rtl="0"/>
            <a:endParaRPr lang="en-US" sz="2000" dirty="0"/>
          </a:p>
        </p:txBody>
      </p:sp>
      <p:sp>
        <p:nvSpPr>
          <p:cNvPr id="6" name="عنصر نائب للمحتوى 5">
            <a:extLst>
              <a:ext uri="{FF2B5EF4-FFF2-40B4-BE49-F238E27FC236}">
                <a16:creationId xmlns:a16="http://schemas.microsoft.com/office/drawing/2014/main" id="{706A0977-2277-ABCC-C4D0-D7FF704D5981}"/>
              </a:ext>
            </a:extLst>
          </p:cNvPr>
          <p:cNvSpPr>
            <a:spLocks noGrp="1"/>
          </p:cNvSpPr>
          <p:nvPr>
            <p:ph sz="half" idx="2"/>
          </p:nvPr>
        </p:nvSpPr>
        <p:spPr>
          <a:xfrm>
            <a:off x="6096000" y="1052737"/>
            <a:ext cx="5904656" cy="5487816"/>
          </a:xfrm>
        </p:spPr>
        <p:txBody>
          <a:bodyPr>
            <a:normAutofit fontScale="40000" lnSpcReduction="20000"/>
          </a:bodyPr>
          <a:lstStyle/>
          <a:p>
            <a:pPr indent="0" algn="l" rtl="0">
              <a:buNone/>
            </a:pPr>
            <a:r>
              <a:rPr lang="en-US" sz="6400" b="1" u="sng" dirty="0">
                <a:effectLst/>
                <a:latin typeface="Times New Roman" panose="02020603050405020304" pitchFamily="18" charset="0"/>
                <a:ea typeface="Times New Roman" panose="02020603050405020304" pitchFamily="18" charset="0"/>
              </a:rPr>
              <a:t>2- Present illness:</a:t>
            </a:r>
            <a:endParaRPr lang="en-US" sz="6400" b="1" dirty="0">
              <a:effectLst/>
              <a:latin typeface="Times New Roman" panose="02020603050405020304" pitchFamily="18" charset="0"/>
              <a:ea typeface="Times New Roman" panose="02020603050405020304" pitchFamily="18" charset="0"/>
            </a:endParaRPr>
          </a:p>
          <a:p>
            <a:pPr marL="342900" lvl="0" indent="-342900" algn="l" rtl="0">
              <a:buFont typeface="Wingdings" panose="05000000000000000000" pitchFamily="2" charset="2"/>
              <a:buChar char=""/>
              <a:tabLst>
                <a:tab pos="457200" algn="l"/>
              </a:tabLst>
            </a:pPr>
            <a:r>
              <a:rPr lang="en-US" sz="6000" dirty="0">
                <a:effectLst/>
                <a:latin typeface="Times New Roman" panose="02020603050405020304" pitchFamily="18" charset="0"/>
                <a:ea typeface="Times New Roman" panose="02020603050405020304" pitchFamily="18" charset="0"/>
              </a:rPr>
              <a:t>Fatigue.</a:t>
            </a:r>
          </a:p>
          <a:p>
            <a:pPr marL="342900" lvl="0" indent="-342900" algn="l" rtl="0">
              <a:buFont typeface="Wingdings" panose="05000000000000000000" pitchFamily="2" charset="2"/>
              <a:buChar char=""/>
              <a:tabLst>
                <a:tab pos="457200" algn="l"/>
              </a:tabLst>
            </a:pPr>
            <a:r>
              <a:rPr lang="en-US" sz="6000" dirty="0">
                <a:effectLst/>
                <a:latin typeface="Times New Roman" panose="02020603050405020304" pitchFamily="18" charset="0"/>
                <a:ea typeface="Times New Roman" panose="02020603050405020304" pitchFamily="18" charset="0"/>
              </a:rPr>
              <a:t>Weight loss.</a:t>
            </a:r>
          </a:p>
          <a:p>
            <a:pPr marL="342900" lvl="0" indent="-342900" algn="l" rtl="0">
              <a:buFont typeface="Wingdings" panose="05000000000000000000" pitchFamily="2" charset="2"/>
              <a:buChar char=""/>
              <a:tabLst>
                <a:tab pos="457200" algn="l"/>
              </a:tabLst>
            </a:pPr>
            <a:r>
              <a:rPr lang="en-US" sz="6000" dirty="0">
                <a:effectLst/>
                <a:latin typeface="Times New Roman" panose="02020603050405020304" pitchFamily="18" charset="0"/>
                <a:ea typeface="Times New Roman" panose="02020603050405020304" pitchFamily="18" charset="0"/>
              </a:rPr>
              <a:t>Weight changes.</a:t>
            </a:r>
          </a:p>
          <a:p>
            <a:pPr marL="342900" lvl="0" indent="-342900" algn="l" rtl="0">
              <a:buFont typeface="Wingdings" panose="05000000000000000000" pitchFamily="2" charset="2"/>
              <a:buChar char=""/>
              <a:tabLst>
                <a:tab pos="457200" algn="l"/>
              </a:tabLst>
            </a:pPr>
            <a:r>
              <a:rPr lang="en-US" sz="6000" dirty="0">
                <a:effectLst/>
                <a:latin typeface="Times New Roman" panose="02020603050405020304" pitchFamily="18" charset="0"/>
                <a:ea typeface="Times New Roman" panose="02020603050405020304" pitchFamily="18" charset="0"/>
              </a:rPr>
              <a:t>Digestive disturbance.</a:t>
            </a:r>
          </a:p>
          <a:p>
            <a:pPr marL="342900" lvl="0" indent="-342900" algn="l" rtl="0">
              <a:buFont typeface="Wingdings" panose="05000000000000000000" pitchFamily="2" charset="2"/>
              <a:buChar char=""/>
              <a:tabLst>
                <a:tab pos="457200" algn="l"/>
              </a:tabLst>
            </a:pPr>
            <a:r>
              <a:rPr lang="en-US" sz="6000" dirty="0">
                <a:effectLst/>
                <a:latin typeface="Times New Roman" panose="02020603050405020304" pitchFamily="18" charset="0"/>
                <a:ea typeface="Times New Roman" panose="02020603050405020304" pitchFamily="18" charset="0"/>
              </a:rPr>
              <a:t>Skin changes.</a:t>
            </a:r>
          </a:p>
          <a:p>
            <a:pPr marL="342900" lvl="0" indent="-342900" algn="l" rtl="0">
              <a:buFont typeface="Wingdings" panose="05000000000000000000" pitchFamily="2" charset="2"/>
              <a:buChar char=""/>
              <a:tabLst>
                <a:tab pos="457200" algn="l"/>
              </a:tabLst>
            </a:pPr>
            <a:r>
              <a:rPr lang="en-US" sz="6000" dirty="0">
                <a:effectLst/>
                <a:latin typeface="Times New Roman" panose="02020603050405020304" pitchFamily="18" charset="0"/>
                <a:ea typeface="Times New Roman" panose="02020603050405020304" pitchFamily="18" charset="0"/>
              </a:rPr>
              <a:t>Feeling of fullness in right upper quadrant.</a:t>
            </a:r>
          </a:p>
          <a:p>
            <a:pPr indent="0" algn="l" rtl="0">
              <a:buNone/>
            </a:pPr>
            <a:r>
              <a:rPr lang="en-US" sz="6000" b="1" u="sng" dirty="0">
                <a:effectLst/>
                <a:latin typeface="Times New Roman" panose="02020603050405020304" pitchFamily="18" charset="0"/>
                <a:ea typeface="Times New Roman" panose="02020603050405020304" pitchFamily="18" charset="0"/>
              </a:rPr>
              <a:t>3- Functional assessment:</a:t>
            </a:r>
            <a:endParaRPr lang="en-US" sz="6000" b="1" dirty="0">
              <a:effectLst/>
              <a:latin typeface="Times New Roman" panose="02020603050405020304" pitchFamily="18" charset="0"/>
              <a:ea typeface="Times New Roman" panose="02020603050405020304" pitchFamily="18" charset="0"/>
            </a:endParaRPr>
          </a:p>
          <a:p>
            <a:pPr marL="342900" lvl="0" indent="-342900" algn="l" rtl="0">
              <a:buFont typeface="Wingdings" panose="05000000000000000000" pitchFamily="2" charset="2"/>
              <a:buChar char=""/>
              <a:tabLst>
                <a:tab pos="457200" algn="l"/>
              </a:tabLst>
            </a:pPr>
            <a:r>
              <a:rPr lang="en-US" sz="6000" dirty="0">
                <a:effectLst/>
                <a:latin typeface="Times New Roman" panose="02020603050405020304" pitchFamily="18" charset="0"/>
                <a:ea typeface="Times New Roman" panose="02020603050405020304" pitchFamily="18" charset="0"/>
              </a:rPr>
              <a:t>Diet,.</a:t>
            </a:r>
          </a:p>
          <a:p>
            <a:pPr marL="342900" lvl="0" indent="-342900" algn="l" rtl="0">
              <a:buFont typeface="Wingdings" panose="05000000000000000000" pitchFamily="2" charset="2"/>
              <a:buChar char=""/>
              <a:tabLst>
                <a:tab pos="457200" algn="l"/>
              </a:tabLst>
            </a:pPr>
            <a:r>
              <a:rPr lang="en-US" sz="6000" dirty="0">
                <a:effectLst/>
                <a:latin typeface="Times New Roman" panose="02020603050405020304" pitchFamily="18" charset="0"/>
                <a:ea typeface="Times New Roman" panose="02020603050405020304" pitchFamily="18" charset="0"/>
              </a:rPr>
              <a:t>Alcohol intake.</a:t>
            </a:r>
          </a:p>
          <a:p>
            <a:pPr marL="342900" lvl="0" indent="-342900" algn="l" rtl="0">
              <a:buFont typeface="Wingdings" panose="05000000000000000000" pitchFamily="2" charset="2"/>
              <a:buChar char=""/>
              <a:tabLst>
                <a:tab pos="457200" algn="l"/>
              </a:tabLst>
            </a:pPr>
            <a:r>
              <a:rPr lang="en-US" sz="6000" dirty="0">
                <a:effectLst/>
                <a:latin typeface="Times New Roman" panose="02020603050405020304" pitchFamily="18" charset="0"/>
                <a:ea typeface="Times New Roman" panose="02020603050405020304" pitchFamily="18" charset="0"/>
              </a:rPr>
              <a:t>Occupation.</a:t>
            </a:r>
          </a:p>
          <a:p>
            <a:pPr marL="342900" lvl="0" indent="-342900" algn="l" rtl="0">
              <a:buFont typeface="Wingdings" panose="05000000000000000000" pitchFamily="2" charset="2"/>
              <a:buChar char=""/>
              <a:tabLst>
                <a:tab pos="457200" algn="l"/>
              </a:tabLst>
            </a:pPr>
            <a:r>
              <a:rPr lang="en-US" sz="6000" dirty="0">
                <a:effectLst/>
                <a:latin typeface="Times New Roman" panose="02020603050405020304" pitchFamily="18" charset="0"/>
                <a:ea typeface="Times New Roman" panose="02020603050405020304" pitchFamily="18" charset="0"/>
              </a:rPr>
              <a:t>Exposure to toxins.</a:t>
            </a:r>
          </a:p>
          <a:p>
            <a:pPr marL="342900" lvl="0" indent="-342900" algn="l" rtl="0">
              <a:buFont typeface="Wingdings" panose="05000000000000000000" pitchFamily="2" charset="2"/>
              <a:buChar char=""/>
              <a:tabLst>
                <a:tab pos="457200" algn="l"/>
              </a:tabLst>
            </a:pPr>
            <a:r>
              <a:rPr lang="en-US" sz="6000" dirty="0">
                <a:effectLst/>
                <a:latin typeface="Times New Roman" panose="02020603050405020304" pitchFamily="18" charset="0"/>
                <a:ea typeface="Times New Roman" panose="02020603050405020304" pitchFamily="18" charset="0"/>
              </a:rPr>
              <a:t>Interpersonal relationship.</a:t>
            </a:r>
          </a:p>
          <a:p>
            <a:endParaRPr lang="en-US" dirty="0"/>
          </a:p>
        </p:txBody>
      </p:sp>
    </p:spTree>
    <p:extLst>
      <p:ext uri="{BB962C8B-B14F-4D97-AF65-F5344CB8AC3E}">
        <p14:creationId xmlns:p14="http://schemas.microsoft.com/office/powerpoint/2010/main" val="1843282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عنصر نائب للنص 10">
            <a:extLst>
              <a:ext uri="{FF2B5EF4-FFF2-40B4-BE49-F238E27FC236}">
                <a16:creationId xmlns:a16="http://schemas.microsoft.com/office/drawing/2014/main" id="{ABE3FED8-C210-6720-1B63-FC4FF32E799A}"/>
              </a:ext>
            </a:extLst>
          </p:cNvPr>
          <p:cNvSpPr>
            <a:spLocks noGrp="1"/>
          </p:cNvSpPr>
          <p:nvPr>
            <p:ph type="body" idx="1"/>
          </p:nvPr>
        </p:nvSpPr>
        <p:spPr>
          <a:xfrm>
            <a:off x="609599" y="411956"/>
            <a:ext cx="5386917" cy="639762"/>
          </a:xfrm>
          <a:ln>
            <a:solidFill>
              <a:schemeClr val="accent1"/>
            </a:solidFill>
          </a:ln>
        </p:spPr>
        <p:txBody>
          <a:bodyPr>
            <a:normAutofit/>
          </a:bodyPr>
          <a:lstStyle/>
          <a:p>
            <a:pPr algn="ctr" rtl="0"/>
            <a:r>
              <a:rPr lang="en-US" sz="2800" dirty="0">
                <a:latin typeface="Times New Roman" panose="02020603050405020304" pitchFamily="18" charset="0"/>
                <a:ea typeface="Times New Roman" panose="02020603050405020304" pitchFamily="18" charset="0"/>
              </a:rPr>
              <a:t>Objective Data:</a:t>
            </a:r>
          </a:p>
        </p:txBody>
      </p:sp>
      <p:sp>
        <p:nvSpPr>
          <p:cNvPr id="3" name="عنصر نائب للمحتوى 2">
            <a:extLst>
              <a:ext uri="{FF2B5EF4-FFF2-40B4-BE49-F238E27FC236}">
                <a16:creationId xmlns:a16="http://schemas.microsoft.com/office/drawing/2014/main" id="{2CD102DE-86AB-6869-44D2-530DA1C294C2}"/>
              </a:ext>
            </a:extLst>
          </p:cNvPr>
          <p:cNvSpPr>
            <a:spLocks noGrp="1"/>
          </p:cNvSpPr>
          <p:nvPr>
            <p:ph sz="half" idx="2"/>
          </p:nvPr>
        </p:nvSpPr>
        <p:spPr>
          <a:xfrm>
            <a:off x="479376" y="1268760"/>
            <a:ext cx="5517142" cy="4857403"/>
          </a:xfrm>
        </p:spPr>
        <p:txBody>
          <a:bodyPr>
            <a:normAutofit lnSpcReduction="10000"/>
          </a:bodyPr>
          <a:lstStyle/>
          <a:p>
            <a:pPr algn="l" rtl="0">
              <a:buFont typeface="Wingdings" panose="05000000000000000000" pitchFamily="2" charset="2"/>
              <a:buChar char="ü"/>
            </a:pPr>
            <a:r>
              <a:rPr lang="en-US" sz="2600" u="sng" dirty="0">
                <a:effectLst/>
                <a:latin typeface="Times New Roman" panose="02020603050405020304" pitchFamily="18" charset="0"/>
                <a:ea typeface="Times New Roman" panose="02020603050405020304" pitchFamily="18" charset="0"/>
              </a:rPr>
              <a:t>Vital signs:</a:t>
            </a:r>
            <a:r>
              <a:rPr lang="en-US" sz="2600" dirty="0">
                <a:effectLst/>
                <a:latin typeface="Times New Roman" panose="02020603050405020304" pitchFamily="18" charset="0"/>
                <a:ea typeface="Times New Roman" panose="02020603050405020304" pitchFamily="18" charset="0"/>
              </a:rPr>
              <a:t>    Hypertension, tachypnea, low grade fever.</a:t>
            </a:r>
          </a:p>
          <a:p>
            <a:pPr algn="l" rtl="0">
              <a:buFont typeface="Wingdings" panose="05000000000000000000" pitchFamily="2" charset="2"/>
              <a:buChar char="ü"/>
              <a:tabLst>
                <a:tab pos="838200" algn="r"/>
              </a:tabLst>
            </a:pPr>
            <a:r>
              <a:rPr lang="en-US" sz="2600" u="sng" dirty="0">
                <a:effectLst/>
                <a:latin typeface="Times New Roman" panose="02020603050405020304" pitchFamily="18" charset="0"/>
                <a:ea typeface="Times New Roman" panose="02020603050405020304" pitchFamily="18" charset="0"/>
              </a:rPr>
              <a:t>Skin:</a:t>
            </a:r>
            <a:r>
              <a:rPr lang="en-US" sz="2600" dirty="0">
                <a:effectLst/>
                <a:latin typeface="Times New Roman" panose="02020603050405020304" pitchFamily="18" charset="0"/>
                <a:ea typeface="Times New Roman" panose="02020603050405020304" pitchFamily="18" charset="0"/>
              </a:rPr>
              <a:t>  Dryness, scratches, jaundice, bruises, angioedema. (Sever form of urticaria which involve skin, face, hands and genital organ)</a:t>
            </a:r>
          </a:p>
          <a:p>
            <a:pPr algn="l" rtl="0">
              <a:buFont typeface="Wingdings" panose="05000000000000000000" pitchFamily="2" charset="2"/>
              <a:buChar char="ü"/>
            </a:pPr>
            <a:r>
              <a:rPr lang="en-US" sz="2600" u="sng" dirty="0">
                <a:effectLst/>
                <a:latin typeface="Times New Roman" panose="02020603050405020304" pitchFamily="18" charset="0"/>
                <a:ea typeface="Times New Roman" panose="02020603050405020304" pitchFamily="18" charset="0"/>
              </a:rPr>
              <a:t>Eyes:</a:t>
            </a:r>
            <a:r>
              <a:rPr lang="en-US" sz="2600" u="sng" dirty="0">
                <a:latin typeface="Times New Roman" panose="02020603050405020304" pitchFamily="18" charset="0"/>
                <a:ea typeface="Times New Roman" panose="02020603050405020304" pitchFamily="18" charset="0"/>
              </a:rPr>
              <a:t> </a:t>
            </a:r>
            <a:r>
              <a:rPr lang="en-US" sz="2600" dirty="0">
                <a:effectLst/>
                <a:latin typeface="Times New Roman" panose="02020603050405020304" pitchFamily="18" charset="0"/>
                <a:ea typeface="Times New Roman" panose="02020603050405020304" pitchFamily="18" charset="0"/>
              </a:rPr>
              <a:t>Icteric sclera.</a:t>
            </a:r>
          </a:p>
          <a:p>
            <a:pPr algn="l" rtl="0">
              <a:buFont typeface="Wingdings" panose="05000000000000000000" pitchFamily="2" charset="2"/>
              <a:buChar char="ü"/>
            </a:pPr>
            <a:r>
              <a:rPr lang="en-US" sz="2600" u="sng" dirty="0">
                <a:effectLst/>
                <a:latin typeface="Times New Roman" panose="02020603050405020304" pitchFamily="18" charset="0"/>
                <a:ea typeface="Times New Roman" panose="02020603050405020304" pitchFamily="18" charset="0"/>
              </a:rPr>
              <a:t>Thorax</a:t>
            </a:r>
            <a:r>
              <a:rPr lang="en-US" sz="2600" dirty="0">
                <a:effectLst/>
                <a:latin typeface="Times New Roman" panose="02020603050405020304" pitchFamily="18" charset="0"/>
                <a:ea typeface="Times New Roman" panose="02020603050405020304" pitchFamily="18" charset="0"/>
              </a:rPr>
              <a:t>: Spider angiomas.</a:t>
            </a:r>
          </a:p>
          <a:p>
            <a:pPr algn="l" rtl="0">
              <a:buFont typeface="Wingdings" panose="05000000000000000000" pitchFamily="2" charset="2"/>
              <a:buChar char="ü"/>
            </a:pPr>
            <a:r>
              <a:rPr lang="en-US" sz="2600" u="sng" dirty="0">
                <a:effectLst/>
                <a:latin typeface="Times New Roman" panose="02020603050405020304" pitchFamily="18" charset="0"/>
                <a:ea typeface="Times New Roman" panose="02020603050405020304" pitchFamily="18" charset="0"/>
              </a:rPr>
              <a:t>Abdomen</a:t>
            </a:r>
            <a:r>
              <a:rPr lang="en-US" sz="2600" dirty="0">
                <a:effectLst/>
                <a:latin typeface="Times New Roman" panose="02020603050405020304" pitchFamily="18" charset="0"/>
                <a:ea typeface="Times New Roman" panose="02020603050405020304" pitchFamily="18" charset="0"/>
              </a:rPr>
              <a:t>:  Distention, prominent veins, hepatomegaly, Splenomegaly.</a:t>
            </a:r>
          </a:p>
          <a:p>
            <a:pPr algn="l" rtl="0">
              <a:buFont typeface="Wingdings" panose="05000000000000000000" pitchFamily="2" charset="2"/>
              <a:buChar char="ü"/>
            </a:pPr>
            <a:r>
              <a:rPr lang="en-US" sz="2600" u="sng" dirty="0">
                <a:effectLst/>
                <a:latin typeface="Times New Roman" panose="02020603050405020304" pitchFamily="18" charset="0"/>
                <a:ea typeface="Times New Roman" panose="02020603050405020304" pitchFamily="18" charset="0"/>
              </a:rPr>
              <a:t>Activity-exercise:</a:t>
            </a:r>
            <a:r>
              <a:rPr lang="en-US" sz="2600" dirty="0">
                <a:effectLst/>
                <a:latin typeface="Times New Roman" panose="02020603050405020304" pitchFamily="18" charset="0"/>
                <a:ea typeface="Times New Roman" panose="02020603050405020304" pitchFamily="18" charset="0"/>
              </a:rPr>
              <a:t> Fatigue, Arthralgias (pain in joints), myalgias.</a:t>
            </a:r>
          </a:p>
          <a:p>
            <a:endParaRPr lang="en-US" dirty="0"/>
          </a:p>
          <a:p>
            <a:endParaRPr lang="en-US" dirty="0"/>
          </a:p>
        </p:txBody>
      </p:sp>
      <p:sp>
        <p:nvSpPr>
          <p:cNvPr id="12" name="عنصر نائب للنص 11">
            <a:extLst>
              <a:ext uri="{FF2B5EF4-FFF2-40B4-BE49-F238E27FC236}">
                <a16:creationId xmlns:a16="http://schemas.microsoft.com/office/drawing/2014/main" id="{FB9FC49C-A296-8D57-403D-D291EA7413A5}"/>
              </a:ext>
            </a:extLst>
          </p:cNvPr>
          <p:cNvSpPr>
            <a:spLocks noGrp="1"/>
          </p:cNvSpPr>
          <p:nvPr>
            <p:ph type="body" sz="quarter" idx="3"/>
          </p:nvPr>
        </p:nvSpPr>
        <p:spPr>
          <a:xfrm>
            <a:off x="6096000" y="411956"/>
            <a:ext cx="5389033" cy="639762"/>
          </a:xfrm>
          <a:ln>
            <a:solidFill>
              <a:schemeClr val="accent1"/>
            </a:solidFill>
          </a:ln>
        </p:spPr>
        <p:txBody>
          <a:bodyPr>
            <a:normAutofit/>
          </a:bodyPr>
          <a:lstStyle/>
          <a:p>
            <a:pPr algn="ctr" rtl="0"/>
            <a:r>
              <a:rPr lang="en-US" sz="2800" dirty="0">
                <a:latin typeface="Times New Roman" panose="02020603050405020304" pitchFamily="18" charset="0"/>
                <a:ea typeface="Times New Roman" panose="02020603050405020304" pitchFamily="18" charset="0"/>
              </a:rPr>
              <a:t>Possible findings:</a:t>
            </a:r>
          </a:p>
        </p:txBody>
      </p:sp>
      <p:sp>
        <p:nvSpPr>
          <p:cNvPr id="5" name="عنصر نائب للمحتوى 4">
            <a:extLst>
              <a:ext uri="{FF2B5EF4-FFF2-40B4-BE49-F238E27FC236}">
                <a16:creationId xmlns:a16="http://schemas.microsoft.com/office/drawing/2014/main" id="{6EDCB242-98DB-E51C-86B4-D5D89A45964F}"/>
              </a:ext>
            </a:extLst>
          </p:cNvPr>
          <p:cNvSpPr>
            <a:spLocks noGrp="1"/>
          </p:cNvSpPr>
          <p:nvPr>
            <p:ph sz="quarter" idx="4"/>
          </p:nvPr>
        </p:nvSpPr>
        <p:spPr>
          <a:xfrm>
            <a:off x="6323591" y="1268760"/>
            <a:ext cx="5389033" cy="4680520"/>
          </a:xfrm>
        </p:spPr>
        <p:txBody>
          <a:bodyPr>
            <a:normAutofit lnSpcReduction="10000"/>
          </a:bodyPr>
          <a:lstStyle/>
          <a:p>
            <a:pPr lvl="0" algn="l" rtl="0">
              <a:buFont typeface="Wingdings" panose="05000000000000000000" pitchFamily="2" charset="2"/>
              <a:buChar char="Ø"/>
              <a:tabLst>
                <a:tab pos="457200" algn="l"/>
              </a:tabLst>
            </a:pPr>
            <a:r>
              <a:rPr lang="en-US" dirty="0">
                <a:latin typeface="Times New Roman" panose="02020603050405020304" pitchFamily="18" charset="0"/>
                <a:ea typeface="Times New Roman" panose="02020603050405020304" pitchFamily="18" charset="0"/>
              </a:rPr>
              <a:t>Abnormal liver enzyme studies.</a:t>
            </a:r>
          </a:p>
          <a:p>
            <a:pPr lvl="0" algn="l" rtl="0">
              <a:buFont typeface="Wingdings" panose="05000000000000000000" pitchFamily="2" charset="2"/>
              <a:buChar char="Ø"/>
              <a:tabLst>
                <a:tab pos="457200" algn="l"/>
              </a:tabLst>
            </a:pPr>
            <a:r>
              <a:rPr lang="en-US" dirty="0">
                <a:latin typeface="Times New Roman" panose="02020603050405020304" pitchFamily="18" charset="0"/>
                <a:ea typeface="Times New Roman" panose="02020603050405020304" pitchFamily="18" charset="0"/>
              </a:rPr>
              <a:t>Elevated serum bilirubin.</a:t>
            </a:r>
          </a:p>
          <a:p>
            <a:pPr lvl="0" algn="l" rtl="0">
              <a:buFont typeface="Wingdings" panose="05000000000000000000" pitchFamily="2" charset="2"/>
              <a:buChar char="Ø"/>
              <a:tabLst>
                <a:tab pos="457200" algn="l"/>
              </a:tabLst>
            </a:pPr>
            <a:r>
              <a:rPr lang="en-US" dirty="0">
                <a:latin typeface="Times New Roman" panose="02020603050405020304" pitchFamily="18" charset="0"/>
                <a:ea typeface="Times New Roman" panose="02020603050405020304" pitchFamily="18" charset="0"/>
              </a:rPr>
              <a:t>Hypoalbuminemia.</a:t>
            </a:r>
          </a:p>
          <a:p>
            <a:pPr lvl="0" algn="l" rtl="0">
              <a:buFont typeface="Wingdings" panose="05000000000000000000" pitchFamily="2" charset="2"/>
              <a:buChar char="Ø"/>
              <a:tabLst>
                <a:tab pos="457200" algn="l"/>
              </a:tabLst>
            </a:pPr>
            <a:r>
              <a:rPr lang="en-US" dirty="0">
                <a:latin typeface="Times New Roman" panose="02020603050405020304" pitchFamily="18" charset="0"/>
                <a:ea typeface="Times New Roman" panose="02020603050405020304" pitchFamily="18" charset="0"/>
              </a:rPr>
              <a:t>Anemia.</a:t>
            </a:r>
          </a:p>
          <a:p>
            <a:pPr lvl="0" algn="l" rtl="0">
              <a:buFont typeface="Wingdings" panose="05000000000000000000" pitchFamily="2" charset="2"/>
              <a:buChar char="Ø"/>
              <a:tabLst>
                <a:tab pos="457200" algn="l"/>
              </a:tabLst>
            </a:pPr>
            <a:r>
              <a:rPr lang="en-US" dirty="0">
                <a:latin typeface="Times New Roman" panose="02020603050405020304" pitchFamily="18" charset="0"/>
                <a:ea typeface="Times New Roman" panose="02020603050405020304" pitchFamily="18" charset="0"/>
              </a:rPr>
              <a:t>Bilirubin in urine and increased urobilinogen.</a:t>
            </a:r>
          </a:p>
          <a:p>
            <a:pPr lvl="0" algn="l" rtl="0">
              <a:buFont typeface="Wingdings" panose="05000000000000000000" pitchFamily="2" charset="2"/>
              <a:buChar char="Ø"/>
              <a:tabLst>
                <a:tab pos="457200" algn="l"/>
              </a:tabLst>
            </a:pPr>
            <a:r>
              <a:rPr lang="en-US" dirty="0">
                <a:latin typeface="Times New Roman" panose="02020603050405020304" pitchFamily="18" charset="0"/>
                <a:ea typeface="Times New Roman" panose="02020603050405020304" pitchFamily="18" charset="0"/>
              </a:rPr>
              <a:t>Prolonged prothrombin time.</a:t>
            </a:r>
          </a:p>
          <a:p>
            <a:pPr lvl="0" algn="l" rtl="0">
              <a:buFont typeface="Wingdings" panose="05000000000000000000" pitchFamily="2" charset="2"/>
              <a:buChar char="Ø"/>
              <a:tabLst>
                <a:tab pos="457200" algn="l"/>
              </a:tabLst>
            </a:pPr>
            <a:r>
              <a:rPr lang="en-US" dirty="0">
                <a:latin typeface="Times New Roman" panose="02020603050405020304" pitchFamily="18" charset="0"/>
                <a:ea typeface="Times New Roman" panose="02020603050405020304" pitchFamily="18" charset="0"/>
              </a:rPr>
              <a:t>Serologic test positive for hepatitis, including anti-HAV IgM, anti-HBc IgM, anti-HCV, anti-HDV.</a:t>
            </a:r>
          </a:p>
          <a:p>
            <a:pPr lvl="0" algn="l" rtl="0">
              <a:buFont typeface="Wingdings" panose="05000000000000000000" pitchFamily="2" charset="2"/>
              <a:buChar char="Ø"/>
              <a:tabLst>
                <a:tab pos="457200" algn="l"/>
              </a:tabLst>
            </a:pPr>
            <a:r>
              <a:rPr lang="en-US" dirty="0">
                <a:latin typeface="Times New Roman" panose="02020603050405020304" pitchFamily="18" charset="0"/>
                <a:ea typeface="Times New Roman" panose="02020603050405020304" pitchFamily="18" charset="0"/>
              </a:rPr>
              <a:t>Abnormal liver scan.</a:t>
            </a:r>
          </a:p>
          <a:p>
            <a:pPr lvl="0" algn="l" rtl="0">
              <a:buFont typeface="Wingdings" panose="05000000000000000000" pitchFamily="2" charset="2"/>
              <a:buChar char="Ø"/>
              <a:tabLst>
                <a:tab pos="457200" algn="l"/>
              </a:tabLst>
            </a:pPr>
            <a:r>
              <a:rPr lang="en-US" dirty="0">
                <a:latin typeface="Times New Roman" panose="02020603050405020304" pitchFamily="18" charset="0"/>
                <a:ea typeface="Times New Roman" panose="02020603050405020304" pitchFamily="18" charset="0"/>
              </a:rPr>
              <a:t>Positive liver biopsy.</a:t>
            </a:r>
          </a:p>
          <a:p>
            <a:pPr>
              <a:buFont typeface="Wingdings" panose="05000000000000000000" pitchFamily="2" charset="2"/>
              <a:buChar char="Ø"/>
            </a:pPr>
            <a:endParaRPr lang="en-US" dirty="0"/>
          </a:p>
        </p:txBody>
      </p:sp>
    </p:spTree>
    <p:extLst>
      <p:ext uri="{BB962C8B-B14F-4D97-AF65-F5344CB8AC3E}">
        <p14:creationId xmlns:p14="http://schemas.microsoft.com/office/powerpoint/2010/main" val="14485895"/>
      </p:ext>
    </p:extLst>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2735</TotalTime>
  <Words>2404</Words>
  <Application>Microsoft Office PowerPoint</Application>
  <PresentationFormat>Widescreen</PresentationFormat>
  <Paragraphs>403</Paragraphs>
  <Slides>18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Arial</vt:lpstr>
      <vt:lpstr>Calibri</vt:lpstr>
      <vt:lpstr>Gill Sans MT</vt:lpstr>
      <vt:lpstr>MS Sans Serif</vt:lpstr>
      <vt:lpstr>Symbol</vt:lpstr>
      <vt:lpstr>Times New Roman</vt:lpstr>
      <vt:lpstr>Wingdings</vt:lpstr>
      <vt:lpstr>سمة Office</vt:lpstr>
      <vt:lpstr>PowerPoint Presentation</vt:lpstr>
      <vt:lpstr>Assessment and Management of Patients with Hepatic Disorders</vt:lpstr>
      <vt:lpstr>Functions of the liver</vt:lpstr>
      <vt:lpstr>Laboratory Assessment of Liver and Pancreatic Function</vt:lpstr>
      <vt:lpstr>Assessing People with Hepatic Disorders:</vt:lpstr>
      <vt:lpstr>Hepatitis:</vt:lpstr>
      <vt:lpstr>Characteristics of Viral Hepatitis</vt:lpstr>
      <vt:lpstr>Nursing Care for a Patient with Hepatitis:</vt:lpstr>
      <vt:lpstr>PowerPoint Presentation</vt:lpstr>
      <vt:lpstr>Management</vt:lpstr>
      <vt:lpstr>Measures to Prevent Transmission of Hepatitis Viruses From Patients to health Care Personnel:</vt:lpstr>
      <vt:lpstr>PowerPoint Presentation</vt:lpstr>
      <vt:lpstr>Liver cirrhosis</vt:lpstr>
      <vt:lpstr>Types of cirrhosis:</vt:lpstr>
      <vt:lpstr>Signs and Symptoms: </vt:lpstr>
      <vt:lpstr>PowerPoint Presentation</vt:lpstr>
      <vt:lpstr> Complications: </vt:lpstr>
      <vt:lpstr>Management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hp</dc:creator>
  <cp:lastModifiedBy>f</cp:lastModifiedBy>
  <cp:revision>141</cp:revision>
  <cp:lastPrinted>2019-10-20T18:03:42Z</cp:lastPrinted>
  <dcterms:created xsi:type="dcterms:W3CDTF">2016-12-23T14:48:13Z</dcterms:created>
  <dcterms:modified xsi:type="dcterms:W3CDTF">2022-12-04T07:55:34Z</dcterms:modified>
</cp:coreProperties>
</file>