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68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21" r:id="rId19"/>
  </p:sldIdLst>
  <p:sldSz cx="9144000" cy="6858000" type="screen4x3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6">
          <p15:clr>
            <a:srgbClr val="A4A3A4"/>
          </p15:clr>
        </p15:guide>
        <p15:guide id="2" pos="2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0" y="60"/>
      </p:cViewPr>
      <p:guideLst>
        <p:guide orient="horz" pos="3016"/>
        <p:guide pos="23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1B4B5-2B5E-4342-9669-AF54F8A4F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C235F8-0601-4EA9-92F7-135311B45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E833-74A8-47FC-AFBA-5E56ACBDB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9/20/23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28E0E-5C34-47D8-8432-61921884A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BD094-56AD-436B-945E-9209E3AC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2330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9058-8E45-43E9-9D0C-109CAE18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D0C7AD-59B6-49BE-8D2E-9188E5E8C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0541F-AD1F-4F27-8900-B753D0827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9/20/23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3C1B3-73BF-44A8-91FC-601BA627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4C5CA-A7DD-4F37-8999-16143974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975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FF5623-23F0-4D69-A01D-AA703B5C07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C380F-58EA-4FD5-A328-615CCA7F16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F90DD-A0DF-4538-BCD9-E8F951FC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9/20/23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B9228-4E3E-4441-A057-28F8338E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89C80-7E79-4755-B4D2-02F1018B0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1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EAC69-3DCE-4D96-9EA8-C9A03E4BC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C442A-2799-4A5E-B092-170E5938A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CCC4B-F935-4E2C-BE22-0E02C10B8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9/20/23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81A36-0C9C-4E5F-800B-F0FFB647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5FC44-43FB-427F-815B-768137A9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9478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34533-F685-46DD-A653-24469D89E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7D837-6895-4A64-9BFA-64D4615D1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FCA2F-AF5B-4F9C-B5FC-33EF2C91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9/20/23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D61C5-0E90-4EDC-9989-41A8CCDEF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C98C1-7036-4FFC-9845-D4163C85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662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11D6D-518D-4F44-9482-8A4837DA1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35AEC-0E02-4905-AEF7-53ED5AE84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A2832-866C-4A46-93B2-B052B12F0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D418A-59D3-46A1-B717-DAC6A9BFF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9/20/23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5CF1F2-4542-47C5-A682-25FA0635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826CC-6596-4901-A73F-E578A0B6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1647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5E36B-272A-48FA-A7DB-6A2C676FA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A279D4-23C1-4777-8A5D-62DFF38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21C53-D862-4DC7-9E6A-A40772EBC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AF5F5-7823-4C6D-AA64-16E31805C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0755D2-858F-4A08-8BA2-0A6A9EB71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B7D0D1-7F1E-4F36-9757-DA6DDF19D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9/20/23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98A4D-E407-46FB-9E38-6477C9458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C3B3EAC-733C-4610-AFD8-2EA8E7605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9325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F4ACD-085E-4FFE-BF71-0F9AF234F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28C1E7-33B5-4746-9B09-5253602E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9/20/23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1F640B-6C06-4532-85AB-7316C1D7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D9DE5B-6216-43CE-86A0-C3674C5C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9793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FAFFB6-722A-4C31-B4E6-C5229C3C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9/20/23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3401D-8D60-4555-A47E-DD0AB139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40EE4-432D-4BB1-9EAF-AC99B990D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273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067BC-7D2F-4725-A53E-90A24D92D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06A60-0D82-4A06-A762-47E04FE4D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AFF39-60AC-4829-A60E-1DB4E4A24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6DB52-3DAD-440A-ABE1-237C030A6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9/20/23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6BE6D-CD05-43BC-99BD-709C62510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B5BCAB-7AB6-4C25-BB89-DDB5B4FD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195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3E9F-0A15-45EB-8FDA-7D20F64A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76541C-922E-4D2C-97E2-EBC62780DD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47F9A-5482-4028-81EF-B036E52E5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033649-6037-4CD7-96E2-622EB46F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523B-E035-4CAE-A96A-58211FC229D1}" type="datetimeFigureOut">
              <a:rPr lang="en-US" smtClean="0"/>
              <a:t>9/20/23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5A6BFF-A2B5-48B1-B712-9E062C37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A77A21-9821-425A-8685-335B845AF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286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CC47F-4D7B-4237-B7C0-0394D58D8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864B3-05C9-439D-AA0C-648E5B255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C3AF-C460-48D3-AC84-BDF691B2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523B-E035-4CAE-A96A-58211FC229D1}" type="datetimeFigureOut">
              <a:rPr lang="en-US" smtClean="0"/>
              <a:t>9/20/23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16CD1-6C9E-47B5-9B0A-F2F7973AC1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46337-ECC0-44F3-9B6C-69EF376C4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DFF54-6BA4-4515-87CA-28703F8449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02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891852"/>
            <a:ext cx="9144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Al-Mustaqbal University College</a:t>
            </a:r>
            <a:endParaRPr lang="en-US" sz="4000" b="1" dirty="0">
              <a:solidFill>
                <a:srgbClr val="FF0000"/>
              </a:solidFill>
              <a:latin typeface="Times New Roman"/>
            </a:endParaRPr>
          </a:p>
          <a:p>
            <a:pPr lvl="0" algn="ctr" rtl="0"/>
            <a:endParaRPr lang="en-US" sz="4000" b="1" dirty="0">
              <a:solidFill>
                <a:srgbClr val="FF0000"/>
              </a:solidFill>
              <a:latin typeface="Times New Roman"/>
            </a:endParaRPr>
          </a:p>
          <a:p>
            <a:pPr lvl="0" algn="ctr" rtl="0"/>
            <a:endParaRPr lang="en-US" sz="4000" b="1" dirty="0">
              <a:solidFill>
                <a:srgbClr val="FF0000"/>
              </a:solidFill>
              <a:latin typeface="Times New Roman"/>
            </a:endParaRPr>
          </a:p>
          <a:p>
            <a:pPr lvl="0" algn="ctr" rtl="0"/>
            <a:endParaRPr lang="en-US" sz="4000" b="1" dirty="0">
              <a:solidFill>
                <a:srgbClr val="FF0000"/>
              </a:solidFill>
              <a:latin typeface="Times New Roman"/>
            </a:endParaRPr>
          </a:p>
          <a:p>
            <a:pPr lvl="0" algn="ctr" rtl="0"/>
            <a:endParaRPr lang="en-US" sz="4000" b="1" dirty="0">
              <a:solidFill>
                <a:srgbClr val="FF0000"/>
              </a:solidFill>
              <a:latin typeface="Times New Roman"/>
            </a:endParaRPr>
          </a:p>
          <a:p>
            <a:pPr lvl="0" algn="ctr" rtl="0"/>
            <a:r>
              <a:rPr lang="en-US" sz="4000" b="1" dirty="0">
                <a:solidFill>
                  <a:schemeClr val="tx2"/>
                </a:solidFill>
                <a:latin typeface="Times New Roman"/>
              </a:rPr>
              <a:t>Pharmacy Ethics </a:t>
            </a:r>
            <a:r>
              <a:rPr lang="en-US" sz="4000" b="1" dirty="0">
                <a:solidFill>
                  <a:srgbClr val="FF0000"/>
                </a:solidFill>
                <a:latin typeface="Times New Roman"/>
              </a:rPr>
              <a:t>3</a:t>
            </a:r>
            <a:r>
              <a:rPr lang="en-US" sz="4000" b="1" baseline="30000" dirty="0">
                <a:solidFill>
                  <a:srgbClr val="FF0000"/>
                </a:solidFill>
                <a:latin typeface="Times New Roman"/>
              </a:rPr>
              <a:t>rd</a:t>
            </a:r>
            <a:r>
              <a:rPr lang="en-US" sz="4000" b="1" dirty="0">
                <a:solidFill>
                  <a:srgbClr val="FF0000"/>
                </a:solidFill>
                <a:latin typeface="Times New Roman"/>
              </a:rPr>
              <a:t> stage</a:t>
            </a:r>
          </a:p>
          <a:p>
            <a:pPr lvl="0" algn="ctr"/>
            <a:r>
              <a:rPr lang="en-US" sz="4000" b="1" dirty="0">
                <a:solidFill>
                  <a:schemeClr val="tx2"/>
                </a:solidFill>
                <a:latin typeface="Times New Roman"/>
              </a:rPr>
              <a:t>Introduction</a:t>
            </a:r>
          </a:p>
          <a:p>
            <a:pPr lvl="0" algn="ctr" rtl="0"/>
            <a:r>
              <a:rPr lang="en-US" sz="4000" b="1" dirty="0">
                <a:solidFill>
                  <a:srgbClr val="FF0000"/>
                </a:solidFill>
                <a:latin typeface="Times New Roman"/>
              </a:rPr>
              <a:t>Dr. Hasanain Owadh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1"/>
            <a:ext cx="2952780" cy="221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5233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179512" y="476672"/>
            <a:ext cx="4958345" cy="43088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CA" sz="2800" spc="-1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1962 Kefauver-Harris Amendment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4752" y="1706005"/>
            <a:ext cx="6945560" cy="184665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CA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   Enacted in an attempt to ensure the safety and effectiveness of all new drugs on the market</a:t>
            </a:r>
          </a:p>
          <a:p>
            <a:endParaRPr lang="en-CA" sz="2400" spc="-1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 Burden put on manufacturing companies to have good manufacturing practices GMP</a:t>
            </a:r>
            <a:endParaRPr lang="en-C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34752" y="4287069"/>
            <a:ext cx="5647722" cy="147732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tabLst>
                <a:tab pos="228600" algn="l"/>
              </a:tabLst>
            </a:pPr>
            <a:r>
              <a:rPr lang="en-CA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 Prevented the sale of thalidomide in the United States because children were born with birth defects after usage in pregnancy</a:t>
            </a:r>
          </a:p>
          <a:p>
            <a:endParaRPr lang="en-CA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4FE627-ED03-4A74-823A-7AEE91145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174" y="3819787"/>
            <a:ext cx="1905000" cy="3009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1079500" y="165100"/>
            <a:ext cx="3304238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3" spc="-2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ISSUES OF THE LAW</a:t>
            </a:r>
          </a:p>
          <a:p>
            <a:pPr>
              <a:lnSpc>
                <a:spcPts val="3220"/>
              </a:lnSpc>
            </a:pPr>
            <a:endParaRPr lang="en-CA" sz="281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94698" y="985838"/>
            <a:ext cx="7452940" cy="105407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 dirty="0">
                <a:solidFill>
                  <a:srgbClr val="000000"/>
                </a:solidFill>
                <a:latin typeface="Arial"/>
                <a:cs typeface="Arial"/>
              </a:rPr>
              <a:t>Pharmacy law consists of rules, regulations, and actions that </a:t>
            </a:r>
            <a:r>
              <a:rPr lang="en-CA" sz="2279" dirty="0">
                <a:solidFill>
                  <a:srgbClr val="000000"/>
                </a:solidFill>
                <a:latin typeface="Arial"/>
                <a:cs typeface="Arial"/>
              </a:rPr>
              <a:t>are disseminated by governments and are binding on its </a:t>
            </a:r>
            <a:r>
              <a:rPr lang="en-CA" sz="2282" spc="-10" dirty="0">
                <a:solidFill>
                  <a:srgbClr val="000000"/>
                </a:solidFill>
                <a:latin typeface="Arial"/>
                <a:cs typeface="Arial"/>
              </a:rPr>
              <a:t>constituents.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9500" y="2559675"/>
            <a:ext cx="8064500" cy="194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75"/>
              </a:lnSpc>
            </a:pP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Example  Should  a  pharmacist,  based  on  his/her  clinical</a:t>
            </a:r>
            <a:br>
              <a:rPr lang="en-CA" sz="2400" dirty="0">
                <a:solidFill>
                  <a:srgbClr val="000000"/>
                </a:solidFill>
                <a:latin typeface="Times New Roman"/>
              </a:rPr>
            </a:b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judgment at the time of an emergency, provide a patient with</a:t>
            </a:r>
            <a:br>
              <a:rPr lang="en-CA" sz="2400" dirty="0">
                <a:solidFill>
                  <a:srgbClr val="000000"/>
                </a:solidFill>
                <a:latin typeface="Times New Roman"/>
              </a:rPr>
            </a:b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a life-saving drug not authorized by a physician's prescription,</a:t>
            </a:r>
            <a:br>
              <a:rPr lang="en-CA" sz="2400" dirty="0">
                <a:solidFill>
                  <a:srgbClr val="000000"/>
                </a:solidFill>
                <a:latin typeface="Times New Roman"/>
              </a:rPr>
            </a:br>
            <a:r>
              <a:rPr lang="en-CA" sz="2279" dirty="0">
                <a:solidFill>
                  <a:srgbClr val="000000"/>
                </a:solidFill>
                <a:latin typeface="Arial"/>
                <a:cs typeface="Arial"/>
              </a:rPr>
              <a:t>when technically he/she is breaking the law, but is perhaps</a:t>
            </a:r>
            <a:br>
              <a:rPr lang="en-CA" sz="2400" dirty="0">
                <a:solidFill>
                  <a:srgbClr val="000000"/>
                </a:solidFill>
                <a:latin typeface="Times New Roman"/>
              </a:rPr>
            </a:b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acting ethically?</a:t>
            </a:r>
          </a:p>
          <a:p>
            <a:pPr>
              <a:lnSpc>
                <a:spcPts val="2875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0" y="4914900"/>
            <a:ext cx="8064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There are many laws that direct what practitioners may and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79500" y="5384800"/>
            <a:ext cx="7721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 dirty="0">
                <a:solidFill>
                  <a:srgbClr val="000000"/>
                </a:solidFill>
                <a:latin typeface="Arial"/>
                <a:cs typeface="Arial"/>
              </a:rPr>
              <a:t>may not do with prescription drug products.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/>
          <p:nvPr/>
        </p:nvSpPr>
        <p:spPr>
          <a:xfrm>
            <a:off x="1079500" y="431800"/>
            <a:ext cx="3302635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2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ISSUES OF THE LAW</a:t>
            </a:r>
          </a:p>
          <a:p>
            <a:pPr>
              <a:lnSpc>
                <a:spcPts val="3220"/>
              </a:lnSpc>
            </a:pPr>
            <a:endParaRPr lang="en-CA" sz="2807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27100" y="1562100"/>
            <a:ext cx="82169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279">
                <a:solidFill>
                  <a:srgbClr val="000000"/>
                </a:solidFill>
                <a:latin typeface="Arial"/>
                <a:cs typeface="Arial"/>
              </a:rPr>
              <a:t>In those relatively few situations where the law is not clear,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79">
                <a:solidFill>
                  <a:srgbClr val="000000"/>
                </a:solidFill>
                <a:latin typeface="Arial"/>
                <a:cs typeface="Arial"/>
              </a:rPr>
              <a:t>	practitioners should always follow the professional and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70000" y="2311400"/>
            <a:ext cx="7874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>
                <a:solidFill>
                  <a:srgbClr val="000000"/>
                </a:solidFill>
                <a:latin typeface="Arial"/>
                <a:cs typeface="Arial"/>
              </a:rPr>
              <a:t>ethical mandate to do no harm and when it is possible, to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70000" y="2679700"/>
            <a:ext cx="7874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do good for the patient.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27100" y="3149600"/>
            <a:ext cx="7498848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dirty="0">
                <a:solidFill>
                  <a:srgbClr val="000000"/>
                </a:solidFill>
                <a:latin typeface="Arial"/>
                <a:cs typeface="Arial"/>
              </a:rPr>
              <a:t>Example is it ethical to intentionally dose a patient with an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70000" y="3517900"/>
            <a:ext cx="7874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amount of drug that is so small to has little or no chance of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70000" y="3873500"/>
            <a:ext cx="7874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dirty="0">
                <a:solidFill>
                  <a:srgbClr val="000000"/>
                </a:solidFill>
                <a:latin typeface="Arial"/>
                <a:cs typeface="Arial"/>
              </a:rPr>
              <a:t>successfully   treating   the   medical   problem?   If   the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70000" y="4241800"/>
            <a:ext cx="7874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>
                <a:solidFill>
                  <a:srgbClr val="000000"/>
                </a:solidFill>
                <a:latin typeface="Arial"/>
                <a:cs typeface="Arial"/>
              </a:rPr>
              <a:t>pharmacist's clinical judgment is that the patient's drug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70000" y="4610100"/>
            <a:ext cx="7874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>
                <a:solidFill>
                  <a:srgbClr val="000000"/>
                </a:solidFill>
                <a:latin typeface="Arial"/>
                <a:cs typeface="Arial"/>
              </a:rPr>
              <a:t>therapy problem is that the dosage is too low, then it is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70000" y="4978400"/>
            <a:ext cx="7874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legally necessary to obtain the consent of the prescriber in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70000" y="5346700"/>
            <a:ext cx="7874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>
                <a:solidFill>
                  <a:srgbClr val="000000"/>
                </a:solidFill>
                <a:latin typeface="Arial"/>
                <a:cs typeface="Arial"/>
              </a:rPr>
              <a:t>order to increase the dose.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7100" y="6032500"/>
            <a:ext cx="82169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>
                <a:solidFill>
                  <a:srgbClr val="000000"/>
                </a:solidFill>
                <a:latin typeface="Arial"/>
                <a:cs typeface="Arial"/>
              </a:rPr>
              <a:t>Being an active moral agent can conflict with the law and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270000" y="6464300"/>
            <a:ext cx="78740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60"/>
              </a:lnSpc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often does.</a:t>
            </a:r>
          </a:p>
          <a:p>
            <a:pPr>
              <a:lnSpc>
                <a:spcPts val="21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1079500" y="279400"/>
            <a:ext cx="3369705" cy="130805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4086" spc="-2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LEGISLATION</a:t>
            </a:r>
          </a:p>
          <a:p>
            <a:pPr>
              <a:lnSpc>
                <a:spcPts val="5060"/>
              </a:lnSpc>
            </a:pPr>
            <a:endParaRPr lang="en-CA" sz="4394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79500" y="1270000"/>
            <a:ext cx="8064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Legislation sets out the rules or structure for what we can do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22400" y="1625600"/>
            <a:ext cx="7721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>
                <a:solidFill>
                  <a:srgbClr val="000000"/>
                </a:solidFill>
                <a:latin typeface="Arial"/>
                <a:cs typeface="Arial"/>
              </a:rPr>
              <a:t>and what we are not allowed to do and outlines the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22400" y="1993900"/>
            <a:ext cx="7721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consequences of breaking the rules.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9500" y="2921000"/>
            <a:ext cx="80645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279">
                <a:solidFill>
                  <a:srgbClr val="000000"/>
                </a:solidFill>
                <a:latin typeface="Arial"/>
                <a:cs typeface="Arial"/>
              </a:rPr>
              <a:t>Every pharmacist has a duty to practise lawfully and the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	sanctions for failing to do so can be harsh.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79500" y="4229100"/>
            <a:ext cx="80645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dirty="0">
                <a:solidFill>
                  <a:srgbClr val="000000"/>
                </a:solidFill>
                <a:latin typeface="Arial"/>
                <a:cs typeface="Arial"/>
              </a:rPr>
              <a:t>The consequences of breaking the rules of professional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22400" y="4597400"/>
            <a:ext cx="7721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>
                <a:solidFill>
                  <a:srgbClr val="000000"/>
                </a:solidFill>
                <a:latin typeface="Arial"/>
                <a:cs typeface="Arial"/>
              </a:rPr>
              <a:t>practice can include criminal prosecution resulting in a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22400" y="4965700"/>
            <a:ext cx="7721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fine or, in more serious cases, imprisonment, as well as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22400" y="5334000"/>
            <a:ext cx="7721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>
                <a:solidFill>
                  <a:srgbClr val="000000"/>
                </a:solidFill>
                <a:latin typeface="Arial"/>
                <a:cs typeface="Arial"/>
              </a:rPr>
              <a:t>removal of the right to continue to practise (removal from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422400" y="5689600"/>
            <a:ext cx="77216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the register).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2"/>
          <p:cNvSpPr txBox="1"/>
          <p:nvPr/>
        </p:nvSpPr>
        <p:spPr>
          <a:xfrm>
            <a:off x="539750" y="177800"/>
            <a:ext cx="5543762" cy="5722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2800" spc="-2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PHARMACIST AND LEGISLATION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79500" y="1104900"/>
            <a:ext cx="80645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CA" sz="2097" spc="-10" dirty="0">
                <a:solidFill>
                  <a:srgbClr val="000000"/>
                </a:solidFill>
                <a:latin typeface="Arial"/>
                <a:cs typeface="Arial"/>
              </a:rPr>
              <a:t>Pharmacists,  are required to follow the requirements of the Code</a:t>
            </a:r>
            <a:br>
              <a:rPr lang="en-CA" sz="2207" dirty="0">
                <a:solidFill>
                  <a:srgbClr val="000000"/>
                </a:solidFill>
                <a:latin typeface="Times New Roman"/>
              </a:rPr>
            </a:br>
            <a:r>
              <a:rPr lang="en-CA" sz="2097" spc="-10" dirty="0">
                <a:solidFill>
                  <a:srgbClr val="000000"/>
                </a:solidFill>
                <a:latin typeface="Arial"/>
                <a:cs typeface="Arial"/>
              </a:rPr>
              <a:t>	of Ethics and other guidance and standards set out by the</a:t>
            </a:r>
          </a:p>
          <a:p>
            <a:pPr>
              <a:lnSpc>
                <a:spcPts val="2600"/>
              </a:lnSpc>
            </a:pPr>
            <a:endParaRPr lang="en-CA" sz="220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22400" y="1778000"/>
            <a:ext cx="77216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099" spc="-10" dirty="0">
                <a:solidFill>
                  <a:srgbClr val="000000"/>
                </a:solidFill>
                <a:latin typeface="Arial"/>
                <a:cs typeface="Arial"/>
              </a:rPr>
              <a:t>professional regulator.</a:t>
            </a:r>
          </a:p>
          <a:p>
            <a:pPr>
              <a:lnSpc>
                <a:spcPts val="2530"/>
              </a:lnSpc>
            </a:pPr>
            <a:endParaRPr lang="en-CA" sz="221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99592" y="2492598"/>
            <a:ext cx="7721601" cy="9618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000" dirty="0">
                <a:solidFill>
                  <a:srgbClr val="000000"/>
                </a:solidFill>
                <a:latin typeface="Arial"/>
                <a:cs typeface="+mj-cs"/>
              </a:rPr>
              <a:t>When applying clinical knowledge in practice, patients and the </a:t>
            </a:r>
            <a:r>
              <a:rPr lang="en-CA" sz="2000" spc="-10" dirty="0">
                <a:solidFill>
                  <a:srgbClr val="000000"/>
                </a:solidFill>
                <a:latin typeface="Arial"/>
                <a:cs typeface="+mj-cs"/>
              </a:rPr>
              <a:t>public will rightly wish to assume that the knowledge will be up to date, relevant and safe.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9500" y="3759200"/>
            <a:ext cx="80645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00"/>
              </a:lnSpc>
              <a:tabLst>
                <a:tab pos="342900" algn="l"/>
              </a:tabLst>
            </a:pPr>
            <a:r>
              <a:rPr lang="en-CA" sz="2097" dirty="0">
                <a:solidFill>
                  <a:srgbClr val="000000"/>
                </a:solidFill>
                <a:latin typeface="Arial"/>
                <a:cs typeface="Arial"/>
              </a:rPr>
              <a:t>Early  legislation  relating  to  pharmacy  was  concerned  with</a:t>
            </a:r>
            <a:br>
              <a:rPr lang="en-CA" sz="2207" dirty="0">
                <a:solidFill>
                  <a:srgbClr val="000000"/>
                </a:solidFill>
                <a:latin typeface="Times New Roman"/>
              </a:rPr>
            </a:br>
            <a:r>
              <a:rPr lang="en-CA" sz="2097" dirty="0">
                <a:solidFill>
                  <a:srgbClr val="000000"/>
                </a:solidFill>
                <a:latin typeface="Arial"/>
                <a:cs typeface="Arial"/>
              </a:rPr>
              <a:t>	prohibiting harmful practices associated with the supply of</a:t>
            </a:r>
          </a:p>
          <a:p>
            <a:pPr>
              <a:lnSpc>
                <a:spcPts val="2700"/>
              </a:lnSpc>
            </a:pPr>
            <a:endParaRPr lang="en-CA" sz="2207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22400" y="4445000"/>
            <a:ext cx="77216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099" spc="-10">
                <a:solidFill>
                  <a:srgbClr val="000000"/>
                </a:solidFill>
                <a:latin typeface="Arial"/>
                <a:cs typeface="Arial"/>
              </a:rPr>
              <a:t>medicines   and   restricting   authority   to   a   few   types   of</a:t>
            </a:r>
          </a:p>
          <a:p>
            <a:pPr>
              <a:lnSpc>
                <a:spcPts val="253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22400" y="4775200"/>
            <a:ext cx="77216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097" spc="-10">
                <a:solidFill>
                  <a:srgbClr val="000000"/>
                </a:solidFill>
                <a:latin typeface="Arial"/>
                <a:cs typeface="Arial"/>
              </a:rPr>
              <a:t>practitioner.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79500" y="5448300"/>
            <a:ext cx="80645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099" spc="-10">
                <a:solidFill>
                  <a:srgbClr val="000000"/>
                </a:solidFill>
                <a:latin typeface="Arial"/>
                <a:cs typeface="Arial"/>
              </a:rPr>
              <a:t>In UK, Pharmacists were all required to achieve a set standard of</a:t>
            </a:r>
          </a:p>
          <a:p>
            <a:pPr>
              <a:lnSpc>
                <a:spcPts val="253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22400" y="5778500"/>
            <a:ext cx="77216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097" spc="-10">
                <a:solidFill>
                  <a:srgbClr val="000000"/>
                </a:solidFill>
                <a:latin typeface="Arial"/>
                <a:cs typeface="Arial"/>
              </a:rPr>
              <a:t>education, to register with the Royal Pharmaceutical Society of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22400" y="6108700"/>
            <a:ext cx="77216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099">
                <a:solidFill>
                  <a:srgbClr val="000000"/>
                </a:solidFill>
                <a:latin typeface="Arial"/>
                <a:cs typeface="Arial"/>
              </a:rPr>
              <a:t>Great Britain and pay an annual retention fee in order to be</a:t>
            </a:r>
          </a:p>
          <a:p>
            <a:pPr>
              <a:lnSpc>
                <a:spcPts val="253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422400" y="6502400"/>
            <a:ext cx="77216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80"/>
              </a:lnSpc>
            </a:pPr>
            <a:r>
              <a:rPr lang="en-CA" sz="2097" spc="-10">
                <a:solidFill>
                  <a:srgbClr val="000000"/>
                </a:solidFill>
                <a:latin typeface="Arial"/>
                <a:cs typeface="Arial"/>
              </a:rPr>
              <a:t>able to continue to practise.</a:t>
            </a:r>
          </a:p>
          <a:p>
            <a:pPr>
              <a:lnSpc>
                <a:spcPts val="198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914400" y="431800"/>
            <a:ext cx="5449569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2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DEFINITION OF DRUG IN ENGLISH</a:t>
            </a:r>
          </a:p>
          <a:p>
            <a:pPr>
              <a:lnSpc>
                <a:spcPts val="3220"/>
              </a:lnSpc>
            </a:pPr>
            <a:endParaRPr lang="en-CA" sz="2807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14400" y="1143000"/>
            <a:ext cx="8229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10" dirty="0">
                <a:solidFill>
                  <a:srgbClr val="000000"/>
                </a:solidFill>
                <a:latin typeface="Arial"/>
                <a:cs typeface="Arial"/>
              </a:rPr>
              <a:t>It is listed in the United States Pharmacopoeia/</a:t>
            </a:r>
          </a:p>
          <a:p>
            <a:pPr>
              <a:lnSpc>
                <a:spcPts val="3220"/>
              </a:lnSpc>
            </a:pPr>
            <a:endParaRPr lang="en-CA" sz="280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257300" y="1574800"/>
            <a:ext cx="7886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3" spc="-10" dirty="0">
                <a:solidFill>
                  <a:srgbClr val="000000"/>
                </a:solidFill>
                <a:latin typeface="Arial"/>
                <a:cs typeface="Arial"/>
              </a:rPr>
              <a:t>National Formulary (USP/NF), or the official</a:t>
            </a:r>
          </a:p>
          <a:p>
            <a:pPr>
              <a:lnSpc>
                <a:spcPts val="3220"/>
              </a:lnSpc>
            </a:pPr>
            <a:endParaRPr lang="en-CA" sz="281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7300" y="2006600"/>
            <a:ext cx="7886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10" dirty="0">
                <a:solidFill>
                  <a:srgbClr val="000000"/>
                </a:solidFill>
                <a:latin typeface="Arial"/>
                <a:cs typeface="Arial"/>
              </a:rPr>
              <a:t>Homoeopathic Pharmacopoeia of the United</a:t>
            </a:r>
          </a:p>
          <a:p>
            <a:pPr>
              <a:lnSpc>
                <a:spcPts val="3220"/>
              </a:lnSpc>
            </a:pPr>
            <a:endParaRPr lang="en-CA" sz="2807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57300" y="2425700"/>
            <a:ext cx="7886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3" spc="-10" dirty="0">
                <a:solidFill>
                  <a:srgbClr val="000000"/>
                </a:solidFill>
                <a:latin typeface="Arial"/>
                <a:cs typeface="Arial"/>
              </a:rPr>
              <a:t>States, or any supplement to them.</a:t>
            </a:r>
          </a:p>
          <a:p>
            <a:pPr>
              <a:lnSpc>
                <a:spcPts val="3220"/>
              </a:lnSpc>
            </a:pPr>
            <a:endParaRPr lang="en-CA" sz="281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0906" y="3185211"/>
            <a:ext cx="8229600" cy="81682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CA" sz="2611" spc="-10" dirty="0">
                <a:solidFill>
                  <a:srgbClr val="000000"/>
                </a:solidFill>
                <a:latin typeface="Arial"/>
                <a:cs typeface="Arial"/>
              </a:rPr>
              <a:t>It is intended for use in the diagnosis, cure, mitigation, treatment, or prevention of disease.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6328" y="4435992"/>
            <a:ext cx="8443203" cy="79438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10" dirty="0">
                <a:solidFill>
                  <a:srgbClr val="000000"/>
                </a:solidFill>
                <a:latin typeface="Arial"/>
                <a:cs typeface="Arial"/>
              </a:rPr>
              <a:t>It is intended to affect the structure or any function of the body.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/>
          <p:nvPr/>
        </p:nvSpPr>
        <p:spPr>
          <a:xfrm>
            <a:off x="457199" y="1036073"/>
            <a:ext cx="2452594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2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Foods Vs. Drugs</a:t>
            </a:r>
          </a:p>
          <a:p>
            <a:pPr>
              <a:lnSpc>
                <a:spcPts val="3220"/>
              </a:lnSpc>
            </a:pPr>
            <a:endParaRPr lang="en-CA" sz="2807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42885" y="1842054"/>
            <a:ext cx="8229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10" dirty="0">
                <a:solidFill>
                  <a:srgbClr val="000000"/>
                </a:solidFill>
                <a:latin typeface="Arial"/>
                <a:cs typeface="Arial"/>
              </a:rPr>
              <a:t>Natural products--Health Foods</a:t>
            </a:r>
          </a:p>
          <a:p>
            <a:pPr>
              <a:lnSpc>
                <a:spcPts val="3220"/>
              </a:lnSpc>
            </a:pPr>
            <a:endParaRPr lang="en-CA" sz="280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9122" y="2587796"/>
            <a:ext cx="8229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3" spc="-10" dirty="0">
                <a:solidFill>
                  <a:srgbClr val="000000"/>
                </a:solidFill>
                <a:latin typeface="Arial"/>
                <a:cs typeface="Arial"/>
              </a:rPr>
              <a:t>i.e.., St. Johns Wort to treat depression</a:t>
            </a:r>
          </a:p>
          <a:p>
            <a:pPr>
              <a:lnSpc>
                <a:spcPts val="3220"/>
              </a:lnSpc>
            </a:pPr>
            <a:endParaRPr lang="en-CA" sz="281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57200" y="3451511"/>
            <a:ext cx="8229599" cy="173008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CA" sz="2611" spc="-10" dirty="0">
                <a:solidFill>
                  <a:srgbClr val="000000"/>
                </a:solidFill>
                <a:latin typeface="Arial"/>
                <a:cs typeface="Arial"/>
              </a:rPr>
              <a:t>Sometimes called Nutraceuticals if neither food or drug</a:t>
            </a:r>
            <a:r>
              <a:rPr lang="en-US" sz="2611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4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CA" sz="2400" spc="-10" dirty="0">
                <a:solidFill>
                  <a:srgbClr val="000000"/>
                </a:solidFill>
                <a:latin typeface="Arial"/>
                <a:cs typeface="Arial"/>
              </a:rPr>
              <a:t>often lacking evidence of efficacy</a:t>
            </a:r>
          </a:p>
          <a:p>
            <a:pPr>
              <a:lnSpc>
                <a:spcPts val="3400"/>
              </a:lnSpc>
            </a:pPr>
            <a:endParaRPr lang="en-CA" sz="2611" spc="-1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3400"/>
              </a:lnSpc>
            </a:pPr>
            <a:endParaRPr lang="en-CA" sz="2807" dirty="0">
              <a:solidFill>
                <a:srgbClr val="000000"/>
              </a:solidFill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1DE95D1C-12A0-4A35-B178-37923FEE6AB0}"/>
              </a:ext>
            </a:extLst>
          </p:cNvPr>
          <p:cNvSpPr txBox="1"/>
          <p:nvPr/>
        </p:nvSpPr>
        <p:spPr>
          <a:xfrm>
            <a:off x="565969" y="4774229"/>
            <a:ext cx="4341894" cy="58669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5060"/>
              </a:lnSpc>
            </a:pPr>
            <a:r>
              <a:rPr lang="en-CA" sz="3200" spc="-2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Medicines and Pharmacies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267D2F96-9EAC-426A-84C3-B4D67681D526}"/>
              </a:ext>
            </a:extLst>
          </p:cNvPr>
          <p:cNvSpPr txBox="1"/>
          <p:nvPr/>
        </p:nvSpPr>
        <p:spPr>
          <a:xfrm>
            <a:off x="565969" y="5691243"/>
            <a:ext cx="8424936" cy="64742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CA" sz="2207" dirty="0">
                <a:solidFill>
                  <a:srgbClr val="000000"/>
                </a:solidFill>
                <a:latin typeface="Arial"/>
                <a:cs typeface="Arial"/>
              </a:rPr>
              <a:t>The pharmacist had to be personally available to intervene in </a:t>
            </a:r>
            <a:r>
              <a:rPr lang="en-CA" sz="2000" dirty="0">
                <a:solidFill>
                  <a:srgbClr val="000000"/>
                </a:solidFill>
                <a:latin typeface="Arial"/>
                <a:cs typeface="Arial"/>
              </a:rPr>
              <a:t>every sale or supply of a medicine whether in accordance with </a:t>
            </a: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dirty="0">
                <a:solidFill>
                  <a:srgbClr val="000000"/>
                </a:solidFill>
                <a:latin typeface="Arial"/>
                <a:cs typeface="Arial"/>
              </a:rPr>
              <a:t>a prescription.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900797" y="297449"/>
            <a:ext cx="697851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800" spc="-2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Current Good Manufacturing Practice </a:t>
            </a:r>
            <a:r>
              <a:rPr lang="en-CA" sz="2800" spc="-1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(</a:t>
            </a:r>
            <a:r>
              <a:rPr lang="en-CA" sz="2800" spc="-10" dirty="0" err="1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Gmp</a:t>
            </a:r>
            <a:r>
              <a:rPr lang="en-CA" sz="2800" spc="-1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" y="1143000"/>
            <a:ext cx="8229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10" dirty="0">
                <a:solidFill>
                  <a:srgbClr val="000000"/>
                </a:solidFill>
                <a:latin typeface="Arial"/>
                <a:cs typeface="Arial"/>
              </a:rPr>
              <a:t>A drug is adulterated unless it is manufactured</a:t>
            </a:r>
          </a:p>
          <a:p>
            <a:pPr>
              <a:lnSpc>
                <a:spcPts val="3220"/>
              </a:lnSpc>
            </a:pPr>
            <a:endParaRPr lang="en-CA" sz="2807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57300" y="1574800"/>
            <a:ext cx="7886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3" spc="-10">
                <a:solidFill>
                  <a:srgbClr val="000000"/>
                </a:solidFill>
                <a:latin typeface="Arial"/>
                <a:cs typeface="Arial"/>
              </a:rPr>
              <a:t>in accordance with GMP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14400" y="2108200"/>
            <a:ext cx="8229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10">
                <a:solidFill>
                  <a:srgbClr val="000000"/>
                </a:solidFill>
                <a:latin typeface="Arial"/>
                <a:cs typeface="Arial"/>
              </a:rPr>
              <a:t>GMP establishes minimum requirements for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257300" y="2527300"/>
            <a:ext cx="7886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10">
                <a:solidFill>
                  <a:srgbClr val="000000"/>
                </a:solidFill>
                <a:latin typeface="Arial"/>
                <a:cs typeface="Arial"/>
              </a:rPr>
              <a:t>facilities, manufacturing controls, processing ,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257300" y="2959100"/>
            <a:ext cx="7886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3" spc="-10">
                <a:solidFill>
                  <a:srgbClr val="000000"/>
                </a:solidFill>
                <a:latin typeface="Arial"/>
                <a:cs typeface="Arial"/>
              </a:rPr>
              <a:t>packaging.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914400" y="3479800"/>
            <a:ext cx="82296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10">
                <a:solidFill>
                  <a:srgbClr val="000000"/>
                </a:solidFill>
                <a:latin typeface="Arial"/>
                <a:cs typeface="Arial"/>
              </a:rPr>
              <a:t>Pharmacies are not subject to GMP unless they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257300" y="3911600"/>
            <a:ext cx="7886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3" spc="-10">
                <a:solidFill>
                  <a:srgbClr val="000000"/>
                </a:solidFill>
                <a:latin typeface="Arial"/>
                <a:cs typeface="Arial"/>
              </a:rPr>
              <a:t>are manufacturing Rx products for resale to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257300" y="4343400"/>
            <a:ext cx="78867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10">
                <a:solidFill>
                  <a:srgbClr val="000000"/>
                </a:solidFill>
                <a:latin typeface="Arial"/>
                <a:cs typeface="Arial"/>
              </a:rPr>
              <a:t>other pharmacies, physicians or retail outlets</a:t>
            </a:r>
          </a:p>
          <a:p>
            <a:pPr>
              <a:lnSpc>
                <a:spcPts val="3220"/>
              </a:lnSpc>
            </a:pPr>
            <a:endParaRPr lang="en-CA" sz="2807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579" y="2348880"/>
            <a:ext cx="9270579" cy="406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5B9E5F-01B1-471F-8807-96113F17A39D}"/>
              </a:ext>
            </a:extLst>
          </p:cNvPr>
          <p:cNvSpPr txBox="1"/>
          <p:nvPr/>
        </p:nvSpPr>
        <p:spPr>
          <a:xfrm>
            <a:off x="165473" y="29845"/>
            <a:ext cx="8604447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References: </a:t>
            </a:r>
          </a:p>
          <a:p>
            <a:pPr rtl="0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-Robert J. Pharmaceutical Care Practice: The Clinician's Guide, 2</a:t>
            </a:r>
            <a:r>
              <a:rPr lang="en-US" sz="3200" b="1" baseline="30000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nd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 Edition.</a:t>
            </a:r>
          </a:p>
          <a:p>
            <a:pPr rtl="0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cs typeface="+mj-cs"/>
              </a:rPr>
              <a:t>- Internet search.</a:t>
            </a:r>
          </a:p>
        </p:txBody>
      </p:sp>
    </p:spTree>
    <p:extLst>
      <p:ext uri="{BB962C8B-B14F-4D97-AF65-F5344CB8AC3E}">
        <p14:creationId xmlns:p14="http://schemas.microsoft.com/office/powerpoint/2010/main" val="341050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/>
          <p:cNvSpPr txBox="1"/>
          <p:nvPr/>
        </p:nvSpPr>
        <p:spPr>
          <a:xfrm>
            <a:off x="179512" y="98191"/>
            <a:ext cx="1758495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2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Background</a:t>
            </a:r>
          </a:p>
          <a:p>
            <a:pPr>
              <a:lnSpc>
                <a:spcPts val="3220"/>
              </a:lnSpc>
            </a:pPr>
            <a:endParaRPr lang="en-CA" sz="2807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37307" y="618856"/>
            <a:ext cx="4816309" cy="14131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2760"/>
              </a:lnSpc>
            </a:pPr>
            <a:r>
              <a:rPr lang="en-CA" sz="2279" dirty="0">
                <a:solidFill>
                  <a:srgbClr val="000000"/>
                </a:solidFill>
                <a:latin typeface="Arial"/>
                <a:cs typeface="Arial"/>
              </a:rPr>
              <a:t>Pharmaceutical  care  involves  applied  ethics  in  that  it </a:t>
            </a:r>
            <a:r>
              <a:rPr lang="en-CA" sz="2282" spc="-10" dirty="0">
                <a:solidFill>
                  <a:srgbClr val="000000"/>
                </a:solidFill>
                <a:latin typeface="Arial"/>
                <a:cs typeface="Arial"/>
              </a:rPr>
              <a:t>consists of the practical application of moral standards to </a:t>
            </a: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specific ends.</a:t>
            </a:r>
            <a:endParaRPr lang="en-CA" sz="2279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55700" y="2616200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dirty="0">
                <a:solidFill>
                  <a:srgbClr val="000000"/>
                </a:solidFill>
                <a:latin typeface="Arial"/>
                <a:cs typeface="Arial"/>
              </a:rPr>
              <a:t>Pharmaceutical  care  practitioners  should  not  only  be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98600" y="29845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 dirty="0">
                <a:solidFill>
                  <a:srgbClr val="000000"/>
                </a:solidFill>
                <a:latin typeface="Arial"/>
                <a:cs typeface="Arial"/>
              </a:rPr>
              <a:t>clinically competent, but must also adhere to the law and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98600" y="33401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ethical standards.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55700" y="4038600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>
                <a:solidFill>
                  <a:srgbClr val="000000"/>
                </a:solidFill>
                <a:latin typeface="Arial"/>
                <a:cs typeface="Arial"/>
              </a:rPr>
              <a:t>The   pharmaceutical   care   practitioner   must   learn   to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98600" y="4381500"/>
            <a:ext cx="7645400" cy="12065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recognize when his/her personal values (political views,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79">
                <a:solidFill>
                  <a:srgbClr val="000000"/>
                </a:solidFill>
                <a:latin typeface="Arial"/>
                <a:cs typeface="Arial"/>
              </a:rPr>
              <a:t>religious beliefs, or social expectations) interfere with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professional responsibilities and behaviors.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55700" y="5803900"/>
            <a:ext cx="7988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</a:tabLst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As a general rule, clinical problems should be identified and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	resolved first, followed by legal issues.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8C45D7-C7CB-4CEF-8BBD-DA47B2279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420" y="550609"/>
            <a:ext cx="3170195" cy="14387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899592" y="393700"/>
            <a:ext cx="1758495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2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Background</a:t>
            </a:r>
          </a:p>
          <a:p>
            <a:pPr>
              <a:lnSpc>
                <a:spcPts val="3220"/>
              </a:lnSpc>
            </a:pPr>
            <a:endParaRPr lang="en-CA" sz="2807" dirty="0">
              <a:solidFill>
                <a:srgbClr val="00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5700" y="1104900"/>
            <a:ext cx="7988300" cy="14986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5"/>
              </a:lnSpc>
              <a:tabLst>
                <a:tab pos="342900" algn="l"/>
                <a:tab pos="342900" algn="l"/>
                <a:tab pos="342900" algn="l"/>
              </a:tabLst>
            </a:pPr>
            <a:r>
              <a:rPr lang="en-CA" sz="2188" spc="-10">
                <a:solidFill>
                  <a:srgbClr val="000000"/>
                </a:solidFill>
                <a:latin typeface="Arial"/>
                <a:cs typeface="Arial"/>
              </a:rPr>
              <a:t>Pharmacists  are  the  researchers,  developers,  producers,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188" spc="-10">
                <a:solidFill>
                  <a:srgbClr val="000000"/>
                </a:solidFill>
                <a:latin typeface="Arial"/>
                <a:cs typeface="Arial"/>
              </a:rPr>
              <a:t>	people who are trusted to give advice on drugs to all health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188" spc="-10">
                <a:solidFill>
                  <a:srgbClr val="000000"/>
                </a:solidFill>
                <a:latin typeface="Arial"/>
                <a:cs typeface="Arial"/>
              </a:rPr>
              <a:t>	professionals and persons who market drugs in the whole</a:t>
            </a:r>
            <a:br>
              <a:rPr lang="en-CA" sz="2304">
                <a:solidFill>
                  <a:srgbClr val="000000"/>
                </a:solidFill>
                <a:latin typeface="Times New Roman"/>
              </a:rPr>
            </a:br>
            <a:r>
              <a:rPr lang="en-CA" sz="2188" spc="-10">
                <a:solidFill>
                  <a:srgbClr val="000000"/>
                </a:solidFill>
                <a:latin typeface="Arial"/>
                <a:cs typeface="Arial"/>
              </a:rPr>
              <a:t>	world.</a:t>
            </a:r>
          </a:p>
          <a:p>
            <a:pPr>
              <a:lnSpc>
                <a:spcPts val="276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55700" y="2844800"/>
            <a:ext cx="7988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188" spc="-10" dirty="0">
                <a:solidFill>
                  <a:srgbClr val="000000"/>
                </a:solidFill>
                <a:latin typeface="Arial"/>
                <a:cs typeface="Arial"/>
              </a:rPr>
              <a:t>The pharmaceutical industry is the most heavily regulated of</a:t>
            </a:r>
          </a:p>
          <a:p>
            <a:pPr>
              <a:lnSpc>
                <a:spcPts val="2645"/>
              </a:lnSpc>
            </a:pPr>
            <a:endParaRPr lang="en-CA" sz="2304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98600" y="3187700"/>
            <a:ext cx="76454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191" spc="-10" dirty="0">
                <a:solidFill>
                  <a:srgbClr val="000000"/>
                </a:solidFill>
                <a:latin typeface="Arial"/>
                <a:cs typeface="Arial"/>
              </a:rPr>
              <a:t>all industries.</a:t>
            </a:r>
          </a:p>
          <a:p>
            <a:pPr>
              <a:lnSpc>
                <a:spcPts val="2645"/>
              </a:lnSpc>
            </a:pPr>
            <a:endParaRPr lang="en-CA" sz="2306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55700" y="4089400"/>
            <a:ext cx="79883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188">
                <a:solidFill>
                  <a:srgbClr val="000000"/>
                </a:solidFill>
                <a:latin typeface="Arial"/>
                <a:cs typeface="Arial"/>
              </a:rPr>
              <a:t>Laws are not static</a:t>
            </a:r>
            <a:r>
              <a:rPr lang="en-CA" sz="2198" b="1">
                <a:solidFill>
                  <a:srgbClr val="000000"/>
                </a:solidFill>
                <a:latin typeface="Arial Bold"/>
                <a:cs typeface="Arial Bold"/>
              </a:rPr>
              <a:t> </a:t>
            </a:r>
            <a:r>
              <a:rPr lang="en-CA" sz="2188">
                <a:solidFill>
                  <a:srgbClr val="000000"/>
                </a:solidFill>
                <a:latin typeface="Arial"/>
                <a:cs typeface="Arial"/>
              </a:rPr>
              <a:t>but ethics  is static. This means that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98600" y="4445000"/>
            <a:ext cx="76454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191">
                <a:solidFill>
                  <a:srgbClr val="000000"/>
                </a:solidFill>
                <a:latin typeface="Arial"/>
                <a:cs typeface="Arial"/>
              </a:rPr>
              <a:t>students, and eventual practitioners, need to remain alert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98600" y="4787900"/>
            <a:ext cx="76454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188">
                <a:solidFill>
                  <a:srgbClr val="000000"/>
                </a:solidFill>
                <a:latin typeface="Arial"/>
                <a:cs typeface="Arial"/>
              </a:rPr>
              <a:t>throughout   their   professional   life   for   changes   and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98600" y="5143500"/>
            <a:ext cx="76454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191">
                <a:solidFill>
                  <a:srgbClr val="000000"/>
                </a:solidFill>
                <a:latin typeface="Arial"/>
                <a:cs typeface="Arial"/>
              </a:rPr>
              <a:t>amendments to each and to be aware of how these will</a:t>
            </a:r>
          </a:p>
          <a:p>
            <a:pPr>
              <a:lnSpc>
                <a:spcPts val="2645"/>
              </a:lnSpc>
            </a:pPr>
            <a:endParaRPr lang="en-CA" sz="2306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98600" y="5499100"/>
            <a:ext cx="7645400" cy="4318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45"/>
              </a:lnSpc>
            </a:pPr>
            <a:r>
              <a:rPr lang="en-CA" sz="2188" spc="-10">
                <a:solidFill>
                  <a:srgbClr val="000000"/>
                </a:solidFill>
                <a:latin typeface="Arial"/>
                <a:cs typeface="Arial"/>
              </a:rPr>
              <a:t>affect and impact on their chosen area of practice.</a:t>
            </a:r>
          </a:p>
          <a:p>
            <a:pPr>
              <a:lnSpc>
                <a:spcPts val="2645"/>
              </a:lnSpc>
            </a:pPr>
            <a:endParaRPr lang="en-CA" sz="2304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1079500" y="279400"/>
            <a:ext cx="88902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3" spc="-3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Ethics</a:t>
            </a:r>
          </a:p>
          <a:p>
            <a:pPr>
              <a:lnSpc>
                <a:spcPts val="3220"/>
              </a:lnSpc>
            </a:pPr>
            <a:endParaRPr lang="en-CA" sz="281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5700" y="965200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 dirty="0">
                <a:solidFill>
                  <a:srgbClr val="000000"/>
                </a:solidFill>
                <a:latin typeface="Arial"/>
                <a:cs typeface="Arial"/>
              </a:rPr>
              <a:t>Ethics is the study of the rightness or wrongness of human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98600" y="13208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conduct.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55700" y="2019300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Patient care involves applied ethics in that it consists of the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98600" y="23876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 dirty="0">
                <a:solidFill>
                  <a:srgbClr val="000000"/>
                </a:solidFill>
                <a:latin typeface="Arial"/>
                <a:cs typeface="Arial"/>
              </a:rPr>
              <a:t>practical application of moral standards to specific ends.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55700" y="3073400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dirty="0">
                <a:solidFill>
                  <a:srgbClr val="000000"/>
                </a:solidFill>
                <a:latin typeface="Arial"/>
                <a:cs typeface="Arial"/>
              </a:rPr>
              <a:t>In  pharmaceutical  care,  utilization  of  pharmaceuticals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98600" y="34417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>
                <a:solidFill>
                  <a:srgbClr val="000000"/>
                </a:solidFill>
                <a:latin typeface="Arial"/>
                <a:cs typeface="Arial"/>
              </a:rPr>
              <a:t>should depend on using the essential knowledge that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98600" y="38100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>
                <a:solidFill>
                  <a:srgbClr val="000000"/>
                </a:solidFill>
                <a:latin typeface="Arial"/>
                <a:cs typeface="Arial"/>
              </a:rPr>
              <a:t>should always accompany such clinical intervention.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619360-EE01-4CB6-B53C-F16951751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4546600"/>
            <a:ext cx="3384376" cy="20376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2"/>
          <p:cNvSpPr txBox="1"/>
          <p:nvPr/>
        </p:nvSpPr>
        <p:spPr>
          <a:xfrm>
            <a:off x="1079500" y="241300"/>
            <a:ext cx="889026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3" spc="-3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Ethics</a:t>
            </a:r>
          </a:p>
          <a:p>
            <a:pPr>
              <a:lnSpc>
                <a:spcPts val="3220"/>
              </a:lnSpc>
            </a:pPr>
            <a:endParaRPr lang="en-CA" sz="2810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5700" y="889000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>
                <a:solidFill>
                  <a:srgbClr val="000000"/>
                </a:solidFill>
                <a:latin typeface="Arial"/>
                <a:cs typeface="Arial"/>
              </a:rPr>
              <a:t>Pharmaceutical    care    is    dependent    upon    human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498600" y="12446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>
                <a:solidFill>
                  <a:srgbClr val="000000"/>
                </a:solidFill>
                <a:latin typeface="Arial"/>
                <a:cs typeface="Arial"/>
              </a:rPr>
              <a:t>interactions,  that  include  patients,  family  members,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98600" y="16129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>
                <a:solidFill>
                  <a:srgbClr val="000000"/>
                </a:solidFill>
                <a:latin typeface="Arial"/>
                <a:cs typeface="Arial"/>
              </a:rPr>
              <a:t>pharmaceutical   care   practitioners,   other   clinicians,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98600" y="19812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support personnel, managers, and administrators.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55700" y="2705100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These individuals are likely to have different values, beliefs,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498600" y="30734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>
                <a:solidFill>
                  <a:srgbClr val="000000"/>
                </a:solidFill>
                <a:latin typeface="Arial"/>
                <a:cs typeface="Arial"/>
              </a:rPr>
              <a:t>and preferences. Whenever two people with different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98600" y="34417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value  systems  interact,  there  is  the  potential  for  an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98600" y="37973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>
                <a:solidFill>
                  <a:srgbClr val="000000"/>
                </a:solidFill>
                <a:latin typeface="Arial"/>
                <a:cs typeface="Arial"/>
              </a:rPr>
              <a:t>ethical problem to develop.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55700" y="4521200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>
                <a:solidFill>
                  <a:srgbClr val="000000"/>
                </a:solidFill>
                <a:latin typeface="Arial"/>
                <a:cs typeface="Arial"/>
              </a:rPr>
              <a:t>Because ethical problems are common in practice it is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98600" y="48895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>
                <a:solidFill>
                  <a:srgbClr val="000000"/>
                </a:solidFill>
                <a:latin typeface="Arial"/>
                <a:cs typeface="Arial"/>
              </a:rPr>
              <a:t>important that practitioners know how to identify and</a:t>
            </a:r>
          </a:p>
          <a:p>
            <a:pPr>
              <a:lnSpc>
                <a:spcPts val="276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498600" y="5257800"/>
            <a:ext cx="76454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>
                <a:solidFill>
                  <a:srgbClr val="000000"/>
                </a:solidFill>
                <a:latin typeface="Arial"/>
                <a:cs typeface="Arial"/>
              </a:rPr>
              <a:t>resolve them when they arise.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2"/>
          <p:cNvSpPr txBox="1"/>
          <p:nvPr/>
        </p:nvSpPr>
        <p:spPr>
          <a:xfrm>
            <a:off x="1079500" y="431800"/>
            <a:ext cx="885820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1" spc="-3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Ethics</a:t>
            </a:r>
          </a:p>
          <a:p>
            <a:pPr>
              <a:lnSpc>
                <a:spcPts val="3220"/>
              </a:lnSpc>
            </a:pPr>
            <a:endParaRPr lang="en-CA" sz="2807" dirty="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55700" y="1092200"/>
            <a:ext cx="7988300" cy="1943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  <a:tabLst>
                <a:tab pos="342900" algn="l"/>
                <a:tab pos="342900" algn="l"/>
                <a:tab pos="342900" algn="l"/>
                <a:tab pos="342900" algn="l"/>
              </a:tabLst>
            </a:pP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There are three issues— clinical, legal, and ethical —which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	can be so closely associated. It will be helpful if the three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	issues  can  be  separated,  when  possible,  because  a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79">
                <a:solidFill>
                  <a:srgbClr val="000000"/>
                </a:solidFill>
                <a:latin typeface="Arial"/>
                <a:cs typeface="Arial"/>
              </a:rPr>
              <a:t>	successful resolution to each issue is arrived at slightly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	differently.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55700" y="3263900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>
                <a:solidFill>
                  <a:srgbClr val="000000"/>
                </a:solidFill>
                <a:latin typeface="Arial"/>
                <a:cs typeface="Arial"/>
              </a:rPr>
              <a:t>Each   situation   requires   different   knowledge   for   its</a:t>
            </a:r>
          </a:p>
          <a:p>
            <a:pPr>
              <a:lnSpc>
                <a:spcPts val="2760"/>
              </a:lnSpc>
            </a:pPr>
            <a:endParaRPr lang="en-CA" sz="2402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98600" y="3619500"/>
            <a:ext cx="7645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279">
                <a:solidFill>
                  <a:srgbClr val="000000"/>
                </a:solidFill>
                <a:latin typeface="Arial"/>
                <a:cs typeface="Arial"/>
              </a:rPr>
              <a:t>recognition and a somewhat different process for its</a:t>
            </a:r>
            <a:br>
              <a:rPr lang="en-CA" sz="2400">
                <a:solidFill>
                  <a:srgbClr val="000000"/>
                </a:solidFill>
                <a:latin typeface="Times New Roman"/>
              </a:rPr>
            </a:br>
            <a:r>
              <a:rPr lang="en-CA" sz="2279" spc="-10">
                <a:solidFill>
                  <a:srgbClr val="000000"/>
                </a:solidFill>
                <a:latin typeface="Arial"/>
                <a:cs typeface="Arial"/>
              </a:rPr>
              <a:t>resolution.</a:t>
            </a:r>
          </a:p>
          <a:p>
            <a:pPr>
              <a:lnSpc>
                <a:spcPts val="2900"/>
              </a:lnSpc>
            </a:pPr>
            <a:endParaRPr lang="en-CA" sz="240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55700" y="4686300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 dirty="0">
                <a:solidFill>
                  <a:srgbClr val="000000"/>
                </a:solidFill>
                <a:latin typeface="Arial"/>
                <a:cs typeface="Arial"/>
              </a:rPr>
              <a:t>As a general rule, clinical problems should be identified and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98600" y="5041900"/>
            <a:ext cx="76454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resolved first, followed by legal issues, and if an ethical</a:t>
            </a:r>
            <a:br>
              <a:rPr lang="en-CA" sz="2400" dirty="0">
                <a:solidFill>
                  <a:srgbClr val="000000"/>
                </a:solidFill>
                <a:latin typeface="Times New Roman"/>
              </a:rPr>
            </a:b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problem remains, it can then be resolved effectively.</a:t>
            </a:r>
          </a:p>
          <a:p>
            <a:pPr>
              <a:lnSpc>
                <a:spcPts val="29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"/>
          <p:cNvSpPr txBox="1"/>
          <p:nvPr/>
        </p:nvSpPr>
        <p:spPr>
          <a:xfrm>
            <a:off x="380687" y="214326"/>
            <a:ext cx="1016625" cy="82073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3" spc="-3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>
              <a:lnSpc>
                <a:spcPts val="3220"/>
              </a:lnSpc>
            </a:pPr>
            <a:endParaRPr lang="en-CA" sz="281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46100" y="1104900"/>
            <a:ext cx="8597900" cy="7747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600"/>
              </a:lnSpc>
              <a:tabLst>
                <a:tab pos="342900" algn="l"/>
              </a:tabLst>
            </a:pPr>
            <a:r>
              <a:rPr lang="en-CA" sz="2097" dirty="0">
                <a:solidFill>
                  <a:srgbClr val="000000"/>
                </a:solidFill>
                <a:latin typeface="Arial"/>
                <a:cs typeface="Arial"/>
              </a:rPr>
              <a:t>The art of pharmacy was first practiced in Ancient Babylon around</a:t>
            </a:r>
            <a:br>
              <a:rPr lang="en-CA" sz="2207" dirty="0">
                <a:solidFill>
                  <a:srgbClr val="000000"/>
                </a:solidFill>
                <a:latin typeface="Times New Roman"/>
              </a:rPr>
            </a:br>
            <a:r>
              <a:rPr lang="en-CA" sz="2097" spc="-10" dirty="0">
                <a:solidFill>
                  <a:srgbClr val="000000"/>
                </a:solidFill>
                <a:latin typeface="Arial"/>
                <a:cs typeface="Arial"/>
              </a:rPr>
              <a:t>	2600 BC. In this era the priest, physician and pharmacist was the</a:t>
            </a:r>
          </a:p>
          <a:p>
            <a:pPr>
              <a:lnSpc>
                <a:spcPts val="2600"/>
              </a:lnSpc>
            </a:pPr>
            <a:endParaRPr lang="en-CA" sz="2207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9000" y="1778000"/>
            <a:ext cx="82550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099">
                <a:solidFill>
                  <a:srgbClr val="000000"/>
                </a:solidFill>
                <a:latin typeface="Arial"/>
                <a:cs typeface="Arial"/>
              </a:rPr>
              <a:t>same person. The Arabs were the first to separate the art of</a:t>
            </a:r>
          </a:p>
          <a:p>
            <a:pPr>
              <a:lnSpc>
                <a:spcPts val="2530"/>
              </a:lnSpc>
            </a:pPr>
            <a:endParaRPr lang="en-CA" sz="221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89000" y="2120900"/>
            <a:ext cx="8255000" cy="419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097" spc="-10">
                <a:solidFill>
                  <a:srgbClr val="000000"/>
                </a:solidFill>
                <a:latin typeface="Arial"/>
                <a:cs typeface="Arial"/>
              </a:rPr>
              <a:t>pharmacy from physician and in the eight century they establish the</a:t>
            </a:r>
          </a:p>
          <a:p>
            <a:pPr>
              <a:lnSpc>
                <a:spcPts val="2530"/>
              </a:lnSpc>
            </a:pPr>
            <a:endParaRPr lang="en-CA" sz="2207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89000" y="2451100"/>
            <a:ext cx="7067376" cy="641201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099" spc="-10" dirty="0">
                <a:solidFill>
                  <a:srgbClr val="000000"/>
                </a:solidFill>
                <a:latin typeface="Arial"/>
                <a:cs typeface="Arial"/>
              </a:rPr>
              <a:t>first private pharmacy in Baghdad.</a:t>
            </a:r>
          </a:p>
          <a:p>
            <a:pPr>
              <a:lnSpc>
                <a:spcPts val="2530"/>
              </a:lnSpc>
            </a:pPr>
            <a:endParaRPr lang="en-CA" sz="221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46100" y="3073400"/>
            <a:ext cx="8255000" cy="96180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30"/>
              </a:lnSpc>
            </a:pPr>
            <a:r>
              <a:rPr lang="en-CA" sz="2099" spc="-10" dirty="0">
                <a:solidFill>
                  <a:srgbClr val="000000"/>
                </a:solidFill>
                <a:latin typeface="Arial"/>
                <a:cs typeface="Arial"/>
              </a:rPr>
              <a:t>When the European countries were exposed to </a:t>
            </a:r>
            <a:r>
              <a:rPr lang="en-CA" sz="2400" spc="-10" dirty="0">
                <a:solidFill>
                  <a:srgbClr val="000000"/>
                </a:solidFill>
                <a:latin typeface="Arial"/>
                <a:cs typeface="Arial"/>
              </a:rPr>
              <a:t>Arabian influence, public pharmacies began to appear. However, it was not until about 1240 AD separated from medicine.</a:t>
            </a:r>
          </a:p>
        </p:txBody>
      </p:sp>
      <p:pic>
        <p:nvPicPr>
          <p:cNvPr id="1026" name="Picture 2" descr="History of Pharmacy Profession - Pharmapproach.com">
            <a:extLst>
              <a:ext uri="{FF2B5EF4-FFF2-40B4-BE49-F238E27FC236}">
                <a16:creationId xmlns:a16="http://schemas.microsoft.com/office/drawing/2014/main" id="{3F196E92-0BCF-4537-977D-332CC48E5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973" y="4699000"/>
            <a:ext cx="3488663" cy="195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2"/>
          <p:cNvSpPr txBox="1"/>
          <p:nvPr/>
        </p:nvSpPr>
        <p:spPr>
          <a:xfrm>
            <a:off x="1079500" y="241300"/>
            <a:ext cx="8064500" cy="5334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20"/>
              </a:lnSpc>
            </a:pPr>
            <a:r>
              <a:rPr lang="en-CA" sz="2613" spc="-30">
                <a:solidFill>
                  <a:srgbClr val="000000"/>
                </a:solidFill>
                <a:latin typeface="Arial"/>
                <a:cs typeface="Arial"/>
              </a:rPr>
              <a:t>HISTORY</a:t>
            </a:r>
          </a:p>
          <a:p>
            <a:pPr>
              <a:lnSpc>
                <a:spcPts val="3220"/>
              </a:lnSpc>
            </a:pPr>
            <a:endParaRPr lang="en-CA" sz="2810">
              <a:solidFill>
                <a:srgbClr val="000000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68780" y="791804"/>
            <a:ext cx="422538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1906 Federal Food and Drug Act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3568" y="1204554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 Enacted to stop the sale of inaccurately labeled drugs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3568" y="1706511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 dirty="0">
                <a:solidFill>
                  <a:srgbClr val="000000"/>
                </a:solidFill>
                <a:latin typeface="Arial"/>
                <a:cs typeface="Arial"/>
              </a:rPr>
              <a:t> Manufacturers were required to put truthful information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971600" y="2102260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on the label before selling the drug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12168" y="2524842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 dirty="0">
                <a:solidFill>
                  <a:srgbClr val="000000"/>
                </a:solidFill>
                <a:latin typeface="Arial"/>
                <a:cs typeface="Arial"/>
              </a:rPr>
              <a:t> Manufacturers had to prove their drug’s effectiveness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3568" y="3623392"/>
            <a:ext cx="3443507" cy="71814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1914 Harrison Narcotic Act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8780" y="4123403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82" spc="-10" dirty="0">
                <a:solidFill>
                  <a:srgbClr val="000000"/>
                </a:solidFill>
                <a:latin typeface="Arial"/>
                <a:cs typeface="Arial"/>
              </a:rPr>
              <a:t> Enacted  because  of  the  excessive  number  of  opium</a:t>
            </a:r>
          </a:p>
          <a:p>
            <a:pPr>
              <a:lnSpc>
                <a:spcPts val="2760"/>
              </a:lnSpc>
            </a:pPr>
            <a:endParaRPr lang="en-CA" sz="2402" dirty="0">
              <a:solidFill>
                <a:srgbClr val="00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27584" y="4588592"/>
            <a:ext cx="7988300" cy="457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addicts in the United States</a:t>
            </a:r>
          </a:p>
          <a:p>
            <a:pPr>
              <a:lnSpc>
                <a:spcPts val="276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83568" y="5397500"/>
            <a:ext cx="7988300" cy="8382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900"/>
              </a:lnSpc>
            </a:pP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 People   could   no   longer   obtain   opium   without   a</a:t>
            </a:r>
            <a:br>
              <a:rPr lang="en-CA" sz="2400" dirty="0">
                <a:solidFill>
                  <a:srgbClr val="000000"/>
                </a:solidFill>
                <a:latin typeface="Times New Roman"/>
              </a:rPr>
            </a:br>
            <a:r>
              <a:rPr lang="en-CA" sz="2279" spc="-10" dirty="0">
                <a:solidFill>
                  <a:srgbClr val="000000"/>
                </a:solidFill>
                <a:latin typeface="Arial"/>
                <a:cs typeface="Arial"/>
              </a:rPr>
              <a:t>prescription</a:t>
            </a:r>
          </a:p>
          <a:p>
            <a:pPr>
              <a:lnSpc>
                <a:spcPts val="290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4262F7AD-9995-44E3-A3A9-EC4AF40B9E30}"/>
              </a:ext>
            </a:extLst>
          </p:cNvPr>
          <p:cNvSpPr txBox="1"/>
          <p:nvPr/>
        </p:nvSpPr>
        <p:spPr>
          <a:xfrm>
            <a:off x="179512" y="260648"/>
            <a:ext cx="4585486" cy="5974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90"/>
              </a:lnSpc>
            </a:pPr>
            <a:r>
              <a:rPr lang="en-CA" sz="2279" spc="-1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1938 Food, Drug, and Cosmetic Act</a:t>
            </a:r>
          </a:p>
          <a:p>
            <a:pPr>
              <a:lnSpc>
                <a:spcPts val="2290"/>
              </a:lnSpc>
            </a:pPr>
            <a:endParaRPr lang="en-CA" sz="2400" dirty="0">
              <a:solidFill>
                <a:srgbClr val="000000"/>
              </a:solidFill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FC449F7E-E795-4C42-80DC-054D1856E354}"/>
              </a:ext>
            </a:extLst>
          </p:cNvPr>
          <p:cNvSpPr txBox="1"/>
          <p:nvPr/>
        </p:nvSpPr>
        <p:spPr>
          <a:xfrm>
            <a:off x="153975" y="764248"/>
            <a:ext cx="8811247" cy="192360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342900" indent="-342900">
              <a:lnSpc>
                <a:spcPts val="2540"/>
              </a:lnSpc>
              <a:buFont typeface="Arial" panose="020B0604020202020204" pitchFamily="34" charset="0"/>
              <a:buChar char="•"/>
            </a:pPr>
            <a:r>
              <a:rPr lang="en-US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Enacted because the earlier Food and Drug Act was not worded strictly enough and did not include cosmetics. </a:t>
            </a:r>
          </a:p>
          <a:p>
            <a:pPr marL="342900" indent="-342900">
              <a:lnSpc>
                <a:spcPts val="2540"/>
              </a:lnSpc>
              <a:buFont typeface="Arial" panose="020B0604020202020204" pitchFamily="34" charset="0"/>
              <a:buChar char="•"/>
            </a:pPr>
            <a:r>
              <a:rPr lang="en-US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drug companies to include directions to the consumer regarding use and package inserts on drugs </a:t>
            </a:r>
          </a:p>
          <a:p>
            <a:pPr marL="342900" indent="-342900">
              <a:lnSpc>
                <a:spcPts val="2540"/>
              </a:lnSpc>
              <a:buFont typeface="Arial" panose="020B0604020202020204" pitchFamily="34" charset="0"/>
              <a:buChar char="•"/>
            </a:pPr>
            <a:r>
              <a:rPr lang="en-US" sz="24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narcotics were required to be labeled “Warning: May be habit-forming”</a:t>
            </a:r>
            <a:endParaRPr lang="en-CA" sz="2400" spc="-1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42544AD-89C7-4FE0-98EA-E906DEECA2F8}"/>
              </a:ext>
            </a:extLst>
          </p:cNvPr>
          <p:cNvSpPr txBox="1"/>
          <p:nvPr/>
        </p:nvSpPr>
        <p:spPr>
          <a:xfrm>
            <a:off x="153975" y="2862098"/>
            <a:ext cx="8712968" cy="32316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60"/>
              </a:lnSpc>
            </a:pPr>
            <a:r>
              <a:rPr lang="en-CA" sz="2234" spc="-1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1951 Durham-Humphrey Amendment</a:t>
            </a:r>
            <a:r>
              <a:rPr lang="en-US" sz="2234" spc="-1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cs typeface="Arial"/>
              </a:rPr>
              <a:t> </a:t>
            </a:r>
          </a:p>
          <a:p>
            <a:pPr>
              <a:lnSpc>
                <a:spcPts val="2760"/>
              </a:lnSpc>
            </a:pPr>
            <a:r>
              <a:rPr lang="en-CA" sz="2400" spc="-10" dirty="0">
                <a:solidFill>
                  <a:srgbClr val="000000"/>
                </a:solidFill>
                <a:latin typeface="Arial"/>
                <a:cs typeface="Arial"/>
              </a:rPr>
              <a:t>Required  the  labeling	”Caution:  Federal  law  prohibits</a:t>
            </a:r>
          </a:p>
          <a:p>
            <a:pPr>
              <a:lnSpc>
                <a:spcPts val="2760"/>
              </a:lnSpc>
            </a:pPr>
            <a:r>
              <a:rPr lang="en-CA" sz="2234" spc="-10" dirty="0">
                <a:solidFill>
                  <a:srgbClr val="000000"/>
                </a:solidFill>
                <a:latin typeface="Arial"/>
                <a:cs typeface="Arial"/>
              </a:rPr>
              <a:t>dispensing without a prescription”</a:t>
            </a:r>
          </a:p>
          <a:p>
            <a:pPr>
              <a:lnSpc>
                <a:spcPts val="2760"/>
              </a:lnSpc>
            </a:pPr>
            <a:endParaRPr lang="en-CA" sz="2234" spc="-1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760"/>
              </a:lnSpc>
            </a:pPr>
            <a:r>
              <a:rPr lang="en-CA" sz="2400" spc="-10" dirty="0">
                <a:solidFill>
                  <a:srgbClr val="000000"/>
                </a:solidFill>
                <a:latin typeface="Arial"/>
                <a:cs typeface="Arial"/>
              </a:rPr>
              <a:t>Made   certain   drugs   require   a   doctor’s   order   and</a:t>
            </a:r>
            <a:br>
              <a:rPr lang="en-CA" sz="2800" dirty="0">
                <a:solidFill>
                  <a:srgbClr val="000000"/>
                </a:solidFill>
                <a:latin typeface="Times New Roman"/>
              </a:rPr>
            </a:br>
            <a:r>
              <a:rPr lang="en-CA" sz="2400" spc="-10" dirty="0">
                <a:solidFill>
                  <a:srgbClr val="000000"/>
                </a:solidFill>
                <a:latin typeface="Arial"/>
                <a:cs typeface="Arial"/>
              </a:rPr>
              <a:t>supervision.</a:t>
            </a:r>
          </a:p>
          <a:p>
            <a:pPr>
              <a:lnSpc>
                <a:spcPts val="2760"/>
              </a:lnSpc>
            </a:pPr>
            <a:endParaRPr lang="en-CA" sz="2400" spc="-1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ts val="2760"/>
              </a:lnSpc>
            </a:pPr>
            <a:r>
              <a:rPr lang="en-CA" sz="2400" dirty="0">
                <a:solidFill>
                  <a:srgbClr val="000000"/>
                </a:solidFill>
                <a:latin typeface="Arial"/>
                <a:cs typeface="Arial"/>
              </a:rPr>
              <a:t>Made the initial distinction between legend drugs </a:t>
            </a:r>
            <a:r>
              <a:rPr lang="en-CA" sz="2400" spc="-20" dirty="0">
                <a:solidFill>
                  <a:srgbClr val="000000"/>
                </a:solidFill>
                <a:latin typeface="Arial"/>
                <a:cs typeface="Arial"/>
              </a:rPr>
              <a:t>(by</a:t>
            </a:r>
            <a:br>
              <a:rPr lang="en-CA" sz="2800" dirty="0">
                <a:solidFill>
                  <a:srgbClr val="000000"/>
                </a:solidFill>
                <a:latin typeface="Times New Roman"/>
              </a:rPr>
            </a:br>
            <a:r>
              <a:rPr lang="en-CA" sz="2400" spc="-20" dirty="0">
                <a:solidFill>
                  <a:srgbClr val="000000"/>
                </a:solidFill>
                <a:latin typeface="Arial"/>
                <a:cs typeface="Arial"/>
              </a:rPr>
              <a:t>prescription only) and over-the-counter (OTC) medications</a:t>
            </a:r>
          </a:p>
        </p:txBody>
      </p:sp>
    </p:spTree>
    <p:extLst>
      <p:ext uri="{BB962C8B-B14F-4D97-AF65-F5344CB8AC3E}">
        <p14:creationId xmlns:p14="http://schemas.microsoft.com/office/powerpoint/2010/main" val="337014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1436</Words>
  <Application>Microsoft Office PowerPoint</Application>
  <PresentationFormat>عرض على الشاشة (4:3)</PresentationFormat>
  <Paragraphs>147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Investintech.com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abdulla raheem</cp:lastModifiedBy>
  <cp:revision>8</cp:revision>
  <dcterms:created xsi:type="dcterms:W3CDTF">2022-03-02T04:33:23Z</dcterms:created>
  <dcterms:modified xsi:type="dcterms:W3CDTF">2023-09-20T09:18:30Z</dcterms:modified>
</cp:coreProperties>
</file>