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2" r:id="rId3"/>
    <p:sldId id="270" r:id="rId4"/>
    <p:sldId id="258" r:id="rId5"/>
    <p:sldId id="261" r:id="rId6"/>
    <p:sldId id="273" r:id="rId7"/>
    <p:sldId id="262" r:id="rId8"/>
    <p:sldId id="274" r:id="rId9"/>
    <p:sldId id="263" r:id="rId10"/>
    <p:sldId id="278" r:id="rId11"/>
    <p:sldId id="264" r:id="rId12"/>
    <p:sldId id="265" r:id="rId13"/>
    <p:sldId id="267" r:id="rId14"/>
    <p:sldId id="268" r:id="rId15"/>
    <p:sldId id="266" r:id="rId16"/>
    <p:sldId id="275" r:id="rId17"/>
    <p:sldId id="276" r:id="rId18"/>
    <p:sldId id="277" r:id="rId19"/>
    <p:sldId id="279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8EB"/>
    <a:srgbClr val="F5ADE2"/>
    <a:srgbClr val="F08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707" autoAdjust="0"/>
  </p:normalViewPr>
  <p:slideViewPr>
    <p:cSldViewPr snapToGrid="0">
      <p:cViewPr varScale="1">
        <p:scale>
          <a:sx n="106" d="100"/>
          <a:sy n="106" d="100"/>
        </p:scale>
        <p:origin x="68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B5E2C-E25E-449A-A557-A922DC00E7E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6144-3E80-40B9-95A6-48E416AA0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0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60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4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5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9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9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0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3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1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5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7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2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8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C7F3-607E-4B59-88F8-449A59CA3E5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440605"/>
            <a:ext cx="12192000" cy="194094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2051" y="1155935"/>
            <a:ext cx="12784347" cy="1802926"/>
          </a:xfrm>
        </p:spPr>
        <p:txBody>
          <a:bodyPr>
            <a:noAutofit/>
          </a:bodyPr>
          <a:lstStyle/>
          <a:p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b="1" dirty="0">
                <a:latin typeface="Tahoma" panose="020B0604030504040204" pitchFamily="34" charset="0"/>
              </a:rPr>
              <a:t>anesthesia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31377" y="4521227"/>
            <a:ext cx="5260621" cy="173509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735604" y="4928041"/>
            <a:ext cx="365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FIBMS </a:t>
            </a:r>
            <a:r>
              <a:rPr lang="en-US" sz="2000" dirty="0" err="1"/>
              <a:t>Anaesthesia</a:t>
            </a:r>
            <a:endParaRPr 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9BDA41A-A851-C287-6C2D-BCD098F39083}"/>
              </a:ext>
            </a:extLst>
          </p:cNvPr>
          <p:cNvSpPr txBox="1"/>
          <p:nvPr/>
        </p:nvSpPr>
        <p:spPr>
          <a:xfrm>
            <a:off x="7569862" y="5398607"/>
            <a:ext cx="4109156" cy="71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800" dirty="0">
                <a:latin typeface="Bahnschrift" panose="020B0502040204020203" pitchFamily="34" charset="0"/>
              </a:rPr>
              <a:t>Dr : Bassim </a:t>
            </a:r>
            <a:r>
              <a:rPr lang="en-US" sz="2800" dirty="0" err="1">
                <a:latin typeface="Bahnschrift" panose="020B0502040204020203" pitchFamily="34" charset="0"/>
              </a:rPr>
              <a:t>mohammed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</a:p>
          <a:p>
            <a:r>
              <a:rPr lang="en-US" dirty="0"/>
              <a:t>MSc anesthesia &amp; intensive care</a:t>
            </a:r>
            <a:r>
              <a:rPr lang="en-US" sz="1200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69811A-B378-76CA-A6DA-19837512828C}"/>
              </a:ext>
            </a:extLst>
          </p:cNvPr>
          <p:cNvSpPr txBox="1"/>
          <p:nvPr/>
        </p:nvSpPr>
        <p:spPr>
          <a:xfrm>
            <a:off x="6931378" y="4549968"/>
            <a:ext cx="52606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Bahnschrift" panose="020B0502040204020203" pitchFamily="34" charset="0"/>
              </a:rPr>
              <a:t> </a:t>
            </a:r>
            <a:r>
              <a:rPr lang="en-US" sz="2400" b="1" dirty="0">
                <a:latin typeface="Bahnschrift" panose="020B0502040204020203" pitchFamily="34" charset="0"/>
              </a:rPr>
              <a:t>By:  </a:t>
            </a:r>
            <a:r>
              <a:rPr lang="en-US" sz="2800" dirty="0">
                <a:latin typeface="Bahnschrift" panose="020B0502040204020203" pitchFamily="34" charset="0"/>
              </a:rPr>
              <a:t>Dr : </a:t>
            </a:r>
            <a:r>
              <a:rPr lang="en-US" sz="2800" dirty="0" err="1">
                <a:latin typeface="Bahnschrift" panose="020B0502040204020203" pitchFamily="34" charset="0"/>
              </a:rPr>
              <a:t>Miaad</a:t>
            </a:r>
            <a:r>
              <a:rPr lang="en-US" sz="2800" dirty="0">
                <a:latin typeface="Bahnschrift" panose="020B0502040204020203" pitchFamily="34" charset="0"/>
              </a:rPr>
              <a:t> Adnan </a:t>
            </a:r>
            <a:endParaRPr lang="en-US" sz="1800" dirty="0">
              <a:latin typeface="Bahnschrift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D3EA400-278E-53D2-69E7-832B09CFA5F8}"/>
              </a:ext>
            </a:extLst>
          </p:cNvPr>
          <p:cNvSpPr/>
          <p:nvPr/>
        </p:nvSpPr>
        <p:spPr>
          <a:xfrm>
            <a:off x="344310" y="5200514"/>
            <a:ext cx="2488537" cy="1057536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3944AA2-06F1-3261-FB78-0C5E91453317}"/>
              </a:ext>
            </a:extLst>
          </p:cNvPr>
          <p:cNvSpPr txBox="1"/>
          <p:nvPr/>
        </p:nvSpPr>
        <p:spPr>
          <a:xfrm>
            <a:off x="503020" y="5293963"/>
            <a:ext cx="2777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lecture/ 3</a:t>
            </a:r>
            <a:r>
              <a:rPr lang="en-US" baseline="30000" dirty="0"/>
              <a:t>rd</a:t>
            </a:r>
            <a:r>
              <a:rPr lang="en-US" dirty="0"/>
              <a:t> stage/ anesthesia technology</a:t>
            </a:r>
          </a:p>
          <a:p>
            <a:r>
              <a:rPr lang="en-US" dirty="0" smtClean="0"/>
              <a:t>2023 </a:t>
            </a:r>
            <a:r>
              <a:rPr lang="en-US" dirty="0"/>
              <a:t>-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63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72003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9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4686" y="2962041"/>
            <a:ext cx="11491818" cy="3318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most common used antiemetic drug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Dose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0.15 to 0.3 mg /kg and last for 12 hour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Used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 emergency anesthesia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centrally as dopaminergic antagonist on the vomiting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center in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medulla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peripherally by increasing the rate of gastric emptying and increasing in the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gut peristalsis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May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produce oculogyric (extrapyramidal) side effect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4686" y="1597870"/>
            <a:ext cx="7961639" cy="668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Antiemetic :</a:t>
            </a:r>
            <a:endParaRPr lang="en-US" sz="4000" b="1" dirty="0">
              <a:solidFill>
                <a:srgbClr val="7030A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4686" y="2324464"/>
            <a:ext cx="5051752" cy="4586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R="57150" lvl="0">
              <a:spcBef>
                <a:spcPts val="900"/>
              </a:spcBef>
              <a:spcAft>
                <a:spcPts val="120"/>
              </a:spcAft>
              <a:tabLst>
                <a:tab pos="180340" algn="l"/>
              </a:tabLst>
            </a:pPr>
            <a:r>
              <a:rPr lang="en-US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Metoclopramide (</a:t>
            </a: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plasil</a:t>
            </a:r>
            <a:r>
              <a:rPr lang="en-US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) :</a:t>
            </a:r>
            <a:endParaRPr lang="en-US" sz="2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9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701486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10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9" y="1230371"/>
            <a:ext cx="796218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Antacid </a:t>
            </a:r>
            <a:endParaRPr lang="en-GB" sz="3200" kern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Patients who have received opiates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as emergencies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in pain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delayed gastric emptying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hiatus hernia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Oral sodium citrate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Ranitidine , Proton pump inhibitors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Metoclopramide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</a:t>
            </a: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or </a:t>
            </a:r>
            <a:r>
              <a:rPr lang="en-US" sz="28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orogastric</a:t>
            </a: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tube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156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692859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11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9" y="1762825"/>
            <a:ext cx="879894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3200" kern="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Anti-autonomic use in : </a:t>
            </a:r>
            <a:endParaRPr lang="en-US" sz="3200" kern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GB" sz="2800" u="sng" kern="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Parasympathetic reflexes</a:t>
            </a:r>
            <a:r>
              <a:rPr lang="en-US" sz="2800" u="sng" kern="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Excessive vagal activity causing profound bradycardia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Halothane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Suxamethonium</a:t>
            </a: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Surgery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Traction on the </a:t>
            </a:r>
            <a:r>
              <a:rPr lang="en-US" sz="24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extraocular</a:t>
            </a: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muscles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Handling of the viscera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 elevation of a fractured </a:t>
            </a:r>
            <a:r>
              <a:rPr lang="en-US" sz="24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zygoma</a:t>
            </a: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742950" lvl="1" indent="-28575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endParaRPr lang="en-GB" sz="2800" kern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9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590993"/>
            <a:ext cx="11483191" cy="491332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12</a:t>
            </a:r>
            <a:endParaRPr lang="en-US" sz="1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80" y="1690688"/>
            <a:ext cx="10058400" cy="46988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21767" y="1997440"/>
            <a:ext cx="210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31904" y="1997440"/>
            <a:ext cx="99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7443" y="1893925"/>
            <a:ext cx="2104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 Adult</a:t>
            </a:r>
          </a:p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Dose (mg)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63003" y="2000580"/>
            <a:ext cx="143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12881" y="5503653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38496" y="5466170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41744" y="5512279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21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-9963"/>
            <a:ext cx="12183373" cy="686796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12183373" cy="3695700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13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3812881" y="5503653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38496" y="5466170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41744" y="5512279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6" t="5381" r="4359" b="3364"/>
          <a:stretch/>
        </p:blipFill>
        <p:spPr>
          <a:xfrm>
            <a:off x="1523646" y="-9963"/>
            <a:ext cx="9010650" cy="688701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905250" y="438150"/>
            <a:ext cx="1924050" cy="466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41743" y="438149"/>
            <a:ext cx="962025" cy="466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23496" y="438149"/>
            <a:ext cx="962025" cy="466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14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45721" y="2578154"/>
            <a:ext cx="9342408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elderly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debilitated patients (severely ill patient)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acutely intoxication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upper airway obstruction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trauma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central apnea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neurologic deterioration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severe pulmonary and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valvular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heart diseases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5636" y="1843088"/>
            <a:ext cx="7961639" cy="557212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 or withhold sedatives and analgesics in</a:t>
            </a:r>
          </a:p>
        </p:txBody>
      </p:sp>
    </p:spTree>
    <p:extLst>
      <p:ext uri="{BB962C8B-B14F-4D97-AF65-F5344CB8AC3E}">
        <p14:creationId xmlns:p14="http://schemas.microsoft.com/office/powerpoint/2010/main" val="298099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72003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15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4686" y="2627691"/>
            <a:ext cx="10901791" cy="3757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57150" lvl="1" indent="-285750">
              <a:lnSpc>
                <a:spcPct val="150000"/>
              </a:lnSpc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Potent analgesic 100 times more than morphine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Metabolized in the liver and excreted in the urine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Produce respiratory depression so use in caution with COPD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Cause less nausea and vomiting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Can be reversed by </a:t>
            </a:r>
            <a:r>
              <a:rPr lang="en-US" sz="2600" b="1" u="sng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naloxone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Dose 1-5 microgram / kilogram </a:t>
            </a:r>
            <a:r>
              <a:rPr lang="en-US" sz="2600" b="1" dirty="0" err="1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i.v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686" y="1655764"/>
            <a:ext cx="7961639" cy="7350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     </a:t>
            </a:r>
            <a:r>
              <a:rPr lang="en-US" sz="4000" b="1" dirty="0" smtClean="0">
                <a:solidFill>
                  <a:srgbClr val="7030A0"/>
                </a:solidFill>
              </a:rPr>
              <a:t>Fentanyl :</a:t>
            </a:r>
            <a:endParaRPr lang="en-US" sz="24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5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72003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16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0182" y="1931876"/>
            <a:ext cx="11064952" cy="414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7150" lvl="1">
              <a:lnSpc>
                <a:spcPct val="150000"/>
              </a:lnSpc>
              <a:spcBef>
                <a:spcPts val="600"/>
              </a:spcBef>
              <a:spcAft>
                <a:spcPts val="120"/>
              </a:spcAft>
              <a:tabLst>
                <a:tab pos="180340" algn="l"/>
              </a:tabLst>
            </a:pPr>
            <a:endParaRPr lang="en-US" sz="2400" b="1" dirty="0">
              <a:solidFill>
                <a:srgbClr val="00000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57150" lvl="1">
              <a:lnSpc>
                <a:spcPct val="150000"/>
              </a:lnSpc>
              <a:spcBef>
                <a:spcPts val="600"/>
              </a:spcBef>
              <a:spcAft>
                <a:spcPts val="120"/>
              </a:spcAft>
              <a:tabLst>
                <a:tab pos="180340" algn="l"/>
              </a:tabLst>
            </a:pPr>
            <a:r>
              <a:rPr lang="en-US" sz="2400" b="1" dirty="0" smtClean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                         has </a:t>
            </a: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vagal inhibition (tachycardia), CNS stimulation , </a:t>
            </a:r>
            <a:r>
              <a:rPr lang="en-US" sz="2400" b="1" dirty="0" err="1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Antisialagogues</a:t>
            </a: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(decrease salivation) . </a:t>
            </a:r>
            <a:endParaRPr lang="en-US" sz="2400" b="1" dirty="0" smtClean="0">
              <a:solidFill>
                <a:srgbClr val="00000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57150" lvl="1">
              <a:lnSpc>
                <a:spcPct val="150000"/>
              </a:lnSpc>
              <a:spcBef>
                <a:spcPts val="600"/>
              </a:spcBef>
              <a:spcAft>
                <a:spcPts val="120"/>
              </a:spcAft>
              <a:tabLst>
                <a:tab pos="180340" algn="l"/>
              </a:tabLst>
            </a:pPr>
            <a:r>
              <a:rPr lang="en-US" sz="2400" b="1" dirty="0"/>
              <a:t>The dose of atropine is 0.3</a:t>
            </a:r>
            <a:r>
              <a:rPr lang="en-US" sz="2400" dirty="0"/>
              <a:t> </a:t>
            </a:r>
            <a:r>
              <a:rPr lang="en-US" sz="2400" b="1" dirty="0"/>
              <a:t>– 0.4 mg iv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                           </a:t>
            </a:r>
            <a:r>
              <a:rPr lang="en-US" sz="2400" b="1" dirty="0" smtClean="0"/>
              <a:t>had </a:t>
            </a:r>
            <a:r>
              <a:rPr lang="en-US" sz="2400" b="1" dirty="0"/>
              <a:t>less vagal inhibition effect with more effect on</a:t>
            </a:r>
            <a:r>
              <a:rPr lang="en-US" sz="2400" dirty="0"/>
              <a:t> </a:t>
            </a:r>
            <a:r>
              <a:rPr lang="en-US" sz="2400" b="1" dirty="0"/>
              <a:t>salivation but produce sedation and amnesia so should be avoided</a:t>
            </a:r>
            <a:r>
              <a:rPr lang="en-US" sz="2400" dirty="0"/>
              <a:t> </a:t>
            </a:r>
            <a:r>
              <a:rPr lang="en-US" sz="2400" b="1" dirty="0"/>
              <a:t>in elderly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b="1" dirty="0">
              <a:solidFill>
                <a:srgbClr val="00000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686" y="1597870"/>
            <a:ext cx="7961639" cy="668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 Anti-autonomic:</a:t>
            </a:r>
            <a:endParaRPr lang="en-US" sz="4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4686" y="2698858"/>
            <a:ext cx="2637164" cy="4586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Atropine :</a:t>
            </a:r>
            <a:endParaRPr lang="ar-IQ" dirty="0"/>
          </a:p>
        </p:txBody>
      </p:sp>
      <p:sp>
        <p:nvSpPr>
          <p:cNvPr id="9" name="Rectangle 8"/>
          <p:cNvSpPr/>
          <p:nvPr/>
        </p:nvSpPr>
        <p:spPr>
          <a:xfrm>
            <a:off x="734686" y="4421627"/>
            <a:ext cx="2637164" cy="4674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b="1" dirty="0" err="1" smtClean="0"/>
              <a:t>Hyoscine</a:t>
            </a:r>
            <a:r>
              <a:rPr lang="en-US" sz="3200" b="1" dirty="0" smtClean="0"/>
              <a:t> 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4047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72003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17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02257" y="3006512"/>
            <a:ext cx="10972800" cy="3190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Has no central action, because it does not cross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blood brain barrier.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Had longer duration and less tachycardia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They produce dry mouth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They produce </a:t>
            </a:r>
            <a:r>
              <a:rPr lang="en-US" sz="2400" b="1" dirty="0" err="1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mydriasis</a:t>
            </a: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(dilation of eye pupil </a:t>
            </a:r>
            <a:r>
              <a:rPr lang="en-US" sz="2400" b="1" dirty="0" smtClean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400" b="1" dirty="0" smtClean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Atropine </a:t>
            </a: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may cause central anticholinergic syndrome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(restlessness, agitation, somnolence, convulsion ) and this can be reversed by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physostigmine</a:t>
            </a:r>
            <a:endParaRPr lang="en-US" sz="2400" b="1" dirty="0">
              <a:solidFill>
                <a:srgbClr val="00000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686" y="1597870"/>
            <a:ext cx="7961639" cy="668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Anti-autonomic </a:t>
            </a:r>
            <a:r>
              <a:rPr lang="en-US" sz="4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4000" b="1" dirty="0">
              <a:solidFill>
                <a:srgbClr val="7030A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3666" y="2406856"/>
            <a:ext cx="3806858" cy="4586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sz="3600" b="1" dirty="0" err="1" smtClean="0">
                <a:solidFill>
                  <a:schemeClr val="tx1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Glycopyrrolate</a:t>
            </a:r>
            <a:r>
              <a:rPr lang="en-US" sz="3600" b="1" dirty="0" smtClean="0">
                <a:solidFill>
                  <a:schemeClr val="tx1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3600" b="1" dirty="0">
              <a:solidFill>
                <a:schemeClr val="tx1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742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72003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18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1232" y="2803252"/>
            <a:ext cx="1118108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antihypertensives except ARBs &amp; ACE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inhibitors</a:t>
            </a:r>
          </a:p>
          <a:p>
            <a:pPr marR="57150" lvl="0">
              <a:spcBef>
                <a:spcPts val="900"/>
              </a:spcBef>
              <a:spcAft>
                <a:spcPts val="120"/>
              </a:spcAft>
              <a:tabLst>
                <a:tab pos="18034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(stop 24-36 hrs.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preoperatively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Diuretics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cardiac medications (beta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blockers.digoxin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calcium channel blockers)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Antidepressants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Anxiolytics</a:t>
            </a:r>
          </a:p>
          <a:p>
            <a:pPr marR="57150" lvl="0">
              <a:spcBef>
                <a:spcPts val="900"/>
              </a:spcBef>
              <a:spcAft>
                <a:spcPts val="120"/>
              </a:spcAft>
              <a:tabLst>
                <a:tab pos="180340" algn="l"/>
              </a:tabLst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686" y="1597870"/>
            <a:ext cx="7961639" cy="668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Chronic drug used by patients</a:t>
            </a:r>
            <a:r>
              <a:rPr lang="en-US" sz="36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rgbClr val="7030A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7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ar-SA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sk-SK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r-SA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029" y="2114657"/>
            <a:ext cx="10359496" cy="392383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ar-S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</a:t>
            </a:r>
            <a:r>
              <a:rPr lang="ar-SA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ar-SA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 of drugs before</a:t>
            </a:r>
            <a:endParaRPr lang="ar-S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induction of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anaesthesia</a:t>
            </a:r>
            <a:endParaRPr lang="ar-S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ar-S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r>
              <a:rPr lang="ar-SA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ar-SA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sychological</a:t>
            </a:r>
            <a:endParaRPr lang="ar-S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ar-SA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P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harmacological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7146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72003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20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399" y="2888076"/>
            <a:ext cx="10860658" cy="3318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Thyroid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medications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Steroids &amp; Statins 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psychiatric medications, birth control pills, eye drops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heart burn &amp; reflux medications</a:t>
            </a:r>
          </a:p>
          <a:p>
            <a:pPr marL="342900" marR="57150" lvl="0" indent="-342900">
              <a:spcBef>
                <a:spcPts val="900"/>
              </a:spcBef>
              <a:spcAft>
                <a:spcPts val="120"/>
              </a:spcAft>
              <a:buBlip>
                <a:blip r:embed="rId2"/>
              </a:buBlip>
              <a:tabLst>
                <a:tab pos="18034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	asthma medications</a:t>
            </a:r>
          </a:p>
          <a:p>
            <a:pPr marR="57150" lvl="0">
              <a:spcBef>
                <a:spcPts val="900"/>
              </a:spcBef>
              <a:spcAft>
                <a:spcPts val="120"/>
              </a:spcAft>
              <a:tabLst>
                <a:tab pos="180340" algn="l"/>
              </a:tabLst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686" y="1597870"/>
            <a:ext cx="7961639" cy="668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Chronic drug used by patients</a:t>
            </a:r>
            <a:r>
              <a:rPr lang="en-US" sz="36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rgbClr val="7030A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71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6" y="436130"/>
            <a:ext cx="10131186" cy="720039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21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399" y="1520275"/>
            <a:ext cx="1045845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3600" b="1" dirty="0">
                <a:solidFill>
                  <a:srgbClr val="7030A0"/>
                </a:solidFill>
                <a:ea typeface="Times New Roman" panose="02020603050405020304" pitchFamily="18" charset="0"/>
              </a:rPr>
              <a:t>A</a:t>
            </a:r>
            <a:r>
              <a:rPr lang="en-IN" sz="3600" b="1" dirty="0" smtClean="0">
                <a:solidFill>
                  <a:srgbClr val="7030A0"/>
                </a:solidFill>
                <a:ea typeface="Times New Roman" panose="02020603050405020304" pitchFamily="18" charset="0"/>
              </a:rPr>
              <a:t>spirin</a:t>
            </a:r>
            <a:r>
              <a:rPr lang="en-IN" sz="32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IN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r>
              <a:rPr lang="en-I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reversal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of platelet inhibition within 3 days of stopping</a:t>
            </a:r>
            <a:b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IN" sz="2800" b="1" u="sng" dirty="0" smtClean="0">
                <a:solidFill>
                  <a:schemeClr val="accent5"/>
                </a:solidFill>
                <a:ea typeface="Times New Roman" panose="02020603050405020304" pitchFamily="18" charset="0"/>
              </a:rPr>
              <a:t>don't stop</a:t>
            </a:r>
            <a:r>
              <a:rPr lang="en-IN" sz="2800" dirty="0" smtClean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in patients </a:t>
            </a:r>
            <a:r>
              <a:rPr lang="en-I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with : </a:t>
            </a:r>
          </a:p>
          <a:p>
            <a:pPr lvl="0">
              <a:tabLst>
                <a:tab pos="180340" algn="l"/>
                <a:tab pos="457200" algn="l"/>
              </a:tabLst>
            </a:pPr>
            <a:r>
              <a:rPr lang="en-IN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-   </a:t>
            </a:r>
            <a:r>
              <a:rPr lang="en-IN" sz="2800" b="1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drug </a:t>
            </a:r>
            <a:r>
              <a:rPr lang="en-IN" sz="2800" b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eluting coronary stents until 12months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of dual antiplatelet therapy completed</a:t>
            </a:r>
            <a:b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IN" sz="28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- </a:t>
            </a:r>
            <a:r>
              <a:rPr lang="en-I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  </a:t>
            </a:r>
            <a:r>
              <a:rPr lang="en-IN" sz="2800" b="1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bare </a:t>
            </a:r>
            <a:r>
              <a:rPr lang="en-IN" sz="2800" b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metal stents :continue for 1 </a:t>
            </a:r>
            <a:r>
              <a:rPr lang="en-IN" sz="2800" b="1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month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endParaRPr lang="en-US" sz="28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 err="1">
                <a:solidFill>
                  <a:srgbClr val="7030A0"/>
                </a:solidFill>
                <a:ea typeface="Times New Roman" panose="02020603050405020304" pitchFamily="18" charset="0"/>
              </a:rPr>
              <a:t>Thienopyridines</a:t>
            </a:r>
            <a:r>
              <a:rPr lang="en-IN" sz="28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(</a:t>
            </a:r>
            <a:r>
              <a:rPr lang="en-IN" sz="2800" b="1" dirty="0" err="1">
                <a:solidFill>
                  <a:srgbClr val="7030A0"/>
                </a:solidFill>
                <a:ea typeface="Times New Roman" panose="02020603050405020304" pitchFamily="18" charset="0"/>
              </a:rPr>
              <a:t>clopidogrel</a:t>
            </a: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(Plavix)</a:t>
            </a: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,</a:t>
            </a:r>
            <a:r>
              <a:rPr lang="en-IN" sz="2800" b="1" dirty="0" err="1">
                <a:solidFill>
                  <a:srgbClr val="7030A0"/>
                </a:solidFill>
                <a:ea typeface="Times New Roman" panose="02020603050405020304" pitchFamily="18" charset="0"/>
              </a:rPr>
              <a:t>ticlopidine</a:t>
            </a: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)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/>
            </a:r>
            <a:b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reversal of platelet inhibition in 7 days for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clopidogrel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,14 days for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Ticlopidine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/>
            </a:r>
            <a:b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for cataract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sx:no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need to stop</a:t>
            </a:r>
            <a:b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for </a:t>
            </a:r>
            <a:r>
              <a:rPr lang="en-I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coronary artery </a:t>
            </a:r>
            <a:r>
              <a:rPr lang="en-IN" sz="280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stents,same</a:t>
            </a:r>
            <a:r>
              <a:rPr lang="en-I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as aspirin</a:t>
            </a:r>
            <a:endParaRPr lang="en-US" sz="280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6164" y="542925"/>
            <a:ext cx="6572250" cy="561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 Medicines </a:t>
            </a:r>
            <a:r>
              <a:rPr lang="en-US" sz="30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with special </a:t>
            </a:r>
            <a:r>
              <a:rPr lang="en-US" sz="3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attention : </a:t>
            </a:r>
            <a:endParaRPr lang="en-US" sz="3000" b="1" dirty="0">
              <a:solidFill>
                <a:srgbClr val="7030A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94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130"/>
            <a:ext cx="10274061" cy="720039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6" y="436130"/>
            <a:ext cx="10131186" cy="720039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474839"/>
            <a:ext cx="11483191" cy="4984955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22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399" y="1520275"/>
            <a:ext cx="1065847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Oral </a:t>
            </a:r>
            <a:r>
              <a:rPr lang="en-IN" sz="2800" b="1" dirty="0" err="1">
                <a:solidFill>
                  <a:srgbClr val="7030A0"/>
                </a:solidFill>
                <a:ea typeface="Times New Roman" panose="02020603050405020304" pitchFamily="18" charset="0"/>
              </a:rPr>
              <a:t>hypoglycemics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discontinue on day of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</a:t>
            </a:r>
            <a:endParaRPr lang="en-US" sz="2800" dirty="0"/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Diuretics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: discontinue on day of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except thiazides taken as antihypertensive</a:t>
            </a:r>
            <a:endParaRPr lang="en-US" sz="2800" dirty="0"/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sildenafil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discontinue 24hrs before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</a:t>
            </a:r>
            <a:endParaRPr lang="en-US" sz="2800" dirty="0"/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COX 2 inhibitors: continue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on day of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unless surgeon is concerned about bone healing</a:t>
            </a:r>
            <a:endParaRPr lang="en-US" sz="2800" dirty="0"/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NSAIDs: discontinue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48hrs before day of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</a:t>
            </a:r>
            <a:endParaRPr lang="en-US" sz="2800" dirty="0"/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Warfarin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: discontinue 4days before day of </a:t>
            </a:r>
            <a:r>
              <a:rPr lang="en-IN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sx</a:t>
            </a:r>
            <a:endParaRPr lang="en-US" sz="2800" dirty="0"/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80340" algn="l"/>
                <a:tab pos="457200" algn="l"/>
              </a:tabLst>
            </a:pPr>
            <a:r>
              <a:rPr lang="en-IN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Mono amine oxidase inhibitors: continue</a:t>
            </a:r>
            <a:r>
              <a:rPr lang="en-IN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I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medication and adjust anaesthesia plan accordingly</a:t>
            </a:r>
            <a:r>
              <a:rPr lang="en-US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6164" y="542925"/>
            <a:ext cx="6572250" cy="561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 Medicines </a:t>
            </a:r>
            <a:r>
              <a:rPr lang="en-US" sz="3000" b="1" dirty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with special </a:t>
            </a:r>
            <a:r>
              <a:rPr lang="en-US" sz="3000" b="1" dirty="0" smtClean="0">
                <a:solidFill>
                  <a:srgbClr val="7030A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attention : </a:t>
            </a:r>
            <a:endParaRPr lang="en-US" sz="3000" b="1" dirty="0">
              <a:solidFill>
                <a:srgbClr val="7030A0"/>
              </a:solidFill>
              <a:latin typeface="Calibri-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ar-SA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sk-SK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ar-SA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: 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029" y="2114657"/>
            <a:ext cx="10359496" cy="39238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Psychological Premedication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provided by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anesthesiologist's preoperative visit and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interview with the patient and family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members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</a:t>
            </a:r>
          </a:p>
          <a:p>
            <a:pPr marL="0" indent="0">
              <a:buNone/>
            </a:pP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Pharmacological Premedication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 of drugs orally orintramuscularly 1 to 2 hours before the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anticipated induction of anesthesia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861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 </a:t>
            </a:r>
            <a:r>
              <a:rPr lang="en-IN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 of </a:t>
            </a:r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80" y="1930034"/>
            <a:ext cx="10653618" cy="448019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Anxiety relief (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anxiolysis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Amnesia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Sedation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Analgesia</a:t>
            </a:r>
          </a:p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Antiemtic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Antisalogogoue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effect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Increased in gastric fluid PH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723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 </a:t>
            </a:r>
            <a:r>
              <a:rPr lang="en-IN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of </a:t>
            </a:r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4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45957" y="2036881"/>
            <a:ext cx="10653618" cy="4480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Decreased in gastric fluid volume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Attenuation of sympathetic nervous system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 response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 in anesthetic requirements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Prophylaxis against allergic reaction</a:t>
            </a:r>
          </a:p>
        </p:txBody>
      </p:sp>
    </p:spTree>
    <p:extLst>
      <p:ext uri="{BB962C8B-B14F-4D97-AF65-F5344CB8AC3E}">
        <p14:creationId xmlns:p14="http://schemas.microsoft.com/office/powerpoint/2010/main" val="148569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 </a:t>
            </a:r>
            <a:r>
              <a:rPr lang="en-IN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of </a:t>
            </a:r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5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45957" y="2036881"/>
            <a:ext cx="11137416" cy="3685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patient should enter the operation room: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Free of apprehension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Sedated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Arousable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Cooperative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10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6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9" y="1846574"/>
            <a:ext cx="7962181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Anxiolysis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benzodiazepines 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B-blockers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Amnesia 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lorazepam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anterograde amnesia 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1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pPr algn="l"/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Anxiolytic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7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8" y="1763923"/>
            <a:ext cx="1018557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7150" indent="-90170">
              <a:lnSpc>
                <a:spcPct val="150000"/>
              </a:lnSpc>
              <a:spcAft>
                <a:spcPts val="120"/>
              </a:spcAft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These drugs used to </a:t>
            </a:r>
            <a:r>
              <a:rPr lang="en-US" sz="2000" b="1" u="sng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decrease the anxiety</a:t>
            </a: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of the patients and make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him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sedative and calm with amnesia (unable to remember)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They act predominantly on GABA receptors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Minimum cardiac and respiratory depression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Do not produce nausea and vomiting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Lack the analgesic effect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Cross the placenta and may cause neonatal depression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57150" lvl="1" indent="-2857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The main drugs that used are the </a:t>
            </a:r>
            <a:r>
              <a:rPr lang="en-US" sz="2000" b="1" dirty="0">
                <a:solidFill>
                  <a:srgbClr val="00206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benzodiazepines </a:t>
            </a: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; diazepam ,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midazolam , </a:t>
            </a:r>
            <a:r>
              <a:rPr lang="en-US" sz="2000" b="1" dirty="0" err="1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lorazepam</a:t>
            </a:r>
            <a:r>
              <a:rPr lang="en-US" sz="2000" b="1" dirty="0">
                <a:solidFill>
                  <a:srgbClr val="000000"/>
                </a:solidFill>
                <a:latin typeface="Calibri-Bold"/>
                <a:ea typeface="Calibri" panose="020F0502020204030204" pitchFamily="34" charset="0"/>
                <a:cs typeface="Arial" panose="020B0604020202020204" pitchFamily="34" charset="0"/>
              </a:rPr>
              <a:t> ,alprazolam.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7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83684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8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86928" y="1883444"/>
            <a:ext cx="99376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Anti-emetic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Dopamine antagonists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Antihistamines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Anticholinergics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- 5-hydroxytryptamine antagonists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A2- agonists: clonidine,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Dexmetomidine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713</Words>
  <Application>Microsoft Office PowerPoint</Application>
  <PresentationFormat>Widescreen</PresentationFormat>
  <Paragraphs>195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Bahnschrift</vt:lpstr>
      <vt:lpstr>Calibri</vt:lpstr>
      <vt:lpstr>Calibri Light</vt:lpstr>
      <vt:lpstr>Calibri-Bold</vt:lpstr>
      <vt:lpstr>Symbol</vt:lpstr>
      <vt:lpstr>Tahoma</vt:lpstr>
      <vt:lpstr>Times New Roman</vt:lpstr>
      <vt:lpstr>Wingdings</vt:lpstr>
      <vt:lpstr>Office Theme</vt:lpstr>
      <vt:lpstr>Premedication of anesthesia </vt:lpstr>
      <vt:lpstr>        Premedication :</vt:lpstr>
      <vt:lpstr>        Premedication    : </vt:lpstr>
      <vt:lpstr> Goals of Premedication ?</vt:lpstr>
      <vt:lpstr> Goal of Premedication ?</vt:lpstr>
      <vt:lpstr> Goal of Premedication ?</vt:lpstr>
      <vt:lpstr>Premedication :  </vt:lpstr>
      <vt:lpstr>Anxiolytic</vt:lpstr>
      <vt:lpstr>Premedication :  </vt:lpstr>
      <vt:lpstr>Premedication :</vt:lpstr>
      <vt:lpstr>Premedication :  </vt:lpstr>
      <vt:lpstr>Premedication :  </vt:lpstr>
      <vt:lpstr>Premedication :  </vt:lpstr>
      <vt:lpstr>PowerPoint Presentation</vt:lpstr>
      <vt:lpstr>Premedication :</vt:lpstr>
      <vt:lpstr>Premedication :</vt:lpstr>
      <vt:lpstr>Premedication :</vt:lpstr>
      <vt:lpstr>Premedication :</vt:lpstr>
      <vt:lpstr>Premedication :</vt:lpstr>
      <vt:lpstr>Premedication :</vt:lpstr>
      <vt:lpstr>Premedication : </vt:lpstr>
      <vt:lpstr>Premedication 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patients before anesthesia   </dc:title>
  <dc:creator>ICU</dc:creator>
  <cp:lastModifiedBy>ICU</cp:lastModifiedBy>
  <cp:revision>72</cp:revision>
  <dcterms:created xsi:type="dcterms:W3CDTF">2021-10-23T19:43:56Z</dcterms:created>
  <dcterms:modified xsi:type="dcterms:W3CDTF">2023-10-16T04:34:47Z</dcterms:modified>
</cp:coreProperties>
</file>