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84" r:id="rId4"/>
    <p:sldId id="259" r:id="rId5"/>
    <p:sldId id="263" r:id="rId6"/>
    <p:sldId id="266"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28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A90EEA8-AB77-417D-9B08-4294BEE2079E}" type="datetimeFigureOut">
              <a:rPr lang="en-US" smtClean="0"/>
              <a:t>10/9/23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FAD6-12DC-498E-8602-D08B1D01DE79}" type="slidenum">
              <a:rPr lang="en-US" smtClean="0"/>
              <a:t>‹#›</a:t>
            </a:fld>
            <a:endParaRPr lang="en-US"/>
          </a:p>
        </p:txBody>
      </p:sp>
    </p:spTree>
    <p:extLst>
      <p:ext uri="{BB962C8B-B14F-4D97-AF65-F5344CB8AC3E}">
        <p14:creationId xmlns:p14="http://schemas.microsoft.com/office/powerpoint/2010/main" val="2856073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90EEA8-AB77-417D-9B08-4294BEE2079E}" type="datetimeFigureOut">
              <a:rPr lang="en-US" smtClean="0"/>
              <a:t>10/9/23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FAD6-12DC-498E-8602-D08B1D01DE79}" type="slidenum">
              <a:rPr lang="en-US" smtClean="0"/>
              <a:t>‹#›</a:t>
            </a:fld>
            <a:endParaRPr lang="en-US"/>
          </a:p>
        </p:txBody>
      </p:sp>
    </p:spTree>
    <p:extLst>
      <p:ext uri="{BB962C8B-B14F-4D97-AF65-F5344CB8AC3E}">
        <p14:creationId xmlns:p14="http://schemas.microsoft.com/office/powerpoint/2010/main" val="923953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90EEA8-AB77-417D-9B08-4294BEE2079E}" type="datetimeFigureOut">
              <a:rPr lang="en-US" smtClean="0"/>
              <a:t>10/9/23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FAD6-12DC-498E-8602-D08B1D01DE79}" type="slidenum">
              <a:rPr lang="en-US" smtClean="0"/>
              <a:t>‹#›</a:t>
            </a:fld>
            <a:endParaRPr lang="en-US"/>
          </a:p>
        </p:txBody>
      </p:sp>
    </p:spTree>
    <p:extLst>
      <p:ext uri="{BB962C8B-B14F-4D97-AF65-F5344CB8AC3E}">
        <p14:creationId xmlns:p14="http://schemas.microsoft.com/office/powerpoint/2010/main" val="3547292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A90EEA8-AB77-417D-9B08-4294BEE2079E}" type="datetimeFigureOut">
              <a:rPr lang="en-US" smtClean="0"/>
              <a:t>10/9/23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FAD6-12DC-498E-8602-D08B1D01DE79}" type="slidenum">
              <a:rPr lang="en-US" smtClean="0"/>
              <a:t>‹#›</a:t>
            </a:fld>
            <a:endParaRPr lang="en-US"/>
          </a:p>
        </p:txBody>
      </p:sp>
    </p:spTree>
    <p:extLst>
      <p:ext uri="{BB962C8B-B14F-4D97-AF65-F5344CB8AC3E}">
        <p14:creationId xmlns:p14="http://schemas.microsoft.com/office/powerpoint/2010/main" val="189567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A90EEA8-AB77-417D-9B08-4294BEE2079E}" type="datetimeFigureOut">
              <a:rPr lang="en-US" smtClean="0"/>
              <a:t>10/9/23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FAD6-12DC-498E-8602-D08B1D01DE79}" type="slidenum">
              <a:rPr lang="en-US" smtClean="0"/>
              <a:t>‹#›</a:t>
            </a:fld>
            <a:endParaRPr lang="en-US"/>
          </a:p>
        </p:txBody>
      </p:sp>
    </p:spTree>
    <p:extLst>
      <p:ext uri="{BB962C8B-B14F-4D97-AF65-F5344CB8AC3E}">
        <p14:creationId xmlns:p14="http://schemas.microsoft.com/office/powerpoint/2010/main" val="3465284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A90EEA8-AB77-417D-9B08-4294BEE2079E}" type="datetimeFigureOut">
              <a:rPr lang="en-US" smtClean="0"/>
              <a:t>10/9/23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FFAD6-12DC-498E-8602-D08B1D01DE79}" type="slidenum">
              <a:rPr lang="en-US" smtClean="0"/>
              <a:t>‹#›</a:t>
            </a:fld>
            <a:endParaRPr lang="en-US"/>
          </a:p>
        </p:txBody>
      </p:sp>
    </p:spTree>
    <p:extLst>
      <p:ext uri="{BB962C8B-B14F-4D97-AF65-F5344CB8AC3E}">
        <p14:creationId xmlns:p14="http://schemas.microsoft.com/office/powerpoint/2010/main" val="3531067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A90EEA8-AB77-417D-9B08-4294BEE2079E}" type="datetimeFigureOut">
              <a:rPr lang="en-US" smtClean="0"/>
              <a:t>10/9/23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5FFAD6-12DC-498E-8602-D08B1D01DE79}" type="slidenum">
              <a:rPr lang="en-US" smtClean="0"/>
              <a:t>‹#›</a:t>
            </a:fld>
            <a:endParaRPr lang="en-US"/>
          </a:p>
        </p:txBody>
      </p:sp>
    </p:spTree>
    <p:extLst>
      <p:ext uri="{BB962C8B-B14F-4D97-AF65-F5344CB8AC3E}">
        <p14:creationId xmlns:p14="http://schemas.microsoft.com/office/powerpoint/2010/main" val="602221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A90EEA8-AB77-417D-9B08-4294BEE2079E}" type="datetimeFigureOut">
              <a:rPr lang="en-US" smtClean="0"/>
              <a:t>10/9/23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FFAD6-12DC-498E-8602-D08B1D01DE79}" type="slidenum">
              <a:rPr lang="en-US" smtClean="0"/>
              <a:t>‹#›</a:t>
            </a:fld>
            <a:endParaRPr lang="en-US"/>
          </a:p>
        </p:txBody>
      </p:sp>
    </p:spTree>
    <p:extLst>
      <p:ext uri="{BB962C8B-B14F-4D97-AF65-F5344CB8AC3E}">
        <p14:creationId xmlns:p14="http://schemas.microsoft.com/office/powerpoint/2010/main" val="3061811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90EEA8-AB77-417D-9B08-4294BEE2079E}" type="datetimeFigureOut">
              <a:rPr lang="en-US" smtClean="0"/>
              <a:t>10/9/23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5FFAD6-12DC-498E-8602-D08B1D01DE79}" type="slidenum">
              <a:rPr lang="en-US" smtClean="0"/>
              <a:t>‹#›</a:t>
            </a:fld>
            <a:endParaRPr lang="en-US"/>
          </a:p>
        </p:txBody>
      </p:sp>
    </p:spTree>
    <p:extLst>
      <p:ext uri="{BB962C8B-B14F-4D97-AF65-F5344CB8AC3E}">
        <p14:creationId xmlns:p14="http://schemas.microsoft.com/office/powerpoint/2010/main" val="1887187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90EEA8-AB77-417D-9B08-4294BEE2079E}" type="datetimeFigureOut">
              <a:rPr lang="en-US" smtClean="0"/>
              <a:t>10/9/23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FFAD6-12DC-498E-8602-D08B1D01DE79}" type="slidenum">
              <a:rPr lang="en-US" smtClean="0"/>
              <a:t>‹#›</a:t>
            </a:fld>
            <a:endParaRPr lang="en-US"/>
          </a:p>
        </p:txBody>
      </p:sp>
    </p:spTree>
    <p:extLst>
      <p:ext uri="{BB962C8B-B14F-4D97-AF65-F5344CB8AC3E}">
        <p14:creationId xmlns:p14="http://schemas.microsoft.com/office/powerpoint/2010/main" val="1463530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A90EEA8-AB77-417D-9B08-4294BEE2079E}" type="datetimeFigureOut">
              <a:rPr lang="en-US" smtClean="0"/>
              <a:t>10/9/23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FFAD6-12DC-498E-8602-D08B1D01DE79}" type="slidenum">
              <a:rPr lang="en-US" smtClean="0"/>
              <a:t>‹#›</a:t>
            </a:fld>
            <a:endParaRPr lang="en-US"/>
          </a:p>
        </p:txBody>
      </p:sp>
    </p:spTree>
    <p:extLst>
      <p:ext uri="{BB962C8B-B14F-4D97-AF65-F5344CB8AC3E}">
        <p14:creationId xmlns:p14="http://schemas.microsoft.com/office/powerpoint/2010/main" val="1775019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90EEA8-AB77-417D-9B08-4294BEE2079E}" type="datetimeFigureOut">
              <a:rPr lang="en-US" smtClean="0"/>
              <a:t>10/9/23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FFAD6-12DC-498E-8602-D08B1D01DE79}" type="slidenum">
              <a:rPr lang="en-US" smtClean="0"/>
              <a:t>‹#›</a:t>
            </a:fld>
            <a:endParaRPr lang="en-US"/>
          </a:p>
        </p:txBody>
      </p:sp>
    </p:spTree>
    <p:extLst>
      <p:ext uri="{BB962C8B-B14F-4D97-AF65-F5344CB8AC3E}">
        <p14:creationId xmlns:p14="http://schemas.microsoft.com/office/powerpoint/2010/main" val="3147429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1114097" y="110358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 descr="363 Pathophysiology Images, Stock Photos &amp; Vectors | Shutterstock"/>
          <p:cNvPicPr>
            <a:picLocks noChangeAspect="1" noChangeArrowheads="1"/>
          </p:cNvPicPr>
          <p:nvPr/>
        </p:nvPicPr>
        <p:blipFill>
          <a:blip r:embed="rId2">
            <a:extLst>
              <a:ext uri="{28A0092B-C50C-407E-A947-70E740481C1C}">
                <a14:useLocalDpi xmlns:a14="http://schemas.microsoft.com/office/drawing/2010/main" val="0"/>
              </a:ext>
            </a:extLst>
          </a:blip>
          <a:srcRect b="5794"/>
          <a:stretch>
            <a:fillRect/>
          </a:stretch>
        </p:blipFill>
        <p:spPr bwMode="auto">
          <a:xfrm>
            <a:off x="8574472" y="394137"/>
            <a:ext cx="3302000" cy="30952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939694" y="587580"/>
            <a:ext cx="4918840"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4540F3"/>
                </a:solidFill>
                <a:effectLst/>
                <a:latin typeface="Andalus" panose="02020603050405020304" pitchFamily="18" charset="-78"/>
                <a:ea typeface="Times New Roman" panose="02020603050405020304" pitchFamily="18" charset="0"/>
                <a:cs typeface="Andalus" panose="02020603050405020304" pitchFamily="18" charset="-78"/>
              </a:rPr>
              <a:t>Pathophysiology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3200" b="1" i="0" u="none" strike="noStrike" cap="none" normalizeH="0" baseline="0">
                <a:ln>
                  <a:noFill/>
                </a:ln>
                <a:solidFill>
                  <a:srgbClr val="4540F3"/>
                </a:solidFill>
                <a:effectLst/>
                <a:latin typeface="Andalus" panose="02020603050405020304" pitchFamily="18" charset="-78"/>
                <a:ea typeface="Times New Roman" panose="02020603050405020304" pitchFamily="18" charset="0"/>
                <a:cs typeface="Andalus" panose="02020603050405020304" pitchFamily="18" charset="-78"/>
              </a:rPr>
              <a:t>College of pharmacy </a:t>
            </a:r>
            <a:r>
              <a:rPr kumimoji="0" lang="en-US" altLang="en-US" sz="3200" b="1" i="0" u="none" strike="noStrike" cap="none" normalizeH="0" baseline="0">
                <a:ln>
                  <a:noFill/>
                </a:ln>
                <a:solidFill>
                  <a:srgbClr val="4540F3"/>
                </a:solidFill>
                <a:effectLst/>
                <a:latin typeface="Andalus" panose="02020603050405020304" pitchFamily="18" charset="-78"/>
                <a:ea typeface="Times New Roman" panose="02020603050405020304" pitchFamily="18" charset="0"/>
                <a:cs typeface="Andalus" panose="02020603050405020304" pitchFamily="18" charset="-78"/>
              </a:rPr>
              <a:t>3</a:t>
            </a:r>
            <a:r>
              <a:rPr kumimoji="0" lang="en-US" altLang="en-US" sz="3200" b="1" i="0" u="none" strike="noStrike" cap="none" normalizeH="0" baseline="30000">
                <a:ln>
                  <a:noFill/>
                </a:ln>
                <a:solidFill>
                  <a:srgbClr val="4540F3"/>
                </a:solidFill>
                <a:effectLst/>
                <a:latin typeface="Andalus" panose="02020603050405020304" pitchFamily="18" charset="-78"/>
                <a:ea typeface="Times New Roman" panose="02020603050405020304" pitchFamily="18" charset="0"/>
                <a:cs typeface="Andalus" panose="02020603050405020304" pitchFamily="18" charset="-78"/>
              </a:rPr>
              <a:t>rd</a:t>
            </a:r>
            <a:r>
              <a:rPr kumimoji="0" lang="en-US" altLang="en-US" sz="3200" b="1" i="0" u="none" strike="noStrike" cap="none" normalizeH="0" baseline="0">
                <a:ln>
                  <a:noFill/>
                </a:ln>
                <a:solidFill>
                  <a:srgbClr val="4540F3"/>
                </a:solidFill>
                <a:effectLst/>
                <a:latin typeface="Andalus" panose="02020603050405020304" pitchFamily="18" charset="-78"/>
                <a:ea typeface="Times New Roman" panose="02020603050405020304" pitchFamily="18" charset="0"/>
                <a:cs typeface="Andalus" panose="02020603050405020304" pitchFamily="18" charset="-78"/>
              </a:rPr>
              <a:t> </a:t>
            </a:r>
            <a:r>
              <a:rPr kumimoji="0" lang="en-US" altLang="en-US" sz="3200" b="1" i="0" u="none" strike="noStrike" cap="none" normalizeH="0" baseline="0" dirty="0">
                <a:ln>
                  <a:noFill/>
                </a:ln>
                <a:solidFill>
                  <a:srgbClr val="4540F3"/>
                </a:solidFill>
                <a:effectLst/>
                <a:latin typeface="Andalus" panose="02020603050405020304" pitchFamily="18" charset="-78"/>
                <a:ea typeface="Times New Roman" panose="02020603050405020304" pitchFamily="18" charset="0"/>
                <a:cs typeface="Andalus" panose="02020603050405020304" pitchFamily="18" charset="-78"/>
              </a:rPr>
              <a:t>stage                                         </a:t>
            </a:r>
            <a:endParaRPr kumimoji="0" lang="en-US" altLang="en-US" sz="1200" b="0" i="0" u="none" strike="noStrike" cap="none" normalizeH="0" baseline="0" dirty="0">
              <a:ln>
                <a:noFill/>
              </a:ln>
              <a:solidFill>
                <a:schemeClr val="tx1"/>
              </a:solidFill>
              <a:effectLst/>
              <a:latin typeface="Andalus" panose="02020603050405020304" pitchFamily="18" charset="-78"/>
              <a:cs typeface="Andalus" panose="02020603050405020304" pitchFamily="18" charset="-7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Arial" panose="020B0604020202020204" pitchFamily="34" charset="0"/>
              </a:rPr>
              <a:t>                                                                                                                </a:t>
            </a:r>
            <a:endParaRPr kumimoji="0" lang="en-US" altLang="en-US" sz="3200" b="0" i="0" u="none" strike="noStrike" cap="none" normalizeH="0" baseline="0" dirty="0">
              <a:ln>
                <a:noFill/>
              </a:ln>
              <a:solidFill>
                <a:schemeClr val="tx1"/>
              </a:solidFill>
              <a:effectLst/>
              <a:latin typeface="Arial" panose="020B0604020202020204" pitchFamily="34" charset="0"/>
            </a:endParaRPr>
          </a:p>
        </p:txBody>
      </p:sp>
      <p:sp>
        <p:nvSpPr>
          <p:cNvPr id="4" name="Rectangle 3"/>
          <p:cNvSpPr/>
          <p:nvPr/>
        </p:nvSpPr>
        <p:spPr>
          <a:xfrm>
            <a:off x="515008" y="2232792"/>
            <a:ext cx="7651530" cy="1230017"/>
          </a:xfrm>
          <a:prstGeom prst="rect">
            <a:avLst/>
          </a:prstGeom>
        </p:spPr>
        <p:txBody>
          <a:bodyPr wrap="square">
            <a:spAutoFit/>
          </a:bodyPr>
          <a:lstStyle/>
          <a:p>
            <a:pPr>
              <a:lnSpc>
                <a:spcPct val="107000"/>
              </a:lnSpc>
            </a:pPr>
            <a:endParaRPr lang="en-US" sz="3200" b="1" dirty="0">
              <a:solidFill>
                <a:srgbClr val="1A8DB3"/>
              </a:solidFill>
              <a:latin typeface="Univers-ExtraBlack"/>
              <a:ea typeface="Calibri" panose="020F0502020204030204" pitchFamily="34" charset="0"/>
              <a:cs typeface="Univers-ExtraBlack"/>
            </a:endParaRPr>
          </a:p>
          <a:p>
            <a:pPr>
              <a:lnSpc>
                <a:spcPct val="107000"/>
              </a:lnSpc>
            </a:pPr>
            <a:r>
              <a:rPr lang="en-US" sz="4000" b="1">
                <a:solidFill>
                  <a:schemeClr val="accent5"/>
                </a:solidFill>
                <a:latin typeface="Andalus" panose="02020603050405020304" pitchFamily="18" charset="-78"/>
                <a:ea typeface="Calibri" panose="020F0502020204030204" pitchFamily="34" charset="0"/>
                <a:cs typeface="Andalus" panose="02020603050405020304" pitchFamily="18" charset="-78"/>
              </a:rPr>
              <a:t>Cellular </a:t>
            </a:r>
            <a:r>
              <a:rPr lang="en-GB" sz="4000" b="1">
                <a:solidFill>
                  <a:schemeClr val="accent5"/>
                </a:solidFill>
                <a:latin typeface="Andalus" panose="02020603050405020304" pitchFamily="18" charset="-78"/>
                <a:ea typeface="Calibri" panose="020F0502020204030204" pitchFamily="34" charset="0"/>
                <a:cs typeface="Andalus" panose="02020603050405020304" pitchFamily="18" charset="-78"/>
              </a:rPr>
              <a:t>adaptation </a:t>
            </a:r>
            <a:endParaRPr lang="en-US" sz="1600" b="1" dirty="0">
              <a:solidFill>
                <a:schemeClr val="accent5"/>
              </a:solidFill>
              <a:effectLst/>
              <a:latin typeface="Andalus" panose="02020603050405020304" pitchFamily="18" charset="-78"/>
              <a:ea typeface="Times New Roman" panose="02020603050405020304" pitchFamily="18" charset="0"/>
              <a:cs typeface="Andalus" panose="02020603050405020304" pitchFamily="18" charset="-78"/>
            </a:endParaRPr>
          </a:p>
        </p:txBody>
      </p:sp>
      <p:sp>
        <p:nvSpPr>
          <p:cNvPr id="6" name="Rectangle 5"/>
          <p:cNvSpPr/>
          <p:nvPr/>
        </p:nvSpPr>
        <p:spPr>
          <a:xfrm>
            <a:off x="3216166" y="4418006"/>
            <a:ext cx="4519447" cy="584775"/>
          </a:xfrm>
          <a:prstGeom prst="rect">
            <a:avLst/>
          </a:prstGeom>
        </p:spPr>
        <p:txBody>
          <a:bodyPr wrap="square">
            <a:spAutoFit/>
          </a:bodyPr>
          <a:lstStyle/>
          <a:p>
            <a:pPr algn="ctr"/>
            <a:r>
              <a:rPr lang="en-US" sz="3200" b="1" dirty="0">
                <a:solidFill>
                  <a:schemeClr val="accent5"/>
                </a:solidFill>
                <a:latin typeface="Andalus" panose="02020603050405020304" pitchFamily="18" charset="-78"/>
                <a:cs typeface="Andalus" panose="02020603050405020304" pitchFamily="18" charset="-78"/>
              </a:rPr>
              <a:t>Dr. Abdulla Al-</a:t>
            </a:r>
            <a:r>
              <a:rPr lang="en-US" sz="3200" b="1" dirty="0" err="1">
                <a:solidFill>
                  <a:schemeClr val="accent5"/>
                </a:solidFill>
                <a:latin typeface="Andalus" panose="02020603050405020304" pitchFamily="18" charset="-78"/>
                <a:cs typeface="Andalus" panose="02020603050405020304" pitchFamily="18" charset="-78"/>
              </a:rPr>
              <a:t>Khakani</a:t>
            </a:r>
            <a:endParaRPr lang="en-US" sz="3200" dirty="0">
              <a:solidFill>
                <a:schemeClr val="accent5"/>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218514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Andalus" panose="02020603050405020304" pitchFamily="18" charset="-78"/>
                <a:cs typeface="Andalus" panose="02020603050405020304" pitchFamily="18" charset="-78"/>
              </a:rPr>
              <a:t>HYPERPLASIA</a:t>
            </a:r>
            <a:endParaRPr lang="en-US" dirty="0"/>
          </a:p>
        </p:txBody>
      </p:sp>
      <p:sp>
        <p:nvSpPr>
          <p:cNvPr id="3" name="Content Placeholder 2"/>
          <p:cNvSpPr>
            <a:spLocks noGrp="1"/>
          </p:cNvSpPr>
          <p:nvPr>
            <p:ph idx="1"/>
          </p:nvPr>
        </p:nvSpPr>
        <p:spPr>
          <a:xfrm>
            <a:off x="838200" y="1324303"/>
            <a:ext cx="11049000" cy="5433849"/>
          </a:xfrm>
        </p:spPr>
        <p:txBody>
          <a:bodyPr>
            <a:normAutofit fontScale="25000" lnSpcReduction="20000"/>
          </a:bodyPr>
          <a:lstStyle/>
          <a:p>
            <a:endParaRPr lang="en-US" sz="8000" dirty="0">
              <a:latin typeface="Andalus" panose="02020603050405020304" pitchFamily="18" charset="-78"/>
              <a:cs typeface="Andalus" panose="02020603050405020304" pitchFamily="18" charset="-78"/>
            </a:endParaRPr>
          </a:p>
          <a:p>
            <a:r>
              <a:rPr lang="en-US" sz="11200" dirty="0">
                <a:latin typeface="Andalus" panose="02020603050405020304" pitchFamily="18" charset="-78"/>
                <a:cs typeface="Andalus" panose="02020603050405020304" pitchFamily="18" charset="-78"/>
              </a:rPr>
              <a:t>2. Compensatory hyperplasia, which increases tissue mass after damage or partial resection, in individuals who donate one lobe of the liver for transplantation, the remaining cells proliferate so that the organ soon grows back to its original size.</a:t>
            </a:r>
          </a:p>
          <a:p>
            <a:pPr marL="0" indent="0">
              <a:buNone/>
            </a:pPr>
            <a:endParaRPr lang="en-US" sz="11200" b="1" dirty="0">
              <a:latin typeface="Andalus" panose="02020603050405020304" pitchFamily="18" charset="-78"/>
              <a:cs typeface="Andalus" panose="02020603050405020304" pitchFamily="18" charset="-78"/>
            </a:endParaRPr>
          </a:p>
          <a:p>
            <a:r>
              <a:rPr lang="en-US" sz="11200" b="1" dirty="0">
                <a:latin typeface="Andalus" panose="02020603050405020304" pitchFamily="18" charset="-78"/>
                <a:cs typeface="Andalus" panose="02020603050405020304" pitchFamily="18" charset="-78"/>
              </a:rPr>
              <a:t>Pathologic Hyperplasia</a:t>
            </a:r>
            <a:endParaRPr lang="en-US" sz="11200" dirty="0">
              <a:latin typeface="Andalus" panose="02020603050405020304" pitchFamily="18" charset="-78"/>
              <a:cs typeface="Andalus" panose="02020603050405020304" pitchFamily="18" charset="-78"/>
            </a:endParaRPr>
          </a:p>
          <a:p>
            <a:r>
              <a:rPr lang="en-US" sz="11200" dirty="0">
                <a:latin typeface="Andalus" panose="02020603050405020304" pitchFamily="18" charset="-78"/>
                <a:cs typeface="Andalus" panose="02020603050405020304" pitchFamily="18" charset="-78"/>
              </a:rPr>
              <a:t>Most forms of </a:t>
            </a:r>
            <a:r>
              <a:rPr lang="en-US" sz="11200" dirty="0" err="1">
                <a:latin typeface="Andalus" panose="02020603050405020304" pitchFamily="18" charset="-78"/>
                <a:cs typeface="Andalus" panose="02020603050405020304" pitchFamily="18" charset="-78"/>
              </a:rPr>
              <a:t>nonphysiologic</a:t>
            </a:r>
            <a:r>
              <a:rPr lang="en-US" sz="11200" dirty="0">
                <a:latin typeface="Andalus" panose="02020603050405020304" pitchFamily="18" charset="-78"/>
                <a:cs typeface="Andalus" panose="02020603050405020304" pitchFamily="18" charset="-78"/>
              </a:rPr>
              <a:t> hyperplasia are due to excessive hormonal stimulation or the effects of growth factors on target tissues.</a:t>
            </a:r>
          </a:p>
          <a:p>
            <a:r>
              <a:rPr lang="en-US" sz="11200" dirty="0">
                <a:latin typeface="Andalus" panose="02020603050405020304" pitchFamily="18" charset="-78"/>
                <a:cs typeface="Andalus" panose="02020603050405020304" pitchFamily="18" charset="-78"/>
              </a:rPr>
              <a:t>Excessive estrogen production can cause endometrial hyperplasia and abnormal menstrual bleeding. </a:t>
            </a:r>
          </a:p>
          <a:p>
            <a:r>
              <a:rPr lang="en-US" sz="11200" dirty="0">
                <a:latin typeface="Andalus" panose="02020603050405020304" pitchFamily="18" charset="-78"/>
                <a:cs typeface="Andalus" panose="02020603050405020304" pitchFamily="18" charset="-78"/>
              </a:rPr>
              <a:t>Benign prostatic hyperplasia, which is a common disorder of men older than 50 years of age, is thought to be related to the action of androgens. </a:t>
            </a:r>
          </a:p>
          <a:p>
            <a:r>
              <a:rPr lang="en-US" sz="11200" dirty="0">
                <a:latin typeface="Andalus" panose="02020603050405020304" pitchFamily="18" charset="-78"/>
                <a:cs typeface="Andalus" panose="02020603050405020304" pitchFamily="18" charset="-78"/>
              </a:rPr>
              <a:t>Skin warts are an example of hyperplasia caused by growth factors produced by certain viruses, such as the papillomaviruses.</a:t>
            </a:r>
          </a:p>
          <a:p>
            <a:r>
              <a:rPr lang="en-US" sz="8600" dirty="0"/>
              <a:t> </a:t>
            </a:r>
          </a:p>
          <a:p>
            <a:endParaRPr lang="en-US"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92050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Andalus" panose="02020603050405020304" pitchFamily="18" charset="-78"/>
                <a:cs typeface="Andalus" panose="02020603050405020304" pitchFamily="18" charset="-78"/>
              </a:rPr>
              <a:t>HYPERPLASIA</a:t>
            </a:r>
            <a:endParaRPr lang="en-US" dirty="0"/>
          </a:p>
        </p:txBody>
      </p:sp>
      <p:pic>
        <p:nvPicPr>
          <p:cNvPr id="4" name="Content Placeholder 3"/>
          <p:cNvPicPr>
            <a:picLocks noGrp="1"/>
          </p:cNvPicPr>
          <p:nvPr>
            <p:ph idx="1"/>
          </p:nvPr>
        </p:nvPicPr>
        <p:blipFill rotWithShape="1">
          <a:blip r:embed="rId2"/>
          <a:srcRect l="22116" t="18233" r="25427" b="24786"/>
          <a:stretch/>
        </p:blipFill>
        <p:spPr bwMode="auto">
          <a:xfrm>
            <a:off x="485715" y="1173984"/>
            <a:ext cx="5746919" cy="4351338"/>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srcRect l="50624" t="21274" r="19231" b="17759"/>
          <a:stretch/>
        </p:blipFill>
        <p:spPr bwMode="auto">
          <a:xfrm>
            <a:off x="6232634" y="1690688"/>
            <a:ext cx="4792718" cy="383463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17535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
            <a:ext cx="10512972" cy="1219199"/>
          </a:xfrm>
        </p:spPr>
        <p:txBody>
          <a:bodyPr/>
          <a:lstStyle/>
          <a:p>
            <a:pPr algn="ctr"/>
            <a:r>
              <a:rPr lang="en-US" b="1" dirty="0">
                <a:solidFill>
                  <a:srgbClr val="0070C0"/>
                </a:solidFill>
                <a:latin typeface="Andalus" panose="02020603050405020304" pitchFamily="18" charset="-78"/>
                <a:cs typeface="Andalus" panose="02020603050405020304" pitchFamily="18" charset="-78"/>
              </a:rPr>
              <a:t>ATROPHY</a:t>
            </a:r>
            <a:endParaRPr lang="en-US" dirty="0">
              <a:solidFill>
                <a:srgbClr val="0070C0"/>
              </a:solidFill>
              <a:latin typeface="Andalus" panose="02020603050405020304" pitchFamily="18" charset="-78"/>
              <a:cs typeface="Andalus" panose="02020603050405020304" pitchFamily="18" charset="-78"/>
            </a:endParaRPr>
          </a:p>
        </p:txBody>
      </p:sp>
      <p:sp>
        <p:nvSpPr>
          <p:cNvPr id="5" name="Content Placeholder 4"/>
          <p:cNvSpPr>
            <a:spLocks noGrp="1"/>
          </p:cNvSpPr>
          <p:nvPr>
            <p:ph idx="1"/>
          </p:nvPr>
        </p:nvSpPr>
        <p:spPr>
          <a:xfrm>
            <a:off x="557047" y="1124607"/>
            <a:ext cx="11424745" cy="5733393"/>
          </a:xfrm>
        </p:spPr>
        <p:txBody>
          <a:bodyPr>
            <a:noAutofit/>
          </a:bodyPr>
          <a:lstStyle/>
          <a:p>
            <a:r>
              <a:rPr lang="en-US" dirty="0">
                <a:latin typeface="Andalus" panose="02020603050405020304" pitchFamily="18" charset="-78"/>
                <a:cs typeface="Andalus" panose="02020603050405020304" pitchFamily="18" charset="-78"/>
              </a:rPr>
              <a:t>Atrophy is the reduced size of an organ or tissue resulting from a decrease in cell size and number</a:t>
            </a:r>
            <a:r>
              <a:rPr lang="en-US" sz="3200" dirty="0">
                <a:latin typeface="Andalus" panose="02020603050405020304" pitchFamily="18" charset="-78"/>
                <a:cs typeface="Andalus" panose="02020603050405020304" pitchFamily="18" charset="-78"/>
              </a:rPr>
              <a:t>.</a:t>
            </a:r>
          </a:p>
          <a:p>
            <a:r>
              <a:rPr lang="en-US" dirty="0">
                <a:latin typeface="Andalus" panose="02020603050405020304" pitchFamily="18" charset="-78"/>
                <a:cs typeface="Andalus" panose="02020603050405020304" pitchFamily="18" charset="-78"/>
              </a:rPr>
              <a:t>When confronted with a decrease in work demands or adverse environmental conditions, most cells are able to revert to a smaller size and a lower and more efficient level of functioning that is compatible with survival.</a:t>
            </a:r>
          </a:p>
          <a:p>
            <a:r>
              <a:rPr lang="en-US" dirty="0">
                <a:latin typeface="Andalus" panose="02020603050405020304" pitchFamily="18" charset="-78"/>
                <a:cs typeface="Andalus" panose="02020603050405020304" pitchFamily="18" charset="-78"/>
              </a:rPr>
              <a:t>Cells that are atrophied reduce oxygen consumption and other cellular functions by decreasing the number and size of their organelles and other structures. </a:t>
            </a:r>
          </a:p>
          <a:p>
            <a:r>
              <a:rPr lang="en-US" dirty="0">
                <a:latin typeface="Andalus" panose="02020603050405020304" pitchFamily="18" charset="-78"/>
                <a:cs typeface="Andalus" panose="02020603050405020304" pitchFamily="18" charset="-78"/>
              </a:rPr>
              <a:t>There are fewer mitochondria, myofilaments, and endoplasmic reticulum structures.</a:t>
            </a:r>
          </a:p>
          <a:p>
            <a:r>
              <a:rPr lang="en-US" dirty="0">
                <a:latin typeface="Andalus" panose="02020603050405020304" pitchFamily="18" charset="-78"/>
                <a:cs typeface="Andalus" panose="02020603050405020304" pitchFamily="18" charset="-78"/>
              </a:rPr>
              <a:t>When a sufficient number of cells are involved, the entire tissue atrophies.</a:t>
            </a:r>
            <a:endParaRPr lang="en-US" sz="3200" b="1"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4843187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Andalus" panose="02020603050405020304" pitchFamily="18" charset="-78"/>
                <a:cs typeface="Andalus" panose="02020603050405020304" pitchFamily="18" charset="-78"/>
              </a:rPr>
              <a:t>ATROPHY</a:t>
            </a:r>
            <a:endParaRPr lang="en-US" dirty="0"/>
          </a:p>
        </p:txBody>
      </p:sp>
      <p:sp>
        <p:nvSpPr>
          <p:cNvPr id="3" name="Content Placeholder 2"/>
          <p:cNvSpPr>
            <a:spLocks noGrp="1"/>
          </p:cNvSpPr>
          <p:nvPr>
            <p:ph idx="1"/>
          </p:nvPr>
        </p:nvSpPr>
        <p:spPr>
          <a:xfrm>
            <a:off x="325821" y="1450429"/>
            <a:ext cx="11676993" cy="5129048"/>
          </a:xfrm>
        </p:spPr>
        <p:txBody>
          <a:bodyPr>
            <a:noAutofit/>
          </a:bodyPr>
          <a:lstStyle/>
          <a:p>
            <a:r>
              <a:rPr lang="en-US" sz="3200" b="1" dirty="0">
                <a:latin typeface="Andalus" panose="02020603050405020304" pitchFamily="18" charset="-78"/>
                <a:cs typeface="Andalus" panose="02020603050405020304" pitchFamily="18" charset="-78"/>
              </a:rPr>
              <a:t>The general causes of atrophy can be grouped into five categories: (1) disuse, (2) denervation, (3) loss of endocrine stimulation, </a:t>
            </a:r>
          </a:p>
          <a:p>
            <a:r>
              <a:rPr lang="en-US" sz="3200" b="1" dirty="0">
                <a:latin typeface="Andalus" panose="02020603050405020304" pitchFamily="18" charset="-78"/>
                <a:cs typeface="Andalus" panose="02020603050405020304" pitchFamily="18" charset="-78"/>
              </a:rPr>
              <a:t>(4) inadequate nutrition, and</a:t>
            </a:r>
          </a:p>
          <a:p>
            <a:r>
              <a:rPr lang="en-US" sz="3200" b="1" dirty="0">
                <a:latin typeface="Andalus" panose="02020603050405020304" pitchFamily="18" charset="-78"/>
                <a:cs typeface="Andalus" panose="02020603050405020304" pitchFamily="18" charset="-78"/>
              </a:rPr>
              <a:t>(5) ischemia or decreased blood flow.</a:t>
            </a:r>
          </a:p>
          <a:p>
            <a:r>
              <a:rPr lang="en-US" sz="3200" b="1" dirty="0">
                <a:latin typeface="Andalus" panose="02020603050405020304" pitchFamily="18" charset="-78"/>
                <a:cs typeface="Andalus" panose="02020603050405020304" pitchFamily="18" charset="-78"/>
              </a:rPr>
              <a:t>Disuse atrophy occurs when there is a reduction in skeletal muscle use. An extreme example of disuse atrophy is seen in the muscles of extremities that have been encased in casts. Because atrophy is adaptive and reversible, muscle size is restored after the cast is removed and muscle use is resumed</a:t>
            </a:r>
            <a:r>
              <a:rPr lang="en-US" dirty="0">
                <a:latin typeface="Andalus" panose="02020603050405020304" pitchFamily="18" charset="-78"/>
                <a:cs typeface="Andalus" panose="02020603050405020304" pitchFamily="18" charset="-78"/>
              </a:rPr>
              <a:t>.</a:t>
            </a:r>
          </a:p>
          <a:p>
            <a:endParaRPr lang="en-US"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353471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Andalus" panose="02020603050405020304" pitchFamily="18" charset="-78"/>
                <a:cs typeface="Andalus" panose="02020603050405020304" pitchFamily="18" charset="-78"/>
              </a:rPr>
              <a:t>ATROPHY</a:t>
            </a:r>
            <a:endParaRPr lang="en-US" dirty="0"/>
          </a:p>
        </p:txBody>
      </p:sp>
      <p:sp>
        <p:nvSpPr>
          <p:cNvPr id="3" name="Content Placeholder 2"/>
          <p:cNvSpPr>
            <a:spLocks noGrp="1"/>
          </p:cNvSpPr>
          <p:nvPr>
            <p:ph idx="1"/>
          </p:nvPr>
        </p:nvSpPr>
        <p:spPr/>
        <p:txBody>
          <a:bodyPr>
            <a:normAutofit/>
          </a:bodyPr>
          <a:lstStyle/>
          <a:p>
            <a:r>
              <a:rPr lang="en-US" sz="3200" b="1" dirty="0">
                <a:latin typeface="Andalus" panose="02020603050405020304" pitchFamily="18" charset="-78"/>
                <a:cs typeface="Andalus" panose="02020603050405020304" pitchFamily="18" charset="-78"/>
              </a:rPr>
              <a:t>Denervation atrophy is a form of disuse atrophy that occurs in the muscles of paralyzed limbs. </a:t>
            </a:r>
          </a:p>
          <a:p>
            <a:r>
              <a:rPr lang="en-US" sz="3200" b="1" dirty="0">
                <a:latin typeface="Andalus" panose="02020603050405020304" pitchFamily="18" charset="-78"/>
                <a:cs typeface="Andalus" panose="02020603050405020304" pitchFamily="18" charset="-78"/>
              </a:rPr>
              <a:t>Lack of endocrine stimulation produces a form of disuse atrophy. In women, the loss of estrogen stimulation during menopause results in atrophic changes in the reproductive organs.</a:t>
            </a:r>
          </a:p>
          <a:p>
            <a:r>
              <a:rPr lang="en-US" sz="3200" b="1" dirty="0">
                <a:latin typeface="Andalus" panose="02020603050405020304" pitchFamily="18" charset="-78"/>
                <a:cs typeface="Andalus" panose="02020603050405020304" pitchFamily="18" charset="-78"/>
              </a:rPr>
              <a:t>With malnutrition and decreased blood flow, cells decrease their size and energy requirements as a means of survival.</a:t>
            </a:r>
          </a:p>
        </p:txBody>
      </p:sp>
    </p:spTree>
    <p:extLst>
      <p:ext uri="{BB962C8B-B14F-4D97-AF65-F5344CB8AC3E}">
        <p14:creationId xmlns:p14="http://schemas.microsoft.com/office/powerpoint/2010/main" val="4085108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rotWithShape="1">
          <a:blip r:embed="rId2"/>
          <a:srcRect l="21154" t="16144" r="38568" b="26876"/>
          <a:stretch/>
        </p:blipFill>
        <p:spPr bwMode="auto">
          <a:xfrm>
            <a:off x="1250731" y="711529"/>
            <a:ext cx="9574923" cy="4351338"/>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1250731" y="5258590"/>
            <a:ext cx="9574923" cy="1200329"/>
          </a:xfrm>
          <a:prstGeom prst="rect">
            <a:avLst/>
          </a:prstGeom>
        </p:spPr>
        <p:txBody>
          <a:bodyPr wrap="square">
            <a:spAutoFit/>
          </a:bodyPr>
          <a:lstStyle/>
          <a:p>
            <a:r>
              <a:rPr lang="en-US" sz="2400" b="1" dirty="0">
                <a:latin typeface="Bodoni MT" panose="02070603080606020203" pitchFamily="18" charset="0"/>
                <a:ea typeface="Times New Roman" panose="02020603050405020304" pitchFamily="18" charset="0"/>
                <a:cs typeface="Arial" panose="020B0604020202020204" pitchFamily="34" charset="0"/>
              </a:rPr>
              <a:t>Atrophy. A, Normal brain of a young adult. B. Atrophy of the brain in an 82-year-old male with atherosclerotic cerebrovascular disease, resulting in reduced blood supply.</a:t>
            </a:r>
            <a:endParaRPr lang="en-US" sz="2400" b="1" dirty="0">
              <a:latin typeface="Bodoni MT" panose="02070603080606020203" pitchFamily="18" charset="0"/>
            </a:endParaRPr>
          </a:p>
        </p:txBody>
      </p:sp>
    </p:spTree>
    <p:extLst>
      <p:ext uri="{BB962C8B-B14F-4D97-AF65-F5344CB8AC3E}">
        <p14:creationId xmlns:p14="http://schemas.microsoft.com/office/powerpoint/2010/main" val="3421552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r>
              <a:rPr lang="en-US" b="1" dirty="0">
                <a:solidFill>
                  <a:srgbClr val="0070C0"/>
                </a:solidFill>
                <a:latin typeface="Andalus" panose="02020603050405020304" pitchFamily="18" charset="-78"/>
                <a:cs typeface="Andalus" panose="02020603050405020304" pitchFamily="18" charset="-78"/>
              </a:rPr>
              <a:t>METAPLASIA</a:t>
            </a:r>
            <a:endParaRPr lang="en-US" dirty="0">
              <a:solidFill>
                <a:srgbClr val="0070C0"/>
              </a:solidFill>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378372" y="1597572"/>
            <a:ext cx="11340662" cy="4971394"/>
          </a:xfrm>
        </p:spPr>
        <p:txBody>
          <a:bodyPr>
            <a:noAutofit/>
          </a:bodyPr>
          <a:lstStyle/>
          <a:p>
            <a:pPr lvl="0"/>
            <a:r>
              <a:rPr lang="en-US" sz="3200" b="1" dirty="0">
                <a:latin typeface="Andalus" panose="02020603050405020304" pitchFamily="18" charset="-78"/>
                <a:cs typeface="Andalus" panose="02020603050405020304" pitchFamily="18" charset="-78"/>
              </a:rPr>
              <a:t>Metaplasia is a reversible change in which one differentiated cell type (epithelial or mesenchymal) is replaced by another cell type</a:t>
            </a:r>
            <a:r>
              <a:rPr lang="en-US" sz="3200" b="1">
                <a:latin typeface="Andalus" panose="02020603050405020304" pitchFamily="18" charset="-78"/>
                <a:cs typeface="Andalus" panose="02020603050405020304" pitchFamily="18" charset="-78"/>
              </a:rPr>
              <a:t>. </a:t>
            </a:r>
          </a:p>
          <a:p>
            <a:pPr lvl="0"/>
            <a:r>
              <a:rPr lang="en-US" sz="3200" b="1" dirty="0">
                <a:latin typeface="Andalus" panose="02020603050405020304" pitchFamily="18" charset="-78"/>
                <a:cs typeface="Andalus" panose="02020603050405020304" pitchFamily="18" charset="-78"/>
              </a:rPr>
              <a:t>It may represent an adaptive substitution of cells that are sensitive to stress by cell types better able to withstand the adverse environment.</a:t>
            </a:r>
          </a:p>
          <a:p>
            <a:pPr lvl="0"/>
            <a:r>
              <a:rPr lang="en-US" sz="3200" b="1" dirty="0">
                <a:latin typeface="Andalus" panose="02020603050405020304" pitchFamily="18" charset="-78"/>
                <a:cs typeface="Andalus" panose="02020603050405020304" pitchFamily="18" charset="-78"/>
              </a:rPr>
              <a:t>The most common epithelial metaplasia is columnar to squamous, as occurs in the respiratory tract in response to chronic irritation. In the habitual cigarette smoker, the normal ciliated columnar epithelial cells of the trachea and bronchi are often replaced by stratified squamous epithelial cells</a:t>
            </a:r>
          </a:p>
        </p:txBody>
      </p:sp>
    </p:spTree>
    <p:extLst>
      <p:ext uri="{BB962C8B-B14F-4D97-AF65-F5344CB8AC3E}">
        <p14:creationId xmlns:p14="http://schemas.microsoft.com/office/powerpoint/2010/main" val="32582531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Andalus" panose="02020603050405020304" pitchFamily="18" charset="-78"/>
                <a:cs typeface="Andalus" panose="02020603050405020304" pitchFamily="18" charset="-78"/>
              </a:rPr>
              <a:t>METAPLASIA</a:t>
            </a:r>
            <a:endParaRPr lang="en-US" dirty="0"/>
          </a:p>
        </p:txBody>
      </p:sp>
      <p:pic>
        <p:nvPicPr>
          <p:cNvPr id="4" name="Content Placeholder 3"/>
          <p:cNvPicPr>
            <a:picLocks noGrp="1"/>
          </p:cNvPicPr>
          <p:nvPr>
            <p:ph idx="1"/>
          </p:nvPr>
        </p:nvPicPr>
        <p:blipFill rotWithShape="1">
          <a:blip r:embed="rId2"/>
          <a:srcRect l="23184" t="27541" r="20513" b="24786"/>
          <a:stretch/>
        </p:blipFill>
        <p:spPr bwMode="auto">
          <a:xfrm>
            <a:off x="838200" y="1825625"/>
            <a:ext cx="10407869" cy="435133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35069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Andalus" panose="02020603050405020304" pitchFamily="18" charset="-78"/>
                <a:cs typeface="Andalus" panose="02020603050405020304" pitchFamily="18" charset="-78"/>
              </a:rPr>
              <a:t>METAPLASIA</a:t>
            </a:r>
            <a:endParaRPr lang="en-US" dirty="0"/>
          </a:p>
        </p:txBody>
      </p:sp>
      <p:sp>
        <p:nvSpPr>
          <p:cNvPr id="3" name="Content Placeholder 2"/>
          <p:cNvSpPr>
            <a:spLocks noGrp="1"/>
          </p:cNvSpPr>
          <p:nvPr>
            <p:ph idx="1"/>
          </p:nvPr>
        </p:nvSpPr>
        <p:spPr/>
        <p:txBody>
          <a:bodyPr>
            <a:normAutofit fontScale="92500" lnSpcReduction="20000"/>
          </a:bodyPr>
          <a:lstStyle/>
          <a:p>
            <a:r>
              <a:rPr lang="en-US" sz="3500" b="1" dirty="0">
                <a:latin typeface="Andalus" panose="02020603050405020304" pitchFamily="18" charset="-78"/>
                <a:cs typeface="Andalus" panose="02020603050405020304" pitchFamily="18" charset="-78"/>
              </a:rPr>
              <a:t>Stones in the excretory ducts of the salivary glands, pancreas, or bile ducts may also cause replacement of the normal secretary columnar epithelium by stratified squamous.</a:t>
            </a:r>
          </a:p>
          <a:p>
            <a:r>
              <a:rPr lang="en-US" sz="3500" b="1" dirty="0">
                <a:latin typeface="Andalus" panose="02020603050405020304" pitchFamily="18" charset="-78"/>
                <a:cs typeface="Andalus" panose="02020603050405020304" pitchFamily="18" charset="-78"/>
              </a:rPr>
              <a:t>Thus, epithelial metaplasia is a double-edged sword and, in most circumstances, represents an undesirable change. Moreover, the influences that predispose to metaplasia, if persistent, may initiate malignant transformation in the metaplastic epithelium. Thus, a common form of cancer in the respiratory tract is composed of squamous cells, which arise in areas of metaplasia of the normal columnar epithelium into squamous epithelium.</a:t>
            </a:r>
          </a:p>
          <a:p>
            <a:endParaRPr lang="en-US" dirty="0"/>
          </a:p>
        </p:txBody>
      </p:sp>
    </p:spTree>
    <p:extLst>
      <p:ext uri="{BB962C8B-B14F-4D97-AF65-F5344CB8AC3E}">
        <p14:creationId xmlns:p14="http://schemas.microsoft.com/office/powerpoint/2010/main" val="3283176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70C0"/>
                </a:solidFill>
                <a:latin typeface="Andalus" panose="02020603050405020304" pitchFamily="18" charset="-78"/>
                <a:cs typeface="Andalus" panose="02020603050405020304" pitchFamily="18" charset="-78"/>
              </a:rPr>
              <a:t>Dysplasia</a:t>
            </a:r>
          </a:p>
        </p:txBody>
      </p:sp>
      <p:sp>
        <p:nvSpPr>
          <p:cNvPr id="3" name="Content Placeholder 2"/>
          <p:cNvSpPr>
            <a:spLocks noGrp="1"/>
          </p:cNvSpPr>
          <p:nvPr>
            <p:ph idx="1"/>
          </p:nvPr>
        </p:nvSpPr>
        <p:spPr>
          <a:xfrm>
            <a:off x="199697" y="1418896"/>
            <a:ext cx="11813627" cy="4621432"/>
          </a:xfrm>
        </p:spPr>
        <p:txBody>
          <a:bodyPr>
            <a:noAutofit/>
          </a:bodyPr>
          <a:lstStyle/>
          <a:p>
            <a:r>
              <a:rPr lang="en-US" sz="3200" b="1" i="1" dirty="0">
                <a:latin typeface="Andalus" panose="02020603050405020304" pitchFamily="18" charset="-78"/>
                <a:cs typeface="Andalus" panose="02020603050405020304" pitchFamily="18" charset="-78"/>
              </a:rPr>
              <a:t>Dysplasia </a:t>
            </a:r>
            <a:r>
              <a:rPr lang="en-US" sz="3200" b="1" dirty="0">
                <a:latin typeface="Andalus" panose="02020603050405020304" pitchFamily="18" charset="-78"/>
                <a:cs typeface="Andalus" panose="02020603050405020304" pitchFamily="18" charset="-78"/>
              </a:rPr>
              <a:t>is characterized by deranged cell growth of a specific tissue that results in cells that vary in size, shape, and organization. </a:t>
            </a:r>
          </a:p>
          <a:p>
            <a:r>
              <a:rPr lang="en-US" sz="3200" b="1" dirty="0">
                <a:latin typeface="Andalus" panose="02020603050405020304" pitchFamily="18" charset="-78"/>
                <a:cs typeface="Andalus" panose="02020603050405020304" pitchFamily="18" charset="-78"/>
              </a:rPr>
              <a:t>Minor degrees of dysplasia is associated with chronic irritation or inflammation. </a:t>
            </a:r>
          </a:p>
          <a:p>
            <a:r>
              <a:rPr lang="en-US" sz="3200" b="1" dirty="0">
                <a:latin typeface="Andalus" panose="02020603050405020304" pitchFamily="18" charset="-78"/>
                <a:cs typeface="Andalus" panose="02020603050405020304" pitchFamily="18" charset="-78"/>
              </a:rPr>
              <a:t>The pattern is most frequently encountered in areas of metaplastic squamous epithelium of the respiratory tract and uterine cervix. </a:t>
            </a:r>
          </a:p>
        </p:txBody>
      </p:sp>
    </p:spTree>
    <p:extLst>
      <p:ext uri="{BB962C8B-B14F-4D97-AF65-F5344CB8AC3E}">
        <p14:creationId xmlns:p14="http://schemas.microsoft.com/office/powerpoint/2010/main" val="2676506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5"/>
                </a:solidFill>
                <a:latin typeface="Andalus" panose="02020603050405020304" pitchFamily="18" charset="-78"/>
                <a:cs typeface="Andalus" panose="02020603050405020304" pitchFamily="18" charset="-78"/>
              </a:rPr>
              <a:t>Adaptations</a:t>
            </a:r>
          </a:p>
        </p:txBody>
      </p:sp>
      <p:sp>
        <p:nvSpPr>
          <p:cNvPr id="3" name="Content Placeholder 2"/>
          <p:cNvSpPr>
            <a:spLocks noGrp="1"/>
          </p:cNvSpPr>
          <p:nvPr>
            <p:ph idx="1"/>
          </p:nvPr>
        </p:nvSpPr>
        <p:spPr/>
        <p:txBody>
          <a:bodyPr>
            <a:normAutofit/>
          </a:bodyPr>
          <a:lstStyle/>
          <a:p>
            <a:r>
              <a:rPr lang="en-US" sz="3600" b="1" dirty="0">
                <a:latin typeface="Andalus" panose="02020603050405020304" pitchFamily="18" charset="-78"/>
                <a:cs typeface="Andalus" panose="02020603050405020304" pitchFamily="18" charset="-78"/>
              </a:rPr>
              <a:t>Adaptations are reversible functional and structural responses to more severe physiologic stresses and some pathologic stimuli, </a:t>
            </a:r>
          </a:p>
          <a:p>
            <a:r>
              <a:rPr lang="en-US" sz="3600" b="1" dirty="0">
                <a:latin typeface="Andalus" panose="02020603050405020304" pitchFamily="18" charset="-78"/>
                <a:cs typeface="Andalus" panose="02020603050405020304" pitchFamily="18" charset="-78"/>
              </a:rPr>
              <a:t>During, which new but altered steady states are achieved, allowing the cell to survive and continue to function.</a:t>
            </a:r>
          </a:p>
        </p:txBody>
      </p:sp>
    </p:spTree>
    <p:extLst>
      <p:ext uri="{BB962C8B-B14F-4D97-AF65-F5344CB8AC3E}">
        <p14:creationId xmlns:p14="http://schemas.microsoft.com/office/powerpoint/2010/main" val="2749442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rgbClr val="0070C0"/>
                </a:solidFill>
                <a:latin typeface="Andalus" panose="02020603050405020304" pitchFamily="18" charset="-78"/>
                <a:cs typeface="Andalus" panose="02020603050405020304" pitchFamily="18" charset="-78"/>
              </a:rPr>
              <a:t>Dysplasia</a:t>
            </a:r>
            <a:endParaRPr lang="en-US" dirty="0"/>
          </a:p>
        </p:txBody>
      </p:sp>
      <p:sp>
        <p:nvSpPr>
          <p:cNvPr id="5" name="Content Placeholder 4"/>
          <p:cNvSpPr>
            <a:spLocks noGrp="1"/>
          </p:cNvSpPr>
          <p:nvPr>
            <p:ph idx="1"/>
          </p:nvPr>
        </p:nvSpPr>
        <p:spPr>
          <a:xfrm>
            <a:off x="838200" y="1825625"/>
            <a:ext cx="10515600" cy="2897203"/>
          </a:xfrm>
          <a:prstGeom prst="rect">
            <a:avLst/>
          </a:prstGeom>
        </p:spPr>
        <p:txBody>
          <a:bodyPr wrap="square">
            <a:spAutoFit/>
          </a:bodyPr>
          <a:lstStyle/>
          <a:p>
            <a:r>
              <a:rPr lang="en-US" b="1" dirty="0">
                <a:latin typeface="Andalus" panose="02020603050405020304" pitchFamily="18" charset="-78"/>
                <a:cs typeface="Andalus" panose="02020603050405020304" pitchFamily="18" charset="-78"/>
              </a:rPr>
              <a:t>Although dysplasia is abnormal, it is adaptive in that it is potentially reversible after the irritating cause has been removed.</a:t>
            </a:r>
            <a:endParaRPr lang="en-US" dirty="0">
              <a:latin typeface="Andalus" panose="02020603050405020304" pitchFamily="18" charset="-78"/>
              <a:cs typeface="Andalus" panose="02020603050405020304" pitchFamily="18" charset="-78"/>
            </a:endParaRPr>
          </a:p>
          <a:p>
            <a:r>
              <a:rPr lang="en-US" sz="3200" b="1" dirty="0">
                <a:latin typeface="Andalus" panose="02020603050405020304" pitchFamily="18" charset="-78"/>
                <a:cs typeface="Andalus" panose="02020603050405020304" pitchFamily="18" charset="-78"/>
              </a:rPr>
              <a:t>Dysplasia is strongly implicated as a precursor of cancer. </a:t>
            </a:r>
          </a:p>
          <a:p>
            <a:r>
              <a:rPr lang="en-US" sz="3200" b="1" dirty="0">
                <a:latin typeface="Andalus" panose="02020603050405020304" pitchFamily="18" charset="-78"/>
                <a:cs typeface="Andalus" panose="02020603050405020304" pitchFamily="18" charset="-78"/>
              </a:rPr>
              <a:t>In cancers of the respiratory tract and the uterine cervix, dysplastic changes have been found adjacent to the foci of cancerous transformation. </a:t>
            </a:r>
          </a:p>
        </p:txBody>
      </p:sp>
    </p:spTree>
    <p:extLst>
      <p:ext uri="{BB962C8B-B14F-4D97-AF65-F5344CB8AC3E}">
        <p14:creationId xmlns:p14="http://schemas.microsoft.com/office/powerpoint/2010/main" val="1799131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Thank you for your attention Stock Illustration | Adobe Stock"/>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929" t="100" r="4691" b="1"/>
          <a:stretch/>
        </p:blipFill>
        <p:spPr bwMode="auto">
          <a:xfrm>
            <a:off x="1418896" y="304800"/>
            <a:ext cx="9196552" cy="6295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017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5"/>
                </a:solidFill>
                <a:latin typeface="Andalus" panose="02020603050405020304" pitchFamily="18" charset="-78"/>
                <a:cs typeface="Andalus" panose="02020603050405020304" pitchFamily="18" charset="-78"/>
              </a:rPr>
              <a:t>Types of Adaptations</a:t>
            </a:r>
            <a:endParaRPr lang="en-US" dirty="0"/>
          </a:p>
        </p:txBody>
      </p:sp>
      <p:sp>
        <p:nvSpPr>
          <p:cNvPr id="3" name="Content Placeholder 2"/>
          <p:cNvSpPr>
            <a:spLocks noGrp="1"/>
          </p:cNvSpPr>
          <p:nvPr>
            <p:ph idx="1"/>
          </p:nvPr>
        </p:nvSpPr>
        <p:spPr/>
        <p:txBody>
          <a:bodyPr>
            <a:normAutofit fontScale="92500"/>
          </a:bodyPr>
          <a:lstStyle/>
          <a:p>
            <a:r>
              <a:rPr lang="en-US" sz="3600" b="1" dirty="0">
                <a:solidFill>
                  <a:srgbClr val="FF0000"/>
                </a:solidFill>
                <a:latin typeface="Andalus" panose="02020603050405020304" pitchFamily="18" charset="-78"/>
                <a:ea typeface="Times New Roman" panose="02020603050405020304" pitchFamily="18" charset="0"/>
                <a:cs typeface="Andalus" panose="02020603050405020304" pitchFamily="18" charset="-78"/>
              </a:rPr>
              <a:t>Hypertrophy</a:t>
            </a:r>
            <a:r>
              <a:rPr lang="en-US" sz="3200" b="1" dirty="0">
                <a:latin typeface="Andalus" panose="02020603050405020304" pitchFamily="18" charset="-78"/>
                <a:ea typeface="Times New Roman" panose="02020603050405020304" pitchFamily="18" charset="0"/>
                <a:cs typeface="Andalus" panose="02020603050405020304" pitchFamily="18" charset="-78"/>
              </a:rPr>
              <a:t> is an increase in the size of cells and functional activity.</a:t>
            </a:r>
          </a:p>
          <a:p>
            <a:r>
              <a:rPr lang="en-US" sz="3600" b="1" dirty="0">
                <a:solidFill>
                  <a:srgbClr val="FF0000"/>
                </a:solidFill>
                <a:latin typeface="Andalus" panose="02020603050405020304" pitchFamily="18" charset="-78"/>
                <a:ea typeface="Times New Roman" panose="02020603050405020304" pitchFamily="18" charset="0"/>
                <a:cs typeface="Andalus" panose="02020603050405020304" pitchFamily="18" charset="-78"/>
              </a:rPr>
              <a:t>Hyperplasia </a:t>
            </a:r>
            <a:r>
              <a:rPr lang="en-US" sz="3200" b="1" dirty="0">
                <a:latin typeface="Andalus" panose="02020603050405020304" pitchFamily="18" charset="-78"/>
                <a:ea typeface="Times New Roman" panose="02020603050405020304" pitchFamily="18" charset="0"/>
                <a:cs typeface="Andalus" panose="02020603050405020304" pitchFamily="18" charset="-78"/>
              </a:rPr>
              <a:t>is an increase in the number of cells.</a:t>
            </a:r>
          </a:p>
          <a:p>
            <a:r>
              <a:rPr lang="en-US" sz="3600" b="1" dirty="0">
                <a:solidFill>
                  <a:srgbClr val="FF0000"/>
                </a:solidFill>
                <a:latin typeface="Andalus" panose="02020603050405020304" pitchFamily="18" charset="-78"/>
                <a:ea typeface="Times New Roman" panose="02020603050405020304" pitchFamily="18" charset="0"/>
                <a:cs typeface="Andalus" panose="02020603050405020304" pitchFamily="18" charset="-78"/>
              </a:rPr>
              <a:t>Atrophy</a:t>
            </a:r>
            <a:r>
              <a:rPr lang="en-US" sz="3200" b="1" dirty="0">
                <a:latin typeface="Andalus" panose="02020603050405020304" pitchFamily="18" charset="-78"/>
                <a:ea typeface="Times New Roman" panose="02020603050405020304" pitchFamily="18" charset="0"/>
                <a:cs typeface="Andalus" panose="02020603050405020304" pitchFamily="18" charset="-78"/>
              </a:rPr>
              <a:t> is a decrease in the size and metabolic activity of cells.</a:t>
            </a:r>
          </a:p>
          <a:p>
            <a:r>
              <a:rPr lang="en-US" sz="3200" b="1" dirty="0">
                <a:latin typeface="Andalus" panose="02020603050405020304" pitchFamily="18" charset="-78"/>
                <a:ea typeface="Times New Roman" panose="02020603050405020304" pitchFamily="18" charset="0"/>
                <a:cs typeface="Andalus" panose="02020603050405020304" pitchFamily="18" charset="-78"/>
              </a:rPr>
              <a:t> </a:t>
            </a:r>
            <a:r>
              <a:rPr lang="en-US" sz="3600" b="1" dirty="0">
                <a:solidFill>
                  <a:srgbClr val="FF0000"/>
                </a:solidFill>
                <a:latin typeface="Andalus" panose="02020603050405020304" pitchFamily="18" charset="-78"/>
                <a:ea typeface="Times New Roman" panose="02020603050405020304" pitchFamily="18" charset="0"/>
                <a:cs typeface="Andalus" panose="02020603050405020304" pitchFamily="18" charset="-78"/>
              </a:rPr>
              <a:t>Metaplasia</a:t>
            </a:r>
            <a:r>
              <a:rPr lang="en-US" sz="3200" b="1" dirty="0">
                <a:latin typeface="Andalus" panose="02020603050405020304" pitchFamily="18" charset="-78"/>
                <a:ea typeface="Times New Roman" panose="02020603050405020304" pitchFamily="18" charset="0"/>
                <a:cs typeface="Andalus" panose="02020603050405020304" pitchFamily="18" charset="-78"/>
              </a:rPr>
              <a:t> is a change in the phenotype of cells.</a:t>
            </a:r>
          </a:p>
          <a:p>
            <a:r>
              <a:rPr lang="en-US" sz="3200" b="1" dirty="0">
                <a:latin typeface="Andalus" panose="02020603050405020304" pitchFamily="18" charset="-78"/>
                <a:ea typeface="Times New Roman" panose="02020603050405020304" pitchFamily="18" charset="0"/>
                <a:cs typeface="Andalus" panose="02020603050405020304" pitchFamily="18" charset="-78"/>
              </a:rPr>
              <a:t> </a:t>
            </a:r>
            <a:r>
              <a:rPr lang="en-US" sz="3500" b="1" dirty="0">
                <a:solidFill>
                  <a:srgbClr val="FF0000"/>
                </a:solidFill>
                <a:latin typeface="Andalus" panose="02020603050405020304" pitchFamily="18" charset="-78"/>
                <a:cs typeface="Andalus" panose="02020603050405020304" pitchFamily="18" charset="-78"/>
              </a:rPr>
              <a:t>Dysplasia</a:t>
            </a:r>
            <a:r>
              <a:rPr lang="en-US" sz="3500" b="1" i="1" dirty="0">
                <a:latin typeface="Andalus" panose="02020603050405020304" pitchFamily="18" charset="-78"/>
                <a:cs typeface="Andalus" panose="02020603050405020304" pitchFamily="18" charset="-78"/>
              </a:rPr>
              <a:t> </a:t>
            </a:r>
            <a:r>
              <a:rPr lang="en-US" sz="3500" b="1" dirty="0">
                <a:latin typeface="Andalus" panose="02020603050405020304" pitchFamily="18" charset="-78"/>
                <a:cs typeface="Andalus" panose="02020603050405020304" pitchFamily="18" charset="-78"/>
              </a:rPr>
              <a:t>is characterized by deranged cell growth of a specific tissue that results in cells that vary in size, shape, and organization</a:t>
            </a:r>
            <a:r>
              <a:rPr lang="en-US" sz="3500" b="1" dirty="0">
                <a:latin typeface="Andalus" panose="02020603050405020304" pitchFamily="18" charset="-78"/>
                <a:ea typeface="Times New Roman" panose="02020603050405020304" pitchFamily="18" charset="0"/>
                <a:cs typeface="Andalus" panose="02020603050405020304" pitchFamily="18" charset="-78"/>
              </a:rPr>
              <a:t> </a:t>
            </a:r>
          </a:p>
          <a:p>
            <a:endParaRPr lang="en-US" b="1" dirty="0">
              <a:latin typeface="Andalus" panose="02020603050405020304" pitchFamily="18" charset="-78"/>
              <a:ea typeface="Times New Roman" panose="02020603050405020304" pitchFamily="18" charset="0"/>
              <a:cs typeface="Andalus" panose="02020603050405020304" pitchFamily="18" charset="-78"/>
            </a:endParaRPr>
          </a:p>
          <a:p>
            <a:endParaRPr lang="en-US" dirty="0"/>
          </a:p>
        </p:txBody>
      </p:sp>
    </p:spTree>
    <p:extLst>
      <p:ext uri="{BB962C8B-B14F-4D97-AF65-F5344CB8AC3E}">
        <p14:creationId xmlns:p14="http://schemas.microsoft.com/office/powerpoint/2010/main" val="3374797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solidFill>
                  <a:schemeClr val="accent5"/>
                </a:solidFill>
                <a:latin typeface="Andalus" panose="02020603050405020304" pitchFamily="18" charset="-78"/>
                <a:cs typeface="Andalus" panose="02020603050405020304" pitchFamily="18" charset="-78"/>
              </a:rPr>
              <a:t>Adaptations</a:t>
            </a:r>
            <a:endParaRPr lang="en-US" dirty="0"/>
          </a:p>
        </p:txBody>
      </p:sp>
      <p:pic>
        <p:nvPicPr>
          <p:cNvPr id="11" name="Picture 10"/>
          <p:cNvPicPr>
            <a:picLocks noChangeAspect="1"/>
          </p:cNvPicPr>
          <p:nvPr/>
        </p:nvPicPr>
        <p:blipFill>
          <a:blip r:embed="rId2"/>
          <a:stretch>
            <a:fillRect/>
          </a:stretch>
        </p:blipFill>
        <p:spPr>
          <a:xfrm>
            <a:off x="762000" y="1636430"/>
            <a:ext cx="4334386" cy="655608"/>
          </a:xfrm>
          <a:prstGeom prst="rect">
            <a:avLst/>
          </a:prstGeom>
        </p:spPr>
      </p:pic>
      <p:cxnSp>
        <p:nvCxnSpPr>
          <p:cNvPr id="13" name="Straight Arrow Connector 12"/>
          <p:cNvCxnSpPr/>
          <p:nvPr/>
        </p:nvCxnSpPr>
        <p:spPr>
          <a:xfrm flipH="1">
            <a:off x="4544599" y="1875957"/>
            <a:ext cx="1219200" cy="1051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flipH="1">
            <a:off x="4797407" y="2158571"/>
            <a:ext cx="1219200" cy="1051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9" name="Rounded Rectangle 18"/>
          <p:cNvSpPr/>
          <p:nvPr/>
        </p:nvSpPr>
        <p:spPr>
          <a:xfrm>
            <a:off x="5521685" y="1545366"/>
            <a:ext cx="1608082" cy="418569"/>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Nucleus</a:t>
            </a:r>
          </a:p>
        </p:txBody>
      </p:sp>
      <p:sp>
        <p:nvSpPr>
          <p:cNvPr id="20" name="Rectangle 19"/>
          <p:cNvSpPr/>
          <p:nvPr/>
        </p:nvSpPr>
        <p:spPr>
          <a:xfrm rot="10800000" flipV="1">
            <a:off x="5584267" y="2038214"/>
            <a:ext cx="2065283" cy="4939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Basement membrane</a:t>
            </a:r>
          </a:p>
        </p:txBody>
      </p:sp>
      <p:sp>
        <p:nvSpPr>
          <p:cNvPr id="21" name="Rectangle 20"/>
          <p:cNvSpPr/>
          <p:nvPr/>
        </p:nvSpPr>
        <p:spPr>
          <a:xfrm>
            <a:off x="2282523" y="2285207"/>
            <a:ext cx="1293339" cy="2507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Normal</a:t>
            </a:r>
          </a:p>
        </p:txBody>
      </p:sp>
      <p:pic>
        <p:nvPicPr>
          <p:cNvPr id="28" name="Picture 27"/>
          <p:cNvPicPr>
            <a:picLocks noChangeAspect="1"/>
          </p:cNvPicPr>
          <p:nvPr/>
        </p:nvPicPr>
        <p:blipFill rotWithShape="1">
          <a:blip r:embed="rId3"/>
          <a:srcRect l="12380" t="5699" r="55834" b="13015"/>
          <a:stretch/>
        </p:blipFill>
        <p:spPr>
          <a:xfrm>
            <a:off x="803937" y="2760572"/>
            <a:ext cx="5812971" cy="3798013"/>
          </a:xfrm>
          <a:prstGeom prst="rect">
            <a:avLst/>
          </a:prstGeom>
        </p:spPr>
      </p:pic>
      <p:pic>
        <p:nvPicPr>
          <p:cNvPr id="30" name="Picture 29"/>
          <p:cNvPicPr>
            <a:picLocks noChangeAspect="1"/>
          </p:cNvPicPr>
          <p:nvPr/>
        </p:nvPicPr>
        <p:blipFill rotWithShape="1">
          <a:blip r:embed="rId4"/>
          <a:srcRect l="5676" t="4592" r="5525" b="8570"/>
          <a:stretch/>
        </p:blipFill>
        <p:spPr>
          <a:xfrm>
            <a:off x="7129767" y="2847658"/>
            <a:ext cx="4507062" cy="1571942"/>
          </a:xfrm>
          <a:prstGeom prst="rect">
            <a:avLst/>
          </a:prstGeom>
        </p:spPr>
      </p:pic>
      <p:sp>
        <p:nvSpPr>
          <p:cNvPr id="31" name="Rectangle 30"/>
          <p:cNvSpPr/>
          <p:nvPr/>
        </p:nvSpPr>
        <p:spPr>
          <a:xfrm rot="10800000" flipV="1">
            <a:off x="8784771" y="4419600"/>
            <a:ext cx="1632858" cy="4245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Dysplasia</a:t>
            </a:r>
          </a:p>
        </p:txBody>
      </p:sp>
    </p:spTree>
    <p:extLst>
      <p:ext uri="{BB962C8B-B14F-4D97-AF65-F5344CB8AC3E}">
        <p14:creationId xmlns:p14="http://schemas.microsoft.com/office/powerpoint/2010/main" val="3780377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20859" t="15575" r="21915" b="18898"/>
          <a:stretch/>
        </p:blipFill>
        <p:spPr bwMode="auto">
          <a:xfrm>
            <a:off x="683172" y="946260"/>
            <a:ext cx="10689021" cy="489749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51176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Andalus" panose="02020603050405020304" pitchFamily="18" charset="-78"/>
                <a:cs typeface="Andalus" panose="02020603050405020304" pitchFamily="18" charset="-78"/>
              </a:rPr>
              <a:t>HYPERTROPHY</a:t>
            </a:r>
            <a:endParaRPr lang="en-US" dirty="0">
              <a:solidFill>
                <a:srgbClr val="0070C0"/>
              </a:solidFill>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838200" y="1324303"/>
            <a:ext cx="10515600" cy="4852660"/>
          </a:xfrm>
        </p:spPr>
        <p:txBody>
          <a:bodyPr>
            <a:normAutofit fontScale="92500" lnSpcReduction="10000"/>
          </a:bodyPr>
          <a:lstStyle/>
          <a:p>
            <a:r>
              <a:rPr lang="en-US" dirty="0"/>
              <a:t>Hypertrophy refers to an increase in the size of cells, resulting in an increase in the size of the organ. </a:t>
            </a:r>
          </a:p>
          <a:p>
            <a:r>
              <a:rPr lang="en-US" dirty="0"/>
              <a:t>The hypertrophied organ has no new cells, just larger cells. </a:t>
            </a:r>
          </a:p>
          <a:p>
            <a:r>
              <a:rPr lang="en-US" dirty="0"/>
              <a:t>Cells capable of division may respond to stress by undergoing both hyperplasia and hypertrophy, whereas in non-dividing cells (e.g., myocardial fibers) increased tissue mass is due to hypertrophy. </a:t>
            </a:r>
          </a:p>
          <a:p>
            <a:r>
              <a:rPr lang="en-US" dirty="0"/>
              <a:t>In many organs, hypertrophy and hyperplasia may coexist and contribute to increased size. </a:t>
            </a:r>
          </a:p>
          <a:p>
            <a:r>
              <a:rPr lang="en-US" dirty="0"/>
              <a:t>Hypertrophy can be physiologic or pathologic and is caused by increased functional demand or by stimulation by hormones and growth factors. </a:t>
            </a:r>
          </a:p>
          <a:p>
            <a:r>
              <a:rPr lang="en-US" dirty="0"/>
              <a:t>The striated muscle cells in the heart and skeletal muscles have only a limited capacity for division and respond to increased metabolic demands mainly by undergoing hypertrophy.</a:t>
            </a:r>
          </a:p>
        </p:txBody>
      </p:sp>
    </p:spTree>
    <p:extLst>
      <p:ext uri="{BB962C8B-B14F-4D97-AF65-F5344CB8AC3E}">
        <p14:creationId xmlns:p14="http://schemas.microsoft.com/office/powerpoint/2010/main" val="7909201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Andalus" panose="02020603050405020304" pitchFamily="18" charset="-78"/>
                <a:cs typeface="Andalus" panose="02020603050405020304" pitchFamily="18" charset="-78"/>
              </a:rPr>
              <a:t>HYPERTROPHY</a:t>
            </a:r>
            <a:endParaRPr lang="en-US" dirty="0"/>
          </a:p>
        </p:txBody>
      </p:sp>
      <p:sp>
        <p:nvSpPr>
          <p:cNvPr id="3" name="Content Placeholder 2"/>
          <p:cNvSpPr>
            <a:spLocks noGrp="1"/>
          </p:cNvSpPr>
          <p:nvPr>
            <p:ph idx="1"/>
          </p:nvPr>
        </p:nvSpPr>
        <p:spPr/>
        <p:txBody>
          <a:bodyPr>
            <a:normAutofit/>
          </a:bodyPr>
          <a:lstStyle/>
          <a:p>
            <a:r>
              <a:rPr lang="en-US" dirty="0"/>
              <a:t>Hypertrophy may occur as the result of normal physiologic</a:t>
            </a:r>
          </a:p>
          <a:p>
            <a:r>
              <a:rPr lang="en-US" dirty="0"/>
              <a:t>or abnormal pathologic conditions. </a:t>
            </a:r>
          </a:p>
          <a:p>
            <a:r>
              <a:rPr lang="en-US" dirty="0"/>
              <a:t>The increase in muscle mass associated with exercise is an example of</a:t>
            </a:r>
          </a:p>
          <a:p>
            <a:r>
              <a:rPr lang="en-US" dirty="0"/>
              <a:t>physiologic hypertrophy. </a:t>
            </a:r>
          </a:p>
          <a:p>
            <a:r>
              <a:rPr lang="en-US" dirty="0"/>
              <a:t>Pathologic hypertrophy occurs as the result of disease conditions and may be adaptive or compensatory. </a:t>
            </a:r>
          </a:p>
          <a:p>
            <a:r>
              <a:rPr lang="en-US" dirty="0"/>
              <a:t>Examples of adaptive hypertrophy are the thickening of the urinary bladder from long-continued obstruction of urinary outflow and myocardial hypertrophy from </a:t>
            </a:r>
            <a:r>
              <a:rPr lang="en-US" dirty="0" err="1"/>
              <a:t>valvular</a:t>
            </a:r>
            <a:r>
              <a:rPr lang="en-US" dirty="0"/>
              <a:t> heart disease or hypertension.</a:t>
            </a:r>
            <a:endParaRPr lang="en-US" sz="3200" b="1"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785683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Andalus" panose="02020603050405020304" pitchFamily="18" charset="-78"/>
                <a:cs typeface="Andalus" panose="02020603050405020304" pitchFamily="18" charset="-78"/>
              </a:rPr>
              <a:t>HYPERTROPHY</a:t>
            </a:r>
            <a:endParaRPr lang="en-US" dirty="0"/>
          </a:p>
        </p:txBody>
      </p:sp>
      <p:sp>
        <p:nvSpPr>
          <p:cNvPr id="3" name="Content Placeholder 2"/>
          <p:cNvSpPr>
            <a:spLocks noGrp="1"/>
          </p:cNvSpPr>
          <p:nvPr>
            <p:ph idx="1"/>
          </p:nvPr>
        </p:nvSpPr>
        <p:spPr/>
        <p:txBody>
          <a:bodyPr>
            <a:normAutofit/>
          </a:bodyPr>
          <a:lstStyle/>
          <a:p>
            <a:r>
              <a:rPr lang="en-US" sz="3200" dirty="0">
                <a:latin typeface="Andalus" panose="02020603050405020304" pitchFamily="18" charset="-78"/>
                <a:cs typeface="Andalus" panose="02020603050405020304" pitchFamily="18" charset="-78"/>
              </a:rPr>
              <a:t>Compensatory hypertrophy is the enlargement of a remaining organ or tissue after a portion has been surgically removed or rendered inactive. For instance, if one kidney is removed, the remaining kidney enlarges to compensate for the loss.</a:t>
            </a:r>
          </a:p>
        </p:txBody>
      </p:sp>
      <p:pic>
        <p:nvPicPr>
          <p:cNvPr id="5" name="Picture 4"/>
          <p:cNvPicPr>
            <a:picLocks noChangeAspect="1"/>
          </p:cNvPicPr>
          <p:nvPr/>
        </p:nvPicPr>
        <p:blipFill rotWithShape="1">
          <a:blip r:embed="rId2"/>
          <a:srcRect l="55179" t="32893" r="23928" b="41620"/>
          <a:stretch/>
        </p:blipFill>
        <p:spPr>
          <a:xfrm>
            <a:off x="6789684" y="3647090"/>
            <a:ext cx="4866288" cy="3048000"/>
          </a:xfrm>
          <a:prstGeom prst="rect">
            <a:avLst/>
          </a:prstGeom>
        </p:spPr>
      </p:pic>
      <p:sp>
        <p:nvSpPr>
          <p:cNvPr id="9" name="Rectangle 8"/>
          <p:cNvSpPr/>
          <p:nvPr/>
        </p:nvSpPr>
        <p:spPr>
          <a:xfrm rot="10800000" flipV="1">
            <a:off x="1723697" y="5161300"/>
            <a:ext cx="5065986" cy="1015663"/>
          </a:xfrm>
          <a:prstGeom prst="rect">
            <a:avLst/>
          </a:prstGeom>
        </p:spPr>
        <p:txBody>
          <a:bodyPr wrap="square">
            <a:spAutoFit/>
          </a:bodyPr>
          <a:lstStyle/>
          <a:p>
            <a:r>
              <a:rPr lang="en-US" sz="2000" b="1" dirty="0">
                <a:latin typeface="Univers"/>
              </a:rPr>
              <a:t>Myocardial hypertrophy. Cross-section of the heart in a patient with long-standing hypertension.</a:t>
            </a:r>
            <a:endParaRPr lang="en-US" sz="2000" b="1" dirty="0"/>
          </a:p>
        </p:txBody>
      </p:sp>
    </p:spTree>
    <p:extLst>
      <p:ext uri="{BB962C8B-B14F-4D97-AF65-F5344CB8AC3E}">
        <p14:creationId xmlns:p14="http://schemas.microsoft.com/office/powerpoint/2010/main" val="12501468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solidFill>
                  <a:srgbClr val="0070C0"/>
                </a:solidFill>
                <a:latin typeface="Andalus" panose="02020603050405020304" pitchFamily="18" charset="-78"/>
                <a:cs typeface="Andalus" panose="02020603050405020304" pitchFamily="18" charset="-78"/>
              </a:rPr>
              <a:t>HYPERPLASIA</a:t>
            </a:r>
            <a:endParaRPr lang="en-US" dirty="0">
              <a:solidFill>
                <a:srgbClr val="0070C0"/>
              </a:solidFill>
              <a:latin typeface="Andalus" panose="02020603050405020304" pitchFamily="18" charset="-78"/>
              <a:cs typeface="Andalus" panose="02020603050405020304" pitchFamily="18" charset="-78"/>
            </a:endParaRPr>
          </a:p>
        </p:txBody>
      </p:sp>
      <p:sp>
        <p:nvSpPr>
          <p:cNvPr id="3" name="Content Placeholder 2"/>
          <p:cNvSpPr>
            <a:spLocks noGrp="1"/>
          </p:cNvSpPr>
          <p:nvPr>
            <p:ph idx="1"/>
          </p:nvPr>
        </p:nvSpPr>
        <p:spPr>
          <a:xfrm>
            <a:off x="838200" y="1545021"/>
            <a:ext cx="10515600" cy="4939862"/>
          </a:xfrm>
        </p:spPr>
        <p:txBody>
          <a:bodyPr>
            <a:normAutofit fontScale="92500" lnSpcReduction="10000"/>
          </a:bodyPr>
          <a:lstStyle/>
          <a:p>
            <a:r>
              <a:rPr lang="en-US" dirty="0">
                <a:latin typeface="Andalus" panose="02020603050405020304" pitchFamily="18" charset="-78"/>
                <a:cs typeface="Andalus" panose="02020603050405020304" pitchFamily="18" charset="-78"/>
              </a:rPr>
              <a:t>Hyperplasia is an increase in the number of cells in an organ or tissue, usually resulting in increased mass of the organ or tissue.</a:t>
            </a:r>
          </a:p>
          <a:p>
            <a:r>
              <a:rPr lang="en-US" dirty="0">
                <a:latin typeface="Andalus" panose="02020603050405020304" pitchFamily="18" charset="-78"/>
                <a:cs typeface="Andalus" panose="02020603050405020304" pitchFamily="18" charset="-78"/>
              </a:rPr>
              <a:t>Hyperplasia takes place if the cell population is capable of dividing, thus increasing the number of cells. </a:t>
            </a:r>
          </a:p>
          <a:p>
            <a:r>
              <a:rPr lang="en-US" dirty="0">
                <a:latin typeface="Andalus" panose="02020603050405020304" pitchFamily="18" charset="-78"/>
                <a:cs typeface="Andalus" panose="02020603050405020304" pitchFamily="18" charset="-78"/>
              </a:rPr>
              <a:t>Hyperplasia can be physiologic or pathologic, Occurring together with hypertrophy.</a:t>
            </a:r>
          </a:p>
          <a:p>
            <a:r>
              <a:rPr lang="en-US" b="1" dirty="0">
                <a:latin typeface="Andalus" panose="02020603050405020304" pitchFamily="18" charset="-78"/>
                <a:cs typeface="Andalus" panose="02020603050405020304" pitchFamily="18" charset="-78"/>
              </a:rPr>
              <a:t>Physiologic Hyperplasia</a:t>
            </a:r>
            <a:endParaRPr lang="en-US" dirty="0">
              <a:latin typeface="Andalus" panose="02020603050405020304" pitchFamily="18" charset="-78"/>
              <a:cs typeface="Andalus" panose="02020603050405020304" pitchFamily="18" charset="-78"/>
            </a:endParaRPr>
          </a:p>
          <a:p>
            <a:r>
              <a:rPr lang="en-US" dirty="0">
                <a:latin typeface="Andalus" panose="02020603050405020304" pitchFamily="18" charset="-78"/>
                <a:cs typeface="Andalus" panose="02020603050405020304" pitchFamily="18" charset="-78"/>
              </a:rPr>
              <a:t>1. hormonal hyperplasia, which increases the functional capacity of tissue when needed.</a:t>
            </a:r>
          </a:p>
          <a:p>
            <a:r>
              <a:rPr lang="en-US" dirty="0">
                <a:latin typeface="Andalus" panose="02020603050405020304" pitchFamily="18" charset="-78"/>
                <a:cs typeface="Andalus" panose="02020603050405020304" pitchFamily="18" charset="-78"/>
              </a:rPr>
              <a:t>Hormonal hyperplasia is well illustrated by the proliferation of the glandular epithelium of the female breast at puberty and during pregnancy, usually accompanied by enlargement (hypertrophy) of the glandular epithelial cells.</a:t>
            </a:r>
          </a:p>
        </p:txBody>
      </p:sp>
    </p:spTree>
    <p:extLst>
      <p:ext uri="{BB962C8B-B14F-4D97-AF65-F5344CB8AC3E}">
        <p14:creationId xmlns:p14="http://schemas.microsoft.com/office/powerpoint/2010/main" val="16074313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732</TotalTime>
  <Words>1695</Words>
  <Application>Microsoft Office PowerPoint</Application>
  <PresentationFormat>شاشة عريضة</PresentationFormat>
  <Paragraphs>110</Paragraphs>
  <Slides>21</Slides>
  <Notes>0</Notes>
  <HiddenSlides>0</HiddenSlides>
  <MMClips>0</MMClips>
  <ScaleCrop>false</ScaleCrop>
  <HeadingPairs>
    <vt:vector size="4" baseType="variant">
      <vt:variant>
        <vt:lpstr>نسق</vt:lpstr>
      </vt:variant>
      <vt:variant>
        <vt:i4>1</vt:i4>
      </vt:variant>
      <vt:variant>
        <vt:lpstr>عناوين الشرائح</vt:lpstr>
      </vt:variant>
      <vt:variant>
        <vt:i4>21</vt:i4>
      </vt:variant>
    </vt:vector>
  </HeadingPairs>
  <TitlesOfParts>
    <vt:vector size="22" baseType="lpstr">
      <vt:lpstr>Office Theme</vt:lpstr>
      <vt:lpstr>عرض تقديمي في PowerPoint</vt:lpstr>
      <vt:lpstr>Adaptations</vt:lpstr>
      <vt:lpstr>Types of Adaptations</vt:lpstr>
      <vt:lpstr>Adaptations</vt:lpstr>
      <vt:lpstr>عرض تقديمي في PowerPoint</vt:lpstr>
      <vt:lpstr>HYPERTROPHY</vt:lpstr>
      <vt:lpstr>HYPERTROPHY</vt:lpstr>
      <vt:lpstr>HYPERTROPHY</vt:lpstr>
      <vt:lpstr>HYPERPLASIA</vt:lpstr>
      <vt:lpstr>HYPERPLASIA</vt:lpstr>
      <vt:lpstr>HYPERPLASIA</vt:lpstr>
      <vt:lpstr>ATROPHY</vt:lpstr>
      <vt:lpstr>ATROPHY</vt:lpstr>
      <vt:lpstr>ATROPHY</vt:lpstr>
      <vt:lpstr>عرض تقديمي في PowerPoint</vt:lpstr>
      <vt:lpstr>METAPLASIA</vt:lpstr>
      <vt:lpstr>METAPLASIA</vt:lpstr>
      <vt:lpstr>METAPLASIA</vt:lpstr>
      <vt:lpstr>Dysplasia</vt:lpstr>
      <vt:lpstr>Dysplasia</vt:lpstr>
      <vt:lpstr>عرض تقديمي في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Abdulla</dc:creator>
  <cp:lastModifiedBy>abdulla raheem</cp:lastModifiedBy>
  <cp:revision>27</cp:revision>
  <dcterms:created xsi:type="dcterms:W3CDTF">2022-11-04T19:40:15Z</dcterms:created>
  <dcterms:modified xsi:type="dcterms:W3CDTF">2023-10-09T16:34:55Z</dcterms:modified>
</cp:coreProperties>
</file>