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0EEA8-AB77-417D-9B08-4294BEE2079E}"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285607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0EEA8-AB77-417D-9B08-4294BEE2079E}"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92395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0EEA8-AB77-417D-9B08-4294BEE2079E}"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5472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0EEA8-AB77-417D-9B08-4294BEE2079E}"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895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90EEA8-AB77-417D-9B08-4294BEE2079E}"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46528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90EEA8-AB77-417D-9B08-4294BEE2079E}"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53106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90EEA8-AB77-417D-9B08-4294BEE2079E}"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60222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90EEA8-AB77-417D-9B08-4294BEE2079E}"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06181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0EEA8-AB77-417D-9B08-4294BEE2079E}"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88718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90EEA8-AB77-417D-9B08-4294BEE2079E}"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46353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90EEA8-AB77-417D-9B08-4294BEE2079E}"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77501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0EEA8-AB77-417D-9B08-4294BEE2079E}"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FAD6-12DC-498E-8602-D08B1D01DE79}" type="slidenum">
              <a:rPr lang="en-US" smtClean="0"/>
              <a:t>‹#›</a:t>
            </a:fld>
            <a:endParaRPr lang="en-US"/>
          </a:p>
        </p:txBody>
      </p:sp>
    </p:spTree>
    <p:extLst>
      <p:ext uri="{BB962C8B-B14F-4D97-AF65-F5344CB8AC3E}">
        <p14:creationId xmlns:p14="http://schemas.microsoft.com/office/powerpoint/2010/main" val="314742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4097" y="11035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363 Pathophysiology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b="5794"/>
          <a:stretch>
            <a:fillRect/>
          </a:stretch>
        </p:blipFill>
        <p:spPr bwMode="auto">
          <a:xfrm>
            <a:off x="8574472" y="394137"/>
            <a:ext cx="3302000" cy="30952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39694" y="587580"/>
            <a:ext cx="491884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Pathophysiology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Department of Pharmacy</a:t>
            </a:r>
            <a:endParaRPr kumimoji="0" lang="en-US" altLang="en-US" sz="1200" b="0"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 3</a:t>
            </a:r>
            <a:r>
              <a:rPr kumimoji="0" lang="en-US" altLang="en-US" sz="3200" b="1" i="0" u="none" strike="noStrike" cap="none" normalizeH="0" baseline="30000" dirty="0" smtClean="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200" b="1" i="0" u="none" strike="noStrike" cap="none" normalizeH="0" baseline="0" dirty="0" smtClean="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 stage                                         </a:t>
            </a:r>
            <a:endParaRPr kumimoji="0" lang="en-US" altLang="en-US" sz="1200" b="0"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515008" y="2232792"/>
            <a:ext cx="7651530" cy="1936556"/>
          </a:xfrm>
          <a:prstGeom prst="rect">
            <a:avLst/>
          </a:prstGeom>
        </p:spPr>
        <p:txBody>
          <a:bodyPr wrap="square">
            <a:spAutoFit/>
          </a:bodyPr>
          <a:lstStyle/>
          <a:p>
            <a:pPr>
              <a:lnSpc>
                <a:spcPct val="107000"/>
              </a:lnSpc>
            </a:pPr>
            <a:endParaRPr lang="en-US" sz="3200" b="1" dirty="0" smtClean="0">
              <a:solidFill>
                <a:srgbClr val="1A8DB3"/>
              </a:solidFill>
              <a:latin typeface="Univers-ExtraBlack"/>
              <a:ea typeface="Calibri" panose="020F0502020204030204" pitchFamily="34" charset="0"/>
              <a:cs typeface="Univers-ExtraBlack"/>
            </a:endParaRPr>
          </a:p>
          <a:p>
            <a:pPr>
              <a:lnSpc>
                <a:spcPct val="107000"/>
              </a:lnSpc>
            </a:pPr>
            <a:r>
              <a:rPr lang="en-US" sz="4000" b="1" dirty="0" smtClean="0">
                <a:solidFill>
                  <a:schemeClr val="accent5"/>
                </a:solidFill>
                <a:latin typeface="Andalus" panose="02020603050405020304" pitchFamily="18" charset="-78"/>
                <a:ea typeface="Calibri" panose="020F0502020204030204" pitchFamily="34" charset="0"/>
                <a:cs typeface="Andalus" panose="02020603050405020304" pitchFamily="18" charset="-78"/>
              </a:rPr>
              <a:t>Cellular </a:t>
            </a:r>
            <a:r>
              <a:rPr lang="en-US" sz="4000" b="1" dirty="0">
                <a:solidFill>
                  <a:schemeClr val="accent5"/>
                </a:solidFill>
                <a:latin typeface="Andalus" panose="02020603050405020304" pitchFamily="18" charset="-78"/>
                <a:ea typeface="Calibri" panose="020F0502020204030204" pitchFamily="34" charset="0"/>
                <a:cs typeface="Andalus" panose="02020603050405020304" pitchFamily="18" charset="-78"/>
              </a:rPr>
              <a:t>Responses to Stress, Injury, and Aging</a:t>
            </a:r>
            <a:endParaRPr lang="en-US" sz="1600" b="1" dirty="0">
              <a:solidFill>
                <a:schemeClr val="accent5"/>
              </a:solidFill>
              <a:effectLst/>
              <a:latin typeface="Andalus" panose="02020603050405020304" pitchFamily="18" charset="-78"/>
              <a:ea typeface="Times New Roman" panose="02020603050405020304" pitchFamily="18" charset="0"/>
              <a:cs typeface="Andalus" panose="02020603050405020304" pitchFamily="18" charset="-78"/>
            </a:endParaRPr>
          </a:p>
        </p:txBody>
      </p:sp>
      <p:sp>
        <p:nvSpPr>
          <p:cNvPr id="6" name="Rectangle 5"/>
          <p:cNvSpPr/>
          <p:nvPr/>
        </p:nvSpPr>
        <p:spPr>
          <a:xfrm>
            <a:off x="3216166" y="4418006"/>
            <a:ext cx="4519447" cy="584775"/>
          </a:xfrm>
          <a:prstGeom prst="rect">
            <a:avLst/>
          </a:prstGeom>
        </p:spPr>
        <p:txBody>
          <a:bodyPr wrap="square">
            <a:spAutoFit/>
          </a:bodyPr>
          <a:lstStyle/>
          <a:p>
            <a:pPr algn="ctr"/>
            <a:r>
              <a:rPr lang="en-US" sz="3200" b="1" dirty="0">
                <a:solidFill>
                  <a:schemeClr val="accent5"/>
                </a:solidFill>
                <a:latin typeface="Andalus" panose="02020603050405020304" pitchFamily="18" charset="-78"/>
                <a:cs typeface="Andalus" panose="02020603050405020304" pitchFamily="18" charset="-78"/>
              </a:rPr>
              <a:t>Dr. Abdulla Al-</a:t>
            </a:r>
            <a:r>
              <a:rPr lang="en-US" sz="3200" b="1" dirty="0" err="1">
                <a:solidFill>
                  <a:schemeClr val="accent5"/>
                </a:solidFill>
                <a:latin typeface="Andalus" panose="02020603050405020304" pitchFamily="18" charset="-78"/>
                <a:cs typeface="Andalus" panose="02020603050405020304" pitchFamily="18" charset="-78"/>
              </a:rPr>
              <a:t>Khakani</a:t>
            </a:r>
            <a:endParaRPr lang="en-US" sz="3200" dirty="0">
              <a:solidFill>
                <a:schemeClr val="accent5"/>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1851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solidFill>
                <a:latin typeface="Andalus" panose="02020603050405020304" pitchFamily="18" charset="-78"/>
                <a:ea typeface="Calibri" panose="020F0502020204030204" pitchFamily="34" charset="0"/>
                <a:cs typeface="Andalus" panose="02020603050405020304" pitchFamily="18" charset="-78"/>
              </a:rPr>
              <a:t>Cellular Injury</a:t>
            </a:r>
            <a:endParaRPr lang="en-US" dirty="0"/>
          </a:p>
        </p:txBody>
      </p:sp>
      <p:sp>
        <p:nvSpPr>
          <p:cNvPr id="3" name="Content Placeholder 2"/>
          <p:cNvSpPr>
            <a:spLocks noGrp="1"/>
          </p:cNvSpPr>
          <p:nvPr>
            <p:ph idx="1"/>
          </p:nvPr>
        </p:nvSpPr>
        <p:spPr/>
        <p:txBody>
          <a:bodyPr>
            <a:normAutofit/>
          </a:bodyPr>
          <a:lstStyle/>
          <a:p>
            <a:r>
              <a:rPr lang="en-US" dirty="0">
                <a:latin typeface="Andalus" panose="02020603050405020304" pitchFamily="18" charset="-78"/>
                <a:cs typeface="Andalus" panose="02020603050405020304" pitchFamily="18" charset="-78"/>
              </a:rPr>
              <a:t>Cell death, the end result of progressive cell injury, is one of the most crucial events in the evolution of the disease in any tissue or organ</a:t>
            </a:r>
            <a:r>
              <a:rPr lang="en-US" dirty="0" smtClean="0">
                <a:latin typeface="Andalus" panose="02020603050405020304" pitchFamily="18" charset="-78"/>
                <a:cs typeface="Andalus" panose="02020603050405020304" pitchFamily="18" charset="-78"/>
              </a:rPr>
              <a:t>.</a:t>
            </a:r>
          </a:p>
          <a:p>
            <a:r>
              <a:rPr lang="en-US" dirty="0" smtClean="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It results from diverse causes, including ischemia (reduced blood flow), infection, and toxins. </a:t>
            </a:r>
            <a:endParaRPr lang="en-US" dirty="0" smtClean="0">
              <a:latin typeface="Andalus" panose="02020603050405020304" pitchFamily="18" charset="-78"/>
              <a:cs typeface="Andalus" panose="02020603050405020304" pitchFamily="18" charset="-78"/>
            </a:endParaRPr>
          </a:p>
          <a:p>
            <a:r>
              <a:rPr lang="en-US" dirty="0" smtClean="0">
                <a:latin typeface="Andalus" panose="02020603050405020304" pitchFamily="18" charset="-78"/>
                <a:cs typeface="Andalus" panose="02020603050405020304" pitchFamily="18" charset="-78"/>
              </a:rPr>
              <a:t>Cell </a:t>
            </a:r>
            <a:r>
              <a:rPr lang="en-US" dirty="0">
                <a:latin typeface="Andalus" panose="02020603050405020304" pitchFamily="18" charset="-78"/>
                <a:cs typeface="Andalus" panose="02020603050405020304" pitchFamily="18" charset="-78"/>
              </a:rPr>
              <a:t>death is also a normal and essential process in embryogenesis, the development of organs, and the maintenance of homeostasis. There are two principal pathways of cell death, necrosis, and apoptosis. </a:t>
            </a:r>
            <a:endParaRPr lang="en-US" dirty="0" smtClean="0">
              <a:latin typeface="Andalus" panose="02020603050405020304" pitchFamily="18" charset="-78"/>
              <a:cs typeface="Andalus" panose="02020603050405020304" pitchFamily="18" charset="-78"/>
            </a:endParaRPr>
          </a:p>
          <a:p>
            <a:r>
              <a:rPr lang="en-US" dirty="0" smtClean="0">
                <a:latin typeface="Andalus" panose="02020603050405020304" pitchFamily="18" charset="-78"/>
                <a:cs typeface="Andalus" panose="02020603050405020304" pitchFamily="18" charset="-78"/>
              </a:rPr>
              <a:t>Nutrient </a:t>
            </a:r>
            <a:r>
              <a:rPr lang="en-US" dirty="0">
                <a:latin typeface="Andalus" panose="02020603050405020304" pitchFamily="18" charset="-78"/>
                <a:cs typeface="Andalus" panose="02020603050405020304" pitchFamily="18" charset="-78"/>
              </a:rPr>
              <a:t>deprivation triggers an adaptive cellular response called autophagy that may also culminate in cell death.</a:t>
            </a:r>
          </a:p>
          <a:p>
            <a:endParaRPr lang="en-US" dirty="0"/>
          </a:p>
        </p:txBody>
      </p:sp>
    </p:spTree>
    <p:extLst>
      <p:ext uri="{BB962C8B-B14F-4D97-AF65-F5344CB8AC3E}">
        <p14:creationId xmlns:p14="http://schemas.microsoft.com/office/powerpoint/2010/main" val="187792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solidFill>
                <a:latin typeface="Andalus" panose="02020603050405020304" pitchFamily="18" charset="-78"/>
                <a:ea typeface="Calibri" panose="020F0502020204030204" pitchFamily="34" charset="0"/>
                <a:cs typeface="Andalus" panose="02020603050405020304" pitchFamily="18" charset="-78"/>
              </a:rPr>
              <a:t>Cellular Injury</a:t>
            </a:r>
            <a:endParaRPr lang="en-US" dirty="0"/>
          </a:p>
        </p:txBody>
      </p:sp>
      <p:sp>
        <p:nvSpPr>
          <p:cNvPr id="3" name="Content Placeholder 2"/>
          <p:cNvSpPr>
            <a:spLocks noGrp="1"/>
          </p:cNvSpPr>
          <p:nvPr>
            <p:ph idx="1"/>
          </p:nvPr>
        </p:nvSpPr>
        <p:spPr/>
        <p:txBody>
          <a:bodyPr>
            <a:normAutofit/>
          </a:bodyPr>
          <a:lstStyle/>
          <a:p>
            <a:r>
              <a:rPr lang="en-US" sz="3200" dirty="0">
                <a:latin typeface="Andalus" panose="02020603050405020304" pitchFamily="18" charset="-78"/>
                <a:cs typeface="Andalus" panose="02020603050405020304" pitchFamily="18" charset="-78"/>
              </a:rPr>
              <a:t>Metabolic derangements in cells and </a:t>
            </a:r>
            <a:r>
              <a:rPr lang="en-US" sz="3200" dirty="0" smtClean="0">
                <a:latin typeface="Andalus" panose="02020603050405020304" pitchFamily="18" charset="-78"/>
                <a:cs typeface="Andalus" panose="02020603050405020304" pitchFamily="18" charset="-78"/>
              </a:rPr>
              <a:t>chronic </a:t>
            </a:r>
            <a:r>
              <a:rPr lang="en-US" sz="3200" dirty="0">
                <a:latin typeface="Andalus" panose="02020603050405020304" pitchFamily="18" charset="-78"/>
                <a:cs typeface="Andalus" panose="02020603050405020304" pitchFamily="18" charset="-78"/>
              </a:rPr>
              <a:t>injury may be associated with intracellular accumulations of a number of substances, including proteins, lipids, and carbohydrates</a:t>
            </a:r>
            <a:r>
              <a:rPr lang="en-US" sz="3200" dirty="0" smtClean="0">
                <a:latin typeface="Andalus" panose="02020603050405020304" pitchFamily="18" charset="-78"/>
                <a:cs typeface="Andalus" panose="02020603050405020304" pitchFamily="18" charset="-78"/>
              </a:rPr>
              <a:t>.</a:t>
            </a:r>
          </a:p>
          <a:p>
            <a:r>
              <a:rPr lang="en-US" sz="3200" dirty="0" smtClean="0">
                <a:latin typeface="Andalus" panose="02020603050405020304" pitchFamily="18" charset="-78"/>
                <a:cs typeface="Andalus" panose="02020603050405020304" pitchFamily="18" charset="-78"/>
              </a:rPr>
              <a:t> </a:t>
            </a:r>
            <a:r>
              <a:rPr lang="en-US" sz="3200" dirty="0">
                <a:latin typeface="Andalus" panose="02020603050405020304" pitchFamily="18" charset="-78"/>
                <a:cs typeface="Andalus" panose="02020603050405020304" pitchFamily="18" charset="-78"/>
              </a:rPr>
              <a:t>Calcium is often deposited at sites of cell death, resulting in pathologic calcification. </a:t>
            </a:r>
            <a:endParaRPr lang="en-US" sz="3200" dirty="0" smtClean="0">
              <a:latin typeface="Andalus" panose="02020603050405020304" pitchFamily="18" charset="-78"/>
              <a:cs typeface="Andalus" panose="02020603050405020304" pitchFamily="18" charset="-78"/>
            </a:endParaRPr>
          </a:p>
          <a:p>
            <a:r>
              <a:rPr lang="en-US" sz="3200" dirty="0" smtClean="0">
                <a:latin typeface="Andalus" panose="02020603050405020304" pitchFamily="18" charset="-78"/>
                <a:cs typeface="Andalus" panose="02020603050405020304" pitchFamily="18" charset="-78"/>
              </a:rPr>
              <a:t>Finally</a:t>
            </a:r>
            <a:r>
              <a:rPr lang="en-US" sz="3200" dirty="0">
                <a:latin typeface="Andalus" panose="02020603050405020304" pitchFamily="18" charset="-78"/>
                <a:cs typeface="Andalus" panose="02020603050405020304" pitchFamily="18" charset="-78"/>
              </a:rPr>
              <a:t>, the normal process of aging itself is accompanied by characteristic morphologic and functional changes in cells.</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489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324303"/>
            <a:ext cx="10515600" cy="4852660"/>
          </a:xfrm>
        </p:spPr>
        <p:txBody>
          <a:bodyPr>
            <a:normAutofit fontScale="92500" lnSpcReduction="10000"/>
          </a:bodyPr>
          <a:lstStyle/>
          <a:p>
            <a:r>
              <a:rPr lang="en-US" dirty="0" smtClean="0"/>
              <a:t>Hypertrophy </a:t>
            </a:r>
            <a:r>
              <a:rPr lang="en-US" dirty="0"/>
              <a:t>refers to an increase in the size of cells, resulting in an increase in the size of the organ. </a:t>
            </a:r>
            <a:endParaRPr lang="en-US" dirty="0" smtClean="0"/>
          </a:p>
          <a:p>
            <a:r>
              <a:rPr lang="en-US" dirty="0" smtClean="0"/>
              <a:t>The </a:t>
            </a:r>
            <a:r>
              <a:rPr lang="en-US" dirty="0"/>
              <a:t>hypertrophied organ has no new cells, just larger cells. </a:t>
            </a:r>
            <a:endParaRPr lang="en-US" dirty="0" smtClean="0"/>
          </a:p>
          <a:p>
            <a:r>
              <a:rPr lang="en-US" dirty="0" smtClean="0"/>
              <a:t>Cells </a:t>
            </a:r>
            <a:r>
              <a:rPr lang="en-US" dirty="0"/>
              <a:t>capable of division may respond to stress by undergoing both hyperplasia and hypertrophy, whereas in non-dividing cells (e.g., myocardial fibers) increased tissue mass is due to hypertrophy. </a:t>
            </a:r>
            <a:endParaRPr lang="en-US" dirty="0" smtClean="0"/>
          </a:p>
          <a:p>
            <a:r>
              <a:rPr lang="en-US" dirty="0" smtClean="0"/>
              <a:t>In </a:t>
            </a:r>
            <a:r>
              <a:rPr lang="en-US" dirty="0"/>
              <a:t>many organs, hypertrophy and hyperplasia may coexist and contribute to increased size. </a:t>
            </a:r>
            <a:endParaRPr lang="en-US" dirty="0" smtClean="0"/>
          </a:p>
          <a:p>
            <a:r>
              <a:rPr lang="en-US" dirty="0" smtClean="0"/>
              <a:t>Hypertrophy </a:t>
            </a:r>
            <a:r>
              <a:rPr lang="en-US" dirty="0"/>
              <a:t>can be physiologic or pathologic and is caused by increased functional demand or by stimulation by hormones and growth factors. </a:t>
            </a:r>
            <a:endParaRPr lang="en-US" dirty="0" smtClean="0"/>
          </a:p>
          <a:p>
            <a:r>
              <a:rPr lang="en-US" dirty="0" smtClean="0"/>
              <a:t>The </a:t>
            </a:r>
            <a:r>
              <a:rPr lang="en-US" dirty="0"/>
              <a:t>striated muscle cells in the heart and skeletal muscles have only a limited capacity for </a:t>
            </a:r>
            <a:r>
              <a:rPr lang="en-US" dirty="0" smtClean="0"/>
              <a:t>division </a:t>
            </a:r>
            <a:r>
              <a:rPr lang="en-US" dirty="0"/>
              <a:t>and respond to increased metabolic demands mainly by undergoing hypertrophy.</a:t>
            </a:r>
          </a:p>
        </p:txBody>
      </p:sp>
    </p:spTree>
    <p:extLst>
      <p:ext uri="{BB962C8B-B14F-4D97-AF65-F5344CB8AC3E}">
        <p14:creationId xmlns:p14="http://schemas.microsoft.com/office/powerpoint/2010/main" val="79092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p>
        </p:txBody>
      </p:sp>
      <p:sp>
        <p:nvSpPr>
          <p:cNvPr id="3" name="Content Placeholder 2"/>
          <p:cNvSpPr>
            <a:spLocks noGrp="1"/>
          </p:cNvSpPr>
          <p:nvPr>
            <p:ph idx="1"/>
          </p:nvPr>
        </p:nvSpPr>
        <p:spPr/>
        <p:txBody>
          <a:bodyPr>
            <a:normAutofit/>
          </a:bodyPr>
          <a:lstStyle/>
          <a:p>
            <a:r>
              <a:rPr lang="en-US" dirty="0"/>
              <a:t>Hypertrophy may occur as the result of normal physiologic</a:t>
            </a:r>
          </a:p>
          <a:p>
            <a:r>
              <a:rPr lang="en-US" dirty="0"/>
              <a:t>or abnormal pathologic conditions. </a:t>
            </a:r>
            <a:endParaRPr lang="en-US" dirty="0" smtClean="0"/>
          </a:p>
          <a:p>
            <a:r>
              <a:rPr lang="en-US" dirty="0" smtClean="0"/>
              <a:t>The increase in </a:t>
            </a:r>
            <a:r>
              <a:rPr lang="en-US" dirty="0"/>
              <a:t>muscle mass associated with exercise is an example of</a:t>
            </a:r>
          </a:p>
          <a:p>
            <a:r>
              <a:rPr lang="en-US" dirty="0"/>
              <a:t>physiologic hypertrophy. </a:t>
            </a:r>
            <a:endParaRPr lang="en-US" dirty="0" smtClean="0"/>
          </a:p>
          <a:p>
            <a:r>
              <a:rPr lang="en-US" dirty="0" smtClean="0"/>
              <a:t>Pathologic </a:t>
            </a:r>
            <a:r>
              <a:rPr lang="en-US" dirty="0"/>
              <a:t>hypertrophy </a:t>
            </a:r>
            <a:r>
              <a:rPr lang="en-US" dirty="0" smtClean="0"/>
              <a:t>occurs as </a:t>
            </a:r>
            <a:r>
              <a:rPr lang="en-US" dirty="0"/>
              <a:t>the result of disease conditions and may be </a:t>
            </a:r>
            <a:r>
              <a:rPr lang="en-US" dirty="0" smtClean="0"/>
              <a:t>adaptive or </a:t>
            </a:r>
            <a:r>
              <a:rPr lang="en-US" dirty="0"/>
              <a:t>compensatory. </a:t>
            </a:r>
            <a:endParaRPr lang="en-US" dirty="0" smtClean="0"/>
          </a:p>
          <a:p>
            <a:r>
              <a:rPr lang="en-US" dirty="0" smtClean="0"/>
              <a:t>Examples </a:t>
            </a:r>
            <a:r>
              <a:rPr lang="en-US" dirty="0"/>
              <a:t>of adaptive hypertrophy </a:t>
            </a:r>
            <a:r>
              <a:rPr lang="en-US" dirty="0" smtClean="0"/>
              <a:t>are </a:t>
            </a:r>
            <a:r>
              <a:rPr lang="en-US" dirty="0"/>
              <a:t>the thickening of the urinary bladder from </a:t>
            </a:r>
            <a:r>
              <a:rPr lang="en-US" dirty="0" smtClean="0"/>
              <a:t>long-continued obstruction </a:t>
            </a:r>
            <a:r>
              <a:rPr lang="en-US" dirty="0"/>
              <a:t>of urinary outflow and </a:t>
            </a:r>
            <a:r>
              <a:rPr lang="en-US" dirty="0" smtClean="0"/>
              <a:t>myocardial hypertrophy </a:t>
            </a:r>
            <a:r>
              <a:rPr lang="en-US" dirty="0"/>
              <a:t>from </a:t>
            </a:r>
            <a:r>
              <a:rPr lang="en-US" dirty="0" err="1"/>
              <a:t>valvular</a:t>
            </a:r>
            <a:r>
              <a:rPr lang="en-US" dirty="0"/>
              <a:t> heart disease or hypertension.</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8568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p>
        </p:txBody>
      </p:sp>
      <p:sp>
        <p:nvSpPr>
          <p:cNvPr id="3" name="Content Placeholder 2"/>
          <p:cNvSpPr>
            <a:spLocks noGrp="1"/>
          </p:cNvSpPr>
          <p:nvPr>
            <p:ph idx="1"/>
          </p:nvPr>
        </p:nvSpPr>
        <p:spPr/>
        <p:txBody>
          <a:bodyPr>
            <a:normAutofit/>
          </a:bodyPr>
          <a:lstStyle/>
          <a:p>
            <a:r>
              <a:rPr lang="en-US" sz="3200" dirty="0">
                <a:latin typeface="Andalus" panose="02020603050405020304" pitchFamily="18" charset="-78"/>
                <a:cs typeface="Andalus" panose="02020603050405020304" pitchFamily="18" charset="-78"/>
              </a:rPr>
              <a:t>Compensatory hypertrophy is the </a:t>
            </a:r>
            <a:r>
              <a:rPr lang="en-US" sz="3200" dirty="0" smtClean="0">
                <a:latin typeface="Andalus" panose="02020603050405020304" pitchFamily="18" charset="-78"/>
                <a:cs typeface="Andalus" panose="02020603050405020304" pitchFamily="18" charset="-78"/>
              </a:rPr>
              <a:t>enlargement of </a:t>
            </a:r>
            <a:r>
              <a:rPr lang="en-US" sz="3200" dirty="0">
                <a:latin typeface="Andalus" panose="02020603050405020304" pitchFamily="18" charset="-78"/>
                <a:cs typeface="Andalus" panose="02020603050405020304" pitchFamily="18" charset="-78"/>
              </a:rPr>
              <a:t>a remaining organ or tissue after a portion has </a:t>
            </a:r>
            <a:r>
              <a:rPr lang="en-US" sz="3200" dirty="0" smtClean="0">
                <a:latin typeface="Andalus" panose="02020603050405020304" pitchFamily="18" charset="-78"/>
                <a:cs typeface="Andalus" panose="02020603050405020304" pitchFamily="18" charset="-78"/>
              </a:rPr>
              <a:t>been surgically </a:t>
            </a:r>
            <a:r>
              <a:rPr lang="en-US" sz="3200" dirty="0">
                <a:latin typeface="Andalus" panose="02020603050405020304" pitchFamily="18" charset="-78"/>
                <a:cs typeface="Andalus" panose="02020603050405020304" pitchFamily="18" charset="-78"/>
              </a:rPr>
              <a:t>removed or rendered inactive. For instance, </a:t>
            </a:r>
            <a:r>
              <a:rPr lang="en-US" sz="3200" dirty="0" smtClean="0">
                <a:latin typeface="Andalus" panose="02020603050405020304" pitchFamily="18" charset="-78"/>
                <a:cs typeface="Andalus" panose="02020603050405020304" pitchFamily="18" charset="-78"/>
              </a:rPr>
              <a:t>if one </a:t>
            </a:r>
            <a:r>
              <a:rPr lang="en-US" sz="3200" dirty="0">
                <a:latin typeface="Andalus" panose="02020603050405020304" pitchFamily="18" charset="-78"/>
                <a:cs typeface="Andalus" panose="02020603050405020304" pitchFamily="18" charset="-78"/>
              </a:rPr>
              <a:t>kidney is removed, the remaining kidney enlarges </a:t>
            </a:r>
            <a:r>
              <a:rPr lang="en-US" sz="3200" dirty="0" smtClean="0">
                <a:latin typeface="Andalus" panose="02020603050405020304" pitchFamily="18" charset="-78"/>
                <a:cs typeface="Andalus" panose="02020603050405020304" pitchFamily="18" charset="-78"/>
              </a:rPr>
              <a:t>to compensate </a:t>
            </a:r>
            <a:r>
              <a:rPr lang="en-US" sz="3200" dirty="0">
                <a:latin typeface="Andalus" panose="02020603050405020304" pitchFamily="18" charset="-78"/>
                <a:cs typeface="Andalus" panose="02020603050405020304" pitchFamily="18" charset="-78"/>
              </a:rPr>
              <a:t>for the loss.</a:t>
            </a:r>
            <a:endParaRPr lang="en-US" sz="3200"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rotWithShape="1">
          <a:blip r:embed="rId2"/>
          <a:srcRect l="55179" t="32893" r="23928" b="41620"/>
          <a:stretch/>
        </p:blipFill>
        <p:spPr>
          <a:xfrm>
            <a:off x="6789684" y="3647090"/>
            <a:ext cx="4866288" cy="3048000"/>
          </a:xfrm>
          <a:prstGeom prst="rect">
            <a:avLst/>
          </a:prstGeom>
        </p:spPr>
      </p:pic>
      <p:sp>
        <p:nvSpPr>
          <p:cNvPr id="9" name="Rectangle 8"/>
          <p:cNvSpPr/>
          <p:nvPr/>
        </p:nvSpPr>
        <p:spPr>
          <a:xfrm rot="10800000" flipV="1">
            <a:off x="1723697" y="5161300"/>
            <a:ext cx="5065986" cy="1015663"/>
          </a:xfrm>
          <a:prstGeom prst="rect">
            <a:avLst/>
          </a:prstGeom>
        </p:spPr>
        <p:txBody>
          <a:bodyPr wrap="square">
            <a:spAutoFit/>
          </a:bodyPr>
          <a:lstStyle/>
          <a:p>
            <a:r>
              <a:rPr lang="en-US" sz="2000" b="1" dirty="0">
                <a:latin typeface="Univers"/>
              </a:rPr>
              <a:t>Myocardial hypertrophy. Cross-section </a:t>
            </a:r>
            <a:r>
              <a:rPr lang="en-US" sz="2000" b="1" dirty="0" smtClean="0">
                <a:latin typeface="Univers"/>
              </a:rPr>
              <a:t>of the </a:t>
            </a:r>
            <a:r>
              <a:rPr lang="en-US" sz="2000" b="1" dirty="0">
                <a:latin typeface="Univers"/>
              </a:rPr>
              <a:t>heart in a patient with long-standing hypertension.</a:t>
            </a:r>
            <a:endParaRPr lang="en-US" sz="2000" b="1" dirty="0"/>
          </a:p>
        </p:txBody>
      </p:sp>
    </p:spTree>
    <p:extLst>
      <p:ext uri="{BB962C8B-B14F-4D97-AF65-F5344CB8AC3E}">
        <p14:creationId xmlns:p14="http://schemas.microsoft.com/office/powerpoint/2010/main" val="125014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545021"/>
            <a:ext cx="10515600" cy="4939862"/>
          </a:xfrm>
        </p:spPr>
        <p:txBody>
          <a:bodyPr>
            <a:normAutofit fontScale="92500" lnSpcReduction="10000"/>
          </a:bodyPr>
          <a:lstStyle/>
          <a:p>
            <a:r>
              <a:rPr lang="en-US" dirty="0" smtClean="0">
                <a:latin typeface="Andalus" panose="02020603050405020304" pitchFamily="18" charset="-78"/>
                <a:cs typeface="Andalus" panose="02020603050405020304" pitchFamily="18" charset="-78"/>
              </a:rPr>
              <a:t>Hyperplasia </a:t>
            </a:r>
            <a:r>
              <a:rPr lang="en-US" dirty="0">
                <a:latin typeface="Andalus" panose="02020603050405020304" pitchFamily="18" charset="-78"/>
                <a:cs typeface="Andalus" panose="02020603050405020304" pitchFamily="18" charset="-78"/>
              </a:rPr>
              <a:t>is an increase in the number of cells in an organ or tissue, usually resulting in increased mass of the organ or tissue.</a:t>
            </a:r>
          </a:p>
          <a:p>
            <a:r>
              <a:rPr lang="en-US" dirty="0">
                <a:latin typeface="Andalus" panose="02020603050405020304" pitchFamily="18" charset="-78"/>
                <a:cs typeface="Andalus" panose="02020603050405020304" pitchFamily="18" charset="-78"/>
              </a:rPr>
              <a:t>Hyperplasia takes place if the cell population is capable of dividing, thus increasing the number of cells. </a:t>
            </a:r>
            <a:endParaRPr lang="en-US" dirty="0" smtClean="0">
              <a:latin typeface="Andalus" panose="02020603050405020304" pitchFamily="18" charset="-78"/>
              <a:cs typeface="Andalus" panose="02020603050405020304" pitchFamily="18" charset="-78"/>
            </a:endParaRPr>
          </a:p>
          <a:p>
            <a:r>
              <a:rPr lang="en-US" dirty="0" smtClean="0">
                <a:latin typeface="Andalus" panose="02020603050405020304" pitchFamily="18" charset="-78"/>
                <a:cs typeface="Andalus" panose="02020603050405020304" pitchFamily="18" charset="-78"/>
              </a:rPr>
              <a:t>Hyperplasia </a:t>
            </a:r>
            <a:r>
              <a:rPr lang="en-US" dirty="0">
                <a:latin typeface="Andalus" panose="02020603050405020304" pitchFamily="18" charset="-78"/>
                <a:cs typeface="Andalus" panose="02020603050405020304" pitchFamily="18" charset="-78"/>
              </a:rPr>
              <a:t>can be physiologic or pathologic, </a:t>
            </a:r>
            <a:r>
              <a:rPr lang="en-US" dirty="0" smtClean="0">
                <a:latin typeface="Andalus" panose="02020603050405020304" pitchFamily="18" charset="-78"/>
                <a:cs typeface="Andalus" panose="02020603050405020304" pitchFamily="18" charset="-78"/>
              </a:rPr>
              <a:t>Occurring </a:t>
            </a:r>
            <a:r>
              <a:rPr lang="en-US" dirty="0">
                <a:latin typeface="Andalus" panose="02020603050405020304" pitchFamily="18" charset="-78"/>
                <a:cs typeface="Andalus" panose="02020603050405020304" pitchFamily="18" charset="-78"/>
              </a:rPr>
              <a:t>together with hypertrophy.</a:t>
            </a:r>
          </a:p>
          <a:p>
            <a:r>
              <a:rPr lang="en-US" b="1" dirty="0">
                <a:latin typeface="Andalus" panose="02020603050405020304" pitchFamily="18" charset="-78"/>
                <a:cs typeface="Andalus" panose="02020603050405020304" pitchFamily="18" charset="-78"/>
              </a:rPr>
              <a:t>Physiologic Hyperplasia</a:t>
            </a:r>
            <a:endParaRPr lang="en-US" dirty="0">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1. hormonal hyperplasia, which increases the functional capacity of tissue when needed.</a:t>
            </a:r>
          </a:p>
          <a:p>
            <a:r>
              <a:rPr lang="en-US" dirty="0">
                <a:latin typeface="Andalus" panose="02020603050405020304" pitchFamily="18" charset="-78"/>
                <a:cs typeface="Andalus" panose="02020603050405020304" pitchFamily="18" charset="-78"/>
              </a:rPr>
              <a:t>Hormonal hyperplasia is well illustrated by the proliferation of the glandular epithelium of the female breast at puberty and during pregnancy, usually accompanied by enlargement (hypertrophy) of the glandular epithelial cells</a:t>
            </a:r>
            <a:r>
              <a:rPr lang="en-US" dirty="0" smtClean="0">
                <a:latin typeface="Andalus" panose="02020603050405020304" pitchFamily="18" charset="-78"/>
                <a:cs typeface="Andalus" panose="02020603050405020304" pitchFamily="18" charset="-78"/>
              </a:rPr>
              <a:t>.</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0743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p>
        </p:txBody>
      </p:sp>
      <p:sp>
        <p:nvSpPr>
          <p:cNvPr id="3" name="Content Placeholder 2"/>
          <p:cNvSpPr>
            <a:spLocks noGrp="1"/>
          </p:cNvSpPr>
          <p:nvPr>
            <p:ph idx="1"/>
          </p:nvPr>
        </p:nvSpPr>
        <p:spPr>
          <a:xfrm>
            <a:off x="838200" y="1324303"/>
            <a:ext cx="11049000" cy="5433849"/>
          </a:xfrm>
        </p:spPr>
        <p:txBody>
          <a:bodyPr>
            <a:normAutofit fontScale="25000" lnSpcReduction="20000"/>
          </a:bodyPr>
          <a:lstStyle/>
          <a:p>
            <a:endParaRPr lang="en-US" sz="8000" dirty="0" smtClean="0">
              <a:latin typeface="Andalus" panose="02020603050405020304" pitchFamily="18" charset="-78"/>
              <a:cs typeface="Andalus" panose="02020603050405020304" pitchFamily="18" charset="-78"/>
            </a:endParaRPr>
          </a:p>
          <a:p>
            <a:r>
              <a:rPr lang="en-US" sz="11200" dirty="0" smtClean="0">
                <a:latin typeface="Andalus" panose="02020603050405020304" pitchFamily="18" charset="-78"/>
                <a:cs typeface="Andalus" panose="02020603050405020304" pitchFamily="18" charset="-78"/>
              </a:rPr>
              <a:t>2</a:t>
            </a:r>
            <a:r>
              <a:rPr lang="en-US" sz="11200" dirty="0">
                <a:latin typeface="Andalus" panose="02020603050405020304" pitchFamily="18" charset="-78"/>
                <a:cs typeface="Andalus" panose="02020603050405020304" pitchFamily="18" charset="-78"/>
              </a:rPr>
              <a:t>. Compensatory hyperplasia, which increases tissue mass after damage or partial resection, in individuals who donate one lobe of the liver for transplantation, the remaining cells proliferate so that the organ soon grows back to its original size</a:t>
            </a:r>
            <a:r>
              <a:rPr lang="en-US" sz="11200" dirty="0" smtClean="0">
                <a:latin typeface="Andalus" panose="02020603050405020304" pitchFamily="18" charset="-78"/>
                <a:cs typeface="Andalus" panose="02020603050405020304" pitchFamily="18" charset="-78"/>
              </a:rPr>
              <a:t>.</a:t>
            </a:r>
          </a:p>
          <a:p>
            <a:pPr marL="0" indent="0">
              <a:buNone/>
            </a:pPr>
            <a:endParaRPr lang="en-US" sz="11200" b="1" dirty="0">
              <a:latin typeface="Andalus" panose="02020603050405020304" pitchFamily="18" charset="-78"/>
              <a:cs typeface="Andalus" panose="02020603050405020304" pitchFamily="18" charset="-78"/>
            </a:endParaRPr>
          </a:p>
          <a:p>
            <a:r>
              <a:rPr lang="en-US" sz="11200" b="1" dirty="0" smtClean="0">
                <a:latin typeface="Andalus" panose="02020603050405020304" pitchFamily="18" charset="-78"/>
                <a:cs typeface="Andalus" panose="02020603050405020304" pitchFamily="18" charset="-78"/>
              </a:rPr>
              <a:t>Pathologic </a:t>
            </a:r>
            <a:r>
              <a:rPr lang="en-US" sz="11200" b="1" dirty="0">
                <a:latin typeface="Andalus" panose="02020603050405020304" pitchFamily="18" charset="-78"/>
                <a:cs typeface="Andalus" panose="02020603050405020304" pitchFamily="18" charset="-78"/>
              </a:rPr>
              <a:t>Hyperplasia</a:t>
            </a:r>
            <a:endParaRPr lang="en-US" sz="11200" dirty="0">
              <a:latin typeface="Andalus" panose="02020603050405020304" pitchFamily="18" charset="-78"/>
              <a:cs typeface="Andalus" panose="02020603050405020304" pitchFamily="18" charset="-78"/>
            </a:endParaRPr>
          </a:p>
          <a:p>
            <a:r>
              <a:rPr lang="en-US" sz="11200" dirty="0">
                <a:latin typeface="Andalus" panose="02020603050405020304" pitchFamily="18" charset="-78"/>
                <a:cs typeface="Andalus" panose="02020603050405020304" pitchFamily="18" charset="-78"/>
              </a:rPr>
              <a:t>Most forms of </a:t>
            </a:r>
            <a:r>
              <a:rPr lang="en-US" sz="11200" dirty="0" err="1">
                <a:latin typeface="Andalus" panose="02020603050405020304" pitchFamily="18" charset="-78"/>
                <a:cs typeface="Andalus" panose="02020603050405020304" pitchFamily="18" charset="-78"/>
              </a:rPr>
              <a:t>nonphysiologic</a:t>
            </a:r>
            <a:r>
              <a:rPr lang="en-US" sz="11200" dirty="0">
                <a:latin typeface="Andalus" panose="02020603050405020304" pitchFamily="18" charset="-78"/>
                <a:cs typeface="Andalus" panose="02020603050405020304" pitchFamily="18" charset="-78"/>
              </a:rPr>
              <a:t> hyperplasia are due to excessive hormonal stimulation or the effects of growth factors on target </a:t>
            </a:r>
            <a:r>
              <a:rPr lang="en-US" sz="11200" dirty="0" smtClean="0">
                <a:latin typeface="Andalus" panose="02020603050405020304" pitchFamily="18" charset="-78"/>
                <a:cs typeface="Andalus" panose="02020603050405020304" pitchFamily="18" charset="-78"/>
              </a:rPr>
              <a:t>tissues.</a:t>
            </a:r>
          </a:p>
          <a:p>
            <a:r>
              <a:rPr lang="en-US" sz="11200" dirty="0" smtClean="0">
                <a:latin typeface="Andalus" panose="02020603050405020304" pitchFamily="18" charset="-78"/>
                <a:cs typeface="Andalus" panose="02020603050405020304" pitchFamily="18" charset="-78"/>
              </a:rPr>
              <a:t>Excessive </a:t>
            </a:r>
            <a:r>
              <a:rPr lang="en-US" sz="11200" dirty="0">
                <a:latin typeface="Andalus" panose="02020603050405020304" pitchFamily="18" charset="-78"/>
                <a:cs typeface="Andalus" panose="02020603050405020304" pitchFamily="18" charset="-78"/>
              </a:rPr>
              <a:t>estrogen production can cause endometrial hyperplasia and abnormal menstrual </a:t>
            </a:r>
            <a:r>
              <a:rPr lang="en-US" sz="11200" dirty="0" smtClean="0">
                <a:latin typeface="Andalus" panose="02020603050405020304" pitchFamily="18" charset="-78"/>
                <a:cs typeface="Andalus" panose="02020603050405020304" pitchFamily="18" charset="-78"/>
              </a:rPr>
              <a:t>bleeding. </a:t>
            </a:r>
          </a:p>
          <a:p>
            <a:r>
              <a:rPr lang="en-US" sz="11200" dirty="0" smtClean="0">
                <a:latin typeface="Andalus" panose="02020603050405020304" pitchFamily="18" charset="-78"/>
                <a:cs typeface="Andalus" panose="02020603050405020304" pitchFamily="18" charset="-78"/>
              </a:rPr>
              <a:t>Benign </a:t>
            </a:r>
            <a:r>
              <a:rPr lang="en-US" sz="11200" dirty="0">
                <a:latin typeface="Andalus" panose="02020603050405020304" pitchFamily="18" charset="-78"/>
                <a:cs typeface="Andalus" panose="02020603050405020304" pitchFamily="18" charset="-78"/>
              </a:rPr>
              <a:t>prostatic hyperplasia, which is a common disorder of men older than 50 years of age, is thought to be related to the action of </a:t>
            </a:r>
            <a:r>
              <a:rPr lang="en-US" sz="11200" dirty="0" smtClean="0">
                <a:latin typeface="Andalus" panose="02020603050405020304" pitchFamily="18" charset="-78"/>
                <a:cs typeface="Andalus" panose="02020603050405020304" pitchFamily="18" charset="-78"/>
              </a:rPr>
              <a:t>androgens. </a:t>
            </a:r>
          </a:p>
          <a:p>
            <a:r>
              <a:rPr lang="en-US" sz="11200" dirty="0" smtClean="0">
                <a:latin typeface="Andalus" panose="02020603050405020304" pitchFamily="18" charset="-78"/>
                <a:cs typeface="Andalus" panose="02020603050405020304" pitchFamily="18" charset="-78"/>
              </a:rPr>
              <a:t>Skin </a:t>
            </a:r>
            <a:r>
              <a:rPr lang="en-US" sz="11200" dirty="0">
                <a:latin typeface="Andalus" panose="02020603050405020304" pitchFamily="18" charset="-78"/>
                <a:cs typeface="Andalus" panose="02020603050405020304" pitchFamily="18" charset="-78"/>
              </a:rPr>
              <a:t>warts are an example of hyperplasia caused by growth factors produced by certain viruses, such as the papillomaviruses.</a:t>
            </a:r>
          </a:p>
          <a:p>
            <a:r>
              <a:rPr lang="en-US" sz="8600" dirty="0"/>
              <a:t> </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205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p>
        </p:txBody>
      </p:sp>
      <p:pic>
        <p:nvPicPr>
          <p:cNvPr id="4" name="Content Placeholder 3"/>
          <p:cNvPicPr>
            <a:picLocks noGrp="1"/>
          </p:cNvPicPr>
          <p:nvPr>
            <p:ph idx="1"/>
          </p:nvPr>
        </p:nvPicPr>
        <p:blipFill rotWithShape="1">
          <a:blip r:embed="rId2"/>
          <a:srcRect l="22116" t="18233" r="25427" b="24786"/>
          <a:stretch/>
        </p:blipFill>
        <p:spPr bwMode="auto">
          <a:xfrm>
            <a:off x="485715" y="1173984"/>
            <a:ext cx="5746919" cy="435133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50624" t="21274" r="19231" b="17759"/>
          <a:stretch/>
        </p:blipFill>
        <p:spPr bwMode="auto">
          <a:xfrm>
            <a:off x="6232634" y="1690688"/>
            <a:ext cx="4792718" cy="3834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753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2972" cy="1219199"/>
          </a:xfrm>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solidFill>
                <a:srgbClr val="0070C0"/>
              </a:solidFill>
              <a:latin typeface="Andalus" panose="02020603050405020304" pitchFamily="18" charset="-78"/>
              <a:cs typeface="Andalus" panose="02020603050405020304" pitchFamily="18" charset="-78"/>
            </a:endParaRPr>
          </a:p>
        </p:txBody>
      </p:sp>
      <p:sp>
        <p:nvSpPr>
          <p:cNvPr id="5" name="Content Placeholder 4"/>
          <p:cNvSpPr>
            <a:spLocks noGrp="1"/>
          </p:cNvSpPr>
          <p:nvPr>
            <p:ph idx="1"/>
          </p:nvPr>
        </p:nvSpPr>
        <p:spPr>
          <a:xfrm>
            <a:off x="557047" y="1124607"/>
            <a:ext cx="11424745" cy="5733393"/>
          </a:xfrm>
        </p:spPr>
        <p:txBody>
          <a:bodyPr>
            <a:noAutofit/>
          </a:bodyPr>
          <a:lstStyle/>
          <a:p>
            <a:r>
              <a:rPr lang="en-US" dirty="0" smtClean="0">
                <a:latin typeface="Andalus" panose="02020603050405020304" pitchFamily="18" charset="-78"/>
                <a:cs typeface="Andalus" panose="02020603050405020304" pitchFamily="18" charset="-78"/>
              </a:rPr>
              <a:t>Atrophy </a:t>
            </a:r>
            <a:r>
              <a:rPr lang="en-US" dirty="0">
                <a:latin typeface="Andalus" panose="02020603050405020304" pitchFamily="18" charset="-78"/>
                <a:cs typeface="Andalus" panose="02020603050405020304" pitchFamily="18" charset="-78"/>
              </a:rPr>
              <a:t>is the reduced size of an organ or tissue resulting from a decrease in cell size and number</a:t>
            </a:r>
            <a:r>
              <a:rPr lang="en-US" sz="3200" dirty="0" smtClean="0">
                <a:latin typeface="Andalus" panose="02020603050405020304" pitchFamily="18" charset="-78"/>
                <a:cs typeface="Andalus" panose="02020603050405020304" pitchFamily="18" charset="-78"/>
              </a:rPr>
              <a:t>.</a:t>
            </a:r>
          </a:p>
          <a:p>
            <a:r>
              <a:rPr lang="en-US" dirty="0">
                <a:latin typeface="Andalus" panose="02020603050405020304" pitchFamily="18" charset="-78"/>
                <a:cs typeface="Andalus" panose="02020603050405020304" pitchFamily="18" charset="-78"/>
              </a:rPr>
              <a:t>When confronted with a decrease in work demands </a:t>
            </a:r>
            <a:r>
              <a:rPr lang="en-US" dirty="0" smtClean="0">
                <a:latin typeface="Andalus" panose="02020603050405020304" pitchFamily="18" charset="-78"/>
                <a:cs typeface="Andalus" panose="02020603050405020304" pitchFamily="18" charset="-78"/>
              </a:rPr>
              <a:t>or adverse </a:t>
            </a:r>
            <a:r>
              <a:rPr lang="en-US" dirty="0">
                <a:latin typeface="Andalus" panose="02020603050405020304" pitchFamily="18" charset="-78"/>
                <a:cs typeface="Andalus" panose="02020603050405020304" pitchFamily="18" charset="-78"/>
              </a:rPr>
              <a:t>environmental conditions, most cells are able </a:t>
            </a:r>
            <a:r>
              <a:rPr lang="en-US" dirty="0" smtClean="0">
                <a:latin typeface="Andalus" panose="02020603050405020304" pitchFamily="18" charset="-78"/>
                <a:cs typeface="Andalus" panose="02020603050405020304" pitchFamily="18" charset="-78"/>
              </a:rPr>
              <a:t>to revert </a:t>
            </a:r>
            <a:r>
              <a:rPr lang="en-US" dirty="0">
                <a:latin typeface="Andalus" panose="02020603050405020304" pitchFamily="18" charset="-78"/>
                <a:cs typeface="Andalus" panose="02020603050405020304" pitchFamily="18" charset="-78"/>
              </a:rPr>
              <a:t>to a smaller size and a lower and more </a:t>
            </a:r>
            <a:r>
              <a:rPr lang="en-US" dirty="0" smtClean="0">
                <a:latin typeface="Andalus" panose="02020603050405020304" pitchFamily="18" charset="-78"/>
                <a:cs typeface="Andalus" panose="02020603050405020304" pitchFamily="18" charset="-78"/>
              </a:rPr>
              <a:t>efficient level </a:t>
            </a:r>
            <a:r>
              <a:rPr lang="en-US" dirty="0">
                <a:latin typeface="Andalus" panose="02020603050405020304" pitchFamily="18" charset="-78"/>
                <a:cs typeface="Andalus" panose="02020603050405020304" pitchFamily="18" charset="-78"/>
              </a:rPr>
              <a:t>of functioning that is compatible with </a:t>
            </a:r>
            <a:r>
              <a:rPr lang="en-US" dirty="0" smtClean="0">
                <a:latin typeface="Andalus" panose="02020603050405020304" pitchFamily="18" charset="-78"/>
                <a:cs typeface="Andalus" panose="02020603050405020304" pitchFamily="18" charset="-78"/>
              </a:rPr>
              <a:t>survival.</a:t>
            </a:r>
          </a:p>
          <a:p>
            <a:r>
              <a:rPr lang="en-US" dirty="0">
                <a:latin typeface="Andalus" panose="02020603050405020304" pitchFamily="18" charset="-78"/>
                <a:cs typeface="Andalus" panose="02020603050405020304" pitchFamily="18" charset="-78"/>
              </a:rPr>
              <a:t>Cells </a:t>
            </a:r>
            <a:r>
              <a:rPr lang="en-US" dirty="0" smtClean="0">
                <a:latin typeface="Andalus" panose="02020603050405020304" pitchFamily="18" charset="-78"/>
                <a:cs typeface="Andalus" panose="02020603050405020304" pitchFamily="18" charset="-78"/>
              </a:rPr>
              <a:t>that are </a:t>
            </a:r>
            <a:r>
              <a:rPr lang="en-US" dirty="0">
                <a:latin typeface="Andalus" panose="02020603050405020304" pitchFamily="18" charset="-78"/>
                <a:cs typeface="Andalus" panose="02020603050405020304" pitchFamily="18" charset="-78"/>
              </a:rPr>
              <a:t>atrophied reduce oxygen consumption and </a:t>
            </a:r>
            <a:r>
              <a:rPr lang="en-US" dirty="0" smtClean="0">
                <a:latin typeface="Andalus" panose="02020603050405020304" pitchFamily="18" charset="-78"/>
                <a:cs typeface="Andalus" panose="02020603050405020304" pitchFamily="18" charset="-78"/>
              </a:rPr>
              <a:t>other cellular </a:t>
            </a:r>
            <a:r>
              <a:rPr lang="en-US" dirty="0">
                <a:latin typeface="Andalus" panose="02020603050405020304" pitchFamily="18" charset="-78"/>
                <a:cs typeface="Andalus" panose="02020603050405020304" pitchFamily="18" charset="-78"/>
              </a:rPr>
              <a:t>functions by decreasing the number and size </a:t>
            </a:r>
            <a:r>
              <a:rPr lang="en-US" dirty="0" smtClean="0">
                <a:latin typeface="Andalus" panose="02020603050405020304" pitchFamily="18" charset="-78"/>
                <a:cs typeface="Andalus" panose="02020603050405020304" pitchFamily="18" charset="-78"/>
              </a:rPr>
              <a:t>of their </a:t>
            </a:r>
            <a:r>
              <a:rPr lang="en-US" dirty="0">
                <a:latin typeface="Andalus" panose="02020603050405020304" pitchFamily="18" charset="-78"/>
                <a:cs typeface="Andalus" panose="02020603050405020304" pitchFamily="18" charset="-78"/>
              </a:rPr>
              <a:t>organelles and other structures. </a:t>
            </a:r>
            <a:endParaRPr lang="en-US" dirty="0" smtClean="0">
              <a:latin typeface="Andalus" panose="02020603050405020304" pitchFamily="18" charset="-78"/>
              <a:cs typeface="Andalus" panose="02020603050405020304" pitchFamily="18" charset="-78"/>
            </a:endParaRPr>
          </a:p>
          <a:p>
            <a:r>
              <a:rPr lang="en-US" dirty="0" smtClean="0">
                <a:latin typeface="Andalus" panose="02020603050405020304" pitchFamily="18" charset="-78"/>
                <a:cs typeface="Andalus" panose="02020603050405020304" pitchFamily="18" charset="-78"/>
              </a:rPr>
              <a:t>There </a:t>
            </a:r>
            <a:r>
              <a:rPr lang="en-US" dirty="0">
                <a:latin typeface="Andalus" panose="02020603050405020304" pitchFamily="18" charset="-78"/>
                <a:cs typeface="Andalus" panose="02020603050405020304" pitchFamily="18" charset="-78"/>
              </a:rPr>
              <a:t>are </a:t>
            </a:r>
            <a:r>
              <a:rPr lang="en-US" dirty="0" smtClean="0">
                <a:latin typeface="Andalus" panose="02020603050405020304" pitchFamily="18" charset="-78"/>
                <a:cs typeface="Andalus" panose="02020603050405020304" pitchFamily="18" charset="-78"/>
              </a:rPr>
              <a:t>fewer mitochondria</a:t>
            </a:r>
            <a:r>
              <a:rPr lang="en-US" dirty="0">
                <a:latin typeface="Andalus" panose="02020603050405020304" pitchFamily="18" charset="-78"/>
                <a:cs typeface="Andalus" panose="02020603050405020304" pitchFamily="18" charset="-78"/>
              </a:rPr>
              <a:t>, myofilaments, and endoplasmic </a:t>
            </a:r>
            <a:r>
              <a:rPr lang="en-US" dirty="0" smtClean="0">
                <a:latin typeface="Andalus" panose="02020603050405020304" pitchFamily="18" charset="-78"/>
                <a:cs typeface="Andalus" panose="02020603050405020304" pitchFamily="18" charset="-78"/>
              </a:rPr>
              <a:t>reticulum structures.</a:t>
            </a:r>
          </a:p>
          <a:p>
            <a:r>
              <a:rPr lang="en-US" dirty="0" smtClean="0">
                <a:latin typeface="Andalus" panose="02020603050405020304" pitchFamily="18" charset="-78"/>
                <a:cs typeface="Andalus" panose="02020603050405020304" pitchFamily="18" charset="-78"/>
              </a:rPr>
              <a:t>When </a:t>
            </a:r>
            <a:r>
              <a:rPr lang="en-US" dirty="0">
                <a:latin typeface="Andalus" panose="02020603050405020304" pitchFamily="18" charset="-78"/>
                <a:cs typeface="Andalus" panose="02020603050405020304" pitchFamily="18" charset="-78"/>
              </a:rPr>
              <a:t>a sufficient number of cells </a:t>
            </a:r>
            <a:r>
              <a:rPr lang="en-US" dirty="0" smtClean="0">
                <a:latin typeface="Andalus" panose="02020603050405020304" pitchFamily="18" charset="-78"/>
                <a:cs typeface="Andalus" panose="02020603050405020304" pitchFamily="18" charset="-78"/>
              </a:rPr>
              <a:t>are involved</a:t>
            </a:r>
            <a:r>
              <a:rPr lang="en-US" dirty="0">
                <a:latin typeface="Andalus" panose="02020603050405020304" pitchFamily="18" charset="-78"/>
                <a:cs typeface="Andalus" panose="02020603050405020304" pitchFamily="18" charset="-78"/>
              </a:rPr>
              <a:t>, the entire tissue atrophies.</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8431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p>
        </p:txBody>
      </p:sp>
      <p:sp>
        <p:nvSpPr>
          <p:cNvPr id="3" name="Content Placeholder 2"/>
          <p:cNvSpPr>
            <a:spLocks noGrp="1"/>
          </p:cNvSpPr>
          <p:nvPr>
            <p:ph idx="1"/>
          </p:nvPr>
        </p:nvSpPr>
        <p:spPr>
          <a:xfrm>
            <a:off x="325821" y="1450429"/>
            <a:ext cx="11676993" cy="5129048"/>
          </a:xfrm>
        </p:spPr>
        <p:txBody>
          <a:bodyPr>
            <a:noAutofit/>
          </a:bodyPr>
          <a:lstStyle/>
          <a:p>
            <a:r>
              <a:rPr lang="en-US" sz="3200" b="1" dirty="0">
                <a:latin typeface="Andalus" panose="02020603050405020304" pitchFamily="18" charset="-78"/>
                <a:cs typeface="Andalus" panose="02020603050405020304" pitchFamily="18" charset="-78"/>
              </a:rPr>
              <a:t>The general causes of atrophy can be grouped </a:t>
            </a:r>
            <a:r>
              <a:rPr lang="en-US" sz="3200" b="1" dirty="0" smtClean="0">
                <a:latin typeface="Andalus" panose="02020603050405020304" pitchFamily="18" charset="-78"/>
                <a:cs typeface="Andalus" panose="02020603050405020304" pitchFamily="18" charset="-78"/>
              </a:rPr>
              <a:t>into five </a:t>
            </a:r>
            <a:r>
              <a:rPr lang="en-US" sz="3200" b="1" dirty="0">
                <a:latin typeface="Andalus" panose="02020603050405020304" pitchFamily="18" charset="-78"/>
                <a:cs typeface="Andalus" panose="02020603050405020304" pitchFamily="18" charset="-78"/>
              </a:rPr>
              <a:t>categories: (1) disuse, (2) denervation, (3) loss </a:t>
            </a:r>
            <a:r>
              <a:rPr lang="en-US" sz="3200" b="1" dirty="0" smtClean="0">
                <a:latin typeface="Andalus" panose="02020603050405020304" pitchFamily="18" charset="-78"/>
                <a:cs typeface="Andalus" panose="02020603050405020304" pitchFamily="18" charset="-78"/>
              </a:rPr>
              <a:t>of endocrine </a:t>
            </a:r>
            <a:r>
              <a:rPr lang="en-US" sz="3200" b="1" dirty="0">
                <a:latin typeface="Andalus" panose="02020603050405020304" pitchFamily="18" charset="-78"/>
                <a:cs typeface="Andalus" panose="02020603050405020304" pitchFamily="18" charset="-78"/>
              </a:rPr>
              <a:t>stimulation,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a:t>
            </a:r>
            <a:r>
              <a:rPr lang="en-US" sz="3200" b="1" dirty="0">
                <a:latin typeface="Andalus" panose="02020603050405020304" pitchFamily="18" charset="-78"/>
                <a:cs typeface="Andalus" panose="02020603050405020304" pitchFamily="18" charset="-78"/>
              </a:rPr>
              <a:t>4) inadequate nutrition, and</a:t>
            </a:r>
          </a:p>
          <a:p>
            <a:r>
              <a:rPr lang="en-US" sz="3200" b="1" dirty="0">
                <a:latin typeface="Andalus" panose="02020603050405020304" pitchFamily="18" charset="-78"/>
                <a:cs typeface="Andalus" panose="02020603050405020304" pitchFamily="18" charset="-78"/>
              </a:rPr>
              <a:t>(5) ischemia or decreased blood flow</a:t>
            </a:r>
            <a:r>
              <a:rPr lang="en-US" sz="3200" b="1" dirty="0" smtClean="0">
                <a:latin typeface="Andalus" panose="02020603050405020304" pitchFamily="18" charset="-78"/>
                <a:cs typeface="Andalus" panose="02020603050405020304" pitchFamily="18" charset="-78"/>
              </a:rPr>
              <a:t>.</a:t>
            </a:r>
          </a:p>
          <a:p>
            <a:r>
              <a:rPr lang="en-US" sz="3200" b="1" dirty="0">
                <a:latin typeface="Andalus" panose="02020603050405020304" pitchFamily="18" charset="-78"/>
                <a:cs typeface="Andalus" panose="02020603050405020304" pitchFamily="18" charset="-78"/>
              </a:rPr>
              <a:t>Disuse </a:t>
            </a:r>
            <a:r>
              <a:rPr lang="en-US" sz="3200" b="1" dirty="0" smtClean="0">
                <a:latin typeface="Andalus" panose="02020603050405020304" pitchFamily="18" charset="-78"/>
                <a:cs typeface="Andalus" panose="02020603050405020304" pitchFamily="18" charset="-78"/>
              </a:rPr>
              <a:t>atrophy occurs </a:t>
            </a:r>
            <a:r>
              <a:rPr lang="en-US" sz="3200" b="1" dirty="0">
                <a:latin typeface="Andalus" panose="02020603050405020304" pitchFamily="18" charset="-78"/>
                <a:cs typeface="Andalus" panose="02020603050405020304" pitchFamily="18" charset="-78"/>
              </a:rPr>
              <a:t>when there is a reduction in skeletal muscle </a:t>
            </a:r>
            <a:r>
              <a:rPr lang="en-US" sz="3200" b="1" dirty="0" smtClean="0">
                <a:latin typeface="Andalus" panose="02020603050405020304" pitchFamily="18" charset="-78"/>
                <a:cs typeface="Andalus" panose="02020603050405020304" pitchFamily="18" charset="-78"/>
              </a:rPr>
              <a:t>use. An </a:t>
            </a:r>
            <a:r>
              <a:rPr lang="en-US" sz="3200" b="1" dirty="0">
                <a:latin typeface="Andalus" panose="02020603050405020304" pitchFamily="18" charset="-78"/>
                <a:cs typeface="Andalus" panose="02020603050405020304" pitchFamily="18" charset="-78"/>
              </a:rPr>
              <a:t>extreme example of disuse atrophy is seen in </a:t>
            </a:r>
            <a:r>
              <a:rPr lang="en-US" sz="3200" b="1" dirty="0" smtClean="0">
                <a:latin typeface="Andalus" panose="02020603050405020304" pitchFamily="18" charset="-78"/>
                <a:cs typeface="Andalus" panose="02020603050405020304" pitchFamily="18" charset="-78"/>
              </a:rPr>
              <a:t>the muscles </a:t>
            </a:r>
            <a:r>
              <a:rPr lang="en-US" sz="3200" b="1" dirty="0">
                <a:latin typeface="Andalus" panose="02020603050405020304" pitchFamily="18" charset="-78"/>
                <a:cs typeface="Andalus" panose="02020603050405020304" pitchFamily="18" charset="-78"/>
              </a:rPr>
              <a:t>of extremities that have been encased in </a:t>
            </a:r>
            <a:r>
              <a:rPr lang="en-US" sz="3200" b="1" dirty="0" smtClean="0">
                <a:latin typeface="Andalus" panose="02020603050405020304" pitchFamily="18" charset="-78"/>
                <a:cs typeface="Andalus" panose="02020603050405020304" pitchFamily="18" charset="-78"/>
              </a:rPr>
              <a:t>casts. Because </a:t>
            </a:r>
            <a:r>
              <a:rPr lang="en-US" sz="3200" b="1" dirty="0">
                <a:latin typeface="Andalus" panose="02020603050405020304" pitchFamily="18" charset="-78"/>
                <a:cs typeface="Andalus" panose="02020603050405020304" pitchFamily="18" charset="-78"/>
              </a:rPr>
              <a:t>atrophy is adaptive and reversible, muscle </a:t>
            </a:r>
            <a:r>
              <a:rPr lang="en-US" sz="3200" b="1" dirty="0" smtClean="0">
                <a:latin typeface="Andalus" panose="02020603050405020304" pitchFamily="18" charset="-78"/>
                <a:cs typeface="Andalus" panose="02020603050405020304" pitchFamily="18" charset="-78"/>
              </a:rPr>
              <a:t>size is </a:t>
            </a:r>
            <a:r>
              <a:rPr lang="en-US" sz="3200" b="1" dirty="0">
                <a:latin typeface="Andalus" panose="02020603050405020304" pitchFamily="18" charset="-78"/>
                <a:cs typeface="Andalus" panose="02020603050405020304" pitchFamily="18" charset="-78"/>
              </a:rPr>
              <a:t>restored after the cast is removed and muscle use </a:t>
            </a:r>
            <a:r>
              <a:rPr lang="en-US" sz="3200" b="1" dirty="0" smtClean="0">
                <a:latin typeface="Andalus" panose="02020603050405020304" pitchFamily="18" charset="-78"/>
                <a:cs typeface="Andalus" panose="02020603050405020304" pitchFamily="18" charset="-78"/>
              </a:rPr>
              <a:t>is resumed</a:t>
            </a:r>
            <a:r>
              <a:rPr lang="en-US" dirty="0" smtClean="0">
                <a:latin typeface="Andalus" panose="02020603050405020304" pitchFamily="18" charset="-78"/>
                <a:cs typeface="Andalus" panose="02020603050405020304" pitchFamily="18" charset="-78"/>
              </a:rPr>
              <a:t>.</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5347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latin typeface="Andalus" panose="02020603050405020304" pitchFamily="18" charset="-78"/>
                <a:ea typeface="Calibri" panose="020F0502020204030204" pitchFamily="34" charset="0"/>
                <a:cs typeface="Andalus" panose="02020603050405020304" pitchFamily="18" charset="-78"/>
              </a:rPr>
              <a:t>Cellular Responses to Stress, Injury, and Aging</a:t>
            </a:r>
            <a:r>
              <a:rPr lang="en-US" sz="1800" b="1" dirty="0">
                <a:solidFill>
                  <a:schemeClr val="accent5"/>
                </a:solidFill>
                <a:latin typeface="Andalus" panose="02020603050405020304" pitchFamily="18" charset="-78"/>
                <a:ea typeface="Times New Roman" panose="02020603050405020304" pitchFamily="18" charset="0"/>
                <a:cs typeface="Andalus" panose="02020603050405020304" pitchFamily="18" charset="-78"/>
              </a:rPr>
              <a:t/>
            </a:r>
            <a:br>
              <a:rPr lang="en-US" sz="1800" b="1" dirty="0">
                <a:solidFill>
                  <a:schemeClr val="accent5"/>
                </a:solidFill>
                <a:latin typeface="Andalus" panose="02020603050405020304" pitchFamily="18" charset="-78"/>
                <a:ea typeface="Times New Roman" panose="02020603050405020304" pitchFamily="18" charset="0"/>
                <a:cs typeface="Andalus" panose="02020603050405020304" pitchFamily="18" charset="-78"/>
              </a:rPr>
            </a:br>
            <a:endParaRPr lang="en-US" dirty="0"/>
          </a:p>
        </p:txBody>
      </p:sp>
      <p:sp>
        <p:nvSpPr>
          <p:cNvPr id="3" name="Content Placeholder 2"/>
          <p:cNvSpPr>
            <a:spLocks noGrp="1"/>
          </p:cNvSpPr>
          <p:nvPr>
            <p:ph idx="1"/>
          </p:nvPr>
        </p:nvSpPr>
        <p:spPr>
          <a:xfrm>
            <a:off x="462455" y="1027906"/>
            <a:ext cx="11259207" cy="5649310"/>
          </a:xfrm>
        </p:spPr>
        <p:txBody>
          <a:bodyPr>
            <a:noAutofit/>
          </a:bodyPr>
          <a:lstStyle/>
          <a:p>
            <a:r>
              <a:rPr lang="en-US" sz="3200" b="1" dirty="0">
                <a:latin typeface="Andalus" panose="02020603050405020304" pitchFamily="18" charset="-78"/>
                <a:cs typeface="Andalus" panose="02020603050405020304" pitchFamily="18" charset="-78"/>
              </a:rPr>
              <a:t>In their simplest form, all diseases exert their effects on</a:t>
            </a:r>
          </a:p>
          <a:p>
            <a:pPr marL="0" indent="0">
              <a:buNone/>
            </a:pPr>
            <a:r>
              <a:rPr lang="en-US" sz="3200" b="1" dirty="0">
                <a:latin typeface="Andalus" panose="02020603050405020304" pitchFamily="18" charset="-78"/>
                <a:cs typeface="Andalus" panose="02020603050405020304" pitchFamily="18" charset="-78"/>
              </a:rPr>
              <a:t>The smallest living unit of the </a:t>
            </a:r>
            <a:r>
              <a:rPr lang="en-US" sz="3200" b="1" dirty="0" smtClean="0">
                <a:latin typeface="Andalus" panose="02020603050405020304" pitchFamily="18" charset="-78"/>
                <a:cs typeface="Andalus" panose="02020603050405020304" pitchFamily="18" charset="-78"/>
              </a:rPr>
              <a:t>body is the </a:t>
            </a:r>
            <a:r>
              <a:rPr lang="en-US" sz="3200" b="1" dirty="0">
                <a:latin typeface="Andalus" panose="02020603050405020304" pitchFamily="18" charset="-78"/>
                <a:cs typeface="Andalus" panose="02020603050405020304" pitchFamily="18" charset="-78"/>
              </a:rPr>
              <a:t>cell.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When confronted with </a:t>
            </a:r>
            <a:r>
              <a:rPr lang="en-US" sz="3200" b="1" dirty="0">
                <a:latin typeface="Andalus" panose="02020603050405020304" pitchFamily="18" charset="-78"/>
                <a:cs typeface="Andalus" panose="02020603050405020304" pitchFamily="18" charset="-78"/>
              </a:rPr>
              <a:t>stresses that </a:t>
            </a:r>
            <a:r>
              <a:rPr lang="en-US" sz="3200" b="1" dirty="0" smtClean="0">
                <a:latin typeface="Andalus" panose="02020603050405020304" pitchFamily="18" charset="-78"/>
                <a:cs typeface="Andalus" panose="02020603050405020304" pitchFamily="18" charset="-78"/>
              </a:rPr>
              <a:t>endanger its </a:t>
            </a:r>
            <a:r>
              <a:rPr lang="en-US" sz="3200" b="1" dirty="0">
                <a:latin typeface="Andalus" panose="02020603050405020304" pitchFamily="18" charset="-78"/>
                <a:cs typeface="Andalus" panose="02020603050405020304" pitchFamily="18" charset="-78"/>
              </a:rPr>
              <a:t>normal structure</a:t>
            </a:r>
          </a:p>
          <a:p>
            <a:pPr marL="0" indent="0">
              <a:buNone/>
            </a:pPr>
            <a:r>
              <a:rPr lang="en-US" sz="3200" b="1" dirty="0">
                <a:latin typeface="Andalus" panose="02020603050405020304" pitchFamily="18" charset="-78"/>
                <a:cs typeface="Andalus" panose="02020603050405020304" pitchFamily="18" charset="-78"/>
              </a:rPr>
              <a:t>and function, the cell undergoes adaptive </a:t>
            </a:r>
            <a:r>
              <a:rPr lang="en-US" sz="3200" b="1" dirty="0" smtClean="0">
                <a:latin typeface="Andalus" panose="02020603050405020304" pitchFamily="18" charset="-78"/>
                <a:cs typeface="Andalus" panose="02020603050405020304" pitchFamily="18" charset="-78"/>
              </a:rPr>
              <a:t>changes that </a:t>
            </a:r>
            <a:r>
              <a:rPr lang="en-US" sz="3200" b="1" dirty="0">
                <a:latin typeface="Andalus" panose="02020603050405020304" pitchFamily="18" charset="-78"/>
                <a:cs typeface="Andalus" panose="02020603050405020304" pitchFamily="18" charset="-78"/>
              </a:rPr>
              <a:t>permit survival and maintenance of function.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It is only </a:t>
            </a:r>
            <a:r>
              <a:rPr lang="en-US" sz="3200" b="1" dirty="0">
                <a:latin typeface="Andalus" panose="02020603050405020304" pitchFamily="18" charset="-78"/>
                <a:cs typeface="Andalus" panose="02020603050405020304" pitchFamily="18" charset="-78"/>
              </a:rPr>
              <a:t>when the stress is overwhelming or adaptation </a:t>
            </a:r>
            <a:r>
              <a:rPr lang="en-US" sz="3200" b="1" dirty="0" smtClean="0">
                <a:latin typeface="Andalus" panose="02020603050405020304" pitchFamily="18" charset="-78"/>
                <a:cs typeface="Andalus" panose="02020603050405020304" pitchFamily="18" charset="-78"/>
              </a:rPr>
              <a:t>is ineffective </a:t>
            </a:r>
            <a:r>
              <a:rPr lang="en-US" sz="3200" b="1" dirty="0">
                <a:latin typeface="Andalus" panose="02020603050405020304" pitchFamily="18" charset="-78"/>
                <a:cs typeface="Andalus" panose="02020603050405020304" pitchFamily="18" charset="-78"/>
              </a:rPr>
              <a:t>that injury, maladaptive changes, and </a:t>
            </a:r>
            <a:r>
              <a:rPr lang="en-US" sz="3200" b="1" dirty="0" smtClean="0">
                <a:latin typeface="Andalus" panose="02020603050405020304" pitchFamily="18" charset="-78"/>
                <a:cs typeface="Andalus" panose="02020603050405020304" pitchFamily="18" charset="-78"/>
              </a:rPr>
              <a:t>cell death </a:t>
            </a:r>
            <a:r>
              <a:rPr lang="en-US" sz="3200" b="1" dirty="0">
                <a:latin typeface="Andalus" panose="02020603050405020304" pitchFamily="18" charset="-78"/>
                <a:cs typeface="Andalus" panose="02020603050405020304" pitchFamily="18" charset="-78"/>
              </a:rPr>
              <a:t>occur.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Biologic </a:t>
            </a:r>
            <a:r>
              <a:rPr lang="en-US" sz="3200" b="1" dirty="0">
                <a:latin typeface="Andalus" panose="02020603050405020304" pitchFamily="18" charset="-78"/>
                <a:cs typeface="Andalus" panose="02020603050405020304" pitchFamily="18" charset="-78"/>
              </a:rPr>
              <a:t>aging produces its own changes in cell structure and function</a:t>
            </a:r>
            <a:r>
              <a:rPr lang="en-US" sz="3200" b="1" dirty="0" smtClean="0">
                <a:latin typeface="Andalus" panose="02020603050405020304" pitchFamily="18" charset="-78"/>
                <a:cs typeface="Andalus" panose="02020603050405020304" pitchFamily="18" charset="-78"/>
              </a:rPr>
              <a:t>.</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1448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p>
        </p:txBody>
      </p:sp>
      <p:sp>
        <p:nvSpPr>
          <p:cNvPr id="3" name="Content Placeholder 2"/>
          <p:cNvSpPr>
            <a:spLocks noGrp="1"/>
          </p:cNvSpPr>
          <p:nvPr>
            <p:ph idx="1"/>
          </p:nvPr>
        </p:nvSpPr>
        <p:spPr/>
        <p:txBody>
          <a:bodyPr>
            <a:normAutofit/>
          </a:bodyPr>
          <a:lstStyle/>
          <a:p>
            <a:r>
              <a:rPr lang="en-US" sz="3200" b="1" dirty="0">
                <a:latin typeface="Andalus" panose="02020603050405020304" pitchFamily="18" charset="-78"/>
                <a:cs typeface="Andalus" panose="02020603050405020304" pitchFamily="18" charset="-78"/>
              </a:rPr>
              <a:t>Denervation atrophy is a form of disuse atrophy that occurs in the muscles of paralyzed limbs. </a:t>
            </a:r>
          </a:p>
          <a:p>
            <a:r>
              <a:rPr lang="en-US" sz="3200" b="1" dirty="0">
                <a:latin typeface="Andalus" panose="02020603050405020304" pitchFamily="18" charset="-78"/>
                <a:cs typeface="Andalus" panose="02020603050405020304" pitchFamily="18" charset="-78"/>
              </a:rPr>
              <a:t>Lack of endocrine stimulation produces a form of disuse atrophy. In women, the loss of estrogen stimulation during menopause results in atrophic changes in the reproductive organs.</a:t>
            </a:r>
          </a:p>
          <a:p>
            <a:r>
              <a:rPr lang="en-US" sz="3200" b="1" dirty="0">
                <a:latin typeface="Andalus" panose="02020603050405020304" pitchFamily="18" charset="-78"/>
                <a:cs typeface="Andalus" panose="02020603050405020304" pitchFamily="18" charset="-78"/>
              </a:rPr>
              <a:t>With malnutrition and decreased blood flow, cells decrease their size and energy requirements as a means of survival.</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8510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1154" t="16144" r="38568" b="26876"/>
          <a:stretch/>
        </p:blipFill>
        <p:spPr bwMode="auto">
          <a:xfrm>
            <a:off x="1250731" y="711529"/>
            <a:ext cx="9574923" cy="435133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250731" y="5258590"/>
            <a:ext cx="9574923" cy="1200329"/>
          </a:xfrm>
          <a:prstGeom prst="rect">
            <a:avLst/>
          </a:prstGeom>
        </p:spPr>
        <p:txBody>
          <a:bodyPr wrap="square">
            <a:spAutoFit/>
          </a:bodyPr>
          <a:lstStyle/>
          <a:p>
            <a:r>
              <a:rPr lang="en-US" sz="2400" b="1" dirty="0">
                <a:latin typeface="Bodoni MT" panose="02070603080606020203" pitchFamily="18" charset="0"/>
                <a:ea typeface="Times New Roman" panose="02020603050405020304" pitchFamily="18" charset="0"/>
                <a:cs typeface="Arial" panose="020B0604020202020204" pitchFamily="34" charset="0"/>
              </a:rPr>
              <a:t>Atrophy. A, Normal brain of a young adult. B. Atrophy of the brain in an 82-year-old male with atherosclerotic cerebrovascular disease, resulting in reduced blood supply.</a:t>
            </a:r>
            <a:endParaRPr lang="en-US" sz="2400" b="1" dirty="0">
              <a:latin typeface="Bodoni MT" panose="02070603080606020203" pitchFamily="18" charset="0"/>
            </a:endParaRPr>
          </a:p>
        </p:txBody>
      </p:sp>
    </p:spTree>
    <p:extLst>
      <p:ext uri="{BB962C8B-B14F-4D97-AF65-F5344CB8AC3E}">
        <p14:creationId xmlns:p14="http://schemas.microsoft.com/office/powerpoint/2010/main" val="34215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b="1" dirty="0">
                <a:solidFill>
                  <a:srgbClr val="0070C0"/>
                </a:solidFill>
                <a:latin typeface="Andalus" panose="02020603050405020304" pitchFamily="18" charset="-78"/>
                <a:cs typeface="Andalus" panose="02020603050405020304" pitchFamily="18" charset="-78"/>
              </a:rPr>
              <a:t>METAPLASIA</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78372" y="1597572"/>
            <a:ext cx="11340662" cy="4971394"/>
          </a:xfrm>
        </p:spPr>
        <p:txBody>
          <a:bodyPr>
            <a:noAutofit/>
          </a:bodyPr>
          <a:lstStyle/>
          <a:p>
            <a:pPr lvl="0"/>
            <a:r>
              <a:rPr lang="en-US" sz="3200" b="1" dirty="0" smtClean="0">
                <a:latin typeface="Andalus" panose="02020603050405020304" pitchFamily="18" charset="-78"/>
                <a:cs typeface="Andalus" panose="02020603050405020304" pitchFamily="18" charset="-78"/>
              </a:rPr>
              <a:t>Metaplasia </a:t>
            </a:r>
            <a:r>
              <a:rPr lang="en-US" sz="3200" b="1" dirty="0">
                <a:latin typeface="Andalus" panose="02020603050405020304" pitchFamily="18" charset="-78"/>
                <a:cs typeface="Andalus" panose="02020603050405020304" pitchFamily="18" charset="-78"/>
              </a:rPr>
              <a:t>is a reversible change in which one differentiated cell type (epithelial or mesenchymal) is replaced by another cell type</a:t>
            </a:r>
            <a:r>
              <a:rPr lang="en-US" sz="3200" b="1">
                <a:latin typeface="Andalus" panose="02020603050405020304" pitchFamily="18" charset="-78"/>
                <a:cs typeface="Andalus" panose="02020603050405020304" pitchFamily="18" charset="-78"/>
              </a:rPr>
              <a:t>. </a:t>
            </a:r>
            <a:endParaRPr lang="en-US" sz="3200" b="1" smtClean="0">
              <a:latin typeface="Andalus" panose="02020603050405020304" pitchFamily="18" charset="-78"/>
              <a:cs typeface="Andalus" panose="02020603050405020304" pitchFamily="18" charset="-78"/>
            </a:endParaRPr>
          </a:p>
          <a:p>
            <a:pPr lvl="0"/>
            <a:r>
              <a:rPr lang="en-US" sz="3200" b="1" dirty="0" smtClean="0">
                <a:latin typeface="Andalus" panose="02020603050405020304" pitchFamily="18" charset="-78"/>
                <a:cs typeface="Andalus" panose="02020603050405020304" pitchFamily="18" charset="-78"/>
              </a:rPr>
              <a:t>It </a:t>
            </a:r>
            <a:r>
              <a:rPr lang="en-US" sz="3200" b="1" dirty="0">
                <a:latin typeface="Andalus" panose="02020603050405020304" pitchFamily="18" charset="-78"/>
                <a:cs typeface="Andalus" panose="02020603050405020304" pitchFamily="18" charset="-78"/>
              </a:rPr>
              <a:t>may represent an adaptive substitution of cells that are sensitive to stress by cell types better able to withstand the adverse environment.</a:t>
            </a:r>
          </a:p>
          <a:p>
            <a:pPr lvl="0"/>
            <a:r>
              <a:rPr lang="en-US" sz="3200" b="1" dirty="0">
                <a:latin typeface="Andalus" panose="02020603050405020304" pitchFamily="18" charset="-78"/>
                <a:cs typeface="Andalus" panose="02020603050405020304" pitchFamily="18" charset="-78"/>
              </a:rPr>
              <a:t>The most common epithelial metaplasia is columnar to squamous, as occurs in the respiratory tract in response to chronic irritation. In the habitual cigarette smoker, the normal ciliated columnar epithelial cells of the trachea and bronchi are often replaced by stratified squamous epithelial cells</a:t>
            </a:r>
          </a:p>
        </p:txBody>
      </p:sp>
    </p:spTree>
    <p:extLst>
      <p:ext uri="{BB962C8B-B14F-4D97-AF65-F5344CB8AC3E}">
        <p14:creationId xmlns:p14="http://schemas.microsoft.com/office/powerpoint/2010/main" val="325825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METAPLASIA</a:t>
            </a:r>
            <a:endParaRPr lang="en-US" dirty="0"/>
          </a:p>
        </p:txBody>
      </p:sp>
      <p:pic>
        <p:nvPicPr>
          <p:cNvPr id="4" name="Content Placeholder 3"/>
          <p:cNvPicPr>
            <a:picLocks noGrp="1"/>
          </p:cNvPicPr>
          <p:nvPr>
            <p:ph idx="1"/>
          </p:nvPr>
        </p:nvPicPr>
        <p:blipFill rotWithShape="1">
          <a:blip r:embed="rId2"/>
          <a:srcRect l="23184" t="27541" r="20513" b="24786"/>
          <a:stretch/>
        </p:blipFill>
        <p:spPr bwMode="auto">
          <a:xfrm>
            <a:off x="838200" y="1825625"/>
            <a:ext cx="1040786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506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METAPLASIA</a:t>
            </a:r>
            <a:endParaRPr lang="en-US" dirty="0"/>
          </a:p>
        </p:txBody>
      </p:sp>
      <p:sp>
        <p:nvSpPr>
          <p:cNvPr id="3" name="Content Placeholder 2"/>
          <p:cNvSpPr>
            <a:spLocks noGrp="1"/>
          </p:cNvSpPr>
          <p:nvPr>
            <p:ph idx="1"/>
          </p:nvPr>
        </p:nvSpPr>
        <p:spPr/>
        <p:txBody>
          <a:bodyPr>
            <a:normAutofit fontScale="92500" lnSpcReduction="20000"/>
          </a:bodyPr>
          <a:lstStyle/>
          <a:p>
            <a:r>
              <a:rPr lang="en-US" sz="3500" b="1" dirty="0">
                <a:latin typeface="Andalus" panose="02020603050405020304" pitchFamily="18" charset="-78"/>
                <a:cs typeface="Andalus" panose="02020603050405020304" pitchFamily="18" charset="-78"/>
              </a:rPr>
              <a:t>Stones in the excretory ducts of the salivary glands, pancreas, or bile ducts may also cause replacement of the normal secretary columnar epithelium by stratified </a:t>
            </a:r>
            <a:r>
              <a:rPr lang="en-US" sz="3500" b="1" dirty="0" smtClean="0">
                <a:latin typeface="Andalus" panose="02020603050405020304" pitchFamily="18" charset="-78"/>
                <a:cs typeface="Andalus" panose="02020603050405020304" pitchFamily="18" charset="-78"/>
              </a:rPr>
              <a:t>squamous.</a:t>
            </a:r>
          </a:p>
          <a:p>
            <a:r>
              <a:rPr lang="en-US" sz="3500" b="1" dirty="0">
                <a:latin typeface="Andalus" panose="02020603050405020304" pitchFamily="18" charset="-78"/>
                <a:cs typeface="Andalus" panose="02020603050405020304" pitchFamily="18" charset="-78"/>
              </a:rPr>
              <a:t>Thus, epithelial metaplasia is a double-edged sword and, in most circumstances, represents an undesirable change. Moreover, the influences that predispose to metaplasia, if persistent, may initiate malignant transformation in </a:t>
            </a:r>
            <a:r>
              <a:rPr lang="en-US" sz="3500" b="1" dirty="0" smtClean="0">
                <a:latin typeface="Andalus" panose="02020603050405020304" pitchFamily="18" charset="-78"/>
                <a:cs typeface="Andalus" panose="02020603050405020304" pitchFamily="18" charset="-78"/>
              </a:rPr>
              <a:t>the metaplastic </a:t>
            </a:r>
            <a:r>
              <a:rPr lang="en-US" sz="3500" b="1" dirty="0">
                <a:latin typeface="Andalus" panose="02020603050405020304" pitchFamily="18" charset="-78"/>
                <a:cs typeface="Andalus" panose="02020603050405020304" pitchFamily="18" charset="-78"/>
              </a:rPr>
              <a:t>epithelium. Thus, a common form of cancer in the respiratory tract is composed of squamous cells, which arise in areas of metaplasia of the normal columnar epithelium into squamous epithelium.</a:t>
            </a:r>
          </a:p>
          <a:p>
            <a:endParaRPr lang="en-US" dirty="0"/>
          </a:p>
        </p:txBody>
      </p:sp>
    </p:spTree>
    <p:extLst>
      <p:ext uri="{BB962C8B-B14F-4D97-AF65-F5344CB8AC3E}">
        <p14:creationId xmlns:p14="http://schemas.microsoft.com/office/powerpoint/2010/main" val="3283176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Andalus" panose="02020603050405020304" pitchFamily="18" charset="-78"/>
                <a:cs typeface="Andalus" panose="02020603050405020304" pitchFamily="18" charset="-78"/>
              </a:rPr>
              <a:t>Dysplasia</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99697" y="1418896"/>
            <a:ext cx="11813627" cy="4621432"/>
          </a:xfrm>
        </p:spPr>
        <p:txBody>
          <a:bodyPr>
            <a:noAutofit/>
          </a:bodyPr>
          <a:lstStyle/>
          <a:p>
            <a:r>
              <a:rPr lang="en-US" sz="3200" b="1" i="1" dirty="0" smtClean="0">
                <a:latin typeface="Andalus" panose="02020603050405020304" pitchFamily="18" charset="-78"/>
                <a:cs typeface="Andalus" panose="02020603050405020304" pitchFamily="18" charset="-78"/>
              </a:rPr>
              <a:t>Dysplasia </a:t>
            </a:r>
            <a:r>
              <a:rPr lang="en-US" sz="3200" b="1" dirty="0">
                <a:latin typeface="Andalus" panose="02020603050405020304" pitchFamily="18" charset="-78"/>
                <a:cs typeface="Andalus" panose="02020603050405020304" pitchFamily="18" charset="-78"/>
              </a:rPr>
              <a:t>is characterized by deranged cell growth of a specific tissue that results in cells that vary in size, shape, and organization.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Minor </a:t>
            </a:r>
            <a:r>
              <a:rPr lang="en-US" sz="3200" b="1" dirty="0">
                <a:latin typeface="Andalus" panose="02020603050405020304" pitchFamily="18" charset="-78"/>
                <a:cs typeface="Andalus" panose="02020603050405020304" pitchFamily="18" charset="-78"/>
              </a:rPr>
              <a:t>degrees of dysplasia </a:t>
            </a:r>
            <a:r>
              <a:rPr lang="en-US" sz="3200" b="1" dirty="0" smtClean="0">
                <a:latin typeface="Andalus" panose="02020603050405020304" pitchFamily="18" charset="-78"/>
                <a:cs typeface="Andalus" panose="02020603050405020304" pitchFamily="18" charset="-78"/>
              </a:rPr>
              <a:t>is </a:t>
            </a:r>
            <a:r>
              <a:rPr lang="en-US" sz="3200" b="1" dirty="0">
                <a:latin typeface="Andalus" panose="02020603050405020304" pitchFamily="18" charset="-78"/>
                <a:cs typeface="Andalus" panose="02020603050405020304" pitchFamily="18" charset="-78"/>
              </a:rPr>
              <a:t>associated with chronic irritation or inflammation.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The </a:t>
            </a:r>
            <a:r>
              <a:rPr lang="en-US" sz="3200" b="1" dirty="0">
                <a:latin typeface="Andalus" panose="02020603050405020304" pitchFamily="18" charset="-78"/>
                <a:cs typeface="Andalus" panose="02020603050405020304" pitchFamily="18" charset="-78"/>
              </a:rPr>
              <a:t>pattern is most frequently encountered in areas of metaplastic squamous epithelium of the respiratory tract and uterine cervix. </a:t>
            </a:r>
            <a:endParaRPr lang="en-US" sz="3200" b="1"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7650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Andalus" panose="02020603050405020304" pitchFamily="18" charset="-78"/>
                <a:cs typeface="Andalus" panose="02020603050405020304" pitchFamily="18" charset="-78"/>
              </a:rPr>
              <a:t>Dysplasia</a:t>
            </a:r>
            <a:endParaRPr lang="en-US" dirty="0"/>
          </a:p>
        </p:txBody>
      </p:sp>
      <p:sp>
        <p:nvSpPr>
          <p:cNvPr id="5" name="Content Placeholder 4"/>
          <p:cNvSpPr>
            <a:spLocks noGrp="1"/>
          </p:cNvSpPr>
          <p:nvPr>
            <p:ph idx="1"/>
          </p:nvPr>
        </p:nvSpPr>
        <p:spPr>
          <a:xfrm>
            <a:off x="838200" y="1825625"/>
            <a:ext cx="10515600" cy="2897203"/>
          </a:xfrm>
          <a:prstGeom prst="rect">
            <a:avLst/>
          </a:prstGeom>
        </p:spPr>
        <p:txBody>
          <a:bodyPr wrap="square">
            <a:spAutoFit/>
          </a:bodyPr>
          <a:lstStyle/>
          <a:p>
            <a:r>
              <a:rPr lang="en-US" b="1" dirty="0">
                <a:latin typeface="Andalus" panose="02020603050405020304" pitchFamily="18" charset="-78"/>
                <a:cs typeface="Andalus" panose="02020603050405020304" pitchFamily="18" charset="-78"/>
              </a:rPr>
              <a:t>Although dysplasia is abnormal, it is adaptive in that it is potentially reversible after the irritating cause has been removed</a:t>
            </a:r>
            <a:r>
              <a:rPr lang="en-US" b="1" dirty="0" smtClean="0">
                <a:latin typeface="Andalus" panose="02020603050405020304" pitchFamily="18" charset="-78"/>
                <a:cs typeface="Andalus" panose="02020603050405020304" pitchFamily="18" charset="-78"/>
              </a:rPr>
              <a:t>.</a:t>
            </a:r>
            <a:endParaRPr lang="en-US"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Dysplasia </a:t>
            </a:r>
            <a:r>
              <a:rPr lang="en-US" sz="3200" b="1" dirty="0">
                <a:latin typeface="Andalus" panose="02020603050405020304" pitchFamily="18" charset="-78"/>
                <a:cs typeface="Andalus" panose="02020603050405020304" pitchFamily="18" charset="-78"/>
              </a:rPr>
              <a:t>is strongly implicated as a precursor of cancer.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In </a:t>
            </a:r>
            <a:r>
              <a:rPr lang="en-US" sz="3200" b="1" dirty="0">
                <a:latin typeface="Andalus" panose="02020603050405020304" pitchFamily="18" charset="-78"/>
                <a:cs typeface="Andalus" panose="02020603050405020304" pitchFamily="18" charset="-78"/>
              </a:rPr>
              <a:t>cancers of the respiratory tract and the uterine cervix, dysplastic changes have been found adjacent to the foci of cancerous transformation. </a:t>
            </a:r>
            <a:endParaRPr lang="en-US" sz="3200" b="1"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9913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hank you for your attention Stock Illustration | Adobe Stock"/>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29" t="100" r="4691" b="1"/>
          <a:stretch/>
        </p:blipFill>
        <p:spPr bwMode="auto">
          <a:xfrm>
            <a:off x="1418896" y="304800"/>
            <a:ext cx="9196552" cy="629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solidFill>
                <a:latin typeface="Andalus" panose="02020603050405020304" pitchFamily="18" charset="-78"/>
                <a:cs typeface="Andalus" panose="02020603050405020304" pitchFamily="18" charset="-78"/>
              </a:rPr>
              <a:t>Adaptations</a:t>
            </a:r>
          </a:p>
        </p:txBody>
      </p:sp>
      <p:sp>
        <p:nvSpPr>
          <p:cNvPr id="3" name="Content Placeholder 2"/>
          <p:cNvSpPr>
            <a:spLocks noGrp="1"/>
          </p:cNvSpPr>
          <p:nvPr>
            <p:ph idx="1"/>
          </p:nvPr>
        </p:nvSpPr>
        <p:spPr/>
        <p:txBody>
          <a:bodyPr>
            <a:normAutofit/>
          </a:bodyPr>
          <a:lstStyle/>
          <a:p>
            <a:r>
              <a:rPr lang="en-US" sz="3600" b="1" dirty="0">
                <a:latin typeface="Andalus" panose="02020603050405020304" pitchFamily="18" charset="-78"/>
                <a:cs typeface="Andalus" panose="02020603050405020304" pitchFamily="18" charset="-78"/>
              </a:rPr>
              <a:t>Adaptations are reversible functional and structural responses to more severe physiologic stresses and some pathologic stimuli, </a:t>
            </a:r>
          </a:p>
          <a:p>
            <a:r>
              <a:rPr lang="en-US" sz="3600" b="1" dirty="0">
                <a:latin typeface="Andalus" panose="02020603050405020304" pitchFamily="18" charset="-78"/>
                <a:cs typeface="Andalus" panose="02020603050405020304" pitchFamily="18" charset="-78"/>
              </a:rPr>
              <a:t>During, which new but altered steady states are achieved, allowing the cell to survive and continue to function.</a:t>
            </a:r>
          </a:p>
        </p:txBody>
      </p:sp>
    </p:spTree>
    <p:extLst>
      <p:ext uri="{BB962C8B-B14F-4D97-AF65-F5344CB8AC3E}">
        <p14:creationId xmlns:p14="http://schemas.microsoft.com/office/powerpoint/2010/main" val="274944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solidFill>
                <a:latin typeface="Andalus" panose="02020603050405020304" pitchFamily="18" charset="-78"/>
                <a:cs typeface="Andalus" panose="02020603050405020304" pitchFamily="18" charset="-78"/>
              </a:rPr>
              <a:t>Types of Adaptations</a:t>
            </a:r>
            <a:endParaRPr lang="en-US" dirty="0"/>
          </a:p>
        </p:txBody>
      </p:sp>
      <p:sp>
        <p:nvSpPr>
          <p:cNvPr id="3" name="Content Placeholder 2"/>
          <p:cNvSpPr>
            <a:spLocks noGrp="1"/>
          </p:cNvSpPr>
          <p:nvPr>
            <p:ph idx="1"/>
          </p:nvPr>
        </p:nvSpPr>
        <p:spPr/>
        <p:txBody>
          <a:bodyPr>
            <a:normAutofit fontScale="92500"/>
          </a:bodyPr>
          <a:lstStyle/>
          <a:p>
            <a:r>
              <a:rPr lang="en-US" sz="3600" b="1" dirty="0" smtClean="0">
                <a:solidFill>
                  <a:srgbClr val="FF0000"/>
                </a:solidFill>
                <a:latin typeface="Andalus" panose="02020603050405020304" pitchFamily="18" charset="-78"/>
                <a:ea typeface="Times New Roman" panose="02020603050405020304" pitchFamily="18" charset="0"/>
                <a:cs typeface="Andalus" panose="02020603050405020304" pitchFamily="18" charset="-78"/>
              </a:rPr>
              <a:t>Hypertrophy</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 is an </a:t>
            </a:r>
            <a:r>
              <a:rPr lang="en-US" sz="3200" b="1" dirty="0">
                <a:latin typeface="Andalus" panose="02020603050405020304" pitchFamily="18" charset="-78"/>
                <a:ea typeface="Times New Roman" panose="02020603050405020304" pitchFamily="18" charset="0"/>
                <a:cs typeface="Andalus" panose="02020603050405020304" pitchFamily="18" charset="-78"/>
              </a:rPr>
              <a:t>increase in the size of cells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and </a:t>
            </a:r>
            <a:r>
              <a:rPr lang="en-US" sz="3200" b="1" dirty="0">
                <a:latin typeface="Andalus" panose="02020603050405020304" pitchFamily="18" charset="-78"/>
                <a:ea typeface="Times New Roman" panose="02020603050405020304" pitchFamily="18" charset="0"/>
                <a:cs typeface="Andalus" panose="02020603050405020304" pitchFamily="18" charset="-78"/>
              </a:rPr>
              <a:t>functional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activity.</a:t>
            </a:r>
          </a:p>
          <a:p>
            <a:r>
              <a:rPr lang="en-US" sz="3600" b="1" dirty="0" smtClean="0">
                <a:solidFill>
                  <a:srgbClr val="FF0000"/>
                </a:solidFill>
                <a:latin typeface="Andalus" panose="02020603050405020304" pitchFamily="18" charset="-78"/>
                <a:ea typeface="Times New Roman" panose="02020603050405020304" pitchFamily="18" charset="0"/>
                <a:cs typeface="Andalus" panose="02020603050405020304" pitchFamily="18" charset="-78"/>
              </a:rPr>
              <a:t>Hyperplasia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is an </a:t>
            </a:r>
            <a:r>
              <a:rPr lang="en-US" sz="3200" b="1" dirty="0">
                <a:latin typeface="Andalus" panose="02020603050405020304" pitchFamily="18" charset="-78"/>
                <a:ea typeface="Times New Roman" panose="02020603050405020304" pitchFamily="18" charset="0"/>
                <a:cs typeface="Andalus" panose="02020603050405020304" pitchFamily="18" charset="-78"/>
              </a:rPr>
              <a:t>increase in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the </a:t>
            </a:r>
            <a:r>
              <a:rPr lang="en-US" sz="3200" b="1" dirty="0">
                <a:latin typeface="Andalus" panose="02020603050405020304" pitchFamily="18" charset="-78"/>
                <a:ea typeface="Times New Roman" panose="02020603050405020304" pitchFamily="18" charset="0"/>
                <a:cs typeface="Andalus" panose="02020603050405020304" pitchFamily="18" charset="-78"/>
              </a:rPr>
              <a:t>number</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 of cells.</a:t>
            </a:r>
          </a:p>
          <a:p>
            <a:r>
              <a:rPr lang="en-US" sz="3600" b="1" dirty="0" smtClean="0">
                <a:solidFill>
                  <a:srgbClr val="FF0000"/>
                </a:solidFill>
                <a:latin typeface="Andalus" panose="02020603050405020304" pitchFamily="18" charset="-78"/>
                <a:ea typeface="Times New Roman" panose="02020603050405020304" pitchFamily="18" charset="0"/>
                <a:cs typeface="Andalus" panose="02020603050405020304" pitchFamily="18" charset="-78"/>
              </a:rPr>
              <a:t>Atrophy</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 is a decrease </a:t>
            </a:r>
            <a:r>
              <a:rPr lang="en-US" sz="3200" b="1" dirty="0">
                <a:latin typeface="Andalus" panose="02020603050405020304" pitchFamily="18" charset="-78"/>
                <a:ea typeface="Times New Roman" panose="02020603050405020304" pitchFamily="18" charset="0"/>
                <a:cs typeface="Andalus" panose="02020603050405020304" pitchFamily="18" charset="-78"/>
              </a:rPr>
              <a:t>in the size and metabolic activity of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cells.</a:t>
            </a:r>
          </a:p>
          <a:p>
            <a:r>
              <a:rPr lang="en-US" sz="3200" b="1" dirty="0" smtClean="0">
                <a:latin typeface="Andalus" panose="02020603050405020304" pitchFamily="18" charset="-78"/>
                <a:ea typeface="Times New Roman" panose="02020603050405020304" pitchFamily="18" charset="0"/>
                <a:cs typeface="Andalus" panose="02020603050405020304" pitchFamily="18" charset="-78"/>
              </a:rPr>
              <a:t> </a:t>
            </a:r>
            <a:r>
              <a:rPr lang="en-US" sz="3600" b="1" dirty="0" smtClean="0">
                <a:solidFill>
                  <a:srgbClr val="FF0000"/>
                </a:solidFill>
                <a:latin typeface="Andalus" panose="02020603050405020304" pitchFamily="18" charset="-78"/>
                <a:ea typeface="Times New Roman" panose="02020603050405020304" pitchFamily="18" charset="0"/>
                <a:cs typeface="Andalus" panose="02020603050405020304" pitchFamily="18" charset="-78"/>
              </a:rPr>
              <a:t>Metaplasia</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 is </a:t>
            </a:r>
            <a:r>
              <a:rPr lang="en-US" sz="3200" b="1" dirty="0">
                <a:latin typeface="Andalus" panose="02020603050405020304" pitchFamily="18" charset="-78"/>
                <a:ea typeface="Times New Roman" panose="02020603050405020304" pitchFamily="18" charset="0"/>
                <a:cs typeface="Andalus" panose="02020603050405020304" pitchFamily="18" charset="-78"/>
              </a:rPr>
              <a:t>a change in the phenotype of </a:t>
            </a:r>
            <a:r>
              <a:rPr lang="en-US" sz="3200" b="1" dirty="0" smtClean="0">
                <a:latin typeface="Andalus" panose="02020603050405020304" pitchFamily="18" charset="-78"/>
                <a:ea typeface="Times New Roman" panose="02020603050405020304" pitchFamily="18" charset="0"/>
                <a:cs typeface="Andalus" panose="02020603050405020304" pitchFamily="18" charset="-78"/>
              </a:rPr>
              <a:t>cells.</a:t>
            </a:r>
          </a:p>
          <a:p>
            <a:r>
              <a:rPr lang="en-US" sz="3200" b="1" dirty="0" smtClean="0">
                <a:latin typeface="Andalus" panose="02020603050405020304" pitchFamily="18" charset="-78"/>
                <a:ea typeface="Times New Roman" panose="02020603050405020304" pitchFamily="18" charset="0"/>
                <a:cs typeface="Andalus" panose="02020603050405020304" pitchFamily="18" charset="-78"/>
              </a:rPr>
              <a:t> </a:t>
            </a:r>
            <a:r>
              <a:rPr lang="en-US" sz="3500" b="1" dirty="0">
                <a:solidFill>
                  <a:srgbClr val="FF0000"/>
                </a:solidFill>
                <a:latin typeface="Andalus" panose="02020603050405020304" pitchFamily="18" charset="-78"/>
                <a:cs typeface="Andalus" panose="02020603050405020304" pitchFamily="18" charset="-78"/>
              </a:rPr>
              <a:t>Dysplasia</a:t>
            </a:r>
            <a:r>
              <a:rPr lang="en-US" sz="3500" b="1" i="1" dirty="0">
                <a:latin typeface="Andalus" panose="02020603050405020304" pitchFamily="18" charset="-78"/>
                <a:cs typeface="Andalus" panose="02020603050405020304" pitchFamily="18" charset="-78"/>
              </a:rPr>
              <a:t> </a:t>
            </a:r>
            <a:r>
              <a:rPr lang="en-US" sz="3500" b="1" dirty="0">
                <a:latin typeface="Andalus" panose="02020603050405020304" pitchFamily="18" charset="-78"/>
                <a:cs typeface="Andalus" panose="02020603050405020304" pitchFamily="18" charset="-78"/>
              </a:rPr>
              <a:t>is characterized by deranged cell growth of a specific tissue that results in cells that vary in size, shape, and organization</a:t>
            </a:r>
            <a:r>
              <a:rPr lang="en-US" sz="3500" b="1" dirty="0" smtClean="0">
                <a:latin typeface="Andalus" panose="02020603050405020304" pitchFamily="18" charset="-78"/>
                <a:ea typeface="Times New Roman" panose="02020603050405020304" pitchFamily="18" charset="0"/>
                <a:cs typeface="Andalus" panose="02020603050405020304" pitchFamily="18" charset="-78"/>
              </a:rPr>
              <a:t> </a:t>
            </a:r>
          </a:p>
          <a:p>
            <a:endParaRPr lang="en-US" b="1" dirty="0" smtClean="0">
              <a:latin typeface="Andalus" panose="02020603050405020304" pitchFamily="18" charset="-78"/>
              <a:ea typeface="Times New Roman" panose="02020603050405020304" pitchFamily="18" charset="0"/>
              <a:cs typeface="Andalus" panose="02020603050405020304" pitchFamily="18" charset="-78"/>
            </a:endParaRPr>
          </a:p>
          <a:p>
            <a:endParaRPr lang="en-US" dirty="0"/>
          </a:p>
        </p:txBody>
      </p:sp>
    </p:spTree>
    <p:extLst>
      <p:ext uri="{BB962C8B-B14F-4D97-AF65-F5344CB8AC3E}">
        <p14:creationId xmlns:p14="http://schemas.microsoft.com/office/powerpoint/2010/main" val="33747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solidFill>
                <a:latin typeface="Andalus" panose="02020603050405020304" pitchFamily="18" charset="-78"/>
                <a:cs typeface="Andalus" panose="02020603050405020304" pitchFamily="18" charset="-78"/>
              </a:rPr>
              <a:t>Adaptations</a:t>
            </a:r>
            <a:endParaRPr lang="en-US" dirty="0"/>
          </a:p>
        </p:txBody>
      </p:sp>
      <p:pic>
        <p:nvPicPr>
          <p:cNvPr id="11" name="Picture 10"/>
          <p:cNvPicPr>
            <a:picLocks noChangeAspect="1"/>
          </p:cNvPicPr>
          <p:nvPr/>
        </p:nvPicPr>
        <p:blipFill>
          <a:blip r:embed="rId2"/>
          <a:stretch>
            <a:fillRect/>
          </a:stretch>
        </p:blipFill>
        <p:spPr>
          <a:xfrm>
            <a:off x="762000" y="1636430"/>
            <a:ext cx="4334386" cy="655608"/>
          </a:xfrm>
          <a:prstGeom prst="rect">
            <a:avLst/>
          </a:prstGeom>
        </p:spPr>
      </p:pic>
      <p:cxnSp>
        <p:nvCxnSpPr>
          <p:cNvPr id="13" name="Straight Arrow Connector 12"/>
          <p:cNvCxnSpPr/>
          <p:nvPr/>
        </p:nvCxnSpPr>
        <p:spPr>
          <a:xfrm flipH="1">
            <a:off x="4544599" y="1875957"/>
            <a:ext cx="1219200" cy="10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4797407" y="2158571"/>
            <a:ext cx="1219200" cy="10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5521685" y="1545366"/>
            <a:ext cx="1608082" cy="41856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r>
              <a:rPr lang="en-US" b="1" dirty="0" smtClean="0">
                <a:solidFill>
                  <a:schemeClr val="tx1"/>
                </a:solidFill>
              </a:rPr>
              <a:t>ucleus</a:t>
            </a:r>
            <a:endParaRPr lang="en-US" b="1" dirty="0">
              <a:solidFill>
                <a:schemeClr val="tx1"/>
              </a:solidFill>
            </a:endParaRPr>
          </a:p>
        </p:txBody>
      </p:sp>
      <p:sp>
        <p:nvSpPr>
          <p:cNvPr id="20" name="Rectangle 19"/>
          <p:cNvSpPr/>
          <p:nvPr/>
        </p:nvSpPr>
        <p:spPr>
          <a:xfrm rot="10800000" flipV="1">
            <a:off x="5584267" y="2038214"/>
            <a:ext cx="2065283" cy="49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Basement membrane</a:t>
            </a:r>
            <a:endParaRPr lang="en-US" b="1" dirty="0">
              <a:solidFill>
                <a:schemeClr val="tx1"/>
              </a:solidFill>
            </a:endParaRPr>
          </a:p>
        </p:txBody>
      </p:sp>
      <p:sp>
        <p:nvSpPr>
          <p:cNvPr id="21" name="Rectangle 20"/>
          <p:cNvSpPr/>
          <p:nvPr/>
        </p:nvSpPr>
        <p:spPr>
          <a:xfrm>
            <a:off x="2282523" y="2285207"/>
            <a:ext cx="1293339" cy="25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a:t>
            </a:r>
            <a:r>
              <a:rPr lang="en-US" sz="2400" b="1" dirty="0" smtClean="0">
                <a:solidFill>
                  <a:schemeClr val="tx1"/>
                </a:solidFill>
              </a:rPr>
              <a:t>ormal</a:t>
            </a:r>
            <a:endParaRPr lang="en-US" sz="2400" b="1" dirty="0">
              <a:solidFill>
                <a:schemeClr val="tx1"/>
              </a:solidFill>
            </a:endParaRPr>
          </a:p>
        </p:txBody>
      </p:sp>
      <p:pic>
        <p:nvPicPr>
          <p:cNvPr id="28" name="Picture 27"/>
          <p:cNvPicPr>
            <a:picLocks noChangeAspect="1"/>
          </p:cNvPicPr>
          <p:nvPr/>
        </p:nvPicPr>
        <p:blipFill rotWithShape="1">
          <a:blip r:embed="rId3"/>
          <a:srcRect l="12380" t="5699" r="55834" b="13015"/>
          <a:stretch/>
        </p:blipFill>
        <p:spPr>
          <a:xfrm>
            <a:off x="803937" y="2760572"/>
            <a:ext cx="5812971" cy="3798013"/>
          </a:xfrm>
          <a:prstGeom prst="rect">
            <a:avLst/>
          </a:prstGeom>
        </p:spPr>
      </p:pic>
      <p:pic>
        <p:nvPicPr>
          <p:cNvPr id="30" name="Picture 29"/>
          <p:cNvPicPr>
            <a:picLocks noChangeAspect="1"/>
          </p:cNvPicPr>
          <p:nvPr/>
        </p:nvPicPr>
        <p:blipFill rotWithShape="1">
          <a:blip r:embed="rId4"/>
          <a:srcRect l="5676" t="4592" r="5525" b="8570"/>
          <a:stretch/>
        </p:blipFill>
        <p:spPr>
          <a:xfrm>
            <a:off x="7129767" y="2847658"/>
            <a:ext cx="4507062" cy="1571942"/>
          </a:xfrm>
          <a:prstGeom prst="rect">
            <a:avLst/>
          </a:prstGeom>
        </p:spPr>
      </p:pic>
      <p:sp>
        <p:nvSpPr>
          <p:cNvPr id="31" name="Rectangle 30"/>
          <p:cNvSpPr/>
          <p:nvPr/>
        </p:nvSpPr>
        <p:spPr>
          <a:xfrm rot="10800000" flipV="1">
            <a:off x="8784771" y="4419600"/>
            <a:ext cx="1632858" cy="42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Dysplasia</a:t>
            </a:r>
            <a:endParaRPr lang="en-US" sz="2000" b="1" dirty="0">
              <a:solidFill>
                <a:schemeClr val="tx1"/>
              </a:solidFill>
            </a:endParaRPr>
          </a:p>
        </p:txBody>
      </p:sp>
    </p:spTree>
    <p:extLst>
      <p:ext uri="{BB962C8B-B14F-4D97-AF65-F5344CB8AC3E}">
        <p14:creationId xmlns:p14="http://schemas.microsoft.com/office/powerpoint/2010/main" val="37803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solidFill>
                <a:latin typeface="Andalus" panose="02020603050405020304" pitchFamily="18" charset="-78"/>
                <a:ea typeface="Calibri" panose="020F0502020204030204" pitchFamily="34" charset="0"/>
                <a:cs typeface="Andalus" panose="02020603050405020304" pitchFamily="18" charset="-78"/>
              </a:rPr>
              <a:t>Cellular </a:t>
            </a:r>
            <a:r>
              <a:rPr lang="en-US" b="1" dirty="0" smtClean="0">
                <a:solidFill>
                  <a:schemeClr val="accent5"/>
                </a:solidFill>
                <a:latin typeface="Andalus" panose="02020603050405020304" pitchFamily="18" charset="-78"/>
                <a:ea typeface="Calibri" panose="020F0502020204030204" pitchFamily="34" charset="0"/>
                <a:cs typeface="Andalus" panose="02020603050405020304" pitchFamily="18" charset="-78"/>
              </a:rPr>
              <a:t>Injury</a:t>
            </a:r>
            <a:endParaRPr lang="en-US" dirty="0"/>
          </a:p>
        </p:txBody>
      </p:sp>
      <p:sp>
        <p:nvSpPr>
          <p:cNvPr id="3" name="Content Placeholder 2"/>
          <p:cNvSpPr>
            <a:spLocks noGrp="1"/>
          </p:cNvSpPr>
          <p:nvPr>
            <p:ph idx="1"/>
          </p:nvPr>
        </p:nvSpPr>
        <p:spPr/>
        <p:txBody>
          <a:bodyPr>
            <a:normAutofit lnSpcReduction="10000"/>
          </a:bodyPr>
          <a:lstStyle/>
          <a:p>
            <a:r>
              <a:rPr lang="en-US" sz="3200" dirty="0">
                <a:latin typeface="Andalus" panose="02020603050405020304" pitchFamily="18" charset="-78"/>
                <a:cs typeface="Andalus" panose="02020603050405020304" pitchFamily="18" charset="-78"/>
              </a:rPr>
              <a:t>If the limits of adaptive responses are exceeded or </a:t>
            </a:r>
            <a:r>
              <a:rPr lang="en-US" sz="3200" dirty="0">
                <a:latin typeface="Andalus" panose="02020603050405020304" pitchFamily="18" charset="-78"/>
                <a:cs typeface="Andalus" panose="02020603050405020304" pitchFamily="18" charset="-78"/>
              </a:rPr>
              <a:t>cells are exposed to injurious agents or stress, deprived of essential nutrients, or compromised by mutations that affect essential cellular constituents, a sequence of events follows that is called </a:t>
            </a:r>
            <a:r>
              <a:rPr lang="en-US" sz="3200" dirty="0">
                <a:latin typeface="Andalus" panose="02020603050405020304" pitchFamily="18" charset="-78"/>
                <a:cs typeface="Andalus" panose="02020603050405020304" pitchFamily="18" charset="-78"/>
              </a:rPr>
              <a:t>cell injury</a:t>
            </a:r>
            <a:r>
              <a:rPr lang="en-US" dirty="0" smtClean="0"/>
              <a:t>.</a:t>
            </a:r>
          </a:p>
          <a:p>
            <a:r>
              <a:rPr lang="en-US" sz="3200" dirty="0">
                <a:latin typeface="Andalus" panose="02020603050405020304" pitchFamily="18" charset="-78"/>
                <a:cs typeface="Andalus" panose="02020603050405020304" pitchFamily="18" charset="-78"/>
              </a:rPr>
              <a:t>Cell injury is reversible up to a certain point, but if the stimulus persists or is severe enough from the beginning, the cell suffers an irreversible injury and ultimately cell death. Adaptation, reversible injury, and cell death may be stages of progressive impairment following different types of insults.</a:t>
            </a:r>
          </a:p>
          <a:p>
            <a:endParaRPr lang="en-US" dirty="0"/>
          </a:p>
        </p:txBody>
      </p:sp>
    </p:spTree>
    <p:extLst>
      <p:ext uri="{BB962C8B-B14F-4D97-AF65-F5344CB8AC3E}">
        <p14:creationId xmlns:p14="http://schemas.microsoft.com/office/powerpoint/2010/main" val="345816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solidFill>
                <a:latin typeface="Andalus" panose="02020603050405020304" pitchFamily="18" charset="-78"/>
                <a:ea typeface="Calibri" panose="020F0502020204030204" pitchFamily="34" charset="0"/>
                <a:cs typeface="Andalus" panose="02020603050405020304" pitchFamily="18" charset="-78"/>
              </a:rPr>
              <a:t>Cellular </a:t>
            </a:r>
            <a:r>
              <a:rPr lang="en-US" b="1" dirty="0" smtClean="0">
                <a:solidFill>
                  <a:schemeClr val="accent5"/>
                </a:solidFill>
                <a:latin typeface="Andalus" panose="02020603050405020304" pitchFamily="18" charset="-78"/>
                <a:ea typeface="Calibri" panose="020F0502020204030204" pitchFamily="34" charset="0"/>
                <a:cs typeface="Andalus" panose="02020603050405020304" pitchFamily="18" charset="-78"/>
              </a:rPr>
              <a:t>Injury</a:t>
            </a:r>
            <a:endParaRPr lang="en-US" dirty="0"/>
          </a:p>
        </p:txBody>
      </p:sp>
      <p:sp>
        <p:nvSpPr>
          <p:cNvPr id="3" name="Content Placeholder 2"/>
          <p:cNvSpPr>
            <a:spLocks noGrp="1"/>
          </p:cNvSpPr>
          <p:nvPr>
            <p:ph idx="1"/>
          </p:nvPr>
        </p:nvSpPr>
        <p:spPr/>
        <p:txBody>
          <a:bodyPr/>
          <a:lstStyle/>
          <a:p>
            <a:r>
              <a:rPr lang="en-US" sz="3200" b="1" dirty="0">
                <a:latin typeface="Andalus" panose="02020603050405020304" pitchFamily="18" charset="-78"/>
                <a:cs typeface="Andalus" panose="02020603050405020304" pitchFamily="18" charset="-78"/>
              </a:rPr>
              <a:t>For instance, in response to increased hemodynamic loads, the heart muscle becomes enlarged, a form of adaptation, and can even undergo injury. If the blood supply to the myocardium is compromised or inadequate, the muscle first suffers a reversible injury, manifested by certain cytoplasmic changes. Eventually, the cells suffer irreversible injury and die.</a:t>
            </a:r>
          </a:p>
          <a:p>
            <a:endParaRPr lang="en-US" sz="3200" b="1" dirty="0">
              <a:latin typeface="Andalus" panose="02020603050405020304" pitchFamily="18" charset="-78"/>
              <a:cs typeface="Andalus" panose="02020603050405020304" pitchFamily="18" charset="-78"/>
            </a:endParaRPr>
          </a:p>
          <a:p>
            <a:endParaRPr lang="en-US" dirty="0"/>
          </a:p>
        </p:txBody>
      </p:sp>
    </p:spTree>
    <p:extLst>
      <p:ext uri="{BB962C8B-B14F-4D97-AF65-F5344CB8AC3E}">
        <p14:creationId xmlns:p14="http://schemas.microsoft.com/office/powerpoint/2010/main" val="233801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687" t="16714" r="23151" b="16239"/>
          <a:stretch/>
        </p:blipFill>
        <p:spPr bwMode="auto">
          <a:xfrm>
            <a:off x="1576552" y="609599"/>
            <a:ext cx="9049407" cy="5444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099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859" t="15575" r="21915" b="18898"/>
          <a:stretch/>
        </p:blipFill>
        <p:spPr bwMode="auto">
          <a:xfrm>
            <a:off x="683172" y="946260"/>
            <a:ext cx="10689021" cy="4897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176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1695</Words>
  <Application>Microsoft Office PowerPoint</Application>
  <PresentationFormat>Widescreen</PresentationFormat>
  <Paragraphs>110</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Andalus</vt:lpstr>
      <vt:lpstr>Arial</vt:lpstr>
      <vt:lpstr>Bodoni MT</vt:lpstr>
      <vt:lpstr>Calibri</vt:lpstr>
      <vt:lpstr>Calibri Light</vt:lpstr>
      <vt:lpstr>Times New Roman</vt:lpstr>
      <vt:lpstr>Univers</vt:lpstr>
      <vt:lpstr>Univers-ExtraBlack</vt:lpstr>
      <vt:lpstr>Office Theme</vt:lpstr>
      <vt:lpstr>PowerPoint Presentation</vt:lpstr>
      <vt:lpstr>Cellular Responses to Stress, Injury, and Aging </vt:lpstr>
      <vt:lpstr>Adaptations</vt:lpstr>
      <vt:lpstr>Types of Adaptations</vt:lpstr>
      <vt:lpstr>Adaptations</vt:lpstr>
      <vt:lpstr>Cellular Injury</vt:lpstr>
      <vt:lpstr>Cellular Injury</vt:lpstr>
      <vt:lpstr>PowerPoint Presentation</vt:lpstr>
      <vt:lpstr>PowerPoint Presentation</vt:lpstr>
      <vt:lpstr>Cellular Injury</vt:lpstr>
      <vt:lpstr>Cellular Injury</vt:lpstr>
      <vt:lpstr>HYPERTROPHY</vt:lpstr>
      <vt:lpstr>HYPERTROPHY</vt:lpstr>
      <vt:lpstr>HYPERTROPHY</vt:lpstr>
      <vt:lpstr>HYPERPLASIA</vt:lpstr>
      <vt:lpstr>HYPERPLASIA</vt:lpstr>
      <vt:lpstr>HYPERPLASIA</vt:lpstr>
      <vt:lpstr>ATROPHY</vt:lpstr>
      <vt:lpstr>ATROPHY</vt:lpstr>
      <vt:lpstr>ATROPHY</vt:lpstr>
      <vt:lpstr>PowerPoint Presentation</vt:lpstr>
      <vt:lpstr>METAPLASIA</vt:lpstr>
      <vt:lpstr>METAPLASIA</vt:lpstr>
      <vt:lpstr>METAPLASIA</vt:lpstr>
      <vt:lpstr>Dysplasia</vt:lpstr>
      <vt:lpstr>Dysplasia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dc:creator>
  <cp:lastModifiedBy>Abdulla</cp:lastModifiedBy>
  <cp:revision>26</cp:revision>
  <dcterms:created xsi:type="dcterms:W3CDTF">2022-11-04T19:40:15Z</dcterms:created>
  <dcterms:modified xsi:type="dcterms:W3CDTF">2022-11-05T19:11:32Z</dcterms:modified>
</cp:coreProperties>
</file>