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44" r:id="rId1"/>
  </p:sldMasterIdLst>
  <p:notesMasterIdLst>
    <p:notesMasterId r:id="rId61"/>
  </p:notesMasterIdLst>
  <p:handoutMasterIdLst>
    <p:handoutMasterId r:id="rId62"/>
  </p:handoutMasterIdLst>
  <p:sldIdLst>
    <p:sldId id="256" r:id="rId2"/>
    <p:sldId id="384" r:id="rId3"/>
    <p:sldId id="263" r:id="rId4"/>
    <p:sldId id="264" r:id="rId5"/>
    <p:sldId id="267" r:id="rId6"/>
    <p:sldId id="269" r:id="rId7"/>
    <p:sldId id="333" r:id="rId8"/>
    <p:sldId id="439" r:id="rId9"/>
    <p:sldId id="440" r:id="rId10"/>
    <p:sldId id="337" r:id="rId11"/>
    <p:sldId id="339" r:id="rId12"/>
    <p:sldId id="295" r:id="rId13"/>
    <p:sldId id="297" r:id="rId14"/>
    <p:sldId id="334" r:id="rId15"/>
    <p:sldId id="431" r:id="rId16"/>
    <p:sldId id="398" r:id="rId17"/>
    <p:sldId id="314" r:id="rId18"/>
    <p:sldId id="274" r:id="rId19"/>
    <p:sldId id="301" r:id="rId20"/>
    <p:sldId id="276" r:id="rId21"/>
    <p:sldId id="277" r:id="rId22"/>
    <p:sldId id="278" r:id="rId23"/>
    <p:sldId id="335" r:id="rId24"/>
    <p:sldId id="279" r:id="rId25"/>
    <p:sldId id="300" r:id="rId26"/>
    <p:sldId id="280" r:id="rId27"/>
    <p:sldId id="281" r:id="rId28"/>
    <p:sldId id="402" r:id="rId29"/>
    <p:sldId id="403" r:id="rId30"/>
    <p:sldId id="283" r:id="rId31"/>
    <p:sldId id="299" r:id="rId32"/>
    <p:sldId id="412" r:id="rId33"/>
    <p:sldId id="413" r:id="rId34"/>
    <p:sldId id="285" r:id="rId35"/>
    <p:sldId id="302" r:id="rId36"/>
    <p:sldId id="342" r:id="rId37"/>
    <p:sldId id="341" r:id="rId38"/>
    <p:sldId id="303" r:id="rId39"/>
    <p:sldId id="316" r:id="rId40"/>
    <p:sldId id="343" r:id="rId41"/>
    <p:sldId id="435" r:id="rId42"/>
    <p:sldId id="432" r:id="rId43"/>
    <p:sldId id="433" r:id="rId44"/>
    <p:sldId id="434" r:id="rId45"/>
    <p:sldId id="389" r:id="rId46"/>
    <p:sldId id="391" r:id="rId47"/>
    <p:sldId id="392" r:id="rId48"/>
    <p:sldId id="436" r:id="rId49"/>
    <p:sldId id="393" r:id="rId50"/>
    <p:sldId id="394" r:id="rId51"/>
    <p:sldId id="317" r:id="rId52"/>
    <p:sldId id="378" r:id="rId53"/>
    <p:sldId id="319" r:id="rId54"/>
    <p:sldId id="321" r:id="rId55"/>
    <p:sldId id="379" r:id="rId56"/>
    <p:sldId id="437" r:id="rId57"/>
    <p:sldId id="438" r:id="rId58"/>
    <p:sldId id="381" r:id="rId59"/>
    <p:sldId id="441" r:id="rId60"/>
  </p:sldIdLst>
  <p:sldSz cx="9144000" cy="6858000" type="screen4x3"/>
  <p:notesSz cx="6735763" cy="98694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CCFFCC"/>
    <a:srgbClr val="CCFF99"/>
    <a:srgbClr val="66FF99"/>
    <a:srgbClr val="08001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12" autoAdjust="0"/>
    <p:restoredTop sz="90841" autoAdjust="0"/>
  </p:normalViewPr>
  <p:slideViewPr>
    <p:cSldViewPr>
      <p:cViewPr varScale="1">
        <p:scale>
          <a:sx n="61" d="100"/>
          <a:sy n="61" d="100"/>
        </p:scale>
        <p:origin x="1572" y="72"/>
      </p:cViewPr>
      <p:guideLst>
        <p:guide orient="horz" pos="2160"/>
        <p:guide pos="2880"/>
      </p:guideLst>
    </p:cSldViewPr>
  </p:slideViewPr>
  <p:outlineViewPr>
    <p:cViewPr>
      <p:scale>
        <a:sx n="33" d="100"/>
        <a:sy n="33" d="100"/>
      </p:scale>
      <p:origin x="0" y="-2929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60" y="0"/>
            <a:ext cx="2918831" cy="493474"/>
          </a:xfrm>
          <a:prstGeom prst="rect">
            <a:avLst/>
          </a:prstGeom>
        </p:spPr>
        <p:txBody>
          <a:bodyPr vert="horz" lIns="91440" tIns="45720" rIns="91440" bIns="45720" rtlCol="1"/>
          <a:lstStyle>
            <a:lvl1pPr algn="l">
              <a:defRPr sz="1200"/>
            </a:lvl1pPr>
          </a:lstStyle>
          <a:p>
            <a:fld id="{A1C34EF4-8816-4B25-9946-32B637105B23}" type="datetimeFigureOut">
              <a:rPr lang="ar-IQ" smtClean="0"/>
              <a:pPr/>
              <a:t>17/03/1445</a:t>
            </a:fld>
            <a:endParaRPr lang="ar-IQ"/>
          </a:p>
        </p:txBody>
      </p:sp>
      <p:sp>
        <p:nvSpPr>
          <p:cNvPr id="4" name="Footer Placeholder 3"/>
          <p:cNvSpPr>
            <a:spLocks noGrp="1"/>
          </p:cNvSpPr>
          <p:nvPr>
            <p:ph type="ftr" sz="quarter" idx="2"/>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60" y="9374301"/>
            <a:ext cx="2918831" cy="493474"/>
          </a:xfrm>
          <a:prstGeom prst="rect">
            <a:avLst/>
          </a:prstGeom>
        </p:spPr>
        <p:txBody>
          <a:bodyPr vert="horz" lIns="91440" tIns="45720" rIns="91440" bIns="45720" rtlCol="1" anchor="b"/>
          <a:lstStyle>
            <a:lvl1pPr algn="l">
              <a:defRPr sz="1200"/>
            </a:lvl1pPr>
          </a:lstStyle>
          <a:p>
            <a:fld id="{241CBCD0-8F1D-4C5B-8EA4-2990F5F687F8}" type="slidenum">
              <a:rPr lang="ar-IQ" smtClean="0"/>
              <a:pPr/>
              <a:t>‹#›</a:t>
            </a:fld>
            <a:endParaRPr lang="ar-IQ"/>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10A3A46E-D52A-4BD2-8842-09D068196436}" type="datetimeFigureOut">
              <a:rPr lang="ar-IQ" smtClean="0"/>
              <a:pPr/>
              <a:t>17/03/1445</a:t>
            </a:fld>
            <a:endParaRPr lang="ar-IQ"/>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0DA7F6F2-D72C-4C38-B9A1-A8FDB66CA229}" type="slidenum">
              <a:rPr lang="ar-IQ" smtClean="0"/>
              <a:pPr/>
              <a:t>‹#›</a:t>
            </a:fld>
            <a:endParaRPr lang="ar-IQ"/>
          </a:p>
        </p:txBody>
      </p:sp>
    </p:spTree>
    <p:extLst>
      <p:ext uri="{BB962C8B-B14F-4D97-AF65-F5344CB8AC3E}">
        <p14:creationId xmlns:p14="http://schemas.microsoft.com/office/powerpoint/2010/main" val="122570665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dirty="0"/>
          </a:p>
        </p:txBody>
      </p:sp>
      <p:sp>
        <p:nvSpPr>
          <p:cNvPr id="4" name="Slide Number Placeholder 3"/>
          <p:cNvSpPr>
            <a:spLocks noGrp="1"/>
          </p:cNvSpPr>
          <p:nvPr>
            <p:ph type="sldNum" sz="quarter" idx="10"/>
          </p:nvPr>
        </p:nvSpPr>
        <p:spPr/>
        <p:txBody>
          <a:bodyPr/>
          <a:lstStyle/>
          <a:p>
            <a:fld id="{0DA7F6F2-D72C-4C38-B9A1-A8FDB66CA229}" type="slidenum">
              <a:rPr lang="ar-IQ" smtClean="0"/>
              <a:pPr/>
              <a:t>1</a:t>
            </a:fld>
            <a:endParaRPr lang="ar-IQ"/>
          </a:p>
        </p:txBody>
      </p:sp>
    </p:spTree>
    <p:extLst>
      <p:ext uri="{BB962C8B-B14F-4D97-AF65-F5344CB8AC3E}">
        <p14:creationId xmlns:p14="http://schemas.microsoft.com/office/powerpoint/2010/main" val="2395428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10</a:t>
            </a:fld>
            <a:endParaRPr lang="ar-IQ"/>
          </a:p>
        </p:txBody>
      </p:sp>
    </p:spTree>
    <p:extLst>
      <p:ext uri="{BB962C8B-B14F-4D97-AF65-F5344CB8AC3E}">
        <p14:creationId xmlns:p14="http://schemas.microsoft.com/office/powerpoint/2010/main" val="622143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EE1AD7-D28C-49D4-AA77-D4040A9DC01C}" type="slidenum">
              <a:rPr lang="en-US"/>
              <a:pPr/>
              <a:t>11</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dirty="0">
                <a:solidFill>
                  <a:schemeClr val="tx1"/>
                </a:solidFill>
              </a:rPr>
              <a:t>1 angstrom = 0.1 nm</a:t>
            </a:r>
          </a:p>
          <a:p>
            <a:endParaRPr lang="ar-IQ" dirty="0"/>
          </a:p>
        </p:txBody>
      </p:sp>
    </p:spTree>
    <p:extLst>
      <p:ext uri="{BB962C8B-B14F-4D97-AF65-F5344CB8AC3E}">
        <p14:creationId xmlns:p14="http://schemas.microsoft.com/office/powerpoint/2010/main" val="3195399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1AFD1E-42D8-40F7-AFD5-99D34B60EF2C}" type="slidenum">
              <a:rPr lang="en-US"/>
              <a:pPr/>
              <a:t>12</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3086722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98809-1EC9-409A-BAF2-8827B06F8230}" type="slidenum">
              <a:rPr lang="en-US"/>
              <a:pPr/>
              <a:t>13</a:t>
            </a:fld>
            <a:endParaRPr lang="en-US"/>
          </a:p>
        </p:txBody>
      </p:sp>
      <p:sp>
        <p:nvSpPr>
          <p:cNvPr id="32770" name="Rectangle 1026"/>
          <p:cNvSpPr>
            <a:spLocks noGrp="1" noRot="1" noChangeAspect="1" noChangeArrowheads="1" noTextEdit="1"/>
          </p:cNvSpPr>
          <p:nvPr>
            <p:ph type="sldImg"/>
          </p:nvPr>
        </p:nvSpPr>
        <p:spPr>
          <a:ln/>
        </p:spPr>
      </p:sp>
      <p:sp>
        <p:nvSpPr>
          <p:cNvPr id="32771" name="Rectangle 1027"/>
          <p:cNvSpPr>
            <a:spLocks noGrp="1" noChangeArrowheads="1"/>
          </p:cNvSpPr>
          <p:nvPr>
            <p:ph type="body" idx="1"/>
          </p:nvPr>
        </p:nvSpPr>
        <p:spPr/>
        <p:txBody>
          <a:bodyPr/>
          <a:lstStyle/>
          <a:p>
            <a:r>
              <a:rPr lang="en-US" dirty="0" err="1"/>
              <a:t>Sn</a:t>
            </a:r>
            <a:r>
              <a:rPr lang="en-US" dirty="0"/>
              <a:t> = tin </a:t>
            </a:r>
          </a:p>
          <a:p>
            <a:r>
              <a:rPr lang="en-US" dirty="0"/>
              <a:t>As = arsenic </a:t>
            </a:r>
            <a:endParaRPr lang="ar-IQ" dirty="0"/>
          </a:p>
        </p:txBody>
      </p:sp>
    </p:spTree>
    <p:extLst>
      <p:ext uri="{BB962C8B-B14F-4D97-AF65-F5344CB8AC3E}">
        <p14:creationId xmlns:p14="http://schemas.microsoft.com/office/powerpoint/2010/main" val="322087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14</a:t>
            </a:fld>
            <a:endParaRPr lang="ar-IQ"/>
          </a:p>
        </p:txBody>
      </p:sp>
    </p:spTree>
    <p:extLst>
      <p:ext uri="{BB962C8B-B14F-4D97-AF65-F5344CB8AC3E}">
        <p14:creationId xmlns:p14="http://schemas.microsoft.com/office/powerpoint/2010/main" val="2373155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15</a:t>
            </a:fld>
            <a:endParaRPr lang="en-US" altLang="en-US"/>
          </a:p>
        </p:txBody>
      </p:sp>
    </p:spTree>
    <p:extLst>
      <p:ext uri="{BB962C8B-B14F-4D97-AF65-F5344CB8AC3E}">
        <p14:creationId xmlns:p14="http://schemas.microsoft.com/office/powerpoint/2010/main" val="12258269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16</a:t>
            </a:fld>
            <a:endParaRPr lang="en-US" altLang="en-US"/>
          </a:p>
        </p:txBody>
      </p:sp>
    </p:spTree>
    <p:extLst>
      <p:ext uri="{BB962C8B-B14F-4D97-AF65-F5344CB8AC3E}">
        <p14:creationId xmlns:p14="http://schemas.microsoft.com/office/powerpoint/2010/main" val="108375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17</a:t>
            </a:fld>
            <a:endParaRPr lang="en-US" altLang="zh-CN"/>
          </a:p>
        </p:txBody>
      </p:sp>
    </p:spTree>
    <p:extLst>
      <p:ext uri="{BB962C8B-B14F-4D97-AF65-F5344CB8AC3E}">
        <p14:creationId xmlns:p14="http://schemas.microsoft.com/office/powerpoint/2010/main" val="3784530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18</a:t>
            </a:fld>
            <a:endParaRPr lang="ar-IQ"/>
          </a:p>
        </p:txBody>
      </p:sp>
    </p:spTree>
    <p:extLst>
      <p:ext uri="{BB962C8B-B14F-4D97-AF65-F5344CB8AC3E}">
        <p14:creationId xmlns:p14="http://schemas.microsoft.com/office/powerpoint/2010/main" val="3704788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131705-228A-4115-95E1-0FDE9C3A5B4E}" type="slidenum">
              <a:rPr lang="en-US"/>
              <a:pPr/>
              <a:t>19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289184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2</a:t>
            </a:fld>
            <a:endParaRPr lang="en-US" altLang="en-US"/>
          </a:p>
        </p:txBody>
      </p:sp>
    </p:spTree>
    <p:extLst>
      <p:ext uri="{BB962C8B-B14F-4D97-AF65-F5344CB8AC3E}">
        <p14:creationId xmlns:p14="http://schemas.microsoft.com/office/powerpoint/2010/main" val="3703407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20</a:t>
            </a:fld>
            <a:endParaRPr lang="ar-IQ"/>
          </a:p>
        </p:txBody>
      </p:sp>
    </p:spTree>
    <p:extLst>
      <p:ext uri="{BB962C8B-B14F-4D97-AF65-F5344CB8AC3E}">
        <p14:creationId xmlns:p14="http://schemas.microsoft.com/office/powerpoint/2010/main" val="3603509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21</a:t>
            </a:fld>
            <a:endParaRPr lang="ar-IQ"/>
          </a:p>
        </p:txBody>
      </p:sp>
    </p:spTree>
    <p:extLst>
      <p:ext uri="{BB962C8B-B14F-4D97-AF65-F5344CB8AC3E}">
        <p14:creationId xmlns:p14="http://schemas.microsoft.com/office/powerpoint/2010/main" val="713037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22</a:t>
            </a:fld>
            <a:endParaRPr lang="ar-IQ"/>
          </a:p>
        </p:txBody>
      </p:sp>
    </p:spTree>
    <p:extLst>
      <p:ext uri="{BB962C8B-B14F-4D97-AF65-F5344CB8AC3E}">
        <p14:creationId xmlns:p14="http://schemas.microsoft.com/office/powerpoint/2010/main" val="16449694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23</a:t>
            </a:fld>
            <a:endParaRPr lang="ar-IQ"/>
          </a:p>
        </p:txBody>
      </p:sp>
    </p:spTree>
    <p:extLst>
      <p:ext uri="{BB962C8B-B14F-4D97-AF65-F5344CB8AC3E}">
        <p14:creationId xmlns:p14="http://schemas.microsoft.com/office/powerpoint/2010/main" val="21170602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24</a:t>
            </a:fld>
            <a:endParaRPr lang="ar-IQ"/>
          </a:p>
        </p:txBody>
      </p:sp>
    </p:spTree>
    <p:extLst>
      <p:ext uri="{BB962C8B-B14F-4D97-AF65-F5344CB8AC3E}">
        <p14:creationId xmlns:p14="http://schemas.microsoft.com/office/powerpoint/2010/main" val="538265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A6B64-0269-4B25-9D1F-E93A3525BB46}" type="slidenum">
              <a:rPr lang="en-US"/>
              <a:pPr/>
              <a:t>25</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2872518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26</a:t>
            </a:fld>
            <a:endParaRPr lang="ar-IQ"/>
          </a:p>
        </p:txBody>
      </p:sp>
    </p:spTree>
    <p:extLst>
      <p:ext uri="{BB962C8B-B14F-4D97-AF65-F5344CB8AC3E}">
        <p14:creationId xmlns:p14="http://schemas.microsoft.com/office/powerpoint/2010/main" val="387177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27</a:t>
            </a:fld>
            <a:endParaRPr lang="ar-IQ"/>
          </a:p>
        </p:txBody>
      </p:sp>
    </p:spTree>
    <p:extLst>
      <p:ext uri="{BB962C8B-B14F-4D97-AF65-F5344CB8AC3E}">
        <p14:creationId xmlns:p14="http://schemas.microsoft.com/office/powerpoint/2010/main" val="38496707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28</a:t>
            </a:fld>
            <a:endParaRPr lang="en-US" altLang="en-US"/>
          </a:p>
        </p:txBody>
      </p:sp>
    </p:spTree>
    <p:extLst>
      <p:ext uri="{BB962C8B-B14F-4D97-AF65-F5344CB8AC3E}">
        <p14:creationId xmlns:p14="http://schemas.microsoft.com/office/powerpoint/2010/main" val="32771034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29</a:t>
            </a:fld>
            <a:endParaRPr lang="en-US" altLang="en-US"/>
          </a:p>
        </p:txBody>
      </p:sp>
    </p:spTree>
    <p:extLst>
      <p:ext uri="{BB962C8B-B14F-4D97-AF65-F5344CB8AC3E}">
        <p14:creationId xmlns:p14="http://schemas.microsoft.com/office/powerpoint/2010/main" val="92092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D2FED074-E05A-46DD-9F2A-CC226F14781C}" type="slidenum">
              <a:rPr lang="en-US" altLang="zh-CN" smtClean="0"/>
              <a:pPr/>
              <a:t>3</a:t>
            </a:fld>
            <a:endParaRPr lang="en-US" altLang="zh-CN"/>
          </a:p>
        </p:txBody>
      </p:sp>
    </p:spTree>
    <p:extLst>
      <p:ext uri="{BB962C8B-B14F-4D97-AF65-F5344CB8AC3E}">
        <p14:creationId xmlns:p14="http://schemas.microsoft.com/office/powerpoint/2010/main" val="2728218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30</a:t>
            </a:fld>
            <a:endParaRPr lang="ar-IQ"/>
          </a:p>
        </p:txBody>
      </p:sp>
    </p:spTree>
    <p:extLst>
      <p:ext uri="{BB962C8B-B14F-4D97-AF65-F5344CB8AC3E}">
        <p14:creationId xmlns:p14="http://schemas.microsoft.com/office/powerpoint/2010/main" val="36226321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BA5082-B432-413B-9003-8C0A4EDD9354}" type="slidenum">
              <a:rPr lang="en-US"/>
              <a:pPr/>
              <a:t>31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3685538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32</a:t>
            </a:fld>
            <a:endParaRPr lang="en-US" altLang="en-US"/>
          </a:p>
        </p:txBody>
      </p:sp>
    </p:spTree>
    <p:extLst>
      <p:ext uri="{BB962C8B-B14F-4D97-AF65-F5344CB8AC3E}">
        <p14:creationId xmlns:p14="http://schemas.microsoft.com/office/powerpoint/2010/main" val="26143486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33</a:t>
            </a:fld>
            <a:endParaRPr lang="en-US" altLang="en-US"/>
          </a:p>
        </p:txBody>
      </p:sp>
    </p:spTree>
    <p:extLst>
      <p:ext uri="{BB962C8B-B14F-4D97-AF65-F5344CB8AC3E}">
        <p14:creationId xmlns:p14="http://schemas.microsoft.com/office/powerpoint/2010/main" val="3347669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34</a:t>
            </a:fld>
            <a:endParaRPr lang="ar-IQ"/>
          </a:p>
        </p:txBody>
      </p:sp>
    </p:spTree>
    <p:extLst>
      <p:ext uri="{BB962C8B-B14F-4D97-AF65-F5344CB8AC3E}">
        <p14:creationId xmlns:p14="http://schemas.microsoft.com/office/powerpoint/2010/main" val="1011278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FC959-AC95-4D35-8FDD-F0F660A53146}" type="slidenum">
              <a:rPr lang="en-US"/>
              <a:pPr/>
              <a:t>35</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ar-IQ" dirty="0"/>
          </a:p>
        </p:txBody>
      </p:sp>
    </p:spTree>
    <p:extLst>
      <p:ext uri="{BB962C8B-B14F-4D97-AF65-F5344CB8AC3E}">
        <p14:creationId xmlns:p14="http://schemas.microsoft.com/office/powerpoint/2010/main" val="12263583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DA7F6F2-D72C-4C38-B9A1-A8FDB66CA229}" type="slidenum">
              <a:rPr lang="ar-IQ" smtClean="0"/>
              <a:pPr/>
              <a:t>36</a:t>
            </a:fld>
            <a:endParaRPr lang="ar-IQ"/>
          </a:p>
        </p:txBody>
      </p:sp>
    </p:spTree>
    <p:extLst>
      <p:ext uri="{BB962C8B-B14F-4D97-AF65-F5344CB8AC3E}">
        <p14:creationId xmlns:p14="http://schemas.microsoft.com/office/powerpoint/2010/main" val="27624449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DA7F6F2-D72C-4C38-B9A1-A8FDB66CA229}" type="slidenum">
              <a:rPr lang="ar-IQ" smtClean="0"/>
              <a:pPr/>
              <a:t>37</a:t>
            </a:fld>
            <a:endParaRPr lang="ar-IQ"/>
          </a:p>
        </p:txBody>
      </p:sp>
    </p:spTree>
    <p:extLst>
      <p:ext uri="{BB962C8B-B14F-4D97-AF65-F5344CB8AC3E}">
        <p14:creationId xmlns:p14="http://schemas.microsoft.com/office/powerpoint/2010/main" val="37969904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62A42-A84D-4262-A0C2-58A6BCF7AAA1}" type="slidenum">
              <a:rPr lang="en-US"/>
              <a:pPr/>
              <a:t>38</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42481773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D57AF-78EF-40A6-A3A7-BBE2D91DBE74}" type="slidenum">
              <a:rPr lang="en-US"/>
              <a:pPr/>
              <a:t>40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3668309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BEDC31-DD72-4FCC-BEE6-448B9E9B263A}" type="slidenum">
              <a:rPr lang="en-US"/>
              <a:pPr/>
              <a:t>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3292672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DA7F6F2-D72C-4C38-B9A1-A8FDB66CA229}" type="slidenum">
              <a:rPr lang="ar-IQ" smtClean="0"/>
              <a:pPr/>
              <a:t>41</a:t>
            </a:fld>
            <a:endParaRPr lang="ar-IQ"/>
          </a:p>
        </p:txBody>
      </p:sp>
    </p:spTree>
    <p:extLst>
      <p:ext uri="{BB962C8B-B14F-4D97-AF65-F5344CB8AC3E}">
        <p14:creationId xmlns:p14="http://schemas.microsoft.com/office/powerpoint/2010/main" val="4091099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42</a:t>
            </a:fld>
            <a:endParaRPr lang="en-US" altLang="zh-CN"/>
          </a:p>
        </p:txBody>
      </p:sp>
    </p:spTree>
    <p:extLst>
      <p:ext uri="{BB962C8B-B14F-4D97-AF65-F5344CB8AC3E}">
        <p14:creationId xmlns:p14="http://schemas.microsoft.com/office/powerpoint/2010/main" val="1508712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43</a:t>
            </a:fld>
            <a:endParaRPr lang="en-US" altLang="zh-CN"/>
          </a:p>
        </p:txBody>
      </p:sp>
    </p:spTree>
    <p:extLst>
      <p:ext uri="{BB962C8B-B14F-4D97-AF65-F5344CB8AC3E}">
        <p14:creationId xmlns:p14="http://schemas.microsoft.com/office/powerpoint/2010/main" val="17947689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A697B9-451A-4190-A786-748EC7C9A00C}" type="slidenum">
              <a:rPr lang="en-US" altLang="zh-CN"/>
              <a:pPr/>
              <a:t>44</a:t>
            </a:fld>
            <a:endParaRPr lang="en-US" altLang="zh-CN"/>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ltLang="zh-CN" b="1"/>
              <a:t>Some common functional groups of biomolecules.</a:t>
            </a:r>
            <a:r>
              <a:rPr lang="en-US" altLang="zh-CN"/>
              <a:t> In this figure and throughout the book, we use R to represent </a:t>
            </a:r>
            <a:r>
              <a:rPr lang="en-US" altLang="zh-CN">
                <a:latin typeface="Times"/>
              </a:rPr>
              <a:t>“</a:t>
            </a:r>
            <a:r>
              <a:rPr lang="en-US" altLang="zh-CN"/>
              <a:t>any substituent.</a:t>
            </a:r>
            <a:r>
              <a:rPr lang="en-US" altLang="zh-CN">
                <a:latin typeface="Times"/>
              </a:rPr>
              <a:t>”</a:t>
            </a:r>
            <a:r>
              <a:rPr lang="en-US" altLang="zh-CN"/>
              <a:t> It may be as simple as a hydrogen atom, but typically it is a carbon-containing group. When two or more substituents are shown in a molecule, we designate them R</a:t>
            </a:r>
            <a:r>
              <a:rPr lang="en-US" altLang="zh-CN" baseline="30000"/>
              <a:t>1</a:t>
            </a:r>
            <a:r>
              <a:rPr lang="en-US" altLang="zh-CN"/>
              <a:t>, R</a:t>
            </a:r>
            <a:r>
              <a:rPr lang="en-US" altLang="zh-CN" baseline="30000"/>
              <a:t>2</a:t>
            </a:r>
            <a:r>
              <a:rPr lang="en-US" altLang="zh-CN"/>
              <a:t>, and so forth.</a:t>
            </a:r>
          </a:p>
          <a:p>
            <a:endParaRPr lang="en-US" altLang="zh-CN"/>
          </a:p>
        </p:txBody>
      </p:sp>
    </p:spTree>
    <p:extLst>
      <p:ext uri="{BB962C8B-B14F-4D97-AF65-F5344CB8AC3E}">
        <p14:creationId xmlns:p14="http://schemas.microsoft.com/office/powerpoint/2010/main" val="3050960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45</a:t>
            </a:fld>
            <a:endParaRPr lang="en-US" altLang="en-US"/>
          </a:p>
        </p:txBody>
      </p:sp>
    </p:spTree>
    <p:extLst>
      <p:ext uri="{BB962C8B-B14F-4D97-AF65-F5344CB8AC3E}">
        <p14:creationId xmlns:p14="http://schemas.microsoft.com/office/powerpoint/2010/main" val="42594548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46</a:t>
            </a:fld>
            <a:endParaRPr lang="en-US" altLang="en-US"/>
          </a:p>
        </p:txBody>
      </p:sp>
    </p:spTree>
    <p:extLst>
      <p:ext uri="{BB962C8B-B14F-4D97-AF65-F5344CB8AC3E}">
        <p14:creationId xmlns:p14="http://schemas.microsoft.com/office/powerpoint/2010/main" val="23293745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47</a:t>
            </a:fld>
            <a:endParaRPr lang="en-US" altLang="en-US"/>
          </a:p>
        </p:txBody>
      </p:sp>
    </p:spTree>
    <p:extLst>
      <p:ext uri="{BB962C8B-B14F-4D97-AF65-F5344CB8AC3E}">
        <p14:creationId xmlns:p14="http://schemas.microsoft.com/office/powerpoint/2010/main" val="20884012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48</a:t>
            </a:fld>
            <a:endParaRPr lang="en-US" altLang="en-US"/>
          </a:p>
        </p:txBody>
      </p:sp>
    </p:spTree>
    <p:extLst>
      <p:ext uri="{BB962C8B-B14F-4D97-AF65-F5344CB8AC3E}">
        <p14:creationId xmlns:p14="http://schemas.microsoft.com/office/powerpoint/2010/main" val="36263687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49</a:t>
            </a:fld>
            <a:endParaRPr lang="en-US" altLang="en-US"/>
          </a:p>
        </p:txBody>
      </p:sp>
    </p:spTree>
    <p:extLst>
      <p:ext uri="{BB962C8B-B14F-4D97-AF65-F5344CB8AC3E}">
        <p14:creationId xmlns:p14="http://schemas.microsoft.com/office/powerpoint/2010/main" val="28408244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2E5DF14-64BE-49D0-B599-3AEE520F1247}" type="slidenum">
              <a:rPr lang="ar-SA" altLang="en-US" smtClean="0"/>
              <a:pPr/>
              <a:t>50</a:t>
            </a:fld>
            <a:endParaRPr lang="en-US" altLang="en-US"/>
          </a:p>
        </p:txBody>
      </p:sp>
    </p:spTree>
    <p:extLst>
      <p:ext uri="{BB962C8B-B14F-4D97-AF65-F5344CB8AC3E}">
        <p14:creationId xmlns:p14="http://schemas.microsoft.com/office/powerpoint/2010/main" val="3241149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5</a:t>
            </a:fld>
            <a:endParaRPr lang="ar-IQ"/>
          </a:p>
        </p:txBody>
      </p:sp>
    </p:spTree>
    <p:extLst>
      <p:ext uri="{BB962C8B-B14F-4D97-AF65-F5344CB8AC3E}">
        <p14:creationId xmlns:p14="http://schemas.microsoft.com/office/powerpoint/2010/main" val="11451182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51</a:t>
            </a:fld>
            <a:endParaRPr lang="en-US" altLang="zh-CN"/>
          </a:p>
        </p:txBody>
      </p:sp>
    </p:spTree>
    <p:extLst>
      <p:ext uri="{BB962C8B-B14F-4D97-AF65-F5344CB8AC3E}">
        <p14:creationId xmlns:p14="http://schemas.microsoft.com/office/powerpoint/2010/main" val="19602153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DA7F6F2-D72C-4C38-B9A1-A8FDB66CA229}" type="slidenum">
              <a:rPr lang="ar-IQ" smtClean="0"/>
              <a:pPr/>
              <a:t>52</a:t>
            </a:fld>
            <a:endParaRPr lang="ar-IQ"/>
          </a:p>
        </p:txBody>
      </p:sp>
    </p:spTree>
    <p:extLst>
      <p:ext uri="{BB962C8B-B14F-4D97-AF65-F5344CB8AC3E}">
        <p14:creationId xmlns:p14="http://schemas.microsoft.com/office/powerpoint/2010/main" val="4150317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53</a:t>
            </a:fld>
            <a:endParaRPr lang="en-US" altLang="zh-CN"/>
          </a:p>
        </p:txBody>
      </p:sp>
    </p:spTree>
    <p:extLst>
      <p:ext uri="{BB962C8B-B14F-4D97-AF65-F5344CB8AC3E}">
        <p14:creationId xmlns:p14="http://schemas.microsoft.com/office/powerpoint/2010/main" val="42414319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1DA3FAF2-1C97-4886-AA81-D0E10130C661}" type="slidenum">
              <a:rPr lang="en-US" altLang="zh-CN" smtClean="0"/>
              <a:pPr/>
              <a:t>54</a:t>
            </a:fld>
            <a:endParaRPr lang="en-US" altLang="zh-CN"/>
          </a:p>
        </p:txBody>
      </p:sp>
    </p:spTree>
    <p:extLst>
      <p:ext uri="{BB962C8B-B14F-4D97-AF65-F5344CB8AC3E}">
        <p14:creationId xmlns:p14="http://schemas.microsoft.com/office/powerpoint/2010/main" val="38848922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DA7F6F2-D72C-4C38-B9A1-A8FDB66CA229}" type="slidenum">
              <a:rPr lang="ar-IQ" smtClean="0"/>
              <a:pPr/>
              <a:t>55</a:t>
            </a:fld>
            <a:endParaRPr lang="ar-IQ"/>
          </a:p>
        </p:txBody>
      </p:sp>
    </p:spTree>
    <p:extLst>
      <p:ext uri="{BB962C8B-B14F-4D97-AF65-F5344CB8AC3E}">
        <p14:creationId xmlns:p14="http://schemas.microsoft.com/office/powerpoint/2010/main" val="21569042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8C01252F-9BA1-4719-816F-1569B0AFC6CC}" type="slidenum">
              <a:rPr lang="en-US"/>
              <a:pPr/>
              <a:t>56</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26740487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5CC59AE1-3ED9-45BD-BF3B-3F0BDED6664C}" type="slidenum">
              <a:rPr lang="en-US"/>
              <a:pPr/>
              <a:t>57</a:t>
            </a:fld>
            <a:endParaRPr lang="en-US"/>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p:txBody>
          <a:bodyPr/>
          <a:lstStyle/>
          <a:p>
            <a:endParaRPr lang="ar-IQ"/>
          </a:p>
        </p:txBody>
      </p:sp>
    </p:spTree>
    <p:extLst>
      <p:ext uri="{BB962C8B-B14F-4D97-AF65-F5344CB8AC3E}">
        <p14:creationId xmlns:p14="http://schemas.microsoft.com/office/powerpoint/2010/main" val="17198951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D1607-44B5-4ED0-A3BE-2D8299B67C85}" type="slidenum">
              <a:rPr lang="en-US" altLang="zh-CN"/>
              <a:pPr/>
              <a:t>58</a:t>
            </a:fld>
            <a:endParaRPr lang="en-US" altLang="zh-CN"/>
          </a:p>
        </p:txBody>
      </p:sp>
      <p:sp>
        <p:nvSpPr>
          <p:cNvPr id="218114" name="Rectangle 2"/>
          <p:cNvSpPr>
            <a:spLocks noGrp="1" noRot="1" noChangeAspect="1" noChangeArrowheads="1" noTextEdit="1"/>
          </p:cNvSpPr>
          <p:nvPr>
            <p:ph type="sldImg"/>
          </p:nvPr>
        </p:nvSpPr>
        <p:spPr>
          <a:ln/>
        </p:spPr>
      </p:sp>
      <p:sp>
        <p:nvSpPr>
          <p:cNvPr id="218115" name="Rectangle 3"/>
          <p:cNvSpPr>
            <a:spLocks noGrp="1" noChangeArrowheads="1"/>
          </p:cNvSpPr>
          <p:nvPr>
            <p:ph type="body" idx="1"/>
          </p:nvPr>
        </p:nvSpPr>
        <p:spPr>
          <a:xfrm>
            <a:off x="898102" y="4688007"/>
            <a:ext cx="4939560" cy="4441270"/>
          </a:xfrm>
        </p:spPr>
        <p:txBody>
          <a:bodyPr/>
          <a:lstStyle/>
          <a:p>
            <a:r>
              <a:rPr lang="en-US" altLang="zh-CN" b="1"/>
              <a:t>Structural hierarchy in the molecular organization of cells.</a:t>
            </a:r>
            <a:r>
              <a:rPr lang="en-US" altLang="zh-CN"/>
              <a:t> The nucleus of this plant cell is an organelle containing several types of supramolecular complexes, including chromatin. Chromatin consists of two types of macromolecules, DNA and many different proteins, each made up of simple subunits.</a:t>
            </a:r>
          </a:p>
        </p:txBody>
      </p:sp>
    </p:spTree>
    <p:extLst>
      <p:ext uri="{BB962C8B-B14F-4D97-AF65-F5344CB8AC3E}">
        <p14:creationId xmlns:p14="http://schemas.microsoft.com/office/powerpoint/2010/main" val="425199523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DA7F6F2-D72C-4C38-B9A1-A8FDB66CA229}" type="slidenum">
              <a:rPr lang="ar-IQ" smtClean="0"/>
              <a:pPr/>
              <a:t>59</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6</a:t>
            </a:fld>
            <a:endParaRPr lang="ar-IQ"/>
          </a:p>
        </p:txBody>
      </p:sp>
    </p:spTree>
    <p:extLst>
      <p:ext uri="{BB962C8B-B14F-4D97-AF65-F5344CB8AC3E}">
        <p14:creationId xmlns:p14="http://schemas.microsoft.com/office/powerpoint/2010/main" val="1075072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DA7F6F2-D72C-4C38-B9A1-A8FDB66CA229}" type="slidenum">
              <a:rPr lang="ar-IQ" smtClean="0"/>
              <a:pPr/>
              <a:t>7</a:t>
            </a:fld>
            <a:endParaRPr lang="ar-IQ"/>
          </a:p>
        </p:txBody>
      </p:sp>
    </p:spTree>
    <p:extLst>
      <p:ext uri="{BB962C8B-B14F-4D97-AF65-F5344CB8AC3E}">
        <p14:creationId xmlns:p14="http://schemas.microsoft.com/office/powerpoint/2010/main" val="371409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0DA7F6F2-D72C-4C38-B9A1-A8FDB66CA229}" type="slidenum">
              <a:rPr lang="ar-IQ" smtClean="0"/>
              <a:pPr/>
              <a:t>8</a:t>
            </a:fld>
            <a:endParaRPr lang="ar-IQ"/>
          </a:p>
        </p:txBody>
      </p:sp>
    </p:spTree>
    <p:extLst>
      <p:ext uri="{BB962C8B-B14F-4D97-AF65-F5344CB8AC3E}">
        <p14:creationId xmlns:p14="http://schemas.microsoft.com/office/powerpoint/2010/main" val="987564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944E26E5-DD6B-46D9-BAA6-4DFCE61D1113}" type="slidenum">
              <a:rPr lang="ar-IQ" smtClean="0"/>
              <a:pPr/>
              <a:t>9</a:t>
            </a:fld>
            <a:endParaRPr lang="ar-IQ"/>
          </a:p>
        </p:txBody>
      </p:sp>
    </p:spTree>
    <p:extLst>
      <p:ext uri="{BB962C8B-B14F-4D97-AF65-F5344CB8AC3E}">
        <p14:creationId xmlns:p14="http://schemas.microsoft.com/office/powerpoint/2010/main" val="3321976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599BD25C-9271-45C9-AD64-E2D5B74BFC2C}" type="datetimeFigureOut">
              <a:rPr lang="ar-IQ" smtClean="0"/>
              <a:pPr/>
              <a:t>17/03/1445</a:t>
            </a:fld>
            <a:endParaRPr lang="ar-IQ"/>
          </a:p>
        </p:txBody>
      </p:sp>
      <p:sp>
        <p:nvSpPr>
          <p:cNvPr id="20" name="Footer Placeholder 19"/>
          <p:cNvSpPr>
            <a:spLocks noGrp="1"/>
          </p:cNvSpPr>
          <p:nvPr>
            <p:ph type="ftr" sz="quarter" idx="11"/>
          </p:nvPr>
        </p:nvSpPr>
        <p:spPr/>
        <p:txBody>
          <a:bodyPr/>
          <a:lstStyle/>
          <a:p>
            <a:endParaRPr lang="ar-IQ"/>
          </a:p>
        </p:txBody>
      </p:sp>
      <p:sp>
        <p:nvSpPr>
          <p:cNvPr id="10" name="Slide Number Placeholder 9"/>
          <p:cNvSpPr>
            <a:spLocks noGrp="1"/>
          </p:cNvSpPr>
          <p:nvPr>
            <p:ph type="sldNum" sz="quarter" idx="12"/>
          </p:nvPr>
        </p:nvSpPr>
        <p:spPr/>
        <p:txBody>
          <a:bodyPr/>
          <a:lstStyle/>
          <a:p>
            <a:fld id="{CE734B83-60A6-48EE-957F-EC2075987E85}" type="slidenum">
              <a:rPr lang="ar-IQ" smtClean="0"/>
              <a:pPr/>
              <a:t>‹#›</a:t>
            </a:fld>
            <a:endParaRPr lang="ar-IQ"/>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99BD25C-9271-45C9-AD64-E2D5B74BFC2C}" type="datetimeFigureOut">
              <a:rPr lang="ar-IQ" smtClean="0"/>
              <a:pPr/>
              <a:t>17/03/1445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734B83-60A6-48EE-957F-EC2075987E8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99BD25C-9271-45C9-AD64-E2D5B74BFC2C}" type="datetimeFigureOut">
              <a:rPr lang="ar-IQ" smtClean="0"/>
              <a:pPr/>
              <a:t>17/03/1445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734B83-60A6-48EE-957F-EC2075987E85}"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A9FE251-1BC4-4CFA-B813-8647F199FA58}" type="slidenum">
              <a:rPr lang="en-US"/>
              <a:pPr>
                <a:defRPr/>
              </a:pPr>
              <a:t>‹#›</a:t>
            </a:fld>
            <a:endParaRPr lang="en-US"/>
          </a:p>
        </p:txBody>
      </p:sp>
    </p:spTree>
    <p:extLst>
      <p:ext uri="{BB962C8B-B14F-4D97-AF65-F5344CB8AC3E}">
        <p14:creationId xmlns:p14="http://schemas.microsoft.com/office/powerpoint/2010/main" val="306899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99BD25C-9271-45C9-AD64-E2D5B74BFC2C}" type="datetimeFigureOut">
              <a:rPr lang="ar-IQ" smtClean="0"/>
              <a:pPr/>
              <a:t>17/03/1445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734B83-60A6-48EE-957F-EC2075987E85}"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99BD25C-9271-45C9-AD64-E2D5B74BFC2C}" type="datetimeFigureOut">
              <a:rPr lang="ar-IQ" smtClean="0"/>
              <a:pPr/>
              <a:t>17/03/1445</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E734B83-60A6-48EE-957F-EC2075987E85}" type="slidenum">
              <a:rPr lang="ar-IQ" smtClean="0"/>
              <a:pPr/>
              <a:t>‹#›</a:t>
            </a:fld>
            <a:endParaRPr lang="ar-IQ"/>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99BD25C-9271-45C9-AD64-E2D5B74BFC2C}" type="datetimeFigureOut">
              <a:rPr lang="ar-IQ" smtClean="0"/>
              <a:pPr/>
              <a:t>17/03/1445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E734B83-60A6-48EE-957F-EC2075987E8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99BD25C-9271-45C9-AD64-E2D5B74BFC2C}" type="datetimeFigureOut">
              <a:rPr lang="ar-IQ" smtClean="0"/>
              <a:pPr/>
              <a:t>17/03/1445</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E734B83-60A6-48EE-957F-EC2075987E85}"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599BD25C-9271-45C9-AD64-E2D5B74BFC2C}" type="datetimeFigureOut">
              <a:rPr lang="ar-IQ" smtClean="0"/>
              <a:pPr/>
              <a:t>17/03/1445</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E734B83-60A6-48EE-957F-EC2075987E8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99BD25C-9271-45C9-AD64-E2D5B74BFC2C}" type="datetimeFigureOut">
              <a:rPr lang="ar-IQ" smtClean="0"/>
              <a:pPr/>
              <a:t>17/03/1445</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E734B83-60A6-48EE-957F-EC2075987E85}" type="slidenum">
              <a:rPr lang="ar-IQ" smtClean="0"/>
              <a:pPr/>
              <a:t>‹#›</a:t>
            </a:fld>
            <a:endParaRPr lang="ar-IQ"/>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99BD25C-9271-45C9-AD64-E2D5B74BFC2C}" type="datetimeFigureOut">
              <a:rPr lang="ar-IQ" smtClean="0"/>
              <a:pPr/>
              <a:t>17/03/1445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E734B83-60A6-48EE-957F-EC2075987E8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599BD25C-9271-45C9-AD64-E2D5B74BFC2C}" type="datetimeFigureOut">
              <a:rPr lang="ar-IQ" smtClean="0"/>
              <a:pPr/>
              <a:t>17/03/1445</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E734B83-60A6-48EE-957F-EC2075987E85}" type="slidenum">
              <a:rPr lang="ar-IQ" smtClean="0"/>
              <a:pPr/>
              <a:t>‹#›</a:t>
            </a:fld>
            <a:endParaRPr lang="ar-IQ"/>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99BD25C-9271-45C9-AD64-E2D5B74BFC2C}" type="datetimeFigureOut">
              <a:rPr lang="ar-IQ" smtClean="0"/>
              <a:pPr/>
              <a:t>17/03/1445</a:t>
            </a:fld>
            <a:endParaRPr lang="ar-IQ"/>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E734B83-60A6-48EE-957F-EC2075987E85}" type="slidenum">
              <a:rPr lang="ar-IQ" smtClean="0"/>
              <a:pPr/>
              <a:t>‹#›</a:t>
            </a:fld>
            <a:endParaRPr lang="ar-IQ"/>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9" r:id="rId12"/>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19.xml"/><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9.wmf"/><Relationship Id="rId10" Type="http://schemas.openxmlformats.org/officeDocument/2006/relationships/image" Target="../media/image13.png"/><Relationship Id="rId4" Type="http://schemas.openxmlformats.org/officeDocument/2006/relationships/oleObject" Target="../embeddings/oleObject2.bin"/><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25.xml"/><Relationship Id="rId7"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image" Target="../media/image19.png"/><Relationship Id="rId5" Type="http://schemas.openxmlformats.org/officeDocument/2006/relationships/image" Target="../media/image16.png"/><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notesSlide" Target="../notesSlides/notesSlide31.xml"/><Relationship Id="rId7"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24.wmf"/><Relationship Id="rId10" Type="http://schemas.openxmlformats.org/officeDocument/2006/relationships/image" Target="../media/image26.png"/><Relationship Id="rId4" Type="http://schemas.openxmlformats.org/officeDocument/2006/relationships/oleObject" Target="../embeddings/oleObject8.bin"/><Relationship Id="rId9" Type="http://schemas.openxmlformats.org/officeDocument/2006/relationships/oleObject" Target="../embeddings/oleObject10.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35.xml"/><Relationship Id="rId7"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32.png"/><Relationship Id="rId5" Type="http://schemas.openxmlformats.org/officeDocument/2006/relationships/image" Target="../media/image31.w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39.xml"/><Relationship Id="rId7" Type="http://schemas.openxmlformats.org/officeDocument/2006/relationships/image" Target="../media/image37.png"/><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40.jpeg"/><Relationship Id="rId4" Type="http://schemas.openxmlformats.org/officeDocument/2006/relationships/image" Target="../media/image39.jpeg"/><Relationship Id="rId9" Type="http://schemas.openxmlformats.org/officeDocument/2006/relationships/image" Target="../media/image3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image" Target="../media/image52.png"/><Relationship Id="rId4" Type="http://schemas.openxmlformats.org/officeDocument/2006/relationships/image" Target="../media/image51.png"/></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548680"/>
            <a:ext cx="7406640" cy="1008112"/>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rPr>
              <a:t>Introduction to Biochemistry </a:t>
            </a:r>
            <a:endParaRPr lang="ar-IQ"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Times New Roman" pitchFamily="18" charset="0"/>
              <a:cs typeface="Times New Roman" pitchFamily="18" charset="0"/>
            </a:endParaRPr>
          </a:p>
        </p:txBody>
      </p:sp>
      <p:sp>
        <p:nvSpPr>
          <p:cNvPr id="3" name="Subtitle 2"/>
          <p:cNvSpPr>
            <a:spLocks noGrp="1"/>
          </p:cNvSpPr>
          <p:nvPr>
            <p:ph type="subTitle" idx="1"/>
          </p:nvPr>
        </p:nvSpPr>
        <p:spPr>
          <a:xfrm>
            <a:off x="4000496" y="5143512"/>
            <a:ext cx="4445686" cy="1071570"/>
          </a:xfrm>
        </p:spPr>
        <p:style>
          <a:lnRef idx="1">
            <a:schemeClr val="accent6"/>
          </a:lnRef>
          <a:fillRef idx="2">
            <a:schemeClr val="accent6"/>
          </a:fillRef>
          <a:effectRef idx="1">
            <a:schemeClr val="accent6"/>
          </a:effectRef>
          <a:fontRef idx="minor">
            <a:schemeClr val="dk1"/>
          </a:fontRef>
        </p:style>
        <p:txBody>
          <a:bodyPr>
            <a:normAutofit fontScale="32500" lnSpcReduction="20000"/>
          </a:bodyPr>
          <a:lstStyle/>
          <a:p>
            <a:endParaRPr lang="en-US" sz="3700" dirty="0"/>
          </a:p>
          <a:p>
            <a:pPr rtl="0"/>
            <a:r>
              <a:rPr lang="en-US" sz="7600" dirty="0">
                <a:latin typeface="Times New Roman" pitchFamily="18" charset="0"/>
                <a:cs typeface="Times New Roman" pitchFamily="18" charset="0"/>
              </a:rPr>
              <a:t>Lecture : 1</a:t>
            </a:r>
          </a:p>
          <a:p>
            <a:pPr rtl="0"/>
            <a:r>
              <a:rPr lang="en-US" sz="7400" dirty="0">
                <a:latin typeface="Times New Roman" pitchFamily="18" charset="0"/>
                <a:cs typeface="Times New Roman" pitchFamily="18" charset="0"/>
              </a:rPr>
              <a:t>Dr. </a:t>
            </a:r>
            <a:r>
              <a:rPr lang="en-US" sz="7400" dirty="0" err="1">
                <a:latin typeface="Times New Roman" pitchFamily="18" charset="0"/>
                <a:cs typeface="Times New Roman" pitchFamily="18" charset="0"/>
              </a:rPr>
              <a:t>Shaimaa</a:t>
            </a:r>
            <a:r>
              <a:rPr lang="en-US" sz="7400" dirty="0">
                <a:latin typeface="Times New Roman" pitchFamily="18" charset="0"/>
                <a:cs typeface="Times New Roman" pitchFamily="18" charset="0"/>
              </a:rPr>
              <a:t> </a:t>
            </a:r>
            <a:r>
              <a:rPr lang="en-US" sz="7400" dirty="0" err="1">
                <a:latin typeface="Times New Roman" pitchFamily="18" charset="0"/>
                <a:cs typeface="Times New Roman" pitchFamily="18" charset="0"/>
              </a:rPr>
              <a:t>Munther</a:t>
            </a:r>
            <a:r>
              <a:rPr lang="en-US" sz="7400" dirty="0">
                <a:latin typeface="Times New Roman" pitchFamily="18" charset="0"/>
                <a:cs typeface="Times New Roman" pitchFamily="18" charset="0"/>
              </a:rPr>
              <a:t> </a:t>
            </a:r>
          </a:p>
          <a:p>
            <a:endParaRPr lang="en-US" dirty="0"/>
          </a:p>
          <a:p>
            <a:endParaRPr lang="ar-IQ"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7290" y="1857364"/>
            <a:ext cx="3888432" cy="31683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71538" y="228600"/>
            <a:ext cx="7691462" cy="1143000"/>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algn="ctr"/>
            <a:r>
              <a:rPr lang="en-GB" altLang="zh-CN" sz="3600" dirty="0">
                <a:solidFill>
                  <a:schemeClr val="bg1"/>
                </a:solidFill>
                <a:latin typeface="Times New Roman" pitchFamily="18" charset="0"/>
                <a:cs typeface="Times New Roman" pitchFamily="18" charset="0"/>
              </a:rPr>
              <a:t>Starting materials: Elements of life</a:t>
            </a:r>
          </a:p>
        </p:txBody>
      </p:sp>
      <p:sp>
        <p:nvSpPr>
          <p:cNvPr id="3" name="Content Placeholder 2"/>
          <p:cNvSpPr>
            <a:spLocks noGrp="1"/>
          </p:cNvSpPr>
          <p:nvPr>
            <p:ph idx="1"/>
          </p:nvPr>
        </p:nvSpPr>
        <p:spPr>
          <a:xfrm>
            <a:off x="1000100" y="1600200"/>
            <a:ext cx="7929618" cy="4829196"/>
          </a:xfrm>
        </p:spPr>
        <p:style>
          <a:lnRef idx="2">
            <a:schemeClr val="dk1"/>
          </a:lnRef>
          <a:fillRef idx="1">
            <a:schemeClr val="lt1"/>
          </a:fillRef>
          <a:effectRef idx="0">
            <a:schemeClr val="dk1"/>
          </a:effectRef>
          <a:fontRef idx="minor">
            <a:schemeClr val="dk1"/>
          </a:fontRef>
        </p:style>
        <p:txBody>
          <a:bodyPr>
            <a:normAutofit lnSpcReduction="10000"/>
          </a:bodyPr>
          <a:lstStyle/>
          <a:p>
            <a:pPr algn="justLow" rtl="0"/>
            <a:endParaRPr lang="en-GB" sz="2800" dirty="0">
              <a:solidFill>
                <a:schemeClr val="tx1"/>
              </a:solidFill>
              <a:latin typeface="Times New Roman"/>
            </a:endParaRPr>
          </a:p>
          <a:p>
            <a:pPr algn="justLow" rtl="0"/>
            <a:r>
              <a:rPr lang="en-GB" sz="2800" dirty="0">
                <a:solidFill>
                  <a:schemeClr val="tx1"/>
                </a:solidFill>
                <a:latin typeface="Times New Roman"/>
              </a:rPr>
              <a:t>Around 25 of the 94 naturally occurring chemical elements are essential to various kinds of biological life.</a:t>
            </a:r>
          </a:p>
          <a:p>
            <a:pPr algn="justLow" rtl="0">
              <a:buNone/>
            </a:pPr>
            <a:endParaRPr lang="en-GB" sz="2800" dirty="0">
              <a:solidFill>
                <a:schemeClr val="tx1"/>
              </a:solidFill>
              <a:latin typeface="Times New Roman"/>
            </a:endParaRPr>
          </a:p>
          <a:p>
            <a:pPr algn="justLow" rtl="0"/>
            <a:r>
              <a:rPr lang="en-GB" sz="2800" dirty="0">
                <a:solidFill>
                  <a:schemeClr val="tx1"/>
                </a:solidFill>
                <a:latin typeface="Times New Roman"/>
              </a:rPr>
              <a:t>Just six elements (carbon, hydrogen, nitrogen, oxygen, </a:t>
            </a:r>
            <a:r>
              <a:rPr lang="en-GB" sz="2800" dirty="0" err="1">
                <a:solidFill>
                  <a:schemeClr val="tx1"/>
                </a:solidFill>
                <a:latin typeface="Times New Roman"/>
              </a:rPr>
              <a:t>sulfur</a:t>
            </a:r>
            <a:r>
              <a:rPr lang="en-GB" sz="2800" dirty="0">
                <a:solidFill>
                  <a:schemeClr val="tx1"/>
                </a:solidFill>
                <a:latin typeface="Times New Roman"/>
              </a:rPr>
              <a:t>, &amp; phosphorus ) make up almost 99% of the mass of a human cells.</a:t>
            </a:r>
          </a:p>
          <a:p>
            <a:pPr algn="justLow" rtl="0">
              <a:buNone/>
            </a:pPr>
            <a:r>
              <a:rPr lang="en-GB" sz="2800" dirty="0">
                <a:solidFill>
                  <a:schemeClr val="tx1"/>
                </a:solidFill>
                <a:latin typeface="Times New Roman"/>
              </a:rPr>
              <a:t> </a:t>
            </a:r>
          </a:p>
          <a:p>
            <a:pPr algn="justLow" rtl="0"/>
            <a:r>
              <a:rPr lang="en-GB" sz="2800" dirty="0">
                <a:solidFill>
                  <a:schemeClr val="tx1"/>
                </a:solidFill>
                <a:latin typeface="Times New Roman"/>
              </a:rPr>
              <a:t>Life on earth depends on the chemical element carbon, which is present in every living thing</a:t>
            </a:r>
            <a:r>
              <a:rPr lang="en-GB" sz="2800" dirty="0">
                <a:solidFill>
                  <a:srgbClr val="333333"/>
                </a:solidFill>
                <a:latin typeface="Times New Roman"/>
              </a:rPr>
              <a:t>. </a:t>
            </a:r>
            <a:endParaRPr lang="en-GB" sz="2800" dirty="0"/>
          </a:p>
        </p:txBody>
      </p:sp>
    </p:spTree>
    <p:extLst>
      <p:ext uri="{BB962C8B-B14F-4D97-AF65-F5344CB8AC3E}">
        <p14:creationId xmlns:p14="http://schemas.microsoft.com/office/powerpoint/2010/main" val="237476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1026"/>
          <p:cNvGraphicFramePr>
            <a:graphicFrameLocks noChangeAspect="1"/>
          </p:cNvGraphicFramePr>
          <p:nvPr>
            <p:extLst>
              <p:ext uri="{D42A27DB-BD31-4B8C-83A1-F6EECF244321}">
                <p14:modId xmlns:p14="http://schemas.microsoft.com/office/powerpoint/2010/main" val="3229909457"/>
              </p:ext>
            </p:extLst>
          </p:nvPr>
        </p:nvGraphicFramePr>
        <p:xfrm>
          <a:off x="5220072" y="1700808"/>
          <a:ext cx="3518177" cy="4680520"/>
        </p:xfrm>
        <a:graphic>
          <a:graphicData uri="http://schemas.openxmlformats.org/presentationml/2006/ole">
            <mc:AlternateContent xmlns:mc="http://schemas.openxmlformats.org/markup-compatibility/2006">
              <mc:Choice xmlns:v="urn:schemas-microsoft-com:vml" Requires="v">
                <p:oleObj spid="_x0000_s9340" name="Photo Editor Photo" r:id="rId4" imgW="4676190" imgH="6392167" progId="">
                  <p:embed/>
                </p:oleObj>
              </mc:Choice>
              <mc:Fallback>
                <p:oleObj name="Photo Editor Photo" r:id="rId4" imgW="4676190" imgH="6392167" progId="">
                  <p:embed/>
                  <p:pic>
                    <p:nvPicPr>
                      <p:cNvPr id="0" name="Picture 1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1700808"/>
                        <a:ext cx="3518177" cy="468052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267" name="Rectangle 1027"/>
          <p:cNvSpPr>
            <a:spLocks noGrp="1" noChangeArrowheads="1"/>
          </p:cNvSpPr>
          <p:nvPr>
            <p:ph type="title"/>
          </p:nvPr>
        </p:nvSpPr>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mic Sans MS" pitchFamily="66" charset="0"/>
              </a:rPr>
              <a:t>Range of the sizes of objects studies by Biochemist and Biologist</a:t>
            </a:r>
          </a:p>
        </p:txBody>
      </p:sp>
      <p:sp>
        <p:nvSpPr>
          <p:cNvPr id="3" name="Content Placeholder 2"/>
          <p:cNvSpPr>
            <a:spLocks noGrp="1"/>
          </p:cNvSpPr>
          <p:nvPr>
            <p:ph sz="half" idx="1"/>
          </p:nvPr>
        </p:nvSpPr>
        <p:spPr>
          <a:xfrm>
            <a:off x="1259632" y="2204864"/>
            <a:ext cx="3833576" cy="2520280"/>
          </a:xfrm>
        </p:spPr>
        <p:style>
          <a:lnRef idx="1">
            <a:schemeClr val="dk1"/>
          </a:lnRef>
          <a:fillRef idx="2">
            <a:schemeClr val="dk1"/>
          </a:fillRef>
          <a:effectRef idx="1">
            <a:schemeClr val="dk1"/>
          </a:effectRef>
          <a:fontRef idx="minor">
            <a:schemeClr val="dk1"/>
          </a:fontRef>
        </p:style>
        <p:txBody>
          <a:bodyPr>
            <a:normAutofit fontScale="92500" lnSpcReduction="10000"/>
          </a:bodyPr>
          <a:lstStyle/>
          <a:p>
            <a:pPr marL="82296" indent="0" algn="justLow" rtl="0">
              <a:buNone/>
            </a:pPr>
            <a:endParaRPr lang="en-US" dirty="0"/>
          </a:p>
          <a:p>
            <a:pPr marL="82296" indent="0" algn="just" rtl="0">
              <a:buNone/>
            </a:pPr>
            <a:r>
              <a:rPr lang="en-US" sz="2400" dirty="0">
                <a:latin typeface="Times New Roman" pitchFamily="18" charset="0"/>
                <a:cs typeface="Times New Roman" pitchFamily="18" charset="0"/>
              </a:rPr>
              <a:t>Biochemistry is concerned with the entire spectrum of life forms, from relatively simple viruses and bacteria </a:t>
            </a:r>
            <a:r>
              <a:rPr lang="en-GB" sz="2400" dirty="0">
                <a:latin typeface="Times New Roman" pitchFamily="18" charset="0"/>
                <a:cs typeface="Times New Roman" pitchFamily="18" charset="0"/>
              </a:rPr>
              <a:t>to complex human beings.</a:t>
            </a:r>
          </a:p>
          <a:p>
            <a:pPr marL="82296" indent="0" algn="just" rtl="0">
              <a:buNone/>
            </a:pPr>
            <a:r>
              <a:rPr lang="en-GB" sz="2400" dirty="0">
                <a:latin typeface="Times New Roman" pitchFamily="18" charset="0"/>
                <a:cs typeface="Times New Roman" pitchFamily="18" charset="0"/>
              </a:rPr>
              <a:t>.</a:t>
            </a:r>
          </a:p>
          <a:p>
            <a:pPr marL="82296" indent="0" algn="just" rtl="0">
              <a:buNone/>
            </a:pP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138467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71604" y="304800"/>
            <a:ext cx="6886596" cy="1143000"/>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altLang="zh-CN" sz="3600" dirty="0">
                <a:solidFill>
                  <a:schemeClr val="bg1"/>
                </a:solidFill>
                <a:latin typeface="Times New Roman" pitchFamily="18" charset="0"/>
                <a:cs typeface="Times New Roman" pitchFamily="18" charset="0"/>
              </a:rPr>
              <a:t>Organization of Life</a:t>
            </a:r>
          </a:p>
        </p:txBody>
      </p:sp>
      <p:sp>
        <p:nvSpPr>
          <p:cNvPr id="40963" name="Rectangle 3"/>
          <p:cNvSpPr>
            <a:spLocks noGrp="1" noChangeArrowheads="1"/>
          </p:cNvSpPr>
          <p:nvPr>
            <p:ph idx="1"/>
          </p:nvPr>
        </p:nvSpPr>
        <p:spPr>
          <a:xfrm>
            <a:off x="1428728" y="1714488"/>
            <a:ext cx="7029472" cy="4500594"/>
          </a:xfrm>
        </p:spPr>
        <p:style>
          <a:lnRef idx="2">
            <a:schemeClr val="dk1"/>
          </a:lnRef>
          <a:fillRef idx="1">
            <a:schemeClr val="lt1"/>
          </a:fillRef>
          <a:effectRef idx="0">
            <a:schemeClr val="dk1"/>
          </a:effectRef>
          <a:fontRef idx="minor">
            <a:schemeClr val="dk1"/>
          </a:fontRef>
        </p:style>
        <p:txBody>
          <a:bodyPr>
            <a:normAutofit/>
          </a:bodyPr>
          <a:lstStyle/>
          <a:p>
            <a:pPr algn="justLow" rtl="0"/>
            <a:r>
              <a:rPr lang="en-US" sz="2800" b="1" dirty="0">
                <a:solidFill>
                  <a:schemeClr val="tx1"/>
                </a:solidFill>
                <a:latin typeface="Times New Roman" pitchFamily="18" charset="0"/>
                <a:cs typeface="Times New Roman" pitchFamily="18" charset="0"/>
              </a:rPr>
              <a:t>Elements</a:t>
            </a:r>
          </a:p>
          <a:p>
            <a:pPr algn="justLow" rtl="0"/>
            <a:r>
              <a:rPr lang="en-US" sz="2800" b="1" dirty="0">
                <a:solidFill>
                  <a:schemeClr val="tx1"/>
                </a:solidFill>
                <a:latin typeface="Times New Roman" pitchFamily="18" charset="0"/>
                <a:cs typeface="Times New Roman" pitchFamily="18" charset="0"/>
              </a:rPr>
              <a:t>Simple organic compounds (monomers)</a:t>
            </a:r>
          </a:p>
          <a:p>
            <a:pPr algn="justLow" rtl="0"/>
            <a:r>
              <a:rPr lang="en-US" sz="2800" b="1" dirty="0">
                <a:solidFill>
                  <a:schemeClr val="tx1"/>
                </a:solidFill>
                <a:latin typeface="Times New Roman" pitchFamily="18" charset="0"/>
                <a:cs typeface="Times New Roman" pitchFamily="18" charset="0"/>
              </a:rPr>
              <a:t>Macromolecules (polymers)</a:t>
            </a:r>
          </a:p>
          <a:p>
            <a:pPr algn="justLow" rtl="0"/>
            <a:r>
              <a:rPr lang="en-US" sz="2800" b="1" dirty="0">
                <a:solidFill>
                  <a:schemeClr val="tx1"/>
                </a:solidFill>
                <a:latin typeface="Times New Roman" pitchFamily="18" charset="0"/>
                <a:cs typeface="Times New Roman" pitchFamily="18" charset="0"/>
              </a:rPr>
              <a:t>Supramolecular structures</a:t>
            </a:r>
          </a:p>
          <a:p>
            <a:pPr algn="justLow" rtl="0"/>
            <a:r>
              <a:rPr lang="en-US" sz="2800" b="1" dirty="0">
                <a:solidFill>
                  <a:schemeClr val="tx1"/>
                </a:solidFill>
                <a:latin typeface="Times New Roman" pitchFamily="18" charset="0"/>
                <a:cs typeface="Times New Roman" pitchFamily="18" charset="0"/>
              </a:rPr>
              <a:t>Organelles</a:t>
            </a:r>
          </a:p>
          <a:p>
            <a:pPr algn="justLow" rtl="0"/>
            <a:r>
              <a:rPr lang="en-US" sz="2800" b="1" dirty="0">
                <a:solidFill>
                  <a:schemeClr val="tx1"/>
                </a:solidFill>
                <a:latin typeface="Times New Roman" pitchFamily="18" charset="0"/>
                <a:cs typeface="Times New Roman" pitchFamily="18" charset="0"/>
              </a:rPr>
              <a:t>Cells</a:t>
            </a:r>
          </a:p>
          <a:p>
            <a:pPr algn="justLow" rtl="0"/>
            <a:r>
              <a:rPr lang="en-US" sz="2800" b="1" dirty="0">
                <a:solidFill>
                  <a:schemeClr val="tx1"/>
                </a:solidFill>
                <a:latin typeface="Times New Roman" pitchFamily="18" charset="0"/>
                <a:cs typeface="Times New Roman" pitchFamily="18" charset="0"/>
              </a:rPr>
              <a:t>Tissues</a:t>
            </a:r>
          </a:p>
          <a:p>
            <a:pPr algn="justLow" rtl="0"/>
            <a:r>
              <a:rPr lang="en-US" sz="2800" b="1" dirty="0">
                <a:solidFill>
                  <a:schemeClr val="tx1"/>
                </a:solidFill>
                <a:latin typeface="Times New Roman" pitchFamily="18" charset="0"/>
                <a:cs typeface="Times New Roman" pitchFamily="18" charset="0"/>
              </a:rPr>
              <a:t>Organisms</a:t>
            </a:r>
          </a:p>
          <a:p>
            <a:pPr>
              <a:buFontTx/>
              <a:buNone/>
            </a:pPr>
            <a:endParaRPr lang="en-US" sz="2800" b="1" dirty="0">
              <a:solidFill>
                <a:srgbClr val="FF3300"/>
              </a:solidFill>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FG01_01"/>
          <p:cNvPicPr>
            <a:picLocks noChangeAspect="1" noChangeArrowheads="1"/>
          </p:cNvPicPr>
          <p:nvPr/>
        </p:nvPicPr>
        <p:blipFill>
          <a:blip r:embed="rId3"/>
          <a:srcRect/>
          <a:stretch>
            <a:fillRect/>
          </a:stretch>
        </p:blipFill>
        <p:spPr bwMode="auto">
          <a:xfrm>
            <a:off x="928662" y="1142984"/>
            <a:ext cx="7929618" cy="3429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341" name="Text Box 5"/>
          <p:cNvSpPr txBox="1">
            <a:spLocks noChangeArrowheads="1"/>
          </p:cNvSpPr>
          <p:nvPr/>
        </p:nvSpPr>
        <p:spPr bwMode="auto">
          <a:xfrm>
            <a:off x="928662" y="4714884"/>
            <a:ext cx="7929618" cy="2031325"/>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algn="l" rtl="0"/>
            <a:endParaRPr lang="en-US" sz="1800" b="1" dirty="0">
              <a:solidFill>
                <a:schemeClr val="tx1"/>
              </a:solidFill>
            </a:endParaRPr>
          </a:p>
          <a:p>
            <a:pPr algn="l" rtl="0"/>
            <a:r>
              <a:rPr lang="en-US" sz="1800" b="1" dirty="0">
                <a:solidFill>
                  <a:schemeClr val="tx1"/>
                </a:solidFill>
              </a:rPr>
              <a:t>Most abundant, essential for all organisms: C, N, O, P, S, H</a:t>
            </a:r>
          </a:p>
          <a:p>
            <a:pPr algn="l" rtl="0"/>
            <a:r>
              <a:rPr lang="en-US" sz="1800" b="1" dirty="0">
                <a:solidFill>
                  <a:schemeClr val="tx1"/>
                </a:solidFill>
              </a:rPr>
              <a:t>Less abundant, essential for all organisms : Na, Mg, K, Ca, </a:t>
            </a:r>
            <a:r>
              <a:rPr lang="en-US" sz="1800" b="1" dirty="0" err="1">
                <a:solidFill>
                  <a:schemeClr val="tx1"/>
                </a:solidFill>
              </a:rPr>
              <a:t>Cl</a:t>
            </a:r>
            <a:endParaRPr lang="en-US" sz="1800" b="1" dirty="0">
              <a:solidFill>
                <a:schemeClr val="tx1"/>
              </a:solidFill>
            </a:endParaRPr>
          </a:p>
          <a:p>
            <a:pPr algn="l" rtl="0"/>
            <a:r>
              <a:rPr lang="en-US" sz="1800" b="1" dirty="0">
                <a:solidFill>
                  <a:schemeClr val="tx1"/>
                </a:solidFill>
              </a:rPr>
              <a:t>Trace levels, essential for all organism: </a:t>
            </a:r>
            <a:r>
              <a:rPr lang="en-US" sz="1800" b="1" dirty="0" err="1">
                <a:solidFill>
                  <a:schemeClr val="tx1"/>
                </a:solidFill>
              </a:rPr>
              <a:t>Mn</a:t>
            </a:r>
            <a:r>
              <a:rPr lang="en-US" sz="1800" b="1" dirty="0">
                <a:solidFill>
                  <a:schemeClr val="tx1"/>
                </a:solidFill>
              </a:rPr>
              <a:t>, Fe, Co, Cu, Zn</a:t>
            </a:r>
          </a:p>
          <a:p>
            <a:pPr algn="l" rtl="0"/>
            <a:r>
              <a:rPr lang="en-US" sz="1800" b="1" dirty="0">
                <a:solidFill>
                  <a:schemeClr val="tx1"/>
                </a:solidFill>
              </a:rPr>
              <a:t>Trace levels, essential for some organisms: V, Cr, Mo, B, Al, </a:t>
            </a:r>
            <a:r>
              <a:rPr lang="en-US" sz="1800" b="1" dirty="0" err="1">
                <a:solidFill>
                  <a:schemeClr val="tx1"/>
                </a:solidFill>
              </a:rPr>
              <a:t>Ga</a:t>
            </a:r>
            <a:r>
              <a:rPr lang="en-US" sz="1800" b="1" dirty="0">
                <a:solidFill>
                  <a:schemeClr val="tx1"/>
                </a:solidFill>
              </a:rPr>
              <a:t>, </a:t>
            </a:r>
            <a:r>
              <a:rPr lang="en-US" sz="1800" b="1" dirty="0" err="1">
                <a:solidFill>
                  <a:schemeClr val="tx1"/>
                </a:solidFill>
              </a:rPr>
              <a:t>Sn</a:t>
            </a:r>
            <a:r>
              <a:rPr lang="en-US" sz="1800" b="1" dirty="0">
                <a:solidFill>
                  <a:schemeClr val="tx1"/>
                </a:solidFill>
              </a:rPr>
              <a:t>, Si, As, Se, I</a:t>
            </a:r>
            <a:r>
              <a:rPr lang="en-US" b="1" dirty="0">
                <a:solidFill>
                  <a:schemeClr val="tx1"/>
                </a:solidFill>
              </a:rPr>
              <a:t>.</a:t>
            </a:r>
            <a:endParaRPr lang="en-US" sz="1800" b="1" dirty="0">
              <a:solidFill>
                <a:schemeClr val="tx1"/>
              </a:solidFill>
            </a:endParaRPr>
          </a:p>
          <a:p>
            <a:pPr algn="l" rtl="0"/>
            <a:endParaRPr lang="en-US" sz="1800" b="1" dirty="0">
              <a:solidFill>
                <a:srgbClr val="FF3300"/>
              </a:solidFill>
            </a:endParaRPr>
          </a:p>
        </p:txBody>
      </p:sp>
      <p:sp>
        <p:nvSpPr>
          <p:cNvPr id="14343" name="Rectangle 7"/>
          <p:cNvSpPr>
            <a:spLocks noGrp="1" noChangeArrowheads="1"/>
          </p:cNvSpPr>
          <p:nvPr>
            <p:ph type="title"/>
          </p:nvPr>
        </p:nvSpPr>
        <p:spPr>
          <a:xfrm>
            <a:off x="2071670" y="285728"/>
            <a:ext cx="5638800" cy="714356"/>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altLang="zh-CN" sz="3600" dirty="0">
                <a:solidFill>
                  <a:schemeClr val="bg1"/>
                </a:solidFill>
                <a:latin typeface="Times New Roman" pitchFamily="18" charset="0"/>
                <a:cs typeface="Times New Roman" pitchFamily="18" charset="0"/>
              </a:rPr>
              <a:t>Elements of Life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28" y="457200"/>
            <a:ext cx="6715172" cy="757222"/>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altLang="zh-CN" sz="3600" dirty="0">
                <a:solidFill>
                  <a:schemeClr val="bg1"/>
                </a:solidFill>
                <a:latin typeface="Times New Roman" pitchFamily="18" charset="0"/>
                <a:cs typeface="Times New Roman" pitchFamily="18" charset="0"/>
              </a:rPr>
              <a:t>Biomolecules of life</a:t>
            </a:r>
            <a:endParaRPr lang="en-GB" altLang="zh-CN" sz="3600"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1071538" y="1571612"/>
            <a:ext cx="7615262" cy="4646308"/>
          </a:xfrm>
        </p:spPr>
        <p:style>
          <a:lnRef idx="2">
            <a:schemeClr val="dk1"/>
          </a:lnRef>
          <a:fillRef idx="1">
            <a:schemeClr val="lt1"/>
          </a:fillRef>
          <a:effectRef idx="0">
            <a:schemeClr val="dk1"/>
          </a:effectRef>
          <a:fontRef idx="minor">
            <a:schemeClr val="dk1"/>
          </a:fontRef>
        </p:style>
        <p:txBody>
          <a:bodyPr>
            <a:normAutofit/>
          </a:bodyPr>
          <a:lstStyle/>
          <a:p>
            <a:pPr algn="l" rtl="0"/>
            <a:r>
              <a:rPr lang="en-US" sz="2800" dirty="0">
                <a:solidFill>
                  <a:schemeClr val="tx1"/>
                </a:solidFill>
                <a:latin typeface="Times New Roman"/>
              </a:rPr>
              <a:t>There are 4 classes of biomolecules to be studied in this biochemistry course:</a:t>
            </a:r>
          </a:p>
          <a:p>
            <a:pPr marL="788670" lvl="1" indent="-514350" algn="l" rtl="0">
              <a:lnSpc>
                <a:spcPct val="150000"/>
              </a:lnSpc>
              <a:buFont typeface="+mj-lt"/>
              <a:buAutoNum type="arabicPeriod"/>
            </a:pPr>
            <a:r>
              <a:rPr lang="en-US" sz="2400" dirty="0">
                <a:solidFill>
                  <a:schemeClr val="tx1"/>
                </a:solidFill>
                <a:latin typeface="Times New Roman"/>
              </a:rPr>
              <a:t>Proteins</a:t>
            </a:r>
          </a:p>
          <a:p>
            <a:pPr marL="788670" lvl="1" indent="-514350" algn="l" rtl="0">
              <a:lnSpc>
                <a:spcPct val="150000"/>
              </a:lnSpc>
              <a:buFont typeface="+mj-lt"/>
              <a:buAutoNum type="arabicPeriod"/>
            </a:pPr>
            <a:r>
              <a:rPr lang="en-US" sz="2400" dirty="0">
                <a:solidFill>
                  <a:schemeClr val="tx1"/>
                </a:solidFill>
                <a:latin typeface="Times New Roman"/>
              </a:rPr>
              <a:t>Carbohydrates </a:t>
            </a:r>
          </a:p>
          <a:p>
            <a:pPr marL="788670" lvl="1" indent="-514350" algn="l" rtl="0">
              <a:lnSpc>
                <a:spcPct val="150000"/>
              </a:lnSpc>
              <a:buFont typeface="+mj-lt"/>
              <a:buAutoNum type="arabicPeriod"/>
            </a:pPr>
            <a:r>
              <a:rPr lang="en-US" sz="2400" dirty="0">
                <a:solidFill>
                  <a:schemeClr val="tx1"/>
                </a:solidFill>
                <a:latin typeface="Times New Roman"/>
              </a:rPr>
              <a:t>Lipids</a:t>
            </a:r>
          </a:p>
          <a:p>
            <a:pPr marL="788670" lvl="1" indent="-514350" algn="l" rtl="0">
              <a:lnSpc>
                <a:spcPct val="150000"/>
              </a:lnSpc>
              <a:buFont typeface="+mj-lt"/>
              <a:buAutoNum type="arabicPeriod"/>
            </a:pPr>
            <a:r>
              <a:rPr lang="en-US" sz="2400" dirty="0">
                <a:solidFill>
                  <a:schemeClr val="tx1"/>
                </a:solidFill>
                <a:latin typeface="Times New Roman"/>
              </a:rPr>
              <a:t>Nucleic acids</a:t>
            </a:r>
          </a:p>
          <a:p>
            <a:pPr algn="l" rtl="0">
              <a:lnSpc>
                <a:spcPct val="150000"/>
              </a:lnSpc>
            </a:pPr>
            <a:endParaRPr lang="en-GB" dirty="0"/>
          </a:p>
        </p:txBody>
      </p:sp>
    </p:spTree>
    <p:extLst>
      <p:ext uri="{BB962C8B-B14F-4D97-AF65-F5344CB8AC3E}">
        <p14:creationId xmlns:p14="http://schemas.microsoft.com/office/powerpoint/2010/main" val="1969288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Pc\Desktop\Scaning for bioch. introd\Important biomolecules.jpg"/>
          <p:cNvPicPr>
            <a:picLocks noGrp="1" noChangeAspect="1" noChangeArrowheads="1"/>
          </p:cNvPicPr>
          <p:nvPr>
            <p:ph idx="1"/>
          </p:nvPr>
        </p:nvPicPr>
        <p:blipFill>
          <a:blip r:embed="rId3"/>
          <a:srcRect/>
          <a:stretch>
            <a:fillRect/>
          </a:stretch>
        </p:blipFill>
        <p:spPr>
          <a:xfrm>
            <a:off x="1285875" y="571500"/>
            <a:ext cx="7429529" cy="5715020"/>
          </a:xfrm>
          <a:prstGeom prst="rect">
            <a:avLst/>
          </a:prstGeom>
          <a:ln w="88900" cap="sq" cmpd="thickThin">
            <a:solidFill>
              <a:srgbClr val="000000"/>
            </a:solidFill>
            <a:prstDash val="solid"/>
            <a:miter lim="800000"/>
          </a:ln>
          <a:effectLst>
            <a:innerShdw blurRad="76200">
              <a:srgbClr val="000000"/>
            </a:innerShdw>
          </a:effectLst>
        </p:spPr>
      </p:pic>
      <p:sp>
        <p:nvSpPr>
          <p:cNvPr id="4" name="Rectangle 3"/>
          <p:cNvSpPr/>
          <p:nvPr/>
        </p:nvSpPr>
        <p:spPr>
          <a:xfrm flipV="1">
            <a:off x="8358213" y="831511"/>
            <a:ext cx="285753" cy="3669059"/>
          </a:xfrm>
          <a:prstGeom prst="rect">
            <a:avLst/>
          </a:prstGeom>
          <a:ln>
            <a:no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IQ"/>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071538" y="457200"/>
            <a:ext cx="7615262" cy="990600"/>
          </a:xfrm>
        </p:spPr>
        <p:style>
          <a:lnRef idx="1">
            <a:schemeClr val="accent6"/>
          </a:lnRef>
          <a:fillRef idx="2">
            <a:schemeClr val="accent6"/>
          </a:fillRef>
          <a:effectRef idx="1">
            <a:schemeClr val="accent6"/>
          </a:effectRef>
          <a:fontRef idx="minor">
            <a:schemeClr val="dk1"/>
          </a:fontRef>
        </p:style>
        <p:txBody>
          <a:bodyPr>
            <a:normAutofit fontScale="90000"/>
          </a:bodyPr>
          <a:lstStyle/>
          <a:p>
            <a:pPr algn="ctr" rtl="0" eaLnBrk="1" hangingPunct="1"/>
            <a:r>
              <a:rPr lang="en-US" altLang="en-US" sz="4000" b="1" dirty="0"/>
              <a:t>  </a:t>
            </a:r>
            <a:r>
              <a:rPr lang="en-US" altLang="en-US" sz="4000" dirty="0">
                <a:latin typeface="Times New Roman" pitchFamily="18" charset="0"/>
                <a:cs typeface="Times New Roman" pitchFamily="18" charset="0"/>
              </a:rPr>
              <a:t>Many Important </a:t>
            </a:r>
            <a:r>
              <a:rPr lang="en-US" altLang="en-US" sz="4000" dirty="0" err="1">
                <a:latin typeface="Times New Roman" pitchFamily="18" charset="0"/>
                <a:cs typeface="Times New Roman" pitchFamily="18" charset="0"/>
              </a:rPr>
              <a:t>Biomolecules</a:t>
            </a:r>
            <a:r>
              <a:rPr lang="en-US" altLang="en-US" sz="4000" dirty="0">
                <a:latin typeface="Times New Roman" pitchFamily="18" charset="0"/>
                <a:cs typeface="Times New Roman" pitchFamily="18" charset="0"/>
              </a:rPr>
              <a:t> </a:t>
            </a:r>
            <a:br>
              <a:rPr lang="en-US" altLang="en-US" sz="4000" dirty="0">
                <a:latin typeface="Times New Roman" pitchFamily="18" charset="0"/>
                <a:cs typeface="Times New Roman" pitchFamily="18" charset="0"/>
              </a:rPr>
            </a:br>
            <a:r>
              <a:rPr lang="en-US" altLang="en-US" sz="4000" dirty="0">
                <a:latin typeface="Times New Roman" pitchFamily="18" charset="0"/>
                <a:cs typeface="Times New Roman" pitchFamily="18" charset="0"/>
              </a:rPr>
              <a:t>  are Polymers</a:t>
            </a:r>
          </a:p>
        </p:txBody>
      </p:sp>
      <p:sp>
        <p:nvSpPr>
          <p:cNvPr id="54275" name="Text Box 4"/>
          <p:cNvSpPr txBox="1">
            <a:spLocks noChangeArrowheads="1"/>
          </p:cNvSpPr>
          <p:nvPr/>
        </p:nvSpPr>
        <p:spPr bwMode="auto">
          <a:xfrm>
            <a:off x="1142976" y="1905000"/>
            <a:ext cx="7696224" cy="310854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marL="233363" indent="-233363" algn="just" rtl="0" eaLnBrk="0" hangingPunct="0">
              <a:spcBef>
                <a:spcPct val="50000"/>
              </a:spcBef>
              <a:buFontTx/>
              <a:buChar char="•"/>
            </a:pPr>
            <a:r>
              <a:rPr lang="en-US" altLang="en-US" sz="2800" b="1" dirty="0">
                <a:solidFill>
                  <a:schemeClr val="accent5">
                    <a:lumMod val="75000"/>
                  </a:schemeClr>
                </a:solidFill>
                <a:latin typeface="Times New Roman" pitchFamily="18" charset="0"/>
                <a:cs typeface="Times New Roman" pitchFamily="18" charset="0"/>
              </a:rPr>
              <a:t>Biopolymers are </a:t>
            </a:r>
            <a:r>
              <a:rPr lang="en-US" altLang="en-US" sz="2800" dirty="0">
                <a:solidFill>
                  <a:schemeClr val="accent5">
                    <a:lumMod val="75000"/>
                  </a:schemeClr>
                </a:solidFill>
                <a:latin typeface="Times New Roman" pitchFamily="18" charset="0"/>
                <a:cs typeface="Times New Roman" pitchFamily="18" charset="0"/>
              </a:rPr>
              <a:t>macromolecules created by joining many smaller organic molecules called (</a:t>
            </a:r>
            <a:r>
              <a:rPr lang="en-US" altLang="en-US" sz="2800" b="1" dirty="0">
                <a:solidFill>
                  <a:schemeClr val="accent5">
                    <a:lumMod val="75000"/>
                  </a:schemeClr>
                </a:solidFill>
                <a:latin typeface="Times New Roman" pitchFamily="18" charset="0"/>
                <a:cs typeface="Times New Roman" pitchFamily="18" charset="0"/>
              </a:rPr>
              <a:t>monomers</a:t>
            </a:r>
            <a:r>
              <a:rPr lang="en-US" altLang="en-US" sz="2800" dirty="0">
                <a:solidFill>
                  <a:schemeClr val="accent5">
                    <a:lumMod val="75000"/>
                  </a:schemeClr>
                </a:solidFill>
                <a:latin typeface="Times New Roman" pitchFamily="18" charset="0"/>
                <a:cs typeface="Times New Roman" pitchFamily="18" charset="0"/>
              </a:rPr>
              <a:t>) by a reaction named </a:t>
            </a:r>
            <a:r>
              <a:rPr lang="en-US" altLang="en-US" sz="2800" b="1" dirty="0">
                <a:solidFill>
                  <a:schemeClr val="accent5">
                    <a:lumMod val="75000"/>
                  </a:schemeClr>
                </a:solidFill>
                <a:latin typeface="Times New Roman" pitchFamily="18" charset="0"/>
                <a:cs typeface="Times New Roman" pitchFamily="18" charset="0"/>
              </a:rPr>
              <a:t>Condensation reactions</a:t>
            </a:r>
            <a:r>
              <a:rPr lang="en-US" altLang="en-US" sz="2800" dirty="0">
                <a:solidFill>
                  <a:schemeClr val="accent5">
                    <a:lumMod val="75000"/>
                  </a:schemeClr>
                </a:solidFill>
                <a:latin typeface="Times New Roman" pitchFamily="18" charset="0"/>
                <a:cs typeface="Times New Roman" pitchFamily="18" charset="0"/>
              </a:rPr>
              <a:t> (H</a:t>
            </a:r>
            <a:r>
              <a:rPr lang="en-US" altLang="en-US" sz="2800" baseline="-25000" dirty="0">
                <a:solidFill>
                  <a:schemeClr val="accent5">
                    <a:lumMod val="75000"/>
                  </a:schemeClr>
                </a:solidFill>
                <a:latin typeface="Times New Roman" pitchFamily="18" charset="0"/>
                <a:cs typeface="Times New Roman" pitchFamily="18" charset="0"/>
              </a:rPr>
              <a:t>2</a:t>
            </a:r>
            <a:r>
              <a:rPr lang="en-US" altLang="en-US" sz="2800" dirty="0">
                <a:solidFill>
                  <a:schemeClr val="accent5">
                    <a:lumMod val="75000"/>
                  </a:schemeClr>
                </a:solidFill>
                <a:latin typeface="Times New Roman" pitchFamily="18" charset="0"/>
                <a:cs typeface="Times New Roman" pitchFamily="18" charset="0"/>
              </a:rPr>
              <a:t>O is removed in the process).</a:t>
            </a:r>
          </a:p>
          <a:p>
            <a:pPr marL="233363" indent="-233363" algn="just" rtl="0" eaLnBrk="0" hangingPunct="0">
              <a:spcBef>
                <a:spcPct val="50000"/>
              </a:spcBef>
            </a:pPr>
            <a:endParaRPr lang="en-US" altLang="en-US" sz="2800" dirty="0">
              <a:solidFill>
                <a:schemeClr val="accent5">
                  <a:lumMod val="75000"/>
                </a:schemeClr>
              </a:solidFill>
              <a:latin typeface="Times New Roman" pitchFamily="18" charset="0"/>
              <a:cs typeface="Times New Roman" pitchFamily="18" charset="0"/>
            </a:endParaRPr>
          </a:p>
          <a:p>
            <a:pPr marL="233363" indent="-233363" algn="just" rtl="0" eaLnBrk="0" hangingPunct="0">
              <a:spcBef>
                <a:spcPct val="50000"/>
              </a:spcBef>
              <a:buFontTx/>
              <a:buChar char="•"/>
            </a:pPr>
            <a:r>
              <a:rPr lang="en-US" altLang="en-US" sz="2800" dirty="0">
                <a:solidFill>
                  <a:schemeClr val="accent5">
                    <a:lumMod val="75000"/>
                  </a:schemeClr>
                </a:solidFill>
                <a:latin typeface="Times New Roman" pitchFamily="18" charset="0"/>
                <a:cs typeface="Times New Roman" pitchFamily="18" charset="0"/>
              </a:rPr>
              <a:t>Each monomer in the polymer chain is a </a:t>
            </a:r>
            <a:r>
              <a:rPr lang="en-US" altLang="en-US" sz="2800" b="1" dirty="0">
                <a:solidFill>
                  <a:schemeClr val="accent5">
                    <a:lumMod val="75000"/>
                  </a:schemeClr>
                </a:solidFill>
                <a:latin typeface="Times New Roman" pitchFamily="18" charset="0"/>
                <a:cs typeface="Times New Roman" pitchFamily="18" charset="0"/>
              </a:rPr>
              <a:t>Residue.</a:t>
            </a:r>
            <a:endParaRPr lang="en-US" altLang="en-US" sz="2800" dirty="0">
              <a:solidFill>
                <a:schemeClr val="accent5">
                  <a:lumMod val="75000"/>
                </a:schemeClr>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467544" y="188640"/>
            <a:ext cx="8229600" cy="1143000"/>
          </a:xfrm>
        </p:spPr>
        <p:style>
          <a:lnRef idx="1">
            <a:schemeClr val="accent6"/>
          </a:lnRef>
          <a:fillRef idx="3">
            <a:schemeClr val="accent6"/>
          </a:fillRef>
          <a:effectRef idx="2">
            <a:schemeClr val="accent6"/>
          </a:effectRef>
          <a:fontRef idx="minor">
            <a:schemeClr val="lt1"/>
          </a:fontRef>
        </p:style>
        <p:txBody>
          <a:bodyPr>
            <a:normAutofit/>
          </a:bodyPr>
          <a:lstStyle/>
          <a:p>
            <a:pPr algn="ctr"/>
            <a:r>
              <a:rPr lang="en-US" altLang="zh-CN" sz="3600" dirty="0">
                <a:solidFill>
                  <a:schemeClr val="bg1"/>
                </a:solidFill>
                <a:latin typeface="Times New Roman" pitchFamily="18" charset="0"/>
                <a:cs typeface="Times New Roman" pitchFamily="18" charset="0"/>
              </a:rPr>
              <a:t>Monomers and Polymers </a:t>
            </a:r>
          </a:p>
        </p:txBody>
      </p:sp>
      <p:sp>
        <p:nvSpPr>
          <p:cNvPr id="3" name="Text Placeholder 2"/>
          <p:cNvSpPr>
            <a:spLocks noGrp="1"/>
          </p:cNvSpPr>
          <p:nvPr>
            <p:ph type="body" idx="1"/>
          </p:nvPr>
        </p:nvSpPr>
        <p:spPr>
          <a:xfrm>
            <a:off x="539552" y="1484784"/>
            <a:ext cx="3888432" cy="640080"/>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ctr" rtl="0"/>
            <a:endParaRPr lang="en-US" altLang="zh-CN" sz="2400" u="sng" dirty="0">
              <a:solidFill>
                <a:srgbClr val="990000"/>
              </a:solidFill>
              <a:latin typeface="Times New Roman" pitchFamily="18" charset="0"/>
              <a:cs typeface="Times New Roman" pitchFamily="18" charset="0"/>
            </a:endParaRPr>
          </a:p>
          <a:p>
            <a:pPr algn="ctr" rtl="0"/>
            <a:r>
              <a:rPr lang="en-US" altLang="zh-CN" sz="2400" u="sng" dirty="0">
                <a:solidFill>
                  <a:srgbClr val="990000"/>
                </a:solidFill>
                <a:latin typeface="Times New Roman" pitchFamily="18" charset="0"/>
                <a:cs typeface="Times New Roman" pitchFamily="18" charset="0"/>
              </a:rPr>
              <a:t>Macromolecule</a:t>
            </a:r>
          </a:p>
          <a:p>
            <a:endParaRPr lang="en-US" dirty="0"/>
          </a:p>
        </p:txBody>
      </p:sp>
      <p:sp>
        <p:nvSpPr>
          <p:cNvPr id="4" name="Text Placeholder 3"/>
          <p:cNvSpPr>
            <a:spLocks noGrp="1"/>
          </p:cNvSpPr>
          <p:nvPr>
            <p:ph type="body" sz="half" idx="3"/>
          </p:nvPr>
        </p:nvSpPr>
        <p:spPr>
          <a:xfrm>
            <a:off x="4788024" y="1484784"/>
            <a:ext cx="3744416" cy="640080"/>
          </a:xfrm>
        </p:spPr>
        <p:style>
          <a:lnRef idx="1">
            <a:schemeClr val="accent2"/>
          </a:lnRef>
          <a:fillRef idx="2">
            <a:schemeClr val="accent2"/>
          </a:fillRef>
          <a:effectRef idx="1">
            <a:schemeClr val="accent2"/>
          </a:effectRef>
          <a:fontRef idx="minor">
            <a:schemeClr val="dk1"/>
          </a:fontRef>
        </p:style>
        <p:txBody>
          <a:bodyPr>
            <a:normAutofit fontScale="85000" lnSpcReduction="20000"/>
          </a:bodyPr>
          <a:lstStyle/>
          <a:p>
            <a:pPr algn="ctr" rtl="0"/>
            <a:endParaRPr lang="en-US" altLang="zh-CN" sz="2400" u="sng" dirty="0">
              <a:solidFill>
                <a:srgbClr val="990000"/>
              </a:solidFill>
              <a:latin typeface="Times New Roman" pitchFamily="18" charset="0"/>
              <a:cs typeface="Times New Roman" pitchFamily="18" charset="0"/>
            </a:endParaRPr>
          </a:p>
          <a:p>
            <a:pPr algn="ctr" rtl="0"/>
            <a:r>
              <a:rPr lang="en-US" altLang="zh-CN" sz="2400" u="sng" dirty="0">
                <a:solidFill>
                  <a:srgbClr val="990000"/>
                </a:solidFill>
                <a:latin typeface="Times New Roman" pitchFamily="18" charset="0"/>
                <a:cs typeface="Times New Roman" pitchFamily="18" charset="0"/>
              </a:rPr>
              <a:t>Monomer</a:t>
            </a:r>
          </a:p>
          <a:p>
            <a:pPr algn="ctr" rtl="0"/>
            <a:endParaRPr lang="en-US" dirty="0"/>
          </a:p>
        </p:txBody>
      </p:sp>
      <p:sp>
        <p:nvSpPr>
          <p:cNvPr id="279555" name="Rectangle 3"/>
          <p:cNvSpPr>
            <a:spLocks noGrp="1" noChangeArrowheads="1"/>
          </p:cNvSpPr>
          <p:nvPr>
            <p:ph sz="quarter" idx="2"/>
          </p:nvPr>
        </p:nvSpPr>
        <p:spPr>
          <a:xfrm>
            <a:off x="539552" y="2276872"/>
            <a:ext cx="4023360" cy="4330824"/>
          </a:xfrm>
        </p:spPr>
        <p:style>
          <a:lnRef idx="2">
            <a:schemeClr val="dk1"/>
          </a:lnRef>
          <a:fillRef idx="1">
            <a:schemeClr val="lt1"/>
          </a:fillRef>
          <a:effectRef idx="0">
            <a:schemeClr val="dk1"/>
          </a:effectRef>
          <a:fontRef idx="minor">
            <a:schemeClr val="dk1"/>
          </a:fontRef>
        </p:style>
        <p:txBody>
          <a:bodyPr/>
          <a:lstStyle/>
          <a:p>
            <a:pPr algn="l" rtl="0">
              <a:buFont typeface="Wingdings" pitchFamily="2" charset="2"/>
              <a:buNone/>
            </a:pPr>
            <a:endParaRPr lang="en-US" altLang="zh-CN" dirty="0"/>
          </a:p>
          <a:p>
            <a:pPr algn="l" rtl="0">
              <a:buFont typeface="Wingdings" pitchFamily="2" charset="2"/>
              <a:buNone/>
            </a:pPr>
            <a:r>
              <a:rPr lang="en-US" altLang="zh-CN" dirty="0"/>
              <a:t>Carbohydrates</a:t>
            </a:r>
          </a:p>
          <a:p>
            <a:pPr algn="l" rtl="0">
              <a:buFont typeface="Wingdings" pitchFamily="2" charset="2"/>
              <a:buNone/>
            </a:pPr>
            <a:endParaRPr lang="en-US" altLang="zh-CN" dirty="0"/>
          </a:p>
          <a:p>
            <a:pPr algn="l" rtl="0">
              <a:buFont typeface="Wingdings" pitchFamily="2" charset="2"/>
              <a:buNone/>
            </a:pPr>
            <a:r>
              <a:rPr lang="en-US" altLang="zh-CN" dirty="0"/>
              <a:t>Lipids</a:t>
            </a:r>
          </a:p>
          <a:p>
            <a:pPr algn="l" rtl="0">
              <a:buFont typeface="Wingdings" pitchFamily="2" charset="2"/>
              <a:buNone/>
            </a:pPr>
            <a:endParaRPr lang="en-US" altLang="zh-CN" dirty="0"/>
          </a:p>
          <a:p>
            <a:pPr algn="l" rtl="0">
              <a:buFont typeface="Wingdings" pitchFamily="2" charset="2"/>
              <a:buNone/>
            </a:pPr>
            <a:r>
              <a:rPr lang="en-US" altLang="zh-CN" dirty="0"/>
              <a:t>Proteins</a:t>
            </a:r>
          </a:p>
          <a:p>
            <a:pPr algn="l" rtl="0">
              <a:buFont typeface="Wingdings" pitchFamily="2" charset="2"/>
              <a:buNone/>
            </a:pPr>
            <a:endParaRPr lang="en-US" altLang="zh-CN" dirty="0"/>
          </a:p>
          <a:p>
            <a:pPr algn="l" rtl="0">
              <a:buFont typeface="Wingdings" pitchFamily="2" charset="2"/>
              <a:buNone/>
            </a:pPr>
            <a:r>
              <a:rPr lang="en-US" altLang="zh-CN" dirty="0"/>
              <a:t>Nucleic acids</a:t>
            </a:r>
          </a:p>
        </p:txBody>
      </p:sp>
      <p:sp>
        <p:nvSpPr>
          <p:cNvPr id="279556" name="Rectangle 4"/>
          <p:cNvSpPr>
            <a:spLocks noGrp="1" noChangeArrowheads="1"/>
          </p:cNvSpPr>
          <p:nvPr>
            <p:ph sz="quarter" idx="4"/>
          </p:nvPr>
        </p:nvSpPr>
        <p:spPr>
          <a:xfrm>
            <a:off x="4644008" y="2276872"/>
            <a:ext cx="4023360" cy="4330824"/>
          </a:xfrm>
        </p:spPr>
        <p:style>
          <a:lnRef idx="2">
            <a:schemeClr val="dk1"/>
          </a:lnRef>
          <a:fillRef idx="1">
            <a:schemeClr val="lt1"/>
          </a:fillRef>
          <a:effectRef idx="0">
            <a:schemeClr val="dk1"/>
          </a:effectRef>
          <a:fontRef idx="minor">
            <a:schemeClr val="dk1"/>
          </a:fontRef>
        </p:style>
        <p:txBody>
          <a:bodyPr/>
          <a:lstStyle/>
          <a:p>
            <a:pPr algn="l" rtl="0">
              <a:buFont typeface="Wingdings" pitchFamily="2" charset="2"/>
              <a:buNone/>
            </a:pPr>
            <a:endParaRPr lang="en-US" altLang="zh-CN" dirty="0"/>
          </a:p>
          <a:p>
            <a:pPr algn="l" rtl="0">
              <a:buFont typeface="Wingdings" pitchFamily="2" charset="2"/>
              <a:buNone/>
            </a:pPr>
            <a:r>
              <a:rPr lang="en-US" altLang="zh-CN" dirty="0"/>
              <a:t>Monosaccharide</a:t>
            </a:r>
          </a:p>
          <a:p>
            <a:pPr algn="l" rtl="0">
              <a:buFont typeface="Wingdings" pitchFamily="2" charset="2"/>
              <a:buNone/>
            </a:pPr>
            <a:endParaRPr lang="en-US" altLang="zh-CN" dirty="0"/>
          </a:p>
          <a:p>
            <a:pPr algn="l" rtl="0">
              <a:buFont typeface="Wingdings" pitchFamily="2" charset="2"/>
              <a:buNone/>
            </a:pPr>
            <a:r>
              <a:rPr lang="en-US" altLang="zh-CN" dirty="0"/>
              <a:t>Not always polymers; Hydrocarbon chains</a:t>
            </a:r>
          </a:p>
          <a:p>
            <a:pPr algn="l" rtl="0">
              <a:buFont typeface="Wingdings" pitchFamily="2" charset="2"/>
              <a:buNone/>
            </a:pPr>
            <a:r>
              <a:rPr lang="en-US" altLang="zh-CN" dirty="0"/>
              <a:t>Amino acids</a:t>
            </a:r>
          </a:p>
          <a:p>
            <a:pPr algn="l" rtl="0">
              <a:buFont typeface="Wingdings" pitchFamily="2" charset="2"/>
              <a:buNone/>
            </a:pPr>
            <a:endParaRPr lang="en-US" altLang="zh-CN" dirty="0"/>
          </a:p>
          <a:p>
            <a:pPr algn="l" rtl="0">
              <a:buFont typeface="Wingdings" pitchFamily="2" charset="2"/>
              <a:buNone/>
            </a:pPr>
            <a:r>
              <a:rPr lang="en-US" altLang="zh-CN" dirty="0"/>
              <a:t>Nucleotides</a:t>
            </a:r>
          </a:p>
          <a:p>
            <a:pPr>
              <a:buFont typeface="Wingdings" pitchFamily="2" charset="2"/>
              <a:buNone/>
            </a:pPr>
            <a:endParaRPr lang="en-US" altLang="zh-C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404664"/>
            <a:ext cx="6707088" cy="959768"/>
          </a:xfrm>
        </p:spPr>
        <p:style>
          <a:lnRef idx="1">
            <a:schemeClr val="accent2"/>
          </a:lnRef>
          <a:fillRef idx="2">
            <a:schemeClr val="accent2"/>
          </a:fillRef>
          <a:effectRef idx="1">
            <a:schemeClr val="accent2"/>
          </a:effectRef>
          <a:fontRef idx="minor">
            <a:schemeClr val="dk1"/>
          </a:fontRef>
        </p:style>
        <p:txBody>
          <a:bodyPr/>
          <a:lstStyle/>
          <a:p>
            <a:pPr algn="ctr"/>
            <a:r>
              <a:rPr lang="en-US" dirty="0">
                <a:latin typeface="Times New Roman" pitchFamily="18" charset="0"/>
                <a:cs typeface="Times New Roman" pitchFamily="18" charset="0"/>
              </a:rPr>
              <a:t>1. Carbohydrates</a:t>
            </a:r>
            <a:endParaRPr lang="en-GB" dirty="0">
              <a:latin typeface="Times New Roman" pitchFamily="18" charset="0"/>
              <a:cs typeface="Times New Roman" pitchFamily="18"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744" y="1628800"/>
            <a:ext cx="5328592" cy="446449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835609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75656" y="332656"/>
            <a:ext cx="4504184" cy="824136"/>
          </a:xfrm>
        </p:spPr>
        <p:style>
          <a:lnRef idx="1">
            <a:schemeClr val="accent2"/>
          </a:lnRef>
          <a:fillRef idx="2">
            <a:schemeClr val="accent2"/>
          </a:fillRef>
          <a:effectRef idx="1">
            <a:schemeClr val="accent2"/>
          </a:effectRef>
          <a:fontRef idx="minor">
            <a:schemeClr val="dk1"/>
          </a:fontRef>
        </p:style>
        <p:txBody>
          <a:bodyPr/>
          <a:lstStyle/>
          <a:p>
            <a:r>
              <a:rPr lang="en-US" dirty="0">
                <a:latin typeface="Times New Roman" pitchFamily="18" charset="0"/>
                <a:cs typeface="Times New Roman" pitchFamily="18" charset="0"/>
              </a:rPr>
              <a:t>Carbohydrates</a:t>
            </a:r>
          </a:p>
        </p:txBody>
      </p:sp>
      <p:graphicFrame>
        <p:nvGraphicFramePr>
          <p:cNvPr id="50181" name="Object 5"/>
          <p:cNvGraphicFramePr>
            <a:graphicFrameLocks noChangeAspect="1"/>
          </p:cNvGraphicFramePr>
          <p:nvPr>
            <p:extLst>
              <p:ext uri="{D42A27DB-BD31-4B8C-83A1-F6EECF244321}">
                <p14:modId xmlns:p14="http://schemas.microsoft.com/office/powerpoint/2010/main" val="3550109280"/>
              </p:ext>
            </p:extLst>
          </p:nvPr>
        </p:nvGraphicFramePr>
        <p:xfrm>
          <a:off x="7812360" y="1386351"/>
          <a:ext cx="1020762" cy="1990725"/>
        </p:xfrm>
        <a:graphic>
          <a:graphicData uri="http://schemas.openxmlformats.org/presentationml/2006/ole">
            <mc:AlternateContent xmlns:mc="http://schemas.openxmlformats.org/markup-compatibility/2006">
              <mc:Choice xmlns:v="urn:schemas-microsoft-com:vml" Requires="v">
                <p:oleObj spid="_x0000_s5438" name="MS Org Chart" r:id="rId4" imgW="1266825" imgH="2466975" progId="">
                  <p:embed/>
                </p:oleObj>
              </mc:Choice>
              <mc:Fallback>
                <p:oleObj name="MS Org Chart" r:id="rId4" imgW="1266825" imgH="2466975" progId="">
                  <p:embed/>
                  <p:pic>
                    <p:nvPicPr>
                      <p:cNvPr id="0" name="Picture 3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360" y="1386351"/>
                        <a:ext cx="1020762" cy="199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0202" name="Line 26"/>
          <p:cNvSpPr>
            <a:spLocks noChangeShapeType="1"/>
          </p:cNvSpPr>
          <p:nvPr/>
        </p:nvSpPr>
        <p:spPr bwMode="auto">
          <a:xfrm flipV="1">
            <a:off x="6782838" y="4837102"/>
            <a:ext cx="471768" cy="2"/>
          </a:xfrm>
          <a:prstGeom prst="line">
            <a:avLst/>
          </a:prstGeom>
          <a:noFill/>
          <a:ln w="57150">
            <a:solidFill>
              <a:schemeClr val="tx1"/>
            </a:solidFill>
            <a:round/>
            <a:headEnd/>
            <a:tailEnd type="triangle" w="med" len="med"/>
          </a:ln>
          <a:effectLst/>
        </p:spPr>
        <p:txBody>
          <a:bodyPr/>
          <a:lstStyle/>
          <a:p>
            <a:endParaRPr lang="ar-IQ"/>
          </a:p>
        </p:txBody>
      </p:sp>
      <p:sp>
        <p:nvSpPr>
          <p:cNvPr id="50203" name="Text Box 27"/>
          <p:cNvSpPr txBox="1">
            <a:spLocks noChangeArrowheads="1"/>
          </p:cNvSpPr>
          <p:nvPr/>
        </p:nvSpPr>
        <p:spPr bwMode="auto">
          <a:xfrm>
            <a:off x="6436992" y="1444612"/>
            <a:ext cx="1239837" cy="396875"/>
          </a:xfrm>
          <a:prstGeom prst="rect">
            <a:avLst/>
          </a:prstGeom>
          <a:noFill/>
          <a:ln w="9525">
            <a:noFill/>
            <a:miter lim="800000"/>
            <a:headEnd/>
            <a:tailEnd/>
          </a:ln>
          <a:effectLst/>
        </p:spPr>
        <p:txBody>
          <a:bodyPr wrap="none">
            <a:spAutoFit/>
          </a:bodyPr>
          <a:lstStyle/>
          <a:p>
            <a:pPr algn="r"/>
            <a:r>
              <a:rPr lang="en-US" sz="2000" dirty="0">
                <a:solidFill>
                  <a:schemeClr val="tx1"/>
                </a:solidFill>
              </a:rPr>
              <a:t>monomer</a:t>
            </a:r>
          </a:p>
        </p:txBody>
      </p:sp>
      <p:sp>
        <p:nvSpPr>
          <p:cNvPr id="50204" name="Text Box 28"/>
          <p:cNvSpPr txBox="1">
            <a:spLocks noChangeArrowheads="1"/>
          </p:cNvSpPr>
          <p:nvPr/>
        </p:nvSpPr>
        <p:spPr bwMode="auto">
          <a:xfrm>
            <a:off x="6499697" y="2183276"/>
            <a:ext cx="1114425" cy="396875"/>
          </a:xfrm>
          <a:prstGeom prst="rect">
            <a:avLst/>
          </a:prstGeom>
          <a:noFill/>
          <a:ln w="9525">
            <a:noFill/>
            <a:miter lim="800000"/>
            <a:headEnd/>
            <a:tailEnd/>
          </a:ln>
          <a:effectLst/>
        </p:spPr>
        <p:txBody>
          <a:bodyPr wrap="none">
            <a:spAutoFit/>
          </a:bodyPr>
          <a:lstStyle/>
          <a:p>
            <a:pPr algn="r"/>
            <a:r>
              <a:rPr lang="en-US" sz="2000" dirty="0">
                <a:solidFill>
                  <a:schemeClr val="tx1"/>
                </a:solidFill>
              </a:rPr>
              <a:t>polymer</a:t>
            </a:r>
          </a:p>
        </p:txBody>
      </p:sp>
      <p:sp>
        <p:nvSpPr>
          <p:cNvPr id="50205" name="Text Box 29"/>
          <p:cNvSpPr txBox="1">
            <a:spLocks noChangeArrowheads="1"/>
          </p:cNvSpPr>
          <p:nvPr/>
        </p:nvSpPr>
        <p:spPr bwMode="auto">
          <a:xfrm>
            <a:off x="6027400" y="2808958"/>
            <a:ext cx="1811600" cy="707886"/>
          </a:xfrm>
          <a:prstGeom prst="rect">
            <a:avLst/>
          </a:prstGeom>
          <a:noFill/>
          <a:ln w="9525">
            <a:noFill/>
            <a:miter lim="800000"/>
            <a:headEnd/>
            <a:tailEnd/>
          </a:ln>
          <a:effectLst/>
        </p:spPr>
        <p:txBody>
          <a:bodyPr wrap="square">
            <a:spAutoFit/>
          </a:bodyPr>
          <a:lstStyle/>
          <a:p>
            <a:pPr algn="ctr" rtl="0"/>
            <a:r>
              <a:rPr lang="en-US" sz="2000" dirty="0">
                <a:solidFill>
                  <a:schemeClr val="tx1"/>
                </a:solidFill>
              </a:rPr>
              <a:t>supramolecular</a:t>
            </a:r>
          </a:p>
          <a:p>
            <a:pPr algn="ctr" rtl="0"/>
            <a:r>
              <a:rPr lang="en-US" sz="2000" dirty="0">
                <a:solidFill>
                  <a:schemeClr val="tx1"/>
                </a:solidFill>
              </a:rPr>
              <a:t>structure</a:t>
            </a:r>
          </a:p>
        </p:txBody>
      </p:sp>
      <p:graphicFrame>
        <p:nvGraphicFramePr>
          <p:cNvPr id="50206" name="Object 30"/>
          <p:cNvGraphicFramePr>
            <a:graphicFrameLocks noChangeAspect="1"/>
          </p:cNvGraphicFramePr>
          <p:nvPr>
            <p:extLst>
              <p:ext uri="{D42A27DB-BD31-4B8C-83A1-F6EECF244321}">
                <p14:modId xmlns:p14="http://schemas.microsoft.com/office/powerpoint/2010/main" val="2852617745"/>
              </p:ext>
            </p:extLst>
          </p:nvPr>
        </p:nvGraphicFramePr>
        <p:xfrm>
          <a:off x="3131840" y="4082605"/>
          <a:ext cx="1377724" cy="1512168"/>
        </p:xfrm>
        <a:graphic>
          <a:graphicData uri="http://schemas.openxmlformats.org/presentationml/2006/ole">
            <mc:AlternateContent xmlns:mc="http://schemas.openxmlformats.org/markup-compatibility/2006">
              <mc:Choice xmlns:v="urn:schemas-microsoft-com:vml" Requires="v">
                <p:oleObj spid="_x0000_s5439" name="Image" r:id="rId6" imgW="3354748" imgH="2236498" progId="">
                  <p:embed/>
                </p:oleObj>
              </mc:Choice>
              <mc:Fallback>
                <p:oleObj name="Image" r:id="rId6" imgW="3354748" imgH="2236498" progId="">
                  <p:embed/>
                  <p:pic>
                    <p:nvPicPr>
                      <p:cNvPr id="0" name="Picture 3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4082605"/>
                        <a:ext cx="1377724" cy="1512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96" name="Line 20"/>
          <p:cNvSpPr>
            <a:spLocks noChangeShapeType="1"/>
          </p:cNvSpPr>
          <p:nvPr/>
        </p:nvSpPr>
        <p:spPr bwMode="auto">
          <a:xfrm>
            <a:off x="2541184" y="4873348"/>
            <a:ext cx="590656" cy="0"/>
          </a:xfrm>
          <a:prstGeom prst="line">
            <a:avLst/>
          </a:prstGeom>
          <a:noFill/>
          <a:ln w="57150">
            <a:solidFill>
              <a:schemeClr val="tx1"/>
            </a:solidFill>
            <a:round/>
            <a:headEnd/>
            <a:tailEnd type="triangle" w="med" len="med"/>
          </a:ln>
          <a:effectLst/>
        </p:spPr>
        <p:txBody>
          <a:bodyPr/>
          <a:lstStyle/>
          <a:p>
            <a:endParaRPr lang="ar-IQ"/>
          </a:p>
        </p:txBody>
      </p:sp>
      <p:sp>
        <p:nvSpPr>
          <p:cNvPr id="50207" name="Line 31"/>
          <p:cNvSpPr>
            <a:spLocks noChangeShapeType="1"/>
          </p:cNvSpPr>
          <p:nvPr/>
        </p:nvSpPr>
        <p:spPr bwMode="auto">
          <a:xfrm flipV="1">
            <a:off x="4646288" y="4858984"/>
            <a:ext cx="571504" cy="0"/>
          </a:xfrm>
          <a:prstGeom prst="line">
            <a:avLst/>
          </a:prstGeom>
          <a:noFill/>
          <a:ln w="57150">
            <a:solidFill>
              <a:schemeClr val="tx1"/>
            </a:solidFill>
            <a:round/>
            <a:headEnd/>
            <a:tailEnd type="triangle" w="med" len="med"/>
          </a:ln>
          <a:effectLst/>
        </p:spPr>
        <p:txBody>
          <a:bodyPr/>
          <a:lstStyle/>
          <a:p>
            <a:endParaRPr lang="ar-IQ"/>
          </a:p>
        </p:txBody>
      </p:sp>
      <p:sp>
        <p:nvSpPr>
          <p:cNvPr id="13" name="Rectangle 12"/>
          <p:cNvSpPr/>
          <p:nvPr/>
        </p:nvSpPr>
        <p:spPr>
          <a:xfrm>
            <a:off x="1142976" y="1643050"/>
            <a:ext cx="4572000" cy="1477328"/>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marL="285750" indent="-285750" algn="justLow" rtl="0">
              <a:buFont typeface="Arial" pitchFamily="34" charset="0"/>
              <a:buChar char="•"/>
            </a:pPr>
            <a:r>
              <a:rPr lang="en-GB" dirty="0">
                <a:latin typeface="Times New Roman"/>
              </a:rPr>
              <a:t>Carbohydrates are made from monomers called </a:t>
            </a:r>
            <a:r>
              <a:rPr lang="en-GB" dirty="0" err="1">
                <a:latin typeface="Times New Roman"/>
              </a:rPr>
              <a:t>monosaccharides</a:t>
            </a:r>
            <a:r>
              <a:rPr lang="en-GB" dirty="0">
                <a:latin typeface="Times New Roman"/>
              </a:rPr>
              <a:t>. </a:t>
            </a:r>
          </a:p>
          <a:p>
            <a:pPr marL="285750" indent="-285750" algn="justLow" rtl="0">
              <a:buFont typeface="Arial" pitchFamily="34" charset="0"/>
              <a:buChar char="•"/>
            </a:pPr>
            <a:r>
              <a:rPr lang="en-GB" dirty="0">
                <a:latin typeface="Times New Roman"/>
              </a:rPr>
              <a:t>Some of these </a:t>
            </a:r>
            <a:r>
              <a:rPr lang="en-GB" dirty="0" err="1">
                <a:latin typeface="Times New Roman"/>
              </a:rPr>
              <a:t>monosaccharides</a:t>
            </a:r>
            <a:r>
              <a:rPr lang="en-GB" dirty="0">
                <a:latin typeface="Times New Roman"/>
              </a:rPr>
              <a:t> include glucose (C6H12O6), fructose (C6H12O6), and </a:t>
            </a:r>
            <a:r>
              <a:rPr lang="en-GB" dirty="0" err="1">
                <a:latin typeface="Times New Roman"/>
              </a:rPr>
              <a:t>deoxyribose</a:t>
            </a:r>
            <a:r>
              <a:rPr lang="en-GB" dirty="0">
                <a:latin typeface="Times New Roman"/>
              </a:rPr>
              <a:t> (C5H10O4)</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068" y="4131174"/>
            <a:ext cx="1340792" cy="1411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55876" y="4149080"/>
            <a:ext cx="1404356" cy="1393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54606" y="4131174"/>
            <a:ext cx="1637873" cy="14118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6" name="Straight Connector 5"/>
          <p:cNvCxnSpPr/>
          <p:nvPr/>
        </p:nvCxnSpPr>
        <p:spPr>
          <a:xfrm>
            <a:off x="3131840" y="4131174"/>
            <a:ext cx="1440160" cy="0"/>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572000" y="4149079"/>
            <a:ext cx="0" cy="1411857"/>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flipV="1">
            <a:off x="3131840" y="5543031"/>
            <a:ext cx="1440160" cy="17905"/>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flipV="1">
            <a:off x="3131840" y="4131174"/>
            <a:ext cx="0" cy="1411857"/>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sp>
        <p:nvSpPr>
          <p:cNvPr id="14" name="TextBox 13"/>
          <p:cNvSpPr txBox="1"/>
          <p:nvPr/>
        </p:nvSpPr>
        <p:spPr>
          <a:xfrm>
            <a:off x="1142976" y="6021288"/>
            <a:ext cx="962204" cy="369332"/>
          </a:xfrm>
          <a:prstGeom prst="rect">
            <a:avLst/>
          </a:prstGeom>
          <a:noFill/>
        </p:spPr>
        <p:txBody>
          <a:bodyPr wrap="square" rtlCol="1">
            <a:spAutoFit/>
          </a:bodyPr>
          <a:lstStyle/>
          <a:p>
            <a:pPr algn="l" rtl="0"/>
            <a:r>
              <a:rPr lang="en-US" dirty="0"/>
              <a:t>Glucose</a:t>
            </a:r>
          </a:p>
        </p:txBody>
      </p:sp>
      <p:sp>
        <p:nvSpPr>
          <p:cNvPr id="15" name="TextBox 14"/>
          <p:cNvSpPr txBox="1"/>
          <p:nvPr/>
        </p:nvSpPr>
        <p:spPr>
          <a:xfrm>
            <a:off x="3131840" y="6039802"/>
            <a:ext cx="1440160" cy="369332"/>
          </a:xfrm>
          <a:prstGeom prst="rect">
            <a:avLst/>
          </a:prstGeom>
          <a:noFill/>
        </p:spPr>
        <p:txBody>
          <a:bodyPr wrap="square" rtlCol="1">
            <a:spAutoFit/>
          </a:bodyPr>
          <a:lstStyle/>
          <a:p>
            <a:pPr algn="l" rtl="0"/>
            <a:r>
              <a:rPr lang="en-US" dirty="0"/>
              <a:t>disaccharide</a:t>
            </a:r>
          </a:p>
        </p:txBody>
      </p:sp>
      <p:sp>
        <p:nvSpPr>
          <p:cNvPr id="16" name="TextBox 15"/>
          <p:cNvSpPr txBox="1"/>
          <p:nvPr/>
        </p:nvSpPr>
        <p:spPr>
          <a:xfrm>
            <a:off x="5141260" y="6021288"/>
            <a:ext cx="1772280" cy="369332"/>
          </a:xfrm>
          <a:prstGeom prst="rect">
            <a:avLst/>
          </a:prstGeom>
          <a:noFill/>
        </p:spPr>
        <p:txBody>
          <a:bodyPr wrap="square" rtlCol="1">
            <a:spAutoFit/>
          </a:bodyPr>
          <a:lstStyle/>
          <a:p>
            <a:pPr algn="l" rtl="0"/>
            <a:r>
              <a:rPr lang="en-US" dirty="0"/>
              <a:t>polysaccharide</a:t>
            </a:r>
          </a:p>
        </p:txBody>
      </p:sp>
      <p:sp>
        <p:nvSpPr>
          <p:cNvPr id="17" name="TextBox 16"/>
          <p:cNvSpPr txBox="1"/>
          <p:nvPr/>
        </p:nvSpPr>
        <p:spPr>
          <a:xfrm>
            <a:off x="7254606" y="6021288"/>
            <a:ext cx="1637873" cy="369332"/>
          </a:xfrm>
          <a:prstGeom prst="rect">
            <a:avLst/>
          </a:prstGeom>
          <a:noFill/>
        </p:spPr>
        <p:txBody>
          <a:bodyPr wrap="square" rtlCol="1">
            <a:spAutoFit/>
          </a:bodyPr>
          <a:lstStyle/>
          <a:p>
            <a:pPr algn="l" rtl="0"/>
            <a:r>
              <a:rPr lang="en-US" dirty="0"/>
              <a:t>carbohydrate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85852" y="357166"/>
            <a:ext cx="7172348" cy="1000132"/>
          </a:xfrm>
        </p:spPr>
        <p:style>
          <a:lnRef idx="1">
            <a:schemeClr val="accent6"/>
          </a:lnRef>
          <a:fillRef idx="2">
            <a:schemeClr val="accent6"/>
          </a:fillRef>
          <a:effectRef idx="1">
            <a:schemeClr val="accent6"/>
          </a:effectRef>
          <a:fontRef idx="minor">
            <a:schemeClr val="dk1"/>
          </a:fontRef>
        </p:style>
        <p:txBody>
          <a:bodyPr lIns="92075" tIns="46038" rIns="92075" bIns="46038">
            <a:normAutofit fontScale="90000"/>
          </a:bodyPr>
          <a:lstStyle/>
          <a:p>
            <a:pPr algn="ctr" rtl="0"/>
            <a:br>
              <a:rPr lang="en-US" dirty="0"/>
            </a:br>
            <a:r>
              <a:rPr lang="en-US" b="1" dirty="0">
                <a:solidFill>
                  <a:srgbClr val="FF0000"/>
                </a:solidFill>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BIOCHEMISTRY</a:t>
            </a:r>
            <a:r>
              <a:rPr lang="en-US" b="1" dirty="0">
                <a:solidFill>
                  <a:srgbClr val="9900CC"/>
                </a:solidFill>
              </a:rPr>
              <a:t> </a:t>
            </a:r>
            <a:br>
              <a:rPr lang="en-US" dirty="0"/>
            </a:br>
            <a:endParaRPr lang="en-US" b="1" dirty="0"/>
          </a:p>
        </p:txBody>
      </p:sp>
      <p:sp>
        <p:nvSpPr>
          <p:cNvPr id="38915" name="Rectangle 3"/>
          <p:cNvSpPr>
            <a:spLocks noGrp="1" noChangeArrowheads="1"/>
          </p:cNvSpPr>
          <p:nvPr>
            <p:ph type="body" idx="1"/>
          </p:nvPr>
        </p:nvSpPr>
        <p:spPr>
          <a:xfrm>
            <a:off x="1000100" y="1571612"/>
            <a:ext cx="7964388" cy="4646308"/>
          </a:xfrm>
        </p:spPr>
        <p:style>
          <a:lnRef idx="2">
            <a:schemeClr val="dk1"/>
          </a:lnRef>
          <a:fillRef idx="1">
            <a:schemeClr val="lt1"/>
          </a:fillRef>
          <a:effectRef idx="0">
            <a:schemeClr val="dk1"/>
          </a:effectRef>
          <a:fontRef idx="minor">
            <a:schemeClr val="dk1"/>
          </a:fontRef>
        </p:style>
        <p:txBody>
          <a:bodyPr lIns="92075" tIns="46038" rIns="92075" bIns="46038">
            <a:normAutofit/>
          </a:bodyPr>
          <a:lstStyle/>
          <a:p>
            <a:pPr algn="justLow" rtl="0" eaLnBrk="1" hangingPunct="1">
              <a:buFont typeface="Wingdings" pitchFamily="2" charset="2"/>
              <a:buNone/>
            </a:pPr>
            <a:endParaRPr lang="en-US" b="1" dirty="0"/>
          </a:p>
          <a:p>
            <a:pPr algn="justLow" rtl="0" eaLnBrk="1" hangingPunct="1">
              <a:buFont typeface="Wingdings" pitchFamily="2" charset="2"/>
              <a:buNone/>
            </a:pPr>
            <a:r>
              <a:rPr lang="en-US" b="1" dirty="0"/>
              <a:t>Reference texts:</a:t>
            </a:r>
          </a:p>
          <a:p>
            <a:pPr algn="justLow" rtl="0" eaLnBrk="1" hangingPunct="1">
              <a:buFont typeface="Wingdings" pitchFamily="2" charset="2"/>
              <a:buNone/>
            </a:pPr>
            <a:endParaRPr lang="en-US" b="1" dirty="0"/>
          </a:p>
          <a:p>
            <a:pPr algn="justLow" rtl="0" eaLnBrk="1" hangingPunct="1"/>
            <a:r>
              <a:rPr lang="en-US" dirty="0"/>
              <a:t>Harpers Illustrated Biochemistry. 29th edition</a:t>
            </a:r>
          </a:p>
          <a:p>
            <a:pPr algn="justLow" rtl="0" eaLnBrk="1" hangingPunct="1">
              <a:buNone/>
            </a:pPr>
            <a:r>
              <a:rPr lang="en-US" dirty="0"/>
              <a:t> </a:t>
            </a:r>
          </a:p>
          <a:p>
            <a:pPr algn="justLow" rtl="0" eaLnBrk="1" hangingPunct="1"/>
            <a:r>
              <a:rPr lang="en-US" dirty="0"/>
              <a:t>Biochemistry Lippincott’s Illustrated Reviews.  6th edition</a:t>
            </a:r>
            <a:endParaRPr lang="en-US"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additive="base">
                                        <p:cTn id="7"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anim calcmode="lin" valueType="num">
                                      <p:cBhvr additive="base">
                                        <p:cTn id="13"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anim calcmode="lin" valueType="num">
                                      <p:cBhvr additive="base">
                                        <p:cTn id="19"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 calcmode="lin" valueType="num">
                                      <p:cBhvr additive="base">
                                        <p:cTn id="25"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83768" y="260648"/>
            <a:ext cx="4824536" cy="936104"/>
          </a:xfrm>
        </p:spPr>
        <p:style>
          <a:lnRef idx="1">
            <a:schemeClr val="accent2"/>
          </a:lnRef>
          <a:fillRef idx="2">
            <a:schemeClr val="accent2"/>
          </a:fillRef>
          <a:effectRef idx="1">
            <a:schemeClr val="accent2"/>
          </a:effectRef>
          <a:fontRef idx="minor">
            <a:schemeClr val="dk1"/>
          </a:fontRef>
        </p:style>
        <p:txBody>
          <a:bodyPr/>
          <a:lstStyle/>
          <a:p>
            <a:pPr algn="ctr"/>
            <a:r>
              <a:rPr lang="en-US" dirty="0">
                <a:solidFill>
                  <a:srgbClr val="7030A0"/>
                </a:solidFill>
                <a:latin typeface="Times New Roman" pitchFamily="18" charset="0"/>
                <a:cs typeface="Times New Roman" pitchFamily="18" charset="0"/>
              </a:rPr>
              <a:t>Carbohydrates</a:t>
            </a:r>
            <a:endParaRPr lang="en-GB"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a:xfrm>
            <a:off x="1187624" y="1340768"/>
            <a:ext cx="7200800" cy="4752528"/>
          </a:xfrm>
          <a:ln/>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algn="justLow" rtl="0">
              <a:lnSpc>
                <a:spcPct val="150000"/>
              </a:lnSpc>
            </a:pPr>
            <a:r>
              <a:rPr lang="en-GB" dirty="0">
                <a:latin typeface="Georgia"/>
              </a:rPr>
              <a:t>Carbohydrates are the main source of energy for living organisms and are made of carbon, hydrogen, and oxygen</a:t>
            </a:r>
            <a:r>
              <a:rPr lang="en-GB" b="1" dirty="0">
                <a:latin typeface="Georgia"/>
              </a:rPr>
              <a:t>.</a:t>
            </a:r>
          </a:p>
          <a:p>
            <a:pPr algn="justLow" rtl="0">
              <a:lnSpc>
                <a:spcPct val="150000"/>
              </a:lnSpc>
              <a:buNone/>
            </a:pPr>
            <a:endParaRPr lang="en-GB" b="1" dirty="0">
              <a:latin typeface="Georgia"/>
            </a:endParaRPr>
          </a:p>
          <a:p>
            <a:pPr algn="justLow" rtl="0">
              <a:lnSpc>
                <a:spcPct val="150000"/>
              </a:lnSpc>
            </a:pPr>
            <a:r>
              <a:rPr lang="en-GB" dirty="0">
                <a:latin typeface="Georgia"/>
              </a:rPr>
              <a:t> Chlorophyll in plants absorbs light energy from the sun. This energy is used in the process of </a:t>
            </a:r>
            <a:r>
              <a:rPr lang="en-GB" b="1" dirty="0">
                <a:latin typeface="Georgia"/>
              </a:rPr>
              <a:t>photosynthesis</a:t>
            </a:r>
            <a:r>
              <a:rPr lang="en-GB" dirty="0">
                <a:latin typeface="Georgia"/>
              </a:rPr>
              <a:t>, which allows green plants to take in carbon dioxide and release oxygen and allows for the </a:t>
            </a:r>
            <a:r>
              <a:rPr lang="en-GB" b="1" dirty="0">
                <a:latin typeface="Georgia"/>
              </a:rPr>
              <a:t>production of carbohydrates. </a:t>
            </a:r>
          </a:p>
          <a:p>
            <a:pPr algn="justLow" rtl="0">
              <a:lnSpc>
                <a:spcPct val="150000"/>
              </a:lnSpc>
              <a:buNone/>
            </a:pPr>
            <a:endParaRPr lang="en-GB" b="1" dirty="0">
              <a:latin typeface="Georgia"/>
            </a:endParaRPr>
          </a:p>
          <a:p>
            <a:pPr algn="justLow" rtl="0">
              <a:lnSpc>
                <a:spcPct val="150000"/>
              </a:lnSpc>
            </a:pPr>
            <a:r>
              <a:rPr lang="en-GB" dirty="0">
                <a:latin typeface="Georgia"/>
              </a:rPr>
              <a:t>Plants transform carbon dioxide (CO </a:t>
            </a:r>
            <a:r>
              <a:rPr lang="en-GB" baseline="-25000" dirty="0">
                <a:latin typeface="Georgia"/>
              </a:rPr>
              <a:t>2 </a:t>
            </a:r>
            <a:r>
              <a:rPr lang="en-GB" dirty="0">
                <a:latin typeface="Georgia"/>
              </a:rPr>
              <a:t>) from the air, water (H </a:t>
            </a:r>
            <a:r>
              <a:rPr lang="en-GB" baseline="-25000" dirty="0">
                <a:latin typeface="Georgia"/>
              </a:rPr>
              <a:t>2 </a:t>
            </a:r>
            <a:r>
              <a:rPr lang="en-GB" dirty="0">
                <a:latin typeface="Georgia"/>
              </a:rPr>
              <a:t>O) from the ground, and energy from the sun into oxygen (O </a:t>
            </a:r>
            <a:r>
              <a:rPr lang="en-GB" baseline="-25000" dirty="0">
                <a:latin typeface="Georgia"/>
              </a:rPr>
              <a:t>2 </a:t>
            </a:r>
            <a:r>
              <a:rPr lang="en-GB" dirty="0">
                <a:latin typeface="Georgia"/>
              </a:rPr>
              <a:t>) and carbohydrates</a:t>
            </a:r>
            <a:r>
              <a:rPr lang="en-GB" dirty="0">
                <a:solidFill>
                  <a:srgbClr val="2E2C2C"/>
                </a:solidFill>
                <a:latin typeface="Georgia"/>
              </a:rPr>
              <a:t>.</a:t>
            </a:r>
            <a:endParaRPr lang="en-GB" dirty="0"/>
          </a:p>
        </p:txBody>
      </p:sp>
    </p:spTree>
    <p:extLst>
      <p:ext uri="{BB962C8B-B14F-4D97-AF65-F5344CB8AC3E}">
        <p14:creationId xmlns:p14="http://schemas.microsoft.com/office/powerpoint/2010/main" val="9463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47664" y="260648"/>
            <a:ext cx="6707088" cy="792088"/>
          </a:xfrm>
          <a:ln/>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a:latin typeface="Times New Roman" pitchFamily="18" charset="0"/>
                <a:cs typeface="Times New Roman" pitchFamily="18" charset="0"/>
              </a:rPr>
              <a:t>Carbohydrates</a:t>
            </a:r>
            <a:endParaRPr lang="en-GB" dirty="0">
              <a:latin typeface="Times New Roman" pitchFamily="18" charset="0"/>
              <a:cs typeface="Times New Roman" pitchFamily="18" charset="0"/>
            </a:endParaRPr>
          </a:p>
        </p:txBody>
      </p:sp>
      <p:sp>
        <p:nvSpPr>
          <p:cNvPr id="3" name="Content Placeholder 2"/>
          <p:cNvSpPr>
            <a:spLocks noGrp="1"/>
          </p:cNvSpPr>
          <p:nvPr>
            <p:ph idx="1"/>
          </p:nvPr>
        </p:nvSpPr>
        <p:spPr>
          <a:xfrm>
            <a:off x="1187624" y="1196752"/>
            <a:ext cx="7715304" cy="5469850"/>
          </a:xfrm>
        </p:spPr>
        <p:style>
          <a:lnRef idx="2">
            <a:schemeClr val="accent2"/>
          </a:lnRef>
          <a:fillRef idx="1">
            <a:schemeClr val="lt1"/>
          </a:fillRef>
          <a:effectRef idx="0">
            <a:schemeClr val="accent2"/>
          </a:effectRef>
          <a:fontRef idx="minor">
            <a:schemeClr val="dk1"/>
          </a:fontRef>
        </p:style>
        <p:txBody>
          <a:bodyPr>
            <a:normAutofit fontScale="70000" lnSpcReduction="20000"/>
          </a:bodyPr>
          <a:lstStyle/>
          <a:p>
            <a:pPr algn="justLow" rtl="0">
              <a:lnSpc>
                <a:spcPct val="150000"/>
              </a:lnSpc>
            </a:pPr>
            <a:r>
              <a:rPr lang="en-GB" dirty="0">
                <a:latin typeface="Georgia"/>
              </a:rPr>
              <a:t>Humans and other animals obtain carbohydrates by eating foods that contain them. </a:t>
            </a:r>
          </a:p>
          <a:p>
            <a:pPr marL="82296" indent="0" algn="justLow" rtl="0">
              <a:lnSpc>
                <a:spcPct val="150000"/>
              </a:lnSpc>
              <a:buNone/>
            </a:pPr>
            <a:endParaRPr lang="en-GB" dirty="0">
              <a:latin typeface="Georgia"/>
            </a:endParaRPr>
          </a:p>
          <a:p>
            <a:pPr algn="justLow" rtl="0">
              <a:lnSpc>
                <a:spcPct val="150000"/>
              </a:lnSpc>
            </a:pPr>
            <a:r>
              <a:rPr lang="en-GB" dirty="0">
                <a:latin typeface="Georgia"/>
              </a:rPr>
              <a:t>In order to use the energy contained in the carbohydrates, humans must </a:t>
            </a:r>
            <a:r>
              <a:rPr lang="en-GB" b="1" dirty="0">
                <a:latin typeface="Georgia"/>
              </a:rPr>
              <a:t>metabolize </a:t>
            </a:r>
            <a:r>
              <a:rPr lang="en-GB" dirty="0">
                <a:latin typeface="Georgia"/>
              </a:rPr>
              <a:t>, or break down, the structure of the molecule in a process that is opposite that of photosynthesis.</a:t>
            </a:r>
          </a:p>
          <a:p>
            <a:pPr marL="82296" indent="0" algn="justLow" rtl="0">
              <a:lnSpc>
                <a:spcPct val="150000"/>
              </a:lnSpc>
              <a:buNone/>
            </a:pPr>
            <a:endParaRPr lang="en-GB" dirty="0">
              <a:latin typeface="Georgia"/>
            </a:endParaRPr>
          </a:p>
          <a:p>
            <a:pPr algn="justLow" rtl="0">
              <a:lnSpc>
                <a:spcPct val="150000"/>
              </a:lnSpc>
            </a:pPr>
            <a:r>
              <a:rPr lang="en-GB" dirty="0">
                <a:latin typeface="Georgia"/>
              </a:rPr>
              <a:t> It starts with the carbohydrate and oxygen and produces carbon dioxide, water, and energy. The body utilizes the energy and water and rids itself of the carbon dioxide.</a:t>
            </a:r>
            <a:endParaRPr lang="en-GB" dirty="0"/>
          </a:p>
        </p:txBody>
      </p:sp>
    </p:spTree>
    <p:extLst>
      <p:ext uri="{BB962C8B-B14F-4D97-AF65-F5344CB8AC3E}">
        <p14:creationId xmlns:p14="http://schemas.microsoft.com/office/powerpoint/2010/main" val="2366023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763688" y="404664"/>
            <a:ext cx="5976664" cy="72008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rtl="0"/>
            <a:r>
              <a:rPr lang="ar-IQ" dirty="0">
                <a:latin typeface="Times New Roman" pitchFamily="18" charset="0"/>
                <a:cs typeface="Times New Roman" pitchFamily="18" charset="0"/>
              </a:rPr>
              <a:t> </a:t>
            </a:r>
            <a:r>
              <a:rPr lang="en-US" dirty="0">
                <a:latin typeface="Times New Roman" pitchFamily="18" charset="0"/>
                <a:cs typeface="Times New Roman" pitchFamily="18" charset="0"/>
              </a:rPr>
              <a:t>Carbohydrates Functions</a:t>
            </a:r>
            <a:endParaRPr lang="en-GB" dirty="0">
              <a:latin typeface="Times New Roman" pitchFamily="18" charset="0"/>
              <a:cs typeface="Times New Roman" pitchFamily="18" charset="0"/>
            </a:endParaRPr>
          </a:p>
        </p:txBody>
      </p:sp>
      <p:sp>
        <p:nvSpPr>
          <p:cNvPr id="4" name="Content Placeholder 3"/>
          <p:cNvSpPr>
            <a:spLocks noGrp="1"/>
          </p:cNvSpPr>
          <p:nvPr>
            <p:ph idx="1"/>
          </p:nvPr>
        </p:nvSpPr>
        <p:spPr>
          <a:xfrm>
            <a:off x="1331640" y="1412776"/>
            <a:ext cx="7200800" cy="4835624"/>
          </a:xfrm>
        </p:spPr>
        <p:style>
          <a:lnRef idx="2">
            <a:schemeClr val="accent5"/>
          </a:lnRef>
          <a:fillRef idx="1">
            <a:schemeClr val="lt1"/>
          </a:fillRef>
          <a:effectRef idx="0">
            <a:schemeClr val="accent5"/>
          </a:effectRef>
          <a:fontRef idx="minor">
            <a:schemeClr val="dk1"/>
          </a:fontRef>
        </p:style>
        <p:txBody>
          <a:bodyPr>
            <a:noAutofit/>
          </a:bodyPr>
          <a:lstStyle/>
          <a:p>
            <a:pPr algn="justLow" rtl="0"/>
            <a:r>
              <a:rPr lang="en-US" sz="2400" dirty="0">
                <a:latin typeface="Times New Roman" pitchFamily="18" charset="0"/>
                <a:cs typeface="Times New Roman" pitchFamily="18" charset="0"/>
              </a:rPr>
              <a:t>Carbohydrates serve as energy source.</a:t>
            </a:r>
          </a:p>
          <a:p>
            <a:pPr marL="82296" indent="0" algn="justLow" rtl="0">
              <a:buNone/>
            </a:pPr>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Ribose and </a:t>
            </a:r>
            <a:r>
              <a:rPr lang="en-US" sz="2400" dirty="0" err="1">
                <a:latin typeface="Times New Roman" pitchFamily="18" charset="0"/>
                <a:cs typeface="Times New Roman" pitchFamily="18" charset="0"/>
              </a:rPr>
              <a:t>deoxyribose</a:t>
            </a:r>
            <a:r>
              <a:rPr lang="en-US" sz="2400" dirty="0">
                <a:latin typeface="Times New Roman" pitchFamily="18" charset="0"/>
                <a:cs typeface="Times New Roman" pitchFamily="18" charset="0"/>
              </a:rPr>
              <a:t> sugars form part of </a:t>
            </a:r>
            <a:r>
              <a:rPr lang="en-US" sz="2400" dirty="0" err="1">
                <a:latin typeface="Times New Roman" pitchFamily="18" charset="0"/>
                <a:cs typeface="Times New Roman" pitchFamily="18" charset="0"/>
              </a:rPr>
              <a:t>of</a:t>
            </a:r>
            <a:r>
              <a:rPr lang="en-US" sz="2400" dirty="0">
                <a:latin typeface="Times New Roman" pitchFamily="18" charset="0"/>
                <a:cs typeface="Times New Roman" pitchFamily="18" charset="0"/>
              </a:rPr>
              <a:t> RNA and DNA. </a:t>
            </a:r>
          </a:p>
          <a:p>
            <a:pPr marL="82296" indent="0" algn="justLow" rtl="0">
              <a:buNone/>
            </a:pPr>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Polysaccharides are structural elements in the cell .</a:t>
            </a:r>
          </a:p>
          <a:p>
            <a:pPr marL="82296" indent="0" algn="justLow" rtl="0">
              <a:buNone/>
            </a:pPr>
            <a:endParaRPr lang="en-US" sz="2400" dirty="0">
              <a:latin typeface="Times New Roman" pitchFamily="18" charset="0"/>
              <a:cs typeface="Times New Roman" pitchFamily="18" charset="0"/>
            </a:endParaRPr>
          </a:p>
          <a:p>
            <a:pPr algn="justLow" rtl="0"/>
            <a:r>
              <a:rPr lang="en-US" sz="2400" dirty="0">
                <a:latin typeface="Times New Roman" pitchFamily="18" charset="0"/>
                <a:cs typeface="Times New Roman" pitchFamily="18" charset="0"/>
              </a:rPr>
              <a:t>Carbohydrates are linked to many proteins and lipids, forming different molecular classes are the proteoglycans, the glycoproteins and the glycolipids.</a:t>
            </a:r>
            <a:endParaRPr lang="en-GB" sz="2400" dirty="0">
              <a:latin typeface="Times New Roman" pitchFamily="18" charset="0"/>
              <a:cs typeface="Times New Roman" pitchFamily="18" charset="0"/>
            </a:endParaRPr>
          </a:p>
        </p:txBody>
      </p:sp>
    </p:spTree>
    <p:extLst>
      <p:ext uri="{BB962C8B-B14F-4D97-AF65-F5344CB8AC3E}">
        <p14:creationId xmlns:p14="http://schemas.microsoft.com/office/powerpoint/2010/main" val="2920765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836712"/>
            <a:ext cx="7056784" cy="51845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18841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457200"/>
            <a:ext cx="6336704" cy="883568"/>
          </a:xfrm>
        </p:spPr>
        <p:style>
          <a:lnRef idx="1">
            <a:schemeClr val="accent2"/>
          </a:lnRef>
          <a:fillRef idx="2">
            <a:schemeClr val="accent2"/>
          </a:fillRef>
          <a:effectRef idx="1">
            <a:schemeClr val="accent2"/>
          </a:effectRef>
          <a:fontRef idx="minor">
            <a:schemeClr val="dk1"/>
          </a:fontRef>
        </p:style>
        <p:txBody>
          <a:bodyPr/>
          <a:lstStyle/>
          <a:p>
            <a:pPr algn="ctr"/>
            <a:r>
              <a:rPr lang="en-US" dirty="0">
                <a:latin typeface="Times New Roman" pitchFamily="18" charset="0"/>
                <a:cs typeface="Times New Roman" pitchFamily="18" charset="0"/>
              </a:rPr>
              <a:t>2. Proteins</a:t>
            </a:r>
            <a:endParaRPr lang="en-GB"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771800" y="1772816"/>
            <a:ext cx="4392488" cy="36724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1822349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76537" y="476672"/>
            <a:ext cx="4690863" cy="742528"/>
          </a:xfrm>
        </p:spPr>
        <p:style>
          <a:lnRef idx="1">
            <a:schemeClr val="accent2"/>
          </a:lnRef>
          <a:fillRef idx="2">
            <a:schemeClr val="accent2"/>
          </a:fillRef>
          <a:effectRef idx="1">
            <a:schemeClr val="accent2"/>
          </a:effectRef>
          <a:fontRef idx="minor">
            <a:schemeClr val="dk1"/>
          </a:fontRef>
        </p:style>
        <p:txBody>
          <a:bodyPr>
            <a:normAutofit fontScale="90000"/>
          </a:bodyPr>
          <a:lstStyle/>
          <a:p>
            <a:pPr rtl="0"/>
            <a:r>
              <a:rPr lang="en-US" dirty="0">
                <a:latin typeface="Times New Roman" pitchFamily="18" charset="0"/>
                <a:cs typeface="Times New Roman" pitchFamily="18" charset="0"/>
              </a:rPr>
              <a:t>  2. Proteins</a:t>
            </a:r>
          </a:p>
        </p:txBody>
      </p:sp>
      <p:grpSp>
        <p:nvGrpSpPr>
          <p:cNvPr id="2" name="Group 35"/>
          <p:cNvGrpSpPr>
            <a:grpSpLocks/>
          </p:cNvGrpSpPr>
          <p:nvPr/>
        </p:nvGrpSpPr>
        <p:grpSpPr bwMode="auto">
          <a:xfrm>
            <a:off x="5173663" y="1477962"/>
            <a:ext cx="1774825" cy="2107368"/>
            <a:chOff x="139" y="1516"/>
            <a:chExt cx="1118" cy="1352"/>
          </a:xfrm>
        </p:grpSpPr>
        <p:sp>
          <p:nvSpPr>
            <p:cNvPr id="48132" name="Text Box 4"/>
            <p:cNvSpPr txBox="1">
              <a:spLocks noChangeArrowheads="1"/>
            </p:cNvSpPr>
            <p:nvPr/>
          </p:nvSpPr>
          <p:spPr bwMode="auto">
            <a:xfrm>
              <a:off x="467" y="1516"/>
              <a:ext cx="765" cy="257"/>
            </a:xfrm>
            <a:prstGeom prst="rect">
              <a:avLst/>
            </a:prstGeom>
            <a:noFill/>
            <a:ln w="9525">
              <a:noFill/>
              <a:miter lim="800000"/>
              <a:headEnd/>
              <a:tailEnd/>
            </a:ln>
            <a:effectLst/>
          </p:spPr>
          <p:txBody>
            <a:bodyPr wrap="none">
              <a:spAutoFit/>
            </a:bodyPr>
            <a:lstStyle/>
            <a:p>
              <a:pPr algn="l" rtl="0"/>
              <a:r>
                <a:rPr lang="en-US" sz="2000" dirty="0">
                  <a:solidFill>
                    <a:schemeClr val="tx1"/>
                  </a:solidFill>
                </a:rPr>
                <a:t>monomer</a:t>
              </a:r>
            </a:p>
          </p:txBody>
        </p:sp>
        <p:sp>
          <p:nvSpPr>
            <p:cNvPr id="48133" name="Text Box 5"/>
            <p:cNvSpPr txBox="1">
              <a:spLocks noChangeArrowheads="1"/>
            </p:cNvSpPr>
            <p:nvPr/>
          </p:nvSpPr>
          <p:spPr bwMode="auto">
            <a:xfrm>
              <a:off x="546" y="1996"/>
              <a:ext cx="656" cy="257"/>
            </a:xfrm>
            <a:prstGeom prst="rect">
              <a:avLst/>
            </a:prstGeom>
            <a:noFill/>
            <a:ln w="9525">
              <a:noFill/>
              <a:miter lim="800000"/>
              <a:headEnd/>
              <a:tailEnd/>
            </a:ln>
            <a:effectLst/>
          </p:spPr>
          <p:txBody>
            <a:bodyPr wrap="none">
              <a:spAutoFit/>
            </a:bodyPr>
            <a:lstStyle/>
            <a:p>
              <a:pPr algn="l" rtl="0"/>
              <a:r>
                <a:rPr lang="en-US" sz="2000" dirty="0">
                  <a:solidFill>
                    <a:schemeClr val="tx1"/>
                  </a:solidFill>
                </a:rPr>
                <a:t>polymer</a:t>
              </a:r>
            </a:p>
          </p:txBody>
        </p:sp>
        <p:sp>
          <p:nvSpPr>
            <p:cNvPr id="48134" name="Text Box 6"/>
            <p:cNvSpPr txBox="1">
              <a:spLocks noChangeArrowheads="1"/>
            </p:cNvSpPr>
            <p:nvPr/>
          </p:nvSpPr>
          <p:spPr bwMode="auto">
            <a:xfrm>
              <a:off x="139" y="2414"/>
              <a:ext cx="1118" cy="454"/>
            </a:xfrm>
            <a:prstGeom prst="rect">
              <a:avLst/>
            </a:prstGeom>
            <a:noFill/>
            <a:ln w="9525">
              <a:noFill/>
              <a:miter lim="800000"/>
              <a:headEnd/>
              <a:tailEnd/>
            </a:ln>
            <a:effectLst/>
          </p:spPr>
          <p:txBody>
            <a:bodyPr wrap="none">
              <a:spAutoFit/>
            </a:bodyPr>
            <a:lstStyle/>
            <a:p>
              <a:pPr algn="ctr" rtl="0"/>
              <a:r>
                <a:rPr lang="en-US" sz="2000" dirty="0">
                  <a:solidFill>
                    <a:schemeClr val="tx1"/>
                  </a:solidFill>
                </a:rPr>
                <a:t>supramolecular</a:t>
              </a:r>
            </a:p>
            <a:p>
              <a:pPr algn="ctr" rtl="0"/>
              <a:r>
                <a:rPr lang="en-US" sz="2000" dirty="0">
                  <a:solidFill>
                    <a:schemeClr val="tx1"/>
                  </a:solidFill>
                </a:rPr>
                <a:t>structure</a:t>
              </a:r>
            </a:p>
          </p:txBody>
        </p:sp>
      </p:grpSp>
      <p:graphicFrame>
        <p:nvGraphicFramePr>
          <p:cNvPr id="48139" name="Object 11"/>
          <p:cNvGraphicFramePr>
            <a:graphicFrameLocks noChangeAspect="1"/>
          </p:cNvGraphicFramePr>
          <p:nvPr>
            <p:extLst>
              <p:ext uri="{D42A27DB-BD31-4B8C-83A1-F6EECF244321}">
                <p14:modId xmlns:p14="http://schemas.microsoft.com/office/powerpoint/2010/main" val="1184588282"/>
              </p:ext>
            </p:extLst>
          </p:nvPr>
        </p:nvGraphicFramePr>
        <p:xfrm>
          <a:off x="429816" y="5088136"/>
          <a:ext cx="1371600" cy="957262"/>
        </p:xfrm>
        <a:graphic>
          <a:graphicData uri="http://schemas.openxmlformats.org/presentationml/2006/ole">
            <mc:AlternateContent xmlns:mc="http://schemas.openxmlformats.org/markup-compatibility/2006">
              <mc:Choice xmlns:v="urn:schemas-microsoft-com:vml" Requires="v">
                <p:oleObj spid="_x0000_s4670" name="Image" r:id="rId4" imgW="4727144" imgH="3303918" progId="">
                  <p:embed/>
                </p:oleObj>
              </mc:Choice>
              <mc:Fallback>
                <p:oleObj name="Image" r:id="rId4" imgW="4727144" imgH="3303918" progId="">
                  <p:embed/>
                  <p:pic>
                    <p:nvPicPr>
                      <p:cNvPr id="0" name="Picture 56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816" y="5088136"/>
                        <a:ext cx="1371600" cy="95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8142" name="Object 14"/>
          <p:cNvGraphicFramePr>
            <a:graphicFrameLocks noChangeAspect="1"/>
          </p:cNvGraphicFramePr>
          <p:nvPr>
            <p:extLst>
              <p:ext uri="{D42A27DB-BD31-4B8C-83A1-F6EECF244321}">
                <p14:modId xmlns:p14="http://schemas.microsoft.com/office/powerpoint/2010/main" val="3060379233"/>
              </p:ext>
            </p:extLst>
          </p:nvPr>
        </p:nvGraphicFramePr>
        <p:xfrm>
          <a:off x="5835652" y="5085184"/>
          <a:ext cx="1211244" cy="936104"/>
        </p:xfrm>
        <a:graphic>
          <a:graphicData uri="http://schemas.openxmlformats.org/presentationml/2006/ole">
            <mc:AlternateContent xmlns:mc="http://schemas.openxmlformats.org/markup-compatibility/2006">
              <mc:Choice xmlns:v="urn:schemas-microsoft-com:vml" Requires="v">
                <p:oleObj spid="_x0000_s4671" name="Image" r:id="rId6" imgW="3278503" imgH="1956936" progId="">
                  <p:embed/>
                </p:oleObj>
              </mc:Choice>
              <mc:Fallback>
                <p:oleObj name="Image" r:id="rId6" imgW="3278503" imgH="1956936" progId="">
                  <p:embed/>
                  <p:pic>
                    <p:nvPicPr>
                      <p:cNvPr id="0" name="Picture 56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35652" y="5085184"/>
                        <a:ext cx="1211244"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140" name="Object 12"/>
          <p:cNvGraphicFramePr>
            <a:graphicFrameLocks noChangeAspect="1"/>
          </p:cNvGraphicFramePr>
          <p:nvPr>
            <p:extLst>
              <p:ext uri="{D42A27DB-BD31-4B8C-83A1-F6EECF244321}">
                <p14:modId xmlns:p14="http://schemas.microsoft.com/office/powerpoint/2010/main" val="3395076282"/>
              </p:ext>
            </p:extLst>
          </p:nvPr>
        </p:nvGraphicFramePr>
        <p:xfrm>
          <a:off x="2599239" y="5164777"/>
          <a:ext cx="2371328" cy="790575"/>
        </p:xfrm>
        <a:graphic>
          <a:graphicData uri="http://schemas.openxmlformats.org/presentationml/2006/ole">
            <mc:AlternateContent xmlns:mc="http://schemas.openxmlformats.org/markup-compatibility/2006">
              <mc:Choice xmlns:v="urn:schemas-microsoft-com:vml" Requires="v">
                <p:oleObj spid="_x0000_s4672" name="Image" r:id="rId8" imgW="9149312" imgH="3062478" progId="">
                  <p:embed/>
                </p:oleObj>
              </mc:Choice>
              <mc:Fallback>
                <p:oleObj name="Image" r:id="rId8" imgW="9149312" imgH="3062478" progId="">
                  <p:embed/>
                  <p:pic>
                    <p:nvPicPr>
                      <p:cNvPr id="0" name="Picture 56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99239" y="5164777"/>
                        <a:ext cx="2371328"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46" name="Line 18"/>
          <p:cNvSpPr>
            <a:spLocks noChangeShapeType="1"/>
          </p:cNvSpPr>
          <p:nvPr/>
        </p:nvSpPr>
        <p:spPr bwMode="auto">
          <a:xfrm>
            <a:off x="2028905" y="5619419"/>
            <a:ext cx="454863" cy="0"/>
          </a:xfrm>
          <a:prstGeom prst="line">
            <a:avLst/>
          </a:prstGeom>
          <a:noFill/>
          <a:ln w="57150">
            <a:solidFill>
              <a:schemeClr val="tx1"/>
            </a:solidFill>
            <a:round/>
            <a:headEnd/>
            <a:tailEnd type="triangle" w="med" len="med"/>
          </a:ln>
          <a:effectLst/>
        </p:spPr>
        <p:txBody>
          <a:bodyPr/>
          <a:lstStyle/>
          <a:p>
            <a:endParaRPr lang="ar-IQ"/>
          </a:p>
        </p:txBody>
      </p:sp>
      <p:graphicFrame>
        <p:nvGraphicFramePr>
          <p:cNvPr id="48147" name="Object 19"/>
          <p:cNvGraphicFramePr>
            <a:graphicFrameLocks noChangeAspect="1"/>
          </p:cNvGraphicFramePr>
          <p:nvPr>
            <p:extLst>
              <p:ext uri="{D42A27DB-BD31-4B8C-83A1-F6EECF244321}">
                <p14:modId xmlns:p14="http://schemas.microsoft.com/office/powerpoint/2010/main" val="3319217576"/>
              </p:ext>
            </p:extLst>
          </p:nvPr>
        </p:nvGraphicFramePr>
        <p:xfrm>
          <a:off x="7741393" y="5070623"/>
          <a:ext cx="1284292" cy="936104"/>
        </p:xfrm>
        <a:graphic>
          <a:graphicData uri="http://schemas.openxmlformats.org/presentationml/2006/ole">
            <mc:AlternateContent xmlns:mc="http://schemas.openxmlformats.org/markup-compatibility/2006">
              <mc:Choice xmlns:v="urn:schemas-microsoft-com:vml" Requires="v">
                <p:oleObj spid="_x0000_s4673" name="Image" r:id="rId10" imgW="4117190" imgH="4040946" progId="">
                  <p:embed/>
                </p:oleObj>
              </mc:Choice>
              <mc:Fallback>
                <p:oleObj name="Image" r:id="rId10" imgW="4117190" imgH="4040946" progId="">
                  <p:embed/>
                  <p:pic>
                    <p:nvPicPr>
                      <p:cNvPr id="0" name="Picture 56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41393" y="5070623"/>
                        <a:ext cx="1284292" cy="9361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48" name="Line 20"/>
          <p:cNvSpPr>
            <a:spLocks noChangeShapeType="1"/>
          </p:cNvSpPr>
          <p:nvPr/>
        </p:nvSpPr>
        <p:spPr bwMode="auto">
          <a:xfrm>
            <a:off x="5173663" y="5593759"/>
            <a:ext cx="501491" cy="0"/>
          </a:xfrm>
          <a:prstGeom prst="line">
            <a:avLst/>
          </a:prstGeom>
          <a:noFill/>
          <a:ln w="57150">
            <a:solidFill>
              <a:schemeClr val="tx1"/>
            </a:solidFill>
            <a:round/>
            <a:headEnd/>
            <a:tailEnd type="triangle" w="med" len="med"/>
          </a:ln>
          <a:effectLst/>
        </p:spPr>
        <p:txBody>
          <a:bodyPr/>
          <a:lstStyle/>
          <a:p>
            <a:endParaRPr lang="ar-IQ"/>
          </a:p>
        </p:txBody>
      </p:sp>
      <p:grpSp>
        <p:nvGrpSpPr>
          <p:cNvPr id="4" name="Group 34"/>
          <p:cNvGrpSpPr>
            <a:grpSpLocks/>
          </p:cNvGrpSpPr>
          <p:nvPr/>
        </p:nvGrpSpPr>
        <p:grpSpPr bwMode="auto">
          <a:xfrm>
            <a:off x="7105491" y="1462723"/>
            <a:ext cx="1800225" cy="1990725"/>
            <a:chOff x="1218" y="1520"/>
            <a:chExt cx="1134" cy="1254"/>
          </a:xfrm>
        </p:grpSpPr>
        <p:sp>
          <p:nvSpPr>
            <p:cNvPr id="48149" name="AutoShape 21"/>
            <p:cNvSpPr>
              <a:spLocks noChangeAspect="1" noChangeArrowheads="1" noTextEdit="1"/>
            </p:cNvSpPr>
            <p:nvPr/>
          </p:nvSpPr>
          <p:spPr bwMode="auto">
            <a:xfrm>
              <a:off x="1218" y="1520"/>
              <a:ext cx="1086" cy="1254"/>
            </a:xfrm>
            <a:prstGeom prst="rect">
              <a:avLst/>
            </a:prstGeom>
            <a:noFill/>
            <a:ln w="9525">
              <a:noFill/>
              <a:miter lim="800000"/>
              <a:headEnd/>
              <a:tailEnd/>
            </a:ln>
          </p:spPr>
          <p:txBody>
            <a:bodyPr/>
            <a:lstStyle/>
            <a:p>
              <a:endParaRPr lang="ar-IQ"/>
            </a:p>
          </p:txBody>
        </p:sp>
        <p:sp>
          <p:nvSpPr>
            <p:cNvPr id="48151" name="Line 23"/>
            <p:cNvSpPr>
              <a:spLocks noChangeShapeType="1"/>
            </p:cNvSpPr>
            <p:nvPr/>
          </p:nvSpPr>
          <p:spPr bwMode="auto">
            <a:xfrm>
              <a:off x="1761" y="1796"/>
              <a:ext cx="1" cy="223"/>
            </a:xfrm>
            <a:prstGeom prst="line">
              <a:avLst/>
            </a:prstGeom>
            <a:noFill/>
            <a:ln w="15875">
              <a:solidFill>
                <a:srgbClr val="000000"/>
              </a:solidFill>
              <a:round/>
              <a:headEnd/>
              <a:tailEnd/>
            </a:ln>
          </p:spPr>
          <p:txBody>
            <a:bodyPr/>
            <a:lstStyle/>
            <a:p>
              <a:endParaRPr lang="ar-IQ"/>
            </a:p>
          </p:txBody>
        </p:sp>
        <p:sp>
          <p:nvSpPr>
            <p:cNvPr id="48152" name="Line 24"/>
            <p:cNvSpPr>
              <a:spLocks noChangeShapeType="1"/>
            </p:cNvSpPr>
            <p:nvPr/>
          </p:nvSpPr>
          <p:spPr bwMode="auto">
            <a:xfrm>
              <a:off x="1761" y="2275"/>
              <a:ext cx="1" cy="223"/>
            </a:xfrm>
            <a:prstGeom prst="line">
              <a:avLst/>
            </a:prstGeom>
            <a:noFill/>
            <a:ln w="15875">
              <a:solidFill>
                <a:srgbClr val="000000"/>
              </a:solidFill>
              <a:round/>
              <a:headEnd/>
              <a:tailEnd/>
            </a:ln>
          </p:spPr>
          <p:txBody>
            <a:bodyPr/>
            <a:lstStyle/>
            <a:p>
              <a:endParaRPr lang="ar-IQ"/>
            </a:p>
          </p:txBody>
        </p:sp>
        <p:sp>
          <p:nvSpPr>
            <p:cNvPr id="48153" name="Rectangle 25"/>
            <p:cNvSpPr>
              <a:spLocks noChangeArrowheads="1"/>
            </p:cNvSpPr>
            <p:nvPr/>
          </p:nvSpPr>
          <p:spPr bwMode="auto">
            <a:xfrm>
              <a:off x="1237" y="2498"/>
              <a:ext cx="1115" cy="257"/>
            </a:xfrm>
            <a:prstGeom prst="rect">
              <a:avLst/>
            </a:prstGeom>
            <a:solidFill>
              <a:srgbClr val="00CC99"/>
            </a:solidFill>
            <a:ln w="9525">
              <a:noFill/>
              <a:miter lim="800000"/>
              <a:headEnd/>
              <a:tailEnd/>
            </a:ln>
          </p:spPr>
          <p:txBody>
            <a:bodyPr/>
            <a:lstStyle/>
            <a:p>
              <a:endParaRPr lang="ar-IQ"/>
            </a:p>
          </p:txBody>
        </p:sp>
        <p:sp>
          <p:nvSpPr>
            <p:cNvPr id="48154" name="Rectangle 26"/>
            <p:cNvSpPr>
              <a:spLocks noChangeArrowheads="1"/>
            </p:cNvSpPr>
            <p:nvPr/>
          </p:nvSpPr>
          <p:spPr bwMode="auto">
            <a:xfrm>
              <a:off x="1278" y="2553"/>
              <a:ext cx="1037"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pitchFamily="34" charset="0"/>
                </a:rPr>
                <a:t>Enzyme complex</a:t>
              </a:r>
              <a:endParaRPr lang="en-US" sz="2400">
                <a:solidFill>
                  <a:schemeClr val="tx1"/>
                </a:solidFill>
              </a:endParaRPr>
            </a:p>
          </p:txBody>
        </p:sp>
        <p:sp>
          <p:nvSpPr>
            <p:cNvPr id="48155" name="Rectangle 27"/>
            <p:cNvSpPr>
              <a:spLocks noChangeArrowheads="1"/>
            </p:cNvSpPr>
            <p:nvPr/>
          </p:nvSpPr>
          <p:spPr bwMode="auto">
            <a:xfrm>
              <a:off x="1237" y="2498"/>
              <a:ext cx="1115" cy="257"/>
            </a:xfrm>
            <a:prstGeom prst="rect">
              <a:avLst/>
            </a:prstGeom>
            <a:noFill/>
            <a:ln w="15875">
              <a:solidFill>
                <a:srgbClr val="808080"/>
              </a:solidFill>
              <a:miter lim="800000"/>
              <a:headEnd/>
              <a:tailEnd/>
            </a:ln>
          </p:spPr>
          <p:txBody>
            <a:bodyPr/>
            <a:lstStyle/>
            <a:p>
              <a:endParaRPr lang="ar-IQ"/>
            </a:p>
          </p:txBody>
        </p:sp>
        <p:sp>
          <p:nvSpPr>
            <p:cNvPr id="48156" name="Rectangle 28"/>
            <p:cNvSpPr>
              <a:spLocks noChangeArrowheads="1"/>
            </p:cNvSpPr>
            <p:nvPr/>
          </p:nvSpPr>
          <p:spPr bwMode="auto">
            <a:xfrm>
              <a:off x="1237" y="2019"/>
              <a:ext cx="1048" cy="256"/>
            </a:xfrm>
            <a:prstGeom prst="rect">
              <a:avLst/>
            </a:prstGeom>
            <a:solidFill>
              <a:srgbClr val="00CC99"/>
            </a:solidFill>
            <a:ln w="9525">
              <a:noFill/>
              <a:miter lim="800000"/>
              <a:headEnd/>
              <a:tailEnd/>
            </a:ln>
          </p:spPr>
          <p:txBody>
            <a:bodyPr/>
            <a:lstStyle/>
            <a:p>
              <a:endParaRPr lang="ar-IQ"/>
            </a:p>
          </p:txBody>
        </p:sp>
        <p:sp>
          <p:nvSpPr>
            <p:cNvPr id="48157" name="Rectangle 29"/>
            <p:cNvSpPr>
              <a:spLocks noChangeArrowheads="1"/>
            </p:cNvSpPr>
            <p:nvPr/>
          </p:nvSpPr>
          <p:spPr bwMode="auto">
            <a:xfrm>
              <a:off x="1310" y="2062"/>
              <a:ext cx="895" cy="163"/>
            </a:xfrm>
            <a:prstGeom prst="rect">
              <a:avLst/>
            </a:prstGeom>
            <a:noFill/>
            <a:ln w="9525">
              <a:noFill/>
              <a:miter lim="800000"/>
              <a:headEnd/>
              <a:tailEnd/>
            </a:ln>
          </p:spPr>
          <p:txBody>
            <a:bodyPr wrap="none" lIns="0" tIns="0" rIns="0" bIns="0">
              <a:spAutoFit/>
            </a:bodyPr>
            <a:lstStyle/>
            <a:p>
              <a:r>
                <a:rPr lang="en-US" sz="1700">
                  <a:solidFill>
                    <a:srgbClr val="000000"/>
                  </a:solidFill>
                  <a:latin typeface="Arial" pitchFamily="34" charset="0"/>
                </a:rPr>
                <a:t>protein subunit</a:t>
              </a:r>
              <a:endParaRPr lang="en-US" sz="2400">
                <a:solidFill>
                  <a:schemeClr val="tx1"/>
                </a:solidFill>
              </a:endParaRPr>
            </a:p>
          </p:txBody>
        </p:sp>
        <p:sp>
          <p:nvSpPr>
            <p:cNvPr id="48158" name="Rectangle 30"/>
            <p:cNvSpPr>
              <a:spLocks noChangeArrowheads="1"/>
            </p:cNvSpPr>
            <p:nvPr/>
          </p:nvSpPr>
          <p:spPr bwMode="auto">
            <a:xfrm>
              <a:off x="1237" y="2019"/>
              <a:ext cx="1048" cy="256"/>
            </a:xfrm>
            <a:prstGeom prst="rect">
              <a:avLst/>
            </a:prstGeom>
            <a:noFill/>
            <a:ln w="15875">
              <a:solidFill>
                <a:srgbClr val="808080"/>
              </a:solidFill>
              <a:miter lim="800000"/>
              <a:headEnd/>
              <a:tailEnd/>
            </a:ln>
          </p:spPr>
          <p:txBody>
            <a:bodyPr/>
            <a:lstStyle/>
            <a:p>
              <a:endParaRPr lang="ar-IQ"/>
            </a:p>
          </p:txBody>
        </p:sp>
        <p:sp>
          <p:nvSpPr>
            <p:cNvPr id="48159" name="Rectangle 31"/>
            <p:cNvSpPr>
              <a:spLocks noChangeArrowheads="1"/>
            </p:cNvSpPr>
            <p:nvPr/>
          </p:nvSpPr>
          <p:spPr bwMode="auto">
            <a:xfrm>
              <a:off x="1237" y="1539"/>
              <a:ext cx="1048" cy="257"/>
            </a:xfrm>
            <a:prstGeom prst="rect">
              <a:avLst/>
            </a:prstGeom>
            <a:solidFill>
              <a:srgbClr val="00CC99"/>
            </a:solidFill>
            <a:ln w="9525">
              <a:noFill/>
              <a:miter lim="800000"/>
              <a:headEnd/>
              <a:tailEnd/>
            </a:ln>
          </p:spPr>
          <p:txBody>
            <a:bodyPr/>
            <a:lstStyle/>
            <a:p>
              <a:endParaRPr lang="ar-IQ"/>
            </a:p>
          </p:txBody>
        </p:sp>
        <p:sp>
          <p:nvSpPr>
            <p:cNvPr id="48160" name="Rectangle 32"/>
            <p:cNvSpPr>
              <a:spLocks noChangeArrowheads="1"/>
            </p:cNvSpPr>
            <p:nvPr/>
          </p:nvSpPr>
          <p:spPr bwMode="auto">
            <a:xfrm>
              <a:off x="1426" y="1583"/>
              <a:ext cx="659" cy="163"/>
            </a:xfrm>
            <a:prstGeom prst="rect">
              <a:avLst/>
            </a:prstGeom>
            <a:noFill/>
            <a:ln w="9525">
              <a:noFill/>
              <a:miter lim="800000"/>
              <a:headEnd/>
              <a:tailEnd/>
            </a:ln>
          </p:spPr>
          <p:txBody>
            <a:bodyPr wrap="none" lIns="0" tIns="0" rIns="0" bIns="0">
              <a:spAutoFit/>
            </a:bodyPr>
            <a:lstStyle/>
            <a:p>
              <a:r>
                <a:rPr lang="en-US" sz="1700" dirty="0">
                  <a:solidFill>
                    <a:srgbClr val="000000"/>
                  </a:solidFill>
                  <a:latin typeface="Arial" pitchFamily="34" charset="0"/>
                </a:rPr>
                <a:t>amino acid</a:t>
              </a:r>
              <a:endParaRPr lang="en-US" sz="2400" dirty="0">
                <a:solidFill>
                  <a:schemeClr val="tx1"/>
                </a:solidFill>
              </a:endParaRPr>
            </a:p>
          </p:txBody>
        </p:sp>
        <p:sp>
          <p:nvSpPr>
            <p:cNvPr id="48161" name="Rectangle 33"/>
            <p:cNvSpPr>
              <a:spLocks noChangeArrowheads="1"/>
            </p:cNvSpPr>
            <p:nvPr/>
          </p:nvSpPr>
          <p:spPr bwMode="auto">
            <a:xfrm>
              <a:off x="1237" y="1539"/>
              <a:ext cx="1048" cy="257"/>
            </a:xfrm>
            <a:prstGeom prst="rect">
              <a:avLst/>
            </a:prstGeom>
            <a:noFill/>
            <a:ln w="15875">
              <a:solidFill>
                <a:srgbClr val="808080"/>
              </a:solidFill>
              <a:miter lim="800000"/>
              <a:headEnd/>
              <a:tailEnd/>
            </a:ln>
          </p:spPr>
          <p:txBody>
            <a:bodyPr/>
            <a:lstStyle/>
            <a:p>
              <a:endParaRPr lang="ar-IQ"/>
            </a:p>
          </p:txBody>
        </p:sp>
      </p:grpSp>
      <p:sp>
        <p:nvSpPr>
          <p:cNvPr id="5" name="Rectangle 4"/>
          <p:cNvSpPr/>
          <p:nvPr/>
        </p:nvSpPr>
        <p:spPr>
          <a:xfrm>
            <a:off x="1210281" y="1532950"/>
            <a:ext cx="3760286" cy="313932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Low" rtl="0">
              <a:buFont typeface="Arial" pitchFamily="34" charset="0"/>
              <a:buChar char="•"/>
            </a:pPr>
            <a:r>
              <a:rPr lang="en-US" b="1" dirty="0"/>
              <a:t>Proteins</a:t>
            </a:r>
            <a:r>
              <a:rPr lang="en-US" dirty="0"/>
              <a:t> are large biomolecules, or macromolecules, consisting of one or more long chains of amino acid residues. </a:t>
            </a:r>
          </a:p>
          <a:p>
            <a:pPr marL="285750" indent="-285750" algn="justLow" rtl="0">
              <a:buFont typeface="Arial" pitchFamily="34" charset="0"/>
              <a:buChar char="•"/>
            </a:pPr>
            <a:r>
              <a:rPr lang="en-US" dirty="0"/>
              <a:t>Proteins perform a vast array of functions within organisms, including catalyzing metabolic reactions, DNA replication, responding to stimuli, and transporting molecules from one location to another.</a:t>
            </a:r>
          </a:p>
        </p:txBody>
      </p:sp>
      <p:cxnSp>
        <p:nvCxnSpPr>
          <p:cNvPr id="7" name="Straight Connector 6"/>
          <p:cNvCxnSpPr/>
          <p:nvPr/>
        </p:nvCxnSpPr>
        <p:spPr>
          <a:xfrm>
            <a:off x="417097" y="5085184"/>
            <a:ext cx="1440160" cy="0"/>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sp>
        <p:nvSpPr>
          <p:cNvPr id="31" name="Line 20"/>
          <p:cNvSpPr>
            <a:spLocks noChangeShapeType="1"/>
          </p:cNvSpPr>
          <p:nvPr/>
        </p:nvSpPr>
        <p:spPr bwMode="auto">
          <a:xfrm>
            <a:off x="7200741" y="5573020"/>
            <a:ext cx="501491" cy="0"/>
          </a:xfrm>
          <a:prstGeom prst="line">
            <a:avLst/>
          </a:prstGeom>
          <a:noFill/>
          <a:ln w="57150">
            <a:solidFill>
              <a:schemeClr val="tx1"/>
            </a:solidFill>
            <a:round/>
            <a:headEnd/>
            <a:tailEnd type="triangle" w="med" len="med"/>
          </a:ln>
          <a:effectLst/>
        </p:spPr>
        <p:txBody>
          <a:bodyPr/>
          <a:lstStyle/>
          <a:p>
            <a:endParaRPr lang="ar-IQ"/>
          </a:p>
        </p:txBody>
      </p:sp>
      <p:cxnSp>
        <p:nvCxnSpPr>
          <p:cNvPr id="9" name="Straight Connector 8"/>
          <p:cNvCxnSpPr/>
          <p:nvPr/>
        </p:nvCxnSpPr>
        <p:spPr>
          <a:xfrm>
            <a:off x="1857257" y="5085184"/>
            <a:ext cx="0" cy="936104"/>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H="1">
            <a:off x="417097" y="6021288"/>
            <a:ext cx="1440160" cy="0"/>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flipV="1">
            <a:off x="417097" y="5085184"/>
            <a:ext cx="0" cy="936104"/>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2483768" y="5085184"/>
            <a:ext cx="2486799" cy="0"/>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4970567" y="5085184"/>
            <a:ext cx="0" cy="936104"/>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flipH="1">
            <a:off x="2483768" y="6021288"/>
            <a:ext cx="2486799" cy="0"/>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flipV="1">
            <a:off x="2483768" y="5085184"/>
            <a:ext cx="0" cy="936104"/>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a:off x="5819776" y="5085184"/>
            <a:ext cx="1285715" cy="0"/>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7105491" y="5085184"/>
            <a:ext cx="0" cy="936104"/>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a:off x="5819776" y="5085184"/>
            <a:ext cx="0" cy="936104"/>
          </a:xfrm>
          <a:prstGeom prst="line">
            <a:avLst/>
          </a:prstGeom>
        </p:spPr>
        <p:style>
          <a:lnRef idx="3">
            <a:schemeClr val="dk1"/>
          </a:lnRef>
          <a:fillRef idx="0">
            <a:schemeClr val="dk1"/>
          </a:fillRef>
          <a:effectRef idx="2">
            <a:schemeClr val="dk1"/>
          </a:effectRef>
          <a:fontRef idx="minor">
            <a:schemeClr val="tx1"/>
          </a:fontRef>
        </p:style>
      </p:cxnSp>
      <p:cxnSp>
        <p:nvCxnSpPr>
          <p:cNvPr id="48165" name="Straight Connector 48164"/>
          <p:cNvCxnSpPr/>
          <p:nvPr/>
        </p:nvCxnSpPr>
        <p:spPr>
          <a:xfrm flipH="1">
            <a:off x="5819776" y="6021288"/>
            <a:ext cx="1285715" cy="0"/>
          </a:xfrm>
          <a:prstGeom prst="line">
            <a:avLst/>
          </a:prstGeom>
        </p:spPr>
        <p:style>
          <a:lnRef idx="3">
            <a:schemeClr val="dk1"/>
          </a:lnRef>
          <a:fillRef idx="0">
            <a:schemeClr val="dk1"/>
          </a:fillRef>
          <a:effectRef idx="2">
            <a:schemeClr val="dk1"/>
          </a:effectRef>
          <a:fontRef idx="minor">
            <a:schemeClr val="tx1"/>
          </a:fontRef>
        </p:style>
      </p:cxnSp>
      <p:cxnSp>
        <p:nvCxnSpPr>
          <p:cNvPr id="48168" name="Straight Connector 48167"/>
          <p:cNvCxnSpPr/>
          <p:nvPr/>
        </p:nvCxnSpPr>
        <p:spPr>
          <a:xfrm>
            <a:off x="7702232" y="5085184"/>
            <a:ext cx="1334264" cy="0"/>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48171" name="Straight Connector 48170"/>
          <p:cNvCxnSpPr/>
          <p:nvPr/>
        </p:nvCxnSpPr>
        <p:spPr>
          <a:xfrm>
            <a:off x="9036496" y="5085184"/>
            <a:ext cx="0" cy="936104"/>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48173" name="Straight Connector 48172"/>
          <p:cNvCxnSpPr/>
          <p:nvPr/>
        </p:nvCxnSpPr>
        <p:spPr>
          <a:xfrm flipH="1">
            <a:off x="7702232" y="6021288"/>
            <a:ext cx="1334264" cy="0"/>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cxnSp>
        <p:nvCxnSpPr>
          <p:cNvPr id="48175" name="Straight Connector 48174"/>
          <p:cNvCxnSpPr/>
          <p:nvPr/>
        </p:nvCxnSpPr>
        <p:spPr>
          <a:xfrm>
            <a:off x="7702232" y="5085184"/>
            <a:ext cx="0" cy="936104"/>
          </a:xfrm>
          <a:prstGeom prst="line">
            <a:avLst/>
          </a:prstGeom>
          <a:ln>
            <a:solidFill>
              <a:srgbClr val="080010"/>
            </a:solidFill>
          </a:ln>
        </p:spPr>
        <p:style>
          <a:lnRef idx="3">
            <a:schemeClr val="dk1"/>
          </a:lnRef>
          <a:fillRef idx="0">
            <a:schemeClr val="dk1"/>
          </a:fillRef>
          <a:effectRef idx="2">
            <a:schemeClr val="dk1"/>
          </a:effectRef>
          <a:fontRef idx="minor">
            <a:schemeClr val="tx1"/>
          </a:fontRef>
        </p:style>
      </p:cxnSp>
      <p:sp>
        <p:nvSpPr>
          <p:cNvPr id="48176" name="TextBox 48175"/>
          <p:cNvSpPr txBox="1"/>
          <p:nvPr/>
        </p:nvSpPr>
        <p:spPr>
          <a:xfrm>
            <a:off x="453101" y="6207670"/>
            <a:ext cx="1368152" cy="369332"/>
          </a:xfrm>
          <a:prstGeom prst="rect">
            <a:avLst/>
          </a:prstGeom>
          <a:solidFill>
            <a:schemeClr val="bg1"/>
          </a:solidFill>
        </p:spPr>
        <p:txBody>
          <a:bodyPr wrap="square" rtlCol="1">
            <a:spAutoFit/>
          </a:bodyPr>
          <a:lstStyle/>
          <a:p>
            <a:pPr algn="l" rtl="0"/>
            <a:r>
              <a:rPr lang="en-US" dirty="0"/>
              <a:t>Amino acid</a:t>
            </a:r>
          </a:p>
        </p:txBody>
      </p:sp>
      <p:sp>
        <p:nvSpPr>
          <p:cNvPr id="48177" name="TextBox 48176"/>
          <p:cNvSpPr txBox="1"/>
          <p:nvPr/>
        </p:nvSpPr>
        <p:spPr>
          <a:xfrm>
            <a:off x="2978640" y="6207670"/>
            <a:ext cx="1497053" cy="369332"/>
          </a:xfrm>
          <a:prstGeom prst="rect">
            <a:avLst/>
          </a:prstGeom>
          <a:noFill/>
        </p:spPr>
        <p:txBody>
          <a:bodyPr wrap="square" rtlCol="1">
            <a:spAutoFit/>
          </a:bodyPr>
          <a:lstStyle/>
          <a:p>
            <a:pPr algn="l" rtl="0"/>
            <a:r>
              <a:rPr lang="en-US" dirty="0"/>
              <a:t>Dipeptide </a:t>
            </a:r>
          </a:p>
        </p:txBody>
      </p:sp>
      <p:sp>
        <p:nvSpPr>
          <p:cNvPr id="48179" name="TextBox 48178"/>
          <p:cNvSpPr txBox="1"/>
          <p:nvPr/>
        </p:nvSpPr>
        <p:spPr>
          <a:xfrm>
            <a:off x="5526326" y="6207670"/>
            <a:ext cx="1681083" cy="369332"/>
          </a:xfrm>
          <a:prstGeom prst="rect">
            <a:avLst/>
          </a:prstGeom>
          <a:noFill/>
        </p:spPr>
        <p:txBody>
          <a:bodyPr wrap="square" rtlCol="1">
            <a:spAutoFit/>
          </a:bodyPr>
          <a:lstStyle/>
          <a:p>
            <a:pPr algn="l" rtl="0"/>
            <a:r>
              <a:rPr lang="en-US" dirty="0"/>
              <a:t>Protein subunit </a:t>
            </a:r>
          </a:p>
        </p:txBody>
      </p:sp>
      <p:sp>
        <p:nvSpPr>
          <p:cNvPr id="48180" name="TextBox 48179"/>
          <p:cNvSpPr txBox="1"/>
          <p:nvPr/>
        </p:nvSpPr>
        <p:spPr>
          <a:xfrm>
            <a:off x="7957344" y="6207670"/>
            <a:ext cx="1334264" cy="369332"/>
          </a:xfrm>
          <a:prstGeom prst="rect">
            <a:avLst/>
          </a:prstGeom>
          <a:noFill/>
        </p:spPr>
        <p:txBody>
          <a:bodyPr wrap="square" rtlCol="1">
            <a:spAutoFit/>
          </a:bodyPr>
          <a:lstStyle/>
          <a:p>
            <a:pPr algn="l" rtl="0"/>
            <a:r>
              <a:rPr lang="en-US" dirty="0"/>
              <a:t>Protein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07056" y="1484784"/>
            <a:ext cx="7200800" cy="4896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1207056" y="332656"/>
            <a:ext cx="7200800" cy="1015663"/>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rtl="0"/>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a:p>
            <a:pPr algn="ctr" rtl="0"/>
            <a:r>
              <a:rPr lang="en-GB"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Proteins are the Body's Worker Molecules</a:t>
            </a:r>
          </a:p>
          <a:p>
            <a:pPr algn="ctr" rtl="0"/>
            <a:endParaRPr lang="en-GB" b="1" i="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321861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979712" y="274638"/>
            <a:ext cx="4824536" cy="778098"/>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a:latin typeface="Times New Roman" pitchFamily="18" charset="0"/>
                <a:cs typeface="Times New Roman" pitchFamily="18" charset="0"/>
              </a:rPr>
              <a:t> </a:t>
            </a:r>
            <a:r>
              <a:rPr lang="en-US" sz="3600" dirty="0">
                <a:latin typeface="Times New Roman" pitchFamily="18" charset="0"/>
                <a:cs typeface="Times New Roman" pitchFamily="18" charset="0"/>
              </a:rPr>
              <a:t>Proteins</a:t>
            </a:r>
            <a:endParaRPr lang="en-GB" sz="3600" dirty="0">
              <a:latin typeface="Times New Roman" pitchFamily="18" charset="0"/>
              <a:cs typeface="Times New Roman" pitchFamily="18" charset="0"/>
            </a:endParaRPr>
          </a:p>
        </p:txBody>
      </p:sp>
      <p:sp>
        <p:nvSpPr>
          <p:cNvPr id="9" name="Content Placeholder 8"/>
          <p:cNvSpPr>
            <a:spLocks noGrp="1"/>
          </p:cNvSpPr>
          <p:nvPr>
            <p:ph idx="1"/>
          </p:nvPr>
        </p:nvSpPr>
        <p:spPr>
          <a:xfrm>
            <a:off x="1187624" y="1447800"/>
            <a:ext cx="7746064" cy="4800600"/>
          </a:xfrm>
        </p:spPr>
        <p:style>
          <a:lnRef idx="2">
            <a:schemeClr val="dk1"/>
          </a:lnRef>
          <a:fillRef idx="1">
            <a:schemeClr val="lt1"/>
          </a:fillRef>
          <a:effectRef idx="0">
            <a:schemeClr val="dk1"/>
          </a:effectRef>
          <a:fontRef idx="minor">
            <a:schemeClr val="dk1"/>
          </a:fontRef>
        </p:style>
        <p:txBody>
          <a:bodyPr>
            <a:normAutofit/>
          </a:bodyPr>
          <a:lstStyle/>
          <a:p>
            <a:pPr algn="justLow" rtl="0"/>
            <a:endParaRPr lang="en-US" sz="2800" dirty="0">
              <a:latin typeface="Times New Roman" pitchFamily="18" charset="0"/>
              <a:cs typeface="Times New Roman" pitchFamily="18" charset="0"/>
            </a:endParaRPr>
          </a:p>
          <a:p>
            <a:pPr algn="justLow" rtl="0"/>
            <a:r>
              <a:rPr lang="en-US" sz="2800" dirty="0">
                <a:latin typeface="Times New Roman" pitchFamily="18" charset="0"/>
                <a:cs typeface="Times New Roman" pitchFamily="18" charset="0"/>
              </a:rPr>
              <a:t>Proteins are the most complex and varied class of molecules ; they are large polymer composed of carbon, nitrogen, oxygen and hydrogen.</a:t>
            </a:r>
          </a:p>
          <a:p>
            <a:pPr marL="82296" indent="0" algn="justLow" rtl="0">
              <a:buNone/>
            </a:pPr>
            <a:endParaRPr lang="en-US" sz="2800" dirty="0">
              <a:latin typeface="Times New Roman" pitchFamily="18" charset="0"/>
              <a:cs typeface="Times New Roman" pitchFamily="18" charset="0"/>
            </a:endParaRPr>
          </a:p>
          <a:p>
            <a:pPr algn="justLow" rtl="0"/>
            <a:r>
              <a:rPr lang="en-US" sz="2800" dirty="0">
                <a:latin typeface="Times New Roman" pitchFamily="18" charset="0"/>
                <a:cs typeface="Times New Roman" pitchFamily="18" charset="0"/>
              </a:rPr>
              <a:t>Upon hydrolysis proteins produce monomeric units called amino acids. Amino acids have amino group NH2- on alpha carbon atom located next to the carboxylic group.</a:t>
            </a:r>
          </a:p>
        </p:txBody>
      </p:sp>
    </p:spTree>
    <p:extLst>
      <p:ext uri="{BB962C8B-B14F-4D97-AF65-F5344CB8AC3E}">
        <p14:creationId xmlns:p14="http://schemas.microsoft.com/office/powerpoint/2010/main" val="330272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5"/>
          <p:cNvSpPr txBox="1">
            <a:spLocks noChangeArrowheads="1"/>
          </p:cNvSpPr>
          <p:nvPr/>
        </p:nvSpPr>
        <p:spPr bwMode="auto">
          <a:xfrm>
            <a:off x="1214414" y="1428736"/>
            <a:ext cx="7572428" cy="4278094"/>
          </a:xfrm>
          <a:prstGeom prst="rect">
            <a:avLst/>
          </a:prstGeom>
          <a:ln>
            <a:headEnd/>
            <a:tailEnd/>
          </a:ln>
        </p:spPr>
        <p:style>
          <a:lnRef idx="2">
            <a:schemeClr val="dk1"/>
          </a:lnRef>
          <a:fillRef idx="1">
            <a:schemeClr val="lt1"/>
          </a:fillRef>
          <a:effectRef idx="0">
            <a:schemeClr val="dk1"/>
          </a:effectRef>
          <a:fontRef idx="minor">
            <a:schemeClr val="dk1"/>
          </a:fontRef>
        </p:style>
        <p:txBody>
          <a:bodyPr wrap="square">
            <a:spAutoFit/>
          </a:bodyPr>
          <a:lstStyle/>
          <a:p>
            <a:pPr marL="233363" indent="-233363" algn="justLow" rtl="0" eaLnBrk="0" hangingPunct="0">
              <a:spcBef>
                <a:spcPct val="50000"/>
              </a:spcBef>
              <a:buFontTx/>
              <a:buChar char="•"/>
            </a:pPr>
            <a:r>
              <a:rPr lang="en-US" altLang="en-US" sz="2800" dirty="0">
                <a:solidFill>
                  <a:schemeClr val="dk1"/>
                </a:solidFill>
                <a:latin typeface="Times New Roman" pitchFamily="18" charset="0"/>
                <a:cs typeface="Times New Roman" pitchFamily="18" charset="0"/>
              </a:rPr>
              <a:t>Proteins are composed of 20 common amino acids</a:t>
            </a:r>
          </a:p>
          <a:p>
            <a:pPr marL="233363" indent="-233363" algn="justLow" rtl="0" eaLnBrk="0" hangingPunct="0">
              <a:spcBef>
                <a:spcPct val="50000"/>
              </a:spcBef>
              <a:buFontTx/>
              <a:buChar char="•"/>
            </a:pPr>
            <a:r>
              <a:rPr lang="en-US" altLang="en-US" sz="2800" dirty="0">
                <a:solidFill>
                  <a:schemeClr val="dk1"/>
                </a:solidFill>
                <a:latin typeface="Times New Roman" pitchFamily="18" charset="0"/>
                <a:cs typeface="Times New Roman" pitchFamily="18" charset="0"/>
              </a:rPr>
              <a:t>Each amino acid contains:</a:t>
            </a:r>
          </a:p>
          <a:p>
            <a:pPr marL="233363" indent="-233363" algn="justLow" rtl="0" eaLnBrk="0" hangingPunct="0">
              <a:spcBef>
                <a:spcPct val="50000"/>
              </a:spcBef>
            </a:pPr>
            <a:r>
              <a:rPr lang="en-US" altLang="en-US" sz="2800" dirty="0">
                <a:solidFill>
                  <a:schemeClr val="dk1"/>
                </a:solidFill>
                <a:latin typeface="Times New Roman" pitchFamily="18" charset="0"/>
                <a:cs typeface="Times New Roman" pitchFamily="18" charset="0"/>
              </a:rPr>
              <a:t>	(1)  </a:t>
            </a:r>
            <a:r>
              <a:rPr lang="en-US" altLang="en-US" sz="2800" dirty="0" err="1">
                <a:solidFill>
                  <a:schemeClr val="dk1"/>
                </a:solidFill>
                <a:latin typeface="Times New Roman" pitchFamily="18" charset="0"/>
                <a:cs typeface="Times New Roman" pitchFamily="18" charset="0"/>
              </a:rPr>
              <a:t>Carboxylate</a:t>
            </a:r>
            <a:r>
              <a:rPr lang="en-US" altLang="en-US" sz="2800" dirty="0">
                <a:solidFill>
                  <a:schemeClr val="dk1"/>
                </a:solidFill>
                <a:latin typeface="Times New Roman" pitchFamily="18" charset="0"/>
                <a:cs typeface="Times New Roman" pitchFamily="18" charset="0"/>
              </a:rPr>
              <a:t> group (-COO</a:t>
            </a:r>
            <a:r>
              <a:rPr lang="en-US" altLang="en-US" sz="2800" dirty="0">
                <a:solidFill>
                  <a:schemeClr val="accent5"/>
                </a:solidFill>
                <a:latin typeface="Times New Roman" pitchFamily="18" charset="0"/>
                <a:cs typeface="Times New Roman" pitchFamily="18" charset="0"/>
              </a:rPr>
              <a:t>¯</a:t>
            </a:r>
            <a:r>
              <a:rPr lang="en-US" altLang="en-US" sz="2800" dirty="0">
                <a:solidFill>
                  <a:schemeClr val="dk1"/>
                </a:solidFill>
                <a:latin typeface="Times New Roman" pitchFamily="18" charset="0"/>
                <a:cs typeface="Times New Roman" pitchFamily="18" charset="0"/>
              </a:rPr>
              <a:t>)</a:t>
            </a:r>
          </a:p>
          <a:p>
            <a:pPr marL="233363" indent="-233363" algn="justLow" rtl="0" eaLnBrk="0" hangingPunct="0">
              <a:spcBef>
                <a:spcPct val="50000"/>
              </a:spcBef>
            </a:pPr>
            <a:r>
              <a:rPr lang="en-US" altLang="en-US" sz="2800" dirty="0">
                <a:solidFill>
                  <a:schemeClr val="dk1"/>
                </a:solidFill>
                <a:latin typeface="Times New Roman" pitchFamily="18" charset="0"/>
                <a:cs typeface="Times New Roman" pitchFamily="18" charset="0"/>
              </a:rPr>
              <a:t>	(2)  Amino group (-NH</a:t>
            </a:r>
            <a:r>
              <a:rPr lang="en-US" altLang="en-US" sz="2000" dirty="0">
                <a:solidFill>
                  <a:schemeClr val="dk1"/>
                </a:solidFill>
                <a:latin typeface="Times New Roman" pitchFamily="18" charset="0"/>
                <a:cs typeface="Times New Roman" pitchFamily="18" charset="0"/>
              </a:rPr>
              <a:t>2</a:t>
            </a:r>
            <a:r>
              <a:rPr lang="en-US" altLang="en-US" sz="2800" dirty="0">
                <a:solidFill>
                  <a:schemeClr val="dk1"/>
                </a:solidFill>
                <a:latin typeface="Times New Roman" pitchFamily="18" charset="0"/>
                <a:cs typeface="Times New Roman" pitchFamily="18" charset="0"/>
              </a:rPr>
              <a:t>)</a:t>
            </a:r>
          </a:p>
          <a:p>
            <a:pPr marL="233363" indent="-233363" algn="justLow" rtl="0" eaLnBrk="0" hangingPunct="0">
              <a:spcBef>
                <a:spcPct val="50000"/>
              </a:spcBef>
            </a:pPr>
            <a:r>
              <a:rPr lang="en-US" altLang="en-US" sz="2800" dirty="0">
                <a:latin typeface="Times New Roman" pitchFamily="18" charset="0"/>
                <a:cs typeface="Times New Roman" pitchFamily="18" charset="0"/>
              </a:rPr>
              <a:t>   (3) Hydrogen atom (- H)</a:t>
            </a:r>
            <a:endParaRPr lang="en-US" altLang="en-US" sz="2800" dirty="0">
              <a:solidFill>
                <a:schemeClr val="dk1"/>
              </a:solidFill>
              <a:latin typeface="Times New Roman" pitchFamily="18" charset="0"/>
              <a:cs typeface="Times New Roman" pitchFamily="18" charset="0"/>
            </a:endParaRPr>
          </a:p>
          <a:p>
            <a:pPr marL="233363" indent="-233363" algn="justLow" rtl="0" eaLnBrk="0" hangingPunct="0">
              <a:spcBef>
                <a:spcPct val="50000"/>
              </a:spcBef>
            </a:pPr>
            <a:r>
              <a:rPr lang="en-US" altLang="en-US" sz="2800" dirty="0">
                <a:solidFill>
                  <a:schemeClr val="dk1"/>
                </a:solidFill>
                <a:latin typeface="Times New Roman" pitchFamily="18" charset="0"/>
                <a:cs typeface="Times New Roman" pitchFamily="18" charset="0"/>
              </a:rPr>
              <a:t>	(4)  Side chain (R) unique to each amino acid </a:t>
            </a:r>
          </a:p>
        </p:txBody>
      </p:sp>
      <p:sp>
        <p:nvSpPr>
          <p:cNvPr id="5" name="Title 1"/>
          <p:cNvSpPr txBox="1">
            <a:spLocks/>
          </p:cNvSpPr>
          <p:nvPr/>
        </p:nvSpPr>
        <p:spPr>
          <a:xfrm>
            <a:off x="1979712" y="274638"/>
            <a:ext cx="4824536" cy="778098"/>
          </a:xfrm>
          <a:prstGeom prst="rect">
            <a:avLst/>
          </a:prstGeom>
        </p:spPr>
        <p:style>
          <a:lnRef idx="1">
            <a:schemeClr val="accent2"/>
          </a:lnRef>
          <a:fillRef idx="2">
            <a:schemeClr val="accent2"/>
          </a:fillRef>
          <a:effectRef idx="1">
            <a:schemeClr val="accent2"/>
          </a:effectRef>
          <a:fontRef idx="minor">
            <a:schemeClr val="dk1"/>
          </a:fontRef>
        </p:style>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 </a:t>
            </a:r>
            <a:r>
              <a:rPr kumimoji="0" lang="en-US" sz="3600" b="0" i="0" u="none" strike="noStrike" kern="1200" cap="none" spc="0" normalizeH="0" baseline="0" noProof="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rPr>
              <a:t>Proteins</a:t>
            </a:r>
            <a:endParaRPr kumimoji="0" lang="en-GB" sz="3600" b="0" i="0" u="none" strike="noStrike" kern="1200" cap="none" spc="0" normalizeH="0" baseline="0" noProof="0" dirty="0">
              <a:ln>
                <a:noFill/>
              </a:ln>
              <a:solidFill>
                <a:schemeClr val="dk1"/>
              </a:solidFill>
              <a:effectLst>
                <a:outerShdw blurRad="50000" dist="30000" dir="5400000" algn="tl" rotWithShape="0">
                  <a:srgbClr val="000000">
                    <a:alpha val="30000"/>
                  </a:srgbClr>
                </a:outerShdw>
              </a:effectLst>
              <a:uLnTx/>
              <a:uFillTx/>
              <a:latin typeface="Times New Roman" pitchFamily="18" charset="0"/>
              <a:ea typeface="+mn-ea"/>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026"/>
          <p:cNvSpPr>
            <a:spLocks noGrp="1" noChangeArrowheads="1"/>
          </p:cNvSpPr>
          <p:nvPr>
            <p:ph type="title"/>
          </p:nvPr>
        </p:nvSpPr>
        <p:spPr>
          <a:xfrm>
            <a:off x="1214414" y="357166"/>
            <a:ext cx="7400948" cy="1214446"/>
          </a:xfrm>
        </p:spPr>
        <p:style>
          <a:lnRef idx="1">
            <a:schemeClr val="accent2"/>
          </a:lnRef>
          <a:fillRef idx="2">
            <a:schemeClr val="accent2"/>
          </a:fillRef>
          <a:effectRef idx="1">
            <a:schemeClr val="accent2"/>
          </a:effectRef>
          <a:fontRef idx="minor">
            <a:schemeClr val="dk1"/>
          </a:fontRef>
        </p:style>
        <p:txBody>
          <a:bodyPr>
            <a:normAutofit/>
          </a:bodyPr>
          <a:lstStyle/>
          <a:p>
            <a:pPr algn="ctr" rtl="0" eaLnBrk="1" hangingPunct="1"/>
            <a:r>
              <a:rPr lang="en-US" altLang="en-US" sz="3600" dirty="0">
                <a:latin typeface="Times New Roman" pitchFamily="18" charset="0"/>
                <a:cs typeface="Times New Roman" pitchFamily="18" charset="0"/>
              </a:rPr>
              <a:t>Structure of an amino acid </a:t>
            </a:r>
            <a:br>
              <a:rPr lang="en-US" altLang="en-US" sz="3600" dirty="0">
                <a:latin typeface="Times New Roman" pitchFamily="18" charset="0"/>
                <a:cs typeface="Times New Roman" pitchFamily="18" charset="0"/>
              </a:rPr>
            </a:br>
            <a:r>
              <a:rPr lang="en-US" altLang="en-US" sz="3600" dirty="0">
                <a:latin typeface="Times New Roman" pitchFamily="18" charset="0"/>
                <a:cs typeface="Times New Roman" pitchFamily="18" charset="0"/>
              </a:rPr>
              <a:t>and a </a:t>
            </a:r>
            <a:r>
              <a:rPr lang="en-US" altLang="en-US" sz="3600" dirty="0" err="1">
                <a:latin typeface="Times New Roman" pitchFamily="18" charset="0"/>
                <a:cs typeface="Times New Roman" pitchFamily="18" charset="0"/>
              </a:rPr>
              <a:t>dipeptide</a:t>
            </a:r>
            <a:endParaRPr lang="en-US" altLang="en-US" sz="3600" dirty="0">
              <a:latin typeface="Times New Roman" pitchFamily="18" charset="0"/>
              <a:cs typeface="Times New Roman" pitchFamily="18" charset="0"/>
            </a:endParaRPr>
          </a:p>
        </p:txBody>
      </p:sp>
      <p:sp>
        <p:nvSpPr>
          <p:cNvPr id="59395" name="Text Box 1029"/>
          <p:cNvSpPr txBox="1">
            <a:spLocks noChangeArrowheads="1"/>
          </p:cNvSpPr>
          <p:nvPr/>
        </p:nvSpPr>
        <p:spPr bwMode="auto">
          <a:xfrm>
            <a:off x="1219200" y="1524000"/>
            <a:ext cx="7239000" cy="457200"/>
          </a:xfrm>
          <a:prstGeom prst="rect">
            <a:avLst/>
          </a:prstGeom>
          <a:noFill/>
          <a:ln w="9525">
            <a:noFill/>
            <a:miter lim="800000"/>
            <a:headEnd/>
            <a:tailEnd/>
          </a:ln>
        </p:spPr>
        <p:txBody>
          <a:bodyPr>
            <a:spAutoFit/>
          </a:bodyPr>
          <a:lstStyle/>
          <a:p>
            <a:pPr eaLnBrk="0" hangingPunct="0">
              <a:spcBef>
                <a:spcPct val="50000"/>
              </a:spcBef>
            </a:pPr>
            <a:endParaRPr lang="en-US" altLang="en-US" sz="2400">
              <a:latin typeface="Times New Roman" pitchFamily="18" charset="0"/>
            </a:endParaRPr>
          </a:p>
        </p:txBody>
      </p:sp>
      <p:sp>
        <p:nvSpPr>
          <p:cNvPr id="59396" name="Text Box 1030"/>
          <p:cNvSpPr txBox="1">
            <a:spLocks noChangeArrowheads="1"/>
          </p:cNvSpPr>
          <p:nvPr/>
        </p:nvSpPr>
        <p:spPr bwMode="auto">
          <a:xfrm>
            <a:off x="1142976" y="1857364"/>
            <a:ext cx="7620024" cy="99719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l" rtl="0" eaLnBrk="0" hangingPunct="0">
              <a:lnSpc>
                <a:spcPct val="80000"/>
              </a:lnSpc>
              <a:spcBef>
                <a:spcPct val="50000"/>
              </a:spcBef>
            </a:pPr>
            <a:r>
              <a:rPr lang="en-US" altLang="en-US" sz="2400" dirty="0">
                <a:latin typeface="Times New Roman" pitchFamily="18" charset="0"/>
                <a:cs typeface="Times New Roman" pitchFamily="18" charset="0"/>
              </a:rPr>
              <a:t>(</a:t>
            </a:r>
            <a:r>
              <a:rPr lang="en-US" altLang="en-US" sz="2800" b="1" dirty="0">
                <a:latin typeface="Times New Roman" pitchFamily="18" charset="0"/>
                <a:cs typeface="Times New Roman" pitchFamily="18" charset="0"/>
              </a:rPr>
              <a:t>a) Amino group (blue), </a:t>
            </a:r>
            <a:r>
              <a:rPr lang="en-US" altLang="en-US" sz="2800" b="1" dirty="0" err="1">
                <a:latin typeface="Times New Roman" pitchFamily="18" charset="0"/>
                <a:cs typeface="Times New Roman" pitchFamily="18" charset="0"/>
              </a:rPr>
              <a:t>carboxylate</a:t>
            </a:r>
            <a:r>
              <a:rPr lang="en-US" altLang="en-US" sz="2800" b="1" dirty="0">
                <a:latin typeface="Times New Roman" pitchFamily="18" charset="0"/>
                <a:cs typeface="Times New Roman" pitchFamily="18" charset="0"/>
              </a:rPr>
              <a:t> group (red)</a:t>
            </a:r>
          </a:p>
          <a:p>
            <a:pPr algn="l" rtl="0" eaLnBrk="0" hangingPunct="0">
              <a:lnSpc>
                <a:spcPct val="80000"/>
              </a:lnSpc>
              <a:spcBef>
                <a:spcPct val="50000"/>
              </a:spcBef>
            </a:pPr>
            <a:r>
              <a:rPr lang="en-US" altLang="en-US" sz="2800" b="1" dirty="0">
                <a:latin typeface="Times New Roman" pitchFamily="18" charset="0"/>
                <a:cs typeface="Times New Roman" pitchFamily="18" charset="0"/>
              </a:rPr>
              <a:t>(b) </a:t>
            </a:r>
            <a:r>
              <a:rPr lang="en-US" altLang="en-US" sz="2800" b="1" dirty="0" err="1">
                <a:latin typeface="Times New Roman" pitchFamily="18" charset="0"/>
                <a:cs typeface="Times New Roman" pitchFamily="18" charset="0"/>
              </a:rPr>
              <a:t>Dipeptides</a:t>
            </a:r>
            <a:r>
              <a:rPr lang="en-US" altLang="en-US" sz="2800" b="1" dirty="0">
                <a:latin typeface="Times New Roman" pitchFamily="18" charset="0"/>
                <a:cs typeface="Times New Roman" pitchFamily="18" charset="0"/>
              </a:rPr>
              <a:t> are connected by peptide bonds</a:t>
            </a:r>
          </a:p>
        </p:txBody>
      </p:sp>
      <p:pic>
        <p:nvPicPr>
          <p:cNvPr id="59397" name="Picture 1031"/>
          <p:cNvPicPr>
            <a:picLocks noGrp="1" noChangeAspect="1" noChangeArrowheads="1"/>
          </p:cNvPicPr>
          <p:nvPr>
            <p:ph idx="1"/>
          </p:nvPr>
        </p:nvPicPr>
        <p:blipFill>
          <a:blip r:embed="rId3"/>
          <a:srcRect/>
          <a:stretch>
            <a:fillRect/>
          </a:stretch>
        </p:blipFill>
        <p:spPr>
          <a:xfrm>
            <a:off x="1714480" y="3143248"/>
            <a:ext cx="6000792" cy="33559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2976" y="357166"/>
            <a:ext cx="7498080" cy="11430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altLang="zh-CN" sz="4000" dirty="0">
                <a:latin typeface="Times New Roman" pitchFamily="18" charset="0"/>
                <a:cs typeface="Times New Roman" pitchFamily="18" charset="0"/>
              </a:rPr>
              <a:t>Introduction to Biochemistry </a:t>
            </a:r>
            <a:br>
              <a:rPr lang="en-US" altLang="zh-CN" sz="4000" dirty="0">
                <a:latin typeface="Times New Roman" pitchFamily="18" charset="0"/>
                <a:cs typeface="Times New Roman" pitchFamily="18" charset="0"/>
              </a:rPr>
            </a:br>
            <a:r>
              <a:rPr lang="en-US" altLang="zh-CN" sz="4000" dirty="0">
                <a:latin typeface="Times New Roman" pitchFamily="18" charset="0"/>
                <a:cs typeface="Times New Roman" pitchFamily="18" charset="0"/>
              </a:rPr>
              <a:t>Overview:  </a:t>
            </a:r>
          </a:p>
        </p:txBody>
      </p:sp>
      <p:sp>
        <p:nvSpPr>
          <p:cNvPr id="5123" name="Rectangle 3"/>
          <p:cNvSpPr>
            <a:spLocks noGrp="1" noChangeArrowheads="1"/>
          </p:cNvSpPr>
          <p:nvPr>
            <p:ph idx="1"/>
          </p:nvPr>
        </p:nvSpPr>
        <p:spPr>
          <a:xfrm>
            <a:off x="1214414" y="1785926"/>
            <a:ext cx="7072362" cy="3929090"/>
          </a:xfrm>
        </p:spPr>
        <p:style>
          <a:lnRef idx="2">
            <a:schemeClr val="accent6"/>
          </a:lnRef>
          <a:fillRef idx="1">
            <a:schemeClr val="lt1"/>
          </a:fillRef>
          <a:effectRef idx="0">
            <a:schemeClr val="accent6"/>
          </a:effectRef>
          <a:fontRef idx="minor">
            <a:schemeClr val="dk1"/>
          </a:fontRef>
        </p:style>
        <p:txBody>
          <a:bodyPr>
            <a:normAutofit/>
          </a:bodyPr>
          <a:lstStyle/>
          <a:p>
            <a:pPr algn="l" rtl="0">
              <a:spcBef>
                <a:spcPct val="100000"/>
              </a:spcBef>
            </a:pPr>
            <a:r>
              <a:rPr lang="en-US" altLang="zh-CN" dirty="0">
                <a:latin typeface="Times New Roman" pitchFamily="18" charset="0"/>
                <a:cs typeface="Times New Roman" pitchFamily="18" charset="0"/>
              </a:rPr>
              <a:t>What we mean by Biochemistry?</a:t>
            </a:r>
          </a:p>
          <a:p>
            <a:pPr algn="l" rtl="0">
              <a:spcBef>
                <a:spcPct val="100000"/>
              </a:spcBef>
            </a:pPr>
            <a:r>
              <a:rPr lang="en-US" altLang="zh-CN" dirty="0">
                <a:latin typeface="Times New Roman" pitchFamily="18" charset="0"/>
                <a:cs typeface="Times New Roman" pitchFamily="18" charset="0"/>
              </a:rPr>
              <a:t>What is </a:t>
            </a:r>
            <a:r>
              <a:rPr lang="en-GB" dirty="0">
                <a:latin typeface="Times New Roman" pitchFamily="18" charset="0"/>
                <a:cs typeface="Times New Roman" pitchFamily="18" charset="0"/>
              </a:rPr>
              <a:t>the aim of Biochemistry?</a:t>
            </a:r>
          </a:p>
          <a:p>
            <a:pPr algn="l" rtl="0">
              <a:spcBef>
                <a:spcPct val="100000"/>
              </a:spcBef>
            </a:pPr>
            <a:r>
              <a:rPr lang="en-US" altLang="zh-CN" dirty="0">
                <a:latin typeface="Times New Roman" pitchFamily="18" charset="0"/>
                <a:cs typeface="Times New Roman" pitchFamily="18" charset="0"/>
              </a:rPr>
              <a:t>What dose the Biochemistry discuss? </a:t>
            </a:r>
          </a:p>
          <a:p>
            <a:pPr algn="l" rtl="0">
              <a:spcBef>
                <a:spcPct val="100000"/>
              </a:spcBef>
            </a:pPr>
            <a:r>
              <a:rPr lang="en-US" altLang="zh-CN" dirty="0">
                <a:latin typeface="Times New Roman" pitchFamily="18" charset="0"/>
                <a:cs typeface="Times New Roman" pitchFamily="18" charset="0"/>
              </a:rPr>
              <a:t>General review of  biochemistry.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5736" y="332656"/>
            <a:ext cx="5400600" cy="720080"/>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dirty="0">
                <a:latin typeface="Times New Roman" pitchFamily="18" charset="0"/>
                <a:cs typeface="Times New Roman" pitchFamily="18" charset="0"/>
              </a:rPr>
              <a:t>3. Lipids</a:t>
            </a:r>
            <a:endParaRPr lang="en-GB" dirty="0">
              <a:latin typeface="Times New Roman" pitchFamily="18" charset="0"/>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5168" y="1493952"/>
            <a:ext cx="2951788" cy="223224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7" y="3717032"/>
            <a:ext cx="3024337" cy="220195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319695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234108" y="332656"/>
            <a:ext cx="4191000" cy="562392"/>
          </a:xfrm>
        </p:spPr>
        <p:style>
          <a:lnRef idx="1">
            <a:schemeClr val="accent2"/>
          </a:lnRef>
          <a:fillRef idx="2">
            <a:schemeClr val="accent2"/>
          </a:fillRef>
          <a:effectRef idx="1">
            <a:schemeClr val="accent2"/>
          </a:effectRef>
          <a:fontRef idx="minor">
            <a:schemeClr val="dk1"/>
          </a:fontRef>
        </p:style>
        <p:txBody>
          <a:bodyPr>
            <a:noAutofit/>
          </a:bodyPr>
          <a:lstStyle/>
          <a:p>
            <a:r>
              <a:rPr lang="en-US" sz="3600" dirty="0">
                <a:latin typeface="Times New Roman" pitchFamily="18" charset="0"/>
                <a:cs typeface="Times New Roman" pitchFamily="18" charset="0"/>
              </a:rPr>
              <a:t>  3- Lipids</a:t>
            </a:r>
          </a:p>
        </p:txBody>
      </p:sp>
      <p:grpSp>
        <p:nvGrpSpPr>
          <p:cNvPr id="2" name="Group 8"/>
          <p:cNvGrpSpPr>
            <a:grpSpLocks/>
          </p:cNvGrpSpPr>
          <p:nvPr/>
        </p:nvGrpSpPr>
        <p:grpSpPr bwMode="auto">
          <a:xfrm>
            <a:off x="5790903" y="958850"/>
            <a:ext cx="3201988" cy="2079625"/>
            <a:chOff x="96" y="1680"/>
            <a:chExt cx="2017" cy="1310"/>
          </a:xfrm>
        </p:grpSpPr>
        <p:graphicFrame>
          <p:nvGraphicFramePr>
            <p:cNvPr id="49155" name="Object 3"/>
            <p:cNvGraphicFramePr>
              <a:graphicFrameLocks noChangeAspect="1"/>
            </p:cNvGraphicFramePr>
            <p:nvPr/>
          </p:nvGraphicFramePr>
          <p:xfrm>
            <a:off x="1230" y="1680"/>
            <a:ext cx="883" cy="1248"/>
          </p:xfrm>
          <a:graphic>
            <a:graphicData uri="http://schemas.openxmlformats.org/presentationml/2006/ole">
              <mc:AlternateContent xmlns:mc="http://schemas.openxmlformats.org/markup-compatibility/2006">
                <mc:Choice xmlns:v="urn:schemas-microsoft-com:vml" Requires="v">
                  <p:oleObj spid="_x0000_s3506" name="MS Org Chart" r:id="rId4" imgW="1725105" imgH="2441542" progId="">
                    <p:embed/>
                  </p:oleObj>
                </mc:Choice>
                <mc:Fallback>
                  <p:oleObj name="MS Org Chart" r:id="rId4" imgW="1725105" imgH="2441542" progId="">
                    <p:embed/>
                    <p:pic>
                      <p:nvPicPr>
                        <p:cNvPr id="0" name="Picture 4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 y="1680"/>
                          <a:ext cx="883" cy="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9156" name="Text Box 4"/>
            <p:cNvSpPr txBox="1">
              <a:spLocks noChangeArrowheads="1"/>
            </p:cNvSpPr>
            <p:nvPr/>
          </p:nvSpPr>
          <p:spPr bwMode="auto">
            <a:xfrm>
              <a:off x="449" y="1718"/>
              <a:ext cx="781" cy="250"/>
            </a:xfrm>
            <a:prstGeom prst="rect">
              <a:avLst/>
            </a:prstGeom>
            <a:noFill/>
            <a:ln w="9525">
              <a:noFill/>
              <a:miter lim="800000"/>
              <a:headEnd/>
              <a:tailEnd/>
            </a:ln>
            <a:effectLst/>
          </p:spPr>
          <p:txBody>
            <a:bodyPr wrap="none">
              <a:spAutoFit/>
            </a:bodyPr>
            <a:lstStyle/>
            <a:p>
              <a:pPr algn="l" rtl="0"/>
              <a:r>
                <a:rPr lang="en-US" sz="2000" dirty="0">
                  <a:solidFill>
                    <a:schemeClr val="tx1"/>
                  </a:solidFill>
                </a:rPr>
                <a:t>monomer</a:t>
              </a:r>
            </a:p>
          </p:txBody>
        </p:sp>
        <p:sp>
          <p:nvSpPr>
            <p:cNvPr id="49157" name="Text Box 5"/>
            <p:cNvSpPr txBox="1">
              <a:spLocks noChangeArrowheads="1"/>
            </p:cNvSpPr>
            <p:nvPr/>
          </p:nvSpPr>
          <p:spPr bwMode="auto">
            <a:xfrm>
              <a:off x="528" y="2198"/>
              <a:ext cx="656" cy="252"/>
            </a:xfrm>
            <a:prstGeom prst="rect">
              <a:avLst/>
            </a:prstGeom>
            <a:noFill/>
            <a:ln w="9525">
              <a:noFill/>
              <a:miter lim="800000"/>
              <a:headEnd/>
              <a:tailEnd/>
            </a:ln>
            <a:effectLst/>
          </p:spPr>
          <p:txBody>
            <a:bodyPr wrap="none">
              <a:spAutoFit/>
            </a:bodyPr>
            <a:lstStyle/>
            <a:p>
              <a:pPr algn="l" rtl="0"/>
              <a:r>
                <a:rPr lang="en-US" sz="2000" dirty="0">
                  <a:solidFill>
                    <a:schemeClr val="tx1"/>
                  </a:solidFill>
                </a:rPr>
                <a:t>polymer</a:t>
              </a:r>
            </a:p>
          </p:txBody>
        </p:sp>
        <p:sp>
          <p:nvSpPr>
            <p:cNvPr id="49158" name="Text Box 6"/>
            <p:cNvSpPr txBox="1">
              <a:spLocks noChangeArrowheads="1"/>
            </p:cNvSpPr>
            <p:nvPr/>
          </p:nvSpPr>
          <p:spPr bwMode="auto">
            <a:xfrm>
              <a:off x="96" y="2544"/>
              <a:ext cx="1118" cy="446"/>
            </a:xfrm>
            <a:prstGeom prst="rect">
              <a:avLst/>
            </a:prstGeom>
            <a:noFill/>
            <a:ln w="9525">
              <a:noFill/>
              <a:miter lim="800000"/>
              <a:headEnd/>
              <a:tailEnd/>
            </a:ln>
            <a:effectLst/>
          </p:spPr>
          <p:txBody>
            <a:bodyPr wrap="none">
              <a:spAutoFit/>
            </a:bodyPr>
            <a:lstStyle/>
            <a:p>
              <a:pPr algn="ctr" rtl="0"/>
              <a:r>
                <a:rPr lang="en-US" sz="2000" dirty="0">
                  <a:solidFill>
                    <a:schemeClr val="tx1"/>
                  </a:solidFill>
                </a:rPr>
                <a:t>supramolecular</a:t>
              </a:r>
            </a:p>
            <a:p>
              <a:pPr algn="ctr" rtl="0"/>
              <a:r>
                <a:rPr lang="en-US" sz="2000" dirty="0">
                  <a:solidFill>
                    <a:schemeClr val="tx1"/>
                  </a:solidFill>
                </a:rPr>
                <a:t>structure</a:t>
              </a:r>
            </a:p>
          </p:txBody>
        </p:sp>
      </p:grpSp>
      <p:graphicFrame>
        <p:nvGraphicFramePr>
          <p:cNvPr id="49168" name="Object 16"/>
          <p:cNvGraphicFramePr>
            <a:graphicFrameLocks noChangeAspect="1"/>
          </p:cNvGraphicFramePr>
          <p:nvPr>
            <p:extLst>
              <p:ext uri="{D42A27DB-BD31-4B8C-83A1-F6EECF244321}">
                <p14:modId xmlns:p14="http://schemas.microsoft.com/office/powerpoint/2010/main" val="4170169919"/>
              </p:ext>
            </p:extLst>
          </p:nvPr>
        </p:nvGraphicFramePr>
        <p:xfrm>
          <a:off x="416545" y="3524302"/>
          <a:ext cx="627063" cy="2628900"/>
        </p:xfrm>
        <a:graphic>
          <a:graphicData uri="http://schemas.openxmlformats.org/presentationml/2006/ole">
            <mc:AlternateContent xmlns:mc="http://schemas.openxmlformats.org/markup-compatibility/2006">
              <mc:Choice xmlns:v="urn:schemas-microsoft-com:vml" Requires="v">
                <p:oleObj spid="_x0000_s3507" name="Image" r:id="rId6" imgW="1817155" imgH="7624426" progId="">
                  <p:embed/>
                </p:oleObj>
              </mc:Choice>
              <mc:Fallback>
                <p:oleObj name="Image" r:id="rId6" imgW="1817155" imgH="7624426" progId="">
                  <p:embed/>
                  <p:pic>
                    <p:nvPicPr>
                      <p:cNvPr id="0" name="Picture 4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545" y="3524302"/>
                        <a:ext cx="627063"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9171" name="Picture 19" descr="FG09_21aC"/>
          <p:cNvPicPr>
            <a:picLocks noChangeAspect="1" noChangeArrowheads="1"/>
          </p:cNvPicPr>
          <p:nvPr/>
        </p:nvPicPr>
        <p:blipFill>
          <a:blip r:embed="rId8" cstate="print"/>
          <a:srcRect/>
          <a:stretch>
            <a:fillRect/>
          </a:stretch>
        </p:blipFill>
        <p:spPr bwMode="auto">
          <a:xfrm>
            <a:off x="6923391" y="4725144"/>
            <a:ext cx="1988964" cy="139052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graphicFrame>
        <p:nvGraphicFramePr>
          <p:cNvPr id="49169" name="Object 17"/>
          <p:cNvGraphicFramePr>
            <a:graphicFrameLocks noChangeAspect="1"/>
          </p:cNvGraphicFramePr>
          <p:nvPr>
            <p:extLst>
              <p:ext uri="{D42A27DB-BD31-4B8C-83A1-F6EECF244321}">
                <p14:modId xmlns:p14="http://schemas.microsoft.com/office/powerpoint/2010/main" val="2167616670"/>
              </p:ext>
            </p:extLst>
          </p:nvPr>
        </p:nvGraphicFramePr>
        <p:xfrm>
          <a:off x="2051720" y="4781214"/>
          <a:ext cx="3744416" cy="1386707"/>
        </p:xfrm>
        <a:graphic>
          <a:graphicData uri="http://schemas.openxmlformats.org/presentationml/2006/ole">
            <mc:AlternateContent xmlns:mc="http://schemas.openxmlformats.org/markup-compatibility/2006">
              <mc:Choice xmlns:v="urn:schemas-microsoft-com:vml" Requires="v">
                <p:oleObj spid="_x0000_s3508" name="Image" r:id="rId9" imgW="3875750" imgH="1435427" progId="">
                  <p:embed/>
                </p:oleObj>
              </mc:Choice>
              <mc:Fallback>
                <p:oleObj name="Image" r:id="rId9" imgW="3875750" imgH="1435427" progId="">
                  <p:embed/>
                  <p:pic>
                    <p:nvPicPr>
                      <p:cNvPr id="0" name="Picture 42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51720" y="4781214"/>
                        <a:ext cx="3744416" cy="13867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74" name="Line 22"/>
          <p:cNvSpPr>
            <a:spLocks noChangeShapeType="1"/>
          </p:cNvSpPr>
          <p:nvPr/>
        </p:nvSpPr>
        <p:spPr bwMode="auto">
          <a:xfrm>
            <a:off x="6148884" y="5321676"/>
            <a:ext cx="756643" cy="0"/>
          </a:xfrm>
          <a:prstGeom prst="line">
            <a:avLst/>
          </a:prstGeom>
          <a:noFill/>
          <a:ln w="57150">
            <a:solidFill>
              <a:schemeClr val="tx1"/>
            </a:solidFill>
            <a:round/>
            <a:headEnd/>
            <a:tailEnd type="triangle" w="med" len="med"/>
          </a:ln>
          <a:effectLst/>
        </p:spPr>
        <p:txBody>
          <a:bodyPr/>
          <a:lstStyle/>
          <a:p>
            <a:endParaRPr lang="ar-IQ"/>
          </a:p>
        </p:txBody>
      </p:sp>
      <p:sp>
        <p:nvSpPr>
          <p:cNvPr id="14" name="Line 20"/>
          <p:cNvSpPr>
            <a:spLocks noChangeShapeType="1"/>
          </p:cNvSpPr>
          <p:nvPr/>
        </p:nvSpPr>
        <p:spPr bwMode="auto">
          <a:xfrm flipV="1">
            <a:off x="1235304" y="5474568"/>
            <a:ext cx="528384" cy="0"/>
          </a:xfrm>
          <a:prstGeom prst="line">
            <a:avLst/>
          </a:prstGeom>
          <a:noFill/>
          <a:ln w="57150">
            <a:solidFill>
              <a:schemeClr val="tx1"/>
            </a:solidFill>
            <a:round/>
            <a:headEnd/>
            <a:tailEnd type="triangle" w="med" len="med"/>
          </a:ln>
          <a:effectLst/>
        </p:spPr>
        <p:txBody>
          <a:bodyPr/>
          <a:lstStyle/>
          <a:p>
            <a:endParaRPr lang="ar-IQ"/>
          </a:p>
        </p:txBody>
      </p:sp>
      <p:sp>
        <p:nvSpPr>
          <p:cNvPr id="4" name="Rectangle 3"/>
          <p:cNvSpPr/>
          <p:nvPr/>
        </p:nvSpPr>
        <p:spPr>
          <a:xfrm>
            <a:off x="1235304" y="1033145"/>
            <a:ext cx="4380304" cy="258532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marL="285750" indent="-285750" algn="justLow" rtl="0">
              <a:buFont typeface="Arial" pitchFamily="34" charset="0"/>
              <a:buChar char="•"/>
            </a:pPr>
            <a:r>
              <a:rPr lang="en-US" b="1" dirty="0">
                <a:latin typeface="Times New Roman" pitchFamily="18" charset="0"/>
                <a:cs typeface="Times New Roman" pitchFamily="18" charset="0"/>
              </a:rPr>
              <a:t>lipids</a:t>
            </a:r>
            <a:r>
              <a:rPr lang="en-US" dirty="0">
                <a:latin typeface="Times New Roman" pitchFamily="18" charset="0"/>
                <a:cs typeface="Times New Roman" pitchFamily="18" charset="0"/>
              </a:rPr>
              <a:t> comprise a group of naturally occurring molecules that include fats, waxes, sterols, fat-soluble vitamins (such as vitamins A, D, E, and K), triglycerides, </a:t>
            </a:r>
            <a:r>
              <a:rPr lang="en-US" dirty="0"/>
              <a:t>phospholipids,  cholesterol and others.</a:t>
            </a:r>
          </a:p>
          <a:p>
            <a:pPr marL="285750" indent="-285750" algn="justLow" rtl="0">
              <a:buFont typeface="Arial" pitchFamily="34" charset="0"/>
              <a:buChar char="•"/>
            </a:pPr>
            <a:r>
              <a:rPr lang="en-US" dirty="0"/>
              <a:t>The main biological functions of lipids include storing energy, signaling, and acting as structural components of cell membranes.</a:t>
            </a:r>
          </a:p>
        </p:txBody>
      </p:sp>
      <p:cxnSp>
        <p:nvCxnSpPr>
          <p:cNvPr id="6" name="Straight Connector 5"/>
          <p:cNvCxnSpPr/>
          <p:nvPr/>
        </p:nvCxnSpPr>
        <p:spPr>
          <a:xfrm>
            <a:off x="349232" y="3527468"/>
            <a:ext cx="720080" cy="0"/>
          </a:xfrm>
          <a:prstGeom prst="line">
            <a:avLst/>
          </a:prstGeom>
          <a:ln>
            <a:solidFill>
              <a:srgbClr val="00206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1062336" y="3520410"/>
            <a:ext cx="0" cy="2572886"/>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349232" y="3520410"/>
            <a:ext cx="0" cy="2572886"/>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49232" y="6143632"/>
            <a:ext cx="720080"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a:off x="1907704" y="4725144"/>
            <a:ext cx="4104456" cy="0"/>
          </a:xfrm>
          <a:prstGeom prst="line">
            <a:avLst/>
          </a:prstGeom>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1907704" y="4725144"/>
            <a:ext cx="0" cy="1368152"/>
          </a:xfrm>
          <a:prstGeom prst="line">
            <a:avLst/>
          </a:prstGeom>
        </p:spPr>
        <p:style>
          <a:lnRef idx="3">
            <a:schemeClr val="dk1"/>
          </a:lnRef>
          <a:fillRef idx="0">
            <a:schemeClr val="dk1"/>
          </a:fillRef>
          <a:effectRef idx="2">
            <a:schemeClr val="dk1"/>
          </a:effectRef>
          <a:fontRef idx="minor">
            <a:schemeClr val="tx1"/>
          </a:fontRef>
        </p:style>
      </p:cxnSp>
      <p:cxnSp>
        <p:nvCxnSpPr>
          <p:cNvPr id="21" name="Straight Connector 20"/>
          <p:cNvCxnSpPr/>
          <p:nvPr/>
        </p:nvCxnSpPr>
        <p:spPr>
          <a:xfrm>
            <a:off x="6012160" y="4725144"/>
            <a:ext cx="0" cy="1368152"/>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H="1">
            <a:off x="1907704" y="6115664"/>
            <a:ext cx="4104456" cy="0"/>
          </a:xfrm>
          <a:prstGeom prst="line">
            <a:avLst/>
          </a:prstGeom>
        </p:spPr>
        <p:style>
          <a:lnRef idx="3">
            <a:schemeClr val="dk1"/>
          </a:lnRef>
          <a:fillRef idx="0">
            <a:schemeClr val="dk1"/>
          </a:fillRef>
          <a:effectRef idx="2">
            <a:schemeClr val="dk1"/>
          </a:effectRef>
          <a:fontRef idx="minor">
            <a:schemeClr val="tx1"/>
          </a:fontRef>
        </p:style>
      </p:cxnSp>
      <p:sp>
        <p:nvSpPr>
          <p:cNvPr id="29" name="TextBox 28"/>
          <p:cNvSpPr txBox="1"/>
          <p:nvPr/>
        </p:nvSpPr>
        <p:spPr>
          <a:xfrm>
            <a:off x="179512" y="6373782"/>
            <a:ext cx="1440160" cy="369332"/>
          </a:xfrm>
          <a:prstGeom prst="rect">
            <a:avLst/>
          </a:prstGeom>
          <a:solidFill>
            <a:schemeClr val="bg1"/>
          </a:solidFill>
        </p:spPr>
        <p:txBody>
          <a:bodyPr wrap="square" rtlCol="1">
            <a:spAutoFit/>
          </a:bodyPr>
          <a:lstStyle/>
          <a:p>
            <a:pPr algn="l" rtl="0"/>
            <a:r>
              <a:rPr lang="en-US" dirty="0"/>
              <a:t>Fatty acid</a:t>
            </a:r>
          </a:p>
        </p:txBody>
      </p:sp>
      <p:sp>
        <p:nvSpPr>
          <p:cNvPr id="30" name="TextBox 29"/>
          <p:cNvSpPr txBox="1"/>
          <p:nvPr/>
        </p:nvSpPr>
        <p:spPr>
          <a:xfrm>
            <a:off x="2987824" y="6373782"/>
            <a:ext cx="1944216" cy="369332"/>
          </a:xfrm>
          <a:prstGeom prst="rect">
            <a:avLst/>
          </a:prstGeom>
          <a:noFill/>
        </p:spPr>
        <p:txBody>
          <a:bodyPr wrap="square" rtlCol="1">
            <a:spAutoFit/>
          </a:bodyPr>
          <a:lstStyle/>
          <a:p>
            <a:pPr algn="l" rtl="0"/>
            <a:r>
              <a:rPr lang="en-US" dirty="0"/>
              <a:t>Phospholipids</a:t>
            </a:r>
          </a:p>
        </p:txBody>
      </p:sp>
      <p:sp>
        <p:nvSpPr>
          <p:cNvPr id="31" name="Rectangle 30"/>
          <p:cNvSpPr/>
          <p:nvPr/>
        </p:nvSpPr>
        <p:spPr>
          <a:xfrm>
            <a:off x="6923391" y="6208544"/>
            <a:ext cx="1988964" cy="646331"/>
          </a:xfrm>
          <a:prstGeom prst="rect">
            <a:avLst/>
          </a:prstGeom>
        </p:spPr>
        <p:txBody>
          <a:bodyPr wrap="square">
            <a:spAutoFit/>
          </a:bodyPr>
          <a:lstStyle/>
          <a:p>
            <a:pPr algn="ctr" rtl="0"/>
            <a:r>
              <a:rPr lang="en-US" dirty="0"/>
              <a:t>Supramolecular structure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2976" y="571480"/>
            <a:ext cx="7572428" cy="785818"/>
          </a:xfrm>
        </p:spPr>
        <p:style>
          <a:lnRef idx="1">
            <a:schemeClr val="accent2"/>
          </a:lnRef>
          <a:fillRef idx="2">
            <a:schemeClr val="accent2"/>
          </a:fillRef>
          <a:effectRef idx="1">
            <a:schemeClr val="accent2"/>
          </a:effectRef>
          <a:fontRef idx="minor">
            <a:schemeClr val="dk1"/>
          </a:fontRef>
        </p:style>
        <p:txBody>
          <a:bodyPr>
            <a:normAutofit/>
          </a:bodyPr>
          <a:lstStyle/>
          <a:p>
            <a:pPr algn="ctr" rtl="0" eaLnBrk="1" hangingPunct="1"/>
            <a:r>
              <a:rPr lang="en-US" altLang="en-US" sz="4000" b="1" dirty="0">
                <a:solidFill>
                  <a:srgbClr val="C00000"/>
                </a:solidFill>
              </a:rPr>
              <a:t>Lipids</a:t>
            </a:r>
            <a:endParaRPr lang="en-US" altLang="en-US" sz="2900" b="1" dirty="0">
              <a:solidFill>
                <a:srgbClr val="C00000"/>
              </a:solidFill>
            </a:endParaRPr>
          </a:p>
        </p:txBody>
      </p:sp>
      <p:sp>
        <p:nvSpPr>
          <p:cNvPr id="73731" name="Text Box 4"/>
          <p:cNvSpPr txBox="1">
            <a:spLocks noChangeArrowheads="1"/>
          </p:cNvSpPr>
          <p:nvPr/>
        </p:nvSpPr>
        <p:spPr bwMode="auto">
          <a:xfrm>
            <a:off x="1143000" y="1600200"/>
            <a:ext cx="7696200" cy="457200"/>
          </a:xfrm>
          <a:prstGeom prst="rect">
            <a:avLst/>
          </a:prstGeom>
          <a:noFill/>
          <a:ln w="9525">
            <a:noFill/>
            <a:miter lim="800000"/>
            <a:headEnd/>
            <a:tailEnd/>
          </a:ln>
        </p:spPr>
        <p:txBody>
          <a:bodyPr>
            <a:spAutoFit/>
          </a:bodyPr>
          <a:lstStyle/>
          <a:p>
            <a:pPr eaLnBrk="0" hangingPunct="0">
              <a:spcBef>
                <a:spcPct val="50000"/>
              </a:spcBef>
            </a:pPr>
            <a:endParaRPr lang="en-US" altLang="en-US" sz="2400">
              <a:latin typeface="Times New Roman" pitchFamily="18" charset="0"/>
            </a:endParaRPr>
          </a:p>
        </p:txBody>
      </p:sp>
      <p:sp>
        <p:nvSpPr>
          <p:cNvPr id="73732" name="Text Box 5"/>
          <p:cNvSpPr txBox="1">
            <a:spLocks noChangeArrowheads="1"/>
          </p:cNvSpPr>
          <p:nvPr/>
        </p:nvSpPr>
        <p:spPr bwMode="auto">
          <a:xfrm>
            <a:off x="1285852" y="1857364"/>
            <a:ext cx="7500990" cy="286232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233363" indent="-233363" algn="justLow" rtl="0" eaLnBrk="0" hangingPunct="0">
              <a:spcBef>
                <a:spcPct val="50000"/>
              </a:spcBef>
              <a:buFontTx/>
              <a:buChar char="•"/>
            </a:pPr>
            <a:r>
              <a:rPr lang="en-US" altLang="en-US" sz="2400" b="1" dirty="0">
                <a:solidFill>
                  <a:srgbClr val="FF0000"/>
                </a:solidFill>
                <a:latin typeface="Times New Roman" pitchFamily="18" charset="0"/>
                <a:cs typeface="Times New Roman" pitchFamily="18" charset="0"/>
              </a:rPr>
              <a:t>Lipids</a:t>
            </a:r>
            <a:r>
              <a:rPr lang="en-US" altLang="en-US" sz="2400" b="1" dirty="0">
                <a:solidFill>
                  <a:srgbClr val="FFFF00"/>
                </a:solidFill>
                <a:latin typeface="Times New Roman" pitchFamily="18" charset="0"/>
                <a:cs typeface="Times New Roman" pitchFamily="18" charset="0"/>
              </a:rPr>
              <a:t> </a:t>
            </a:r>
            <a:r>
              <a:rPr lang="en-US" altLang="en-US" sz="2400" dirty="0">
                <a:latin typeface="Times New Roman" pitchFamily="18" charset="0"/>
                <a:cs typeface="Times New Roman" pitchFamily="18" charset="0"/>
              </a:rPr>
              <a:t>are rich in carbon and hydrogen, but contain little oxygen</a:t>
            </a:r>
          </a:p>
          <a:p>
            <a:pPr marL="233363" indent="-233363" algn="justLow" rtl="0" eaLnBrk="0" hangingPunct="0">
              <a:spcBef>
                <a:spcPct val="50000"/>
              </a:spcBef>
              <a:buFontTx/>
              <a:buChar char="•"/>
            </a:pPr>
            <a:r>
              <a:rPr lang="en-US" altLang="en-US" sz="2400" dirty="0">
                <a:latin typeface="Times New Roman" pitchFamily="18" charset="0"/>
                <a:cs typeface="Times New Roman" pitchFamily="18" charset="0"/>
              </a:rPr>
              <a:t>Lipids are not soluble in water </a:t>
            </a:r>
          </a:p>
          <a:p>
            <a:pPr marL="233363" indent="-233363" algn="justLow" rtl="0" eaLnBrk="0" hangingPunct="0">
              <a:spcBef>
                <a:spcPct val="50000"/>
              </a:spcBef>
              <a:buFontTx/>
              <a:buChar char="•"/>
            </a:pPr>
            <a:r>
              <a:rPr lang="en-US" altLang="en-US" sz="2400" u="sng" dirty="0">
                <a:latin typeface="Times New Roman" pitchFamily="18" charset="0"/>
                <a:cs typeface="Times New Roman" pitchFamily="18" charset="0"/>
              </a:rPr>
              <a:t>Fatty</a:t>
            </a:r>
            <a:r>
              <a:rPr lang="en-US" altLang="en-US" sz="2400" dirty="0">
                <a:latin typeface="Times New Roman" pitchFamily="18" charset="0"/>
                <a:cs typeface="Times New Roman" pitchFamily="18" charset="0"/>
              </a:rPr>
              <a:t> </a:t>
            </a:r>
            <a:r>
              <a:rPr lang="en-US" altLang="en-US" sz="2400" u="sng" dirty="0">
                <a:latin typeface="Times New Roman" pitchFamily="18" charset="0"/>
                <a:cs typeface="Times New Roman" pitchFamily="18" charset="0"/>
              </a:rPr>
              <a:t>acids</a:t>
            </a:r>
            <a:r>
              <a:rPr lang="en-US" altLang="en-US" sz="2400" dirty="0">
                <a:latin typeface="Times New Roman" pitchFamily="18" charset="0"/>
                <a:cs typeface="Times New Roman" pitchFamily="18" charset="0"/>
              </a:rPr>
              <a:t> are the simplest lipids:  long chain hydrocarbons, with a </a:t>
            </a:r>
            <a:r>
              <a:rPr lang="en-US" altLang="en-US" sz="2400" dirty="0" err="1">
                <a:latin typeface="Times New Roman" pitchFamily="18" charset="0"/>
                <a:cs typeface="Times New Roman" pitchFamily="18" charset="0"/>
              </a:rPr>
              <a:t>carboxylate</a:t>
            </a:r>
            <a:r>
              <a:rPr lang="en-US" altLang="en-US" sz="2400" dirty="0">
                <a:latin typeface="Times New Roman" pitchFamily="18" charset="0"/>
                <a:cs typeface="Times New Roman" pitchFamily="18" charset="0"/>
              </a:rPr>
              <a:t> group at one end</a:t>
            </a:r>
          </a:p>
          <a:p>
            <a:pPr marL="233363" indent="-233363" algn="justLow" rtl="0" eaLnBrk="0" hangingPunct="0">
              <a:spcBef>
                <a:spcPct val="50000"/>
              </a:spcBef>
              <a:buFontTx/>
              <a:buChar char="•"/>
            </a:pPr>
            <a:r>
              <a:rPr lang="en-US" altLang="en-US" sz="2400" dirty="0">
                <a:latin typeface="Times New Roman" pitchFamily="18" charset="0"/>
                <a:cs typeface="Times New Roman" pitchFamily="18" charset="0"/>
              </a:rPr>
              <a:t>Fatty acids are often components of </a:t>
            </a:r>
            <a:r>
              <a:rPr lang="en-US" altLang="en-US" sz="2400" u="sng" dirty="0" err="1">
                <a:latin typeface="Times New Roman" pitchFamily="18" charset="0"/>
                <a:cs typeface="Times New Roman" pitchFamily="18" charset="0"/>
              </a:rPr>
              <a:t>glycerophospholipids</a:t>
            </a:r>
            <a:r>
              <a:rPr lang="en-US" altLang="en-US" sz="2400" dirty="0">
                <a:latin typeface="Times New Roman" pitchFamily="18" charset="0"/>
                <a:cs typeface="Times New Roman" pitchFamily="18" charset="0"/>
              </a:rPr>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857356" y="285728"/>
            <a:ext cx="6643734" cy="642942"/>
          </a:xfrm>
        </p:spPr>
        <p:style>
          <a:lnRef idx="1">
            <a:schemeClr val="accent2"/>
          </a:lnRef>
          <a:fillRef idx="2">
            <a:schemeClr val="accent2"/>
          </a:fillRef>
          <a:effectRef idx="1">
            <a:schemeClr val="accent2"/>
          </a:effectRef>
          <a:fontRef idx="minor">
            <a:schemeClr val="dk1"/>
          </a:fontRef>
        </p:style>
        <p:txBody>
          <a:bodyPr>
            <a:normAutofit/>
          </a:bodyPr>
          <a:lstStyle/>
          <a:p>
            <a:pPr marL="1536700" indent="-1536700" algn="ctr" rtl="0" eaLnBrk="1" hangingPunct="1"/>
            <a:r>
              <a:rPr lang="en-US" altLang="en-US" sz="3600" dirty="0">
                <a:latin typeface="Times New Roman" pitchFamily="18" charset="0"/>
                <a:cs typeface="Times New Roman" pitchFamily="18" charset="0"/>
              </a:rPr>
              <a:t>Model of a Membrane lipid</a:t>
            </a:r>
          </a:p>
        </p:txBody>
      </p:sp>
      <p:sp>
        <p:nvSpPr>
          <p:cNvPr id="76803" name="Text Box 4"/>
          <p:cNvSpPr txBox="1">
            <a:spLocks noChangeArrowheads="1"/>
          </p:cNvSpPr>
          <p:nvPr/>
        </p:nvSpPr>
        <p:spPr bwMode="auto">
          <a:xfrm>
            <a:off x="1142976" y="1285860"/>
            <a:ext cx="5072098" cy="286232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233363" indent="-233363" algn="justLow" rtl="0" eaLnBrk="0" hangingPunct="0">
              <a:spcBef>
                <a:spcPct val="50000"/>
              </a:spcBef>
              <a:buFontTx/>
              <a:buChar char="•"/>
            </a:pPr>
            <a:r>
              <a:rPr lang="en-US" altLang="en-US" sz="2400" dirty="0">
                <a:latin typeface="Times New Roman" pitchFamily="18" charset="0"/>
                <a:cs typeface="Times New Roman" pitchFamily="18" charset="0"/>
              </a:rPr>
              <a:t>Phospholipids composed from a Hydrophilic (water-loving) head interacts with H</a:t>
            </a:r>
            <a:r>
              <a:rPr lang="en-US" altLang="en-US" sz="2000" dirty="0">
                <a:latin typeface="Times New Roman" pitchFamily="18" charset="0"/>
                <a:cs typeface="Times New Roman" pitchFamily="18" charset="0"/>
              </a:rPr>
              <a:t>2</a:t>
            </a:r>
            <a:r>
              <a:rPr lang="en-US" altLang="en-US" sz="2400" dirty="0">
                <a:latin typeface="Times New Roman" pitchFamily="18" charset="0"/>
                <a:cs typeface="Times New Roman" pitchFamily="18" charset="0"/>
              </a:rPr>
              <a:t>O and a Hydrophobic (water-fearing) tail</a:t>
            </a:r>
          </a:p>
          <a:p>
            <a:pPr marL="233363" indent="-233363" algn="justLow" rtl="0" eaLnBrk="0" hangingPunct="0">
              <a:spcBef>
                <a:spcPct val="50000"/>
              </a:spcBef>
              <a:buFontTx/>
              <a:buChar char="•"/>
            </a:pPr>
            <a:r>
              <a:rPr lang="en-US" altLang="en-US" sz="2400" dirty="0">
                <a:latin typeface="Times New Roman" pitchFamily="18" charset="0"/>
                <a:cs typeface="Times New Roman" pitchFamily="18" charset="0"/>
              </a:rPr>
              <a:t>A biological </a:t>
            </a:r>
            <a:r>
              <a:rPr lang="en-US" altLang="en-US" sz="2400" dirty="0" err="1">
                <a:latin typeface="Times New Roman" pitchFamily="18" charset="0"/>
                <a:cs typeface="Times New Roman" pitchFamily="18" charset="0"/>
              </a:rPr>
              <a:t>memberane</a:t>
            </a:r>
            <a:r>
              <a:rPr lang="en-US" altLang="en-US" sz="2400" dirty="0">
                <a:latin typeface="Times New Roman" pitchFamily="18" charset="0"/>
                <a:cs typeface="Times New Roman" pitchFamily="18" charset="0"/>
              </a:rPr>
              <a:t> usually composed from a lipid </a:t>
            </a:r>
            <a:r>
              <a:rPr lang="en-US" altLang="en-US" sz="2400" dirty="0" err="1">
                <a:latin typeface="Times New Roman" pitchFamily="18" charset="0"/>
                <a:cs typeface="Times New Roman" pitchFamily="18" charset="0"/>
              </a:rPr>
              <a:t>bilayer</a:t>
            </a:r>
            <a:r>
              <a:rPr lang="en-US" altLang="en-US" sz="2400" dirty="0">
                <a:latin typeface="Times New Roman" pitchFamily="18" charset="0"/>
                <a:cs typeface="Times New Roman" pitchFamily="18" charset="0"/>
              </a:rPr>
              <a:t> with associated proteins </a:t>
            </a:r>
          </a:p>
        </p:txBody>
      </p:sp>
      <p:pic>
        <p:nvPicPr>
          <p:cNvPr id="76804" name="Picture 5"/>
          <p:cNvPicPr>
            <a:picLocks noGrp="1" noChangeAspect="1" noChangeArrowheads="1"/>
          </p:cNvPicPr>
          <p:nvPr>
            <p:ph idx="1"/>
          </p:nvPr>
        </p:nvPicPr>
        <p:blipFill>
          <a:blip r:embed="rId3"/>
          <a:srcRect/>
          <a:stretch>
            <a:fillRect/>
          </a:stretch>
        </p:blipFill>
        <p:spPr>
          <a:xfrm>
            <a:off x="6357950" y="1285860"/>
            <a:ext cx="2547929" cy="2857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noChangeArrowheads="1"/>
          </p:cNvPicPr>
          <p:nvPr/>
        </p:nvPicPr>
        <p:blipFill>
          <a:blip r:embed="rId4"/>
          <a:srcRect/>
          <a:stretch>
            <a:fillRect/>
          </a:stretch>
        </p:blipFill>
        <p:spPr>
          <a:xfrm>
            <a:off x="1785918" y="4357694"/>
            <a:ext cx="6629416" cy="21936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04664"/>
            <a:ext cx="5976664" cy="864096"/>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dirty="0">
                <a:latin typeface="Times New Roman" pitchFamily="18" charset="0"/>
                <a:cs typeface="Times New Roman" pitchFamily="18" charset="0"/>
              </a:rPr>
              <a:t>4.Nucleic Acids</a:t>
            </a:r>
            <a:endParaRPr lang="en-GB"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5400" y="1700808"/>
            <a:ext cx="5238750" cy="388084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38077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3" name="Object 3"/>
          <p:cNvGraphicFramePr>
            <a:graphicFrameLocks noChangeAspect="1"/>
          </p:cNvGraphicFramePr>
          <p:nvPr>
            <p:extLst>
              <p:ext uri="{D42A27DB-BD31-4B8C-83A1-F6EECF244321}">
                <p14:modId xmlns:p14="http://schemas.microsoft.com/office/powerpoint/2010/main" val="1402148238"/>
              </p:ext>
            </p:extLst>
          </p:nvPr>
        </p:nvGraphicFramePr>
        <p:xfrm>
          <a:off x="7596336" y="1122045"/>
          <a:ext cx="1441450" cy="1985962"/>
        </p:xfrm>
        <a:graphic>
          <a:graphicData uri="http://schemas.openxmlformats.org/presentationml/2006/ole">
            <mc:AlternateContent xmlns:mc="http://schemas.openxmlformats.org/markup-compatibility/2006">
              <mc:Choice xmlns:v="urn:schemas-microsoft-com:vml" Requires="v">
                <p:oleObj spid="_x0000_s6355" name="MS Org Chart" r:id="rId4" imgW="1790700" imgH="2466975" progId="">
                  <p:embed/>
                </p:oleObj>
              </mc:Choice>
              <mc:Fallback>
                <p:oleObj name="MS Org Chart" r:id="rId4" imgW="1790700" imgH="2466975" progId="">
                  <p:embed/>
                  <p:pic>
                    <p:nvPicPr>
                      <p:cNvPr id="0" name="Picture 2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336" y="1122045"/>
                        <a:ext cx="1441450" cy="198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04" name="Text Box 4"/>
          <p:cNvSpPr txBox="1">
            <a:spLocks noChangeArrowheads="1"/>
          </p:cNvSpPr>
          <p:nvPr/>
        </p:nvSpPr>
        <p:spPr bwMode="auto">
          <a:xfrm>
            <a:off x="6213128" y="1136968"/>
            <a:ext cx="1239838" cy="396875"/>
          </a:xfrm>
          <a:prstGeom prst="rect">
            <a:avLst/>
          </a:prstGeom>
          <a:noFill/>
          <a:ln w="9525">
            <a:noFill/>
            <a:miter lim="800000"/>
            <a:headEnd/>
            <a:tailEnd/>
          </a:ln>
          <a:effectLst/>
        </p:spPr>
        <p:txBody>
          <a:bodyPr wrap="none">
            <a:spAutoFit/>
          </a:bodyPr>
          <a:lstStyle/>
          <a:p>
            <a:pPr algn="l" rtl="0"/>
            <a:r>
              <a:rPr lang="en-US" sz="2000" dirty="0">
                <a:solidFill>
                  <a:schemeClr val="tx1"/>
                </a:solidFill>
              </a:rPr>
              <a:t>monomer</a:t>
            </a:r>
          </a:p>
        </p:txBody>
      </p:sp>
      <p:sp>
        <p:nvSpPr>
          <p:cNvPr id="51205" name="Text Box 5"/>
          <p:cNvSpPr txBox="1">
            <a:spLocks noChangeArrowheads="1"/>
          </p:cNvSpPr>
          <p:nvPr/>
        </p:nvSpPr>
        <p:spPr bwMode="auto">
          <a:xfrm>
            <a:off x="6400800" y="1860848"/>
            <a:ext cx="1041375" cy="400110"/>
          </a:xfrm>
          <a:prstGeom prst="rect">
            <a:avLst/>
          </a:prstGeom>
          <a:noFill/>
          <a:ln w="9525">
            <a:noFill/>
            <a:miter lim="800000"/>
            <a:headEnd/>
            <a:tailEnd/>
          </a:ln>
          <a:effectLst/>
        </p:spPr>
        <p:txBody>
          <a:bodyPr wrap="none">
            <a:spAutoFit/>
          </a:bodyPr>
          <a:lstStyle/>
          <a:p>
            <a:pPr algn="l" rtl="0"/>
            <a:r>
              <a:rPr lang="en-US" sz="2000" dirty="0">
                <a:solidFill>
                  <a:schemeClr val="tx1"/>
                </a:solidFill>
              </a:rPr>
              <a:t>polymer</a:t>
            </a:r>
          </a:p>
        </p:txBody>
      </p:sp>
      <p:sp>
        <p:nvSpPr>
          <p:cNvPr id="51206" name="Text Box 6"/>
          <p:cNvSpPr txBox="1">
            <a:spLocks noChangeArrowheads="1"/>
          </p:cNvSpPr>
          <p:nvPr/>
        </p:nvSpPr>
        <p:spPr bwMode="auto">
          <a:xfrm>
            <a:off x="5895705" y="2492896"/>
            <a:ext cx="1774845" cy="707886"/>
          </a:xfrm>
          <a:prstGeom prst="rect">
            <a:avLst/>
          </a:prstGeom>
          <a:noFill/>
          <a:ln w="9525">
            <a:noFill/>
            <a:miter lim="800000"/>
            <a:headEnd/>
            <a:tailEnd/>
          </a:ln>
          <a:effectLst/>
        </p:spPr>
        <p:txBody>
          <a:bodyPr wrap="none">
            <a:spAutoFit/>
          </a:bodyPr>
          <a:lstStyle/>
          <a:p>
            <a:pPr algn="ctr" rtl="0"/>
            <a:r>
              <a:rPr lang="en-US" sz="2000" dirty="0">
                <a:solidFill>
                  <a:schemeClr val="tx1"/>
                </a:solidFill>
              </a:rPr>
              <a:t>supramolecular</a:t>
            </a:r>
          </a:p>
          <a:p>
            <a:pPr algn="ctr" rtl="0"/>
            <a:r>
              <a:rPr lang="en-US" sz="2000" dirty="0">
                <a:solidFill>
                  <a:schemeClr val="tx1"/>
                </a:solidFill>
              </a:rPr>
              <a:t>structure</a:t>
            </a:r>
          </a:p>
        </p:txBody>
      </p:sp>
      <p:sp>
        <p:nvSpPr>
          <p:cNvPr id="51208" name="Text Box 8"/>
          <p:cNvSpPr txBox="1">
            <a:spLocks noGrp="1" noChangeArrowheads="1"/>
          </p:cNvSpPr>
          <p:nvPr>
            <p:ph type="title"/>
          </p:nvPr>
        </p:nvSpPr>
        <p:spPr>
          <a:xfrm>
            <a:off x="1081515" y="116632"/>
            <a:ext cx="3854127" cy="634400"/>
          </a:xfrm>
          <a:ln/>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sz="3600" dirty="0">
                <a:solidFill>
                  <a:schemeClr val="tx1"/>
                </a:solidFill>
                <a:latin typeface="Times New Roman" pitchFamily="18" charset="0"/>
                <a:cs typeface="Times New Roman" pitchFamily="18" charset="0"/>
              </a:rPr>
              <a:t>  </a:t>
            </a:r>
            <a:r>
              <a:rPr lang="en-US" sz="3200" dirty="0">
                <a:solidFill>
                  <a:schemeClr val="tx1"/>
                </a:solidFill>
                <a:latin typeface="Times New Roman" pitchFamily="18" charset="0"/>
                <a:cs typeface="Times New Roman" pitchFamily="18" charset="0"/>
              </a:rPr>
              <a:t>4. Nucleic Acids</a:t>
            </a:r>
          </a:p>
        </p:txBody>
      </p:sp>
      <p:pic>
        <p:nvPicPr>
          <p:cNvPr id="51210" name="Picture 10" descr="fi28p12"/>
          <p:cNvPicPr>
            <a:picLocks noChangeAspect="1" noChangeArrowheads="1"/>
          </p:cNvPicPr>
          <p:nvPr/>
        </p:nvPicPr>
        <p:blipFill>
          <a:blip r:embed="rId6"/>
          <a:srcRect/>
          <a:stretch>
            <a:fillRect/>
          </a:stretch>
        </p:blipFill>
        <p:spPr bwMode="auto">
          <a:xfrm>
            <a:off x="6783127" y="4611597"/>
            <a:ext cx="1857431" cy="156065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51214" name="Line 14"/>
          <p:cNvSpPr>
            <a:spLocks noChangeShapeType="1"/>
          </p:cNvSpPr>
          <p:nvPr/>
        </p:nvSpPr>
        <p:spPr bwMode="auto">
          <a:xfrm flipV="1">
            <a:off x="2421810" y="5416709"/>
            <a:ext cx="1066800" cy="0"/>
          </a:xfrm>
          <a:prstGeom prst="line">
            <a:avLst/>
          </a:prstGeom>
          <a:noFill/>
          <a:ln w="57150">
            <a:solidFill>
              <a:schemeClr val="tx1"/>
            </a:solidFill>
            <a:round/>
            <a:headEnd/>
            <a:tailEnd type="triangle" w="med" len="med"/>
          </a:ln>
          <a:effectLst/>
        </p:spPr>
        <p:txBody>
          <a:bodyPr/>
          <a:lstStyle/>
          <a:p>
            <a:endParaRPr lang="ar-IQ"/>
          </a:p>
        </p:txBody>
      </p:sp>
      <p:sp>
        <p:nvSpPr>
          <p:cNvPr id="51216" name="Line 16"/>
          <p:cNvSpPr>
            <a:spLocks noChangeShapeType="1"/>
          </p:cNvSpPr>
          <p:nvPr/>
        </p:nvSpPr>
        <p:spPr bwMode="auto">
          <a:xfrm>
            <a:off x="5644336" y="5343892"/>
            <a:ext cx="943888" cy="12199"/>
          </a:xfrm>
          <a:prstGeom prst="line">
            <a:avLst/>
          </a:prstGeom>
          <a:noFill/>
          <a:ln w="57150">
            <a:solidFill>
              <a:schemeClr val="tx1"/>
            </a:solidFill>
            <a:round/>
            <a:headEnd/>
            <a:tailEnd type="triangle" w="med" len="med"/>
          </a:ln>
          <a:effectLst/>
        </p:spPr>
        <p:txBody>
          <a:bodyPr/>
          <a:lstStyle/>
          <a:p>
            <a:endParaRPr lang="ar-IQ"/>
          </a:p>
        </p:txBody>
      </p:sp>
      <p:sp>
        <p:nvSpPr>
          <p:cNvPr id="2" name="TextBox 1"/>
          <p:cNvSpPr txBox="1"/>
          <p:nvPr/>
        </p:nvSpPr>
        <p:spPr>
          <a:xfrm>
            <a:off x="1081515" y="918278"/>
            <a:ext cx="4814190" cy="3693319"/>
          </a:xfrm>
          <a:prstGeom prst="rect">
            <a:avLst/>
          </a:prstGeom>
        </p:spPr>
        <p:style>
          <a:lnRef idx="1">
            <a:schemeClr val="accent5"/>
          </a:lnRef>
          <a:fillRef idx="2">
            <a:schemeClr val="accent5"/>
          </a:fillRef>
          <a:effectRef idx="1">
            <a:schemeClr val="accent5"/>
          </a:effectRef>
          <a:fontRef idx="minor">
            <a:schemeClr val="dk1"/>
          </a:fontRef>
        </p:style>
        <p:txBody>
          <a:bodyPr wrap="square" rtlCol="1">
            <a:spAutoFit/>
          </a:bodyPr>
          <a:lstStyle/>
          <a:p>
            <a:pPr marL="285750" indent="-285750" algn="justLow" rtl="0">
              <a:buFont typeface="Arial" pitchFamily="34" charset="0"/>
              <a:buChar char="•"/>
            </a:pPr>
            <a:r>
              <a:rPr lang="en-US" dirty="0"/>
              <a:t>A nucleic acid is a large macromolecule or polymer composed of chain of monomeric nucleotides.</a:t>
            </a:r>
          </a:p>
          <a:p>
            <a:pPr marL="285750" indent="-285750" algn="justLow" rtl="0">
              <a:buFont typeface="Arial" pitchFamily="34" charset="0"/>
              <a:buChar char="•"/>
            </a:pPr>
            <a:r>
              <a:rPr lang="en-US" dirty="0"/>
              <a:t>These molecules carry the genetic information or form structures within the cells.</a:t>
            </a:r>
          </a:p>
          <a:p>
            <a:pPr marL="285750" indent="-285750" algn="justLow" rtl="0">
              <a:buFont typeface="Arial" pitchFamily="34" charset="0"/>
              <a:buChar char="•"/>
            </a:pPr>
            <a:r>
              <a:rPr lang="en-US" dirty="0"/>
              <a:t>Nucleic acids, present as DNA (deoxyribonucleic acid) and RNA (ribonucleic acid).</a:t>
            </a:r>
          </a:p>
          <a:p>
            <a:pPr marL="285750" indent="-285750" algn="justLow" rtl="0">
              <a:buFont typeface="Arial" pitchFamily="34" charset="0"/>
              <a:buChar char="•"/>
            </a:pPr>
            <a:r>
              <a:rPr lang="en-US" dirty="0"/>
              <a:t>Nucleic acids are among the most important biological macromolecules, they are found in abundance in all living things, where they function in encoding, transmitting and expressing genetic information. </a:t>
            </a: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544" y="4811716"/>
            <a:ext cx="1788790" cy="1260993"/>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07904" y="4743498"/>
            <a:ext cx="1728192" cy="1428751"/>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691791" y="6222910"/>
            <a:ext cx="1340295" cy="369332"/>
          </a:xfrm>
          <a:prstGeom prst="rect">
            <a:avLst/>
          </a:prstGeom>
          <a:solidFill>
            <a:schemeClr val="bg1"/>
          </a:solidFill>
        </p:spPr>
        <p:txBody>
          <a:bodyPr wrap="square" rtlCol="1">
            <a:spAutoFit/>
          </a:bodyPr>
          <a:lstStyle/>
          <a:p>
            <a:pPr algn="l" rtl="0"/>
            <a:r>
              <a:rPr lang="en-US" dirty="0"/>
              <a:t>Nucleotide</a:t>
            </a:r>
          </a:p>
        </p:txBody>
      </p:sp>
      <p:sp>
        <p:nvSpPr>
          <p:cNvPr id="6" name="TextBox 5"/>
          <p:cNvSpPr txBox="1"/>
          <p:nvPr/>
        </p:nvSpPr>
        <p:spPr>
          <a:xfrm>
            <a:off x="3722008" y="6222910"/>
            <a:ext cx="1584176" cy="369332"/>
          </a:xfrm>
          <a:prstGeom prst="rect">
            <a:avLst/>
          </a:prstGeom>
          <a:noFill/>
        </p:spPr>
        <p:txBody>
          <a:bodyPr wrap="square" rtlCol="1">
            <a:spAutoFit/>
          </a:bodyPr>
          <a:lstStyle/>
          <a:p>
            <a:pPr algn="l" rtl="0"/>
            <a:r>
              <a:rPr lang="en-US" dirty="0"/>
              <a:t>DNA  strand</a:t>
            </a:r>
          </a:p>
        </p:txBody>
      </p:sp>
      <p:sp>
        <p:nvSpPr>
          <p:cNvPr id="7" name="TextBox 6"/>
          <p:cNvSpPr txBox="1"/>
          <p:nvPr/>
        </p:nvSpPr>
        <p:spPr>
          <a:xfrm>
            <a:off x="6600760" y="6157057"/>
            <a:ext cx="2232248" cy="646331"/>
          </a:xfrm>
          <a:prstGeom prst="rect">
            <a:avLst/>
          </a:prstGeom>
          <a:noFill/>
        </p:spPr>
        <p:txBody>
          <a:bodyPr wrap="square" rtlCol="1">
            <a:spAutoFit/>
          </a:bodyPr>
          <a:lstStyle/>
          <a:p>
            <a:pPr algn="ctr" rtl="0"/>
            <a:r>
              <a:rPr lang="en-US" dirty="0"/>
              <a:t>supramolecular</a:t>
            </a:r>
          </a:p>
          <a:p>
            <a:pPr algn="ctr" rtl="0"/>
            <a:r>
              <a:rPr lang="en-US" dirty="0"/>
              <a:t>structure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274638"/>
            <a:ext cx="5760640" cy="922114"/>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dirty="0"/>
              <a:t>        </a:t>
            </a:r>
            <a:br>
              <a:rPr lang="en-US" dirty="0"/>
            </a:br>
            <a:r>
              <a:rPr lang="en-US" sz="3600" dirty="0">
                <a:latin typeface="Times New Roman" pitchFamily="18" charset="0"/>
                <a:cs typeface="Times New Roman" pitchFamily="18" charset="0"/>
              </a:rPr>
              <a:t>        </a:t>
            </a:r>
            <a:r>
              <a:rPr lang="en-US" altLang="zh-CN" sz="4000" dirty="0">
                <a:latin typeface="Times New Roman" pitchFamily="18" charset="0"/>
                <a:cs typeface="Times New Roman" pitchFamily="18" charset="0"/>
              </a:rPr>
              <a:t>GENE EXPRESSION</a:t>
            </a:r>
            <a:br>
              <a:rPr lang="en-US" altLang="zh-CN" sz="4000" dirty="0">
                <a:latin typeface="Times New Roman" pitchFamily="18" charset="0"/>
                <a:cs typeface="Times New Roman" pitchFamily="18" charset="0"/>
              </a:rPr>
            </a:br>
            <a:endParaRPr lang="en-US" altLang="zh-CN" sz="4000" dirty="0">
              <a:latin typeface="Times New Roman" pitchFamily="18" charset="0"/>
              <a:cs typeface="Times New Roman" pitchFamily="18" charset="0"/>
            </a:endParaRPr>
          </a:p>
        </p:txBody>
      </p:sp>
      <p:sp>
        <p:nvSpPr>
          <p:cNvPr id="3" name="Content Placeholder 2"/>
          <p:cNvSpPr>
            <a:spLocks noGrp="1"/>
          </p:cNvSpPr>
          <p:nvPr>
            <p:ph idx="1"/>
          </p:nvPr>
        </p:nvSpPr>
        <p:spPr>
          <a:xfrm>
            <a:off x="1435608" y="1447800"/>
            <a:ext cx="7240848" cy="4800600"/>
          </a:xfrm>
        </p:spPr>
        <p:style>
          <a:lnRef idx="1">
            <a:schemeClr val="dk1"/>
          </a:lnRef>
          <a:fillRef idx="2">
            <a:schemeClr val="dk1"/>
          </a:fillRef>
          <a:effectRef idx="1">
            <a:schemeClr val="dk1"/>
          </a:effectRef>
          <a:fontRef idx="minor">
            <a:schemeClr val="dk1"/>
          </a:fontRef>
        </p:style>
        <p:txBody>
          <a:bodyPr/>
          <a:lstStyle/>
          <a:p>
            <a:pPr marL="82296" indent="0" algn="l" rtl="0">
              <a:buNone/>
            </a:pPr>
            <a:r>
              <a:rPr lang="en-US" dirty="0"/>
              <a:t>          </a:t>
            </a:r>
          </a:p>
          <a:p>
            <a:pPr marL="82296" indent="0" algn="l" rtl="0">
              <a:buNone/>
            </a:pPr>
            <a:r>
              <a:rPr lang="en-US" dirty="0"/>
              <a:t>                 </a:t>
            </a:r>
            <a:r>
              <a:rPr lang="en-US" dirty="0">
                <a:latin typeface="Times New Roman" pitchFamily="18" charset="0"/>
                <a:cs typeface="Times New Roman" pitchFamily="18" charset="0"/>
              </a:rPr>
              <a:t>DNA</a:t>
            </a:r>
            <a:r>
              <a:rPr lang="en-US" dirty="0"/>
              <a:t>  </a:t>
            </a:r>
          </a:p>
          <a:p>
            <a:pPr marL="82296" indent="0" algn="l" rtl="0">
              <a:buNone/>
            </a:pPr>
            <a:endParaRPr lang="en-US" dirty="0"/>
          </a:p>
          <a:p>
            <a:pPr marL="82296" indent="0" algn="l" rtl="0">
              <a:buNone/>
            </a:pPr>
            <a:r>
              <a:rPr lang="en-US" dirty="0"/>
              <a:t>                       </a:t>
            </a:r>
            <a:r>
              <a:rPr lang="en-US" sz="2400" dirty="0">
                <a:latin typeface="Times New Roman" pitchFamily="18" charset="0"/>
                <a:cs typeface="Times New Roman" pitchFamily="18" charset="0"/>
              </a:rPr>
              <a:t>GENE EXPRESSION</a:t>
            </a:r>
          </a:p>
          <a:p>
            <a:pPr marL="82296" indent="0" algn="l" rtl="0">
              <a:buNone/>
            </a:pPr>
            <a:r>
              <a:rPr lang="en-US" dirty="0"/>
              <a:t>                          </a:t>
            </a:r>
          </a:p>
          <a:p>
            <a:pPr marL="82296" indent="0" algn="l" rtl="0">
              <a:buNone/>
            </a:pPr>
            <a:r>
              <a:rPr lang="en-US" dirty="0"/>
              <a:t>              </a:t>
            </a:r>
            <a:r>
              <a:rPr lang="en-US" dirty="0">
                <a:latin typeface="Times New Roman" pitchFamily="18" charset="0"/>
                <a:cs typeface="Times New Roman" pitchFamily="18" charset="0"/>
              </a:rPr>
              <a:t>PROTEIN </a:t>
            </a:r>
          </a:p>
        </p:txBody>
      </p:sp>
      <p:cxnSp>
        <p:nvCxnSpPr>
          <p:cNvPr id="6" name="Straight Arrow Connector 5"/>
          <p:cNvCxnSpPr/>
          <p:nvPr/>
        </p:nvCxnSpPr>
        <p:spPr>
          <a:xfrm>
            <a:off x="3923928" y="2636912"/>
            <a:ext cx="0" cy="151216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05854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88640"/>
            <a:ext cx="5904656" cy="648072"/>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en-US" dirty="0">
                <a:latin typeface="Times New Roman" pitchFamily="18" charset="0"/>
                <a:cs typeface="Times New Roman" pitchFamily="18" charset="0"/>
              </a:rPr>
              <a:t>Protein Synthesis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908720"/>
            <a:ext cx="8640960" cy="5832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145679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ChangeArrowheads="1"/>
          </p:cNvSpPr>
          <p:nvPr/>
        </p:nvSpPr>
        <p:spPr bwMode="auto">
          <a:xfrm>
            <a:off x="4414838" y="3017838"/>
            <a:ext cx="315912" cy="822325"/>
          </a:xfrm>
          <a:prstGeom prst="rect">
            <a:avLst/>
          </a:prstGeom>
          <a:noFill/>
          <a:ln w="9525">
            <a:noFill/>
            <a:miter lim="800000"/>
            <a:headEnd/>
            <a:tailEnd/>
          </a:ln>
          <a:effectLst/>
        </p:spPr>
        <p:txBody>
          <a:bodyPr wrap="none" anchor="ctr">
            <a:spAutoFit/>
          </a:bodyPr>
          <a:lstStyle/>
          <a:p>
            <a:pPr>
              <a:tabLst>
                <a:tab pos="285750" algn="ctr"/>
                <a:tab pos="1943100" algn="ctr"/>
              </a:tabLst>
            </a:pPr>
            <a:r>
              <a:rPr lang="en-US" sz="2400" b="1" i="1">
                <a:solidFill>
                  <a:schemeClr val="tx1"/>
                </a:solidFill>
              </a:rPr>
              <a:t> </a:t>
            </a:r>
            <a:endParaRPr lang="en-US" sz="2400">
              <a:solidFill>
                <a:schemeClr val="tx1"/>
              </a:solidFill>
            </a:endParaRPr>
          </a:p>
          <a:p>
            <a:pPr eaLnBrk="0" hangingPunct="0">
              <a:tabLst>
                <a:tab pos="285750" algn="ctr"/>
                <a:tab pos="1943100" algn="ctr"/>
              </a:tabLst>
            </a:pPr>
            <a:endParaRPr lang="en-US" sz="2400">
              <a:solidFill>
                <a:schemeClr val="tx1"/>
              </a:solidFill>
              <a:latin typeface="Times New Roman" pitchFamily="18" charset="0"/>
            </a:endParaRPr>
          </a:p>
        </p:txBody>
      </p:sp>
      <p:sp>
        <p:nvSpPr>
          <p:cNvPr id="75782" name="Rectangle 6"/>
          <p:cNvSpPr>
            <a:spLocks noChangeArrowheads="1"/>
          </p:cNvSpPr>
          <p:nvPr/>
        </p:nvSpPr>
        <p:spPr bwMode="auto">
          <a:xfrm>
            <a:off x="0" y="652463"/>
            <a:ext cx="9144000" cy="0"/>
          </a:xfrm>
          <a:prstGeom prst="rect">
            <a:avLst/>
          </a:prstGeom>
          <a:noFill/>
          <a:ln w="9525">
            <a:noFill/>
            <a:miter lim="800000"/>
            <a:headEnd/>
            <a:tailEnd/>
          </a:ln>
          <a:effectLst/>
        </p:spPr>
        <p:txBody>
          <a:bodyPr wrap="none" anchor="ctr">
            <a:spAutoFit/>
          </a:bodyPr>
          <a:lstStyle/>
          <a:p>
            <a:endParaRPr lang="ar-IQ"/>
          </a:p>
        </p:txBody>
      </p:sp>
      <p:pic>
        <p:nvPicPr>
          <p:cNvPr id="75781" name="Picture 5"/>
          <p:cNvPicPr>
            <a:picLocks noChangeAspect="1" noChangeArrowheads="1"/>
          </p:cNvPicPr>
          <p:nvPr/>
        </p:nvPicPr>
        <p:blipFill>
          <a:blip r:embed="rId3"/>
          <a:srcRect/>
          <a:stretch>
            <a:fillRect/>
          </a:stretch>
        </p:blipFill>
        <p:spPr bwMode="auto">
          <a:xfrm>
            <a:off x="5233035" y="836712"/>
            <a:ext cx="3659445" cy="55046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5784" name="Text Box 8"/>
          <p:cNvSpPr txBox="1">
            <a:spLocks noChangeArrowheads="1"/>
          </p:cNvSpPr>
          <p:nvPr/>
        </p:nvSpPr>
        <p:spPr bwMode="auto">
          <a:xfrm>
            <a:off x="1015440" y="1679010"/>
            <a:ext cx="3978275" cy="2677656"/>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marL="342900" indent="-342900" algn="justLow" rtl="0">
              <a:buFont typeface="Arial" pitchFamily="34" charset="0"/>
              <a:buChar char="•"/>
            </a:pPr>
            <a:endParaRPr lang="en-US" sz="2400" b="1" dirty="0">
              <a:latin typeface="Times New Roman" pitchFamily="18" charset="0"/>
              <a:cs typeface="Times New Roman" pitchFamily="18" charset="0"/>
            </a:endParaRPr>
          </a:p>
          <a:p>
            <a:pPr marL="342900" indent="-342900" algn="justLow" rtl="0">
              <a:buFont typeface="Arial" pitchFamily="34" charset="0"/>
              <a:buChar char="•"/>
            </a:pPr>
            <a:r>
              <a:rPr lang="en-US" sz="2400" b="1" dirty="0">
                <a:latin typeface="Times New Roman" pitchFamily="18" charset="0"/>
                <a:cs typeface="Times New Roman" pitchFamily="18" charset="0"/>
              </a:rPr>
              <a:t>Monomers form polymers through condensations</a:t>
            </a:r>
          </a:p>
          <a:p>
            <a:pPr algn="justLow" rtl="0"/>
            <a:endParaRPr lang="en-US" sz="2400" b="1" dirty="0">
              <a:latin typeface="Times New Roman" pitchFamily="18" charset="0"/>
              <a:cs typeface="Times New Roman" pitchFamily="18" charset="0"/>
            </a:endParaRPr>
          </a:p>
          <a:p>
            <a:pPr marL="342900" indent="-342900" algn="justLow" rtl="0">
              <a:buFont typeface="Arial" pitchFamily="34" charset="0"/>
              <a:buChar char="•"/>
            </a:pPr>
            <a:r>
              <a:rPr lang="en-US" sz="2400" b="1" dirty="0">
                <a:latin typeface="Times New Roman" pitchFamily="18" charset="0"/>
                <a:cs typeface="Times New Roman" pitchFamily="18" charset="0"/>
              </a:rPr>
              <a:t>Polymers are broken down through hydrolysis.</a:t>
            </a:r>
          </a:p>
          <a:p>
            <a:pPr marL="342900" indent="-342900" algn="justLow" rtl="0">
              <a:buFont typeface="Arial" pitchFamily="34" charset="0"/>
              <a:buChar char="•"/>
            </a:pPr>
            <a:endParaRPr lang="en-US" sz="2400" b="1" dirty="0">
              <a:latin typeface="Times New Roman" pitchFamily="18" charset="0"/>
              <a:cs typeface="Times New Roman" pitchFamily="18" charset="0"/>
            </a:endParaRPr>
          </a:p>
        </p:txBody>
      </p:sp>
      <p:sp>
        <p:nvSpPr>
          <p:cNvPr id="2" name="Title 1"/>
          <p:cNvSpPr>
            <a:spLocks noGrp="1"/>
          </p:cNvSpPr>
          <p:nvPr>
            <p:ph type="title"/>
          </p:nvPr>
        </p:nvSpPr>
        <p:spPr>
          <a:xfrm>
            <a:off x="1202358" y="639927"/>
            <a:ext cx="3528392" cy="706408"/>
          </a:xfrm>
        </p:spPr>
        <p:style>
          <a:lnRef idx="2">
            <a:schemeClr val="accent6">
              <a:shade val="50000"/>
            </a:schemeClr>
          </a:lnRef>
          <a:fillRef idx="1">
            <a:schemeClr val="accent6"/>
          </a:fillRef>
          <a:effectRef idx="0">
            <a:schemeClr val="accent6"/>
          </a:effectRef>
          <a:fontRef idx="minor">
            <a:schemeClr val="lt1"/>
          </a:fontRef>
        </p:style>
        <p:txBody>
          <a:bodyPr>
            <a:normAutofit/>
          </a:bodyPr>
          <a:lstStyle/>
          <a:p>
            <a:pPr rtl="0"/>
            <a:r>
              <a:rPr lang="en-US" sz="3200" b="1" u="sng" dirty="0">
                <a:solidFill>
                  <a:schemeClr val="tx1"/>
                </a:solidFill>
                <a:latin typeface="Times New Roman" pitchFamily="18" charset="0"/>
                <a:cs typeface="Times New Roman" pitchFamily="18" charset="0"/>
              </a:rPr>
              <a:t>Note: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3"/>
          <p:cNvSpPr>
            <a:spLocks noGrp="1" noChangeArrowheads="1"/>
          </p:cNvSpPr>
          <p:nvPr>
            <p:ph type="body" sz="half" idx="4294967295"/>
          </p:nvPr>
        </p:nvSpPr>
        <p:spPr>
          <a:xfrm>
            <a:off x="903282" y="1586065"/>
            <a:ext cx="3312368" cy="4114800"/>
          </a:xfrm>
        </p:spPr>
        <p:style>
          <a:lnRef idx="2">
            <a:schemeClr val="accent2"/>
          </a:lnRef>
          <a:fillRef idx="1">
            <a:schemeClr val="lt1"/>
          </a:fillRef>
          <a:effectRef idx="0">
            <a:schemeClr val="accent2"/>
          </a:effectRef>
          <a:fontRef idx="minor">
            <a:schemeClr val="dk1"/>
          </a:fontRef>
        </p:style>
        <p:txBody>
          <a:bodyPr/>
          <a:lstStyle/>
          <a:p>
            <a:pPr algn="l" rtl="0"/>
            <a:r>
              <a:rPr lang="en-US" altLang="zh-CN" sz="4000" dirty="0">
                <a:latin typeface="Times New Roman" pitchFamily="18" charset="0"/>
                <a:cs typeface="Times New Roman" pitchFamily="18" charset="0"/>
              </a:rPr>
              <a:t> </a:t>
            </a:r>
            <a:r>
              <a:rPr lang="en-US" altLang="zh-CN" u="sng" dirty="0">
                <a:solidFill>
                  <a:srgbClr val="FF0000"/>
                </a:solidFill>
                <a:latin typeface="Times New Roman" pitchFamily="18" charset="0"/>
                <a:cs typeface="Times New Roman" pitchFamily="18" charset="0"/>
              </a:rPr>
              <a:t>Building block</a:t>
            </a:r>
          </a:p>
          <a:p>
            <a:pPr lvl="1" algn="l" rtl="0"/>
            <a:r>
              <a:rPr lang="en-US" altLang="zh-CN" dirty="0">
                <a:latin typeface="Times New Roman" pitchFamily="18" charset="0"/>
                <a:cs typeface="Times New Roman" pitchFamily="18" charset="0"/>
              </a:rPr>
              <a:t> Simple sugar</a:t>
            </a:r>
          </a:p>
          <a:p>
            <a:pPr lvl="1" algn="l" rtl="0"/>
            <a:r>
              <a:rPr lang="en-US" altLang="zh-CN" dirty="0">
                <a:latin typeface="Times New Roman" pitchFamily="18" charset="0"/>
                <a:cs typeface="Times New Roman" pitchFamily="18" charset="0"/>
              </a:rPr>
              <a:t> Amino acid</a:t>
            </a:r>
          </a:p>
          <a:p>
            <a:pPr lvl="1" algn="l" rtl="0"/>
            <a:r>
              <a:rPr lang="en-US" altLang="zh-CN" dirty="0">
                <a:latin typeface="Times New Roman" pitchFamily="18" charset="0"/>
                <a:cs typeface="Times New Roman" pitchFamily="18" charset="0"/>
              </a:rPr>
              <a:t> Nucleotide</a:t>
            </a:r>
          </a:p>
          <a:p>
            <a:pPr lvl="1" algn="l" rtl="0"/>
            <a:r>
              <a:rPr lang="en-US" altLang="zh-CN" dirty="0">
                <a:latin typeface="Times New Roman" pitchFamily="18" charset="0"/>
                <a:cs typeface="Times New Roman" pitchFamily="18" charset="0"/>
              </a:rPr>
              <a:t> Fatty acid</a:t>
            </a:r>
          </a:p>
        </p:txBody>
      </p:sp>
      <p:sp>
        <p:nvSpPr>
          <p:cNvPr id="282627" name="Rectangle 4"/>
          <p:cNvSpPr>
            <a:spLocks noGrp="1" noChangeArrowheads="1"/>
          </p:cNvSpPr>
          <p:nvPr>
            <p:ph type="body" sz="half" idx="4294967295"/>
          </p:nvPr>
        </p:nvSpPr>
        <p:spPr>
          <a:xfrm>
            <a:off x="4932040" y="1578465"/>
            <a:ext cx="3651448" cy="4114800"/>
          </a:xfrm>
        </p:spPr>
        <p:style>
          <a:lnRef idx="2">
            <a:schemeClr val="accent2"/>
          </a:lnRef>
          <a:fillRef idx="1">
            <a:schemeClr val="lt1"/>
          </a:fillRef>
          <a:effectRef idx="0">
            <a:schemeClr val="accent2"/>
          </a:effectRef>
          <a:fontRef idx="minor">
            <a:schemeClr val="dk1"/>
          </a:fontRef>
        </p:style>
        <p:txBody>
          <a:bodyPr/>
          <a:lstStyle/>
          <a:p>
            <a:pPr algn="l" rtl="0"/>
            <a:r>
              <a:rPr lang="en-US" altLang="zh-CN" sz="4000" dirty="0"/>
              <a:t> </a:t>
            </a:r>
            <a:r>
              <a:rPr lang="en-US" altLang="zh-CN" u="sng" dirty="0">
                <a:solidFill>
                  <a:srgbClr val="FF0000"/>
                </a:solidFill>
              </a:rPr>
              <a:t>Macromolecule</a:t>
            </a:r>
          </a:p>
          <a:p>
            <a:pPr lvl="1" algn="l" rtl="0"/>
            <a:r>
              <a:rPr lang="en-US" altLang="zh-CN" dirty="0"/>
              <a:t> Polysaccharide</a:t>
            </a:r>
          </a:p>
          <a:p>
            <a:pPr lvl="1" algn="l" rtl="0"/>
            <a:r>
              <a:rPr lang="en-US" altLang="zh-CN" dirty="0"/>
              <a:t> Protein (peptide)</a:t>
            </a:r>
          </a:p>
          <a:p>
            <a:pPr lvl="1" algn="l" rtl="0"/>
            <a:r>
              <a:rPr lang="en-US" altLang="zh-CN" dirty="0"/>
              <a:t> RNA or DNA</a:t>
            </a:r>
          </a:p>
          <a:p>
            <a:pPr lvl="1" algn="l" rtl="0"/>
            <a:r>
              <a:rPr lang="en-US" altLang="zh-CN" dirty="0"/>
              <a:t> Lipid</a:t>
            </a:r>
          </a:p>
          <a:p>
            <a:endParaRPr lang="en-US" altLang="zh-CN" sz="3600" dirty="0"/>
          </a:p>
        </p:txBody>
      </p:sp>
      <p:grpSp>
        <p:nvGrpSpPr>
          <p:cNvPr id="2" name="Group 10"/>
          <p:cNvGrpSpPr>
            <a:grpSpLocks/>
          </p:cNvGrpSpPr>
          <p:nvPr/>
        </p:nvGrpSpPr>
        <p:grpSpPr bwMode="auto">
          <a:xfrm>
            <a:off x="3590548" y="655320"/>
            <a:ext cx="3641725" cy="533400"/>
            <a:chOff x="2232" y="960"/>
            <a:chExt cx="2294" cy="336"/>
          </a:xfrm>
        </p:grpSpPr>
        <p:sp>
          <p:nvSpPr>
            <p:cNvPr id="282629" name="AutoShape 6"/>
            <p:cNvSpPr>
              <a:spLocks noChangeArrowheads="1"/>
            </p:cNvSpPr>
            <p:nvPr/>
          </p:nvSpPr>
          <p:spPr bwMode="auto">
            <a:xfrm>
              <a:off x="2232" y="960"/>
              <a:ext cx="1295" cy="336"/>
            </a:xfrm>
            <a:prstGeom prst="curvedDownArrow">
              <a:avLst>
                <a:gd name="adj1" fmla="val 77083"/>
                <a:gd name="adj2" fmla="val 154167"/>
                <a:gd name="adj3" fmla="val 31602"/>
              </a:avLst>
            </a:prstGeom>
            <a:solidFill>
              <a:srgbClr val="66FFCC"/>
            </a:solidFill>
            <a:ln w="9525">
              <a:solidFill>
                <a:schemeClr val="tx1"/>
              </a:solidFill>
              <a:miter lim="800000"/>
              <a:headEnd/>
              <a:tailEnd/>
            </a:ln>
          </p:spPr>
          <p:txBody>
            <a:bodyPr wrap="none" anchor="ctr"/>
            <a:lstStyle/>
            <a:p>
              <a:endParaRPr lang="da-DK"/>
            </a:p>
          </p:txBody>
        </p:sp>
        <p:sp>
          <p:nvSpPr>
            <p:cNvPr id="282630" name="Text Box 8"/>
            <p:cNvSpPr txBox="1">
              <a:spLocks noChangeArrowheads="1"/>
            </p:cNvSpPr>
            <p:nvPr/>
          </p:nvSpPr>
          <p:spPr bwMode="auto">
            <a:xfrm>
              <a:off x="3600" y="960"/>
              <a:ext cx="926" cy="288"/>
            </a:xfrm>
            <a:prstGeom prst="rect">
              <a:avLst/>
            </a:prstGeom>
            <a:noFill/>
            <a:ln w="9525">
              <a:noFill/>
              <a:miter lim="800000"/>
              <a:headEnd/>
              <a:tailEnd/>
            </a:ln>
          </p:spPr>
          <p:txBody>
            <a:bodyPr wrap="none">
              <a:spAutoFit/>
            </a:bodyPr>
            <a:lstStyle/>
            <a:p>
              <a:r>
                <a:rPr lang="en-US" altLang="zh-CN" sz="2400" b="1" i="1">
                  <a:solidFill>
                    <a:schemeClr val="folHlink"/>
                  </a:solidFill>
                </a:rPr>
                <a:t>Anabolic</a:t>
              </a:r>
            </a:p>
          </p:txBody>
        </p:sp>
      </p:grpSp>
      <p:grpSp>
        <p:nvGrpSpPr>
          <p:cNvPr id="3" name="Group 11"/>
          <p:cNvGrpSpPr>
            <a:grpSpLocks/>
          </p:cNvGrpSpPr>
          <p:nvPr/>
        </p:nvGrpSpPr>
        <p:grpSpPr bwMode="auto">
          <a:xfrm>
            <a:off x="1820976" y="5981700"/>
            <a:ext cx="3617913" cy="533400"/>
            <a:chOff x="1248" y="3408"/>
            <a:chExt cx="2279" cy="336"/>
          </a:xfrm>
        </p:grpSpPr>
        <p:sp>
          <p:nvSpPr>
            <p:cNvPr id="282632" name="AutoShape 7"/>
            <p:cNvSpPr>
              <a:spLocks noChangeArrowheads="1"/>
            </p:cNvSpPr>
            <p:nvPr/>
          </p:nvSpPr>
          <p:spPr bwMode="auto">
            <a:xfrm rot="-10752642">
              <a:off x="2232" y="3408"/>
              <a:ext cx="1295" cy="336"/>
            </a:xfrm>
            <a:prstGeom prst="curvedDownArrow">
              <a:avLst>
                <a:gd name="adj1" fmla="val 77083"/>
                <a:gd name="adj2" fmla="val 154167"/>
                <a:gd name="adj3" fmla="val 31602"/>
              </a:avLst>
            </a:prstGeom>
            <a:solidFill>
              <a:schemeClr val="hlink"/>
            </a:solidFill>
            <a:ln w="9525">
              <a:solidFill>
                <a:schemeClr val="tx1"/>
              </a:solidFill>
              <a:miter lim="800000"/>
              <a:headEnd/>
              <a:tailEnd/>
            </a:ln>
          </p:spPr>
          <p:txBody>
            <a:bodyPr rot="10800000" wrap="none" anchor="ctr"/>
            <a:lstStyle/>
            <a:p>
              <a:endParaRPr lang="da-DK"/>
            </a:p>
          </p:txBody>
        </p:sp>
        <p:sp>
          <p:nvSpPr>
            <p:cNvPr id="282633" name="Text Box 9"/>
            <p:cNvSpPr txBox="1">
              <a:spLocks noChangeArrowheads="1"/>
            </p:cNvSpPr>
            <p:nvPr/>
          </p:nvSpPr>
          <p:spPr bwMode="auto">
            <a:xfrm>
              <a:off x="1248" y="3456"/>
              <a:ext cx="980" cy="288"/>
            </a:xfrm>
            <a:prstGeom prst="rect">
              <a:avLst/>
            </a:prstGeom>
            <a:noFill/>
            <a:ln w="9525">
              <a:noFill/>
              <a:miter lim="800000"/>
              <a:headEnd/>
              <a:tailEnd/>
            </a:ln>
          </p:spPr>
          <p:txBody>
            <a:bodyPr wrap="none">
              <a:spAutoFit/>
            </a:bodyPr>
            <a:lstStyle/>
            <a:p>
              <a:r>
                <a:rPr lang="en-US" altLang="zh-CN" sz="2400" b="1" i="1">
                  <a:solidFill>
                    <a:schemeClr val="folHlink"/>
                  </a:solidFill>
                </a:rPr>
                <a:t>Catabolic</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14414" y="274638"/>
            <a:ext cx="7719274" cy="939784"/>
          </a:xfrm>
        </p:spPr>
        <p:style>
          <a:lnRef idx="1">
            <a:schemeClr val="accent6"/>
          </a:lnRef>
          <a:fillRef idx="2">
            <a:schemeClr val="accent6"/>
          </a:fillRef>
          <a:effectRef idx="1">
            <a:schemeClr val="accent6"/>
          </a:effectRef>
          <a:fontRef idx="minor">
            <a:schemeClr val="dk1"/>
          </a:fontRef>
        </p:style>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What is Biochemistry?</a:t>
            </a:r>
          </a:p>
        </p:txBody>
      </p:sp>
      <p:sp>
        <p:nvSpPr>
          <p:cNvPr id="6147" name="Rectangle 3"/>
          <p:cNvSpPr>
            <a:spLocks noGrp="1" noChangeArrowheads="1"/>
          </p:cNvSpPr>
          <p:nvPr>
            <p:ph idx="1"/>
          </p:nvPr>
        </p:nvSpPr>
        <p:spPr>
          <a:xfrm>
            <a:off x="1142976" y="2000240"/>
            <a:ext cx="7643866" cy="4286280"/>
          </a:xfrm>
        </p:spPr>
        <p:style>
          <a:lnRef idx="2">
            <a:schemeClr val="accent6"/>
          </a:lnRef>
          <a:fillRef idx="1">
            <a:schemeClr val="lt1"/>
          </a:fillRef>
          <a:effectRef idx="0">
            <a:schemeClr val="accent6"/>
          </a:effectRef>
          <a:fontRef idx="minor">
            <a:schemeClr val="dk1"/>
          </a:fontRef>
        </p:style>
        <p:txBody>
          <a:bodyPr>
            <a:noAutofit/>
          </a:bodyPr>
          <a:lstStyle/>
          <a:p>
            <a:pPr algn="justLow" rtl="0">
              <a:lnSpc>
                <a:spcPct val="90000"/>
              </a:lnSpc>
              <a:spcAft>
                <a:spcPct val="100000"/>
              </a:spcAft>
            </a:pPr>
            <a:endParaRPr lang="en-US" sz="2000" b="1" dirty="0">
              <a:solidFill>
                <a:schemeClr val="tx1"/>
              </a:solidFill>
              <a:latin typeface="Times New Roman" pitchFamily="18" charset="0"/>
              <a:cs typeface="Times New Roman" pitchFamily="18" charset="0"/>
            </a:endParaRPr>
          </a:p>
          <a:p>
            <a:pPr algn="justLow" rtl="0">
              <a:lnSpc>
                <a:spcPct val="90000"/>
              </a:lnSpc>
              <a:spcAft>
                <a:spcPct val="100000"/>
              </a:spcAft>
            </a:pPr>
            <a:r>
              <a:rPr lang="en-US" sz="2000" b="1" dirty="0">
                <a:solidFill>
                  <a:schemeClr val="tx1"/>
                </a:solidFill>
                <a:latin typeface="Times New Roman" pitchFamily="18" charset="0"/>
                <a:cs typeface="Times New Roman" pitchFamily="18" charset="0"/>
              </a:rPr>
              <a:t>Biochemistry can be defined as the science concerned with the chemical basis of life . </a:t>
            </a:r>
          </a:p>
          <a:p>
            <a:pPr algn="justLow" rtl="0">
              <a:lnSpc>
                <a:spcPct val="90000"/>
              </a:lnSpc>
              <a:spcAft>
                <a:spcPct val="100000"/>
              </a:spcAft>
            </a:pPr>
            <a:r>
              <a:rPr lang="en-GB" sz="2000" b="1" dirty="0">
                <a:solidFill>
                  <a:schemeClr val="tx1"/>
                </a:solidFill>
                <a:latin typeface="Times New Roman" pitchFamily="18" charset="0"/>
                <a:cs typeface="Times New Roman" pitchFamily="18" charset="0"/>
              </a:rPr>
              <a:t>Since cells are the structural units of living systems. Thus, biochemistry can also be described as the science concerned with the chemical constituents of living cells and with the reactions they undergo.</a:t>
            </a:r>
            <a:endParaRPr lang="en-US" sz="2000" b="1" dirty="0">
              <a:solidFill>
                <a:schemeClr val="tx1"/>
              </a:solidFill>
              <a:latin typeface="Times New Roman" pitchFamily="18" charset="0"/>
              <a:cs typeface="Times New Roman" pitchFamily="18" charset="0"/>
            </a:endParaRPr>
          </a:p>
          <a:p>
            <a:pPr algn="justLow" rtl="0">
              <a:lnSpc>
                <a:spcPct val="90000"/>
              </a:lnSpc>
              <a:spcAft>
                <a:spcPct val="100000"/>
              </a:spcAft>
            </a:pPr>
            <a:r>
              <a:rPr lang="en-US" sz="2000" b="1" dirty="0">
                <a:solidFill>
                  <a:schemeClr val="tx1"/>
                </a:solidFill>
                <a:latin typeface="Times New Roman" pitchFamily="18" charset="0"/>
                <a:cs typeface="Times New Roman" pitchFamily="18" charset="0"/>
              </a:rPr>
              <a:t>Because life depends on biochemical reactions, biochemistry has become the basic language of all biologic sciences.</a:t>
            </a:r>
            <a:endParaRPr lang="en-GB" sz="2000" b="1" dirty="0">
              <a:solidFill>
                <a:schemeClr val="tx1"/>
              </a:solidFill>
              <a:latin typeface="Times New Roman" pitchFamily="18" charset="0"/>
              <a:cs typeface="Times New Roman" pitchFamily="18" charset="0"/>
            </a:endParaRPr>
          </a:p>
        </p:txBody>
      </p:sp>
      <p:sp>
        <p:nvSpPr>
          <p:cNvPr id="4" name="Rectangle 3"/>
          <p:cNvSpPr/>
          <p:nvPr/>
        </p:nvSpPr>
        <p:spPr>
          <a:xfrm>
            <a:off x="2571736" y="1500174"/>
            <a:ext cx="4143404" cy="369332"/>
          </a:xfrm>
          <a:prstGeom prst="rect">
            <a:avLst/>
          </a:prstGeom>
          <a:solidFill>
            <a:srgbClr val="FF99FF"/>
          </a:solidFill>
        </p:spPr>
        <p:style>
          <a:lnRef idx="2">
            <a:schemeClr val="accent4"/>
          </a:lnRef>
          <a:fillRef idx="1">
            <a:schemeClr val="lt1"/>
          </a:fillRef>
          <a:effectRef idx="0">
            <a:schemeClr val="accent4"/>
          </a:effectRef>
          <a:fontRef idx="minor">
            <a:schemeClr val="dk1"/>
          </a:fontRef>
        </p:style>
        <p:txBody>
          <a:bodyPr wrap="square">
            <a:spAutoFit/>
          </a:bodyPr>
          <a:lstStyle/>
          <a:p>
            <a:pPr algn="justLow" rtl="0">
              <a:lnSpc>
                <a:spcPct val="90000"/>
              </a:lnSpc>
              <a:spcAft>
                <a:spcPct val="100000"/>
              </a:spcAft>
              <a:buNone/>
            </a:pPr>
            <a:r>
              <a:rPr lang="en-US" sz="2000" b="1" dirty="0">
                <a:latin typeface="Times New Roman" pitchFamily="18" charset="0"/>
                <a:cs typeface="Times New Roman" pitchFamily="18" charset="0"/>
              </a:rPr>
              <a:t>  Biochemistry = Chemistry of life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9" name="Picture 19" descr="sf3x14a"/>
          <p:cNvPicPr>
            <a:picLocks noChangeAspect="1" noChangeArrowheads="1"/>
          </p:cNvPicPr>
          <p:nvPr/>
        </p:nvPicPr>
        <p:blipFill>
          <a:blip r:embed="rId4"/>
          <a:srcRect/>
          <a:stretch>
            <a:fillRect/>
          </a:stretch>
        </p:blipFill>
        <p:spPr bwMode="auto">
          <a:xfrm>
            <a:off x="5076056" y="3284984"/>
            <a:ext cx="3809023" cy="324036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71701" name="Picture 21" descr="fig5x10a"/>
          <p:cNvPicPr>
            <a:picLocks noChangeAspect="1" noChangeArrowheads="1"/>
          </p:cNvPicPr>
          <p:nvPr/>
        </p:nvPicPr>
        <p:blipFill>
          <a:blip r:embed="rId5"/>
          <a:srcRect/>
          <a:stretch>
            <a:fillRect/>
          </a:stretch>
        </p:blipFill>
        <p:spPr bwMode="auto">
          <a:xfrm>
            <a:off x="4139952" y="620688"/>
            <a:ext cx="4846638" cy="2304256"/>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graphicFrame>
        <p:nvGraphicFramePr>
          <p:cNvPr id="71692" name="Object 12"/>
          <p:cNvGraphicFramePr>
            <a:graphicFrameLocks noGrp="1" noChangeAspect="1"/>
          </p:cNvGraphicFramePr>
          <p:nvPr>
            <p:ph sz="half" idx="1"/>
            <p:extLst>
              <p:ext uri="{D42A27DB-BD31-4B8C-83A1-F6EECF244321}">
                <p14:modId xmlns:p14="http://schemas.microsoft.com/office/powerpoint/2010/main" val="2331815228"/>
              </p:ext>
            </p:extLst>
          </p:nvPr>
        </p:nvGraphicFramePr>
        <p:xfrm>
          <a:off x="179512" y="4581128"/>
          <a:ext cx="4608512" cy="1653530"/>
        </p:xfrm>
        <a:graphic>
          <a:graphicData uri="http://schemas.openxmlformats.org/presentationml/2006/ole">
            <mc:AlternateContent xmlns:mc="http://schemas.openxmlformats.org/markup-compatibility/2006">
              <mc:Choice xmlns:v="urn:schemas-microsoft-com:vml" Requires="v">
                <p:oleObj spid="_x0000_s10370" name="Image" r:id="rId6" imgW="6400000" imgH="1777778" progId="">
                  <p:embed/>
                </p:oleObj>
              </mc:Choice>
              <mc:Fallback>
                <p:oleObj name="Image" r:id="rId6" imgW="6400000" imgH="1777778" progId="">
                  <p:embed/>
                  <p:pic>
                    <p:nvPicPr>
                      <p:cNvPr id="0" name="Picture 124"/>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4581128"/>
                        <a:ext cx="4608512" cy="165353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695" name="Object 15"/>
          <p:cNvGraphicFramePr>
            <a:graphicFrameLocks noGrp="1" noChangeAspect="1"/>
          </p:cNvGraphicFramePr>
          <p:nvPr>
            <p:ph sz="half" idx="2"/>
            <p:extLst>
              <p:ext uri="{D42A27DB-BD31-4B8C-83A1-F6EECF244321}">
                <p14:modId xmlns:p14="http://schemas.microsoft.com/office/powerpoint/2010/main" val="733619960"/>
              </p:ext>
            </p:extLst>
          </p:nvPr>
        </p:nvGraphicFramePr>
        <p:xfrm>
          <a:off x="467544" y="620688"/>
          <a:ext cx="3296573" cy="3484240"/>
        </p:xfrm>
        <a:graphic>
          <a:graphicData uri="http://schemas.openxmlformats.org/presentationml/2006/ole">
            <mc:AlternateContent xmlns:mc="http://schemas.openxmlformats.org/markup-compatibility/2006">
              <mc:Choice xmlns:v="urn:schemas-microsoft-com:vml" Requires="v">
                <p:oleObj spid="_x0000_s10371" name="Image" r:id="rId8" imgW="5790476" imgH="6120635" progId="">
                  <p:embed/>
                </p:oleObj>
              </mc:Choice>
              <mc:Fallback>
                <p:oleObj name="Image" r:id="rId8" imgW="5790476" imgH="6120635" progId="">
                  <p:embed/>
                  <p:pic>
                    <p:nvPicPr>
                      <p:cNvPr id="0" name="Picture 125"/>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544" y="620688"/>
                        <a:ext cx="3296573" cy="348424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54240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57290" y="714356"/>
            <a:ext cx="7498080" cy="3571900"/>
          </a:xfrm>
        </p:spPr>
        <p:style>
          <a:lnRef idx="1">
            <a:schemeClr val="accent5"/>
          </a:lnRef>
          <a:fillRef idx="2">
            <a:schemeClr val="accent5"/>
          </a:fillRef>
          <a:effectRef idx="1">
            <a:schemeClr val="accent5"/>
          </a:effectRef>
          <a:fontRef idx="minor">
            <a:schemeClr val="dk1"/>
          </a:fontRef>
        </p:style>
        <p:txBody>
          <a:bodyPr>
            <a:normAutofit/>
          </a:bodyPr>
          <a:lstStyle/>
          <a:p>
            <a:pPr algn="ctr" rtl="0"/>
            <a:r>
              <a:rPr lang="en-US" altLang="en-US" sz="4400" b="1" dirty="0">
                <a:solidFill>
                  <a:srgbClr val="C00000"/>
                </a:solidFill>
              </a:rPr>
              <a:t>Functional Groups in Biochemistry</a:t>
            </a:r>
            <a:endParaRPr lang="ar-IQ"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idx="4294967295"/>
          </p:nvPr>
        </p:nvSpPr>
        <p:spPr>
          <a:xfrm>
            <a:off x="2627784" y="228600"/>
            <a:ext cx="4680520" cy="792163"/>
          </a:xfrm>
        </p:spPr>
        <p:style>
          <a:lnRef idx="1">
            <a:schemeClr val="accent2"/>
          </a:lnRef>
          <a:fillRef idx="2">
            <a:schemeClr val="accent2"/>
          </a:fillRef>
          <a:effectRef idx="1">
            <a:schemeClr val="accent2"/>
          </a:effectRef>
          <a:fontRef idx="minor">
            <a:schemeClr val="dk1"/>
          </a:fontRef>
        </p:style>
        <p:txBody>
          <a:bodyPr anchor="ctr">
            <a:normAutofit/>
          </a:bodyPr>
          <a:lstStyle/>
          <a:p>
            <a:pPr algn="ctr" rtl="0"/>
            <a:r>
              <a:rPr lang="en-US" altLang="zh-CN" sz="3600" dirty="0">
                <a:solidFill>
                  <a:schemeClr val="dk1"/>
                </a:solidFill>
                <a:latin typeface="Times New Roman" pitchFamily="18" charset="0"/>
                <a:ea typeface="+mn-ea"/>
                <a:cs typeface="Times New Roman" pitchFamily="18" charset="0"/>
              </a:rPr>
              <a:t>Biomolecules</a:t>
            </a:r>
          </a:p>
        </p:txBody>
      </p:sp>
      <p:sp>
        <p:nvSpPr>
          <p:cNvPr id="24579" name="Rectangle 3"/>
          <p:cNvSpPr>
            <a:spLocks noGrp="1" noChangeArrowheads="1"/>
          </p:cNvSpPr>
          <p:nvPr>
            <p:ph type="body" idx="4294967295"/>
          </p:nvPr>
        </p:nvSpPr>
        <p:spPr>
          <a:xfrm>
            <a:off x="1187624" y="1196752"/>
            <a:ext cx="7416824" cy="5135563"/>
          </a:xfrm>
        </p:spPr>
        <p:style>
          <a:lnRef idx="2">
            <a:schemeClr val="dk1"/>
          </a:lnRef>
          <a:fillRef idx="1">
            <a:schemeClr val="lt1"/>
          </a:fillRef>
          <a:effectRef idx="0">
            <a:schemeClr val="dk1"/>
          </a:effectRef>
          <a:fontRef idx="minor">
            <a:schemeClr val="dk1"/>
          </a:fontRef>
        </p:style>
        <p:txBody>
          <a:bodyPr>
            <a:normAutofit/>
          </a:bodyPr>
          <a:lstStyle/>
          <a:p>
            <a:pPr algn="justLow" rtl="0">
              <a:lnSpc>
                <a:spcPct val="90000"/>
              </a:lnSpc>
              <a:spcBef>
                <a:spcPct val="0"/>
              </a:spcBef>
            </a:pPr>
            <a:r>
              <a:rPr lang="en-US" altLang="zh-CN" sz="2400" dirty="0">
                <a:latin typeface="Times New Roman" pitchFamily="18" charset="0"/>
                <a:cs typeface="Times New Roman" pitchFamily="18" charset="0"/>
              </a:rPr>
              <a:t>Just like cells are building blocks of tissues, </a:t>
            </a:r>
            <a:r>
              <a:rPr lang="en-US" altLang="zh-CN" sz="2400" b="1" dirty="0">
                <a:latin typeface="Times New Roman" pitchFamily="18" charset="0"/>
                <a:cs typeface="Times New Roman" pitchFamily="18" charset="0"/>
              </a:rPr>
              <a:t>biomolecules</a:t>
            </a:r>
            <a:r>
              <a:rPr lang="en-US" altLang="zh-CN" sz="2400" dirty="0">
                <a:latin typeface="Times New Roman" pitchFamily="18" charset="0"/>
                <a:cs typeface="Times New Roman" pitchFamily="18" charset="0"/>
              </a:rPr>
              <a:t> are building blocks of cells. </a:t>
            </a:r>
          </a:p>
          <a:p>
            <a:pPr algn="justLow" rtl="0">
              <a:lnSpc>
                <a:spcPct val="90000"/>
              </a:lnSpc>
              <a:spcBef>
                <a:spcPct val="0"/>
              </a:spcBef>
            </a:pPr>
            <a:endParaRPr lang="en-US" altLang="zh-CN" sz="2400" dirty="0">
              <a:latin typeface="Times New Roman" pitchFamily="18" charset="0"/>
              <a:cs typeface="Times New Roman" pitchFamily="18" charset="0"/>
            </a:endParaRPr>
          </a:p>
          <a:p>
            <a:pPr algn="justLow" rtl="0">
              <a:lnSpc>
                <a:spcPct val="90000"/>
              </a:lnSpc>
              <a:spcBef>
                <a:spcPct val="0"/>
              </a:spcBef>
            </a:pPr>
            <a:r>
              <a:rPr lang="en-US" altLang="zh-CN" sz="2400" dirty="0">
                <a:latin typeface="Times New Roman" pitchFamily="18" charset="0"/>
                <a:cs typeface="Times New Roman" pitchFamily="18" charset="0"/>
              </a:rPr>
              <a:t>Animal and plant cells contain approximately 10,000 kinds of biomolecules.</a:t>
            </a:r>
          </a:p>
          <a:p>
            <a:pPr algn="justLow" rtl="0">
              <a:lnSpc>
                <a:spcPct val="90000"/>
              </a:lnSpc>
              <a:spcBef>
                <a:spcPct val="0"/>
              </a:spcBef>
            </a:pPr>
            <a:endParaRPr lang="en-US" altLang="zh-CN" sz="2400" dirty="0">
              <a:latin typeface="Times New Roman" pitchFamily="18" charset="0"/>
              <a:cs typeface="Times New Roman" pitchFamily="18" charset="0"/>
            </a:endParaRPr>
          </a:p>
          <a:p>
            <a:pPr algn="justLow" rtl="0">
              <a:lnSpc>
                <a:spcPct val="90000"/>
              </a:lnSpc>
              <a:spcBef>
                <a:spcPct val="0"/>
              </a:spcBef>
            </a:pPr>
            <a:r>
              <a:rPr lang="en-US" altLang="zh-CN" sz="2400" dirty="0">
                <a:latin typeface="Times New Roman" pitchFamily="18" charset="0"/>
                <a:cs typeface="Times New Roman" pitchFamily="18" charset="0"/>
              </a:rPr>
              <a:t>Water constitutes </a:t>
            </a:r>
            <a:r>
              <a:rPr lang="en-US" altLang="zh-CN" sz="2400" b="1" dirty="0">
                <a:latin typeface="Times New Roman" pitchFamily="18" charset="0"/>
                <a:cs typeface="Times New Roman" pitchFamily="18" charset="0"/>
              </a:rPr>
              <a:t>50-95%</a:t>
            </a:r>
            <a:r>
              <a:rPr lang="en-US" altLang="zh-CN" sz="2400" dirty="0">
                <a:latin typeface="Times New Roman" pitchFamily="18" charset="0"/>
                <a:cs typeface="Times New Roman" pitchFamily="18" charset="0"/>
              </a:rPr>
              <a:t> of cells content by weight.</a:t>
            </a:r>
          </a:p>
          <a:p>
            <a:pPr algn="justLow" rtl="0">
              <a:lnSpc>
                <a:spcPct val="90000"/>
              </a:lnSpc>
              <a:spcBef>
                <a:spcPct val="0"/>
              </a:spcBef>
            </a:pPr>
            <a:endParaRPr lang="en-US" altLang="zh-CN" sz="2400" dirty="0">
              <a:latin typeface="Times New Roman" pitchFamily="18" charset="0"/>
              <a:cs typeface="Times New Roman" pitchFamily="18" charset="0"/>
            </a:endParaRPr>
          </a:p>
          <a:p>
            <a:pPr algn="justLow" rtl="0">
              <a:lnSpc>
                <a:spcPct val="90000"/>
              </a:lnSpc>
              <a:spcBef>
                <a:spcPct val="0"/>
              </a:spcBef>
            </a:pPr>
            <a:r>
              <a:rPr lang="en-US" altLang="zh-CN" sz="2400" dirty="0">
                <a:latin typeface="Times New Roman" pitchFamily="18" charset="0"/>
                <a:cs typeface="Times New Roman" pitchFamily="18" charset="0"/>
              </a:rPr>
              <a:t>Ions like Na</a:t>
            </a:r>
            <a:r>
              <a:rPr lang="en-US" altLang="zh-CN" sz="2400" baseline="300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 K</a:t>
            </a:r>
            <a:r>
              <a:rPr lang="en-US" altLang="zh-CN" sz="2400" baseline="30000" dirty="0">
                <a:latin typeface="Times New Roman" pitchFamily="18" charset="0"/>
                <a:cs typeface="Times New Roman" pitchFamily="18" charset="0"/>
              </a:rPr>
              <a:t>+</a:t>
            </a:r>
            <a:r>
              <a:rPr lang="en-US" altLang="zh-CN" sz="2400" dirty="0">
                <a:latin typeface="Times New Roman" pitchFamily="18" charset="0"/>
                <a:cs typeface="Times New Roman" pitchFamily="18" charset="0"/>
              </a:rPr>
              <a:t> and Ca</a:t>
            </a:r>
            <a:r>
              <a:rPr lang="en-US" altLang="zh-CN" sz="2400" baseline="30000" dirty="0">
                <a:latin typeface="Times New Roman" pitchFamily="18" charset="0"/>
                <a:cs typeface="Times New Roman" pitchFamily="18" charset="0"/>
              </a:rPr>
              <a:t>2+</a:t>
            </a:r>
            <a:r>
              <a:rPr lang="en-US" altLang="zh-CN" sz="2400" dirty="0">
                <a:latin typeface="Times New Roman" pitchFamily="18" charset="0"/>
                <a:cs typeface="Times New Roman" pitchFamily="18" charset="0"/>
              </a:rPr>
              <a:t> may account for another 1%.</a:t>
            </a:r>
          </a:p>
          <a:p>
            <a:pPr algn="justLow" rtl="0">
              <a:lnSpc>
                <a:spcPct val="90000"/>
              </a:lnSpc>
              <a:spcBef>
                <a:spcPct val="0"/>
              </a:spcBef>
            </a:pPr>
            <a:endParaRPr lang="en-US" altLang="zh-CN" sz="2400" dirty="0">
              <a:latin typeface="Times New Roman" pitchFamily="18" charset="0"/>
              <a:cs typeface="Times New Roman" pitchFamily="18" charset="0"/>
            </a:endParaRPr>
          </a:p>
          <a:p>
            <a:pPr algn="justLow" rtl="0">
              <a:lnSpc>
                <a:spcPct val="90000"/>
              </a:lnSpc>
              <a:spcBef>
                <a:spcPct val="0"/>
              </a:spcBef>
            </a:pPr>
            <a:r>
              <a:rPr lang="en-US" altLang="zh-CN" sz="2400" dirty="0">
                <a:latin typeface="Times New Roman" pitchFamily="18" charset="0"/>
                <a:cs typeface="Times New Roman" pitchFamily="18" charset="0"/>
              </a:rPr>
              <a:t>Almost all other kinds of biomolecules are organic     (C, H, N, O, P, S). </a:t>
            </a:r>
          </a:p>
          <a:p>
            <a:pPr marL="82296" indent="0" algn="justLow" rtl="0">
              <a:lnSpc>
                <a:spcPct val="90000"/>
              </a:lnSpc>
              <a:spcBef>
                <a:spcPct val="0"/>
              </a:spcBef>
              <a:buNone/>
            </a:pPr>
            <a:endParaRPr lang="en-US" altLang="zh-CN" sz="2400" dirty="0">
              <a:latin typeface="Times New Roman" pitchFamily="18" charset="0"/>
              <a:cs typeface="Times New Roman" pitchFamily="18" charset="0"/>
            </a:endParaRPr>
          </a:p>
          <a:p>
            <a:pPr algn="justLow" rtl="0">
              <a:lnSpc>
                <a:spcPct val="90000"/>
              </a:lnSpc>
              <a:spcBef>
                <a:spcPct val="0"/>
              </a:spcBef>
            </a:pPr>
            <a:r>
              <a:rPr lang="en-US" altLang="zh-CN" sz="2400" dirty="0">
                <a:latin typeface="Times New Roman" pitchFamily="18" charset="0"/>
                <a:cs typeface="Times New Roman" pitchFamily="18" charset="0"/>
              </a:rPr>
              <a:t>Organic compounds are compounds composed </a:t>
            </a:r>
            <a:r>
              <a:rPr lang="en-US" altLang="zh-CN" sz="2400" b="1" dirty="0">
                <a:latin typeface="Times New Roman" pitchFamily="18" charset="0"/>
                <a:cs typeface="Times New Roman" pitchFamily="18" charset="0"/>
              </a:rPr>
              <a:t>primarily of a </a:t>
            </a:r>
            <a:r>
              <a:rPr lang="en-US" altLang="zh-CN" sz="2400" b="1" dirty="0">
                <a:solidFill>
                  <a:schemeClr val="hlink"/>
                </a:solidFill>
                <a:latin typeface="Times New Roman" pitchFamily="18" charset="0"/>
                <a:cs typeface="Times New Roman" pitchFamily="18" charset="0"/>
              </a:rPr>
              <a:t>Carbon skeleton</a:t>
            </a:r>
            <a:r>
              <a:rPr lang="en-US" altLang="zh-CN" sz="2400" dirty="0"/>
              <a:t>.</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2699792" y="274638"/>
            <a:ext cx="3888432" cy="634082"/>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rtl="0"/>
            <a:r>
              <a:rPr lang="en-US" altLang="en-US" dirty="0"/>
              <a:t>Carbon</a:t>
            </a:r>
            <a:endParaRPr lang="en-US" altLang="zh-CN" dirty="0"/>
          </a:p>
        </p:txBody>
      </p:sp>
      <p:sp>
        <p:nvSpPr>
          <p:cNvPr id="239619" name="Rectangle 3"/>
          <p:cNvSpPr>
            <a:spLocks noGrp="1" noChangeArrowheads="1"/>
          </p:cNvSpPr>
          <p:nvPr>
            <p:ph idx="1"/>
          </p:nvPr>
        </p:nvSpPr>
        <p:spPr>
          <a:xfrm>
            <a:off x="1043608" y="1052736"/>
            <a:ext cx="7498080" cy="2699430"/>
          </a:xfrm>
        </p:spPr>
        <p:style>
          <a:lnRef idx="2">
            <a:schemeClr val="dk1"/>
          </a:lnRef>
          <a:fillRef idx="1">
            <a:schemeClr val="lt1"/>
          </a:fillRef>
          <a:effectRef idx="0">
            <a:schemeClr val="dk1"/>
          </a:effectRef>
          <a:fontRef idx="minor">
            <a:schemeClr val="dk1"/>
          </a:fontRef>
        </p:style>
        <p:txBody>
          <a:bodyPr>
            <a:normAutofit lnSpcReduction="10000"/>
          </a:bodyPr>
          <a:lstStyle/>
          <a:p>
            <a:pPr algn="justLow" rtl="0"/>
            <a:r>
              <a:rPr lang="en-US" altLang="en-US" sz="2000" dirty="0">
                <a:latin typeface="Times New Roman" pitchFamily="18" charset="0"/>
                <a:cs typeface="Times New Roman" pitchFamily="18" charset="0"/>
              </a:rPr>
              <a:t>Carbon is more abundant in living organisms than it is in the rest of the universe</a:t>
            </a:r>
            <a:r>
              <a:rPr lang="en-US" altLang="zh-CN" sz="2000" dirty="0">
                <a:latin typeface="Times New Roman" pitchFamily="18" charset="0"/>
                <a:cs typeface="Times New Roman" pitchFamily="18" charset="0"/>
              </a:rPr>
              <a:t>.</a:t>
            </a:r>
          </a:p>
          <a:p>
            <a:pPr algn="justLow" rtl="0"/>
            <a:r>
              <a:rPr lang="en-US" altLang="zh-CN" sz="2000" dirty="0">
                <a:latin typeface="Times New Roman" pitchFamily="18" charset="0"/>
                <a:cs typeface="Times New Roman" pitchFamily="18" charset="0"/>
              </a:rPr>
              <a:t>What makes Carbon Special?  Why is Carbon so different from all the other elements on the periodic table?</a:t>
            </a:r>
          </a:p>
          <a:p>
            <a:pPr algn="justLow" rtl="0"/>
            <a:r>
              <a:rPr lang="en-US" altLang="zh-CN" sz="2000" dirty="0">
                <a:latin typeface="Times New Roman" pitchFamily="18" charset="0"/>
                <a:cs typeface="Times New Roman" pitchFamily="18" charset="0"/>
              </a:rPr>
              <a:t>The answer derives from the ability of Carbon atoms to bond together to form long chains and rings.</a:t>
            </a:r>
          </a:p>
          <a:p>
            <a:pPr algn="justLow" rtl="0"/>
            <a:r>
              <a:rPr lang="en-US" altLang="zh-CN" sz="2000" dirty="0"/>
              <a:t>Carbon can form immensely diverse compounds, from </a:t>
            </a:r>
            <a:r>
              <a:rPr lang="en-US" altLang="zh-CN" sz="2000" b="1" dirty="0"/>
              <a:t>simple to complex</a:t>
            </a:r>
            <a:r>
              <a:rPr lang="en-US" altLang="zh-CN" sz="2000" dirty="0"/>
              <a:t>.</a:t>
            </a:r>
            <a:endParaRPr lang="en-US" altLang="zh-CN" sz="2000" dirty="0">
              <a:latin typeface="Times New Roman" pitchFamily="18" charset="0"/>
              <a:cs typeface="Times New Roman" pitchFamily="18" charset="0"/>
            </a:endParaRPr>
          </a:p>
        </p:txBody>
      </p:sp>
      <p:pic>
        <p:nvPicPr>
          <p:cNvPr id="4" name="Picture 3" descr="methane"/>
          <p:cNvPicPr>
            <a:picLocks noChangeAspect="1" noChangeArrowheads="1"/>
          </p:cNvPicPr>
          <p:nvPr/>
        </p:nvPicPr>
        <p:blipFill>
          <a:blip r:embed="rId3"/>
          <a:srcRect/>
          <a:stretch>
            <a:fillRect/>
          </a:stretch>
        </p:blipFill>
        <p:spPr>
          <a:xfrm>
            <a:off x="1547664" y="3978532"/>
            <a:ext cx="1440160" cy="159422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984124" y="5671468"/>
            <a:ext cx="265177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rtl="0" eaLnBrk="0" hangingPunct="0">
              <a:spcBef>
                <a:spcPct val="50000"/>
              </a:spcBef>
            </a:pPr>
            <a:r>
              <a:rPr lang="en-US" altLang="zh-CN" b="1" dirty="0"/>
              <a:t>Methane with 1 Carbon atom</a:t>
            </a:r>
          </a:p>
        </p:txBody>
      </p:sp>
      <p:sp>
        <p:nvSpPr>
          <p:cNvPr id="3" name="Rectangle 2"/>
          <p:cNvSpPr/>
          <p:nvPr/>
        </p:nvSpPr>
        <p:spPr>
          <a:xfrm>
            <a:off x="5404513" y="5645084"/>
            <a:ext cx="298391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rtl="0" eaLnBrk="0" hangingPunct="0">
              <a:spcBef>
                <a:spcPct val="50000"/>
              </a:spcBef>
            </a:pPr>
            <a:r>
              <a:rPr lang="en-US" altLang="zh-CN" b="1" dirty="0"/>
              <a:t>DNA with tens of Billions of Carbon atoms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84168" y="3978532"/>
            <a:ext cx="1512168" cy="159422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5" name="Text Box 3"/>
          <p:cNvSpPr txBox="1">
            <a:spLocks noChangeArrowheads="1"/>
          </p:cNvSpPr>
          <p:nvPr/>
        </p:nvSpPr>
        <p:spPr bwMode="auto">
          <a:xfrm>
            <a:off x="1691680" y="188640"/>
            <a:ext cx="6336704" cy="76944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kumimoji="1" lang="en-US" altLang="zh-CN" sz="2200" b="1" dirty="0">
                <a:solidFill>
                  <a:schemeClr val="tx1"/>
                </a:solidFill>
                <a:latin typeface="Times New Roman" pitchFamily="18" charset="0"/>
                <a:ea typeface="华文新魏" pitchFamily="2" charset="-122"/>
                <a:cs typeface="Times New Roman" pitchFamily="18" charset="0"/>
              </a:rPr>
              <a:t>Biomolecules are compounds of carbon with a variety of functional groups</a:t>
            </a:r>
          </a:p>
        </p:txBody>
      </p:sp>
      <p:pic>
        <p:nvPicPr>
          <p:cNvPr id="269316" name="Picture 4" descr="figure 1-15"/>
          <p:cNvPicPr>
            <a:picLocks noChangeAspect="1" noChangeArrowheads="1"/>
          </p:cNvPicPr>
          <p:nvPr/>
        </p:nvPicPr>
        <p:blipFill>
          <a:blip r:embed="rId3"/>
          <a:srcRect/>
          <a:stretch>
            <a:fillRect/>
          </a:stretch>
        </p:blipFill>
        <p:spPr bwMode="auto">
          <a:xfrm>
            <a:off x="1301986" y="1196752"/>
            <a:ext cx="7116092" cy="540060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transition>
    <p:comb/>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6"/>
          <p:cNvSpPr>
            <a:spLocks noGrp="1" noChangeArrowheads="1"/>
          </p:cNvSpPr>
          <p:nvPr>
            <p:ph type="title"/>
          </p:nvPr>
        </p:nvSpPr>
        <p:spPr>
          <a:xfrm>
            <a:off x="1071538" y="285728"/>
            <a:ext cx="7772400" cy="762000"/>
          </a:xfrm>
        </p:spPr>
        <p:style>
          <a:lnRef idx="1">
            <a:schemeClr val="accent2"/>
          </a:lnRef>
          <a:fillRef idx="2">
            <a:schemeClr val="accent2"/>
          </a:fillRef>
          <a:effectRef idx="1">
            <a:schemeClr val="accent2"/>
          </a:effectRef>
          <a:fontRef idx="minor">
            <a:schemeClr val="dk1"/>
          </a:fontRef>
        </p:style>
        <p:txBody>
          <a:bodyPr>
            <a:normAutofit/>
          </a:bodyPr>
          <a:lstStyle/>
          <a:p>
            <a:pPr algn="ctr" rtl="0" eaLnBrk="1" hangingPunct="1"/>
            <a:r>
              <a:rPr lang="en-US" altLang="en-US" sz="4000" b="1" dirty="0">
                <a:solidFill>
                  <a:srgbClr val="C00000"/>
                </a:solidFill>
                <a:latin typeface="Times New Roman" pitchFamily="18" charset="0"/>
                <a:cs typeface="Times New Roman" pitchFamily="18" charset="0"/>
              </a:rPr>
              <a:t>Functional groups in biochemistry</a:t>
            </a:r>
            <a:endParaRPr lang="en-US" altLang="en-US" sz="2800" b="1" dirty="0">
              <a:solidFill>
                <a:srgbClr val="C00000"/>
              </a:solidFill>
              <a:latin typeface="Times New Roman" pitchFamily="18" charset="0"/>
              <a:cs typeface="Times New Roman" pitchFamily="18" charset="0"/>
            </a:endParaRPr>
          </a:p>
        </p:txBody>
      </p:sp>
      <p:sp>
        <p:nvSpPr>
          <p:cNvPr id="21507" name="Text Box 1028"/>
          <p:cNvSpPr txBox="1">
            <a:spLocks noChangeArrowheads="1"/>
          </p:cNvSpPr>
          <p:nvPr/>
        </p:nvSpPr>
        <p:spPr bwMode="auto">
          <a:xfrm>
            <a:off x="1214414" y="1357298"/>
            <a:ext cx="7500990" cy="83099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233363" indent="-233363" algn="justLow" rtl="0" eaLnBrk="0" hangingPunct="0">
              <a:spcBef>
                <a:spcPct val="50000"/>
              </a:spcBef>
              <a:buFontTx/>
              <a:buChar char="•"/>
            </a:pPr>
            <a:r>
              <a:rPr lang="en-US" altLang="en-US" sz="2400" u="sng" dirty="0">
                <a:latin typeface="Arial" pitchFamily="34" charset="0"/>
              </a:rPr>
              <a:t>Functional</a:t>
            </a:r>
            <a:r>
              <a:rPr lang="en-US" altLang="en-US" sz="2400" dirty="0">
                <a:latin typeface="Arial" pitchFamily="34" charset="0"/>
              </a:rPr>
              <a:t> </a:t>
            </a:r>
            <a:r>
              <a:rPr lang="en-US" altLang="en-US" sz="2400" u="sng" dirty="0">
                <a:latin typeface="Arial" pitchFamily="34" charset="0"/>
              </a:rPr>
              <a:t>groups</a:t>
            </a:r>
            <a:r>
              <a:rPr lang="en-US" altLang="en-US" sz="2400" dirty="0">
                <a:latin typeface="Arial" pitchFamily="34" charset="0"/>
              </a:rPr>
              <a:t> - specific parts of molecules involved in biochemical reactions</a:t>
            </a:r>
          </a:p>
        </p:txBody>
      </p:sp>
      <p:pic>
        <p:nvPicPr>
          <p:cNvPr id="21508" name="Picture 1029"/>
          <p:cNvPicPr>
            <a:picLocks noChangeAspect="1" noChangeArrowheads="1"/>
          </p:cNvPicPr>
          <p:nvPr/>
        </p:nvPicPr>
        <p:blipFill>
          <a:blip r:embed="rId3"/>
          <a:srcRect/>
          <a:stretch>
            <a:fillRect/>
          </a:stretch>
        </p:blipFill>
        <p:spPr bwMode="auto">
          <a:xfrm>
            <a:off x="1142976" y="2428868"/>
            <a:ext cx="7715304" cy="37147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a:xfrm>
            <a:off x="1285852" y="571480"/>
            <a:ext cx="6786610" cy="701675"/>
          </a:xfrm>
        </p:spPr>
        <p:style>
          <a:lnRef idx="1">
            <a:schemeClr val="accent2"/>
          </a:lnRef>
          <a:fillRef idx="2">
            <a:schemeClr val="accent2"/>
          </a:fillRef>
          <a:effectRef idx="1">
            <a:schemeClr val="accent2"/>
          </a:effectRef>
          <a:fontRef idx="minor">
            <a:schemeClr val="dk1"/>
          </a:fontRef>
        </p:style>
        <p:txBody>
          <a:bodyPr/>
          <a:lstStyle/>
          <a:p>
            <a:pPr algn="ctr" eaLnBrk="1" hangingPunct="1"/>
            <a:r>
              <a:rPr lang="en-US" altLang="en-US" sz="4000" b="1" dirty="0">
                <a:solidFill>
                  <a:srgbClr val="C00000"/>
                </a:solidFill>
              </a:rPr>
              <a:t>     </a:t>
            </a:r>
            <a:r>
              <a:rPr lang="en-US" altLang="en-US" sz="3600" dirty="0">
                <a:solidFill>
                  <a:srgbClr val="C00000"/>
                </a:solidFill>
                <a:latin typeface="Times New Roman" pitchFamily="18" charset="0"/>
                <a:cs typeface="Times New Roman" pitchFamily="18" charset="0"/>
              </a:rPr>
              <a:t>Functional Groups  </a:t>
            </a:r>
          </a:p>
        </p:txBody>
      </p:sp>
      <p:sp>
        <p:nvSpPr>
          <p:cNvPr id="22531" name="Text Box 1033"/>
          <p:cNvSpPr txBox="1">
            <a:spLocks noChangeArrowheads="1"/>
          </p:cNvSpPr>
          <p:nvPr/>
        </p:nvSpPr>
        <p:spPr bwMode="auto">
          <a:xfrm>
            <a:off x="762000" y="5257800"/>
            <a:ext cx="7848600" cy="457200"/>
          </a:xfrm>
          <a:prstGeom prst="rect">
            <a:avLst/>
          </a:prstGeom>
          <a:noFill/>
          <a:ln w="9525">
            <a:noFill/>
            <a:miter lim="800000"/>
            <a:headEnd/>
            <a:tailEnd/>
          </a:ln>
        </p:spPr>
        <p:txBody>
          <a:bodyPr>
            <a:spAutoFit/>
          </a:bodyPr>
          <a:lstStyle/>
          <a:p>
            <a:pPr eaLnBrk="0" hangingPunct="0">
              <a:spcBef>
                <a:spcPct val="50000"/>
              </a:spcBef>
            </a:pPr>
            <a:endParaRPr lang="en-US" altLang="en-US" sz="2400">
              <a:latin typeface="Times New Roman" pitchFamily="18" charset="0"/>
            </a:endParaRPr>
          </a:p>
        </p:txBody>
      </p:sp>
      <p:pic>
        <p:nvPicPr>
          <p:cNvPr id="22532" name="Picture 1036"/>
          <p:cNvPicPr>
            <a:picLocks noGrp="1" noChangeAspect="1" noChangeArrowheads="1"/>
          </p:cNvPicPr>
          <p:nvPr>
            <p:ph idx="1"/>
          </p:nvPr>
        </p:nvPicPr>
        <p:blipFill>
          <a:blip r:embed="rId3"/>
          <a:srcRect/>
          <a:stretch>
            <a:fillRect/>
          </a:stretch>
        </p:blipFill>
        <p:spPr>
          <a:xfrm>
            <a:off x="1285852" y="1571612"/>
            <a:ext cx="7231062" cy="4684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643042" y="428604"/>
            <a:ext cx="6248400" cy="762000"/>
          </a:xfrm>
        </p:spPr>
        <p:style>
          <a:lnRef idx="1">
            <a:schemeClr val="accent2"/>
          </a:lnRef>
          <a:fillRef idx="2">
            <a:schemeClr val="accent2"/>
          </a:fillRef>
          <a:effectRef idx="1">
            <a:schemeClr val="accent2"/>
          </a:effectRef>
          <a:fontRef idx="minor">
            <a:schemeClr val="dk1"/>
          </a:fontRef>
        </p:style>
        <p:txBody>
          <a:bodyPr>
            <a:normAutofit/>
          </a:bodyPr>
          <a:lstStyle/>
          <a:p>
            <a:pPr algn="ctr" eaLnBrk="1" hangingPunct="1"/>
            <a:r>
              <a:rPr lang="en-US" altLang="en-US" sz="3600" dirty="0">
                <a:solidFill>
                  <a:srgbClr val="C00000"/>
                </a:solidFill>
                <a:latin typeface="Times New Roman" pitchFamily="18" charset="0"/>
                <a:cs typeface="Times New Roman" pitchFamily="18" charset="0"/>
              </a:rPr>
              <a:t>Functional groups</a:t>
            </a:r>
          </a:p>
        </p:txBody>
      </p:sp>
      <p:pic>
        <p:nvPicPr>
          <p:cNvPr id="23556" name="Picture 1033"/>
          <p:cNvPicPr>
            <a:picLocks noChangeAspect="1" noChangeArrowheads="1"/>
          </p:cNvPicPr>
          <p:nvPr/>
        </p:nvPicPr>
        <p:blipFill>
          <a:blip r:embed="rId3"/>
          <a:srcRect/>
          <a:stretch>
            <a:fillRect/>
          </a:stretch>
        </p:blipFill>
        <p:spPr bwMode="auto">
          <a:xfrm>
            <a:off x="2214546" y="1571612"/>
            <a:ext cx="4827623" cy="4429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a:xfrm>
            <a:off x="1785918" y="571480"/>
            <a:ext cx="6248400" cy="762000"/>
          </a:xfrm>
        </p:spPr>
        <p:style>
          <a:lnRef idx="1">
            <a:schemeClr val="accent2"/>
          </a:lnRef>
          <a:fillRef idx="2">
            <a:schemeClr val="accent2"/>
          </a:fillRef>
          <a:effectRef idx="1">
            <a:schemeClr val="accent2"/>
          </a:effectRef>
          <a:fontRef idx="minor">
            <a:schemeClr val="dk1"/>
          </a:fontRef>
        </p:style>
        <p:txBody>
          <a:bodyPr>
            <a:normAutofit/>
          </a:bodyPr>
          <a:lstStyle/>
          <a:p>
            <a:pPr algn="ctr" eaLnBrk="1" hangingPunct="1"/>
            <a:r>
              <a:rPr lang="en-US" altLang="en-US" sz="3600" dirty="0">
                <a:solidFill>
                  <a:srgbClr val="C00000"/>
                </a:solidFill>
                <a:latin typeface="Times New Roman" pitchFamily="18" charset="0"/>
                <a:cs typeface="Times New Roman" pitchFamily="18" charset="0"/>
              </a:rPr>
              <a:t>Functional groups</a:t>
            </a:r>
          </a:p>
        </p:txBody>
      </p:sp>
      <p:pic>
        <p:nvPicPr>
          <p:cNvPr id="23555" name="Picture 1032"/>
          <p:cNvPicPr>
            <a:picLocks noGrp="1" noChangeAspect="1" noChangeArrowheads="1"/>
          </p:cNvPicPr>
          <p:nvPr>
            <p:ph idx="1"/>
          </p:nvPr>
        </p:nvPicPr>
        <p:blipFill>
          <a:blip r:embed="rId3"/>
          <a:srcRect/>
          <a:stretch>
            <a:fillRect/>
          </a:stretch>
        </p:blipFill>
        <p:spPr>
          <a:xfrm>
            <a:off x="1928794" y="1785926"/>
            <a:ext cx="5929354" cy="42148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57356" y="428604"/>
            <a:ext cx="6072230" cy="727096"/>
          </a:xfrm>
        </p:spPr>
        <p:style>
          <a:lnRef idx="1">
            <a:schemeClr val="accent2"/>
          </a:lnRef>
          <a:fillRef idx="2">
            <a:schemeClr val="accent2"/>
          </a:fillRef>
          <a:effectRef idx="1">
            <a:schemeClr val="accent2"/>
          </a:effectRef>
          <a:fontRef idx="minor">
            <a:schemeClr val="dk1"/>
          </a:fontRef>
        </p:style>
        <p:txBody>
          <a:bodyPr/>
          <a:lstStyle/>
          <a:p>
            <a:pPr algn="ctr" rtl="0" eaLnBrk="1" hangingPunct="1"/>
            <a:r>
              <a:rPr lang="en-US" altLang="en-US" sz="4000" b="1" dirty="0">
                <a:solidFill>
                  <a:srgbClr val="C00000"/>
                </a:solidFill>
              </a:rPr>
              <a:t>  </a:t>
            </a:r>
            <a:r>
              <a:rPr lang="en-US" altLang="en-US" sz="3600" dirty="0">
                <a:solidFill>
                  <a:srgbClr val="C00000"/>
                </a:solidFill>
                <a:latin typeface="Times New Roman" pitchFamily="18" charset="0"/>
                <a:cs typeface="Times New Roman" pitchFamily="18" charset="0"/>
              </a:rPr>
              <a:t>Functional groups</a:t>
            </a:r>
          </a:p>
        </p:txBody>
      </p:sp>
      <p:pic>
        <p:nvPicPr>
          <p:cNvPr id="24579" name="Picture 6"/>
          <p:cNvPicPr>
            <a:picLocks noGrp="1" noChangeAspect="1" noChangeArrowheads="1"/>
          </p:cNvPicPr>
          <p:nvPr>
            <p:ph idx="1"/>
          </p:nvPr>
        </p:nvPicPr>
        <p:blipFill>
          <a:blip r:embed="rId3"/>
          <a:srcRect/>
          <a:stretch>
            <a:fillRect/>
          </a:stretch>
        </p:blipFill>
        <p:spPr>
          <a:xfrm>
            <a:off x="1643042" y="1600200"/>
            <a:ext cx="6215106" cy="4530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0232" y="357166"/>
            <a:ext cx="6008274" cy="599039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2085924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1538" y="428604"/>
            <a:ext cx="7498080" cy="1143000"/>
          </a:xfrm>
        </p:spPr>
        <p:style>
          <a:lnRef idx="1">
            <a:schemeClr val="accent2"/>
          </a:lnRef>
          <a:fillRef idx="2">
            <a:schemeClr val="accent2"/>
          </a:fillRef>
          <a:effectRef idx="1">
            <a:schemeClr val="accent2"/>
          </a:effectRef>
          <a:fontRef idx="minor">
            <a:schemeClr val="dk1"/>
          </a:fontRef>
        </p:style>
        <p:txBody>
          <a:bodyPr>
            <a:noAutofit/>
          </a:bodyPr>
          <a:lstStyle/>
          <a:p>
            <a:pPr algn="ctr" rtl="0" eaLnBrk="1" hangingPunct="1"/>
            <a:r>
              <a:rPr lang="en-US" altLang="zh-CN" sz="3600" dirty="0">
                <a:solidFill>
                  <a:srgbClr val="C00000"/>
                </a:solidFill>
                <a:latin typeface="Times New Roman" pitchFamily="18" charset="0"/>
                <a:cs typeface="Times New Roman" pitchFamily="18" charset="0"/>
              </a:rPr>
              <a:t>Example : Functional groups in Acetyl-coenzyme  A</a:t>
            </a:r>
          </a:p>
        </p:txBody>
      </p:sp>
      <p:pic>
        <p:nvPicPr>
          <p:cNvPr id="25603" name="Picture 4"/>
          <p:cNvPicPr>
            <a:picLocks noChangeAspect="1" noChangeArrowheads="1"/>
          </p:cNvPicPr>
          <p:nvPr/>
        </p:nvPicPr>
        <p:blipFill>
          <a:blip r:embed="rId3"/>
          <a:srcRect/>
          <a:stretch>
            <a:fillRect/>
          </a:stretch>
        </p:blipFill>
        <p:spPr bwMode="auto">
          <a:xfrm>
            <a:off x="357158" y="1785926"/>
            <a:ext cx="8535987" cy="46434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1691680" y="404664"/>
            <a:ext cx="6336704" cy="685800"/>
          </a:xfrm>
        </p:spPr>
        <p:style>
          <a:lnRef idx="1">
            <a:schemeClr val="accent2"/>
          </a:lnRef>
          <a:fillRef idx="2">
            <a:schemeClr val="accent2"/>
          </a:fillRef>
          <a:effectRef idx="1">
            <a:schemeClr val="accent2"/>
          </a:effectRef>
          <a:fontRef idx="minor">
            <a:schemeClr val="dk1"/>
          </a:fontRef>
        </p:style>
        <p:txBody>
          <a:bodyPr anchor="ctr">
            <a:normAutofit/>
          </a:bodyPr>
          <a:lstStyle/>
          <a:p>
            <a:pPr algn="ctr" rtl="0"/>
            <a:r>
              <a:rPr lang="en-US" altLang="zh-CN" sz="3200" dirty="0">
                <a:latin typeface="Times New Roman" pitchFamily="18" charset="0"/>
                <a:cs typeface="Times New Roman" pitchFamily="18" charset="0"/>
              </a:rPr>
              <a:t>The Cell  </a:t>
            </a:r>
            <a:endParaRPr lang="en-US" altLang="zh-CN" dirty="0">
              <a:latin typeface="Times New Roman" pitchFamily="18" charset="0"/>
              <a:cs typeface="Times New Roman" pitchFamily="18" charset="0"/>
            </a:endParaRPr>
          </a:p>
        </p:txBody>
      </p:sp>
      <p:sp>
        <p:nvSpPr>
          <p:cNvPr id="6147" name="Rectangle 3"/>
          <p:cNvSpPr>
            <a:spLocks noGrp="1" noChangeArrowheads="1"/>
          </p:cNvSpPr>
          <p:nvPr>
            <p:ph type="body" idx="4294967295"/>
          </p:nvPr>
        </p:nvSpPr>
        <p:spPr>
          <a:xfrm>
            <a:off x="1043608" y="1219200"/>
            <a:ext cx="7704856" cy="5181600"/>
          </a:xfrm>
        </p:spPr>
        <p:style>
          <a:lnRef idx="2">
            <a:schemeClr val="dk1"/>
          </a:lnRef>
          <a:fillRef idx="1">
            <a:schemeClr val="lt1"/>
          </a:fillRef>
          <a:effectRef idx="0">
            <a:schemeClr val="dk1"/>
          </a:effectRef>
          <a:fontRef idx="minor">
            <a:schemeClr val="dk1"/>
          </a:fontRef>
        </p:style>
        <p:txBody>
          <a:bodyPr/>
          <a:lstStyle/>
          <a:p>
            <a:pPr algn="justLow" rtl="0"/>
            <a:endParaRPr lang="en-US" altLang="zh-CN" sz="2400" dirty="0">
              <a:solidFill>
                <a:schemeClr val="hlink"/>
              </a:solidFill>
              <a:latin typeface="Times New Roman" pitchFamily="18" charset="0"/>
              <a:cs typeface="Times New Roman" pitchFamily="18" charset="0"/>
            </a:endParaRPr>
          </a:p>
          <a:p>
            <a:pPr algn="justLow" rtl="0">
              <a:spcBef>
                <a:spcPct val="25000"/>
              </a:spcBef>
            </a:pPr>
            <a:r>
              <a:rPr lang="en-US" altLang="zh-CN" sz="2400" dirty="0">
                <a:solidFill>
                  <a:schemeClr val="tx1"/>
                </a:solidFill>
                <a:latin typeface="Times New Roman" pitchFamily="18" charset="0"/>
                <a:cs typeface="Times New Roman" pitchFamily="18" charset="0"/>
              </a:rPr>
              <a:t>Basic building blocks of life</a:t>
            </a:r>
          </a:p>
          <a:p>
            <a:pPr algn="justLow" rtl="0">
              <a:spcBef>
                <a:spcPct val="25000"/>
              </a:spcBef>
            </a:pPr>
            <a:r>
              <a:rPr lang="en-US" altLang="zh-CN" sz="2400" dirty="0">
                <a:solidFill>
                  <a:schemeClr val="tx1"/>
                </a:solidFill>
                <a:latin typeface="Times New Roman" pitchFamily="18" charset="0"/>
                <a:cs typeface="Times New Roman" pitchFamily="18" charset="0"/>
              </a:rPr>
              <a:t>Smallest living unit of an organism</a:t>
            </a:r>
          </a:p>
          <a:p>
            <a:pPr algn="justLow" rtl="0">
              <a:spcBef>
                <a:spcPct val="25000"/>
              </a:spcBef>
            </a:pPr>
            <a:r>
              <a:rPr lang="en-US" altLang="zh-CN" sz="2400" dirty="0">
                <a:solidFill>
                  <a:schemeClr val="tx1"/>
                </a:solidFill>
                <a:latin typeface="Times New Roman" pitchFamily="18" charset="0"/>
                <a:cs typeface="Times New Roman" pitchFamily="18" charset="0"/>
              </a:rPr>
              <a:t>A cell </a:t>
            </a:r>
            <a:r>
              <a:rPr lang="en-US" altLang="zh-CN" sz="2400" u="sng" dirty="0">
                <a:solidFill>
                  <a:schemeClr val="tx1"/>
                </a:solidFill>
                <a:latin typeface="Times New Roman" pitchFamily="18" charset="0"/>
                <a:cs typeface="Times New Roman" pitchFamily="18" charset="0"/>
              </a:rPr>
              <a:t>may be an entire organism</a:t>
            </a:r>
            <a:r>
              <a:rPr lang="en-US" altLang="zh-CN" sz="2400" dirty="0">
                <a:solidFill>
                  <a:schemeClr val="tx1"/>
                </a:solidFill>
                <a:latin typeface="Times New Roman" pitchFamily="18" charset="0"/>
                <a:cs typeface="Times New Roman" pitchFamily="18" charset="0"/>
              </a:rPr>
              <a:t> (unicellular) or it </a:t>
            </a:r>
            <a:r>
              <a:rPr lang="en-US" altLang="zh-CN" sz="2400" u="sng" dirty="0">
                <a:solidFill>
                  <a:schemeClr val="tx1"/>
                </a:solidFill>
                <a:latin typeface="Times New Roman" pitchFamily="18" charset="0"/>
                <a:cs typeface="Times New Roman" pitchFamily="18" charset="0"/>
              </a:rPr>
              <a:t>may be one of billions of cells</a:t>
            </a:r>
            <a:r>
              <a:rPr lang="en-US" altLang="zh-CN" sz="2400" dirty="0">
                <a:solidFill>
                  <a:schemeClr val="tx1"/>
                </a:solidFill>
                <a:latin typeface="Times New Roman" pitchFamily="18" charset="0"/>
                <a:cs typeface="Times New Roman" pitchFamily="18" charset="0"/>
              </a:rPr>
              <a:t> that make up the organism (multicellular). </a:t>
            </a:r>
          </a:p>
          <a:p>
            <a:pPr algn="justLow" rtl="0">
              <a:spcBef>
                <a:spcPct val="25000"/>
              </a:spcBef>
            </a:pPr>
            <a:r>
              <a:rPr lang="en-US" altLang="zh-CN" sz="2400" dirty="0">
                <a:solidFill>
                  <a:schemeClr val="tx1"/>
                </a:solidFill>
                <a:latin typeface="Times New Roman" pitchFamily="18" charset="0"/>
                <a:cs typeface="Times New Roman" pitchFamily="18" charset="0"/>
              </a:rPr>
              <a:t>Grow, reproduce, use energy, adapt, respond to their environment</a:t>
            </a:r>
          </a:p>
          <a:p>
            <a:pPr algn="justLow" rtl="0">
              <a:spcBef>
                <a:spcPct val="25000"/>
              </a:spcBef>
            </a:pPr>
            <a:r>
              <a:rPr lang="en-US" altLang="zh-CN" sz="2400" dirty="0">
                <a:solidFill>
                  <a:schemeClr val="tx1"/>
                </a:solidFill>
                <a:latin typeface="Times New Roman" pitchFamily="18" charset="0"/>
                <a:cs typeface="Times New Roman" pitchFamily="18" charset="0"/>
              </a:rPr>
              <a:t>Many cannot be seen with the naked eye</a:t>
            </a:r>
          </a:p>
          <a:p>
            <a:pPr lvl="1" algn="justLow" rtl="0">
              <a:spcBef>
                <a:spcPct val="25000"/>
              </a:spcBef>
            </a:pPr>
            <a:r>
              <a:rPr lang="en-US" altLang="zh-CN" sz="2400" dirty="0">
                <a:solidFill>
                  <a:schemeClr val="tx1"/>
                </a:solidFill>
                <a:latin typeface="Times New Roman" pitchFamily="18" charset="0"/>
                <a:cs typeface="Times New Roman" pitchFamily="18" charset="0"/>
              </a:rPr>
              <a:t>a typical cell size is 10µm; a typical cell mass is 1 </a:t>
            </a:r>
            <a:r>
              <a:rPr lang="en-US" altLang="zh-CN" sz="2400" dirty="0" err="1">
                <a:solidFill>
                  <a:schemeClr val="tx1"/>
                </a:solidFill>
                <a:latin typeface="Times New Roman" pitchFamily="18" charset="0"/>
                <a:cs typeface="Times New Roman" pitchFamily="18" charset="0"/>
              </a:rPr>
              <a:t>nanogram</a:t>
            </a:r>
            <a:r>
              <a:rPr lang="en-US" altLang="zh-CN" sz="2400" dirty="0">
                <a:solidFill>
                  <a:schemeClr val="tx1"/>
                </a:solidFill>
                <a:latin typeface="Times New Roman" pitchFamily="18" charset="0"/>
                <a:cs typeface="Times New Roman" pitchFamily="18" charset="0"/>
              </a:rPr>
              <a:t>.)</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sz="quarter"/>
          </p:nvPr>
        </p:nvSpPr>
        <p:spPr>
          <a:xfrm>
            <a:off x="2357422" y="214290"/>
            <a:ext cx="4429156" cy="857272"/>
          </a:xfrm>
        </p:spPr>
        <p:style>
          <a:lnRef idx="1">
            <a:schemeClr val="accent2"/>
          </a:lnRef>
          <a:fillRef idx="2">
            <a:schemeClr val="accent2"/>
          </a:fillRef>
          <a:effectRef idx="1">
            <a:schemeClr val="accent2"/>
          </a:effectRef>
          <a:fontRef idx="minor">
            <a:schemeClr val="dk1"/>
          </a:fontRef>
        </p:style>
        <p:txBody>
          <a:bodyPr>
            <a:normAutofit/>
          </a:bodyPr>
          <a:lstStyle/>
          <a:p>
            <a:pPr eaLnBrk="1" hangingPunct="1"/>
            <a:r>
              <a:rPr lang="en-US" b="1" dirty="0">
                <a:latin typeface="Times New Roman" pitchFamily="18" charset="0"/>
                <a:cs typeface="Times New Roman" pitchFamily="18" charset="0"/>
              </a:rPr>
              <a:t>Examples of Cells</a:t>
            </a:r>
          </a:p>
        </p:txBody>
      </p:sp>
      <p:pic>
        <p:nvPicPr>
          <p:cNvPr id="5123" name="Picture 9" descr="amoebaproteus"/>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685800" y="762000"/>
            <a:ext cx="1436688" cy="2298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10" descr="poplarleaf"/>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6781800" y="1219200"/>
            <a:ext cx="1919288" cy="1893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11" descr="redbloodcells"/>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a:stretch>
            <a:fillRect/>
          </a:stretch>
        </p:blipFill>
        <p:spPr>
          <a:xfrm>
            <a:off x="5867400" y="4724400"/>
            <a:ext cx="1905000" cy="1771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AutoShape 12"/>
          <p:cNvSpPr>
            <a:spLocks noChangeArrowheads="1"/>
          </p:cNvSpPr>
          <p:nvPr/>
        </p:nvSpPr>
        <p:spPr bwMode="auto">
          <a:xfrm>
            <a:off x="2438400" y="1676400"/>
            <a:ext cx="2819400" cy="533400"/>
          </a:xfrm>
          <a:prstGeom prst="wedgeRoundRectCallout">
            <a:avLst>
              <a:gd name="adj1" fmla="val -78435"/>
              <a:gd name="adj2" fmla="val 35417"/>
              <a:gd name="adj3" fmla="val 16667"/>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Amoeba Proteus</a:t>
            </a:r>
          </a:p>
        </p:txBody>
      </p:sp>
      <p:sp>
        <p:nvSpPr>
          <p:cNvPr id="5127" name="AutoShape 13"/>
          <p:cNvSpPr>
            <a:spLocks noChangeArrowheads="1"/>
          </p:cNvSpPr>
          <p:nvPr/>
        </p:nvSpPr>
        <p:spPr bwMode="auto">
          <a:xfrm>
            <a:off x="4495800" y="2438400"/>
            <a:ext cx="1981200" cy="381000"/>
          </a:xfrm>
          <a:prstGeom prst="wedgeRoundRectCallout">
            <a:avLst>
              <a:gd name="adj1" fmla="val 97116"/>
              <a:gd name="adj2" fmla="val -51250"/>
              <a:gd name="adj3" fmla="val 16667"/>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Plant Stem</a:t>
            </a:r>
          </a:p>
        </p:txBody>
      </p:sp>
      <p:sp>
        <p:nvSpPr>
          <p:cNvPr id="5128" name="AutoShape 14"/>
          <p:cNvSpPr>
            <a:spLocks noChangeArrowheads="1"/>
          </p:cNvSpPr>
          <p:nvPr/>
        </p:nvSpPr>
        <p:spPr bwMode="auto">
          <a:xfrm>
            <a:off x="6400800" y="4114800"/>
            <a:ext cx="2362200" cy="457200"/>
          </a:xfrm>
          <a:prstGeom prst="wedgeRoundRectCallout">
            <a:avLst>
              <a:gd name="adj1" fmla="val -34208"/>
              <a:gd name="adj2" fmla="val 209375"/>
              <a:gd name="adj3" fmla="val 16667"/>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Red Blood Cell</a:t>
            </a:r>
          </a:p>
        </p:txBody>
      </p:sp>
      <p:pic>
        <p:nvPicPr>
          <p:cNvPr id="5129" name="Picture 15" descr="nrn956-i1"/>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a:stretch>
            <a:fillRect/>
          </a:stretch>
        </p:blipFill>
        <p:spPr>
          <a:xfrm>
            <a:off x="304800" y="4114800"/>
            <a:ext cx="1597025" cy="218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30" name="AutoShape 16"/>
          <p:cNvSpPr>
            <a:spLocks noChangeArrowheads="1"/>
          </p:cNvSpPr>
          <p:nvPr/>
        </p:nvSpPr>
        <p:spPr bwMode="auto">
          <a:xfrm>
            <a:off x="2286000" y="5029200"/>
            <a:ext cx="1981200" cy="457200"/>
          </a:xfrm>
          <a:prstGeom prst="wedgeRoundRectCallout">
            <a:avLst>
              <a:gd name="adj1" fmla="val -107292"/>
              <a:gd name="adj2" fmla="val 77778"/>
              <a:gd name="adj3" fmla="val 16667"/>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Nerve Cell</a:t>
            </a:r>
          </a:p>
        </p:txBody>
      </p:sp>
      <p:pic>
        <p:nvPicPr>
          <p:cNvPr id="5131" name="Picture 17" descr="bacter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3048000"/>
            <a:ext cx="20193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2" name="AutoShape 18"/>
          <p:cNvSpPr>
            <a:spLocks noChangeArrowheads="1"/>
          </p:cNvSpPr>
          <p:nvPr/>
        </p:nvSpPr>
        <p:spPr bwMode="auto">
          <a:xfrm>
            <a:off x="1143000" y="3276600"/>
            <a:ext cx="2057400" cy="533400"/>
          </a:xfrm>
          <a:prstGeom prst="wedgeRoundRectCallout">
            <a:avLst>
              <a:gd name="adj1" fmla="val 114736"/>
              <a:gd name="adj2" fmla="val 41963"/>
              <a:gd name="adj3" fmla="val 16667"/>
            </a:avLst>
          </a:prstGeom>
          <a:solidFill>
            <a:srgbClr val="CC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t>Bacteria</a:t>
            </a:r>
          </a:p>
        </p:txBody>
      </p:sp>
    </p:spTree>
    <p:extLst>
      <p:ext uri="{BB962C8B-B14F-4D97-AF65-F5344CB8AC3E}">
        <p14:creationId xmlns:p14="http://schemas.microsoft.com/office/powerpoint/2010/main" val="13621613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a:xfrm>
            <a:off x="467544" y="228600"/>
            <a:ext cx="8136904" cy="914400"/>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altLang="zh-CN" sz="3200" dirty="0">
                <a:latin typeface="Times New Roman" pitchFamily="18" charset="0"/>
                <a:cs typeface="Times New Roman" pitchFamily="18" charset="0"/>
              </a:rPr>
              <a:t>Cells May be Prokaryotic or Eukaryotic</a:t>
            </a:r>
          </a:p>
        </p:txBody>
      </p:sp>
      <p:sp>
        <p:nvSpPr>
          <p:cNvPr id="211971" name="Rectangle 3"/>
          <p:cNvSpPr>
            <a:spLocks noGrp="1" noChangeArrowheads="1"/>
          </p:cNvSpPr>
          <p:nvPr>
            <p:ph idx="1"/>
          </p:nvPr>
        </p:nvSpPr>
        <p:spPr>
          <a:xfrm>
            <a:off x="107504" y="1448936"/>
            <a:ext cx="6096000" cy="4977066"/>
          </a:xfrm>
        </p:spPr>
        <p:style>
          <a:lnRef idx="2">
            <a:schemeClr val="dk1"/>
          </a:lnRef>
          <a:fillRef idx="1">
            <a:schemeClr val="lt1"/>
          </a:fillRef>
          <a:effectRef idx="0">
            <a:schemeClr val="dk1"/>
          </a:effectRef>
          <a:fontRef idx="minor">
            <a:schemeClr val="dk1"/>
          </a:fontRef>
        </p:style>
        <p:txBody>
          <a:bodyPr/>
          <a:lstStyle/>
          <a:p>
            <a:pPr algn="justLow" rtl="0">
              <a:lnSpc>
                <a:spcPct val="95000"/>
              </a:lnSpc>
            </a:pPr>
            <a:endParaRPr lang="en-US" altLang="zh-CN" sz="2400" dirty="0">
              <a:solidFill>
                <a:schemeClr val="folHlink"/>
              </a:solidFill>
              <a:latin typeface="Times New Roman" pitchFamily="18" charset="0"/>
              <a:cs typeface="Times New Roman" pitchFamily="18" charset="0"/>
            </a:endParaRPr>
          </a:p>
          <a:p>
            <a:pPr algn="justLow" rtl="0">
              <a:lnSpc>
                <a:spcPct val="95000"/>
              </a:lnSpc>
            </a:pPr>
            <a:r>
              <a:rPr lang="en-US" altLang="zh-CN" sz="2400" dirty="0">
                <a:solidFill>
                  <a:schemeClr val="folHlink"/>
                </a:solidFill>
                <a:latin typeface="Times New Roman" pitchFamily="18" charset="0"/>
                <a:cs typeface="Times New Roman" pitchFamily="18" charset="0"/>
              </a:rPr>
              <a:t>Prokaryotes (Greek: pro-before; </a:t>
            </a:r>
            <a:r>
              <a:rPr lang="en-US" altLang="zh-CN" sz="2400" dirty="0" err="1">
                <a:solidFill>
                  <a:schemeClr val="folHlink"/>
                </a:solidFill>
                <a:latin typeface="Times New Roman" pitchFamily="18" charset="0"/>
                <a:cs typeface="Times New Roman" pitchFamily="18" charset="0"/>
              </a:rPr>
              <a:t>karyon</a:t>
            </a:r>
            <a:r>
              <a:rPr lang="en-US" altLang="zh-CN" sz="2400" dirty="0">
                <a:solidFill>
                  <a:schemeClr val="folHlink"/>
                </a:solidFill>
                <a:latin typeface="Times New Roman" pitchFamily="18" charset="0"/>
                <a:cs typeface="Times New Roman" pitchFamily="18" charset="0"/>
              </a:rPr>
              <a:t>-nucleus)</a:t>
            </a:r>
            <a:r>
              <a:rPr lang="en-US" altLang="zh-CN" sz="2400" dirty="0">
                <a:latin typeface="Times New Roman" pitchFamily="18" charset="0"/>
                <a:cs typeface="Times New Roman" pitchFamily="18" charset="0"/>
              </a:rPr>
              <a:t> include various </a:t>
            </a:r>
            <a:r>
              <a:rPr lang="en-US" altLang="zh-CN" sz="2400" dirty="0">
                <a:solidFill>
                  <a:schemeClr val="folHlink"/>
                </a:solidFill>
                <a:latin typeface="Times New Roman" pitchFamily="18" charset="0"/>
                <a:cs typeface="Times New Roman" pitchFamily="18" charset="0"/>
              </a:rPr>
              <a:t>bacteria</a:t>
            </a:r>
            <a:r>
              <a:rPr lang="en-US" altLang="zh-CN" sz="2400" dirty="0">
                <a:latin typeface="Times New Roman" pitchFamily="18" charset="0"/>
                <a:cs typeface="Times New Roman" pitchFamily="18" charset="0"/>
              </a:rPr>
              <a:t> </a:t>
            </a:r>
          </a:p>
          <a:p>
            <a:pPr lvl="1" algn="justLow" rtl="0">
              <a:lnSpc>
                <a:spcPct val="95000"/>
              </a:lnSpc>
            </a:pPr>
            <a:r>
              <a:rPr lang="en-US" altLang="zh-CN" sz="2000" dirty="0">
                <a:solidFill>
                  <a:schemeClr val="hlink"/>
                </a:solidFill>
                <a:latin typeface="Times New Roman" pitchFamily="18" charset="0"/>
                <a:cs typeface="Times New Roman" pitchFamily="18" charset="0"/>
              </a:rPr>
              <a:t>lack a nucleus</a:t>
            </a:r>
            <a:r>
              <a:rPr lang="en-US" altLang="zh-CN" sz="2000" dirty="0">
                <a:latin typeface="Times New Roman" pitchFamily="18" charset="0"/>
                <a:cs typeface="Times New Roman" pitchFamily="18" charset="0"/>
              </a:rPr>
              <a:t> or membrane-bound structures called organelles</a:t>
            </a:r>
          </a:p>
          <a:p>
            <a:pPr algn="justLow" rtl="0">
              <a:lnSpc>
                <a:spcPct val="95000"/>
              </a:lnSpc>
            </a:pPr>
            <a:endParaRPr lang="en-US" altLang="zh-CN" sz="2400" dirty="0">
              <a:latin typeface="Times New Roman" pitchFamily="18" charset="0"/>
              <a:cs typeface="Times New Roman" pitchFamily="18" charset="0"/>
            </a:endParaRPr>
          </a:p>
          <a:p>
            <a:pPr algn="justLow" rtl="0">
              <a:lnSpc>
                <a:spcPct val="95000"/>
              </a:lnSpc>
            </a:pPr>
            <a:r>
              <a:rPr lang="en-US" altLang="zh-CN" sz="2400" dirty="0">
                <a:solidFill>
                  <a:schemeClr val="folHlink"/>
                </a:solidFill>
                <a:latin typeface="Times New Roman" pitchFamily="18" charset="0"/>
                <a:cs typeface="Times New Roman" pitchFamily="18" charset="0"/>
              </a:rPr>
              <a:t>Eukaryotes (Greek: </a:t>
            </a:r>
            <a:r>
              <a:rPr lang="en-US" altLang="zh-CN" sz="2400" dirty="0" err="1">
                <a:solidFill>
                  <a:schemeClr val="folHlink"/>
                </a:solidFill>
                <a:latin typeface="Times New Roman" pitchFamily="18" charset="0"/>
                <a:cs typeface="Times New Roman" pitchFamily="18" charset="0"/>
              </a:rPr>
              <a:t>eu</a:t>
            </a:r>
            <a:r>
              <a:rPr lang="en-US" altLang="zh-CN" sz="2400" dirty="0">
                <a:solidFill>
                  <a:schemeClr val="folHlink"/>
                </a:solidFill>
                <a:latin typeface="Times New Roman" pitchFamily="18" charset="0"/>
                <a:cs typeface="Times New Roman" pitchFamily="18" charset="0"/>
              </a:rPr>
              <a:t>-true; </a:t>
            </a:r>
            <a:r>
              <a:rPr lang="en-US" altLang="zh-CN" sz="2400" dirty="0" err="1">
                <a:solidFill>
                  <a:schemeClr val="folHlink"/>
                </a:solidFill>
                <a:latin typeface="Times New Roman" pitchFamily="18" charset="0"/>
                <a:cs typeface="Times New Roman" pitchFamily="18" charset="0"/>
              </a:rPr>
              <a:t>karyon</a:t>
            </a:r>
            <a:r>
              <a:rPr lang="en-US" altLang="zh-CN" sz="2400" dirty="0">
                <a:solidFill>
                  <a:schemeClr val="folHlink"/>
                </a:solidFill>
                <a:latin typeface="Times New Roman" pitchFamily="18" charset="0"/>
                <a:cs typeface="Times New Roman" pitchFamily="18" charset="0"/>
              </a:rPr>
              <a:t>-nucleus)</a:t>
            </a:r>
            <a:r>
              <a:rPr lang="en-US" altLang="zh-CN" sz="2400" dirty="0">
                <a:latin typeface="Times New Roman" pitchFamily="18" charset="0"/>
                <a:cs typeface="Times New Roman" pitchFamily="18" charset="0"/>
              </a:rPr>
              <a:t> include most other cells (plants, fungi, &amp; animals)</a:t>
            </a:r>
          </a:p>
          <a:p>
            <a:pPr lvl="1" algn="justLow" rtl="0">
              <a:lnSpc>
                <a:spcPct val="95000"/>
              </a:lnSpc>
            </a:pPr>
            <a:r>
              <a:rPr lang="en-US" altLang="zh-CN" sz="2000" dirty="0">
                <a:solidFill>
                  <a:schemeClr val="hlink"/>
                </a:solidFill>
                <a:latin typeface="Times New Roman" pitchFamily="18" charset="0"/>
                <a:cs typeface="Times New Roman" pitchFamily="18" charset="0"/>
              </a:rPr>
              <a:t>have a nucleus</a:t>
            </a:r>
            <a:r>
              <a:rPr lang="en-US" altLang="zh-CN" sz="2000" dirty="0">
                <a:latin typeface="Times New Roman" pitchFamily="18" charset="0"/>
                <a:cs typeface="Times New Roman" pitchFamily="18" charset="0"/>
              </a:rPr>
              <a:t> and membrane-bound organelles</a:t>
            </a:r>
          </a:p>
        </p:txBody>
      </p:sp>
      <p:pic>
        <p:nvPicPr>
          <p:cNvPr id="211972" name="Picture 6" descr="procaryote"/>
          <p:cNvPicPr>
            <a:picLocks noChangeAspect="1" noChangeArrowheads="1"/>
          </p:cNvPicPr>
          <p:nvPr/>
        </p:nvPicPr>
        <p:blipFill>
          <a:blip r:embed="rId3"/>
          <a:srcRect/>
          <a:stretch>
            <a:fillRect/>
          </a:stretch>
        </p:blipFill>
        <p:spPr bwMode="auto">
          <a:xfrm>
            <a:off x="6481504" y="1448935"/>
            <a:ext cx="2438400" cy="2402810"/>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pic>
        <p:nvPicPr>
          <p:cNvPr id="211973" name="Picture 7" descr="Animal-Cell"/>
          <p:cNvPicPr>
            <a:picLocks noChangeAspect="1" noChangeArrowheads="1"/>
          </p:cNvPicPr>
          <p:nvPr/>
        </p:nvPicPr>
        <p:blipFill>
          <a:blip r:embed="rId4"/>
          <a:srcRect/>
          <a:stretch>
            <a:fillRect/>
          </a:stretch>
        </p:blipFill>
        <p:spPr bwMode="auto">
          <a:xfrm>
            <a:off x="6481504" y="4005064"/>
            <a:ext cx="2438400" cy="24209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8" name="Picture 4"/>
          <p:cNvPicPr>
            <a:picLocks noChangeAspect="1" noChangeArrowheads="1"/>
          </p:cNvPicPr>
          <p:nvPr/>
        </p:nvPicPr>
        <p:blipFill>
          <a:blip r:embed="rId3"/>
          <a:srcRect/>
          <a:stretch>
            <a:fillRect/>
          </a:stretch>
        </p:blipFill>
        <p:spPr bwMode="auto">
          <a:xfrm>
            <a:off x="685800" y="1116766"/>
            <a:ext cx="7772400" cy="5264562"/>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2" name="Rectangle 1"/>
          <p:cNvSpPr/>
          <p:nvPr/>
        </p:nvSpPr>
        <p:spPr>
          <a:xfrm>
            <a:off x="2411760" y="218698"/>
            <a:ext cx="432048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rtl="0"/>
            <a:r>
              <a:rPr lang="en-US" altLang="zh-CN" sz="3600" dirty="0">
                <a:latin typeface="Times New Roman" pitchFamily="18" charset="0"/>
                <a:cs typeface="Times New Roman" pitchFamily="18" charset="0"/>
              </a:rPr>
              <a:t> Eukaryotic Cell </a:t>
            </a:r>
            <a:endParaRPr lang="en-US" sz="3600" dirty="0"/>
          </a:p>
        </p:txBody>
      </p:sp>
    </p:spTree>
  </p:cSld>
  <p:clrMapOvr>
    <a:masterClrMapping/>
  </p:clrMapOvr>
  <p:transition>
    <p:comb/>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1340768"/>
            <a:ext cx="7056784" cy="2722632"/>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altLang="zh-CN" sz="4400" b="1" dirty="0">
                <a:solidFill>
                  <a:srgbClr val="002060"/>
                </a:solidFill>
                <a:latin typeface="Times New Roman" pitchFamily="18" charset="0"/>
              </a:rPr>
              <a:t>Cell Organelles </a:t>
            </a:r>
            <a:br>
              <a:rPr lang="en-US" altLang="zh-CN" sz="4400" dirty="0">
                <a:solidFill>
                  <a:srgbClr val="990000"/>
                </a:solidFill>
                <a:latin typeface="Times New Roman" pitchFamily="18" charset="0"/>
              </a:rPr>
            </a:br>
            <a:endParaRPr lang="en-US" dirty="0"/>
          </a:p>
        </p:txBody>
      </p:sp>
    </p:spTree>
    <p:extLst>
      <p:ext uri="{BB962C8B-B14F-4D97-AF65-F5344CB8AC3E}">
        <p14:creationId xmlns:p14="http://schemas.microsoft.com/office/powerpoint/2010/main" val="9440037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435608" y="274638"/>
            <a:ext cx="7498080" cy="582594"/>
          </a:xfrm>
        </p:spPr>
        <p:txBody>
          <a:bodyPr>
            <a:normAutofit fontScale="90000"/>
          </a:bodyPr>
          <a:lstStyle/>
          <a:p>
            <a:r>
              <a:rPr lang="en-US" dirty="0"/>
              <a:t>Review of Eukaryotic Cells</a:t>
            </a:r>
          </a:p>
        </p:txBody>
      </p:sp>
      <p:pic>
        <p:nvPicPr>
          <p:cNvPr id="98310" name="Picture 6" descr="table 5-1 part 2"/>
          <p:cNvPicPr>
            <a:picLocks noGrp="1" noChangeAspect="1" noChangeArrowheads="1"/>
          </p:cNvPicPr>
          <p:nvPr>
            <p:ph idx="1"/>
          </p:nvPr>
        </p:nvPicPr>
        <p:blipFill>
          <a:blip r:embed="rId3"/>
          <a:srcRect/>
          <a:stretch>
            <a:fillRect/>
          </a:stretch>
        </p:blipFill>
        <p:spPr>
          <a:xfrm>
            <a:off x="285720" y="928670"/>
            <a:ext cx="8643998" cy="5715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lstStyle/>
          <a:p>
            <a:r>
              <a:rPr lang="en-US" dirty="0"/>
              <a:t>Review of Eukaryotic Cells</a:t>
            </a:r>
          </a:p>
        </p:txBody>
      </p:sp>
      <p:pic>
        <p:nvPicPr>
          <p:cNvPr id="96265" name="Picture 9" descr="table 5-1 part 1"/>
          <p:cNvPicPr>
            <a:picLocks noGrp="1" noChangeAspect="1" noChangeArrowheads="1"/>
          </p:cNvPicPr>
          <p:nvPr>
            <p:ph idx="1"/>
          </p:nvPr>
        </p:nvPicPr>
        <p:blipFill>
          <a:blip r:embed="rId3"/>
          <a:srcRect/>
          <a:stretch>
            <a:fillRect/>
          </a:stretch>
        </p:blipFill>
        <p:spPr>
          <a:xfrm>
            <a:off x="214282" y="1285860"/>
            <a:ext cx="8715436" cy="47149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7090" name="Picture 2" descr="figure 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52737"/>
            <a:ext cx="8735888" cy="5424264"/>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17091" name="Text Box 3"/>
          <p:cNvSpPr txBox="1">
            <a:spLocks noChangeArrowheads="1"/>
          </p:cNvSpPr>
          <p:nvPr/>
        </p:nvSpPr>
        <p:spPr bwMode="auto">
          <a:xfrm>
            <a:off x="325439" y="333375"/>
            <a:ext cx="8434386" cy="572464"/>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nSpc>
                <a:spcPct val="130000"/>
              </a:lnSpc>
            </a:pPr>
            <a:r>
              <a:rPr kumimoji="1" lang="en-US" altLang="zh-CN" sz="2400" b="1" dirty="0">
                <a:solidFill>
                  <a:schemeClr val="tx1"/>
                </a:solidFill>
                <a:latin typeface="Times New Roman" pitchFamily="18" charset="0"/>
                <a:ea typeface="华文新魏" pitchFamily="2" charset="-122"/>
                <a:cs typeface="Times New Roman" pitchFamily="18" charset="0"/>
              </a:rPr>
              <a:t>Structural hierarchy in the molecular organization of cells</a:t>
            </a:r>
          </a:p>
        </p:txBody>
      </p:sp>
      <p:sp>
        <p:nvSpPr>
          <p:cNvPr id="217092" name="Rectangle 4"/>
          <p:cNvSpPr>
            <a:spLocks noChangeArrowheads="1"/>
          </p:cNvSpPr>
          <p:nvPr/>
        </p:nvSpPr>
        <p:spPr bwMode="auto">
          <a:xfrm>
            <a:off x="323850" y="5949950"/>
            <a:ext cx="2519363" cy="4318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14772446"/>
      </p:ext>
    </p:extLst>
  </p:cSld>
  <p:clrMapOvr>
    <a:masterClrMapping/>
  </p:clrMapOvr>
  <p:transition>
    <p:plus/>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1719" y="980728"/>
            <a:ext cx="5544617" cy="45365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1755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142976" y="214290"/>
            <a:ext cx="7715304" cy="1143000"/>
          </a:xfrm>
        </p:spPr>
        <p:style>
          <a:lnRef idx="1">
            <a:schemeClr val="accent6"/>
          </a:lnRef>
          <a:fillRef idx="2">
            <a:schemeClr val="accent6"/>
          </a:fillRef>
          <a:effectRef idx="1">
            <a:schemeClr val="accent6"/>
          </a:effectRef>
          <a:fontRef idx="minor">
            <a:schemeClr val="dk1"/>
          </a:fontRef>
        </p:style>
        <p:txBody>
          <a:bodyPr>
            <a:normAutofit/>
          </a:bodyPr>
          <a:lstStyle/>
          <a:p>
            <a:pPr algn="ctr"/>
            <a:r>
              <a:rPr lang="en-GB" altLang="zh-CN" sz="3600" dirty="0">
                <a:latin typeface="Times New Roman" pitchFamily="18" charset="0"/>
                <a:cs typeface="Times New Roman" pitchFamily="18" charset="0"/>
              </a:rPr>
              <a:t>The Aim of Biochemistry</a:t>
            </a:r>
          </a:p>
        </p:txBody>
      </p:sp>
      <p:sp>
        <p:nvSpPr>
          <p:cNvPr id="3" name="Content Placeholder 2"/>
          <p:cNvSpPr>
            <a:spLocks noGrp="1"/>
          </p:cNvSpPr>
          <p:nvPr>
            <p:ph idx="1"/>
          </p:nvPr>
        </p:nvSpPr>
        <p:spPr>
          <a:xfrm>
            <a:off x="1214414" y="1714488"/>
            <a:ext cx="7700986" cy="4389120"/>
          </a:xfrm>
        </p:spPr>
        <p:style>
          <a:lnRef idx="2">
            <a:schemeClr val="accent5"/>
          </a:lnRef>
          <a:fillRef idx="1">
            <a:schemeClr val="lt1"/>
          </a:fillRef>
          <a:effectRef idx="0">
            <a:schemeClr val="accent5"/>
          </a:effectRef>
          <a:fontRef idx="minor">
            <a:schemeClr val="dk1"/>
          </a:fontRef>
        </p:style>
        <p:txBody>
          <a:bodyPr>
            <a:normAutofit/>
          </a:bodyPr>
          <a:lstStyle/>
          <a:p>
            <a:pPr algn="justLow" rtl="0">
              <a:lnSpc>
                <a:spcPct val="150000"/>
              </a:lnSpc>
            </a:pPr>
            <a:r>
              <a:rPr lang="en-GB" altLang="zh-CN" sz="2400" dirty="0">
                <a:latin typeface="Times New Roman" pitchFamily="18" charset="0"/>
                <a:cs typeface="Times New Roman" pitchFamily="18" charset="0"/>
              </a:rPr>
              <a:t>The major aim of biochemistry is the complete understanding, at the molecular level, of all of the chemical processes associated with living cells. </a:t>
            </a:r>
          </a:p>
          <a:p>
            <a:pPr algn="justLow" rtl="0">
              <a:lnSpc>
                <a:spcPct val="150000"/>
              </a:lnSpc>
              <a:buNone/>
            </a:pPr>
            <a:endParaRPr lang="en-GB" altLang="zh-CN" sz="2400" dirty="0">
              <a:latin typeface="Times New Roman" pitchFamily="18" charset="0"/>
              <a:cs typeface="Times New Roman" pitchFamily="18" charset="0"/>
            </a:endParaRPr>
          </a:p>
          <a:p>
            <a:pPr algn="justLow" rtl="0">
              <a:lnSpc>
                <a:spcPct val="150000"/>
              </a:lnSpc>
            </a:pPr>
            <a:r>
              <a:rPr lang="en-GB" altLang="zh-CN" sz="2400" dirty="0">
                <a:latin typeface="Times New Roman" pitchFamily="18" charset="0"/>
                <a:cs typeface="Times New Roman" pitchFamily="18" charset="0"/>
              </a:rPr>
              <a:t>To achieve this objective, biochemists have sought to isolate the numerous molecules found in cells, determine their structures, and analyze how they function.</a:t>
            </a:r>
          </a:p>
        </p:txBody>
      </p:sp>
    </p:spTree>
    <p:extLst>
      <p:ext uri="{BB962C8B-B14F-4D97-AF65-F5344CB8AC3E}">
        <p14:creationId xmlns:p14="http://schemas.microsoft.com/office/powerpoint/2010/main" val="257056461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285852" y="285728"/>
            <a:ext cx="7498080" cy="1143000"/>
          </a:xfrm>
        </p:spPr>
        <p:style>
          <a:lnRef idx="1">
            <a:schemeClr val="accent6"/>
          </a:lnRef>
          <a:fillRef idx="2">
            <a:schemeClr val="accent6"/>
          </a:fillRef>
          <a:effectRef idx="1">
            <a:schemeClr val="accent6"/>
          </a:effectRef>
          <a:fontRef idx="minor">
            <a:schemeClr val="dk1"/>
          </a:fontRef>
        </p:style>
        <p:txBody>
          <a:bodyPr>
            <a:normAutofit fontScale="90000"/>
          </a:bodyPr>
          <a:lstStyle/>
          <a:p>
            <a:r>
              <a:rPr lang="en-US" altLang="zh-CN" sz="4000" dirty="0">
                <a:latin typeface="Times New Roman" pitchFamily="18" charset="0"/>
                <a:cs typeface="Times New Roman" pitchFamily="18" charset="0"/>
              </a:rPr>
              <a:t>What dose the Biochemistry discuss?</a:t>
            </a:r>
          </a:p>
        </p:txBody>
      </p:sp>
      <p:sp>
        <p:nvSpPr>
          <p:cNvPr id="14339" name="Rectangle 3"/>
          <p:cNvSpPr>
            <a:spLocks noGrp="1" noChangeArrowheads="1"/>
          </p:cNvSpPr>
          <p:nvPr>
            <p:ph idx="1"/>
          </p:nvPr>
        </p:nvSpPr>
        <p:spPr>
          <a:xfrm>
            <a:off x="1435608" y="1714488"/>
            <a:ext cx="7498080" cy="4533912"/>
          </a:xfrm>
        </p:spPr>
        <p:style>
          <a:lnRef idx="2">
            <a:schemeClr val="dk1"/>
          </a:lnRef>
          <a:fillRef idx="1">
            <a:schemeClr val="lt1"/>
          </a:fillRef>
          <a:effectRef idx="0">
            <a:schemeClr val="dk1"/>
          </a:effectRef>
          <a:fontRef idx="minor">
            <a:schemeClr val="dk1"/>
          </a:fontRef>
        </p:style>
        <p:txBody>
          <a:bodyPr>
            <a:normAutofit/>
          </a:bodyPr>
          <a:lstStyle/>
          <a:p>
            <a:pPr algn="justLow" rtl="0"/>
            <a:r>
              <a:rPr lang="en-US" altLang="zh-CN" sz="2400" dirty="0">
                <a:latin typeface="Times New Roman" pitchFamily="18" charset="0"/>
                <a:cs typeface="Times New Roman" pitchFamily="18" charset="0"/>
              </a:rPr>
              <a:t>Biochemistry discusses:</a:t>
            </a:r>
            <a:endParaRPr lang="en-US" altLang="zh-CN" sz="2400" dirty="0">
              <a:solidFill>
                <a:schemeClr val="tx1"/>
              </a:solidFill>
              <a:latin typeface="Times New Roman" pitchFamily="18" charset="0"/>
              <a:cs typeface="Times New Roman" pitchFamily="18" charset="0"/>
            </a:endParaRPr>
          </a:p>
          <a:p>
            <a:pPr algn="justLow" rtl="0"/>
            <a:r>
              <a:rPr lang="en-US" altLang="zh-CN" sz="2400" dirty="0">
                <a:solidFill>
                  <a:schemeClr val="tx1"/>
                </a:solidFill>
                <a:latin typeface="Times New Roman" pitchFamily="18" charset="0"/>
                <a:cs typeface="Times New Roman" pitchFamily="18" charset="0"/>
              </a:rPr>
              <a:t>Structure and function of cellular components </a:t>
            </a:r>
          </a:p>
          <a:p>
            <a:pPr lvl="2" algn="justLow" rtl="0"/>
            <a:r>
              <a:rPr lang="en-US" altLang="zh-CN" sz="2000" dirty="0">
                <a:solidFill>
                  <a:schemeClr val="tx1"/>
                </a:solidFill>
                <a:latin typeface="Times New Roman" pitchFamily="18" charset="0"/>
                <a:cs typeface="Times New Roman" pitchFamily="18" charset="0"/>
              </a:rPr>
              <a:t>Proteins</a:t>
            </a:r>
          </a:p>
          <a:p>
            <a:pPr lvl="2" algn="justLow" rtl="0"/>
            <a:r>
              <a:rPr lang="en-US" altLang="zh-CN" sz="2000" dirty="0">
                <a:solidFill>
                  <a:schemeClr val="tx1"/>
                </a:solidFill>
                <a:latin typeface="Times New Roman" pitchFamily="18" charset="0"/>
                <a:cs typeface="Times New Roman" pitchFamily="18" charset="0"/>
              </a:rPr>
              <a:t>Carbohydrates</a:t>
            </a:r>
          </a:p>
          <a:p>
            <a:pPr lvl="2" algn="justLow" rtl="0"/>
            <a:r>
              <a:rPr lang="en-US" altLang="zh-CN" sz="2000" dirty="0">
                <a:solidFill>
                  <a:schemeClr val="tx1"/>
                </a:solidFill>
                <a:latin typeface="Times New Roman" pitchFamily="18" charset="0"/>
                <a:cs typeface="Times New Roman" pitchFamily="18" charset="0"/>
              </a:rPr>
              <a:t>Lipids</a:t>
            </a:r>
          </a:p>
          <a:p>
            <a:pPr lvl="2" algn="justLow" rtl="0"/>
            <a:r>
              <a:rPr lang="en-US" altLang="zh-CN" sz="2000" dirty="0">
                <a:solidFill>
                  <a:schemeClr val="tx1"/>
                </a:solidFill>
                <a:latin typeface="Times New Roman" pitchFamily="18" charset="0"/>
                <a:cs typeface="Times New Roman" pitchFamily="18" charset="0"/>
              </a:rPr>
              <a:t>Nucleic acids and other biomolecules </a:t>
            </a:r>
          </a:p>
          <a:p>
            <a:pPr lvl="1" algn="justLow" rtl="0">
              <a:buNone/>
            </a:pPr>
            <a:endParaRPr lang="en-US" altLang="zh-CN" sz="2400" dirty="0">
              <a:solidFill>
                <a:schemeClr val="tx1"/>
              </a:solidFill>
              <a:latin typeface="Times New Roman" pitchFamily="18" charset="0"/>
              <a:cs typeface="Times New Roman" pitchFamily="18" charset="0"/>
            </a:endParaRPr>
          </a:p>
          <a:p>
            <a:pPr algn="justLow" rtl="0"/>
            <a:r>
              <a:rPr lang="en-US" altLang="zh-CN" sz="2400" dirty="0">
                <a:solidFill>
                  <a:schemeClr val="tx1"/>
                </a:solidFill>
                <a:latin typeface="Times New Roman" pitchFamily="18" charset="0"/>
                <a:cs typeface="Times New Roman" pitchFamily="18" charset="0"/>
              </a:rPr>
              <a:t>Metabolism and  Regulation</a:t>
            </a:r>
          </a:p>
          <a:p>
            <a:pPr algn="justLow" rtl="0">
              <a:buNone/>
            </a:pPr>
            <a:endParaRPr lang="en-US" altLang="zh-CN" sz="2400" dirty="0">
              <a:solidFill>
                <a:schemeClr val="tx1"/>
              </a:solidFill>
              <a:latin typeface="Times New Roman" pitchFamily="18" charset="0"/>
              <a:cs typeface="Times New Roman" pitchFamily="18" charset="0"/>
            </a:endParaRPr>
          </a:p>
          <a:p>
            <a:pPr algn="justLow" rtl="0"/>
            <a:r>
              <a:rPr lang="en-US" altLang="zh-CN" sz="2400" dirty="0">
                <a:solidFill>
                  <a:schemeClr val="tx1"/>
                </a:solidFill>
                <a:latin typeface="Times New Roman" pitchFamily="18" charset="0"/>
                <a:cs typeface="Times New Roman" pitchFamily="18" charset="0"/>
              </a:rPr>
              <a:t>Gene expression and modulation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1928802"/>
            <a:ext cx="7498080" cy="11430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a:t>Biochemistry in Health and Disease </a:t>
            </a:r>
            <a:endParaRPr lang="ar-IQ"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500042"/>
            <a:ext cx="7715304" cy="2560320"/>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lgn="ctr" rtl="0">
              <a:lnSpc>
                <a:spcPct val="170000"/>
              </a:lnSpc>
              <a:buNone/>
            </a:pPr>
            <a:r>
              <a:rPr lang="en-US" dirty="0">
                <a:solidFill>
                  <a:srgbClr val="FF0000"/>
                </a:solidFill>
              </a:rPr>
              <a:t>Perhaps All Disease Has </a:t>
            </a:r>
            <a:r>
              <a:rPr lang="en-GB" dirty="0">
                <a:solidFill>
                  <a:srgbClr val="FF0000"/>
                </a:solidFill>
              </a:rPr>
              <a:t>a Biochemical Basis.</a:t>
            </a:r>
          </a:p>
          <a:p>
            <a:pPr algn="l" rtl="0">
              <a:lnSpc>
                <a:spcPct val="170000"/>
              </a:lnSpc>
            </a:pPr>
            <a:r>
              <a:rPr lang="en-GB" dirty="0"/>
              <a:t>Knowledge of the biochemical molecules shown in the top part of the diagram has clarified our understanding of the diseases shown in the bottom half—and conversely, analyses of the diseases shown below have cast light on many areas of biochemistry</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4414" y="3429000"/>
            <a:ext cx="7643866" cy="2441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838199" y="6184880"/>
            <a:ext cx="8013439" cy="369332"/>
          </a:xfrm>
          <a:prstGeom prst="rect">
            <a:avLst/>
          </a:prstGeom>
        </p:spPr>
        <p:txBody>
          <a:bodyPr wrap="square">
            <a:spAutoFit/>
          </a:bodyPr>
          <a:lstStyle/>
          <a:p>
            <a:pPr algn="ctr"/>
            <a:r>
              <a:rPr lang="en-GB" dirty="0"/>
              <a:t>Examples of the two-way street connecting biochemistry and medicine</a:t>
            </a:r>
          </a:p>
        </p:txBody>
      </p:sp>
    </p:spTree>
    <p:extLst>
      <p:ext uri="{BB962C8B-B14F-4D97-AF65-F5344CB8AC3E}">
        <p14:creationId xmlns:p14="http://schemas.microsoft.com/office/powerpoint/2010/main" val="1245177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rgbClr val="410082"/>
      </a:dk1>
      <a:lt1>
        <a:sysClr val="window" lastClr="FFFFFF"/>
      </a:lt1>
      <a:dk2>
        <a:srgbClr val="69676D"/>
      </a:dk2>
      <a:lt2>
        <a:srgbClr val="C9C2D1"/>
      </a:lt2>
      <a:accent1>
        <a:srgbClr val="CEB966"/>
      </a:accent1>
      <a:accent2>
        <a:srgbClr val="9CB084"/>
      </a:accent2>
      <a:accent3>
        <a:srgbClr val="6BB1C9"/>
      </a:accent3>
      <a:accent4>
        <a:srgbClr val="8D1BFF"/>
      </a:accent4>
      <a:accent5>
        <a:srgbClr val="7E6BC9"/>
      </a:accent5>
      <a:accent6>
        <a:srgbClr val="A379BB"/>
      </a:accent6>
      <a:hlink>
        <a:srgbClr val="410082"/>
      </a:hlink>
      <a:folHlink>
        <a:srgbClr val="932968"/>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410082"/>
    </a:dk1>
    <a:lt1>
      <a:sysClr val="window" lastClr="FFFFFF"/>
    </a:lt1>
    <a:dk2>
      <a:srgbClr val="69676D"/>
    </a:dk2>
    <a:lt2>
      <a:srgbClr val="C9C2D1"/>
    </a:lt2>
    <a:accent1>
      <a:srgbClr val="CEB966"/>
    </a:accent1>
    <a:accent2>
      <a:srgbClr val="9CB084"/>
    </a:accent2>
    <a:accent3>
      <a:srgbClr val="6BB1C9"/>
    </a:accent3>
    <a:accent4>
      <a:srgbClr val="8D1BFF"/>
    </a:accent4>
    <a:accent5>
      <a:srgbClr val="7E6BC9"/>
    </a:accent5>
    <a:accent6>
      <a:srgbClr val="A379BB"/>
    </a:accent6>
    <a:hlink>
      <a:srgbClr val="410082"/>
    </a:hlink>
    <a:folHlink>
      <a:srgbClr val="932968"/>
    </a:folHlink>
  </a:clrScheme>
</a:themeOverride>
</file>

<file path=docProps/app.xml><?xml version="1.0" encoding="utf-8"?>
<Properties xmlns="http://schemas.openxmlformats.org/officeDocument/2006/extended-properties" xmlns:vt="http://schemas.openxmlformats.org/officeDocument/2006/docPropsVTypes">
  <Template/>
  <TotalTime>2001</TotalTime>
  <Words>1954</Words>
  <Application>Microsoft Office PowerPoint</Application>
  <PresentationFormat>On-screen Show (4:3)</PresentationFormat>
  <Paragraphs>337</Paragraphs>
  <Slides>59</Slides>
  <Notes>58</Notes>
  <HiddenSlides>1</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3</vt:i4>
      </vt:variant>
      <vt:variant>
        <vt:lpstr>Slide Titles</vt:lpstr>
      </vt:variant>
      <vt:variant>
        <vt:i4>59</vt:i4>
      </vt:variant>
    </vt:vector>
  </HeadingPairs>
  <TitlesOfParts>
    <vt:vector size="73" baseType="lpstr">
      <vt:lpstr>Arial</vt:lpstr>
      <vt:lpstr>Calibri</vt:lpstr>
      <vt:lpstr>Comic Sans MS</vt:lpstr>
      <vt:lpstr>Georgia</vt:lpstr>
      <vt:lpstr>Gill Sans MT</vt:lpstr>
      <vt:lpstr>Times</vt:lpstr>
      <vt:lpstr>Times New Roman</vt:lpstr>
      <vt:lpstr>Verdana</vt:lpstr>
      <vt:lpstr>Wingdings</vt:lpstr>
      <vt:lpstr>Wingdings 2</vt:lpstr>
      <vt:lpstr>Solstice</vt:lpstr>
      <vt:lpstr>Photo Editor Photo</vt:lpstr>
      <vt:lpstr>MS Org Chart</vt:lpstr>
      <vt:lpstr>Image</vt:lpstr>
      <vt:lpstr>Introduction to Biochemistry </vt:lpstr>
      <vt:lpstr>  BIOCHEMISTRY  </vt:lpstr>
      <vt:lpstr>Introduction to Biochemistry  Overview:  </vt:lpstr>
      <vt:lpstr>What is Biochemistry?</vt:lpstr>
      <vt:lpstr>PowerPoint Presentation</vt:lpstr>
      <vt:lpstr>The Aim of Biochemistry</vt:lpstr>
      <vt:lpstr>What dose the Biochemistry discuss?</vt:lpstr>
      <vt:lpstr>Biochemistry in Health and Disease </vt:lpstr>
      <vt:lpstr>PowerPoint Presentation</vt:lpstr>
      <vt:lpstr>Starting materials: Elements of life</vt:lpstr>
      <vt:lpstr>Range of the sizes of objects studies by Biochemist and Biologist</vt:lpstr>
      <vt:lpstr>Organization of Life</vt:lpstr>
      <vt:lpstr>Elements of Life</vt:lpstr>
      <vt:lpstr>Biomolecules of life</vt:lpstr>
      <vt:lpstr>PowerPoint Presentation</vt:lpstr>
      <vt:lpstr>  Many Important Biomolecules    are Polymers</vt:lpstr>
      <vt:lpstr>Monomers and Polymers </vt:lpstr>
      <vt:lpstr>1. Carbohydrates</vt:lpstr>
      <vt:lpstr>Carbohydrates</vt:lpstr>
      <vt:lpstr>Carbohydrates</vt:lpstr>
      <vt:lpstr>Carbohydrates</vt:lpstr>
      <vt:lpstr> Carbohydrates Functions</vt:lpstr>
      <vt:lpstr>PowerPoint Presentation</vt:lpstr>
      <vt:lpstr>2. Proteins</vt:lpstr>
      <vt:lpstr>  2. Proteins</vt:lpstr>
      <vt:lpstr>PowerPoint Presentation</vt:lpstr>
      <vt:lpstr> Proteins</vt:lpstr>
      <vt:lpstr>PowerPoint Presentation</vt:lpstr>
      <vt:lpstr>Structure of an amino acid  and a dipeptide</vt:lpstr>
      <vt:lpstr>3. Lipids</vt:lpstr>
      <vt:lpstr>  3- Lipids</vt:lpstr>
      <vt:lpstr>Lipids</vt:lpstr>
      <vt:lpstr>Model of a Membrane lipid</vt:lpstr>
      <vt:lpstr>4.Nucleic Acids</vt:lpstr>
      <vt:lpstr>  4. Nucleic Acids</vt:lpstr>
      <vt:lpstr>                 GENE EXPRESSION </vt:lpstr>
      <vt:lpstr>Protein Synthesis </vt:lpstr>
      <vt:lpstr>Note:</vt:lpstr>
      <vt:lpstr>PowerPoint Presentation</vt:lpstr>
      <vt:lpstr>PowerPoint Presentation</vt:lpstr>
      <vt:lpstr>Functional Groups in Biochemistry</vt:lpstr>
      <vt:lpstr>Biomolecules</vt:lpstr>
      <vt:lpstr>Carbon</vt:lpstr>
      <vt:lpstr>PowerPoint Presentation</vt:lpstr>
      <vt:lpstr>Functional groups in biochemistry</vt:lpstr>
      <vt:lpstr>     Functional Groups  </vt:lpstr>
      <vt:lpstr>Functional groups</vt:lpstr>
      <vt:lpstr>Functional groups</vt:lpstr>
      <vt:lpstr>  Functional groups</vt:lpstr>
      <vt:lpstr>Example : Functional groups in Acetyl-coenzyme  A</vt:lpstr>
      <vt:lpstr>The Cell  </vt:lpstr>
      <vt:lpstr>Examples of Cells</vt:lpstr>
      <vt:lpstr>Cells May be Prokaryotic or Eukaryotic</vt:lpstr>
      <vt:lpstr>PowerPoint Presentation</vt:lpstr>
      <vt:lpstr>Cell Organelles  </vt:lpstr>
      <vt:lpstr>Review of Eukaryotic Cells</vt:lpstr>
      <vt:lpstr>Review of Eukaryotic Cells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Biochemistry </dc:title>
  <dc:creator>shosho</dc:creator>
  <cp:lastModifiedBy>Shaimaa</cp:lastModifiedBy>
  <cp:revision>210</cp:revision>
  <dcterms:created xsi:type="dcterms:W3CDTF">2016-08-14T11:54:31Z</dcterms:created>
  <dcterms:modified xsi:type="dcterms:W3CDTF">2023-10-01T15:39:47Z</dcterms:modified>
</cp:coreProperties>
</file>