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3.jpg" ContentType="image/jpeg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025" y="309372"/>
            <a:ext cx="7978775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770" y="1682762"/>
            <a:ext cx="7595234" cy="4128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8025" y="89408"/>
            <a:ext cx="5220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General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Human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Anatomy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&amp;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Physiology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53400" cy="6857999"/>
            <a:chOff x="0" y="0"/>
            <a:chExt cx="8153400" cy="6857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715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399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0667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8999" y="0"/>
                  </a:lnTo>
                </a:path>
              </a:pathLst>
            </a:custGeom>
            <a:ln w="126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60345" y="914400"/>
            <a:ext cx="3656329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825"/>
              </a:lnSpc>
              <a:spcBef>
                <a:spcPts val="100"/>
              </a:spcBef>
            </a:pPr>
            <a:r>
              <a:rPr sz="3200" b="1" i="1" dirty="0">
                <a:latin typeface="Times New Roman"/>
                <a:cs typeface="Times New Roman"/>
              </a:rPr>
              <a:t>Chapter</a:t>
            </a:r>
            <a:r>
              <a:rPr sz="3200" b="1" i="1" spc="-35" dirty="0">
                <a:latin typeface="Times New Roman"/>
                <a:cs typeface="Times New Roman"/>
              </a:rPr>
              <a:t> </a:t>
            </a:r>
            <a:r>
              <a:rPr sz="3200" b="1" i="1" spc="-50" dirty="0">
                <a:latin typeface="Times New Roman"/>
                <a:cs typeface="Times New Roman"/>
              </a:rPr>
              <a:t>1</a:t>
            </a:r>
            <a:endParaRPr sz="32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4350"/>
              </a:lnSpc>
              <a:spcBef>
                <a:spcPts val="55"/>
              </a:spcBef>
            </a:pP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3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Human</a:t>
            </a:r>
            <a:r>
              <a:rPr sz="3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Body: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3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Orientation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9800" y="2971800"/>
            <a:ext cx="5547316" cy="2427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4280" marR="134620" indent="-1080770" algn="l" rtl="0">
              <a:lnSpc>
                <a:spcPct val="151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  Dr. </a:t>
            </a:r>
            <a:r>
              <a:rPr lang="en-US" sz="2800" b="1" dirty="0" err="1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Zainab</a:t>
            </a:r>
            <a:r>
              <a:rPr lang="en-US" sz="2800" b="1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Hayder</a:t>
            </a:r>
            <a:r>
              <a:rPr lang="en-US" sz="2800" b="1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Alkufaishi</a:t>
            </a:r>
            <a:endParaRPr lang="en-US" sz="2800" b="1" dirty="0">
              <a:solidFill>
                <a:srgbClr val="3300CC"/>
              </a:solidFill>
              <a:latin typeface="Calibri" pitchFamily="34" charset="0"/>
              <a:cs typeface="Calibri" pitchFamily="34" charset="0"/>
            </a:endParaRPr>
          </a:p>
          <a:p>
            <a:pPr marL="1224280" marR="13462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ndalus" pitchFamily="18" charset="-78"/>
              </a:rPr>
              <a:t>M.B.Ch.B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ndalus" pitchFamily="18" charset="-78"/>
              </a:rPr>
              <a:t>   F.I.C.M.S.  Path.</a:t>
            </a:r>
            <a:endParaRPr lang="ar-IQ" sz="20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1224280" marR="13462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sz="2800" b="1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sz="2800" b="1" baseline="3125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sz="2800" b="1" spc="284" baseline="3125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800" b="1" spc="-2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Year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8100" algn="ctr">
              <a:lnSpc>
                <a:spcPct val="100000"/>
              </a:lnSpc>
              <a:spcBef>
                <a:spcPts val="1470"/>
              </a:spcBef>
            </a:pPr>
            <a:r>
              <a:rPr sz="2800" b="1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Medical</a:t>
            </a:r>
            <a:r>
              <a:rPr sz="2800" b="1" spc="-4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Intelligent</a:t>
            </a:r>
            <a:r>
              <a:rPr sz="2800" b="1" spc="-4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800" b="1" spc="-1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System</a:t>
            </a:r>
            <a:endParaRPr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5959" y="5890133"/>
            <a:ext cx="375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37" baseline="-20833" dirty="0">
                <a:solidFill>
                  <a:srgbClr val="3300CC"/>
                </a:solidFill>
                <a:latin typeface="Times New Roman"/>
                <a:cs typeface="Times New Roman"/>
              </a:rPr>
              <a:t>1</a:t>
            </a:r>
            <a:r>
              <a:rPr sz="1600" b="1" spc="-25" dirty="0">
                <a:solidFill>
                  <a:srgbClr val="3300CC"/>
                </a:solidFill>
                <a:latin typeface="Times New Roman"/>
                <a:cs typeface="Times New Roman"/>
              </a:rPr>
              <a:t>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2868" y="6004433"/>
            <a:ext cx="29827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00CC"/>
                </a:solidFill>
                <a:latin typeface="Times New Roman"/>
                <a:cs typeface="Times New Roman"/>
              </a:rPr>
              <a:t>Semester</a:t>
            </a:r>
            <a:r>
              <a:rPr sz="2400" b="1" spc="-45" dirty="0">
                <a:solidFill>
                  <a:srgbClr val="33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00CC"/>
                </a:solidFill>
                <a:latin typeface="Times New Roman"/>
                <a:cs typeface="Times New Roman"/>
              </a:rPr>
              <a:t>202</a:t>
            </a:r>
            <a:r>
              <a:rPr lang="en-US" sz="2400" b="1" dirty="0">
                <a:solidFill>
                  <a:srgbClr val="3300CC"/>
                </a:solidFill>
                <a:latin typeface="Times New Roman"/>
                <a:cs typeface="Times New Roman"/>
              </a:rPr>
              <a:t>3-2024</a:t>
            </a:r>
            <a:r>
              <a:rPr sz="2400" b="1" dirty="0">
                <a:solidFill>
                  <a:srgbClr val="3300CC"/>
                </a:solidFill>
                <a:latin typeface="Times New Roman"/>
                <a:cs typeface="Times New Roman"/>
              </a:rPr>
              <a:t>-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33172"/>
            <a:ext cx="5665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1487" y="762000"/>
              <a:ext cx="4862512" cy="6095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7770" y="1753651"/>
            <a:ext cx="3950335" cy="347345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Endocrine</a:t>
            </a:r>
            <a:endParaRPr sz="3400">
              <a:latin typeface="Arial MT"/>
              <a:cs typeface="Arial MT"/>
            </a:endParaRPr>
          </a:p>
          <a:p>
            <a:pPr marL="635000" marR="5080" lvl="1" indent="-173355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Secretes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regulatory hormones</a:t>
            </a:r>
            <a:endParaRPr sz="3000">
              <a:latin typeface="Arial MT"/>
              <a:cs typeface="Arial MT"/>
            </a:endParaRPr>
          </a:p>
          <a:p>
            <a:pPr marL="977900" lvl="2" indent="-175895">
              <a:lnSpc>
                <a:spcPct val="100000"/>
              </a:lnSpc>
              <a:spcBef>
                <a:spcPts val="110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2800" spc="-10" dirty="0">
                <a:latin typeface="Arial MT"/>
                <a:cs typeface="Arial MT"/>
              </a:rPr>
              <a:t>Growth</a:t>
            </a:r>
            <a:endParaRPr sz="2800">
              <a:latin typeface="Arial MT"/>
              <a:cs typeface="Arial MT"/>
            </a:endParaRPr>
          </a:p>
          <a:p>
            <a:pPr marL="977900" lvl="2" indent="-175895">
              <a:lnSpc>
                <a:spcPct val="100000"/>
              </a:lnSpc>
              <a:spcBef>
                <a:spcPts val="1040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2800" spc="-10" dirty="0">
                <a:latin typeface="Arial MT"/>
                <a:cs typeface="Arial MT"/>
              </a:rPr>
              <a:t>Reproduction</a:t>
            </a:r>
            <a:endParaRPr sz="2800">
              <a:latin typeface="Arial MT"/>
              <a:cs typeface="Arial MT"/>
            </a:endParaRPr>
          </a:p>
          <a:p>
            <a:pPr marL="977900" lvl="2" indent="-175895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2800" spc="-10" dirty="0">
                <a:latin typeface="Arial MT"/>
                <a:cs typeface="Arial MT"/>
              </a:rPr>
              <a:t>Metabolism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838200"/>
              <a:ext cx="4343399" cy="60197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70" y="1540926"/>
            <a:ext cx="4119245" cy="444500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Cardiovascular</a:t>
            </a:r>
            <a:endParaRPr sz="3400">
              <a:latin typeface="Arial MT"/>
              <a:cs typeface="Arial MT"/>
            </a:endParaRPr>
          </a:p>
          <a:p>
            <a:pPr marL="635000" marR="5080" lvl="1" indent="-173355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Transports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materials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body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via</a:t>
            </a:r>
            <a:r>
              <a:rPr sz="3000" spc="-10" dirty="0">
                <a:latin typeface="Arial MT"/>
                <a:cs typeface="Arial MT"/>
              </a:rPr>
              <a:t> blood </a:t>
            </a:r>
            <a:r>
              <a:rPr sz="3000" dirty="0">
                <a:latin typeface="Arial MT"/>
                <a:cs typeface="Arial MT"/>
              </a:rPr>
              <a:t>pumped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heart</a:t>
            </a:r>
            <a:endParaRPr sz="3000">
              <a:latin typeface="Arial MT"/>
              <a:cs typeface="Arial MT"/>
            </a:endParaRPr>
          </a:p>
          <a:p>
            <a:pPr marL="977900" lvl="2" indent="-175895">
              <a:lnSpc>
                <a:spcPct val="100000"/>
              </a:lnSpc>
              <a:spcBef>
                <a:spcPts val="115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2800" spc="-10" dirty="0">
                <a:latin typeface="Arial MT"/>
                <a:cs typeface="Arial MT"/>
              </a:rPr>
              <a:t>Oxygen</a:t>
            </a:r>
            <a:endParaRPr sz="2800">
              <a:latin typeface="Arial MT"/>
              <a:cs typeface="Arial MT"/>
            </a:endParaRPr>
          </a:p>
          <a:p>
            <a:pPr marL="977900" lvl="2" indent="-175895">
              <a:lnSpc>
                <a:spcPct val="100000"/>
              </a:lnSpc>
              <a:spcBef>
                <a:spcPts val="1040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2800" dirty="0">
                <a:latin typeface="Arial MT"/>
                <a:cs typeface="Arial MT"/>
              </a:rPr>
              <a:t>Carbon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dioxide</a:t>
            </a:r>
            <a:endParaRPr sz="2800">
              <a:latin typeface="Arial MT"/>
              <a:cs typeface="Arial MT"/>
            </a:endParaRPr>
          </a:p>
          <a:p>
            <a:pPr marL="977900" lvl="2" indent="-175895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2800" spc="-10" dirty="0">
                <a:latin typeface="Arial MT"/>
                <a:cs typeface="Arial MT"/>
              </a:rPr>
              <a:t>Nutrients</a:t>
            </a:r>
            <a:endParaRPr sz="2800">
              <a:latin typeface="Arial MT"/>
              <a:cs typeface="Arial MT"/>
            </a:endParaRPr>
          </a:p>
          <a:p>
            <a:pPr marL="977900" lvl="2" indent="-175895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2800" spc="-10" dirty="0">
                <a:latin typeface="Arial MT"/>
                <a:cs typeface="Arial MT"/>
              </a:rPr>
              <a:t>Wastes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3650" y="838200"/>
              <a:ext cx="4070349" cy="60197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70" y="1982251"/>
            <a:ext cx="4436745" cy="37985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 algn="just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Lymphatic</a:t>
            </a:r>
            <a:endParaRPr sz="3400">
              <a:latin typeface="Arial MT"/>
              <a:cs typeface="Arial MT"/>
            </a:endParaRPr>
          </a:p>
          <a:p>
            <a:pPr marL="635000" marR="5080" lvl="1" indent="-173355" algn="just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Returns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fluids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blood vessels</a:t>
            </a:r>
            <a:endParaRPr sz="3000">
              <a:latin typeface="Arial MT"/>
              <a:cs typeface="Arial MT"/>
            </a:endParaRPr>
          </a:p>
          <a:p>
            <a:pPr marL="635000" lvl="1" indent="-173990" algn="just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Disposes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debris</a:t>
            </a:r>
            <a:endParaRPr sz="3000">
              <a:latin typeface="Arial MT"/>
              <a:cs typeface="Arial MT"/>
            </a:endParaRPr>
          </a:p>
          <a:p>
            <a:pPr marL="635000" marR="152400" lvl="1" indent="-173355" algn="just">
              <a:lnSpc>
                <a:spcPts val="3229"/>
              </a:lnSpc>
              <a:spcBef>
                <a:spcPts val="15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Involved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immunity- </a:t>
            </a:r>
            <a:r>
              <a:rPr sz="3000" dirty="0">
                <a:latin typeface="Arial MT"/>
                <a:cs typeface="Arial MT"/>
              </a:rPr>
              <a:t>destroys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bacteria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and </a:t>
            </a:r>
            <a:r>
              <a:rPr sz="3000" dirty="0">
                <a:latin typeface="Arial MT"/>
                <a:cs typeface="Arial MT"/>
              </a:rPr>
              <a:t>tumor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cells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33172"/>
            <a:ext cx="5665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838200"/>
              <a:ext cx="4114799" cy="60197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70" y="2058451"/>
            <a:ext cx="3527425" cy="31984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 algn="just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Respiratory</a:t>
            </a:r>
            <a:endParaRPr sz="3400">
              <a:latin typeface="Arial MT"/>
              <a:cs typeface="Arial MT"/>
            </a:endParaRPr>
          </a:p>
          <a:p>
            <a:pPr marL="635000" marR="681990" lvl="1" indent="-173355" algn="just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Keeps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blood </a:t>
            </a:r>
            <a:r>
              <a:rPr sz="3000" dirty="0">
                <a:latin typeface="Arial MT"/>
                <a:cs typeface="Arial MT"/>
              </a:rPr>
              <a:t>supplied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with </a:t>
            </a:r>
            <a:r>
              <a:rPr sz="3000" spc="-10" dirty="0">
                <a:latin typeface="Arial MT"/>
                <a:cs typeface="Arial MT"/>
              </a:rPr>
              <a:t>oxygen</a:t>
            </a:r>
            <a:endParaRPr sz="3000">
              <a:latin typeface="Arial MT"/>
              <a:cs typeface="Arial MT"/>
            </a:endParaRPr>
          </a:p>
          <a:p>
            <a:pPr marL="635000" marR="5080" lvl="1" indent="-173355" algn="just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Removes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carbon dioxide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33172"/>
            <a:ext cx="5665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99550" cy="1320800"/>
            <a:chOff x="-12700" y="-12700"/>
            <a:chExt cx="909955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770" y="1213256"/>
            <a:ext cx="4415155" cy="367093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Digestive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Breaks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down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food</a:t>
            </a:r>
            <a:endParaRPr sz="3000">
              <a:latin typeface="Arial MT"/>
              <a:cs typeface="Arial MT"/>
            </a:endParaRPr>
          </a:p>
          <a:p>
            <a:pPr marL="635000" marR="236854" lvl="1" indent="-173355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Allows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nutrient </a:t>
            </a:r>
            <a:r>
              <a:rPr sz="3000" dirty="0">
                <a:latin typeface="Arial MT"/>
                <a:cs typeface="Arial MT"/>
              </a:rPr>
              <a:t>absorption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into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blood</a:t>
            </a:r>
            <a:endParaRPr sz="3000">
              <a:latin typeface="Arial MT"/>
              <a:cs typeface="Arial MT"/>
            </a:endParaRPr>
          </a:p>
          <a:p>
            <a:pPr marL="635000" marR="5080" lvl="1" indent="-173355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Eliminates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indigestible material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2650" y="762000"/>
            <a:ext cx="4298949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33172"/>
            <a:ext cx="5665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99550" cy="1320800"/>
            <a:chOff x="-12700" y="-12700"/>
            <a:chExt cx="909955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770" y="1067851"/>
            <a:ext cx="4542155" cy="45891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Urinary</a:t>
            </a:r>
            <a:endParaRPr sz="3400">
              <a:latin typeface="Arial MT"/>
              <a:cs typeface="Arial MT"/>
            </a:endParaRPr>
          </a:p>
          <a:p>
            <a:pPr marL="635000" marR="46355" lvl="1" indent="-173355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Eliminates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nitrogenous wastes</a:t>
            </a:r>
            <a:endParaRPr sz="3000">
              <a:latin typeface="Arial MT"/>
              <a:cs typeface="Arial MT"/>
            </a:endParaRPr>
          </a:p>
          <a:p>
            <a:pPr marL="635000" marR="215900" lvl="1" indent="-173355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Maintains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acid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base </a:t>
            </a:r>
            <a:r>
              <a:rPr sz="3000" spc="-10" dirty="0">
                <a:latin typeface="Arial MT"/>
                <a:cs typeface="Arial MT"/>
              </a:rPr>
              <a:t>balance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Regulation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materials</a:t>
            </a:r>
            <a:endParaRPr sz="3000">
              <a:latin typeface="Arial MT"/>
              <a:cs typeface="Arial MT"/>
            </a:endParaRPr>
          </a:p>
          <a:p>
            <a:pPr marL="977900" lvl="2" indent="-172085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3000" spc="-10" dirty="0">
                <a:latin typeface="Arial MT"/>
                <a:cs typeface="Arial MT"/>
              </a:rPr>
              <a:t>Water</a:t>
            </a:r>
            <a:endParaRPr sz="3000">
              <a:latin typeface="Arial MT"/>
              <a:cs typeface="Arial MT"/>
            </a:endParaRPr>
          </a:p>
          <a:p>
            <a:pPr marL="977900" lvl="2" indent="-172085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3000" spc="-10" dirty="0">
                <a:latin typeface="Arial MT"/>
                <a:cs typeface="Arial MT"/>
              </a:rPr>
              <a:t>Electrolytes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762000"/>
            <a:ext cx="4038599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33172"/>
            <a:ext cx="5665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99550" cy="1320800"/>
            <a:chOff x="-12700" y="-12700"/>
            <a:chExt cx="909955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770" y="1525051"/>
            <a:ext cx="2846705" cy="17792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Reproductive</a:t>
            </a:r>
            <a:endParaRPr sz="3400">
              <a:latin typeface="Arial MT"/>
              <a:cs typeface="Arial MT"/>
            </a:endParaRPr>
          </a:p>
          <a:p>
            <a:pPr marL="635000" marR="320040" lvl="1" indent="-173355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spc="-10" dirty="0">
                <a:latin typeface="Arial MT"/>
                <a:cs typeface="Arial MT"/>
              </a:rPr>
              <a:t>Production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offspring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762000"/>
            <a:ext cx="6172199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Necessary</a:t>
            </a:r>
            <a:r>
              <a:rPr spc="-35" dirty="0"/>
              <a:t> </a:t>
            </a:r>
            <a:r>
              <a:rPr dirty="0"/>
              <a:t>Life</a:t>
            </a:r>
            <a:r>
              <a:rPr spc="-30" dirty="0"/>
              <a:t> </a:t>
            </a:r>
            <a:r>
              <a:rPr spc="-10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9715" y="1003808"/>
            <a:ext cx="7564120" cy="535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indent="-29718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Times New Roman"/>
              <a:buChar char="•"/>
              <a:tabLst>
                <a:tab pos="309245" algn="l"/>
                <a:tab pos="310515" algn="l"/>
              </a:tabLst>
            </a:pPr>
            <a:r>
              <a:rPr sz="2400" dirty="0">
                <a:latin typeface="Arial MT"/>
                <a:cs typeface="Arial MT"/>
              </a:rPr>
              <a:t>Maintain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Boundaries-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keeps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body’s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internal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environment</a:t>
            </a:r>
            <a:endParaRPr sz="2000">
              <a:latin typeface="Arial MT"/>
              <a:cs typeface="Arial MT"/>
            </a:endParaRPr>
          </a:p>
          <a:p>
            <a:pPr marL="309880">
              <a:lnSpc>
                <a:spcPct val="100000"/>
              </a:lnSpc>
              <a:spcBef>
                <a:spcPts val="1485"/>
              </a:spcBef>
            </a:pPr>
            <a:r>
              <a:rPr sz="2000" dirty="0">
                <a:latin typeface="Arial MT"/>
                <a:cs typeface="Arial MT"/>
              </a:rPr>
              <a:t>distinct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external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environment-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skin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membranes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 MT"/>
              <a:cs typeface="Arial MT"/>
            </a:endParaRPr>
          </a:p>
          <a:p>
            <a:pPr marL="309245" indent="-297180">
              <a:lnSpc>
                <a:spcPct val="100000"/>
              </a:lnSpc>
              <a:buClr>
                <a:srgbClr val="FF6600"/>
              </a:buClr>
              <a:buFont typeface="Times New Roman"/>
              <a:buChar char="•"/>
              <a:tabLst>
                <a:tab pos="309245" algn="l"/>
                <a:tab pos="310515" algn="l"/>
              </a:tabLst>
            </a:pPr>
            <a:r>
              <a:rPr sz="2400" spc="-10" dirty="0">
                <a:latin typeface="Arial MT"/>
                <a:cs typeface="Arial MT"/>
              </a:rPr>
              <a:t>Movement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6600"/>
              </a:buClr>
              <a:buFont typeface="Times New Roman"/>
              <a:buChar char="•"/>
            </a:pPr>
            <a:endParaRPr sz="2300">
              <a:latin typeface="Arial MT"/>
              <a:cs typeface="Arial MT"/>
            </a:endParaRPr>
          </a:p>
          <a:p>
            <a:pPr marL="654050" lvl="1" indent="-192405">
              <a:lnSpc>
                <a:spcPct val="100000"/>
              </a:lnSpc>
              <a:buClr>
                <a:srgbClr val="FF6600"/>
              </a:buClr>
              <a:buFont typeface="Times New Roman"/>
              <a:buChar char="•"/>
              <a:tabLst>
                <a:tab pos="654685" algn="l"/>
              </a:tabLst>
            </a:pPr>
            <a:r>
              <a:rPr sz="2000" spc="-10" dirty="0">
                <a:latin typeface="Arial MT"/>
                <a:cs typeface="Arial MT"/>
              </a:rPr>
              <a:t>Locomotion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6600"/>
              </a:buClr>
              <a:buFont typeface="Times New Roman"/>
              <a:buChar char="•"/>
            </a:pPr>
            <a:endParaRPr sz="1900">
              <a:latin typeface="Arial MT"/>
              <a:cs typeface="Arial MT"/>
            </a:endParaRPr>
          </a:p>
          <a:p>
            <a:pPr marL="654050" lvl="1" indent="-192405">
              <a:lnSpc>
                <a:spcPct val="100000"/>
              </a:lnSpc>
              <a:spcBef>
                <a:spcPts val="5"/>
              </a:spcBef>
              <a:buClr>
                <a:srgbClr val="FF6600"/>
              </a:buClr>
              <a:buFont typeface="Times New Roman"/>
              <a:buChar char="•"/>
              <a:tabLst>
                <a:tab pos="654685" algn="l"/>
              </a:tabLst>
            </a:pPr>
            <a:r>
              <a:rPr sz="2000" dirty="0">
                <a:latin typeface="Arial MT"/>
                <a:cs typeface="Arial MT"/>
              </a:rPr>
              <a:t>Movement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substances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6600"/>
              </a:buClr>
              <a:buFont typeface="Times New Roman"/>
              <a:buChar char="•"/>
            </a:pPr>
            <a:endParaRPr sz="1850">
              <a:latin typeface="Arial MT"/>
              <a:cs typeface="Arial MT"/>
            </a:endParaRPr>
          </a:p>
          <a:p>
            <a:pPr marL="309245" indent="-297180">
              <a:lnSpc>
                <a:spcPct val="100000"/>
              </a:lnSpc>
              <a:buClr>
                <a:srgbClr val="FF6600"/>
              </a:buClr>
              <a:buFont typeface="Times New Roman"/>
              <a:buChar char="•"/>
              <a:tabLst>
                <a:tab pos="309245" algn="l"/>
                <a:tab pos="310515" algn="l"/>
              </a:tabLst>
            </a:pPr>
            <a:r>
              <a:rPr sz="2400" spc="-10" dirty="0">
                <a:latin typeface="Arial MT"/>
                <a:cs typeface="Arial MT"/>
              </a:rPr>
              <a:t>Responsiveness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6600"/>
              </a:buClr>
              <a:buFont typeface="Times New Roman"/>
              <a:buChar char="•"/>
            </a:pPr>
            <a:endParaRPr sz="2300">
              <a:latin typeface="Arial MT"/>
              <a:cs typeface="Arial MT"/>
            </a:endParaRPr>
          </a:p>
          <a:p>
            <a:pPr marL="654050" lvl="1" indent="-192405">
              <a:lnSpc>
                <a:spcPct val="100000"/>
              </a:lnSpc>
              <a:buClr>
                <a:srgbClr val="FF6600"/>
              </a:buClr>
              <a:buFont typeface="Times New Roman"/>
              <a:buChar char="•"/>
              <a:tabLst>
                <a:tab pos="654685" algn="l"/>
              </a:tabLst>
            </a:pPr>
            <a:r>
              <a:rPr sz="2000" dirty="0">
                <a:latin typeface="Arial MT"/>
                <a:cs typeface="Arial MT"/>
              </a:rPr>
              <a:t>Ability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sense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changes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react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FF6600"/>
              </a:buClr>
              <a:buFont typeface="Times New Roman"/>
              <a:buChar char="•"/>
            </a:pPr>
            <a:endParaRPr sz="1900">
              <a:latin typeface="Arial MT"/>
              <a:cs typeface="Arial MT"/>
            </a:endParaRPr>
          </a:p>
          <a:p>
            <a:pPr marL="309245" indent="-297180">
              <a:lnSpc>
                <a:spcPct val="100000"/>
              </a:lnSpc>
              <a:buClr>
                <a:srgbClr val="FF6600"/>
              </a:buClr>
              <a:buFont typeface="Times New Roman"/>
              <a:buChar char="•"/>
              <a:tabLst>
                <a:tab pos="309245" algn="l"/>
                <a:tab pos="310515" algn="l"/>
              </a:tabLst>
            </a:pPr>
            <a:r>
              <a:rPr sz="2400" spc="-10" dirty="0">
                <a:latin typeface="Arial MT"/>
                <a:cs typeface="Arial MT"/>
              </a:rPr>
              <a:t>Digestion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6600"/>
              </a:buClr>
              <a:buFont typeface="Times New Roman"/>
              <a:buChar char="•"/>
            </a:pPr>
            <a:endParaRPr sz="2300">
              <a:latin typeface="Arial MT"/>
              <a:cs typeface="Arial MT"/>
            </a:endParaRPr>
          </a:p>
          <a:p>
            <a:pPr marL="654050" lvl="1" indent="-192405">
              <a:lnSpc>
                <a:spcPct val="100000"/>
              </a:lnSpc>
              <a:buClr>
                <a:srgbClr val="FF6600"/>
              </a:buClr>
              <a:buFont typeface="Times New Roman"/>
              <a:buChar char="•"/>
              <a:tabLst>
                <a:tab pos="654685" algn="l"/>
              </a:tabLst>
            </a:pPr>
            <a:r>
              <a:rPr sz="2000" spc="-10" dirty="0">
                <a:latin typeface="Arial MT"/>
                <a:cs typeface="Arial MT"/>
              </a:rPr>
              <a:t>Break-</a:t>
            </a:r>
            <a:r>
              <a:rPr sz="2000" dirty="0">
                <a:latin typeface="Arial MT"/>
                <a:cs typeface="Arial MT"/>
              </a:rPr>
              <a:t>down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delivery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 </a:t>
            </a:r>
            <a:r>
              <a:rPr sz="2000" spc="-10" dirty="0">
                <a:latin typeface="Arial MT"/>
                <a:cs typeface="Arial MT"/>
              </a:rPr>
              <a:t>nutrients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Necessary</a:t>
            </a:r>
            <a:r>
              <a:rPr spc="-35" dirty="0"/>
              <a:t> </a:t>
            </a:r>
            <a:r>
              <a:rPr dirty="0"/>
              <a:t>Life</a:t>
            </a:r>
            <a:r>
              <a:rPr spc="-30" dirty="0"/>
              <a:t> </a:t>
            </a:r>
            <a:r>
              <a:rPr spc="-10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1566875"/>
            <a:ext cx="8287384" cy="35248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0830" marR="1176020" indent="-278765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Metabolism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all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chemical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reactions </a:t>
            </a:r>
            <a:r>
              <a:rPr sz="3400" dirty="0">
                <a:latin typeface="Arial MT"/>
                <a:cs typeface="Arial MT"/>
              </a:rPr>
              <a:t>within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body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29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Production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energy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Making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body</a:t>
            </a:r>
            <a:r>
              <a:rPr sz="3000" spc="-10" dirty="0">
                <a:latin typeface="Arial MT"/>
                <a:cs typeface="Arial MT"/>
              </a:rPr>
              <a:t> structures</a:t>
            </a:r>
            <a:endParaRPr sz="3000">
              <a:latin typeface="Arial MT"/>
              <a:cs typeface="Arial MT"/>
            </a:endParaRPr>
          </a:p>
          <a:p>
            <a:pPr marL="290830" indent="-278765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Excretion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35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Elimination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waste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from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metabolic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reactions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Necessary</a:t>
            </a:r>
            <a:r>
              <a:rPr spc="-35" dirty="0"/>
              <a:t> </a:t>
            </a:r>
            <a:r>
              <a:rPr dirty="0"/>
              <a:t>Life</a:t>
            </a:r>
            <a:r>
              <a:rPr spc="-30" dirty="0"/>
              <a:t> </a:t>
            </a:r>
            <a:r>
              <a:rPr spc="-10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1296451"/>
            <a:ext cx="7421245" cy="32524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Reproduction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Production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future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generation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Provides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new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growth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repair</a:t>
            </a:r>
            <a:endParaRPr sz="3000">
              <a:latin typeface="Arial MT"/>
              <a:cs typeface="Arial MT"/>
            </a:endParaRPr>
          </a:p>
          <a:p>
            <a:pPr marL="290830" indent="-278765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Growth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Increasing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size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number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Human</a:t>
            </a:r>
            <a:r>
              <a:rPr spc="-15" dirty="0"/>
              <a:t> </a:t>
            </a:r>
            <a:r>
              <a:rPr dirty="0"/>
              <a:t>Body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An</a:t>
            </a:r>
            <a:r>
              <a:rPr spc="-15" dirty="0"/>
              <a:t> </a:t>
            </a:r>
            <a:r>
              <a:rPr spc="-10" dirty="0"/>
              <a:t>Orientation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2301887"/>
            <a:ext cx="7907655" cy="21628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0830" marR="557530" indent="-278765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Anatomy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study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structure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25" dirty="0">
                <a:latin typeface="Arial MT"/>
                <a:cs typeface="Arial MT"/>
              </a:rPr>
              <a:t>and </a:t>
            </a:r>
            <a:r>
              <a:rPr sz="3400" dirty="0">
                <a:latin typeface="Arial MT"/>
                <a:cs typeface="Arial MT"/>
              </a:rPr>
              <a:t>shape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the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body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and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its</a:t>
            </a:r>
            <a:r>
              <a:rPr sz="3400" spc="-10" dirty="0">
                <a:latin typeface="Arial MT"/>
                <a:cs typeface="Arial MT"/>
              </a:rPr>
              <a:t> parts</a:t>
            </a:r>
            <a:endParaRPr sz="3400">
              <a:latin typeface="Arial MT"/>
              <a:cs typeface="Arial MT"/>
            </a:endParaRPr>
          </a:p>
          <a:p>
            <a:pPr marL="290830" marR="5080" indent="-278765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Physiology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study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how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body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25" dirty="0">
                <a:latin typeface="Arial MT"/>
                <a:cs typeface="Arial MT"/>
              </a:rPr>
              <a:t>and </a:t>
            </a:r>
            <a:r>
              <a:rPr sz="3400" dirty="0">
                <a:latin typeface="Arial MT"/>
                <a:cs typeface="Arial MT"/>
              </a:rPr>
              <a:t>its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parts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work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or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function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Survival</a:t>
            </a:r>
            <a:r>
              <a:rPr spc="-40" dirty="0"/>
              <a:t> </a:t>
            </a:r>
            <a:r>
              <a:rPr spc="-20" dirty="0"/>
              <a:t>Needs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1677451"/>
            <a:ext cx="7336790" cy="36620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Nutrients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Chemicals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energy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building</a:t>
            </a:r>
            <a:endParaRPr sz="3000">
              <a:latin typeface="Arial MT"/>
              <a:cs typeface="Arial MT"/>
            </a:endParaRPr>
          </a:p>
          <a:p>
            <a:pPr marL="635000" marR="5080" lvl="1" indent="-173355">
              <a:lnSpc>
                <a:spcPts val="3229"/>
              </a:lnSpc>
              <a:spcBef>
                <a:spcPts val="157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Includes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carbohydrates,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proteins,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lipids, </a:t>
            </a:r>
            <a:r>
              <a:rPr sz="3000" dirty="0">
                <a:latin typeface="Arial MT"/>
                <a:cs typeface="Arial MT"/>
              </a:rPr>
              <a:t>vitamins,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minerals</a:t>
            </a:r>
            <a:endParaRPr sz="3000">
              <a:latin typeface="Arial MT"/>
              <a:cs typeface="Arial MT"/>
            </a:endParaRPr>
          </a:p>
          <a:p>
            <a:pPr marL="290830" indent="-278765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Oxygen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Required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chemical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reactions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Survival</a:t>
            </a:r>
            <a:r>
              <a:rPr spc="-40" dirty="0"/>
              <a:t> </a:t>
            </a:r>
            <a:r>
              <a:rPr spc="-20" dirty="0"/>
              <a:t>Needs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1525051"/>
            <a:ext cx="6156325" cy="37763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Water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60–80%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body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weight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Provides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metabolic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reaction</a:t>
            </a:r>
            <a:endParaRPr sz="3000">
              <a:latin typeface="Arial MT"/>
              <a:cs typeface="Arial MT"/>
            </a:endParaRPr>
          </a:p>
          <a:p>
            <a:pPr marL="290830" indent="-278765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Stable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body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temperature</a:t>
            </a:r>
            <a:endParaRPr sz="3400">
              <a:latin typeface="Arial MT"/>
              <a:cs typeface="Arial MT"/>
            </a:endParaRPr>
          </a:p>
          <a:p>
            <a:pPr marL="290830" marR="5080" indent="-278765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Atmospheric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pressure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25" dirty="0">
                <a:latin typeface="Arial MT"/>
                <a:cs typeface="Arial MT"/>
              </a:rPr>
              <a:t>be </a:t>
            </a:r>
            <a:r>
              <a:rPr sz="3400" spc="-10" dirty="0">
                <a:latin typeface="Arial MT"/>
                <a:cs typeface="Arial MT"/>
              </a:rPr>
              <a:t>appropriate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Homeostasis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1566875"/>
            <a:ext cx="7860030" cy="42487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0830" marR="1193165" indent="-278765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Maintenance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stable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internal </a:t>
            </a:r>
            <a:r>
              <a:rPr sz="3400" dirty="0">
                <a:latin typeface="Arial MT"/>
                <a:cs typeface="Arial MT"/>
              </a:rPr>
              <a:t>environment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=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dynamic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state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25" dirty="0">
                <a:latin typeface="Arial MT"/>
                <a:cs typeface="Arial MT"/>
              </a:rPr>
              <a:t>of </a:t>
            </a:r>
            <a:r>
              <a:rPr sz="3400" spc="-10" dirty="0">
                <a:latin typeface="Arial MT"/>
                <a:cs typeface="Arial MT"/>
              </a:rPr>
              <a:t>equilibrium</a:t>
            </a:r>
            <a:endParaRPr sz="3400">
              <a:latin typeface="Arial MT"/>
              <a:cs typeface="Arial MT"/>
            </a:endParaRPr>
          </a:p>
          <a:p>
            <a:pPr marL="290830" marR="172085" indent="-278765">
              <a:lnSpc>
                <a:spcPct val="90400"/>
              </a:lnSpc>
              <a:spcBef>
                <a:spcPts val="162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Homeostasis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maintained</a:t>
            </a:r>
            <a:r>
              <a:rPr sz="3400" spc="-25" dirty="0">
                <a:latin typeface="Arial MT"/>
                <a:cs typeface="Arial MT"/>
              </a:rPr>
              <a:t> for </a:t>
            </a:r>
            <a:r>
              <a:rPr sz="3400" dirty="0">
                <a:latin typeface="Arial MT"/>
                <a:cs typeface="Arial MT"/>
              </a:rPr>
              <a:t>normal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body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functioning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and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sustain </a:t>
            </a:r>
            <a:r>
              <a:rPr sz="3400" spc="-20" dirty="0">
                <a:latin typeface="Arial MT"/>
                <a:cs typeface="Arial MT"/>
              </a:rPr>
              <a:t>life</a:t>
            </a:r>
            <a:endParaRPr sz="3400">
              <a:latin typeface="Arial MT"/>
              <a:cs typeface="Arial MT"/>
            </a:endParaRPr>
          </a:p>
          <a:p>
            <a:pPr marL="290830" marR="5080" indent="-278765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Homeostatic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imbalance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disturbance </a:t>
            </a:r>
            <a:r>
              <a:rPr sz="3400" dirty="0">
                <a:latin typeface="Arial MT"/>
                <a:cs typeface="Arial MT"/>
              </a:rPr>
              <a:t>in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homeostasis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resulting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disease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Maintaining</a:t>
            </a:r>
            <a:r>
              <a:rPr spc="-45" dirty="0"/>
              <a:t> </a:t>
            </a:r>
            <a:r>
              <a:rPr spc="-10" dirty="0"/>
              <a:t>Homeostasis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2100275"/>
            <a:ext cx="7913370" cy="32518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0830" marR="9525" indent="-278765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The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body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communicates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through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neural </a:t>
            </a:r>
            <a:r>
              <a:rPr sz="3400" dirty="0">
                <a:latin typeface="Arial MT"/>
                <a:cs typeface="Arial MT"/>
              </a:rPr>
              <a:t>and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hormonal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control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systems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29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spc="-10" dirty="0">
                <a:latin typeface="Arial MT"/>
                <a:cs typeface="Arial MT"/>
              </a:rPr>
              <a:t>Receptor</a:t>
            </a:r>
            <a:endParaRPr sz="3000">
              <a:latin typeface="Arial MT"/>
              <a:cs typeface="Arial MT"/>
            </a:endParaRPr>
          </a:p>
          <a:p>
            <a:pPr marL="977900" marR="5080" lvl="2" indent="-172085">
              <a:lnSpc>
                <a:spcPts val="3229"/>
              </a:lnSpc>
              <a:spcBef>
                <a:spcPts val="156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3000" dirty="0">
                <a:latin typeface="Arial MT"/>
                <a:cs typeface="Arial MT"/>
              </a:rPr>
              <a:t>Responds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changes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environment (stimuli)</a:t>
            </a:r>
            <a:endParaRPr sz="3000">
              <a:latin typeface="Arial MT"/>
              <a:cs typeface="Arial MT"/>
            </a:endParaRPr>
          </a:p>
          <a:p>
            <a:pPr marL="977900" lvl="2" indent="-172085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Times New Roman"/>
              <a:buChar char="•"/>
              <a:tabLst>
                <a:tab pos="978535" algn="l"/>
              </a:tabLst>
            </a:pPr>
            <a:r>
              <a:rPr sz="3000" dirty="0">
                <a:latin typeface="Arial MT"/>
                <a:cs typeface="Arial MT"/>
              </a:rPr>
              <a:t>Sends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information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control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center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Maintaining</a:t>
            </a:r>
            <a:r>
              <a:rPr spc="-45" dirty="0"/>
              <a:t> </a:t>
            </a:r>
            <a:r>
              <a:rPr spc="-10" dirty="0"/>
              <a:t>Homeostasis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68337" y="1659509"/>
            <a:ext cx="6870065" cy="403542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85420" indent="-173355">
              <a:lnSpc>
                <a:spcPct val="100000"/>
              </a:lnSpc>
              <a:spcBef>
                <a:spcPts val="1225"/>
              </a:spcBef>
              <a:buClr>
                <a:srgbClr val="FF6600"/>
              </a:buClr>
              <a:buFont typeface="Times New Roman"/>
              <a:buChar char="•"/>
              <a:tabLst>
                <a:tab pos="186055" algn="l"/>
              </a:tabLst>
            </a:pPr>
            <a:r>
              <a:rPr sz="3000" dirty="0">
                <a:latin typeface="Arial MT"/>
                <a:cs typeface="Arial MT"/>
              </a:rPr>
              <a:t>Control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center</a:t>
            </a:r>
            <a:endParaRPr sz="3000">
              <a:latin typeface="Arial MT"/>
              <a:cs typeface="Arial MT"/>
            </a:endParaRPr>
          </a:p>
          <a:p>
            <a:pPr marL="528320" lvl="1" indent="-172085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528955" algn="l"/>
              </a:tabLst>
            </a:pPr>
            <a:r>
              <a:rPr sz="3000" dirty="0">
                <a:latin typeface="Arial MT"/>
                <a:cs typeface="Arial MT"/>
              </a:rPr>
              <a:t>Determines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point</a:t>
            </a:r>
            <a:endParaRPr sz="3000">
              <a:latin typeface="Arial MT"/>
              <a:cs typeface="Arial MT"/>
            </a:endParaRPr>
          </a:p>
          <a:p>
            <a:pPr marL="528320" lvl="1" indent="-172085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528955" algn="l"/>
              </a:tabLst>
            </a:pPr>
            <a:r>
              <a:rPr sz="3000" dirty="0">
                <a:latin typeface="Arial MT"/>
                <a:cs typeface="Arial MT"/>
              </a:rPr>
              <a:t>Analyzes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information</a:t>
            </a:r>
            <a:endParaRPr sz="3000">
              <a:latin typeface="Arial MT"/>
              <a:cs typeface="Arial MT"/>
            </a:endParaRPr>
          </a:p>
          <a:p>
            <a:pPr marL="528320" lvl="1" indent="-172085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528955" algn="l"/>
              </a:tabLst>
            </a:pPr>
            <a:r>
              <a:rPr sz="3000" dirty="0">
                <a:latin typeface="Arial MT"/>
                <a:cs typeface="Arial MT"/>
              </a:rPr>
              <a:t>Determines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appropriate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response</a:t>
            </a:r>
            <a:endParaRPr sz="3000">
              <a:latin typeface="Arial MT"/>
              <a:cs typeface="Arial MT"/>
            </a:endParaRPr>
          </a:p>
          <a:p>
            <a:pPr marL="185420" indent="-173355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186055" algn="l"/>
              </a:tabLst>
            </a:pPr>
            <a:r>
              <a:rPr sz="3000" spc="-10" dirty="0">
                <a:latin typeface="Arial MT"/>
                <a:cs typeface="Arial MT"/>
              </a:rPr>
              <a:t>Effector</a:t>
            </a:r>
            <a:endParaRPr sz="3000">
              <a:latin typeface="Arial MT"/>
              <a:cs typeface="Arial MT"/>
            </a:endParaRPr>
          </a:p>
          <a:p>
            <a:pPr marL="528320" marR="5080" lvl="1" indent="-172085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Times New Roman"/>
              <a:buChar char="•"/>
              <a:tabLst>
                <a:tab pos="528955" algn="l"/>
              </a:tabLst>
            </a:pPr>
            <a:r>
              <a:rPr sz="3000" dirty="0">
                <a:latin typeface="Arial MT"/>
                <a:cs typeface="Arial MT"/>
              </a:rPr>
              <a:t>Provides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means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response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the </a:t>
            </a:r>
            <a:r>
              <a:rPr sz="3000" spc="-10" dirty="0">
                <a:latin typeface="Arial MT"/>
                <a:cs typeface="Arial MT"/>
              </a:rPr>
              <a:t>stimulus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981700"/>
            <a:ext cx="1854200" cy="254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8800" y="5981700"/>
            <a:ext cx="1879600" cy="254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4533900"/>
            <a:ext cx="330200" cy="1143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7600" y="4533900"/>
            <a:ext cx="304800" cy="114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4292600"/>
            <a:ext cx="457200" cy="1397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89619" y="485245"/>
            <a:ext cx="2823210" cy="669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200" spc="-10" dirty="0">
                <a:solidFill>
                  <a:srgbClr val="000000"/>
                </a:solidFill>
                <a:latin typeface="Times New Roman"/>
                <a:cs typeface="Times New Roman"/>
              </a:rPr>
              <a:t>Homeostasis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508" y="1548518"/>
            <a:ext cx="7164705" cy="1856739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64490" marR="5080" indent="-352425">
              <a:lnSpc>
                <a:spcPts val="3400"/>
              </a:lnSpc>
              <a:spcBef>
                <a:spcPts val="635"/>
              </a:spcBef>
              <a:buChar char="•"/>
              <a:tabLst>
                <a:tab pos="375285" algn="l"/>
                <a:tab pos="375920" algn="l"/>
              </a:tabLst>
            </a:pPr>
            <a:r>
              <a:rPr sz="3250" spc="-85" dirty="0">
                <a:latin typeface="Cambria"/>
                <a:cs typeface="Cambria"/>
              </a:rPr>
              <a:t>Stable</a:t>
            </a:r>
            <a:r>
              <a:rPr sz="3250" spc="-105" dirty="0">
                <a:latin typeface="Cambria"/>
                <a:cs typeface="Cambria"/>
              </a:rPr>
              <a:t> </a:t>
            </a:r>
            <a:r>
              <a:rPr sz="3250" spc="-150" dirty="0">
                <a:latin typeface="Cambria"/>
                <a:cs typeface="Cambria"/>
              </a:rPr>
              <a:t>operating</a:t>
            </a:r>
            <a:r>
              <a:rPr sz="3250" spc="35" dirty="0">
                <a:latin typeface="Cambria"/>
                <a:cs typeface="Cambria"/>
              </a:rPr>
              <a:t> </a:t>
            </a:r>
            <a:r>
              <a:rPr sz="3250" spc="-125" dirty="0">
                <a:latin typeface="Cambria"/>
                <a:cs typeface="Cambria"/>
              </a:rPr>
              <a:t>conditions</a:t>
            </a:r>
            <a:r>
              <a:rPr sz="3250" spc="10" dirty="0">
                <a:latin typeface="Cambria"/>
                <a:cs typeface="Cambria"/>
              </a:rPr>
              <a:t> </a:t>
            </a:r>
            <a:r>
              <a:rPr sz="3250" dirty="0">
                <a:latin typeface="Cambria"/>
                <a:cs typeface="Cambria"/>
              </a:rPr>
              <a:t>in</a:t>
            </a:r>
            <a:r>
              <a:rPr sz="3250" spc="-185" dirty="0">
                <a:latin typeface="Cambria"/>
                <a:cs typeface="Cambria"/>
              </a:rPr>
              <a:t> </a:t>
            </a:r>
            <a:r>
              <a:rPr sz="3250" spc="-160" dirty="0">
                <a:latin typeface="Cambria"/>
                <a:cs typeface="Cambria"/>
              </a:rPr>
              <a:t>the</a:t>
            </a:r>
            <a:r>
              <a:rPr sz="3250" spc="-15" dirty="0">
                <a:latin typeface="Cambria"/>
                <a:cs typeface="Cambria"/>
              </a:rPr>
              <a:t> </a:t>
            </a:r>
            <a:r>
              <a:rPr sz="3250" spc="-155" dirty="0">
                <a:latin typeface="Cambria"/>
                <a:cs typeface="Cambria"/>
              </a:rPr>
              <a:t>internal </a:t>
            </a:r>
            <a:r>
              <a:rPr sz="3250" spc="-10" dirty="0">
                <a:latin typeface="Cambria"/>
                <a:cs typeface="Cambria"/>
              </a:rPr>
              <a:t>en</a:t>
            </a:r>
            <a:r>
              <a:rPr sz="4875" spc="-15" baseline="2564" dirty="0">
                <a:latin typeface="Cambria"/>
                <a:cs typeface="Cambria"/>
              </a:rPr>
              <a:t>v</a:t>
            </a:r>
            <a:r>
              <a:rPr sz="3250" spc="-10" dirty="0">
                <a:latin typeface="Cambria"/>
                <a:cs typeface="Cambria"/>
              </a:rPr>
              <a:t>ironment</a:t>
            </a:r>
            <a:endParaRPr sz="3250">
              <a:latin typeface="Cambria"/>
              <a:cs typeface="Cambria"/>
            </a:endParaRPr>
          </a:p>
          <a:p>
            <a:pPr marL="359410" indent="-347345">
              <a:lnSpc>
                <a:spcPct val="100000"/>
              </a:lnSpc>
              <a:spcBef>
                <a:spcPts val="320"/>
              </a:spcBef>
              <a:buChar char="•"/>
              <a:tabLst>
                <a:tab pos="359410" algn="l"/>
                <a:tab pos="360045" algn="l"/>
              </a:tabLst>
            </a:pPr>
            <a:r>
              <a:rPr sz="3200" spc="-90" dirty="0">
                <a:latin typeface="Cambria"/>
                <a:cs typeface="Cambria"/>
              </a:rPr>
              <a:t>Three</a:t>
            </a:r>
            <a:r>
              <a:rPr sz="3200" spc="-65" dirty="0">
                <a:latin typeface="Cambria"/>
                <a:cs typeface="Cambria"/>
              </a:rPr>
              <a:t> </a:t>
            </a:r>
            <a:r>
              <a:rPr sz="3200" spc="-145" dirty="0">
                <a:latin typeface="Cambria"/>
                <a:cs typeface="Cambria"/>
              </a:rPr>
              <a:t>components</a:t>
            </a:r>
            <a:r>
              <a:rPr sz="3200" spc="70" dirty="0">
                <a:latin typeface="Cambria"/>
                <a:cs typeface="Cambria"/>
              </a:rPr>
              <a:t> </a:t>
            </a:r>
            <a:r>
              <a:rPr sz="3200" spc="-45" dirty="0">
                <a:latin typeface="Cambria"/>
                <a:cs typeface="Cambria"/>
              </a:rPr>
              <a:t>interact</a:t>
            </a:r>
            <a:endParaRPr sz="3200">
              <a:latin typeface="Cambria"/>
              <a:cs typeface="Cambria"/>
            </a:endParaRPr>
          </a:p>
          <a:p>
            <a:pPr marL="351155">
              <a:lnSpc>
                <a:spcPct val="100000"/>
              </a:lnSpc>
              <a:spcBef>
                <a:spcPts val="1360"/>
              </a:spcBef>
            </a:pPr>
            <a:r>
              <a:rPr sz="1300" dirty="0">
                <a:latin typeface="Cambria"/>
                <a:cs typeface="Cambria"/>
              </a:rPr>
              <a:t>STIIgULUs</a:t>
            </a:r>
            <a:r>
              <a:rPr sz="1300" spc="75" dirty="0">
                <a:latin typeface="Cambria"/>
                <a:cs typeface="Cambria"/>
              </a:rPr>
              <a:t> </a:t>
            </a:r>
            <a:r>
              <a:rPr sz="1300" spc="-40" dirty="0">
                <a:latin typeface="Cambria"/>
                <a:cs typeface="Cambria"/>
              </a:rPr>
              <a:t>(input</a:t>
            </a:r>
            <a:r>
              <a:rPr sz="1300" spc="295" dirty="0">
                <a:latin typeface="Cambria"/>
                <a:cs typeface="Cambria"/>
              </a:rPr>
              <a:t> </a:t>
            </a:r>
            <a:r>
              <a:rPr sz="1300" spc="-50" dirty="0">
                <a:latin typeface="Cambria"/>
                <a:cs typeface="Cambria"/>
              </a:rPr>
              <a:t>into</a:t>
            </a:r>
            <a:r>
              <a:rPr sz="1300" spc="-10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the</a:t>
            </a:r>
            <a:r>
              <a:rPr sz="1300" spc="70" dirty="0">
                <a:latin typeface="Cambria"/>
                <a:cs typeface="Cambria"/>
              </a:rPr>
              <a:t> </a:t>
            </a:r>
            <a:r>
              <a:rPr sz="1300" spc="-10" dirty="0">
                <a:latin typeface="Cambria"/>
                <a:cs typeface="Cambria"/>
              </a:rPr>
              <a:t>system)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298" y="3943562"/>
            <a:ext cx="1795780" cy="1384300"/>
          </a:xfrm>
          <a:prstGeom prst="rect">
            <a:avLst/>
          </a:prstGeom>
          <a:ln w="8889">
            <a:solidFill>
              <a:srgbClr val="030003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45720" algn="ctr">
              <a:lnSpc>
                <a:spcPct val="100000"/>
              </a:lnSpc>
              <a:spcBef>
                <a:spcPts val="1445"/>
              </a:spcBef>
            </a:pPr>
            <a:r>
              <a:rPr sz="1450" spc="90" dirty="0">
                <a:solidFill>
                  <a:srgbClr val="1A0000"/>
                </a:solidFill>
                <a:latin typeface="Cambria"/>
                <a:cs typeface="Cambria"/>
              </a:rPr>
              <a:t>RECEP</a:t>
            </a:r>
            <a:r>
              <a:rPr sz="1450" spc="90" dirty="0">
                <a:solidFill>
                  <a:srgbClr val="160000"/>
                </a:solidFill>
                <a:latin typeface="Cambria"/>
                <a:cs typeface="Cambria"/>
              </a:rPr>
              <a:t>FOR</a:t>
            </a:r>
            <a:endParaRPr sz="1450">
              <a:latin typeface="Cambria"/>
              <a:cs typeface="Cambria"/>
            </a:endParaRPr>
          </a:p>
          <a:p>
            <a:pPr marL="382270" marR="327660" indent="26670" algn="ctr">
              <a:lnSpc>
                <a:spcPct val="91900"/>
              </a:lnSpc>
              <a:spcBef>
                <a:spcPts val="204"/>
              </a:spcBef>
            </a:pPr>
            <a:r>
              <a:rPr sz="1450" spc="55" dirty="0">
                <a:solidFill>
                  <a:srgbClr val="1C0000"/>
                </a:solidFill>
                <a:latin typeface="Cambria"/>
                <a:cs typeface="Cambria"/>
              </a:rPr>
              <a:t>(e.g.,</a:t>
            </a:r>
            <a:r>
              <a:rPr sz="1450" spc="105" dirty="0">
                <a:solidFill>
                  <a:srgbClr val="1C0000"/>
                </a:solidFill>
                <a:latin typeface="Cambria"/>
                <a:cs typeface="Cambria"/>
              </a:rPr>
              <a:t> </a:t>
            </a:r>
            <a:r>
              <a:rPr sz="1450" spc="-20" dirty="0">
                <a:solidFill>
                  <a:srgbClr val="180000"/>
                </a:solidFill>
                <a:latin typeface="Cambria"/>
                <a:cs typeface="Cambria"/>
              </a:rPr>
              <a:t>free </a:t>
            </a:r>
            <a:r>
              <a:rPr sz="1500" dirty="0">
                <a:latin typeface="Cambria"/>
                <a:cs typeface="Cambria"/>
              </a:rPr>
              <a:t>nerve</a:t>
            </a:r>
            <a:r>
              <a:rPr sz="1500" spc="-6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ending </a:t>
            </a:r>
            <a:r>
              <a:rPr sz="1500" dirty="0">
                <a:solidFill>
                  <a:srgbClr val="1C0000"/>
                </a:solidFill>
                <a:latin typeface="Cambria"/>
                <a:cs typeface="Cambria"/>
              </a:rPr>
              <a:t>in</a:t>
            </a:r>
            <a:r>
              <a:rPr sz="1500" spc="-20" dirty="0">
                <a:solidFill>
                  <a:srgbClr val="1C0000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180000"/>
                </a:solidFill>
                <a:latin typeface="Cambria"/>
                <a:cs typeface="Cambria"/>
              </a:rPr>
              <a:t>the</a:t>
            </a:r>
            <a:r>
              <a:rPr sz="1500" spc="-65" dirty="0">
                <a:solidFill>
                  <a:srgbClr val="180000"/>
                </a:solidFill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skin)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8532" y="3943562"/>
            <a:ext cx="1790064" cy="1384300"/>
          </a:xfrm>
          <a:prstGeom prst="rect">
            <a:avLst/>
          </a:prstGeom>
          <a:ln w="8889">
            <a:solidFill>
              <a:srgbClr val="030003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6195" algn="ctr">
              <a:lnSpc>
                <a:spcPts val="1614"/>
              </a:lnSpc>
            </a:pPr>
            <a:r>
              <a:rPr sz="1400" spc="100" dirty="0">
                <a:solidFill>
                  <a:srgbClr val="00001A"/>
                </a:solidFill>
                <a:latin typeface="Cambria"/>
                <a:cs typeface="Cambria"/>
              </a:rPr>
              <a:t>INTEGRATOR</a:t>
            </a:r>
            <a:endParaRPr sz="1400">
              <a:latin typeface="Cambria"/>
              <a:cs typeface="Cambria"/>
            </a:endParaRPr>
          </a:p>
          <a:p>
            <a:pPr marL="77470" algn="ctr">
              <a:lnSpc>
                <a:spcPts val="1739"/>
              </a:lnSpc>
            </a:pPr>
            <a:r>
              <a:rPr sz="1550" dirty="0">
                <a:solidFill>
                  <a:srgbClr val="0C0C0C"/>
                </a:solidFill>
                <a:latin typeface="Cambria"/>
                <a:cs typeface="Cambria"/>
              </a:rPr>
              <a:t>(such</a:t>
            </a:r>
            <a:r>
              <a:rPr sz="1550" spc="150" dirty="0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sz="1550" spc="-25" dirty="0">
                <a:solidFill>
                  <a:srgbClr val="00000F"/>
                </a:solidFill>
                <a:latin typeface="Cambria"/>
                <a:cs typeface="Cambria"/>
              </a:rPr>
              <a:t>as</a:t>
            </a:r>
            <a:endParaRPr sz="1550">
              <a:latin typeface="Cambria"/>
              <a:cs typeface="Cambria"/>
            </a:endParaRPr>
          </a:p>
          <a:p>
            <a:pPr marL="62865" algn="ctr">
              <a:lnSpc>
                <a:spcPts val="1745"/>
              </a:lnSpc>
            </a:pPr>
            <a:r>
              <a:rPr sz="1500" spc="55" dirty="0">
                <a:solidFill>
                  <a:srgbClr val="00001A"/>
                </a:solidFill>
                <a:latin typeface="Cambria"/>
                <a:cs typeface="Cambria"/>
              </a:rPr>
              <a:t>the</a:t>
            </a:r>
            <a:r>
              <a:rPr sz="1500" spc="10" dirty="0">
                <a:solidFill>
                  <a:srgbClr val="00001A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000013"/>
                </a:solidFill>
                <a:latin typeface="Cambria"/>
                <a:cs typeface="Cambria"/>
              </a:rPr>
              <a:t>brain)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5346" y="3999441"/>
            <a:ext cx="980440" cy="68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05"/>
              </a:spcBef>
            </a:pPr>
            <a:r>
              <a:rPr sz="1450" spc="145" dirty="0">
                <a:latin typeface="Calibri"/>
                <a:cs typeface="Calibri"/>
              </a:rPr>
              <a:t>RESPONSE</a:t>
            </a:r>
            <a:endParaRPr sz="1450">
              <a:latin typeface="Calibri"/>
              <a:cs typeface="Calibri"/>
            </a:endParaRPr>
          </a:p>
          <a:p>
            <a:pPr marL="31750" marR="138430" indent="-4445">
              <a:lnSpc>
                <a:spcPts val="1700"/>
              </a:lnSpc>
              <a:spcBef>
                <a:spcPts val="145"/>
              </a:spcBef>
            </a:pPr>
            <a:r>
              <a:rPr sz="1550" spc="-10" dirty="0">
                <a:latin typeface="Calibri"/>
                <a:cs typeface="Calibri"/>
              </a:rPr>
              <a:t>(system's output}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4727" y="3943562"/>
            <a:ext cx="1795780" cy="1384300"/>
          </a:xfrm>
          <a:prstGeom prst="rect">
            <a:avLst/>
          </a:prstGeom>
          <a:ln w="8889">
            <a:solidFill>
              <a:srgbClr val="030003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438150">
              <a:lnSpc>
                <a:spcPts val="1780"/>
              </a:lnSpc>
            </a:pPr>
            <a:r>
              <a:rPr sz="1550" spc="1130" dirty="0">
                <a:solidFill>
                  <a:srgbClr val="180000"/>
                </a:solidFill>
                <a:latin typeface="Calibri"/>
                <a:cs typeface="Calibri"/>
              </a:rPr>
              <a:t>EVER</a:t>
            </a:r>
            <a:endParaRPr sz="1550">
              <a:latin typeface="Calibri"/>
              <a:cs typeface="Calibri"/>
            </a:endParaRPr>
          </a:p>
          <a:p>
            <a:pPr marL="530860">
              <a:lnSpc>
                <a:spcPts val="1775"/>
              </a:lnSpc>
            </a:pPr>
            <a:r>
              <a:rPr sz="1550" spc="75" dirty="0">
                <a:solidFill>
                  <a:srgbClr val="160000"/>
                </a:solidFill>
                <a:latin typeface="Calibri"/>
                <a:cs typeface="Calibri"/>
              </a:rPr>
              <a:t>(a</a:t>
            </a:r>
            <a:r>
              <a:rPr sz="1550" spc="75" dirty="0">
                <a:latin typeface="Calibri"/>
                <a:cs typeface="Calibri"/>
              </a:rPr>
              <a:t>muscle</a:t>
            </a:r>
            <a:endParaRPr sz="1550">
              <a:latin typeface="Calibri"/>
              <a:cs typeface="Calibri"/>
            </a:endParaRPr>
          </a:p>
          <a:p>
            <a:pPr marL="484505">
              <a:lnSpc>
                <a:spcPts val="1735"/>
              </a:lnSpc>
            </a:pPr>
            <a:r>
              <a:rPr sz="1450" dirty="0">
                <a:solidFill>
                  <a:srgbClr val="180000"/>
                </a:solidFill>
                <a:latin typeface="Calibri"/>
                <a:cs typeface="Calibri"/>
              </a:rPr>
              <a:t>or</a:t>
            </a:r>
            <a:r>
              <a:rPr sz="1450" spc="100" dirty="0">
                <a:solidFill>
                  <a:srgbClr val="18000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180300"/>
                </a:solidFill>
                <a:latin typeface="Calibri"/>
                <a:cs typeface="Calibri"/>
              </a:rPr>
              <a:t>a</a:t>
            </a:r>
            <a:r>
              <a:rPr sz="1450" spc="180" dirty="0">
                <a:solidFill>
                  <a:srgbClr val="180300"/>
                </a:solidFill>
                <a:latin typeface="Calibri"/>
                <a:cs typeface="Calibri"/>
              </a:rPr>
              <a:t> </a:t>
            </a:r>
            <a:r>
              <a:rPr sz="1450" spc="45" dirty="0">
                <a:latin typeface="Calibri"/>
                <a:cs typeface="Calibri"/>
              </a:rPr>
              <a:t>gland)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0542" y="4209344"/>
            <a:ext cx="52387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165" dirty="0">
                <a:latin typeface="Calibri"/>
                <a:cs typeface="Calibri"/>
              </a:rPr>
              <a:t>*-</a:t>
            </a:r>
            <a:r>
              <a:rPr sz="1550" spc="125" dirty="0">
                <a:latin typeface="Calibri"/>
                <a:cs typeface="Calibri"/>
              </a:rPr>
              <a:t>---</a:t>
            </a:r>
            <a:r>
              <a:rPr sz="1550" spc="50" dirty="0">
                <a:latin typeface="Calibri"/>
                <a:cs typeface="Calibri"/>
              </a:rPr>
              <a:t>,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3478" y="5688894"/>
            <a:ext cx="4289425" cy="8978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35">
              <a:lnSpc>
                <a:spcPct val="89600"/>
              </a:lnSpc>
              <a:spcBef>
                <a:spcPts val="295"/>
              </a:spcBef>
            </a:pPr>
            <a:r>
              <a:rPr sz="1550" dirty="0">
                <a:latin typeface="Cambria"/>
                <a:cs typeface="Cambria"/>
              </a:rPr>
              <a:t>The</a:t>
            </a:r>
            <a:r>
              <a:rPr sz="1550" spc="9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response</a:t>
            </a:r>
            <a:r>
              <a:rPr sz="1550" spc="-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to</a:t>
            </a:r>
            <a:r>
              <a:rPr sz="1550" spc="-3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the</a:t>
            </a:r>
            <a:r>
              <a:rPr sz="1550" spc="-2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stimulus</a:t>
            </a:r>
            <a:r>
              <a:rPr sz="1550" spc="24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leads</a:t>
            </a:r>
            <a:r>
              <a:rPr sz="1550" spc="2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to</a:t>
            </a:r>
            <a:r>
              <a:rPr sz="1550" spc="25" dirty="0">
                <a:latin typeface="Cambria"/>
                <a:cs typeface="Cambria"/>
              </a:rPr>
              <a:t> </a:t>
            </a:r>
            <a:r>
              <a:rPr sz="1550" spc="70" dirty="0">
                <a:latin typeface="Cambria"/>
                <a:cs typeface="Cambria"/>
              </a:rPr>
              <a:t>change</a:t>
            </a:r>
            <a:r>
              <a:rPr sz="1550" spc="140" dirty="0">
                <a:latin typeface="Cambria"/>
                <a:cs typeface="Cambria"/>
              </a:rPr>
              <a:t> </a:t>
            </a:r>
            <a:r>
              <a:rPr sz="1550" spc="-25" dirty="0">
                <a:latin typeface="Cambria"/>
                <a:cs typeface="Cambria"/>
              </a:rPr>
              <a:t>The </a:t>
            </a:r>
            <a:r>
              <a:rPr sz="1550" dirty="0">
                <a:latin typeface="Cambria"/>
                <a:cs typeface="Cambria"/>
              </a:rPr>
              <a:t>change</a:t>
            </a:r>
            <a:r>
              <a:rPr sz="1550" spc="1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is</a:t>
            </a:r>
            <a:r>
              <a:rPr sz="1550" spc="2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“fed</a:t>
            </a:r>
            <a:r>
              <a:rPr sz="1550" spc="22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back”</a:t>
            </a:r>
            <a:r>
              <a:rPr sz="1550" spc="1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to</a:t>
            </a:r>
            <a:r>
              <a:rPr sz="1550" spc="-4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the</a:t>
            </a:r>
            <a:r>
              <a:rPr sz="1550" spc="-25" dirty="0">
                <a:latin typeface="Cambria"/>
                <a:cs typeface="Cambria"/>
              </a:rPr>
              <a:t> receptor.</a:t>
            </a:r>
            <a:r>
              <a:rPr sz="1550" spc="210" dirty="0">
                <a:latin typeface="Cambria"/>
                <a:cs typeface="Cambria"/>
              </a:rPr>
              <a:t> </a:t>
            </a:r>
            <a:r>
              <a:rPr sz="1550" spc="-55" dirty="0">
                <a:latin typeface="Cambria"/>
                <a:cs typeface="Cambria"/>
              </a:rPr>
              <a:t>In</a:t>
            </a:r>
            <a:r>
              <a:rPr sz="1550" spc="18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negative </a:t>
            </a:r>
            <a:r>
              <a:rPr sz="1550" dirty="0">
                <a:latin typeface="Cambria"/>
                <a:cs typeface="Cambria"/>
              </a:rPr>
              <a:t>feedback,</a:t>
            </a:r>
            <a:r>
              <a:rPr sz="1550" spc="20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the</a:t>
            </a:r>
            <a:r>
              <a:rPr sz="1550" spc="9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response</a:t>
            </a:r>
            <a:r>
              <a:rPr sz="1550" spc="14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of</a:t>
            </a:r>
            <a:r>
              <a:rPr sz="1550" spc="15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the</a:t>
            </a:r>
            <a:r>
              <a:rPr sz="1550" spc="8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system</a:t>
            </a:r>
            <a:r>
              <a:rPr sz="1550" spc="11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cancels</a:t>
            </a:r>
            <a:r>
              <a:rPr sz="1550" spc="85" dirty="0">
                <a:latin typeface="Cambria"/>
                <a:cs typeface="Cambria"/>
              </a:rPr>
              <a:t> </a:t>
            </a:r>
            <a:r>
              <a:rPr sz="1550" spc="-25" dirty="0">
                <a:latin typeface="Cambria"/>
                <a:cs typeface="Cambria"/>
              </a:rPr>
              <a:t>or </a:t>
            </a:r>
            <a:r>
              <a:rPr sz="1550" dirty="0">
                <a:latin typeface="Cambria"/>
                <a:cs typeface="Cambria"/>
              </a:rPr>
              <a:t>counteracts</a:t>
            </a:r>
            <a:r>
              <a:rPr sz="1550" spc="1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the</a:t>
            </a:r>
            <a:r>
              <a:rPr sz="1550" spc="2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effect</a:t>
            </a:r>
            <a:r>
              <a:rPr sz="1550" spc="1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of</a:t>
            </a:r>
            <a:r>
              <a:rPr sz="1550" spc="1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the</a:t>
            </a:r>
            <a:r>
              <a:rPr sz="1550" spc="-7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original</a:t>
            </a:r>
            <a:r>
              <a:rPr sz="1550" spc="8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stimulus.</a:t>
            </a:r>
            <a:endParaRPr sz="1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3784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Feedback</a:t>
            </a:r>
            <a:r>
              <a:rPr spc="-50" dirty="0"/>
              <a:t> </a:t>
            </a:r>
            <a:r>
              <a:rPr spc="-10" dirty="0"/>
              <a:t>Mechanisms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770" y="763051"/>
            <a:ext cx="8004175" cy="37985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Negative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feedback</a:t>
            </a:r>
            <a:endParaRPr sz="3400">
              <a:latin typeface="Arial MT"/>
              <a:cs typeface="Arial MT"/>
            </a:endParaRPr>
          </a:p>
          <a:p>
            <a:pPr marL="635000" marR="1604010" lvl="1" indent="-173355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Includes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homeostatic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control mechanisms</a:t>
            </a:r>
            <a:endParaRPr sz="3000">
              <a:latin typeface="Arial MT"/>
              <a:cs typeface="Arial MT"/>
            </a:endParaRPr>
          </a:p>
          <a:p>
            <a:pPr marL="635000" marR="377825" lvl="1" indent="-173355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Shuts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original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stimulus,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reduces </a:t>
            </a:r>
            <a:r>
              <a:rPr sz="3000" dirty="0">
                <a:latin typeface="Arial MT"/>
                <a:cs typeface="Arial MT"/>
              </a:rPr>
              <a:t>its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intensity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ts val="3415"/>
              </a:lnSpc>
              <a:spcBef>
                <a:spcPts val="107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Works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like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0" dirty="0">
                <a:latin typeface="Arial MT"/>
                <a:cs typeface="Arial MT"/>
              </a:rPr>
              <a:t>a</a:t>
            </a:r>
            <a:endParaRPr sz="3000">
              <a:latin typeface="Arial MT"/>
              <a:cs typeface="Arial MT"/>
            </a:endParaRPr>
          </a:p>
          <a:p>
            <a:pPr marL="635000">
              <a:lnSpc>
                <a:spcPts val="3415"/>
              </a:lnSpc>
              <a:tabLst>
                <a:tab pos="6191885" algn="l"/>
              </a:tabLst>
            </a:pPr>
            <a:r>
              <a:rPr sz="3000" spc="-10" dirty="0">
                <a:latin typeface="Arial MT"/>
                <a:cs typeface="Arial MT"/>
              </a:rPr>
              <a:t>household</a:t>
            </a:r>
            <a:r>
              <a:rPr sz="3000" dirty="0">
                <a:latin typeface="Arial MT"/>
                <a:cs typeface="Arial MT"/>
              </a:rPr>
              <a:t>	</a:t>
            </a:r>
            <a:r>
              <a:rPr sz="3000" spc="-10" dirty="0">
                <a:latin typeface="Arial MT"/>
                <a:cs typeface="Arial MT"/>
              </a:rPr>
              <a:t>thermostat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9925"/>
            <a:ext cx="6248399" cy="36480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" y="76200"/>
            <a:ext cx="9136062" cy="64820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Feedback</a:t>
            </a:r>
            <a:r>
              <a:rPr spc="-50" dirty="0"/>
              <a:t> </a:t>
            </a:r>
            <a:r>
              <a:rPr spc="-10" dirty="0"/>
              <a:t>Mechanisms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1982251"/>
            <a:ext cx="8013065" cy="27889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dirty="0">
                <a:latin typeface="Arial MT"/>
                <a:cs typeface="Arial MT"/>
              </a:rPr>
              <a:t>Positive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feedback</a:t>
            </a:r>
            <a:endParaRPr sz="3400">
              <a:latin typeface="Arial MT"/>
              <a:cs typeface="Arial MT"/>
            </a:endParaRPr>
          </a:p>
          <a:p>
            <a:pPr marL="635000" marR="258445" lvl="1" indent="-173355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Increases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original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stimulus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push</a:t>
            </a:r>
            <a:r>
              <a:rPr sz="3000" spc="-25" dirty="0">
                <a:latin typeface="Arial MT"/>
                <a:cs typeface="Arial MT"/>
              </a:rPr>
              <a:t> the </a:t>
            </a:r>
            <a:r>
              <a:rPr sz="3000" dirty="0">
                <a:latin typeface="Arial MT"/>
                <a:cs typeface="Arial MT"/>
              </a:rPr>
              <a:t>variable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farther</a:t>
            </a:r>
            <a:endParaRPr sz="3000">
              <a:latin typeface="Arial MT"/>
              <a:cs typeface="Arial MT"/>
            </a:endParaRPr>
          </a:p>
          <a:p>
            <a:pPr marL="635000" marR="5080" lvl="1" indent="-173355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body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this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only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occurs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blood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clotting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birth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baby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Anatomy</a:t>
            </a:r>
            <a:r>
              <a:rPr spc="-3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Levels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Study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42095" cy="6454775"/>
            <a:chOff x="-12700" y="-12700"/>
            <a:chExt cx="9142095" cy="64547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1928" y="1172197"/>
              <a:ext cx="3577166" cy="526987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70" y="1608246"/>
            <a:ext cx="3860165" cy="183133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404495" indent="-39243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Times New Roman"/>
              <a:buChar char="•"/>
              <a:tabLst>
                <a:tab pos="404495" algn="l"/>
                <a:tab pos="405765" algn="l"/>
              </a:tabLst>
            </a:pPr>
            <a:r>
              <a:rPr sz="3400" dirty="0">
                <a:latin typeface="Arial MT"/>
                <a:cs typeface="Arial MT"/>
              </a:rPr>
              <a:t>Gross</a:t>
            </a:r>
            <a:r>
              <a:rPr sz="3400" spc="-10" dirty="0">
                <a:latin typeface="Arial MT"/>
                <a:cs typeface="Arial MT"/>
              </a:rPr>
              <a:t> Anatomy</a:t>
            </a:r>
            <a:endParaRPr sz="3400">
              <a:latin typeface="Arial MT"/>
              <a:cs typeface="Arial MT"/>
            </a:endParaRPr>
          </a:p>
          <a:p>
            <a:pPr marL="861694" lvl="1" indent="-400685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Times New Roman"/>
              <a:buChar char="•"/>
              <a:tabLst>
                <a:tab pos="861694" algn="l"/>
                <a:tab pos="862965" algn="l"/>
              </a:tabLst>
            </a:pPr>
            <a:r>
              <a:rPr sz="3000" dirty="0">
                <a:latin typeface="Arial MT"/>
                <a:cs typeface="Arial MT"/>
              </a:rPr>
              <a:t>Large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structures</a:t>
            </a:r>
            <a:endParaRPr sz="3000">
              <a:latin typeface="Arial MT"/>
              <a:cs typeface="Arial MT"/>
            </a:endParaRPr>
          </a:p>
          <a:p>
            <a:pPr marL="861694" lvl="1" indent="-400685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Times New Roman"/>
              <a:buChar char="•"/>
              <a:tabLst>
                <a:tab pos="861694" algn="l"/>
                <a:tab pos="862965" algn="l"/>
              </a:tabLst>
            </a:pPr>
            <a:r>
              <a:rPr sz="3000" dirty="0">
                <a:latin typeface="Arial MT"/>
                <a:cs typeface="Arial MT"/>
              </a:rPr>
              <a:t>Easily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observable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Language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Anatomy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0830" marR="5080" indent="-278765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dirty="0"/>
              <a:t>Special</a:t>
            </a:r>
            <a:r>
              <a:rPr spc="-40" dirty="0"/>
              <a:t> </a:t>
            </a:r>
            <a:r>
              <a:rPr dirty="0"/>
              <a:t>terminology</a:t>
            </a:r>
            <a:r>
              <a:rPr spc="-2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used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10" dirty="0"/>
              <a:t>prevent misunderstanding</a:t>
            </a:r>
          </a:p>
          <a:p>
            <a:pPr marL="290830" indent="-278765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dirty="0"/>
              <a:t>Exact</a:t>
            </a:r>
            <a:r>
              <a:rPr spc="-35" dirty="0"/>
              <a:t> </a:t>
            </a:r>
            <a:r>
              <a:rPr dirty="0"/>
              <a:t>terms</a:t>
            </a:r>
            <a:r>
              <a:rPr spc="-15" dirty="0"/>
              <a:t> </a:t>
            </a:r>
            <a:r>
              <a:rPr dirty="0"/>
              <a:t>are</a:t>
            </a:r>
            <a:r>
              <a:rPr spc="-20" dirty="0"/>
              <a:t> </a:t>
            </a:r>
            <a:r>
              <a:rPr dirty="0"/>
              <a:t>used</a:t>
            </a:r>
            <a:r>
              <a:rPr spc="-15" dirty="0"/>
              <a:t> </a:t>
            </a:r>
            <a:r>
              <a:rPr spc="-20" dirty="0"/>
              <a:t>for:</a:t>
            </a:r>
          </a:p>
          <a:p>
            <a:pPr marL="635000" lvl="1" indent="-17399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spc="-10" dirty="0">
                <a:latin typeface="Arial MT"/>
                <a:cs typeface="Arial MT"/>
              </a:rPr>
              <a:t>Position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spc="-10" dirty="0">
                <a:latin typeface="Arial MT"/>
                <a:cs typeface="Arial MT"/>
              </a:rPr>
              <a:t>Direction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spc="-10" dirty="0">
                <a:latin typeface="Arial MT"/>
                <a:cs typeface="Arial MT"/>
              </a:rPr>
              <a:t>Regions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spc="-10" dirty="0">
                <a:latin typeface="Arial MT"/>
                <a:cs typeface="Arial MT"/>
              </a:rPr>
              <a:t>Structures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Orientation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Directional</a:t>
            </a:r>
            <a:r>
              <a:rPr spc="-35" dirty="0"/>
              <a:t> </a:t>
            </a:r>
            <a:r>
              <a:rPr spc="-20" dirty="0"/>
              <a:t>Terms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31862"/>
              <a:ext cx="9143999" cy="592613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257752" y="6115304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Table</a:t>
            </a:r>
            <a:r>
              <a:rPr sz="1200" spc="-25" dirty="0">
                <a:latin typeface="Arial MT"/>
                <a:cs typeface="Arial MT"/>
              </a:rPr>
              <a:t> 1.1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4572"/>
            <a:ext cx="780542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Orientation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Directional</a:t>
            </a:r>
            <a:r>
              <a:rPr spc="-35" dirty="0"/>
              <a:t> </a:t>
            </a:r>
            <a:r>
              <a:rPr spc="-20" dirty="0"/>
              <a:t>Terms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600"/>
              <a:ext cx="9143999" cy="6248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201422"/>
            <a:ext cx="2600960" cy="149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pc="-20" dirty="0"/>
              <a:t>Body </a:t>
            </a:r>
            <a:r>
              <a:rPr spc="-10" dirty="0"/>
              <a:t>Landmarks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6870700"/>
            <a:chOff x="-12700" y="-12700"/>
            <a:chExt cx="90805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0"/>
              <a:ext cx="5257799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00" y="1371612"/>
              <a:ext cx="304800" cy="3200400"/>
            </a:xfrm>
            <a:custGeom>
              <a:avLst/>
              <a:gdLst/>
              <a:ahLst/>
              <a:cxnLst/>
              <a:rect l="l" t="t" r="r" b="b"/>
              <a:pathLst>
                <a:path w="304800" h="3200400">
                  <a:moveTo>
                    <a:pt x="304800" y="2895600"/>
                  </a:moveTo>
                  <a:lnTo>
                    <a:pt x="0" y="2895600"/>
                  </a:lnTo>
                  <a:lnTo>
                    <a:pt x="0" y="3200400"/>
                  </a:lnTo>
                  <a:lnTo>
                    <a:pt x="304800" y="3200400"/>
                  </a:lnTo>
                  <a:lnTo>
                    <a:pt x="304800" y="2895600"/>
                  </a:lnTo>
                  <a:close/>
                </a:path>
                <a:path w="304800" h="32004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8770" y="1685759"/>
            <a:ext cx="18148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Anterior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Body</a:t>
            </a:r>
            <a:r>
              <a:rPr spc="-20" dirty="0"/>
              <a:t> </a:t>
            </a:r>
            <a:r>
              <a:rPr spc="-10" dirty="0"/>
              <a:t>Landmarks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0"/>
              <a:ext cx="4571999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24400" y="1600200"/>
              <a:ext cx="381000" cy="2209800"/>
            </a:xfrm>
            <a:custGeom>
              <a:avLst/>
              <a:gdLst/>
              <a:ahLst/>
              <a:cxnLst/>
              <a:rect l="l" t="t" r="r" b="b"/>
              <a:pathLst>
                <a:path w="381000" h="2209800">
                  <a:moveTo>
                    <a:pt x="380999" y="2209799"/>
                  </a:moveTo>
                  <a:lnTo>
                    <a:pt x="0" y="2209799"/>
                  </a:lnTo>
                  <a:lnTo>
                    <a:pt x="0" y="0"/>
                  </a:lnTo>
                  <a:lnTo>
                    <a:pt x="380999" y="0"/>
                  </a:lnTo>
                  <a:lnTo>
                    <a:pt x="380999" y="220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8770" y="1685759"/>
            <a:ext cx="20307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Posterior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4572"/>
            <a:ext cx="29470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Body</a:t>
            </a:r>
            <a:r>
              <a:rPr spc="-20" dirty="0"/>
              <a:t> </a:t>
            </a:r>
            <a:r>
              <a:rPr spc="-10" dirty="0"/>
              <a:t>Planes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5800"/>
              <a:ext cx="9143999" cy="6172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Body</a:t>
            </a:r>
            <a:r>
              <a:rPr spc="-20" dirty="0"/>
              <a:t> </a:t>
            </a:r>
            <a:r>
              <a:rPr spc="-10" dirty="0"/>
              <a:t>Cavities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0"/>
              <a:ext cx="5410199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201422"/>
            <a:ext cx="3700145" cy="149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pc="-10" dirty="0"/>
              <a:t>Abdominopelvic Quadrants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0"/>
              <a:ext cx="4952999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201422"/>
            <a:ext cx="3700145" cy="149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pc="-10" dirty="0"/>
              <a:t>Abdominopelvic </a:t>
            </a:r>
            <a:r>
              <a:rPr dirty="0"/>
              <a:t>Major</a:t>
            </a:r>
            <a:r>
              <a:rPr spc="-5" dirty="0"/>
              <a:t> </a:t>
            </a:r>
            <a:r>
              <a:rPr spc="-10" dirty="0"/>
              <a:t>Organs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0"/>
              <a:ext cx="4952999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14" y="0"/>
            <a:ext cx="8360228" cy="6720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Anatomy</a:t>
            </a:r>
            <a:r>
              <a:rPr spc="-3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Levels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Study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1320800"/>
            <a:chOff x="-12700" y="-1270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770" y="1144051"/>
            <a:ext cx="4519930" cy="31984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404495" indent="-39243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404495" algn="l"/>
                <a:tab pos="405765" algn="l"/>
              </a:tabLst>
            </a:pPr>
            <a:r>
              <a:rPr sz="3400" dirty="0">
                <a:latin typeface="Arial MT"/>
                <a:cs typeface="Arial MT"/>
              </a:rPr>
              <a:t>Microscopic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Anatomy</a:t>
            </a:r>
            <a:endParaRPr sz="3400">
              <a:latin typeface="Arial MT"/>
              <a:cs typeface="Arial MT"/>
            </a:endParaRPr>
          </a:p>
          <a:p>
            <a:pPr marL="975994" marR="1757680" lvl="1" indent="-40005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975994" algn="l"/>
                <a:tab pos="977265" algn="l"/>
              </a:tabLst>
            </a:pPr>
            <a:r>
              <a:rPr sz="3000" dirty="0">
                <a:latin typeface="Arial MT"/>
                <a:cs typeface="Arial MT"/>
              </a:rPr>
              <a:t>Very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small structures</a:t>
            </a:r>
            <a:endParaRPr sz="3000">
              <a:latin typeface="Arial MT"/>
              <a:cs typeface="Arial MT"/>
            </a:endParaRPr>
          </a:p>
          <a:p>
            <a:pPr marL="975994" marR="1270000" lvl="1" indent="-400050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Times New Roman"/>
              <a:buChar char="•"/>
              <a:tabLst>
                <a:tab pos="975994" algn="l"/>
                <a:tab pos="977265" algn="l"/>
              </a:tabLst>
            </a:pPr>
            <a:r>
              <a:rPr sz="3000" dirty="0">
                <a:latin typeface="Arial MT"/>
                <a:cs typeface="Arial MT"/>
              </a:rPr>
              <a:t>Can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only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be </a:t>
            </a:r>
            <a:r>
              <a:rPr sz="3000" dirty="0">
                <a:latin typeface="Arial MT"/>
                <a:cs typeface="Arial MT"/>
              </a:rPr>
              <a:t>viewed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with</a:t>
            </a:r>
            <a:r>
              <a:rPr sz="3000" spc="7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microscope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8218" y="2368037"/>
            <a:ext cx="5536406" cy="448996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156972"/>
            <a:ext cx="75742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Levels</a:t>
            </a:r>
            <a:r>
              <a:rPr spc="-2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Structural</a:t>
            </a:r>
            <a:r>
              <a:rPr spc="-25" dirty="0"/>
              <a:t> </a:t>
            </a:r>
            <a:r>
              <a:rPr spc="-10" dirty="0"/>
              <a:t>Organization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80500" cy="6809105"/>
            <a:chOff x="-12700" y="-12700"/>
            <a:chExt cx="9080500" cy="68091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828675"/>
              <a:ext cx="8077199" cy="5967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062" y="914400"/>
              <a:ext cx="3563937" cy="5943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70" y="1525051"/>
            <a:ext cx="4436745" cy="48082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Integumentary</a:t>
            </a:r>
            <a:endParaRPr sz="3400">
              <a:latin typeface="Arial MT"/>
              <a:cs typeface="Arial MT"/>
            </a:endParaRPr>
          </a:p>
          <a:p>
            <a:pPr marL="635000" marR="619125" lvl="1" indent="-173355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Forms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external </a:t>
            </a:r>
            <a:r>
              <a:rPr sz="3000" dirty="0">
                <a:latin typeface="Arial MT"/>
                <a:cs typeface="Arial MT"/>
              </a:rPr>
              <a:t>body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covering</a:t>
            </a:r>
            <a:endParaRPr sz="3000">
              <a:latin typeface="Arial MT"/>
              <a:cs typeface="Arial MT"/>
            </a:endParaRPr>
          </a:p>
          <a:p>
            <a:pPr marL="635000" marR="5080" lvl="1" indent="-173355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Protects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deeper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tissue </a:t>
            </a:r>
            <a:r>
              <a:rPr sz="3000" dirty="0">
                <a:latin typeface="Arial MT"/>
                <a:cs typeface="Arial MT"/>
              </a:rPr>
              <a:t>from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injury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drying </a:t>
            </a:r>
            <a:r>
              <a:rPr sz="3000" spc="-25" dirty="0">
                <a:latin typeface="Arial MT"/>
                <a:cs typeface="Arial MT"/>
              </a:rPr>
              <a:t>out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Synthesizes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vitamin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0" dirty="0">
                <a:latin typeface="Arial MT"/>
                <a:cs typeface="Arial MT"/>
              </a:rPr>
              <a:t>D</a:t>
            </a:r>
            <a:endParaRPr sz="3000">
              <a:latin typeface="Arial MT"/>
              <a:cs typeface="Arial MT"/>
            </a:endParaRPr>
          </a:p>
          <a:p>
            <a:pPr marL="635000" marR="67310" lvl="1" indent="-173355">
              <a:lnSpc>
                <a:spcPts val="3229"/>
              </a:lnSpc>
              <a:spcBef>
                <a:spcPts val="15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Location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cutaneous </a:t>
            </a:r>
            <a:r>
              <a:rPr sz="3000" dirty="0">
                <a:latin typeface="Arial MT"/>
                <a:cs typeface="Arial MT"/>
              </a:rPr>
              <a:t>nerve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receptors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099550" cy="1320800"/>
            <a:chOff x="-12700" y="-12700"/>
            <a:chExt cx="909955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8770" y="1296451"/>
            <a:ext cx="4352290" cy="48082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Skeletal</a:t>
            </a:r>
            <a:endParaRPr sz="3400">
              <a:latin typeface="Arial MT"/>
              <a:cs typeface="Arial MT"/>
            </a:endParaRPr>
          </a:p>
          <a:p>
            <a:pPr marL="635000" marR="5080" lvl="1" indent="-173355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Protects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supports </a:t>
            </a:r>
            <a:r>
              <a:rPr sz="3000" dirty="0">
                <a:latin typeface="Arial MT"/>
                <a:cs typeface="Arial MT"/>
              </a:rPr>
              <a:t>body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organs</a:t>
            </a:r>
            <a:endParaRPr sz="3000">
              <a:latin typeface="Arial MT"/>
              <a:cs typeface="Arial MT"/>
            </a:endParaRPr>
          </a:p>
          <a:p>
            <a:pPr marL="635000" marR="914400" lvl="1" indent="-173355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Provides</a:t>
            </a:r>
            <a:r>
              <a:rPr sz="3000" spc="-10" dirty="0">
                <a:latin typeface="Arial MT"/>
                <a:cs typeface="Arial MT"/>
              </a:rPr>
              <a:t> muscle </a:t>
            </a:r>
            <a:r>
              <a:rPr sz="3000" dirty="0">
                <a:latin typeface="Arial MT"/>
                <a:cs typeface="Arial MT"/>
              </a:rPr>
              <a:t>attachment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for </a:t>
            </a:r>
            <a:r>
              <a:rPr sz="3000" spc="-10" dirty="0">
                <a:latin typeface="Arial MT"/>
                <a:cs typeface="Arial MT"/>
              </a:rPr>
              <a:t>movement</a:t>
            </a:r>
            <a:endParaRPr sz="3000">
              <a:latin typeface="Arial MT"/>
              <a:cs typeface="Arial MT"/>
            </a:endParaRPr>
          </a:p>
          <a:p>
            <a:pPr marL="635000" marR="915669" lvl="1" indent="-173355">
              <a:lnSpc>
                <a:spcPts val="3229"/>
              </a:lnSpc>
              <a:spcBef>
                <a:spcPts val="148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Site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blood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cell </a:t>
            </a:r>
            <a:r>
              <a:rPr sz="3000" spc="-10" dirty="0">
                <a:latin typeface="Arial MT"/>
                <a:cs typeface="Arial MT"/>
              </a:rPr>
              <a:t>formation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Stores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minerals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2512" y="914400"/>
            <a:ext cx="4281487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33172"/>
            <a:ext cx="5665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2362" y="762000"/>
              <a:ext cx="4211637" cy="6095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70" y="2210851"/>
            <a:ext cx="3695700" cy="25698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Muscular</a:t>
            </a:r>
            <a:endParaRPr sz="34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Allows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locomotion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Maintains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posture</a:t>
            </a:r>
            <a:endParaRPr sz="3000">
              <a:latin typeface="Arial MT"/>
              <a:cs typeface="Arial MT"/>
            </a:endParaRPr>
          </a:p>
          <a:p>
            <a:pPr marL="635000" lvl="1" indent="-17399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Produces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heat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25" y="233172"/>
            <a:ext cx="5665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</a:t>
            </a:r>
            <a:r>
              <a:rPr spc="-25" dirty="0"/>
              <a:t> </a:t>
            </a:r>
            <a:r>
              <a:rPr dirty="0"/>
              <a:t>System</a:t>
            </a:r>
            <a:r>
              <a:rPr spc="-1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-12700"/>
            <a:ext cx="9156700" cy="6870700"/>
            <a:chOff x="-12700" y="-1270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762000"/>
              <a:ext cx="4267199" cy="6095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770" y="1518056"/>
            <a:ext cx="4098290" cy="458533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Times New Roman"/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Nervous</a:t>
            </a:r>
            <a:endParaRPr sz="3400">
              <a:latin typeface="Arial MT"/>
              <a:cs typeface="Arial MT"/>
            </a:endParaRPr>
          </a:p>
          <a:p>
            <a:pPr marL="635000" marR="323215" lvl="1" indent="-173355">
              <a:lnSpc>
                <a:spcPct val="100699"/>
              </a:lnSpc>
              <a:spcBef>
                <a:spcPts val="166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spc="-10" dirty="0">
                <a:latin typeface="Arial MT"/>
                <a:cs typeface="Arial MT"/>
              </a:rPr>
              <a:t>Fast-</a:t>
            </a:r>
            <a:r>
              <a:rPr sz="3000" dirty="0">
                <a:latin typeface="Arial MT"/>
                <a:cs typeface="Arial MT"/>
              </a:rPr>
              <a:t>acting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control system</a:t>
            </a:r>
            <a:endParaRPr sz="3000">
              <a:latin typeface="Arial MT"/>
              <a:cs typeface="Arial MT"/>
            </a:endParaRPr>
          </a:p>
          <a:p>
            <a:pPr marL="635000" marR="5080" lvl="1" indent="-173355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Responds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to </a:t>
            </a:r>
            <a:r>
              <a:rPr sz="3000" dirty="0">
                <a:latin typeface="Arial MT"/>
                <a:cs typeface="Arial MT"/>
              </a:rPr>
              <a:t>internal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external change</a:t>
            </a:r>
            <a:endParaRPr sz="3000">
              <a:latin typeface="Arial MT"/>
              <a:cs typeface="Arial MT"/>
            </a:endParaRPr>
          </a:p>
          <a:p>
            <a:pPr marL="635000" marR="407670" lvl="1" indent="-173355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Times New Roman"/>
              <a:buChar char="•"/>
              <a:tabLst>
                <a:tab pos="635635" algn="l"/>
              </a:tabLst>
            </a:pPr>
            <a:r>
              <a:rPr sz="3000" dirty="0">
                <a:latin typeface="Arial MT"/>
                <a:cs typeface="Arial MT"/>
              </a:rPr>
              <a:t>Activates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muscles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glands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683</Words>
  <Application>Microsoft Macintosh PowerPoint</Application>
  <PresentationFormat>On-screen Show (4:3)</PresentationFormat>
  <Paragraphs>183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 MT</vt:lpstr>
      <vt:lpstr>Arial Rounded MT Bold</vt:lpstr>
      <vt:lpstr>Calibri</vt:lpstr>
      <vt:lpstr>Cambria</vt:lpstr>
      <vt:lpstr>Times New Roman</vt:lpstr>
      <vt:lpstr>Office Theme</vt:lpstr>
      <vt:lpstr>Chapter 1 The Human Body: An Orientation</vt:lpstr>
      <vt:lpstr>The Human Body – An Orientation</vt:lpstr>
      <vt:lpstr>Anatomy – Levels of Study</vt:lpstr>
      <vt:lpstr>Anatomy – Levels of Study</vt:lpstr>
      <vt:lpstr>Levels of Structural Organization</vt:lpstr>
      <vt:lpstr>Organ System Overview</vt:lpstr>
      <vt:lpstr>Organ System Overview</vt:lpstr>
      <vt:lpstr>Organ System Overview</vt:lpstr>
      <vt:lpstr>Organ System Overview</vt:lpstr>
      <vt:lpstr>Organ System Overview</vt:lpstr>
      <vt:lpstr>Organ System Overview</vt:lpstr>
      <vt:lpstr>Organ System Overview</vt:lpstr>
      <vt:lpstr>Organ System Overview</vt:lpstr>
      <vt:lpstr>Organ System Overview</vt:lpstr>
      <vt:lpstr>Organ System Overview</vt:lpstr>
      <vt:lpstr>Organ System Overview</vt:lpstr>
      <vt:lpstr>Necessary Life Functions</vt:lpstr>
      <vt:lpstr>Necessary Life Functions</vt:lpstr>
      <vt:lpstr>Necessary Life Functions</vt:lpstr>
      <vt:lpstr>Survival Needs</vt:lpstr>
      <vt:lpstr>Survival Needs</vt:lpstr>
      <vt:lpstr>Homeostasis</vt:lpstr>
      <vt:lpstr>Maintaining Homeostasis</vt:lpstr>
      <vt:lpstr>Maintaining Homeostasis</vt:lpstr>
      <vt:lpstr>Homeostasis</vt:lpstr>
      <vt:lpstr>Feedback Mechanisms</vt:lpstr>
      <vt:lpstr>PowerPoint Presentation</vt:lpstr>
      <vt:lpstr>Feedback Mechanisms</vt:lpstr>
      <vt:lpstr>PowerPoint Presentation</vt:lpstr>
      <vt:lpstr>The Language of Anatomy</vt:lpstr>
      <vt:lpstr>Orientation and Directional Terms</vt:lpstr>
      <vt:lpstr>Orientation and Directional Terms</vt:lpstr>
      <vt:lpstr>Body Landmarks</vt:lpstr>
      <vt:lpstr>Body Landmarks</vt:lpstr>
      <vt:lpstr>Body Planes</vt:lpstr>
      <vt:lpstr>Body Cavities</vt:lpstr>
      <vt:lpstr>Abdominopelvic Quadrants</vt:lpstr>
      <vt:lpstr>Abdominopelvic Major Organs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The Human Body: An Orientation</dc:title>
  <dc:creator>alnaseem</dc:creator>
  <cp:lastModifiedBy>Microsoft Office User</cp:lastModifiedBy>
  <cp:revision>6</cp:revision>
  <dcterms:created xsi:type="dcterms:W3CDTF">2023-09-30T15:17:42Z</dcterms:created>
  <dcterms:modified xsi:type="dcterms:W3CDTF">2023-10-21T15:13:38Z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2020-12-08T00:00:00Z</vt:filetime>
  </property>
</Properties>
</file>