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64" r:id="rId1"/>
  </p:sldMasterIdLst>
  <p:sldIdLst>
    <p:sldId id="256" r:id="rId2"/>
    <p:sldId id="257" r:id="rId3"/>
    <p:sldId id="425" r:id="rId4"/>
    <p:sldId id="259" r:id="rId5"/>
    <p:sldId id="362" r:id="rId6"/>
    <p:sldId id="361" r:id="rId7"/>
    <p:sldId id="261" r:id="rId8"/>
    <p:sldId id="359" r:id="rId9"/>
    <p:sldId id="420" r:id="rId10"/>
    <p:sldId id="370" r:id="rId11"/>
    <p:sldId id="285" r:id="rId12"/>
    <p:sldId id="279" r:id="rId13"/>
    <p:sldId id="287" r:id="rId14"/>
    <p:sldId id="283" r:id="rId15"/>
    <p:sldId id="448" r:id="rId16"/>
    <p:sldId id="450" r:id="rId17"/>
    <p:sldId id="288" r:id="rId18"/>
    <p:sldId id="494" r:id="rId19"/>
    <p:sldId id="496" r:id="rId20"/>
    <p:sldId id="290" r:id="rId21"/>
    <p:sldId id="401" r:id="rId22"/>
    <p:sldId id="292" r:id="rId23"/>
    <p:sldId id="489" r:id="rId24"/>
    <p:sldId id="296" r:id="rId25"/>
    <p:sldId id="478" r:id="rId26"/>
    <p:sldId id="375" r:id="rId27"/>
    <p:sldId id="479" r:id="rId28"/>
    <p:sldId id="485" r:id="rId29"/>
    <p:sldId id="486" r:id="rId30"/>
    <p:sldId id="487" r:id="rId31"/>
    <p:sldId id="488" r:id="rId32"/>
    <p:sldId id="331" r:id="rId33"/>
    <p:sldId id="480" r:id="rId34"/>
    <p:sldId id="481" r:id="rId35"/>
    <p:sldId id="332" r:id="rId36"/>
    <p:sldId id="357" r:id="rId37"/>
    <p:sldId id="483" r:id="rId38"/>
    <p:sldId id="356" r:id="rId39"/>
    <p:sldId id="302" r:id="rId40"/>
    <p:sldId id="342" r:id="rId41"/>
    <p:sldId id="303" r:id="rId42"/>
    <p:sldId id="378" r:id="rId43"/>
    <p:sldId id="491" r:id="rId44"/>
    <p:sldId id="304" r:id="rId45"/>
    <p:sldId id="380" r:id="rId46"/>
    <p:sldId id="394" r:id="rId47"/>
    <p:sldId id="395" r:id="rId48"/>
    <p:sldId id="426" r:id="rId49"/>
    <p:sldId id="428" r:id="rId50"/>
    <p:sldId id="429" r:id="rId51"/>
    <p:sldId id="423" r:id="rId52"/>
    <p:sldId id="424" r:id="rId53"/>
    <p:sldId id="308" r:id="rId54"/>
    <p:sldId id="437" r:id="rId55"/>
    <p:sldId id="382" r:id="rId56"/>
    <p:sldId id="309" r:id="rId57"/>
    <p:sldId id="449" r:id="rId58"/>
    <p:sldId id="393" r:id="rId59"/>
    <p:sldId id="312" r:id="rId60"/>
    <p:sldId id="313" r:id="rId61"/>
    <p:sldId id="396" r:id="rId62"/>
    <p:sldId id="323" r:id="rId63"/>
    <p:sldId id="385" r:id="rId64"/>
    <p:sldId id="324" r:id="rId65"/>
    <p:sldId id="386" r:id="rId66"/>
    <p:sldId id="325" r:id="rId67"/>
    <p:sldId id="431" r:id="rId68"/>
    <p:sldId id="411" r:id="rId69"/>
    <p:sldId id="432" r:id="rId70"/>
    <p:sldId id="435" r:id="rId71"/>
    <p:sldId id="413" r:id="rId72"/>
    <p:sldId id="389" r:id="rId73"/>
    <p:sldId id="318" r:id="rId74"/>
    <p:sldId id="319" r:id="rId75"/>
    <p:sldId id="321" r:id="rId76"/>
    <p:sldId id="327" r:id="rId77"/>
    <p:sldId id="328" r:id="rId78"/>
    <p:sldId id="501" r:id="rId79"/>
    <p:sldId id="502" r:id="rId80"/>
    <p:sldId id="391" r:id="rId81"/>
    <p:sldId id="329" r:id="rId82"/>
    <p:sldId id="390" r:id="rId83"/>
    <p:sldId id="334" r:id="rId84"/>
    <p:sldId id="337" r:id="rId85"/>
    <p:sldId id="338" r:id="rId86"/>
    <p:sldId id="466" r:id="rId87"/>
    <p:sldId id="467" r:id="rId88"/>
    <p:sldId id="468" r:id="rId89"/>
    <p:sldId id="470" r:id="rId90"/>
    <p:sldId id="493" r:id="rId91"/>
    <p:sldId id="473" r:id="rId92"/>
    <p:sldId id="474" r:id="rId93"/>
    <p:sldId id="475" r:id="rId94"/>
    <p:sldId id="397" r:id="rId95"/>
    <p:sldId id="497" r:id="rId96"/>
    <p:sldId id="438" r:id="rId97"/>
    <p:sldId id="345" r:id="rId98"/>
    <p:sldId id="439" r:id="rId99"/>
    <p:sldId id="441" r:id="rId100"/>
    <p:sldId id="440" r:id="rId101"/>
    <p:sldId id="442" r:id="rId102"/>
    <p:sldId id="443" r:id="rId103"/>
    <p:sldId id="444" r:id="rId104"/>
    <p:sldId id="346" r:id="rId105"/>
    <p:sldId id="407" r:id="rId106"/>
    <p:sldId id="414" r:id="rId107"/>
    <p:sldId id="415" r:id="rId108"/>
    <p:sldId id="406" r:id="rId109"/>
    <p:sldId id="351" r:id="rId110"/>
    <p:sldId id="353" r:id="rId111"/>
    <p:sldId id="350" r:id="rId112"/>
    <p:sldId id="446" r:id="rId113"/>
    <p:sldId id="447" r:id="rId114"/>
    <p:sldId id="352" r:id="rId115"/>
    <p:sldId id="354" r:id="rId116"/>
    <p:sldId id="498" r:id="rId117"/>
    <p:sldId id="499" r:id="rId118"/>
    <p:sldId id="400" r:id="rId119"/>
    <p:sldId id="500" r:id="rId120"/>
    <p:sldId id="355" r:id="rId12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515" autoAdjust="0"/>
    <p:restoredTop sz="95161" autoAdjust="0"/>
  </p:normalViewPr>
  <p:slideViewPr>
    <p:cSldViewPr>
      <p:cViewPr varScale="1">
        <p:scale>
          <a:sx n="69" d="100"/>
          <a:sy n="69" d="100"/>
        </p:scale>
        <p:origin x="1052"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01DA810-3C2C-48C3-AD2A-5F953D6416A5}" type="datetimeFigureOut">
              <a:rPr lang="ar-IQ" smtClean="0"/>
              <a:pPr/>
              <a:t>06/04/1445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AF72EE-E31A-4EB6-A305-03615EEA901B}" type="slidenum">
              <a:rPr lang="ar-IQ" smtClean="0"/>
              <a:pPr/>
              <a:t>‹#›</a:t>
            </a:fld>
            <a:endParaRPr lang="ar-IQ"/>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1DA810-3C2C-48C3-AD2A-5F953D6416A5}" type="datetimeFigureOut">
              <a:rPr lang="ar-IQ" smtClean="0"/>
              <a:pPr/>
              <a:t>06/04/1445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AF72EE-E31A-4EB6-A305-03615EEA901B}"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1DA810-3C2C-48C3-AD2A-5F953D6416A5}" type="datetimeFigureOut">
              <a:rPr lang="ar-IQ" smtClean="0"/>
              <a:pPr/>
              <a:t>06/04/1445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AF72EE-E31A-4EB6-A305-03615EEA901B}"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1DA810-3C2C-48C3-AD2A-5F953D6416A5}" type="datetimeFigureOut">
              <a:rPr lang="ar-IQ" smtClean="0"/>
              <a:pPr/>
              <a:t>06/04/1445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AF72EE-E31A-4EB6-A305-03615EEA901B}"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1DA810-3C2C-48C3-AD2A-5F953D6416A5}" type="datetimeFigureOut">
              <a:rPr lang="ar-IQ" smtClean="0"/>
              <a:pPr/>
              <a:t>06/04/1445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AF72EE-E31A-4EB6-A305-03615EEA901B}" type="slidenum">
              <a:rPr lang="ar-IQ" smtClean="0"/>
              <a:pPr/>
              <a:t>‹#›</a:t>
            </a:fld>
            <a:endParaRPr lang="ar-IQ"/>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01DA810-3C2C-48C3-AD2A-5F953D6416A5}" type="datetimeFigureOut">
              <a:rPr lang="ar-IQ" smtClean="0"/>
              <a:pPr/>
              <a:t>06/04/1445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4AF72EE-E31A-4EB6-A305-03615EEA901B}"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01DA810-3C2C-48C3-AD2A-5F953D6416A5}" type="datetimeFigureOut">
              <a:rPr lang="ar-IQ" smtClean="0"/>
              <a:pPr/>
              <a:t>06/04/1445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A4AF72EE-E31A-4EB6-A305-03615EEA901B}" type="slidenum">
              <a:rPr lang="ar-IQ" smtClean="0"/>
              <a:pPr/>
              <a:t>‹#›</a:t>
            </a:fld>
            <a:endParaRPr lang="ar-IQ"/>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1DA810-3C2C-48C3-AD2A-5F953D6416A5}" type="datetimeFigureOut">
              <a:rPr lang="ar-IQ" smtClean="0"/>
              <a:pPr/>
              <a:t>06/04/1445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A4AF72EE-E31A-4EB6-A305-03615EEA901B}"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1DA810-3C2C-48C3-AD2A-5F953D6416A5}" type="datetimeFigureOut">
              <a:rPr lang="ar-IQ" smtClean="0"/>
              <a:pPr/>
              <a:t>06/04/1445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A4AF72EE-E31A-4EB6-A305-03615EEA901B}"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1DA810-3C2C-48C3-AD2A-5F953D6416A5}" type="datetimeFigureOut">
              <a:rPr lang="ar-IQ" smtClean="0"/>
              <a:pPr/>
              <a:t>06/04/1445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4AF72EE-E31A-4EB6-A305-03615EEA901B}" type="slidenum">
              <a:rPr lang="ar-IQ" smtClean="0"/>
              <a:pPr/>
              <a:t>‹#›</a:t>
            </a:fld>
            <a:endParaRPr lang="ar-IQ"/>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1DA810-3C2C-48C3-AD2A-5F953D6416A5}" type="datetimeFigureOut">
              <a:rPr lang="ar-IQ" smtClean="0"/>
              <a:pPr/>
              <a:t>06/04/1445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4AF72EE-E31A-4EB6-A305-03615EEA901B}"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01DA810-3C2C-48C3-AD2A-5F953D6416A5}" type="datetimeFigureOut">
              <a:rPr lang="ar-IQ" smtClean="0"/>
              <a:pPr/>
              <a:t>06/04/1445</a:t>
            </a:fld>
            <a:endParaRPr lang="ar-IQ"/>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ar-IQ"/>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4AF72EE-E31A-4EB6-A305-03615EEA901B}"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052737"/>
            <a:ext cx="7772400" cy="2088231"/>
          </a:xfrm>
        </p:spPr>
        <p:txBody>
          <a:bodyPr>
            <a:noAutofit/>
          </a:bodyPr>
          <a:lstStyle/>
          <a:p>
            <a:pPr algn="ctr" rtl="0"/>
            <a:r>
              <a:rPr lang="en-US" sz="6000" dirty="0" smtClean="0">
                <a:solidFill>
                  <a:schemeClr val="accent2"/>
                </a:solidFill>
                <a:latin typeface="Arial Rounded MT Bold" pitchFamily="34" charset="0"/>
              </a:rPr>
              <a:t>Pharmaceutical chemistry</a:t>
            </a:r>
            <a:br>
              <a:rPr lang="en-US" sz="6000" dirty="0" smtClean="0">
                <a:solidFill>
                  <a:schemeClr val="accent2"/>
                </a:solidFill>
                <a:latin typeface="Arial Rounded MT Bold" pitchFamily="34" charset="0"/>
              </a:rPr>
            </a:br>
            <a:endParaRPr lang="ar-IQ" sz="6000" dirty="0">
              <a:solidFill>
                <a:schemeClr val="accent2"/>
              </a:solidFill>
              <a:latin typeface="Arial Rounded MT Bold" pitchFamily="34" charset="0"/>
            </a:endParaRPr>
          </a:p>
        </p:txBody>
      </p:sp>
      <p:sp>
        <p:nvSpPr>
          <p:cNvPr id="3" name="Subtitle 2"/>
          <p:cNvSpPr>
            <a:spLocks noGrp="1"/>
          </p:cNvSpPr>
          <p:nvPr>
            <p:ph type="subTitle" idx="1"/>
          </p:nvPr>
        </p:nvSpPr>
        <p:spPr>
          <a:xfrm>
            <a:off x="1371600" y="2636912"/>
            <a:ext cx="6400800" cy="3001888"/>
          </a:xfrm>
        </p:spPr>
        <p:txBody>
          <a:bodyPr>
            <a:normAutofit/>
          </a:bodyPr>
          <a:lstStyle/>
          <a:p>
            <a:pPr algn="ctr" rtl="0"/>
            <a:r>
              <a:rPr lang="en-US" sz="4000" dirty="0" smtClean="0">
                <a:solidFill>
                  <a:schemeClr val="accent6">
                    <a:lumMod val="75000"/>
                  </a:schemeClr>
                </a:solidFill>
              </a:rPr>
              <a:t>Adrenergic Agents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Model of life cycle of NE.</a:t>
            </a:r>
            <a:endParaRPr lang="ar-IQ" dirty="0"/>
          </a:p>
        </p:txBody>
      </p:sp>
      <p:pic>
        <p:nvPicPr>
          <p:cNvPr id="1026" name="Picture 2"/>
          <p:cNvPicPr>
            <a:picLocks noGrp="1" noChangeAspect="1" noChangeArrowheads="1"/>
          </p:cNvPicPr>
          <p:nvPr>
            <p:ph idx="1"/>
          </p:nvPr>
        </p:nvPicPr>
        <p:blipFill rotWithShape="1">
          <a:blip r:embed="rId2" cstate="print"/>
          <a:srcRect t="7695"/>
          <a:stretch/>
        </p:blipFill>
        <p:spPr bwMode="auto">
          <a:xfrm>
            <a:off x="538162" y="1484785"/>
            <a:ext cx="8067675"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496944" cy="6120680"/>
          </a:xfrm>
        </p:spPr>
        <p:txBody>
          <a:bodyPr/>
          <a:lstStyle/>
          <a:p>
            <a:pPr marL="0" indent="0">
              <a:buNone/>
            </a:pPr>
            <a:r>
              <a:rPr lang="en-US" dirty="0" smtClean="0">
                <a:latin typeface="Times New Roman" panose="02020603050405020304" pitchFamily="18" charset="0"/>
                <a:cs typeface="Times New Roman" panose="02020603050405020304" pitchFamily="18" charset="0"/>
              </a:rPr>
              <a:t>    It </a:t>
            </a:r>
            <a:r>
              <a:rPr lang="en-US" dirty="0">
                <a:latin typeface="Times New Roman" panose="02020603050405020304" pitchFamily="18" charset="0"/>
                <a:cs typeface="Times New Roman" panose="02020603050405020304" pitchFamily="18" charset="0"/>
              </a:rPr>
              <a:t>was introduced into the </a:t>
            </a:r>
            <a:r>
              <a:rPr lang="en-US" dirty="0" smtClean="0">
                <a:latin typeface="Times New Roman" panose="02020603050405020304" pitchFamily="18" charset="0"/>
                <a:cs typeface="Times New Roman" panose="02020603050405020304" pitchFamily="18" charset="0"/>
              </a:rPr>
              <a:t>clinic for </a:t>
            </a:r>
            <a:r>
              <a:rPr lang="en-US" dirty="0">
                <a:latin typeface="Times New Roman" panose="02020603050405020304" pitchFamily="18" charset="0"/>
                <a:cs typeface="Times New Roman" panose="02020603050405020304" pitchFamily="18" charset="0"/>
              </a:rPr>
              <a:t>the treatment of angina and is now the </a:t>
            </a:r>
            <a:r>
              <a:rPr lang="en-US" dirty="0" smtClean="0">
                <a:latin typeface="Times New Roman" panose="02020603050405020304" pitchFamily="18" charset="0"/>
                <a:cs typeface="Times New Roman" panose="02020603050405020304" pitchFamily="18" charset="0"/>
              </a:rPr>
              <a:t>benchmark against </a:t>
            </a:r>
            <a:r>
              <a:rPr lang="en-US" dirty="0">
                <a:latin typeface="Times New Roman" panose="02020603050405020304" pitchFamily="18" charset="0"/>
                <a:cs typeface="Times New Roman" panose="02020603050405020304" pitchFamily="18" charset="0"/>
              </a:rPr>
              <a:t>which all β-blockers are rated. </a:t>
            </a:r>
            <a:endParaRPr lang="en-US" dirty="0" smtClean="0">
              <a:latin typeface="Times New Roman" panose="02020603050405020304" pitchFamily="18" charset="0"/>
              <a:cs typeface="Times New Roman" panose="02020603050405020304" pitchFamily="18" charset="0"/>
            </a:endParaRPr>
          </a:p>
          <a:p>
            <a:pPr marL="0" indent="0">
              <a:buNone/>
            </a:pPr>
            <a:r>
              <a:rPr lang="en-US" dirty="0">
                <a:solidFill>
                  <a:srgbClr val="FF0000"/>
                </a:solidFill>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 The S </a:t>
            </a:r>
            <a:r>
              <a:rPr lang="en-US" dirty="0">
                <a:solidFill>
                  <a:srgbClr val="FF0000"/>
                </a:solidFill>
                <a:latin typeface="Times New Roman" panose="02020603050405020304" pitchFamily="18" charset="0"/>
                <a:cs typeface="Times New Roman" panose="02020603050405020304" pitchFamily="18" charset="0"/>
              </a:rPr>
              <a:t>-enantiomer </a:t>
            </a:r>
            <a:r>
              <a:rPr lang="en-US" dirty="0">
                <a:latin typeface="Times New Roman" panose="02020603050405020304" pitchFamily="18" charset="0"/>
                <a:cs typeface="Times New Roman" panose="02020603050405020304" pitchFamily="18" charset="0"/>
              </a:rPr>
              <a:t>is the active form, although </a:t>
            </a:r>
            <a:r>
              <a:rPr lang="en-US" dirty="0" smtClean="0">
                <a:latin typeface="Times New Roman" panose="02020603050405020304" pitchFamily="18" charset="0"/>
                <a:cs typeface="Times New Roman" panose="02020603050405020304" pitchFamily="18" charset="0"/>
              </a:rPr>
              <a:t>propranolol is </a:t>
            </a:r>
            <a:r>
              <a:rPr lang="en-US" dirty="0">
                <a:latin typeface="Times New Roman" panose="02020603050405020304" pitchFamily="18" charset="0"/>
                <a:cs typeface="Times New Roman" panose="02020603050405020304" pitchFamily="18" charset="0"/>
              </a:rPr>
              <a:t>used clinically as a racemate. When the original </a:t>
            </a:r>
            <a:r>
              <a:rPr lang="en-US" dirty="0" smtClean="0">
                <a:latin typeface="Times New Roman" panose="02020603050405020304" pitchFamily="18" charset="0"/>
                <a:cs typeface="Times New Roman" panose="02020603050405020304" pitchFamily="18" charset="0"/>
              </a:rPr>
              <a:t>target structure </a:t>
            </a:r>
            <a:r>
              <a:rPr lang="en-US" dirty="0">
                <a:latin typeface="Times New Roman" panose="02020603050405020304" pitchFamily="18" charset="0"/>
                <a:cs typeface="Times New Roman" panose="02020603050405020304" pitchFamily="18" charset="0"/>
              </a:rPr>
              <a:t>from </a:t>
            </a:r>
            <a:r>
              <a:rPr lang="en-US" dirty="0" smtClean="0">
                <a:latin typeface="Times New Roman" panose="02020603050405020304" pitchFamily="18" charset="0"/>
                <a:cs typeface="Times New Roman" panose="02020603050405020304" pitchFamily="18" charset="0"/>
              </a:rPr>
              <a:t>β- naphthol </a:t>
            </a:r>
            <a:r>
              <a:rPr lang="en-US" dirty="0">
                <a:latin typeface="Times New Roman" panose="02020603050405020304" pitchFamily="18" charset="0"/>
                <a:cs typeface="Times New Roman" panose="02020603050405020304" pitchFamily="18" charset="0"/>
              </a:rPr>
              <a:t>was eventually </a:t>
            </a:r>
            <a:r>
              <a:rPr lang="en-US" dirty="0" smtClean="0">
                <a:latin typeface="Times New Roman" panose="02020603050405020304" pitchFamily="18" charset="0"/>
                <a:cs typeface="Times New Roman" panose="02020603050405020304" pitchFamily="18" charset="0"/>
              </a:rPr>
              <a:t>synthesized, it </a:t>
            </a:r>
            <a:r>
              <a:rPr lang="en-US" dirty="0">
                <a:latin typeface="Times New Roman" panose="02020603050405020304" pitchFamily="18" charset="0"/>
                <a:cs typeface="Times New Roman" panose="02020603050405020304" pitchFamily="18" charset="0"/>
              </a:rPr>
              <a:t>was similar </a:t>
            </a:r>
            <a:r>
              <a:rPr lang="en-US" dirty="0" smtClean="0">
                <a:latin typeface="Times New Roman" panose="02020603050405020304" pitchFamily="18" charset="0"/>
                <a:cs typeface="Times New Roman" panose="02020603050405020304" pitchFamily="18" charset="0"/>
              </a:rPr>
              <a:t>in properties </a:t>
            </a:r>
            <a:r>
              <a:rPr lang="en-US" dirty="0">
                <a:latin typeface="Times New Roman" panose="02020603050405020304" pitchFamily="18" charset="0"/>
                <a:cs typeface="Times New Roman" panose="02020603050405020304" pitchFamily="18" charset="0"/>
              </a:rPr>
              <a:t>to pronethalol. </a:t>
            </a:r>
            <a:r>
              <a:rPr lang="en-US" dirty="0">
                <a:solidFill>
                  <a:schemeClr val="tx2"/>
                </a:solidFill>
                <a:latin typeface="Times New Roman" panose="02020603050405020304" pitchFamily="18" charset="0"/>
                <a:cs typeface="Times New Roman" panose="02020603050405020304" pitchFamily="18" charset="0"/>
              </a:rPr>
              <a:t>Propranolol</a:t>
            </a:r>
            <a:r>
              <a:rPr lang="en-US" dirty="0">
                <a:latin typeface="Times New Roman" panose="02020603050405020304" pitchFamily="18" charset="0"/>
                <a:cs typeface="Times New Roman" panose="02020603050405020304" pitchFamily="18" charset="0"/>
              </a:rPr>
              <a:t> is a non-selective β-antagonist which </a:t>
            </a:r>
            <a:r>
              <a:rPr lang="en-US" dirty="0" smtClean="0">
                <a:latin typeface="Times New Roman" panose="02020603050405020304" pitchFamily="18" charset="0"/>
                <a:cs typeface="Times New Roman" panose="02020603050405020304" pitchFamily="18" charset="0"/>
              </a:rPr>
              <a:t>acts as </a:t>
            </a:r>
            <a:r>
              <a:rPr lang="en-US" dirty="0">
                <a:latin typeface="Times New Roman" panose="02020603050405020304" pitchFamily="18" charset="0"/>
                <a:cs typeface="Times New Roman" panose="02020603050405020304" pitchFamily="18" charset="0"/>
              </a:rPr>
              <a:t>an antagonist at </a:t>
            </a:r>
            <a:r>
              <a:rPr lang="en-US" dirty="0" smtClean="0">
                <a:latin typeface="Times New Roman" panose="02020603050405020304" pitchFamily="18" charset="0"/>
                <a:cs typeface="Times New Roman" panose="02020603050405020304" pitchFamily="18" charset="0"/>
              </a:rPr>
              <a:t>β</a:t>
            </a:r>
            <a:r>
              <a:rPr lang="en-US" sz="18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-receptors, as well as </a:t>
            </a:r>
            <a:r>
              <a:rPr lang="en-US" dirty="0" smtClean="0">
                <a:latin typeface="Times New Roman" panose="02020603050405020304" pitchFamily="18" charset="0"/>
                <a:cs typeface="Times New Roman" panose="02020603050405020304" pitchFamily="18" charset="0"/>
              </a:rPr>
              <a:t>β</a:t>
            </a:r>
            <a:r>
              <a:rPr lang="en-US" sz="18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receptors.   </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Normally</a:t>
            </a:r>
            <a:r>
              <a:rPr lang="en-US" dirty="0">
                <a:latin typeface="Times New Roman" panose="02020603050405020304" pitchFamily="18" charset="0"/>
                <a:cs typeface="Times New Roman" panose="02020603050405020304" pitchFamily="18" charset="0"/>
              </a:rPr>
              <a:t>, this is not a problem, but it is serious if </a:t>
            </a:r>
            <a:r>
              <a:rPr lang="en-US" dirty="0" smtClean="0">
                <a:latin typeface="Times New Roman" panose="02020603050405020304" pitchFamily="18" charset="0"/>
                <a:cs typeface="Times New Roman" panose="02020603050405020304" pitchFamily="18" charset="0"/>
              </a:rPr>
              <a:t>the patient </a:t>
            </a:r>
            <a:r>
              <a:rPr lang="en-US" dirty="0">
                <a:latin typeface="Times New Roman" panose="02020603050405020304" pitchFamily="18" charset="0"/>
                <a:cs typeface="Times New Roman" panose="02020603050405020304" pitchFamily="18" charset="0"/>
              </a:rPr>
              <a:t>is asthmatic as the propranolol could </a:t>
            </a:r>
            <a:r>
              <a:rPr lang="en-US" dirty="0" smtClean="0">
                <a:latin typeface="Times New Roman" panose="02020603050405020304" pitchFamily="18" charset="0"/>
                <a:cs typeface="Times New Roman" panose="02020603050405020304" pitchFamily="18" charset="0"/>
              </a:rPr>
              <a:t>initiate an asthmatic </a:t>
            </a:r>
            <a:r>
              <a:rPr lang="en-US" dirty="0">
                <a:latin typeface="Times New Roman" panose="02020603050405020304" pitchFamily="18" charset="0"/>
                <a:cs typeface="Times New Roman" panose="02020603050405020304" pitchFamily="18" charset="0"/>
              </a:rPr>
              <a:t>attack by antagonizing the </a:t>
            </a:r>
            <a:r>
              <a:rPr lang="en-US" dirty="0" smtClean="0">
                <a:latin typeface="Times New Roman" panose="02020603050405020304" pitchFamily="18" charset="0"/>
                <a:cs typeface="Times New Roman" panose="02020603050405020304" pitchFamily="18" charset="0"/>
              </a:rPr>
              <a:t>β</a:t>
            </a:r>
            <a:r>
              <a:rPr lang="en-US" sz="18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-receptors </a:t>
            </a:r>
            <a:r>
              <a:rPr lang="en-US" dirty="0" smtClean="0">
                <a:latin typeface="Times New Roman" panose="02020603050405020304" pitchFamily="18" charset="0"/>
                <a:cs typeface="Times New Roman" panose="02020603050405020304" pitchFamily="18" charset="0"/>
              </a:rPr>
              <a:t>in bronchial </a:t>
            </a:r>
            <a:r>
              <a:rPr lang="en-US" dirty="0">
                <a:latin typeface="Times New Roman" panose="02020603050405020304" pitchFamily="18" charset="0"/>
                <a:cs typeface="Times New Roman" panose="02020603050405020304" pitchFamily="18" charset="0"/>
              </a:rPr>
              <a:t>smooth muscle.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365104"/>
            <a:ext cx="7056784"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58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Selective β 1 –blockers (second-generation β-blockers)</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52736"/>
            <a:ext cx="8229600" cy="5424264"/>
          </a:xfrm>
        </p:spPr>
        <p:txBody>
          <a:bodyPr/>
          <a:lstStyle/>
          <a:p>
            <a:pPr marL="0" indent="0" algn="just">
              <a:buNone/>
            </a:pPr>
            <a:r>
              <a:rPr lang="en-US" dirty="0"/>
              <a:t> </a:t>
            </a:r>
            <a:r>
              <a:rPr lang="en-US" dirty="0" smtClean="0"/>
              <a:t>   </a:t>
            </a:r>
            <a:r>
              <a:rPr lang="en-US" dirty="0" smtClean="0">
                <a:latin typeface="Times New Roman" panose="02020603050405020304" pitchFamily="18" charset="0"/>
                <a:cs typeface="Times New Roman" panose="02020603050405020304" pitchFamily="18" charset="0"/>
              </a:rPr>
              <a:t>Practolol </a:t>
            </a:r>
            <a:r>
              <a:rPr lang="en-US" dirty="0">
                <a:latin typeface="Times New Roman" panose="02020603050405020304" pitchFamily="18" charset="0"/>
                <a:cs typeface="Times New Roman" panose="02020603050405020304" pitchFamily="18" charset="0"/>
              </a:rPr>
              <a:t>is the prototypical example of a β1-blocker of this structural type. Practolol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not as potent as </a:t>
            </a:r>
            <a:r>
              <a:rPr lang="en-US" dirty="0" smtClean="0">
                <a:latin typeface="Times New Roman" panose="02020603050405020304" pitchFamily="18" charset="0"/>
                <a:cs typeface="Times New Roman" panose="02020603050405020304" pitchFamily="18" charset="0"/>
              </a:rPr>
              <a:t>propranolol, but </a:t>
            </a:r>
            <a:r>
              <a:rPr lang="en-US" dirty="0">
                <a:latin typeface="Times New Roman" panose="02020603050405020304" pitchFamily="18" charset="0"/>
                <a:cs typeface="Times New Roman" panose="02020603050405020304" pitchFamily="18" charset="0"/>
              </a:rPr>
              <a:t>it is a selective cardiac </a:t>
            </a:r>
            <a:r>
              <a:rPr lang="en-US" dirty="0" smtClean="0">
                <a:latin typeface="Times New Roman" panose="02020603050405020304" pitchFamily="18" charset="0"/>
                <a:cs typeface="Times New Roman" panose="02020603050405020304" pitchFamily="18" charset="0"/>
              </a:rPr>
              <a:t>β</a:t>
            </a:r>
            <a:r>
              <a:rPr lang="en-US" sz="18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-antagonist which does not block vascular or bronchial β 2 -receptors. It is much </a:t>
            </a:r>
            <a:r>
              <a:rPr lang="en-US" dirty="0" smtClean="0">
                <a:latin typeface="Times New Roman" panose="02020603050405020304" pitchFamily="18" charset="0"/>
                <a:cs typeface="Times New Roman" panose="02020603050405020304" pitchFamily="18" charset="0"/>
              </a:rPr>
              <a:t>safer for </a:t>
            </a:r>
            <a:r>
              <a:rPr lang="en-US" dirty="0">
                <a:latin typeface="Times New Roman" panose="02020603050405020304" pitchFamily="18" charset="0"/>
                <a:cs typeface="Times New Roman" panose="02020603050405020304" pitchFamily="18" charset="0"/>
              </a:rPr>
              <a:t>asthmatic patients and, because it is more polar </a:t>
            </a:r>
            <a:r>
              <a:rPr lang="en-US" dirty="0" smtClean="0">
                <a:latin typeface="Times New Roman" panose="02020603050405020304" pitchFamily="18" charset="0"/>
                <a:cs typeface="Times New Roman" panose="02020603050405020304" pitchFamily="18" charset="0"/>
              </a:rPr>
              <a:t>than propranolol</a:t>
            </a:r>
            <a:r>
              <a:rPr lang="en-US" dirty="0">
                <a:latin typeface="Times New Roman" panose="02020603050405020304" pitchFamily="18" charset="0"/>
                <a:cs typeface="Times New Roman" panose="02020603050405020304" pitchFamily="18" charset="0"/>
              </a:rPr>
              <a:t>, it has many fewer CNS </a:t>
            </a:r>
            <a:r>
              <a:rPr lang="en-US" dirty="0" smtClean="0">
                <a:latin typeface="Times New Roman" panose="02020603050405020304" pitchFamily="18" charset="0"/>
                <a:cs typeface="Times New Roman" panose="02020603050405020304" pitchFamily="18" charset="0"/>
              </a:rPr>
              <a:t>effects. It </a:t>
            </a:r>
            <a:r>
              <a:rPr lang="en-US" dirty="0">
                <a:latin typeface="Times New Roman" panose="02020603050405020304" pitchFamily="18" charset="0"/>
                <a:cs typeface="Times New Roman" panose="02020603050405020304" pitchFamily="18" charset="0"/>
              </a:rPr>
              <a:t>was the first cardio selective β1-blocker to be used extensively in humans. Because it produced several toxic effects, however, it is no longer in general use in most countries.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221088"/>
            <a:ext cx="4608511"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41640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507288" cy="5712296"/>
          </a:xfrm>
        </p:spPr>
        <p:txBody>
          <a:bodyPr>
            <a:normAutofit/>
          </a:bodyPr>
          <a:lstStyle/>
          <a:p>
            <a:pPr marL="0" indent="0" algn="just">
              <a:buNone/>
            </a:pPr>
            <a:r>
              <a:rPr lang="en-US" dirty="0" smtClean="0">
                <a:latin typeface="Times New Roman" panose="02020603050405020304" pitchFamily="18" charset="0"/>
                <a:cs typeface="Times New Roman" panose="02020603050405020304" pitchFamily="18" charset="0"/>
              </a:rPr>
              <a:t>    Further </a:t>
            </a:r>
            <a:r>
              <a:rPr lang="en-US" dirty="0">
                <a:latin typeface="Times New Roman" panose="02020603050405020304" pitchFamily="18" charset="0"/>
                <a:cs typeface="Times New Roman" panose="02020603050405020304" pitchFamily="18" charset="0"/>
              </a:rPr>
              <a:t>investigations were carried out and it </a:t>
            </a:r>
            <a:r>
              <a:rPr lang="en-US" dirty="0" smtClean="0">
                <a:latin typeface="Times New Roman" panose="02020603050405020304" pitchFamily="18" charset="0"/>
                <a:cs typeface="Times New Roman" panose="02020603050405020304" pitchFamily="18" charset="0"/>
              </a:rPr>
              <a:t>was demonstrated </a:t>
            </a:r>
            <a:r>
              <a:rPr lang="en-US" dirty="0">
                <a:latin typeface="Times New Roman" panose="02020603050405020304" pitchFamily="18" charset="0"/>
                <a:cs typeface="Times New Roman" panose="02020603050405020304" pitchFamily="18" charset="0"/>
              </a:rPr>
              <a:t>that </a:t>
            </a:r>
            <a:r>
              <a:rPr lang="en-US" dirty="0">
                <a:solidFill>
                  <a:srgbClr val="FF0000"/>
                </a:solidFill>
                <a:latin typeface="Times New Roman" panose="02020603050405020304" pitchFamily="18" charset="0"/>
                <a:cs typeface="Times New Roman" panose="02020603050405020304" pitchFamily="18" charset="0"/>
              </a:rPr>
              <a:t>the amido group </a:t>
            </a:r>
            <a:r>
              <a:rPr lang="en-US" dirty="0">
                <a:latin typeface="Times New Roman" panose="02020603050405020304" pitchFamily="18" charset="0"/>
                <a:cs typeface="Times New Roman" panose="02020603050405020304" pitchFamily="18" charset="0"/>
              </a:rPr>
              <a:t>had to be in the </a:t>
            </a:r>
            <a:r>
              <a:rPr lang="en-US" dirty="0" smtClean="0">
                <a:latin typeface="Times New Roman" panose="02020603050405020304" pitchFamily="18" charset="0"/>
                <a:cs typeface="Times New Roman" panose="02020603050405020304" pitchFamily="18" charset="0"/>
              </a:rPr>
              <a:t>para position </a:t>
            </a:r>
            <a:r>
              <a:rPr lang="en-US" dirty="0">
                <a:latin typeface="Times New Roman" panose="02020603050405020304" pitchFamily="18" charset="0"/>
                <a:cs typeface="Times New Roman" panose="02020603050405020304" pitchFamily="18" charset="0"/>
              </a:rPr>
              <a:t>of the aromatic ring rather than the ortho </a:t>
            </a:r>
            <a:r>
              <a:rPr lang="en-US" dirty="0" smtClean="0">
                <a:latin typeface="Times New Roman" panose="02020603050405020304" pitchFamily="18" charset="0"/>
                <a:cs typeface="Times New Roman" panose="02020603050405020304" pitchFamily="18" charset="0"/>
              </a:rPr>
              <a:t>or meta </a:t>
            </a:r>
            <a:r>
              <a:rPr lang="en-US" dirty="0">
                <a:latin typeface="Times New Roman" panose="02020603050405020304" pitchFamily="18" charset="0"/>
                <a:cs typeface="Times New Roman" panose="02020603050405020304" pitchFamily="18" charset="0"/>
              </a:rPr>
              <a:t>positions if the structure was to retain </a:t>
            </a:r>
            <a:r>
              <a:rPr lang="en-US" dirty="0" smtClean="0">
                <a:latin typeface="Times New Roman" panose="02020603050405020304" pitchFamily="18" charset="0"/>
                <a:cs typeface="Times New Roman" panose="02020603050405020304" pitchFamily="18" charset="0"/>
              </a:rPr>
              <a:t>selectivity for </a:t>
            </a:r>
            <a:r>
              <a:rPr lang="en-US" dirty="0">
                <a:latin typeface="Times New Roman" panose="02020603050405020304" pitchFamily="18" charset="0"/>
                <a:cs typeface="Times New Roman" panose="02020603050405020304" pitchFamily="18" charset="0"/>
              </a:rPr>
              <a:t>the cardiac </a:t>
            </a:r>
            <a:r>
              <a:rPr lang="en-US" dirty="0" smtClean="0">
                <a:latin typeface="Times New Roman" panose="02020603050405020304" pitchFamily="18" charset="0"/>
                <a:cs typeface="Times New Roman" panose="02020603050405020304" pitchFamily="18" charset="0"/>
              </a:rPr>
              <a:t>β</a:t>
            </a:r>
            <a:r>
              <a:rPr lang="en-US" sz="18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-receptors. </a:t>
            </a: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This </a:t>
            </a:r>
            <a:r>
              <a:rPr lang="en-US" dirty="0">
                <a:latin typeface="Times New Roman" panose="02020603050405020304" pitchFamily="18" charset="0"/>
                <a:cs typeface="Times New Roman" panose="02020603050405020304" pitchFamily="18" charset="0"/>
              </a:rPr>
              <a:t>implied that there </a:t>
            </a:r>
            <a:r>
              <a:rPr lang="en-US" dirty="0" smtClean="0">
                <a:latin typeface="Times New Roman" panose="02020603050405020304" pitchFamily="18" charset="0"/>
                <a:cs typeface="Times New Roman" panose="02020603050405020304" pitchFamily="18" charset="0"/>
              </a:rPr>
              <a:t>was an </a:t>
            </a:r>
            <a:r>
              <a:rPr lang="en-US" dirty="0">
                <a:latin typeface="Times New Roman" panose="02020603050405020304" pitchFamily="18" charset="0"/>
                <a:cs typeface="Times New Roman" panose="02020603050405020304" pitchFamily="18" charset="0"/>
              </a:rPr>
              <a:t>extra hydrogen bonding interaction taking place </a:t>
            </a:r>
            <a:r>
              <a:rPr lang="en-US" dirty="0" smtClean="0">
                <a:latin typeface="Times New Roman" panose="02020603050405020304" pitchFamily="18" charset="0"/>
                <a:cs typeface="Times New Roman" panose="02020603050405020304" pitchFamily="18" charset="0"/>
              </a:rPr>
              <a:t>with β</a:t>
            </a:r>
            <a:r>
              <a:rPr lang="en-US" sz="18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-receptors </a:t>
            </a:r>
            <a:r>
              <a:rPr lang="en-US" dirty="0" smtClean="0">
                <a:latin typeface="Times New Roman" panose="02020603050405020304" pitchFamily="18" charset="0"/>
                <a:cs typeface="Times New Roman" panose="02020603050405020304" pitchFamily="18" charset="0"/>
              </a:rPr>
              <a:t>which </a:t>
            </a:r>
            <a:r>
              <a:rPr lang="en-US" dirty="0">
                <a:latin typeface="Times New Roman" panose="02020603050405020304" pitchFamily="18" charset="0"/>
                <a:cs typeface="Times New Roman" panose="02020603050405020304" pitchFamily="18" charset="0"/>
              </a:rPr>
              <a:t>was not taking place </a:t>
            </a:r>
            <a:r>
              <a:rPr lang="en-US" dirty="0" smtClean="0">
                <a:latin typeface="Times New Roman" panose="02020603050405020304" pitchFamily="18" charset="0"/>
                <a:cs typeface="Times New Roman" panose="02020603050405020304" pitchFamily="18" charset="0"/>
              </a:rPr>
              <a:t>with β</a:t>
            </a:r>
            <a:r>
              <a:rPr lang="en-US" sz="18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-receptors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59" t="18810" r="8082" b="7857"/>
          <a:stretch/>
        </p:blipFill>
        <p:spPr bwMode="auto">
          <a:xfrm>
            <a:off x="1944914" y="3645024"/>
            <a:ext cx="6011461" cy="3212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21955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712296"/>
          </a:xfrm>
        </p:spPr>
        <p:txBody>
          <a:bodyPr/>
          <a:lstStyle/>
          <a:p>
            <a:pPr marL="0" indent="0">
              <a:buNone/>
            </a:pP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Replacement of the acetamido group with other groups capable of hydrogen bonding led to a series of cardioselective β 1 -blockers which included acebutolol , atenolol , metoprolol , and betaxolol</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913" y="2060848"/>
            <a:ext cx="4507383"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138070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980728"/>
            <a:ext cx="8363272" cy="5544616"/>
          </a:xfrm>
        </p:spPr>
        <p:txBody>
          <a:bodyPr>
            <a:normAutofit lnSpcReduction="10000"/>
          </a:bodyPr>
          <a:lstStyle/>
          <a:p>
            <a:pPr marL="708025" indent="-342900" algn="just" rtl="0">
              <a:buFont typeface="Wingdings" panose="05000000000000000000" pitchFamily="2" charset="2"/>
              <a:buChar char="Ø"/>
            </a:pPr>
            <a:r>
              <a:rPr lang="en-US" sz="2400" dirty="0" smtClean="0">
                <a:latin typeface="Times New Roman" pitchFamily="18" charset="0"/>
                <a:cs typeface="Times New Roman" pitchFamily="18" charset="0"/>
              </a:rPr>
              <a:t>For </a:t>
            </a:r>
            <a:r>
              <a:rPr lang="en-US" sz="2400" dirty="0">
                <a:latin typeface="Times New Roman" pitchFamily="18" charset="0"/>
                <a:cs typeface="Times New Roman" pitchFamily="18" charset="0"/>
              </a:rPr>
              <a:t>aryl ethanolamine </a:t>
            </a:r>
            <a:r>
              <a:rPr lang="en-US" sz="2400" dirty="0">
                <a:solidFill>
                  <a:srgbClr val="FF0000"/>
                </a:solidFill>
                <a:latin typeface="Times New Roman" pitchFamily="18" charset="0"/>
                <a:cs typeface="Times New Roman" pitchFamily="18" charset="0"/>
              </a:rPr>
              <a:t>adrenergic agonists</a:t>
            </a:r>
            <a:r>
              <a:rPr lang="en-US" sz="2400" dirty="0">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the β–OH-substituted </a:t>
            </a:r>
            <a:r>
              <a:rPr lang="en-US" sz="2400" dirty="0">
                <a:solidFill>
                  <a:srgbClr val="0070C0"/>
                </a:solidFill>
                <a:latin typeface="Times New Roman" pitchFamily="18" charset="0"/>
                <a:cs typeface="Times New Roman" pitchFamily="18" charset="0"/>
              </a:rPr>
              <a:t>carbon must be in the </a:t>
            </a:r>
            <a:r>
              <a:rPr lang="en-US" sz="2400" dirty="0">
                <a:solidFill>
                  <a:srgbClr val="00B050"/>
                </a:solidFill>
                <a:latin typeface="Times New Roman" pitchFamily="18" charset="0"/>
                <a:cs typeface="Times New Roman" pitchFamily="18" charset="0"/>
              </a:rPr>
              <a:t>R absolute configuration </a:t>
            </a:r>
            <a:r>
              <a:rPr lang="en-US" sz="2400" dirty="0">
                <a:solidFill>
                  <a:srgbClr val="0070C0"/>
                </a:solidFill>
                <a:latin typeface="Times New Roman" pitchFamily="18" charset="0"/>
                <a:cs typeface="Times New Roman" pitchFamily="18" charset="0"/>
              </a:rPr>
              <a:t>for maximal direct activity.</a:t>
            </a:r>
          </a:p>
          <a:p>
            <a:pPr marL="708025" indent="-342900" algn="just" rtl="0">
              <a:buFont typeface="Wingdings" panose="05000000000000000000" pitchFamily="2" charset="2"/>
              <a:buChar char="Ø"/>
            </a:pPr>
            <a:r>
              <a:rPr lang="en-US" sz="2400" dirty="0">
                <a:latin typeface="Times New Roman" pitchFamily="18" charset="0"/>
                <a:cs typeface="Times New Roman" pitchFamily="18" charset="0"/>
              </a:rPr>
              <a:t> However, </a:t>
            </a:r>
            <a:r>
              <a:rPr lang="en-US" sz="2400" dirty="0">
                <a:solidFill>
                  <a:srgbClr val="FF0000"/>
                </a:solidFill>
                <a:latin typeface="Times New Roman" pitchFamily="18" charset="0"/>
                <a:cs typeface="Times New Roman" pitchFamily="18" charset="0"/>
              </a:rPr>
              <a:t>for β-blockers</a:t>
            </a:r>
            <a:r>
              <a:rPr lang="en-US" sz="2400" dirty="0">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the-OH-substituted carbon must be in the </a:t>
            </a:r>
            <a:r>
              <a:rPr lang="en-US" sz="2400" dirty="0">
                <a:solidFill>
                  <a:srgbClr val="00B050"/>
                </a:solidFill>
                <a:latin typeface="Times New Roman" pitchFamily="18" charset="0"/>
                <a:cs typeface="Times New Roman" pitchFamily="18" charset="0"/>
              </a:rPr>
              <a:t>S absolute configuration </a:t>
            </a:r>
            <a:r>
              <a:rPr lang="en-US" sz="2400" dirty="0">
                <a:solidFill>
                  <a:srgbClr val="0070C0"/>
                </a:solidFill>
                <a:latin typeface="Times New Roman" pitchFamily="18" charset="0"/>
                <a:cs typeface="Times New Roman" pitchFamily="18" charset="0"/>
              </a:rPr>
              <a:t>for maximal </a:t>
            </a:r>
            <a:r>
              <a:rPr lang="el-GR" sz="2400" dirty="0" smtClean="0">
                <a:solidFill>
                  <a:srgbClr val="0070C0"/>
                </a:solidFill>
                <a:latin typeface="Times New Roman" pitchFamily="18" charset="0"/>
                <a:cs typeface="Times New Roman" pitchFamily="18" charset="0"/>
              </a:rPr>
              <a:t>β</a:t>
            </a:r>
            <a:r>
              <a:rPr lang="en-US" sz="2400" dirty="0" smtClean="0">
                <a:solidFill>
                  <a:srgbClr val="0070C0"/>
                </a:solidFill>
                <a:latin typeface="Times New Roman" pitchFamily="18" charset="0"/>
                <a:cs typeface="Times New Roman" pitchFamily="18" charset="0"/>
              </a:rPr>
              <a:t>-blocking </a:t>
            </a:r>
            <a:r>
              <a:rPr lang="en-US" sz="2400" dirty="0">
                <a:solidFill>
                  <a:srgbClr val="0070C0"/>
                </a:solidFill>
                <a:latin typeface="Times New Roman" pitchFamily="18" charset="0"/>
                <a:cs typeface="Times New Roman" pitchFamily="18" charset="0"/>
              </a:rPr>
              <a:t>activity. </a:t>
            </a:r>
            <a:endParaRPr lang="en-US" sz="2400" dirty="0" smtClean="0">
              <a:solidFill>
                <a:srgbClr val="0070C0"/>
              </a:solidFill>
              <a:latin typeface="Times New Roman" pitchFamily="18" charset="0"/>
              <a:cs typeface="Times New Roman" pitchFamily="18" charset="0"/>
            </a:endParaRPr>
          </a:p>
          <a:p>
            <a:pPr marL="365125" indent="0" algn="just" rtl="0">
              <a:buNone/>
            </a:pPr>
            <a:r>
              <a:rPr lang="en-US" sz="2400" b="1" dirty="0" smtClean="0">
                <a:latin typeface="Times New Roman" pitchFamily="18" charset="0"/>
                <a:cs typeface="Times New Roman" pitchFamily="18" charset="0"/>
              </a:rPr>
              <a:t>Propranolol</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(Inderal, others) is the prototypical and </a:t>
            </a:r>
            <a:r>
              <a:rPr lang="en-US" sz="2400" dirty="0">
                <a:solidFill>
                  <a:srgbClr val="0070C0"/>
                </a:solidFill>
                <a:latin typeface="Times New Roman" pitchFamily="18" charset="0"/>
                <a:cs typeface="Times New Roman" pitchFamily="18" charset="0"/>
              </a:rPr>
              <a:t>nonselective </a:t>
            </a:r>
            <a:r>
              <a:rPr lang="el-GR" sz="2400" dirty="0" smtClean="0">
                <a:solidFill>
                  <a:srgbClr val="0070C0"/>
                </a:solidFill>
                <a:latin typeface="Times New Roman" pitchFamily="18" charset="0"/>
                <a:cs typeface="Times New Roman" pitchFamily="18" charset="0"/>
              </a:rPr>
              <a:t>β</a:t>
            </a:r>
            <a:r>
              <a:rPr lang="en-US" sz="2400" dirty="0" smtClean="0">
                <a:solidFill>
                  <a:srgbClr val="0070C0"/>
                </a:solidFill>
                <a:latin typeface="Times New Roman" pitchFamily="18" charset="0"/>
                <a:cs typeface="Times New Roman" pitchFamily="18" charset="0"/>
              </a:rPr>
              <a:t>-blocker</a:t>
            </a:r>
            <a:r>
              <a:rPr lang="en-US" sz="2400" dirty="0">
                <a:latin typeface="Times New Roman" pitchFamily="18" charset="0"/>
                <a:cs typeface="Times New Roman" pitchFamily="18" charset="0"/>
              </a:rPr>
              <a:t>. It blocks the β1- and </a:t>
            </a:r>
            <a:r>
              <a:rPr lang="en-US" sz="2400" dirty="0" smtClean="0">
                <a:latin typeface="Times New Roman" pitchFamily="18" charset="0"/>
                <a:cs typeface="Times New Roman" pitchFamily="18" charset="0"/>
              </a:rPr>
              <a:t>β2-receptors </a:t>
            </a:r>
            <a:r>
              <a:rPr lang="en-US" sz="2400" dirty="0">
                <a:latin typeface="Times New Roman" pitchFamily="18" charset="0"/>
                <a:cs typeface="Times New Roman" pitchFamily="18" charset="0"/>
              </a:rPr>
              <a:t>with equal affinity. Propranolol belongs to the group of </a:t>
            </a:r>
            <a:r>
              <a:rPr lang="el-GR" sz="2400"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-blockers known as </a:t>
            </a:r>
            <a:r>
              <a:rPr lang="en-US" sz="2400" dirty="0">
                <a:latin typeface="Times New Roman" pitchFamily="18" charset="0"/>
                <a:cs typeface="Times New Roman" pitchFamily="18" charset="0"/>
              </a:rPr>
              <a:t>aryloxypropanolamines. This term reflects the fact </a:t>
            </a:r>
            <a:r>
              <a:rPr lang="en-US" sz="2400" dirty="0" smtClean="0">
                <a:latin typeface="Times New Roman" pitchFamily="18" charset="0"/>
                <a:cs typeface="Times New Roman" pitchFamily="18" charset="0"/>
              </a:rPr>
              <a:t>that An O-CH2- </a:t>
            </a:r>
            <a:r>
              <a:rPr lang="en-US" sz="2400" dirty="0">
                <a:latin typeface="Times New Roman" pitchFamily="18" charset="0"/>
                <a:cs typeface="Times New Roman" pitchFamily="18" charset="0"/>
              </a:rPr>
              <a:t>group has been incorporated into </a:t>
            </a:r>
            <a:r>
              <a:rPr lang="en-US" sz="2400" dirty="0" smtClean="0">
                <a:latin typeface="Times New Roman" pitchFamily="18" charset="0"/>
                <a:cs typeface="Times New Roman" pitchFamily="18" charset="0"/>
              </a:rPr>
              <a:t>the molecule </a:t>
            </a:r>
            <a:r>
              <a:rPr lang="en-US" sz="2400" dirty="0">
                <a:latin typeface="Times New Roman" pitchFamily="18" charset="0"/>
                <a:cs typeface="Times New Roman" pitchFamily="18" charset="0"/>
              </a:rPr>
              <a:t>between the aromatic ring and the </a:t>
            </a:r>
            <a:r>
              <a:rPr lang="en-US" sz="2400" dirty="0" smtClean="0">
                <a:latin typeface="Times New Roman" pitchFamily="18" charset="0"/>
                <a:cs typeface="Times New Roman" pitchFamily="18" charset="0"/>
              </a:rPr>
              <a:t>ethylamino side </a:t>
            </a:r>
            <a:r>
              <a:rPr lang="en-US" sz="2400" dirty="0">
                <a:latin typeface="Times New Roman" pitchFamily="18" charset="0"/>
                <a:cs typeface="Times New Roman" pitchFamily="18" charset="0"/>
              </a:rPr>
              <a:t>chain. The nature of the aromatic ring and its substituents  that is the primary determinant of β –antagonistic activity. The aryl group also affects the absorption, excretion, and metabolism of the β –blockers. </a:t>
            </a:r>
          </a:p>
          <a:p>
            <a:pPr marL="365125" indent="268288" algn="just" rtl="0">
              <a:buNone/>
            </a:pPr>
            <a:endParaRPr lang="en-US" sz="2400" dirty="0" smtClean="0">
              <a:solidFill>
                <a:srgbClr val="0070C0"/>
              </a:solidFill>
              <a:latin typeface="Times New Roman" pitchFamily="18" charset="0"/>
              <a:cs typeface="Times New Roman" pitchFamily="18" charset="0"/>
            </a:endParaRPr>
          </a:p>
          <a:p>
            <a:pPr marL="365125" indent="352425" algn="just" rtl="0">
              <a:buNone/>
            </a:pPr>
            <a:endParaRPr lang="en-US" sz="2400" dirty="0" smtClean="0">
              <a:latin typeface="Times New Roman" pitchFamily="18" charset="0"/>
              <a:cs typeface="Times New Roman" pitchFamily="18" charset="0"/>
            </a:endParaRPr>
          </a:p>
          <a:p>
            <a:pPr marL="365125" indent="352425" algn="l" rtl="0">
              <a:buNone/>
            </a:pPr>
            <a:endParaRPr lang="ar-IQ"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404664"/>
            <a:ext cx="8568952" cy="5387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2753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692696"/>
            <a:ext cx="8856984" cy="724942"/>
          </a:xfrm>
        </p:spPr>
        <p:txBody>
          <a:bodyPr>
            <a:normAutofit fontScale="90000"/>
          </a:bodyPr>
          <a:lstStyle/>
          <a:p>
            <a:pPr rtl="0"/>
            <a:r>
              <a:rPr lang="en-US" sz="3100" dirty="0" smtClean="0">
                <a:solidFill>
                  <a:srgbClr val="FF0000"/>
                </a:solidFill>
                <a:effectLst/>
              </a:rPr>
              <a:t/>
            </a:r>
            <a:br>
              <a:rPr lang="en-US" sz="3100" dirty="0" smtClean="0">
                <a:solidFill>
                  <a:srgbClr val="FF0000"/>
                </a:solidFill>
                <a:effectLst/>
              </a:rPr>
            </a:br>
            <a:r>
              <a:rPr lang="en-US" sz="3100" b="1" dirty="0" smtClean="0">
                <a:solidFill>
                  <a:srgbClr val="C00000"/>
                </a:solidFill>
                <a:effectLst/>
                <a:latin typeface="Times New Roman" panose="02020603050405020304" pitchFamily="18" charset="0"/>
                <a:cs typeface="Times New Roman" panose="02020603050405020304" pitchFamily="18" charset="0"/>
              </a:rPr>
              <a:t>Structure–activity </a:t>
            </a:r>
            <a:r>
              <a:rPr lang="en-US" sz="3100" b="1" dirty="0">
                <a:solidFill>
                  <a:srgbClr val="C00000"/>
                </a:solidFill>
                <a:effectLst/>
                <a:latin typeface="Times New Roman" panose="02020603050405020304" pitchFamily="18" charset="0"/>
                <a:cs typeface="Times New Roman" panose="02020603050405020304" pitchFamily="18" charset="0"/>
              </a:rPr>
              <a:t>relationships </a:t>
            </a:r>
            <a:r>
              <a:rPr lang="en-US" sz="3100" b="1" dirty="0" smtClean="0">
                <a:solidFill>
                  <a:srgbClr val="C00000"/>
                </a:solidFill>
                <a:effectLst/>
                <a:latin typeface="Times New Roman" panose="02020603050405020304" pitchFamily="18" charset="0"/>
                <a:cs typeface="Times New Roman" panose="02020603050405020304" pitchFamily="18" charset="0"/>
              </a:rPr>
              <a:t>of aryloxypropanol amine β-Blockers</a:t>
            </a:r>
            <a:r>
              <a:rPr lang="en-US" b="1" dirty="0">
                <a:solidFill>
                  <a:srgbClr val="C00000"/>
                </a:solidFill>
                <a:effectLst/>
                <a:latin typeface="Times New Roman" panose="02020603050405020304" pitchFamily="18" charset="0"/>
                <a:cs typeface="Times New Roman" panose="02020603050405020304" pitchFamily="18" charset="0"/>
              </a:rPr>
              <a:t/>
            </a:r>
            <a:br>
              <a:rPr lang="en-US" b="1" dirty="0">
                <a:solidFill>
                  <a:srgbClr val="C00000"/>
                </a:solidFill>
                <a:effectLst/>
                <a:latin typeface="Times New Roman" panose="02020603050405020304" pitchFamily="18" charset="0"/>
                <a:cs typeface="Times New Roman" panose="02020603050405020304" pitchFamily="18" charset="0"/>
              </a:rPr>
            </a:br>
            <a:endParaRPr lang="en-US" b="1" dirty="0">
              <a:solidFill>
                <a:srgbClr val="C00000"/>
              </a:solidFill>
              <a:effectLst/>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457200" y="1484784"/>
            <a:ext cx="8229600" cy="4968552"/>
          </a:xfrm>
        </p:spPr>
        <p:txBody>
          <a:bodyPr>
            <a:normAutofit lnSpcReduction="10000"/>
          </a:bodyPr>
          <a:lstStyle/>
          <a:p>
            <a:pPr marL="109728" indent="0" algn="just" rtl="0">
              <a:buNone/>
            </a:pPr>
            <a:r>
              <a:rPr lang="en-US" sz="2400" dirty="0">
                <a:latin typeface="Times New Roman" panose="02020603050405020304" pitchFamily="18" charset="0"/>
                <a:cs typeface="Times New Roman" panose="02020603050405020304" pitchFamily="18" charset="0"/>
              </a:rPr>
              <a:t>Branched bulky N -alkyl substituents such as isopropyl </a:t>
            </a:r>
            <a:r>
              <a:rPr lang="en-US" sz="2400" dirty="0" smtClean="0">
                <a:latin typeface="Times New Roman" panose="02020603050405020304" pitchFamily="18" charset="0"/>
                <a:cs typeface="Times New Roman" panose="02020603050405020304" pitchFamily="18" charset="0"/>
              </a:rPr>
              <a:t>and </a:t>
            </a:r>
            <a:r>
              <a:rPr lang="en-US" sz="2400" dirty="0">
                <a:latin typeface="Times New Roman" panose="02020603050405020304" pitchFamily="18" charset="0"/>
                <a:cs typeface="Times New Roman" panose="02020603050405020304" pitchFamily="18" charset="0"/>
              </a:rPr>
              <a:t>t -butyl groups are good for β-antagonist activity,</a:t>
            </a:r>
          </a:p>
          <a:p>
            <a:pPr marL="109728" indent="0" algn="just" rtl="0">
              <a:buNone/>
            </a:pPr>
            <a:r>
              <a:rPr lang="en-US" sz="2400" dirty="0">
                <a:latin typeface="Times New Roman" panose="02020603050405020304" pitchFamily="18" charset="0"/>
                <a:cs typeface="Times New Roman" panose="02020603050405020304" pitchFamily="18" charset="0"/>
              </a:rPr>
              <a:t>suggesting an interaction with a hydrophobic pocket in the binding site (compare β-agonists);</a:t>
            </a:r>
          </a:p>
          <a:p>
            <a:pPr marL="109728" indent="0" algn="just" rtl="0">
              <a:buNone/>
            </a:pPr>
            <a:r>
              <a:rPr lang="en-US" sz="2400" dirty="0">
                <a:latin typeface="Times New Roman" panose="02020603050405020304" pitchFamily="18" charset="0"/>
                <a:cs typeface="Times New Roman" panose="02020603050405020304" pitchFamily="18" charset="0"/>
              </a:rPr>
              <a:t>• Variation of the aromatic ring system is possible and</a:t>
            </a:r>
          </a:p>
          <a:p>
            <a:pPr marL="109728" indent="0" algn="just" rtl="0">
              <a:buNone/>
            </a:pPr>
            <a:r>
              <a:rPr lang="en-US" sz="2400" dirty="0">
                <a:latin typeface="Times New Roman" panose="02020603050405020304" pitchFamily="18" charset="0"/>
                <a:cs typeface="Times New Roman" panose="02020603050405020304" pitchFamily="18" charset="0"/>
              </a:rPr>
              <a:t>Hetero aromatic rings can be introduced, such as those in pindolol and timolol </a:t>
            </a:r>
          </a:p>
          <a:p>
            <a:pPr marL="109728" indent="0" algn="just" rtl="0">
              <a:buNone/>
            </a:pPr>
            <a:r>
              <a:rPr lang="en-US" sz="2400" dirty="0">
                <a:latin typeface="Times New Roman" panose="02020603050405020304" pitchFamily="18" charset="0"/>
                <a:cs typeface="Times New Roman" panose="02020603050405020304" pitchFamily="18" charset="0"/>
              </a:rPr>
              <a:t>• Substitution on the side chain methylene group increases metabolic stability but lowers activity;</a:t>
            </a:r>
          </a:p>
          <a:p>
            <a:pPr marL="109728" indent="0" algn="just" rtl="0">
              <a:buNone/>
            </a:pPr>
            <a:r>
              <a:rPr lang="en-US" sz="2400" dirty="0">
                <a:latin typeface="Times New Roman" panose="02020603050405020304" pitchFamily="18" charset="0"/>
                <a:cs typeface="Times New Roman" panose="02020603050405020304" pitchFamily="18" charset="0"/>
              </a:rPr>
              <a:t>• The alcohol group on the side chain is essential for activity;</a:t>
            </a:r>
          </a:p>
          <a:p>
            <a:pPr marL="109728" indent="0" algn="just" rtl="0">
              <a:buNone/>
            </a:pPr>
            <a:r>
              <a:rPr lang="en-US"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Replacing the ether oxygen on the side chain with S, CH</a:t>
            </a:r>
            <a:r>
              <a:rPr lang="en-US" sz="2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or N-Me is detrimental, although a tissue-selective β-blocker has been obtained replacing O with NH</a:t>
            </a:r>
          </a:p>
          <a:p>
            <a:pPr marL="109728" indent="0" algn="l" rtl="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22896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696"/>
            <a:ext cx="8229600" cy="5487416"/>
          </a:xfrm>
        </p:spPr>
        <p:txBody>
          <a:bodyPr>
            <a:normAutofit/>
          </a:bodyPr>
          <a:lstStyle/>
          <a:p>
            <a:pPr marL="109728" indent="0" algn="l" rtl="0">
              <a:buNone/>
            </a:pPr>
            <a:r>
              <a:rPr lang="en-US" sz="2400" dirty="0" smtClean="0">
                <a:latin typeface="Times New Roman" panose="02020603050405020304" pitchFamily="18" charset="0"/>
                <a:cs typeface="Times New Roman" panose="02020603050405020304" pitchFamily="18" charset="0"/>
              </a:rPr>
              <a:t>• N -alkyl substituents longer than isopropyl or t –butyl are less effective</a:t>
            </a:r>
          </a:p>
          <a:p>
            <a:pPr marL="109728" indent="0" algn="l" rtl="0">
              <a:buNone/>
            </a:pPr>
            <a:r>
              <a:rPr lang="en-US" sz="2400" dirty="0" smtClean="0">
                <a:latin typeface="Times New Roman" panose="02020603050405020304" pitchFamily="18" charset="0"/>
                <a:cs typeface="Times New Roman" panose="02020603050405020304" pitchFamily="18" charset="0"/>
              </a:rPr>
              <a:t>• adding an N –aryl ethyl group, such as –CH-Me</a:t>
            </a:r>
            <a:r>
              <a:rPr lang="en-US" sz="18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 -CH</a:t>
            </a:r>
            <a:r>
              <a:rPr lang="en-US" sz="18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-Ph or CH- Me-CH</a:t>
            </a:r>
            <a:r>
              <a:rPr lang="en-US" sz="18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-Ph, is beneficial  ( extension ) </a:t>
            </a:r>
          </a:p>
          <a:p>
            <a:pPr marL="109728" indent="0" algn="l" rtl="0">
              <a:buNone/>
            </a:pPr>
            <a:r>
              <a:rPr lang="en-US" sz="2400" dirty="0" smtClean="0">
                <a:latin typeface="Times New Roman" panose="02020603050405020304" pitchFamily="18" charset="0"/>
                <a:cs typeface="Times New Roman" panose="02020603050405020304" pitchFamily="18" charset="0"/>
              </a:rPr>
              <a:t>• The amine must be secondary.</a:t>
            </a:r>
          </a:p>
          <a:p>
            <a:pPr marL="109728" indent="0">
              <a:buNone/>
            </a:pPr>
            <a:r>
              <a:rPr lang="en-US" dirty="0" smtClean="0">
                <a:latin typeface="Times New Roman" panose="02020603050405020304" pitchFamily="18" charset="0"/>
                <a:cs typeface="Times New Roman" panose="02020603050405020304" pitchFamily="18" charset="0"/>
              </a:rPr>
              <a:t>Structure–activity relationships of aryloxypropanolamines.</a:t>
            </a:r>
            <a:endParaRPr lang="en-US" sz="2400"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708920"/>
            <a:ext cx="8352928"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99592" y="5949280"/>
            <a:ext cx="7776864" cy="461665"/>
          </a:xfrm>
          <a:prstGeom prst="rect">
            <a:avLst/>
          </a:prstGeom>
        </p:spPr>
        <p:txBody>
          <a:bodyPr wrap="square">
            <a:spAutoFit/>
          </a:bodyPr>
          <a:lstStyle/>
          <a:p>
            <a:pPr algn="l"/>
            <a:r>
              <a:rPr lang="en-US" sz="2400" dirty="0">
                <a:latin typeface="Times New Roman" panose="02020603050405020304" pitchFamily="18" charset="0"/>
                <a:cs typeface="Times New Roman" panose="02020603050405020304" pitchFamily="18" charset="0"/>
              </a:rPr>
              <a:t>. Structure–activity relationships of aryloxypropanolamines.</a:t>
            </a:r>
          </a:p>
        </p:txBody>
      </p:sp>
    </p:spTree>
    <p:extLst>
      <p:ext uri="{BB962C8B-B14F-4D97-AF65-F5344CB8AC3E}">
        <p14:creationId xmlns:p14="http://schemas.microsoft.com/office/powerpoint/2010/main" val="9555153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t="7400"/>
          <a:stretch/>
        </p:blipFill>
        <p:spPr bwMode="auto">
          <a:xfrm>
            <a:off x="899592" y="692696"/>
            <a:ext cx="7200800"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389511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7623" y="450250"/>
            <a:ext cx="6840761" cy="523220"/>
          </a:xfrm>
          <a:prstGeom prst="rect">
            <a:avLst/>
          </a:prstGeom>
        </p:spPr>
        <p:txBody>
          <a:bodyPr wrap="square">
            <a:spAutoFit/>
          </a:bodyPr>
          <a:lstStyle/>
          <a:p>
            <a:pPr algn="l" rtl="0"/>
            <a:r>
              <a:rPr lang="en-US" sz="2800" b="1" dirty="0" smtClean="0">
                <a:solidFill>
                  <a:srgbClr val="FF0000"/>
                </a:solidFill>
                <a:latin typeface="Times New Roman" pitchFamily="18" charset="0"/>
                <a:cs typeface="Times New Roman" pitchFamily="18" charset="0"/>
              </a:rPr>
              <a:t>Other Nonselective -Blockers.</a:t>
            </a:r>
            <a:endParaRPr lang="ar-IQ" sz="2800" dirty="0">
              <a:solidFill>
                <a:srgbClr val="FF0000"/>
              </a:solidFill>
            </a:endParaRPr>
          </a:p>
        </p:txBody>
      </p:sp>
      <p:pic>
        <p:nvPicPr>
          <p:cNvPr id="9218"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1043608" y="973470"/>
            <a:ext cx="6336704" cy="5767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b="1" dirty="0" smtClean="0">
                <a:solidFill>
                  <a:srgbClr val="0070C0"/>
                </a:solidFill>
                <a:latin typeface="Times New Roman" pitchFamily="18" charset="0"/>
                <a:cs typeface="Times New Roman" pitchFamily="18" charset="0"/>
              </a:rPr>
              <a:t>Adrenergic Receptors</a:t>
            </a:r>
            <a:br>
              <a:rPr lang="en-US" sz="3200" b="1" dirty="0" smtClean="0">
                <a:solidFill>
                  <a:srgbClr val="0070C0"/>
                </a:solidFill>
                <a:latin typeface="Times New Roman" pitchFamily="18" charset="0"/>
                <a:cs typeface="Times New Roman" pitchFamily="18" charset="0"/>
              </a:rPr>
            </a:br>
            <a:r>
              <a:rPr lang="en-US" sz="3200" b="1" dirty="0" smtClean="0">
                <a:solidFill>
                  <a:srgbClr val="0070C0"/>
                </a:solidFill>
                <a:latin typeface="Times New Roman" pitchFamily="18" charset="0"/>
                <a:cs typeface="Times New Roman" pitchFamily="18" charset="0"/>
              </a:rPr>
              <a:t>Adrenergic Receptor Subtypes</a:t>
            </a:r>
            <a:endParaRPr lang="ar-IQ" sz="3200" b="1" dirty="0">
              <a:solidFill>
                <a:srgbClr val="0070C0"/>
              </a:solidFill>
              <a:latin typeface="Times New Roman" pitchFamily="18" charset="0"/>
              <a:cs typeface="Times New Roman" pitchFamily="18" charset="0"/>
            </a:endParaRPr>
          </a:p>
        </p:txBody>
      </p:sp>
      <p:sp>
        <p:nvSpPr>
          <p:cNvPr id="2" name="Content Placeholder 1"/>
          <p:cNvSpPr>
            <a:spLocks noGrp="1"/>
          </p:cNvSpPr>
          <p:nvPr>
            <p:ph idx="1"/>
          </p:nvPr>
        </p:nvSpPr>
        <p:spPr>
          <a:xfrm>
            <a:off x="251520" y="1600200"/>
            <a:ext cx="8435280" cy="4876800"/>
          </a:xfrm>
        </p:spPr>
        <p:txBody>
          <a:bodyPr>
            <a:normAutofit/>
          </a:bodyPr>
          <a:lstStyle/>
          <a:p>
            <a:pPr marL="360363" indent="271463" algn="just" rtl="0">
              <a:buNone/>
            </a:pPr>
            <a:r>
              <a:rPr lang="en-US" sz="2400" dirty="0" smtClean="0">
                <a:latin typeface="Times New Roman" pitchFamily="18" charset="0"/>
                <a:cs typeface="Times New Roman" pitchFamily="18" charset="0"/>
              </a:rPr>
              <a:t>Most signaling molecules such as CAs </a:t>
            </a:r>
            <a:r>
              <a:rPr lang="en-US" sz="2400" dirty="0" smtClean="0">
                <a:solidFill>
                  <a:srgbClr val="FF0000"/>
                </a:solidFill>
                <a:latin typeface="Times New Roman" pitchFamily="18" charset="0"/>
                <a:cs typeface="Times New Roman" pitchFamily="18" charset="0"/>
              </a:rPr>
              <a:t>are too polar </a:t>
            </a:r>
            <a:r>
              <a:rPr lang="en-US" sz="2400" dirty="0" smtClean="0">
                <a:latin typeface="Times New Roman" pitchFamily="18" charset="0"/>
                <a:cs typeface="Times New Roman" pitchFamily="18" charset="0"/>
              </a:rPr>
              <a:t>to pass through the membrane, the information must be transmitted across the cell membrane without the molecules themselves entering the cell.</a:t>
            </a:r>
            <a:endParaRPr lang="ar-IQ" sz="2400" dirty="0" smtClean="0">
              <a:latin typeface="Times New Roman" pitchFamily="18" charset="0"/>
              <a:cs typeface="Times New Roman" pitchFamily="18" charset="0"/>
            </a:endParaRPr>
          </a:p>
          <a:p>
            <a:pPr marL="365125" indent="357188" algn="just" rtl="0">
              <a:buNone/>
            </a:pPr>
            <a:r>
              <a:rPr lang="en-US" sz="2400" dirty="0" smtClean="0">
                <a:latin typeface="Times New Roman" pitchFamily="18" charset="0"/>
                <a:cs typeface="Times New Roman" pitchFamily="18" charset="0"/>
              </a:rPr>
              <a:t>An important factor in the response of any cell or organ to adrenergic drugs is the </a:t>
            </a:r>
            <a:r>
              <a:rPr lang="en-US" sz="2400" dirty="0" smtClean="0">
                <a:solidFill>
                  <a:srgbClr val="00B050"/>
                </a:solidFill>
                <a:latin typeface="Times New Roman" pitchFamily="18" charset="0"/>
                <a:cs typeface="Times New Roman" pitchFamily="18" charset="0"/>
              </a:rPr>
              <a:t>density and proportion of </a:t>
            </a:r>
            <a:r>
              <a:rPr lang="el-GR" sz="2400" dirty="0" smtClean="0">
                <a:solidFill>
                  <a:srgbClr val="00B050"/>
                </a:solidFill>
                <a:latin typeface="Times New Roman"/>
                <a:cs typeface="Times New Roman"/>
              </a:rPr>
              <a:t>α</a:t>
            </a:r>
            <a:r>
              <a:rPr lang="en-US" sz="2400" dirty="0" smtClean="0">
                <a:solidFill>
                  <a:srgbClr val="00B050"/>
                </a:solidFill>
                <a:latin typeface="Times New Roman" pitchFamily="18" charset="0"/>
                <a:cs typeface="Times New Roman" pitchFamily="18" charset="0"/>
              </a:rPr>
              <a:t>- and </a:t>
            </a:r>
            <a:r>
              <a:rPr lang="el-GR" sz="2400" dirty="0" smtClean="0">
                <a:solidFill>
                  <a:srgbClr val="00B050"/>
                </a:solidFill>
                <a:latin typeface="Times New Roman"/>
                <a:cs typeface="Times New Roman"/>
              </a:rPr>
              <a:t>β</a:t>
            </a:r>
            <a:r>
              <a:rPr lang="en-US" sz="2400" dirty="0" smtClean="0">
                <a:solidFill>
                  <a:srgbClr val="00B050"/>
                </a:solidFill>
                <a:latin typeface="Times New Roman" pitchFamily="18" charset="0"/>
                <a:cs typeface="Times New Roman" pitchFamily="18" charset="0"/>
              </a:rPr>
              <a:t>-adrenoceptors.</a:t>
            </a:r>
            <a:r>
              <a:rPr lang="en-US" sz="2400" dirty="0" smtClean="0">
                <a:solidFill>
                  <a:schemeClr val="accent4"/>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For example, NE has relatively little capacity to increase bronchial airflow, because the receptors in bronchial smooth muscle are largely of the </a:t>
            </a:r>
            <a:r>
              <a:rPr lang="el-GR" sz="2400" dirty="0" smtClean="0">
                <a:latin typeface="Times New Roman"/>
                <a:cs typeface="Times New Roman"/>
              </a:rPr>
              <a:t>β</a:t>
            </a:r>
            <a:r>
              <a:rPr lang="en-US" sz="2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-subtype.</a:t>
            </a:r>
            <a:r>
              <a:rPr lang="en-US" sz="2400" dirty="0" smtClean="0"/>
              <a:t> </a:t>
            </a:r>
          </a:p>
          <a:p>
            <a:pPr marL="365125" indent="357188" algn="just" rtl="0">
              <a:buNone/>
            </a:pPr>
            <a:r>
              <a:rPr lang="en-US" sz="2400" dirty="0" smtClean="0">
                <a:latin typeface="Times New Roman" pitchFamily="18" charset="0"/>
                <a:cs typeface="Times New Roman" pitchFamily="18" charset="0"/>
              </a:rPr>
              <a:t>In contrast, isoproterenol (ISO) and E are potent bronchodilators.</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738531"/>
          </a:xfrm>
        </p:spPr>
        <p:txBody>
          <a:bodyPr>
            <a:normAutofit/>
          </a:bodyPr>
          <a:lstStyle/>
          <a:p>
            <a:pPr marL="365125" indent="352425" algn="just" rtl="0">
              <a:buNone/>
            </a:pPr>
            <a:r>
              <a:rPr lang="el-GR" b="1" dirty="0" smtClean="0">
                <a:solidFill>
                  <a:srgbClr val="0070C0"/>
                </a:solidFill>
                <a:latin typeface="Times New Roman"/>
                <a:cs typeface="Times New Roman"/>
              </a:rPr>
              <a:t>β</a:t>
            </a:r>
            <a:r>
              <a:rPr lang="en-US" sz="2000" b="1" dirty="0" smtClean="0">
                <a:solidFill>
                  <a:srgbClr val="0070C0"/>
                </a:solidFill>
                <a:latin typeface="Times New Roman" pitchFamily="18" charset="0"/>
                <a:cs typeface="Times New Roman" pitchFamily="18" charset="0"/>
              </a:rPr>
              <a:t>1</a:t>
            </a:r>
            <a:r>
              <a:rPr lang="en-US" b="1" dirty="0" smtClean="0">
                <a:solidFill>
                  <a:srgbClr val="0070C0"/>
                </a:solidFill>
                <a:latin typeface="Times New Roman" pitchFamily="18" charset="0"/>
                <a:cs typeface="Times New Roman" pitchFamily="18" charset="0"/>
              </a:rPr>
              <a:t>-blockers </a:t>
            </a:r>
            <a:r>
              <a:rPr lang="en-US" dirty="0" smtClean="0">
                <a:latin typeface="Times New Roman" pitchFamily="18" charset="0"/>
                <a:cs typeface="Times New Roman" pitchFamily="18" charset="0"/>
              </a:rPr>
              <a:t>are drugs that have a greater affinity for the </a:t>
            </a:r>
            <a:r>
              <a:rPr lang="el-GR" dirty="0" smtClean="0">
                <a:latin typeface="Times New Roman"/>
                <a:cs typeface="Times New Roman"/>
              </a:rPr>
              <a:t>β</a:t>
            </a:r>
            <a:r>
              <a:rPr lang="en-US" sz="2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-receptors of the heart than for </a:t>
            </a:r>
            <a:r>
              <a:rPr lang="el-GR" dirty="0" smtClean="0">
                <a:latin typeface="Times New Roman"/>
                <a:cs typeface="Times New Roman"/>
              </a:rPr>
              <a:t>β</a:t>
            </a:r>
            <a:r>
              <a:rPr lang="en-US" sz="2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-receptors in other tissues. </a:t>
            </a:r>
          </a:p>
          <a:p>
            <a:pPr marL="365125" indent="352425" algn="just" rtl="0">
              <a:buNone/>
            </a:pPr>
            <a:r>
              <a:rPr lang="en-US" dirty="0" smtClean="0">
                <a:latin typeface="Times New Roman" pitchFamily="18" charset="0"/>
                <a:cs typeface="Times New Roman" pitchFamily="18" charset="0"/>
              </a:rPr>
              <a:t>Such cardio selective agents should provide two important therapeutic advantages. The first advantage should be the lack of </a:t>
            </a:r>
            <a:r>
              <a:rPr lang="en-US" dirty="0" smtClean="0">
                <a:solidFill>
                  <a:srgbClr val="0070C0"/>
                </a:solidFill>
                <a:latin typeface="Times New Roman" pitchFamily="18" charset="0"/>
                <a:cs typeface="Times New Roman" pitchFamily="18" charset="0"/>
              </a:rPr>
              <a:t>a blocking effect on the </a:t>
            </a:r>
            <a:r>
              <a:rPr lang="el-GR" dirty="0" smtClean="0">
                <a:solidFill>
                  <a:srgbClr val="0070C0"/>
                </a:solidFill>
                <a:latin typeface="Times New Roman"/>
                <a:cs typeface="Times New Roman"/>
              </a:rPr>
              <a:t>β</a:t>
            </a:r>
            <a:r>
              <a:rPr lang="en-US" sz="2000" dirty="0" smtClean="0">
                <a:solidFill>
                  <a:srgbClr val="0070C0"/>
                </a:solidFill>
                <a:latin typeface="Times New Roman" pitchFamily="18" charset="0"/>
                <a:cs typeface="Times New Roman" pitchFamily="18" charset="0"/>
              </a:rPr>
              <a:t>2</a:t>
            </a:r>
            <a:r>
              <a:rPr lang="en-US" dirty="0" smtClean="0">
                <a:solidFill>
                  <a:srgbClr val="0070C0"/>
                </a:solidFill>
                <a:latin typeface="Times New Roman" pitchFamily="18" charset="0"/>
                <a:cs typeface="Times New Roman" pitchFamily="18" charset="0"/>
              </a:rPr>
              <a:t>-receptors in the bronchi.</a:t>
            </a:r>
          </a:p>
          <a:p>
            <a:pPr marL="365125" indent="352425" algn="just" rtl="0">
              <a:buNone/>
            </a:pPr>
            <a:r>
              <a:rPr lang="en-US" dirty="0" smtClean="0">
                <a:latin typeface="Times New Roman" pitchFamily="18" charset="0"/>
                <a:cs typeface="Times New Roman" pitchFamily="18" charset="0"/>
              </a:rPr>
              <a:t>Theoretically, this would make </a:t>
            </a:r>
            <a:r>
              <a:rPr lang="el-GR" dirty="0" smtClean="0">
                <a:latin typeface="Times New Roman"/>
                <a:cs typeface="Times New Roman"/>
              </a:rPr>
              <a:t>β</a:t>
            </a:r>
            <a:r>
              <a:rPr lang="en-US" sz="2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-blockers safe for use in patients who have bronchitis or bronchial asthma</a:t>
            </a:r>
            <a:r>
              <a:rPr lang="en-US" dirty="0" smtClean="0"/>
              <a:t>. </a:t>
            </a:r>
            <a:r>
              <a:rPr lang="en-US" dirty="0" smtClean="0">
                <a:latin typeface="Times New Roman" pitchFamily="18" charset="0"/>
                <a:cs typeface="Times New Roman" pitchFamily="18" charset="0"/>
              </a:rPr>
              <a:t>The second advantage should be the absence of </a:t>
            </a:r>
            <a:r>
              <a:rPr lang="en-US" dirty="0" smtClean="0">
                <a:solidFill>
                  <a:srgbClr val="0070C0"/>
                </a:solidFill>
                <a:latin typeface="Times New Roman" pitchFamily="18" charset="0"/>
                <a:cs typeface="Times New Roman" pitchFamily="18" charset="0"/>
              </a:rPr>
              <a:t>blockade of the vascular </a:t>
            </a:r>
            <a:r>
              <a:rPr lang="el-GR" dirty="0" smtClean="0">
                <a:solidFill>
                  <a:srgbClr val="0070C0"/>
                </a:solidFill>
                <a:latin typeface="Times New Roman"/>
                <a:cs typeface="Times New Roman"/>
              </a:rPr>
              <a:t>β</a:t>
            </a:r>
            <a:r>
              <a:rPr lang="en-US" sz="2000" dirty="0" smtClean="0">
                <a:solidFill>
                  <a:srgbClr val="0070C0"/>
                </a:solidFill>
                <a:latin typeface="Times New Roman" pitchFamily="18" charset="0"/>
                <a:cs typeface="Times New Roman" pitchFamily="18" charset="0"/>
              </a:rPr>
              <a:t>2</a:t>
            </a:r>
            <a:r>
              <a:rPr lang="en-US" dirty="0" smtClean="0">
                <a:solidFill>
                  <a:srgbClr val="0070C0"/>
                </a:solidFill>
                <a:latin typeface="Times New Roman" pitchFamily="18" charset="0"/>
                <a:cs typeface="Times New Roman" pitchFamily="18" charset="0"/>
              </a:rPr>
              <a:t>-receptors, which mediate vasodilation</a:t>
            </a:r>
            <a:r>
              <a:rPr lang="en-US" dirty="0" smtClean="0">
                <a:solidFill>
                  <a:srgbClr val="0070C0"/>
                </a:solidFill>
              </a:rPr>
              <a:t>.</a:t>
            </a:r>
            <a:endParaRPr lang="ar-IQ" dirty="0">
              <a:solidFill>
                <a:srgbClr val="0070C0"/>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548680"/>
            <a:ext cx="8964488" cy="868958"/>
          </a:xfrm>
        </p:spPr>
        <p:txBody>
          <a:bodyPr>
            <a:normAutofit/>
          </a:bodyPr>
          <a:lstStyle/>
          <a:p>
            <a:r>
              <a:rPr lang="en-US" sz="3200" b="1" dirty="0">
                <a:solidFill>
                  <a:schemeClr val="accent5"/>
                </a:solidFill>
                <a:latin typeface="Times New Roman" panose="02020603050405020304" pitchFamily="18" charset="0"/>
                <a:cs typeface="Times New Roman" panose="02020603050405020304" pitchFamily="18" charset="0"/>
              </a:rPr>
              <a:t>Short-acting </a:t>
            </a:r>
            <a:r>
              <a:rPr lang="el-GR" sz="3200" b="1" dirty="0">
                <a:solidFill>
                  <a:schemeClr val="accent5"/>
                </a:solidFill>
                <a:latin typeface="Times New Roman" panose="02020603050405020304" pitchFamily="18" charset="0"/>
                <a:cs typeface="Times New Roman" panose="02020603050405020304" pitchFamily="18" charset="0"/>
              </a:rPr>
              <a:t>β-</a:t>
            </a:r>
            <a:r>
              <a:rPr lang="en-US" sz="3200" b="1" dirty="0">
                <a:solidFill>
                  <a:schemeClr val="accent5"/>
                </a:solidFill>
                <a:latin typeface="Times New Roman" panose="02020603050405020304" pitchFamily="18" charset="0"/>
                <a:cs typeface="Times New Roman" panose="02020603050405020304" pitchFamily="18" charset="0"/>
              </a:rPr>
              <a:t>blockers</a:t>
            </a:r>
            <a:endParaRPr lang="ar-IQ" sz="3200" b="1" dirty="0">
              <a:solidFill>
                <a:schemeClr val="accent5"/>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457200" y="1340768"/>
            <a:ext cx="8229600" cy="5136232"/>
          </a:xfrm>
        </p:spPr>
        <p:txBody>
          <a:bodyPr/>
          <a:lstStyle/>
          <a:p>
            <a:pPr marL="0" indent="0">
              <a:buNone/>
            </a:pPr>
            <a:r>
              <a:rPr lang="en-US" dirty="0" smtClean="0">
                <a:latin typeface="Times New Roman" panose="02020603050405020304" pitchFamily="18" charset="0"/>
                <a:cs typeface="Times New Roman" panose="02020603050405020304" pitchFamily="18" charset="0"/>
              </a:rPr>
              <a:t>    Most </a:t>
            </a:r>
            <a:r>
              <a:rPr lang="en-US" dirty="0">
                <a:latin typeface="Times New Roman" panose="02020603050405020304" pitchFamily="18" charset="0"/>
                <a:cs typeface="Times New Roman" panose="02020603050405020304" pitchFamily="18" charset="0"/>
              </a:rPr>
              <a:t>clinically useful β-blockers should have a reasonably</a:t>
            </a:r>
          </a:p>
          <a:p>
            <a:pPr marL="0" indent="0">
              <a:buNone/>
            </a:pPr>
            <a:r>
              <a:rPr lang="en-US" dirty="0">
                <a:latin typeface="Times New Roman" panose="02020603050405020304" pitchFamily="18" charset="0"/>
                <a:cs typeface="Times New Roman" panose="02020603050405020304" pitchFamily="18" charset="0"/>
              </a:rPr>
              <a:t>long duration of action such that they need only </a:t>
            </a:r>
            <a:r>
              <a:rPr lang="en-US" dirty="0" smtClean="0">
                <a:latin typeface="Times New Roman" panose="02020603050405020304" pitchFamily="18" charset="0"/>
                <a:cs typeface="Times New Roman" panose="02020603050405020304" pitchFamily="18" charset="0"/>
              </a:rPr>
              <a:t>be taken </a:t>
            </a:r>
            <a:r>
              <a:rPr lang="en-US" dirty="0">
                <a:latin typeface="Times New Roman" panose="02020603050405020304" pitchFamily="18" charset="0"/>
                <a:cs typeface="Times New Roman" panose="02020603050405020304" pitchFamily="18" charset="0"/>
              </a:rPr>
              <a:t>once or twice a day. However, there is an </a:t>
            </a:r>
            <a:r>
              <a:rPr lang="en-US" dirty="0" smtClean="0">
                <a:latin typeface="Times New Roman" panose="02020603050405020304" pitchFamily="18" charset="0"/>
                <a:cs typeface="Times New Roman" panose="02020603050405020304" pitchFamily="18" charset="0"/>
              </a:rPr>
              <a:t>advantage in </a:t>
            </a:r>
            <a:r>
              <a:rPr lang="en-US" dirty="0">
                <a:latin typeface="Times New Roman" panose="02020603050405020304" pitchFamily="18" charset="0"/>
                <a:cs typeface="Times New Roman" panose="02020603050405020304" pitchFamily="18" charset="0"/>
              </a:rPr>
              <a:t>having a very short-acting agent with a </a:t>
            </a:r>
            <a:r>
              <a:rPr lang="en-US" dirty="0" smtClean="0">
                <a:latin typeface="Times New Roman" panose="02020603050405020304" pitchFamily="18" charset="0"/>
                <a:cs typeface="Times New Roman" panose="02020603050405020304" pitchFamily="18" charset="0"/>
              </a:rPr>
              <a:t>half-life measured </a:t>
            </a:r>
            <a:r>
              <a:rPr lang="en-US" dirty="0">
                <a:latin typeface="Times New Roman" panose="02020603050405020304" pitchFamily="18" charset="0"/>
                <a:cs typeface="Times New Roman" panose="02020603050405020304" pitchFamily="18" charset="0"/>
              </a:rPr>
              <a:t>in minutes rather than hours, because they </a:t>
            </a:r>
            <a:r>
              <a:rPr lang="en-US" dirty="0" smtClean="0">
                <a:latin typeface="Times New Roman" panose="02020603050405020304" pitchFamily="18" charset="0"/>
                <a:cs typeface="Times New Roman" panose="02020603050405020304" pitchFamily="18" charset="0"/>
              </a:rPr>
              <a:t>can be </a:t>
            </a:r>
            <a:r>
              <a:rPr lang="en-US" dirty="0">
                <a:latin typeface="Times New Roman" panose="02020603050405020304" pitchFamily="18" charset="0"/>
                <a:cs typeface="Times New Roman" panose="02020603050405020304" pitchFamily="18" charset="0"/>
              </a:rPr>
              <a:t>administered during surgical procedures to treat </a:t>
            </a:r>
            <a:r>
              <a:rPr lang="en-US" dirty="0" smtClean="0">
                <a:latin typeface="Times New Roman" panose="02020603050405020304" pitchFamily="18" charset="0"/>
                <a:cs typeface="Times New Roman" panose="02020603050405020304" pitchFamily="18" charset="0"/>
              </a:rPr>
              <a:t>any cardiac </a:t>
            </a:r>
            <a:r>
              <a:rPr lang="en-US" dirty="0">
                <a:latin typeface="Times New Roman" panose="02020603050405020304" pitchFamily="18" charset="0"/>
                <a:cs typeface="Times New Roman" panose="02020603050405020304" pitchFamily="18" charset="0"/>
              </a:rPr>
              <a:t>problems that may arise during the operation.</a:t>
            </a:r>
          </a:p>
          <a:p>
            <a:pPr marL="0" indent="0">
              <a:buNone/>
            </a:pPr>
            <a:r>
              <a:rPr lang="en-US" dirty="0" smtClean="0">
                <a:solidFill>
                  <a:srgbClr val="C00000"/>
                </a:solidFill>
                <a:latin typeface="Times New Roman" panose="02020603050405020304" pitchFamily="18" charset="0"/>
                <a:cs typeface="Times New Roman" panose="02020603050405020304" pitchFamily="18" charset="0"/>
              </a:rPr>
              <a:t>    Esmolol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one such agent. It has a rapid </a:t>
            </a:r>
            <a:r>
              <a:rPr lang="en-US" dirty="0" smtClean="0">
                <a:latin typeface="Times New Roman" panose="02020603050405020304" pitchFamily="18" charset="0"/>
                <a:cs typeface="Times New Roman" panose="02020603050405020304" pitchFamily="18" charset="0"/>
              </a:rPr>
              <a:t>onset of </a:t>
            </a:r>
            <a:r>
              <a:rPr lang="en-US" dirty="0">
                <a:latin typeface="Times New Roman" panose="02020603050405020304" pitchFamily="18" charset="0"/>
                <a:cs typeface="Times New Roman" panose="02020603050405020304" pitchFamily="18" charset="0"/>
              </a:rPr>
              <a:t>action and is administered if the heart starts to beat </a:t>
            </a:r>
            <a:r>
              <a:rPr lang="en-US" dirty="0" smtClean="0">
                <a:latin typeface="Times New Roman" panose="02020603050405020304" pitchFamily="18" charset="0"/>
                <a:cs typeface="Times New Roman" panose="02020603050405020304" pitchFamily="18" charset="0"/>
              </a:rPr>
              <a:t>too rapidly</a:t>
            </a:r>
            <a:r>
              <a:rPr lang="en-US" dirty="0">
                <a:latin typeface="Times New Roman" panose="02020603050405020304" pitchFamily="18" charset="0"/>
                <a:cs typeface="Times New Roman" panose="02020603050405020304" pitchFamily="18" charset="0"/>
              </a:rPr>
              <a:t>. Because it is a short-acting agent, its actions </a:t>
            </a:r>
            <a:r>
              <a:rPr lang="en-US" dirty="0" smtClean="0">
                <a:latin typeface="Times New Roman" panose="02020603050405020304" pitchFamily="18" charset="0"/>
                <a:cs typeface="Times New Roman" panose="02020603050405020304" pitchFamily="18" charset="0"/>
              </a:rPr>
              <a:t>are quickly </a:t>
            </a:r>
            <a:r>
              <a:rPr lang="en-US" dirty="0">
                <a:latin typeface="Times New Roman" panose="02020603050405020304" pitchFamily="18" charset="0"/>
                <a:cs typeface="Times New Roman" panose="02020603050405020304" pitchFamily="18" charset="0"/>
              </a:rPr>
              <a:t>reversed once administration has been stopped.</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712296"/>
          </a:xfrm>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   </a:t>
            </a:r>
            <a:r>
              <a:rPr lang="en-US" dirty="0" smtClean="0">
                <a:solidFill>
                  <a:srgbClr val="C00000"/>
                </a:solidFill>
                <a:latin typeface="Times New Roman" panose="02020603050405020304" pitchFamily="18" charset="0"/>
                <a:cs typeface="Times New Roman" panose="02020603050405020304" pitchFamily="18" charset="0"/>
              </a:rPr>
              <a:t> Practolol </a:t>
            </a:r>
            <a:r>
              <a:rPr lang="en-US" dirty="0">
                <a:latin typeface="Times New Roman" panose="02020603050405020304" pitchFamily="18" charset="0"/>
                <a:cs typeface="Times New Roman" panose="02020603050405020304" pitchFamily="18" charset="0"/>
              </a:rPr>
              <a:t>was the lead compound used in the development</a:t>
            </a:r>
          </a:p>
          <a:p>
            <a:pPr marL="0" indent="0">
              <a:buNone/>
            </a:pPr>
            <a:r>
              <a:rPr lang="en-US" dirty="0">
                <a:latin typeface="Times New Roman" panose="02020603050405020304" pitchFamily="18" charset="0"/>
                <a:cs typeface="Times New Roman" panose="02020603050405020304" pitchFamily="18" charset="0"/>
              </a:rPr>
              <a:t>of </a:t>
            </a:r>
            <a:r>
              <a:rPr lang="en-US" dirty="0">
                <a:solidFill>
                  <a:schemeClr val="tx2"/>
                </a:solidFill>
                <a:latin typeface="Times New Roman" panose="02020603050405020304" pitchFamily="18" charset="0"/>
                <a:cs typeface="Times New Roman" panose="02020603050405020304" pitchFamily="18" charset="0"/>
              </a:rPr>
              <a:t>Esmolol. </a:t>
            </a:r>
            <a:r>
              <a:rPr lang="en-US" dirty="0">
                <a:latin typeface="Times New Roman" panose="02020603050405020304" pitchFamily="18" charset="0"/>
                <a:cs typeface="Times New Roman" panose="02020603050405020304" pitchFamily="18" charset="0"/>
              </a:rPr>
              <a:t>The </a:t>
            </a:r>
            <a:r>
              <a:rPr lang="en-US" dirty="0">
                <a:solidFill>
                  <a:srgbClr val="00B050"/>
                </a:solidFill>
                <a:latin typeface="Times New Roman" panose="02020603050405020304" pitchFamily="18" charset="0"/>
                <a:cs typeface="Times New Roman" panose="02020603050405020304" pitchFamily="18" charset="0"/>
              </a:rPr>
              <a:t>amide group </a:t>
            </a:r>
            <a:r>
              <a:rPr lang="en-US" dirty="0">
                <a:latin typeface="Times New Roman" panose="02020603050405020304" pitchFamily="18" charset="0"/>
                <a:cs typeface="Times New Roman" panose="02020603050405020304" pitchFamily="18" charset="0"/>
              </a:rPr>
              <a:t>was replaced with </a:t>
            </a:r>
            <a:r>
              <a:rPr lang="en-US" dirty="0">
                <a:solidFill>
                  <a:srgbClr val="00B050"/>
                </a:solidFill>
                <a:latin typeface="Times New Roman" panose="02020603050405020304" pitchFamily="18" charset="0"/>
                <a:cs typeface="Times New Roman" panose="02020603050405020304" pitchFamily="18" charset="0"/>
              </a:rPr>
              <a:t>an ester, </a:t>
            </a:r>
            <a:r>
              <a:rPr lang="en-US" dirty="0">
                <a:latin typeface="Times New Roman" panose="02020603050405020304" pitchFamily="18" charset="0"/>
                <a:cs typeface="Times New Roman" panose="02020603050405020304" pitchFamily="18" charset="0"/>
              </a:rPr>
              <a:t>with the expectation that the ester would act as a bioisostere for the amide.   </a:t>
            </a:r>
          </a:p>
          <a:p>
            <a:pPr marL="0" indent="0">
              <a:buNone/>
            </a:pPr>
            <a:r>
              <a:rPr lang="en-US" dirty="0">
                <a:latin typeface="Times New Roman" panose="02020603050405020304" pitchFamily="18" charset="0"/>
                <a:cs typeface="Times New Roman" panose="02020603050405020304" pitchFamily="18" charset="0"/>
              </a:rPr>
              <a:t>    Moreover, it was anticipated that the ester group would prove susceptible to esterase enzymes and be rapidly hydrolysed to an inactive metabolite.</a:t>
            </a:r>
          </a:p>
          <a:p>
            <a:pPr marL="0" indent="0">
              <a:buNone/>
            </a:pPr>
            <a:r>
              <a:rPr lang="en-US" dirty="0">
                <a:latin typeface="Times New Roman" panose="02020603050405020304" pitchFamily="18" charset="0"/>
                <a:cs typeface="Times New Roman" panose="02020603050405020304" pitchFamily="18" charset="0"/>
              </a:rPr>
              <a:t>    The </a:t>
            </a:r>
            <a:r>
              <a:rPr lang="en-US" dirty="0">
                <a:solidFill>
                  <a:srgbClr val="00B050"/>
                </a:solidFill>
                <a:latin typeface="Times New Roman" panose="02020603050405020304" pitchFamily="18" charset="0"/>
                <a:cs typeface="Times New Roman" panose="02020603050405020304" pitchFamily="18" charset="0"/>
              </a:rPr>
              <a:t>aryl ester </a:t>
            </a:r>
            <a:r>
              <a:rPr lang="en-US" dirty="0">
                <a:latin typeface="Times New Roman" panose="02020603050405020304" pitchFamily="18" charset="0"/>
                <a:cs typeface="Times New Roman" panose="02020603050405020304" pitchFamily="18" charset="0"/>
              </a:rPr>
              <a:t>was indeed active as a β-blocker, but was not hydrolysed rapidly enough to be clinically useful.</a:t>
            </a:r>
          </a:p>
          <a:p>
            <a:pPr marL="0" indent="0">
              <a:buNone/>
            </a:pPr>
            <a:r>
              <a:rPr lang="en-US" dirty="0" smtClean="0">
                <a:latin typeface="Times New Roman" panose="02020603050405020304" pitchFamily="18" charset="0"/>
                <a:cs typeface="Times New Roman" panose="02020603050405020304" pitchFamily="18" charset="0"/>
              </a:rPr>
              <a:t>    It </a:t>
            </a:r>
            <a:r>
              <a:rPr lang="en-US" dirty="0">
                <a:latin typeface="Times New Roman" panose="02020603050405020304" pitchFamily="18" charset="0"/>
                <a:cs typeface="Times New Roman" panose="02020603050405020304" pitchFamily="18" charset="0"/>
              </a:rPr>
              <a:t>was concluded that the aromatic ring was </a:t>
            </a:r>
            <a:r>
              <a:rPr lang="en-US" dirty="0" smtClean="0">
                <a:latin typeface="Times New Roman" panose="02020603050405020304" pitchFamily="18" charset="0"/>
                <a:cs typeface="Times New Roman" panose="02020603050405020304" pitchFamily="18" charset="0"/>
              </a:rPr>
              <a:t>acting as </a:t>
            </a:r>
            <a:r>
              <a:rPr lang="en-US" dirty="0">
                <a:latin typeface="Times New Roman" panose="02020603050405020304" pitchFamily="18" charset="0"/>
                <a:cs typeface="Times New Roman" panose="02020603050405020304" pitchFamily="18" charset="0"/>
              </a:rPr>
              <a:t>a steric shield to the esterase enzymes, and so </a:t>
            </a:r>
            <a:r>
              <a:rPr lang="en-US" dirty="0" smtClean="0">
                <a:latin typeface="Times New Roman" panose="02020603050405020304" pitchFamily="18" charset="0"/>
                <a:cs typeface="Times New Roman" panose="02020603050405020304" pitchFamily="18" charset="0"/>
              </a:rPr>
              <a:t>linker chains </a:t>
            </a:r>
            <a:r>
              <a:rPr lang="en-US" dirty="0">
                <a:latin typeface="Times New Roman" panose="02020603050405020304" pitchFamily="18" charset="0"/>
                <a:cs typeface="Times New Roman" panose="02020603050405020304" pitchFamily="18" charset="0"/>
              </a:rPr>
              <a:t>were inserted between the aromatic ring and </a:t>
            </a:r>
            <a:r>
              <a:rPr lang="en-US" dirty="0" smtClean="0">
                <a:latin typeface="Times New Roman" panose="02020603050405020304" pitchFamily="18" charset="0"/>
                <a:cs typeface="Times New Roman" panose="02020603050405020304" pitchFamily="18" charset="0"/>
              </a:rPr>
              <a:t>the ester </a:t>
            </a:r>
            <a:r>
              <a:rPr lang="en-US" dirty="0">
                <a:latin typeface="Times New Roman" panose="02020603050405020304" pitchFamily="18" charset="0"/>
                <a:cs typeface="Times New Roman" panose="02020603050405020304" pitchFamily="18" charset="0"/>
              </a:rPr>
              <a:t>group to make the ester more ‘exposed’. An </a:t>
            </a:r>
            <a:r>
              <a:rPr lang="en-US" dirty="0" smtClean="0">
                <a:latin typeface="Times New Roman" panose="02020603050405020304" pitchFamily="18" charset="0"/>
                <a:cs typeface="Times New Roman" panose="02020603050405020304" pitchFamily="18" charset="0"/>
              </a:rPr>
              <a:t>ethylene linker </a:t>
            </a:r>
            <a:r>
              <a:rPr lang="en-US" dirty="0">
                <a:latin typeface="Times New Roman" panose="02020603050405020304" pitchFamily="18" charset="0"/>
                <a:cs typeface="Times New Roman" panose="02020603050405020304" pitchFamily="18" charset="0"/>
              </a:rPr>
              <a:t>proved ideal resulting in the discovery of </a:t>
            </a:r>
            <a:r>
              <a:rPr lang="en-US" dirty="0" smtClean="0">
                <a:solidFill>
                  <a:srgbClr val="C00000"/>
                </a:solidFill>
                <a:latin typeface="Times New Roman" panose="02020603050405020304" pitchFamily="18" charset="0"/>
                <a:cs typeface="Times New Roman" panose="02020603050405020304" pitchFamily="18" charset="0"/>
              </a:rPr>
              <a:t>Esmolol.</a:t>
            </a:r>
            <a:endParaRPr lang="en-US" dirty="0">
              <a:solidFill>
                <a:srgbClr val="C00000"/>
              </a:solidFill>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211826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640288"/>
          </a:xfrm>
        </p:spPr>
        <p:txBody>
          <a:bodyPr/>
          <a:lstStyle/>
          <a:p>
            <a:pPr marL="0" indent="0" algn="just">
              <a:buNone/>
            </a:pP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structure is slightly more potent than </a:t>
            </a:r>
            <a:r>
              <a:rPr lang="en-US" dirty="0" smtClean="0">
                <a:solidFill>
                  <a:srgbClr val="C00000"/>
                </a:solidFill>
                <a:latin typeface="Times New Roman" panose="02020603050405020304" pitchFamily="18" charset="0"/>
                <a:cs typeface="Times New Roman" panose="02020603050405020304" pitchFamily="18" charset="0"/>
              </a:rPr>
              <a:t>Practolol</a:t>
            </a:r>
            <a:r>
              <a:rPr lang="en-US" dirty="0" smtClean="0">
                <a:latin typeface="Times New Roman" panose="02020603050405020304" pitchFamily="18" charset="0"/>
                <a:cs typeface="Times New Roman" panose="02020603050405020304" pitchFamily="18" charset="0"/>
              </a:rPr>
              <a:t> and is significantly </a:t>
            </a:r>
            <a:r>
              <a:rPr lang="en-US" dirty="0">
                <a:latin typeface="Times New Roman" panose="02020603050405020304" pitchFamily="18" charset="0"/>
                <a:cs typeface="Times New Roman" panose="02020603050405020304" pitchFamily="18" charset="0"/>
              </a:rPr>
              <a:t>more cardioselective. Once </a:t>
            </a:r>
            <a:r>
              <a:rPr lang="en-US" dirty="0" smtClean="0">
                <a:latin typeface="Times New Roman" panose="02020603050405020304" pitchFamily="18" charset="0"/>
                <a:cs typeface="Times New Roman" panose="02020603050405020304" pitchFamily="18" charset="0"/>
              </a:rPr>
              <a:t>administration has </a:t>
            </a:r>
            <a:r>
              <a:rPr lang="en-US" dirty="0">
                <a:latin typeface="Times New Roman" panose="02020603050405020304" pitchFamily="18" charset="0"/>
                <a:cs typeface="Times New Roman" panose="02020603050405020304" pitchFamily="18" charset="0"/>
              </a:rPr>
              <a:t>been stopped, it takes 12 minutes to reach </a:t>
            </a:r>
            <a:r>
              <a:rPr lang="en-US" dirty="0" smtClean="0">
                <a:latin typeface="Times New Roman" panose="02020603050405020304" pitchFamily="18" charset="0"/>
                <a:cs typeface="Times New Roman" panose="02020603050405020304" pitchFamily="18" charset="0"/>
              </a:rPr>
              <a:t>80% recovery </a:t>
            </a:r>
            <a:r>
              <a:rPr lang="en-US" dirty="0">
                <a:latin typeface="Times New Roman" panose="02020603050405020304" pitchFamily="18" charset="0"/>
                <a:cs typeface="Times New Roman" panose="02020603050405020304" pitchFamily="18" charset="0"/>
              </a:rPr>
              <a:t>and 20 minutes to reach full recovery. </a:t>
            </a: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The inactive carboxylic </a:t>
            </a:r>
            <a:r>
              <a:rPr lang="en-US" dirty="0">
                <a:latin typeface="Times New Roman" panose="02020603050405020304" pitchFamily="18" charset="0"/>
                <a:cs typeface="Times New Roman" panose="02020603050405020304" pitchFamily="18" charset="0"/>
              </a:rPr>
              <a:t>acid metabolite that is formed is </a:t>
            </a:r>
            <a:r>
              <a:rPr lang="en-US" dirty="0" smtClean="0">
                <a:latin typeface="Times New Roman" panose="02020603050405020304" pitchFamily="18" charset="0"/>
                <a:cs typeface="Times New Roman" panose="02020603050405020304" pitchFamily="18" charset="0"/>
              </a:rPr>
              <a:t>rapidly conjugated </a:t>
            </a:r>
            <a:r>
              <a:rPr lang="en-US" dirty="0">
                <a:latin typeface="Times New Roman" panose="02020603050405020304" pitchFamily="18" charset="0"/>
                <a:cs typeface="Times New Roman" panose="02020603050405020304" pitchFamily="18" charset="0"/>
              </a:rPr>
              <a:t>and excreted.</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52" t="10586" r="7944" b="6996"/>
          <a:stretch/>
        </p:blipFill>
        <p:spPr bwMode="auto">
          <a:xfrm>
            <a:off x="323528" y="3284984"/>
            <a:ext cx="8568951"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582851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692696"/>
            <a:ext cx="8820472" cy="710952"/>
          </a:xfrm>
        </p:spPr>
        <p:txBody>
          <a:bodyPr>
            <a:noAutofit/>
          </a:bodyPr>
          <a:lstStyle/>
          <a:p>
            <a:pPr rtl="0"/>
            <a:r>
              <a:rPr lang="en-US" sz="3200" b="1" dirty="0" smtClean="0">
                <a:solidFill>
                  <a:schemeClr val="accent5"/>
                </a:solidFill>
                <a:latin typeface="Times New Roman" pitchFamily="18" charset="0"/>
                <a:cs typeface="Times New Roman" pitchFamily="18" charset="0"/>
              </a:rPr>
              <a:t>β-Blockers with </a:t>
            </a:r>
            <a:r>
              <a:rPr lang="en-US" sz="3200" b="1" dirty="0" smtClean="0">
                <a:solidFill>
                  <a:schemeClr val="accent5"/>
                </a:solidFill>
                <a:latin typeface="Times New Roman"/>
                <a:cs typeface="Times New Roman"/>
              </a:rPr>
              <a:t>α</a:t>
            </a:r>
            <a:r>
              <a:rPr lang="en-US" sz="2000" b="1" dirty="0" smtClean="0">
                <a:solidFill>
                  <a:schemeClr val="accent5"/>
                </a:solidFill>
                <a:latin typeface="Times New Roman" pitchFamily="18" charset="0"/>
                <a:cs typeface="Times New Roman" pitchFamily="18" charset="0"/>
              </a:rPr>
              <a:t>1</a:t>
            </a:r>
            <a:r>
              <a:rPr lang="en-US" sz="3200" b="1" dirty="0" smtClean="0">
                <a:solidFill>
                  <a:schemeClr val="accent5"/>
                </a:solidFill>
                <a:latin typeface="Times New Roman" pitchFamily="18" charset="0"/>
                <a:cs typeface="Times New Roman" pitchFamily="18" charset="0"/>
              </a:rPr>
              <a:t>-antagonist activity (third generation)</a:t>
            </a:r>
            <a:endParaRPr lang="ar-IQ" sz="3200" b="1" dirty="0">
              <a:solidFill>
                <a:schemeClr val="accent5"/>
              </a:solidFill>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marL="365125" indent="352425" algn="just" rtl="0">
              <a:buNone/>
            </a:pPr>
            <a:r>
              <a:rPr lang="en-US" sz="2400" dirty="0" smtClean="0">
                <a:latin typeface="Times New Roman" pitchFamily="18" charset="0"/>
                <a:cs typeface="Times New Roman" pitchFamily="18" charset="0"/>
              </a:rPr>
              <a:t>Several drugs have been developed that possess both </a:t>
            </a:r>
            <a:r>
              <a:rPr lang="el-GR" sz="2400" dirty="0" smtClean="0">
                <a:latin typeface="Times New Roman"/>
                <a:cs typeface="Times New Roman"/>
              </a:rPr>
              <a:t>β</a:t>
            </a:r>
            <a:r>
              <a:rPr lang="en-US" sz="2400" dirty="0" smtClean="0">
                <a:latin typeface="Times New Roman" pitchFamily="18" charset="0"/>
                <a:cs typeface="Times New Roman" pitchFamily="18" charset="0"/>
              </a:rPr>
              <a:t> – and </a:t>
            </a:r>
            <a:r>
              <a:rPr lang="el-GR" sz="2400" dirty="0" smtClean="0">
                <a:latin typeface="Times New Roman"/>
                <a:cs typeface="Times New Roman"/>
              </a:rPr>
              <a:t>α</a:t>
            </a:r>
            <a:r>
              <a:rPr lang="en-US" sz="2400" dirty="0" smtClean="0">
                <a:latin typeface="Times New Roman" pitchFamily="18" charset="0"/>
                <a:cs typeface="Times New Roman" pitchFamily="18" charset="0"/>
              </a:rPr>
              <a:t>-receptor–blocking activities within the same molecule.</a:t>
            </a:r>
          </a:p>
          <a:p>
            <a:pPr marL="365125" indent="268288" algn="just" rtl="0">
              <a:buNone/>
            </a:pPr>
            <a:r>
              <a:rPr lang="en-US" sz="2400" dirty="0" smtClean="0">
                <a:latin typeface="Times New Roman" pitchFamily="18" charset="0"/>
                <a:cs typeface="Times New Roman" pitchFamily="18" charset="0"/>
              </a:rPr>
              <a:t>Two examples of such molecules are labetalol (Normodyne) and carvedilol (Coreg). </a:t>
            </a:r>
          </a:p>
          <a:p>
            <a:pPr marL="365125" indent="268288" algn="just" rtl="0">
              <a:buNone/>
            </a:pPr>
            <a:r>
              <a:rPr lang="en-US" sz="2400" dirty="0" smtClean="0">
                <a:latin typeface="Times New Roman" pitchFamily="18" charset="0"/>
                <a:cs typeface="Times New Roman" pitchFamily="18" charset="0"/>
              </a:rPr>
              <a:t>As in the case of dobutamine, the arylalkyl group with nearby methyl group in these molecules is responsible for its </a:t>
            </a:r>
            <a:r>
              <a:rPr lang="el-GR" sz="2400" dirty="0" smtClean="0">
                <a:latin typeface="Times New Roman"/>
                <a:cs typeface="Times New Roman"/>
              </a:rPr>
              <a:t>α</a:t>
            </a:r>
            <a:r>
              <a:rPr lang="en-US" sz="2400" dirty="0" smtClean="0">
                <a:latin typeface="Times New Roman" pitchFamily="18" charset="0"/>
                <a:cs typeface="Times New Roman" pitchFamily="18" charset="0"/>
              </a:rPr>
              <a:t>1-blocking activity. The bulky N-substituents and another substituted aromatic ring are responsible for its </a:t>
            </a:r>
            <a:r>
              <a:rPr lang="el-GR" sz="2400" dirty="0" smtClean="0">
                <a:latin typeface="Times New Roman"/>
                <a:cs typeface="Times New Roman"/>
              </a:rPr>
              <a:t>β</a:t>
            </a:r>
            <a:r>
              <a:rPr lang="en-US" sz="2400" dirty="0" smtClean="0">
                <a:latin typeface="Times New Roman" pitchFamily="18" charset="0"/>
                <a:cs typeface="Times New Roman" pitchFamily="18" charset="0"/>
              </a:rPr>
              <a:t> -blocking activity.</a:t>
            </a:r>
          </a:p>
          <a:p>
            <a:pPr marL="365125" indent="268288" algn="just" rtl="0">
              <a:buNone/>
            </a:pPr>
            <a:endParaRPr lang="ar-IQ" sz="2400" dirty="0">
              <a:latin typeface="Times New Roman" pitchFamily="18" charset="0"/>
              <a:cs typeface="Times New Roman"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rema\Pictures\2014-04-15 karima\Screenshot083.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bwMode="auto">
          <a:xfrm>
            <a:off x="3014662" y="5093900"/>
            <a:ext cx="4725690" cy="1575459"/>
          </a:xfrm>
          <a:prstGeom prst="rect">
            <a:avLst/>
          </a:prstGeom>
          <a:ln>
            <a:noFill/>
          </a:ln>
          <a:effectLst>
            <a:softEdge rad="112500"/>
          </a:effectLst>
        </p:spPr>
      </p:pic>
      <p:sp>
        <p:nvSpPr>
          <p:cNvPr id="5" name="Rectangle 4"/>
          <p:cNvSpPr/>
          <p:nvPr/>
        </p:nvSpPr>
        <p:spPr>
          <a:xfrm>
            <a:off x="467544" y="692696"/>
            <a:ext cx="8064896" cy="4216539"/>
          </a:xfrm>
          <a:prstGeom prst="rect">
            <a:avLst/>
          </a:prstGeom>
        </p:spPr>
        <p:txBody>
          <a:bodyPr wrap="square">
            <a:spAutoFit/>
          </a:bodyPr>
          <a:lstStyle/>
          <a:p>
            <a:pPr algn="l" rtl="0"/>
            <a:r>
              <a:rPr lang="en-US" sz="2800" dirty="0" smtClean="0">
                <a:solidFill>
                  <a:srgbClr val="FF0000"/>
                </a:solidFill>
                <a:latin typeface="Times New Roman" pitchFamily="18" charset="0"/>
                <a:cs typeface="Times New Roman" pitchFamily="18" charset="0"/>
              </a:rPr>
              <a:t>Labetalol:</a:t>
            </a:r>
          </a:p>
          <a:p>
            <a:pPr algn="just" rtl="0"/>
            <a:r>
              <a:rPr lang="en-US" sz="2400" dirty="0" smtClean="0">
                <a:latin typeface="Times New Roman" pitchFamily="18" charset="0"/>
                <a:cs typeface="Times New Roman" pitchFamily="18" charset="0"/>
              </a:rPr>
              <a:t>    A phenylethanolamine derivative, is representative of a class of drugs that act as competitive blockers at </a:t>
            </a:r>
            <a:r>
              <a:rPr lang="el-GR" sz="2400" dirty="0" smtClean="0">
                <a:latin typeface="Times New Roman"/>
                <a:cs typeface="Times New Roman"/>
              </a:rPr>
              <a:t>α</a:t>
            </a:r>
            <a:r>
              <a:rPr lang="en-US" sz="2400" dirty="0" smtClean="0">
                <a:latin typeface="Times New Roman" pitchFamily="18" charset="0"/>
                <a:cs typeface="Times New Roman" pitchFamily="18" charset="0"/>
              </a:rPr>
              <a:t>1-, </a:t>
            </a:r>
            <a:r>
              <a:rPr lang="el-GR" sz="2400" dirty="0" smtClean="0">
                <a:latin typeface="Times New Roman"/>
                <a:cs typeface="Times New Roman"/>
              </a:rPr>
              <a:t>β</a:t>
            </a:r>
            <a:r>
              <a:rPr lang="en-US" sz="2400" dirty="0" smtClean="0">
                <a:latin typeface="Times New Roman" pitchFamily="18" charset="0"/>
                <a:cs typeface="Times New Roman" pitchFamily="18" charset="0"/>
              </a:rPr>
              <a:t>1-, and </a:t>
            </a:r>
            <a:r>
              <a:rPr lang="el-GR" sz="2400" dirty="0" smtClean="0">
                <a:latin typeface="Times New Roman"/>
                <a:cs typeface="Times New Roman"/>
              </a:rPr>
              <a:t>β</a:t>
            </a:r>
            <a:r>
              <a:rPr lang="en-US" sz="2400" dirty="0" smtClean="0">
                <a:latin typeface="Times New Roman" pitchFamily="18" charset="0"/>
                <a:cs typeface="Times New Roman" pitchFamily="18" charset="0"/>
              </a:rPr>
              <a:t>2-receptors. It is a more potent </a:t>
            </a:r>
            <a:r>
              <a:rPr lang="el-GR" sz="2400" dirty="0" smtClean="0">
                <a:latin typeface="Times New Roman"/>
                <a:cs typeface="Times New Roman"/>
              </a:rPr>
              <a:t>β</a:t>
            </a:r>
            <a:r>
              <a:rPr lang="en-US" sz="2400" dirty="0" smtClean="0">
                <a:latin typeface="Times New Roman" pitchFamily="18" charset="0"/>
                <a:cs typeface="Times New Roman" pitchFamily="18" charset="0"/>
              </a:rPr>
              <a:t> -blocker than </a:t>
            </a:r>
            <a:r>
              <a:rPr lang="el-GR" sz="2400" dirty="0" smtClean="0">
                <a:latin typeface="Times New Roman"/>
                <a:cs typeface="Times New Roman"/>
              </a:rPr>
              <a:t>α</a:t>
            </a:r>
            <a:r>
              <a:rPr lang="en-US" sz="2400" dirty="0" smtClean="0">
                <a:latin typeface="Times New Roman" pitchFamily="18" charset="0"/>
                <a:cs typeface="Times New Roman" pitchFamily="18" charset="0"/>
              </a:rPr>
              <a:t>-blocker</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p>
          <a:p>
            <a:pPr algn="just" rtl="0"/>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Labetalol</a:t>
            </a:r>
            <a:r>
              <a:rPr lang="en-US" sz="2400" dirty="0">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with its 1-methyl-3-phenylpropyl substituted amine, is greater in size relative to a t-butyl group and therefore acts predominantly as an antagonist</a:t>
            </a:r>
            <a:r>
              <a:rPr lang="en-US" sz="2400" dirty="0">
                <a:latin typeface="Times New Roman" pitchFamily="18" charset="0"/>
                <a:cs typeface="Times New Roman" pitchFamily="18" charset="0"/>
              </a:rPr>
              <a:t>. The overall structure of labetalol is very polar. This was created by substituting the isopropyl group in the standard beta-blocker structure with an aralkyl group, including a carboxamide group on the meta position, and by adding a hydroxyl group on the para position</a:t>
            </a:r>
            <a:r>
              <a:rPr lang="en-US" sz="2400" dirty="0" smtClean="0">
                <a:latin typeface="Times New Roman" pitchFamily="18" charset="0"/>
                <a:cs typeface="Times New Roman" pitchFamily="18" charset="0"/>
              </a:rPr>
              <a:t>. </a:t>
            </a:r>
            <a:endParaRPr lang="ar-IQ" sz="2400" dirty="0">
              <a:latin typeface="Times New Roman" pitchFamily="18" charset="0"/>
              <a:cs typeface="Times New Roman"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568280"/>
          </a:xfrm>
        </p:spPr>
        <p:txBody>
          <a:bodyPr/>
          <a:lstStyle/>
          <a:p>
            <a:pPr marL="0" indent="0" algn="just">
              <a:buNone/>
            </a:pPr>
            <a:r>
              <a:rPr lang="en-US" dirty="0" smtClean="0">
                <a:latin typeface="Times New Roman" panose="02020603050405020304" pitchFamily="18" charset="0"/>
                <a:cs typeface="Times New Roman" panose="02020603050405020304" pitchFamily="18" charset="0"/>
              </a:rPr>
              <a:t>    Labetalol </a:t>
            </a:r>
            <a:r>
              <a:rPr lang="en-US" dirty="0">
                <a:latin typeface="Times New Roman" panose="02020603050405020304" pitchFamily="18" charset="0"/>
                <a:cs typeface="Times New Roman" panose="02020603050405020304" pitchFamily="18" charset="0"/>
              </a:rPr>
              <a:t>is a combined alpha- and beta-adrenoceptor blocking agent for oral and intravenous use in the treatment of hypertension. It is a nonselective antagonist at beta-adrenoceptors and a competitive antagonist of postsynaptic alpha 1-adrenoceptors</a:t>
            </a:r>
            <a:r>
              <a:rPr lang="en-US" dirty="0" smtClean="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Labetalol </a:t>
            </a:r>
            <a:r>
              <a:rPr lang="en-US" dirty="0">
                <a:latin typeface="Times New Roman" panose="02020603050405020304" pitchFamily="18" charset="0"/>
                <a:cs typeface="Times New Roman" panose="02020603050405020304" pitchFamily="18" charset="0"/>
              </a:rPr>
              <a:t>has two chiral carbons and consequently exists as four </a:t>
            </a:r>
            <a:r>
              <a:rPr lang="en-US" dirty="0" smtClean="0">
                <a:latin typeface="Times New Roman" panose="02020603050405020304" pitchFamily="18" charset="0"/>
                <a:cs typeface="Times New Roman" panose="02020603050405020304" pitchFamily="18" charset="0"/>
              </a:rPr>
              <a:t>stereoisomers. Two </a:t>
            </a:r>
            <a:r>
              <a:rPr lang="en-US" dirty="0">
                <a:latin typeface="Times New Roman" panose="02020603050405020304" pitchFamily="18" charset="0"/>
                <a:cs typeface="Times New Roman" panose="02020603050405020304" pitchFamily="18" charset="0"/>
              </a:rPr>
              <a:t>of these isomers, the (S,S)- and (R,S)- forms are inactive. The third, the (S,R)-isomer, is a powerful α1 blocker. The fourth isomer, the (R,R)-isomer which is also known as dilevalol, is a mixed nonselective β blocker and selective α</a:t>
            </a:r>
            <a:r>
              <a:rPr lang="en-US" sz="16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blocker. Labetalol </a:t>
            </a:r>
            <a:r>
              <a:rPr lang="en-US" dirty="0">
                <a:latin typeface="Times New Roman" panose="02020603050405020304" pitchFamily="18" charset="0"/>
                <a:cs typeface="Times New Roman" panose="02020603050405020304" pitchFamily="18" charset="0"/>
              </a:rPr>
              <a:t>is typically given as a racemic mixture to achieve both alpha and beta receptor blocking activity.</a:t>
            </a:r>
          </a:p>
        </p:txBody>
      </p:sp>
    </p:spTree>
    <p:extLst>
      <p:ext uri="{BB962C8B-B14F-4D97-AF65-F5344CB8AC3E}">
        <p14:creationId xmlns:p14="http://schemas.microsoft.com/office/powerpoint/2010/main" val="387828012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748464"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23006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60648"/>
            <a:ext cx="8712968" cy="5746643"/>
          </a:xfrm>
        </p:spPr>
        <p:txBody>
          <a:bodyPr>
            <a:normAutofit/>
          </a:bodyPr>
          <a:lstStyle/>
          <a:p>
            <a:pPr marL="109728" indent="0" algn="l" rtl="0">
              <a:buNone/>
            </a:pPr>
            <a:endParaRPr lang="en-US" sz="2400" dirty="0" smtClean="0">
              <a:solidFill>
                <a:srgbClr val="FF0000"/>
              </a:solidFill>
              <a:latin typeface="Times New Roman" panose="02020603050405020304" pitchFamily="18" charset="0"/>
              <a:cs typeface="Times New Roman" panose="02020603050405020304" pitchFamily="18" charset="0"/>
            </a:endParaRPr>
          </a:p>
          <a:p>
            <a:pPr marL="109728" indent="0" algn="l" rtl="0">
              <a:buNone/>
            </a:pPr>
            <a:r>
              <a:rPr lang="en-US" sz="2400" dirty="0" smtClean="0">
                <a:solidFill>
                  <a:srgbClr val="FF0000"/>
                </a:solidFill>
                <a:latin typeface="Times New Roman" panose="02020603050405020304" pitchFamily="18" charset="0"/>
                <a:cs typeface="Times New Roman" panose="02020603050405020304" pitchFamily="18" charset="0"/>
              </a:rPr>
              <a:t>Carvedilol.</a:t>
            </a:r>
          </a:p>
          <a:p>
            <a:pPr marL="109728" indent="0" algn="just" rtl="0">
              <a:buNone/>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Carvedilol (Coreg) is a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anose="02020603050405020304" pitchFamily="18" charset="0"/>
                <a:cs typeface="Times New Roman" panose="02020603050405020304" pitchFamily="18" charset="0"/>
              </a:rPr>
              <a:t>-blocker </a:t>
            </a:r>
            <a:r>
              <a:rPr lang="en-US" sz="2400" dirty="0">
                <a:latin typeface="Times New Roman" panose="02020603050405020304" pitchFamily="18" charset="0"/>
                <a:cs typeface="Times New Roman" panose="02020603050405020304" pitchFamily="18" charset="0"/>
              </a:rPr>
              <a:t>that </a:t>
            </a:r>
            <a:r>
              <a:rPr lang="en-US" sz="2400" dirty="0" smtClean="0">
                <a:latin typeface="Times New Roman" panose="02020603050405020304" pitchFamily="18" charset="0"/>
                <a:cs typeface="Times New Roman" panose="02020603050405020304" pitchFamily="18" charset="0"/>
              </a:rPr>
              <a:t>has a </a:t>
            </a:r>
            <a:r>
              <a:rPr lang="en-US" sz="2400" dirty="0">
                <a:latin typeface="Times New Roman" panose="02020603050405020304" pitchFamily="18" charset="0"/>
                <a:cs typeface="Times New Roman" panose="02020603050405020304" pitchFamily="18" charset="0"/>
              </a:rPr>
              <a:t>unique pharmacological profile. Like labetalol, it is </a:t>
            </a:r>
            <a:r>
              <a:rPr lang="en-US" sz="2400" dirty="0" smtClean="0">
                <a:latin typeface="Times New Roman" panose="02020603050405020304" pitchFamily="18" charset="0"/>
                <a:cs typeface="Times New Roman" panose="02020603050405020304" pitchFamily="18" charset="0"/>
              </a:rPr>
              <a:t>a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anose="02020603050405020304" pitchFamily="18" charset="0"/>
                <a:cs typeface="Times New Roman" panose="02020603050405020304" pitchFamily="18" charset="0"/>
              </a:rPr>
              <a:t>-blocker </a:t>
            </a:r>
            <a:r>
              <a:rPr lang="en-US" sz="2400" dirty="0">
                <a:latin typeface="Times New Roman" panose="02020603050405020304" pitchFamily="18" charset="0"/>
                <a:cs typeface="Times New Roman" panose="02020603050405020304" pitchFamily="18" charset="0"/>
              </a:rPr>
              <a:t>that possesses </a:t>
            </a:r>
            <a:r>
              <a:rPr lang="el-GR" sz="2400" dirty="0" smtClean="0">
                <a:latin typeface="Times New Roman" panose="02020603050405020304" pitchFamily="18" charset="0"/>
                <a:cs typeface="Times New Roman" panose="02020603050405020304" pitchFamily="18" charset="0"/>
              </a:rPr>
              <a:t>α</a:t>
            </a:r>
            <a:r>
              <a:rPr lang="en-US" sz="1800" dirty="0" smtClean="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-blocking </a:t>
            </a:r>
            <a:r>
              <a:rPr lang="en-US" sz="2400" dirty="0">
                <a:latin typeface="Times New Roman" panose="02020603050405020304" pitchFamily="18" charset="0"/>
                <a:cs typeface="Times New Roman" panose="02020603050405020304" pitchFamily="18" charset="0"/>
              </a:rPr>
              <a:t>activity. </a:t>
            </a:r>
            <a:endParaRPr lang="en-US" sz="2400" dirty="0" smtClean="0">
              <a:latin typeface="Times New Roman" panose="02020603050405020304" pitchFamily="18" charset="0"/>
              <a:cs typeface="Times New Roman" panose="02020603050405020304" pitchFamily="18" charset="0"/>
            </a:endParaRPr>
          </a:p>
          <a:p>
            <a:pPr marL="109728" indent="0" algn="just" rtl="0">
              <a:buNone/>
            </a:pPr>
            <a:r>
              <a:rPr lang="en-US" sz="2400" dirty="0" smtClean="0">
                <a:latin typeface="Times New Roman" panose="02020603050405020304" pitchFamily="18" charset="0"/>
                <a:cs typeface="Times New Roman" panose="02020603050405020304" pitchFamily="18" charset="0"/>
              </a:rPr>
              <a:t>    Only the (S</a:t>
            </a:r>
            <a:r>
              <a:rPr lang="en-US" sz="2400" dirty="0">
                <a:latin typeface="Times New Roman" panose="02020603050405020304" pitchFamily="18" charset="0"/>
                <a:cs typeface="Times New Roman" panose="02020603050405020304" pitchFamily="18" charset="0"/>
              </a:rPr>
              <a:t>) enantiomer possesses </a:t>
            </a:r>
            <a:r>
              <a:rPr lang="en-US" sz="2400" dirty="0" smtClean="0">
                <a:latin typeface="Times New Roman" panose="02020603050405020304" pitchFamily="18" charset="0"/>
                <a:cs typeface="Times New Roman" panose="02020603050405020304" pitchFamily="18" charset="0"/>
              </a:rPr>
              <a:t>the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anose="02020603050405020304" pitchFamily="18" charset="0"/>
                <a:cs typeface="Times New Roman" panose="02020603050405020304" pitchFamily="18" charset="0"/>
              </a:rPr>
              <a:t>-blocking </a:t>
            </a:r>
            <a:r>
              <a:rPr lang="en-US" sz="2400" dirty="0">
                <a:latin typeface="Times New Roman" panose="02020603050405020304" pitchFamily="18" charset="0"/>
                <a:cs typeface="Times New Roman" panose="02020603050405020304" pitchFamily="18" charset="0"/>
              </a:rPr>
              <a:t>activity, </a:t>
            </a:r>
            <a:r>
              <a:rPr lang="en-US" sz="2400" dirty="0" smtClean="0">
                <a:latin typeface="Times New Roman" panose="02020603050405020304" pitchFamily="18" charset="0"/>
                <a:cs typeface="Times New Roman" panose="02020603050405020304" pitchFamily="18" charset="0"/>
              </a:rPr>
              <a:t>although both </a:t>
            </a:r>
            <a:r>
              <a:rPr lang="en-US" sz="2400" dirty="0">
                <a:latin typeface="Times New Roman" panose="02020603050405020304" pitchFamily="18" charset="0"/>
                <a:cs typeface="Times New Roman" panose="02020603050405020304" pitchFamily="18" charset="0"/>
              </a:rPr>
              <a:t>enantiomers are blockers of the </a:t>
            </a:r>
            <a:r>
              <a:rPr lang="el-GR" sz="2400" dirty="0" smtClean="0">
                <a:latin typeface="Times New Roman" panose="02020603050405020304" pitchFamily="18" charset="0"/>
                <a:cs typeface="Times New Roman" panose="02020603050405020304" pitchFamily="18" charset="0"/>
              </a:rPr>
              <a:t>α</a:t>
            </a:r>
            <a:r>
              <a:rPr lang="en-US" sz="1800" dirty="0" smtClean="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-receptor.</a:t>
            </a:r>
          </a:p>
          <a:p>
            <a:pPr marL="109728" indent="0" algn="just">
              <a:buNone/>
            </a:pPr>
            <a:r>
              <a:rPr lang="en-US" sz="2400" dirty="0" smtClean="0">
                <a:latin typeface="Times New Roman" panose="02020603050405020304" pitchFamily="18" charset="0"/>
                <a:cs typeface="Times New Roman" panose="02020603050405020304" pitchFamily="18" charset="0"/>
              </a:rPr>
              <a:t>     Overall, its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blocking activity is 10- to 100-fold of its </a:t>
            </a:r>
            <a:r>
              <a:rPr lang="el-GR" sz="2400" dirty="0" smtClean="0">
                <a:latin typeface="Times New Roman" panose="02020603050405020304" pitchFamily="18" charset="0"/>
                <a:cs typeface="Times New Roman" panose="02020603050405020304" pitchFamily="18" charset="0"/>
              </a:rPr>
              <a:t>α</a:t>
            </a:r>
            <a:r>
              <a:rPr lang="en-US" sz="2400" dirty="0" smtClean="0">
                <a:latin typeface="Times New Roman" panose="02020603050405020304" pitchFamily="18" charset="0"/>
                <a:cs typeface="Times New Roman" panose="02020603050405020304" pitchFamily="18" charset="0"/>
              </a:rPr>
              <a:t>- blocking </a:t>
            </a:r>
            <a:r>
              <a:rPr lang="en-US" sz="2400" dirty="0">
                <a:latin typeface="Times New Roman" panose="02020603050405020304" pitchFamily="18" charset="0"/>
                <a:cs typeface="Times New Roman" panose="02020603050405020304" pitchFamily="18" charset="0"/>
              </a:rPr>
              <a:t>activity. </a:t>
            </a:r>
            <a:endParaRPr lang="en-US" sz="2400" dirty="0" smtClean="0">
              <a:latin typeface="Times New Roman" panose="02020603050405020304" pitchFamily="18" charset="0"/>
              <a:cs typeface="Times New Roman" panose="02020603050405020304" pitchFamily="18" charset="0"/>
            </a:endParaRPr>
          </a:p>
          <a:p>
            <a:pPr marL="109728"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Carvedilol </a:t>
            </a:r>
            <a:r>
              <a:rPr lang="en-US" dirty="0">
                <a:latin typeface="Times New Roman" panose="02020603050405020304" pitchFamily="18" charset="0"/>
                <a:cs typeface="Times New Roman" panose="02020603050405020304" pitchFamily="18" charset="0"/>
              </a:rPr>
              <a:t>is both a non-selective </a:t>
            </a:r>
            <a:r>
              <a:rPr lang="el-GR" dirty="0">
                <a:latin typeface="Times New Roman" panose="02020603050405020304" pitchFamily="18" charset="0"/>
                <a:cs typeface="Times New Roman" panose="02020603050405020304" pitchFamily="18" charset="0"/>
              </a:rPr>
              <a:t>β-</a:t>
            </a:r>
            <a:r>
              <a:rPr lang="en-US" dirty="0">
                <a:latin typeface="Times New Roman" panose="02020603050405020304" pitchFamily="18" charset="0"/>
                <a:cs typeface="Times New Roman" panose="02020603050405020304" pitchFamily="18" charset="0"/>
              </a:rPr>
              <a:t>adrenergic receptor antagonist (</a:t>
            </a:r>
            <a:r>
              <a:rPr lang="el-GR" dirty="0">
                <a:latin typeface="Times New Roman" panose="02020603050405020304" pitchFamily="18" charset="0"/>
                <a:cs typeface="Times New Roman" panose="02020603050405020304" pitchFamily="18" charset="0"/>
              </a:rPr>
              <a:t>β1, β2) </a:t>
            </a:r>
            <a:r>
              <a:rPr lang="en-US" dirty="0">
                <a:latin typeface="Times New Roman" panose="02020603050405020304" pitchFamily="18" charset="0"/>
                <a:cs typeface="Times New Roman" panose="02020603050405020304" pitchFamily="18" charset="0"/>
              </a:rPr>
              <a:t>and an </a:t>
            </a:r>
            <a:r>
              <a:rPr lang="el-GR" dirty="0">
                <a:latin typeface="Times New Roman" panose="02020603050405020304" pitchFamily="18" charset="0"/>
                <a:cs typeface="Times New Roman" panose="02020603050405020304" pitchFamily="18" charset="0"/>
              </a:rPr>
              <a:t>α-</a:t>
            </a:r>
            <a:r>
              <a:rPr lang="en-US" dirty="0">
                <a:latin typeface="Times New Roman" panose="02020603050405020304" pitchFamily="18" charset="0"/>
                <a:cs typeface="Times New Roman" panose="02020603050405020304" pitchFamily="18" charset="0"/>
              </a:rPr>
              <a:t>adrenergic receptor antagonist (</a:t>
            </a:r>
            <a:r>
              <a:rPr lang="el-GR" dirty="0">
                <a:latin typeface="Times New Roman" panose="02020603050405020304" pitchFamily="18" charset="0"/>
                <a:cs typeface="Times New Roman" panose="02020603050405020304" pitchFamily="18" charset="0"/>
              </a:rPr>
              <a:t>α1). </a:t>
            </a:r>
            <a:endParaRPr lang="en-US" dirty="0" smtClean="0">
              <a:latin typeface="Times New Roman" panose="02020603050405020304" pitchFamily="18" charset="0"/>
              <a:cs typeface="Times New Roman" panose="02020603050405020304" pitchFamily="18" charset="0"/>
            </a:endParaRPr>
          </a:p>
          <a:p>
            <a:pPr marL="109728"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S(–) enantiomer accounts for the beta-blocking activity whereas the S(–) and R(+) enantiomers have alpha-blocking activity</a:t>
            </a:r>
            <a:r>
              <a:rPr lang="en-US" dirty="0" smtClean="0">
                <a:latin typeface="Times New Roman" panose="02020603050405020304" pitchFamily="18" charset="0"/>
                <a:cs typeface="Times New Roman" panose="02020603050405020304" pitchFamily="18" charset="0"/>
              </a:rPr>
              <a:t>.</a:t>
            </a:r>
          </a:p>
          <a:p>
            <a:pPr marL="109728" indent="0" algn="just" rtl="0">
              <a:buNone/>
            </a:pPr>
            <a:r>
              <a:rPr lang="en-US" sz="2400" dirty="0" smtClean="0">
                <a:latin typeface="Times New Roman" panose="02020603050405020304" pitchFamily="18" charset="0"/>
                <a:cs typeface="Times New Roman" panose="02020603050405020304" pitchFamily="18" charset="0"/>
              </a:rPr>
              <a:t>It is used </a:t>
            </a:r>
            <a:r>
              <a:rPr lang="en-US" sz="2400" dirty="0">
                <a:latin typeface="Times New Roman" panose="02020603050405020304" pitchFamily="18" charset="0"/>
                <a:cs typeface="Times New Roman" panose="02020603050405020304" pitchFamily="18" charset="0"/>
              </a:rPr>
              <a:t>in treating hypertension and congestive heart failure.</a:t>
            </a:r>
          </a:p>
        </p:txBody>
      </p:sp>
    </p:spTree>
    <p:extLst>
      <p:ext uri="{BB962C8B-B14F-4D97-AF65-F5344CB8AC3E}">
        <p14:creationId xmlns:p14="http://schemas.microsoft.com/office/powerpoint/2010/main" val="354430043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18917" y="2895440"/>
            <a:ext cx="5306166" cy="2286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2704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602627"/>
          </a:xfrm>
        </p:spPr>
        <p:txBody>
          <a:bodyPr>
            <a:normAutofit/>
          </a:bodyPr>
          <a:lstStyle/>
          <a:p>
            <a:pPr marL="0" indent="361950" algn="l" rtl="0">
              <a:buNone/>
            </a:pPr>
            <a:r>
              <a:rPr lang="en-US" sz="2400" dirty="0" smtClean="0">
                <a:latin typeface="Times New Roman" pitchFamily="18" charset="0"/>
                <a:cs typeface="Times New Roman" pitchFamily="18" charset="0"/>
              </a:rPr>
              <a:t>The clinical use of receptors-selective drugs becomes obvious when one considers the adrenoceptor subtypes and their locations.</a:t>
            </a:r>
          </a:p>
          <a:p>
            <a:pPr marL="0" indent="361950" algn="l" rtl="0">
              <a:buNone/>
            </a:pPr>
            <a:endParaRPr lang="en-US" sz="2400" dirty="0" smtClean="0">
              <a:latin typeface="Times New Roman" pitchFamily="18" charset="0"/>
              <a:cs typeface="Times New Roman" pitchFamily="18" charset="0"/>
            </a:endParaRPr>
          </a:p>
          <a:p>
            <a:pPr marL="95250" indent="-95250" algn="l" rtl="0">
              <a:buNone/>
              <a:tabLst>
                <a:tab pos="0" algn="l"/>
              </a:tabLst>
            </a:pPr>
            <a:r>
              <a:rPr lang="en-US" sz="2400" b="1" i="1" dirty="0" smtClean="0">
                <a:latin typeface="Times New Roman" pitchFamily="18" charset="0"/>
                <a:cs typeface="Times New Roman" pitchFamily="18" charset="0"/>
              </a:rPr>
              <a:t>  </a:t>
            </a:r>
            <a:r>
              <a:rPr lang="el-GR" sz="2400" b="1" i="1" dirty="0" smtClean="0">
                <a:latin typeface="Times New Roman" pitchFamily="18" charset="0"/>
                <a:cs typeface="Times New Roman" pitchFamily="18" charset="0"/>
              </a:rPr>
              <a:t>α</a:t>
            </a:r>
            <a:r>
              <a:rPr lang="en-US" sz="1600" b="1" i="1" dirty="0" smtClean="0">
                <a:latin typeface="Times New Roman" pitchFamily="18" charset="0"/>
                <a:cs typeface="Times New Roman" pitchFamily="18" charset="0"/>
              </a:rPr>
              <a:t>1</a:t>
            </a:r>
            <a:r>
              <a:rPr lang="en-US" sz="2400" b="1" i="1" dirty="0" smtClean="0">
                <a:latin typeface="Times New Roman" pitchFamily="18" charset="0"/>
                <a:cs typeface="Times New Roman" pitchFamily="18" charset="0"/>
              </a:rPr>
              <a:t>-Agonists as Vasoconstrictors and Nasal Decongestants.</a:t>
            </a:r>
            <a:r>
              <a:rPr lang="el-GR" sz="2400" b="1" i="1" dirty="0" smtClean="0">
                <a:latin typeface="Times New Roman" pitchFamily="18" charset="0"/>
                <a:cs typeface="Times New Roman" pitchFamily="18" charset="0"/>
              </a:rPr>
              <a:t> </a:t>
            </a:r>
            <a:endParaRPr lang="en-US" sz="2400" b="1" i="1" dirty="0" smtClean="0">
              <a:latin typeface="Times New Roman" pitchFamily="18" charset="0"/>
              <a:cs typeface="Times New Roman" pitchFamily="18" charset="0"/>
            </a:endParaRPr>
          </a:p>
          <a:p>
            <a:pPr marL="95250" indent="-95250" algn="l" rtl="0">
              <a:buNone/>
              <a:tabLst>
                <a:tab pos="0" algn="l"/>
              </a:tabLst>
            </a:pPr>
            <a:r>
              <a:rPr lang="el-GR" sz="2400" b="1" i="1" dirty="0" smtClean="0">
                <a:latin typeface="Times New Roman" pitchFamily="18" charset="0"/>
                <a:cs typeface="Times New Roman" pitchFamily="18" charset="0"/>
              </a:rPr>
              <a:t>α</a:t>
            </a:r>
            <a:r>
              <a:rPr lang="en-US" sz="1600" b="1" i="1" dirty="0" smtClean="0">
                <a:latin typeface="Times New Roman" pitchFamily="18" charset="0"/>
                <a:cs typeface="Times New Roman" pitchFamily="18" charset="0"/>
              </a:rPr>
              <a:t>1</a:t>
            </a:r>
            <a:r>
              <a:rPr lang="en-US" sz="2400" b="1" i="1" dirty="0" smtClean="0">
                <a:latin typeface="Times New Roman" pitchFamily="18" charset="0"/>
                <a:cs typeface="Times New Roman" pitchFamily="18" charset="0"/>
              </a:rPr>
              <a:t>-Antagonists for Treatment of Hypertension.                  </a:t>
            </a:r>
          </a:p>
          <a:p>
            <a:pPr marL="95250" indent="-95250" algn="l" rtl="0">
              <a:buNone/>
              <a:tabLst>
                <a:tab pos="0" algn="l"/>
              </a:tabLst>
            </a:pPr>
            <a:r>
              <a:rPr lang="en-US" sz="2400" b="1" i="1" dirty="0" smtClean="0">
                <a:latin typeface="Times New Roman" pitchFamily="18" charset="0"/>
                <a:cs typeface="Times New Roman" pitchFamily="18" charset="0"/>
              </a:rPr>
              <a:t> </a:t>
            </a:r>
            <a:r>
              <a:rPr lang="el-GR" sz="2400" b="1" i="1" dirty="0" smtClean="0">
                <a:latin typeface="Times New Roman" pitchFamily="18" charset="0"/>
                <a:cs typeface="Times New Roman" pitchFamily="18" charset="0"/>
              </a:rPr>
              <a:t>α</a:t>
            </a:r>
            <a:r>
              <a:rPr lang="en-US" sz="1600" b="1" i="1" dirty="0" smtClean="0">
                <a:latin typeface="Times New Roman" pitchFamily="18" charset="0"/>
                <a:cs typeface="Times New Roman" pitchFamily="18" charset="0"/>
              </a:rPr>
              <a:t>2</a:t>
            </a:r>
            <a:r>
              <a:rPr lang="en-US" sz="2400" b="1" i="1" dirty="0" smtClean="0">
                <a:latin typeface="Times New Roman" pitchFamily="18" charset="0"/>
                <a:cs typeface="Times New Roman" pitchFamily="18" charset="0"/>
              </a:rPr>
              <a:t>-Agonists for Treatment of Hypertension</a:t>
            </a:r>
            <a:r>
              <a:rPr lang="en-US" sz="2400" b="1" i="1" dirty="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  </a:t>
            </a:r>
          </a:p>
          <a:p>
            <a:pPr marL="95250" indent="-95250" algn="l" rtl="0">
              <a:buNone/>
              <a:tabLst>
                <a:tab pos="0" algn="l"/>
              </a:tabLst>
            </a:pPr>
            <a:r>
              <a:rPr lang="en-US" sz="2400" b="1" i="1" dirty="0" smtClean="0">
                <a:latin typeface="Times New Roman" pitchFamily="18" charset="0"/>
                <a:cs typeface="Times New Roman" pitchFamily="18" charset="0"/>
              </a:rPr>
              <a:t>β</a:t>
            </a:r>
            <a:r>
              <a:rPr lang="en-US" sz="1600" b="1" i="1" dirty="0" smtClean="0">
                <a:latin typeface="Times New Roman" pitchFamily="18" charset="0"/>
                <a:cs typeface="Times New Roman" pitchFamily="18" charset="0"/>
              </a:rPr>
              <a:t>1</a:t>
            </a:r>
            <a:r>
              <a:rPr lang="en-US" sz="2400" b="1" i="1" dirty="0" smtClean="0">
                <a:latin typeface="Times New Roman" pitchFamily="18" charset="0"/>
                <a:cs typeface="Times New Roman" pitchFamily="18" charset="0"/>
              </a:rPr>
              <a:t>-Blockers </a:t>
            </a:r>
            <a:r>
              <a:rPr lang="en-US" sz="2400" b="1" i="1" dirty="0">
                <a:latin typeface="Times New Roman" pitchFamily="18" charset="0"/>
                <a:cs typeface="Times New Roman" pitchFamily="18" charset="0"/>
              </a:rPr>
              <a:t>for Treatment of Hypertension, Angina, and Certain Cardiac Arrhythmias.</a:t>
            </a:r>
          </a:p>
          <a:p>
            <a:pPr marL="95250" indent="-95250" algn="l" rtl="0">
              <a:buNone/>
              <a:tabLst>
                <a:tab pos="0" algn="l"/>
              </a:tabLst>
            </a:pPr>
            <a:r>
              <a:rPr lang="en-US" sz="2400" b="1" i="1" dirty="0" smtClean="0">
                <a:latin typeface="Times New Roman" pitchFamily="18" charset="0"/>
                <a:cs typeface="Times New Roman" pitchFamily="18" charset="0"/>
              </a:rPr>
              <a:t>β</a:t>
            </a:r>
            <a:r>
              <a:rPr lang="en-US" sz="1600" b="1" i="1" dirty="0" smtClean="0">
                <a:latin typeface="Times New Roman" pitchFamily="18" charset="0"/>
                <a:cs typeface="Times New Roman" pitchFamily="18" charset="0"/>
              </a:rPr>
              <a:t>2</a:t>
            </a:r>
            <a:r>
              <a:rPr lang="en-US" sz="2400" b="1" i="1" dirty="0" smtClean="0">
                <a:latin typeface="Times New Roman" pitchFamily="18" charset="0"/>
                <a:cs typeface="Times New Roman" pitchFamily="18" charset="0"/>
              </a:rPr>
              <a:t>-Agonists </a:t>
            </a:r>
            <a:r>
              <a:rPr lang="en-US" sz="2400" b="1" i="1" dirty="0">
                <a:latin typeface="Times New Roman" pitchFamily="18" charset="0"/>
                <a:cs typeface="Times New Roman" pitchFamily="18" charset="0"/>
              </a:rPr>
              <a:t>for Treatment of Asthma and Premature Labor. </a:t>
            </a:r>
            <a:endParaRPr lang="en-US" sz="2400" b="1" i="1" dirty="0" smtClean="0">
              <a:latin typeface="Times New Roman" pitchFamily="18" charset="0"/>
              <a:cs typeface="Times New Roman" pitchFamily="18" charset="0"/>
            </a:endParaRPr>
          </a:p>
          <a:p>
            <a:pPr marL="95250" indent="-95250" algn="l" rtl="0">
              <a:buNone/>
              <a:tabLst>
                <a:tab pos="0" algn="l"/>
              </a:tabLst>
            </a:pPr>
            <a:endParaRPr lang="en-US" sz="2400" b="1" i="1" dirty="0" smtClean="0">
              <a:latin typeface="Times New Roman" pitchFamily="18" charset="0"/>
              <a:cs typeface="Times New Roman" pitchFamily="18" charset="0"/>
            </a:endParaRPr>
          </a:p>
          <a:p>
            <a:pPr marL="95250" indent="-95250" algn="l" rtl="0">
              <a:buNone/>
              <a:tabLst>
                <a:tab pos="0" algn="l"/>
              </a:tabLst>
            </a:pPr>
            <a:endParaRPr lang="ar-IQ"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3816425"/>
          </a:xfrm>
        </p:spPr>
        <p:style>
          <a:lnRef idx="2">
            <a:schemeClr val="accent1"/>
          </a:lnRef>
          <a:fillRef idx="1">
            <a:schemeClr val="lt1"/>
          </a:fillRef>
          <a:effectRef idx="0">
            <a:schemeClr val="accent1"/>
          </a:effectRef>
          <a:fontRef idx="minor">
            <a:schemeClr val="dk1"/>
          </a:fontRef>
        </p:style>
        <p:txBody>
          <a:bodyPr/>
          <a:lstStyle/>
          <a:p>
            <a:pPr algn="ctr" rtl="0">
              <a:buNone/>
            </a:pPr>
            <a:endPar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rtl="0">
              <a:buNone/>
            </a:pPr>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for your listening</a:t>
            </a:r>
            <a:endParaRPr lang="ar-IQ"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76672"/>
            <a:ext cx="8229600" cy="648072"/>
          </a:xfrm>
        </p:spPr>
        <p:txBody>
          <a:bodyPr>
            <a:normAutofit fontScale="90000"/>
          </a:bodyPr>
          <a:lstStyle/>
          <a:p>
            <a:r>
              <a:rPr lang="el-GR" b="1" dirty="0" smtClean="0">
                <a:solidFill>
                  <a:srgbClr val="0070C0"/>
                </a:solidFill>
                <a:latin typeface="Times New Roman" pitchFamily="18" charset="0"/>
                <a:cs typeface="Times New Roman" pitchFamily="18" charset="0"/>
              </a:rPr>
              <a:t>α</a:t>
            </a:r>
            <a:r>
              <a:rPr lang="en-US" b="1" dirty="0" smtClean="0">
                <a:solidFill>
                  <a:srgbClr val="0070C0"/>
                </a:solidFill>
                <a:latin typeface="Times New Roman" pitchFamily="18" charset="0"/>
                <a:cs typeface="Times New Roman" pitchFamily="18" charset="0"/>
              </a:rPr>
              <a:t>-Adrenergic Receptors</a:t>
            </a:r>
            <a:endParaRPr lang="ar-IQ" b="1" dirty="0">
              <a:solidFill>
                <a:srgbClr val="0070C0"/>
              </a:solidFill>
              <a:latin typeface="Times New Roman" pitchFamily="18" charset="0"/>
              <a:cs typeface="Times New Roman" pitchFamily="18" charset="0"/>
            </a:endParaRPr>
          </a:p>
        </p:txBody>
      </p:sp>
      <p:sp>
        <p:nvSpPr>
          <p:cNvPr id="2" name="Content Placeholder 1"/>
          <p:cNvSpPr>
            <a:spLocks noGrp="1"/>
          </p:cNvSpPr>
          <p:nvPr>
            <p:ph idx="1"/>
          </p:nvPr>
        </p:nvSpPr>
        <p:spPr>
          <a:xfrm>
            <a:off x="457200" y="1196752"/>
            <a:ext cx="8229600" cy="5328592"/>
          </a:xfrm>
        </p:spPr>
        <p:txBody>
          <a:bodyPr>
            <a:normAutofit/>
          </a:bodyPr>
          <a:lstStyle/>
          <a:p>
            <a:pPr marL="365125" indent="268288" algn="just" rtl="0">
              <a:buNone/>
            </a:pPr>
            <a:r>
              <a:rPr lang="el-GR" sz="2400" dirty="0" smtClean="0">
                <a:latin typeface="Times New Roman"/>
                <a:cs typeface="Times New Roman"/>
              </a:rPr>
              <a:t>α</a:t>
            </a:r>
            <a:r>
              <a:rPr lang="en-US" sz="15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-receptors were designated as </a:t>
            </a:r>
            <a:r>
              <a:rPr lang="en-US" sz="2400" dirty="0" smtClean="0">
                <a:solidFill>
                  <a:srgbClr val="0070C0"/>
                </a:solidFill>
                <a:latin typeface="Times New Roman" pitchFamily="18" charset="0"/>
                <a:cs typeface="Times New Roman" pitchFamily="18" charset="0"/>
              </a:rPr>
              <a:t>excitatory,</a:t>
            </a:r>
            <a:r>
              <a:rPr lang="en-US" sz="2400" dirty="0" smtClean="0">
                <a:latin typeface="Times New Roman" pitchFamily="18" charset="0"/>
                <a:cs typeface="Times New Roman" pitchFamily="18" charset="0"/>
              </a:rPr>
              <a:t> while </a:t>
            </a:r>
            <a:r>
              <a:rPr lang="el-GR" sz="2400" dirty="0" smtClean="0">
                <a:latin typeface="Times New Roman"/>
                <a:cs typeface="Times New Roman"/>
              </a:rPr>
              <a:t>α</a:t>
            </a:r>
            <a:r>
              <a:rPr lang="en-US" sz="15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-receptors mediated </a:t>
            </a:r>
            <a:r>
              <a:rPr lang="en-US" sz="2400" dirty="0" smtClean="0">
                <a:solidFill>
                  <a:srgbClr val="0070C0"/>
                </a:solidFill>
                <a:latin typeface="Times New Roman" pitchFamily="18" charset="0"/>
                <a:cs typeface="Times New Roman" pitchFamily="18" charset="0"/>
              </a:rPr>
              <a:t>inhibitory</a:t>
            </a:r>
            <a:r>
              <a:rPr lang="en-US" sz="2400" dirty="0" smtClean="0">
                <a:latin typeface="Times New Roman" pitchFamily="18" charset="0"/>
                <a:cs typeface="Times New Roman" pitchFamily="18" charset="0"/>
              </a:rPr>
              <a:t> responses.</a:t>
            </a:r>
          </a:p>
          <a:p>
            <a:pPr marL="365125" indent="268288" algn="just" rtl="0">
              <a:buNone/>
            </a:pPr>
            <a:r>
              <a:rPr lang="en-US" sz="2400" dirty="0" smtClean="0">
                <a:latin typeface="Times New Roman" pitchFamily="18" charset="0"/>
                <a:cs typeface="Times New Roman" pitchFamily="18" charset="0"/>
              </a:rPr>
              <a:t>The </a:t>
            </a:r>
            <a:r>
              <a:rPr lang="el-GR" sz="2400" dirty="0" smtClean="0">
                <a:latin typeface="Times New Roman"/>
                <a:cs typeface="Times New Roman"/>
              </a:rPr>
              <a:t>α</a:t>
            </a:r>
            <a:r>
              <a:rPr lang="en-US" sz="15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and </a:t>
            </a:r>
            <a:r>
              <a:rPr lang="el-GR" sz="2400" dirty="0" smtClean="0">
                <a:latin typeface="Times New Roman"/>
                <a:cs typeface="Times New Roman"/>
              </a:rPr>
              <a:t>α</a:t>
            </a:r>
            <a:r>
              <a:rPr lang="en-US" sz="17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-receptors each divided into at least three subtypes.</a:t>
            </a:r>
          </a:p>
          <a:p>
            <a:pPr marL="365125" indent="268288" algn="just" rtl="0">
              <a:buNone/>
            </a:pPr>
            <a:r>
              <a:rPr lang="en-US" sz="2400" dirty="0" smtClean="0">
                <a:latin typeface="Times New Roman" pitchFamily="18" charset="0"/>
                <a:cs typeface="Times New Roman" pitchFamily="18" charset="0"/>
              </a:rPr>
              <a:t> The α-receptors </a:t>
            </a:r>
            <a:r>
              <a:rPr lang="en-US" sz="2400" dirty="0">
                <a:latin typeface="Times New Roman" pitchFamily="18" charset="0"/>
                <a:cs typeface="Times New Roman" pitchFamily="18" charset="0"/>
              </a:rPr>
              <a:t>are involved in control of the Cardio-vascular system.</a:t>
            </a:r>
          </a:p>
          <a:p>
            <a:pPr marL="365125" indent="268288" algn="just" rtl="0">
              <a:buNone/>
            </a:pPr>
            <a:r>
              <a:rPr lang="en-US" sz="2400" dirty="0">
                <a:latin typeface="Times New Roman" pitchFamily="18" charset="0"/>
                <a:cs typeface="Times New Roman" pitchFamily="18" charset="0"/>
              </a:rPr>
              <a:t>The α</a:t>
            </a:r>
            <a:r>
              <a:rPr lang="en-US" sz="1500" dirty="0">
                <a:latin typeface="Times New Roman" pitchFamily="18" charset="0"/>
                <a:cs typeface="Times New Roman" pitchFamily="18" charset="0"/>
              </a:rPr>
              <a:t>2</a:t>
            </a:r>
            <a:r>
              <a:rPr lang="en-US" sz="2400" dirty="0">
                <a:latin typeface="Times New Roman" pitchFamily="18" charset="0"/>
                <a:cs typeface="Times New Roman" pitchFamily="18" charset="0"/>
              </a:rPr>
              <a:t>-receptors not only play a role in the regulation of NE release but also regulate the release of other NTs, such as acetylcholine and serotonin. Both α</a:t>
            </a:r>
            <a:r>
              <a:rPr lang="en-US" sz="1500" dirty="0">
                <a:latin typeface="Times New Roman" pitchFamily="18" charset="0"/>
                <a:cs typeface="Times New Roman" pitchFamily="18" charset="0"/>
              </a:rPr>
              <a:t>1</a:t>
            </a:r>
            <a:r>
              <a:rPr lang="en-US" sz="2400" dirty="0">
                <a:latin typeface="Times New Roman" pitchFamily="18" charset="0"/>
                <a:cs typeface="Times New Roman" pitchFamily="18" charset="0"/>
              </a:rPr>
              <a:t>- and α</a:t>
            </a:r>
            <a:r>
              <a:rPr lang="en-US" sz="1500" dirty="0">
                <a:latin typeface="Times New Roman" pitchFamily="18" charset="0"/>
                <a:cs typeface="Times New Roman" pitchFamily="18" charset="0"/>
              </a:rPr>
              <a:t>2</a:t>
            </a:r>
            <a:r>
              <a:rPr lang="en-US" sz="2400" dirty="0">
                <a:latin typeface="Times New Roman" pitchFamily="18" charset="0"/>
                <a:cs typeface="Times New Roman" pitchFamily="18" charset="0"/>
              </a:rPr>
              <a:t>-receptors also play an important role in the regulation of several metabolic processes, such as insulin secretion and glycogenolysis.</a:t>
            </a:r>
          </a:p>
          <a:p>
            <a:pPr marL="365125" indent="268288" algn="just" rtl="0">
              <a:buNone/>
            </a:pPr>
            <a:endParaRPr lang="ar-IQ"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92088"/>
          </a:xfrm>
        </p:spPr>
        <p:txBody>
          <a:bodyPr>
            <a:normAutofit/>
          </a:bodyPr>
          <a:lstStyle/>
          <a:p>
            <a:pPr rtl="0"/>
            <a:r>
              <a:rPr lang="el-GR" sz="3200" b="1" dirty="0" smtClean="0">
                <a:solidFill>
                  <a:srgbClr val="0070C0"/>
                </a:solidFill>
                <a:latin typeface="Times New Roman" pitchFamily="18" charset="0"/>
                <a:cs typeface="Times New Roman" pitchFamily="18" charset="0"/>
              </a:rPr>
              <a:t>β</a:t>
            </a:r>
            <a:r>
              <a:rPr lang="en-US" sz="3200" b="1" dirty="0" smtClean="0">
                <a:solidFill>
                  <a:srgbClr val="0070C0"/>
                </a:solidFill>
                <a:latin typeface="Times New Roman" pitchFamily="18" charset="0"/>
                <a:cs typeface="Times New Roman" pitchFamily="18" charset="0"/>
              </a:rPr>
              <a:t>-Adrenergic Receptors</a:t>
            </a:r>
            <a:endParaRPr lang="ar-IQ" sz="3200"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340768"/>
            <a:ext cx="8229600" cy="4666523"/>
          </a:xfrm>
        </p:spPr>
        <p:txBody>
          <a:bodyPr>
            <a:normAutofit/>
          </a:bodyPr>
          <a:lstStyle/>
          <a:p>
            <a:pPr marL="365125" indent="358775" algn="just" rtl="0">
              <a:buNone/>
            </a:pPr>
            <a:r>
              <a:rPr lang="en-US" sz="2400" dirty="0" smtClean="0">
                <a:latin typeface="Times New Roman" pitchFamily="18" charset="0"/>
                <a:cs typeface="Times New Roman" pitchFamily="18" charset="0"/>
              </a:rPr>
              <a:t>Three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-receptor subtypes have been cloned, including    </a:t>
            </a:r>
            <a:r>
              <a:rPr lang="el-GR" sz="2400" dirty="0" smtClean="0">
                <a:latin typeface="Times New Roman" panose="02020603050405020304" pitchFamily="18" charset="0"/>
                <a:cs typeface="Times New Roman" panose="02020603050405020304" pitchFamily="18" charset="0"/>
              </a:rPr>
              <a:t>β</a:t>
            </a:r>
            <a:r>
              <a:rPr lang="en-US" sz="16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a:t>
            </a:r>
            <a:r>
              <a:rPr lang="el-GR" sz="2400" dirty="0" smtClean="0">
                <a:latin typeface="Times New Roman" panose="02020603050405020304" pitchFamily="18" charset="0"/>
                <a:cs typeface="Times New Roman" panose="02020603050405020304" pitchFamily="18" charset="0"/>
              </a:rPr>
              <a:t>β</a:t>
            </a:r>
            <a:r>
              <a:rPr lang="en-US" sz="16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and </a:t>
            </a:r>
            <a:r>
              <a:rPr lang="el-GR" sz="2400" dirty="0" smtClean="0">
                <a:latin typeface="Times New Roman" panose="02020603050405020304" pitchFamily="18" charset="0"/>
                <a:cs typeface="Times New Roman" panose="02020603050405020304" pitchFamily="18" charset="0"/>
              </a:rPr>
              <a:t>β</a:t>
            </a:r>
            <a:r>
              <a:rPr lang="en-US" sz="1600"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 </a:t>
            </a:r>
          </a:p>
          <a:p>
            <a:pPr marL="365125" indent="257175" algn="just" rtl="0">
              <a:buNone/>
            </a:pPr>
            <a:r>
              <a:rPr lang="en-US" sz="2400" dirty="0" smtClean="0">
                <a:latin typeface="Times New Roman" pitchFamily="18" charset="0"/>
                <a:cs typeface="Times New Roman" pitchFamily="18" charset="0"/>
              </a:rPr>
              <a:t>The</a:t>
            </a:r>
            <a:r>
              <a:rPr lang="el-GR" sz="2400" dirty="0" smtClean="0">
                <a:latin typeface="Times New Roman" panose="02020603050405020304" pitchFamily="18" charset="0"/>
                <a:cs typeface="Times New Roman" panose="02020603050405020304" pitchFamily="18" charset="0"/>
              </a:rPr>
              <a:t> β</a:t>
            </a:r>
            <a:r>
              <a:rPr lang="en-US" sz="16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-receptors are located on smooth muscle throughout the body, where they are involved in relaxation of the smooth muscle, producing such effects as bronchodilation and vasodilatation</a:t>
            </a:r>
          </a:p>
          <a:p>
            <a:pPr marL="365125" indent="358775" algn="just" rtl="0">
              <a:buNone/>
            </a:pPr>
            <a:r>
              <a:rPr lang="en-US" sz="2400" dirty="0" smtClean="0">
                <a:latin typeface="Times New Roman" pitchFamily="18" charset="0"/>
                <a:cs typeface="Times New Roman" pitchFamily="18" charset="0"/>
              </a:rPr>
              <a:t>The </a:t>
            </a:r>
            <a:r>
              <a:rPr lang="el-GR" sz="2400" dirty="0" smtClean="0">
                <a:latin typeface="Times New Roman" panose="02020603050405020304" pitchFamily="18" charset="0"/>
                <a:cs typeface="Times New Roman" panose="02020603050405020304" pitchFamily="18" charset="0"/>
              </a:rPr>
              <a:t>β</a:t>
            </a:r>
            <a:r>
              <a:rPr lang="en-US" sz="1600"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-receptor is located on brown adipose tissue and is involved in the stimulation of lipolysis. </a:t>
            </a:r>
            <a:endParaRPr lang="ar-IQ"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9512" y="692696"/>
            <a:ext cx="8856984" cy="4846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763688" y="5552657"/>
            <a:ext cx="4176464" cy="523220"/>
          </a:xfrm>
          <a:prstGeom prst="rect">
            <a:avLst/>
          </a:prstGeom>
        </p:spPr>
        <p:txBody>
          <a:bodyPr wrap="square">
            <a:spAutoFit/>
          </a:bodyPr>
          <a:lstStyle/>
          <a:p>
            <a:r>
              <a:rPr lang="en-US" dirty="0" smtClean="0"/>
              <a:t> </a:t>
            </a:r>
            <a:r>
              <a:rPr lang="en-US" sz="2800" dirty="0" smtClean="0">
                <a:latin typeface="Times New Roman" panose="02020603050405020304" pitchFamily="18" charset="0"/>
                <a:cs typeface="Times New Roman" panose="02020603050405020304" pitchFamily="18" charset="0"/>
              </a:rPr>
              <a:t>Adrenergic </a:t>
            </a:r>
            <a:r>
              <a:rPr lang="en-US" sz="2800" dirty="0">
                <a:latin typeface="Times New Roman" panose="02020603050405020304" pitchFamily="18" charset="0"/>
                <a:cs typeface="Times New Roman" panose="02020603050405020304" pitchFamily="18" charset="0"/>
              </a:rPr>
              <a:t>binding site</a:t>
            </a:r>
            <a:r>
              <a:rPr lang="en-US" dirty="0"/>
              <a:t>.</a:t>
            </a:r>
          </a:p>
        </p:txBody>
      </p:sp>
    </p:spTree>
    <p:extLst>
      <p:ext uri="{BB962C8B-B14F-4D97-AF65-F5344CB8AC3E}">
        <p14:creationId xmlns:p14="http://schemas.microsoft.com/office/powerpoint/2010/main" val="883263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836713"/>
            <a:ext cx="8928991" cy="429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11560" y="5229200"/>
            <a:ext cx="7992888" cy="52322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Comparison of β- and α-adrenoceptor binding sites</a:t>
            </a:r>
            <a:r>
              <a:rPr lang="en-US" dirty="0"/>
              <a:t> </a:t>
            </a:r>
          </a:p>
        </p:txBody>
      </p:sp>
    </p:spTree>
    <p:extLst>
      <p:ext uri="{BB962C8B-B14F-4D97-AF65-F5344CB8AC3E}">
        <p14:creationId xmlns:p14="http://schemas.microsoft.com/office/powerpoint/2010/main" val="4260028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04664"/>
            <a:ext cx="8579296" cy="432048"/>
          </a:xfrm>
        </p:spPr>
        <p:txBody>
          <a:bodyPr>
            <a:noAutofit/>
          </a:bodyPr>
          <a:lstStyle/>
          <a:p>
            <a:endParaRPr lang="ar-IQ" sz="3200" b="1" dirty="0">
              <a:solidFill>
                <a:schemeClr val="accent5"/>
              </a:solidFill>
              <a:latin typeface="Times New Roman" pitchFamily="18" charset="0"/>
              <a:cs typeface="Times New Roman" pitchFamily="18" charset="0"/>
            </a:endParaRPr>
          </a:p>
        </p:txBody>
      </p:sp>
      <p:sp>
        <p:nvSpPr>
          <p:cNvPr id="2" name="Content Placeholder 1"/>
          <p:cNvSpPr>
            <a:spLocks noGrp="1"/>
          </p:cNvSpPr>
          <p:nvPr>
            <p:ph idx="1"/>
          </p:nvPr>
        </p:nvSpPr>
        <p:spPr>
          <a:xfrm>
            <a:off x="251520" y="764704"/>
            <a:ext cx="8435280" cy="5760640"/>
          </a:xfrm>
        </p:spPr>
        <p:txBody>
          <a:bodyPr>
            <a:normAutofit fontScale="92500"/>
          </a:bodyPr>
          <a:lstStyle/>
          <a:p>
            <a:pPr algn="l" rtl="0">
              <a:buNone/>
            </a:pPr>
            <a:r>
              <a:rPr lang="en-US" sz="2800" b="1" dirty="0" smtClean="0">
                <a:solidFill>
                  <a:schemeClr val="bg2">
                    <a:lumMod val="50000"/>
                  </a:schemeClr>
                </a:solidFill>
                <a:latin typeface="Times New Roman" pitchFamily="18" charset="0"/>
                <a:cs typeface="Times New Roman" pitchFamily="18" charset="0"/>
              </a:rPr>
              <a:t>   Drugs Affecting Catecholamine Biosynthesis   </a:t>
            </a:r>
          </a:p>
          <a:p>
            <a:pPr algn="l" rtl="0">
              <a:buNone/>
            </a:pPr>
            <a:r>
              <a:rPr lang="en-US" sz="2800" b="1" i="1" dirty="0" smtClean="0">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Metyrosine</a:t>
            </a:r>
            <a:endParaRPr lang="en-US" sz="2400" b="1" dirty="0" smtClean="0">
              <a:solidFill>
                <a:srgbClr val="FF0000"/>
              </a:solidFill>
              <a:latin typeface="Times New Roman" panose="02020603050405020304" pitchFamily="18" charset="0"/>
              <a:cs typeface="Times New Roman" panose="02020603050405020304" pitchFamily="18" charset="0"/>
            </a:endParaRPr>
          </a:p>
          <a:p>
            <a:pPr marL="365125" indent="371475" algn="just">
              <a:buNone/>
            </a:pPr>
            <a:r>
              <a:rPr lang="en-US" sz="2400" dirty="0" smtClean="0">
                <a:latin typeface="Times New Roman" pitchFamily="18" charset="0"/>
                <a:cs typeface="Times New Roman" pitchFamily="18" charset="0"/>
              </a:rPr>
              <a:t>is a much more effective competitive  inhibitor of E and NE production than agents that inhibit enzymes involved in CA biosynthesis. Metyrosine differs structurally from tyrosine only in the presence of an </a:t>
            </a:r>
            <a:r>
              <a:rPr lang="el-GR" sz="2400" dirty="0" smtClean="0">
                <a:latin typeface="Times New Roman" pitchFamily="18" charset="0"/>
                <a:cs typeface="Times New Roman" pitchFamily="18" charset="0"/>
              </a:rPr>
              <a:t>α</a:t>
            </a:r>
            <a:r>
              <a:rPr lang="en-US" sz="2400" dirty="0" smtClean="0">
                <a:latin typeface="Times New Roman" pitchFamily="18" charset="0"/>
                <a:cs typeface="Times New Roman" pitchFamily="18" charset="0"/>
              </a:rPr>
              <a:t>-methyl group</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365125" indent="371475" algn="just">
              <a:buNone/>
            </a:pPr>
            <a:r>
              <a:rPr lang="en-US" dirty="0" smtClean="0">
                <a:latin typeface="Times New Roman" pitchFamily="18" charset="0"/>
                <a:cs typeface="Times New Roman" pitchFamily="18" charset="0"/>
              </a:rPr>
              <a:t>This </a:t>
            </a:r>
            <a:r>
              <a:rPr lang="en-US" dirty="0">
                <a:latin typeface="Times New Roman" pitchFamily="18" charset="0"/>
                <a:cs typeface="Times New Roman" pitchFamily="18" charset="0"/>
              </a:rPr>
              <a:t>unnatural amino acid is accepted by the </a:t>
            </a:r>
            <a:r>
              <a:rPr lang="en-US" dirty="0" smtClean="0">
                <a:latin typeface="Times New Roman" pitchFamily="18" charset="0"/>
                <a:cs typeface="Times New Roman" pitchFamily="18" charset="0"/>
              </a:rPr>
              <a:t>enzymes of </a:t>
            </a:r>
            <a:r>
              <a:rPr lang="en-US" dirty="0">
                <a:latin typeface="Times New Roman" pitchFamily="18" charset="0"/>
                <a:cs typeface="Times New Roman" pitchFamily="18" charset="0"/>
              </a:rPr>
              <a:t>the biosynthetic pathway and converted </a:t>
            </a:r>
            <a:r>
              <a:rPr lang="en-US" dirty="0" smtClean="0">
                <a:latin typeface="Times New Roman" pitchFamily="18" charset="0"/>
                <a:cs typeface="Times New Roman" pitchFamily="18" charset="0"/>
              </a:rPr>
              <a:t>to metaraminol </a:t>
            </a:r>
            <a:r>
              <a:rPr lang="en-US" dirty="0">
                <a:latin typeface="Times New Roman" pitchFamily="18" charset="0"/>
                <a:cs typeface="Times New Roman" pitchFamily="18" charset="0"/>
              </a:rPr>
              <a:t>(an </a:t>
            </a:r>
            <a:r>
              <a:rPr lang="el-GR" dirty="0" smtClean="0">
                <a:latin typeface="Times New Roman" pitchFamily="18" charset="0"/>
                <a:cs typeface="Times New Roman" pitchFamily="18" charset="0"/>
              </a:rPr>
              <a:t>α</a:t>
            </a:r>
            <a:r>
              <a:rPr lang="en-US" dirty="0">
                <a:latin typeface="Times New Roman" pitchFamily="18" charset="0"/>
                <a:cs typeface="Times New Roman" pitchFamily="18" charset="0"/>
              </a:rPr>
              <a:t>-agonist</a:t>
            </a:r>
            <a:r>
              <a:rPr lang="en-US" dirty="0" smtClean="0">
                <a:latin typeface="Times New Roman" pitchFamily="18" charset="0"/>
                <a:cs typeface="Times New Roman" pitchFamily="18" charset="0"/>
              </a:rPr>
              <a:t>).</a:t>
            </a:r>
          </a:p>
          <a:p>
            <a:pPr marL="365125" indent="371475" algn="just">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It is one example of a CA-biosynthesis inhibitor in clinical use.     </a:t>
            </a:r>
            <a:endParaRPr lang="en-US" dirty="0" smtClean="0">
              <a:latin typeface="Times New Roman" pitchFamily="18" charset="0"/>
              <a:cs typeface="Times New Roman" pitchFamily="18" charset="0"/>
            </a:endParaRPr>
          </a:p>
          <a:p>
            <a:pPr marL="365125" indent="371475" algn="just">
              <a:buNone/>
            </a:pPr>
            <a:r>
              <a:rPr lang="en-US" dirty="0" smtClean="0">
                <a:latin typeface="Times New Roman" pitchFamily="18" charset="0"/>
                <a:cs typeface="Times New Roman" pitchFamily="18" charset="0"/>
              </a:rPr>
              <a:t>Inhibitors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Aromatic amino acid decarboxylase AADC </a:t>
            </a:r>
            <a:r>
              <a:rPr lang="en-US" dirty="0">
                <a:latin typeface="Times New Roman" pitchFamily="18" charset="0"/>
                <a:cs typeface="Times New Roman" pitchFamily="18" charset="0"/>
              </a:rPr>
              <a:t>(e.g., carbidopa) have proven to </a:t>
            </a:r>
            <a:r>
              <a:rPr lang="en-US" dirty="0" smtClean="0">
                <a:latin typeface="Times New Roman" pitchFamily="18" charset="0"/>
                <a:cs typeface="Times New Roman" pitchFamily="18" charset="0"/>
              </a:rPr>
              <a:t>be clinically </a:t>
            </a:r>
            <a:r>
              <a:rPr lang="en-US" dirty="0">
                <a:latin typeface="Times New Roman" pitchFamily="18" charset="0"/>
                <a:cs typeface="Times New Roman" pitchFamily="18" charset="0"/>
              </a:rPr>
              <a:t>useful, but not as modulators of peripheral </a:t>
            </a:r>
            <a:r>
              <a:rPr lang="en-US" dirty="0" smtClean="0">
                <a:latin typeface="Times New Roman" pitchFamily="18" charset="0"/>
                <a:cs typeface="Times New Roman" pitchFamily="18" charset="0"/>
              </a:rPr>
              <a:t>adrenergic transmission</a:t>
            </a:r>
            <a:r>
              <a:rPr lang="en-US" dirty="0">
                <a:latin typeface="Times New Roman" pitchFamily="18" charset="0"/>
                <a:cs typeface="Times New Roman" pitchFamily="18" charset="0"/>
              </a:rPr>
              <a:t>. Rather these agents are used to </a:t>
            </a:r>
            <a:r>
              <a:rPr lang="en-US" dirty="0" smtClean="0">
                <a:latin typeface="Times New Roman" pitchFamily="18" charset="0"/>
                <a:cs typeface="Times New Roman" pitchFamily="18" charset="0"/>
              </a:rPr>
              <a:t>inhibit the </a:t>
            </a:r>
            <a:r>
              <a:rPr lang="en-US" dirty="0">
                <a:latin typeface="Times New Roman" pitchFamily="18" charset="0"/>
                <a:cs typeface="Times New Roman" pitchFamily="18" charset="0"/>
              </a:rPr>
              <a:t>metabolism of drug L-DOPA administered in the </a:t>
            </a:r>
            <a:r>
              <a:rPr lang="en-US" dirty="0" smtClean="0">
                <a:latin typeface="Times New Roman" pitchFamily="18" charset="0"/>
                <a:cs typeface="Times New Roman" pitchFamily="18" charset="0"/>
              </a:rPr>
              <a:t>treatment of </a:t>
            </a:r>
            <a:r>
              <a:rPr lang="en-US" dirty="0">
                <a:latin typeface="Times New Roman" pitchFamily="18" charset="0"/>
                <a:cs typeface="Times New Roman" pitchFamily="18" charset="0"/>
              </a:rPr>
              <a:t>Parkinson disease</a:t>
            </a:r>
            <a:endParaRPr lang="en-US" sz="2400" dirty="0" smtClean="0">
              <a:latin typeface="Times New Roman" pitchFamily="18" charset="0"/>
              <a:cs typeface="Times New Roman" pitchFamily="18" charset="0"/>
            </a:endParaRPr>
          </a:p>
          <a:p>
            <a:pPr algn="just" rtl="0">
              <a:buNone/>
            </a:pPr>
            <a:endParaRPr lang="ar-IQ" dirty="0">
              <a:solidFill>
                <a:schemeClr val="bg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712296"/>
          </a:xfrm>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    Metyrosine </a:t>
            </a:r>
            <a:r>
              <a:rPr lang="en-US" dirty="0">
                <a:latin typeface="Times New Roman" panose="02020603050405020304" pitchFamily="18" charset="0"/>
                <a:cs typeface="Times New Roman" panose="02020603050405020304" pitchFamily="18" charset="0"/>
              </a:rPr>
              <a:t>is used as a racemic </a:t>
            </a:r>
            <a:r>
              <a:rPr lang="en-US" dirty="0" smtClean="0">
                <a:latin typeface="Times New Roman" panose="02020603050405020304" pitchFamily="18" charset="0"/>
                <a:cs typeface="Times New Roman" panose="02020603050405020304" pitchFamily="18" charset="0"/>
              </a:rPr>
              <a:t>mixture, which </a:t>
            </a:r>
            <a:r>
              <a:rPr lang="en-US" dirty="0">
                <a:latin typeface="Times New Roman" panose="02020603050405020304" pitchFamily="18" charset="0"/>
                <a:cs typeface="Times New Roman" panose="02020603050405020304" pitchFamily="18" charset="0"/>
              </a:rPr>
              <a:t>is given orally in dosages ranging from1 to 4 g/day, is used principally for the preoperative </a:t>
            </a:r>
            <a:r>
              <a:rPr lang="en-US" dirty="0" smtClean="0">
                <a:latin typeface="Times New Roman" panose="02020603050405020304" pitchFamily="18" charset="0"/>
                <a:cs typeface="Times New Roman" panose="02020603050405020304" pitchFamily="18" charset="0"/>
              </a:rPr>
              <a:t>management of </a:t>
            </a:r>
            <a:r>
              <a:rPr lang="en-US" dirty="0">
                <a:latin typeface="Times New Roman" panose="02020603050405020304" pitchFamily="18" charset="0"/>
                <a:cs typeface="Times New Roman" panose="02020603050405020304" pitchFamily="18" charset="0"/>
              </a:rPr>
              <a:t>pheochromocytoma, chromaffin cell </a:t>
            </a:r>
            <a:r>
              <a:rPr lang="en-US" dirty="0" smtClean="0">
                <a:latin typeface="Times New Roman" panose="02020603050405020304" pitchFamily="18" charset="0"/>
                <a:cs typeface="Times New Roman" panose="02020603050405020304" pitchFamily="18" charset="0"/>
              </a:rPr>
              <a:t>tumors that </a:t>
            </a:r>
            <a:r>
              <a:rPr lang="en-US" dirty="0">
                <a:latin typeface="Times New Roman" panose="02020603050405020304" pitchFamily="18" charset="0"/>
                <a:cs typeface="Times New Roman" panose="02020603050405020304" pitchFamily="18" charset="0"/>
              </a:rPr>
              <a:t>produce large amounts of NE and E</a:t>
            </a:r>
            <a:r>
              <a:rPr lang="en-US" dirty="0" smtClean="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Although </a:t>
            </a:r>
            <a:r>
              <a:rPr lang="en-US" dirty="0" smtClean="0">
                <a:latin typeface="Times New Roman" panose="02020603050405020304" pitchFamily="18" charset="0"/>
                <a:cs typeface="Times New Roman" panose="02020603050405020304" pitchFamily="18" charset="0"/>
              </a:rPr>
              <a:t>these adrenal </a:t>
            </a:r>
            <a:r>
              <a:rPr lang="en-US" dirty="0">
                <a:latin typeface="Times New Roman" panose="02020603050405020304" pitchFamily="18" charset="0"/>
                <a:cs typeface="Times New Roman" panose="02020603050405020304" pitchFamily="18" charset="0"/>
              </a:rPr>
              <a:t>medullary tumors are often benign, patients </a:t>
            </a:r>
            <a:r>
              <a:rPr lang="en-US" dirty="0" smtClean="0">
                <a:latin typeface="Times New Roman" panose="02020603050405020304" pitchFamily="18" charset="0"/>
                <a:cs typeface="Times New Roman" panose="02020603050405020304" pitchFamily="18" charset="0"/>
              </a:rPr>
              <a:t>frequently suffer </a:t>
            </a:r>
            <a:r>
              <a:rPr lang="en-US" dirty="0">
                <a:latin typeface="Times New Roman" panose="02020603050405020304" pitchFamily="18" charset="0"/>
                <a:cs typeface="Times New Roman" panose="02020603050405020304" pitchFamily="18" charset="0"/>
              </a:rPr>
              <a:t>hypertensive </a:t>
            </a:r>
            <a:r>
              <a:rPr lang="en-US" dirty="0" smtClean="0">
                <a:latin typeface="Times New Roman" panose="02020603050405020304" pitchFamily="18" charset="0"/>
                <a:cs typeface="Times New Roman" panose="02020603050405020304" pitchFamily="18" charset="0"/>
              </a:rPr>
              <a:t>episodes.</a:t>
            </a:r>
          </a:p>
          <a:p>
            <a:pPr marL="0" indent="0">
              <a:buNone/>
            </a:pPr>
            <a:r>
              <a:rPr lang="en-US" dirty="0" smtClean="0">
                <a:latin typeface="Times New Roman" panose="02020603050405020304" pitchFamily="18" charset="0"/>
                <a:cs typeface="Times New Roman" panose="02020603050405020304" pitchFamily="18" charset="0"/>
              </a:rPr>
              <a:t>   Inhibitors of CA </a:t>
            </a:r>
            <a:r>
              <a:rPr lang="en-US" dirty="0">
                <a:latin typeface="Times New Roman" panose="02020603050405020304" pitchFamily="18" charset="0"/>
                <a:cs typeface="Times New Roman" panose="02020603050405020304" pitchFamily="18" charset="0"/>
              </a:rPr>
              <a:t>synthesis have limited clinical utility because </a:t>
            </a:r>
            <a:r>
              <a:rPr lang="en-US" dirty="0" smtClean="0">
                <a:latin typeface="Times New Roman" panose="02020603050405020304" pitchFamily="18" charset="0"/>
                <a:cs typeface="Times New Roman" panose="02020603050405020304" pitchFamily="18" charset="0"/>
              </a:rPr>
              <a:t>such agents </a:t>
            </a:r>
            <a:r>
              <a:rPr lang="en-US" dirty="0">
                <a:latin typeface="Times New Roman" panose="02020603050405020304" pitchFamily="18" charset="0"/>
                <a:cs typeface="Times New Roman" panose="02020603050405020304" pitchFamily="18" charset="0"/>
              </a:rPr>
              <a:t>nonspecifically inhibit the formation of all CAs </a:t>
            </a:r>
            <a:r>
              <a:rPr lang="en-US" dirty="0" smtClean="0">
                <a:latin typeface="Times New Roman" panose="02020603050405020304" pitchFamily="18" charset="0"/>
                <a:cs typeface="Times New Roman" panose="02020603050405020304" pitchFamily="18" charset="0"/>
              </a:rPr>
              <a:t>and result </a:t>
            </a:r>
            <a:r>
              <a:rPr lang="en-US" dirty="0">
                <a:latin typeface="Times New Roman" panose="02020603050405020304" pitchFamily="18" charset="0"/>
                <a:cs typeface="Times New Roman" panose="02020603050405020304" pitchFamily="18" charset="0"/>
              </a:rPr>
              <a:t>in many side effects. Sedation is the most </a:t>
            </a:r>
            <a:r>
              <a:rPr lang="en-US" dirty="0" smtClean="0">
                <a:latin typeface="Times New Roman" panose="02020603050405020304" pitchFamily="18" charset="0"/>
                <a:cs typeface="Times New Roman" panose="02020603050405020304" pitchFamily="18" charset="0"/>
              </a:rPr>
              <a:t>common side </a:t>
            </a:r>
            <a:r>
              <a:rPr lang="en-US" dirty="0">
                <a:latin typeface="Times New Roman" panose="02020603050405020304" pitchFamily="18" charset="0"/>
                <a:cs typeface="Times New Roman" panose="02020603050405020304" pitchFamily="18" charset="0"/>
              </a:rPr>
              <a:t>effect of this drug.</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657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8784976"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0279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0"/>
            <a:ext cx="8640960" cy="6093296"/>
          </a:xfrm>
        </p:spPr>
        <p:txBody>
          <a:bodyPr>
            <a:normAutofit lnSpcReduction="10000"/>
          </a:bodyPr>
          <a:lstStyle/>
          <a:p>
            <a:pPr marL="0" indent="536575" algn="just" rtl="0">
              <a:buNone/>
            </a:pPr>
            <a:endParaRPr lang="en-US" sz="3200" b="1" dirty="0">
              <a:solidFill>
                <a:srgbClr val="FF0000"/>
              </a:solidFill>
              <a:latin typeface="Times New Roman" pitchFamily="18" charset="0"/>
              <a:cs typeface="Times New Roman" pitchFamily="18" charset="0"/>
            </a:endParaRPr>
          </a:p>
          <a:p>
            <a:pPr marL="0" indent="536575" algn="just" rtl="0">
              <a:buNone/>
            </a:pPr>
            <a:r>
              <a:rPr lang="en-US" sz="3200" b="1" dirty="0" smtClean="0">
                <a:solidFill>
                  <a:srgbClr val="0070C0"/>
                </a:solidFill>
                <a:latin typeface="Times New Roman" pitchFamily="18" charset="0"/>
                <a:cs typeface="Times New Roman" pitchFamily="18" charset="0"/>
              </a:rPr>
              <a:t>Adrenergic drugs</a:t>
            </a:r>
            <a:r>
              <a:rPr lang="en-US" sz="3200" b="1" dirty="0" smtClean="0">
                <a:solidFill>
                  <a:srgbClr val="0070C0"/>
                </a:solidFill>
              </a:rPr>
              <a:t> </a:t>
            </a:r>
            <a:r>
              <a:rPr lang="en-US" sz="2400" dirty="0">
                <a:latin typeface="Times New Roman" pitchFamily="18" charset="0"/>
                <a:cs typeface="Times New Roman" pitchFamily="18" charset="0"/>
              </a:rPr>
              <a:t>exert their principal pharmacological </a:t>
            </a:r>
            <a:r>
              <a:rPr lang="en-US" sz="2400" dirty="0" smtClean="0">
                <a:latin typeface="Times New Roman" pitchFamily="18" charset="0"/>
                <a:cs typeface="Times New Roman" pitchFamily="18" charset="0"/>
              </a:rPr>
              <a:t>and therapeutic </a:t>
            </a:r>
            <a:r>
              <a:rPr lang="en-US" sz="2400" dirty="0">
                <a:latin typeface="Times New Roman" pitchFamily="18" charset="0"/>
                <a:cs typeface="Times New Roman" pitchFamily="18" charset="0"/>
              </a:rPr>
              <a:t>effects by either </a:t>
            </a:r>
            <a:r>
              <a:rPr lang="en-US" sz="2400" dirty="0">
                <a:solidFill>
                  <a:srgbClr val="0070C0"/>
                </a:solidFill>
                <a:latin typeface="Times New Roman" pitchFamily="18" charset="0"/>
                <a:cs typeface="Times New Roman" pitchFamily="18" charset="0"/>
              </a:rPr>
              <a:t>enhancing or reducing </a:t>
            </a:r>
            <a:r>
              <a:rPr lang="en-US" sz="2400" dirty="0" smtClean="0">
                <a:latin typeface="Times New Roman" pitchFamily="18" charset="0"/>
                <a:cs typeface="Times New Roman" pitchFamily="18" charset="0"/>
              </a:rPr>
              <a:t>the activity </a:t>
            </a:r>
            <a:r>
              <a:rPr lang="en-US" sz="2400" dirty="0">
                <a:latin typeface="Times New Roman" pitchFamily="18" charset="0"/>
                <a:cs typeface="Times New Roman" pitchFamily="18" charset="0"/>
              </a:rPr>
              <a:t>of the various components of the </a:t>
            </a:r>
            <a:r>
              <a:rPr lang="en-US" sz="2400" dirty="0" smtClean="0">
                <a:latin typeface="Times New Roman" pitchFamily="18" charset="0"/>
                <a:cs typeface="Times New Roman" pitchFamily="18" charset="0"/>
              </a:rPr>
              <a:t>sympathetic division </a:t>
            </a:r>
            <a:r>
              <a:rPr lang="en-US" sz="2400" dirty="0">
                <a:latin typeface="Times New Roman" pitchFamily="18" charset="0"/>
                <a:cs typeface="Times New Roman" pitchFamily="18" charset="0"/>
              </a:rPr>
              <a:t>of the autonomic nervous </a:t>
            </a:r>
            <a:r>
              <a:rPr lang="en-US" sz="2400" dirty="0" smtClean="0">
                <a:latin typeface="Times New Roman" pitchFamily="18" charset="0"/>
                <a:cs typeface="Times New Roman" pitchFamily="18" charset="0"/>
              </a:rPr>
              <a:t>system.</a:t>
            </a:r>
          </a:p>
          <a:p>
            <a:pPr marL="95250" indent="441325" algn="just" rtl="0">
              <a:buNone/>
            </a:pPr>
            <a:r>
              <a:rPr lang="en-US" sz="2400" dirty="0" smtClean="0">
                <a:latin typeface="Times New Roman" pitchFamily="18" charset="0"/>
                <a:cs typeface="Times New Roman" pitchFamily="18" charset="0"/>
              </a:rPr>
              <a:t> In general, substances that </a:t>
            </a:r>
            <a:r>
              <a:rPr lang="en-US" sz="2400" dirty="0">
                <a:latin typeface="Times New Roman" pitchFamily="18" charset="0"/>
                <a:cs typeface="Times New Roman" pitchFamily="18" charset="0"/>
              </a:rPr>
              <a:t>produce effects similar to stimulation of </a:t>
            </a:r>
            <a:r>
              <a:rPr lang="en-US" sz="2400" dirty="0" smtClean="0">
                <a:latin typeface="Times New Roman" pitchFamily="18" charset="0"/>
                <a:cs typeface="Times New Roman" pitchFamily="18" charset="0"/>
              </a:rPr>
              <a:t>sympathetic nervous </a:t>
            </a:r>
            <a:r>
              <a:rPr lang="en-US" sz="2400" dirty="0">
                <a:latin typeface="Times New Roman" pitchFamily="18" charset="0"/>
                <a:cs typeface="Times New Roman" pitchFamily="18" charset="0"/>
              </a:rPr>
              <a:t>activity are known as </a:t>
            </a:r>
            <a:r>
              <a:rPr lang="en-US" sz="2400" dirty="0" smtClean="0">
                <a:latin typeface="Times New Roman" pitchFamily="18" charset="0"/>
                <a:cs typeface="Times New Roman" pitchFamily="18" charset="0"/>
              </a:rPr>
              <a:t>sympathomimetics</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or </a:t>
            </a:r>
            <a:r>
              <a:rPr lang="en-US" sz="2400" dirty="0">
                <a:solidFill>
                  <a:srgbClr val="0070C0"/>
                </a:solidFill>
                <a:latin typeface="Times New Roman" pitchFamily="18" charset="0"/>
                <a:cs typeface="Times New Roman" pitchFamily="18" charset="0"/>
              </a:rPr>
              <a:t>adrenergic </a:t>
            </a:r>
            <a:r>
              <a:rPr lang="en-US" sz="2400" dirty="0" smtClean="0">
                <a:solidFill>
                  <a:srgbClr val="0070C0"/>
                </a:solidFill>
                <a:latin typeface="Times New Roman" pitchFamily="18" charset="0"/>
                <a:cs typeface="Times New Roman" pitchFamily="18" charset="0"/>
              </a:rPr>
              <a:t>stimulants</a:t>
            </a:r>
            <a:r>
              <a:rPr lang="en-US" sz="2400" dirty="0" smtClean="0">
                <a:latin typeface="Times New Roman" pitchFamily="18" charset="0"/>
                <a:cs typeface="Times New Roman" pitchFamily="18" charset="0"/>
              </a:rPr>
              <a:t>. Those that </a:t>
            </a:r>
            <a:r>
              <a:rPr lang="en-US" sz="2400" dirty="0">
                <a:latin typeface="Times New Roman" pitchFamily="18" charset="0"/>
                <a:cs typeface="Times New Roman" pitchFamily="18" charset="0"/>
              </a:rPr>
              <a:t>decrease </a:t>
            </a:r>
            <a:r>
              <a:rPr lang="en-US" sz="2400" dirty="0" smtClean="0">
                <a:latin typeface="Times New Roman" pitchFamily="18" charset="0"/>
                <a:cs typeface="Times New Roman" pitchFamily="18" charset="0"/>
              </a:rPr>
              <a:t>sympathetic activity </a:t>
            </a:r>
            <a:r>
              <a:rPr lang="en-US" sz="2400" dirty="0">
                <a:latin typeface="Times New Roman" pitchFamily="18" charset="0"/>
                <a:cs typeface="Times New Roman" pitchFamily="18" charset="0"/>
              </a:rPr>
              <a:t>are </a:t>
            </a:r>
            <a:r>
              <a:rPr lang="en-US" sz="2400" dirty="0" smtClean="0">
                <a:latin typeface="Times New Roman" pitchFamily="18" charset="0"/>
                <a:cs typeface="Times New Roman" pitchFamily="18" charset="0"/>
              </a:rPr>
              <a:t>referred to as sympatholytics</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antiadrenergics, or </a:t>
            </a:r>
            <a:r>
              <a:rPr lang="en-US" sz="2400" dirty="0">
                <a:solidFill>
                  <a:srgbClr val="0070C0"/>
                </a:solidFill>
                <a:latin typeface="Times New Roman" pitchFamily="18" charset="0"/>
                <a:cs typeface="Times New Roman" pitchFamily="18" charset="0"/>
              </a:rPr>
              <a:t>adrenergic-blocking agents. </a:t>
            </a:r>
            <a:endParaRPr lang="en-US" sz="2400" dirty="0" smtClean="0">
              <a:solidFill>
                <a:srgbClr val="0070C0"/>
              </a:solidFill>
              <a:latin typeface="Times New Roman" pitchFamily="18" charset="0"/>
              <a:cs typeface="Times New Roman" pitchFamily="18" charset="0"/>
            </a:endParaRPr>
          </a:p>
          <a:p>
            <a:pPr marL="95250" indent="441325" algn="just" rtl="0">
              <a:buNone/>
            </a:pPr>
            <a:r>
              <a:rPr lang="en-US" sz="2400" dirty="0" smtClean="0">
                <a:solidFill>
                  <a:srgbClr val="FF0000"/>
                </a:solidFill>
                <a:latin typeface="Times New Roman" pitchFamily="18" charset="0"/>
                <a:cs typeface="Times New Roman" pitchFamily="18" charset="0"/>
              </a:rPr>
              <a:t>Adrenergic </a:t>
            </a:r>
            <a:r>
              <a:rPr lang="en-US" sz="2400" dirty="0">
                <a:solidFill>
                  <a:srgbClr val="FF0000"/>
                </a:solidFill>
                <a:latin typeface="Times New Roman" pitchFamily="18" charset="0"/>
                <a:cs typeface="Times New Roman" pitchFamily="18" charset="0"/>
              </a:rPr>
              <a:t>agents </a:t>
            </a:r>
            <a:r>
              <a:rPr lang="en-US" sz="2400" dirty="0">
                <a:latin typeface="Times New Roman" pitchFamily="18" charset="0"/>
                <a:cs typeface="Times New Roman" pitchFamily="18" charset="0"/>
              </a:rPr>
              <a:t>act on </a:t>
            </a:r>
            <a:endParaRPr lang="en-US" sz="2400" dirty="0" smtClean="0">
              <a:latin typeface="Times New Roman" pitchFamily="18" charset="0"/>
              <a:cs typeface="Times New Roman" pitchFamily="18" charset="0"/>
            </a:endParaRPr>
          </a:p>
          <a:p>
            <a:pPr marL="438150" indent="-342900" algn="just" rtl="0">
              <a:buFont typeface="Wingdings" panose="05000000000000000000" pitchFamily="2" charset="2"/>
              <a:buChar char="q"/>
            </a:pPr>
            <a:r>
              <a:rPr lang="en-US" sz="2400" dirty="0" smtClean="0">
                <a:solidFill>
                  <a:srgbClr val="00B050"/>
                </a:solidFill>
                <a:latin typeface="Times New Roman" pitchFamily="18" charset="0"/>
                <a:cs typeface="Times New Roman" pitchFamily="18" charset="0"/>
              </a:rPr>
              <a:t>Adrenergic receptors </a:t>
            </a:r>
            <a:r>
              <a:rPr lang="en-US" sz="2400" dirty="0" smtClean="0">
                <a:latin typeface="Times New Roman" pitchFamily="18" charset="0"/>
                <a:cs typeface="Times New Roman" pitchFamily="18" charset="0"/>
              </a:rPr>
              <a:t>(Adrenoceptors, </a:t>
            </a:r>
            <a:r>
              <a:rPr lang="en-US" sz="2400" dirty="0">
                <a:latin typeface="Times New Roman" pitchFamily="18" charset="0"/>
                <a:cs typeface="Times New Roman" pitchFamily="18" charset="0"/>
              </a:rPr>
              <a:t>ARs) </a:t>
            </a:r>
            <a:r>
              <a:rPr lang="en-US" sz="2400" dirty="0" smtClean="0">
                <a:latin typeface="Times New Roman" pitchFamily="18" charset="0"/>
                <a:cs typeface="Times New Roman" pitchFamily="18" charset="0"/>
              </a:rPr>
              <a:t>or</a:t>
            </a:r>
          </a:p>
          <a:p>
            <a:pPr marL="438150" indent="-342900" algn="just" rtl="0">
              <a:buFont typeface="Wingdings" panose="05000000000000000000" pitchFamily="2" charset="2"/>
              <a:buChar char="q"/>
            </a:pPr>
            <a:r>
              <a:rPr lang="en-US" sz="2400" dirty="0" smtClean="0">
                <a:latin typeface="Times New Roman" pitchFamily="18" charset="0"/>
                <a:cs typeface="Times New Roman" pitchFamily="18" charset="0"/>
              </a:rPr>
              <a:t> </a:t>
            </a:r>
            <a:r>
              <a:rPr lang="en-US" sz="2400" dirty="0">
                <a:solidFill>
                  <a:srgbClr val="00B050"/>
                </a:solidFill>
                <a:latin typeface="Times New Roman" pitchFamily="18" charset="0"/>
                <a:cs typeface="Times New Roman" pitchFamily="18" charset="0"/>
              </a:rPr>
              <a:t>affect the life cycle of </a:t>
            </a:r>
            <a:r>
              <a:rPr lang="en-US" sz="2400" dirty="0" smtClean="0">
                <a:solidFill>
                  <a:srgbClr val="00B050"/>
                </a:solidFill>
                <a:latin typeface="Times New Roman" pitchFamily="18" charset="0"/>
                <a:cs typeface="Times New Roman" pitchFamily="18" charset="0"/>
              </a:rPr>
              <a:t>Adrenergic neurotransmitters (</a:t>
            </a:r>
            <a:r>
              <a:rPr lang="en-US" sz="2400" dirty="0">
                <a:solidFill>
                  <a:srgbClr val="00B050"/>
                </a:solidFill>
                <a:latin typeface="Times New Roman" pitchFamily="18" charset="0"/>
                <a:cs typeface="Times New Roman" pitchFamily="18" charset="0"/>
              </a:rPr>
              <a:t>NTs), </a:t>
            </a:r>
            <a:r>
              <a:rPr lang="en-US" sz="2400" dirty="0">
                <a:latin typeface="Times New Roman" pitchFamily="18" charset="0"/>
                <a:cs typeface="Times New Roman" pitchFamily="18" charset="0"/>
              </a:rPr>
              <a:t>including norepinephrine (NE, noradrenaline), epinephrine (E, adrenaline), and dopamine (DA).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76672"/>
            <a:ext cx="8229600" cy="576064"/>
          </a:xfrm>
        </p:spPr>
        <p:txBody>
          <a:bodyPr>
            <a:noAutofit/>
          </a:bodyPr>
          <a:lstStyle/>
          <a:p>
            <a:pPr rtl="0"/>
            <a:r>
              <a:rPr lang="en-US" sz="2800" b="1" dirty="0" smtClean="0">
                <a:solidFill>
                  <a:schemeClr val="accent5"/>
                </a:solidFill>
                <a:latin typeface="Times New Roman" pitchFamily="18" charset="0"/>
                <a:cs typeface="Times New Roman" pitchFamily="18" charset="0"/>
              </a:rPr>
              <a:t>Drugs Affecting Catecholamine Storage and Release</a:t>
            </a:r>
            <a:endParaRPr lang="ar-IQ" sz="2800" b="1" dirty="0">
              <a:solidFill>
                <a:schemeClr val="accent5"/>
              </a:solidFill>
              <a:latin typeface="Times New Roman" pitchFamily="18" charset="0"/>
              <a:cs typeface="Times New Roman" pitchFamily="18" charset="0"/>
            </a:endParaRPr>
          </a:p>
        </p:txBody>
      </p:sp>
      <p:sp>
        <p:nvSpPr>
          <p:cNvPr id="2" name="Content Placeholder 1"/>
          <p:cNvSpPr>
            <a:spLocks noGrp="1"/>
          </p:cNvSpPr>
          <p:nvPr>
            <p:ph idx="1"/>
          </p:nvPr>
        </p:nvSpPr>
        <p:spPr>
          <a:xfrm>
            <a:off x="467544" y="980728"/>
            <a:ext cx="8280920" cy="5544616"/>
          </a:xfrm>
        </p:spPr>
        <p:txBody>
          <a:bodyPr>
            <a:normAutofit fontScale="85000" lnSpcReduction="10000"/>
          </a:bodyPr>
          <a:lstStyle/>
          <a:p>
            <a:pPr algn="l" rtl="0">
              <a:buNone/>
            </a:pPr>
            <a:r>
              <a:rPr lang="en-US" sz="4000" b="1" dirty="0" smtClean="0">
                <a:solidFill>
                  <a:srgbClr val="FF0000"/>
                </a:solidFill>
                <a:latin typeface="Times New Roman" pitchFamily="18" charset="0"/>
                <a:cs typeface="Times New Roman" pitchFamily="18" charset="0"/>
              </a:rPr>
              <a:t>1.Reserpine (an NT Depleter).</a:t>
            </a:r>
          </a:p>
          <a:p>
            <a:pPr marL="338138" indent="30163" algn="l" rtl="0">
              <a:lnSpc>
                <a:spcPct val="120000"/>
              </a:lnSpc>
              <a:buNone/>
            </a:pPr>
            <a:r>
              <a:rPr lang="en-US" sz="3400" dirty="0" smtClean="0">
                <a:latin typeface="Times New Roman" pitchFamily="18" charset="0"/>
                <a:cs typeface="Times New Roman" pitchFamily="18" charset="0"/>
              </a:rPr>
              <a:t>Reserpine, a prototypical and historically important drug, is an indole  alkaloid obtained from the root of </a:t>
            </a:r>
            <a:r>
              <a:rPr lang="en-US" sz="3400" i="1" dirty="0" smtClean="0">
                <a:latin typeface="Times New Roman" pitchFamily="18" charset="0"/>
                <a:cs typeface="Times New Roman" pitchFamily="18" charset="0"/>
              </a:rPr>
              <a:t>Rauwolfia serpentina found in India.</a:t>
            </a:r>
          </a:p>
          <a:p>
            <a:pPr marL="365125" indent="-20638" algn="just" rtl="0">
              <a:lnSpc>
                <a:spcPct val="120000"/>
              </a:lnSpc>
              <a:buNone/>
            </a:pPr>
            <a:r>
              <a:rPr lang="en-US" sz="3400" dirty="0" smtClean="0">
                <a:latin typeface="Times New Roman" pitchFamily="18" charset="0"/>
                <a:cs typeface="Times New Roman" pitchFamily="18" charset="0"/>
              </a:rPr>
              <a:t>    It not only depletes the vesicle storage of NE in sympathetic neurons in </a:t>
            </a:r>
            <a:r>
              <a:rPr lang="en-US" sz="3400" dirty="0">
                <a:latin typeface="Times New Roman" pitchFamily="18" charset="0"/>
                <a:cs typeface="Times New Roman" pitchFamily="18" charset="0"/>
              </a:rPr>
              <a:t> </a:t>
            </a:r>
            <a:r>
              <a:rPr lang="en-US" sz="3400" dirty="0" smtClean="0">
                <a:latin typeface="Times New Roman" pitchFamily="18" charset="0"/>
                <a:cs typeface="Times New Roman" pitchFamily="18" charset="0"/>
              </a:rPr>
              <a:t>PNS, neurons of the CNS, and E in the adrenal medulla, but also depletes  the storage of serotonin and DA in their respective neurons in the brain.</a:t>
            </a:r>
          </a:p>
          <a:p>
            <a:pPr marL="365125" indent="-20638" algn="just">
              <a:lnSpc>
                <a:spcPct val="120000"/>
              </a:lnSpc>
              <a:buNone/>
            </a:pPr>
            <a:r>
              <a:rPr lang="en-US" sz="3400" dirty="0" smtClean="0">
                <a:latin typeface="Times New Roman" pitchFamily="18" charset="0"/>
                <a:cs typeface="Times New Roman" pitchFamily="18" charset="0"/>
              </a:rPr>
              <a:t>    </a:t>
            </a:r>
            <a:endParaRPr lang="ar-IQ" sz="3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71601" y="1700808"/>
            <a:ext cx="7416824" cy="3766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7004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04664"/>
            <a:ext cx="8229600" cy="864096"/>
          </a:xfrm>
        </p:spPr>
        <p:txBody>
          <a:bodyPr>
            <a:normAutofit/>
          </a:bodyPr>
          <a:lstStyle/>
          <a:p>
            <a:pPr rtl="0"/>
            <a:r>
              <a:rPr lang="en-US" sz="2800" dirty="0" smtClean="0">
                <a:solidFill>
                  <a:srgbClr val="FF0000"/>
                </a:solidFill>
                <a:latin typeface="Times New Roman" pitchFamily="18" charset="0"/>
                <a:cs typeface="Times New Roman" pitchFamily="18" charset="0"/>
              </a:rPr>
              <a:t>2.Guanethidine (Ismelin) and guanadrel (Hylorel)</a:t>
            </a:r>
            <a:endParaRPr lang="ar-IQ" sz="2800" dirty="0">
              <a:solidFill>
                <a:srgbClr val="FF0000"/>
              </a:solidFill>
              <a:latin typeface="Times New Roman" pitchFamily="18" charset="0"/>
              <a:cs typeface="Times New Roman" pitchFamily="18" charset="0"/>
            </a:endParaRPr>
          </a:p>
        </p:txBody>
      </p:sp>
      <p:sp>
        <p:nvSpPr>
          <p:cNvPr id="2" name="Content Placeholder 1"/>
          <p:cNvSpPr>
            <a:spLocks noGrp="1"/>
          </p:cNvSpPr>
          <p:nvPr>
            <p:ph idx="1"/>
          </p:nvPr>
        </p:nvSpPr>
        <p:spPr>
          <a:xfrm>
            <a:off x="457200" y="1340768"/>
            <a:ext cx="8229600" cy="4666523"/>
          </a:xfrm>
        </p:spPr>
        <p:txBody>
          <a:bodyPr/>
          <a:lstStyle/>
          <a:p>
            <a:pPr marL="365125" indent="257175" algn="l" rtl="0">
              <a:buNone/>
            </a:pPr>
            <a:r>
              <a:rPr lang="en-US" sz="2400" dirty="0" smtClean="0">
                <a:latin typeface="Times New Roman" pitchFamily="18" charset="0"/>
                <a:cs typeface="Times New Roman" pitchFamily="18" charset="0"/>
              </a:rPr>
              <a:t>Are used orally active antihypertensives. Drugs of this type enter the adrenergic neuron by way of the uptake-1 process and accumulate within the neuronal storage vesicles.</a:t>
            </a:r>
          </a:p>
          <a:p>
            <a:pPr marL="365125" indent="257175" algn="l" rtl="0">
              <a:buNone/>
            </a:pPr>
            <a:r>
              <a:rPr lang="en-US" dirty="0">
                <a:latin typeface="Times New Roman" pitchFamily="18" charset="0"/>
                <a:cs typeface="Times New Roman" pitchFamily="18" charset="0"/>
              </a:rPr>
              <a:t>They bind to the storage vesicles and stabilize the neuronal storage vesicle membranes, making them less responsive to nerve impulses. </a:t>
            </a:r>
          </a:p>
          <a:p>
            <a:pPr marL="365125" indent="257175" algn="l" rtl="0">
              <a:buNone/>
            </a:pPr>
            <a:endParaRPr lang="en-US" dirty="0" smtClean="0">
              <a:latin typeface="Times New Roman" pitchFamily="18" charset="0"/>
              <a:cs typeface="Times New Roman" pitchFamily="18" charset="0"/>
            </a:endParaRPr>
          </a:p>
          <a:p>
            <a:pPr marL="365125" indent="257175" algn="l" rtl="0">
              <a:buNone/>
            </a:pPr>
            <a:endParaRPr lang="en-US" dirty="0" smtClean="0">
              <a:latin typeface="Times New Roman" pitchFamily="18" charset="0"/>
              <a:cs typeface="Times New Roman" pitchFamily="18" charset="0"/>
            </a:endParaRPr>
          </a:p>
          <a:p>
            <a:pPr marL="365125" indent="257175" algn="l" rtl="0">
              <a:buNone/>
            </a:pPr>
            <a:endParaRPr lang="en-US" dirty="0" smtClean="0">
              <a:latin typeface="Times New Roman" pitchFamily="18" charset="0"/>
              <a:cs typeface="Times New Roman" pitchFamily="18" charset="0"/>
            </a:endParaRPr>
          </a:p>
          <a:p>
            <a:pPr marL="365125" indent="257175" algn="l" rtl="0">
              <a:buNone/>
            </a:pPr>
            <a:endParaRPr lang="en-US" dirty="0" smtClean="0">
              <a:latin typeface="Times New Roman" pitchFamily="18" charset="0"/>
              <a:cs typeface="Times New Roman" pitchFamily="18" charset="0"/>
            </a:endParaRPr>
          </a:p>
          <a:p>
            <a:pPr marL="365125" indent="257175" algn="l" rtl="0">
              <a:buNone/>
            </a:pPr>
            <a:endParaRPr lang="en-US" dirty="0" smtClean="0">
              <a:latin typeface="Times New Roman" pitchFamily="18" charset="0"/>
              <a:cs typeface="Times New Roman" pitchFamily="18" charset="0"/>
            </a:endParaRPr>
          </a:p>
          <a:p>
            <a:pPr marL="365125" indent="257175" algn="l" rtl="0">
              <a:buNone/>
            </a:pPr>
            <a:endParaRPr lang="ar-IQ" dirty="0">
              <a:latin typeface="Times New Roman" pitchFamily="18" charset="0"/>
              <a:cs typeface="Times New Roman" pitchFamily="18" charset="0"/>
            </a:endParaRPr>
          </a:p>
        </p:txBody>
      </p:sp>
      <p:pic>
        <p:nvPicPr>
          <p:cNvPr id="3076" name="Picture 4" descr="C:\Users\krema\Pictures\2014-04-15 karima\Screenshot01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l="9278" t="14634" r="15464" b="17073"/>
          <a:stretch>
            <a:fillRect/>
          </a:stretch>
        </p:blipFill>
        <p:spPr bwMode="auto">
          <a:xfrm>
            <a:off x="1979712" y="3573016"/>
            <a:ext cx="6048672" cy="23762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826" r="5080"/>
          <a:stretch/>
        </p:blipFill>
        <p:spPr bwMode="auto">
          <a:xfrm>
            <a:off x="251520" y="476672"/>
            <a:ext cx="8784976"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7722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20688"/>
            <a:ext cx="8229600" cy="288032"/>
          </a:xfrm>
        </p:spPr>
        <p:txBody>
          <a:bodyPr>
            <a:normAutofit fontScale="90000"/>
          </a:bodyPr>
          <a:lstStyle/>
          <a:p>
            <a:pPr rtl="0"/>
            <a:r>
              <a:rPr lang="en-US" sz="3200" dirty="0" smtClean="0">
                <a:solidFill>
                  <a:srgbClr val="FF0000"/>
                </a:solidFill>
                <a:effectLst/>
              </a:rPr>
              <a:t/>
            </a:r>
            <a:br>
              <a:rPr lang="en-US" sz="3200" dirty="0" smtClean="0">
                <a:solidFill>
                  <a:srgbClr val="FF0000"/>
                </a:solidFill>
                <a:effectLst/>
              </a:rPr>
            </a:br>
            <a:r>
              <a:rPr lang="en-US" sz="3100" b="1" dirty="0" smtClean="0">
                <a:solidFill>
                  <a:srgbClr val="0070C0"/>
                </a:solidFill>
                <a:effectLst/>
                <a:latin typeface="Times New Roman" panose="02020603050405020304" pitchFamily="18" charset="0"/>
                <a:cs typeface="Times New Roman" panose="02020603050405020304" pitchFamily="18" charset="0"/>
              </a:rPr>
              <a:t>Direct Acting Sympathomimetics</a:t>
            </a:r>
            <a:r>
              <a:rPr lang="en-US" sz="3200" dirty="0" smtClean="0">
                <a:solidFill>
                  <a:srgbClr val="0070C0"/>
                </a:solidFill>
                <a:effectLst/>
              </a:rPr>
              <a:t/>
            </a:r>
            <a:br>
              <a:rPr lang="en-US" sz="3200" dirty="0" smtClean="0">
                <a:solidFill>
                  <a:srgbClr val="0070C0"/>
                </a:solidFill>
                <a:effectLst/>
              </a:rPr>
            </a:br>
            <a:endParaRPr lang="ar-IQ" sz="3200" dirty="0">
              <a:solidFill>
                <a:srgbClr val="0070C0"/>
              </a:solidFill>
              <a:effectLst/>
            </a:endParaRPr>
          </a:p>
        </p:txBody>
      </p:sp>
      <p:sp>
        <p:nvSpPr>
          <p:cNvPr id="2" name="Content Placeholder 1"/>
          <p:cNvSpPr>
            <a:spLocks noGrp="1"/>
          </p:cNvSpPr>
          <p:nvPr>
            <p:ph idx="1"/>
          </p:nvPr>
        </p:nvSpPr>
        <p:spPr>
          <a:xfrm>
            <a:off x="251520" y="1052736"/>
            <a:ext cx="8424936" cy="5400600"/>
          </a:xfrm>
        </p:spPr>
        <p:txBody>
          <a:bodyPr>
            <a:normAutofit fontScale="25000" lnSpcReduction="20000"/>
          </a:bodyPr>
          <a:lstStyle/>
          <a:p>
            <a:pPr marL="365125" indent="354013" algn="l" rtl="0">
              <a:lnSpc>
                <a:spcPct val="120000"/>
              </a:lnSpc>
              <a:buNone/>
            </a:pPr>
            <a:r>
              <a:rPr lang="en-US" sz="9600" dirty="0" smtClean="0">
                <a:latin typeface="Times New Roman" pitchFamily="18" charset="0"/>
                <a:cs typeface="Times New Roman" pitchFamily="18" charset="0"/>
              </a:rPr>
              <a:t>The parent structure with the features in common for many of the adrenergic drugs is: </a:t>
            </a:r>
            <a:r>
              <a:rPr lang="el-GR" sz="9600" dirty="0" smtClean="0">
                <a:solidFill>
                  <a:schemeClr val="tx2">
                    <a:lumMod val="75000"/>
                  </a:schemeClr>
                </a:solidFill>
                <a:latin typeface="Times New Roman"/>
                <a:cs typeface="Times New Roman"/>
              </a:rPr>
              <a:t>β</a:t>
            </a:r>
            <a:r>
              <a:rPr lang="en-US" sz="9600" dirty="0" smtClean="0">
                <a:solidFill>
                  <a:schemeClr val="tx2">
                    <a:lumMod val="75000"/>
                  </a:schemeClr>
                </a:solidFill>
                <a:latin typeface="Times New Roman"/>
                <a:cs typeface="Times New Roman"/>
              </a:rPr>
              <a:t>-</a:t>
            </a:r>
            <a:r>
              <a:rPr lang="en-US" sz="9600" dirty="0" smtClean="0">
                <a:solidFill>
                  <a:schemeClr val="tx2">
                    <a:lumMod val="75000"/>
                  </a:schemeClr>
                </a:solidFill>
                <a:latin typeface="Times New Roman" pitchFamily="18" charset="0"/>
                <a:cs typeface="Times New Roman" pitchFamily="18" charset="0"/>
              </a:rPr>
              <a:t>phenyl ethyl-amine.</a:t>
            </a:r>
          </a:p>
          <a:p>
            <a:pPr marL="365125" indent="354013" algn="l" rtl="0">
              <a:lnSpc>
                <a:spcPct val="120000"/>
              </a:lnSpc>
              <a:buNone/>
            </a:pPr>
            <a:endParaRPr lang="en-US" sz="9600" dirty="0" smtClean="0">
              <a:solidFill>
                <a:schemeClr val="accent2"/>
              </a:solidFill>
              <a:latin typeface="Times New Roman" pitchFamily="18" charset="0"/>
              <a:cs typeface="Times New Roman" pitchFamily="18" charset="0"/>
            </a:endParaRPr>
          </a:p>
          <a:p>
            <a:pPr marL="365125" indent="354013" algn="just" rtl="0">
              <a:lnSpc>
                <a:spcPct val="120000"/>
              </a:lnSpc>
              <a:buNone/>
            </a:pPr>
            <a:endParaRPr lang="en-US" sz="9600" dirty="0" smtClean="0">
              <a:latin typeface="Times New Roman" pitchFamily="18" charset="0"/>
              <a:cs typeface="Times New Roman" pitchFamily="18" charset="0"/>
            </a:endParaRPr>
          </a:p>
          <a:p>
            <a:pPr marL="365125" indent="354013" algn="just" rtl="0">
              <a:lnSpc>
                <a:spcPct val="120000"/>
              </a:lnSpc>
              <a:buNone/>
            </a:pPr>
            <a:endParaRPr lang="en-US" sz="9600" dirty="0" smtClean="0">
              <a:latin typeface="Times New Roman" pitchFamily="18" charset="0"/>
              <a:cs typeface="Times New Roman" pitchFamily="18" charset="0"/>
            </a:endParaRPr>
          </a:p>
          <a:p>
            <a:pPr marL="365125" indent="354013" algn="just" rtl="0">
              <a:lnSpc>
                <a:spcPct val="120000"/>
              </a:lnSpc>
              <a:buNone/>
            </a:pPr>
            <a:r>
              <a:rPr lang="en-US" sz="9600" dirty="0" smtClean="0">
                <a:latin typeface="Times New Roman" pitchFamily="18" charset="0"/>
                <a:cs typeface="Times New Roman" pitchFamily="18" charset="0"/>
              </a:rPr>
              <a:t>. </a:t>
            </a:r>
          </a:p>
          <a:p>
            <a:pPr marL="365125" indent="354013" algn="just" rtl="0">
              <a:lnSpc>
                <a:spcPct val="120000"/>
              </a:lnSpc>
              <a:buNone/>
            </a:pPr>
            <a:endParaRPr lang="en-US" sz="11200" dirty="0" smtClean="0">
              <a:latin typeface="Times New Roman" pitchFamily="18" charset="0"/>
              <a:cs typeface="Times New Roman" pitchFamily="18" charset="0"/>
            </a:endParaRPr>
          </a:p>
          <a:p>
            <a:pPr marL="365125" indent="354013" algn="just">
              <a:lnSpc>
                <a:spcPct val="120000"/>
              </a:lnSpc>
              <a:buNone/>
            </a:pPr>
            <a:r>
              <a:rPr lang="en-US" sz="9600" dirty="0">
                <a:latin typeface="Times New Roman" pitchFamily="18" charset="0"/>
                <a:cs typeface="Times New Roman" pitchFamily="18" charset="0"/>
              </a:rPr>
              <a:t>The substitution on the meta-,and Para-positions of the aromatic ring, on the amino, and on </a:t>
            </a:r>
            <a:r>
              <a:rPr lang="en-US" sz="9600" dirty="0" smtClean="0">
                <a:latin typeface="Times New Roman" pitchFamily="18" charset="0"/>
                <a:cs typeface="Times New Roman" pitchFamily="18" charset="0"/>
              </a:rPr>
              <a:t>α- and </a:t>
            </a:r>
            <a:r>
              <a:rPr lang="en-US" sz="9600" dirty="0">
                <a:latin typeface="Times New Roman" pitchFamily="18" charset="0"/>
                <a:cs typeface="Times New Roman" pitchFamily="18" charset="0"/>
              </a:rPr>
              <a:t>β-positions </a:t>
            </a:r>
            <a:r>
              <a:rPr lang="en-US" sz="9600" dirty="0" smtClean="0">
                <a:latin typeface="Times New Roman" pitchFamily="18" charset="0"/>
                <a:cs typeface="Times New Roman" pitchFamily="18" charset="0"/>
              </a:rPr>
              <a:t>of </a:t>
            </a:r>
            <a:r>
              <a:rPr lang="en-US" sz="9600" dirty="0">
                <a:latin typeface="Times New Roman" pitchFamily="18" charset="0"/>
                <a:cs typeface="Times New Roman" pitchFamily="18" charset="0"/>
              </a:rPr>
              <a:t>the ethylamine side chain influences not only their mechanism of action, the receptor selectivity, but also their absorption, oral activity, metabolism, degradation, and thus duration of action </a:t>
            </a:r>
            <a:r>
              <a:rPr lang="en-US" sz="9600" dirty="0" smtClean="0">
                <a:latin typeface="Times New Roman" pitchFamily="18" charset="0"/>
                <a:cs typeface="Times New Roman" pitchFamily="18" charset="0"/>
              </a:rPr>
              <a:t>. </a:t>
            </a:r>
            <a:endParaRPr lang="en-US" sz="9600" dirty="0">
              <a:latin typeface="Times New Roman" pitchFamily="18" charset="0"/>
              <a:cs typeface="Times New Roman" pitchFamily="18" charset="0"/>
            </a:endParaRPr>
          </a:p>
          <a:p>
            <a:pPr marL="365125" indent="354013" algn="just" rtl="0">
              <a:lnSpc>
                <a:spcPct val="120000"/>
              </a:lnSpc>
              <a:buNone/>
            </a:pPr>
            <a:r>
              <a:rPr lang="en-US" sz="9600" dirty="0" smtClean="0">
                <a:latin typeface="Times New Roman" pitchFamily="18" charset="0"/>
                <a:cs typeface="Times New Roman" pitchFamily="18" charset="0"/>
              </a:rPr>
              <a:t> </a:t>
            </a:r>
          </a:p>
          <a:p>
            <a:pPr algn="just" rtl="0">
              <a:buNone/>
              <a:tabLst>
                <a:tab pos="273050" algn="l"/>
              </a:tabLst>
            </a:pPr>
            <a:endParaRPr lang="ar-IQ" sz="9600"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916832"/>
            <a:ext cx="5472608" cy="2232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856312"/>
          </a:xfrm>
        </p:spPr>
        <p:txBody>
          <a:bodyPr/>
          <a:lstStyle/>
          <a:p>
            <a:pPr marL="0" indent="0" algn="just">
              <a:buNone/>
            </a:pP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23"/>
          <a:stretch/>
        </p:blipFill>
        <p:spPr bwMode="auto">
          <a:xfrm>
            <a:off x="1045028" y="2060848"/>
            <a:ext cx="7415403" cy="417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03811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92696"/>
            <a:ext cx="8229600" cy="831304"/>
          </a:xfrm>
        </p:spPr>
        <p:txBody>
          <a:bodyPr>
            <a:normAutofit fontScale="90000"/>
          </a:bodyPr>
          <a:lstStyle/>
          <a:p>
            <a:r>
              <a:rPr lang="en-US" sz="4400" dirty="0" smtClean="0">
                <a:solidFill>
                  <a:srgbClr val="FF0000"/>
                </a:solidFill>
                <a:effectLst/>
              </a:rPr>
              <a:t> </a:t>
            </a:r>
            <a:r>
              <a:rPr lang="en-US" sz="3600" b="1" dirty="0" smtClean="0">
                <a:solidFill>
                  <a:schemeClr val="tx1">
                    <a:lumMod val="50000"/>
                    <a:lumOff val="50000"/>
                  </a:schemeClr>
                </a:solidFill>
                <a:effectLst/>
                <a:latin typeface="Times New Roman" pitchFamily="18" charset="0"/>
                <a:cs typeface="Times New Roman" pitchFamily="18" charset="0"/>
              </a:rPr>
              <a:t>Structure–activity </a:t>
            </a:r>
            <a:r>
              <a:rPr lang="en-US" sz="3600" b="1" dirty="0" smtClean="0">
                <a:solidFill>
                  <a:schemeClr val="tx1">
                    <a:lumMod val="50000"/>
                    <a:lumOff val="50000"/>
                  </a:schemeClr>
                </a:solidFill>
                <a:latin typeface="Times New Roman" pitchFamily="18" charset="0"/>
                <a:cs typeface="Times New Roman" pitchFamily="18" charset="0"/>
              </a:rPr>
              <a:t>relationships</a:t>
            </a:r>
            <a:br>
              <a:rPr lang="en-US" sz="3600" b="1" dirty="0" smtClean="0">
                <a:solidFill>
                  <a:schemeClr val="tx1">
                    <a:lumMod val="50000"/>
                    <a:lumOff val="50000"/>
                  </a:schemeClr>
                </a:solidFill>
                <a:latin typeface="Times New Roman" pitchFamily="18" charset="0"/>
                <a:cs typeface="Times New Roman" pitchFamily="18" charset="0"/>
              </a:rPr>
            </a:br>
            <a:r>
              <a:rPr lang="en-US" sz="3600" b="1" dirty="0" smtClean="0">
                <a:solidFill>
                  <a:schemeClr val="tx1">
                    <a:lumMod val="50000"/>
                    <a:lumOff val="50000"/>
                  </a:schemeClr>
                </a:solidFill>
                <a:latin typeface="Times New Roman" pitchFamily="18" charset="0"/>
                <a:cs typeface="Times New Roman" pitchFamily="18" charset="0"/>
              </a:rPr>
              <a:t>Important </a:t>
            </a:r>
            <a:r>
              <a:rPr lang="en-US" sz="3600" b="1" dirty="0">
                <a:solidFill>
                  <a:schemeClr val="tx1">
                    <a:lumMod val="50000"/>
                    <a:lumOff val="50000"/>
                  </a:schemeClr>
                </a:solidFill>
                <a:latin typeface="Times New Roman" pitchFamily="18" charset="0"/>
                <a:cs typeface="Times New Roman" pitchFamily="18" charset="0"/>
              </a:rPr>
              <a:t>binding groups </a:t>
            </a:r>
            <a:r>
              <a:rPr lang="en-US" sz="3600" b="1" dirty="0" smtClean="0">
                <a:solidFill>
                  <a:schemeClr val="tx1">
                    <a:lumMod val="50000"/>
                    <a:lumOff val="50000"/>
                  </a:schemeClr>
                </a:solidFill>
                <a:latin typeface="Times New Roman" pitchFamily="18" charset="0"/>
                <a:cs typeface="Times New Roman" pitchFamily="18" charset="0"/>
              </a:rPr>
              <a:t>on catecholamines</a:t>
            </a:r>
            <a:r>
              <a:rPr lang="en-US" sz="3600" b="1" dirty="0">
                <a:solidFill>
                  <a:schemeClr val="tx1">
                    <a:lumMod val="50000"/>
                    <a:lumOff val="50000"/>
                  </a:schemeClr>
                </a:solidFill>
                <a:latin typeface="Times New Roman" pitchFamily="18" charset="0"/>
                <a:cs typeface="Times New Roman" pitchFamily="18" charset="0"/>
              </a:rPr>
              <a:t/>
            </a:r>
            <a:br>
              <a:rPr lang="en-US" sz="3600" b="1" dirty="0">
                <a:solidFill>
                  <a:schemeClr val="tx1">
                    <a:lumMod val="50000"/>
                    <a:lumOff val="50000"/>
                  </a:schemeClr>
                </a:solidFill>
                <a:latin typeface="Times New Roman" pitchFamily="18" charset="0"/>
                <a:cs typeface="Times New Roman" pitchFamily="18" charset="0"/>
              </a:rPr>
            </a:br>
            <a:endParaRPr lang="ar-IQ" sz="3600" b="1" dirty="0">
              <a:solidFill>
                <a:schemeClr val="tx1">
                  <a:lumMod val="50000"/>
                  <a:lumOff val="50000"/>
                </a:schemeClr>
              </a:solidFill>
              <a:effectLst/>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pPr algn="just" rtl="0">
              <a:buNone/>
            </a:pPr>
            <a:r>
              <a:rPr lang="en-US" b="1" dirty="0" smtClean="0">
                <a:solidFill>
                  <a:srgbClr val="0070C0"/>
                </a:solidFill>
              </a:rPr>
              <a:t>1.Separation of Aromatic Ring and Amino Group.</a:t>
            </a:r>
          </a:p>
          <a:p>
            <a:pPr marL="365125" indent="358775" algn="l" rtl="0">
              <a:buNone/>
            </a:pPr>
            <a:r>
              <a:rPr lang="en-US" dirty="0" smtClean="0">
                <a:latin typeface="Times New Roman" pitchFamily="18" charset="0"/>
                <a:cs typeface="Times New Roman" pitchFamily="18" charset="0"/>
              </a:rPr>
              <a:t>The greatest adrenergic activity occurs when </a:t>
            </a:r>
            <a:r>
              <a:rPr lang="en-US" dirty="0" smtClean="0">
                <a:solidFill>
                  <a:srgbClr val="FF0000"/>
                </a:solidFill>
                <a:latin typeface="Times New Roman" pitchFamily="18" charset="0"/>
                <a:cs typeface="Times New Roman" pitchFamily="18" charset="0"/>
              </a:rPr>
              <a:t>two carbon </a:t>
            </a:r>
            <a:r>
              <a:rPr lang="en-US" dirty="0" smtClean="0">
                <a:latin typeface="Times New Roman" pitchFamily="18" charset="0"/>
                <a:cs typeface="Times New Roman" pitchFamily="18" charset="0"/>
              </a:rPr>
              <a:t>atoms separate the aromatic ring from the amino group. This rule applies with few exceptions to all types of activities.</a:t>
            </a:r>
            <a:r>
              <a:rPr lang="en-US" b="1" i="1" dirty="0" smtClean="0"/>
              <a:t> </a:t>
            </a:r>
          </a:p>
          <a:p>
            <a:pPr marL="365125" indent="358775" algn="l" rtl="0">
              <a:buNone/>
            </a:pPr>
            <a:endParaRPr lang="en-US" b="1" i="1" dirty="0"/>
          </a:p>
          <a:p>
            <a:pPr marL="365125" indent="358775" algn="l" rtl="0">
              <a:buNone/>
            </a:pPr>
            <a:endParaRPr lang="en-US" b="1" i="1" dirty="0" smtClean="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89"/>
          <a:stretch/>
        </p:blipFill>
        <p:spPr bwMode="auto">
          <a:xfrm>
            <a:off x="914400" y="3356992"/>
            <a:ext cx="7906072"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856312"/>
          </a:xfrm>
        </p:spPr>
        <p:txBody>
          <a:bodyPr/>
          <a:lstStyle/>
          <a:p>
            <a:pPr marL="0" indent="0">
              <a:buNone/>
            </a:pPr>
            <a:r>
              <a:rPr lang="en-US" b="1" dirty="0">
                <a:solidFill>
                  <a:srgbClr val="0070C0"/>
                </a:solidFill>
                <a:latin typeface="Times New Roman" panose="02020603050405020304" pitchFamily="18" charset="0"/>
                <a:cs typeface="Times New Roman" panose="02020603050405020304" pitchFamily="18" charset="0"/>
              </a:rPr>
              <a:t>2</a:t>
            </a:r>
            <a:r>
              <a:rPr lang="en-US" b="1" dirty="0" smtClean="0">
                <a:solidFill>
                  <a:srgbClr val="0070C0"/>
                </a:solidFill>
                <a:latin typeface="Times New Roman" panose="02020603050405020304" pitchFamily="18" charset="0"/>
                <a:cs typeface="Times New Roman" panose="02020603050405020304" pitchFamily="18" charset="0"/>
              </a:rPr>
              <a:t>. Substitution </a:t>
            </a:r>
            <a:r>
              <a:rPr lang="en-US" b="1" dirty="0">
                <a:solidFill>
                  <a:srgbClr val="0070C0"/>
                </a:solidFill>
                <a:latin typeface="Times New Roman" panose="02020603050405020304" pitchFamily="18" charset="0"/>
                <a:cs typeface="Times New Roman" panose="02020603050405020304" pitchFamily="18" charset="0"/>
              </a:rPr>
              <a:t>on the Amino Nitrogen Determines α – or β -Receptor Selectivity</a:t>
            </a:r>
          </a:p>
          <a:p>
            <a:pPr marL="0" indent="0">
              <a:buNone/>
            </a:pPr>
            <a:r>
              <a:rPr lang="en-US" dirty="0" smtClean="0">
                <a:latin typeface="Times New Roman" panose="02020603050405020304" pitchFamily="18" charset="0"/>
                <a:cs typeface="Times New Roman" panose="02020603050405020304" pitchFamily="18" charset="0"/>
              </a:rPr>
              <a:t>    Replacing </a:t>
            </a:r>
            <a:r>
              <a:rPr lang="en-US" dirty="0">
                <a:solidFill>
                  <a:srgbClr val="FF0000"/>
                </a:solidFill>
                <a:latin typeface="Times New Roman" panose="02020603050405020304" pitchFamily="18" charset="0"/>
                <a:cs typeface="Times New Roman" panose="02020603050405020304" pitchFamily="18" charset="0"/>
              </a:rPr>
              <a:t>nitrogen </a:t>
            </a:r>
            <a:r>
              <a:rPr lang="en-US" dirty="0">
                <a:latin typeface="Times New Roman" panose="02020603050405020304" pitchFamily="18" charset="0"/>
                <a:cs typeface="Times New Roman" panose="02020603050405020304" pitchFamily="18" charset="0"/>
              </a:rPr>
              <a:t>with</a:t>
            </a:r>
            <a:r>
              <a:rPr lang="en-US" dirty="0">
                <a:solidFill>
                  <a:srgbClr val="FF0000"/>
                </a:solidFill>
                <a:latin typeface="Times New Roman" panose="02020603050405020304" pitchFamily="18" charset="0"/>
                <a:cs typeface="Times New Roman" panose="02020603050405020304" pitchFamily="18" charset="0"/>
              </a:rPr>
              <a:t> carbon </a:t>
            </a:r>
            <a:r>
              <a:rPr lang="en-US" dirty="0">
                <a:latin typeface="Times New Roman" panose="02020603050405020304" pitchFamily="18" charset="0"/>
                <a:cs typeface="Times New Roman" panose="02020603050405020304" pitchFamily="18" charset="0"/>
              </a:rPr>
              <a:t>results in a large decline in activity. The activity is also affected by the number of substituents on the nitrogen. </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924944"/>
            <a:ext cx="7056784"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6506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928320"/>
          </a:xfrm>
        </p:spPr>
        <p:txBody>
          <a:bodyPr/>
          <a:lstStyle/>
          <a:p>
            <a:pPr marL="0" indent="0">
              <a:buNone/>
            </a:pPr>
            <a:r>
              <a:rPr lang="en-US" dirty="0" smtClean="0">
                <a:latin typeface="Times New Roman" panose="02020603050405020304" pitchFamily="18" charset="0"/>
                <a:cs typeface="Times New Roman" panose="02020603050405020304" pitchFamily="18" charset="0"/>
              </a:rPr>
              <a:t>    Primary </a:t>
            </a:r>
            <a:r>
              <a:rPr lang="en-US" dirty="0">
                <a:latin typeface="Times New Roman" panose="02020603050405020304" pitchFamily="18" charset="0"/>
                <a:cs typeface="Times New Roman" panose="02020603050405020304" pitchFamily="18" charset="0"/>
              </a:rPr>
              <a:t>and secondary amines have good adrenergic activity, whereas tertiary amines and quaternary ammonium salts do not.</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257"/>
          <a:stretch/>
        </p:blipFill>
        <p:spPr bwMode="auto">
          <a:xfrm>
            <a:off x="683568" y="1772817"/>
            <a:ext cx="7344816"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3662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8352928"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6974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620688"/>
            <a:ext cx="8712968" cy="5386603"/>
          </a:xfrm>
        </p:spPr>
        <p:txBody>
          <a:bodyPr>
            <a:normAutofit/>
          </a:bodyPr>
          <a:lstStyle/>
          <a:p>
            <a:pPr marL="109728" indent="0">
              <a:buNone/>
            </a:pPr>
            <a:r>
              <a:rPr lang="en-US" dirty="0" smtClean="0">
                <a:latin typeface="Times New Roman" panose="02020603050405020304" pitchFamily="18" charset="0"/>
                <a:cs typeface="Times New Roman" panose="02020603050405020304" pitchFamily="18" charset="0"/>
              </a:rPr>
              <a:t> </a:t>
            </a:r>
          </a:p>
          <a:p>
            <a:pPr marL="109728" indent="0" algn="just">
              <a:buNone/>
            </a:pPr>
            <a:r>
              <a:rPr lang="en-US" dirty="0" smtClean="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 Neurotransmitter</a:t>
            </a:r>
            <a:r>
              <a:rPr lang="en-US" sz="28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involved in the adrenergic </a:t>
            </a:r>
            <a:r>
              <a:rPr lang="en-US" sz="2400" dirty="0" smtClean="0">
                <a:latin typeface="Times New Roman" panose="02020603050405020304" pitchFamily="18" charset="0"/>
                <a:cs typeface="Times New Roman" panose="02020603050405020304" pitchFamily="18" charset="0"/>
              </a:rPr>
              <a:t>nervous system </a:t>
            </a:r>
            <a:r>
              <a:rPr lang="en-US" sz="2400" dirty="0">
                <a:latin typeface="Times New Roman" panose="02020603050405020304" pitchFamily="18" charset="0"/>
                <a:cs typeface="Times New Roman" panose="02020603050405020304" pitchFamily="18" charset="0"/>
              </a:rPr>
              <a:t>is noradrenaline. Adrenaline is a hormone which </a:t>
            </a:r>
            <a:r>
              <a:rPr lang="en-US" sz="2400" dirty="0" smtClean="0">
                <a:latin typeface="Times New Roman" panose="02020603050405020304" pitchFamily="18" charset="0"/>
                <a:cs typeface="Times New Roman" panose="02020603050405020304" pitchFamily="18" charset="0"/>
              </a:rPr>
              <a:t>is released </a:t>
            </a:r>
            <a:r>
              <a:rPr lang="en-US" sz="2400" dirty="0">
                <a:latin typeface="Times New Roman" panose="02020603050405020304" pitchFamily="18" charset="0"/>
                <a:cs typeface="Times New Roman" panose="02020603050405020304" pitchFamily="18" charset="0"/>
              </a:rPr>
              <a:t>by the adrenal medulla at times of stress and </a:t>
            </a:r>
            <a:r>
              <a:rPr lang="en-US" sz="2400" dirty="0" smtClean="0">
                <a:latin typeface="Times New Roman" panose="02020603050405020304" pitchFamily="18" charset="0"/>
                <a:cs typeface="Times New Roman" panose="02020603050405020304" pitchFamily="18" charset="0"/>
              </a:rPr>
              <a:t>activates adrenergic receptors. </a:t>
            </a:r>
          </a:p>
          <a:p>
            <a:pPr marL="109728" indent="0" algn="just" rtl="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These </a:t>
            </a:r>
            <a:r>
              <a:rPr lang="en-US" sz="2400" dirty="0">
                <a:latin typeface="Times New Roman" panose="02020603050405020304" pitchFamily="18" charset="0"/>
                <a:cs typeface="Times New Roman" panose="02020603050405020304" pitchFamily="18" charset="0"/>
              </a:rPr>
              <a:t>NTs modulate many vital functions, such as: </a:t>
            </a:r>
            <a:endParaRPr lang="en-US" sz="2400" dirty="0" smtClean="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rate and force of cardiac contraction</a:t>
            </a:r>
            <a:r>
              <a:rPr lang="en-US" sz="2400" dirty="0" smtClean="0">
                <a:latin typeface="Times New Roman" panose="02020603050405020304" pitchFamily="18" charset="0"/>
                <a:cs typeface="Times New Roman" panose="02020603050405020304" pitchFamily="18" charset="0"/>
              </a:rPr>
              <a:t>,</a:t>
            </a:r>
          </a:p>
          <a:p>
            <a:pPr algn="l" rtl="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 Constriction</a:t>
            </a:r>
            <a:r>
              <a:rPr lang="en-US" sz="2400" dirty="0">
                <a:latin typeface="Times New Roman" panose="02020603050405020304" pitchFamily="18" charset="0"/>
                <a:cs typeface="Times New Roman" panose="02020603050405020304" pitchFamily="18" charset="0"/>
              </a:rPr>
              <a:t>, and dilation of blood vessels and bronchioles</a:t>
            </a:r>
            <a:r>
              <a:rPr lang="en-US" sz="2400" dirty="0" smtClean="0">
                <a:latin typeface="Times New Roman" panose="02020603050405020304" pitchFamily="18" charset="0"/>
                <a:cs typeface="Times New Roman" panose="02020603050405020304" pitchFamily="18" charset="0"/>
              </a:rPr>
              <a:t>,</a:t>
            </a:r>
          </a:p>
          <a:p>
            <a:pPr algn="l" rtl="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release of insulin, </a:t>
            </a:r>
            <a:endParaRPr lang="en-US" sz="2400" dirty="0" smtClean="0">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breakdown of fat. </a:t>
            </a:r>
          </a:p>
          <a:p>
            <a:pPr marL="109728" indent="0" algn="l" rtl="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6366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08719"/>
            <a:ext cx="7848872" cy="4249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7582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8352928" cy="4455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6553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458611"/>
          </a:xfrm>
        </p:spPr>
        <p:txBody>
          <a:bodyPr>
            <a:normAutofit/>
          </a:bodyPr>
          <a:lstStyle/>
          <a:p>
            <a:pPr marL="365125" indent="358775" algn="just" rtl="0">
              <a:buNone/>
            </a:pPr>
            <a:r>
              <a:rPr lang="en-US" b="1" dirty="0" smtClean="0">
                <a:solidFill>
                  <a:srgbClr val="0070C0"/>
                </a:solidFill>
                <a:latin typeface="Times New Roman" pitchFamily="18" charset="0"/>
                <a:cs typeface="Times New Roman" pitchFamily="18" charset="0"/>
              </a:rPr>
              <a:t>3. Substitution on the -Carbon (Carbon-2)</a:t>
            </a:r>
          </a:p>
          <a:p>
            <a:pPr marL="365125" indent="358775" algn="just" rtl="0">
              <a:buNone/>
            </a:pPr>
            <a:r>
              <a:rPr lang="en-US" b="1" dirty="0" smtClean="0">
                <a:solidFill>
                  <a:srgbClr val="0070C0"/>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64"/>
          <a:stretch/>
        </p:blipFill>
        <p:spPr bwMode="auto">
          <a:xfrm>
            <a:off x="971600" y="1484784"/>
            <a:ext cx="7344816"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640288"/>
          </a:xfrm>
        </p:spPr>
        <p:txBody>
          <a:bodyPr/>
          <a:lstStyle/>
          <a:p>
            <a:pPr marL="0" indent="0">
              <a:buNone/>
            </a:pPr>
            <a:r>
              <a:rPr lang="en-US" dirty="0">
                <a:solidFill>
                  <a:srgbClr val="0070C0"/>
                </a:solidFill>
                <a:latin typeface="Times New Roman" panose="02020603050405020304" pitchFamily="18" charset="0"/>
                <a:cs typeface="Times New Roman" panose="02020603050405020304" pitchFamily="18" charset="0"/>
              </a:rPr>
              <a:t>4. OH substitution on the -carbon (carbon-1). </a:t>
            </a:r>
            <a:endParaRPr lang="en-US" dirty="0" smtClean="0">
              <a:solidFill>
                <a:srgbClr val="0070C0"/>
              </a:solidFill>
              <a:latin typeface="Times New Roman" panose="02020603050405020304" pitchFamily="18" charset="0"/>
              <a:cs typeface="Times New Roman" panose="02020603050405020304" pitchFamily="18" charset="0"/>
            </a:endParaRPr>
          </a:p>
          <a:p>
            <a:pPr marL="0" indent="0">
              <a:buNone/>
            </a:pPr>
            <a:r>
              <a:rPr lang="en-US" dirty="0">
                <a:solidFill>
                  <a:srgbClr val="0070C0"/>
                </a:solidFill>
                <a:latin typeface="Times New Roman" panose="02020603050405020304" pitchFamily="18" charset="0"/>
                <a:cs typeface="Times New Roman" panose="02020603050405020304" pitchFamily="18" charset="0"/>
              </a:rPr>
              <a:t> </a:t>
            </a:r>
            <a:r>
              <a:rPr lang="en-US" dirty="0" smtClean="0">
                <a:solidFill>
                  <a:srgbClr val="0070C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Generally </a:t>
            </a:r>
            <a:r>
              <a:rPr lang="en-US" dirty="0">
                <a:latin typeface="Times New Roman" panose="02020603050405020304" pitchFamily="18" charset="0"/>
                <a:cs typeface="Times New Roman" panose="02020603050405020304" pitchFamily="18" charset="0"/>
              </a:rPr>
              <a:t>decreases CNS activity largely because it lowers lipid solubility. However, such substitution greatly enhances agonist activity at both α – and β -receptors.</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70"/>
          <a:stretch/>
        </p:blipFill>
        <p:spPr bwMode="auto">
          <a:xfrm>
            <a:off x="1683656" y="2492896"/>
            <a:ext cx="6260193"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5202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710" t="23843"/>
          <a:stretch/>
        </p:blipFill>
        <p:spPr bwMode="auto">
          <a:xfrm>
            <a:off x="467544" y="1844823"/>
            <a:ext cx="8280920" cy="3240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3142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904656"/>
          </a:xfrm>
        </p:spPr>
        <p:txBody>
          <a:bodyPr>
            <a:normAutofit/>
          </a:bodyPr>
          <a:lstStyle/>
          <a:p>
            <a:pPr marL="365125" indent="358775" algn="l" rtl="0">
              <a:buNone/>
            </a:pPr>
            <a:r>
              <a:rPr lang="en-US" b="1" dirty="0" smtClean="0">
                <a:latin typeface="Times New Roman" pitchFamily="18" charset="0"/>
                <a:cs typeface="Times New Roman" pitchFamily="18" charset="0"/>
              </a:rPr>
              <a:t>5. Substitution on the Aromatic Ring. </a:t>
            </a:r>
          </a:p>
          <a:p>
            <a:pPr marL="365125" indent="350838" algn="just" rtl="0">
              <a:buNone/>
            </a:pPr>
            <a:r>
              <a:rPr lang="en-US" sz="2400" dirty="0" smtClean="0">
                <a:latin typeface="Times New Roman" pitchFamily="18" charset="0"/>
                <a:cs typeface="Times New Roman" pitchFamily="18" charset="0"/>
              </a:rPr>
              <a:t>Maximal </a:t>
            </a:r>
            <a:r>
              <a:rPr lang="el-GR" sz="2400" dirty="0" smtClean="0">
                <a:latin typeface="Times New Roman" panose="02020603050405020304" pitchFamily="18" charset="0"/>
                <a:cs typeface="Times New Roman" panose="02020603050405020304" pitchFamily="18" charset="0"/>
              </a:rPr>
              <a:t>α</a:t>
            </a:r>
            <a:r>
              <a:rPr lang="en-US" sz="2400" dirty="0" smtClean="0">
                <a:latin typeface="Times New Roman" pitchFamily="18" charset="0"/>
                <a:cs typeface="Times New Roman" pitchFamily="18" charset="0"/>
              </a:rPr>
              <a:t> – and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 -activity also depends on the presence of 3′ and 4′ OH groups. </a:t>
            </a:r>
          </a:p>
          <a:p>
            <a:pPr marL="365125" indent="350838" algn="just" rtl="0">
              <a:buNone/>
            </a:pPr>
            <a:r>
              <a:rPr lang="en-US" sz="2400" dirty="0" smtClean="0">
                <a:latin typeface="Times New Roman" pitchFamily="18" charset="0"/>
                <a:cs typeface="Times New Roman" pitchFamily="18" charset="0"/>
              </a:rPr>
              <a:t>Tyramine, which lacks two OH groups, has no affinity for adrenoceptors, indicating the </a:t>
            </a:r>
            <a:r>
              <a:rPr lang="en-US" sz="2400" dirty="0" smtClean="0">
                <a:solidFill>
                  <a:srgbClr val="FF0000"/>
                </a:solidFill>
                <a:latin typeface="Times New Roman" pitchFamily="18" charset="0"/>
                <a:cs typeface="Times New Roman" pitchFamily="18" charset="0"/>
              </a:rPr>
              <a:t>importance of the OH groups</a:t>
            </a:r>
            <a:r>
              <a:rPr lang="en-US" sz="2400" dirty="0" smtClean="0">
                <a:latin typeface="Times New Roman" pitchFamily="18" charset="0"/>
                <a:cs typeface="Times New Roman" pitchFamily="18" charset="0"/>
              </a:rPr>
              <a:t>. Studies of adrenoceptor structure suggest that the OH groups on serine residues form H bonds with the catechol OH groups at positions 3 and 4, respectively. </a:t>
            </a:r>
          </a:p>
          <a:p>
            <a:pPr marL="365125" indent="350838" algn="just" rtl="0">
              <a:buNone/>
            </a:pPr>
            <a:r>
              <a:rPr lang="en-US" sz="2400" dirty="0" smtClean="0">
                <a:latin typeface="Times New Roman" pitchFamily="18" charset="0"/>
                <a:cs typeface="Times New Roman" pitchFamily="18" charset="0"/>
              </a:rPr>
              <a:t>Replacement of the </a:t>
            </a:r>
            <a:r>
              <a:rPr lang="en-US" sz="2400" dirty="0" smtClean="0">
                <a:solidFill>
                  <a:srgbClr val="FF0000"/>
                </a:solidFill>
                <a:latin typeface="Times New Roman" pitchFamily="18" charset="0"/>
                <a:cs typeface="Times New Roman" pitchFamily="18" charset="0"/>
              </a:rPr>
              <a:t>catechol function </a:t>
            </a:r>
            <a:r>
              <a:rPr lang="en-US" sz="2400" dirty="0" smtClean="0">
                <a:latin typeface="Times New Roman" pitchFamily="18" charset="0"/>
                <a:cs typeface="Times New Roman" pitchFamily="18" charset="0"/>
              </a:rPr>
              <a:t> with the </a:t>
            </a:r>
            <a:r>
              <a:rPr lang="en-US" sz="2400" dirty="0" smtClean="0">
                <a:solidFill>
                  <a:srgbClr val="FF0000"/>
                </a:solidFill>
                <a:latin typeface="Times New Roman" pitchFamily="18" charset="0"/>
                <a:cs typeface="Times New Roman" pitchFamily="18" charset="0"/>
              </a:rPr>
              <a:t>resorcinol structure </a:t>
            </a:r>
            <a:r>
              <a:rPr lang="en-US" sz="2400" dirty="0" smtClean="0">
                <a:latin typeface="Times New Roman" pitchFamily="18" charset="0"/>
                <a:cs typeface="Times New Roman" pitchFamily="18" charset="0"/>
              </a:rPr>
              <a:t>gives a </a:t>
            </a:r>
            <a:r>
              <a:rPr lang="en-US" sz="2400" dirty="0" smtClean="0">
                <a:solidFill>
                  <a:srgbClr val="0070C0"/>
                </a:solidFill>
                <a:latin typeface="Times New Roman" pitchFamily="18" charset="0"/>
                <a:cs typeface="Times New Roman" pitchFamily="18" charset="0"/>
              </a:rPr>
              <a:t>selective </a:t>
            </a:r>
            <a:r>
              <a:rPr lang="el-GR" sz="2400" dirty="0" smtClean="0">
                <a:solidFill>
                  <a:srgbClr val="0070C0"/>
                </a:solidFill>
                <a:latin typeface="Times New Roman" panose="02020603050405020304" pitchFamily="18" charset="0"/>
                <a:cs typeface="Times New Roman" panose="02020603050405020304" pitchFamily="18" charset="0"/>
              </a:rPr>
              <a:t>β</a:t>
            </a:r>
            <a:r>
              <a:rPr lang="en-US" sz="2400" dirty="0" smtClean="0">
                <a:solidFill>
                  <a:srgbClr val="0070C0"/>
                </a:solidFill>
                <a:latin typeface="Times New Roman" pitchFamily="18" charset="0"/>
                <a:cs typeface="Times New Roman" pitchFamily="18" charset="0"/>
              </a:rPr>
              <a:t>2- agonist </a:t>
            </a:r>
            <a:r>
              <a:rPr lang="en-US" sz="2400" dirty="0" smtClean="0">
                <a:latin typeface="Times New Roman" pitchFamily="18" charset="0"/>
                <a:cs typeface="Times New Roman" pitchFamily="18" charset="0"/>
              </a:rPr>
              <a:t>, (metaproterenol).</a:t>
            </a:r>
            <a:r>
              <a:rPr lang="en-US" sz="2400" b="1" i="1"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Furthermore, because the resorcinol ring is not a substrate for COMT, β-agonists that contain this ring structure tend to have </a:t>
            </a:r>
            <a:r>
              <a:rPr lang="en-US" sz="2400" dirty="0">
                <a:solidFill>
                  <a:srgbClr val="0070C0"/>
                </a:solidFill>
                <a:latin typeface="Times New Roman" pitchFamily="18" charset="0"/>
                <a:cs typeface="Times New Roman" pitchFamily="18" charset="0"/>
              </a:rPr>
              <a:t>better absorption </a:t>
            </a:r>
            <a:r>
              <a:rPr lang="en-US" sz="2400" dirty="0">
                <a:latin typeface="Times New Roman" pitchFamily="18" charset="0"/>
                <a:cs typeface="Times New Roman" pitchFamily="18" charset="0"/>
              </a:rPr>
              <a:t>characteristics and a </a:t>
            </a:r>
            <a:r>
              <a:rPr lang="en-US" sz="2400" dirty="0">
                <a:solidFill>
                  <a:srgbClr val="0070C0"/>
                </a:solidFill>
                <a:latin typeface="Times New Roman" pitchFamily="18" charset="0"/>
                <a:cs typeface="Times New Roman" pitchFamily="18" charset="0"/>
              </a:rPr>
              <a:t>longer DOA </a:t>
            </a:r>
            <a:r>
              <a:rPr lang="en-US" sz="2400" dirty="0">
                <a:latin typeface="Times New Roman" pitchFamily="18" charset="0"/>
                <a:cs typeface="Times New Roman" pitchFamily="18" charset="0"/>
              </a:rPr>
              <a:t>than their catechol-containing counterparts. </a:t>
            </a:r>
          </a:p>
          <a:p>
            <a:pPr marL="365125" indent="350838" algn="just" rtl="0">
              <a:buNone/>
            </a:pPr>
            <a:endParaRPr lang="en-US" sz="2400" dirty="0" smtClean="0">
              <a:latin typeface="Times New Roman" pitchFamily="18" charset="0"/>
              <a:cs typeface="Times New Roman" pitchFamily="18" charset="0"/>
            </a:endParaRPr>
          </a:p>
          <a:p>
            <a:pPr algn="l" rtl="0">
              <a:buNone/>
            </a:pP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548680"/>
            <a:ext cx="8208912" cy="6048672"/>
          </a:xfrm>
        </p:spPr>
        <p:txBody>
          <a:bodyPr>
            <a:noAutofit/>
          </a:bodyPr>
          <a:lstStyle/>
          <a:p>
            <a:pPr marL="365125" indent="350838" algn="just" rtl="0">
              <a:buNone/>
            </a:pPr>
            <a:r>
              <a:rPr lang="en-US" dirty="0" smtClean="0">
                <a:latin typeface="Times New Roman" pitchFamily="18" charset="0"/>
                <a:cs typeface="Times New Roman" pitchFamily="18" charset="0"/>
              </a:rPr>
              <a:t>In another approach, replacement of the meta-OH of the catechol structure </a:t>
            </a:r>
            <a:r>
              <a:rPr lang="en-US" dirty="0" smtClean="0">
                <a:solidFill>
                  <a:srgbClr val="FF0000"/>
                </a:solidFill>
                <a:latin typeface="Times New Roman" pitchFamily="18" charset="0"/>
                <a:cs typeface="Times New Roman" pitchFamily="18" charset="0"/>
              </a:rPr>
              <a:t>with a hydroxymethyl </a:t>
            </a:r>
            <a:r>
              <a:rPr lang="en-US" dirty="0" smtClean="0">
                <a:latin typeface="Times New Roman" pitchFamily="18" charset="0"/>
                <a:cs typeface="Times New Roman" pitchFamily="18" charset="0"/>
              </a:rPr>
              <a:t>group gives agents, such as albuterol, which show selectivity to the </a:t>
            </a:r>
            <a:r>
              <a:rPr lang="el-GR" dirty="0" smtClean="0">
                <a:solidFill>
                  <a:srgbClr val="0070C0"/>
                </a:solidFill>
                <a:latin typeface="Times New Roman"/>
                <a:cs typeface="Times New Roman"/>
              </a:rPr>
              <a:t>β</a:t>
            </a:r>
            <a:r>
              <a:rPr lang="en-US" dirty="0" smtClean="0">
                <a:solidFill>
                  <a:srgbClr val="0070C0"/>
                </a:solidFill>
                <a:latin typeface="Times New Roman" pitchFamily="18" charset="0"/>
                <a:cs typeface="Times New Roman" pitchFamily="18" charset="0"/>
              </a:rPr>
              <a:t>2-receptor.   </a:t>
            </a:r>
          </a:p>
          <a:p>
            <a:pPr marL="365125" indent="350838" algn="just" rtl="0">
              <a:buNone/>
            </a:pPr>
            <a:r>
              <a:rPr lang="en-US" dirty="0" smtClean="0">
                <a:latin typeface="Times New Roman" pitchFamily="18" charset="0"/>
                <a:cs typeface="Times New Roman" pitchFamily="18" charset="0"/>
              </a:rPr>
              <a:t>Because they are not catechols, these agents are not metabolized by COMT and thus show improved oral bioavailability and longer DOA. </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94"/>
          <a:stretch/>
        </p:blipFill>
        <p:spPr bwMode="auto">
          <a:xfrm>
            <a:off x="1683657" y="2924944"/>
            <a:ext cx="6207806"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784304"/>
          </a:xfrm>
        </p:spPr>
        <p:txBody>
          <a:bodyPr/>
          <a:lstStyle/>
          <a:p>
            <a:pPr marL="0" indent="0">
              <a:buNone/>
            </a:pP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catechol moiety is more important for </a:t>
            </a:r>
            <a:r>
              <a:rPr lang="en-US" dirty="0" smtClean="0">
                <a:latin typeface="Times New Roman" panose="02020603050405020304" pitchFamily="18" charset="0"/>
                <a:cs typeface="Times New Roman" panose="02020603050405020304" pitchFamily="18" charset="0"/>
              </a:rPr>
              <a:t>α</a:t>
            </a:r>
            <a:r>
              <a:rPr lang="en-US" sz="1600" dirty="0" smtClean="0">
                <a:latin typeface="Times New Roman" panose="02020603050405020304" pitchFamily="18" charset="0"/>
                <a:cs typeface="Times New Roman" panose="02020603050405020304" pitchFamily="18" charset="0"/>
              </a:rPr>
              <a:t>2 </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activity than for α</a:t>
            </a:r>
            <a:r>
              <a:rPr lang="en-US" sz="16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-activity.</a:t>
            </a:r>
          </a:p>
          <a:p>
            <a:pPr marL="0" indent="0">
              <a:buNone/>
            </a:pPr>
            <a:r>
              <a:rPr lang="en-US" dirty="0" smtClean="0">
                <a:latin typeface="Times New Roman" panose="02020603050405020304" pitchFamily="18" charset="0"/>
                <a:cs typeface="Times New Roman" panose="02020603050405020304" pitchFamily="18" charset="0"/>
              </a:rPr>
              <a:t>    For </a:t>
            </a:r>
            <a:r>
              <a:rPr lang="en-US" dirty="0">
                <a:latin typeface="Times New Roman" panose="02020603050405020304" pitchFamily="18" charset="0"/>
                <a:cs typeface="Times New Roman" panose="02020603050405020304" pitchFamily="18" charset="0"/>
              </a:rPr>
              <a:t>example, removal of the p-OH group from E gives phenylephrine, which, in contrast to E, is selective for the α</a:t>
            </a:r>
            <a:r>
              <a:rPr lang="en-US" sz="12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-receptor.</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84"/>
          <a:stretch/>
        </p:blipFill>
        <p:spPr bwMode="auto">
          <a:xfrm>
            <a:off x="1567543" y="2924945"/>
            <a:ext cx="630487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9071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7931224" cy="5602627"/>
          </a:xfrm>
        </p:spPr>
        <p:txBody>
          <a:bodyPr>
            <a:normAutofit/>
          </a:bodyPr>
          <a:lstStyle/>
          <a:p>
            <a:pPr marL="365125" indent="358775" algn="l" rtl="0">
              <a:buNone/>
            </a:pPr>
            <a:r>
              <a:rPr lang="en-US" b="1" dirty="0" smtClean="0">
                <a:latin typeface="Times New Roman" pitchFamily="18" charset="0"/>
                <a:cs typeface="Times New Roman" pitchFamily="18" charset="0"/>
              </a:rPr>
              <a:t>6. CAs without OH Groups. </a:t>
            </a:r>
          </a:p>
          <a:p>
            <a:pPr marL="365125" indent="354013" algn="just" rtl="0">
              <a:buNone/>
            </a:pPr>
            <a:r>
              <a:rPr lang="en-US" dirty="0" smtClean="0">
                <a:latin typeface="Times New Roman" pitchFamily="18" charset="0"/>
                <a:cs typeface="Times New Roman" pitchFamily="18" charset="0"/>
              </a:rPr>
              <a:t>Phenylethylamines that lack OH groups on the ring and the </a:t>
            </a:r>
            <a:r>
              <a:rPr lang="el-GR" dirty="0" smtClean="0">
                <a:latin typeface="Times New Roman" pitchFamily="18" charset="0"/>
                <a:cs typeface="Times New Roman" pitchFamily="18" charset="0"/>
              </a:rPr>
              <a:t>β</a:t>
            </a:r>
            <a:r>
              <a:rPr lang="en-US" dirty="0" smtClean="0">
                <a:latin typeface="Times New Roman" pitchFamily="18" charset="0"/>
                <a:cs typeface="Times New Roman" pitchFamily="18" charset="0"/>
              </a:rPr>
              <a:t>-OH group on the side chain act almost exclusively by causing the release of NE from sympathetic nerve terminals and thus results in a </a:t>
            </a:r>
            <a:r>
              <a:rPr lang="en-US" dirty="0" smtClean="0">
                <a:solidFill>
                  <a:srgbClr val="0070C0"/>
                </a:solidFill>
                <a:latin typeface="Times New Roman" pitchFamily="18" charset="0"/>
                <a:cs typeface="Times New Roman" pitchFamily="18" charset="0"/>
              </a:rPr>
              <a:t>loss of direct Sympathomimetic activity. </a:t>
            </a:r>
          </a:p>
          <a:p>
            <a:pPr marL="365125" indent="354013" algn="just" rtl="0">
              <a:buNone/>
            </a:pPr>
            <a:r>
              <a:rPr lang="en-US" dirty="0" smtClean="0">
                <a:latin typeface="Times New Roman" pitchFamily="18" charset="0"/>
                <a:cs typeface="Times New Roman" pitchFamily="18" charset="0"/>
              </a:rPr>
              <a:t>Because substitution of OH groups on the phenylethylamine structure makes the resultant compounds less lipophilic, </a:t>
            </a:r>
            <a:r>
              <a:rPr lang="en-US" dirty="0" smtClean="0">
                <a:solidFill>
                  <a:srgbClr val="00B050"/>
                </a:solidFill>
                <a:latin typeface="Times New Roman" pitchFamily="18" charset="0"/>
                <a:cs typeface="Times New Roman" pitchFamily="18" charset="0"/>
              </a:rPr>
              <a:t>unsubstituted or alkyl substituted </a:t>
            </a:r>
            <a:r>
              <a:rPr lang="en-US" dirty="0" smtClean="0">
                <a:latin typeface="Times New Roman" pitchFamily="18" charset="0"/>
                <a:cs typeface="Times New Roman" pitchFamily="18" charset="0"/>
              </a:rPr>
              <a:t>compounds cross the BBB more readily and have more central activity.</a:t>
            </a:r>
          </a:p>
          <a:p>
            <a:pPr algn="l" rtl="0">
              <a:buNone/>
            </a:pP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476672"/>
            <a:ext cx="8229600" cy="432048"/>
          </a:xfrm>
        </p:spPr>
        <p:txBody>
          <a:bodyPr>
            <a:noAutofit/>
          </a:bodyPr>
          <a:lstStyle/>
          <a:p>
            <a:r>
              <a:rPr lang="en-US" sz="3200" b="1" dirty="0" smtClean="0">
                <a:solidFill>
                  <a:schemeClr val="accent5"/>
                </a:solidFill>
              </a:rPr>
              <a:t>Endogenous catecholamines</a:t>
            </a:r>
            <a:endParaRPr lang="ar-IQ" sz="3200" b="1" dirty="0">
              <a:solidFill>
                <a:schemeClr val="accent5"/>
              </a:solidFill>
            </a:endParaRPr>
          </a:p>
        </p:txBody>
      </p:sp>
      <p:sp>
        <p:nvSpPr>
          <p:cNvPr id="2" name="Content Placeholder 1"/>
          <p:cNvSpPr>
            <a:spLocks noGrp="1"/>
          </p:cNvSpPr>
          <p:nvPr>
            <p:ph idx="1"/>
          </p:nvPr>
        </p:nvSpPr>
        <p:spPr>
          <a:xfrm>
            <a:off x="457200" y="980728"/>
            <a:ext cx="8229600" cy="5026563"/>
          </a:xfrm>
        </p:spPr>
        <p:txBody>
          <a:bodyPr/>
          <a:lstStyle/>
          <a:p>
            <a:pPr algn="l" rtl="0">
              <a:buNone/>
            </a:pPr>
            <a:r>
              <a:rPr lang="en-US" dirty="0" smtClean="0">
                <a:latin typeface="Times New Roman" pitchFamily="18" charset="0"/>
                <a:cs typeface="Times New Roman" pitchFamily="18" charset="0"/>
              </a:rPr>
              <a:t>The three naturally occurring catecholamines DA, NE, and E are used as therapeutic agents.</a:t>
            </a:r>
          </a:p>
          <a:p>
            <a:pPr algn="ctr" rtl="0">
              <a:buNone/>
            </a:pPr>
            <a:endParaRPr lang="ar-IQ" dirty="0">
              <a:latin typeface="Times New Roman" pitchFamily="18" charset="0"/>
              <a:cs typeface="Times New Roman" pitchFamily="18" charset="0"/>
            </a:endParaRPr>
          </a:p>
        </p:txBody>
      </p:sp>
      <p:pic>
        <p:nvPicPr>
          <p:cNvPr id="6146" name="Picture 2" descr="C:\Users\krema\Pictures\2014-04-15 karima\Screenshot017.jpg"/>
          <p:cNvPicPr>
            <a:picLocks noChangeAspect="1" noChangeArrowheads="1"/>
          </p:cNvPicPr>
          <p:nvPr/>
        </p:nvPicPr>
        <p:blipFill>
          <a:blip r:embed="rId2" cstate="print"/>
          <a:srcRect l="7619" t="14286" r="9524" b="25000"/>
          <a:stretch>
            <a:fillRect/>
          </a:stretch>
        </p:blipFill>
        <p:spPr bwMode="auto">
          <a:xfrm>
            <a:off x="395536" y="1988840"/>
            <a:ext cx="8424936" cy="2808312"/>
          </a:xfrm>
          <a:prstGeom prst="rect">
            <a:avLst/>
          </a:prstGeom>
          <a:ln>
            <a:noFill/>
          </a:ln>
          <a:effectLst>
            <a:softEdge rad="112500"/>
          </a:effectLst>
        </p:spPr>
      </p:pic>
      <p:sp>
        <p:nvSpPr>
          <p:cNvPr id="4" name="Oval 3"/>
          <p:cNvSpPr/>
          <p:nvPr/>
        </p:nvSpPr>
        <p:spPr>
          <a:xfrm>
            <a:off x="4716016" y="2276872"/>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8244408" y="2924944"/>
            <a:ext cx="432048" cy="468052"/>
          </a:xfrm>
          <a:prstGeom prst="flowChartConnector">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504056"/>
          </a:xfrm>
        </p:spPr>
        <p:txBody>
          <a:bodyPr>
            <a:normAutofit fontScale="90000"/>
          </a:bodyPr>
          <a:lstStyle/>
          <a:p>
            <a:pPr rtl="0"/>
            <a:r>
              <a:rPr lang="en-US" sz="3200" b="1" dirty="0" smtClean="0">
                <a:solidFill>
                  <a:srgbClr val="0070C0"/>
                </a:solidFill>
                <a:latin typeface="Times New Roman" pitchFamily="18" charset="0"/>
                <a:cs typeface="Times New Roman" pitchFamily="18" charset="0"/>
              </a:rPr>
              <a:t>Structure </a:t>
            </a:r>
            <a:r>
              <a:rPr lang="en-US" sz="3200" b="1" dirty="0">
                <a:solidFill>
                  <a:srgbClr val="0070C0"/>
                </a:solidFill>
                <a:latin typeface="Times New Roman" pitchFamily="18" charset="0"/>
                <a:cs typeface="Times New Roman" pitchFamily="18" charset="0"/>
              </a:rPr>
              <a:t>and </a:t>
            </a:r>
            <a:r>
              <a:rPr lang="en-US" sz="3200" b="1" dirty="0" smtClean="0">
                <a:solidFill>
                  <a:srgbClr val="0070C0"/>
                </a:solidFill>
                <a:latin typeface="Times New Roman" pitchFamily="18" charset="0"/>
                <a:cs typeface="Times New Roman" pitchFamily="18" charset="0"/>
              </a:rPr>
              <a:t>Physicochemical Properties </a:t>
            </a:r>
            <a:endParaRPr lang="ar-IQ" sz="3200"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467544" y="1052736"/>
            <a:ext cx="8219256" cy="4967064"/>
          </a:xfrm>
        </p:spPr>
        <p:txBody>
          <a:bodyPr>
            <a:normAutofit/>
          </a:bodyPr>
          <a:lstStyle/>
          <a:p>
            <a:pPr marL="0" indent="371475" algn="just" rtl="0">
              <a:buNone/>
            </a:pPr>
            <a:r>
              <a:rPr lang="en-US" sz="32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NE,E, and DA are chemically catecholamines (</a:t>
            </a:r>
            <a:r>
              <a:rPr lang="en-US" sz="2400" dirty="0">
                <a:latin typeface="Times New Roman" pitchFamily="18" charset="0"/>
                <a:cs typeface="Times New Roman" pitchFamily="18" charset="0"/>
              </a:rPr>
              <a:t>CAs</a:t>
            </a:r>
            <a:r>
              <a:rPr lang="en-US" sz="2400" dirty="0" smtClean="0">
                <a:latin typeface="Times New Roman" pitchFamily="18" charset="0"/>
                <a:cs typeface="Times New Roman" pitchFamily="18" charset="0"/>
              </a:rPr>
              <a:t>) ,which refer </a:t>
            </a:r>
            <a:r>
              <a:rPr lang="en-US" sz="2400" dirty="0">
                <a:latin typeface="Times New Roman" pitchFamily="18" charset="0"/>
                <a:cs typeface="Times New Roman" pitchFamily="18" charset="0"/>
              </a:rPr>
              <a:t>generally to all organic </a:t>
            </a:r>
            <a:r>
              <a:rPr lang="en-US" sz="2400" dirty="0" smtClean="0">
                <a:latin typeface="Times New Roman" pitchFamily="18" charset="0"/>
                <a:cs typeface="Times New Roman" pitchFamily="18" charset="0"/>
              </a:rPr>
              <a:t>compounds that contain a catechol nucleus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orthodihydroxybenzene) and an ethylamine group.</a:t>
            </a:r>
          </a:p>
          <a:p>
            <a:pPr marL="0" indent="371475" algn="just" rtl="0">
              <a:buNone/>
            </a:pPr>
            <a:r>
              <a:rPr lang="en-US" sz="2400" dirty="0" smtClean="0">
                <a:solidFill>
                  <a:srgbClr val="00B0F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a physiological context, </a:t>
            </a:r>
            <a:r>
              <a:rPr lang="en-US" sz="2400" dirty="0" smtClean="0">
                <a:latin typeface="Times New Roman" pitchFamily="18" charset="0"/>
                <a:cs typeface="Times New Roman" pitchFamily="18" charset="0"/>
              </a:rPr>
              <a:t>the term usually means </a:t>
            </a:r>
            <a:r>
              <a:rPr lang="en-US" sz="2400" dirty="0">
                <a:latin typeface="Times New Roman" pitchFamily="18" charset="0"/>
                <a:cs typeface="Times New Roman" pitchFamily="18" charset="0"/>
              </a:rPr>
              <a:t>DA and its metabolites NE and E</a:t>
            </a:r>
            <a:r>
              <a:rPr lang="en-US" sz="2400" dirty="0" smtClean="0">
                <a:latin typeface="Times New Roman" pitchFamily="18" charset="0"/>
                <a:cs typeface="Times New Roman" pitchFamily="18" charset="0"/>
              </a:rPr>
              <a:t>.</a:t>
            </a:r>
          </a:p>
          <a:p>
            <a:pPr marL="0" indent="371475" algn="just" rtl="0">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E contains </a:t>
            </a:r>
            <a:r>
              <a:rPr lang="en-US" sz="2400" dirty="0" smtClean="0">
                <a:solidFill>
                  <a:srgbClr val="FF0000"/>
                </a:solidFill>
                <a:latin typeface="Times New Roman" pitchFamily="18" charset="0"/>
                <a:cs typeface="Times New Roman" pitchFamily="18" charset="0"/>
              </a:rPr>
              <a:t>one secondary </a:t>
            </a:r>
            <a:r>
              <a:rPr lang="en-US" sz="2400" dirty="0">
                <a:solidFill>
                  <a:srgbClr val="FF0000"/>
                </a:solidFill>
                <a:latin typeface="Times New Roman" pitchFamily="18" charset="0"/>
                <a:cs typeface="Times New Roman" pitchFamily="18" charset="0"/>
              </a:rPr>
              <a:t>amino group </a:t>
            </a:r>
            <a:r>
              <a:rPr lang="en-US" sz="2400" dirty="0">
                <a:latin typeface="Times New Roman" pitchFamily="18" charset="0"/>
                <a:cs typeface="Times New Roman" pitchFamily="18" charset="0"/>
              </a:rPr>
              <a:t>and three </a:t>
            </a:r>
            <a:r>
              <a:rPr lang="en-US" sz="2400" dirty="0">
                <a:solidFill>
                  <a:srgbClr val="00B050"/>
                </a:solidFill>
                <a:latin typeface="Times New Roman" pitchFamily="18" charset="0"/>
                <a:cs typeface="Times New Roman" pitchFamily="18" charset="0"/>
              </a:rPr>
              <a:t>hydroxyl groups.</a:t>
            </a:r>
            <a:r>
              <a:rPr lang="en-US" sz="2400" dirty="0">
                <a:latin typeface="Times New Roman" pitchFamily="18" charset="0"/>
                <a:cs typeface="Times New Roman" pitchFamily="18" charset="0"/>
              </a:rPr>
              <a:t> E and NE each possess </a:t>
            </a:r>
            <a:r>
              <a:rPr lang="en-US" sz="2400" dirty="0">
                <a:solidFill>
                  <a:srgbClr val="C00000"/>
                </a:solidFill>
                <a:latin typeface="Times New Roman" pitchFamily="18" charset="0"/>
                <a:cs typeface="Times New Roman" pitchFamily="18" charset="0"/>
              </a:rPr>
              <a:t>a chiral carbon atom</a:t>
            </a:r>
            <a:r>
              <a:rPr lang="en-US" sz="2400" dirty="0">
                <a:latin typeface="Times New Roman" pitchFamily="18" charset="0"/>
                <a:cs typeface="Times New Roman" pitchFamily="18" charset="0"/>
              </a:rPr>
              <a:t>; thus, each can exist as an enantiomeric pair of isomers. The enantiomer with the </a:t>
            </a:r>
            <a:r>
              <a:rPr lang="en-US" sz="2400" dirty="0">
                <a:solidFill>
                  <a:schemeClr val="accent3"/>
                </a:solidFill>
                <a:latin typeface="Times New Roman" pitchFamily="18" charset="0"/>
                <a:cs typeface="Times New Roman" pitchFamily="18" charset="0"/>
              </a:rPr>
              <a:t>(R) configuration </a:t>
            </a:r>
            <a:r>
              <a:rPr lang="en-US" sz="2400" dirty="0">
                <a:latin typeface="Times New Roman" pitchFamily="18" charset="0"/>
                <a:cs typeface="Times New Roman" pitchFamily="18" charset="0"/>
              </a:rPr>
              <a:t>is biosynthesized by the body and possesses the biological activity. This </a:t>
            </a:r>
            <a:r>
              <a:rPr lang="en-US" sz="2400" dirty="0">
                <a:solidFill>
                  <a:schemeClr val="accent3"/>
                </a:solidFill>
                <a:latin typeface="Times New Roman" pitchFamily="18" charset="0"/>
                <a:cs typeface="Times New Roman" pitchFamily="18" charset="0"/>
              </a:rPr>
              <a:t>(R) configuration </a:t>
            </a:r>
            <a:r>
              <a:rPr lang="en-US" sz="2400" dirty="0">
                <a:latin typeface="Times New Roman" pitchFamily="18" charset="0"/>
                <a:cs typeface="Times New Roman" pitchFamily="18" charset="0"/>
              </a:rPr>
              <a:t>of many other adrenergic agents also contributes to their </a:t>
            </a:r>
            <a:r>
              <a:rPr lang="en-US" sz="2400" dirty="0">
                <a:solidFill>
                  <a:srgbClr val="0070C0"/>
                </a:solidFill>
                <a:latin typeface="Times New Roman" pitchFamily="18" charset="0"/>
                <a:cs typeface="Times New Roman" pitchFamily="18" charset="0"/>
              </a:rPr>
              <a:t>high affinity </a:t>
            </a:r>
            <a:r>
              <a:rPr lang="en-US" sz="2400" dirty="0">
                <a:latin typeface="Times New Roman" pitchFamily="18" charset="0"/>
                <a:cs typeface="Times New Roman" pitchFamily="18" charset="0"/>
              </a:rPr>
              <a:t>to the corresponding adrenoceptors</a:t>
            </a:r>
            <a:endParaRPr lang="ar-IQ"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4704"/>
            <a:ext cx="8229600" cy="5242587"/>
          </a:xfrm>
        </p:spPr>
        <p:txBody>
          <a:bodyPr>
            <a:normAutofit/>
          </a:bodyPr>
          <a:lstStyle/>
          <a:p>
            <a:pPr algn="l" rtl="0">
              <a:buNone/>
            </a:pPr>
            <a:r>
              <a:rPr lang="en-US" sz="2400" dirty="0" smtClean="0">
                <a:latin typeface="Times New Roman" pitchFamily="18" charset="0"/>
                <a:cs typeface="Times New Roman" pitchFamily="18" charset="0"/>
              </a:rPr>
              <a:t>-</a:t>
            </a:r>
            <a:r>
              <a:rPr lang="en-US" sz="2400" dirty="0" smtClean="0">
                <a:solidFill>
                  <a:srgbClr val="FF0000"/>
                </a:solidFill>
                <a:latin typeface="Times New Roman" pitchFamily="18" charset="0"/>
                <a:cs typeface="Times New Roman" pitchFamily="18" charset="0"/>
              </a:rPr>
              <a:t>DA</a:t>
            </a:r>
            <a:r>
              <a:rPr lang="en-US" sz="2400" dirty="0" smtClean="0">
                <a:latin typeface="Times New Roman" pitchFamily="18" charset="0"/>
                <a:cs typeface="Times New Roman" pitchFamily="18" charset="0"/>
              </a:rPr>
              <a:t> stimulates the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1-receptors of the heart to increase cardiac output.</a:t>
            </a:r>
          </a:p>
          <a:p>
            <a:pPr algn="l" rtl="0">
              <a:buNone/>
            </a:pPr>
            <a:r>
              <a:rPr lang="en-US" sz="2400" dirty="0" smtClean="0">
                <a:latin typeface="Times New Roman" pitchFamily="18" charset="0"/>
                <a:cs typeface="Times New Roman" pitchFamily="18" charset="0"/>
              </a:rPr>
              <a:t>-</a:t>
            </a:r>
            <a:r>
              <a:rPr lang="en-US" sz="2400" dirty="0" smtClean="0">
                <a:solidFill>
                  <a:srgbClr val="FF0000"/>
                </a:solidFill>
                <a:latin typeface="Times New Roman" panose="02020603050405020304" pitchFamily="18" charset="0"/>
                <a:cs typeface="Times New Roman" panose="02020603050405020304" pitchFamily="18" charset="0"/>
              </a:rPr>
              <a:t>NE</a:t>
            </a:r>
            <a:r>
              <a:rPr lang="en-US" sz="2400" dirty="0" smtClean="0">
                <a:latin typeface="Times New Roman" pitchFamily="18" charset="0"/>
                <a:cs typeface="Times New Roman" pitchFamily="18" charset="0"/>
              </a:rPr>
              <a:t> is a stimulant of </a:t>
            </a:r>
            <a:r>
              <a:rPr lang="el-GR" sz="2400" dirty="0" smtClean="0">
                <a:latin typeface="Times New Roman" panose="02020603050405020304" pitchFamily="18" charset="0"/>
                <a:cs typeface="Times New Roman" panose="02020603050405020304" pitchFamily="18" charset="0"/>
              </a:rPr>
              <a:t>α</a:t>
            </a:r>
            <a:r>
              <a:rPr lang="en-US" sz="2400" dirty="0" smtClean="0">
                <a:latin typeface="Times New Roman" pitchFamily="18" charset="0"/>
                <a:cs typeface="Times New Roman" pitchFamily="18" charset="0"/>
              </a:rPr>
              <a:t>1-,</a:t>
            </a:r>
            <a:r>
              <a:rPr lang="el-GR" sz="2400" dirty="0" smtClean="0">
                <a:latin typeface="Times New Roman" panose="02020603050405020304" pitchFamily="18" charset="0"/>
                <a:cs typeface="Times New Roman" panose="02020603050405020304" pitchFamily="18" charset="0"/>
              </a:rPr>
              <a:t>α</a:t>
            </a:r>
            <a:r>
              <a:rPr lang="en-US" sz="2400" dirty="0" smtClean="0">
                <a:latin typeface="Times New Roman" pitchFamily="18" charset="0"/>
                <a:cs typeface="Times New Roman" pitchFamily="18" charset="0"/>
              </a:rPr>
              <a:t> 2-, and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1-adrenoceptors (</a:t>
            </a:r>
            <a:r>
              <a:rPr lang="en-US" sz="2400" dirty="0" smtClean="0">
                <a:solidFill>
                  <a:srgbClr val="0070C0"/>
                </a:solidFill>
                <a:latin typeface="Times New Roman" pitchFamily="18" charset="0"/>
                <a:cs typeface="Times New Roman" pitchFamily="18" charset="0"/>
              </a:rPr>
              <a:t>notice that lacking the </a:t>
            </a:r>
            <a:r>
              <a:rPr lang="en-US" sz="2400" i="1" dirty="0" smtClean="0">
                <a:solidFill>
                  <a:srgbClr val="0070C0"/>
                </a:solidFill>
                <a:latin typeface="Times New Roman" pitchFamily="18" charset="0"/>
                <a:cs typeface="Times New Roman" pitchFamily="18" charset="0"/>
              </a:rPr>
              <a:t>N-methyl group results </a:t>
            </a:r>
            <a:r>
              <a:rPr lang="en-US" sz="2400" dirty="0" smtClean="0">
                <a:solidFill>
                  <a:srgbClr val="0070C0"/>
                </a:solidFill>
                <a:latin typeface="Times New Roman" pitchFamily="18" charset="0"/>
                <a:cs typeface="Times New Roman" pitchFamily="18" charset="0"/>
              </a:rPr>
              <a:t>in lacking </a:t>
            </a:r>
            <a:r>
              <a:rPr lang="el-GR" sz="2400" dirty="0" smtClean="0">
                <a:solidFill>
                  <a:srgbClr val="0070C0"/>
                </a:solidFill>
                <a:latin typeface="Times New Roman" panose="02020603050405020304" pitchFamily="18" charset="0"/>
                <a:cs typeface="Times New Roman" panose="02020603050405020304" pitchFamily="18" charset="0"/>
              </a:rPr>
              <a:t>β</a:t>
            </a:r>
            <a:r>
              <a:rPr lang="en-US" sz="2400" dirty="0" smtClean="0">
                <a:solidFill>
                  <a:srgbClr val="0070C0"/>
                </a:solidFill>
                <a:latin typeface="Times New Roman" pitchFamily="18" charset="0"/>
                <a:cs typeface="Times New Roman" pitchFamily="18" charset="0"/>
              </a:rPr>
              <a:t>2- and </a:t>
            </a:r>
            <a:r>
              <a:rPr lang="el-GR" sz="2400" dirty="0" smtClean="0">
                <a:solidFill>
                  <a:srgbClr val="0070C0"/>
                </a:solidFill>
                <a:latin typeface="Times New Roman" panose="02020603050405020304" pitchFamily="18" charset="0"/>
                <a:cs typeface="Times New Roman" panose="02020603050405020304" pitchFamily="18" charset="0"/>
              </a:rPr>
              <a:t>β</a:t>
            </a:r>
            <a:r>
              <a:rPr lang="en-US" sz="2400" dirty="0" smtClean="0">
                <a:solidFill>
                  <a:srgbClr val="0070C0"/>
                </a:solidFill>
                <a:latin typeface="Times New Roman" pitchFamily="18" charset="0"/>
                <a:cs typeface="Times New Roman" pitchFamily="18" charset="0"/>
              </a:rPr>
              <a:t>3-activity</a:t>
            </a:r>
            <a:r>
              <a:rPr lang="en-US" sz="2400" dirty="0" smtClean="0">
                <a:latin typeface="Times New Roman" pitchFamily="18" charset="0"/>
                <a:cs typeface="Times New Roman" pitchFamily="18" charset="0"/>
              </a:rPr>
              <a:t>). It has limited clinical application caused by the nonselective nature of its activities.</a:t>
            </a:r>
          </a:p>
          <a:p>
            <a:pPr algn="l" rtl="0">
              <a:buNone/>
            </a:pPr>
            <a:r>
              <a:rPr lang="en-US" sz="2400" dirty="0" smtClean="0">
                <a:latin typeface="Times New Roman" pitchFamily="18" charset="0"/>
                <a:cs typeface="Times New Roman" pitchFamily="18" charset="0"/>
              </a:rPr>
              <a:t>-</a:t>
            </a:r>
            <a:r>
              <a:rPr lang="en-US" sz="2400" dirty="0" smtClean="0">
                <a:solidFill>
                  <a:srgbClr val="FF0000"/>
                </a:solidFill>
                <a:latin typeface="Times New Roman" pitchFamily="18" charset="0"/>
                <a:cs typeface="Times New Roman" pitchFamily="18" charset="0"/>
              </a:rPr>
              <a:t>E</a:t>
            </a:r>
            <a:r>
              <a:rPr lang="en-US" sz="2400" dirty="0" smtClean="0">
                <a:latin typeface="Times New Roman" pitchFamily="18" charset="0"/>
                <a:cs typeface="Times New Roman" pitchFamily="18" charset="0"/>
              </a:rPr>
              <a:t> is a potent stimulant of all </a:t>
            </a:r>
            <a:r>
              <a:rPr lang="el-GR" sz="2400" dirty="0" smtClean="0">
                <a:latin typeface="Times New Roman" panose="02020603050405020304" pitchFamily="18" charset="0"/>
                <a:cs typeface="Times New Roman" panose="02020603050405020304" pitchFamily="18" charset="0"/>
              </a:rPr>
              <a:t>α</a:t>
            </a:r>
            <a:r>
              <a:rPr lang="en-US" sz="2400" dirty="0" smtClean="0">
                <a:latin typeface="Times New Roman" pitchFamily="18" charset="0"/>
                <a:cs typeface="Times New Roman" pitchFamily="18" charset="0"/>
              </a:rPr>
              <a:t>1-, </a:t>
            </a:r>
            <a:r>
              <a:rPr lang="el-GR" sz="2400" dirty="0" smtClean="0">
                <a:latin typeface="Times New Roman" panose="02020603050405020304" pitchFamily="18" charset="0"/>
                <a:cs typeface="Times New Roman" panose="02020603050405020304" pitchFamily="18" charset="0"/>
              </a:rPr>
              <a:t>α</a:t>
            </a:r>
            <a:r>
              <a:rPr lang="en-US" sz="2400" dirty="0" smtClean="0">
                <a:latin typeface="Times New Roman" pitchFamily="18" charset="0"/>
                <a:cs typeface="Times New Roman" pitchFamily="18" charset="0"/>
              </a:rPr>
              <a:t>2-,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1-,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2-, and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3-</a:t>
            </a:r>
          </a:p>
          <a:p>
            <a:pPr algn="l" rtl="0">
              <a:buNone/>
            </a:pPr>
            <a:r>
              <a:rPr lang="en-US" sz="2400" dirty="0" smtClean="0">
                <a:latin typeface="Times New Roman" pitchFamily="18" charset="0"/>
                <a:cs typeface="Times New Roman" pitchFamily="18" charset="0"/>
              </a:rPr>
              <a:t>adrenoceptors,). It is much more widely used clinically than NE.</a:t>
            </a:r>
          </a:p>
          <a:p>
            <a:pPr algn="l" rtl="0">
              <a:buNone/>
            </a:pPr>
            <a:r>
              <a:rPr lang="en-US" sz="2400" dirty="0" smtClean="0">
                <a:latin typeface="Times New Roman" pitchFamily="18" charset="0"/>
                <a:cs typeface="Times New Roman" pitchFamily="18" charset="0"/>
              </a:rPr>
              <a:t>-CAs are light sensitive and easily oxidized on exposure to air because of the catechol ring system.</a:t>
            </a:r>
          </a:p>
          <a:p>
            <a:pPr algn="l" rtl="0">
              <a:buNone/>
            </a:pPr>
            <a:r>
              <a:rPr lang="en-US" sz="2400" dirty="0" smtClean="0">
                <a:latin typeface="Times New Roman" pitchFamily="18" charset="0"/>
                <a:cs typeface="Times New Roman" pitchFamily="18" charset="0"/>
              </a:rPr>
              <a:t>-All are polar and rapidly metabolized by both COMT and MAO, resulting in poor oral bioavailability and short DOA.</a:t>
            </a:r>
            <a:endParaRPr lang="ar-IQ"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476672"/>
            <a:ext cx="8373616" cy="648072"/>
          </a:xfrm>
        </p:spPr>
        <p:txBody>
          <a:bodyPr>
            <a:normAutofit fontScale="90000"/>
          </a:bodyPr>
          <a:lstStyle/>
          <a:p>
            <a:r>
              <a:rPr lang="en-US" sz="2800" dirty="0" smtClean="0">
                <a:solidFill>
                  <a:srgbClr val="FF0000"/>
                </a:solidFill>
                <a:effectLst/>
              </a:rPr>
              <a:t/>
            </a:r>
            <a:br>
              <a:rPr lang="en-US" sz="2800" dirty="0" smtClean="0">
                <a:solidFill>
                  <a:srgbClr val="FF0000"/>
                </a:solidFill>
                <a:effectLst/>
              </a:rPr>
            </a:br>
            <a:r>
              <a:rPr lang="en-US" sz="2800" dirty="0" smtClean="0">
                <a:solidFill>
                  <a:srgbClr val="FF0000"/>
                </a:solidFill>
                <a:effectLst/>
              </a:rPr>
              <a:t>    </a:t>
            </a:r>
            <a:r>
              <a:rPr lang="en-US" sz="3100" b="1" dirty="0" smtClean="0">
                <a:solidFill>
                  <a:schemeClr val="accent5"/>
                </a:solidFill>
                <a:effectLst/>
                <a:latin typeface="Times New Roman" panose="02020603050405020304" pitchFamily="18" charset="0"/>
                <a:cs typeface="Times New Roman" panose="02020603050405020304" pitchFamily="18" charset="0"/>
              </a:rPr>
              <a:t>Dipivefrin (Propine, Dipivalyl Epinephrine)</a:t>
            </a:r>
            <a:r>
              <a:rPr lang="en-US" sz="3100" b="1" i="1" dirty="0" smtClean="0">
                <a:solidFill>
                  <a:schemeClr val="accent5"/>
                </a:solidFill>
                <a:effectLst/>
                <a:latin typeface="Times New Roman" panose="02020603050405020304" pitchFamily="18" charset="0"/>
                <a:cs typeface="Times New Roman" panose="02020603050405020304" pitchFamily="18" charset="0"/>
              </a:rPr>
              <a:t>.</a:t>
            </a:r>
            <a:r>
              <a:rPr lang="ar-IQ" sz="3100" b="1" dirty="0" smtClean="0">
                <a:solidFill>
                  <a:schemeClr val="accent5"/>
                </a:solidFill>
                <a:latin typeface="Times New Roman" panose="02020603050405020304" pitchFamily="18" charset="0"/>
                <a:cs typeface="Times New Roman" panose="02020603050405020304" pitchFamily="18" charset="0"/>
              </a:rPr>
              <a:t/>
            </a:r>
            <a:br>
              <a:rPr lang="ar-IQ" sz="3100" b="1" dirty="0" smtClean="0">
                <a:solidFill>
                  <a:schemeClr val="accent5"/>
                </a:solidFill>
                <a:latin typeface="Times New Roman" panose="02020603050405020304" pitchFamily="18" charset="0"/>
                <a:cs typeface="Times New Roman" panose="02020603050405020304" pitchFamily="18" charset="0"/>
              </a:rPr>
            </a:br>
            <a:endParaRPr lang="ar-IQ" sz="3100" b="1" dirty="0">
              <a:solidFill>
                <a:schemeClr val="accent5"/>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457200" y="1196752"/>
            <a:ext cx="8229600" cy="4810539"/>
          </a:xfrm>
        </p:spPr>
        <p:txBody>
          <a:bodyPr/>
          <a:lstStyle/>
          <a:p>
            <a:pPr marL="365125" indent="357188" algn="just" rtl="0">
              <a:buNone/>
            </a:pPr>
            <a:r>
              <a:rPr lang="en-US" sz="2400" dirty="0" smtClean="0">
                <a:latin typeface="Times New Roman" panose="02020603050405020304" pitchFamily="18" charset="0"/>
                <a:cs typeface="Times New Roman" pitchFamily="18" charset="0"/>
              </a:rPr>
              <a:t>Dipivefrin is </a:t>
            </a:r>
            <a:r>
              <a:rPr lang="en-US" sz="2400" dirty="0" smtClean="0">
                <a:solidFill>
                  <a:srgbClr val="FF0000"/>
                </a:solidFill>
                <a:latin typeface="Times New Roman" panose="02020603050405020304" pitchFamily="18" charset="0"/>
                <a:cs typeface="Times New Roman" pitchFamily="18" charset="0"/>
              </a:rPr>
              <a:t>a prodrug of Epinephrine </a:t>
            </a:r>
            <a:r>
              <a:rPr lang="en-US" sz="2400" dirty="0" smtClean="0">
                <a:latin typeface="Times New Roman" panose="02020603050405020304" pitchFamily="18" charset="0"/>
                <a:cs typeface="Times New Roman" pitchFamily="18" charset="0"/>
              </a:rPr>
              <a:t>that is formed by the esterification of the catechol OH groups of Epinephrine with pivalic acid. Most of the advantages of this prodrug over </a:t>
            </a:r>
            <a:r>
              <a:rPr lang="en-US" sz="2400" dirty="0">
                <a:latin typeface="Times New Roman" pitchFamily="18" charset="0"/>
                <a:cs typeface="Times New Roman" pitchFamily="18" charset="0"/>
              </a:rPr>
              <a:t>stem </a:t>
            </a:r>
            <a:r>
              <a:rPr lang="en-US" sz="2400" dirty="0" smtClean="0">
                <a:latin typeface="Times New Roman" pitchFamily="18" charset="0"/>
                <a:cs typeface="Times New Roman" pitchFamily="18" charset="0"/>
              </a:rPr>
              <a:t>Epinephrine from improved bioavailability.</a:t>
            </a:r>
          </a:p>
          <a:p>
            <a:pPr marL="365125" indent="357188" algn="just" rtl="0">
              <a:buNone/>
            </a:pPr>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708920"/>
            <a:ext cx="7848872"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764704"/>
            <a:ext cx="8507288" cy="5760640"/>
          </a:xfrm>
        </p:spPr>
        <p:txBody>
          <a:bodyPr>
            <a:normAutofit/>
          </a:bodyPr>
          <a:lstStyle/>
          <a:p>
            <a:pPr marL="365125" indent="347663" algn="just" rtl="0">
              <a:buNone/>
            </a:pPr>
            <a:r>
              <a:rPr lang="en-US" sz="2400" dirty="0" smtClean="0">
                <a:latin typeface="Times New Roman" pitchFamily="18" charset="0"/>
                <a:cs typeface="Times New Roman" pitchFamily="18" charset="0"/>
              </a:rPr>
              <a:t>To overcome several of the pharmacokinetic and pharmaceutical shortcomings of E as an ophthalmic agent, the prodrug approach has been successfully applied. The greatly increased lipophilicity allows much greater penetrability in to the eye through the corneal  epithelial and endothelial layer. Dipivefrin has the </a:t>
            </a:r>
            <a:r>
              <a:rPr lang="el-GR" sz="2400"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1-OH group and cationic Nitrogen. This dual solubility permits much greater penetrability into the eye than the very hydrophilic E hydrochloride.</a:t>
            </a:r>
          </a:p>
          <a:p>
            <a:pPr marL="365125" indent="347663" algn="just" rtl="0">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Increased DOA is also achieved because the drug is resistant to the metabolism by COMT.</a:t>
            </a:r>
          </a:p>
          <a:p>
            <a:pPr marL="365125" indent="347663" algn="just" rtl="0">
              <a:buNone/>
            </a:pPr>
            <a:r>
              <a:rPr lang="en-US" sz="2400" dirty="0">
                <a:latin typeface="Times New Roman" pitchFamily="18" charset="0"/>
                <a:cs typeface="Times New Roman" pitchFamily="18" charset="0"/>
              </a:rPr>
              <a:t>After its absorption, it is converted to E by esterases slowly in the cornea and anterior chamber.</a:t>
            </a:r>
          </a:p>
          <a:p>
            <a:pPr marL="365125" indent="347663" algn="just" rtl="0">
              <a:buNone/>
            </a:pPr>
            <a:r>
              <a:rPr lang="en-US" sz="2400" dirty="0">
                <a:latin typeface="Times New Roman" pitchFamily="18" charset="0"/>
                <a:cs typeface="Times New Roman" pitchFamily="18" charset="0"/>
              </a:rPr>
              <a:t>Dipivefrin also offers the advantage of being less irritating to the eye than E.</a:t>
            </a:r>
          </a:p>
          <a:p>
            <a:pPr marL="365125" indent="347663" algn="just" rtl="0">
              <a:buNone/>
            </a:pPr>
            <a:endParaRPr lang="ar-IQ"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864096"/>
          </a:xfrm>
        </p:spPr>
        <p:txBody>
          <a:bodyPr>
            <a:noAutofit/>
          </a:bodyPr>
          <a:lstStyle/>
          <a:p>
            <a:r>
              <a:rPr lang="en-US" sz="3200" dirty="0"/>
              <a:t>Adrenergic agents</a:t>
            </a:r>
            <a:br>
              <a:rPr lang="en-US" sz="3200" dirty="0"/>
            </a:br>
            <a:r>
              <a:rPr lang="en-US" sz="3200" dirty="0"/>
              <a:t>Important </a:t>
            </a:r>
            <a:r>
              <a:rPr lang="en-US" sz="3200" dirty="0" smtClean="0"/>
              <a:t>binding groups for adrenergic agents</a:t>
            </a:r>
            <a:br>
              <a:rPr lang="en-US" sz="3200" dirty="0" smtClean="0"/>
            </a:br>
            <a:endParaRPr lang="en-US" sz="3200"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048" b="10574"/>
          <a:stretch/>
        </p:blipFill>
        <p:spPr bwMode="auto">
          <a:xfrm>
            <a:off x="107504" y="1700808"/>
            <a:ext cx="8712968"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6627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48680"/>
            <a:ext cx="8229600" cy="936104"/>
          </a:xfrm>
        </p:spPr>
        <p:txBody>
          <a:bodyPr>
            <a:normAutofit fontScale="90000"/>
          </a:bodyPr>
          <a:lstStyle/>
          <a:p>
            <a:r>
              <a:rPr lang="en-US" b="1" dirty="0">
                <a:solidFill>
                  <a:srgbClr val="0070C0"/>
                </a:solidFill>
                <a:latin typeface="Times New Roman" panose="02020603050405020304" pitchFamily="18" charset="0"/>
                <a:cs typeface="Times New Roman" panose="02020603050405020304" pitchFamily="18" charset="0"/>
              </a:rPr>
              <a:t>A</a:t>
            </a:r>
            <a:r>
              <a:rPr lang="en-US" b="1" dirty="0" smtClean="0">
                <a:solidFill>
                  <a:srgbClr val="0070C0"/>
                </a:solidFill>
                <a:latin typeface="Times New Roman" panose="02020603050405020304" pitchFamily="18" charset="0"/>
                <a:cs typeface="Times New Roman" panose="02020603050405020304" pitchFamily="18" charset="0"/>
              </a:rPr>
              <a:t>drenergic </a:t>
            </a:r>
            <a:r>
              <a:rPr lang="en-US" b="1" dirty="0">
                <a:solidFill>
                  <a:srgbClr val="0070C0"/>
                </a:solidFill>
                <a:latin typeface="Times New Roman" panose="02020603050405020304" pitchFamily="18" charset="0"/>
                <a:cs typeface="Times New Roman" panose="02020603050405020304" pitchFamily="18" charset="0"/>
              </a:rPr>
              <a:t>agents</a:t>
            </a:r>
            <a:br>
              <a:rPr lang="en-US" b="1" dirty="0">
                <a:solidFill>
                  <a:srgbClr val="0070C0"/>
                </a:solidFill>
                <a:latin typeface="Times New Roman" panose="02020603050405020304" pitchFamily="18" charset="0"/>
                <a:cs typeface="Times New Roman" panose="02020603050405020304" pitchFamily="18" charset="0"/>
              </a:rPr>
            </a:br>
            <a:r>
              <a:rPr lang="el-GR" b="1" dirty="0" smtClean="0">
                <a:solidFill>
                  <a:srgbClr val="0070C0"/>
                </a:solidFill>
                <a:latin typeface="Times New Roman" panose="02020603050405020304" pitchFamily="18" charset="0"/>
                <a:cs typeface="Times New Roman" panose="02020603050405020304" pitchFamily="18" charset="0"/>
              </a:rPr>
              <a:t>α </a:t>
            </a:r>
            <a:r>
              <a:rPr lang="en-US" b="1" dirty="0" smtClean="0">
                <a:solidFill>
                  <a:srgbClr val="0070C0"/>
                </a:solidFill>
                <a:latin typeface="Times New Roman" panose="02020603050405020304" pitchFamily="18" charset="0"/>
                <a:cs typeface="Times New Roman" panose="02020603050405020304" pitchFamily="18" charset="0"/>
              </a:rPr>
              <a:t>-</a:t>
            </a:r>
            <a:r>
              <a:rPr lang="en-US" sz="3100" b="1" dirty="0" smtClean="0">
                <a:solidFill>
                  <a:srgbClr val="0070C0"/>
                </a:solidFill>
                <a:latin typeface="Times New Roman" panose="02020603050405020304" pitchFamily="18" charset="0"/>
                <a:cs typeface="Times New Roman" panose="02020603050405020304" pitchFamily="18" charset="0"/>
              </a:rPr>
              <a:t>adrenergic receptor agonists</a:t>
            </a:r>
            <a:endParaRPr lang="ar-IQ" sz="3100" b="1" dirty="0">
              <a:solidFill>
                <a:srgbClr val="0070C0"/>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611560" y="1556792"/>
            <a:ext cx="8229600" cy="4680520"/>
          </a:xfrm>
        </p:spPr>
        <p:txBody>
          <a:bodyPr>
            <a:normAutofit fontScale="92500" lnSpcReduction="10000"/>
          </a:bodyPr>
          <a:lstStyle/>
          <a:p>
            <a:pPr algn="l" rtl="0">
              <a:buNone/>
            </a:pPr>
            <a:r>
              <a:rPr lang="en-US" dirty="0" smtClean="0">
                <a:latin typeface="Times New Roman" pitchFamily="18" charset="0"/>
                <a:cs typeface="Times New Roman" pitchFamily="18" charset="0"/>
              </a:rPr>
              <a:t>All selective </a:t>
            </a:r>
            <a:r>
              <a:rPr lang="el-GR" dirty="0" smtClean="0">
                <a:latin typeface="Times New Roman"/>
                <a:cs typeface="Times New Roman"/>
              </a:rPr>
              <a:t>α</a:t>
            </a:r>
            <a:r>
              <a:rPr lang="en-US" sz="16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-agonists have therapeutic activity as vasoconstrictors. Structurally, they include:</a:t>
            </a:r>
          </a:p>
          <a:p>
            <a:pPr algn="l" rtl="0">
              <a:buNone/>
            </a:pPr>
            <a:r>
              <a:rPr lang="en-US" sz="2400" b="1" dirty="0" smtClean="0">
                <a:solidFill>
                  <a:srgbClr val="FF0000"/>
                </a:solidFill>
                <a:latin typeface="Times New Roman" pitchFamily="18" charset="0"/>
                <a:cs typeface="Times New Roman" pitchFamily="18" charset="0"/>
              </a:rPr>
              <a:t>(a)Phenylethanolamine derivatives:</a:t>
            </a:r>
            <a:endParaRPr lang="en-US" dirty="0" smtClean="0">
              <a:solidFill>
                <a:srgbClr val="FF0000"/>
              </a:solidFill>
              <a:latin typeface="Times New Roman" pitchFamily="18" charset="0"/>
              <a:cs typeface="Times New Roman" pitchFamily="18" charset="0"/>
            </a:endParaRPr>
          </a:p>
          <a:p>
            <a:pPr algn="l" rtl="0">
              <a:buNone/>
            </a:pPr>
            <a:r>
              <a:rPr lang="en-US" dirty="0" smtClean="0">
                <a:latin typeface="Times New Roman" pitchFamily="18" charset="0"/>
                <a:cs typeface="Times New Roman" pitchFamily="18" charset="0"/>
              </a:rPr>
              <a:t>  such as phenylephrine, Metaraminol, and methoxamine.</a:t>
            </a:r>
          </a:p>
          <a:p>
            <a:pPr algn="l" rtl="0">
              <a:buNone/>
            </a:pPr>
            <a:endParaRPr lang="en-US" dirty="0">
              <a:latin typeface="Times New Roman" pitchFamily="18" charset="0"/>
              <a:cs typeface="Times New Roman" pitchFamily="18" charset="0"/>
            </a:endParaRPr>
          </a:p>
          <a:p>
            <a:pPr algn="l" rtl="0">
              <a:buNone/>
            </a:pPr>
            <a:endParaRPr lang="en-US" dirty="0" smtClean="0">
              <a:latin typeface="Times New Roman" pitchFamily="18" charset="0"/>
              <a:cs typeface="Times New Roman" pitchFamily="18" charset="0"/>
            </a:endParaRPr>
          </a:p>
          <a:p>
            <a:pPr algn="l" rtl="0">
              <a:buNone/>
            </a:pPr>
            <a:endParaRPr lang="en-US" dirty="0" smtClean="0">
              <a:latin typeface="Times New Roman" pitchFamily="18" charset="0"/>
              <a:cs typeface="Times New Roman" pitchFamily="18" charset="0"/>
            </a:endParaRPr>
          </a:p>
          <a:p>
            <a:pPr algn="l" rtl="0">
              <a:buNone/>
            </a:pPr>
            <a:endParaRPr lang="en-US" b="1" dirty="0" smtClean="0">
              <a:solidFill>
                <a:schemeClr val="accent2"/>
              </a:solidFill>
              <a:latin typeface="Times New Roman" pitchFamily="18" charset="0"/>
              <a:cs typeface="Times New Roman" pitchFamily="18" charset="0"/>
            </a:endParaRPr>
          </a:p>
          <a:p>
            <a:pPr algn="l" rtl="0">
              <a:buNone/>
            </a:pPr>
            <a:endParaRPr lang="en-US" b="1" dirty="0">
              <a:solidFill>
                <a:schemeClr val="accent2"/>
              </a:solidFill>
              <a:latin typeface="Times New Roman" pitchFamily="18" charset="0"/>
              <a:cs typeface="Times New Roman" pitchFamily="18" charset="0"/>
            </a:endParaRPr>
          </a:p>
          <a:p>
            <a:pPr algn="l" rtl="0">
              <a:buNone/>
            </a:pPr>
            <a:r>
              <a:rPr lang="en-US" b="1" dirty="0" smtClean="0">
                <a:solidFill>
                  <a:srgbClr val="FF0000"/>
                </a:solidFill>
                <a:latin typeface="Times New Roman" pitchFamily="18" charset="0"/>
                <a:cs typeface="Times New Roman" pitchFamily="18" charset="0"/>
              </a:rPr>
              <a:t>(b) 2-arylimidazolines derivatives:</a:t>
            </a:r>
          </a:p>
          <a:p>
            <a:pPr algn="l" rtl="0">
              <a:buNone/>
            </a:pPr>
            <a:r>
              <a:rPr lang="en-US" dirty="0" smtClean="0">
                <a:latin typeface="Times New Roman" pitchFamily="18" charset="0"/>
                <a:cs typeface="Times New Roman" pitchFamily="18" charset="0"/>
              </a:rPr>
              <a:t>  such as xylometazoline,oxymetazoline,tetrahydrozoline, and naphazoline.</a:t>
            </a:r>
            <a:endParaRPr lang="ar-IQ" dirty="0">
              <a:latin typeface="Times New Roman" pitchFamily="18" charset="0"/>
              <a:cs typeface="Times New Roman" pitchFamily="18" charset="0"/>
            </a:endParaRPr>
          </a:p>
        </p:txBody>
      </p:sp>
      <p:pic>
        <p:nvPicPr>
          <p:cNvPr id="5" name="Picture 2" descr="C:\Users\krema\Pictures\2014-04-15 karima\Screenshot019.jpg"/>
          <p:cNvPicPr>
            <a:picLocks noChangeAspect="1" noChangeArrowheads="1"/>
          </p:cNvPicPr>
          <p:nvPr/>
        </p:nvPicPr>
        <p:blipFill>
          <a:blip r:embed="rId2" cstate="print"/>
          <a:srcRect l="6933" t="17949" r="10613" b="23077"/>
          <a:stretch>
            <a:fillRect/>
          </a:stretch>
        </p:blipFill>
        <p:spPr bwMode="auto">
          <a:xfrm>
            <a:off x="611560" y="2420888"/>
            <a:ext cx="7920880" cy="1872208"/>
          </a:xfrm>
          <a:prstGeom prst="rect">
            <a:avLst/>
          </a:prstGeom>
          <a:ln>
            <a:noFill/>
          </a:ln>
          <a:effectLst>
            <a:softEdge rad="112500"/>
          </a:effectLst>
        </p:spPr>
      </p:pic>
      <p:sp>
        <p:nvSpPr>
          <p:cNvPr id="4" name="Flowchart: Connector 3"/>
          <p:cNvSpPr/>
          <p:nvPr/>
        </p:nvSpPr>
        <p:spPr>
          <a:xfrm>
            <a:off x="3779911" y="2924944"/>
            <a:ext cx="432049" cy="36004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7737206" y="3410526"/>
            <a:ext cx="457200" cy="450521"/>
          </a:xfrm>
          <a:prstGeom prst="flowChartConnector">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06090"/>
          </a:xfrm>
        </p:spPr>
        <p:txBody>
          <a:bodyPr>
            <a:normAutofit/>
          </a:bodyPr>
          <a:lstStyle/>
          <a:p>
            <a:pPr rtl="0"/>
            <a:r>
              <a:rPr lang="en-US" sz="3200" b="1" dirty="0" smtClean="0">
                <a:solidFill>
                  <a:schemeClr val="accent5"/>
                </a:solidFill>
              </a:rPr>
              <a:t>Phenylephrine.</a:t>
            </a:r>
            <a:endParaRPr lang="ar-IQ" sz="3200" b="1" dirty="0">
              <a:solidFill>
                <a:schemeClr val="accent5"/>
              </a:solidFill>
            </a:endParaRPr>
          </a:p>
        </p:txBody>
      </p:sp>
      <p:sp>
        <p:nvSpPr>
          <p:cNvPr id="2" name="Content Placeholder 1"/>
          <p:cNvSpPr>
            <a:spLocks noGrp="1"/>
          </p:cNvSpPr>
          <p:nvPr>
            <p:ph idx="1"/>
          </p:nvPr>
        </p:nvSpPr>
        <p:spPr>
          <a:xfrm>
            <a:off x="457200" y="1052736"/>
            <a:ext cx="8229600" cy="5400600"/>
          </a:xfrm>
        </p:spPr>
        <p:txBody>
          <a:bodyPr>
            <a:normAutofit fontScale="92500"/>
          </a:bodyPr>
          <a:lstStyle/>
          <a:p>
            <a:pPr marL="365125" indent="347663" algn="just" rtl="0">
              <a:buNone/>
            </a:pPr>
            <a:r>
              <a:rPr lang="en-US" sz="2400" dirty="0" smtClean="0">
                <a:latin typeface="Times New Roman" pitchFamily="18" charset="0"/>
                <a:cs typeface="Times New Roman" pitchFamily="18" charset="0"/>
              </a:rPr>
              <a:t>(Neo- Synephrine), a </a:t>
            </a:r>
            <a:r>
              <a:rPr lang="en-US" sz="2400" dirty="0" smtClean="0">
                <a:solidFill>
                  <a:srgbClr val="FF0000"/>
                </a:solidFill>
                <a:latin typeface="Times New Roman" pitchFamily="18" charset="0"/>
                <a:cs typeface="Times New Roman" pitchFamily="18" charset="0"/>
              </a:rPr>
              <a:t>prototypical selective direct-acting </a:t>
            </a:r>
            <a:r>
              <a:rPr lang="el-GR" sz="2400" dirty="0" smtClean="0">
                <a:solidFill>
                  <a:srgbClr val="FF0000"/>
                </a:solidFill>
                <a:latin typeface="Times New Roman" pitchFamily="18" charset="0"/>
                <a:cs typeface="Times New Roman" pitchFamily="18" charset="0"/>
              </a:rPr>
              <a:t>α</a:t>
            </a:r>
            <a:r>
              <a:rPr lang="en-US" sz="1600" dirty="0" smtClean="0">
                <a:solidFill>
                  <a:srgbClr val="FF0000"/>
                </a:solidFill>
                <a:latin typeface="Times New Roman" pitchFamily="18" charset="0"/>
                <a:cs typeface="Times New Roman" pitchFamily="18" charset="0"/>
              </a:rPr>
              <a:t>1</a:t>
            </a:r>
            <a:r>
              <a:rPr lang="en-US" sz="2400" dirty="0" smtClean="0">
                <a:solidFill>
                  <a:srgbClr val="FF0000"/>
                </a:solidFill>
                <a:latin typeface="Times New Roman" pitchFamily="18" charset="0"/>
                <a:cs typeface="Times New Roman" pitchFamily="18" charset="0"/>
              </a:rPr>
              <a:t>-agonist</a:t>
            </a:r>
            <a:r>
              <a:rPr lang="en-US" sz="2400" dirty="0" smtClean="0">
                <a:latin typeface="Times New Roman" pitchFamily="18" charset="0"/>
                <a:cs typeface="Times New Roman" pitchFamily="18" charset="0"/>
              </a:rPr>
              <a:t> differs from E only in lacking a p-OH group. </a:t>
            </a:r>
          </a:p>
          <a:p>
            <a:pPr marL="365125" indent="347663" algn="just" rtl="0">
              <a:buNone/>
            </a:pPr>
            <a:r>
              <a:rPr lang="en-US" sz="2400" dirty="0" smtClean="0">
                <a:solidFill>
                  <a:srgbClr val="0070C0"/>
                </a:solidFill>
                <a:latin typeface="Times New Roman" pitchFamily="18" charset="0"/>
                <a:cs typeface="Times New Roman" pitchFamily="18" charset="0"/>
              </a:rPr>
              <a:t>It is orally active</a:t>
            </a:r>
            <a:r>
              <a:rPr lang="en-US" sz="2400" dirty="0" smtClean="0">
                <a:latin typeface="Times New Roman" pitchFamily="18" charset="0"/>
                <a:cs typeface="Times New Roman" pitchFamily="18" charset="0"/>
              </a:rPr>
              <a:t>, and its DOA is about twice that of E because it lacks the catechol moiety and thus is not metabolized by COMT. However, its oral bioavailability is less than 10% because of its hydrophilic properties , intestinal 3-O-glucuronidation/ sulfation and metabolism by MAO</a:t>
            </a:r>
            <a:r>
              <a:rPr lang="en-US" sz="2400" dirty="0">
                <a:latin typeface="Times New Roman" pitchFamily="18" charset="0"/>
                <a:cs typeface="Times New Roman" pitchFamily="18" charset="0"/>
              </a:rPr>
              <a:t>. </a:t>
            </a:r>
            <a:r>
              <a:rPr lang="en-US" sz="2400" dirty="0">
                <a:solidFill>
                  <a:srgbClr val="002060"/>
                </a:solidFill>
                <a:latin typeface="Times New Roman" pitchFamily="18" charset="0"/>
                <a:cs typeface="Times New Roman" pitchFamily="18" charset="0"/>
              </a:rPr>
              <a:t>Lacking the p-OH group</a:t>
            </a:r>
            <a:r>
              <a:rPr lang="en-US" sz="2400" dirty="0">
                <a:latin typeface="Times New Roman" pitchFamily="18" charset="0"/>
                <a:cs typeface="Times New Roman" pitchFamily="18" charset="0"/>
              </a:rPr>
              <a:t>, it is less potent than E and NE but it is a </a:t>
            </a:r>
            <a:r>
              <a:rPr lang="en-US" sz="2400" dirty="0">
                <a:solidFill>
                  <a:srgbClr val="FF0000"/>
                </a:solidFill>
                <a:latin typeface="Times New Roman" pitchFamily="18" charset="0"/>
                <a:cs typeface="Times New Roman" pitchFamily="18" charset="0"/>
              </a:rPr>
              <a:t>selective α1-agonist </a:t>
            </a:r>
            <a:r>
              <a:rPr lang="en-US" sz="2400" dirty="0">
                <a:latin typeface="Times New Roman" pitchFamily="18" charset="0"/>
                <a:cs typeface="Times New Roman" pitchFamily="18" charset="0"/>
              </a:rPr>
              <a:t>and thus a potent vasoconstrictor. It is used for hypotension</a:t>
            </a:r>
            <a:r>
              <a:rPr lang="en-US" sz="2400" dirty="0" smtClean="0">
                <a:latin typeface="Times New Roman" pitchFamily="18" charset="0"/>
                <a:cs typeface="Times New Roman" pitchFamily="18" charset="0"/>
              </a:rPr>
              <a:t>.</a:t>
            </a:r>
          </a:p>
          <a:p>
            <a:pPr marL="365125" indent="347663" algn="just" rtl="0">
              <a:buNone/>
            </a:pPr>
            <a:endParaRPr lang="en-US" sz="2400" dirty="0">
              <a:latin typeface="Times New Roman" pitchFamily="18" charset="0"/>
              <a:cs typeface="Times New Roman" pitchFamily="18" charset="0"/>
            </a:endParaRPr>
          </a:p>
          <a:p>
            <a:pPr marL="365125" indent="347663" algn="just" rtl="0">
              <a:buNone/>
            </a:pPr>
            <a:endParaRPr lang="en-US" sz="2400" dirty="0" smtClean="0">
              <a:latin typeface="Times New Roman" pitchFamily="18" charset="0"/>
              <a:cs typeface="Times New Roman" pitchFamily="18" charset="0"/>
            </a:endParaRPr>
          </a:p>
          <a:p>
            <a:pPr marL="365125" indent="347663" algn="just" rtl="0">
              <a:buNone/>
            </a:pPr>
            <a:endParaRPr lang="en-US" sz="2400" dirty="0">
              <a:latin typeface="Times New Roman" pitchFamily="18" charset="0"/>
              <a:cs typeface="Times New Roman" pitchFamily="18" charset="0"/>
            </a:endParaRPr>
          </a:p>
          <a:p>
            <a:pPr marL="822325" indent="-457200" algn="just" rtl="0">
              <a:buFont typeface="Wingdings" panose="05000000000000000000" pitchFamily="2" charset="2"/>
              <a:buChar char="v"/>
            </a:pPr>
            <a:endParaRPr lang="en-US" sz="2400" dirty="0" smtClean="0">
              <a:latin typeface="Times New Roman" pitchFamily="18" charset="0"/>
              <a:cs typeface="Times New Roman" pitchFamily="18" charset="0"/>
            </a:endParaRPr>
          </a:p>
          <a:p>
            <a:pPr marL="822325" indent="-457200" algn="just" rtl="0">
              <a:buFont typeface="Wingdings" panose="05000000000000000000" pitchFamily="2" charset="2"/>
              <a:buChar char="v"/>
            </a:pPr>
            <a:r>
              <a:rPr lang="en-US" sz="2400" dirty="0" smtClean="0">
                <a:latin typeface="Times New Roman" pitchFamily="18" charset="0"/>
                <a:cs typeface="Times New Roman" pitchFamily="18" charset="0"/>
              </a:rPr>
              <a:t>Metaraminol </a:t>
            </a:r>
            <a:r>
              <a:rPr lang="en-US" sz="2400" dirty="0">
                <a:latin typeface="Times New Roman" pitchFamily="18" charset="0"/>
                <a:cs typeface="Times New Roman" pitchFamily="18" charset="0"/>
              </a:rPr>
              <a:t>is just another example. </a:t>
            </a:r>
            <a:endParaRPr lang="en-US" sz="2400" dirty="0" smtClean="0">
              <a:latin typeface="Times New Roman" pitchFamily="18" charset="0"/>
              <a:cs typeface="Times New Roman" pitchFamily="18" charset="0"/>
            </a:endParaRPr>
          </a:p>
        </p:txBody>
      </p:sp>
      <p:pic>
        <p:nvPicPr>
          <p:cNvPr id="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2687"/>
          <a:stretch/>
        </p:blipFill>
        <p:spPr bwMode="auto">
          <a:xfrm>
            <a:off x="827584" y="4293096"/>
            <a:ext cx="7632848"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363272" cy="5904656"/>
          </a:xfrm>
        </p:spPr>
        <p:txBody>
          <a:bodyPr>
            <a:normAutofit/>
          </a:bodyPr>
          <a:lstStyle/>
          <a:p>
            <a:pPr marL="109728" indent="0" algn="l" rtl="0">
              <a:buNone/>
            </a:pPr>
            <a:r>
              <a:rPr lang="en-US" sz="2400" b="1" dirty="0">
                <a:solidFill>
                  <a:schemeClr val="accent5"/>
                </a:solidFill>
                <a:latin typeface="Times New Roman" panose="02020603050405020304" pitchFamily="18" charset="0"/>
                <a:cs typeface="Times New Roman" panose="02020603050405020304" pitchFamily="18" charset="0"/>
              </a:rPr>
              <a:t>Methoxamine (</a:t>
            </a:r>
            <a:r>
              <a:rPr lang="en-US" sz="2400" b="1" dirty="0" smtClean="0">
                <a:solidFill>
                  <a:schemeClr val="accent5"/>
                </a:solidFill>
                <a:latin typeface="Times New Roman" panose="02020603050405020304" pitchFamily="18" charset="0"/>
                <a:cs typeface="Times New Roman" panose="02020603050405020304" pitchFamily="18" charset="0"/>
              </a:rPr>
              <a:t>Vasoxyl)</a:t>
            </a:r>
          </a:p>
          <a:p>
            <a:pPr marL="109728" indent="0" algn="l" rtl="0">
              <a:buNone/>
            </a:pPr>
            <a:r>
              <a:rPr lang="en-US" sz="2400" dirty="0" smtClean="0">
                <a:latin typeface="Times New Roman" panose="02020603050405020304" pitchFamily="18" charset="0"/>
                <a:cs typeface="Times New Roman" panose="02020603050405020304" pitchFamily="18" charset="0"/>
              </a:rPr>
              <a:t>Methoxamine (</a:t>
            </a:r>
            <a:r>
              <a:rPr lang="en-US" sz="2400" dirty="0" smtClean="0">
                <a:solidFill>
                  <a:srgbClr val="0070C0"/>
                </a:solidFill>
                <a:latin typeface="Times New Roman" panose="02020603050405020304" pitchFamily="18" charset="0"/>
                <a:cs typeface="Times New Roman" panose="02020603050405020304" pitchFamily="18" charset="0"/>
              </a:rPr>
              <a:t>prodrug</a:t>
            </a:r>
            <a:r>
              <a:rPr lang="en-US" sz="2400" dirty="0" smtClean="0">
                <a:latin typeface="Times New Roman" panose="02020603050405020304" pitchFamily="18" charset="0"/>
                <a:cs typeface="Times New Roman" panose="02020603050405020304" pitchFamily="18" charset="0"/>
              </a:rPr>
              <a:t>) is </a:t>
            </a:r>
            <a:r>
              <a:rPr lang="en-US" sz="2400" dirty="0">
                <a:latin typeface="Times New Roman" panose="02020603050405020304" pitchFamily="18" charset="0"/>
                <a:cs typeface="Times New Roman" panose="02020603050405020304" pitchFamily="18" charset="0"/>
              </a:rPr>
              <a:t>another </a:t>
            </a:r>
            <a:r>
              <a:rPr lang="el-GR" sz="2400" dirty="0" smtClean="0">
                <a:solidFill>
                  <a:srgbClr val="0070C0"/>
                </a:solidFill>
                <a:latin typeface="Times New Roman" panose="02020603050405020304" pitchFamily="18" charset="0"/>
                <a:cs typeface="Times New Roman" panose="02020603050405020304" pitchFamily="18" charset="0"/>
              </a:rPr>
              <a:t>α</a:t>
            </a:r>
            <a:r>
              <a:rPr lang="en-US" sz="1600" dirty="0" smtClean="0">
                <a:solidFill>
                  <a:srgbClr val="0070C0"/>
                </a:solidFill>
                <a:latin typeface="Times New Roman" panose="02020603050405020304" pitchFamily="18" charset="0"/>
                <a:cs typeface="Times New Roman" panose="02020603050405020304" pitchFamily="18" charset="0"/>
              </a:rPr>
              <a:t>1</a:t>
            </a:r>
            <a:r>
              <a:rPr lang="en-US" sz="2400" dirty="0" smtClean="0">
                <a:solidFill>
                  <a:srgbClr val="0070C0"/>
                </a:solidFill>
                <a:latin typeface="Times New Roman" panose="02020603050405020304" pitchFamily="18" charset="0"/>
                <a:cs typeface="Times New Roman" panose="02020603050405020304" pitchFamily="18" charset="0"/>
              </a:rPr>
              <a:t>-agonist </a:t>
            </a:r>
            <a:r>
              <a:rPr lang="en-US" sz="2400" dirty="0">
                <a:latin typeface="Times New Roman" panose="02020603050405020304" pitchFamily="18" charset="0"/>
                <a:cs typeface="Times New Roman" panose="02020603050405020304" pitchFamily="18" charset="0"/>
              </a:rPr>
              <a:t>and </a:t>
            </a:r>
            <a:r>
              <a:rPr lang="en-US" sz="2400" dirty="0" smtClean="0">
                <a:solidFill>
                  <a:srgbClr val="0070C0"/>
                </a:solidFill>
                <a:latin typeface="Times New Roman" panose="02020603050405020304" pitchFamily="18" charset="0"/>
                <a:cs typeface="Times New Roman" panose="02020603050405020304" pitchFamily="18" charset="0"/>
              </a:rPr>
              <a:t>parenteral vasopressor </a:t>
            </a:r>
            <a:r>
              <a:rPr lang="en-US" sz="2400" dirty="0">
                <a:latin typeface="Times New Roman" panose="02020603050405020304" pitchFamily="18" charset="0"/>
                <a:cs typeface="Times New Roman" panose="02020603050405020304" pitchFamily="18" charset="0"/>
              </a:rPr>
              <a:t>used therapeutically and so have </a:t>
            </a:r>
            <a:r>
              <a:rPr lang="en-US" sz="2400" dirty="0" smtClean="0">
                <a:latin typeface="Times New Roman" panose="02020603050405020304" pitchFamily="18" charset="0"/>
                <a:cs typeface="Times New Roman" panose="02020603050405020304" pitchFamily="18" charset="0"/>
              </a:rPr>
              <a:t>few cardiac </a:t>
            </a:r>
            <a:r>
              <a:rPr lang="en-US" sz="2400" dirty="0">
                <a:latin typeface="Times New Roman" panose="02020603050405020304" pitchFamily="18" charset="0"/>
                <a:cs typeface="Times New Roman" panose="02020603050405020304" pitchFamily="18" charset="0"/>
              </a:rPr>
              <a:t>stimulatory properties. </a:t>
            </a:r>
            <a:endParaRPr lang="en-US" sz="2400" dirty="0" smtClean="0">
              <a:latin typeface="Times New Roman" panose="02020603050405020304" pitchFamily="18" charset="0"/>
              <a:cs typeface="Times New Roman" panose="02020603050405020304" pitchFamily="18" charset="0"/>
            </a:endParaRPr>
          </a:p>
          <a:p>
            <a:pPr marL="109728" indent="0" algn="l" rtl="0">
              <a:buNone/>
            </a:pPr>
            <a:r>
              <a:rPr lang="en-US" sz="2400" dirty="0" smtClean="0">
                <a:latin typeface="Times New Roman" panose="02020603050405020304" pitchFamily="18" charset="0"/>
                <a:cs typeface="Times New Roman" panose="02020603050405020304" pitchFamily="18" charset="0"/>
              </a:rPr>
              <a:t>    It </a:t>
            </a:r>
            <a:r>
              <a:rPr lang="en-US" sz="2400" dirty="0">
                <a:latin typeface="Times New Roman" panose="02020603050405020304" pitchFamily="18" charset="0"/>
                <a:cs typeface="Times New Roman" panose="02020603050405020304" pitchFamily="18" charset="0"/>
              </a:rPr>
              <a:t>is bioactivated </a:t>
            </a:r>
            <a:r>
              <a:rPr lang="en-US" sz="2400" dirty="0" smtClean="0">
                <a:latin typeface="Times New Roman" panose="02020603050405020304" pitchFamily="18" charset="0"/>
                <a:cs typeface="Times New Roman" panose="02020603050405020304" pitchFamily="18" charset="0"/>
              </a:rPr>
              <a:t>by </a:t>
            </a: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O-demethylation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to an </a:t>
            </a:r>
            <a:r>
              <a:rPr lang="en-US" sz="2400" dirty="0">
                <a:solidFill>
                  <a:srgbClr val="FF0000"/>
                </a:solidFill>
                <a:latin typeface="Times New Roman" panose="02020603050405020304" pitchFamily="18" charset="0"/>
                <a:cs typeface="Times New Roman" panose="02020603050405020304" pitchFamily="18" charset="0"/>
              </a:rPr>
              <a:t>active m-phenolic metabolite.</a:t>
            </a:r>
            <a:r>
              <a:rPr lang="en-US" sz="2400" dirty="0">
                <a:latin typeface="Times New Roman" panose="02020603050405020304" pitchFamily="18" charset="0"/>
                <a:cs typeface="Times New Roman" panose="02020603050405020304" pitchFamily="18" charset="0"/>
              </a:rPr>
              <a:t> It is less potent than </a:t>
            </a:r>
            <a:r>
              <a:rPr lang="en-US" sz="2400" dirty="0" smtClean="0">
                <a:latin typeface="Times New Roman" panose="02020603050405020304" pitchFamily="18" charset="0"/>
                <a:cs typeface="Times New Roman" panose="02020603050405020304" pitchFamily="18" charset="0"/>
              </a:rPr>
              <a:t>phenylephrine as a vasoconstrictor</a:t>
            </a:r>
            <a:r>
              <a:rPr lang="en-US" sz="2400" dirty="0">
                <a:latin typeface="Times New Roman" panose="02020603050405020304" pitchFamily="18" charset="0"/>
                <a:cs typeface="Times New Roman" panose="02020603050405020304" pitchFamily="18" charset="0"/>
              </a:rPr>
              <a:t>. It does not </a:t>
            </a:r>
            <a:r>
              <a:rPr lang="en-US" sz="2400" dirty="0" smtClean="0">
                <a:latin typeface="Times New Roman" panose="02020603050405020304" pitchFamily="18" charset="0"/>
                <a:cs typeface="Times New Roman" panose="02020603050405020304" pitchFamily="18" charset="0"/>
              </a:rPr>
              <a:t>stimulate the </a:t>
            </a:r>
            <a:r>
              <a:rPr lang="en-US" sz="2400" dirty="0">
                <a:latin typeface="Times New Roman" panose="02020603050405020304" pitchFamily="18" charset="0"/>
                <a:cs typeface="Times New Roman" panose="02020603050405020304" pitchFamily="18" charset="0"/>
              </a:rPr>
              <a:t>CNS</a:t>
            </a:r>
            <a:r>
              <a:rPr lang="en-US" sz="2400" dirty="0" smtClean="0">
                <a:latin typeface="Times New Roman" panose="02020603050405020304" pitchFamily="18" charset="0"/>
                <a:cs typeface="Times New Roman" panose="02020603050405020304" pitchFamily="18" charset="0"/>
              </a:rPr>
              <a:t>.</a:t>
            </a:r>
          </a:p>
          <a:p>
            <a:pPr marL="109728" indent="0" algn="l" rtl="0">
              <a:buNone/>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Because it is not a substrate for COMT, </a:t>
            </a:r>
            <a:r>
              <a:rPr lang="en-US" sz="2400" dirty="0" smtClean="0">
                <a:latin typeface="Times New Roman" panose="02020603050405020304" pitchFamily="18" charset="0"/>
                <a:cs typeface="Times New Roman" panose="02020603050405020304" pitchFamily="18" charset="0"/>
              </a:rPr>
              <a:t>its DOA </a:t>
            </a:r>
            <a:r>
              <a:rPr lang="en-US" sz="2400" dirty="0">
                <a:latin typeface="Times New Roman" panose="02020603050405020304" pitchFamily="18" charset="0"/>
                <a:cs typeface="Times New Roman" panose="02020603050405020304" pitchFamily="18" charset="0"/>
              </a:rPr>
              <a:t>is significantly longer than NE.</a:t>
            </a:r>
            <a:endParaRPr lang="en-US" sz="2400" dirty="0" smtClean="0">
              <a:latin typeface="Times New Roman" panose="02020603050405020304" pitchFamily="18" charset="0"/>
              <a:cs typeface="Times New Roman" panose="02020603050405020304" pitchFamily="18" charset="0"/>
            </a:endParaRPr>
          </a:p>
          <a:p>
            <a:pPr marL="109728" indent="0" algn="l" rtl="0">
              <a:buNone/>
            </a:pPr>
            <a:endParaRPr lang="en-US" sz="2400" dirty="0">
              <a:latin typeface="Times New Roman" panose="02020603050405020304" pitchFamily="18" charset="0"/>
              <a:cs typeface="Times New Roman" panose="02020603050405020304" pitchFamily="18" charset="0"/>
            </a:endParaRPr>
          </a:p>
          <a:p>
            <a:pPr marL="109728" indent="0" algn="l" rtl="0">
              <a:buNone/>
            </a:pPr>
            <a:endParaRPr lang="en-US" sz="2400" dirty="0" smtClean="0">
              <a:latin typeface="Times New Roman" panose="02020603050405020304" pitchFamily="18" charset="0"/>
              <a:cs typeface="Times New Roman" panose="02020603050405020304" pitchFamily="18" charset="0"/>
            </a:endParaRPr>
          </a:p>
          <a:p>
            <a:pPr marL="109728" indent="0" algn="l" rtl="0">
              <a:buNone/>
            </a:pPr>
            <a:endParaRPr lang="en-US" sz="2400" dirty="0">
              <a:latin typeface="Times New Roman" panose="02020603050405020304" pitchFamily="18" charset="0"/>
              <a:cs typeface="Times New Roman" panose="02020603050405020304" pitchFamily="18" charset="0"/>
            </a:endParaRPr>
          </a:p>
          <a:p>
            <a:pPr marL="109728" indent="0" algn="l" rtl="0">
              <a:buNone/>
            </a:pPr>
            <a:endParaRPr lang="en-US" sz="2400" dirty="0" smtClean="0">
              <a:latin typeface="Times New Roman" panose="02020603050405020304" pitchFamily="18" charset="0"/>
              <a:cs typeface="Times New Roman" panose="02020603050405020304" pitchFamily="18" charset="0"/>
            </a:endParaRPr>
          </a:p>
          <a:p>
            <a:pPr marL="109728" indent="0" algn="l" rtl="0">
              <a:buNone/>
            </a:pPr>
            <a:endParaRPr lang="en-US" sz="2400" dirty="0" smtClean="0">
              <a:latin typeface="Times New Roman" panose="02020603050405020304" pitchFamily="18" charset="0"/>
              <a:cs typeface="Times New Roman" panose="02020603050405020304" pitchFamily="18" charset="0"/>
            </a:endParaRPr>
          </a:p>
          <a:p>
            <a:pPr marL="109728" indent="0" algn="l" rtl="0">
              <a:buNone/>
            </a:pPr>
            <a:endParaRPr lang="en-US" sz="2400" dirty="0" smtClean="0">
              <a:latin typeface="Times New Roman" panose="02020603050405020304" pitchFamily="18" charset="0"/>
              <a:cs typeface="Times New Roman" panose="02020603050405020304" pitchFamily="18" charset="0"/>
            </a:endParaRPr>
          </a:p>
          <a:p>
            <a:pPr marL="109728" indent="0" algn="l" rtl="0">
              <a:buNone/>
            </a:pPr>
            <a:endParaRPr lang="en-US" sz="2400" dirty="0">
              <a:latin typeface="Times New Roman" panose="02020603050405020304" pitchFamily="18" charset="0"/>
              <a:cs typeface="Times New Roman" panose="02020603050405020304" pitchFamily="18" charset="0"/>
            </a:endParaRPr>
          </a:p>
          <a:p>
            <a:pPr marL="109728" indent="0" algn="l" rtl="0">
              <a:buNone/>
            </a:pPr>
            <a:endParaRPr lang="en-US" sz="2400" dirty="0" smtClean="0">
              <a:latin typeface="Times New Roman" panose="02020603050405020304" pitchFamily="18" charset="0"/>
              <a:cs typeface="Times New Roman" panose="02020603050405020304" pitchFamily="18" charset="0"/>
            </a:endParaRPr>
          </a:p>
          <a:p>
            <a:pPr marL="109728" indent="0" algn="l" rtl="0">
              <a:buNone/>
            </a:pPr>
            <a:endParaRPr lang="en-US" sz="24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293096"/>
            <a:ext cx="6144344"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70464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620688"/>
            <a:ext cx="8712968" cy="5904656"/>
          </a:xfrm>
        </p:spPr>
        <p:txBody>
          <a:bodyPr>
            <a:normAutofit/>
          </a:bodyPr>
          <a:lstStyle/>
          <a:p>
            <a:pPr marL="109728" indent="0" algn="l" rtl="0">
              <a:buNone/>
            </a:pPr>
            <a:r>
              <a:rPr lang="en-US" b="1" dirty="0">
                <a:solidFill>
                  <a:schemeClr val="accent5"/>
                </a:solidFill>
                <a:latin typeface="Times New Roman" panose="02020603050405020304" pitchFamily="18" charset="0"/>
                <a:cs typeface="Times New Roman" panose="02020603050405020304" pitchFamily="18" charset="0"/>
              </a:rPr>
              <a:t>M</a:t>
            </a:r>
            <a:r>
              <a:rPr lang="en-US" sz="2800" b="1" dirty="0">
                <a:solidFill>
                  <a:schemeClr val="accent5"/>
                </a:solidFill>
                <a:latin typeface="Times New Roman" panose="02020603050405020304" pitchFamily="18" charset="0"/>
                <a:cs typeface="Times New Roman" panose="02020603050405020304" pitchFamily="18" charset="0"/>
              </a:rPr>
              <a:t>idodrine (ProAmatine) </a:t>
            </a:r>
            <a:endParaRPr lang="en-US" sz="2800" b="1" dirty="0" smtClean="0">
              <a:solidFill>
                <a:schemeClr val="accent5"/>
              </a:solidFill>
              <a:latin typeface="Times New Roman" panose="02020603050405020304" pitchFamily="18" charset="0"/>
              <a:cs typeface="Times New Roman" panose="02020603050405020304" pitchFamily="18" charset="0"/>
            </a:endParaRPr>
          </a:p>
          <a:p>
            <a:pPr marL="109728" indent="0" algn="l" rtl="0">
              <a:buNone/>
            </a:pPr>
            <a:r>
              <a:rPr lang="en-US" sz="2400" dirty="0" smtClean="0">
                <a:latin typeface="Times New Roman" panose="02020603050405020304" pitchFamily="18" charset="0"/>
                <a:cs typeface="Times New Roman" panose="02020603050405020304" pitchFamily="18" charset="0"/>
              </a:rPr>
              <a:t>    The </a:t>
            </a:r>
            <a:r>
              <a:rPr lang="en-US" sz="2400" dirty="0" smtClean="0">
                <a:solidFill>
                  <a:schemeClr val="accent4"/>
                </a:solidFill>
                <a:latin typeface="Times New Roman" panose="02020603050405020304" pitchFamily="18" charset="0"/>
                <a:cs typeface="Times New Roman" panose="02020603050405020304" pitchFamily="18" charset="0"/>
              </a:rPr>
              <a:t>N- glycyl </a:t>
            </a:r>
            <a:r>
              <a:rPr lang="en-US" sz="2400" dirty="0">
                <a:solidFill>
                  <a:schemeClr val="accent4"/>
                </a:solidFill>
                <a:latin typeface="Times New Roman" panose="02020603050405020304" pitchFamily="18" charset="0"/>
                <a:cs typeface="Times New Roman" panose="02020603050405020304" pitchFamily="18" charset="0"/>
              </a:rPr>
              <a:t>prodrug </a:t>
            </a:r>
            <a:r>
              <a:rPr lang="en-US" sz="2400" dirty="0" smtClean="0">
                <a:latin typeface="Times New Roman" panose="02020603050405020304" pitchFamily="18" charset="0"/>
                <a:cs typeface="Times New Roman" panose="02020603050405020304" pitchFamily="18" charset="0"/>
              </a:rPr>
              <a:t>of the </a:t>
            </a:r>
            <a:r>
              <a:rPr lang="en-US" sz="2400" dirty="0">
                <a:solidFill>
                  <a:srgbClr val="0070C0"/>
                </a:solidFill>
                <a:latin typeface="Times New Roman" panose="02020603050405020304" pitchFamily="18" charset="0"/>
                <a:cs typeface="Times New Roman" panose="02020603050405020304" pitchFamily="18" charset="0"/>
              </a:rPr>
              <a:t>selective </a:t>
            </a:r>
            <a:r>
              <a:rPr lang="el-GR" sz="2400" dirty="0" smtClean="0">
                <a:solidFill>
                  <a:srgbClr val="0070C0"/>
                </a:solidFill>
                <a:latin typeface="Times New Roman" panose="02020603050405020304" pitchFamily="18" charset="0"/>
                <a:cs typeface="Times New Roman" panose="02020603050405020304" pitchFamily="18" charset="0"/>
              </a:rPr>
              <a:t>α</a:t>
            </a:r>
            <a:r>
              <a:rPr lang="en-US" sz="2400" dirty="0" smtClean="0">
                <a:solidFill>
                  <a:srgbClr val="0070C0"/>
                </a:solidFill>
                <a:latin typeface="Times New Roman" panose="02020603050405020304" pitchFamily="18" charset="0"/>
                <a:cs typeface="Times New Roman" panose="02020603050405020304" pitchFamily="18" charset="0"/>
              </a:rPr>
              <a:t>1-agonist </a:t>
            </a:r>
            <a:r>
              <a:rPr lang="en-US" sz="2400" dirty="0">
                <a:latin typeface="Times New Roman" panose="02020603050405020304" pitchFamily="18" charset="0"/>
                <a:cs typeface="Times New Roman" panose="02020603050405020304" pitchFamily="18" charset="0"/>
              </a:rPr>
              <a:t>desglymidodrine. </a:t>
            </a:r>
            <a:endParaRPr lang="en-US" sz="2400" dirty="0" smtClean="0">
              <a:latin typeface="Times New Roman" panose="02020603050405020304" pitchFamily="18" charset="0"/>
              <a:cs typeface="Times New Roman" panose="02020603050405020304" pitchFamily="18" charset="0"/>
            </a:endParaRPr>
          </a:p>
          <a:p>
            <a:pPr marL="109728" indent="0" algn="l" rtl="0">
              <a:buNone/>
            </a:pPr>
            <a:r>
              <a:rPr lang="en-US" sz="2400" dirty="0" smtClean="0">
                <a:latin typeface="Times New Roman" panose="02020603050405020304" pitchFamily="18" charset="0"/>
                <a:cs typeface="Times New Roman" panose="02020603050405020304" pitchFamily="18" charset="0"/>
              </a:rPr>
              <a:t>    Removal </a:t>
            </a:r>
            <a:r>
              <a:rPr lang="en-US" sz="2400" dirty="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the N-glycyl </a:t>
            </a:r>
            <a:r>
              <a:rPr lang="en-US" sz="2400" dirty="0">
                <a:latin typeface="Times New Roman" panose="02020603050405020304" pitchFamily="18" charset="0"/>
                <a:cs typeface="Times New Roman" panose="02020603050405020304" pitchFamily="18" charset="0"/>
              </a:rPr>
              <a:t>moiety from midodrine occurs </a:t>
            </a:r>
            <a:r>
              <a:rPr lang="en-US" sz="2400" dirty="0" smtClean="0">
                <a:latin typeface="Times New Roman" panose="02020603050405020304" pitchFamily="18" charset="0"/>
                <a:cs typeface="Times New Roman" panose="02020603050405020304" pitchFamily="18" charset="0"/>
              </a:rPr>
              <a:t>readily</a:t>
            </a:r>
          </a:p>
          <a:p>
            <a:pPr marL="109728" indent="0" algn="l" rtl="0">
              <a:buNone/>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the liver </a:t>
            </a:r>
            <a:r>
              <a:rPr lang="en-US" sz="2400" dirty="0" smtClean="0">
                <a:latin typeface="Times New Roman" panose="02020603050405020304" pitchFamily="18" charset="0"/>
                <a:cs typeface="Times New Roman" panose="02020603050405020304" pitchFamily="18" charset="0"/>
              </a:rPr>
              <a:t>as well as throughout </a:t>
            </a:r>
            <a:r>
              <a:rPr lang="en-US" sz="2400" dirty="0">
                <a:latin typeface="Times New Roman" panose="02020603050405020304" pitchFamily="18" charset="0"/>
                <a:cs typeface="Times New Roman" panose="02020603050405020304" pitchFamily="18" charset="0"/>
              </a:rPr>
              <a:t>the body, presumably by amidases.</a:t>
            </a:r>
          </a:p>
          <a:p>
            <a:pPr marL="109728" indent="0" algn="l" rtl="0">
              <a:buNone/>
            </a:pPr>
            <a:r>
              <a:rPr lang="en-US" sz="2400" dirty="0" smtClean="0">
                <a:latin typeface="Times New Roman" panose="02020603050405020304" pitchFamily="18" charset="0"/>
                <a:cs typeface="Times New Roman" panose="02020603050405020304" pitchFamily="18" charset="0"/>
              </a:rPr>
              <a:t>    Midodrine </a:t>
            </a:r>
            <a:r>
              <a:rPr lang="en-US" sz="2400" dirty="0">
                <a:latin typeface="Times New Roman" panose="02020603050405020304" pitchFamily="18" charset="0"/>
                <a:cs typeface="Times New Roman" panose="02020603050405020304" pitchFamily="18" charset="0"/>
              </a:rPr>
              <a:t>is orally active and represents another example </a:t>
            </a:r>
            <a:r>
              <a:rPr lang="en-US" sz="2400" dirty="0" smtClean="0">
                <a:latin typeface="Times New Roman" panose="02020603050405020304" pitchFamily="18" charset="0"/>
                <a:cs typeface="Times New Roman" panose="02020603050405020304" pitchFamily="18" charset="0"/>
              </a:rPr>
              <a:t>of a dimethoxy-</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anose="02020603050405020304" pitchFamily="18" charset="0"/>
                <a:cs typeface="Times New Roman" panose="02020603050405020304" pitchFamily="18" charset="0"/>
              </a:rPr>
              <a:t>-phenylethylamine </a:t>
            </a:r>
            <a:r>
              <a:rPr lang="en-US" sz="2400" dirty="0">
                <a:latin typeface="Times New Roman" panose="02020603050405020304" pitchFamily="18" charset="0"/>
                <a:cs typeface="Times New Roman" panose="02020603050405020304" pitchFamily="18" charset="0"/>
              </a:rPr>
              <a:t>derivative that is used </a:t>
            </a:r>
            <a:r>
              <a:rPr lang="en-US" sz="2400" dirty="0" smtClean="0">
                <a:latin typeface="Times New Roman" panose="02020603050405020304" pitchFamily="18" charset="0"/>
                <a:cs typeface="Times New Roman" panose="02020603050405020304" pitchFamily="18" charset="0"/>
              </a:rPr>
              <a:t>therapeutically for </a:t>
            </a:r>
            <a:r>
              <a:rPr lang="en-US" sz="2400" dirty="0">
                <a:latin typeface="Times New Roman" panose="02020603050405020304" pitchFamily="18" charset="0"/>
                <a:cs typeface="Times New Roman" panose="02020603050405020304" pitchFamily="18" charset="0"/>
              </a:rPr>
              <a:t>its vasoconstrictor </a:t>
            </a:r>
            <a:r>
              <a:rPr lang="en-US" dirty="0">
                <a:latin typeface="Times New Roman" panose="02020603050405020304" pitchFamily="18" charset="0"/>
                <a:cs typeface="Times New Roman" panose="02020603050405020304" pitchFamily="18" charset="0"/>
              </a:rPr>
              <a:t>properties</a:t>
            </a:r>
            <a:r>
              <a:rPr lang="en-US" dirty="0" smtClean="0">
                <a:latin typeface="Times New Roman" panose="02020603050405020304" pitchFamily="18" charset="0"/>
                <a:cs typeface="Times New Roman" panose="02020603050405020304" pitchFamily="18" charset="0"/>
              </a:rPr>
              <a:t>.</a:t>
            </a:r>
          </a:p>
          <a:p>
            <a:pPr marL="109728" indent="0" algn="l" rtl="0">
              <a:buNone/>
            </a:pPr>
            <a:endParaRPr lang="en-US" dirty="0" smtClean="0">
              <a:latin typeface="Times New Roman" panose="02020603050405020304" pitchFamily="18" charset="0"/>
              <a:cs typeface="Times New Roman" panose="02020603050405020304" pitchFamily="18" charset="0"/>
            </a:endParaRPr>
          </a:p>
          <a:p>
            <a:pPr marL="109728" indent="0" algn="l" rtl="0">
              <a:buNone/>
            </a:pPr>
            <a:endParaRPr lang="en-US" dirty="0">
              <a:latin typeface="Times New Roman" panose="02020603050405020304" pitchFamily="18" charset="0"/>
              <a:cs typeface="Times New Roman" panose="02020603050405020304" pitchFamily="18" charset="0"/>
            </a:endParaRPr>
          </a:p>
          <a:p>
            <a:pPr marL="109728" indent="0" algn="l" rtl="0">
              <a:buNone/>
            </a:pPr>
            <a:endParaRPr lang="en-US"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819"/>
          <a:stretch/>
        </p:blipFill>
        <p:spPr bwMode="auto">
          <a:xfrm>
            <a:off x="179512" y="4293096"/>
            <a:ext cx="3312368"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3275857" y="4653136"/>
            <a:ext cx="23762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077072"/>
            <a:ext cx="3240360"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7" y="4077072"/>
            <a:ext cx="2167682"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32206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76672"/>
            <a:ext cx="8229600" cy="720080"/>
          </a:xfrm>
        </p:spPr>
        <p:txBody>
          <a:bodyPr>
            <a:normAutofit/>
          </a:bodyPr>
          <a:lstStyle/>
          <a:p>
            <a:r>
              <a:rPr lang="en-US" sz="3200" b="1" dirty="0">
                <a:solidFill>
                  <a:schemeClr val="accent5"/>
                </a:solidFill>
                <a:latin typeface="Times New Roman" panose="02020603050405020304" pitchFamily="18" charset="0"/>
                <a:cs typeface="Times New Roman" panose="02020603050405020304" pitchFamily="18" charset="0"/>
              </a:rPr>
              <a:t>Methyldopa (L-methyldopa, Aldomet) </a:t>
            </a:r>
          </a:p>
        </p:txBody>
      </p:sp>
      <p:sp>
        <p:nvSpPr>
          <p:cNvPr id="2" name="Content Placeholder 1"/>
          <p:cNvSpPr>
            <a:spLocks noGrp="1"/>
          </p:cNvSpPr>
          <p:nvPr>
            <p:ph idx="1"/>
          </p:nvPr>
        </p:nvSpPr>
        <p:spPr>
          <a:xfrm>
            <a:off x="457200" y="1484784"/>
            <a:ext cx="8229600" cy="4522507"/>
          </a:xfrm>
        </p:spPr>
        <p:txBody>
          <a:bodyPr>
            <a:normAutofit/>
          </a:bodyPr>
          <a:lstStyle/>
          <a:p>
            <a:pPr marL="109728" indent="0" algn="just" rtl="0">
              <a:buNone/>
            </a:pPr>
            <a:r>
              <a:rPr lang="en-US" sz="2400" dirty="0" smtClean="0">
                <a:latin typeface="Times New Roman" panose="02020603050405020304" pitchFamily="18" charset="0"/>
                <a:cs typeface="Times New Roman" panose="02020603050405020304" pitchFamily="18" charset="0"/>
              </a:rPr>
              <a:t>    Differs </a:t>
            </a:r>
            <a:r>
              <a:rPr lang="en-US" sz="2400" dirty="0">
                <a:latin typeface="Times New Roman" panose="02020603050405020304" pitchFamily="18" charset="0"/>
                <a:cs typeface="Times New Roman" panose="02020603050405020304" pitchFamily="18" charset="0"/>
              </a:rPr>
              <a:t>structurally from L-DOPA only in the presence </a:t>
            </a:r>
            <a:r>
              <a:rPr lang="en-US" sz="2400" dirty="0">
                <a:solidFill>
                  <a:srgbClr val="0070C0"/>
                </a:solidFill>
                <a:latin typeface="Times New Roman" panose="02020603050405020304" pitchFamily="18" charset="0"/>
                <a:cs typeface="Times New Roman" panose="02020603050405020304" pitchFamily="18" charset="0"/>
              </a:rPr>
              <a:t>of a α-methyl group</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109728" indent="0" algn="just" rtl="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Methyldopa </a:t>
            </a:r>
            <a:r>
              <a:rPr lang="en-US" sz="2400" dirty="0">
                <a:latin typeface="Times New Roman" panose="02020603050405020304" pitchFamily="18" charset="0"/>
                <a:cs typeface="Times New Roman" panose="02020603050405020304" pitchFamily="18" charset="0"/>
              </a:rPr>
              <a:t>ultimately decreases the concentration of DA, NE, E, and serotonin in the CNS and periphery. However, its mechanism of action is not caused by its inhibition of AADC(L-Aromatic Amino acid Decarboxylase) but, rather, by its metabolism in the CNS to its active metabolite </a:t>
            </a:r>
            <a:r>
              <a:rPr lang="en-US" sz="2400" dirty="0">
                <a:solidFill>
                  <a:srgbClr val="0070C0"/>
                </a:solidFill>
                <a:latin typeface="Times New Roman" panose="02020603050405020304" pitchFamily="18" charset="0"/>
                <a:cs typeface="Times New Roman" panose="02020603050405020304" pitchFamily="18" charset="0"/>
              </a:rPr>
              <a:t>(</a:t>
            </a:r>
            <a:r>
              <a:rPr lang="en-US" sz="2400" dirty="0" smtClean="0">
                <a:solidFill>
                  <a:srgbClr val="0070C0"/>
                </a:solidFill>
                <a:latin typeface="Times New Roman" panose="02020603050405020304" pitchFamily="18" charset="0"/>
                <a:cs typeface="Times New Roman" panose="02020603050405020304" pitchFamily="18" charset="0"/>
              </a:rPr>
              <a:t>α-methyl norepinephrine</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This active metabolite is </a:t>
            </a:r>
            <a:r>
              <a:rPr lang="en-US" sz="2400" dirty="0">
                <a:solidFill>
                  <a:srgbClr val="FF0000"/>
                </a:solidFill>
                <a:latin typeface="Times New Roman" panose="02020603050405020304" pitchFamily="18" charset="0"/>
                <a:cs typeface="Times New Roman" panose="02020603050405020304" pitchFamily="18" charset="0"/>
              </a:rPr>
              <a:t>a selective α</a:t>
            </a:r>
            <a:r>
              <a:rPr lang="en-US" sz="1800" dirty="0">
                <a:solidFill>
                  <a:srgbClr val="FF0000"/>
                </a:solidFill>
                <a:latin typeface="Times New Roman" panose="02020603050405020304" pitchFamily="18" charset="0"/>
                <a:cs typeface="Times New Roman" panose="02020603050405020304" pitchFamily="18" charset="0"/>
              </a:rPr>
              <a:t>2</a:t>
            </a:r>
            <a:r>
              <a:rPr lang="en-US" sz="2400" dirty="0">
                <a:solidFill>
                  <a:srgbClr val="FF0000"/>
                </a:solidFill>
                <a:latin typeface="Times New Roman" panose="02020603050405020304" pitchFamily="18" charset="0"/>
                <a:cs typeface="Times New Roman" panose="02020603050405020304" pitchFamily="18" charset="0"/>
              </a:rPr>
              <a:t>-agonist because it has correct (1R,2S) configuration</a:t>
            </a:r>
          </a:p>
        </p:txBody>
      </p:sp>
    </p:spTree>
    <p:extLst>
      <p:ext uri="{BB962C8B-B14F-4D97-AF65-F5344CB8AC3E}">
        <p14:creationId xmlns:p14="http://schemas.microsoft.com/office/powerpoint/2010/main" val="13248344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098571"/>
          </a:xfrm>
        </p:spPr>
        <p:txBody>
          <a:bodyPr>
            <a:normAutofit/>
          </a:bodyPr>
          <a:lstStyle/>
          <a:p>
            <a:pPr marL="109728" indent="0" algn="just" rtl="0">
              <a:buNone/>
            </a:pPr>
            <a:r>
              <a:rPr lang="en-US" sz="2400" dirty="0">
                <a:solidFill>
                  <a:srgbClr val="0070C0"/>
                </a:solidFill>
                <a:latin typeface="Times New Roman" panose="02020603050405020304" pitchFamily="18" charset="0"/>
                <a:cs typeface="Times New Roman" panose="02020603050405020304" pitchFamily="18" charset="0"/>
              </a:rPr>
              <a:t>α- methyl norepinephrine </a:t>
            </a:r>
            <a:r>
              <a:rPr lang="en-US" sz="2400" dirty="0">
                <a:latin typeface="Times New Roman" panose="02020603050405020304" pitchFamily="18" charset="0"/>
                <a:cs typeface="Times New Roman" panose="02020603050405020304" pitchFamily="18" charset="0"/>
              </a:rPr>
              <a:t>acts on α</a:t>
            </a:r>
            <a:r>
              <a:rPr lang="en-US" sz="18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-receptors in the CNS in the same manner as clonidine, to decrease sympathetic outflow and lower blood pressure.   </a:t>
            </a:r>
            <a:endParaRPr lang="en-US" sz="2400" dirty="0" smtClean="0">
              <a:latin typeface="Times New Roman" panose="02020603050405020304" pitchFamily="18" charset="0"/>
              <a:cs typeface="Times New Roman" panose="02020603050405020304" pitchFamily="18" charset="0"/>
            </a:endParaRPr>
          </a:p>
          <a:p>
            <a:pPr marL="109728" indent="0" algn="just" rtl="0">
              <a:buNone/>
            </a:pPr>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is converted to methyldopa in the body through the action of esterases</a:t>
            </a:r>
          </a:p>
          <a:p>
            <a:pPr marL="109728" indent="0" algn="l" rtl="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1075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22114"/>
          </a:xfrm>
        </p:spPr>
        <p:txBody>
          <a:bodyPr>
            <a:normAutofit fontScale="90000"/>
          </a:bodyPr>
          <a:lstStyle/>
          <a:p>
            <a:r>
              <a:rPr lang="en-US" sz="3200" b="1" dirty="0" smtClean="0">
                <a:solidFill>
                  <a:schemeClr val="accent5"/>
                </a:solidFill>
                <a:latin typeface="Times New Roman" pitchFamily="18" charset="0"/>
                <a:cs typeface="Times New Roman" pitchFamily="18" charset="0"/>
              </a:rPr>
              <a:t>Adrenergic neurotransmitters and related compounds.</a:t>
            </a:r>
            <a:endParaRPr lang="ar-IQ" sz="3200" b="1" dirty="0">
              <a:solidFill>
                <a:schemeClr val="accent5"/>
              </a:solidFill>
              <a:latin typeface="Times New Roman" pitchFamily="18" charset="0"/>
              <a:cs typeface="Times New Roman" pitchFamily="18" charset="0"/>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555"/>
          <a:stretch/>
        </p:blipFill>
        <p:spPr bwMode="auto">
          <a:xfrm>
            <a:off x="819150" y="1447800"/>
            <a:ext cx="7505700" cy="3861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76672"/>
            <a:ext cx="8229600" cy="1296144"/>
          </a:xfrm>
        </p:spPr>
        <p:txBody>
          <a:bodyPr>
            <a:normAutofit/>
          </a:bodyPr>
          <a:lstStyle/>
          <a:p>
            <a:r>
              <a:rPr lang="en-US" sz="2800" b="1" dirty="0">
                <a:solidFill>
                  <a:schemeClr val="accent5"/>
                </a:solidFill>
                <a:latin typeface="Times New Roman" panose="02020603050405020304" pitchFamily="18" charset="0"/>
                <a:cs typeface="Times New Roman" panose="02020603050405020304" pitchFamily="18" charset="0"/>
              </a:rPr>
              <a:t>Metabolic conversion of </a:t>
            </a:r>
            <a:r>
              <a:rPr lang="en-US" sz="2800" b="1" dirty="0" smtClean="0">
                <a:solidFill>
                  <a:schemeClr val="accent5"/>
                </a:solidFill>
                <a:latin typeface="Times New Roman" panose="02020603050405020304" pitchFamily="18" charset="0"/>
                <a:cs typeface="Times New Roman" panose="02020603050405020304" pitchFamily="18" charset="0"/>
              </a:rPr>
              <a:t>methyldopate </a:t>
            </a:r>
            <a:r>
              <a:rPr lang="en-US" sz="2800" b="1" dirty="0">
                <a:solidFill>
                  <a:schemeClr val="accent5"/>
                </a:solidFill>
                <a:latin typeface="Times New Roman" panose="02020603050405020304" pitchFamily="18" charset="0"/>
                <a:cs typeface="Times New Roman" panose="02020603050405020304" pitchFamily="18" charset="0"/>
              </a:rPr>
              <a:t>and methyldopa to </a:t>
            </a:r>
            <a:r>
              <a:rPr lang="en-US" sz="2800" b="1" dirty="0" smtClean="0">
                <a:solidFill>
                  <a:schemeClr val="accent5"/>
                </a:solidFill>
                <a:latin typeface="Times New Roman" panose="02020603050405020304" pitchFamily="18" charset="0"/>
                <a:cs typeface="Times New Roman" panose="02020603050405020304" pitchFamily="18" charset="0"/>
              </a:rPr>
              <a:t>methyl norepinephrine</a:t>
            </a:r>
            <a:endParaRPr lang="en-US" sz="2800" b="1" dirty="0">
              <a:solidFill>
                <a:schemeClr val="accent5"/>
              </a:solidFill>
              <a:latin typeface="Times New Roman" panose="02020603050405020304" pitchFamily="18" charset="0"/>
              <a:cs typeface="Times New Roman" panose="02020603050405020304" pitchFamily="18" charset="0"/>
            </a:endParaRPr>
          </a:p>
        </p:txBody>
      </p:sp>
      <p:pic>
        <p:nvPicPr>
          <p:cNvPr id="4" name="Picture 2"/>
          <p:cNvPicPr>
            <a:picLocks noGrp="1" noChangeAspect="1" noChangeArrowheads="1"/>
          </p:cNvPicPr>
          <p:nvPr>
            <p:ph idx="1"/>
          </p:nvPr>
        </p:nvPicPr>
        <p:blipFill rotWithShape="1">
          <a:blip r:embed="rId2" cstate="print"/>
          <a:srcRect t="8963" r="7421" b="6496"/>
          <a:stretch/>
        </p:blipFill>
        <p:spPr bwMode="auto">
          <a:xfrm>
            <a:off x="179512" y="1628800"/>
            <a:ext cx="8712968" cy="5040560"/>
          </a:xfrm>
          <a:prstGeom prst="rect">
            <a:avLst/>
          </a:prstGeom>
          <a:ln>
            <a:noFill/>
          </a:ln>
          <a:effectLst>
            <a:softEdge rad="112500"/>
          </a:effectLst>
        </p:spPr>
      </p:pic>
    </p:spTree>
    <p:extLst>
      <p:ext uri="{BB962C8B-B14F-4D97-AF65-F5344CB8AC3E}">
        <p14:creationId xmlns:p14="http://schemas.microsoft.com/office/powerpoint/2010/main" val="534550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06090"/>
          </a:xfrm>
        </p:spPr>
        <p:txBody>
          <a:bodyPr>
            <a:normAutofit/>
          </a:bodyPr>
          <a:lstStyle/>
          <a:p>
            <a:r>
              <a:rPr lang="en-US" sz="3200" b="1" dirty="0">
                <a:solidFill>
                  <a:schemeClr val="accent5"/>
                </a:solidFill>
                <a:latin typeface="Times New Roman" panose="02020603050405020304" pitchFamily="18" charset="0"/>
                <a:cs typeface="Times New Roman" panose="02020603050405020304" pitchFamily="18" charset="0"/>
              </a:rPr>
              <a:t>Imidazolines and α -Adrenergic Agonists.</a:t>
            </a:r>
          </a:p>
        </p:txBody>
      </p:sp>
      <p:sp>
        <p:nvSpPr>
          <p:cNvPr id="2" name="Content Placeholder 1"/>
          <p:cNvSpPr>
            <a:spLocks noGrp="1"/>
          </p:cNvSpPr>
          <p:nvPr>
            <p:ph idx="1"/>
          </p:nvPr>
        </p:nvSpPr>
        <p:spPr>
          <a:xfrm>
            <a:off x="457200" y="980728"/>
            <a:ext cx="8229600" cy="5026563"/>
          </a:xfrm>
        </p:spPr>
        <p:txBody>
          <a:bodyPr>
            <a:normAutofit/>
          </a:bodyPr>
          <a:lstStyle/>
          <a:p>
            <a:pPr marL="109728" indent="0" algn="l" rtl="0">
              <a:buNone/>
            </a:pPr>
            <a:r>
              <a:rPr lang="en-US" sz="2400" dirty="0" smtClean="0">
                <a:latin typeface="Times New Roman" panose="02020603050405020304" pitchFamily="18" charset="0"/>
                <a:cs typeface="Times New Roman" panose="02020603050405020304" pitchFamily="18" charset="0"/>
              </a:rPr>
              <a:t>    A </a:t>
            </a:r>
            <a:r>
              <a:rPr lang="en-US" sz="2400" dirty="0">
                <a:latin typeface="Times New Roman" panose="02020603050405020304" pitchFamily="18" charset="0"/>
                <a:cs typeface="Times New Roman" panose="02020603050405020304" pitchFamily="18" charset="0"/>
              </a:rPr>
              <a:t>second chemical class of </a:t>
            </a:r>
            <a:r>
              <a:rPr lang="en-US" sz="2400" dirty="0">
                <a:solidFill>
                  <a:srgbClr val="FF0000"/>
                </a:solidFill>
                <a:latin typeface="Times New Roman" panose="02020603050405020304" pitchFamily="18" charset="0"/>
                <a:cs typeface="Times New Roman" panose="02020603050405020304" pitchFamily="18" charset="0"/>
              </a:rPr>
              <a:t>α-agonists</a:t>
            </a:r>
            <a:r>
              <a:rPr lang="en-US" sz="2400" dirty="0">
                <a:latin typeface="Times New Roman" panose="02020603050405020304" pitchFamily="18" charset="0"/>
                <a:cs typeface="Times New Roman" panose="02020603050405020304" pitchFamily="18" charset="0"/>
              </a:rPr>
              <a:t>, the imidazolines,  which give rise to α -agonists and are thus vasoconstrictors.</a:t>
            </a:r>
          </a:p>
          <a:p>
            <a:pPr marL="109728" indent="0" algn="l" rtl="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These </a:t>
            </a:r>
            <a:r>
              <a:rPr lang="en-US" sz="2400" dirty="0">
                <a:latin typeface="Times New Roman" panose="02020603050405020304" pitchFamily="18" charset="0"/>
                <a:cs typeface="Times New Roman" panose="02020603050405020304" pitchFamily="18" charset="0"/>
              </a:rPr>
              <a:t>imidazolines can be nonselective, or they can be selective for either α</a:t>
            </a:r>
            <a:r>
              <a:rPr lang="en-US" sz="16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-or α</a:t>
            </a:r>
            <a:r>
              <a:rPr lang="en-US" sz="16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-receptors. Structurally, most imidazolines have their heterocyclic imidazoline nucleus linked to a substituted aromatic moiety via some type of bridging unit </a:t>
            </a:r>
            <a:r>
              <a:rPr lang="en-US" sz="2400" dirty="0" smtClean="0">
                <a:latin typeface="Times New Roman" panose="02020603050405020304" pitchFamily="18" charset="0"/>
                <a:cs typeface="Times New Roman" panose="02020603050405020304" pitchFamily="18" charset="0"/>
              </a:rPr>
              <a:t>  </a:t>
            </a:r>
          </a:p>
          <a:p>
            <a:pPr marL="109728" indent="0" algn="l" rtl="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optimum bridging unit (X) is usually a single methylene group or amino group.</a:t>
            </a:r>
          </a:p>
          <a:p>
            <a:pPr marL="109728" indent="0" algn="l" rtl="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724" y="4437112"/>
            <a:ext cx="5457825"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37029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696"/>
            <a:ext cx="8229600" cy="5400600"/>
          </a:xfrm>
        </p:spPr>
        <p:txBody>
          <a:bodyPr>
            <a:normAutofit/>
          </a:bodyPr>
          <a:lstStyle/>
          <a:p>
            <a:pPr marL="109728" indent="0" algn="just" rtl="0">
              <a:buNone/>
            </a:pPr>
            <a:r>
              <a:rPr lang="en-US" sz="2400" dirty="0" smtClean="0">
                <a:latin typeface="Times New Roman" panose="02020603050405020304" pitchFamily="18" charset="0"/>
                <a:cs typeface="Times New Roman" panose="02020603050405020304" pitchFamily="18" charset="0"/>
              </a:rPr>
              <a:t>    Although </a:t>
            </a:r>
            <a:r>
              <a:rPr lang="en-US" sz="2400" dirty="0">
                <a:latin typeface="Times New Roman" panose="02020603050405020304" pitchFamily="18" charset="0"/>
                <a:cs typeface="Times New Roman" panose="02020603050405020304" pitchFamily="18" charset="0"/>
              </a:rPr>
              <a:t>modification of the imidazoline ring generally results in compounds with significantly reduced agonist activity, there are examples of so-called </a:t>
            </a:r>
            <a:r>
              <a:rPr lang="en-US" sz="2400" dirty="0">
                <a:solidFill>
                  <a:srgbClr val="FF0000"/>
                </a:solidFill>
                <a:latin typeface="Times New Roman" panose="02020603050405020304" pitchFamily="18" charset="0"/>
                <a:cs typeface="Times New Roman" panose="02020603050405020304" pitchFamily="18" charset="0"/>
              </a:rPr>
              <a:t>open-ring imidazolines that are highly active.   </a:t>
            </a:r>
          </a:p>
          <a:p>
            <a:pPr marL="109728" indent="0" algn="just" rtl="0">
              <a:buNone/>
            </a:pP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nature of the aromatic moiety, as well as how it is substituted, is quite flexible.</a:t>
            </a:r>
          </a:p>
          <a:p>
            <a:pPr marL="109728" indent="0" algn="just" rtl="0">
              <a:buNone/>
            </a:pPr>
            <a:r>
              <a:rPr lang="en-US" sz="2400" dirty="0" smtClean="0">
                <a:latin typeface="Times New Roman" panose="02020603050405020304" pitchFamily="18" charset="0"/>
                <a:cs typeface="Times New Roman" panose="02020603050405020304" pitchFamily="18" charset="0"/>
              </a:rPr>
              <a:t>    Agonist </a:t>
            </a:r>
            <a:r>
              <a:rPr lang="en-US" sz="2400" dirty="0">
                <a:latin typeface="Times New Roman" panose="02020603050405020304" pitchFamily="18" charset="0"/>
                <a:cs typeface="Times New Roman" panose="02020603050405020304" pitchFamily="18" charset="0"/>
              </a:rPr>
              <a:t>activity is enhanced when the </a:t>
            </a:r>
            <a:r>
              <a:rPr lang="en-US" sz="2400" dirty="0">
                <a:solidFill>
                  <a:srgbClr val="00B0F0"/>
                </a:solidFill>
                <a:latin typeface="Times New Roman" panose="02020603050405020304" pitchFamily="18" charset="0"/>
                <a:cs typeface="Times New Roman" panose="02020603050405020304" pitchFamily="18" charset="0"/>
              </a:rPr>
              <a:t>aromatic ring is substituted </a:t>
            </a:r>
            <a:r>
              <a:rPr lang="en-US" sz="2400" dirty="0">
                <a:latin typeface="Times New Roman" panose="02020603050405020304" pitchFamily="18" charset="0"/>
                <a:cs typeface="Times New Roman" panose="02020603050405020304" pitchFamily="18" charset="0"/>
              </a:rPr>
              <a:t>with halogen substituents like chlorine (Cl) or small alkyl groups like methyl group, particularly when they are placed in the two ortho positions. Because the SARs of the imidazolines are  quite different from those of the β-phenyl ethylamines, it has been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that the imidazolines interact with receptors differently from the way the β-phenyl ethylamines do, particularly with regard to the aromatic moiety.</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17160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980728"/>
            <a:ext cx="8435280" cy="5544616"/>
          </a:xfrm>
        </p:spPr>
        <p:txBody>
          <a:bodyPr>
            <a:noAutofit/>
          </a:bodyPr>
          <a:lstStyle/>
          <a:p>
            <a:pPr marL="365125" indent="41275" rtl="0">
              <a:buNone/>
            </a:pPr>
            <a:r>
              <a:rPr lang="en-US" sz="2400" b="1" dirty="0" smtClean="0">
                <a:solidFill>
                  <a:schemeClr val="tx2"/>
                </a:solidFill>
                <a:latin typeface="Times New Roman" pitchFamily="18" charset="0"/>
                <a:cs typeface="Times New Roman" pitchFamily="18" charset="0"/>
              </a:rPr>
              <a:t>Naphazoline (Privine), Tetrahydrozoline (Tyzine, Visine), Xylometazoline (Otrivin), and Oxymetazoline (Afrin)</a:t>
            </a:r>
            <a:r>
              <a:rPr lang="en-US" sz="2400" dirty="0" smtClean="0">
                <a:solidFill>
                  <a:schemeClr val="tx2"/>
                </a:solidFill>
                <a:latin typeface="Times New Roman" pitchFamily="18" charset="0"/>
                <a:cs typeface="Times New Roman" pitchFamily="18" charset="0"/>
              </a:rPr>
              <a:t> </a:t>
            </a:r>
          </a:p>
          <a:p>
            <a:pPr algn="just" rtl="0">
              <a:buFont typeface="Wingdings" panose="05000000000000000000" pitchFamily="2" charset="2"/>
              <a:buChar char="q"/>
            </a:pPr>
            <a:r>
              <a:rPr lang="en-US" sz="2400" dirty="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These agents are used for their vasoconstrictive effects as nasal and ophthalmic decongestants. </a:t>
            </a:r>
          </a:p>
          <a:p>
            <a:pPr algn="just" rtl="0">
              <a:buFont typeface="Wingdings" panose="05000000000000000000" pitchFamily="2" charset="2"/>
              <a:buChar char="q"/>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All 2-aralkylimidazoline are </a:t>
            </a:r>
            <a:r>
              <a:rPr lang="el-GR" sz="2400" dirty="0" smtClean="0">
                <a:latin typeface="Times New Roman" pitchFamily="18" charset="0"/>
                <a:cs typeface="Times New Roman" pitchFamily="18" charset="0"/>
              </a:rPr>
              <a:t>α</a:t>
            </a:r>
            <a:r>
              <a:rPr lang="en-US" sz="18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-agonists </a:t>
            </a:r>
            <a:r>
              <a:rPr lang="en-US" sz="2400" dirty="0">
                <a:latin typeface="Times New Roman" pitchFamily="18" charset="0"/>
                <a:cs typeface="Times New Roman" pitchFamily="18" charset="0"/>
              </a:rPr>
              <a:t>contain a one-carbon bridge between C-2 of </a:t>
            </a:r>
            <a:r>
              <a:rPr lang="en-US" sz="2400" dirty="0" smtClean="0">
                <a:latin typeface="Times New Roman" pitchFamily="18" charset="0"/>
                <a:cs typeface="Times New Roman" pitchFamily="18" charset="0"/>
              </a:rPr>
              <a:t>the imidazoline </a:t>
            </a:r>
            <a:r>
              <a:rPr lang="en-US" sz="2400" dirty="0">
                <a:latin typeface="Times New Roman" pitchFamily="18" charset="0"/>
                <a:cs typeface="Times New Roman" pitchFamily="18" charset="0"/>
              </a:rPr>
              <a:t>ring and a phenyl ring, and thus a </a:t>
            </a:r>
            <a:r>
              <a:rPr lang="en-US" sz="2400" dirty="0" smtClean="0">
                <a:latin typeface="Times New Roman" pitchFamily="18" charset="0"/>
                <a:cs typeface="Times New Roman" pitchFamily="18" charset="0"/>
              </a:rPr>
              <a:t>phenylethylamine structure </a:t>
            </a:r>
            <a:r>
              <a:rPr lang="en-US" sz="2400" dirty="0">
                <a:latin typeface="Times New Roman" pitchFamily="18" charset="0"/>
                <a:cs typeface="Times New Roman" pitchFamily="18" charset="0"/>
              </a:rPr>
              <a:t>feature is there. </a:t>
            </a:r>
            <a:endParaRPr lang="en-US" sz="2400" dirty="0" smtClean="0">
              <a:latin typeface="Times New Roman" pitchFamily="18" charset="0"/>
              <a:cs typeface="Times New Roman" pitchFamily="18" charset="0"/>
            </a:endParaRPr>
          </a:p>
          <a:p>
            <a:pPr algn="just" rtl="0">
              <a:buFont typeface="Wingdings" panose="05000000000000000000" pitchFamily="2" charset="2"/>
              <a:buChar char="q"/>
            </a:pPr>
            <a:r>
              <a:rPr lang="en-US" sz="2400" dirty="0">
                <a:solidFill>
                  <a:schemeClr val="accent4"/>
                </a:solidFill>
                <a:latin typeface="Times New Roman" pitchFamily="18" charset="0"/>
                <a:cs typeface="Times New Roman" pitchFamily="18" charset="0"/>
              </a:rPr>
              <a:t> </a:t>
            </a:r>
            <a:r>
              <a:rPr lang="en-US" sz="2400" dirty="0" smtClean="0">
                <a:solidFill>
                  <a:schemeClr val="accent4"/>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Ortho-lipophilic </a:t>
            </a:r>
            <a:r>
              <a:rPr lang="en-US" sz="2400" dirty="0">
                <a:latin typeface="Times New Roman" pitchFamily="18" charset="0"/>
                <a:cs typeface="Times New Roman" pitchFamily="18" charset="0"/>
              </a:rPr>
              <a:t>groups on the phenyl ring are important for -activity</a:t>
            </a:r>
            <a:r>
              <a:rPr lang="en-US" sz="2400"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5280248"/>
          </a:xfrm>
        </p:spPr>
        <p:txBody>
          <a:bodyPr/>
          <a:lstStyle/>
          <a:p>
            <a:pP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 meta or Para-bulky lipophilic substituents on the phenyl ring may be important for the α1-selectivity. </a:t>
            </a:r>
          </a:p>
          <a:p>
            <a:pPr marL="0" indent="0">
              <a:buNone/>
            </a:pPr>
            <a:r>
              <a:rPr lang="en-US" dirty="0">
                <a:latin typeface="Times New Roman" panose="02020603050405020304" pitchFamily="18" charset="0"/>
                <a:cs typeface="Times New Roman" panose="02020603050405020304" pitchFamily="18" charset="0"/>
              </a:rPr>
              <a:t>      </a:t>
            </a:r>
            <a:r>
              <a:rPr lang="en-US" dirty="0">
                <a:solidFill>
                  <a:srgbClr val="00B050"/>
                </a:solidFill>
                <a:latin typeface="Times New Roman" panose="02020603050405020304" pitchFamily="18" charset="0"/>
                <a:cs typeface="Times New Roman" panose="02020603050405020304" pitchFamily="18" charset="0"/>
              </a:rPr>
              <a:t>They have limited access to the CNS, because they essentially exist in an ionized form at physiological pH caused by the very basic nature of the imidazoline ring (pKa 10–11). </a:t>
            </a:r>
          </a:p>
          <a:p>
            <a:pPr>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 Xylometazoline </a:t>
            </a:r>
            <a:r>
              <a:rPr lang="en-US" dirty="0">
                <a:latin typeface="Times New Roman" panose="02020603050405020304" pitchFamily="18" charset="0"/>
                <a:cs typeface="Times New Roman" panose="02020603050405020304" pitchFamily="18" charset="0"/>
              </a:rPr>
              <a:t>and oxymetazoline have been used as topical nasal decongestants because of their ability to promote constriction of the nasal mucosa</a:t>
            </a:r>
          </a:p>
        </p:txBody>
      </p:sp>
    </p:spTree>
    <p:extLst>
      <p:ext uri="{BB962C8B-B14F-4D97-AF65-F5344CB8AC3E}">
        <p14:creationId xmlns:p14="http://schemas.microsoft.com/office/powerpoint/2010/main" val="918658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rema\Pictures\2014-04-15 karima\Screenshot022.jpg"/>
          <p:cNvPicPr>
            <a:picLocks noGrp="1" noChangeAspect="1" noChangeArrowheads="1"/>
          </p:cNvPicPr>
          <p:nvPr>
            <p:ph idx="1"/>
          </p:nvPr>
        </p:nvPicPr>
        <p:blipFill rotWithShape="1">
          <a:blip r:embed="rId2" cstate="print"/>
          <a:srcRect t="7614" b="10432"/>
          <a:stretch/>
        </p:blipFill>
        <p:spPr bwMode="auto">
          <a:xfrm>
            <a:off x="1043608" y="548680"/>
            <a:ext cx="6840760" cy="59766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548680"/>
            <a:ext cx="8229600" cy="792088"/>
          </a:xfrm>
        </p:spPr>
        <p:txBody>
          <a:bodyPr>
            <a:normAutofit/>
          </a:bodyPr>
          <a:lstStyle/>
          <a:p>
            <a:r>
              <a:rPr lang="en-US" sz="3100" b="1" dirty="0" smtClean="0">
                <a:solidFill>
                  <a:schemeClr val="accent5"/>
                </a:solidFill>
                <a:latin typeface="Times New Roman" panose="02020603050405020304" pitchFamily="18" charset="0"/>
                <a:cs typeface="Times New Roman" panose="02020603050405020304" pitchFamily="18" charset="0"/>
              </a:rPr>
              <a:t>Clonidine (Catapres)</a:t>
            </a:r>
            <a:endParaRPr lang="ar-IQ" sz="3100" b="1" dirty="0">
              <a:solidFill>
                <a:schemeClr val="accent5"/>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457200" y="1412776"/>
            <a:ext cx="8229600" cy="4594515"/>
          </a:xfrm>
        </p:spPr>
        <p:txBody>
          <a:bodyPr>
            <a:normAutofit/>
          </a:bodyPr>
          <a:lstStyle/>
          <a:p>
            <a:pPr marL="365125" indent="358775" algn="just" rtl="0">
              <a:buNone/>
            </a:pPr>
            <a:r>
              <a:rPr lang="en-US" dirty="0" smtClean="0">
                <a:latin typeface="Times New Roman" pitchFamily="18" charset="0"/>
                <a:cs typeface="Times New Roman" pitchFamily="18" charset="0"/>
              </a:rPr>
              <a:t>Differs from 2-arylimidazoline </a:t>
            </a:r>
            <a:r>
              <a:rPr lang="el-GR" dirty="0" smtClean="0">
                <a:latin typeface="Times New Roman"/>
                <a:cs typeface="Times New Roman"/>
              </a:rPr>
              <a:t>α</a:t>
            </a:r>
            <a:r>
              <a:rPr lang="en-US" sz="2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-agonists mainly by the presence of o-chlorine groups and a NH bridge.</a:t>
            </a:r>
          </a:p>
          <a:p>
            <a:pPr marL="365125" indent="358775" algn="just" rtl="0">
              <a:buNone/>
            </a:pPr>
            <a:r>
              <a:rPr lang="en-US" dirty="0" smtClean="0">
                <a:latin typeface="Times New Roman" pitchFamily="18" charset="0"/>
                <a:cs typeface="Times New Roman" pitchFamily="18" charset="0"/>
              </a:rPr>
              <a:t> The o-chlorine groups afford </a:t>
            </a:r>
            <a:r>
              <a:rPr lang="en-US" dirty="0" smtClean="0">
                <a:solidFill>
                  <a:srgbClr val="0070C0"/>
                </a:solidFill>
                <a:latin typeface="Times New Roman" pitchFamily="18" charset="0"/>
                <a:cs typeface="Times New Roman" pitchFamily="18" charset="0"/>
              </a:rPr>
              <a:t>better activity </a:t>
            </a:r>
            <a:r>
              <a:rPr lang="en-US" dirty="0" smtClean="0">
                <a:latin typeface="Times New Roman" pitchFamily="18" charset="0"/>
                <a:cs typeface="Times New Roman" pitchFamily="18" charset="0"/>
              </a:rPr>
              <a:t>than o-methyl groups at </a:t>
            </a:r>
            <a:r>
              <a:rPr lang="el-GR" dirty="0" smtClean="0">
                <a:latin typeface="Times New Roman"/>
                <a:cs typeface="Times New Roman"/>
              </a:rPr>
              <a:t>α</a:t>
            </a:r>
            <a:r>
              <a:rPr lang="en-US" sz="16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sites. Importantly, clonidine  contains a NH bridge (aminoimidazolines) instead of CH</a:t>
            </a:r>
            <a:r>
              <a:rPr lang="en-US" sz="16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bridge in </a:t>
            </a:r>
            <a:r>
              <a:rPr lang="el-GR" dirty="0" smtClean="0">
                <a:latin typeface="Times New Roman" pitchFamily="18" charset="0"/>
                <a:cs typeface="Times New Roman" pitchFamily="18" charset="0"/>
              </a:rPr>
              <a:t>α</a:t>
            </a:r>
            <a:r>
              <a:rPr lang="en-US" sz="16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-arylimidazoline</a:t>
            </a:r>
            <a:r>
              <a:rPr lang="en-US" dirty="0" smtClean="0"/>
              <a:t>. </a:t>
            </a:r>
          </a:p>
          <a:p>
            <a:pPr marL="365125" indent="358775" algn="just" rtl="0">
              <a:buNone/>
            </a:pPr>
            <a:r>
              <a:rPr lang="en-US" dirty="0" smtClean="0">
                <a:latin typeface="Times New Roman" pitchFamily="18" charset="0"/>
                <a:cs typeface="Times New Roman" pitchFamily="18" charset="0"/>
              </a:rPr>
              <a:t>The ability of clonidine and its analogs to exert an antihypertensive effect depends on the ability of these compounds not only to interact with the </a:t>
            </a:r>
            <a:r>
              <a:rPr lang="el-GR" dirty="0" smtClean="0">
                <a:latin typeface="Times New Roman"/>
                <a:cs typeface="Times New Roman"/>
              </a:rPr>
              <a:t>α</a:t>
            </a:r>
            <a:r>
              <a:rPr lang="en-US" sz="18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-receptor in the brain but also to gain entry into the CNS.</a:t>
            </a: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rema\Pictures\2014-04-15 karima\Screenshot023.jpg"/>
          <p:cNvPicPr>
            <a:picLocks noGrp="1" noChangeAspect="1" noChangeArrowheads="1"/>
          </p:cNvPicPr>
          <p:nvPr>
            <p:ph idx="1"/>
          </p:nvPr>
        </p:nvPicPr>
        <p:blipFill>
          <a:blip r:embed="rId2" cstate="print"/>
          <a:srcRect l="12037" t="11475" r="9259" b="13115"/>
          <a:stretch>
            <a:fillRect/>
          </a:stretch>
        </p:blipFill>
        <p:spPr bwMode="auto">
          <a:xfrm>
            <a:off x="971600" y="908720"/>
            <a:ext cx="7344815" cy="4307859"/>
          </a:xfrm>
          <a:prstGeom prst="rect">
            <a:avLst/>
          </a:prstGeom>
          <a:ln>
            <a:noFill/>
          </a:ln>
          <a:effectLst>
            <a:softEdge rad="112500"/>
          </a:effectLst>
        </p:spPr>
      </p:pic>
    </p:spTree>
    <p:extLst>
      <p:ext uri="{BB962C8B-B14F-4D97-AF65-F5344CB8AC3E}">
        <p14:creationId xmlns:p14="http://schemas.microsoft.com/office/powerpoint/2010/main" val="13428764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0765" y="260648"/>
            <a:ext cx="8712968" cy="792088"/>
          </a:xfrm>
        </p:spPr>
        <p:txBody>
          <a:bodyPr>
            <a:normAutofit/>
          </a:bodyPr>
          <a:lstStyle/>
          <a:p>
            <a:pPr rtl="0"/>
            <a:r>
              <a:rPr lang="en-US" sz="2800" b="1" dirty="0">
                <a:solidFill>
                  <a:schemeClr val="accent5"/>
                </a:solidFill>
                <a:latin typeface="Times New Roman" panose="02020603050405020304" pitchFamily="18" charset="0"/>
                <a:cs typeface="Times New Roman" panose="02020603050405020304" pitchFamily="18" charset="0"/>
              </a:rPr>
              <a:t>Apraclonidine (Iopidine) </a:t>
            </a:r>
            <a:r>
              <a:rPr lang="en-US" sz="2800" b="1" dirty="0" smtClean="0">
                <a:solidFill>
                  <a:schemeClr val="accent5"/>
                </a:solidFill>
                <a:latin typeface="Times New Roman" panose="02020603050405020304" pitchFamily="18" charset="0"/>
                <a:cs typeface="Times New Roman" panose="02020603050405020304" pitchFamily="18" charset="0"/>
              </a:rPr>
              <a:t>and Brimonidine </a:t>
            </a:r>
            <a:r>
              <a:rPr lang="en-US" sz="2800" b="1" dirty="0">
                <a:solidFill>
                  <a:schemeClr val="accent5"/>
                </a:solidFill>
                <a:latin typeface="Times New Roman" panose="02020603050405020304" pitchFamily="18" charset="0"/>
                <a:cs typeface="Times New Roman" panose="02020603050405020304" pitchFamily="18" charset="0"/>
              </a:rPr>
              <a:t>(</a:t>
            </a:r>
            <a:r>
              <a:rPr lang="en-US" sz="2800" b="1" dirty="0" smtClean="0">
                <a:solidFill>
                  <a:schemeClr val="accent5"/>
                </a:solidFill>
                <a:latin typeface="Times New Roman" panose="02020603050405020304" pitchFamily="18" charset="0"/>
                <a:cs typeface="Times New Roman" panose="02020603050405020304" pitchFamily="18" charset="0"/>
              </a:rPr>
              <a:t>Alphagan)</a:t>
            </a:r>
            <a:endParaRPr lang="en-US" sz="2800" b="1" dirty="0">
              <a:solidFill>
                <a:schemeClr val="accent5"/>
              </a:solidFill>
            </a:endParaRPr>
          </a:p>
        </p:txBody>
      </p:sp>
      <p:sp>
        <p:nvSpPr>
          <p:cNvPr id="2" name="Content Placeholder 1"/>
          <p:cNvSpPr>
            <a:spLocks noGrp="1"/>
          </p:cNvSpPr>
          <p:nvPr>
            <p:ph idx="1"/>
          </p:nvPr>
        </p:nvSpPr>
        <p:spPr>
          <a:xfrm>
            <a:off x="403825" y="1052736"/>
            <a:ext cx="8229600" cy="5400600"/>
          </a:xfrm>
        </p:spPr>
        <p:txBody>
          <a:bodyPr>
            <a:normAutofit/>
          </a:bodyPr>
          <a:lstStyle/>
          <a:p>
            <a:pPr marL="109728" indent="0" algn="l" rtl="0">
              <a:buNone/>
            </a:pPr>
            <a:r>
              <a:rPr lang="en-US" sz="2400" dirty="0" smtClean="0">
                <a:latin typeface="Times New Roman" panose="02020603050405020304" pitchFamily="18" charset="0"/>
                <a:cs typeface="Times New Roman" panose="02020603050405020304" pitchFamily="18" charset="0"/>
              </a:rPr>
              <a:t>    Apraclonidine </a:t>
            </a:r>
            <a:r>
              <a:rPr lang="en-US" sz="2400" dirty="0">
                <a:latin typeface="Times New Roman" panose="02020603050405020304" pitchFamily="18" charset="0"/>
                <a:cs typeface="Times New Roman" panose="02020603050405020304" pitchFamily="18" charset="0"/>
              </a:rPr>
              <a:t>does not cross the </a:t>
            </a:r>
            <a:r>
              <a:rPr lang="en-US" sz="2400" dirty="0" smtClean="0">
                <a:latin typeface="Times New Roman" panose="02020603050405020304" pitchFamily="18" charset="0"/>
                <a:cs typeface="Times New Roman" panose="02020603050405020304" pitchFamily="18" charset="0"/>
              </a:rPr>
              <a:t>BBB. However</a:t>
            </a:r>
            <a:r>
              <a:rPr lang="en-US" sz="2400" dirty="0">
                <a:latin typeface="Times New Roman" panose="02020603050405020304" pitchFamily="18" charset="0"/>
                <a:cs typeface="Times New Roman" panose="02020603050405020304" pitchFamily="18" charset="0"/>
              </a:rPr>
              <a:t>, brimonidine can cross the BBB and hence </a:t>
            </a:r>
            <a:r>
              <a:rPr lang="en-US" sz="2400" dirty="0" smtClean="0">
                <a:latin typeface="Times New Roman" panose="02020603050405020304" pitchFamily="18" charset="0"/>
                <a:cs typeface="Times New Roman" panose="02020603050405020304" pitchFamily="18" charset="0"/>
              </a:rPr>
              <a:t>can produce </a:t>
            </a:r>
            <a:r>
              <a:rPr lang="en-US" sz="2400" dirty="0">
                <a:latin typeface="Times New Roman" panose="02020603050405020304" pitchFamily="18" charset="0"/>
                <a:cs typeface="Times New Roman" panose="02020603050405020304" pitchFamily="18" charset="0"/>
              </a:rPr>
              <a:t>hypotension and sedation, although these </a:t>
            </a:r>
            <a:r>
              <a:rPr lang="en-US" sz="2400" dirty="0" smtClean="0">
                <a:latin typeface="Times New Roman" panose="02020603050405020304" pitchFamily="18" charset="0"/>
                <a:cs typeface="Times New Roman" panose="02020603050405020304" pitchFamily="18" charset="0"/>
              </a:rPr>
              <a:t>CNS effects </a:t>
            </a:r>
            <a:r>
              <a:rPr lang="en-US" sz="2400" dirty="0">
                <a:latin typeface="Times New Roman" panose="02020603050405020304" pitchFamily="18" charset="0"/>
                <a:cs typeface="Times New Roman" panose="02020603050405020304" pitchFamily="18" charset="0"/>
              </a:rPr>
              <a:t>are slight compared with those of clonidine. Brimonidine is a </a:t>
            </a:r>
            <a:r>
              <a:rPr lang="en-US" sz="2400" dirty="0">
                <a:solidFill>
                  <a:srgbClr val="0070C0"/>
                </a:solidFill>
                <a:latin typeface="Times New Roman" panose="02020603050405020304" pitchFamily="18" charset="0"/>
                <a:cs typeface="Times New Roman" panose="02020603050405020304" pitchFamily="18" charset="0"/>
              </a:rPr>
              <a:t>much more </a:t>
            </a:r>
            <a:r>
              <a:rPr lang="en-US" sz="2400" dirty="0" smtClean="0">
                <a:solidFill>
                  <a:srgbClr val="0070C0"/>
                </a:solidFill>
                <a:latin typeface="Times New Roman" panose="02020603050405020304" pitchFamily="18" charset="0"/>
                <a:cs typeface="Times New Roman" panose="02020603050405020304" pitchFamily="18" charset="0"/>
              </a:rPr>
              <a:t>selective </a:t>
            </a:r>
            <a:r>
              <a:rPr lang="el-GR" sz="2400" dirty="0" smtClean="0">
                <a:solidFill>
                  <a:srgbClr val="0070C0"/>
                </a:solidFill>
                <a:latin typeface="Times New Roman" panose="02020603050405020304" pitchFamily="18" charset="0"/>
                <a:cs typeface="Times New Roman" panose="02020603050405020304" pitchFamily="18" charset="0"/>
              </a:rPr>
              <a:t>α</a:t>
            </a:r>
            <a:r>
              <a:rPr lang="en-US" sz="1600" dirty="0" smtClean="0">
                <a:solidFill>
                  <a:srgbClr val="0070C0"/>
                </a:solidFill>
                <a:latin typeface="Times New Roman" panose="02020603050405020304" pitchFamily="18" charset="0"/>
                <a:cs typeface="Times New Roman" panose="02020603050405020304" pitchFamily="18" charset="0"/>
              </a:rPr>
              <a:t>2</a:t>
            </a:r>
            <a:r>
              <a:rPr lang="en-US" sz="2400" dirty="0" smtClean="0">
                <a:solidFill>
                  <a:srgbClr val="0070C0"/>
                </a:solidFill>
                <a:latin typeface="Times New Roman" panose="02020603050405020304" pitchFamily="18" charset="0"/>
                <a:cs typeface="Times New Roman" panose="02020603050405020304" pitchFamily="18" charset="0"/>
              </a:rPr>
              <a:t>-agonist </a:t>
            </a:r>
            <a:r>
              <a:rPr lang="en-US" sz="2400" dirty="0">
                <a:latin typeface="Times New Roman" panose="02020603050405020304" pitchFamily="18" charset="0"/>
                <a:cs typeface="Times New Roman" panose="02020603050405020304" pitchFamily="18" charset="0"/>
              </a:rPr>
              <a:t>than clonidine or apraclonidine and is a </a:t>
            </a:r>
            <a:r>
              <a:rPr lang="en-US" sz="2400" dirty="0" smtClean="0">
                <a:latin typeface="Times New Roman" panose="02020603050405020304" pitchFamily="18" charset="0"/>
                <a:cs typeface="Times New Roman" panose="02020603050405020304" pitchFamily="18" charset="0"/>
              </a:rPr>
              <a:t>firstline agent </a:t>
            </a:r>
            <a:r>
              <a:rPr lang="en-US" sz="2400" dirty="0">
                <a:latin typeface="Times New Roman" panose="02020603050405020304" pitchFamily="18" charset="0"/>
                <a:cs typeface="Times New Roman" panose="02020603050405020304" pitchFamily="18" charset="0"/>
              </a:rPr>
              <a:t>for treating glaucoma.</a:t>
            </a:r>
          </a:p>
          <a:p>
            <a:pPr marL="109728" indent="0" algn="l" rtl="0">
              <a:buNone/>
            </a:pPr>
            <a:endParaRPr lang="en-US" sz="2800" dirty="0" smtClean="0">
              <a:latin typeface="Times New Roman" panose="02020603050405020304" pitchFamily="18" charset="0"/>
              <a:cs typeface="Times New Roman" panose="02020603050405020304" pitchFamily="18" charset="0"/>
            </a:endParaRPr>
          </a:p>
          <a:p>
            <a:pPr marL="109728" indent="0" algn="l" rtl="0">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marL="109728" indent="0" algn="l" rtl="0">
              <a:buNone/>
            </a:pPr>
            <a:endParaRPr lang="en-US" sz="2800" dirty="0" smtClean="0">
              <a:latin typeface="Times New Roman" panose="02020603050405020304" pitchFamily="18" charset="0"/>
              <a:cs typeface="Times New Roman" panose="02020603050405020304" pitchFamily="18" charset="0"/>
            </a:endParaRPr>
          </a:p>
          <a:p>
            <a:pPr marL="109728" indent="0" algn="l" rtl="0">
              <a:buNone/>
            </a:pPr>
            <a:endParaRPr lang="en-US" sz="2800" dirty="0">
              <a:latin typeface="Times New Roman" panose="02020603050405020304" pitchFamily="18" charset="0"/>
              <a:cs typeface="Times New Roman" panose="02020603050405020304" pitchFamily="18" charset="0"/>
            </a:endParaRPr>
          </a:p>
          <a:p>
            <a:pPr marL="109728" indent="0" algn="l" rtl="0">
              <a:buNone/>
            </a:pPr>
            <a:r>
              <a:rPr lang="en-US" sz="2400" dirty="0" smtClean="0">
                <a:latin typeface="Times New Roman" panose="02020603050405020304" pitchFamily="18" charset="0"/>
                <a:cs typeface="Times New Roman" panose="02020603050405020304" pitchFamily="18" charset="0"/>
              </a:rPr>
              <a:t>                 Apraclonidine                                 Brimonidin</a:t>
            </a:r>
            <a:r>
              <a:rPr lang="en-US" sz="2800" dirty="0" smtClean="0">
                <a:latin typeface="Times New Roman" panose="02020603050405020304" pitchFamily="18" charset="0"/>
                <a:cs typeface="Times New Roman" panose="02020603050405020304" pitchFamily="18" charset="0"/>
              </a:rPr>
              <a:t>e             </a:t>
            </a:r>
            <a:endParaRPr lang="en-US" sz="28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573016"/>
            <a:ext cx="2952328"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366" r="11438"/>
          <a:stretch/>
        </p:blipFill>
        <p:spPr bwMode="auto">
          <a:xfrm>
            <a:off x="1115617" y="3933056"/>
            <a:ext cx="2880320"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36837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274638"/>
            <a:ext cx="8075240" cy="1143000"/>
          </a:xfrm>
        </p:spPr>
        <p:txBody>
          <a:bodyPr>
            <a:noAutofit/>
          </a:bodyPr>
          <a:lstStyle/>
          <a:p>
            <a:r>
              <a:rPr lang="en-US" sz="2800" b="1" dirty="0" smtClean="0">
                <a:solidFill>
                  <a:schemeClr val="accent5"/>
                </a:solidFill>
                <a:latin typeface="Times New Roman" pitchFamily="18" charset="0"/>
                <a:cs typeface="Times New Roman" pitchFamily="18" charset="0"/>
              </a:rPr>
              <a:t>Guanabenz (Wytensin) and Guanfacine </a:t>
            </a:r>
            <a:r>
              <a:rPr lang="ar-IQ" sz="2800" b="1" dirty="0" smtClean="0">
                <a:solidFill>
                  <a:schemeClr val="accent5"/>
                </a:solidFill>
                <a:latin typeface="Times New Roman" pitchFamily="18" charset="0"/>
                <a:cs typeface="Times New Roman" pitchFamily="18" charset="0"/>
              </a:rPr>
              <a:t>(</a:t>
            </a:r>
            <a:r>
              <a:rPr lang="en-US" sz="2800" b="1" dirty="0" smtClean="0">
                <a:solidFill>
                  <a:schemeClr val="accent5"/>
                </a:solidFill>
                <a:latin typeface="Times New Roman" pitchFamily="18" charset="0"/>
                <a:cs typeface="Times New Roman" pitchFamily="18" charset="0"/>
              </a:rPr>
              <a:t>(Tenex) (Open-Ring Imidazolidine</a:t>
            </a:r>
            <a:endParaRPr lang="ar-IQ" sz="2800" b="1" dirty="0">
              <a:solidFill>
                <a:schemeClr val="accent5"/>
              </a:solidFill>
              <a:latin typeface="Times New Roman" pitchFamily="18" charset="0"/>
              <a:cs typeface="Times New Roman" pitchFamily="18" charset="0"/>
            </a:endParaRPr>
          </a:p>
        </p:txBody>
      </p:sp>
      <p:sp>
        <p:nvSpPr>
          <p:cNvPr id="2" name="Content Placeholder 1"/>
          <p:cNvSpPr>
            <a:spLocks noGrp="1"/>
          </p:cNvSpPr>
          <p:nvPr>
            <p:ph idx="1"/>
          </p:nvPr>
        </p:nvSpPr>
        <p:spPr>
          <a:xfrm>
            <a:off x="0" y="1481328"/>
            <a:ext cx="8686800" cy="4525963"/>
          </a:xfrm>
        </p:spPr>
        <p:txBody>
          <a:bodyPr>
            <a:normAutofit/>
          </a:bodyPr>
          <a:lstStyle/>
          <a:p>
            <a:pPr marL="365125" indent="355600" algn="just" rtl="0">
              <a:buNone/>
            </a:pPr>
            <a:r>
              <a:rPr lang="en-US" sz="2400" dirty="0" smtClean="0">
                <a:latin typeface="Times New Roman" pitchFamily="18" charset="0"/>
                <a:cs typeface="Times New Roman" pitchFamily="18" charset="0"/>
              </a:rPr>
              <a:t>Studies on SAR of central </a:t>
            </a:r>
            <a:r>
              <a:rPr lang="el-GR" sz="2400" dirty="0" smtClean="0">
                <a:latin typeface="Times New Roman" panose="02020603050405020304" pitchFamily="18" charset="0"/>
                <a:cs typeface="Times New Roman" panose="02020603050405020304" pitchFamily="18" charset="0"/>
              </a:rPr>
              <a:t>α</a:t>
            </a:r>
            <a:r>
              <a:rPr lang="en-US" sz="16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-agonists showed that the   imidazoline ring was </a:t>
            </a:r>
            <a:r>
              <a:rPr lang="en-US" sz="2400" dirty="0" smtClean="0">
                <a:solidFill>
                  <a:srgbClr val="FF0000"/>
                </a:solidFill>
                <a:latin typeface="Times New Roman" pitchFamily="18" charset="0"/>
                <a:cs typeface="Times New Roman" pitchFamily="18" charset="0"/>
              </a:rPr>
              <a:t>not necessary for </a:t>
            </a:r>
            <a:r>
              <a:rPr lang="el-GR" sz="2400" dirty="0" smtClean="0">
                <a:solidFill>
                  <a:srgbClr val="FF0000"/>
                </a:solidFill>
                <a:latin typeface="Times New Roman" panose="02020603050405020304" pitchFamily="18" charset="0"/>
                <a:cs typeface="Times New Roman" panose="02020603050405020304" pitchFamily="18" charset="0"/>
              </a:rPr>
              <a:t>α</a:t>
            </a:r>
            <a:r>
              <a:rPr lang="en-US" sz="1400" dirty="0" smtClean="0">
                <a:solidFill>
                  <a:srgbClr val="FF0000"/>
                </a:solidFill>
                <a:latin typeface="Times New Roman" pitchFamily="18" charset="0"/>
                <a:cs typeface="Times New Roman" pitchFamily="18" charset="0"/>
              </a:rPr>
              <a:t>2</a:t>
            </a:r>
            <a:r>
              <a:rPr lang="en-US" sz="2400" dirty="0" smtClean="0">
                <a:solidFill>
                  <a:srgbClr val="FF0000"/>
                </a:solidFill>
                <a:latin typeface="Times New Roman" pitchFamily="18" charset="0"/>
                <a:cs typeface="Times New Roman" pitchFamily="18" charset="0"/>
              </a:rPr>
              <a:t>-activity</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2,6-dichlorophenyl </a:t>
            </a:r>
            <a:r>
              <a:rPr lang="en-US" sz="2400" dirty="0">
                <a:latin typeface="Times New Roman" pitchFamily="18" charset="0"/>
                <a:cs typeface="Times New Roman" pitchFamily="18" charset="0"/>
              </a:rPr>
              <a:t>moiety found in clonidine is connected to </a:t>
            </a:r>
            <a:r>
              <a:rPr lang="en-US" sz="2400" dirty="0" smtClean="0">
                <a:latin typeface="Times New Roman" pitchFamily="18" charset="0"/>
                <a:cs typeface="Times New Roman" pitchFamily="18" charset="0"/>
              </a:rPr>
              <a:t>aguanidino </a:t>
            </a:r>
            <a:r>
              <a:rPr lang="en-US" sz="2400" dirty="0">
                <a:latin typeface="Times New Roman" pitchFamily="18" charset="0"/>
                <a:cs typeface="Times New Roman" pitchFamily="18" charset="0"/>
              </a:rPr>
              <a:t>group by a two-atom bridge. guanabenz, this </a:t>
            </a:r>
            <a:r>
              <a:rPr lang="en-US" sz="2400" dirty="0" smtClean="0">
                <a:latin typeface="Times New Roman" pitchFamily="18" charset="0"/>
                <a:cs typeface="Times New Roman" pitchFamily="18" charset="0"/>
              </a:rPr>
              <a:t>bridge </a:t>
            </a:r>
            <a:r>
              <a:rPr lang="en-US" sz="2400" dirty="0">
                <a:latin typeface="Times New Roman" pitchFamily="18" charset="0"/>
                <a:cs typeface="Times New Roman" pitchFamily="18" charset="0"/>
              </a:rPr>
              <a:t>is a </a:t>
            </a:r>
            <a:r>
              <a:rPr lang="en-US" sz="2400" dirty="0" smtClean="0">
                <a:latin typeface="Times New Roman" pitchFamily="18" charset="0"/>
                <a:cs typeface="Times New Roman" pitchFamily="18" charset="0"/>
              </a:rPr>
              <a:t>-CH=N- </a:t>
            </a:r>
            <a:r>
              <a:rPr lang="en-US" sz="2400" dirty="0">
                <a:latin typeface="Times New Roman" pitchFamily="18" charset="0"/>
                <a:cs typeface="Times New Roman" pitchFamily="18" charset="0"/>
              </a:rPr>
              <a:t>group, whereas </a:t>
            </a:r>
            <a:r>
              <a:rPr lang="en-US" sz="2400" dirty="0" smtClean="0">
                <a:latin typeface="Times New Roman" pitchFamily="18" charset="0"/>
                <a:cs typeface="Times New Roman" pitchFamily="18" charset="0"/>
              </a:rPr>
              <a:t>for guanfacine</a:t>
            </a:r>
            <a:r>
              <a:rPr lang="en-US" sz="2400" dirty="0">
                <a:latin typeface="Times New Roman" pitchFamily="18" charset="0"/>
                <a:cs typeface="Times New Roman" pitchFamily="18" charset="0"/>
              </a:rPr>
              <a:t>, it is a </a:t>
            </a:r>
            <a:r>
              <a:rPr lang="en-US" sz="2400" dirty="0" smtClean="0">
                <a:latin typeface="Times New Roman" pitchFamily="18" charset="0"/>
                <a:cs typeface="Times New Roman" pitchFamily="18" charset="0"/>
              </a:rPr>
              <a:t>—CH</a:t>
            </a:r>
            <a:r>
              <a:rPr lang="en-US" sz="16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CO</a:t>
            </a:r>
            <a:r>
              <a:rPr lang="en-US" sz="2400" dirty="0">
                <a:latin typeface="Times New Roman" pitchFamily="18" charset="0"/>
                <a:cs typeface="Times New Roman" pitchFamily="18" charset="0"/>
              </a:rPr>
              <a:t>— moiety. For both </a:t>
            </a:r>
            <a:r>
              <a:rPr lang="en-US" sz="2400" dirty="0" smtClean="0">
                <a:latin typeface="Times New Roman" pitchFamily="18" charset="0"/>
                <a:cs typeface="Times New Roman" pitchFamily="18" charset="0"/>
              </a:rPr>
              <a:t>compounds, conjugation </a:t>
            </a:r>
            <a:r>
              <a:rPr lang="en-US" sz="2400" dirty="0">
                <a:latin typeface="Times New Roman" pitchFamily="18" charset="0"/>
                <a:cs typeface="Times New Roman" pitchFamily="18" charset="0"/>
              </a:rPr>
              <a:t>of the </a:t>
            </a:r>
            <a:r>
              <a:rPr lang="en-US" sz="2400" dirty="0" smtClean="0">
                <a:latin typeface="Times New Roman" pitchFamily="18" charset="0"/>
                <a:cs typeface="Times New Roman" pitchFamily="18" charset="0"/>
              </a:rPr>
              <a:t>guanidino </a:t>
            </a:r>
            <a:r>
              <a:rPr lang="en-US" sz="2400" dirty="0">
                <a:latin typeface="Times New Roman" pitchFamily="18" charset="0"/>
                <a:cs typeface="Times New Roman" pitchFamily="18" charset="0"/>
              </a:rPr>
              <a:t>moiety with the </a:t>
            </a:r>
            <a:r>
              <a:rPr lang="en-US" sz="2400" dirty="0" smtClean="0">
                <a:latin typeface="Times New Roman" pitchFamily="18" charset="0"/>
                <a:cs typeface="Times New Roman" pitchFamily="18" charset="0"/>
              </a:rPr>
              <a:t>bridging moiety </a:t>
            </a:r>
            <a:r>
              <a:rPr lang="en-US" sz="2400" dirty="0">
                <a:latin typeface="Times New Roman" pitchFamily="18" charset="0"/>
                <a:cs typeface="Times New Roman" pitchFamily="18" charset="0"/>
              </a:rPr>
              <a:t>helps to decrease </a:t>
            </a: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pKa of the basic group, </a:t>
            </a:r>
            <a:r>
              <a:rPr lang="en-US" sz="2400" dirty="0" smtClean="0">
                <a:latin typeface="Times New Roman" pitchFamily="18" charset="0"/>
                <a:cs typeface="Times New Roman" pitchFamily="18" charset="0"/>
              </a:rPr>
              <a:t>so that </a:t>
            </a:r>
            <a:r>
              <a:rPr lang="en-US" sz="2400" dirty="0">
                <a:latin typeface="Times New Roman" pitchFamily="18" charset="0"/>
                <a:cs typeface="Times New Roman" pitchFamily="18" charset="0"/>
              </a:rPr>
              <a:t>at physiological pH a </a:t>
            </a:r>
            <a:r>
              <a:rPr lang="en-US" sz="2400" dirty="0" smtClean="0">
                <a:latin typeface="Times New Roman" pitchFamily="18" charset="0"/>
                <a:cs typeface="Times New Roman" pitchFamily="18" charset="0"/>
              </a:rPr>
              <a:t>significant </a:t>
            </a:r>
            <a:r>
              <a:rPr lang="en-US" sz="2400" dirty="0">
                <a:latin typeface="Times New Roman" pitchFamily="18" charset="0"/>
                <a:cs typeface="Times New Roman" pitchFamily="18" charset="0"/>
              </a:rPr>
              <a:t>portion of each </a:t>
            </a:r>
            <a:r>
              <a:rPr lang="en-US" sz="2400" dirty="0" smtClean="0">
                <a:latin typeface="Times New Roman" pitchFamily="18" charset="0"/>
                <a:cs typeface="Times New Roman" pitchFamily="18" charset="0"/>
              </a:rPr>
              <a:t>drug exists </a:t>
            </a:r>
            <a:r>
              <a:rPr lang="en-US" sz="2400" dirty="0">
                <a:latin typeface="Times New Roman" pitchFamily="18" charset="0"/>
                <a:cs typeface="Times New Roman" pitchFamily="18" charset="0"/>
              </a:rPr>
              <a:t>in </a:t>
            </a:r>
            <a:r>
              <a:rPr lang="en-US" sz="2400" dirty="0">
                <a:solidFill>
                  <a:srgbClr val="FF0000"/>
                </a:solidFill>
                <a:latin typeface="Times New Roman" pitchFamily="18" charset="0"/>
                <a:cs typeface="Times New Roman" pitchFamily="18" charset="0"/>
              </a:rPr>
              <a:t>its nonionized form</a:t>
            </a:r>
            <a:r>
              <a:rPr lang="en-US" sz="2400" dirty="0">
                <a:latin typeface="Times New Roman" pitchFamily="18" charset="0"/>
                <a:cs typeface="Times New Roman" pitchFamily="18" charset="0"/>
              </a:rPr>
              <a:t>. This accounts for their </a:t>
            </a:r>
            <a:r>
              <a:rPr lang="en-US" sz="2400" dirty="0" smtClean="0">
                <a:latin typeface="Times New Roman" pitchFamily="18" charset="0"/>
                <a:cs typeface="Times New Roman" pitchFamily="18" charset="0"/>
              </a:rPr>
              <a:t>CNS penetration </a:t>
            </a:r>
            <a:r>
              <a:rPr lang="en-US" sz="2400" dirty="0">
                <a:latin typeface="Times New Roman" pitchFamily="18" charset="0"/>
                <a:cs typeface="Times New Roman" pitchFamily="18" charset="0"/>
              </a:rPr>
              <a:t>and high oral bioavailability (70%–80</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for </a:t>
            </a:r>
            <a:r>
              <a:rPr lang="en-US" sz="2400" dirty="0" smtClean="0">
                <a:latin typeface="Times New Roman" pitchFamily="18" charset="0"/>
                <a:cs typeface="Times New Roman" pitchFamily="18" charset="0"/>
              </a:rPr>
              <a:t>guanabenz and </a:t>
            </a:r>
            <a:r>
              <a:rPr lang="en-US" sz="2400" dirty="0">
                <a:latin typeface="Times New Roman" pitchFamily="18" charset="0"/>
                <a:cs typeface="Times New Roman" pitchFamily="18" charset="0"/>
              </a:rPr>
              <a:t>80% for guanfacine). </a:t>
            </a:r>
            <a:r>
              <a:rPr lang="en-US" sz="2400" dirty="0">
                <a:solidFill>
                  <a:srgbClr val="002060"/>
                </a:solidFill>
                <a:latin typeface="Times New Roman" pitchFamily="18" charset="0"/>
                <a:cs typeface="Times New Roman" pitchFamily="18" charset="0"/>
              </a:rPr>
              <a:t>Guanfacine is more selective for </a:t>
            </a:r>
            <a:r>
              <a:rPr lang="el-GR" sz="2400" dirty="0" smtClean="0">
                <a:solidFill>
                  <a:srgbClr val="002060"/>
                </a:solidFill>
                <a:latin typeface="Times New Roman" pitchFamily="18" charset="0"/>
                <a:cs typeface="Times New Roman" pitchFamily="18" charset="0"/>
              </a:rPr>
              <a:t>α</a:t>
            </a:r>
            <a:r>
              <a:rPr lang="en-US" sz="1400" dirty="0" smtClean="0">
                <a:solidFill>
                  <a:srgbClr val="002060"/>
                </a:solidFill>
                <a:latin typeface="Times New Roman" pitchFamily="18" charset="0"/>
                <a:cs typeface="Times New Roman" pitchFamily="18" charset="0"/>
              </a:rPr>
              <a:t>2</a:t>
            </a:r>
            <a:r>
              <a:rPr lang="en-US" sz="2400" dirty="0" smtClean="0">
                <a:solidFill>
                  <a:srgbClr val="002060"/>
                </a:solidFill>
                <a:latin typeface="Times New Roman" pitchFamily="18" charset="0"/>
                <a:cs typeface="Times New Roman" pitchFamily="18" charset="0"/>
              </a:rPr>
              <a:t>-receptors </a:t>
            </a:r>
            <a:r>
              <a:rPr lang="en-US" sz="2400" dirty="0">
                <a:solidFill>
                  <a:srgbClr val="002060"/>
                </a:solidFill>
                <a:latin typeface="Times New Roman" pitchFamily="18" charset="0"/>
                <a:cs typeface="Times New Roman" pitchFamily="18" charset="0"/>
              </a:rPr>
              <a:t>than </a:t>
            </a:r>
            <a:r>
              <a:rPr lang="en-US" sz="2400" dirty="0" smtClean="0">
                <a:solidFill>
                  <a:srgbClr val="002060"/>
                </a:solidFill>
                <a:latin typeface="Times New Roman" pitchFamily="18" charset="0"/>
                <a:cs typeface="Times New Roman" pitchFamily="18" charset="0"/>
              </a:rPr>
              <a:t>is clonidine</a:t>
            </a:r>
            <a:r>
              <a:rPr lang="en-US" sz="2400" dirty="0">
                <a:solidFill>
                  <a:srgbClr val="002060"/>
                </a:solidFill>
                <a:latin typeface="Times New Roman" pitchFamily="18" charset="0"/>
                <a:cs typeface="Times New Roman" pitchFamily="18" charset="0"/>
              </a:rPr>
              <a:t>.</a:t>
            </a:r>
            <a:endParaRPr lang="ar-IQ" sz="24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8229600" cy="5170579"/>
          </a:xfrm>
        </p:spPr>
        <p:txBody>
          <a:bodyPr>
            <a:noAutofit/>
          </a:bodyPr>
          <a:lstStyle/>
          <a:p>
            <a:pPr marL="365125" indent="354013" algn="just" rtl="0">
              <a:buNone/>
            </a:pPr>
            <a:r>
              <a:rPr lang="en-US" sz="2400" dirty="0" smtClean="0">
                <a:latin typeface="Times New Roman" pitchFamily="18" charset="0"/>
                <a:cs typeface="Times New Roman" pitchFamily="18" charset="0"/>
              </a:rPr>
              <a:t>Like most phenols, the catechol functional groups in CAs are </a:t>
            </a:r>
            <a:r>
              <a:rPr lang="en-US" sz="2400" dirty="0" smtClean="0">
                <a:solidFill>
                  <a:srgbClr val="FF0000"/>
                </a:solidFill>
                <a:latin typeface="Times New Roman" pitchFamily="18" charset="0"/>
                <a:cs typeface="Times New Roman" pitchFamily="18" charset="0"/>
              </a:rPr>
              <a:t>highly susceptible to facile oxidation. </a:t>
            </a:r>
          </a:p>
          <a:p>
            <a:pPr marL="365125" indent="354013" algn="just" rtl="0">
              <a:buNone/>
            </a:pPr>
            <a:r>
              <a:rPr lang="en-US" sz="2400" dirty="0" smtClean="0">
                <a:latin typeface="Times New Roman" pitchFamily="18" charset="0"/>
                <a:cs typeface="Times New Roman" pitchFamily="18" charset="0"/>
              </a:rPr>
              <a:t>E and NE undergo oxidation in the presence of oxygen (air) or other oxidizing agents to produce a quinone analog, which undergoes further reactions to give mixtures of colored products, one of which is adrenochrome .Hence, solutions of these drugs often are stabilized by the addition of an antioxidant (reducing agent) such as ascorbic acid or sodium bisulfite.</a:t>
            </a:r>
            <a:endParaRPr lang="ar-IQ" sz="2400"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cstate="print"/>
          <a:srcRect l="4501" t="20644" r="8876" b="9682"/>
          <a:stretch>
            <a:fillRect/>
          </a:stretch>
        </p:blipFill>
        <p:spPr bwMode="auto">
          <a:xfrm>
            <a:off x="1043608" y="4365104"/>
            <a:ext cx="6984776" cy="18722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krema\Pictures\2014-04-15 karima\Screenshot024.jpg"/>
          <p:cNvPicPr>
            <a:picLocks noGrp="1" noChangeAspect="1" noChangeArrowheads="1"/>
          </p:cNvPicPr>
          <p:nvPr>
            <p:ph idx="1"/>
          </p:nvPr>
        </p:nvPicPr>
        <p:blipFill rotWithShape="1">
          <a:blip r:embed="rId2" cstate="print"/>
          <a:srcRect l="14782" t="17839" r="10699" b="20075"/>
          <a:stretch/>
        </p:blipFill>
        <p:spPr bwMode="auto">
          <a:xfrm>
            <a:off x="827584" y="1620254"/>
            <a:ext cx="7344816" cy="3248906"/>
          </a:xfrm>
          <a:prstGeom prst="rect">
            <a:avLst/>
          </a:prstGeom>
          <a:ln>
            <a:noFill/>
          </a:ln>
          <a:effectLst>
            <a:softEdge rad="112500"/>
          </a:effectLst>
        </p:spPr>
      </p:pic>
      <p:sp>
        <p:nvSpPr>
          <p:cNvPr id="2" name="Oval 1"/>
          <p:cNvSpPr/>
          <p:nvPr/>
        </p:nvSpPr>
        <p:spPr>
          <a:xfrm>
            <a:off x="2267744" y="2132856"/>
            <a:ext cx="864096" cy="6372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732240" y="1772816"/>
            <a:ext cx="1584176"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4057160"/>
            <a:ext cx="9144000" cy="2108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5536" y="908720"/>
            <a:ext cx="8568952" cy="2739211"/>
          </a:xfrm>
          <a:prstGeom prst="rect">
            <a:avLst/>
          </a:prstGeom>
        </p:spPr>
        <p:txBody>
          <a:bodyPr wrap="square">
            <a:spAutoFit/>
          </a:bodyPr>
          <a:lstStyle/>
          <a:p>
            <a:pPr algn="l" rtl="0"/>
            <a:r>
              <a:rPr lang="el-GR" sz="2800" b="1" dirty="0">
                <a:solidFill>
                  <a:schemeClr val="accent5"/>
                </a:solidFill>
                <a:latin typeface="Times New Roman" panose="02020603050405020304" pitchFamily="18" charset="0"/>
                <a:cs typeface="Times New Roman" panose="02020603050405020304" pitchFamily="18" charset="0"/>
              </a:rPr>
              <a:t>β-</a:t>
            </a:r>
            <a:r>
              <a:rPr lang="en-US" sz="2800" b="1" dirty="0">
                <a:solidFill>
                  <a:schemeClr val="accent5"/>
                </a:solidFill>
                <a:latin typeface="Times New Roman" panose="02020603050405020304" pitchFamily="18" charset="0"/>
                <a:cs typeface="Times New Roman" panose="02020603050405020304" pitchFamily="18" charset="0"/>
              </a:rPr>
              <a:t>Adrenergic receptor agonists Isoproterenol</a:t>
            </a:r>
          </a:p>
          <a:p>
            <a:pPr algn="l" rtl="0"/>
            <a:r>
              <a:rPr lang="en-US" sz="2400" dirty="0" smtClean="0">
                <a:latin typeface="Times New Roman" panose="02020603050405020304" pitchFamily="18" charset="0"/>
                <a:cs typeface="Times New Roman" panose="02020603050405020304" pitchFamily="18" charset="0"/>
              </a:rPr>
              <a:t>    Isoproterenol </a:t>
            </a:r>
            <a:r>
              <a:rPr lang="en-US" sz="2400" dirty="0">
                <a:latin typeface="Times New Roman" panose="02020603050405020304" pitchFamily="18" charset="0"/>
                <a:cs typeface="Times New Roman" panose="02020603050405020304" pitchFamily="18" charset="0"/>
              </a:rPr>
              <a:t>(Isuprel) is a </a:t>
            </a:r>
            <a:r>
              <a:rPr lang="en-US" sz="2400" dirty="0" smtClean="0">
                <a:latin typeface="Times New Roman" panose="02020603050405020304" pitchFamily="18" charset="0"/>
                <a:cs typeface="Times New Roman" panose="02020603050405020304" pitchFamily="18" charset="0"/>
              </a:rPr>
              <a:t>nonselective </a:t>
            </a:r>
            <a:r>
              <a:rPr lang="en-US" sz="2400" dirty="0">
                <a:latin typeface="Times New Roman" panose="02020603050405020304" pitchFamily="18" charset="0"/>
                <a:cs typeface="Times New Roman" panose="02020603050405020304" pitchFamily="18" charset="0"/>
              </a:rPr>
              <a:t>and prototypical  </a:t>
            </a:r>
            <a:r>
              <a:rPr lang="el-GR" sz="2400" dirty="0">
                <a:latin typeface="Times New Roman" panose="02020603050405020304" pitchFamily="18" charset="0"/>
                <a:cs typeface="Times New Roman" panose="02020603050405020304" pitchFamily="18" charset="0"/>
              </a:rPr>
              <a:t>β -</a:t>
            </a:r>
            <a:r>
              <a:rPr lang="en-US" sz="2400" dirty="0">
                <a:latin typeface="Times New Roman" panose="02020603050405020304" pitchFamily="18" charset="0"/>
                <a:cs typeface="Times New Roman" panose="02020603050405020304" pitchFamily="18" charset="0"/>
              </a:rPr>
              <a:t>agonist (</a:t>
            </a:r>
            <a:r>
              <a:rPr lang="el-GR" sz="2400" dirty="0">
                <a:latin typeface="Times New Roman" panose="02020603050405020304" pitchFamily="18" charset="0"/>
                <a:cs typeface="Times New Roman" panose="02020603050405020304" pitchFamily="18" charset="0"/>
              </a:rPr>
              <a:t>β2/β1 = 1). </a:t>
            </a:r>
          </a:p>
          <a:p>
            <a:pPr algn="l" rtl="0"/>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principal reason for its </a:t>
            </a:r>
            <a:r>
              <a:rPr lang="en-US" sz="2400" dirty="0" smtClean="0">
                <a:latin typeface="Times New Roman" panose="02020603050405020304" pitchFamily="18" charset="0"/>
                <a:cs typeface="Times New Roman" panose="02020603050405020304" pitchFamily="18" charset="0"/>
              </a:rPr>
              <a:t>poor  </a:t>
            </a:r>
            <a:r>
              <a:rPr lang="en-US" sz="2400" dirty="0">
                <a:latin typeface="Times New Roman" panose="02020603050405020304" pitchFamily="18" charset="0"/>
                <a:cs typeface="Times New Roman" panose="02020603050405020304" pitchFamily="18" charset="0"/>
              </a:rPr>
              <a:t>absorption characteristics and </a:t>
            </a:r>
            <a:r>
              <a:rPr lang="en-US" sz="2400" dirty="0" smtClean="0">
                <a:latin typeface="Times New Roman" panose="02020603050405020304" pitchFamily="18" charset="0"/>
                <a:cs typeface="Times New Roman" panose="02020603050405020304" pitchFamily="18" charset="0"/>
              </a:rPr>
              <a:t>relatively short </a:t>
            </a:r>
            <a:r>
              <a:rPr lang="en-US" sz="2400" dirty="0">
                <a:latin typeface="Times New Roman" panose="02020603050405020304" pitchFamily="18" charset="0"/>
                <a:cs typeface="Times New Roman" panose="02020603050405020304" pitchFamily="18" charset="0"/>
              </a:rPr>
              <a:t>DOA is its facile metabolism by sulfate and glucuronide conjugation of the phenolic OH groups and o-methylation by COMT</a:t>
            </a:r>
            <a:r>
              <a:rPr lang="en-US" dirty="0"/>
              <a:t>. </a:t>
            </a:r>
          </a:p>
        </p:txBody>
      </p:sp>
      <p:sp>
        <p:nvSpPr>
          <p:cNvPr id="2" name="Oval 1"/>
          <p:cNvSpPr/>
          <p:nvPr/>
        </p:nvSpPr>
        <p:spPr>
          <a:xfrm>
            <a:off x="3203848" y="4293096"/>
            <a:ext cx="432048" cy="151216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rot="1977819">
            <a:off x="5423515" y="4279832"/>
            <a:ext cx="629215" cy="122741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3334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908720"/>
            <a:ext cx="8496944" cy="5098571"/>
          </a:xfrm>
        </p:spPr>
        <p:txBody>
          <a:bodyPr>
            <a:noAutofit/>
          </a:bodyPr>
          <a:lstStyle/>
          <a:p>
            <a:pPr marL="365125" indent="347663" algn="just" rtl="0">
              <a:buNone/>
            </a:pPr>
            <a:r>
              <a:rPr lang="en-US" sz="2400" dirty="0" smtClean="0">
                <a:latin typeface="Times New Roman" pitchFamily="18" charset="0"/>
                <a:cs typeface="Times New Roman" pitchFamily="18" charset="0"/>
              </a:rPr>
              <a:t>Unlike E and NE, ISO does </a:t>
            </a: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isopropyl amine </a:t>
            </a:r>
            <a:r>
              <a:rPr lang="en-US" sz="2400" dirty="0">
                <a:latin typeface="Times New Roman" pitchFamily="18" charset="0"/>
                <a:cs typeface="Times New Roman" pitchFamily="18" charset="0"/>
              </a:rPr>
              <a:t>group in isoprenaline makes it selective for β receptors. </a:t>
            </a:r>
            <a:r>
              <a:rPr lang="en-US" sz="2400" dirty="0" smtClean="0">
                <a:latin typeface="Times New Roman" pitchFamily="18" charset="0"/>
                <a:cs typeface="Times New Roman" pitchFamily="18" charset="0"/>
              </a:rPr>
              <a:t>Because of an </a:t>
            </a:r>
            <a:r>
              <a:rPr lang="en-US" sz="2400" dirty="0" smtClean="0">
                <a:solidFill>
                  <a:srgbClr val="00B050"/>
                </a:solidFill>
                <a:latin typeface="Times New Roman" pitchFamily="18" charset="0"/>
                <a:cs typeface="Times New Roman" pitchFamily="18" charset="0"/>
              </a:rPr>
              <a:t>isopropyl</a:t>
            </a:r>
            <a:r>
              <a:rPr lang="en-US" sz="2400" dirty="0" smtClean="0">
                <a:latin typeface="Times New Roman" pitchFamily="18" charset="0"/>
                <a:cs typeface="Times New Roman" pitchFamily="18" charset="0"/>
              </a:rPr>
              <a:t> substitution on the nitrogen atom, isoproterenol  has virtually no </a:t>
            </a:r>
            <a:r>
              <a:rPr lang="el-GR" sz="2400" dirty="0" smtClean="0">
                <a:latin typeface="Times New Roman"/>
                <a:cs typeface="Times New Roman"/>
              </a:rPr>
              <a:t>α</a:t>
            </a:r>
            <a:r>
              <a:rPr lang="en-US" sz="2400" dirty="0" smtClean="0">
                <a:latin typeface="Times New Roman" pitchFamily="18" charset="0"/>
                <a:cs typeface="Times New Roman" pitchFamily="18" charset="0"/>
              </a:rPr>
              <a:t> -activity. However, it does act on both </a:t>
            </a:r>
            <a:r>
              <a:rPr lang="el-GR" sz="2400" dirty="0" smtClean="0">
                <a:latin typeface="Times New Roman"/>
                <a:cs typeface="Times New Roman"/>
              </a:rPr>
              <a:t>β</a:t>
            </a:r>
            <a:r>
              <a:rPr lang="en-US" sz="2400" dirty="0" smtClean="0">
                <a:latin typeface="Times New Roman" pitchFamily="18" charset="0"/>
                <a:cs typeface="Times New Roman" pitchFamily="18" charset="0"/>
              </a:rPr>
              <a:t>1- and </a:t>
            </a:r>
            <a:r>
              <a:rPr lang="el-GR" sz="2400" dirty="0" smtClean="0">
                <a:latin typeface="Times New Roman"/>
                <a:cs typeface="Times New Roman"/>
              </a:rPr>
              <a:t>β</a:t>
            </a:r>
            <a:r>
              <a:rPr lang="en-US" sz="2400" dirty="0" smtClean="0">
                <a:latin typeface="Times New Roman" pitchFamily="18" charset="0"/>
                <a:cs typeface="Times New Roman" pitchFamily="18" charset="0"/>
              </a:rPr>
              <a:t>2-receptors. </a:t>
            </a:r>
          </a:p>
          <a:p>
            <a:pPr marL="365125" indent="347663" algn="just" rtl="0">
              <a:buNone/>
            </a:pP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thus can produce an increase in cardiac output by stimulating cardiac β1-receptors and can bring about bronchodilation </a:t>
            </a:r>
            <a:r>
              <a:rPr lang="en-US" sz="2400" dirty="0" smtClean="0">
                <a:latin typeface="Times New Roman" pitchFamily="18" charset="0"/>
                <a:cs typeface="Times New Roman" pitchFamily="18" charset="0"/>
              </a:rPr>
              <a:t>through stimulation </a:t>
            </a:r>
            <a:r>
              <a:rPr lang="en-US" sz="2400" dirty="0">
                <a:latin typeface="Times New Roman" pitchFamily="18" charset="0"/>
                <a:cs typeface="Times New Roman" pitchFamily="18" charset="0"/>
              </a:rPr>
              <a:t>of β</a:t>
            </a:r>
            <a:r>
              <a:rPr lang="en-US" sz="2000" dirty="0">
                <a:latin typeface="Times New Roman" pitchFamily="18" charset="0"/>
                <a:cs typeface="Times New Roman" pitchFamily="18" charset="0"/>
              </a:rPr>
              <a:t>2</a:t>
            </a:r>
            <a:r>
              <a:rPr lang="en-US" sz="2400" dirty="0">
                <a:latin typeface="Times New Roman" pitchFamily="18" charset="0"/>
                <a:cs typeface="Times New Roman" pitchFamily="18" charset="0"/>
              </a:rPr>
              <a:t>-receptors in the respiratory tract. </a:t>
            </a:r>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rtl="0"/>
            <a:r>
              <a:rPr lang="en-US" sz="2400" dirty="0" smtClean="0">
                <a:solidFill>
                  <a:srgbClr val="FF0000"/>
                </a:solidFill>
                <a:latin typeface="Times New Roman" pitchFamily="18" charset="0"/>
                <a:cs typeface="Times New Roman" pitchFamily="18" charset="0"/>
              </a:rPr>
              <a:t/>
            </a:r>
            <a:br>
              <a:rPr lang="en-US" sz="2400" dirty="0" smtClean="0">
                <a:solidFill>
                  <a:srgbClr val="FF0000"/>
                </a:solidFill>
                <a:latin typeface="Times New Roman" pitchFamily="18" charset="0"/>
                <a:cs typeface="Times New Roman" pitchFamily="18" charset="0"/>
              </a:rPr>
            </a:br>
            <a:r>
              <a:rPr lang="en-US" sz="2400" b="1" dirty="0" smtClean="0">
                <a:solidFill>
                  <a:schemeClr val="accent5"/>
                </a:solidFill>
                <a:latin typeface="Times New Roman" pitchFamily="18" charset="0"/>
                <a:cs typeface="Times New Roman" pitchFamily="18" charset="0"/>
              </a:rPr>
              <a:t>Metaproterenol (Alupent), terbutaline (Bricanyl,</a:t>
            </a:r>
            <a:br>
              <a:rPr lang="en-US" sz="2400" b="1" dirty="0" smtClean="0">
                <a:solidFill>
                  <a:schemeClr val="accent5"/>
                </a:solidFill>
                <a:latin typeface="Times New Roman" pitchFamily="18" charset="0"/>
                <a:cs typeface="Times New Roman" pitchFamily="18" charset="0"/>
              </a:rPr>
            </a:br>
            <a:r>
              <a:rPr lang="en-US" sz="2400" b="1" dirty="0" smtClean="0">
                <a:solidFill>
                  <a:schemeClr val="accent5"/>
                </a:solidFill>
                <a:latin typeface="Times New Roman" pitchFamily="18" charset="0"/>
                <a:cs typeface="Times New Roman" pitchFamily="18" charset="0"/>
              </a:rPr>
              <a:t>Brethine), and fenoterol (an investigational drugs)</a:t>
            </a:r>
            <a:br>
              <a:rPr lang="en-US" sz="2400" b="1" dirty="0" smtClean="0">
                <a:solidFill>
                  <a:schemeClr val="accent5"/>
                </a:solidFill>
                <a:latin typeface="Times New Roman" pitchFamily="18" charset="0"/>
                <a:cs typeface="Times New Roman" pitchFamily="18" charset="0"/>
              </a:rPr>
            </a:br>
            <a:endParaRPr lang="ar-IQ" sz="2400" b="1" dirty="0">
              <a:solidFill>
                <a:schemeClr val="accent5"/>
              </a:solidFill>
            </a:endParaRPr>
          </a:p>
        </p:txBody>
      </p:sp>
      <p:pic>
        <p:nvPicPr>
          <p:cNvPr id="4" name="Content Placeholder 3" descr="C:\Users\krema\Pictures\2014-04-15 karima\Screenshot028.jpg"/>
          <p:cNvPicPr>
            <a:picLocks noGrp="1" noChangeAspect="1" noChangeArrowheads="1"/>
          </p:cNvPicPr>
          <p:nvPr>
            <p:ph idx="1"/>
          </p:nvPr>
        </p:nvPicPr>
        <p:blipFill>
          <a:blip r:embed="rId2" cstate="print"/>
          <a:srcRect l="7079" t="10256" r="7890" b="17949"/>
          <a:stretch>
            <a:fillRect/>
          </a:stretch>
        </p:blipFill>
        <p:spPr bwMode="auto">
          <a:xfrm>
            <a:off x="611560" y="1268760"/>
            <a:ext cx="7632848" cy="3240360"/>
          </a:xfrm>
          <a:prstGeom prst="rect">
            <a:avLst/>
          </a:prstGeom>
          <a:ln>
            <a:noFill/>
          </a:ln>
          <a:effectLst>
            <a:softEdge rad="112500"/>
          </a:effectLst>
        </p:spPr>
      </p:pic>
      <p:sp>
        <p:nvSpPr>
          <p:cNvPr id="5" name="Oval 4"/>
          <p:cNvSpPr/>
          <p:nvPr/>
        </p:nvSpPr>
        <p:spPr>
          <a:xfrm rot="2454807">
            <a:off x="4371883" y="1591992"/>
            <a:ext cx="507879" cy="9685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524328" y="1988841"/>
            <a:ext cx="432048" cy="43204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940152" y="2608586"/>
            <a:ext cx="360040" cy="388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15816" y="2608586"/>
            <a:ext cx="360040" cy="3883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51520" y="4869160"/>
            <a:ext cx="8712968" cy="1200329"/>
          </a:xfrm>
          <a:prstGeom prst="rect">
            <a:avLst/>
          </a:prstGeom>
        </p:spPr>
        <p:txBody>
          <a:bodyPr wrap="square">
            <a:spAutoFit/>
          </a:bodyPr>
          <a:lstStyle/>
          <a:p>
            <a:pPr algn="l" rtl="0"/>
            <a:r>
              <a:rPr lang="en-US" sz="2400" dirty="0" smtClean="0">
                <a:latin typeface="Times New Roman" panose="02020603050405020304" pitchFamily="18" charset="0"/>
                <a:cs typeface="Times New Roman" panose="02020603050405020304" pitchFamily="18" charset="0"/>
              </a:rPr>
              <a:t>    They </a:t>
            </a:r>
            <a:r>
              <a:rPr lang="en-US" sz="2400" dirty="0">
                <a:latin typeface="Times New Roman" panose="02020603050405020304" pitchFamily="18" charset="0"/>
                <a:cs typeface="Times New Roman" panose="02020603050405020304" pitchFamily="18" charset="0"/>
              </a:rPr>
              <a:t>belong to the structural class of resorcinol, bronchodilators that have 3,5-diOH groups of the phenyl ring (rather than 3,4-diOH groups as in catechols).they are β2-selective agonists.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980728"/>
            <a:ext cx="8352928" cy="5026563"/>
          </a:xfrm>
        </p:spPr>
        <p:txBody>
          <a:bodyPr>
            <a:noAutofit/>
          </a:bodyPr>
          <a:lstStyle/>
          <a:p>
            <a:pPr marL="365125" indent="349250" algn="just" rtl="0">
              <a:buNone/>
            </a:pPr>
            <a:r>
              <a:rPr lang="en-US" sz="2400" dirty="0" smtClean="0">
                <a:latin typeface="Times New Roman" pitchFamily="18" charset="0"/>
                <a:cs typeface="Times New Roman" pitchFamily="18" charset="0"/>
              </a:rPr>
              <a:t>They relax the bronchial musculature in patients with asthma but cause less direct cardiac stimulation than do the nonselective -agonists. </a:t>
            </a:r>
          </a:p>
          <a:p>
            <a:pPr marL="365125" indent="349250" algn="just" rtl="0">
              <a:buNone/>
            </a:pPr>
            <a:r>
              <a:rPr lang="en-US" sz="2400" dirty="0" smtClean="0">
                <a:latin typeface="Times New Roman" pitchFamily="18" charset="0"/>
                <a:cs typeface="Times New Roman" pitchFamily="18" charset="0"/>
              </a:rPr>
              <a:t>Metaproterenol is less </a:t>
            </a:r>
            <a:r>
              <a:rPr lang="el-GR" sz="2400" dirty="0" smtClean="0">
                <a:latin typeface="Times New Roman" pitchFamily="18" charset="0"/>
                <a:cs typeface="Times New Roman" pitchFamily="18" charset="0"/>
              </a:rPr>
              <a:t>β</a:t>
            </a:r>
            <a:r>
              <a:rPr lang="en-US" sz="2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selective than either terbutaline or albuterol (both have 2-directing </a:t>
            </a:r>
            <a:r>
              <a:rPr lang="en-US" sz="2400" i="1" dirty="0" smtClean="0">
                <a:solidFill>
                  <a:srgbClr val="FF0000"/>
                </a:solidFill>
                <a:latin typeface="Times New Roman" pitchFamily="18" charset="0"/>
                <a:cs typeface="Times New Roman" pitchFamily="18" charset="0"/>
              </a:rPr>
              <a:t>t-butyl groups</a:t>
            </a:r>
            <a:r>
              <a:rPr lang="en-US" sz="2400" i="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Although these agents are more selective for β</a:t>
            </a:r>
            <a:r>
              <a:rPr lang="en-US" sz="2000" dirty="0">
                <a:latin typeface="Times New Roman" pitchFamily="18" charset="0"/>
                <a:cs typeface="Times New Roman" pitchFamily="18" charset="0"/>
              </a:rPr>
              <a:t>2</a:t>
            </a:r>
            <a:r>
              <a:rPr lang="en-US" sz="2400" dirty="0">
                <a:latin typeface="Times New Roman" pitchFamily="18" charset="0"/>
                <a:cs typeface="Times New Roman" pitchFamily="18" charset="0"/>
              </a:rPr>
              <a:t>-receptors, they have a lower affinity for β</a:t>
            </a:r>
            <a:r>
              <a:rPr lang="en-US" sz="2000" dirty="0">
                <a:latin typeface="Times New Roman" pitchFamily="18" charset="0"/>
                <a:cs typeface="Times New Roman" pitchFamily="18" charset="0"/>
              </a:rPr>
              <a:t>2</a:t>
            </a:r>
            <a:r>
              <a:rPr lang="en-US" sz="2400" dirty="0">
                <a:latin typeface="Times New Roman" pitchFamily="18" charset="0"/>
                <a:cs typeface="Times New Roman" pitchFamily="18" charset="0"/>
              </a:rPr>
              <a:t>-receptors than ISO. However, they are much more effective when given orally, and they have a longer DOA.</a:t>
            </a:r>
          </a:p>
          <a:p>
            <a:pPr marL="365125" indent="349250" algn="just" rtl="0">
              <a:buNone/>
            </a:pPr>
            <a:r>
              <a:rPr lang="en-US" sz="2400" dirty="0">
                <a:latin typeface="Times New Roman" pitchFamily="18" charset="0"/>
                <a:cs typeface="Times New Roman" pitchFamily="18" charset="0"/>
              </a:rPr>
              <a:t>This is because they are resistant to the metabolism by either COMT or MAO. </a:t>
            </a:r>
          </a:p>
          <a:p>
            <a:pPr marL="365125" indent="349250" algn="just" rtl="0">
              <a:buNone/>
            </a:pPr>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2656"/>
            <a:ext cx="8507288" cy="864096"/>
          </a:xfrm>
        </p:spPr>
        <p:txBody>
          <a:bodyPr>
            <a:normAutofit fontScale="90000"/>
          </a:bodyPr>
          <a:lstStyle/>
          <a:p>
            <a:pPr rtl="0"/>
            <a:r>
              <a:rPr lang="it-IT" sz="2800" b="1" dirty="0" smtClean="0">
                <a:solidFill>
                  <a:schemeClr val="accent5"/>
                </a:solidFill>
                <a:latin typeface="Times New Roman" pitchFamily="18" charset="0"/>
                <a:cs typeface="Times New Roman" pitchFamily="18" charset="0"/>
              </a:rPr>
              <a:t>Albuterol (Proventil, Ventolin), pirbuterol (Maxair),</a:t>
            </a:r>
            <a:r>
              <a:rPr lang="en-US" sz="2800" b="1" dirty="0" smtClean="0">
                <a:solidFill>
                  <a:schemeClr val="accent5"/>
                </a:solidFill>
                <a:latin typeface="Times New Roman" pitchFamily="18" charset="0"/>
                <a:cs typeface="Times New Roman" pitchFamily="18" charset="0"/>
              </a:rPr>
              <a:t>and salmeterol (Serevent)</a:t>
            </a:r>
            <a:endParaRPr lang="ar-IQ" sz="2800" b="1" dirty="0">
              <a:solidFill>
                <a:schemeClr val="accent5"/>
              </a:solidFill>
            </a:endParaRPr>
          </a:p>
        </p:txBody>
      </p:sp>
      <p:pic>
        <p:nvPicPr>
          <p:cNvPr id="4" name="Content Placeholder 3" descr="C:\Users\krema\Pictures\2014-04-15 karima\Screenshot030.jpg"/>
          <p:cNvPicPr>
            <a:picLocks noGrp="1" noChangeAspect="1" noChangeArrowheads="1"/>
          </p:cNvPicPr>
          <p:nvPr>
            <p:ph idx="1"/>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Lst>
          </a:blip>
          <a:srcRect l="5614" t="15375" r="7368" b="20789"/>
          <a:stretch/>
        </p:blipFill>
        <p:spPr bwMode="auto">
          <a:xfrm>
            <a:off x="179512" y="1005370"/>
            <a:ext cx="8964488" cy="2197256"/>
          </a:xfrm>
          <a:prstGeom prst="rect">
            <a:avLst/>
          </a:prstGeom>
          <a:ln>
            <a:noFill/>
          </a:ln>
          <a:effectLst>
            <a:softEdge rad="112500"/>
          </a:effectLst>
        </p:spPr>
      </p:pic>
      <p:sp>
        <p:nvSpPr>
          <p:cNvPr id="2" name="Oval 1"/>
          <p:cNvSpPr/>
          <p:nvPr/>
        </p:nvSpPr>
        <p:spPr>
          <a:xfrm>
            <a:off x="899592" y="2420888"/>
            <a:ext cx="648072" cy="28803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70913">
            <a:off x="3567379" y="2277577"/>
            <a:ext cx="699669" cy="42636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372200" y="2250698"/>
            <a:ext cx="648072" cy="45822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1970032">
            <a:off x="2204362" y="1515277"/>
            <a:ext cx="732913" cy="87728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1794833">
            <a:off x="4960034" y="1496510"/>
            <a:ext cx="580806" cy="9171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452320" y="1412778"/>
            <a:ext cx="1512168" cy="66989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3528" y="3140968"/>
            <a:ext cx="8640960" cy="3416320"/>
          </a:xfrm>
          <a:prstGeom prst="rect">
            <a:avLst/>
          </a:prstGeom>
        </p:spPr>
        <p:txBody>
          <a:bodyPr wrap="square">
            <a:spAutoFit/>
          </a:bodyPr>
          <a:lstStyle/>
          <a:p>
            <a:pPr algn="just" rtl="0"/>
            <a:r>
              <a:rPr lang="en-US" sz="2400" dirty="0" smtClean="0">
                <a:latin typeface="Times New Roman" panose="02020603050405020304" pitchFamily="18" charset="0"/>
                <a:cs typeface="Times New Roman" panose="02020603050405020304" pitchFamily="18" charset="0"/>
              </a:rPr>
              <a:t>    These </a:t>
            </a:r>
            <a:r>
              <a:rPr lang="en-US" sz="2400" dirty="0">
                <a:latin typeface="Times New Roman" panose="02020603050405020304" pitchFamily="18" charset="0"/>
                <a:cs typeface="Times New Roman" panose="02020603050405020304" pitchFamily="18" charset="0"/>
              </a:rPr>
              <a:t>drugs are selective β2-agonists whose selectivity results from </a:t>
            </a:r>
            <a:r>
              <a:rPr lang="en-US" sz="2400" dirty="0">
                <a:solidFill>
                  <a:srgbClr val="00B050"/>
                </a:solidFill>
                <a:latin typeface="Times New Roman" panose="02020603050405020304" pitchFamily="18" charset="0"/>
                <a:cs typeface="Times New Roman" panose="02020603050405020304" pitchFamily="18" charset="0"/>
              </a:rPr>
              <a:t>replacement of the meta-OH group of  the aromatic ring with a hydroxymethyl moiety. </a:t>
            </a:r>
            <a:r>
              <a:rPr lang="en-US" sz="2400" dirty="0">
                <a:solidFill>
                  <a:srgbClr val="FF0000"/>
                </a:solidFill>
                <a:latin typeface="Times New Roman" panose="02020603050405020304" pitchFamily="18" charset="0"/>
                <a:cs typeface="Times New Roman" panose="02020603050405020304" pitchFamily="18" charset="0"/>
              </a:rPr>
              <a:t>Pirbuterol</a:t>
            </a:r>
            <a:r>
              <a:rPr lang="en-US" sz="2400" dirty="0">
                <a:latin typeface="Times New Roman" panose="02020603050405020304" pitchFamily="18" charset="0"/>
                <a:cs typeface="Times New Roman" panose="02020603050405020304" pitchFamily="18" charset="0"/>
              </a:rPr>
              <a:t> is closely related structurally to </a:t>
            </a:r>
            <a:r>
              <a:rPr lang="en-US" sz="2400" dirty="0">
                <a:solidFill>
                  <a:srgbClr val="FF0000"/>
                </a:solidFill>
                <a:latin typeface="Times New Roman" panose="02020603050405020304" pitchFamily="18" charset="0"/>
                <a:cs typeface="Times New Roman" panose="02020603050405020304" pitchFamily="18" charset="0"/>
              </a:rPr>
              <a:t>albuterol </a:t>
            </a:r>
            <a:r>
              <a:rPr lang="en-US" sz="2400" dirty="0">
                <a:latin typeface="Times New Roman" panose="02020603050405020304" pitchFamily="18" charset="0"/>
                <a:cs typeface="Times New Roman" panose="02020603050405020304" pitchFamily="18" charset="0"/>
              </a:rPr>
              <a:t>(β2/β1  60); the only difference between the two is that pirbuterol contains a pyridine ring instead of a benzene ring. As in the case of metaproterenol and terbutaline, these drugs are not metabolized by either COMT or MAO. Instead, they are conjugated with sulfate. They are thus orally active, and exhibit a longer DOA than ISO.</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620688"/>
            <a:ext cx="8352928" cy="5904656"/>
          </a:xfrm>
        </p:spPr>
        <p:txBody>
          <a:bodyPr>
            <a:normAutofit/>
          </a:bodyPr>
          <a:lstStyle/>
          <a:p>
            <a:pPr marL="365125" indent="349250" algn="l" rtl="0">
              <a:buNone/>
            </a:pPr>
            <a:r>
              <a:rPr lang="en-US" sz="2400" dirty="0" smtClean="0">
                <a:solidFill>
                  <a:srgbClr val="FF0000"/>
                </a:solidFill>
                <a:latin typeface="Times New Roman" pitchFamily="18" charset="0"/>
                <a:cs typeface="Times New Roman" pitchFamily="18" charset="0"/>
              </a:rPr>
              <a:t>Salmeterol </a:t>
            </a:r>
            <a:r>
              <a:rPr lang="en-US" sz="2400" dirty="0" smtClean="0">
                <a:latin typeface="Times New Roman" pitchFamily="18" charset="0"/>
                <a:cs typeface="Times New Roman" pitchFamily="18" charset="0"/>
              </a:rPr>
              <a:t>has an </a:t>
            </a:r>
            <a:r>
              <a:rPr lang="en-US" sz="2400" dirty="0" smtClean="0">
                <a:solidFill>
                  <a:srgbClr val="0070C0"/>
                </a:solidFill>
                <a:latin typeface="Times New Roman" pitchFamily="18" charset="0"/>
                <a:cs typeface="Times New Roman" pitchFamily="18" charset="0"/>
              </a:rPr>
              <a:t>N-phenylbutoxyhexyl</a:t>
            </a:r>
            <a:r>
              <a:rPr lang="ar-IQ"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substituent in combination with a </a:t>
            </a:r>
            <a:r>
              <a:rPr lang="el-GR" sz="2400"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-OH group and a salicyl phenyl ring for optimal direct-acting </a:t>
            </a:r>
            <a:r>
              <a:rPr lang="el-GR" sz="2400"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2-receptor selectivity and potency. This drug associates with the </a:t>
            </a:r>
            <a:r>
              <a:rPr lang="el-GR" sz="2400"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2 -receptor slowly resulting in </a:t>
            </a:r>
            <a:r>
              <a:rPr lang="en-US" sz="2400" dirty="0" smtClean="0">
                <a:solidFill>
                  <a:srgbClr val="FF0000"/>
                </a:solidFill>
                <a:latin typeface="Times New Roman" pitchFamily="18" charset="0"/>
                <a:cs typeface="Times New Roman" pitchFamily="18" charset="0"/>
              </a:rPr>
              <a:t>slow onset of action and dissociates from the</a:t>
            </a:r>
            <a:r>
              <a:rPr lang="ar-IQ" sz="2400" dirty="0" smtClean="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receptor at an even slower rate. </a:t>
            </a:r>
          </a:p>
          <a:p>
            <a:pPr marL="365125" indent="349250" algn="just" rtl="0">
              <a:buNone/>
            </a:pPr>
            <a:r>
              <a:rPr lang="en-US" sz="2400" dirty="0" smtClean="0">
                <a:latin typeface="Times New Roman" pitchFamily="18" charset="0"/>
                <a:cs typeface="Times New Roman" pitchFamily="18" charset="0"/>
              </a:rPr>
              <a:t>It is resistant to both MAO and COMT and highly lipophilic (log P  3.88). It is thus very long acting (12 hours), an effect also attributed to the highly lipophilic phenyl alkyl substituent on the nitrogen atom, which is believed to interact with a site outside but adjacent to the active site.</a:t>
            </a:r>
            <a:endParaRPr lang="ar-IQ" sz="2400" dirty="0" smtClean="0">
              <a:latin typeface="Times New Roman" pitchFamily="18" charset="0"/>
              <a:cs typeface="Times New Roman" pitchFamily="18" charset="0"/>
            </a:endParaRPr>
          </a:p>
          <a:p>
            <a:pPr algn="l" rtl="0">
              <a:buNone/>
            </a:pPr>
            <a:endParaRPr lang="ar-IQ" sz="2800"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816"/>
          <a:stretch/>
        </p:blipFill>
        <p:spPr bwMode="auto">
          <a:xfrm>
            <a:off x="2176463" y="4437112"/>
            <a:ext cx="6499993" cy="1728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274638"/>
            <a:ext cx="8435280" cy="634082"/>
          </a:xfrm>
        </p:spPr>
        <p:txBody>
          <a:bodyPr>
            <a:noAutofit/>
          </a:bodyPr>
          <a:lstStyle/>
          <a:p>
            <a:pPr rtl="0"/>
            <a:r>
              <a:rPr lang="en-US" sz="3600" dirty="0" smtClean="0">
                <a:solidFill>
                  <a:srgbClr val="FF0000"/>
                </a:solidFill>
                <a:latin typeface="Times New Roman" panose="02020603050405020304" pitchFamily="18" charset="0"/>
                <a:cs typeface="Times New Roman" panose="02020603050405020304" pitchFamily="18" charset="0"/>
              </a:rPr>
              <a:t>  </a:t>
            </a:r>
            <a:r>
              <a:rPr lang="en-US" sz="3200" b="1" dirty="0" smtClean="0">
                <a:solidFill>
                  <a:schemeClr val="accent5"/>
                </a:solidFill>
                <a:latin typeface="Times New Roman" panose="02020603050405020304" pitchFamily="18" charset="0"/>
                <a:cs typeface="Times New Roman" panose="02020603050405020304" pitchFamily="18" charset="0"/>
              </a:rPr>
              <a:t>β </a:t>
            </a:r>
            <a:r>
              <a:rPr lang="en-US" sz="3200" b="1" dirty="0">
                <a:solidFill>
                  <a:schemeClr val="accent5"/>
                </a:solidFill>
                <a:latin typeface="Times New Roman" panose="02020603050405020304" pitchFamily="18" charset="0"/>
                <a:cs typeface="Times New Roman" panose="02020603050405020304" pitchFamily="18" charset="0"/>
              </a:rPr>
              <a:t>2 -Agonists and the </a:t>
            </a:r>
            <a:r>
              <a:rPr lang="en-US" sz="3200" b="1" dirty="0" smtClean="0">
                <a:solidFill>
                  <a:schemeClr val="accent5"/>
                </a:solidFill>
                <a:latin typeface="Times New Roman" panose="02020603050405020304" pitchFamily="18" charset="0"/>
                <a:cs typeface="Times New Roman" panose="02020603050405020304" pitchFamily="18" charset="0"/>
              </a:rPr>
              <a:t>treatment of asthma</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683568" y="908720"/>
            <a:ext cx="7920880" cy="5832648"/>
          </a:xfrm>
        </p:spPr>
        <p:txBody>
          <a:bodyPr>
            <a:normAutofit fontScale="92500" lnSpcReduction="20000"/>
          </a:bodyPr>
          <a:lstStyle/>
          <a:p>
            <a:pPr marL="109728" indent="0" algn="just" rtl="0">
              <a:buNone/>
            </a:pPr>
            <a:r>
              <a:rPr lang="en-US" sz="2400" dirty="0" smtClean="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The </a:t>
            </a:r>
            <a:r>
              <a:rPr lang="en-US" sz="2600" dirty="0">
                <a:latin typeface="Times New Roman" panose="02020603050405020304" pitchFamily="18" charset="0"/>
                <a:cs typeface="Times New Roman" panose="02020603050405020304" pitchFamily="18" charset="0"/>
              </a:rPr>
              <a:t>most useful adrenergic agonists in medicine </a:t>
            </a:r>
            <a:r>
              <a:rPr lang="en-US" sz="2600" dirty="0" smtClean="0">
                <a:latin typeface="Times New Roman" panose="02020603050405020304" pitchFamily="18" charset="0"/>
                <a:cs typeface="Times New Roman" panose="02020603050405020304" pitchFamily="18" charset="0"/>
              </a:rPr>
              <a:t>today are </a:t>
            </a:r>
            <a:r>
              <a:rPr lang="en-US" sz="2600" dirty="0">
                <a:latin typeface="Times New Roman" panose="02020603050405020304" pitchFamily="18" charset="0"/>
                <a:cs typeface="Times New Roman" panose="02020603050405020304" pitchFamily="18" charset="0"/>
              </a:rPr>
              <a:t>the </a:t>
            </a:r>
            <a:r>
              <a:rPr lang="en-US" sz="2600" dirty="0" smtClean="0">
                <a:latin typeface="Times New Roman" panose="02020603050405020304" pitchFamily="18" charset="0"/>
                <a:cs typeface="Times New Roman" panose="02020603050405020304" pitchFamily="18" charset="0"/>
              </a:rPr>
              <a:t>β2 </a:t>
            </a:r>
            <a:r>
              <a:rPr lang="en-US" sz="2600" dirty="0">
                <a:latin typeface="Times New Roman" panose="02020603050405020304" pitchFamily="18" charset="0"/>
                <a:cs typeface="Times New Roman" panose="02020603050405020304" pitchFamily="18" charset="0"/>
              </a:rPr>
              <a:t>-agonists. </a:t>
            </a:r>
            <a:r>
              <a:rPr lang="en-US" sz="2600" dirty="0" smtClean="0">
                <a:latin typeface="Times New Roman" panose="02020603050405020304" pitchFamily="18" charset="0"/>
                <a:cs typeface="Times New Roman" panose="02020603050405020304" pitchFamily="18" charset="0"/>
              </a:rPr>
              <a:t>These </a:t>
            </a:r>
            <a:r>
              <a:rPr lang="en-US" sz="2600" dirty="0">
                <a:latin typeface="Times New Roman" panose="02020603050405020304" pitchFamily="18" charset="0"/>
                <a:cs typeface="Times New Roman" panose="02020603050405020304" pitchFamily="18" charset="0"/>
              </a:rPr>
              <a:t>can be used to relax </a:t>
            </a:r>
            <a:r>
              <a:rPr lang="en-US" sz="2600" dirty="0" smtClean="0">
                <a:latin typeface="Times New Roman" panose="02020603050405020304" pitchFamily="18" charset="0"/>
                <a:cs typeface="Times New Roman" panose="02020603050405020304" pitchFamily="18" charset="0"/>
              </a:rPr>
              <a:t>smooth muscle </a:t>
            </a:r>
            <a:r>
              <a:rPr lang="en-US" sz="2600" dirty="0">
                <a:latin typeface="Times New Roman" panose="02020603050405020304" pitchFamily="18" charset="0"/>
                <a:cs typeface="Times New Roman" panose="02020603050405020304" pitchFamily="18" charset="0"/>
              </a:rPr>
              <a:t>in the uterus to delay </a:t>
            </a:r>
            <a:r>
              <a:rPr lang="en-US" sz="2600" dirty="0" smtClean="0">
                <a:latin typeface="Times New Roman" panose="02020603050405020304" pitchFamily="18" charset="0"/>
                <a:cs typeface="Times New Roman" panose="02020603050405020304" pitchFamily="18" charset="0"/>
              </a:rPr>
              <a:t>prematurelabour</a:t>
            </a:r>
            <a:r>
              <a:rPr lang="en-US" sz="2600" dirty="0">
                <a:latin typeface="Times New Roman" panose="02020603050405020304" pitchFamily="18" charset="0"/>
                <a:cs typeface="Times New Roman" panose="02020603050405020304" pitchFamily="18" charset="0"/>
              </a:rPr>
              <a:t>, but </a:t>
            </a:r>
            <a:r>
              <a:rPr lang="en-US" sz="2600" dirty="0" smtClean="0">
                <a:latin typeface="Times New Roman" panose="02020603050405020304" pitchFamily="18" charset="0"/>
                <a:cs typeface="Times New Roman" panose="02020603050405020304" pitchFamily="18" charset="0"/>
              </a:rPr>
              <a:t>they are </a:t>
            </a:r>
            <a:r>
              <a:rPr lang="en-US" sz="2600" dirty="0">
                <a:latin typeface="Times New Roman" panose="02020603050405020304" pitchFamily="18" charset="0"/>
                <a:cs typeface="Times New Roman" panose="02020603050405020304" pitchFamily="18" charset="0"/>
              </a:rPr>
              <a:t>more commonly used for the treatment of asthma.</a:t>
            </a:r>
          </a:p>
          <a:p>
            <a:pPr marL="109728" indent="0" algn="just" rtl="0">
              <a:buNone/>
            </a:pPr>
            <a:r>
              <a:rPr lang="en-US" sz="2600" dirty="0" smtClean="0">
                <a:latin typeface="Times New Roman" panose="02020603050405020304" pitchFamily="18" charset="0"/>
                <a:cs typeface="Times New Roman" panose="02020603050405020304" pitchFamily="18" charset="0"/>
              </a:rPr>
              <a:t>    Activation </a:t>
            </a:r>
            <a:r>
              <a:rPr lang="en-US" sz="2600" dirty="0">
                <a:latin typeface="Times New Roman" panose="02020603050405020304" pitchFamily="18" charset="0"/>
                <a:cs typeface="Times New Roman" panose="02020603050405020304" pitchFamily="18" charset="0"/>
              </a:rPr>
              <a:t>of the </a:t>
            </a:r>
            <a:r>
              <a:rPr lang="en-US" sz="2600" dirty="0" smtClean="0">
                <a:latin typeface="Times New Roman" panose="02020603050405020304" pitchFamily="18" charset="0"/>
                <a:cs typeface="Times New Roman" panose="02020603050405020304" pitchFamily="18" charset="0"/>
              </a:rPr>
              <a:t>β2 </a:t>
            </a:r>
            <a:r>
              <a:rPr lang="en-US" sz="2600" dirty="0">
                <a:latin typeface="Times New Roman" panose="02020603050405020304" pitchFamily="18" charset="0"/>
                <a:cs typeface="Times New Roman" panose="02020603050405020304" pitchFamily="18" charset="0"/>
              </a:rPr>
              <a:t>-adrenoceptor results in </a:t>
            </a:r>
            <a:r>
              <a:rPr lang="en-US" sz="2600" dirty="0" smtClean="0">
                <a:latin typeface="Times New Roman" panose="02020603050405020304" pitchFamily="18" charset="0"/>
                <a:cs typeface="Times New Roman" panose="02020603050405020304" pitchFamily="18" charset="0"/>
              </a:rPr>
              <a:t>smooth muscle </a:t>
            </a:r>
            <a:r>
              <a:rPr lang="en-US" sz="2600" dirty="0">
                <a:latin typeface="Times New Roman" panose="02020603050405020304" pitchFamily="18" charset="0"/>
                <a:cs typeface="Times New Roman" panose="02020603050405020304" pitchFamily="18" charset="0"/>
              </a:rPr>
              <a:t>relaxation and, as </a:t>
            </a:r>
            <a:r>
              <a:rPr lang="en-US" sz="2600" dirty="0" smtClean="0">
                <a:latin typeface="Times New Roman" panose="02020603050405020304" pitchFamily="18" charset="0"/>
                <a:cs typeface="Times New Roman" panose="02020603050405020304" pitchFamily="18" charset="0"/>
              </a:rPr>
              <a:t>β2 </a:t>
            </a:r>
            <a:r>
              <a:rPr lang="en-US" sz="2600" dirty="0">
                <a:latin typeface="Times New Roman" panose="02020603050405020304" pitchFamily="18" charset="0"/>
                <a:cs typeface="Times New Roman" panose="02020603050405020304" pitchFamily="18" charset="0"/>
              </a:rPr>
              <a:t>-receptors predominate </a:t>
            </a:r>
            <a:r>
              <a:rPr lang="en-US" sz="2600" dirty="0" smtClean="0">
                <a:latin typeface="Times New Roman" panose="02020603050405020304" pitchFamily="18" charset="0"/>
                <a:cs typeface="Times New Roman" panose="02020603050405020304" pitchFamily="18" charset="0"/>
              </a:rPr>
              <a:t>in bronchial </a:t>
            </a:r>
            <a:r>
              <a:rPr lang="en-US" sz="2600" dirty="0">
                <a:latin typeface="Times New Roman" panose="02020603050405020304" pitchFamily="18" charset="0"/>
                <a:cs typeface="Times New Roman" panose="02020603050405020304" pitchFamily="18" charset="0"/>
              </a:rPr>
              <a:t>smooth muscle, this leads to dilatation of </a:t>
            </a:r>
            <a:r>
              <a:rPr lang="en-US" sz="2600" dirty="0" smtClean="0">
                <a:latin typeface="Times New Roman" panose="02020603050405020304" pitchFamily="18" charset="0"/>
                <a:cs typeface="Times New Roman" panose="02020603050405020304" pitchFamily="18" charset="0"/>
              </a:rPr>
              <a:t>the </a:t>
            </a:r>
            <a:r>
              <a:rPr lang="en-US" sz="2600" dirty="0">
                <a:latin typeface="Times New Roman" panose="02020603050405020304" pitchFamily="18" charset="0"/>
                <a:cs typeface="Times New Roman" panose="02020603050405020304" pitchFamily="18" charset="0"/>
              </a:rPr>
              <a:t>airways. </a:t>
            </a:r>
            <a:endParaRPr lang="en-US" sz="2600" dirty="0" smtClean="0">
              <a:latin typeface="Times New Roman" panose="02020603050405020304" pitchFamily="18" charset="0"/>
              <a:cs typeface="Times New Roman" panose="02020603050405020304" pitchFamily="18" charset="0"/>
            </a:endParaRPr>
          </a:p>
          <a:p>
            <a:pPr marL="109728" indent="0" algn="just" rtl="0">
              <a:buNone/>
            </a:pPr>
            <a:r>
              <a:rPr lang="en-US" sz="2600" dirty="0">
                <a:solidFill>
                  <a:srgbClr val="FF0000"/>
                </a:solidFill>
                <a:latin typeface="Times New Roman" panose="02020603050405020304" pitchFamily="18" charset="0"/>
                <a:cs typeface="Times New Roman" panose="02020603050405020304" pitchFamily="18" charset="0"/>
              </a:rPr>
              <a:t>    </a:t>
            </a:r>
            <a:r>
              <a:rPr lang="en-US" sz="2600" dirty="0" smtClean="0">
                <a:solidFill>
                  <a:srgbClr val="FF0000"/>
                </a:solidFill>
                <a:latin typeface="Times New Roman" panose="02020603050405020304" pitchFamily="18" charset="0"/>
                <a:cs typeface="Times New Roman" panose="02020603050405020304" pitchFamily="18" charset="0"/>
              </a:rPr>
              <a:t>Salbutamol (</a:t>
            </a:r>
            <a:r>
              <a:rPr lang="en-US" sz="2600" dirty="0">
                <a:solidFill>
                  <a:srgbClr val="FF0000"/>
                </a:solidFill>
                <a:latin typeface="Times New Roman" panose="02020603050405020304" pitchFamily="18" charset="0"/>
                <a:cs typeface="Times New Roman" panose="02020603050405020304" pitchFamily="18" charset="0"/>
              </a:rPr>
              <a:t>known as </a:t>
            </a:r>
            <a:r>
              <a:rPr lang="en-US" sz="2600" dirty="0" smtClean="0">
                <a:solidFill>
                  <a:srgbClr val="FF0000"/>
                </a:solidFill>
                <a:latin typeface="Times New Roman" panose="02020603050405020304" pitchFamily="18" charset="0"/>
                <a:cs typeface="Times New Roman" panose="02020603050405020304" pitchFamily="18" charset="0"/>
              </a:rPr>
              <a:t>albuterol) </a:t>
            </a:r>
            <a:r>
              <a:rPr lang="en-US" sz="2600" dirty="0">
                <a:latin typeface="Times New Roman" panose="02020603050405020304" pitchFamily="18" charset="0"/>
                <a:cs typeface="Times New Roman" panose="02020603050405020304" pitchFamily="18" charset="0"/>
              </a:rPr>
              <a:t>has the same potency </a:t>
            </a:r>
            <a:r>
              <a:rPr lang="en-US" sz="2600" dirty="0" smtClean="0">
                <a:latin typeface="Times New Roman" panose="02020603050405020304" pitchFamily="18" charset="0"/>
                <a:cs typeface="Times New Roman" panose="02020603050405020304" pitchFamily="18" charset="0"/>
              </a:rPr>
              <a:t>as isoprenaline, but </a:t>
            </a:r>
            <a:r>
              <a:rPr lang="en-US" sz="2600" dirty="0">
                <a:latin typeface="Times New Roman" panose="02020603050405020304" pitchFamily="18" charset="0"/>
                <a:cs typeface="Times New Roman" panose="02020603050405020304" pitchFamily="18" charset="0"/>
              </a:rPr>
              <a:t>is 2000 times less active on the heart. It </a:t>
            </a:r>
            <a:r>
              <a:rPr lang="en-US" sz="2600" dirty="0" smtClean="0">
                <a:latin typeface="Times New Roman" panose="02020603050405020304" pitchFamily="18" charset="0"/>
                <a:cs typeface="Times New Roman" panose="02020603050405020304" pitchFamily="18" charset="0"/>
              </a:rPr>
              <a:t>has a </a:t>
            </a:r>
            <a:r>
              <a:rPr lang="en-US" sz="2600" dirty="0">
                <a:latin typeface="Times New Roman" panose="02020603050405020304" pitchFamily="18" charset="0"/>
                <a:cs typeface="Times New Roman" panose="02020603050405020304" pitchFamily="18" charset="0"/>
              </a:rPr>
              <a:t>duration of four hours and is not taken up by </a:t>
            </a:r>
            <a:r>
              <a:rPr lang="en-US" sz="2600" dirty="0" smtClean="0">
                <a:latin typeface="Times New Roman" panose="02020603050405020304" pitchFamily="18" charset="0"/>
                <a:cs typeface="Times New Roman" panose="02020603050405020304" pitchFamily="18" charset="0"/>
              </a:rPr>
              <a:t>transport proteins </a:t>
            </a:r>
            <a:r>
              <a:rPr lang="en-US" sz="2600" dirty="0">
                <a:latin typeface="Times New Roman" panose="02020603050405020304" pitchFamily="18" charset="0"/>
                <a:cs typeface="Times New Roman" panose="02020603050405020304" pitchFamily="18" charset="0"/>
              </a:rPr>
              <a:t>or metabolized by COMT. Instead, it is </a:t>
            </a:r>
            <a:r>
              <a:rPr lang="en-US" sz="2600" dirty="0" smtClean="0">
                <a:latin typeface="Times New Roman" panose="02020603050405020304" pitchFamily="18" charset="0"/>
                <a:cs typeface="Times New Roman" panose="02020603050405020304" pitchFamily="18" charset="0"/>
              </a:rPr>
              <a:t>more slowly </a:t>
            </a:r>
            <a:r>
              <a:rPr lang="en-US" sz="2600" dirty="0">
                <a:latin typeface="Times New Roman" panose="02020603050405020304" pitchFamily="18" charset="0"/>
                <a:cs typeface="Times New Roman" panose="02020603050405020304" pitchFamily="18" charset="0"/>
              </a:rPr>
              <a:t>metabolized to a phenolic sulphate.</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smtClean="0">
                <a:solidFill>
                  <a:srgbClr val="FF0000"/>
                </a:solidFill>
                <a:latin typeface="Times New Roman" panose="02020603050405020304" pitchFamily="18" charset="0"/>
                <a:cs typeface="Times New Roman" panose="02020603050405020304" pitchFamily="18" charset="0"/>
              </a:rPr>
              <a:t>Salbutamol </a:t>
            </a:r>
            <a:r>
              <a:rPr lang="en-US" sz="2600" dirty="0" smtClean="0">
                <a:latin typeface="Times New Roman" panose="02020603050405020304" pitchFamily="18" charset="0"/>
                <a:cs typeface="Times New Roman" panose="02020603050405020304" pitchFamily="18" charset="0"/>
              </a:rPr>
              <a:t>was </a:t>
            </a:r>
            <a:r>
              <a:rPr lang="en-US" sz="2600" dirty="0">
                <a:latin typeface="Times New Roman" panose="02020603050405020304" pitchFamily="18" charset="0"/>
                <a:cs typeface="Times New Roman" panose="02020603050405020304" pitchFamily="18" charset="0"/>
              </a:rPr>
              <a:t>marketed as a racemate and soon became a </a:t>
            </a:r>
            <a:r>
              <a:rPr lang="en-US" sz="2600" dirty="0" smtClean="0">
                <a:latin typeface="Times New Roman" panose="02020603050405020304" pitchFamily="18" charset="0"/>
                <a:cs typeface="Times New Roman" panose="02020603050405020304" pitchFamily="18" charset="0"/>
              </a:rPr>
              <a:t>market leader </a:t>
            </a:r>
            <a:r>
              <a:rPr lang="en-US" sz="2600" dirty="0">
                <a:latin typeface="Times New Roman" panose="02020603050405020304" pitchFamily="18" charset="0"/>
                <a:cs typeface="Times New Roman" panose="02020603050405020304" pitchFamily="18" charset="0"/>
              </a:rPr>
              <a:t>in 26 countries for the treatment of asthma. </a:t>
            </a:r>
            <a:r>
              <a:rPr lang="en-US" sz="2600" dirty="0" smtClean="0">
                <a:latin typeface="Times New Roman" panose="02020603050405020304" pitchFamily="18" charset="0"/>
                <a:cs typeface="Times New Roman" panose="02020603050405020304" pitchFamily="18" charset="0"/>
              </a:rPr>
              <a:t>The R </a:t>
            </a:r>
            <a:r>
              <a:rPr lang="en-US" sz="2600" dirty="0">
                <a:latin typeface="Times New Roman" panose="02020603050405020304" pitchFamily="18" charset="0"/>
                <a:cs typeface="Times New Roman" panose="02020603050405020304" pitchFamily="18" charset="0"/>
              </a:rPr>
              <a:t>enantiomer is 68 times more active than the S enantiomer.</a:t>
            </a:r>
          </a:p>
          <a:p>
            <a:pPr marL="109728" indent="0" algn="just" rtl="0">
              <a:buNone/>
            </a:pPr>
            <a:r>
              <a:rPr lang="en-US" sz="2600" dirty="0">
                <a:latin typeface="Times New Roman" panose="02020603050405020304" pitchFamily="18" charset="0"/>
                <a:cs typeface="Times New Roman" panose="02020603050405020304" pitchFamily="18" charset="0"/>
              </a:rPr>
              <a:t>Furthermore, the S enantiomer accumulates </a:t>
            </a:r>
            <a:r>
              <a:rPr lang="en-US" sz="2600" dirty="0" smtClean="0">
                <a:latin typeface="Times New Roman" panose="02020603050405020304" pitchFamily="18" charset="0"/>
                <a:cs typeface="Times New Roman" panose="02020603050405020304" pitchFamily="18" charset="0"/>
              </a:rPr>
              <a:t>to a </a:t>
            </a:r>
            <a:r>
              <a:rPr lang="en-US" sz="2600" dirty="0">
                <a:latin typeface="Times New Roman" panose="02020603050405020304" pitchFamily="18" charset="0"/>
                <a:cs typeface="Times New Roman" panose="02020603050405020304" pitchFamily="18" charset="0"/>
              </a:rPr>
              <a:t>greater extent in the body and produces side </a:t>
            </a:r>
            <a:r>
              <a:rPr lang="en-US" sz="2600" dirty="0" smtClean="0">
                <a:latin typeface="Times New Roman" panose="02020603050405020304" pitchFamily="18" charset="0"/>
                <a:cs typeface="Times New Roman" panose="02020603050405020304" pitchFamily="18" charset="0"/>
              </a:rPr>
              <a:t>effects</a:t>
            </a:r>
            <a:r>
              <a:rPr lang="en-US" sz="2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387885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696"/>
            <a:ext cx="8229600" cy="5832648"/>
          </a:xfrm>
        </p:spPr>
        <p:txBody>
          <a:bodyPr>
            <a:noAutofit/>
          </a:bodyPr>
          <a:lstStyle/>
          <a:p>
            <a:pPr marL="109728" indent="0" algn="l" rtl="0">
              <a:buNone/>
            </a:pPr>
            <a:r>
              <a:rPr lang="en-US" sz="2400" dirty="0" smtClean="0">
                <a:latin typeface="Times New Roman" panose="02020603050405020304" pitchFamily="18" charset="0"/>
                <a:cs typeface="Times New Roman" panose="02020603050405020304" pitchFamily="18" charset="0"/>
              </a:rPr>
              <a:t>    Several </a:t>
            </a:r>
            <a:r>
              <a:rPr lang="en-US" sz="2400" dirty="0">
                <a:latin typeface="Times New Roman" panose="02020603050405020304" pitchFamily="18" charset="0"/>
                <a:cs typeface="Times New Roman" panose="02020603050405020304" pitchFamily="18" charset="0"/>
              </a:rPr>
              <a:t>analogues of </a:t>
            </a:r>
            <a:r>
              <a:rPr lang="en-US" sz="2400" dirty="0">
                <a:solidFill>
                  <a:srgbClr val="FF0000"/>
                </a:solidFill>
                <a:latin typeface="Times New Roman" panose="02020603050405020304" pitchFamily="18" charset="0"/>
                <a:cs typeface="Times New Roman" panose="02020603050405020304" pitchFamily="18" charset="0"/>
              </a:rPr>
              <a:t>salbutamol</a:t>
            </a:r>
            <a:r>
              <a:rPr lang="en-US" sz="2400" dirty="0">
                <a:latin typeface="Times New Roman" panose="02020603050405020304" pitchFamily="18" charset="0"/>
                <a:cs typeface="Times New Roman" panose="02020603050405020304" pitchFamily="18" charset="0"/>
              </a:rPr>
              <a:t> have been synthesized to test whether the meta CH</a:t>
            </a:r>
            <a:r>
              <a:rPr lang="en-US" sz="18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OH group could be modified further. </a:t>
            </a:r>
            <a:r>
              <a:rPr lang="en-US" sz="2400" dirty="0" smtClean="0">
                <a:latin typeface="Times New Roman" panose="02020603050405020304" pitchFamily="18" charset="0"/>
                <a:cs typeface="Times New Roman" panose="02020603050405020304" pitchFamily="18" charset="0"/>
              </a:rPr>
              <a:t>    </a:t>
            </a:r>
          </a:p>
          <a:p>
            <a:pPr marL="109728" indent="0" algn="l" rtl="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These </a:t>
            </a:r>
            <a:r>
              <a:rPr lang="en-US" sz="2400" dirty="0">
                <a:latin typeface="Times New Roman" panose="02020603050405020304" pitchFamily="18" charset="0"/>
                <a:cs typeface="Times New Roman" panose="02020603050405020304" pitchFamily="18" charset="0"/>
              </a:rPr>
              <a:t>demonstrated the following requirements for the meta substituent:</a:t>
            </a:r>
          </a:p>
          <a:p>
            <a:pPr marL="109728" indent="0" algn="l" rtl="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It has to be </a:t>
            </a:r>
            <a:r>
              <a:rPr lang="en-US" sz="2400" dirty="0">
                <a:latin typeface="Times New Roman" panose="02020603050405020304" pitchFamily="18" charset="0"/>
                <a:cs typeface="Times New Roman" panose="02020603050405020304" pitchFamily="18" charset="0"/>
              </a:rPr>
              <a:t>capable of taking part in hydrogen bonding—</a:t>
            </a:r>
          </a:p>
          <a:p>
            <a:pPr marL="109728" indent="0" algn="l" rtl="0">
              <a:buNone/>
            </a:pPr>
            <a:r>
              <a:rPr lang="en-US" sz="2400" dirty="0">
                <a:latin typeface="Times New Roman" panose="02020603050405020304" pitchFamily="18" charset="0"/>
                <a:cs typeface="Times New Roman" panose="02020603050405020304" pitchFamily="18" charset="0"/>
              </a:rPr>
              <a:t>substituents such as MeSO</a:t>
            </a:r>
            <a:r>
              <a:rPr lang="en-US" sz="18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NHCH</a:t>
            </a:r>
            <a:r>
              <a:rPr lang="en-US" sz="18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HCO-NH-CH</a:t>
            </a:r>
            <a:r>
              <a:rPr lang="en-US" sz="18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and</a:t>
            </a:r>
          </a:p>
          <a:p>
            <a:pPr marL="109728" indent="0" algn="l" rtl="0">
              <a:buNone/>
            </a:pPr>
            <a:r>
              <a:rPr lang="en-US" sz="2400" dirty="0">
                <a:latin typeface="Times New Roman" panose="02020603050405020304" pitchFamily="18" charset="0"/>
                <a:cs typeface="Times New Roman" panose="02020603050405020304" pitchFamily="18" charset="0"/>
              </a:rPr>
              <a:t>H2N-CO-NH-CH</a:t>
            </a:r>
            <a:r>
              <a:rPr lang="en-US" sz="18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permitted this;</a:t>
            </a:r>
          </a:p>
          <a:p>
            <a:pPr marL="109728" indent="0" algn="l" rtl="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Substituents with an </a:t>
            </a:r>
            <a:r>
              <a:rPr lang="en-US" sz="2400" dirty="0">
                <a:latin typeface="Times New Roman" panose="02020603050405020304" pitchFamily="18" charset="0"/>
                <a:cs typeface="Times New Roman" panose="02020603050405020304" pitchFamily="18" charset="0"/>
              </a:rPr>
              <a:t>electron-withdrawing effect on the ring </a:t>
            </a:r>
            <a:r>
              <a:rPr lang="en-US" sz="2400" dirty="0">
                <a:solidFill>
                  <a:srgbClr val="FF0000"/>
                </a:solidFill>
                <a:latin typeface="Times New Roman" panose="02020603050405020304" pitchFamily="18" charset="0"/>
                <a:cs typeface="Times New Roman" panose="02020603050405020304" pitchFamily="18" charset="0"/>
              </a:rPr>
              <a:t>have poor activity </a:t>
            </a:r>
            <a:r>
              <a:rPr lang="en-US" sz="2400" dirty="0">
                <a:latin typeface="Times New Roman" panose="02020603050405020304" pitchFamily="18" charset="0"/>
                <a:cs typeface="Times New Roman" panose="02020603050405020304" pitchFamily="18" charset="0"/>
              </a:rPr>
              <a:t>(e.g. COOH);</a:t>
            </a:r>
          </a:p>
          <a:p>
            <a:pPr marL="109728" indent="0" algn="l" rtl="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Bulky meta substituents </a:t>
            </a:r>
            <a:r>
              <a:rPr lang="en-US" sz="2400" dirty="0">
                <a:latin typeface="Times New Roman" panose="02020603050405020304" pitchFamily="18" charset="0"/>
                <a:cs typeface="Times New Roman" panose="02020603050405020304" pitchFamily="18" charset="0"/>
              </a:rPr>
              <a:t>are bad for activity because </a:t>
            </a:r>
            <a:r>
              <a:rPr lang="en-US" sz="2400" dirty="0">
                <a:solidFill>
                  <a:srgbClr val="FF0000"/>
                </a:solidFill>
                <a:latin typeface="Times New Roman" panose="02020603050405020304" pitchFamily="18" charset="0"/>
                <a:cs typeface="Times New Roman" panose="02020603050405020304" pitchFamily="18" charset="0"/>
              </a:rPr>
              <a:t>they prevent the substituent adopting the necessary conformation for hydrogen bonding;</a:t>
            </a:r>
          </a:p>
          <a:p>
            <a:pPr marL="109728" indent="0" algn="l" rtl="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CH</a:t>
            </a:r>
            <a:r>
              <a:rPr lang="en-US" sz="18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OH group can be extended to CH</a:t>
            </a:r>
            <a:r>
              <a:rPr lang="en-US" sz="18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-CH</a:t>
            </a:r>
            <a:r>
              <a:rPr lang="en-US" sz="18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OH but no further.</a:t>
            </a:r>
          </a:p>
          <a:p>
            <a:pPr marL="109728" indent="0" algn="l" rtl="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89067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a:bodyPr>
          <a:lstStyle/>
          <a:p>
            <a:pPr marL="109728" indent="0" algn="l" rtl="0">
              <a:buNone/>
            </a:pPr>
            <a:endParaRPr lang="en-US" sz="2400" dirty="0" smtClean="0">
              <a:latin typeface="Times New Roman" panose="02020603050405020304" pitchFamily="18" charset="0"/>
              <a:cs typeface="Times New Roman" panose="02020603050405020304" pitchFamily="18" charset="0"/>
            </a:endParaRPr>
          </a:p>
          <a:p>
            <a:pPr marL="109728" indent="0" algn="l" rtl="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Isoetharine </a:t>
            </a:r>
            <a:r>
              <a:rPr lang="en-US" sz="2400" dirty="0">
                <a:latin typeface="Times New Roman" panose="02020603050405020304" pitchFamily="18" charset="0"/>
                <a:cs typeface="Times New Roman" panose="02020603050405020304" pitchFamily="18" charset="0"/>
              </a:rPr>
              <a:t>was shown to be selective for β2 -receptors.   </a:t>
            </a:r>
          </a:p>
          <a:p>
            <a:pPr marL="109728" indent="0">
              <a:buNone/>
            </a:pPr>
            <a:r>
              <a:rPr lang="en-US" sz="2400" dirty="0">
                <a:latin typeface="Times New Roman" panose="02020603050405020304" pitchFamily="18" charset="0"/>
                <a:cs typeface="Times New Roman" panose="02020603050405020304" pitchFamily="18" charset="0"/>
              </a:rPr>
              <a:t>    Unfortunately, it was short lasting, short duration of action occurs because drugs such as isoetharine and adrenaline are taken up by tissues and methylated by the metabolic enzyme catechol-O –methyl transferase (COMT) to form an inactive ether</a:t>
            </a:r>
            <a:r>
              <a:rPr lang="en-US" dirty="0">
                <a:latin typeface="Times New Roman" panose="02020603050405020304" pitchFamily="18" charset="0"/>
                <a:cs typeface="Times New Roman" panose="02020603050405020304" pitchFamily="18" charset="0"/>
              </a:rPr>
              <a:t>. </a:t>
            </a:r>
            <a:r>
              <a:rPr lang="en-US" dirty="0">
                <a:solidFill>
                  <a:srgbClr val="0070C0"/>
                </a:solidFill>
                <a:latin typeface="Times New Roman" panose="02020603050405020304" pitchFamily="18" charset="0"/>
                <a:cs typeface="Times New Roman" panose="02020603050405020304" pitchFamily="18" charset="0"/>
              </a:rPr>
              <a:t>Because of </a:t>
            </a:r>
            <a:r>
              <a:rPr lang="en-US" dirty="0" smtClean="0">
                <a:solidFill>
                  <a:srgbClr val="0070C0"/>
                </a:solidFill>
                <a:latin typeface="Times New Roman" panose="02020603050405020304" pitchFamily="18" charset="0"/>
                <a:cs typeface="Times New Roman" panose="02020603050405020304" pitchFamily="18" charset="0"/>
              </a:rPr>
              <a:t>the presence </a:t>
            </a:r>
            <a:r>
              <a:rPr lang="en-US" dirty="0">
                <a:solidFill>
                  <a:srgbClr val="0070C0"/>
                </a:solidFill>
                <a:latin typeface="Times New Roman" panose="02020603050405020304" pitchFamily="18" charset="0"/>
                <a:cs typeface="Times New Roman" panose="02020603050405020304" pitchFamily="18" charset="0"/>
              </a:rPr>
              <a:t>of </a:t>
            </a:r>
            <a:r>
              <a:rPr lang="en-US" dirty="0" smtClean="0">
                <a:solidFill>
                  <a:srgbClr val="0070C0"/>
                </a:solidFill>
                <a:latin typeface="Times New Roman" panose="02020603050405020304" pitchFamily="18" charset="0"/>
                <a:cs typeface="Times New Roman" panose="02020603050405020304" pitchFamily="18" charset="0"/>
              </a:rPr>
              <a:t>the </a:t>
            </a:r>
            <a:r>
              <a:rPr lang="el-GR" dirty="0" smtClean="0">
                <a:solidFill>
                  <a:srgbClr val="0070C0"/>
                </a:solidFill>
                <a:latin typeface="Times New Roman" panose="02020603050405020304" pitchFamily="18" charset="0"/>
                <a:cs typeface="Times New Roman" panose="02020603050405020304" pitchFamily="18" charset="0"/>
              </a:rPr>
              <a:t>β</a:t>
            </a:r>
            <a:r>
              <a:rPr lang="en-US" sz="2000" dirty="0" smtClean="0">
                <a:solidFill>
                  <a:srgbClr val="0070C0"/>
                </a:solidFill>
                <a:latin typeface="Times New Roman" panose="02020603050405020304" pitchFamily="18" charset="0"/>
                <a:cs typeface="Times New Roman" panose="02020603050405020304" pitchFamily="18" charset="0"/>
              </a:rPr>
              <a:t>2</a:t>
            </a:r>
            <a:r>
              <a:rPr lang="en-US" dirty="0" smtClean="0">
                <a:solidFill>
                  <a:srgbClr val="0070C0"/>
                </a:solidFill>
                <a:latin typeface="Times New Roman" panose="02020603050405020304" pitchFamily="18" charset="0"/>
                <a:cs typeface="Times New Roman" panose="02020603050405020304" pitchFamily="18" charset="0"/>
              </a:rPr>
              <a:t>-directing </a:t>
            </a:r>
            <a:r>
              <a:rPr lang="el-GR" dirty="0" smtClean="0">
                <a:solidFill>
                  <a:srgbClr val="FF0000"/>
                </a:solidFill>
                <a:latin typeface="Times New Roman" panose="02020603050405020304" pitchFamily="18" charset="0"/>
                <a:cs typeface="Times New Roman" panose="02020603050405020304" pitchFamily="18" charset="0"/>
              </a:rPr>
              <a:t>α</a:t>
            </a:r>
            <a:r>
              <a:rPr lang="en-US" dirty="0" smtClean="0">
                <a:solidFill>
                  <a:srgbClr val="FF0000"/>
                </a:solidFill>
                <a:latin typeface="Times New Roman" panose="02020603050405020304" pitchFamily="18" charset="0"/>
                <a:cs typeface="Times New Roman" panose="02020603050405020304" pitchFamily="18" charset="0"/>
              </a:rPr>
              <a:t>-ethyl </a:t>
            </a:r>
            <a:r>
              <a:rPr lang="en-US" dirty="0">
                <a:solidFill>
                  <a:srgbClr val="FF0000"/>
                </a:solidFill>
                <a:latin typeface="Times New Roman" panose="02020603050405020304" pitchFamily="18" charset="0"/>
                <a:cs typeface="Times New Roman" panose="02020603050405020304" pitchFamily="18" charset="0"/>
              </a:rPr>
              <a:t>group </a:t>
            </a:r>
            <a:r>
              <a:rPr lang="en-US" dirty="0">
                <a:solidFill>
                  <a:srgbClr val="0070C0"/>
                </a:solidFill>
                <a:latin typeface="Times New Roman" panose="02020603050405020304" pitchFamily="18" charset="0"/>
                <a:cs typeface="Times New Roman" panose="02020603050405020304" pitchFamily="18" charset="0"/>
              </a:rPr>
              <a:t>and </a:t>
            </a:r>
            <a:r>
              <a:rPr lang="el-GR" dirty="0" smtClean="0">
                <a:solidFill>
                  <a:srgbClr val="0070C0"/>
                </a:solidFill>
                <a:latin typeface="Times New Roman" panose="02020603050405020304" pitchFamily="18" charset="0"/>
                <a:cs typeface="Times New Roman" panose="02020603050405020304" pitchFamily="18" charset="0"/>
              </a:rPr>
              <a:t>β</a:t>
            </a:r>
            <a:r>
              <a:rPr lang="en-US" dirty="0" smtClean="0">
                <a:solidFill>
                  <a:srgbClr val="0070C0"/>
                </a:solidFill>
                <a:latin typeface="Times New Roman" panose="02020603050405020304" pitchFamily="18" charset="0"/>
                <a:cs typeface="Times New Roman" panose="02020603050405020304" pitchFamily="18" charset="0"/>
              </a:rPr>
              <a:t>-directing </a:t>
            </a:r>
            <a:r>
              <a:rPr lang="en-US" dirty="0" smtClean="0">
                <a:solidFill>
                  <a:srgbClr val="FF0000"/>
                </a:solidFill>
                <a:latin typeface="Times New Roman" panose="02020603050405020304" pitchFamily="18" charset="0"/>
                <a:cs typeface="Times New Roman" panose="02020603050405020304" pitchFamily="18" charset="0"/>
              </a:rPr>
              <a:t>isopropyl </a:t>
            </a:r>
            <a:r>
              <a:rPr lang="en-US" dirty="0">
                <a:solidFill>
                  <a:srgbClr val="FF0000"/>
                </a:solidFill>
                <a:latin typeface="Times New Roman" panose="02020603050405020304" pitchFamily="18" charset="0"/>
                <a:cs typeface="Times New Roman" panose="02020603050405020304" pitchFamily="18" charset="0"/>
              </a:rPr>
              <a:t>group</a:t>
            </a:r>
            <a:r>
              <a:rPr lang="en-US" dirty="0">
                <a:solidFill>
                  <a:srgbClr val="0070C0"/>
                </a:solidFill>
                <a:latin typeface="Times New Roman" panose="02020603050405020304" pitchFamily="18" charset="0"/>
                <a:cs typeface="Times New Roman" panose="02020603050405020304" pitchFamily="18" charset="0"/>
              </a:rPr>
              <a:t>, isoetharine is a </a:t>
            </a:r>
            <a:r>
              <a:rPr lang="el-GR" dirty="0" smtClean="0">
                <a:solidFill>
                  <a:srgbClr val="0070C0"/>
                </a:solidFill>
                <a:latin typeface="Times New Roman" panose="02020603050405020304" pitchFamily="18" charset="0"/>
                <a:cs typeface="Times New Roman" panose="02020603050405020304" pitchFamily="18" charset="0"/>
              </a:rPr>
              <a:t>β</a:t>
            </a:r>
            <a:r>
              <a:rPr lang="en-US" sz="2000" dirty="0" smtClean="0">
                <a:solidFill>
                  <a:srgbClr val="0070C0"/>
                </a:solidFill>
                <a:latin typeface="Times New Roman" panose="02020603050405020304" pitchFamily="18" charset="0"/>
                <a:cs typeface="Times New Roman" panose="02020603050405020304" pitchFamily="18" charset="0"/>
              </a:rPr>
              <a:t>2</a:t>
            </a:r>
            <a:r>
              <a:rPr lang="en-US" dirty="0" smtClean="0">
                <a:solidFill>
                  <a:srgbClr val="0070C0"/>
                </a:solidFill>
                <a:latin typeface="Times New Roman" panose="02020603050405020304" pitchFamily="18" charset="0"/>
                <a:cs typeface="Times New Roman" panose="02020603050405020304" pitchFamily="18" charset="0"/>
              </a:rPr>
              <a:t> </a:t>
            </a:r>
            <a:r>
              <a:rPr lang="en-US" dirty="0">
                <a:solidFill>
                  <a:srgbClr val="0070C0"/>
                </a:solidFill>
                <a:latin typeface="Times New Roman" panose="02020603050405020304" pitchFamily="18" charset="0"/>
                <a:cs typeface="Times New Roman" panose="02020603050405020304" pitchFamily="18" charset="0"/>
              </a:rPr>
              <a:t>agonist and is </a:t>
            </a:r>
            <a:r>
              <a:rPr lang="en-US" dirty="0" smtClean="0">
                <a:solidFill>
                  <a:srgbClr val="0070C0"/>
                </a:solidFill>
                <a:latin typeface="Times New Roman" panose="02020603050405020304" pitchFamily="18" charset="0"/>
                <a:cs typeface="Times New Roman" panose="02020603050405020304" pitchFamily="18" charset="0"/>
              </a:rPr>
              <a:t>resistant to </a:t>
            </a:r>
            <a:r>
              <a:rPr lang="en-US" dirty="0">
                <a:solidFill>
                  <a:srgbClr val="0070C0"/>
                </a:solidFill>
                <a:latin typeface="Times New Roman" panose="02020603050405020304" pitchFamily="18" charset="0"/>
                <a:cs typeface="Times New Roman" panose="02020603050405020304" pitchFamily="18" charset="0"/>
              </a:rPr>
              <a:t>MAO.</a:t>
            </a:r>
          </a:p>
          <a:p>
            <a:pPr marL="109728" indent="0">
              <a:buNone/>
            </a:pP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order to prevent this, attempts were made to modify the meta phenol group and make it more resistant to metabolism</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64" r="9381"/>
          <a:stretch/>
        </p:blipFill>
        <p:spPr bwMode="auto">
          <a:xfrm>
            <a:off x="1459833" y="4581128"/>
            <a:ext cx="6064496"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3360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576064"/>
          </a:xfrm>
        </p:spPr>
        <p:txBody>
          <a:bodyPr>
            <a:normAutofit fontScale="90000"/>
          </a:bodyPr>
          <a:lstStyle/>
          <a:p>
            <a:r>
              <a:rPr lang="en-US" b="1" dirty="0">
                <a:solidFill>
                  <a:srgbClr val="0070C0"/>
                </a:solidFill>
                <a:latin typeface="Times New Roman" pitchFamily="18" charset="0"/>
                <a:cs typeface="Times New Roman" pitchFamily="18" charset="0"/>
              </a:rPr>
              <a:t>Biosynthesis</a:t>
            </a:r>
            <a:endParaRPr lang="ar-IQ"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251520" y="1052736"/>
            <a:ext cx="8445624" cy="5112568"/>
          </a:xfrm>
        </p:spPr>
        <p:txBody>
          <a:bodyPr>
            <a:noAutofit/>
          </a:bodyPr>
          <a:lstStyle/>
          <a:p>
            <a:pPr marL="365125" indent="352425" algn="l" rtl="0">
              <a:lnSpc>
                <a:spcPct val="120000"/>
              </a:lnSpc>
              <a:buNone/>
            </a:pPr>
            <a:r>
              <a:rPr lang="en-US" sz="2400" dirty="0">
                <a:solidFill>
                  <a:srgbClr val="0070C0"/>
                </a:solidFill>
                <a:latin typeface="Times New Roman" pitchFamily="18" charset="0"/>
                <a:cs typeface="Times New Roman" pitchFamily="18" charset="0"/>
              </a:rPr>
              <a:t>The first step </a:t>
            </a:r>
            <a:r>
              <a:rPr lang="en-US" sz="2400" dirty="0">
                <a:latin typeface="Times New Roman" pitchFamily="18" charset="0"/>
                <a:cs typeface="Times New Roman" pitchFamily="18" charset="0"/>
              </a:rPr>
              <a:t>in CA biosynthesis is the </a:t>
            </a:r>
            <a:r>
              <a:rPr lang="en-US" sz="2400" dirty="0" smtClean="0">
                <a:latin typeface="Times New Roman" pitchFamily="18" charset="0"/>
                <a:cs typeface="Times New Roman" pitchFamily="18" charset="0"/>
              </a:rPr>
              <a:t>3-hydroxylation of </a:t>
            </a:r>
            <a:r>
              <a:rPr lang="en-US" sz="2400" dirty="0">
                <a:latin typeface="Times New Roman" pitchFamily="18" charset="0"/>
                <a:cs typeface="Times New Roman" pitchFamily="18" charset="0"/>
              </a:rPr>
              <a:t>the amino acid L-tyrosine </a:t>
            </a:r>
            <a:r>
              <a:rPr lang="en-US" sz="2400" dirty="0" smtClean="0">
                <a:latin typeface="Times New Roman" pitchFamily="18" charset="0"/>
                <a:cs typeface="Times New Roman" pitchFamily="18" charset="0"/>
              </a:rPr>
              <a:t>to form L- dihydroxyphenyl alanine (L-DOPA) by </a:t>
            </a:r>
            <a:r>
              <a:rPr lang="en-US" sz="2400" dirty="0" smtClean="0">
                <a:solidFill>
                  <a:srgbClr val="0070C0"/>
                </a:solidFill>
                <a:latin typeface="Times New Roman" pitchFamily="18" charset="0"/>
                <a:cs typeface="Times New Roman" pitchFamily="18" charset="0"/>
              </a:rPr>
              <a:t>tyrosine hydroxylase </a:t>
            </a:r>
            <a:r>
              <a:rPr lang="en-US" sz="2400" dirty="0" smtClean="0">
                <a:latin typeface="Times New Roman" pitchFamily="18" charset="0"/>
                <a:cs typeface="Times New Roman" pitchFamily="18" charset="0"/>
              </a:rPr>
              <a:t>(TH, tyrosine-3-monooxygenase). </a:t>
            </a:r>
          </a:p>
          <a:p>
            <a:pPr marL="365125" indent="352425" algn="just" rtl="0">
              <a:lnSpc>
                <a:spcPct val="120000"/>
              </a:lnSpc>
              <a:buNone/>
            </a:pPr>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usual for the first enzyme in a </a:t>
            </a:r>
            <a:r>
              <a:rPr lang="en-US" sz="2400" dirty="0" smtClean="0">
                <a:latin typeface="Times New Roman" pitchFamily="18" charset="0"/>
                <a:cs typeface="Times New Roman" pitchFamily="18" charset="0"/>
              </a:rPr>
              <a:t>biosynthetic pathway, TH </a:t>
            </a:r>
            <a:r>
              <a:rPr lang="en-US" sz="2400" dirty="0">
                <a:latin typeface="Times New Roman" pitchFamily="18" charset="0"/>
                <a:cs typeface="Times New Roman" pitchFamily="18" charset="0"/>
              </a:rPr>
              <a:t>hydroxylation is the </a:t>
            </a:r>
            <a:r>
              <a:rPr lang="en-US" sz="2400" dirty="0">
                <a:solidFill>
                  <a:srgbClr val="FF0000"/>
                </a:solidFill>
                <a:latin typeface="Times New Roman" pitchFamily="18" charset="0"/>
                <a:cs typeface="Times New Roman" pitchFamily="18" charset="0"/>
              </a:rPr>
              <a:t>rate-limiting step in the </a:t>
            </a:r>
            <a:r>
              <a:rPr lang="en-US" sz="2400" dirty="0" smtClean="0">
                <a:solidFill>
                  <a:srgbClr val="FF0000"/>
                </a:solidFill>
                <a:latin typeface="Times New Roman" pitchFamily="18" charset="0"/>
                <a:cs typeface="Times New Roman" pitchFamily="18" charset="0"/>
              </a:rPr>
              <a:t>biosynthesis of </a:t>
            </a:r>
            <a:r>
              <a:rPr lang="en-US" sz="2400" dirty="0">
                <a:solidFill>
                  <a:srgbClr val="FF0000"/>
                </a:solidFill>
                <a:latin typeface="Times New Roman" pitchFamily="18" charset="0"/>
                <a:cs typeface="Times New Roman" pitchFamily="18" charset="0"/>
              </a:rPr>
              <a:t>NE</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Further inhibitors of TH markedly reduce endogenous NE and DA in the brain and NE in the heart, spleen, and other sympathetically innervated tissues</a:t>
            </a:r>
            <a:r>
              <a:rPr lang="en-US" sz="2400" dirty="0">
                <a:latin typeface="Times New Roman" pitchFamily="18" charset="0"/>
                <a:cs typeface="Times New Roman" pitchFamily="18" charset="0"/>
              </a:rPr>
              <a:t>. This enzyme plays a key role in the regulation of CA biosynthesis and is, therefore, the logical biological target of some drugs.</a:t>
            </a:r>
          </a:p>
          <a:p>
            <a:pPr marL="365125" indent="352425" algn="just" rtl="0">
              <a:lnSpc>
                <a:spcPct val="120000"/>
              </a:lnSpc>
              <a:buNone/>
            </a:pP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0" indent="536575" algn="just" rtl="0">
              <a:buNone/>
            </a:pPr>
            <a:endParaRPr lang="ar-IQ" sz="2400" dirty="0">
              <a:cs typeface="+mj-cs"/>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458611"/>
          </a:xfrm>
        </p:spPr>
        <p:txBody>
          <a:bodyPr>
            <a:normAutofit/>
          </a:bodyPr>
          <a:lstStyle/>
          <a:p>
            <a:pPr marL="109728" indent="0" algn="l" rtl="0">
              <a:buNone/>
            </a:pPr>
            <a:r>
              <a:rPr lang="en-US" sz="2400" dirty="0">
                <a:latin typeface="Times New Roman" panose="02020603050405020304" pitchFamily="18" charset="0"/>
                <a:cs typeface="Times New Roman" panose="02020603050405020304" pitchFamily="18" charset="0"/>
              </a:rPr>
              <a:t>phenolic group is important to activity, so it was necessary</a:t>
            </a:r>
          </a:p>
          <a:p>
            <a:pPr marL="109728" indent="0" algn="l" rtl="0">
              <a:buNone/>
            </a:pPr>
            <a:r>
              <a:rPr lang="en-US" sz="2400" dirty="0">
                <a:latin typeface="Times New Roman" panose="02020603050405020304" pitchFamily="18" charset="0"/>
                <a:cs typeface="Times New Roman" panose="02020603050405020304" pitchFamily="18" charset="0"/>
              </a:rPr>
              <a:t>to replace it with a group which could still bind to the receptor and retain biological activity, but would not be recognized by the metabolic enzyme.</a:t>
            </a:r>
          </a:p>
          <a:p>
            <a:pPr marL="109728" indent="0" algn="l" rtl="0">
              <a:buNone/>
            </a:pPr>
            <a:endParaRPr lang="en-US" sz="2400" dirty="0">
              <a:latin typeface="Times New Roman" panose="02020603050405020304" pitchFamily="18" charset="0"/>
              <a:cs typeface="Times New Roman" panose="02020603050405020304" pitchFamily="18" charset="0"/>
            </a:endParaRPr>
          </a:p>
          <a:p>
            <a:pPr marL="109728" indent="0" algn="l" rtl="0">
              <a:buNone/>
            </a:pPr>
            <a:endParaRPr lang="en-US" sz="2400"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81263"/>
            <a:ext cx="8352928" cy="332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34644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696"/>
            <a:ext cx="8229600" cy="5314595"/>
          </a:xfrm>
        </p:spPr>
        <p:txBody>
          <a:bodyPr>
            <a:normAutofit lnSpcReduction="10000"/>
          </a:bodyPr>
          <a:lstStyle/>
          <a:p>
            <a:pPr marL="109728" indent="0" algn="l" rtl="0">
              <a:buNone/>
            </a:pPr>
            <a:r>
              <a:rPr lang="en-US" sz="2400" dirty="0" smtClean="0">
                <a:latin typeface="Times New Roman" panose="02020603050405020304" pitchFamily="18" charset="0"/>
                <a:cs typeface="Times New Roman" panose="02020603050405020304" pitchFamily="18" charset="0"/>
              </a:rPr>
              <a:t>    Having </a:t>
            </a:r>
            <a:r>
              <a:rPr lang="en-US" sz="2400" dirty="0">
                <a:latin typeface="Times New Roman" panose="02020603050405020304" pitchFamily="18" charset="0"/>
                <a:cs typeface="Times New Roman" panose="02020603050405020304" pitchFamily="18" charset="0"/>
              </a:rPr>
              <a:t>identified the advantages of a hydroxy methyl group at the meta position, attention turned to the N -alkyl substituents. Salbutamol itself has a bulky t-butyl group. </a:t>
            </a:r>
            <a:endParaRPr lang="en-US" sz="2400" dirty="0" smtClean="0">
              <a:latin typeface="Times New Roman" panose="02020603050405020304" pitchFamily="18" charset="0"/>
              <a:cs typeface="Times New Roman" panose="02020603050405020304" pitchFamily="18" charset="0"/>
            </a:endParaRPr>
          </a:p>
          <a:p>
            <a:pPr marL="109728" indent="0" algn="l" rtl="0">
              <a:buNone/>
            </a:pPr>
            <a:r>
              <a:rPr lang="en-US" sz="2400" dirty="0" smtClean="0">
                <a:latin typeface="Times New Roman" panose="02020603050405020304" pitchFamily="18" charset="0"/>
                <a:cs typeface="Times New Roman" panose="02020603050405020304" pitchFamily="18" charset="0"/>
              </a:rPr>
              <a:t>    N </a:t>
            </a:r>
            <a:r>
              <a:rPr lang="en-US" sz="2400" dirty="0">
                <a:latin typeface="Times New Roman" panose="02020603050405020304" pitchFamily="18" charset="0"/>
                <a:cs typeface="Times New Roman" panose="02020603050405020304" pitchFamily="18" charset="0"/>
              </a:rPr>
              <a:t>-Arylalkyl substituents were added which would be capable of reaching the polar region of the binding site.</a:t>
            </a:r>
          </a:p>
          <a:p>
            <a:pPr marL="109728" indent="0" algn="l" rtl="0">
              <a:buNone/>
            </a:pPr>
            <a:r>
              <a:rPr lang="en-US" sz="2400" dirty="0">
                <a:solidFill>
                  <a:srgbClr val="FF0000"/>
                </a:solidFill>
                <a:latin typeface="Times New Roman" panose="02020603050405020304" pitchFamily="18" charset="0"/>
                <a:cs typeface="Times New Roman" panose="02020603050405020304" pitchFamily="18" charset="0"/>
              </a:rPr>
              <a:t> Salmefamol </a:t>
            </a:r>
            <a:r>
              <a:rPr lang="en-US" sz="2400" dirty="0">
                <a:latin typeface="Times New Roman" panose="02020603050405020304" pitchFamily="18" charset="0"/>
                <a:cs typeface="Times New Roman" panose="02020603050405020304" pitchFamily="18" charset="0"/>
              </a:rPr>
              <a:t>is 1.5 times more active than salbutamol and has a longer duration of action (6 hours). </a:t>
            </a:r>
          </a:p>
          <a:p>
            <a:pPr marL="109728" indent="0" algn="l" rtl="0">
              <a:buNone/>
            </a:pPr>
            <a:endParaRPr lang="en-US" sz="2400" dirty="0" smtClean="0">
              <a:latin typeface="Times New Roman" panose="02020603050405020304" pitchFamily="18" charset="0"/>
              <a:cs typeface="Times New Roman" panose="02020603050405020304" pitchFamily="18" charset="0"/>
            </a:endParaRPr>
          </a:p>
          <a:p>
            <a:pPr marL="109728" indent="0" algn="l" rtl="0">
              <a:buNone/>
            </a:pPr>
            <a:endParaRPr lang="en-US" sz="2400" dirty="0">
              <a:latin typeface="Times New Roman" panose="02020603050405020304" pitchFamily="18" charset="0"/>
              <a:cs typeface="Times New Roman" panose="02020603050405020304" pitchFamily="18" charset="0"/>
            </a:endParaRPr>
          </a:p>
          <a:p>
            <a:pPr marL="109728" indent="0" algn="l" rtl="0">
              <a:buNone/>
            </a:pPr>
            <a:endParaRPr lang="en-US" sz="2400" dirty="0" smtClean="0">
              <a:latin typeface="Times New Roman" panose="02020603050405020304" pitchFamily="18" charset="0"/>
              <a:cs typeface="Times New Roman" panose="02020603050405020304" pitchFamily="18" charset="0"/>
            </a:endParaRPr>
          </a:p>
          <a:p>
            <a:pPr marL="109728" indent="0" algn="l" rtl="0">
              <a:buNone/>
            </a:pPr>
            <a:endParaRPr lang="en-US" sz="2400" dirty="0">
              <a:latin typeface="Times New Roman" panose="02020603050405020304" pitchFamily="18" charset="0"/>
              <a:cs typeface="Times New Roman" panose="02020603050405020304" pitchFamily="18" charset="0"/>
            </a:endParaRPr>
          </a:p>
          <a:p>
            <a:pPr marL="109728" indent="0" algn="l" rtl="0">
              <a:buNone/>
            </a:pPr>
            <a:endParaRPr lang="en-US" sz="2400" dirty="0" smtClean="0">
              <a:latin typeface="Times New Roman" panose="02020603050405020304" pitchFamily="18" charset="0"/>
              <a:cs typeface="Times New Roman" panose="02020603050405020304" pitchFamily="18" charset="0"/>
            </a:endParaRPr>
          </a:p>
          <a:p>
            <a:pPr marL="109728" indent="0" algn="l" rtl="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R )- Salmefamol</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789040"/>
            <a:ext cx="5328592"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49242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rtl="0"/>
            <a:r>
              <a:rPr lang="el-GR" sz="2800" b="1" dirty="0" smtClean="0">
                <a:solidFill>
                  <a:schemeClr val="accent5"/>
                </a:solidFill>
                <a:latin typeface="Times New Roman" pitchFamily="18" charset="0"/>
                <a:cs typeface="Times New Roman" pitchFamily="18" charset="0"/>
              </a:rPr>
              <a:t>β</a:t>
            </a:r>
            <a:r>
              <a:rPr lang="en-US" sz="2800" b="1" dirty="0" smtClean="0">
                <a:solidFill>
                  <a:schemeClr val="accent5"/>
                </a:solidFill>
                <a:latin typeface="Times New Roman" pitchFamily="18" charset="0"/>
                <a:cs typeface="Times New Roman" pitchFamily="18" charset="0"/>
              </a:rPr>
              <a:t>3-Adrenergic Receptor Agonists</a:t>
            </a:r>
            <a:endParaRPr lang="ar-IQ" sz="2800" b="1" dirty="0">
              <a:solidFill>
                <a:schemeClr val="accent5"/>
              </a:solidFill>
              <a:latin typeface="Times New Roman" pitchFamily="18" charset="0"/>
              <a:cs typeface="Times New Roman" pitchFamily="18" charset="0"/>
            </a:endParaRPr>
          </a:p>
        </p:txBody>
      </p:sp>
      <p:sp>
        <p:nvSpPr>
          <p:cNvPr id="2" name="Content Placeholder 1"/>
          <p:cNvSpPr>
            <a:spLocks noGrp="1"/>
          </p:cNvSpPr>
          <p:nvPr>
            <p:ph idx="1"/>
          </p:nvPr>
        </p:nvSpPr>
        <p:spPr>
          <a:xfrm>
            <a:off x="251520" y="1481328"/>
            <a:ext cx="8064896" cy="4525963"/>
          </a:xfrm>
        </p:spPr>
        <p:txBody>
          <a:bodyPr>
            <a:normAutofit/>
          </a:bodyPr>
          <a:lstStyle/>
          <a:p>
            <a:pPr marL="365125" indent="354013" algn="just" rtl="0">
              <a:buNone/>
            </a:pPr>
            <a:r>
              <a:rPr lang="en-US" sz="2800" dirty="0" smtClean="0">
                <a:latin typeface="Times New Roman" pitchFamily="18" charset="0"/>
                <a:cs typeface="Times New Roman" pitchFamily="18" charset="0"/>
              </a:rPr>
              <a:t>The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3-receptor has been shown to mediate various pharmacological effects such as lipolysis, thermogenesis, and relaxation of the urinary bladder.</a:t>
            </a:r>
          </a:p>
          <a:p>
            <a:pPr marL="365125" indent="354013" algn="just" rtl="0">
              <a:buNone/>
            </a:pPr>
            <a:r>
              <a:rPr lang="en-US" sz="2800" dirty="0" smtClean="0">
                <a:latin typeface="Times New Roman" pitchFamily="18" charset="0"/>
                <a:cs typeface="Times New Roman" pitchFamily="18" charset="0"/>
              </a:rPr>
              <a:t>Activation of the</a:t>
            </a:r>
            <a:r>
              <a:rPr lang="ar-IQ" sz="2800" dirty="0" smtClean="0">
                <a:latin typeface="Times New Roman" pitchFamily="18" charset="0"/>
                <a:cs typeface="Times New Roman" pitchFamily="18" charset="0"/>
              </a:rPr>
              <a:t> </a:t>
            </a:r>
            <a:r>
              <a:rPr lang="el-GR" sz="2800" dirty="0" smtClean="0">
                <a:latin typeface="Times New Roman" pitchFamily="18" charset="0"/>
                <a:cs typeface="Times New Roman" pitchFamily="18" charset="0"/>
              </a:rPr>
              <a:t>β</a:t>
            </a:r>
            <a:r>
              <a:rPr lang="en-US" sz="2800" dirty="0" smtClean="0">
                <a:latin typeface="Times New Roman" pitchFamily="18" charset="0"/>
                <a:cs typeface="Times New Roman" pitchFamily="18" charset="0"/>
              </a:rPr>
              <a:t>3-receptor is thought to be a possible approach for the treatment of obesity, type 2 diabetes mellitus, and frequent urination.</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50106"/>
          </a:xfrm>
        </p:spPr>
        <p:txBody>
          <a:bodyPr>
            <a:normAutofit/>
          </a:bodyPr>
          <a:lstStyle/>
          <a:p>
            <a:r>
              <a:rPr lang="en-US" sz="3600" b="1" dirty="0" smtClean="0">
                <a:solidFill>
                  <a:schemeClr val="accent5"/>
                </a:solidFill>
                <a:latin typeface="Times New Roman" pitchFamily="18" charset="0"/>
                <a:cs typeface="Times New Roman" pitchFamily="18" charset="0"/>
              </a:rPr>
              <a:t>Indirect-Acting Sympathomimetics</a:t>
            </a:r>
            <a:endParaRPr lang="ar-IQ" sz="3600" b="1" dirty="0">
              <a:solidFill>
                <a:schemeClr val="accent5"/>
              </a:solidFill>
              <a:latin typeface="Times New Roman" pitchFamily="18" charset="0"/>
              <a:cs typeface="Times New Roman" pitchFamily="18" charset="0"/>
            </a:endParaRPr>
          </a:p>
        </p:txBody>
      </p:sp>
      <p:sp>
        <p:nvSpPr>
          <p:cNvPr id="2" name="Content Placeholder 1"/>
          <p:cNvSpPr>
            <a:spLocks noGrp="1"/>
          </p:cNvSpPr>
          <p:nvPr>
            <p:ph idx="1"/>
          </p:nvPr>
        </p:nvSpPr>
        <p:spPr>
          <a:xfrm>
            <a:off x="323528" y="1124744"/>
            <a:ext cx="8229600" cy="5256584"/>
          </a:xfrm>
        </p:spPr>
        <p:txBody>
          <a:bodyPr>
            <a:noAutofit/>
          </a:bodyPr>
          <a:lstStyle/>
          <a:p>
            <a:pPr marL="365125" indent="347663" algn="just" rtl="0">
              <a:buNone/>
            </a:pPr>
            <a:r>
              <a:rPr lang="en-US" sz="2400" dirty="0" smtClean="0">
                <a:latin typeface="Times New Roman" pitchFamily="18" charset="0"/>
                <a:cs typeface="Times New Roman" pitchFamily="18" charset="0"/>
              </a:rPr>
              <a:t>Indirect-acting sympathomimetics act by </a:t>
            </a:r>
            <a:r>
              <a:rPr lang="en-US" sz="2400" dirty="0" smtClean="0">
                <a:solidFill>
                  <a:srgbClr val="FF0000"/>
                </a:solidFill>
                <a:latin typeface="Times New Roman" pitchFamily="18" charset="0"/>
                <a:cs typeface="Times New Roman" pitchFamily="18" charset="0"/>
              </a:rPr>
              <a:t>releasing endogenous NE. </a:t>
            </a:r>
            <a:r>
              <a:rPr lang="en-US" sz="2400" dirty="0" smtClean="0">
                <a:latin typeface="Times New Roman" pitchFamily="18" charset="0"/>
                <a:cs typeface="Times New Roman" pitchFamily="18" charset="0"/>
              </a:rPr>
              <a:t>They also enter the nerve ending by way of the active-uptake process and displace NE from its storage granules. </a:t>
            </a:r>
          </a:p>
          <a:p>
            <a:pPr marL="365125" indent="347663" algn="just" rtl="0">
              <a:buNone/>
            </a:pPr>
            <a:r>
              <a:rPr lang="en-US" sz="2400" dirty="0" smtClean="0">
                <a:latin typeface="Times New Roman" pitchFamily="18" charset="0"/>
                <a:cs typeface="Times New Roman" pitchFamily="18" charset="0"/>
              </a:rPr>
              <a:t>As with the direct-acting agents, the presence of the catechol OH groups enhances the potency of indirect-acting phenylethylamines. However, the indirect-acting drugs that are used therapeutically are </a:t>
            </a:r>
            <a:r>
              <a:rPr lang="en-US" sz="2400" dirty="0" smtClean="0">
                <a:solidFill>
                  <a:srgbClr val="0070C0"/>
                </a:solidFill>
                <a:latin typeface="Times New Roman" pitchFamily="18" charset="0"/>
                <a:cs typeface="Times New Roman" pitchFamily="18" charset="0"/>
              </a:rPr>
              <a:t>not catechol </a:t>
            </a:r>
            <a:r>
              <a:rPr lang="en-US" sz="2400" dirty="0" smtClean="0">
                <a:latin typeface="Times New Roman" pitchFamily="18" charset="0"/>
                <a:cs typeface="Times New Roman" pitchFamily="18" charset="0"/>
              </a:rPr>
              <a:t>derivatives and, in most cases, do not even contain an OH moiety</a:t>
            </a:r>
            <a:r>
              <a:rPr lang="en-US" sz="2400" dirty="0">
                <a:latin typeface="Times New Roman" pitchFamily="18" charset="0"/>
                <a:cs typeface="Times New Roman" pitchFamily="18" charset="0"/>
              </a:rPr>
              <a:t>. In contrast with the direct-acting agents, the presence of a β –hydroxyl group decreases, and an α-methyl group increases, the effectiveness of indirect-acting agents.</a:t>
            </a:r>
          </a:p>
          <a:p>
            <a:pPr marL="365125" indent="347663" algn="just" rtl="0">
              <a:buNone/>
            </a:pPr>
            <a:r>
              <a:rPr lang="en-US" sz="2400" dirty="0" smtClean="0">
                <a:latin typeface="Times New Roman" pitchFamily="18" charset="0"/>
                <a:cs typeface="Times New Roman" pitchFamily="18" charset="0"/>
              </a:rPr>
              <a:t>.</a:t>
            </a:r>
          </a:p>
          <a:p>
            <a:pPr marL="365125" indent="263525" algn="just" rtl="0">
              <a:buNone/>
            </a:pPr>
            <a:r>
              <a:rPr lang="en-US" sz="2800" dirty="0" smtClean="0">
                <a:latin typeface="Times New Roman" pitchFamily="18" charset="0"/>
                <a:cs typeface="Times New Roman" pitchFamily="18" charset="0"/>
              </a:rPr>
              <a:t> </a:t>
            </a:r>
            <a:endParaRPr lang="ar-IQ"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836712"/>
            <a:ext cx="8435280" cy="5170579"/>
          </a:xfrm>
        </p:spPr>
        <p:txBody>
          <a:bodyPr>
            <a:normAutofit/>
          </a:bodyPr>
          <a:lstStyle/>
          <a:p>
            <a:pPr marL="273050" indent="439738" algn="just" rtl="0">
              <a:buNone/>
              <a:tabLst>
                <a:tab pos="273050" algn="l"/>
              </a:tabLst>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presence of nitrogen substituents decreases indirect activity, with substituents larger than methyl groups rendering the compound virtually inactive</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273050" indent="439738" algn="just" rtl="0">
              <a:buNone/>
              <a:tabLst>
                <a:tab pos="273050" algn="l"/>
              </a:tabLst>
            </a:pPr>
            <a:r>
              <a:rPr lang="en-US" dirty="0" smtClean="0">
                <a:latin typeface="Times New Roman" pitchFamily="18" charset="0"/>
                <a:cs typeface="Times New Roman" pitchFamily="18" charset="0"/>
              </a:rPr>
              <a:t>Phenylethylamines that contain </a:t>
            </a:r>
            <a:r>
              <a:rPr lang="en-US" dirty="0" smtClean="0">
                <a:solidFill>
                  <a:srgbClr val="FF0000"/>
                </a:solidFill>
                <a:latin typeface="Times New Roman" pitchFamily="18" charset="0"/>
                <a:cs typeface="Times New Roman" pitchFamily="18" charset="0"/>
              </a:rPr>
              <a:t>a tertiary amino group </a:t>
            </a:r>
            <a:r>
              <a:rPr lang="en-US" dirty="0" smtClean="0">
                <a:latin typeface="Times New Roman" pitchFamily="18" charset="0"/>
                <a:cs typeface="Times New Roman" pitchFamily="18" charset="0"/>
              </a:rPr>
              <a:t>are also ineffective as NE-releasing agents.</a:t>
            </a:r>
          </a:p>
          <a:p>
            <a:pPr marL="365125" indent="347663" algn="just" rtl="0">
              <a:buNone/>
            </a:pPr>
            <a:r>
              <a:rPr lang="en-US" dirty="0" smtClean="0">
                <a:latin typeface="Times New Roman" pitchFamily="18" charset="0"/>
                <a:cs typeface="Times New Roman" pitchFamily="18" charset="0"/>
              </a:rPr>
              <a:t> Amphetamine and p-tyramine are often cited as prototypical indirect-acting sympathomimetics.   Because amphetamine- type drugs exert their primary effects on the CNS.</a:t>
            </a:r>
            <a:endParaRPr lang="ar-IQ" dirty="0">
              <a:latin typeface="Times New Roman" pitchFamily="18" charset="0"/>
              <a:cs typeface="Times New Roman" pitchFamily="18" charset="0"/>
            </a:endParaRPr>
          </a:p>
        </p:txBody>
      </p:sp>
      <p:pic>
        <p:nvPicPr>
          <p:cNvPr id="2050" name="Picture 2" descr="C:\Users\krema\Pictures\2014-04-15 karima\Screenshot031.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l="9574" t="23809" r="12766" b="23810"/>
          <a:stretch>
            <a:fillRect/>
          </a:stretch>
        </p:blipFill>
        <p:spPr bwMode="auto">
          <a:xfrm>
            <a:off x="2051720" y="4293096"/>
            <a:ext cx="5616624" cy="1800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476672"/>
            <a:ext cx="8589640" cy="5688632"/>
          </a:xfrm>
        </p:spPr>
        <p:txBody>
          <a:bodyPr>
            <a:noAutofit/>
          </a:bodyPr>
          <a:lstStyle/>
          <a:p>
            <a:pPr marL="365125" indent="354013" algn="l" rtl="0">
              <a:buNone/>
            </a:pPr>
            <a:r>
              <a:rPr lang="en-US" sz="2800" b="1" dirty="0" smtClean="0">
                <a:solidFill>
                  <a:srgbClr val="FF0000"/>
                </a:solidFill>
                <a:latin typeface="Times New Roman" pitchFamily="18" charset="0"/>
                <a:cs typeface="Times New Roman" pitchFamily="18" charset="0"/>
              </a:rPr>
              <a:t>Hydroxy amphetamine (Paredrine) </a:t>
            </a:r>
          </a:p>
          <a:p>
            <a:pPr marL="365125" indent="354013">
              <a:buNone/>
            </a:pPr>
            <a:r>
              <a:rPr lang="en-US" dirty="0" smtClean="0">
                <a:latin typeface="Times New Roman" pitchFamily="18" charset="0"/>
                <a:cs typeface="Times New Roman" pitchFamily="18" charset="0"/>
              </a:rPr>
              <a:t>Is an effective, Indirect-acting sympathomimetic drug. It differs from amphetamine in the presence of </a:t>
            </a:r>
            <a:r>
              <a:rPr lang="en-US" dirty="0" smtClean="0">
                <a:solidFill>
                  <a:srgbClr val="0070C0"/>
                </a:solidFill>
                <a:latin typeface="Times New Roman" pitchFamily="18" charset="0"/>
                <a:cs typeface="Times New Roman" pitchFamily="18" charset="0"/>
              </a:rPr>
              <a:t>p-OH group </a:t>
            </a:r>
            <a:r>
              <a:rPr lang="en-US" dirty="0" smtClean="0">
                <a:latin typeface="Times New Roman" pitchFamily="18" charset="0"/>
                <a:cs typeface="Times New Roman" pitchFamily="18" charset="0"/>
              </a:rPr>
              <a:t>and so it has little or no CNS-stimulating action. It is used to dilate the pupil for diagnostic eye examinations and for surgical procedures on the eye. </a:t>
            </a:r>
          </a:p>
          <a:p>
            <a:pPr marL="365125" indent="354013">
              <a:buNone/>
            </a:pPr>
            <a:r>
              <a:rPr lang="en-US" b="1" dirty="0" smtClean="0">
                <a:solidFill>
                  <a:srgbClr val="FF0000"/>
                </a:solidFill>
                <a:latin typeface="Times New Roman" pitchFamily="18" charset="0"/>
                <a:cs typeface="Times New Roman" pitchFamily="18" charset="0"/>
              </a:rPr>
              <a:t>Propylhexedrine </a:t>
            </a:r>
            <a:r>
              <a:rPr lang="en-US" b="1" dirty="0">
                <a:solidFill>
                  <a:srgbClr val="FF0000"/>
                </a:solidFill>
                <a:latin typeface="Times New Roman" pitchFamily="18" charset="0"/>
                <a:cs typeface="Times New Roman" pitchFamily="18" charset="0"/>
              </a:rPr>
              <a:t>(Benzedrex) </a:t>
            </a:r>
            <a:r>
              <a:rPr lang="en-US" dirty="0">
                <a:latin typeface="Times New Roman" pitchFamily="18" charset="0"/>
                <a:cs typeface="Times New Roman" pitchFamily="18" charset="0"/>
              </a:rPr>
              <a:t>Another analog of amphetamine in which the aromatic ring has been replaced with a cyclohexane ring. This drug produces vasoconstriction and a decongestant effect on the nasal membranes, but it has only about one half the pressor effect of amphetamine and produces.</a:t>
            </a:r>
          </a:p>
          <a:p>
            <a:pPr marL="365125" indent="354013">
              <a:buNone/>
            </a:pPr>
            <a:endParaRPr lang="en-US" b="1" dirty="0" smtClean="0">
              <a:solidFill>
                <a:srgbClr val="FF0000"/>
              </a:solidFill>
              <a:latin typeface="Times New Roman" pitchFamily="18" charset="0"/>
              <a:cs typeface="Times New Roman" pitchFamily="18" charset="0"/>
            </a:endParaRPr>
          </a:p>
          <a:p>
            <a:pPr marL="365125" indent="354013">
              <a:buNone/>
            </a:pPr>
            <a:endParaRPr lang="en-US" b="1" dirty="0">
              <a:solidFill>
                <a:srgbClr val="FF0000"/>
              </a:solidFill>
              <a:latin typeface="Times New Roman" pitchFamily="18" charset="0"/>
              <a:cs typeface="Times New Roman" pitchFamily="18" charset="0"/>
            </a:endParaRPr>
          </a:p>
          <a:p>
            <a:pPr marL="365125" indent="354013" algn="l" rtl="0">
              <a:buNone/>
            </a:pPr>
            <a:endParaRPr lang="ar-IQ" dirty="0">
              <a:latin typeface="Times New Roman" pitchFamily="18" charset="0"/>
              <a:cs typeface="Times New Roman" pitchFamily="18" charset="0"/>
            </a:endParaRPr>
          </a:p>
        </p:txBody>
      </p:sp>
      <p:pic>
        <p:nvPicPr>
          <p:cNvPr id="1026" name="Picture 2" descr="C:\Users\krema\Pictures\2014-04-15 karima\Screenshot032.jpg"/>
          <p:cNvPicPr>
            <a:picLocks noChangeAspect="1" noChangeArrowheads="1"/>
          </p:cNvPicPr>
          <p:nvPr/>
        </p:nvPicPr>
        <p:blipFill>
          <a:blip r:embed="rId2" cstate="print"/>
          <a:srcRect l="22951" t="11628" r="22951" b="18605"/>
          <a:stretch>
            <a:fillRect/>
          </a:stretch>
        </p:blipFill>
        <p:spPr bwMode="auto">
          <a:xfrm>
            <a:off x="1403648" y="4941168"/>
            <a:ext cx="2232248" cy="1656184"/>
          </a:xfrm>
          <a:prstGeom prst="rect">
            <a:avLst/>
          </a:prstGeom>
          <a:ln>
            <a:noFill/>
          </a:ln>
          <a:effectLst>
            <a:softEdge rad="112500"/>
          </a:effectLst>
        </p:spPr>
      </p:pic>
      <p:pic>
        <p:nvPicPr>
          <p:cNvPr id="5" name="Picture 4" descr="C:\Users\krema\Pictures\2014-04-15 karima\Screenshot033.jpg"/>
          <p:cNvPicPr>
            <a:picLocks noChangeAspect="1" noChangeArrowheads="1"/>
          </p:cNvPicPr>
          <p:nvPr/>
        </p:nvPicPr>
        <p:blipFill>
          <a:blip r:embed="rId3" cstate="print"/>
          <a:srcRect l="23437" t="21951" r="18750" b="19512"/>
          <a:stretch>
            <a:fillRect/>
          </a:stretch>
        </p:blipFill>
        <p:spPr bwMode="auto">
          <a:xfrm>
            <a:off x="5076056" y="5229200"/>
            <a:ext cx="2664296" cy="13681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476672"/>
            <a:ext cx="8784976" cy="576064"/>
          </a:xfrm>
        </p:spPr>
        <p:txBody>
          <a:bodyPr>
            <a:normAutofit fontScale="90000"/>
          </a:bodyPr>
          <a:lstStyle/>
          <a:p>
            <a:pPr rtl="0"/>
            <a:r>
              <a:rPr lang="en-US" sz="3200" b="1" dirty="0" smtClean="0">
                <a:solidFill>
                  <a:schemeClr val="accent5"/>
                </a:solidFill>
                <a:latin typeface="Times New Roman" pitchFamily="18" charset="0"/>
                <a:cs typeface="Times New Roman" pitchFamily="18" charset="0"/>
              </a:rPr>
              <a:t>Sympathomimetics with a Mixed Mechanism of Action</a:t>
            </a:r>
            <a:endParaRPr lang="ar-IQ" sz="3200" b="1" dirty="0">
              <a:solidFill>
                <a:schemeClr val="accent5"/>
              </a:solidFill>
              <a:latin typeface="Times New Roman" pitchFamily="18" charset="0"/>
              <a:cs typeface="Times New Roman" pitchFamily="18" charset="0"/>
            </a:endParaRPr>
          </a:p>
        </p:txBody>
      </p:sp>
      <p:sp>
        <p:nvSpPr>
          <p:cNvPr id="2" name="Content Placeholder 1"/>
          <p:cNvSpPr>
            <a:spLocks noGrp="1"/>
          </p:cNvSpPr>
          <p:nvPr>
            <p:ph idx="1"/>
          </p:nvPr>
        </p:nvSpPr>
        <p:spPr>
          <a:xfrm>
            <a:off x="179512" y="980728"/>
            <a:ext cx="8507288" cy="5760640"/>
          </a:xfrm>
        </p:spPr>
        <p:txBody>
          <a:bodyPr>
            <a:noAutofit/>
          </a:bodyPr>
          <a:lstStyle/>
          <a:p>
            <a:pPr marL="365125" indent="352425" algn="just" rtl="0">
              <a:buNone/>
            </a:pPr>
            <a:r>
              <a:rPr lang="en-US" sz="2400" dirty="0" smtClean="0">
                <a:latin typeface="Times New Roman" pitchFamily="18" charset="0"/>
                <a:cs typeface="Times New Roman" pitchFamily="18" charset="0"/>
              </a:rPr>
              <a:t>Those phenylethylamines considered to have a </a:t>
            </a:r>
            <a:r>
              <a:rPr lang="en-US" sz="2400" dirty="0" smtClean="0">
                <a:solidFill>
                  <a:srgbClr val="0070C0"/>
                </a:solidFill>
                <a:latin typeface="Times New Roman" pitchFamily="18" charset="0"/>
                <a:cs typeface="Times New Roman" pitchFamily="18" charset="0"/>
              </a:rPr>
              <a:t>mixed mechanism of action</a:t>
            </a:r>
            <a:r>
              <a:rPr lang="en-US" sz="2400" dirty="0" smtClean="0">
                <a:latin typeface="Times New Roman" pitchFamily="18" charset="0"/>
                <a:cs typeface="Times New Roman" pitchFamily="18" charset="0"/>
              </a:rPr>
              <a:t> usually have no hydroxyls on the  aromatic ring but do have a </a:t>
            </a:r>
            <a:r>
              <a:rPr lang="el-GR" sz="2400" dirty="0" smtClean="0">
                <a:solidFill>
                  <a:srgbClr val="00B050"/>
                </a:solidFill>
                <a:latin typeface="Times New Roman" pitchFamily="18" charset="0"/>
                <a:cs typeface="Times New Roman" pitchFamily="18" charset="0"/>
              </a:rPr>
              <a:t>β</a:t>
            </a:r>
            <a:r>
              <a:rPr lang="en-US" sz="2400" dirty="0" smtClean="0">
                <a:solidFill>
                  <a:srgbClr val="00B050"/>
                </a:solidFill>
                <a:latin typeface="Times New Roman" pitchFamily="18" charset="0"/>
                <a:cs typeface="Times New Roman" pitchFamily="18" charset="0"/>
              </a:rPr>
              <a:t> -hydroxyl group</a:t>
            </a:r>
            <a:r>
              <a:rPr lang="en-US" sz="2400" dirty="0" smtClean="0">
                <a:latin typeface="Times New Roman" pitchFamily="18" charset="0"/>
                <a:cs typeface="Times New Roman" pitchFamily="18" charset="0"/>
              </a:rPr>
              <a:t>.</a:t>
            </a:r>
          </a:p>
          <a:p>
            <a:pPr marL="365125" indent="352425" algn="just">
              <a:buNone/>
            </a:pPr>
            <a:r>
              <a:rPr lang="en-US" sz="2400" b="1" i="1" dirty="0" smtClean="0">
                <a:latin typeface="Times New Roman" pitchFamily="18" charset="0"/>
                <a:cs typeface="Times New Roman" pitchFamily="18" charset="0"/>
              </a:rPr>
              <a:t> </a:t>
            </a:r>
            <a:r>
              <a:rPr lang="en-US" sz="2400" b="1" i="1" dirty="0" smtClean="0">
                <a:solidFill>
                  <a:srgbClr val="FF0000"/>
                </a:solidFill>
                <a:latin typeface="Times New Roman" pitchFamily="18" charset="0"/>
                <a:cs typeface="Times New Roman" pitchFamily="18" charset="0"/>
              </a:rPr>
              <a:t>D-(-)-Ephedrine</a:t>
            </a:r>
            <a:r>
              <a:rPr lang="en-US" sz="2400" dirty="0" smtClean="0">
                <a:latin typeface="Times New Roman" pitchFamily="18" charset="0"/>
                <a:cs typeface="Times New Roman" pitchFamily="18" charset="0"/>
              </a:rPr>
              <a:t>. The pharmacological activity of (1R,2S)-D-</a:t>
            </a:r>
            <a:r>
              <a:rPr lang="en-US" sz="2400" dirty="0">
                <a:latin typeface="Times New Roman" pitchFamily="18" charset="0"/>
                <a:cs typeface="Times New Roman" pitchFamily="18" charset="0"/>
              </a:rPr>
              <a:t>(-)-They are thus orally active </a:t>
            </a:r>
            <a:r>
              <a:rPr lang="en-US" sz="2400" dirty="0" smtClean="0">
                <a:latin typeface="Times New Roman" pitchFamily="18" charset="0"/>
                <a:cs typeface="Times New Roman" pitchFamily="18" charset="0"/>
              </a:rPr>
              <a:t>resembles that of E.</a:t>
            </a:r>
          </a:p>
          <a:p>
            <a:pPr marL="365125" indent="352425" algn="just">
              <a:buNone/>
            </a:pPr>
            <a:r>
              <a:rPr lang="en-US" sz="2400" dirty="0" smtClean="0">
                <a:latin typeface="Times New Roman" pitchFamily="18" charset="0"/>
                <a:cs typeface="Times New Roman" pitchFamily="18" charset="0"/>
              </a:rPr>
              <a:t> The drug acts</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on both </a:t>
            </a:r>
            <a:r>
              <a:rPr lang="el-GR" sz="2400" dirty="0" smtClean="0">
                <a:latin typeface="Times New Roman" pitchFamily="18" charset="0"/>
                <a:cs typeface="Times New Roman" pitchFamily="18" charset="0"/>
              </a:rPr>
              <a:t>α</a:t>
            </a:r>
            <a:r>
              <a:rPr lang="en-US" sz="2400" dirty="0" smtClean="0">
                <a:latin typeface="Times New Roman" pitchFamily="18" charset="0"/>
                <a:cs typeface="Times New Roman" pitchFamily="18" charset="0"/>
              </a:rPr>
              <a:t> – and </a:t>
            </a:r>
            <a:r>
              <a:rPr lang="el-GR" sz="2400" dirty="0" smtClean="0">
                <a:latin typeface="Times New Roman" pitchFamily="18" charset="0"/>
                <a:cs typeface="Times New Roman" pitchFamily="18" charset="0"/>
              </a:rPr>
              <a:t>β</a:t>
            </a:r>
            <a:r>
              <a:rPr lang="en-US" sz="2400" dirty="0" smtClean="0">
                <a:latin typeface="Times New Roman" pitchFamily="18" charset="0"/>
                <a:cs typeface="Times New Roman" pitchFamily="18" charset="0"/>
              </a:rPr>
              <a:t> -receptors. Its ability to activate </a:t>
            </a:r>
            <a:r>
              <a:rPr lang="el-GR" sz="2400" dirty="0" smtClean="0">
                <a:latin typeface="Times New Roman" pitchFamily="18" charset="0"/>
                <a:cs typeface="Times New Roman" pitchFamily="18" charset="0"/>
              </a:rPr>
              <a:t>α</a:t>
            </a:r>
            <a:r>
              <a:rPr lang="en-US" sz="2400" dirty="0" smtClean="0">
                <a:latin typeface="Times New Roman" pitchFamily="18" charset="0"/>
                <a:cs typeface="Times New Roman" pitchFamily="18" charset="0"/>
              </a:rPr>
              <a:t>–receptors probably accounted for its earlier use in asthma. It is the classic example of a sympathomimetic with a mixed mechanism of action</a:t>
            </a:r>
            <a:r>
              <a:rPr lang="en-US" sz="2400" dirty="0">
                <a:latin typeface="Times New Roman" pitchFamily="18" charset="0"/>
                <a:cs typeface="Times New Roman" pitchFamily="18" charset="0"/>
              </a:rPr>
              <a:t>. </a:t>
            </a:r>
            <a:r>
              <a:rPr lang="en-US" dirty="0">
                <a:solidFill>
                  <a:srgbClr val="0070C0"/>
                </a:solidFill>
                <a:latin typeface="Times New Roman" pitchFamily="18" charset="0"/>
                <a:cs typeface="Times New Roman" pitchFamily="18" charset="0"/>
              </a:rPr>
              <a:t>Lacking H-bonding phenolic OH groups, ephedrine is less polar (log P  1.05, pKa  9.6) and, thus, crosses the BBB far better than do other CAs. </a:t>
            </a:r>
            <a:r>
              <a:rPr lang="en-US" dirty="0">
                <a:latin typeface="Times New Roman" pitchFamily="18" charset="0"/>
                <a:cs typeface="Times New Roman" pitchFamily="18" charset="0"/>
              </a:rPr>
              <a:t>Therefore, ephedrine has been used as a CNS stimulant and exhibits side effects related to its action in the brain</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The drug is not metabolized by either MAO or COMT and therefore has more oral activity and longer DOA than E.</a:t>
            </a:r>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rema\Pictures\2014-04-15 karima\Screenshot034.jpg"/>
          <p:cNvPicPr>
            <a:picLocks noGrp="1" noChangeAspect="1" noChangeArrowheads="1"/>
          </p:cNvPicPr>
          <p:nvPr>
            <p:ph idx="1"/>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Lst>
          </a:blip>
          <a:srcRect l="7573" t="11537" r="12140" b="18462"/>
          <a:stretch/>
        </p:blipFill>
        <p:spPr bwMode="auto">
          <a:xfrm>
            <a:off x="179512" y="980728"/>
            <a:ext cx="8712967" cy="54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363272" cy="5568280"/>
          </a:xfrm>
        </p:spPr>
        <p:txBody>
          <a:bodyPr/>
          <a:lstStyle/>
          <a:p>
            <a:pPr marL="0" indent="0" algn="just">
              <a:buNone/>
            </a:pPr>
            <a:r>
              <a:rPr lang="en-US" dirty="0" smtClean="0">
                <a:latin typeface="Times New Roman" panose="02020603050405020304" pitchFamily="18" charset="0"/>
                <a:cs typeface="Times New Roman" panose="02020603050405020304" pitchFamily="18" charset="0"/>
              </a:rPr>
              <a:t>    Ephedrine </a:t>
            </a:r>
            <a:r>
              <a:rPr lang="en-US" dirty="0">
                <a:latin typeface="Times New Roman" panose="02020603050405020304" pitchFamily="18" charset="0"/>
                <a:cs typeface="Times New Roman" panose="02020603050405020304" pitchFamily="18" charset="0"/>
              </a:rPr>
              <a:t>exhibits optical isomerism and has two chiral centres, giving rise to four stereoisomers. </a:t>
            </a: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By </a:t>
            </a:r>
            <a:r>
              <a:rPr lang="en-US" dirty="0">
                <a:latin typeface="Times New Roman" panose="02020603050405020304" pitchFamily="18" charset="0"/>
                <a:cs typeface="Times New Roman" panose="02020603050405020304" pitchFamily="18" charset="0"/>
              </a:rPr>
              <a:t>convention, the pair of enantiomers with </a:t>
            </a:r>
            <a:r>
              <a:rPr lang="en-US" dirty="0" smtClean="0">
                <a:latin typeface="Times New Roman" panose="02020603050405020304" pitchFamily="18" charset="0"/>
                <a:cs typeface="Times New Roman" panose="02020603050405020304" pitchFamily="18" charset="0"/>
              </a:rPr>
              <a:t>the stereochemistry </a:t>
            </a:r>
            <a:r>
              <a:rPr lang="en-US" dirty="0">
                <a:latin typeface="Times New Roman" panose="02020603050405020304" pitchFamily="18" charset="0"/>
                <a:cs typeface="Times New Roman" panose="02020603050405020304" pitchFamily="18" charset="0"/>
              </a:rPr>
              <a:t>(1R,2S) and (1S,2R) is designated ephedrine, while the pair of enantiomers with the stereochemistry (1R,2R) and (1S,2S) is called pseudoephedrine. </a:t>
            </a: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Ephedrine </a:t>
            </a:r>
            <a:r>
              <a:rPr lang="en-US" dirty="0">
                <a:latin typeface="Times New Roman" panose="02020603050405020304" pitchFamily="18" charset="0"/>
                <a:cs typeface="Times New Roman" panose="02020603050405020304" pitchFamily="18" charset="0"/>
              </a:rPr>
              <a:t>is a substituted amphetamine and a structural methamphetamine analogue. It differs from methamphetamine only by the presence of a hydroxyl group (—OH</a:t>
            </a:r>
            <a:r>
              <a:rPr lang="en-US" dirty="0" smtClean="0">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458764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363272" cy="5496272"/>
          </a:xfrm>
        </p:spPr>
        <p:txBody>
          <a:bodyPr/>
          <a:lstStyle/>
          <a:p>
            <a:pPr marL="0" indent="0">
              <a:buNone/>
            </a:pP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presence of an N-methyl group decreases binding affinities at α receptors, compared with norephedrine. Ephedrine, though, binds better than </a:t>
            </a:r>
            <a:r>
              <a:rPr lang="en-US" dirty="0" smtClean="0">
                <a:latin typeface="Times New Roman" panose="02020603050405020304" pitchFamily="18" charset="0"/>
                <a:cs typeface="Times New Roman" panose="02020603050405020304" pitchFamily="18" charset="0"/>
              </a:rPr>
              <a:t>N-methyl ephedrine</a:t>
            </a:r>
            <a:r>
              <a:rPr lang="en-US" dirty="0">
                <a:latin typeface="Times New Roman" panose="02020603050405020304" pitchFamily="18" charset="0"/>
                <a:cs typeface="Times New Roman" panose="02020603050405020304" pitchFamily="18" charset="0"/>
              </a:rPr>
              <a:t>, which has an additional methyl group at the nitrogen atom. Also the steric orientation of the hydroxyl group is important for receptor binding </a:t>
            </a:r>
            <a:r>
              <a:rPr lang="en-US" dirty="0" smtClean="0">
                <a:latin typeface="Times New Roman" panose="02020603050405020304" pitchFamily="18" charset="0"/>
                <a:cs typeface="Times New Roman" panose="02020603050405020304" pitchFamily="18" charset="0"/>
              </a:rPr>
              <a:t>and functional </a:t>
            </a:r>
            <a:r>
              <a:rPr lang="en-US" dirty="0">
                <a:latin typeface="Times New Roman" panose="02020603050405020304" pitchFamily="18" charset="0"/>
                <a:cs typeface="Times New Roman" panose="02020603050405020304" pitchFamily="18" charset="0"/>
              </a:rPr>
              <a:t>activity. </a:t>
            </a:r>
            <a:endParaRPr lang="en-US" dirty="0" smtClean="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Compounds </a:t>
            </a:r>
            <a:r>
              <a:rPr lang="en-US" b="1" dirty="0">
                <a:latin typeface="Times New Roman" panose="02020603050405020304" pitchFamily="18" charset="0"/>
                <a:cs typeface="Times New Roman" panose="02020603050405020304" pitchFamily="18" charset="0"/>
              </a:rPr>
              <a:t>with decreasing α-receptor affinity</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645024"/>
            <a:ext cx="828092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1183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908721"/>
            <a:ext cx="7272808" cy="4536504"/>
          </a:xfrm>
        </p:spPr>
        <p:txBody>
          <a:bodyPr/>
          <a:lstStyle/>
          <a:p>
            <a:pPr marL="365125" indent="268288" algn="l" rtl="0">
              <a:buNone/>
            </a:pPr>
            <a:r>
              <a:rPr lang="en-US" sz="2400" dirty="0" smtClean="0">
                <a:solidFill>
                  <a:srgbClr val="0070C0"/>
                </a:solidFill>
                <a:latin typeface="Times New Roman" pitchFamily="18" charset="0"/>
                <a:cs typeface="Times New Roman" pitchFamily="18" charset="0"/>
              </a:rPr>
              <a:t>The second step </a:t>
            </a:r>
            <a:r>
              <a:rPr lang="en-US" sz="2400" dirty="0" smtClean="0">
                <a:latin typeface="Times New Roman" pitchFamily="18" charset="0"/>
                <a:cs typeface="Times New Roman" pitchFamily="18" charset="0"/>
              </a:rPr>
              <a:t>is the decarboxylation of L-DOPA to give DA. The enzyme involved is DOPA decarboxylase. </a:t>
            </a:r>
          </a:p>
          <a:p>
            <a:pPr marL="365125" indent="352425" algn="l" rtl="0">
              <a:buNone/>
            </a:pPr>
            <a:r>
              <a:rPr lang="en-US" sz="2400" dirty="0" smtClean="0">
                <a:solidFill>
                  <a:srgbClr val="0070C0"/>
                </a:solidFill>
                <a:latin typeface="Times New Roman" pitchFamily="18" charset="0"/>
                <a:cs typeface="Times New Roman" pitchFamily="18" charset="0"/>
              </a:rPr>
              <a:t>The third step </a:t>
            </a:r>
            <a:r>
              <a:rPr lang="en-US" sz="2400" dirty="0" smtClean="0">
                <a:latin typeface="Times New Roman" pitchFamily="18" charset="0"/>
                <a:cs typeface="Times New Roman" pitchFamily="18" charset="0"/>
              </a:rPr>
              <a:t>is side-chain hydroxylation of DA to give NE. </a:t>
            </a:r>
          </a:p>
          <a:p>
            <a:pPr marL="365125" indent="268288" algn="just" rtl="0">
              <a:buNone/>
            </a:pPr>
            <a:r>
              <a:rPr lang="en-US" sz="2400" dirty="0" smtClean="0">
                <a:solidFill>
                  <a:srgbClr val="0070C0"/>
                </a:solidFill>
                <a:latin typeface="Times New Roman" pitchFamily="18" charset="0"/>
                <a:cs typeface="Times New Roman" pitchFamily="18" charset="0"/>
              </a:rPr>
              <a:t>The last step </a:t>
            </a:r>
            <a:r>
              <a:rPr lang="en-US" sz="2400" dirty="0" smtClean="0">
                <a:latin typeface="Times New Roman" pitchFamily="18" charset="0"/>
                <a:cs typeface="Times New Roman" pitchFamily="18" charset="0"/>
              </a:rPr>
              <a:t>is the N-methylation of NE to give E in the adrenal medulla. The reaction is catalyzed by the enzyme phenylethanolamine-N-methyl transferase (PNMT).</a:t>
            </a:r>
            <a:endParaRPr lang="ar-IQ" dirty="0" smtClean="0">
              <a:latin typeface="Times New Roman" panose="02020603050405020304" pitchFamily="18" charset="0"/>
              <a:cs typeface="Times New Roman" panose="02020603050405020304" pitchFamily="18" charset="0"/>
            </a:endParaRPr>
          </a:p>
          <a:p>
            <a:endParaRPr lang="ar-IQ"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48680"/>
            <a:ext cx="8229600" cy="576064"/>
          </a:xfrm>
        </p:spPr>
        <p:txBody>
          <a:bodyPr>
            <a:normAutofit fontScale="90000"/>
          </a:bodyPr>
          <a:lstStyle/>
          <a:p>
            <a:pPr rtl="0"/>
            <a:r>
              <a:rPr lang="en-US" sz="3600" b="1" dirty="0" smtClean="0">
                <a:solidFill>
                  <a:schemeClr val="accent5"/>
                </a:solidFill>
                <a:latin typeface="Times New Roman" pitchFamily="18" charset="0"/>
                <a:cs typeface="Times New Roman" pitchFamily="18" charset="0"/>
              </a:rPr>
              <a:t>Phenylpropanolamine (Propadrine)</a:t>
            </a:r>
            <a:endParaRPr lang="ar-IQ" sz="3600" b="1" dirty="0">
              <a:solidFill>
                <a:schemeClr val="accent5"/>
              </a:solidFill>
              <a:latin typeface="Times New Roman" pitchFamily="18" charset="0"/>
              <a:cs typeface="Times New Roman" pitchFamily="18" charset="0"/>
            </a:endParaRPr>
          </a:p>
        </p:txBody>
      </p:sp>
      <p:sp>
        <p:nvSpPr>
          <p:cNvPr id="2" name="Content Placeholder 1"/>
          <p:cNvSpPr>
            <a:spLocks noGrp="1"/>
          </p:cNvSpPr>
          <p:nvPr>
            <p:ph idx="1"/>
          </p:nvPr>
        </p:nvSpPr>
        <p:spPr>
          <a:xfrm>
            <a:off x="457200" y="1196752"/>
            <a:ext cx="8229600" cy="4810539"/>
          </a:xfrm>
        </p:spPr>
        <p:txBody>
          <a:bodyPr>
            <a:normAutofit/>
          </a:bodyPr>
          <a:lstStyle/>
          <a:p>
            <a:pPr marL="365125" indent="354013" algn="just" rtl="0">
              <a:buNone/>
            </a:pPr>
            <a:r>
              <a:rPr lang="en-US" sz="2400" dirty="0" smtClean="0">
                <a:latin typeface="Times New Roman" pitchFamily="18" charset="0"/>
                <a:cs typeface="Times New Roman" pitchFamily="18" charset="0"/>
              </a:rPr>
              <a:t>Is the </a:t>
            </a:r>
            <a:r>
              <a:rPr lang="en-US" sz="2400" dirty="0" smtClean="0">
                <a:solidFill>
                  <a:srgbClr val="FF0000"/>
                </a:solidFill>
                <a:latin typeface="Times New Roman" pitchFamily="18" charset="0"/>
                <a:cs typeface="Times New Roman" pitchFamily="18" charset="0"/>
              </a:rPr>
              <a:t>N- desmethyl </a:t>
            </a:r>
            <a:r>
              <a:rPr lang="en-US" sz="2400" dirty="0" smtClean="0">
                <a:latin typeface="Times New Roman" pitchFamily="18" charset="0"/>
                <a:cs typeface="Times New Roman" pitchFamily="18" charset="0"/>
              </a:rPr>
              <a:t>analog of ephedrine and thus has many similar properties. Lacking the N-methyl group, phenylpropanolamine is slightly  more polar, and therefore does </a:t>
            </a:r>
            <a:r>
              <a:rPr lang="en-US" sz="2400" dirty="0" smtClean="0">
                <a:solidFill>
                  <a:srgbClr val="00B050"/>
                </a:solidFill>
                <a:latin typeface="Times New Roman" pitchFamily="18" charset="0"/>
                <a:cs typeface="Times New Roman" pitchFamily="18" charset="0"/>
              </a:rPr>
              <a:t>not enter the CNS </a:t>
            </a:r>
            <a:r>
              <a:rPr lang="en-US" sz="2400" dirty="0" smtClean="0">
                <a:latin typeface="Times New Roman" pitchFamily="18" charset="0"/>
                <a:cs typeface="Times New Roman" pitchFamily="18" charset="0"/>
              </a:rPr>
              <a:t>as well as ephedrine. This modification gives an agent that has slightly higher vasopressive action and lower central stimulatory action than ephedrine. Its action as a nasal decongestant is more prolonged than that of ephedrine. It is orally active.</a:t>
            </a:r>
            <a:endParaRPr lang="ar-IQ" sz="2400" dirty="0">
              <a:latin typeface="Times New Roman" pitchFamily="18" charset="0"/>
              <a:cs typeface="Times New Roman" pitchFamily="18"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53" t="16525" r="10772" b="19596"/>
          <a:stretch/>
        </p:blipFill>
        <p:spPr bwMode="auto">
          <a:xfrm>
            <a:off x="1907704" y="4509120"/>
            <a:ext cx="5472608" cy="20882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274638"/>
            <a:ext cx="8712968" cy="994122"/>
          </a:xfrm>
        </p:spPr>
        <p:txBody>
          <a:bodyPr>
            <a:normAutofit/>
          </a:bodyPr>
          <a:lstStyle/>
          <a:p>
            <a:pPr rtl="0"/>
            <a:r>
              <a:rPr lang="ar-IQ" sz="2800" b="1" dirty="0" smtClean="0">
                <a:solidFill>
                  <a:schemeClr val="accent5"/>
                </a:solidFill>
                <a:latin typeface="Times New Roman" panose="02020603050405020304" pitchFamily="18" charset="0"/>
                <a:cs typeface="Times New Roman" panose="02020603050405020304" pitchFamily="18" charset="0"/>
              </a:rPr>
              <a:t> </a:t>
            </a:r>
            <a:r>
              <a:rPr lang="en-US" sz="2800" b="1" dirty="0" smtClean="0">
                <a:solidFill>
                  <a:schemeClr val="accent5"/>
                </a:solidFill>
                <a:latin typeface="Times New Roman" panose="02020603050405020304" pitchFamily="18" charset="0"/>
                <a:cs typeface="Times New Roman" panose="02020603050405020304" pitchFamily="18" charset="0"/>
              </a:rPr>
              <a:t>Adrenergic receptor antagonists (blockers)</a:t>
            </a:r>
            <a:endParaRPr lang="ar-IQ" sz="2800" b="1" dirty="0">
              <a:solidFill>
                <a:schemeClr val="accent5"/>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79512" y="980728"/>
            <a:ext cx="8507288" cy="5616624"/>
          </a:xfrm>
        </p:spPr>
        <p:txBody>
          <a:bodyPr>
            <a:normAutofit/>
          </a:bodyPr>
          <a:lstStyle/>
          <a:p>
            <a:pPr marL="365125" indent="358775" algn="l" rtl="0">
              <a:buNone/>
              <a:tabLst>
                <a:tab pos="723900" algn="l"/>
              </a:tabLst>
            </a:pPr>
            <a:r>
              <a:rPr lang="en-US" sz="2800" b="1" dirty="0" smtClean="0">
                <a:solidFill>
                  <a:schemeClr val="accent5"/>
                </a:solidFill>
                <a:latin typeface="Times New Roman" pitchFamily="18" charset="0"/>
                <a:cs typeface="Times New Roman" pitchFamily="18" charset="0"/>
              </a:rPr>
              <a:t>Nonselective </a:t>
            </a:r>
            <a:r>
              <a:rPr lang="el-GR" sz="2800" b="1" dirty="0" smtClean="0">
                <a:solidFill>
                  <a:schemeClr val="accent5"/>
                </a:solidFill>
                <a:latin typeface="Times New Roman"/>
                <a:cs typeface="Times New Roman"/>
              </a:rPr>
              <a:t>α</a:t>
            </a:r>
            <a:r>
              <a:rPr lang="en-US" sz="2800" b="1" dirty="0" smtClean="0">
                <a:solidFill>
                  <a:schemeClr val="accent5"/>
                </a:solidFill>
                <a:latin typeface="Times New Roman" pitchFamily="18" charset="0"/>
                <a:cs typeface="Times New Roman" pitchFamily="18" charset="0"/>
              </a:rPr>
              <a:t> –blockers:</a:t>
            </a:r>
          </a:p>
          <a:p>
            <a:pPr marL="365125" indent="354013" algn="just" rtl="0">
              <a:buNone/>
            </a:pPr>
            <a:r>
              <a:rPr lang="en-US" dirty="0" smtClean="0">
                <a:latin typeface="Times New Roman" pitchFamily="18" charset="0"/>
                <a:cs typeface="Times New Roman" pitchFamily="18" charset="0"/>
              </a:rPr>
              <a:t>Because </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-agonists cause vasoconstriction and raise blood pressure, </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-blockers should be therapeutically used as antihypertensive agents. The </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-blockers consist of several compounds of diverse chemical structure that bear little obvious resemblance to the </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-agonists. Unlike the </a:t>
            </a:r>
            <a:r>
              <a:rPr lang="el-GR" dirty="0" smtClean="0">
                <a:latin typeface="Times New Roman" pitchFamily="18" charset="0"/>
                <a:cs typeface="Times New Roman" pitchFamily="18" charset="0"/>
              </a:rPr>
              <a:t>β</a:t>
            </a:r>
            <a:r>
              <a:rPr lang="en-US" dirty="0" smtClean="0">
                <a:latin typeface="Times New Roman" pitchFamily="18" charset="0"/>
                <a:cs typeface="Times New Roman" pitchFamily="18" charset="0"/>
              </a:rPr>
              <a:t>-blockers, which bear clear structural similarities to the adrenergic agonists.</a:t>
            </a:r>
          </a:p>
          <a:p>
            <a:pPr>
              <a:buNone/>
            </a:pPr>
            <a:r>
              <a:rPr lang="it-IT" b="1" dirty="0" smtClean="0">
                <a:latin typeface="Times New Roman" pitchFamily="18" charset="0"/>
                <a:cs typeface="Times New Roman" pitchFamily="18" charset="0"/>
              </a:rPr>
              <a:t> </a:t>
            </a:r>
            <a:endParaRPr lang="ar-IQ"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435280" cy="922114"/>
          </a:xfrm>
        </p:spPr>
        <p:txBody>
          <a:bodyPr>
            <a:normAutofit/>
          </a:bodyPr>
          <a:lstStyle/>
          <a:p>
            <a:pPr rtl="0"/>
            <a:r>
              <a:rPr lang="it-IT" sz="3200" b="1" dirty="0" smtClean="0">
                <a:solidFill>
                  <a:schemeClr val="accent5"/>
                </a:solidFill>
                <a:latin typeface="Times New Roman" pitchFamily="18" charset="0"/>
                <a:cs typeface="Times New Roman" pitchFamily="18" charset="0"/>
              </a:rPr>
              <a:t>Tolazoline (Priscoline) and phentolamine (Regitine)</a:t>
            </a:r>
            <a:endParaRPr lang="ar-IQ" sz="3200" b="1" dirty="0">
              <a:solidFill>
                <a:schemeClr val="accent5"/>
              </a:solidFill>
            </a:endParaRPr>
          </a:p>
        </p:txBody>
      </p:sp>
      <p:sp>
        <p:nvSpPr>
          <p:cNvPr id="2" name="Content Placeholder 1"/>
          <p:cNvSpPr>
            <a:spLocks noGrp="1"/>
          </p:cNvSpPr>
          <p:nvPr>
            <p:ph idx="1"/>
          </p:nvPr>
        </p:nvSpPr>
        <p:spPr>
          <a:xfrm>
            <a:off x="457200" y="1052736"/>
            <a:ext cx="8229600" cy="4954555"/>
          </a:xfrm>
        </p:spPr>
        <p:txBody>
          <a:bodyPr>
            <a:normAutofit/>
          </a:bodyPr>
          <a:lstStyle/>
          <a:p>
            <a:pPr marL="365125" indent="354013" algn="just" rtl="0">
              <a:buNone/>
            </a:pPr>
            <a:r>
              <a:rPr lang="en-US" sz="2400" dirty="0" smtClean="0">
                <a:latin typeface="Times New Roman" pitchFamily="18" charset="0"/>
                <a:cs typeface="Times New Roman" pitchFamily="18" charset="0"/>
              </a:rPr>
              <a:t>Are imidazoline competitive </a:t>
            </a:r>
            <a:r>
              <a:rPr lang="el-GR" sz="2400" dirty="0" smtClean="0">
                <a:latin typeface="Times New Roman" pitchFamily="18" charset="0"/>
                <a:cs typeface="Times New Roman" pitchFamily="18" charset="0"/>
              </a:rPr>
              <a:t>α</a:t>
            </a:r>
            <a:r>
              <a:rPr lang="en-US" sz="2400" dirty="0" smtClean="0">
                <a:latin typeface="Times New Roman" pitchFamily="18" charset="0"/>
                <a:cs typeface="Times New Roman" pitchFamily="18" charset="0"/>
              </a:rPr>
              <a:t> -blockers, and primarily of historical interest. The structure of tolazoline are similar to the imidazoline </a:t>
            </a:r>
            <a:r>
              <a:rPr lang="el-GR" sz="2400" dirty="0" smtClean="0">
                <a:latin typeface="Times New Roman" pitchFamily="18" charset="0"/>
                <a:cs typeface="Times New Roman" pitchFamily="18" charset="0"/>
              </a:rPr>
              <a:t>α</a:t>
            </a:r>
            <a:r>
              <a:rPr lang="en-US" sz="2400" dirty="0" smtClean="0">
                <a:latin typeface="Times New Roman" pitchFamily="18" charset="0"/>
                <a:cs typeface="Times New Roman" pitchFamily="18" charset="0"/>
              </a:rPr>
              <a:t>1-agonists, but does not have the </a:t>
            </a:r>
            <a:r>
              <a:rPr lang="en-US" sz="2400" dirty="0" smtClean="0">
                <a:solidFill>
                  <a:srgbClr val="0070C0"/>
                </a:solidFill>
                <a:latin typeface="Times New Roman" pitchFamily="18" charset="0"/>
                <a:cs typeface="Times New Roman" pitchFamily="18" charset="0"/>
              </a:rPr>
              <a:t>lipophilic substituents required for agonist activity. </a:t>
            </a:r>
          </a:p>
          <a:p>
            <a:pPr marL="365125" indent="354013" algn="just" rtl="0">
              <a:buNone/>
            </a:pPr>
            <a:r>
              <a:rPr lang="en-US" sz="2400" dirty="0" smtClean="0">
                <a:latin typeface="Times New Roman" pitchFamily="18" charset="0"/>
                <a:cs typeface="Times New Roman" pitchFamily="18" charset="0"/>
              </a:rPr>
              <a:t>The type of group attached to the imidazoline ring thus dictates whether an imidazoline is an agonist or a blocker.</a:t>
            </a:r>
          </a:p>
          <a:p>
            <a:pPr marL="365125" indent="354013" algn="l" rtl="0">
              <a:buNone/>
            </a:pPr>
            <a:endParaRPr lang="en-US" sz="2400" dirty="0" smtClean="0">
              <a:latin typeface="Times New Roman" pitchFamily="18" charset="0"/>
              <a:cs typeface="Times New Roman" pitchFamily="18" charset="0"/>
            </a:endParaRPr>
          </a:p>
          <a:p>
            <a:pPr algn="l" rtl="0">
              <a:buNone/>
            </a:pPr>
            <a:endParaRPr lang="ar-IQ" sz="2800" dirty="0">
              <a:latin typeface="Times New Roman" pitchFamily="18" charset="0"/>
              <a:cs typeface="Times New Roman" pitchFamily="18" charset="0"/>
            </a:endParaRPr>
          </a:p>
        </p:txBody>
      </p:sp>
      <p:pic>
        <p:nvPicPr>
          <p:cNvPr id="512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0653" t="7182" r="8952" b="11072"/>
          <a:stretch/>
        </p:blipFill>
        <p:spPr bwMode="auto">
          <a:xfrm>
            <a:off x="2627783" y="3789040"/>
            <a:ext cx="4742007" cy="28803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76672"/>
            <a:ext cx="8229600" cy="504056"/>
          </a:xfrm>
        </p:spPr>
        <p:txBody>
          <a:bodyPr>
            <a:normAutofit fontScale="90000"/>
          </a:bodyPr>
          <a:lstStyle/>
          <a:p>
            <a:pPr rtl="0"/>
            <a:r>
              <a:rPr lang="en-US" sz="3600" b="1" dirty="0" smtClean="0">
                <a:solidFill>
                  <a:schemeClr val="accent5"/>
                </a:solidFill>
                <a:latin typeface="Times New Roman" panose="02020603050405020304" pitchFamily="18" charset="0"/>
                <a:cs typeface="Times New Roman" panose="02020603050405020304" pitchFamily="18" charset="0"/>
              </a:rPr>
              <a:t>Irreversible </a:t>
            </a:r>
            <a:r>
              <a:rPr lang="el-GR" sz="3600" b="1" dirty="0" smtClean="0">
                <a:solidFill>
                  <a:schemeClr val="accent5"/>
                </a:solidFill>
                <a:latin typeface="Times New Roman" panose="02020603050405020304" pitchFamily="18" charset="0"/>
                <a:cs typeface="Times New Roman" panose="02020603050405020304" pitchFamily="18" charset="0"/>
              </a:rPr>
              <a:t>α</a:t>
            </a:r>
            <a:r>
              <a:rPr lang="en-US" sz="3600" b="1" dirty="0" smtClean="0">
                <a:solidFill>
                  <a:schemeClr val="accent5"/>
                </a:solidFill>
                <a:latin typeface="Times New Roman" panose="02020603050405020304" pitchFamily="18" charset="0"/>
                <a:cs typeface="Times New Roman" panose="02020603050405020304" pitchFamily="18" charset="0"/>
              </a:rPr>
              <a:t>-blockers</a:t>
            </a:r>
            <a:endParaRPr lang="ar-IQ" sz="3600" b="1" dirty="0">
              <a:solidFill>
                <a:schemeClr val="accent5"/>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457200" y="1052736"/>
            <a:ext cx="8291264" cy="5256584"/>
          </a:xfrm>
        </p:spPr>
        <p:txBody>
          <a:bodyPr>
            <a:normAutofit/>
          </a:bodyPr>
          <a:lstStyle/>
          <a:p>
            <a:pPr marL="365125" indent="358775" algn="just" rtl="0">
              <a:buNone/>
            </a:pPr>
            <a:r>
              <a:rPr lang="en-US" sz="2400" dirty="0" smtClean="0">
                <a:latin typeface="Times New Roman" pitchFamily="18" charset="0"/>
                <a:cs typeface="Times New Roman" pitchFamily="18" charset="0"/>
              </a:rPr>
              <a:t>Agents in this class, when given in adequate doses, produce a slowly developing, prolonged adrenergic blockade that is not overcome by E. </a:t>
            </a:r>
          </a:p>
          <a:p>
            <a:pPr marL="365125" indent="358775" algn="just" rtl="0">
              <a:buNone/>
            </a:pPr>
            <a:r>
              <a:rPr lang="en-US" sz="2400" dirty="0" smtClean="0">
                <a:latin typeface="Times New Roman" pitchFamily="18" charset="0"/>
                <a:cs typeface="Times New Roman" pitchFamily="18" charset="0"/>
              </a:rPr>
              <a:t>They are irreversible </a:t>
            </a:r>
            <a:r>
              <a:rPr lang="el-GR" sz="2400" dirty="0" smtClean="0">
                <a:latin typeface="Times New Roman" panose="02020603050405020304" pitchFamily="18" charset="0"/>
                <a:cs typeface="Times New Roman" panose="02020603050405020304" pitchFamily="18" charset="0"/>
              </a:rPr>
              <a:t>α</a:t>
            </a:r>
            <a:r>
              <a:rPr lang="en-US" sz="2400" dirty="0" smtClean="0">
                <a:latin typeface="Times New Roman" pitchFamily="18" charset="0"/>
                <a:cs typeface="Times New Roman" pitchFamily="18" charset="0"/>
              </a:rPr>
              <a:t>-blockers, because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haloalkyamines</a:t>
            </a:r>
            <a:r>
              <a:rPr lang="en-US" sz="2400" dirty="0" smtClean="0">
                <a:latin typeface="Times New Roman" pitchFamily="18" charset="0"/>
                <a:cs typeface="Times New Roman" pitchFamily="18" charset="0"/>
              </a:rPr>
              <a:t> in the molecules alkylate </a:t>
            </a:r>
            <a:r>
              <a:rPr lang="el-GR" sz="2400" dirty="0" smtClean="0">
                <a:latin typeface="Times New Roman" panose="02020603050405020304" pitchFamily="18" charset="0"/>
                <a:cs typeface="Times New Roman" panose="02020603050405020304" pitchFamily="18" charset="0"/>
              </a:rPr>
              <a:t>α</a:t>
            </a:r>
            <a:r>
              <a:rPr lang="en-US" sz="2400" dirty="0" smtClean="0">
                <a:latin typeface="Times New Roman" pitchFamily="18" charset="0"/>
                <a:cs typeface="Times New Roman" pitchFamily="18" charset="0"/>
              </a:rPr>
              <a:t>-receptors (recall that </a:t>
            </a:r>
            <a:r>
              <a:rPr lang="el-GR" sz="2400" dirty="0" smtClean="0">
                <a:latin typeface="Times New Roman" panose="02020603050405020304" pitchFamily="18" charset="0"/>
                <a:cs typeface="Times New Roman" panose="02020603050405020304" pitchFamily="18" charset="0"/>
              </a:rPr>
              <a:t>β</a:t>
            </a:r>
            <a:r>
              <a:rPr lang="en-US" sz="2400" dirty="0" smtClean="0">
                <a:latin typeface="Times New Roman" pitchFamily="18" charset="0"/>
                <a:cs typeface="Times New Roman" pitchFamily="18" charset="0"/>
              </a:rPr>
              <a:t> -haloalkylamines are present in nitrogen mustard anticancer agents and are highly reactive alkylating agents</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Phenoxybenzamine (Dibenzyline) :</a:t>
            </a:r>
          </a:p>
          <a:p>
            <a:pPr marL="365125" indent="358775" algn="just" rtl="0">
              <a:buNone/>
            </a:pPr>
            <a:r>
              <a:rPr lang="en-US" sz="2400" dirty="0">
                <a:latin typeface="Times New Roman" pitchFamily="18" charset="0"/>
                <a:cs typeface="Times New Roman" pitchFamily="18" charset="0"/>
              </a:rPr>
              <a:t>An old but powerful </a:t>
            </a:r>
            <a:r>
              <a:rPr lang="el-GR" sz="2400" dirty="0">
                <a:latin typeface="Times New Roman" pitchFamily="18" charset="0"/>
                <a:cs typeface="Times New Roman" pitchFamily="18" charset="0"/>
              </a:rPr>
              <a:t>α-</a:t>
            </a:r>
            <a:r>
              <a:rPr lang="en-US" sz="2400" dirty="0">
                <a:latin typeface="Times New Roman" pitchFamily="18" charset="0"/>
                <a:cs typeface="Times New Roman" pitchFamily="18" charset="0"/>
              </a:rPr>
              <a:t>blocker, is a haloalkylamine that blocks </a:t>
            </a:r>
            <a:r>
              <a:rPr lang="el-GR" sz="2400" dirty="0">
                <a:latin typeface="Times New Roman" pitchFamily="18" charset="0"/>
                <a:cs typeface="Times New Roman" pitchFamily="18" charset="0"/>
              </a:rPr>
              <a:t>α</a:t>
            </a:r>
            <a:r>
              <a:rPr lang="el-GR" sz="1600" dirty="0">
                <a:latin typeface="Times New Roman" pitchFamily="18" charset="0"/>
                <a:cs typeface="Times New Roman" pitchFamily="18" charset="0"/>
              </a:rPr>
              <a:t>1</a:t>
            </a:r>
            <a:r>
              <a:rPr lang="el-GR" sz="2400" dirty="0">
                <a:latin typeface="Times New Roman" pitchFamily="18" charset="0"/>
                <a:cs typeface="Times New Roman" pitchFamily="18" charset="0"/>
              </a:rPr>
              <a:t>- </a:t>
            </a:r>
            <a:r>
              <a:rPr lang="en-US" sz="2400" dirty="0">
                <a:latin typeface="Times New Roman" pitchFamily="18" charset="0"/>
                <a:cs typeface="Times New Roman" pitchFamily="18" charset="0"/>
              </a:rPr>
              <a:t>and </a:t>
            </a:r>
            <a:r>
              <a:rPr lang="el-GR" sz="2400" dirty="0">
                <a:latin typeface="Times New Roman" pitchFamily="18" charset="0"/>
                <a:cs typeface="Times New Roman" pitchFamily="18" charset="0"/>
              </a:rPr>
              <a:t>α</a:t>
            </a:r>
            <a:r>
              <a:rPr lang="el-GR" sz="1800" dirty="0">
                <a:latin typeface="Times New Roman" pitchFamily="18" charset="0"/>
                <a:cs typeface="Times New Roman" pitchFamily="18" charset="0"/>
              </a:rPr>
              <a:t>2</a:t>
            </a:r>
            <a:r>
              <a:rPr lang="el-GR" sz="2400" dirty="0">
                <a:latin typeface="Times New Roman" pitchFamily="18" charset="0"/>
                <a:cs typeface="Times New Roman" pitchFamily="18" charset="0"/>
              </a:rPr>
              <a:t>- </a:t>
            </a:r>
            <a:r>
              <a:rPr lang="en-US" sz="2400" dirty="0">
                <a:latin typeface="Times New Roman" pitchFamily="18" charset="0"/>
                <a:cs typeface="Times New Roman" pitchFamily="18" charset="0"/>
              </a:rPr>
              <a:t>receptors irreversibly</a:t>
            </a:r>
            <a:r>
              <a:rPr lang="en-US" sz="2400" dirty="0" smtClean="0">
                <a:latin typeface="Times New Roman" pitchFamily="18" charset="0"/>
                <a:cs typeface="Times New Roman" pitchFamily="18" charset="0"/>
              </a:rPr>
              <a:t>.</a:t>
            </a:r>
          </a:p>
          <a:p>
            <a:pPr marL="365125" indent="358775" algn="just" rtl="0">
              <a:buNone/>
            </a:pPr>
            <a:endParaRPr lang="ar-IQ" sz="2400" dirty="0">
              <a:latin typeface="Times New Roman" panose="02020603050405020304" pitchFamily="18" charset="0"/>
              <a:cs typeface="Times New Roman" panose="02020603050405020304" pitchFamily="18" charset="0"/>
            </a:endParaRPr>
          </a:p>
        </p:txBody>
      </p:sp>
      <p:pic>
        <p:nvPicPr>
          <p:cNvPr id="6" name="Picture 5"/>
          <p:cNvPicPr/>
          <p:nvPr/>
        </p:nvPicPr>
        <p:blipFill>
          <a:blip r:embed="rId2"/>
          <a:stretch>
            <a:fillRect/>
          </a:stretch>
        </p:blipFill>
        <p:spPr>
          <a:xfrm>
            <a:off x="5946756" y="4653136"/>
            <a:ext cx="3089739" cy="1944216"/>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6712"/>
            <a:ext cx="8229600" cy="5688632"/>
          </a:xfrm>
        </p:spPr>
        <p:txBody>
          <a:bodyPr>
            <a:normAutofit/>
          </a:bodyPr>
          <a:lstStyle/>
          <a:p>
            <a:pPr algn="l" rtl="0">
              <a:buNone/>
            </a:pPr>
            <a:r>
              <a:rPr lang="en-US" sz="3500" b="1" dirty="0" smtClean="0">
                <a:solidFill>
                  <a:schemeClr val="accent5"/>
                </a:solidFill>
                <a:latin typeface="Times New Roman" pitchFamily="18" charset="0"/>
                <a:cs typeface="Times New Roman" pitchFamily="18" charset="0"/>
              </a:rPr>
              <a:t>Selective </a:t>
            </a:r>
            <a:r>
              <a:rPr lang="el-GR" sz="3500" b="1" dirty="0" smtClean="0">
                <a:solidFill>
                  <a:schemeClr val="accent5"/>
                </a:solidFill>
                <a:latin typeface="Times New Roman" pitchFamily="18" charset="0"/>
                <a:cs typeface="Times New Roman" pitchFamily="18" charset="0"/>
              </a:rPr>
              <a:t>α</a:t>
            </a:r>
            <a:r>
              <a:rPr lang="en-US" sz="2200" b="1" dirty="0" smtClean="0">
                <a:solidFill>
                  <a:schemeClr val="accent5"/>
                </a:solidFill>
                <a:latin typeface="Times New Roman" pitchFamily="18" charset="0"/>
                <a:cs typeface="Times New Roman" pitchFamily="18" charset="0"/>
              </a:rPr>
              <a:t>1</a:t>
            </a:r>
            <a:r>
              <a:rPr lang="en-US" sz="3500" b="1" dirty="0" smtClean="0">
                <a:solidFill>
                  <a:schemeClr val="accent5"/>
                </a:solidFill>
                <a:latin typeface="Times New Roman" pitchFamily="18" charset="0"/>
                <a:cs typeface="Times New Roman" pitchFamily="18" charset="0"/>
              </a:rPr>
              <a:t>-blockers</a:t>
            </a:r>
          </a:p>
          <a:p>
            <a:pPr algn="l" rtl="0">
              <a:buNone/>
            </a:pPr>
            <a:r>
              <a:rPr lang="en-US" b="1" dirty="0" smtClean="0">
                <a:solidFill>
                  <a:srgbClr val="0070C0"/>
                </a:solidFill>
                <a:latin typeface="Times New Roman" pitchFamily="18" charset="0"/>
                <a:cs typeface="Times New Roman" pitchFamily="18" charset="0"/>
              </a:rPr>
              <a:t>Prazosin (Minipress), terazosin (Hytrin), and doxazosin</a:t>
            </a:r>
          </a:p>
          <a:p>
            <a:pPr algn="l" rtl="0">
              <a:buNone/>
            </a:pPr>
            <a:r>
              <a:rPr lang="en-US" b="1" dirty="0" smtClean="0">
                <a:solidFill>
                  <a:srgbClr val="0070C0"/>
                </a:solidFill>
                <a:latin typeface="Times New Roman" pitchFamily="18" charset="0"/>
                <a:cs typeface="Times New Roman" pitchFamily="18" charset="0"/>
              </a:rPr>
              <a:t>(Cardura):</a:t>
            </a:r>
          </a:p>
          <a:p>
            <a:pPr marL="365125" indent="352425" algn="just" rtl="0">
              <a:buNone/>
            </a:pPr>
            <a:r>
              <a:rPr lang="en-US" dirty="0" smtClean="0">
                <a:latin typeface="Times New Roman" pitchFamily="18" charset="0"/>
                <a:cs typeface="Times New Roman" pitchFamily="18" charset="0"/>
              </a:rPr>
              <a:t>They are quinazoline  </a:t>
            </a:r>
            <a:r>
              <a:rPr lang="el-GR" dirty="0" smtClean="0">
                <a:latin typeface="Times New Roman" pitchFamily="18" charset="0"/>
                <a:cs typeface="Times New Roman" pitchFamily="18" charset="0"/>
              </a:rPr>
              <a:t>α</a:t>
            </a:r>
            <a:r>
              <a:rPr lang="en-US" sz="22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-blockers. As a result, in part, of its greater</a:t>
            </a:r>
            <a:r>
              <a:rPr lang="el-GR" b="1" dirty="0" smtClean="0">
                <a:latin typeface="Times New Roman" pitchFamily="18" charset="0"/>
                <a:cs typeface="Times New Roman" pitchFamily="18" charset="0"/>
              </a:rPr>
              <a:t> α</a:t>
            </a:r>
            <a:r>
              <a:rPr lang="en-US" sz="19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-receptor selectivity, the quinazoline  class of </a:t>
            </a:r>
            <a:r>
              <a:rPr lang="el-GR" b="1" dirty="0" smtClean="0">
                <a:latin typeface="Times New Roman" pitchFamily="18" charset="0"/>
                <a:cs typeface="Times New Roman" pitchFamily="18" charset="0"/>
              </a:rPr>
              <a:t>α</a:t>
            </a:r>
            <a:r>
              <a:rPr lang="en-US" sz="2200" b="1" dirty="0" smtClean="0">
                <a:latin typeface="Times New Roman" pitchFamily="18" charset="0"/>
                <a:cs typeface="Times New Roman" pitchFamily="18" charset="0"/>
              </a:rPr>
              <a:t>1</a:t>
            </a:r>
            <a:r>
              <a:rPr lang="el-GR"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-blockers exhibits greater clinical utility and has  largely replaced the nonselective haloalkylamine and imidazoline  </a:t>
            </a:r>
            <a:r>
              <a:rPr lang="el-GR" b="1" dirty="0" smtClean="0">
                <a:latin typeface="Times New Roman" pitchFamily="18" charset="0"/>
                <a:cs typeface="Times New Roman" pitchFamily="18" charset="0"/>
              </a:rPr>
              <a:t>α</a:t>
            </a:r>
            <a:r>
              <a:rPr lang="en-US" sz="2200" b="1"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-blockers. Structurally, these agents consist of three components: the </a:t>
            </a:r>
            <a:r>
              <a:rPr lang="en-US" dirty="0" smtClean="0">
                <a:solidFill>
                  <a:srgbClr val="0070C0"/>
                </a:solidFill>
                <a:latin typeface="Times New Roman" pitchFamily="18" charset="0"/>
                <a:cs typeface="Times New Roman" pitchFamily="18" charset="0"/>
              </a:rPr>
              <a:t>quinazoline ring, </a:t>
            </a:r>
            <a:r>
              <a:rPr lang="en-US" dirty="0" smtClean="0">
                <a:latin typeface="Times New Roman" pitchFamily="18" charset="0"/>
                <a:cs typeface="Times New Roman" pitchFamily="18" charset="0"/>
              </a:rPr>
              <a:t>the </a:t>
            </a:r>
            <a:r>
              <a:rPr lang="en-US" dirty="0" smtClean="0">
                <a:solidFill>
                  <a:srgbClr val="0070C0"/>
                </a:solidFill>
                <a:latin typeface="Times New Roman" pitchFamily="18" charset="0"/>
                <a:cs typeface="Times New Roman" pitchFamily="18" charset="0"/>
              </a:rPr>
              <a:t>piperazine ring, </a:t>
            </a:r>
            <a:r>
              <a:rPr lang="en-US" dirty="0" smtClean="0">
                <a:latin typeface="Times New Roman" pitchFamily="18" charset="0"/>
                <a:cs typeface="Times New Roman" pitchFamily="18" charset="0"/>
              </a:rPr>
              <a:t>and the </a:t>
            </a:r>
            <a:r>
              <a:rPr lang="en-US" dirty="0" smtClean="0">
                <a:solidFill>
                  <a:srgbClr val="0070C0"/>
                </a:solidFill>
                <a:latin typeface="Times New Roman" pitchFamily="18" charset="0"/>
                <a:cs typeface="Times New Roman" pitchFamily="18" charset="0"/>
              </a:rPr>
              <a:t>acyl moiety. </a:t>
            </a:r>
            <a:r>
              <a:rPr lang="en-US" dirty="0" smtClean="0">
                <a:latin typeface="Times New Roman" pitchFamily="18" charset="0"/>
                <a:cs typeface="Times New Roman" pitchFamily="18" charset="0"/>
              </a:rPr>
              <a:t>The </a:t>
            </a:r>
            <a:r>
              <a:rPr lang="en-US" dirty="0" smtClean="0">
                <a:solidFill>
                  <a:srgbClr val="FF0000"/>
                </a:solidFill>
                <a:latin typeface="Times New Roman" pitchFamily="18" charset="0"/>
                <a:cs typeface="Times New Roman" pitchFamily="18" charset="0"/>
              </a:rPr>
              <a:t>4-amino group </a:t>
            </a:r>
            <a:r>
              <a:rPr lang="en-US" dirty="0" smtClean="0">
                <a:latin typeface="Times New Roman" pitchFamily="18" charset="0"/>
                <a:cs typeface="Times New Roman" pitchFamily="18" charset="0"/>
              </a:rPr>
              <a:t>on the quinazoline ring is very important for </a:t>
            </a:r>
            <a:r>
              <a:rPr lang="el-GR" b="1" dirty="0" smtClean="0">
                <a:latin typeface="Times New Roman" pitchFamily="18" charset="0"/>
                <a:cs typeface="Times New Roman" pitchFamily="18" charset="0"/>
              </a:rPr>
              <a:t>α</a:t>
            </a:r>
            <a:r>
              <a:rPr lang="en-US" sz="16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-receptor affinity</a:t>
            </a:r>
            <a:r>
              <a:rPr lang="en-US" dirty="0" smtClean="0"/>
              <a:t>. </a:t>
            </a:r>
            <a:r>
              <a:rPr lang="en-US" dirty="0" smtClean="0">
                <a:latin typeface="Times New Roman" pitchFamily="18" charset="0"/>
                <a:cs typeface="Times New Roman" pitchFamily="18" charset="0"/>
              </a:rPr>
              <a:t>These drugs dilate both arterioles and veins and are thus used in the treatment of hypertension</a:t>
            </a:r>
            <a:r>
              <a:rPr lang="en-US" dirty="0" smtClean="0"/>
              <a:t>.</a:t>
            </a:r>
            <a:endParaRPr lang="ar-IQ"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rema\Pictures\2014-04-15 karima\Screenshot068.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1331641" y="332656"/>
            <a:ext cx="6048672" cy="5616623"/>
          </a:xfrm>
          <a:prstGeom prst="rect">
            <a:avLst/>
          </a:prstGeom>
          <a:ln>
            <a:noFill/>
          </a:ln>
          <a:effectLst>
            <a:softEdge rad="112500"/>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80728"/>
            <a:ext cx="864096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83822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0728"/>
            <a:ext cx="7632847" cy="489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76942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08720"/>
            <a:ext cx="7488832" cy="4752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7817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836712"/>
            <a:ext cx="7704856"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0255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396" r="3468"/>
          <a:stretch/>
        </p:blipFill>
        <p:spPr bwMode="auto">
          <a:xfrm>
            <a:off x="323528" y="1124744"/>
            <a:ext cx="8640960"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928767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404664"/>
            <a:ext cx="8928991" cy="645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61198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48680"/>
            <a:ext cx="8784976"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89002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00200"/>
            <a:ext cx="7848871" cy="4349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55018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1052736"/>
            <a:ext cx="7135316"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0335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20688"/>
            <a:ext cx="8229600" cy="504056"/>
          </a:xfrm>
        </p:spPr>
        <p:txBody>
          <a:bodyPr>
            <a:normAutofit fontScale="90000"/>
          </a:bodyPr>
          <a:lstStyle/>
          <a:p>
            <a:r>
              <a:rPr lang="en-US" dirty="0" smtClean="0">
                <a:solidFill>
                  <a:srgbClr val="FF0000"/>
                </a:solidFill>
              </a:rPr>
              <a:t/>
            </a:r>
            <a:br>
              <a:rPr lang="en-US" dirty="0" smtClean="0">
                <a:solidFill>
                  <a:srgbClr val="FF0000"/>
                </a:solidFill>
              </a:rPr>
            </a:br>
            <a:r>
              <a:rPr lang="en-US" sz="3100" b="1" dirty="0" smtClean="0">
                <a:solidFill>
                  <a:schemeClr val="accent5"/>
                </a:solidFill>
                <a:latin typeface="Times New Roman" panose="02020603050405020304" pitchFamily="18" charset="0"/>
                <a:cs typeface="Times New Roman" panose="02020603050405020304" pitchFamily="18" charset="0"/>
              </a:rPr>
              <a:t>Selective </a:t>
            </a:r>
            <a:r>
              <a:rPr lang="el-GR" sz="3100" b="1" dirty="0">
                <a:solidFill>
                  <a:schemeClr val="accent5"/>
                </a:solidFill>
                <a:latin typeface="Times New Roman" panose="02020603050405020304" pitchFamily="18" charset="0"/>
                <a:cs typeface="Times New Roman" panose="02020603050405020304" pitchFamily="18" charset="0"/>
              </a:rPr>
              <a:t>α</a:t>
            </a:r>
            <a:r>
              <a:rPr lang="el-GR" sz="1800" b="1" dirty="0">
                <a:solidFill>
                  <a:schemeClr val="accent5"/>
                </a:solidFill>
                <a:latin typeface="Times New Roman" panose="02020603050405020304" pitchFamily="18" charset="0"/>
                <a:cs typeface="Times New Roman" panose="02020603050405020304" pitchFamily="18" charset="0"/>
              </a:rPr>
              <a:t>2</a:t>
            </a:r>
            <a:r>
              <a:rPr lang="el-GR" sz="3100" b="1" dirty="0">
                <a:solidFill>
                  <a:schemeClr val="accent5"/>
                </a:solidFill>
                <a:latin typeface="Times New Roman" panose="02020603050405020304" pitchFamily="18" charset="0"/>
                <a:cs typeface="Times New Roman" panose="02020603050405020304" pitchFamily="18" charset="0"/>
              </a:rPr>
              <a:t>-</a:t>
            </a:r>
            <a:r>
              <a:rPr lang="en-US" sz="3100" b="1" dirty="0">
                <a:solidFill>
                  <a:schemeClr val="accent5"/>
                </a:solidFill>
                <a:latin typeface="Times New Roman" panose="02020603050405020304" pitchFamily="18" charset="0"/>
                <a:cs typeface="Times New Roman" panose="02020603050405020304" pitchFamily="18" charset="0"/>
              </a:rPr>
              <a:t>blockers</a:t>
            </a:r>
            <a:br>
              <a:rPr lang="en-US" sz="3100" b="1" dirty="0">
                <a:solidFill>
                  <a:schemeClr val="accent5"/>
                </a:solidFill>
                <a:latin typeface="Times New Roman" panose="02020603050405020304" pitchFamily="18" charset="0"/>
                <a:cs typeface="Times New Roman" panose="02020603050405020304" pitchFamily="18" charset="0"/>
              </a:rPr>
            </a:br>
            <a:endParaRPr lang="en-US" sz="3100" b="1" dirty="0">
              <a:solidFill>
                <a:schemeClr val="accent5"/>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457200" y="1412776"/>
            <a:ext cx="8229600" cy="4594515"/>
          </a:xfrm>
        </p:spPr>
        <p:txBody>
          <a:bodyPr>
            <a:normAutofit/>
          </a:bodyPr>
          <a:lstStyle/>
          <a:p>
            <a:pPr marL="109728" indent="0" algn="l" rtl="0">
              <a:buNone/>
            </a:pPr>
            <a:r>
              <a:rPr lang="en-US" sz="2400" dirty="0">
                <a:solidFill>
                  <a:srgbClr val="0070C0"/>
                </a:solidFill>
                <a:latin typeface="Times New Roman" panose="02020603050405020304" pitchFamily="18" charset="0"/>
                <a:cs typeface="Times New Roman" panose="02020603050405020304" pitchFamily="18" charset="0"/>
              </a:rPr>
              <a:t>Yohimbine and Corynanthine. Yohimbine (Yocon)</a:t>
            </a:r>
          </a:p>
          <a:p>
            <a:pPr marL="109728" indent="0" algn="l" rtl="0">
              <a:buNone/>
            </a:pPr>
            <a:r>
              <a:rPr lang="en-US" sz="2400" dirty="0">
                <a:latin typeface="Times New Roman" panose="02020603050405020304" pitchFamily="18" charset="0"/>
                <a:cs typeface="Times New Roman" panose="02020603050405020304" pitchFamily="18" charset="0"/>
              </a:rPr>
              <a:t>Is a competitive and selective α</a:t>
            </a:r>
            <a:r>
              <a:rPr lang="en-US" sz="14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-blocker. The compound is an indolealkylamine alkaloid and is found in the bark of the tree Pausinystalia yohimbe and in Rauwolfia root; its structure resembles that of reserpine.</a:t>
            </a:r>
          </a:p>
          <a:p>
            <a:pPr marL="109728" indent="0" algn="l" rtl="0">
              <a:buNone/>
            </a:pPr>
            <a:endParaRPr lang="en-US" sz="2400"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088" y="3645024"/>
            <a:ext cx="3171825"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79082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712296"/>
          </a:xfrm>
        </p:spPr>
        <p:txBody>
          <a:bodyPr/>
          <a:lstStyle/>
          <a:p>
            <a:pPr marL="0" indent="0">
              <a:buNone/>
            </a:pPr>
            <a:r>
              <a:rPr lang="en-US" dirty="0">
                <a:latin typeface="Times New Roman" panose="02020603050405020304" pitchFamily="18" charset="0"/>
                <a:cs typeface="Times New Roman" panose="02020603050405020304" pitchFamily="18" charset="0"/>
              </a:rPr>
              <a:t>Being a derivative of indolylalkylamine, it selectively blocks α</a:t>
            </a:r>
            <a:r>
              <a:rPr lang="en-US" sz="14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-adrenergic receptors. It weakens the negative feedback mechanism of norepinephrine release in nerve endings. Yohimbine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a natural peripherally and centrally acting α2-adrenergic receptor antagonist</a:t>
            </a:r>
          </a:p>
        </p:txBody>
      </p:sp>
    </p:spTree>
    <p:extLst>
      <p:ext uri="{BB962C8B-B14F-4D97-AF65-F5344CB8AC3E}">
        <p14:creationId xmlns:p14="http://schemas.microsoft.com/office/powerpoint/2010/main" val="1811500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β-</a:t>
            </a:r>
            <a:r>
              <a:rPr lang="en-US" dirty="0"/>
              <a:t>Blockers as </a:t>
            </a:r>
            <a:r>
              <a:rPr lang="en-US" dirty="0" smtClean="0"/>
              <a:t>cardiovascular drugs</a:t>
            </a:r>
            <a:endParaRPr lang="en-US" dirty="0"/>
          </a:p>
        </p:txBody>
      </p:sp>
      <p:sp>
        <p:nvSpPr>
          <p:cNvPr id="3" name="Content Placeholder 2"/>
          <p:cNvSpPr>
            <a:spLocks noGrp="1"/>
          </p:cNvSpPr>
          <p:nvPr>
            <p:ph idx="1"/>
          </p:nvPr>
        </p:nvSpPr>
        <p:spPr>
          <a:xfrm>
            <a:off x="467544" y="1600200"/>
            <a:ext cx="8352928" cy="4876800"/>
          </a:xfrm>
        </p:spPr>
        <p:txBody>
          <a:bodyPr>
            <a:normAutofit/>
          </a:bodyPr>
          <a:lstStyle/>
          <a:p>
            <a:r>
              <a:rPr lang="en-US" dirty="0">
                <a:latin typeface="Times New Roman" panose="02020603050405020304" pitchFamily="18" charset="0"/>
                <a:cs typeface="Times New Roman" panose="02020603050405020304" pitchFamily="18" charset="0"/>
              </a:rPr>
              <a:t>β-Blockers are among the most widely </a:t>
            </a:r>
            <a:r>
              <a:rPr lang="en-US" dirty="0" smtClean="0">
                <a:latin typeface="Times New Roman" panose="02020603050405020304" pitchFamily="18" charset="0"/>
                <a:cs typeface="Times New Roman" panose="02020603050405020304" pitchFamily="18" charset="0"/>
              </a:rPr>
              <a:t>employed antihypertensives </a:t>
            </a:r>
            <a:r>
              <a:rPr lang="en-US" dirty="0">
                <a:latin typeface="Times New Roman" panose="02020603050405020304" pitchFamily="18" charset="0"/>
                <a:cs typeface="Times New Roman" panose="02020603050405020304" pitchFamily="18" charset="0"/>
              </a:rPr>
              <a:t>and are also considered the first-line treatment for glaucoma.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Most </a:t>
            </a:r>
            <a:r>
              <a:rPr lang="en-US" dirty="0">
                <a:latin typeface="Times New Roman" panose="02020603050405020304" pitchFamily="18" charset="0"/>
                <a:cs typeface="Times New Roman" panose="02020603050405020304" pitchFamily="18" charset="0"/>
              </a:rPr>
              <a:t>of β -blockers are in the chemical class </a:t>
            </a:r>
            <a:r>
              <a:rPr lang="en-US" dirty="0" smtClean="0">
                <a:latin typeface="Times New Roman" panose="02020603050405020304" pitchFamily="18" charset="0"/>
                <a:cs typeface="Times New Roman" panose="02020603050405020304" pitchFamily="18" charset="0"/>
              </a:rPr>
              <a:t>of aryloxypropanolamines</a:t>
            </a: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most useful adrenergic antagonists used in </a:t>
            </a:r>
            <a:r>
              <a:rPr lang="en-US" dirty="0" smtClean="0">
                <a:latin typeface="Times New Roman" panose="02020603050405020304" pitchFamily="18" charset="0"/>
                <a:cs typeface="Times New Roman" panose="02020603050405020304" pitchFamily="18" charset="0"/>
              </a:rPr>
              <a:t>medicine today </a:t>
            </a:r>
            <a:r>
              <a:rPr lang="en-US" dirty="0">
                <a:latin typeface="Times New Roman" panose="02020603050405020304" pitchFamily="18" charset="0"/>
                <a:cs typeface="Times New Roman" panose="02020603050405020304" pitchFamily="18" charset="0"/>
              </a:rPr>
              <a:t>are the β-blockers , which were originally </a:t>
            </a:r>
            <a:r>
              <a:rPr lang="en-US" dirty="0" smtClean="0">
                <a:latin typeface="Times New Roman" panose="02020603050405020304" pitchFamily="18" charset="0"/>
                <a:cs typeface="Times New Roman" panose="02020603050405020304" pitchFamily="18" charset="0"/>
              </a:rPr>
              <a:t>designed to </a:t>
            </a:r>
            <a:r>
              <a:rPr lang="en-US" dirty="0">
                <a:latin typeface="Times New Roman" panose="02020603050405020304" pitchFamily="18" charset="0"/>
                <a:cs typeface="Times New Roman" panose="02020603050405020304" pitchFamily="18" charset="0"/>
              </a:rPr>
              <a:t>act as antagonists at the </a:t>
            </a:r>
            <a:r>
              <a:rPr lang="en-US" dirty="0" smtClean="0">
                <a:latin typeface="Times New Roman" panose="02020603050405020304" pitchFamily="18" charset="0"/>
                <a:cs typeface="Times New Roman" panose="02020603050405020304" pitchFamily="18" charset="0"/>
              </a:rPr>
              <a:t>β1 </a:t>
            </a:r>
            <a:r>
              <a:rPr lang="en-US" dirty="0">
                <a:latin typeface="Times New Roman" panose="02020603050405020304" pitchFamily="18" charset="0"/>
                <a:cs typeface="Times New Roman" panose="02020603050405020304" pitchFamily="18" charset="0"/>
              </a:rPr>
              <a:t>-receptors of the heart.</a:t>
            </a:r>
          </a:p>
          <a:p>
            <a:r>
              <a:rPr lang="en-US" dirty="0" smtClean="0">
                <a:latin typeface="Times New Roman" panose="02020603050405020304" pitchFamily="18" charset="0"/>
                <a:cs typeface="Times New Roman" panose="02020603050405020304" pitchFamily="18" charset="0"/>
              </a:rPr>
              <a:t>The first </a:t>
            </a:r>
            <a:r>
              <a:rPr lang="en-US" dirty="0">
                <a:latin typeface="Times New Roman" panose="02020603050405020304" pitchFamily="18" charset="0"/>
                <a:cs typeface="Times New Roman" panose="02020603050405020304" pitchFamily="18" charset="0"/>
              </a:rPr>
              <a:t>goal in the development of these agents </a:t>
            </a:r>
            <a:r>
              <a:rPr lang="en-US" dirty="0" smtClean="0">
                <a:latin typeface="Times New Roman" panose="02020603050405020304" pitchFamily="18" charset="0"/>
                <a:cs typeface="Times New Roman" panose="02020603050405020304" pitchFamily="18" charset="0"/>
              </a:rPr>
              <a:t>was to achieve selectivity </a:t>
            </a:r>
            <a:r>
              <a:rPr lang="en-US" dirty="0">
                <a:latin typeface="Times New Roman" panose="02020603050405020304" pitchFamily="18" charset="0"/>
                <a:cs typeface="Times New Roman" panose="02020603050405020304" pitchFamily="18" charset="0"/>
              </a:rPr>
              <a:t>for β-receptors over α-receptors. </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73991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692696"/>
            <a:ext cx="8435280" cy="5904656"/>
          </a:xfrm>
        </p:spPr>
        <p:txBody>
          <a:bodyPr>
            <a:noAutofit/>
          </a:bodyPr>
          <a:lstStyle/>
          <a:p>
            <a:pPr marL="365125" indent="0" algn="just">
              <a:buNone/>
            </a:pPr>
            <a:r>
              <a:rPr lang="en-US" sz="2400" dirty="0" smtClean="0">
                <a:latin typeface="Times New Roman" pitchFamily="18" charset="0"/>
                <a:cs typeface="Times New Roman" pitchFamily="18" charset="0"/>
              </a:rPr>
              <a:t>The first </a:t>
            </a:r>
            <a:r>
              <a:rPr lang="el-GR" sz="2400" dirty="0" smtClean="0">
                <a:latin typeface="Times New Roman"/>
                <a:cs typeface="Times New Roman"/>
              </a:rPr>
              <a:t>β</a:t>
            </a:r>
            <a:r>
              <a:rPr lang="en-US" sz="2400" dirty="0" smtClean="0">
                <a:latin typeface="Times New Roman" pitchFamily="18" charset="0"/>
                <a:cs typeface="Times New Roman" pitchFamily="18" charset="0"/>
              </a:rPr>
              <a:t> -blocker, </a:t>
            </a:r>
            <a:r>
              <a:rPr lang="en-US" sz="2400" b="1" dirty="0" smtClean="0">
                <a:solidFill>
                  <a:schemeClr val="tx2"/>
                </a:solidFill>
                <a:latin typeface="Times New Roman" pitchFamily="18" charset="0"/>
                <a:cs typeface="Times New Roman" pitchFamily="18" charset="0"/>
              </a:rPr>
              <a:t>Dichloroisoproterenol (DCI</a:t>
            </a:r>
            <a:r>
              <a:rPr lang="en-US" b="1" dirty="0" smtClean="0">
                <a:solidFill>
                  <a:schemeClr val="tx2"/>
                </a:solidFill>
                <a:latin typeface="Times New Roman" pitchFamily="18" charset="0"/>
                <a:cs typeface="Times New Roman" pitchFamily="18" charset="0"/>
              </a:rPr>
              <a:t>).</a:t>
            </a:r>
          </a:p>
          <a:p>
            <a:pPr marL="365125" indent="0" algn="just">
              <a:buNone/>
            </a:pPr>
            <a:r>
              <a:rPr lang="en-US" dirty="0" smtClean="0">
                <a:latin typeface="Times New Roman" pitchFamily="18" charset="0"/>
                <a:cs typeface="Times New Roman" pitchFamily="18" charset="0"/>
              </a:rPr>
              <a:t>    Replacing </a:t>
            </a:r>
            <a:r>
              <a:rPr lang="en-US" dirty="0">
                <a:latin typeface="Times New Roman" pitchFamily="18" charset="0"/>
                <a:cs typeface="Times New Roman" pitchFamily="18" charset="0"/>
              </a:rPr>
              <a:t>the </a:t>
            </a:r>
            <a:r>
              <a:rPr lang="en-US" dirty="0" smtClean="0">
                <a:latin typeface="Times New Roman" pitchFamily="18" charset="0"/>
                <a:cs typeface="Times New Roman" pitchFamily="18" charset="0"/>
              </a:rPr>
              <a:t>phenolic groups </a:t>
            </a:r>
            <a:r>
              <a:rPr lang="en-US" dirty="0">
                <a:latin typeface="Times New Roman" pitchFamily="18" charset="0"/>
                <a:cs typeface="Times New Roman" pitchFamily="18" charset="0"/>
              </a:rPr>
              <a:t>of isoprenaline with chloro substituents </a:t>
            </a:r>
            <a:r>
              <a:rPr lang="en-US" dirty="0" smtClean="0">
                <a:latin typeface="Times New Roman" pitchFamily="18" charset="0"/>
                <a:cs typeface="Times New Roman" pitchFamily="18" charset="0"/>
              </a:rPr>
              <a:t>produced.</a:t>
            </a:r>
          </a:p>
          <a:p>
            <a:pPr marL="365125" indent="0" algn="just">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This compound was </a:t>
            </a:r>
            <a:r>
              <a:rPr lang="en-US" dirty="0">
                <a:solidFill>
                  <a:srgbClr val="0070C0"/>
                </a:solidFill>
                <a:latin typeface="Times New Roman" pitchFamily="18" charset="0"/>
                <a:cs typeface="Times New Roman" pitchFamily="18" charset="0"/>
              </a:rPr>
              <a:t>a partial agonist</a:t>
            </a:r>
            <a:r>
              <a:rPr lang="en-US" dirty="0">
                <a:latin typeface="Times New Roman" pitchFamily="18" charset="0"/>
                <a:cs typeface="Times New Roman" pitchFamily="18" charset="0"/>
              </a:rPr>
              <a:t>. In other words, it has </a:t>
            </a:r>
            <a:r>
              <a:rPr lang="en-US" dirty="0" smtClean="0">
                <a:latin typeface="Times New Roman" pitchFamily="18" charset="0"/>
                <a:cs typeface="Times New Roman" pitchFamily="18" charset="0"/>
              </a:rPr>
              <a:t>some agonist </a:t>
            </a:r>
            <a:r>
              <a:rPr lang="en-US" dirty="0">
                <a:latin typeface="Times New Roman" pitchFamily="18" charset="0"/>
                <a:cs typeface="Times New Roman" pitchFamily="18" charset="0"/>
              </a:rPr>
              <a:t>activity, but it was weaker than a pure agonist.</a:t>
            </a:r>
          </a:p>
          <a:p>
            <a:pPr marL="365125" indent="0" algn="just">
              <a:buNone/>
            </a:pPr>
            <a:r>
              <a:rPr lang="en-US" dirty="0">
                <a:latin typeface="Times New Roman" pitchFamily="18" charset="0"/>
                <a:cs typeface="Times New Roman" pitchFamily="18" charset="0"/>
              </a:rPr>
              <a:t>Nevertheless, dichloroisoprenaline blocks </a:t>
            </a:r>
            <a:r>
              <a:rPr lang="en-US" dirty="0" smtClean="0">
                <a:latin typeface="Times New Roman" pitchFamily="18" charset="0"/>
                <a:cs typeface="Times New Roman" pitchFamily="18" charset="0"/>
              </a:rPr>
              <a:t>natural chemical </a:t>
            </a:r>
            <a:r>
              <a:rPr lang="en-US" dirty="0">
                <a:latin typeface="Times New Roman" pitchFamily="18" charset="0"/>
                <a:cs typeface="Times New Roman" pitchFamily="18" charset="0"/>
              </a:rPr>
              <a:t>messengers from binding and can </a:t>
            </a:r>
            <a:r>
              <a:rPr lang="en-US" dirty="0" smtClean="0">
                <a:latin typeface="Times New Roman" pitchFamily="18" charset="0"/>
                <a:cs typeface="Times New Roman" pitchFamily="18" charset="0"/>
              </a:rPr>
              <a:t>therefore be </a:t>
            </a:r>
            <a:r>
              <a:rPr lang="en-US" dirty="0">
                <a:latin typeface="Times New Roman" pitchFamily="18" charset="0"/>
                <a:cs typeface="Times New Roman" pitchFamily="18" charset="0"/>
              </a:rPr>
              <a:t>viewed as an antagonist because it lowers </a:t>
            </a:r>
            <a:r>
              <a:rPr lang="en-US" dirty="0" smtClean="0">
                <a:latin typeface="Times New Roman" pitchFamily="18" charset="0"/>
                <a:cs typeface="Times New Roman" pitchFamily="18" charset="0"/>
              </a:rPr>
              <a:t>adrenergic activity.</a:t>
            </a:r>
            <a:endParaRPr lang="en-US" sz="2400" dirty="0" smtClean="0">
              <a:latin typeface="Times New Roman" pitchFamily="18" charset="0"/>
              <a:cs typeface="Times New Roman" pitchFamily="18" charset="0"/>
            </a:endParaRPr>
          </a:p>
          <a:p>
            <a:pPr marL="365125" indent="0" algn="just">
              <a:buNone/>
            </a:pPr>
            <a:r>
              <a:rPr lang="en-US" sz="2400" b="1" dirty="0" smtClean="0">
                <a:solidFill>
                  <a:schemeClr val="tx2"/>
                </a:solidFill>
                <a:latin typeface="Times New Roman" pitchFamily="18" charset="0"/>
                <a:cs typeface="Times New Roman" pitchFamily="18" charset="0"/>
              </a:rPr>
              <a:t>Pronethalol</a:t>
            </a:r>
            <a:r>
              <a:rPr lang="en-US" sz="2400" dirty="0" smtClean="0">
                <a:latin typeface="Times New Roman" pitchFamily="18" charset="0"/>
                <a:cs typeface="Times New Roman" pitchFamily="18" charset="0"/>
              </a:rPr>
              <a:t> was the next important </a:t>
            </a:r>
            <a:r>
              <a:rPr lang="el-GR" sz="2400" dirty="0" smtClean="0">
                <a:latin typeface="Times New Roman"/>
                <a:cs typeface="Times New Roman"/>
              </a:rPr>
              <a:t>β</a:t>
            </a:r>
            <a:r>
              <a:rPr lang="en-US" sz="2400" dirty="0" smtClean="0">
                <a:latin typeface="Times New Roman" pitchFamily="18" charset="0"/>
                <a:cs typeface="Times New Roman" pitchFamily="18" charset="0"/>
              </a:rPr>
              <a:t>-blocker developed</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365125" indent="0" algn="just">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The </a:t>
            </a:r>
            <a:r>
              <a:rPr lang="en-US" dirty="0">
                <a:latin typeface="Times New Roman" pitchFamily="18" charset="0"/>
                <a:cs typeface="Times New Roman" pitchFamily="18" charset="0"/>
              </a:rPr>
              <a:t>next stage was to try to remove </a:t>
            </a:r>
            <a:r>
              <a:rPr lang="en-US" dirty="0">
                <a:solidFill>
                  <a:srgbClr val="0070C0"/>
                </a:solidFill>
                <a:latin typeface="Times New Roman" pitchFamily="18" charset="0"/>
                <a:cs typeface="Times New Roman" pitchFamily="18" charset="0"/>
              </a:rPr>
              <a:t>the partial </a:t>
            </a:r>
            <a:r>
              <a:rPr lang="en-US" dirty="0" smtClean="0">
                <a:solidFill>
                  <a:srgbClr val="0070C0"/>
                </a:solidFill>
                <a:latin typeface="Times New Roman" pitchFamily="18" charset="0"/>
                <a:cs typeface="Times New Roman" pitchFamily="18" charset="0"/>
              </a:rPr>
              <a:t>agonist </a:t>
            </a:r>
            <a:r>
              <a:rPr lang="en-US" dirty="0" smtClean="0">
                <a:latin typeface="Times New Roman" pitchFamily="18" charset="0"/>
                <a:cs typeface="Times New Roman" pitchFamily="18" charset="0"/>
              </a:rPr>
              <a:t>activity</a:t>
            </a:r>
            <a:r>
              <a:rPr lang="en-US" dirty="0">
                <a:latin typeface="Times New Roman" pitchFamily="18" charset="0"/>
                <a:cs typeface="Times New Roman" pitchFamily="18" charset="0"/>
              </a:rPr>
              <a:t>. A common method of converting an </a:t>
            </a:r>
            <a:r>
              <a:rPr lang="en-US" dirty="0" smtClean="0">
                <a:latin typeface="Times New Roman" pitchFamily="18" charset="0"/>
                <a:cs typeface="Times New Roman" pitchFamily="18" charset="0"/>
              </a:rPr>
              <a:t>agonist into </a:t>
            </a:r>
            <a:r>
              <a:rPr lang="en-US" dirty="0">
                <a:latin typeface="Times New Roman" pitchFamily="18" charset="0"/>
                <a:cs typeface="Times New Roman" pitchFamily="18" charset="0"/>
              </a:rPr>
              <a:t>an antagonist is to </a:t>
            </a:r>
            <a:r>
              <a:rPr lang="en-US" dirty="0">
                <a:solidFill>
                  <a:srgbClr val="00B050"/>
                </a:solidFill>
                <a:latin typeface="Times New Roman" pitchFamily="18" charset="0"/>
                <a:cs typeface="Times New Roman" pitchFamily="18" charset="0"/>
              </a:rPr>
              <a:t>add an extra aromatic ring</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This can </a:t>
            </a:r>
            <a:r>
              <a:rPr lang="en-US" dirty="0">
                <a:latin typeface="Times New Roman" pitchFamily="18" charset="0"/>
                <a:cs typeface="Times New Roman" pitchFamily="18" charset="0"/>
              </a:rPr>
              <a:t>sometimes result in an extra hydrophobic </a:t>
            </a:r>
            <a:r>
              <a:rPr lang="en-US" dirty="0" smtClean="0">
                <a:latin typeface="Times New Roman" pitchFamily="18" charset="0"/>
                <a:cs typeface="Times New Roman" pitchFamily="18" charset="0"/>
              </a:rPr>
              <a:t>interaction with </a:t>
            </a:r>
            <a:r>
              <a:rPr lang="en-US" dirty="0">
                <a:latin typeface="Times New Roman" pitchFamily="18" charset="0"/>
                <a:cs typeface="Times New Roman" pitchFamily="18" charset="0"/>
              </a:rPr>
              <a:t>the receptor which is not involved when </a:t>
            </a:r>
            <a:r>
              <a:rPr lang="en-US" dirty="0" smtClean="0">
                <a:latin typeface="Times New Roman" pitchFamily="18" charset="0"/>
                <a:cs typeface="Times New Roman" pitchFamily="18" charset="0"/>
              </a:rPr>
              <a:t>the agonist </a:t>
            </a:r>
            <a:r>
              <a:rPr lang="en-US" dirty="0">
                <a:latin typeface="Times New Roman" pitchFamily="18" charset="0"/>
                <a:cs typeface="Times New Roman" pitchFamily="18" charset="0"/>
              </a:rPr>
              <a:t>binds. </a:t>
            </a:r>
            <a:r>
              <a:rPr lang="en-US" dirty="0" smtClean="0">
                <a:latin typeface="Times New Roman" pitchFamily="18" charset="0"/>
                <a:cs typeface="Times New Roman" pitchFamily="18" charset="0"/>
              </a:rPr>
              <a:t>This</a:t>
            </a:r>
            <a:r>
              <a:rPr lang="en-US" dirty="0">
                <a:latin typeface="Times New Roman" pitchFamily="18" charset="0"/>
                <a:cs typeface="Times New Roman" pitchFamily="18" charset="0"/>
              </a:rPr>
              <a:t>, in turn, means a </a:t>
            </a:r>
            <a:r>
              <a:rPr lang="en-US" dirty="0" smtClean="0">
                <a:latin typeface="Times New Roman" pitchFamily="18" charset="0"/>
                <a:cs typeface="Times New Roman" pitchFamily="18" charset="0"/>
              </a:rPr>
              <a:t>different induced fit </a:t>
            </a:r>
            <a:r>
              <a:rPr lang="en-US" dirty="0">
                <a:latin typeface="Times New Roman" pitchFamily="18" charset="0"/>
                <a:cs typeface="Times New Roman" pitchFamily="18" charset="0"/>
              </a:rPr>
              <a:t>between the </a:t>
            </a:r>
            <a:r>
              <a:rPr lang="en-US" dirty="0" smtClean="0">
                <a:latin typeface="Times New Roman" pitchFamily="18" charset="0"/>
                <a:cs typeface="Times New Roman" pitchFamily="18" charset="0"/>
              </a:rPr>
              <a:t>ligand the binding</a:t>
            </a:r>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507288" cy="5784304"/>
          </a:xfrm>
        </p:spPr>
        <p:txBody>
          <a:bodyPr>
            <a:noAutofit/>
          </a:bodyPr>
          <a:lstStyle/>
          <a:p>
            <a:pPr marL="0" indent="0" algn="just">
              <a:buNone/>
            </a:pPr>
            <a:r>
              <a:rPr lang="en-US" dirty="0" smtClean="0">
                <a:latin typeface="Times New Roman" panose="02020603050405020304" pitchFamily="18" charset="0"/>
                <a:cs typeface="Times New Roman" panose="02020603050405020304" pitchFamily="18" charset="0"/>
              </a:rPr>
              <a:t> site</a:t>
            </a:r>
            <a:r>
              <a:rPr lang="en-US" dirty="0">
                <a:latin typeface="Times New Roman" panose="02020603050405020304" pitchFamily="18" charset="0"/>
                <a:cs typeface="Times New Roman" panose="02020603050405020304" pitchFamily="18" charset="0"/>
              </a:rPr>
              <a:t>, such that </a:t>
            </a:r>
            <a:r>
              <a:rPr lang="en-US" dirty="0" smtClean="0">
                <a:latin typeface="Times New Roman" panose="02020603050405020304" pitchFamily="18" charset="0"/>
                <a:cs typeface="Times New Roman" panose="02020603050405020304" pitchFamily="18" charset="0"/>
              </a:rPr>
              <a:t>the ligand </a:t>
            </a:r>
            <a:r>
              <a:rPr lang="en-US" dirty="0">
                <a:latin typeface="Times New Roman" panose="02020603050405020304" pitchFamily="18" charset="0"/>
                <a:cs typeface="Times New Roman" panose="02020603050405020304" pitchFamily="18" charset="0"/>
              </a:rPr>
              <a:t>binds without activating the receptor. </a:t>
            </a:r>
          </a:p>
          <a:p>
            <a:pPr marL="0" indent="0" algn="just">
              <a:buNone/>
            </a:pPr>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product obtained ( </a:t>
            </a:r>
            <a:r>
              <a:rPr lang="en-US" dirty="0" smtClean="0">
                <a:solidFill>
                  <a:schemeClr val="tx2"/>
                </a:solidFill>
                <a:latin typeface="Times New Roman" panose="02020603050405020304" pitchFamily="18" charset="0"/>
                <a:cs typeface="Times New Roman" panose="02020603050405020304" pitchFamily="18" charset="0"/>
              </a:rPr>
              <a:t>pronethalol</a:t>
            </a:r>
            <a:r>
              <a:rPr lang="en-US" dirty="0" smtClean="0">
                <a:latin typeface="Times New Roman" panose="02020603050405020304" pitchFamily="18" charset="0"/>
                <a:cs typeface="Times New Roman" panose="02020603050405020304" pitchFamily="18" charset="0"/>
              </a:rPr>
              <a:t>) was still </a:t>
            </a:r>
            <a:r>
              <a:rPr lang="en-US" dirty="0">
                <a:latin typeface="Times New Roman" panose="02020603050405020304" pitchFamily="18" charset="0"/>
                <a:cs typeface="Times New Roman" panose="02020603050405020304" pitchFamily="18" charset="0"/>
              </a:rPr>
              <a:t>a partial agonist, but was the </a:t>
            </a:r>
            <a:r>
              <a:rPr lang="en-US" dirty="0" smtClean="0">
                <a:latin typeface="Times New Roman" panose="02020603050405020304" pitchFamily="18" charset="0"/>
                <a:cs typeface="Times New Roman" panose="02020603050405020304" pitchFamily="18" charset="0"/>
              </a:rPr>
              <a:t>first </a:t>
            </a:r>
            <a:r>
              <a:rPr lang="en-US" dirty="0">
                <a:latin typeface="Times New Roman" panose="02020603050405020304" pitchFamily="18" charset="0"/>
                <a:cs typeface="Times New Roman" panose="02020603050405020304" pitchFamily="18" charset="0"/>
              </a:rPr>
              <a:t>β-blocker to </a:t>
            </a:r>
            <a:r>
              <a:rPr lang="en-US" dirty="0" smtClean="0">
                <a:latin typeface="Times New Roman" panose="02020603050405020304" pitchFamily="18" charset="0"/>
                <a:cs typeface="Times New Roman" panose="02020603050405020304" pitchFamily="18" charset="0"/>
              </a:rPr>
              <a:t>be used </a:t>
            </a:r>
            <a:r>
              <a:rPr lang="en-US" dirty="0">
                <a:latin typeface="Times New Roman" panose="02020603050405020304" pitchFamily="18" charset="0"/>
                <a:cs typeface="Times New Roman" panose="02020603050405020304" pitchFamily="18" charset="0"/>
              </a:rPr>
              <a:t>clinically for </a:t>
            </a:r>
            <a:r>
              <a:rPr lang="en-US" dirty="0" smtClean="0">
                <a:latin typeface="Times New Roman" panose="02020603050405020304" pitchFamily="18" charset="0"/>
                <a:cs typeface="Times New Roman" panose="02020603050405020304" pitchFamily="18" charset="0"/>
              </a:rPr>
              <a:t>angina, arrhythmia</a:t>
            </a:r>
            <a:r>
              <a:rPr lang="en-US" dirty="0">
                <a:latin typeface="Times New Roman" panose="02020603050405020304" pitchFamily="18" charset="0"/>
                <a:cs typeface="Times New Roman" panose="02020603050405020304" pitchFamily="18" charset="0"/>
              </a:rPr>
              <a:t>, and high </a:t>
            </a:r>
            <a:r>
              <a:rPr lang="en-US" dirty="0" smtClean="0">
                <a:latin typeface="Times New Roman" panose="02020603050405020304" pitchFamily="18" charset="0"/>
                <a:cs typeface="Times New Roman" panose="02020603050405020304" pitchFamily="18" charset="0"/>
              </a:rPr>
              <a:t>blood </a:t>
            </a:r>
            <a:r>
              <a:rPr lang="en-US" dirty="0">
                <a:latin typeface="Times New Roman" panose="02020603050405020304" pitchFamily="18" charset="0"/>
                <a:cs typeface="Times New Roman" panose="02020603050405020304" pitchFamily="18" charset="0"/>
              </a:rPr>
              <a:t>pressure. it was withdrawn from clinical testing because of reports that it caused thymic tumors in mice. </a:t>
            </a:r>
          </a:p>
          <a:p>
            <a:pPr marL="0" indent="0" algn="just">
              <a:buNone/>
            </a:pPr>
            <a:r>
              <a:rPr lang="en-US" dirty="0" smtClean="0">
                <a:latin typeface="Times New Roman" panose="02020603050405020304" pitchFamily="18" charset="0"/>
                <a:cs typeface="Times New Roman" panose="02020603050405020304" pitchFamily="18" charset="0"/>
              </a:rPr>
              <a:t>    Research </a:t>
            </a:r>
            <a:r>
              <a:rPr lang="en-US" dirty="0">
                <a:latin typeface="Times New Roman" panose="02020603050405020304" pitchFamily="18" charset="0"/>
                <a:cs typeface="Times New Roman" panose="02020603050405020304" pitchFamily="18" charset="0"/>
              </a:rPr>
              <a:t>was carried out to see what </a:t>
            </a:r>
            <a:r>
              <a:rPr lang="en-US" dirty="0" smtClean="0">
                <a:latin typeface="Times New Roman" panose="02020603050405020304" pitchFamily="18" charset="0"/>
                <a:cs typeface="Times New Roman" panose="02020603050405020304" pitchFamily="18" charset="0"/>
              </a:rPr>
              <a:t>effect extending the </a:t>
            </a:r>
            <a:r>
              <a:rPr lang="en-US" dirty="0">
                <a:latin typeface="Times New Roman" panose="02020603050405020304" pitchFamily="18" charset="0"/>
                <a:cs typeface="Times New Roman" panose="02020603050405020304" pitchFamily="18" charset="0"/>
              </a:rPr>
              <a:t>length of the chain between the aromatic </a:t>
            </a:r>
            <a:r>
              <a:rPr lang="en-US" dirty="0" smtClean="0">
                <a:latin typeface="Times New Roman" panose="02020603050405020304" pitchFamily="18" charset="0"/>
                <a:cs typeface="Times New Roman" panose="02020603050405020304" pitchFamily="18" charset="0"/>
              </a:rPr>
              <a:t>ring and </a:t>
            </a:r>
            <a:r>
              <a:rPr lang="en-US" dirty="0">
                <a:latin typeface="Times New Roman" panose="02020603050405020304" pitchFamily="18" charset="0"/>
                <a:cs typeface="Times New Roman" panose="02020603050405020304" pitchFamily="18" charset="0"/>
              </a:rPr>
              <a:t>the amine would have. </a:t>
            </a:r>
            <a:r>
              <a:rPr lang="en-US" dirty="0" smtClean="0">
                <a:latin typeface="Times New Roman" panose="02020603050405020304" pitchFamily="18" charset="0"/>
                <a:cs typeface="Times New Roman" panose="02020603050405020304" pitchFamily="18" charset="0"/>
              </a:rPr>
              <a:t>    </a:t>
            </a: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One </a:t>
            </a:r>
            <a:r>
              <a:rPr lang="en-US" dirty="0">
                <a:latin typeface="Times New Roman" panose="02020603050405020304" pitchFamily="18" charset="0"/>
                <a:cs typeface="Times New Roman" panose="02020603050405020304" pitchFamily="18" charset="0"/>
              </a:rPr>
              <a:t>of these </a:t>
            </a:r>
            <a:r>
              <a:rPr lang="en-US" dirty="0" smtClean="0">
                <a:latin typeface="Times New Roman" panose="02020603050405020304" pitchFamily="18" charset="0"/>
                <a:cs typeface="Times New Roman" panose="02020603050405020304" pitchFamily="18" charset="0"/>
              </a:rPr>
              <a:t>projects involved </a:t>
            </a:r>
            <a:r>
              <a:rPr lang="en-US" dirty="0">
                <a:latin typeface="Times New Roman" panose="02020603050405020304" pitchFamily="18" charset="0"/>
                <a:cs typeface="Times New Roman" panose="02020603050405020304" pitchFamily="18" charset="0"/>
              </a:rPr>
              <a:t>the introduction of various linking </a:t>
            </a:r>
            <a:r>
              <a:rPr lang="en-US" dirty="0" smtClean="0">
                <a:latin typeface="Times New Roman" panose="02020603050405020304" pitchFamily="18" charset="0"/>
                <a:cs typeface="Times New Roman" panose="02020603050405020304" pitchFamily="18" charset="0"/>
              </a:rPr>
              <a:t>groups between </a:t>
            </a:r>
            <a:r>
              <a:rPr lang="en-US" dirty="0">
                <a:latin typeface="Times New Roman" panose="02020603050405020304" pitchFamily="18" charset="0"/>
                <a:cs typeface="Times New Roman" panose="02020603050405020304" pitchFamily="18" charset="0"/>
              </a:rPr>
              <a:t>the naphthalene ring and the </a:t>
            </a:r>
            <a:r>
              <a:rPr lang="en-US" dirty="0" smtClean="0">
                <a:latin typeface="Times New Roman" panose="02020603050405020304" pitchFamily="18" charset="0"/>
                <a:cs typeface="Times New Roman" panose="02020603050405020304" pitchFamily="18" charset="0"/>
              </a:rPr>
              <a:t>ethanolamine portion </a:t>
            </a:r>
            <a:r>
              <a:rPr lang="en-US" dirty="0">
                <a:latin typeface="Times New Roman" panose="02020603050405020304" pitchFamily="18" charset="0"/>
                <a:cs typeface="Times New Roman" panose="02020603050405020304" pitchFamily="18" charset="0"/>
              </a:rPr>
              <a:t>of the molecule </a:t>
            </a:r>
            <a:r>
              <a:rPr lang="en-US" dirty="0" smtClean="0">
                <a:latin typeface="Times New Roman" panose="02020603050405020304" pitchFamily="18" charset="0"/>
                <a:cs typeface="Times New Roman" panose="02020603050405020304" pitchFamily="18" charset="0"/>
              </a:rPr>
              <a:t>.At </a:t>
            </a:r>
            <a:r>
              <a:rPr lang="en-US" dirty="0">
                <a:latin typeface="Times New Roman" panose="02020603050405020304" pitchFamily="18" charset="0"/>
                <a:cs typeface="Times New Roman" panose="02020603050405020304" pitchFamily="18" charset="0"/>
              </a:rPr>
              <a:t>this stage, </a:t>
            </a:r>
            <a:r>
              <a:rPr lang="en-US" dirty="0" smtClean="0">
                <a:latin typeface="Times New Roman" panose="02020603050405020304" pitchFamily="18" charset="0"/>
                <a:cs typeface="Times New Roman" panose="02020603050405020304" pitchFamily="18" charset="0"/>
              </a:rPr>
              <a:t>a chance </a:t>
            </a:r>
            <a:r>
              <a:rPr lang="en-US" dirty="0">
                <a:latin typeface="Times New Roman" panose="02020603050405020304" pitchFamily="18" charset="0"/>
                <a:cs typeface="Times New Roman" panose="02020603050405020304" pitchFamily="18" charset="0"/>
              </a:rPr>
              <a:t>event occurred. </a:t>
            </a: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The researchers wanted to use β- naphthol as a starting material in order to introduce a linking group of X = O-CH</a:t>
            </a:r>
            <a:r>
              <a:rPr lang="en-US" sz="1600" dirty="0" smtClean="0">
                <a:latin typeface="Times New Roman" panose="02020603050405020304" pitchFamily="18" charset="0"/>
                <a:cs typeface="Times New Roman" panose="02020603050405020304" pitchFamily="18" charset="0"/>
              </a:rPr>
              <a:t>2</a:t>
            </a:r>
          </a:p>
          <a:p>
            <a:pPr marL="0" indent="0" algn="just">
              <a:buNone/>
            </a:pPr>
            <a:r>
              <a:rPr lang="en-US" dirty="0" smtClean="0">
                <a:solidFill>
                  <a:schemeClr val="tx2"/>
                </a:solidFill>
                <a:latin typeface="Times New Roman" panose="02020603050405020304" pitchFamily="18" charset="0"/>
                <a:cs typeface="Times New Roman" panose="02020603050405020304" pitchFamily="18" charset="0"/>
              </a:rPr>
              <a:t>    Propranolol </a:t>
            </a:r>
            <a:r>
              <a:rPr lang="en-US" dirty="0" smtClean="0">
                <a:latin typeface="Times New Roman" panose="02020603050405020304" pitchFamily="18" charset="0"/>
                <a:cs typeface="Times New Roman" panose="02020603050405020304" pitchFamily="18" charset="0"/>
              </a:rPr>
              <a:t>was found to be a pure antagonist, having 10–20 times greater activity than pronethalol.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77588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457" r="10359"/>
          <a:stretch/>
        </p:blipFill>
        <p:spPr bwMode="auto">
          <a:xfrm>
            <a:off x="1691680" y="1340768"/>
            <a:ext cx="5904656"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22767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11941</TotalTime>
  <Words>7298</Words>
  <Application>Microsoft Office PowerPoint</Application>
  <PresentationFormat>On-screen Show (4:3)</PresentationFormat>
  <Paragraphs>354</Paragraphs>
  <Slides>120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120</vt:i4>
      </vt:variant>
    </vt:vector>
  </HeadingPairs>
  <TitlesOfParts>
    <vt:vector size="125" baseType="lpstr">
      <vt:lpstr>Arial</vt:lpstr>
      <vt:lpstr>Arial Rounded MT Bold</vt:lpstr>
      <vt:lpstr>Times New Roman</vt:lpstr>
      <vt:lpstr>Wingdings</vt:lpstr>
      <vt:lpstr>Clarity</vt:lpstr>
      <vt:lpstr>Pharmaceutical chemistry </vt:lpstr>
      <vt:lpstr>PowerPoint Presentation</vt:lpstr>
      <vt:lpstr>PowerPoint Presentation</vt:lpstr>
      <vt:lpstr>Structure and Physicochemical Properties </vt:lpstr>
      <vt:lpstr>Adrenergic neurotransmitters and related compounds.</vt:lpstr>
      <vt:lpstr>PowerPoint Presentation</vt:lpstr>
      <vt:lpstr>Biosynthesis</vt:lpstr>
      <vt:lpstr>PowerPoint Presentation</vt:lpstr>
      <vt:lpstr>PowerPoint Presentation</vt:lpstr>
      <vt:lpstr>Model of life cycle of NE.</vt:lpstr>
      <vt:lpstr>Adrenergic Receptors Adrenergic Receptor Subtypes</vt:lpstr>
      <vt:lpstr>PowerPoint Presentation</vt:lpstr>
      <vt:lpstr>α-Adrenergic Receptors</vt:lpstr>
      <vt:lpstr>β-Adrenergic Receptors</vt:lpstr>
      <vt:lpstr>PowerPoint Presentation</vt:lpstr>
      <vt:lpstr>PowerPoint Presentation</vt:lpstr>
      <vt:lpstr>PowerPoint Presentation</vt:lpstr>
      <vt:lpstr>PowerPoint Presentation</vt:lpstr>
      <vt:lpstr>PowerPoint Presentation</vt:lpstr>
      <vt:lpstr>Drugs Affecting Catecholamine Storage and Release</vt:lpstr>
      <vt:lpstr>PowerPoint Presentation</vt:lpstr>
      <vt:lpstr>2.Guanethidine (Ismelin) and guanadrel (Hylorel)</vt:lpstr>
      <vt:lpstr>PowerPoint Presentation</vt:lpstr>
      <vt:lpstr> Direct Acting Sympathomimetics </vt:lpstr>
      <vt:lpstr>PowerPoint Presentation</vt:lpstr>
      <vt:lpstr> Structure–activity relationships Important binding groups on catecholamines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Endogenous catecholamines</vt:lpstr>
      <vt:lpstr>PowerPoint Presentation</vt:lpstr>
      <vt:lpstr>     Dipivefrin (Propine, Dipivalyl Epinephrine). </vt:lpstr>
      <vt:lpstr>PowerPoint Presentation</vt:lpstr>
      <vt:lpstr>Adrenergic agents Important binding groups for adrenergic agents </vt:lpstr>
      <vt:lpstr>Adrenergic agents α -adrenergic receptor agonists</vt:lpstr>
      <vt:lpstr>Phenylephrine.</vt:lpstr>
      <vt:lpstr>PowerPoint Presentation</vt:lpstr>
      <vt:lpstr>PowerPoint Presentation</vt:lpstr>
      <vt:lpstr>Methyldopa (L-methyldopa, Aldomet) </vt:lpstr>
      <vt:lpstr>PowerPoint Presentation</vt:lpstr>
      <vt:lpstr>Metabolic conversion of methyldopate and methyldopa to methyl norepinephrine</vt:lpstr>
      <vt:lpstr>Imidazolines and α -Adrenergic Agonists.</vt:lpstr>
      <vt:lpstr>PowerPoint Presentation</vt:lpstr>
      <vt:lpstr>PowerPoint Presentation</vt:lpstr>
      <vt:lpstr>PowerPoint Presentation</vt:lpstr>
      <vt:lpstr>PowerPoint Presentation</vt:lpstr>
      <vt:lpstr>Clonidine (Catapres)</vt:lpstr>
      <vt:lpstr>PowerPoint Presentation</vt:lpstr>
      <vt:lpstr>Apraclonidine (Iopidine) and Brimonidine (Alphagan)</vt:lpstr>
      <vt:lpstr>Guanabenz (Wytensin) and Guanfacine ((Tenex) (Open-Ring Imidazolidine</vt:lpstr>
      <vt:lpstr>PowerPoint Presentation</vt:lpstr>
      <vt:lpstr>PowerPoint Presentation</vt:lpstr>
      <vt:lpstr>PowerPoint Presentation</vt:lpstr>
      <vt:lpstr> Metaproterenol (Alupent), terbutaline (Bricanyl, Brethine), and fenoterol (an investigational drugs) </vt:lpstr>
      <vt:lpstr>PowerPoint Presentation</vt:lpstr>
      <vt:lpstr>Albuterol (Proventil, Ventolin), pirbuterol (Maxair),and salmeterol (Serevent)</vt:lpstr>
      <vt:lpstr>PowerPoint Presentation</vt:lpstr>
      <vt:lpstr>  β 2 -Agonists and the treatment of asthma</vt:lpstr>
      <vt:lpstr>PowerPoint Presentation</vt:lpstr>
      <vt:lpstr>PowerPoint Presentation</vt:lpstr>
      <vt:lpstr>PowerPoint Presentation</vt:lpstr>
      <vt:lpstr>PowerPoint Presentation</vt:lpstr>
      <vt:lpstr>β3-Adrenergic Receptor Agonists</vt:lpstr>
      <vt:lpstr>Indirect-Acting Sympathomimetics</vt:lpstr>
      <vt:lpstr>PowerPoint Presentation</vt:lpstr>
      <vt:lpstr>PowerPoint Presentation</vt:lpstr>
      <vt:lpstr>Sympathomimetics with a Mixed Mechanism of Action</vt:lpstr>
      <vt:lpstr>PowerPoint Presentation</vt:lpstr>
      <vt:lpstr>PowerPoint Presentation</vt:lpstr>
      <vt:lpstr>PowerPoint Presentation</vt:lpstr>
      <vt:lpstr>Phenylpropanolamine (Propadrine)</vt:lpstr>
      <vt:lpstr> Adrenergic receptor antagonists (blockers)</vt:lpstr>
      <vt:lpstr>Tolazoline (Priscoline) and phentolamine (Regitine)</vt:lpstr>
      <vt:lpstr>Irreversible α-blockers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Selective α2-blockers </vt:lpstr>
      <vt:lpstr>PowerPoint Presentation</vt:lpstr>
      <vt:lpstr>β-Blockers as cardiovascular drugs</vt:lpstr>
      <vt:lpstr>PowerPoint Presentation</vt:lpstr>
      <vt:lpstr>PowerPoint Presentation</vt:lpstr>
      <vt:lpstr>PowerPoint Presentation</vt:lpstr>
      <vt:lpstr>PowerPoint Presentation</vt:lpstr>
      <vt:lpstr>Selective β 1 –blockers (second-generation β-blockers) </vt:lpstr>
      <vt:lpstr>PowerPoint Presentation</vt:lpstr>
      <vt:lpstr>PowerPoint Presentation</vt:lpstr>
      <vt:lpstr>PowerPoint Presentation</vt:lpstr>
      <vt:lpstr>PowerPoint Presentation</vt:lpstr>
      <vt:lpstr> Structure–activity relationships of aryloxypropanol amine β-Blockers </vt:lpstr>
      <vt:lpstr>PowerPoint Presentation</vt:lpstr>
      <vt:lpstr>PowerPoint Presentation</vt:lpstr>
      <vt:lpstr>PowerPoint Presentation</vt:lpstr>
      <vt:lpstr>PowerPoint Presentation</vt:lpstr>
      <vt:lpstr>Short-acting β-blockers</vt:lpstr>
      <vt:lpstr>PowerPoint Presentation</vt:lpstr>
      <vt:lpstr>PowerPoint Presentation</vt:lpstr>
      <vt:lpstr>β-Blockers with α1-antagonist activity (third generation)</vt:lpstr>
      <vt:lpstr>PowerPoint Presentation</vt:lpstr>
      <vt:lpstr>PowerPoint Presentation</vt:lpstr>
      <vt:lpstr>PowerPoint Presentation</vt:lpstr>
      <vt:lpstr>PowerPoint Presentation</vt:lpstr>
      <vt:lpstr>PowerPoint Presentation</vt:lpstr>
      <vt:lpstr>PowerPoint Presentation</vt:lpstr>
    </vt:vector>
  </TitlesOfParts>
  <Company>Deftones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Adrenergic drugs</dc:title>
  <dc:creator>krema</dc:creator>
  <cp:lastModifiedBy>Maher</cp:lastModifiedBy>
  <cp:revision>453</cp:revision>
  <dcterms:created xsi:type="dcterms:W3CDTF">2014-08-24T18:36:18Z</dcterms:created>
  <dcterms:modified xsi:type="dcterms:W3CDTF">2023-10-20T08:02:16Z</dcterms:modified>
</cp:coreProperties>
</file>