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0" r:id="rId2"/>
    <p:sldId id="260" r:id="rId3"/>
    <p:sldId id="263" r:id="rId4"/>
    <p:sldId id="262" r:id="rId5"/>
    <p:sldId id="257" r:id="rId6"/>
    <p:sldId id="256" r:id="rId7"/>
    <p:sldId id="258" r:id="rId8"/>
    <p:sldId id="259" r:id="rId9"/>
    <p:sldId id="261" r:id="rId10"/>
    <p:sldId id="264" r:id="rId11"/>
    <p:sldId id="266" r:id="rId12"/>
    <p:sldId id="265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660"/>
  </p:normalViewPr>
  <p:slideViewPr>
    <p:cSldViewPr>
      <p:cViewPr>
        <p:scale>
          <a:sx n="56" d="100"/>
          <a:sy n="56" d="100"/>
        </p:scale>
        <p:origin x="106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5B071-BECC-4D8E-988C-C1A0742AB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040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Control Systems Course/4</a:t>
            </a:r>
            <a:r>
              <a:rPr lang="en-US" baseline="30000" dirty="0">
                <a:solidFill>
                  <a:srgbClr val="00B050"/>
                </a:solidFill>
              </a:rPr>
              <a:t>th</a:t>
            </a:r>
            <a:r>
              <a:rPr lang="en-US" dirty="0">
                <a:solidFill>
                  <a:srgbClr val="00B050"/>
                </a:solidFill>
              </a:rPr>
              <a:t> Class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Associate Prof. Osama A. Awad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8AE617-7D45-48EF-B1D3-269D0E4ECA52}"/>
              </a:ext>
            </a:extLst>
          </p:cNvPr>
          <p:cNvSpPr/>
          <p:nvPr/>
        </p:nvSpPr>
        <p:spPr>
          <a:xfrm>
            <a:off x="457200" y="304800"/>
            <a:ext cx="4572001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AL MUSTAKBAL UNIVERSITY</a:t>
            </a:r>
            <a:br>
              <a:rPr lang="en-US" dirty="0"/>
            </a:br>
            <a:r>
              <a:rPr lang="en-US" dirty="0"/>
              <a:t>College of engineering and technical Engineering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Medical Device Technology Engineering Department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749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"/>
            <a:ext cx="8229600" cy="1143000"/>
          </a:xfrm>
        </p:spPr>
        <p:txBody>
          <a:bodyPr/>
          <a:lstStyle/>
          <a:p>
            <a:r>
              <a:rPr lang="en-US" dirty="0"/>
              <a:t>Classification of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types of equations required to describe a system depends on the types of elemental equation and the type of inputs from the environment.</a:t>
            </a:r>
          </a:p>
          <a:p>
            <a:endParaRPr lang="en-US" dirty="0"/>
          </a:p>
          <a:p>
            <a:r>
              <a:rPr lang="en-US" dirty="0"/>
              <a:t>System models are classified according to the types of equations used to describe them: 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2540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System Models: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1-Distributed  </a:t>
            </a:r>
            <a:r>
              <a:rPr lang="en-US" dirty="0" err="1"/>
              <a:t>vs</a:t>
            </a:r>
            <a:r>
              <a:rPr lang="en-US" dirty="0"/>
              <a:t>  Lumped </a:t>
            </a:r>
          </a:p>
          <a:p>
            <a:r>
              <a:rPr lang="en-US" dirty="0"/>
              <a:t>2-Stochastic </a:t>
            </a:r>
            <a:r>
              <a:rPr lang="en-US" dirty="0" err="1"/>
              <a:t>vs</a:t>
            </a:r>
            <a:r>
              <a:rPr lang="en-US" dirty="0"/>
              <a:t> Deterministic</a:t>
            </a:r>
          </a:p>
          <a:p>
            <a:r>
              <a:rPr lang="en-US" dirty="0"/>
              <a:t>3-Discrete  </a:t>
            </a:r>
            <a:r>
              <a:rPr lang="en-US" dirty="0" err="1"/>
              <a:t>vs</a:t>
            </a:r>
            <a:r>
              <a:rPr lang="en-US" dirty="0"/>
              <a:t>  continuous</a:t>
            </a:r>
          </a:p>
          <a:p>
            <a:r>
              <a:rPr lang="en-US" dirty="0"/>
              <a:t>4-Nonlinear   </a:t>
            </a:r>
            <a:r>
              <a:rPr lang="en-US" dirty="0" err="1"/>
              <a:t>vs</a:t>
            </a:r>
            <a:r>
              <a:rPr lang="en-US" dirty="0"/>
              <a:t>  Linear</a:t>
            </a:r>
          </a:p>
          <a:p>
            <a:r>
              <a:rPr lang="en-US" dirty="0"/>
              <a:t>5-Time varying  </a:t>
            </a:r>
            <a:r>
              <a:rPr lang="en-US" dirty="0" err="1"/>
              <a:t>vs</a:t>
            </a:r>
            <a:r>
              <a:rPr lang="en-US" dirty="0"/>
              <a:t>  constant coefficient</a:t>
            </a:r>
          </a:p>
          <a:p>
            <a:r>
              <a:rPr lang="en-US" dirty="0"/>
              <a:t>6-nonhomogeneous   </a:t>
            </a:r>
            <a:r>
              <a:rPr lang="en-US" dirty="0" err="1"/>
              <a:t>vs</a:t>
            </a:r>
            <a:r>
              <a:rPr lang="en-US" dirty="0"/>
              <a:t>  homogenous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839200" cy="66294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When you have a long metal cylinder, each little bit of cylinder has some resistance and some capacitance. </a:t>
            </a:r>
          </a:p>
          <a:p>
            <a:endParaRPr lang="en-US" dirty="0"/>
          </a:p>
          <a:p>
            <a:r>
              <a:rPr lang="en-US" dirty="0"/>
              <a:t>If you don't need a good model, you can lump all the little bits of resistance into one resistor, and all the little bits of capacitance into one capacitor. That's lumping.</a:t>
            </a:r>
          </a:p>
          <a:p>
            <a:endParaRPr lang="en-US" dirty="0"/>
          </a:p>
          <a:p>
            <a:r>
              <a:rPr lang="en-US" dirty="0"/>
              <a:t>If you need a really good model, then you should treat all the little bits of resistance and capacitance as little bits connected to each other. That's distributed.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7209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477000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 </a:t>
            </a:r>
            <a:r>
              <a:rPr lang="en-GB" b="1" u="sng" dirty="0"/>
              <a:t>Introduction:</a:t>
            </a:r>
            <a:r>
              <a:rPr lang="en-GB" b="1" dirty="0"/>
              <a:t> </a:t>
            </a:r>
          </a:p>
          <a:p>
            <a:r>
              <a:rPr lang="en-GB" b="1" i="1" dirty="0"/>
              <a:t>Control Theory: It is that part of science which concern with control problems. </a:t>
            </a:r>
          </a:p>
          <a:p>
            <a:endParaRPr lang="en-GB" b="1" i="1" dirty="0"/>
          </a:p>
          <a:p>
            <a:r>
              <a:rPr lang="en-GB" b="1" i="1" dirty="0"/>
              <a:t>Control Problem: If we want something to act or vary according to a certain performance specification, then we say that we have a control problem. </a:t>
            </a:r>
          </a:p>
          <a:p>
            <a:endParaRPr lang="en-GB" b="1" i="1" dirty="0"/>
          </a:p>
          <a:p>
            <a:r>
              <a:rPr lang="en-GB" b="1" i="1" dirty="0"/>
              <a:t>Ex. We want to keep the temperature in a room at certain level and as we order, then we say that we have temperature control problem. 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04800"/>
            <a:ext cx="9144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r>
              <a:rPr lang="en-GB" dirty="0"/>
              <a:t> </a:t>
            </a:r>
            <a:r>
              <a:rPr lang="en-GB" sz="2400" b="1" i="1" u="sng" dirty="0"/>
              <a:t>Plant</a:t>
            </a:r>
            <a:r>
              <a:rPr lang="en-GB" sz="2400" b="1" i="1" dirty="0"/>
              <a:t>: A piece of equipments the purpose of which is to perform a particular operation (we will call any object to be controlled a plant). </a:t>
            </a:r>
          </a:p>
          <a:p>
            <a:r>
              <a:rPr lang="en-GB" sz="2400" b="1" i="1" dirty="0"/>
              <a:t>Ex. Heating furnace, chemical reactor or space craft. </a:t>
            </a:r>
          </a:p>
          <a:p>
            <a:endParaRPr lang="en-GB" sz="2400" b="1" i="1" dirty="0"/>
          </a:p>
          <a:p>
            <a:r>
              <a:rPr lang="en-GB" sz="2400" b="1" i="1" u="sng" dirty="0"/>
              <a:t>Process</a:t>
            </a:r>
            <a:r>
              <a:rPr lang="en-GB" sz="2400" b="1" i="1" dirty="0"/>
              <a:t>: A progressively continuing operation (natural or artificial) that consist of a series of actions or changes in a certain way leading towards a particular result or end. We will call any operation to be controlled a process. Processes could be chemical, economic, or biological. </a:t>
            </a:r>
          </a:p>
          <a:p>
            <a:endParaRPr lang="en-GB" sz="2400" b="1" i="1" dirty="0"/>
          </a:p>
          <a:p>
            <a:r>
              <a:rPr lang="en-GB" sz="2400" b="1" i="1" u="sng" dirty="0"/>
              <a:t>System</a:t>
            </a:r>
            <a:r>
              <a:rPr lang="en-GB" sz="2400" b="1" i="1" dirty="0"/>
              <a:t>: A combination of components that act together and perform a certain objective (could be physical, biological, or economic). </a:t>
            </a:r>
            <a:endParaRPr lang="en-GB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</a:t>
            </a:r>
            <a:r>
              <a:rPr lang="en-US" u="sng" dirty="0"/>
              <a:t>Control Engineering </a:t>
            </a:r>
            <a:br>
              <a:rPr lang="en-US" u="sng" dirty="0"/>
            </a:b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 credit course</a:t>
            </a:r>
          </a:p>
          <a:p>
            <a:r>
              <a:rPr lang="en-US" dirty="0"/>
              <a:t>2 hours/week   theoretical lectures .</a:t>
            </a:r>
          </a:p>
          <a:p>
            <a:r>
              <a:rPr lang="en-US" dirty="0"/>
              <a:t>2 hours/week   practical  lectures .</a:t>
            </a:r>
          </a:p>
          <a:p>
            <a:r>
              <a:rPr lang="en-US" dirty="0" err="1"/>
              <a:t>Matlab</a:t>
            </a:r>
            <a:r>
              <a:rPr lang="en-US" dirty="0"/>
              <a:t>  knowledge is required.</a:t>
            </a:r>
          </a:p>
          <a:p>
            <a:r>
              <a:rPr lang="en-US" dirty="0" err="1"/>
              <a:t>Quizes</a:t>
            </a:r>
            <a:r>
              <a:rPr lang="en-US" dirty="0"/>
              <a:t> and attendance  5/40.</a:t>
            </a:r>
          </a:p>
          <a:p>
            <a:r>
              <a:rPr lang="en-US" dirty="0"/>
              <a:t>LAB (Reports and attendance</a:t>
            </a:r>
            <a:r>
              <a:rPr lang="en-US"/>
              <a:t>)   10/50.</a:t>
            </a:r>
            <a:endParaRPr lang="en-US" dirty="0"/>
          </a:p>
          <a:p>
            <a:r>
              <a:rPr lang="en-US" dirty="0"/>
              <a:t>Midterm Exam I                           10/25.</a:t>
            </a:r>
          </a:p>
          <a:p>
            <a:r>
              <a:rPr lang="en-US" dirty="0"/>
              <a:t>Final Lab Exam                             10/60.</a:t>
            </a:r>
          </a:p>
          <a:p>
            <a:r>
              <a:rPr lang="en-US" dirty="0"/>
              <a:t>Final Exam                                    50/60.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</a:t>
            </a:r>
            <a:r>
              <a:rPr lang="en-US" u="sng" dirty="0"/>
              <a:t>Control Theory </a:t>
            </a:r>
            <a:br>
              <a:rPr lang="en-US" u="sng" dirty="0"/>
            </a:b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Modern Control Engineering </a:t>
            </a:r>
          </a:p>
          <a:p>
            <a:r>
              <a:rPr lang="en-US" dirty="0"/>
              <a:t>Fourth Edition  2002.</a:t>
            </a:r>
          </a:p>
          <a:p>
            <a:r>
              <a:rPr lang="en-US" dirty="0"/>
              <a:t>Katsuhiko Ogata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Modern Control Engineering </a:t>
            </a:r>
          </a:p>
          <a:p>
            <a:r>
              <a:rPr lang="en-US" dirty="0"/>
              <a:t>Richard C. </a:t>
            </a:r>
            <a:r>
              <a:rPr lang="en-US" dirty="0" err="1"/>
              <a:t>Dorf</a:t>
            </a:r>
            <a:r>
              <a:rPr lang="en-US" dirty="0"/>
              <a:t> and Robert H. Bishop</a:t>
            </a:r>
          </a:p>
          <a:p>
            <a:r>
              <a:rPr lang="en-US" dirty="0"/>
              <a:t>Addison – Wesley   2009.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  <a:p>
            <a:r>
              <a:rPr lang="en-US" sz="4500" dirty="0"/>
              <a:t>Week No.	Topics</a:t>
            </a:r>
          </a:p>
          <a:p>
            <a:r>
              <a:rPr lang="en-US" sz="4500" dirty="0"/>
              <a:t>1,2</a:t>
            </a:r>
          </a:p>
          <a:p>
            <a:r>
              <a:rPr lang="en-US" sz="4000" dirty="0"/>
              <a:t>	Introduction to control systems</a:t>
            </a:r>
          </a:p>
          <a:p>
            <a:r>
              <a:rPr lang="en-US" sz="4000" dirty="0"/>
              <a:t>•	Open loop control system</a:t>
            </a:r>
          </a:p>
          <a:p>
            <a:r>
              <a:rPr lang="en-US" sz="4000" dirty="0"/>
              <a:t>•	Closed loop control system</a:t>
            </a:r>
          </a:p>
          <a:p>
            <a:r>
              <a:rPr lang="en-US" sz="4000" dirty="0"/>
              <a:t>•	Design of control systems</a:t>
            </a:r>
          </a:p>
          <a:p>
            <a:r>
              <a:rPr lang="en-US" sz="4000" dirty="0"/>
              <a:t>3,4,5</a:t>
            </a:r>
          </a:p>
          <a:p>
            <a:r>
              <a:rPr lang="en-US" sz="4000" dirty="0"/>
              <a:t>	Mathematical Background and Modeling of Dynamic Systems</a:t>
            </a:r>
          </a:p>
          <a:p>
            <a:r>
              <a:rPr lang="en-US" sz="4000" dirty="0"/>
              <a:t>•	Differential Equation of Physical Systems</a:t>
            </a:r>
          </a:p>
          <a:p>
            <a:r>
              <a:rPr lang="en-US" sz="4000" dirty="0"/>
              <a:t>•	Linear Approximation of Physical Systems</a:t>
            </a:r>
          </a:p>
          <a:p>
            <a:r>
              <a:rPr lang="en-US" sz="4000" dirty="0"/>
              <a:t>•	Laplace Transform  / Inverse Laplace Transformation</a:t>
            </a:r>
          </a:p>
          <a:p>
            <a:r>
              <a:rPr lang="en-US" sz="4000" dirty="0"/>
              <a:t>•	The Transfer Function of Linear Systems</a:t>
            </a:r>
          </a:p>
          <a:p>
            <a:r>
              <a:rPr lang="en-US" sz="4000" dirty="0"/>
              <a:t>•	Electrical System  / Mechanical System / Analogous between Electrical and mechanical                  •	DC Motor (Derivation of Mathematical model and Transfer Function)</a:t>
            </a:r>
          </a:p>
          <a:p>
            <a:r>
              <a:rPr lang="en-US" sz="4000" dirty="0"/>
              <a:t>6	Block Diagram Models</a:t>
            </a:r>
          </a:p>
          <a:p>
            <a:r>
              <a:rPr lang="en-US" sz="4000" dirty="0"/>
              <a:t>•	Block Diagram Reduction</a:t>
            </a:r>
          </a:p>
          <a:p>
            <a:r>
              <a:rPr lang="en-US" sz="4000" dirty="0"/>
              <a:t>•	Mason's Signal Flow Graph Models</a:t>
            </a:r>
          </a:p>
          <a:p>
            <a:r>
              <a:rPr lang="en-US" sz="4000" dirty="0"/>
              <a:t>7,8,9</a:t>
            </a:r>
          </a:p>
          <a:p>
            <a:r>
              <a:rPr lang="en-US" sz="4000" dirty="0"/>
              <a:t>	Characteristics  and Performance of Feedback Control System</a:t>
            </a:r>
          </a:p>
          <a:p>
            <a:r>
              <a:rPr lang="en-US" sz="4000" dirty="0"/>
              <a:t>•	Test Input Signals</a:t>
            </a:r>
          </a:p>
          <a:p>
            <a:r>
              <a:rPr lang="en-US" sz="4000" dirty="0"/>
              <a:t>•	Performance of a First-Order System </a:t>
            </a:r>
          </a:p>
          <a:p>
            <a:r>
              <a:rPr lang="en-US" sz="4000" dirty="0"/>
              <a:t>•	Performance of a Second-Order System</a:t>
            </a:r>
          </a:p>
          <a:p>
            <a:r>
              <a:rPr lang="en-US" sz="4000" dirty="0"/>
              <a:t>•	The S-plane Root Location and the Transient Response</a:t>
            </a:r>
          </a:p>
          <a:p>
            <a:r>
              <a:rPr lang="en-US" sz="4000" dirty="0"/>
              <a:t>•	Sensitivity of Control systems to parameter Variations</a:t>
            </a:r>
          </a:p>
          <a:p>
            <a:r>
              <a:rPr lang="en-US" sz="4000" dirty="0"/>
              <a:t>•	Disturbance Signals in Feedback Control System</a:t>
            </a:r>
          </a:p>
          <a:p>
            <a:r>
              <a:rPr lang="en-US" sz="4000" dirty="0"/>
              <a:t>•	Steady State Error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" y="457200"/>
            <a:ext cx="9144000" cy="684276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10,11</a:t>
            </a:r>
          </a:p>
          <a:p>
            <a:r>
              <a:rPr lang="en-US" dirty="0"/>
              <a:t>	The Stability of Linear feedback Systems</a:t>
            </a:r>
          </a:p>
          <a:p>
            <a:r>
              <a:rPr lang="en-US" dirty="0"/>
              <a:t>•	The concept of Stability</a:t>
            </a:r>
          </a:p>
          <a:p>
            <a:r>
              <a:rPr lang="en-US" dirty="0"/>
              <a:t>•	The </a:t>
            </a:r>
            <a:r>
              <a:rPr lang="en-US" dirty="0" err="1"/>
              <a:t>Routh</a:t>
            </a:r>
            <a:r>
              <a:rPr lang="en-US" dirty="0"/>
              <a:t>-Hurwitz Stability Criterion</a:t>
            </a:r>
          </a:p>
          <a:p>
            <a:r>
              <a:rPr lang="en-US" dirty="0"/>
              <a:t>•	The relative Stability of Feedback Control Systems</a:t>
            </a:r>
          </a:p>
          <a:p>
            <a:r>
              <a:rPr lang="en-US" dirty="0"/>
              <a:t>12,13</a:t>
            </a:r>
          </a:p>
          <a:p>
            <a:r>
              <a:rPr lang="en-US" dirty="0"/>
              <a:t>	  The Root Locus Method</a:t>
            </a:r>
          </a:p>
          <a:p>
            <a:r>
              <a:rPr lang="en-US" dirty="0"/>
              <a:t>•	The Root locus Concept</a:t>
            </a:r>
          </a:p>
          <a:p>
            <a:r>
              <a:rPr lang="en-US" dirty="0"/>
              <a:t>•	The Root Locus Procedure (Rules for Constructing Root Loci)</a:t>
            </a:r>
          </a:p>
          <a:p>
            <a:r>
              <a:rPr lang="en-US" dirty="0"/>
              <a:t>•	Special Cases</a:t>
            </a:r>
          </a:p>
          <a:p>
            <a:r>
              <a:rPr lang="en-US" dirty="0"/>
              <a:t>•	Root Locus Analysis Of Control Systems</a:t>
            </a:r>
          </a:p>
          <a:p>
            <a:r>
              <a:rPr lang="en-US" dirty="0"/>
              <a:t>14,15</a:t>
            </a:r>
          </a:p>
          <a:p>
            <a:r>
              <a:rPr lang="en-US" dirty="0"/>
              <a:t>	Frequency Response Methods </a:t>
            </a:r>
          </a:p>
          <a:p>
            <a:r>
              <a:rPr lang="en-US" dirty="0"/>
              <a:t>•	Bode Diagrams</a:t>
            </a:r>
          </a:p>
          <a:p>
            <a:r>
              <a:rPr lang="en-US" dirty="0"/>
              <a:t>•	Polar Plots</a:t>
            </a:r>
          </a:p>
          <a:p>
            <a:r>
              <a:rPr lang="en-US" dirty="0"/>
              <a:t>•	Nichols chart</a:t>
            </a:r>
          </a:p>
          <a:p>
            <a:r>
              <a:rPr lang="en-US" dirty="0"/>
              <a:t>•	</a:t>
            </a:r>
            <a:r>
              <a:rPr lang="en-US" dirty="0" err="1"/>
              <a:t>Nyquist</a:t>
            </a:r>
            <a:r>
              <a:rPr lang="en-US" dirty="0"/>
              <a:t> Criterion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TEXT BOOK:</a:t>
            </a:r>
          </a:p>
          <a:p>
            <a:endParaRPr lang="en-US" dirty="0"/>
          </a:p>
          <a:p>
            <a:r>
              <a:rPr lang="en-US" dirty="0"/>
              <a:t>Katsuhiko Ogata  ,Modern Control Engineering, </a:t>
            </a:r>
            <a:r>
              <a:rPr lang="en-US" dirty="0" err="1"/>
              <a:t>Prentise</a:t>
            </a:r>
            <a:r>
              <a:rPr lang="en-US" dirty="0"/>
              <a:t>-Hall International, 5th , 2009</a:t>
            </a:r>
          </a:p>
          <a:p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72400" cy="838199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solidFill>
                  <a:srgbClr val="FF0000"/>
                </a:solidFill>
              </a:rPr>
              <a:t>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8305800" cy="48006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Control Theory is often regarded as the branch  of the general.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Control theory is concerned with physical applications.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In order to put Control Theory into practice, a bridge must be built between the real world and mathematical theory. 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Transfer Functions  and frequency domain techniques are the classical approaches to  represent control systems.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/>
              <a:t> State Space representation is another type to describe the mathematical models of control systems (MIMO)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038600"/>
            <a:ext cx="45719" cy="76200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8932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In general control theory is concerned with physical applications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A control system is considered to be any system which exists for the purpose of: </a:t>
            </a:r>
          </a:p>
          <a:p>
            <a:pPr>
              <a:buNone/>
            </a:pPr>
            <a:r>
              <a:rPr lang="en-US" dirty="0"/>
              <a:t>           -   Regulating (Stabilization Problems).</a:t>
            </a:r>
          </a:p>
          <a:p>
            <a:pPr>
              <a:buNone/>
            </a:pPr>
            <a:r>
              <a:rPr lang="en-US" dirty="0"/>
              <a:t>      or  -   Tracking (controlling the output as desired)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Hence, Control system is an interconnection of many components or functional units in such away to produce a desired results.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Engineers and Scientists are frequently confronted with the following  major tasks:</a:t>
            </a:r>
          </a:p>
          <a:p>
            <a:pPr>
              <a:buNone/>
            </a:pPr>
            <a:r>
              <a:rPr lang="en-US" dirty="0"/>
              <a:t>    1- Analyzing real world Problems.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05800" y="704088"/>
            <a:ext cx="381000" cy="591312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</a:t>
            </a:r>
            <a:r>
              <a:rPr lang="en-US" sz="3600" dirty="0"/>
              <a:t>2-</a:t>
            </a:r>
            <a:r>
              <a:rPr lang="en-US" dirty="0"/>
              <a:t> Synthesizing Solutions to these Problems.</a:t>
            </a:r>
          </a:p>
          <a:p>
            <a:pPr>
              <a:buNone/>
            </a:pPr>
            <a:r>
              <a:rPr lang="en-US" dirty="0"/>
              <a:t>         </a:t>
            </a:r>
            <a:r>
              <a:rPr lang="en-US" sz="2800" dirty="0"/>
              <a:t>3- or developing theories to explain them.</a:t>
            </a:r>
          </a:p>
          <a:p>
            <a:pPr>
              <a:buNone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One of the first steps which is being needed in any of the above  major tasks is  </a:t>
            </a:r>
            <a:r>
              <a:rPr lang="en-US" dirty="0">
                <a:solidFill>
                  <a:srgbClr val="FF0000"/>
                </a:solidFill>
              </a:rPr>
              <a:t>Modeling</a:t>
            </a:r>
            <a:r>
              <a:rPr lang="en-US" dirty="0"/>
              <a:t> .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It is the process of the development  of the mathematical model that describe the problem being studied.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This model must not be oversimplified or conclusions drawn form it will not be valid in the real world.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And the model should not be so complex as to complicate unnecessarily  the analysis (cost , time,.. 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 flipV="1">
            <a:off x="457200" y="658369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en-US" dirty="0"/>
              <a:t>   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Two distinct approaches are used for modeling:</a:t>
            </a:r>
          </a:p>
          <a:p>
            <a:pPr>
              <a:buNone/>
            </a:pPr>
            <a:r>
              <a:rPr lang="en-US" dirty="0"/>
              <a:t>  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using systematic application of </a:t>
            </a:r>
            <a:r>
              <a:rPr lang="en-US" dirty="0">
                <a:solidFill>
                  <a:srgbClr val="FF0000"/>
                </a:solidFill>
              </a:rPr>
              <a:t>basic physical laws </a:t>
            </a:r>
            <a:r>
              <a:rPr lang="en-US" dirty="0"/>
              <a:t>to </a:t>
            </a:r>
          </a:p>
          <a:p>
            <a:pPr>
              <a:buNone/>
            </a:pPr>
            <a:r>
              <a:rPr lang="en-US" dirty="0"/>
              <a:t>       system components and there interconnections.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</a:t>
            </a:r>
            <a:r>
              <a:rPr lang="en-US" u="sng" dirty="0">
                <a:solidFill>
                  <a:srgbClr val="FF0000"/>
                </a:solidFill>
              </a:rPr>
              <a:t>Experimental Modeling   </a:t>
            </a:r>
          </a:p>
          <a:p>
            <a:pPr>
              <a:buNone/>
            </a:pPr>
            <a:r>
              <a:rPr lang="en-US" dirty="0"/>
              <a:t>       Time series models    Auto Regressive(AR), Moving         </a:t>
            </a:r>
          </a:p>
          <a:p>
            <a:pPr>
              <a:buNone/>
            </a:pPr>
            <a:r>
              <a:rPr lang="en-US" dirty="0"/>
              <a:t>       Average (MA), and  ARMA models . I/O data  </a:t>
            </a:r>
          </a:p>
          <a:p>
            <a:pPr>
              <a:buNone/>
            </a:pPr>
            <a:r>
              <a:rPr lang="en-US" dirty="0"/>
              <a:t>       Identifications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19812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sz="2400" u="sng" dirty="0">
                <a:solidFill>
                  <a:srgbClr val="FF0000"/>
                </a:solidFill>
              </a:rPr>
              <a:t>Analytical Modeling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533</TotalTime>
  <Words>1061</Words>
  <Application>Microsoft Office PowerPoint</Application>
  <PresentationFormat>On-screen Show (4:3)</PresentationFormat>
  <Paragraphs>141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Constantia</vt:lpstr>
      <vt:lpstr>Wingdings 2</vt:lpstr>
      <vt:lpstr>Flow</vt:lpstr>
      <vt:lpstr> Control Systems Course/4th Class Associate Prof. Osama A. Awad</vt:lpstr>
      <vt:lpstr>      Control Engineering  </vt:lpstr>
      <vt:lpstr>      Control Theory  </vt:lpstr>
      <vt:lpstr>PowerPoint Presentation</vt:lpstr>
      <vt:lpstr>PowerPoint Presentation</vt:lpstr>
      <vt:lpstr>Introduction</vt:lpstr>
      <vt:lpstr> </vt:lpstr>
      <vt:lpstr> </vt:lpstr>
      <vt:lpstr>          </vt:lpstr>
      <vt:lpstr>Classification of Systems</vt:lpstr>
      <vt:lpstr>Types of System Models: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Dr. Osama</dc:creator>
  <cp:lastModifiedBy>osamah awad</cp:lastModifiedBy>
  <cp:revision>42</cp:revision>
  <dcterms:created xsi:type="dcterms:W3CDTF">2006-08-16T00:00:00Z</dcterms:created>
  <dcterms:modified xsi:type="dcterms:W3CDTF">2023-09-24T05:33:24Z</dcterms:modified>
</cp:coreProperties>
</file>