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4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3" r:id="rId31"/>
    <p:sldId id="294" r:id="rId32"/>
    <p:sldId id="295" r:id="rId33"/>
    <p:sldId id="296" r:id="rId34"/>
    <p:sldId id="297" r:id="rId35"/>
    <p:sldId id="298" r:id="rId36"/>
    <p:sldId id="300" r:id="rId37"/>
    <p:sldId id="304" r:id="rId38"/>
    <p:sldId id="305" r:id="rId39"/>
    <p:sldId id="306" r:id="rId40"/>
    <p:sldId id="309" r:id="rId41"/>
    <p:sldId id="310" r:id="rId42"/>
    <p:sldId id="311" r:id="rId43"/>
    <p:sldId id="313" r:id="rId44"/>
    <p:sldId id="315" r:id="rId45"/>
    <p:sldId id="323" r:id="rId46"/>
    <p:sldId id="324" r:id="rId47"/>
    <p:sldId id="325" r:id="rId48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025" y="309879"/>
            <a:ext cx="82359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614" y="1464643"/>
            <a:ext cx="7862570" cy="4071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19938" y="6419285"/>
            <a:ext cx="822959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00009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2033" y="115823"/>
            <a:ext cx="544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General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Human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Anatomy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Physiology</a:t>
            </a:r>
            <a:endParaRPr sz="22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53400" cy="6857999"/>
            <a:chOff x="0" y="0"/>
            <a:chExt cx="8153400" cy="685799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715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399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0667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8999" y="0"/>
                  </a:lnTo>
                </a:path>
              </a:pathLst>
            </a:custGeom>
            <a:ln w="126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522946" y="638629"/>
            <a:ext cx="209359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b="1" i="1" spc="-10" dirty="0">
                <a:latin typeface="Times New Roman"/>
                <a:cs typeface="Times New Roman"/>
              </a:rPr>
              <a:t>Chapter</a:t>
            </a:r>
            <a:r>
              <a:rPr b="1" i="1" spc="-95" dirty="0">
                <a:latin typeface="Times New Roman"/>
                <a:cs typeface="Times New Roman"/>
              </a:rPr>
              <a:t> </a:t>
            </a:r>
            <a:r>
              <a:rPr b="1" i="1" dirty="0"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" name="object 9"/>
          <p:cNvSpPr/>
          <p:nvPr/>
        </p:nvSpPr>
        <p:spPr>
          <a:xfrm>
            <a:off x="2057400" y="20574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399" y="0"/>
                </a:lnTo>
              </a:path>
            </a:pathLst>
          </a:custGeom>
          <a:ln w="25399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37388" y="1618551"/>
            <a:ext cx="5077811" cy="5426614"/>
          </a:xfrm>
          <a:prstGeom prst="rect">
            <a:avLst/>
          </a:prstGeom>
        </p:spPr>
        <p:txBody>
          <a:bodyPr vert="horz" wrap="square" lIns="0" tIns="3790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85"/>
              </a:spcBef>
            </a:pPr>
            <a:r>
              <a:rPr sz="4200" b="1" spc="-10" dirty="0">
                <a:latin typeface="Times New Roman"/>
                <a:cs typeface="Times New Roman"/>
              </a:rPr>
              <a:t>The</a:t>
            </a:r>
            <a:r>
              <a:rPr sz="4200" b="1" spc="-45" dirty="0">
                <a:latin typeface="Times New Roman"/>
                <a:cs typeface="Times New Roman"/>
              </a:rPr>
              <a:t> </a:t>
            </a:r>
            <a:r>
              <a:rPr sz="4200" b="1" spc="-5" dirty="0">
                <a:latin typeface="Times New Roman"/>
                <a:cs typeface="Times New Roman"/>
              </a:rPr>
              <a:t>Skeletal</a:t>
            </a:r>
            <a:r>
              <a:rPr sz="4200" b="1" spc="-35" dirty="0">
                <a:latin typeface="Times New Roman"/>
                <a:cs typeface="Times New Roman"/>
              </a:rPr>
              <a:t> </a:t>
            </a:r>
            <a:r>
              <a:rPr sz="4200" b="1" spc="-5" dirty="0" smtClean="0">
                <a:latin typeface="Times New Roman"/>
                <a:cs typeface="Times New Roman"/>
              </a:rPr>
              <a:t>System</a:t>
            </a:r>
            <a:endParaRPr lang="ar-IQ" sz="4200" b="1" spc="-5" dirty="0" smtClean="0">
              <a:latin typeface="Times New Roman"/>
              <a:cs typeface="Times New Roman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Dr. Zainab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Hayder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Alkufaishi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3300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lang="en-US" sz="2000" dirty="0" err="1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M.B.Ch.B</a:t>
            </a:r>
            <a:r>
              <a:rPr lang="en-US" sz="2000" dirty="0">
                <a:solidFill>
                  <a:srgbClr val="0033CC"/>
                </a:solidFill>
                <a:latin typeface="Arial Rounded MT Bold" pitchFamily="34" charset="0"/>
                <a:cs typeface="Andalus" pitchFamily="18" charset="-78"/>
              </a:rPr>
              <a:t>   F.I.C.M.S.  Path.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224280" marR="134620" lvl="0" indent="-1080770" algn="ctr" rtl="0">
              <a:lnSpc>
                <a:spcPct val="151000"/>
              </a:lnSpc>
              <a:spcBef>
                <a:spcPts val="100"/>
              </a:spcBef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kumimoji="0" lang="en-US" sz="2800" b="1" i="0" u="none" strike="noStrike" kern="0" cap="none" spc="0" normalizeH="0" baseline="3125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nd</a:t>
            </a:r>
            <a:r>
              <a:rPr kumimoji="0" lang="en-US" sz="2800" b="1" i="0" u="none" strike="noStrike" kern="0" cap="none" spc="284" normalizeH="0" baseline="3125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-2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Year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" lvl="0" algn="ctr">
              <a:spcBef>
                <a:spcPts val="1470"/>
              </a:spcBef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Medical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Intelligent</a:t>
            </a:r>
            <a:r>
              <a:rPr kumimoji="0" lang="en-US" sz="2800" b="1" i="0" u="none" strike="noStrike" kern="0" cap="none" spc="-4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1" i="0" u="none" strike="noStrike" kern="0" cap="none" spc="-10" normalizeH="0" baseline="0" noProof="0" dirty="0" smtClean="0">
                <a:ln>
                  <a:noFill/>
                </a:ln>
                <a:solidFill>
                  <a:srgbClr val="3300C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</a:t>
            </a:r>
            <a:endParaRPr lang="en-US" sz="28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>
              <a:spcBef>
                <a:spcPts val="2985"/>
              </a:spcBef>
            </a:pPr>
            <a:r>
              <a:rPr lang="en-US" sz="36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1</a:t>
            </a:r>
            <a:r>
              <a:rPr lang="en-US" sz="3600" spc="-190" baseline="30000" dirty="0" smtClean="0">
                <a:solidFill>
                  <a:srgbClr val="3300CC"/>
                </a:solidFill>
                <a:latin typeface="Trebuchet MS"/>
                <a:cs typeface="Trebuchet MS"/>
              </a:rPr>
              <a:t>st</a:t>
            </a:r>
            <a:r>
              <a:rPr lang="en-US" sz="3600" spc="-190" dirty="0" smtClean="0">
                <a:solidFill>
                  <a:srgbClr val="3300CC"/>
                </a:solidFill>
                <a:latin typeface="Trebuchet MS"/>
                <a:cs typeface="Trebuchet MS"/>
              </a:rPr>
              <a:t> Semeste</a:t>
            </a:r>
            <a:r>
              <a:rPr lang="en-US" sz="3600" spc="-135" dirty="0" smtClean="0">
                <a:solidFill>
                  <a:srgbClr val="3300CC"/>
                </a:solidFill>
                <a:latin typeface="Trebuchet MS"/>
                <a:cs typeface="Trebuchet MS"/>
              </a:rPr>
              <a:t>r</a:t>
            </a:r>
            <a:r>
              <a:rPr lang="en-US" sz="3600" spc="-195" dirty="0" smtClean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3600" spc="-30" dirty="0" smtClean="0">
                <a:solidFill>
                  <a:srgbClr val="3300CC"/>
                </a:solidFill>
                <a:latin typeface="Trebuchet MS"/>
                <a:cs typeface="Trebuchet MS"/>
              </a:rPr>
              <a:t> 2023-2024</a:t>
            </a:r>
            <a:endParaRPr lang="en-US" sz="3600" dirty="0" smtClean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985"/>
              </a:spcBef>
            </a:pPr>
            <a:endParaRPr sz="4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8030" y="5105019"/>
            <a:ext cx="33889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0694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Gross</a:t>
            </a:r>
            <a:r>
              <a:rPr spc="-245" dirty="0"/>
              <a:t> </a:t>
            </a:r>
            <a:r>
              <a:rPr spc="-10" dirty="0"/>
              <a:t>Anatomy</a:t>
            </a:r>
            <a:r>
              <a:rPr spc="-3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Long</a:t>
            </a:r>
            <a:r>
              <a:rPr spc="-20" dirty="0"/>
              <a:t> </a:t>
            </a:r>
            <a:r>
              <a:rPr spc="-5" dirty="0"/>
              <a:t>Bone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9212" y="1295400"/>
              <a:ext cx="3405187" cy="5181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8614" y="1296451"/>
            <a:ext cx="4079240" cy="2640466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Diaphysis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Shaft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0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 smtClean="0">
                <a:latin typeface="Arial MT"/>
                <a:cs typeface="Arial MT"/>
              </a:rPr>
              <a:t>Epiphysis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Ends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 smtClean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5.6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4557" y="61153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1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Long</a:t>
            </a:r>
            <a:r>
              <a:rPr spc="-2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5.8a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214110"/>
            <a:chOff x="-12700" y="0"/>
            <a:chExt cx="9080500" cy="621411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175" y="1294543"/>
              <a:ext cx="3165247" cy="49067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614" y="1335493"/>
            <a:ext cx="4165786" cy="4615366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Articular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cartilage</a:t>
            </a:r>
          </a:p>
          <a:p>
            <a:pPr marL="594995" marR="5080" lvl="1" indent="-138430" algn="l" rtl="0">
              <a:lnSpc>
                <a:spcPct val="100299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Covers the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external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epiphyses</a:t>
            </a:r>
            <a:endParaRPr sz="3000" dirty="0">
              <a:latin typeface="Arial MT"/>
              <a:cs typeface="Arial MT"/>
            </a:endParaRPr>
          </a:p>
          <a:p>
            <a:pPr marL="594995" marR="44894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Made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hyaline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</a:p>
          <a:p>
            <a:pPr marL="594995" marR="9461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Decreases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friction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joint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42807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13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5" dirty="0"/>
              <a:t>Long</a:t>
            </a:r>
            <a:r>
              <a:rPr spc="-2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5.8b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214110"/>
            <a:chOff x="-12700" y="0"/>
            <a:chExt cx="9080500" cy="621411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6175" y="1294543"/>
              <a:ext cx="3165247" cy="490676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58614" y="1335493"/>
            <a:ext cx="4142740" cy="5077031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Medullary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cavity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Cavity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shaft</a:t>
            </a:r>
          </a:p>
          <a:p>
            <a:pPr marL="594995" marR="28257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Contains </a:t>
            </a:r>
            <a:r>
              <a:rPr sz="3000" dirty="0">
                <a:latin typeface="Arial MT"/>
                <a:cs typeface="Arial MT"/>
              </a:rPr>
              <a:t>yellow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marrow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(mostly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fat)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adults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Contains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red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marrow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(for </a:t>
            </a:r>
            <a:r>
              <a:rPr sz="3000" spc="-5" dirty="0">
                <a:latin typeface="Arial MT"/>
                <a:cs typeface="Arial MT"/>
              </a:rPr>
              <a:t>blood </a:t>
            </a:r>
            <a:r>
              <a:rPr sz="3000" dirty="0">
                <a:latin typeface="Arial MT"/>
                <a:cs typeface="Arial MT"/>
              </a:rPr>
              <a:t>cell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formation)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infants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2807" y="5886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7068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Microscopic</a:t>
            </a:r>
            <a:r>
              <a:rPr spc="-250" dirty="0"/>
              <a:t> </a:t>
            </a:r>
            <a:r>
              <a:rPr spc="-10" dirty="0"/>
              <a:t>Anatomy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Bone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27775"/>
            <a:chOff x="-12700" y="0"/>
            <a:chExt cx="9080500" cy="632777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032" y="1296402"/>
              <a:ext cx="7489951" cy="501817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398965" y="58867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329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Changes</a:t>
            </a:r>
            <a:r>
              <a:rPr spc="-25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Human</a:t>
            </a:r>
            <a:r>
              <a:rPr spc="-25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2475" y="1380744"/>
            <a:ext cx="8144509" cy="47091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6540" marR="5080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In embryos, </a:t>
            </a: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skeleton </a:t>
            </a:r>
            <a:r>
              <a:rPr sz="3200" spc="-5" dirty="0">
                <a:latin typeface="Arial MT"/>
                <a:cs typeface="Arial MT"/>
              </a:rPr>
              <a:t>is primarily hyaline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cartilage</a:t>
            </a:r>
          </a:p>
          <a:p>
            <a:pPr marL="256540" marR="182880" indent="-244475" algn="l" rtl="0">
              <a:lnSpc>
                <a:spcPct val="100899"/>
              </a:lnSpc>
              <a:spcBef>
                <a:spcPts val="142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During development, much of </a:t>
            </a:r>
            <a:r>
              <a:rPr sz="3200" spc="-10" dirty="0">
                <a:latin typeface="Arial MT"/>
                <a:cs typeface="Arial MT"/>
              </a:rPr>
              <a:t>this </a:t>
            </a:r>
            <a:r>
              <a:rPr sz="3200" dirty="0">
                <a:latin typeface="Arial MT"/>
                <a:cs typeface="Arial MT"/>
              </a:rPr>
              <a:t>cartilage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replaced by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endParaRPr sz="3200" dirty="0">
              <a:latin typeface="Arial MT"/>
              <a:cs typeface="Arial MT"/>
            </a:endParaRPr>
          </a:p>
          <a:p>
            <a:pPr marL="256540" indent="-244475" algn="l" rtl="0">
              <a:lnSpc>
                <a:spcPct val="100000"/>
              </a:lnSpc>
              <a:spcBef>
                <a:spcPts val="158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5" dirty="0">
                <a:latin typeface="Arial MT"/>
                <a:cs typeface="Arial MT"/>
              </a:rPr>
              <a:t>Cartilage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remains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isolated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areas</a:t>
            </a:r>
            <a:endParaRPr sz="32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65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10" dirty="0">
                <a:latin typeface="Arial MT"/>
                <a:cs typeface="Arial MT"/>
              </a:rPr>
              <a:t>Bridge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nose</a:t>
            </a:r>
            <a:endParaRPr sz="28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39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10" dirty="0">
                <a:latin typeface="Arial MT"/>
                <a:cs typeface="Arial MT"/>
              </a:rPr>
              <a:t>Parts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ribs</a:t>
            </a:r>
          </a:p>
          <a:p>
            <a:pPr marL="601345" lvl="1" indent="-144780" algn="l" rtl="0">
              <a:lnSpc>
                <a:spcPct val="100000"/>
              </a:lnSpc>
              <a:spcBef>
                <a:spcPts val="1365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dirty="0">
                <a:latin typeface="Arial MT"/>
                <a:cs typeface="Arial MT"/>
              </a:rPr>
              <a:t>Joints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9838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</a:t>
            </a:r>
            <a:r>
              <a:rPr spc="-100" dirty="0"/>
              <a:t> </a:t>
            </a:r>
            <a:r>
              <a:rPr spc="-5" dirty="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5.13a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760728"/>
            <a:ext cx="7257415" cy="371383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Epiphyseal </a:t>
            </a:r>
            <a:r>
              <a:rPr sz="3400" spc="-5" dirty="0">
                <a:latin typeface="Arial MT"/>
                <a:cs typeface="Arial MT"/>
              </a:rPr>
              <a:t>plates allow </a:t>
            </a:r>
            <a:r>
              <a:rPr sz="3400" spc="-10" dirty="0">
                <a:latin typeface="Arial MT"/>
                <a:cs typeface="Arial MT"/>
              </a:rPr>
              <a:t>for </a:t>
            </a:r>
            <a:r>
              <a:rPr sz="3400" spc="-5" dirty="0">
                <a:latin typeface="Arial MT"/>
                <a:cs typeface="Arial MT"/>
              </a:rPr>
              <a:t>growth 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during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childhood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New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continuously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formed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Older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becomes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ossified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Cartilage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broken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down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10" dirty="0">
                <a:latin typeface="Arial MT"/>
                <a:cs typeface="Arial MT"/>
              </a:rPr>
              <a:t>Bone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replaces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cartilage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661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Long</a:t>
            </a:r>
            <a:r>
              <a:rPr spc="-25" dirty="0"/>
              <a:t> </a:t>
            </a:r>
            <a:r>
              <a:rPr spc="-10" dirty="0"/>
              <a:t>Bone</a:t>
            </a:r>
            <a:r>
              <a:rPr spc="-30" dirty="0"/>
              <a:t> </a:t>
            </a:r>
            <a:r>
              <a:rPr spc="-10" dirty="0"/>
              <a:t>Formation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spc="-5" dirty="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5.14a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242" y="1446477"/>
            <a:ext cx="7350380" cy="467333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17445" y="58406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5.4a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6612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Long</a:t>
            </a:r>
            <a:r>
              <a:rPr spc="-25" dirty="0"/>
              <a:t> </a:t>
            </a:r>
            <a:r>
              <a:rPr spc="-10" dirty="0"/>
              <a:t>Bone</a:t>
            </a:r>
            <a:r>
              <a:rPr spc="-30" dirty="0"/>
              <a:t> </a:t>
            </a:r>
            <a:r>
              <a:rPr spc="-10" dirty="0"/>
              <a:t>Formation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spc="-5" dirty="0"/>
              <a:t>Growth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5.14b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002655"/>
            <a:chOff x="-12700" y="0"/>
            <a:chExt cx="9080500" cy="600265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135" y="1320698"/>
              <a:ext cx="8408949" cy="466893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893645" y="59930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5.4b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5370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Bone</a:t>
            </a:r>
            <a:r>
              <a:rPr spc="-45" dirty="0"/>
              <a:t> </a:t>
            </a:r>
            <a:r>
              <a:rPr spc="-5" dirty="0"/>
              <a:t>Cells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108905"/>
            <a:ext cx="8193405" cy="488315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62890" indent="-250825" algn="l" rtl="0">
              <a:lnSpc>
                <a:spcPct val="100000"/>
              </a:lnSpc>
              <a:spcBef>
                <a:spcPts val="107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Osteocytes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4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dirty="0">
                <a:latin typeface="Arial MT"/>
                <a:cs typeface="Arial MT"/>
              </a:rPr>
              <a:t>Mature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bone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262890" indent="-250825" algn="l" rtl="0">
              <a:lnSpc>
                <a:spcPct val="100000"/>
              </a:lnSpc>
              <a:spcBef>
                <a:spcPts val="56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Osteoblasts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9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Bone-forming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262890" indent="-250825" algn="l" rtl="0">
              <a:lnSpc>
                <a:spcPct val="100000"/>
              </a:lnSpc>
              <a:spcBef>
                <a:spcPts val="56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b="1" spc="-5" dirty="0">
                <a:latin typeface="Arial MT"/>
                <a:cs typeface="Arial MT"/>
              </a:rPr>
              <a:t>Osteoclasts</a:t>
            </a:r>
            <a:endParaRPr sz="3000" b="1" dirty="0">
              <a:latin typeface="Arial MT"/>
              <a:cs typeface="Arial MT"/>
            </a:endParaRPr>
          </a:p>
          <a:p>
            <a:pPr marL="607695" lvl="1" indent="-151130" algn="l" rtl="0">
              <a:lnSpc>
                <a:spcPct val="100000"/>
              </a:lnSpc>
              <a:spcBef>
                <a:spcPts val="894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Bone-destroying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cells</a:t>
            </a:r>
          </a:p>
          <a:p>
            <a:pPr marL="607695" marR="5080" lvl="1" indent="-150495" algn="l" rtl="0">
              <a:lnSpc>
                <a:spcPts val="2530"/>
              </a:lnSpc>
              <a:spcBef>
                <a:spcPts val="123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600" spc="-10" dirty="0">
                <a:latin typeface="Arial MT"/>
                <a:cs typeface="Arial MT"/>
              </a:rPr>
              <a:t>Break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down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bone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matrix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for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remodeling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and</a:t>
            </a:r>
            <a:r>
              <a:rPr sz="2600" spc="-1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release </a:t>
            </a:r>
            <a:r>
              <a:rPr sz="2600" spc="-710" dirty="0">
                <a:latin typeface="Arial MT"/>
                <a:cs typeface="Arial MT"/>
              </a:rPr>
              <a:t> </a:t>
            </a:r>
            <a:r>
              <a:rPr sz="2600" spc="-5" dirty="0">
                <a:latin typeface="Arial MT"/>
                <a:cs typeface="Arial MT"/>
              </a:rPr>
              <a:t>of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calcium</a:t>
            </a:r>
          </a:p>
          <a:p>
            <a:pPr marL="262890" marR="1553845" indent="-250825" algn="l" rtl="0">
              <a:lnSpc>
                <a:spcPts val="2900"/>
              </a:lnSpc>
              <a:spcBef>
                <a:spcPts val="125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Bone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remodeling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process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both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osteoblasts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osteoclasts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90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</a:t>
            </a:r>
            <a:r>
              <a:rPr spc="-100" dirty="0"/>
              <a:t> </a:t>
            </a:r>
            <a:r>
              <a:rPr spc="-5" dirty="0"/>
              <a:t>Fractures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2475" y="1234096"/>
            <a:ext cx="7817484" cy="4918013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256540" indent="-244475" algn="l" rtl="0">
              <a:lnSpc>
                <a:spcPct val="100000"/>
              </a:lnSpc>
              <a:spcBef>
                <a:spcPts val="131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dirty="0">
                <a:latin typeface="Arial MT"/>
                <a:cs typeface="Arial MT"/>
              </a:rPr>
              <a:t>A</a:t>
            </a:r>
            <a:r>
              <a:rPr sz="3200" spc="-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break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endParaRPr sz="3200" dirty="0">
              <a:latin typeface="Arial MT"/>
              <a:cs typeface="Arial MT"/>
            </a:endParaRPr>
          </a:p>
          <a:p>
            <a:pPr marL="256540" indent="-244475" algn="l" rtl="0">
              <a:lnSpc>
                <a:spcPct val="100000"/>
              </a:lnSpc>
              <a:spcBef>
                <a:spcPts val="121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40" dirty="0">
                <a:latin typeface="Arial MT"/>
                <a:cs typeface="Arial MT"/>
              </a:rPr>
              <a:t>Types</a:t>
            </a:r>
            <a:r>
              <a:rPr sz="3200" spc="-2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of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fractures</a:t>
            </a:r>
            <a:endParaRPr sz="3200" dirty="0">
              <a:latin typeface="Arial MT"/>
              <a:cs typeface="Arial MT"/>
            </a:endParaRPr>
          </a:p>
          <a:p>
            <a:pPr marL="601345" marR="5080" lvl="1" indent="-144145" algn="l" rtl="0">
              <a:lnSpc>
                <a:spcPts val="3050"/>
              </a:lnSpc>
              <a:spcBef>
                <a:spcPts val="160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Closed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(simple)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fracture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break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does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not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penetrate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</a:p>
          <a:p>
            <a:pPr marL="601345" marR="674370" lvl="1" indent="-144145" algn="l" rtl="0">
              <a:lnSpc>
                <a:spcPts val="3020"/>
              </a:lnSpc>
              <a:spcBef>
                <a:spcPts val="137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Open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(compound)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fracture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–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broken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penetrates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through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</a:p>
          <a:p>
            <a:pPr marL="256540" marR="407670" indent="-244475" algn="l" rtl="0">
              <a:lnSpc>
                <a:spcPts val="3470"/>
              </a:lnSpc>
              <a:spcBef>
                <a:spcPts val="137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  <a:tab pos="5187950" algn="l"/>
              </a:tabLst>
            </a:pPr>
            <a:r>
              <a:rPr sz="3200" spc="-10" dirty="0">
                <a:latin typeface="Arial MT"/>
                <a:cs typeface="Arial MT"/>
              </a:rPr>
              <a:t>Bone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fractures</a:t>
            </a:r>
            <a:r>
              <a:rPr sz="3200" spc="-5" dirty="0">
                <a:latin typeface="Arial MT"/>
                <a:cs typeface="Arial MT"/>
              </a:rPr>
              <a:t> are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treated	</a:t>
            </a:r>
            <a:r>
              <a:rPr sz="3200" spc="-5" dirty="0">
                <a:latin typeface="Arial MT"/>
                <a:cs typeface="Arial MT"/>
              </a:rPr>
              <a:t>by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reduction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and</a:t>
            </a:r>
            <a:r>
              <a:rPr sz="3200" spc="-1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immobilization</a:t>
            </a:r>
            <a:endParaRPr sz="3200" dirty="0">
              <a:latin typeface="Arial MT"/>
              <a:cs typeface="Arial MT"/>
            </a:endParaRPr>
          </a:p>
          <a:p>
            <a:pPr marL="601345" lvl="1" indent="-144780" algn="l" rtl="0">
              <a:lnSpc>
                <a:spcPct val="100000"/>
              </a:lnSpc>
              <a:spcBef>
                <a:spcPts val="1220"/>
              </a:spcBef>
              <a:buClr>
                <a:srgbClr val="FF6600"/>
              </a:buClr>
              <a:buFont typeface="Lucida Sans Unicode"/>
              <a:buChar char="∙"/>
              <a:tabLst>
                <a:tab pos="601980" algn="l"/>
              </a:tabLst>
            </a:pPr>
            <a:r>
              <a:rPr sz="2800" spc="-5" dirty="0">
                <a:latin typeface="Arial MT"/>
                <a:cs typeface="Arial MT"/>
              </a:rPr>
              <a:t>Realignment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bone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6697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Skeletal</a:t>
            </a:r>
            <a:r>
              <a:rPr spc="-55" dirty="0"/>
              <a:t> </a:t>
            </a:r>
            <a:r>
              <a:rPr spc="-5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72020"/>
            <a:ext cx="6756586" cy="4910319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Parts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skeletal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system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Bones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(skeleton)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dirty="0">
                <a:latin typeface="Arial MT"/>
                <a:cs typeface="Arial MT"/>
              </a:rPr>
              <a:t>Joints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Cartilages</a:t>
            </a:r>
            <a:endParaRPr sz="2800" dirty="0"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Ligaments</a:t>
            </a:r>
            <a:endParaRPr sz="28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9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Divided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divisions</a:t>
            </a:r>
            <a:endParaRPr sz="3400" dirty="0">
              <a:latin typeface="Arial MT"/>
              <a:cs typeface="Arial MT"/>
            </a:endParaRPr>
          </a:p>
          <a:p>
            <a:pPr marL="594995" lvl="1" indent="-144780" algn="l" rtl="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Axial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skeleton</a:t>
            </a:r>
          </a:p>
          <a:p>
            <a:pPr marL="594995" lvl="1" indent="-144780" algn="l" rtl="0">
              <a:lnSpc>
                <a:spcPct val="100000"/>
              </a:lnSpc>
              <a:spcBef>
                <a:spcPts val="10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Appendicular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skeleton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418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Common</a:t>
            </a:r>
            <a:r>
              <a:rPr spc="-110" dirty="0"/>
              <a:t> </a:t>
            </a:r>
            <a:r>
              <a:rPr spc="-45" dirty="0"/>
              <a:t>Types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5" dirty="0"/>
              <a:t> </a:t>
            </a:r>
            <a:r>
              <a:rPr spc="-5" dirty="0"/>
              <a:t>Fractures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5525" y="1093787"/>
              <a:ext cx="7900522" cy="523081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90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Repair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Bone</a:t>
            </a:r>
            <a:r>
              <a:rPr spc="-40" dirty="0"/>
              <a:t> </a:t>
            </a:r>
            <a:r>
              <a:rPr spc="-5" dirty="0"/>
              <a:t>Fractures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379728"/>
            <a:ext cx="7235825" cy="48526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28321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Hematoma (blood-filled </a:t>
            </a:r>
            <a:r>
              <a:rPr sz="3400" dirty="0">
                <a:latin typeface="Arial MT"/>
                <a:cs typeface="Arial MT"/>
              </a:rPr>
              <a:t>swelling)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formed</a:t>
            </a:r>
            <a:endParaRPr sz="3400" dirty="0">
              <a:latin typeface="Arial MT"/>
              <a:cs typeface="Arial MT"/>
            </a:endParaRPr>
          </a:p>
          <a:p>
            <a:pPr marL="250825" marR="178435" indent="-238760" algn="l" rtl="0">
              <a:lnSpc>
                <a:spcPct val="100000"/>
              </a:lnSpc>
              <a:spcBef>
                <a:spcPts val="15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Break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dirty="0">
                <a:latin typeface="Arial MT"/>
                <a:cs typeface="Arial MT"/>
              </a:rPr>
              <a:t>splinted </a:t>
            </a:r>
            <a:r>
              <a:rPr sz="3400" spc="-5" dirty="0">
                <a:latin typeface="Arial MT"/>
                <a:cs typeface="Arial MT"/>
              </a:rPr>
              <a:t>by </a:t>
            </a:r>
            <a:r>
              <a:rPr sz="3400" spc="-10" dirty="0">
                <a:latin typeface="Arial MT"/>
                <a:cs typeface="Arial MT"/>
              </a:rPr>
              <a:t>fibrocartilage to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form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</a:t>
            </a:r>
            <a:r>
              <a:rPr sz="3400" spc="-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callus</a:t>
            </a:r>
          </a:p>
          <a:p>
            <a:pPr marL="250825" marR="5080" indent="-238760" algn="l" rtl="0">
              <a:lnSpc>
                <a:spcPct val="100000"/>
              </a:lnSpc>
              <a:spcBef>
                <a:spcPts val="1664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Fibrocartilage </a:t>
            </a:r>
            <a:r>
              <a:rPr sz="3400" dirty="0">
                <a:latin typeface="Arial MT"/>
                <a:cs typeface="Arial MT"/>
              </a:rPr>
              <a:t>callus </a:t>
            </a:r>
            <a:r>
              <a:rPr sz="3400" spc="-5" dirty="0">
                <a:latin typeface="Arial MT"/>
                <a:cs typeface="Arial MT"/>
              </a:rPr>
              <a:t>is replaced by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bony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callus</a:t>
            </a:r>
          </a:p>
          <a:p>
            <a:pPr marL="250825" marR="362585" indent="-238760" algn="l" rtl="0">
              <a:lnSpc>
                <a:spcPct val="100000"/>
              </a:lnSpc>
              <a:spcBef>
                <a:spcPts val="166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Bony </a:t>
            </a:r>
            <a:r>
              <a:rPr sz="3400" dirty="0">
                <a:latin typeface="Arial MT"/>
                <a:cs typeface="Arial MT"/>
              </a:rPr>
              <a:t>callus </a:t>
            </a:r>
            <a:r>
              <a:rPr sz="3400" spc="-5" dirty="0">
                <a:latin typeface="Arial MT"/>
                <a:cs typeface="Arial MT"/>
              </a:rPr>
              <a:t>is remodeled to </a:t>
            </a:r>
            <a:r>
              <a:rPr sz="3400" spc="-10" dirty="0">
                <a:latin typeface="Arial MT"/>
                <a:cs typeface="Arial MT"/>
              </a:rPr>
              <a:t>form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permanent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patch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Stages</a:t>
            </a:r>
            <a:r>
              <a:rPr spc="-30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10" dirty="0"/>
              <a:t>the</a:t>
            </a:r>
            <a:r>
              <a:rPr spc="-20" dirty="0"/>
              <a:t> </a:t>
            </a:r>
            <a:r>
              <a:rPr spc="-5" dirty="0"/>
              <a:t>Healing</a:t>
            </a:r>
            <a:r>
              <a:rPr spc="-15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Bone </a:t>
            </a:r>
            <a:r>
              <a:rPr spc="-1100" dirty="0"/>
              <a:t> </a:t>
            </a:r>
            <a:r>
              <a:rPr spc="-5" dirty="0"/>
              <a:t>Fracture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86" y="2362200"/>
            <a:ext cx="8458025" cy="33113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967661" y="57343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5.19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20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Axial</a:t>
            </a:r>
            <a:r>
              <a:rPr spc="-60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5.20a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859610"/>
            <a:ext cx="7620000" cy="32258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Forms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longitudinal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0" dirty="0">
                <a:latin typeface="Arial MT"/>
                <a:cs typeface="Arial MT"/>
              </a:rPr>
              <a:t> the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Divided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Skull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25" dirty="0">
                <a:latin typeface="Arial MT"/>
                <a:cs typeface="Arial MT"/>
              </a:rPr>
              <a:t>Vertebral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column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Bony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thorax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220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Axial</a:t>
            </a:r>
            <a:r>
              <a:rPr spc="-60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39535"/>
            <a:chOff x="-12700" y="0"/>
            <a:chExt cx="9080500" cy="64395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588" y="1068116"/>
              <a:ext cx="5671670" cy="535835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35825" y="62216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13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5.21a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441856"/>
            <a:ext cx="6880225" cy="406336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65" dirty="0">
                <a:latin typeface="Arial MT"/>
                <a:cs typeface="Arial MT"/>
              </a:rPr>
              <a:t>Two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sets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Cranium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Facial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bones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48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Bones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joined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sutures</a:t>
            </a:r>
          </a:p>
          <a:p>
            <a:pPr marL="250825" marR="5080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Only the </a:t>
            </a:r>
            <a:r>
              <a:rPr sz="3400" spc="-5" dirty="0">
                <a:latin typeface="Arial MT"/>
                <a:cs typeface="Arial MT"/>
              </a:rPr>
              <a:t>mandible is attached by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freely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movable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joint</a:t>
            </a:r>
            <a:endParaRPr sz="3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323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Human</a:t>
            </a:r>
            <a:r>
              <a:rPr spc="-30" dirty="0"/>
              <a:t> </a:t>
            </a:r>
            <a:r>
              <a:rPr spc="-10" dirty="0"/>
              <a:t>Skull,</a:t>
            </a:r>
            <a:r>
              <a:rPr spc="-35" dirty="0"/>
              <a:t> </a:t>
            </a:r>
            <a:r>
              <a:rPr spc="-10" dirty="0"/>
              <a:t>Superior</a:t>
            </a:r>
            <a:r>
              <a:rPr spc="-40" dirty="0"/>
              <a:t> </a:t>
            </a:r>
            <a:r>
              <a:rPr spc="-25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254750"/>
            <a:chOff x="-12700" y="0"/>
            <a:chExt cx="9080500" cy="625475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7824" y="1219200"/>
              <a:ext cx="7465313" cy="502284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50025" y="59930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5.8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13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5.21b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1451081"/>
            <a:ext cx="8056625" cy="47846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921625" y="61153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5.7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109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the</a:t>
            </a:r>
            <a:r>
              <a:rPr spc="-35" dirty="0"/>
              <a:t> </a:t>
            </a:r>
            <a:r>
              <a:rPr spc="-5" dirty="0"/>
              <a:t>Skull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470015"/>
            <a:chOff x="-12700" y="0"/>
            <a:chExt cx="9080500" cy="64700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2448" y="1076950"/>
              <a:ext cx="6265803" cy="53797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40525" y="6115304"/>
            <a:ext cx="783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5.11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938" y="6419285"/>
            <a:ext cx="79756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861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Human</a:t>
            </a:r>
            <a:r>
              <a:rPr spc="-30" dirty="0"/>
              <a:t> </a:t>
            </a:r>
            <a:r>
              <a:rPr spc="-10" dirty="0"/>
              <a:t>Skull,</a:t>
            </a:r>
            <a:r>
              <a:rPr spc="-35" dirty="0"/>
              <a:t> </a:t>
            </a:r>
            <a:r>
              <a:rPr spc="-10" dirty="0"/>
              <a:t>Inferior</a:t>
            </a:r>
            <a:r>
              <a:rPr spc="-35" dirty="0"/>
              <a:t> </a:t>
            </a:r>
            <a:r>
              <a:rPr spc="-25" dirty="0"/>
              <a:t>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78575"/>
            <a:chOff x="-12700" y="0"/>
            <a:chExt cx="9080500" cy="63785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416" y="1221235"/>
              <a:ext cx="7489951" cy="51446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81062" y="60391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938" y="6419285"/>
            <a:ext cx="79756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363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Functions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548638"/>
            <a:ext cx="8021431" cy="420052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Support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Protection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soft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ct val="1000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Movement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due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attached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skeletal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muscles</a:t>
            </a:r>
          </a:p>
          <a:p>
            <a:pPr marL="250825" indent="-238760" algn="l" rtl="0">
              <a:lnSpc>
                <a:spcPct val="100000"/>
              </a:lnSpc>
              <a:spcBef>
                <a:spcPts val="1664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Storage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minerals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fats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Blood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cell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formation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0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Fetal</a:t>
            </a:r>
            <a:r>
              <a:rPr spc="-50" dirty="0"/>
              <a:t> </a:t>
            </a:r>
            <a:r>
              <a:rPr spc="-5" dirty="0"/>
              <a:t>Skull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5.27a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8150" y="762000"/>
              <a:ext cx="4059908" cy="55625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446528"/>
            <a:ext cx="3427729" cy="20866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2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fetal </a:t>
            </a:r>
            <a:r>
              <a:rPr sz="3400" dirty="0">
                <a:latin typeface="Arial MT"/>
                <a:cs typeface="Arial MT"/>
              </a:rPr>
              <a:t>skull </a:t>
            </a:r>
            <a:r>
              <a:rPr sz="3400" spc="-5" dirty="0">
                <a:latin typeface="Arial MT"/>
                <a:cs typeface="Arial MT"/>
              </a:rPr>
              <a:t>is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large </a:t>
            </a:r>
            <a:r>
              <a:rPr sz="3400" dirty="0">
                <a:latin typeface="Arial MT"/>
                <a:cs typeface="Arial MT"/>
              </a:rPr>
              <a:t>compared </a:t>
            </a:r>
            <a:r>
              <a:rPr sz="3400" spc="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infants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total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length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7945" y="61153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5.13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40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Fetal</a:t>
            </a:r>
            <a:r>
              <a:rPr spc="-50" dirty="0"/>
              <a:t> </a:t>
            </a:r>
            <a:r>
              <a:rPr spc="-5" dirty="0"/>
              <a:t>Skull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8150" y="762000"/>
              <a:ext cx="4059908" cy="5562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7825" y="1761744"/>
            <a:ext cx="4009390" cy="48977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marR="172085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355600" algn="l"/>
              </a:tabLst>
            </a:pPr>
            <a:r>
              <a:rPr sz="3200" spc="-10" dirty="0">
                <a:latin typeface="Arial MT"/>
                <a:cs typeface="Arial MT"/>
              </a:rPr>
              <a:t>Fontanelles </a:t>
            </a:r>
            <a:r>
              <a:rPr sz="3200" dirty="0">
                <a:latin typeface="Arial MT"/>
                <a:cs typeface="Arial MT"/>
              </a:rPr>
              <a:t>–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10" dirty="0">
                <a:latin typeface="Arial MT"/>
                <a:cs typeface="Arial MT"/>
              </a:rPr>
              <a:t>fibrous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membranes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connecting </a:t>
            </a: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cranial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bones</a:t>
            </a:r>
            <a:endParaRPr sz="3200" dirty="0">
              <a:latin typeface="Arial MT"/>
              <a:cs typeface="Arial MT"/>
            </a:endParaRPr>
          </a:p>
          <a:p>
            <a:pPr marL="699770" marR="891540" lvl="1" indent="-140970" algn="l" rtl="0">
              <a:lnSpc>
                <a:spcPct val="100600"/>
              </a:lnSpc>
              <a:spcBef>
                <a:spcPts val="1435"/>
              </a:spcBef>
              <a:buClr>
                <a:srgbClr val="FF6600"/>
              </a:buClr>
              <a:buFont typeface="Lucida Sans Unicode"/>
              <a:buChar char="∙"/>
              <a:tabLst>
                <a:tab pos="700405" algn="l"/>
              </a:tabLst>
            </a:pPr>
            <a:r>
              <a:rPr sz="2900" spc="-10" dirty="0">
                <a:latin typeface="Arial MT"/>
                <a:cs typeface="Arial MT"/>
              </a:rPr>
              <a:t>Allow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the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brain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to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grow</a:t>
            </a:r>
            <a:endParaRPr sz="2900" dirty="0">
              <a:latin typeface="Arial MT"/>
              <a:cs typeface="Arial MT"/>
            </a:endParaRPr>
          </a:p>
          <a:p>
            <a:pPr marL="699770" marR="538480" lvl="1" indent="-140970" algn="l" rtl="0">
              <a:lnSpc>
                <a:spcPct val="99900"/>
              </a:lnSpc>
              <a:spcBef>
                <a:spcPts val="1425"/>
              </a:spcBef>
              <a:buClr>
                <a:srgbClr val="FF6600"/>
              </a:buClr>
              <a:buFont typeface="Lucida Sans Unicode"/>
              <a:buChar char="∙"/>
              <a:tabLst>
                <a:tab pos="700405" algn="l"/>
              </a:tabLst>
            </a:pPr>
            <a:r>
              <a:rPr sz="2900" spc="-5" dirty="0">
                <a:latin typeface="Arial MT"/>
                <a:cs typeface="Arial MT"/>
              </a:rPr>
              <a:t>Convert to bone 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within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24</a:t>
            </a:r>
            <a:r>
              <a:rPr sz="2900" spc="-50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months </a:t>
            </a:r>
            <a:r>
              <a:rPr sz="2900" spc="-790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after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5" dirty="0">
                <a:latin typeface="Arial MT"/>
                <a:cs typeface="Arial MT"/>
              </a:rPr>
              <a:t>birth</a:t>
            </a:r>
            <a:endParaRPr sz="29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07945" y="6115304"/>
            <a:ext cx="90931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5.13</a:t>
            </a:r>
            <a:endParaRPr sz="1200">
              <a:latin typeface="Arial MT"/>
              <a:cs typeface="Arial MT"/>
            </a:endParaRPr>
          </a:p>
          <a:p>
            <a:pPr marL="29209">
              <a:lnSpc>
                <a:spcPct val="100000"/>
              </a:lnSpc>
              <a:spcBef>
                <a:spcPts val="96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5.27b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9612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30" dirty="0"/>
              <a:t>Vertebral</a:t>
            </a:r>
            <a:r>
              <a:rPr spc="-40" dirty="0"/>
              <a:t> </a:t>
            </a:r>
            <a:r>
              <a:rPr spc="-5" dirty="0"/>
              <a:t>Column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4633" y="1290108"/>
              <a:ext cx="3900080" cy="503449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77825" y="1380744"/>
            <a:ext cx="5224805" cy="49428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6540" marR="1240155" indent="-244475" algn="l" rtl="0">
              <a:lnSpc>
                <a:spcPts val="3829"/>
              </a:lnSpc>
              <a:spcBef>
                <a:spcPts val="23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25" dirty="0">
                <a:latin typeface="Arial MT"/>
                <a:cs typeface="Arial MT"/>
              </a:rPr>
              <a:t>Vertebrae 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separated </a:t>
            </a:r>
            <a:r>
              <a:rPr sz="3200" spc="-5" dirty="0">
                <a:latin typeface="Arial MT"/>
                <a:cs typeface="Arial MT"/>
              </a:rPr>
              <a:t>by </a:t>
            </a:r>
            <a:r>
              <a:rPr sz="320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intervertebral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discs</a:t>
            </a:r>
            <a:endParaRPr sz="3200" dirty="0">
              <a:latin typeface="Arial MT"/>
              <a:cs typeface="Arial MT"/>
            </a:endParaRPr>
          </a:p>
          <a:p>
            <a:pPr marL="256540" marR="1600200" indent="-244475" algn="l" rtl="0">
              <a:lnSpc>
                <a:spcPct val="100899"/>
              </a:lnSpc>
              <a:spcBef>
                <a:spcPts val="1415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10" dirty="0">
                <a:latin typeface="Arial MT"/>
                <a:cs typeface="Arial MT"/>
              </a:rPr>
              <a:t>The </a:t>
            </a:r>
            <a:r>
              <a:rPr sz="3200" dirty="0">
                <a:latin typeface="Arial MT"/>
                <a:cs typeface="Arial MT"/>
              </a:rPr>
              <a:t>spine </a:t>
            </a:r>
            <a:r>
              <a:rPr sz="3200" spc="-5" dirty="0">
                <a:latin typeface="Arial MT"/>
                <a:cs typeface="Arial MT"/>
              </a:rPr>
              <a:t>has </a:t>
            </a:r>
            <a:r>
              <a:rPr sz="3200" dirty="0">
                <a:latin typeface="Arial MT"/>
                <a:cs typeface="Arial MT"/>
              </a:rPr>
              <a:t>a </a:t>
            </a:r>
            <a:r>
              <a:rPr sz="3200" spc="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normal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curvature</a:t>
            </a:r>
          </a:p>
          <a:p>
            <a:pPr marL="256540" marR="1489710" indent="-244475" algn="l" rtl="0">
              <a:lnSpc>
                <a:spcPct val="100899"/>
              </a:lnSpc>
              <a:spcBef>
                <a:spcPts val="1550"/>
              </a:spcBef>
              <a:buClr>
                <a:srgbClr val="FF6600"/>
              </a:buClr>
              <a:buFont typeface="Lucida Sans Unicode"/>
              <a:buChar char="∙"/>
              <a:tabLst>
                <a:tab pos="257175" algn="l"/>
              </a:tabLst>
            </a:pPr>
            <a:r>
              <a:rPr sz="3200" spc="-10" dirty="0">
                <a:latin typeface="Arial MT"/>
                <a:cs typeface="Arial MT"/>
              </a:rPr>
              <a:t>Each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vertebrae</a:t>
            </a:r>
            <a:r>
              <a:rPr sz="3200" spc="-5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given</a:t>
            </a:r>
            <a:r>
              <a:rPr sz="3200" spc="-20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a</a:t>
            </a:r>
            <a:r>
              <a:rPr sz="3200" spc="-1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name</a:t>
            </a:r>
            <a:endParaRPr sz="3200" dirty="0">
              <a:latin typeface="Arial MT"/>
              <a:cs typeface="Arial MT"/>
            </a:endParaRPr>
          </a:p>
          <a:p>
            <a:pPr marL="256540" marR="1918335" algn="l" rtl="0">
              <a:lnSpc>
                <a:spcPts val="3829"/>
              </a:lnSpc>
              <a:spcBef>
                <a:spcPts val="120"/>
              </a:spcBef>
            </a:pPr>
            <a:r>
              <a:rPr sz="3200" spc="-5" dirty="0">
                <a:latin typeface="Arial MT"/>
                <a:cs typeface="Arial MT"/>
              </a:rPr>
              <a:t>according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to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its </a:t>
            </a:r>
            <a:r>
              <a:rPr sz="3200" spc="-87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location</a:t>
            </a:r>
            <a:endParaRPr sz="3200" dirty="0">
              <a:latin typeface="Arial MT"/>
              <a:cs typeface="Arial MT"/>
            </a:endParaRPr>
          </a:p>
          <a:p>
            <a:pPr marR="5080" algn="l" rtl="0">
              <a:lnSpc>
                <a:spcPts val="850"/>
              </a:lnSpc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5.14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5.28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1196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Structure</a:t>
            </a:r>
            <a:r>
              <a:rPr spc="-30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dirty="0"/>
              <a:t>a</a:t>
            </a:r>
            <a:r>
              <a:rPr spc="-95" dirty="0"/>
              <a:t> </a:t>
            </a:r>
            <a:r>
              <a:rPr spc="-35" dirty="0"/>
              <a:t>Typical</a:t>
            </a:r>
            <a:r>
              <a:rPr spc="-20" dirty="0"/>
              <a:t> </a:t>
            </a:r>
            <a:r>
              <a:rPr spc="-30" dirty="0"/>
              <a:t>Vertebrae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7008" y="1664108"/>
            <a:ext cx="6729983" cy="44922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055445" y="59629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5.29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03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Bony</a:t>
            </a:r>
            <a:r>
              <a:rPr spc="-125" dirty="0"/>
              <a:t> </a:t>
            </a:r>
            <a:r>
              <a:rPr spc="-5" dirty="0"/>
              <a:t>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5.31a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0002" y="2819400"/>
            <a:ext cx="2974975" cy="160684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29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Forms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cage </a:t>
            </a:r>
            <a:r>
              <a:rPr sz="3400" spc="-10" dirty="0">
                <a:latin typeface="Arial MT"/>
                <a:cs typeface="Arial MT"/>
              </a:rPr>
              <a:t>to </a:t>
            </a:r>
            <a:r>
              <a:rPr sz="3400" spc="-5" dirty="0">
                <a:latin typeface="Arial MT"/>
                <a:cs typeface="Arial MT"/>
              </a:rPr>
              <a:t> protect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major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organs</a:t>
            </a:r>
            <a:endParaRPr sz="3400" dirty="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8512" y="1449034"/>
            <a:ext cx="5002395" cy="48622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78725" y="60692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5.19a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39033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50" dirty="0"/>
              <a:t> </a:t>
            </a:r>
            <a:r>
              <a:rPr spc="-10" dirty="0"/>
              <a:t>Bony</a:t>
            </a:r>
            <a:r>
              <a:rPr spc="-125" dirty="0"/>
              <a:t> </a:t>
            </a:r>
            <a:r>
              <a:rPr spc="-5" dirty="0"/>
              <a:t>Thorax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5.31b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95139" y="1425764"/>
            <a:ext cx="2447925" cy="352147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Made-up</a:t>
            </a:r>
            <a:r>
              <a:rPr sz="3400" spc="-9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three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parts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Sternum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Ribs</a:t>
            </a:r>
            <a:endParaRPr sz="3000" dirty="0">
              <a:latin typeface="Arial MT"/>
              <a:cs typeface="Arial MT"/>
            </a:endParaRPr>
          </a:p>
          <a:p>
            <a:pPr marL="594995" marR="23431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Thoracic </a:t>
            </a:r>
            <a:r>
              <a:rPr sz="3000" dirty="0">
                <a:latin typeface="Arial MT"/>
                <a:cs typeface="Arial MT"/>
              </a:rPr>
              <a:t> vertebrae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8512" y="1449034"/>
            <a:ext cx="5002395" cy="48622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778725" y="60692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5.19a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6078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265" dirty="0"/>
              <a:t> </a:t>
            </a:r>
            <a:r>
              <a:rPr spc="-10" dirty="0"/>
              <a:t>Appendicular</a:t>
            </a:r>
            <a:r>
              <a:rPr spc="-55" dirty="0"/>
              <a:t> </a:t>
            </a:r>
            <a:r>
              <a:rPr spc="-5" dirty="0"/>
              <a:t>Skeleton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5.32b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39535"/>
            <a:chOff x="-12700" y="0"/>
            <a:chExt cx="9080500" cy="643953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588" y="1068116"/>
              <a:ext cx="5671670" cy="535835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21395" y="6191504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5.6c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5.35a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184900"/>
            <a:chOff x="-12700" y="0"/>
            <a:chExt cx="9080500" cy="61849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3271" y="1104547"/>
              <a:ext cx="4103228" cy="50676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8" y="1989328"/>
            <a:ext cx="3038661" cy="227754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spc="-5" dirty="0">
                <a:latin typeface="Arial MT"/>
                <a:cs typeface="Arial MT"/>
              </a:rPr>
              <a:t>arm is </a:t>
            </a:r>
            <a:r>
              <a:rPr sz="340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formed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by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a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single</a:t>
            </a:r>
            <a:r>
              <a:rPr sz="3400" spc="-7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Humerus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6185" y="6267704"/>
            <a:ext cx="1049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5.21a,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5.35b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9424" y="1158683"/>
              <a:ext cx="2772806" cy="52421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55295" y="2217928"/>
            <a:ext cx="3084830" cy="24057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90830" marR="5080" indent="-278765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Char char="•"/>
              <a:tabLst>
                <a:tab pos="291465" algn="l"/>
              </a:tabLst>
            </a:pPr>
            <a:r>
              <a:rPr sz="3400" spc="-10" dirty="0">
                <a:latin typeface="Arial MT"/>
                <a:cs typeface="Arial MT"/>
              </a:rPr>
              <a:t>The forearm </a:t>
            </a:r>
            <a:r>
              <a:rPr sz="3400" spc="-5" dirty="0">
                <a:latin typeface="Arial MT"/>
                <a:cs typeface="Arial MT"/>
              </a:rPr>
              <a:t> has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635000" lvl="1" indent="-17399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Char char="•"/>
              <a:tabLst>
                <a:tab pos="635635" algn="l"/>
              </a:tabLst>
            </a:pPr>
            <a:r>
              <a:rPr sz="3000" spc="-5" dirty="0">
                <a:latin typeface="Arial MT"/>
                <a:cs typeface="Arial MT"/>
              </a:rPr>
              <a:t>Ulna</a:t>
            </a:r>
            <a:endParaRPr sz="3000" dirty="0">
              <a:latin typeface="Arial MT"/>
              <a:cs typeface="Arial MT"/>
            </a:endParaRPr>
          </a:p>
          <a:p>
            <a:pPr marL="635000" lvl="1" indent="-17399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Char char="•"/>
              <a:tabLst>
                <a:tab pos="635635" algn="l"/>
              </a:tabLst>
            </a:pPr>
            <a:r>
              <a:rPr sz="3000" spc="-5" dirty="0">
                <a:latin typeface="Arial MT"/>
                <a:cs typeface="Arial MT"/>
              </a:rPr>
              <a:t>Radius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5185" y="62677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5.21c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634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Upper</a:t>
            </a:r>
            <a:r>
              <a:rPr spc="-20" dirty="0"/>
              <a:t> </a:t>
            </a:r>
            <a:r>
              <a:rPr spc="-5" dirty="0"/>
              <a:t>Limb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7825" y="1670456"/>
            <a:ext cx="3443419" cy="3692036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201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hand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Carpals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wrist</a:t>
            </a:r>
            <a:endParaRPr sz="3000" dirty="0">
              <a:latin typeface="Arial MT"/>
              <a:cs typeface="Arial MT"/>
            </a:endParaRPr>
          </a:p>
          <a:p>
            <a:pPr marL="594995" marR="129539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Metacarpals</a:t>
            </a:r>
            <a:r>
              <a:rPr sz="3000" spc="-10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palm</a:t>
            </a:r>
            <a:endParaRPr sz="3000" dirty="0">
              <a:latin typeface="Arial MT"/>
              <a:cs typeface="Arial MT"/>
            </a:endParaRPr>
          </a:p>
          <a:p>
            <a:pPr marL="594995" marR="410845" lvl="1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Phalanges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fingers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7685" y="59629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5.22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6575" y="1143000"/>
            <a:ext cx="4568824" cy="48767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943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Human</a:t>
            </a:r>
            <a:r>
              <a:rPr spc="-20" dirty="0"/>
              <a:t> </a:t>
            </a:r>
            <a:r>
              <a:rPr spc="-5" dirty="0"/>
              <a:t>Body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1" y="1447800"/>
            <a:ext cx="7391399" cy="3164328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skeleton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206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65" dirty="0">
                <a:latin typeface="Arial MT"/>
                <a:cs typeface="Arial MT"/>
              </a:rPr>
              <a:t>Two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basic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types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tissue</a:t>
            </a:r>
            <a:endParaRPr sz="3400" dirty="0">
              <a:latin typeface="Arial MT"/>
              <a:cs typeface="Arial MT"/>
            </a:endParaRPr>
          </a:p>
          <a:p>
            <a:pPr marL="138430" marR="305498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138430" algn="l"/>
              </a:tabLst>
            </a:pPr>
            <a:r>
              <a:rPr lang="en-US" sz="3000" spc="-5" dirty="0" smtClean="0">
                <a:latin typeface="Arial MT"/>
                <a:cs typeface="Arial MT"/>
              </a:rPr>
              <a:t>1. </a:t>
            </a:r>
            <a:r>
              <a:rPr sz="3000" spc="-5" dirty="0" smtClean="0">
                <a:latin typeface="Arial MT"/>
                <a:cs typeface="Arial MT"/>
              </a:rPr>
              <a:t>Compact</a:t>
            </a:r>
            <a:r>
              <a:rPr sz="3000" spc="-100" dirty="0" smtClean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149225" marR="3041015" lvl="2" indent="-149225" algn="l" rtl="0">
              <a:lnSpc>
                <a:spcPct val="100000"/>
              </a:lnSpc>
              <a:spcBef>
                <a:spcPts val="1200"/>
              </a:spcBef>
              <a:buClr>
                <a:srgbClr val="FF6600"/>
              </a:buClr>
              <a:buFont typeface="Lucida Sans Unicode"/>
              <a:buChar char="∙"/>
              <a:tabLst>
                <a:tab pos="149225" algn="l"/>
              </a:tabLst>
            </a:pPr>
            <a:endParaRPr sz="26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90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lang="en-US" sz="3000" spc="-10" dirty="0" smtClean="0">
                <a:latin typeface="Arial MT"/>
                <a:cs typeface="Arial MT"/>
              </a:rPr>
              <a:t>2.  </a:t>
            </a:r>
            <a:r>
              <a:rPr sz="3000" spc="-10" dirty="0" smtClean="0">
                <a:latin typeface="Arial MT"/>
                <a:cs typeface="Arial MT"/>
              </a:rPr>
              <a:t>Spongy</a:t>
            </a:r>
            <a:r>
              <a:rPr sz="3000" spc="-55" dirty="0" smtClean="0">
                <a:latin typeface="Arial MT"/>
                <a:cs typeface="Arial MT"/>
              </a:rPr>
              <a:t> </a:t>
            </a:r>
            <a:r>
              <a:rPr sz="3000" spc="-5" dirty="0" smtClean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1" y="2919464"/>
            <a:ext cx="4267199" cy="26892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59945" y="5505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6825" y="6419285"/>
            <a:ext cx="726440" cy="21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6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23914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The</a:t>
            </a:r>
            <a:r>
              <a:rPr spc="-95" dirty="0"/>
              <a:t> </a:t>
            </a:r>
            <a:r>
              <a:rPr spc="-5" dirty="0"/>
              <a:t>Pelvis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5.38b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3028" y="1209800"/>
              <a:ext cx="5759527" cy="511479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254724" y="6221665"/>
            <a:ext cx="879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5.23b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7310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Gender</a:t>
            </a:r>
            <a:r>
              <a:rPr spc="-30" dirty="0"/>
              <a:t> </a:t>
            </a:r>
            <a:r>
              <a:rPr spc="-15" dirty="0"/>
              <a:t>Differences</a:t>
            </a:r>
            <a:r>
              <a:rPr spc="-2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Pelvis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19938" y="6420104"/>
            <a:ext cx="797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5.39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13500"/>
            <a:chOff x="-12700" y="0"/>
            <a:chExt cx="9080500" cy="64135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0971" y="1149141"/>
              <a:ext cx="4290193" cy="525165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331045" y="6039104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5.23c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888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Lower</a:t>
            </a:r>
            <a:r>
              <a:rPr spc="-20" dirty="0"/>
              <a:t> </a:t>
            </a:r>
            <a:r>
              <a:rPr spc="-5" dirty="0"/>
              <a:t>Limbs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5.40a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0512" y="990600"/>
              <a:ext cx="4814887" cy="54863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279839"/>
            <a:ext cx="2952115" cy="219011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83185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thigh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one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</a:t>
            </a:r>
            <a:endParaRPr sz="34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ct val="100699"/>
              </a:lnSpc>
              <a:spcBef>
                <a:spcPts val="153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Femur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–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thigh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15047" y="6145465"/>
            <a:ext cx="1049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5.35a,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888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Bones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20" dirty="0"/>
              <a:t> </a:t>
            </a:r>
            <a:r>
              <a:rPr spc="-10" dirty="0"/>
              <a:t>the</a:t>
            </a:r>
            <a:r>
              <a:rPr spc="-30" dirty="0"/>
              <a:t> </a:t>
            </a:r>
            <a:r>
              <a:rPr spc="-5" dirty="0"/>
              <a:t>Lower</a:t>
            </a:r>
            <a:r>
              <a:rPr spc="-20" dirty="0"/>
              <a:t> </a:t>
            </a:r>
            <a:r>
              <a:rPr spc="-5" dirty="0"/>
              <a:t>Limbs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5.40b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6489700"/>
            <a:chOff x="-12700" y="0"/>
            <a:chExt cx="9080500" cy="6489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3800" y="990600"/>
              <a:ext cx="3606799" cy="54863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95139" y="2400489"/>
            <a:ext cx="2516505" cy="24057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0825" marR="5080" indent="-238760" algn="l" rtl="0">
              <a:lnSpc>
                <a:spcPts val="4050"/>
              </a:lnSpc>
              <a:spcBef>
                <a:spcPts val="2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The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leg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has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two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5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30" dirty="0">
                <a:latin typeface="Arial MT"/>
                <a:cs typeface="Arial MT"/>
              </a:rPr>
              <a:t>Tibia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Fibula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6545" y="6145465"/>
            <a:ext cx="871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5.35c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1352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Joints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95139" y="1167638"/>
            <a:ext cx="7382061" cy="2825132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7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Articulations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bones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Functions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joints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Hold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together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Allow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 smtClean="0">
                <a:latin typeface="Arial MT"/>
                <a:cs typeface="Arial MT"/>
              </a:rPr>
              <a:t>mobility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5.43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4164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667" y="1232903"/>
              <a:ext cx="6323898" cy="50916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397625" y="60692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Slide</a:t>
            </a:r>
            <a:r>
              <a:rPr spc="-55" dirty="0"/>
              <a:t> </a:t>
            </a:r>
            <a:r>
              <a:rPr spc="-5" dirty="0"/>
              <a:t>5.51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82359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028409" y="6420104"/>
            <a:ext cx="889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5.52a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119" y="1763646"/>
            <a:ext cx="7975190" cy="44736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4850" y="6115304"/>
            <a:ext cx="1040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5.29a–c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82359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024986" y="6420104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5.52b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1524000"/>
            <a:ext cx="8115299" cy="48767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5025" y="6115304"/>
            <a:ext cx="1006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5.29d–f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2179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4" y="2247900"/>
            <a:ext cx="284797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Long</a:t>
            </a:r>
            <a:r>
              <a:rPr sz="3400" b="1" spc="-6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01" y="2895600"/>
            <a:ext cx="5638800" cy="3093796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20" dirty="0">
                <a:latin typeface="Arial MT"/>
                <a:cs typeface="Arial MT"/>
              </a:rPr>
              <a:t>Typically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longer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wide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Have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shaft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with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heads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both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ends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compact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493395" lvl="1" indent="-172085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Char char="•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35" dirty="0">
                <a:latin typeface="Arial MT"/>
                <a:cs typeface="Arial MT"/>
              </a:rPr>
              <a:t> Femur,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humerus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878682"/>
            <a:ext cx="3422649" cy="27384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5.4b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99550" cy="1320800"/>
            <a:chOff x="-12700" y="0"/>
            <a:chExt cx="909955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416366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5" y="2446338"/>
            <a:ext cx="3000375" cy="5001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Short</a:t>
            </a:r>
            <a:r>
              <a:rPr sz="3400" b="1" spc="-8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8739" y="3432629"/>
            <a:ext cx="5465128" cy="1978106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Generally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cube-shape</a:t>
            </a: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Contain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mostly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spongy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endParaRPr sz="3000" dirty="0">
              <a:latin typeface="Arial MT"/>
              <a:cs typeface="Arial MT"/>
            </a:endParaRP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Carpals,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tarsals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914400"/>
            <a:ext cx="3962399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5296" y="6420104"/>
            <a:ext cx="791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18369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5" y="1866900"/>
            <a:ext cx="2924175" cy="5001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Flat</a:t>
            </a:r>
            <a:r>
              <a:rPr sz="3400" b="1" spc="-65" dirty="0"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498" y="2375535"/>
            <a:ext cx="7483475" cy="307975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Thin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flattened</a:t>
            </a:r>
            <a:endParaRPr sz="3000" dirty="0">
              <a:latin typeface="Arial MT"/>
              <a:cs typeface="Arial MT"/>
            </a:endParaRPr>
          </a:p>
          <a:p>
            <a:pPr marL="150495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Usually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curved</a:t>
            </a:r>
          </a:p>
          <a:p>
            <a:pPr marL="150495" marR="5080" indent="-13843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Thin layers of </a:t>
            </a:r>
            <a:r>
              <a:rPr sz="3000" dirty="0">
                <a:latin typeface="Arial MT"/>
                <a:cs typeface="Arial MT"/>
              </a:rPr>
              <a:t>compact </a:t>
            </a:r>
            <a:r>
              <a:rPr sz="3000" spc="-5" dirty="0">
                <a:latin typeface="Arial MT"/>
                <a:cs typeface="Arial MT"/>
              </a:rPr>
              <a:t>bone around </a:t>
            </a:r>
            <a:r>
              <a:rPr sz="3000" dirty="0">
                <a:latin typeface="Arial MT"/>
                <a:cs typeface="Arial MT"/>
              </a:rPr>
              <a:t>a </a:t>
            </a:r>
            <a:r>
              <a:rPr sz="3000" spc="-5" dirty="0">
                <a:latin typeface="Arial MT"/>
                <a:cs typeface="Arial MT"/>
              </a:rPr>
              <a:t>layer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spongy</a:t>
            </a:r>
            <a:r>
              <a:rPr sz="3000" spc="-5" dirty="0">
                <a:latin typeface="Arial MT"/>
                <a:cs typeface="Arial MT"/>
              </a:rPr>
              <a:t> bone</a:t>
            </a:r>
            <a:endParaRPr sz="3000" dirty="0">
              <a:latin typeface="Arial MT"/>
              <a:cs typeface="Arial MT"/>
            </a:endParaRP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Examples: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10" dirty="0">
                <a:latin typeface="Arial MT"/>
                <a:cs typeface="Arial MT"/>
              </a:rPr>
              <a:t>Skull,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ribs,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sternum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879"/>
            <a:ext cx="51587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45" dirty="0"/>
              <a:t> </a:t>
            </a:r>
            <a:r>
              <a:rPr spc="-5" dirty="0"/>
              <a:t>Bones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21873" y="6420104"/>
            <a:ext cx="7956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5.5b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8614" y="2065528"/>
            <a:ext cx="137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30" dirty="0">
                <a:solidFill>
                  <a:srgbClr val="FF6600"/>
                </a:solidFill>
                <a:latin typeface="Lucida Sans Unicode"/>
                <a:cs typeface="Lucida Sans Unicode"/>
              </a:rPr>
              <a:t>∙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24" y="2095500"/>
            <a:ext cx="3800475" cy="5181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b="1" spc="-10" dirty="0">
                <a:solidFill>
                  <a:srgbClr val="0070C0"/>
                </a:solidFill>
                <a:latin typeface="Arial MT"/>
                <a:cs typeface="Arial MT"/>
              </a:rPr>
              <a:t>Irregular</a:t>
            </a:r>
            <a:r>
              <a:rPr sz="3400" b="1" spc="-90" dirty="0">
                <a:solidFill>
                  <a:srgbClr val="0070C0"/>
                </a:solidFill>
                <a:latin typeface="Arial MT"/>
                <a:cs typeface="Arial MT"/>
              </a:rPr>
              <a:t> </a:t>
            </a:r>
            <a:r>
              <a:rPr sz="3400" b="1" spc="-5" dirty="0">
                <a:solidFill>
                  <a:srgbClr val="0070C0"/>
                </a:solidFill>
                <a:latin typeface="Arial MT"/>
                <a:cs typeface="Arial MT"/>
              </a:rPr>
              <a:t>bones</a:t>
            </a:r>
            <a:endParaRPr sz="3400" b="1" dirty="0">
              <a:solidFill>
                <a:srgbClr val="0070C0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498" y="2604135"/>
            <a:ext cx="6595745" cy="243205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16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Irregular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shape</a:t>
            </a:r>
          </a:p>
          <a:p>
            <a:pPr marL="150495" marR="5080" indent="-138430" algn="l" rtl="0">
              <a:lnSpc>
                <a:spcPct val="100000"/>
              </a:lnSpc>
              <a:spcBef>
                <a:spcPts val="1525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Do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not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fit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other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bone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classification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categories</a:t>
            </a:r>
          </a:p>
          <a:p>
            <a:pPr marL="493395" lvl="1" indent="-137160" algn="l" rtl="0">
              <a:lnSpc>
                <a:spcPct val="1000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3000" spc="-10" dirty="0">
                <a:latin typeface="Arial MT"/>
                <a:cs typeface="Arial MT"/>
              </a:rPr>
              <a:t>Example: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25" dirty="0">
                <a:latin typeface="Arial MT"/>
                <a:cs typeface="Arial MT"/>
              </a:rPr>
              <a:t>Vertebrae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hip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 of </a:t>
            </a:r>
            <a:r>
              <a:rPr spc="-10" dirty="0"/>
              <a:t>Bones </a:t>
            </a:r>
            <a:r>
              <a:rPr spc="-5" dirty="0"/>
              <a:t>on </a:t>
            </a:r>
            <a:r>
              <a:rPr spc="-10" dirty="0"/>
              <a:t>the Basis </a:t>
            </a:r>
            <a:r>
              <a:rPr spc="-1100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spc="-5" dirty="0"/>
              <a:t>Shape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37425" y="6420104"/>
            <a:ext cx="779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Slide</a:t>
            </a:r>
            <a:r>
              <a:rPr sz="1200" i="1" spc="-8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200" i="1" spc="-5" dirty="0">
                <a:solidFill>
                  <a:srgbClr val="000099"/>
                </a:solidFill>
                <a:latin typeface="Verdana"/>
                <a:cs typeface="Verdana"/>
              </a:rPr>
              <a:t>5.5c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088" y="1676400"/>
            <a:ext cx="7745896" cy="44322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559302" y="59629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5.1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1424</Words>
  <Application>Microsoft Office PowerPoint</Application>
  <PresentationFormat>عرض على الشاشة (3:4)‏</PresentationFormat>
  <Paragraphs>296</Paragraphs>
  <Slides>47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48" baseType="lpstr">
      <vt:lpstr>Office Theme</vt:lpstr>
      <vt:lpstr>Chapter 4</vt:lpstr>
      <vt:lpstr>The Skeletal System</vt:lpstr>
      <vt:lpstr>Functions of Bones</vt:lpstr>
      <vt:lpstr>Bones of the Human Body</vt:lpstr>
      <vt:lpstr>Classification of Bones</vt:lpstr>
      <vt:lpstr>Classification of Bones</vt:lpstr>
      <vt:lpstr>Classification of Bones</vt:lpstr>
      <vt:lpstr>Classification of Bones</vt:lpstr>
      <vt:lpstr>Classification of Bones on the Basis  of Shape</vt:lpstr>
      <vt:lpstr>Gross Anatomy of a Long Bone</vt:lpstr>
      <vt:lpstr>Structures of a Long Bone</vt:lpstr>
      <vt:lpstr>Structures of a Long Bone</vt:lpstr>
      <vt:lpstr>Microscopic Anatomy of Bone</vt:lpstr>
      <vt:lpstr>Changes in the Human Skeleton</vt:lpstr>
      <vt:lpstr>Bone Growth</vt:lpstr>
      <vt:lpstr>Long Bone Formation and Growth</vt:lpstr>
      <vt:lpstr>Long Bone Formation and Growth</vt:lpstr>
      <vt:lpstr>Types of Bone Cells</vt:lpstr>
      <vt:lpstr>Bone Fractures</vt:lpstr>
      <vt:lpstr>Common Types of Fractures</vt:lpstr>
      <vt:lpstr>Repair of Bone Fractures</vt:lpstr>
      <vt:lpstr>Stages in the Healing of a Bone  Fracture</vt:lpstr>
      <vt:lpstr>The Axial Skeleton</vt:lpstr>
      <vt:lpstr>The Axial Skeleton</vt:lpstr>
      <vt:lpstr>The Skull</vt:lpstr>
      <vt:lpstr>Human Skull, Superior View</vt:lpstr>
      <vt:lpstr>The Skull</vt:lpstr>
      <vt:lpstr>Bones of the Skull</vt:lpstr>
      <vt:lpstr>Human Skull, Inferior View</vt:lpstr>
      <vt:lpstr>The Fetal Skull</vt:lpstr>
      <vt:lpstr>The Fetal Skull</vt:lpstr>
      <vt:lpstr>The Vertebral Column</vt:lpstr>
      <vt:lpstr>Structure of a Typical Vertebrae</vt:lpstr>
      <vt:lpstr>The Bony Thorax</vt:lpstr>
      <vt:lpstr>The Bony Thorax</vt:lpstr>
      <vt:lpstr>The Appendicular Skeleton</vt:lpstr>
      <vt:lpstr>Bones of the Upper Limb</vt:lpstr>
      <vt:lpstr>Bones of the Upper Limb</vt:lpstr>
      <vt:lpstr>Bones of the Upper Limb</vt:lpstr>
      <vt:lpstr>The Pelvis</vt:lpstr>
      <vt:lpstr>Gender Differences of the Pelvis</vt:lpstr>
      <vt:lpstr>Bones of the Lower Limbs</vt:lpstr>
      <vt:lpstr>Bones of the Lower Limbs</vt:lpstr>
      <vt:lpstr>Joints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cp:lastModifiedBy>Maher</cp:lastModifiedBy>
  <cp:revision>6</cp:revision>
  <dcterms:created xsi:type="dcterms:W3CDTF">2023-10-18T05:44:27Z</dcterms:created>
  <dcterms:modified xsi:type="dcterms:W3CDTF">2023-10-20T08:07:54Z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